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3"/>
  </p:notesMasterIdLst>
  <p:sldIdLst>
    <p:sldId id="369" r:id="rId2"/>
    <p:sldId id="277" r:id="rId3"/>
    <p:sldId id="278" r:id="rId4"/>
    <p:sldId id="279" r:id="rId5"/>
    <p:sldId id="280" r:id="rId6"/>
    <p:sldId id="281" r:id="rId7"/>
    <p:sldId id="1350" r:id="rId8"/>
    <p:sldId id="1259" r:id="rId9"/>
    <p:sldId id="1260" r:id="rId10"/>
    <p:sldId id="135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301" r:id="rId31"/>
    <p:sldId id="302" r:id="rId32"/>
    <p:sldId id="303" r:id="rId33"/>
    <p:sldId id="304" r:id="rId34"/>
    <p:sldId id="305" r:id="rId35"/>
    <p:sldId id="306" r:id="rId36"/>
    <p:sldId id="1352" r:id="rId37"/>
    <p:sldId id="307" r:id="rId38"/>
    <p:sldId id="308" r:id="rId39"/>
    <p:sldId id="309" r:id="rId40"/>
    <p:sldId id="675" r:id="rId41"/>
    <p:sldId id="676" r:id="rId42"/>
    <p:sldId id="693" r:id="rId43"/>
    <p:sldId id="310" r:id="rId44"/>
    <p:sldId id="311" r:id="rId45"/>
    <p:sldId id="312" r:id="rId46"/>
    <p:sldId id="313" r:id="rId47"/>
    <p:sldId id="314" r:id="rId48"/>
    <p:sldId id="315" r:id="rId49"/>
    <p:sldId id="316" r:id="rId50"/>
    <p:sldId id="317" r:id="rId51"/>
    <p:sldId id="318" r:id="rId52"/>
    <p:sldId id="319" r:id="rId53"/>
    <p:sldId id="320" r:id="rId54"/>
    <p:sldId id="321" r:id="rId55"/>
    <p:sldId id="322" r:id="rId56"/>
    <p:sldId id="323" r:id="rId57"/>
    <p:sldId id="324" r:id="rId58"/>
    <p:sldId id="325" r:id="rId59"/>
    <p:sldId id="326" r:id="rId60"/>
    <p:sldId id="327" r:id="rId61"/>
    <p:sldId id="328" r:id="rId62"/>
    <p:sldId id="329" r:id="rId63"/>
    <p:sldId id="330" r:id="rId64"/>
    <p:sldId id="331" r:id="rId65"/>
    <p:sldId id="332" r:id="rId66"/>
    <p:sldId id="333" r:id="rId67"/>
    <p:sldId id="334" r:id="rId68"/>
    <p:sldId id="335" r:id="rId69"/>
    <p:sldId id="336" r:id="rId70"/>
    <p:sldId id="337" r:id="rId71"/>
    <p:sldId id="351" r:id="rId72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804" y="4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5DC0EF-52C8-4D84-BC68-D308A3BAE0E0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7DFF83-5DF9-4FDC-906D-DDC698ED1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300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1"/>
          <p:cNvSpPr txBox="1">
            <a:spLocks noChangeArrowheads="1"/>
          </p:cNvSpPr>
          <p:nvPr/>
        </p:nvSpPr>
        <p:spPr bwMode="auto">
          <a:xfrm>
            <a:off x="1233987" y="726094"/>
            <a:ext cx="4835733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1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74391" y="4554201"/>
            <a:ext cx="5354925" cy="4314943"/>
          </a:xfrm>
          <a:noFill/>
          <a:ln/>
        </p:spPr>
        <p:txBody>
          <a:bodyPr wrap="none" lIns="95088" tIns="47544" rIns="95088" bIns="47544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308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079625" y="1103198"/>
            <a:ext cx="8032749" cy="23304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7080" y="219583"/>
            <a:ext cx="11457838" cy="1183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6939" y="1756565"/>
            <a:ext cx="9676130" cy="30867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omputer hardware software interface&#10;&#10;Description automatically generated">
            <a:extLst>
              <a:ext uri="{FF2B5EF4-FFF2-40B4-BE49-F238E27FC236}">
                <a16:creationId xmlns:a16="http://schemas.microsoft.com/office/drawing/2014/main" id="{810F7516-70DC-172F-E7EE-CF1944FBE4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44" t="16667" r="1609" b="1111"/>
          <a:stretch/>
        </p:blipFill>
        <p:spPr>
          <a:xfrm>
            <a:off x="685800" y="0"/>
            <a:ext cx="11125200" cy="686054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934200" y="152400"/>
            <a:ext cx="36633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400" dirty="0">
                <a:latin typeface="Calibri"/>
                <a:cs typeface="Calibri"/>
              </a:rPr>
              <a:t>Fall</a:t>
            </a:r>
            <a:r>
              <a:rPr lang="en-US" sz="2400" spc="-80" dirty="0">
                <a:latin typeface="Calibri"/>
                <a:cs typeface="Calibri"/>
              </a:rPr>
              <a:t> </a:t>
            </a:r>
            <a:r>
              <a:rPr lang="en-US" sz="2400" dirty="0">
                <a:latin typeface="Calibri"/>
                <a:cs typeface="Calibri"/>
              </a:rPr>
              <a:t>2025</a:t>
            </a:r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0B8911A5-C562-978F-F58E-02D144E7CC60}"/>
              </a:ext>
            </a:extLst>
          </p:cNvPr>
          <p:cNvSpPr txBox="1"/>
          <p:nvPr/>
        </p:nvSpPr>
        <p:spPr>
          <a:xfrm>
            <a:off x="4191000" y="3352914"/>
            <a:ext cx="67818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400" b="1" dirty="0">
                <a:latin typeface="Calibri"/>
                <a:cs typeface="Calibri"/>
              </a:rPr>
              <a:t>Lecture 7: Caches and the Memory Hierarchy</a:t>
            </a: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EA57C735-C7C9-6336-2F3C-F9046D8F623D}"/>
              </a:ext>
            </a:extLst>
          </p:cNvPr>
          <p:cNvSpPr txBox="1"/>
          <p:nvPr/>
        </p:nvSpPr>
        <p:spPr>
          <a:xfrm>
            <a:off x="6324600" y="6324600"/>
            <a:ext cx="57912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400" b="1" dirty="0">
                <a:latin typeface="Calibri"/>
                <a:cs typeface="Calibri"/>
              </a:rPr>
              <a:t>Credit: Brandon Lucia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11658600" cy="677108"/>
          </a:xfrm>
        </p:spPr>
        <p:txBody>
          <a:bodyPr/>
          <a:lstStyle/>
          <a:p>
            <a:r>
              <a:rPr lang="en-US" dirty="0"/>
              <a:t>What’s New Since 18x13?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676400"/>
            <a:ext cx="11049000" cy="449353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We want to think about a cache built natively in real hardware vs a software simulation of a cache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The 18x13 cache was a software simulation of a somewhat ideal LRU cache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Consider how you built an LRU cache simulator in 18x13: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A linked list- based queue?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A </a:t>
            </a:r>
            <a:r>
              <a:rPr lang="en-US" sz="2400" dirty="0"/>
              <a:t>copy-to-shift array-based queue?</a:t>
            </a:r>
          </a:p>
          <a:p>
            <a:pPr lvl="1"/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Time for the “18-240 Thinking Cap”: Consider the implementation of LRU in hardware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Can the 18x13 approach be translated to real hardware in a practical way? </a:t>
            </a:r>
            <a:endParaRPr lang="en-US" sz="2400" dirty="0">
              <a:latin typeface="+mn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770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7584" rIns="0" bIns="0" rtlCol="0">
            <a:spAutoFit/>
          </a:bodyPr>
          <a:lstStyle/>
          <a:p>
            <a:pPr marL="249554">
              <a:lnSpc>
                <a:spcPct val="100000"/>
              </a:lnSpc>
              <a:spcBef>
                <a:spcPts val="105"/>
              </a:spcBef>
            </a:pPr>
            <a:r>
              <a:rPr dirty="0"/>
              <a:t>Locality</a:t>
            </a:r>
            <a:r>
              <a:rPr spc="-55" dirty="0"/>
              <a:t> </a:t>
            </a:r>
            <a:r>
              <a:rPr dirty="0"/>
              <a:t>is</a:t>
            </a:r>
            <a:r>
              <a:rPr spc="-60" dirty="0"/>
              <a:t> </a:t>
            </a:r>
            <a:r>
              <a:rPr dirty="0"/>
              <a:t>the</a:t>
            </a:r>
            <a:r>
              <a:rPr spc="-60" dirty="0"/>
              <a:t> </a:t>
            </a:r>
            <a:r>
              <a:rPr dirty="0"/>
              <a:t>key</a:t>
            </a:r>
            <a:r>
              <a:rPr spc="-60" dirty="0"/>
              <a:t> </a:t>
            </a:r>
            <a:r>
              <a:rPr dirty="0"/>
              <a:t>to</a:t>
            </a:r>
            <a:r>
              <a:rPr spc="-65" dirty="0"/>
              <a:t> </a:t>
            </a:r>
            <a:r>
              <a:rPr dirty="0"/>
              <a:t>cache</a:t>
            </a:r>
            <a:r>
              <a:rPr spc="-55" dirty="0"/>
              <a:t> </a:t>
            </a:r>
            <a:r>
              <a:rPr spc="-10" dirty="0"/>
              <a:t>performance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946150" y="2957829"/>
          <a:ext cx="3688076" cy="9677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20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20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20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20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677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1414018" y="2735960"/>
            <a:ext cx="2776855" cy="235585"/>
          </a:xfrm>
          <a:custGeom>
            <a:avLst/>
            <a:gdLst/>
            <a:ahLst/>
            <a:cxnLst/>
            <a:rect l="l" t="t" r="r" b="b"/>
            <a:pathLst>
              <a:path w="2776854" h="235585">
                <a:moveTo>
                  <a:pt x="606374" y="12573"/>
                </a:moveTo>
                <a:lnTo>
                  <a:pt x="554101" y="4826"/>
                </a:lnTo>
                <a:lnTo>
                  <a:pt x="510921" y="1143"/>
                </a:lnTo>
                <a:lnTo>
                  <a:pt x="467360" y="0"/>
                </a:lnTo>
                <a:lnTo>
                  <a:pt x="445516" y="254"/>
                </a:lnTo>
                <a:lnTo>
                  <a:pt x="402082" y="2921"/>
                </a:lnTo>
                <a:lnTo>
                  <a:pt x="359283" y="7874"/>
                </a:lnTo>
                <a:lnTo>
                  <a:pt x="296672" y="19685"/>
                </a:lnTo>
                <a:lnTo>
                  <a:pt x="256540" y="30226"/>
                </a:lnTo>
                <a:lnTo>
                  <a:pt x="218046" y="42418"/>
                </a:lnTo>
                <a:lnTo>
                  <a:pt x="181610" y="56515"/>
                </a:lnTo>
                <a:lnTo>
                  <a:pt x="131572" y="80264"/>
                </a:lnTo>
                <a:lnTo>
                  <a:pt x="87757" y="107061"/>
                </a:lnTo>
                <a:lnTo>
                  <a:pt x="51562" y="136398"/>
                </a:lnTo>
                <a:lnTo>
                  <a:pt x="23787" y="167767"/>
                </a:lnTo>
                <a:lnTo>
                  <a:pt x="2794" y="211963"/>
                </a:lnTo>
                <a:lnTo>
                  <a:pt x="0" y="234442"/>
                </a:lnTo>
                <a:lnTo>
                  <a:pt x="12700" y="235331"/>
                </a:lnTo>
                <a:lnTo>
                  <a:pt x="13284" y="225425"/>
                </a:lnTo>
                <a:lnTo>
                  <a:pt x="13322" y="224802"/>
                </a:lnTo>
                <a:lnTo>
                  <a:pt x="13347" y="224663"/>
                </a:lnTo>
                <a:lnTo>
                  <a:pt x="15113" y="215265"/>
                </a:lnTo>
                <a:lnTo>
                  <a:pt x="15290" y="214630"/>
                </a:lnTo>
                <a:lnTo>
                  <a:pt x="18288" y="204597"/>
                </a:lnTo>
                <a:lnTo>
                  <a:pt x="18161" y="205232"/>
                </a:lnTo>
                <a:lnTo>
                  <a:pt x="18427" y="204597"/>
                </a:lnTo>
                <a:lnTo>
                  <a:pt x="22390" y="195199"/>
                </a:lnTo>
                <a:lnTo>
                  <a:pt x="22504" y="194906"/>
                </a:lnTo>
                <a:lnTo>
                  <a:pt x="22618" y="194691"/>
                </a:lnTo>
                <a:lnTo>
                  <a:pt x="27724" y="185166"/>
                </a:lnTo>
                <a:lnTo>
                  <a:pt x="27940" y="184785"/>
                </a:lnTo>
                <a:lnTo>
                  <a:pt x="42037" y="164973"/>
                </a:lnTo>
                <a:lnTo>
                  <a:pt x="41783" y="165227"/>
                </a:lnTo>
                <a:lnTo>
                  <a:pt x="50673" y="155194"/>
                </a:lnTo>
                <a:lnTo>
                  <a:pt x="50546" y="155448"/>
                </a:lnTo>
                <a:lnTo>
                  <a:pt x="50787" y="155194"/>
                </a:lnTo>
                <a:lnTo>
                  <a:pt x="60198" y="145669"/>
                </a:lnTo>
                <a:lnTo>
                  <a:pt x="60452" y="145415"/>
                </a:lnTo>
                <a:lnTo>
                  <a:pt x="60071" y="145669"/>
                </a:lnTo>
                <a:lnTo>
                  <a:pt x="70993" y="136017"/>
                </a:lnTo>
                <a:lnTo>
                  <a:pt x="70866" y="136144"/>
                </a:lnTo>
                <a:lnTo>
                  <a:pt x="71018" y="136017"/>
                </a:lnTo>
                <a:lnTo>
                  <a:pt x="82677" y="126619"/>
                </a:lnTo>
                <a:lnTo>
                  <a:pt x="82550" y="126746"/>
                </a:lnTo>
                <a:lnTo>
                  <a:pt x="82715" y="126619"/>
                </a:lnTo>
                <a:lnTo>
                  <a:pt x="94945" y="117602"/>
                </a:lnTo>
                <a:lnTo>
                  <a:pt x="95123" y="117475"/>
                </a:lnTo>
                <a:lnTo>
                  <a:pt x="94869" y="117602"/>
                </a:lnTo>
                <a:lnTo>
                  <a:pt x="108381" y="108712"/>
                </a:lnTo>
                <a:lnTo>
                  <a:pt x="108585" y="108585"/>
                </a:lnTo>
                <a:lnTo>
                  <a:pt x="108331" y="108712"/>
                </a:lnTo>
                <a:lnTo>
                  <a:pt x="122682" y="99822"/>
                </a:lnTo>
                <a:lnTo>
                  <a:pt x="122555" y="99949"/>
                </a:lnTo>
                <a:lnTo>
                  <a:pt x="122770" y="99822"/>
                </a:lnTo>
                <a:lnTo>
                  <a:pt x="137439" y="91567"/>
                </a:lnTo>
                <a:lnTo>
                  <a:pt x="137668" y="91440"/>
                </a:lnTo>
                <a:lnTo>
                  <a:pt x="153289" y="83312"/>
                </a:lnTo>
                <a:lnTo>
                  <a:pt x="153162" y="83439"/>
                </a:lnTo>
                <a:lnTo>
                  <a:pt x="153416" y="83312"/>
                </a:lnTo>
                <a:lnTo>
                  <a:pt x="169418" y="75692"/>
                </a:lnTo>
                <a:lnTo>
                  <a:pt x="169697" y="75565"/>
                </a:lnTo>
                <a:lnTo>
                  <a:pt x="186563" y="68199"/>
                </a:lnTo>
                <a:lnTo>
                  <a:pt x="186436" y="68326"/>
                </a:lnTo>
                <a:lnTo>
                  <a:pt x="186740" y="68199"/>
                </a:lnTo>
                <a:lnTo>
                  <a:pt x="204216" y="61087"/>
                </a:lnTo>
                <a:lnTo>
                  <a:pt x="204089" y="61214"/>
                </a:lnTo>
                <a:lnTo>
                  <a:pt x="204431" y="61087"/>
                </a:lnTo>
                <a:lnTo>
                  <a:pt x="222377" y="54483"/>
                </a:lnTo>
                <a:lnTo>
                  <a:pt x="222123" y="54483"/>
                </a:lnTo>
                <a:lnTo>
                  <a:pt x="259842" y="42418"/>
                </a:lnTo>
                <a:lnTo>
                  <a:pt x="260324" y="42291"/>
                </a:lnTo>
                <a:lnTo>
                  <a:pt x="299720" y="32004"/>
                </a:lnTo>
                <a:lnTo>
                  <a:pt x="299339" y="32131"/>
                </a:lnTo>
                <a:lnTo>
                  <a:pt x="299961" y="32004"/>
                </a:lnTo>
                <a:lnTo>
                  <a:pt x="340487" y="23876"/>
                </a:lnTo>
                <a:lnTo>
                  <a:pt x="340233" y="23876"/>
                </a:lnTo>
                <a:lnTo>
                  <a:pt x="361188" y="20447"/>
                </a:lnTo>
                <a:lnTo>
                  <a:pt x="361061" y="20447"/>
                </a:lnTo>
                <a:lnTo>
                  <a:pt x="382143" y="17780"/>
                </a:lnTo>
                <a:lnTo>
                  <a:pt x="382016" y="17780"/>
                </a:lnTo>
                <a:lnTo>
                  <a:pt x="403352" y="15494"/>
                </a:lnTo>
                <a:lnTo>
                  <a:pt x="403098" y="15621"/>
                </a:lnTo>
                <a:lnTo>
                  <a:pt x="404749" y="15494"/>
                </a:lnTo>
                <a:lnTo>
                  <a:pt x="424688" y="13970"/>
                </a:lnTo>
                <a:lnTo>
                  <a:pt x="446024" y="12954"/>
                </a:lnTo>
                <a:lnTo>
                  <a:pt x="467360" y="12585"/>
                </a:lnTo>
                <a:lnTo>
                  <a:pt x="467233" y="12573"/>
                </a:lnTo>
                <a:lnTo>
                  <a:pt x="606374" y="12573"/>
                </a:lnTo>
                <a:close/>
              </a:path>
              <a:path w="2776854" h="235585">
                <a:moveTo>
                  <a:pt x="1528394" y="12573"/>
                </a:moveTo>
                <a:lnTo>
                  <a:pt x="1476121" y="4826"/>
                </a:lnTo>
                <a:lnTo>
                  <a:pt x="1432941" y="1143"/>
                </a:lnTo>
                <a:lnTo>
                  <a:pt x="1389380" y="0"/>
                </a:lnTo>
                <a:lnTo>
                  <a:pt x="1367536" y="254"/>
                </a:lnTo>
                <a:lnTo>
                  <a:pt x="1324102" y="2921"/>
                </a:lnTo>
                <a:lnTo>
                  <a:pt x="1281303" y="7874"/>
                </a:lnTo>
                <a:lnTo>
                  <a:pt x="1218692" y="19685"/>
                </a:lnTo>
                <a:lnTo>
                  <a:pt x="1178560" y="30226"/>
                </a:lnTo>
                <a:lnTo>
                  <a:pt x="1140079" y="42418"/>
                </a:lnTo>
                <a:lnTo>
                  <a:pt x="1103630" y="56515"/>
                </a:lnTo>
                <a:lnTo>
                  <a:pt x="1053592" y="80264"/>
                </a:lnTo>
                <a:lnTo>
                  <a:pt x="1009777" y="107061"/>
                </a:lnTo>
                <a:lnTo>
                  <a:pt x="973582" y="136398"/>
                </a:lnTo>
                <a:lnTo>
                  <a:pt x="945807" y="167767"/>
                </a:lnTo>
                <a:lnTo>
                  <a:pt x="929563" y="197586"/>
                </a:lnTo>
                <a:lnTo>
                  <a:pt x="931049" y="167513"/>
                </a:lnTo>
                <a:lnTo>
                  <a:pt x="932561" y="137033"/>
                </a:lnTo>
                <a:lnTo>
                  <a:pt x="901547" y="150710"/>
                </a:lnTo>
                <a:lnTo>
                  <a:pt x="899401" y="147447"/>
                </a:lnTo>
                <a:lnTo>
                  <a:pt x="898728" y="146431"/>
                </a:lnTo>
                <a:lnTo>
                  <a:pt x="893699" y="138811"/>
                </a:lnTo>
                <a:lnTo>
                  <a:pt x="892886" y="138049"/>
                </a:lnTo>
                <a:lnTo>
                  <a:pt x="883297" y="129032"/>
                </a:lnTo>
                <a:lnTo>
                  <a:pt x="883031" y="128778"/>
                </a:lnTo>
                <a:lnTo>
                  <a:pt x="873036" y="120269"/>
                </a:lnTo>
                <a:lnTo>
                  <a:pt x="871855" y="119253"/>
                </a:lnTo>
                <a:lnTo>
                  <a:pt x="859663" y="110109"/>
                </a:lnTo>
                <a:lnTo>
                  <a:pt x="846836" y="101092"/>
                </a:lnTo>
                <a:lnTo>
                  <a:pt x="837196" y="94996"/>
                </a:lnTo>
                <a:lnTo>
                  <a:pt x="832993" y="92329"/>
                </a:lnTo>
                <a:lnTo>
                  <a:pt x="823696" y="86995"/>
                </a:lnTo>
                <a:lnTo>
                  <a:pt x="818388" y="83947"/>
                </a:lnTo>
                <a:lnTo>
                  <a:pt x="809739" y="79375"/>
                </a:lnTo>
                <a:lnTo>
                  <a:pt x="770255" y="60452"/>
                </a:lnTo>
                <a:lnTo>
                  <a:pt x="749642" y="52070"/>
                </a:lnTo>
                <a:lnTo>
                  <a:pt x="734949" y="46482"/>
                </a:lnTo>
                <a:lnTo>
                  <a:pt x="718337" y="40640"/>
                </a:lnTo>
                <a:lnTo>
                  <a:pt x="716534" y="40005"/>
                </a:lnTo>
                <a:lnTo>
                  <a:pt x="686498" y="30988"/>
                </a:lnTo>
                <a:lnTo>
                  <a:pt x="678053" y="28448"/>
                </a:lnTo>
                <a:lnTo>
                  <a:pt x="637921" y="18669"/>
                </a:lnTo>
                <a:lnTo>
                  <a:pt x="631342" y="17399"/>
                </a:lnTo>
                <a:lnTo>
                  <a:pt x="606374" y="12573"/>
                </a:lnTo>
                <a:lnTo>
                  <a:pt x="467360" y="12585"/>
                </a:lnTo>
                <a:lnTo>
                  <a:pt x="488696" y="12954"/>
                </a:lnTo>
                <a:lnTo>
                  <a:pt x="510032" y="13843"/>
                </a:lnTo>
                <a:lnTo>
                  <a:pt x="531622" y="15367"/>
                </a:lnTo>
                <a:lnTo>
                  <a:pt x="531368" y="15367"/>
                </a:lnTo>
                <a:lnTo>
                  <a:pt x="552704" y="17526"/>
                </a:lnTo>
                <a:lnTo>
                  <a:pt x="552450" y="17399"/>
                </a:lnTo>
                <a:lnTo>
                  <a:pt x="594614" y="23241"/>
                </a:lnTo>
                <a:lnTo>
                  <a:pt x="594233" y="23241"/>
                </a:lnTo>
                <a:lnTo>
                  <a:pt x="635381" y="31115"/>
                </a:lnTo>
                <a:lnTo>
                  <a:pt x="635127" y="30988"/>
                </a:lnTo>
                <a:lnTo>
                  <a:pt x="674878" y="40767"/>
                </a:lnTo>
                <a:lnTo>
                  <a:pt x="674624" y="40640"/>
                </a:lnTo>
                <a:lnTo>
                  <a:pt x="712724" y="52197"/>
                </a:lnTo>
                <a:lnTo>
                  <a:pt x="712470" y="52070"/>
                </a:lnTo>
                <a:lnTo>
                  <a:pt x="730758" y="58420"/>
                </a:lnTo>
                <a:lnTo>
                  <a:pt x="730504" y="58420"/>
                </a:lnTo>
                <a:lnTo>
                  <a:pt x="748411" y="65151"/>
                </a:lnTo>
                <a:lnTo>
                  <a:pt x="748157" y="65151"/>
                </a:lnTo>
                <a:lnTo>
                  <a:pt x="765302" y="72136"/>
                </a:lnTo>
                <a:lnTo>
                  <a:pt x="765175" y="72136"/>
                </a:lnTo>
                <a:lnTo>
                  <a:pt x="781685" y="79502"/>
                </a:lnTo>
                <a:lnTo>
                  <a:pt x="797242" y="87045"/>
                </a:lnTo>
                <a:lnTo>
                  <a:pt x="797407" y="87122"/>
                </a:lnTo>
                <a:lnTo>
                  <a:pt x="812292" y="95123"/>
                </a:lnTo>
                <a:lnTo>
                  <a:pt x="812165" y="94996"/>
                </a:lnTo>
                <a:lnTo>
                  <a:pt x="826516" y="103378"/>
                </a:lnTo>
                <a:lnTo>
                  <a:pt x="826262" y="103251"/>
                </a:lnTo>
                <a:lnTo>
                  <a:pt x="826465" y="103378"/>
                </a:lnTo>
                <a:lnTo>
                  <a:pt x="839978" y="111760"/>
                </a:lnTo>
                <a:lnTo>
                  <a:pt x="839724" y="111633"/>
                </a:lnTo>
                <a:lnTo>
                  <a:pt x="839901" y="111760"/>
                </a:lnTo>
                <a:lnTo>
                  <a:pt x="852297" y="120396"/>
                </a:lnTo>
                <a:lnTo>
                  <a:pt x="852170" y="120269"/>
                </a:lnTo>
                <a:lnTo>
                  <a:pt x="864108" y="129286"/>
                </a:lnTo>
                <a:lnTo>
                  <a:pt x="863854" y="129032"/>
                </a:lnTo>
                <a:lnTo>
                  <a:pt x="874776" y="138303"/>
                </a:lnTo>
                <a:lnTo>
                  <a:pt x="883500" y="146583"/>
                </a:lnTo>
                <a:lnTo>
                  <a:pt x="889736" y="155917"/>
                </a:lnTo>
                <a:lnTo>
                  <a:pt x="862838" y="167767"/>
                </a:lnTo>
                <a:lnTo>
                  <a:pt x="923696" y="218249"/>
                </a:lnTo>
                <a:lnTo>
                  <a:pt x="922782" y="223393"/>
                </a:lnTo>
                <a:lnTo>
                  <a:pt x="922020" y="234442"/>
                </a:lnTo>
                <a:lnTo>
                  <a:pt x="934720" y="235331"/>
                </a:lnTo>
                <a:lnTo>
                  <a:pt x="935304" y="225425"/>
                </a:lnTo>
                <a:lnTo>
                  <a:pt x="935342" y="224802"/>
                </a:lnTo>
                <a:lnTo>
                  <a:pt x="935367" y="224663"/>
                </a:lnTo>
                <a:lnTo>
                  <a:pt x="937133" y="215265"/>
                </a:lnTo>
                <a:lnTo>
                  <a:pt x="937310" y="214630"/>
                </a:lnTo>
                <a:lnTo>
                  <a:pt x="940308" y="204597"/>
                </a:lnTo>
                <a:lnTo>
                  <a:pt x="940181" y="205232"/>
                </a:lnTo>
                <a:lnTo>
                  <a:pt x="940447" y="204597"/>
                </a:lnTo>
                <a:lnTo>
                  <a:pt x="944410" y="195199"/>
                </a:lnTo>
                <a:lnTo>
                  <a:pt x="944524" y="194906"/>
                </a:lnTo>
                <a:lnTo>
                  <a:pt x="944638" y="194691"/>
                </a:lnTo>
                <a:lnTo>
                  <a:pt x="949744" y="185166"/>
                </a:lnTo>
                <a:lnTo>
                  <a:pt x="949960" y="184785"/>
                </a:lnTo>
                <a:lnTo>
                  <a:pt x="964057" y="164973"/>
                </a:lnTo>
                <a:lnTo>
                  <a:pt x="963803" y="165227"/>
                </a:lnTo>
                <a:lnTo>
                  <a:pt x="972693" y="155194"/>
                </a:lnTo>
                <a:lnTo>
                  <a:pt x="972566" y="155448"/>
                </a:lnTo>
                <a:lnTo>
                  <a:pt x="972807" y="155194"/>
                </a:lnTo>
                <a:lnTo>
                  <a:pt x="982218" y="145669"/>
                </a:lnTo>
                <a:lnTo>
                  <a:pt x="982472" y="145415"/>
                </a:lnTo>
                <a:lnTo>
                  <a:pt x="982091" y="145669"/>
                </a:lnTo>
                <a:lnTo>
                  <a:pt x="993013" y="136017"/>
                </a:lnTo>
                <a:lnTo>
                  <a:pt x="992886" y="136144"/>
                </a:lnTo>
                <a:lnTo>
                  <a:pt x="993038" y="136017"/>
                </a:lnTo>
                <a:lnTo>
                  <a:pt x="1004697" y="126619"/>
                </a:lnTo>
                <a:lnTo>
                  <a:pt x="1004570" y="126746"/>
                </a:lnTo>
                <a:lnTo>
                  <a:pt x="1004735" y="126619"/>
                </a:lnTo>
                <a:lnTo>
                  <a:pt x="1016965" y="117602"/>
                </a:lnTo>
                <a:lnTo>
                  <a:pt x="1017143" y="117475"/>
                </a:lnTo>
                <a:lnTo>
                  <a:pt x="1016889" y="117602"/>
                </a:lnTo>
                <a:lnTo>
                  <a:pt x="1030401" y="108712"/>
                </a:lnTo>
                <a:lnTo>
                  <a:pt x="1030605" y="108585"/>
                </a:lnTo>
                <a:lnTo>
                  <a:pt x="1030351" y="108712"/>
                </a:lnTo>
                <a:lnTo>
                  <a:pt x="1044702" y="99822"/>
                </a:lnTo>
                <a:lnTo>
                  <a:pt x="1044575" y="99949"/>
                </a:lnTo>
                <a:lnTo>
                  <a:pt x="1044790" y="99822"/>
                </a:lnTo>
                <a:lnTo>
                  <a:pt x="1059459" y="91567"/>
                </a:lnTo>
                <a:lnTo>
                  <a:pt x="1059688" y="91440"/>
                </a:lnTo>
                <a:lnTo>
                  <a:pt x="1075309" y="83312"/>
                </a:lnTo>
                <a:lnTo>
                  <a:pt x="1075182" y="83439"/>
                </a:lnTo>
                <a:lnTo>
                  <a:pt x="1075436" y="83312"/>
                </a:lnTo>
                <a:lnTo>
                  <a:pt x="1091438" y="75692"/>
                </a:lnTo>
                <a:lnTo>
                  <a:pt x="1091717" y="75565"/>
                </a:lnTo>
                <a:lnTo>
                  <a:pt x="1108583" y="68199"/>
                </a:lnTo>
                <a:lnTo>
                  <a:pt x="1108456" y="68326"/>
                </a:lnTo>
                <a:lnTo>
                  <a:pt x="1108760" y="68199"/>
                </a:lnTo>
                <a:lnTo>
                  <a:pt x="1126236" y="61087"/>
                </a:lnTo>
                <a:lnTo>
                  <a:pt x="1126109" y="61214"/>
                </a:lnTo>
                <a:lnTo>
                  <a:pt x="1126451" y="61087"/>
                </a:lnTo>
                <a:lnTo>
                  <a:pt x="1144397" y="54483"/>
                </a:lnTo>
                <a:lnTo>
                  <a:pt x="1144143" y="54483"/>
                </a:lnTo>
                <a:lnTo>
                  <a:pt x="1181862" y="42418"/>
                </a:lnTo>
                <a:lnTo>
                  <a:pt x="1182344" y="42291"/>
                </a:lnTo>
                <a:lnTo>
                  <a:pt x="1221740" y="32004"/>
                </a:lnTo>
                <a:lnTo>
                  <a:pt x="1221359" y="32131"/>
                </a:lnTo>
                <a:lnTo>
                  <a:pt x="1221981" y="32004"/>
                </a:lnTo>
                <a:lnTo>
                  <a:pt x="1262507" y="23876"/>
                </a:lnTo>
                <a:lnTo>
                  <a:pt x="1262253" y="23876"/>
                </a:lnTo>
                <a:lnTo>
                  <a:pt x="1283208" y="20447"/>
                </a:lnTo>
                <a:lnTo>
                  <a:pt x="1283081" y="20447"/>
                </a:lnTo>
                <a:lnTo>
                  <a:pt x="1304163" y="17780"/>
                </a:lnTo>
                <a:lnTo>
                  <a:pt x="1304036" y="17780"/>
                </a:lnTo>
                <a:lnTo>
                  <a:pt x="1325372" y="15494"/>
                </a:lnTo>
                <a:lnTo>
                  <a:pt x="1325118" y="15621"/>
                </a:lnTo>
                <a:lnTo>
                  <a:pt x="1326769" y="15494"/>
                </a:lnTo>
                <a:lnTo>
                  <a:pt x="1346708" y="13970"/>
                </a:lnTo>
                <a:lnTo>
                  <a:pt x="1368044" y="12954"/>
                </a:lnTo>
                <a:lnTo>
                  <a:pt x="1389380" y="12585"/>
                </a:lnTo>
                <a:lnTo>
                  <a:pt x="1389253" y="12573"/>
                </a:lnTo>
                <a:lnTo>
                  <a:pt x="1528394" y="12573"/>
                </a:lnTo>
                <a:close/>
              </a:path>
              <a:path w="2776854" h="235585">
                <a:moveTo>
                  <a:pt x="2450414" y="12573"/>
                </a:moveTo>
                <a:lnTo>
                  <a:pt x="2398141" y="4826"/>
                </a:lnTo>
                <a:lnTo>
                  <a:pt x="2354961" y="1143"/>
                </a:lnTo>
                <a:lnTo>
                  <a:pt x="2311400" y="0"/>
                </a:lnTo>
                <a:lnTo>
                  <a:pt x="2289556" y="254"/>
                </a:lnTo>
                <a:lnTo>
                  <a:pt x="2246122" y="2921"/>
                </a:lnTo>
                <a:lnTo>
                  <a:pt x="2203323" y="7874"/>
                </a:lnTo>
                <a:lnTo>
                  <a:pt x="2140712" y="19685"/>
                </a:lnTo>
                <a:lnTo>
                  <a:pt x="2100580" y="30226"/>
                </a:lnTo>
                <a:lnTo>
                  <a:pt x="2062099" y="42418"/>
                </a:lnTo>
                <a:lnTo>
                  <a:pt x="2025650" y="56515"/>
                </a:lnTo>
                <a:lnTo>
                  <a:pt x="1975612" y="80264"/>
                </a:lnTo>
                <a:lnTo>
                  <a:pt x="1931797" y="107061"/>
                </a:lnTo>
                <a:lnTo>
                  <a:pt x="1895602" y="136398"/>
                </a:lnTo>
                <a:lnTo>
                  <a:pt x="1867827" y="167767"/>
                </a:lnTo>
                <a:lnTo>
                  <a:pt x="1851583" y="197561"/>
                </a:lnTo>
                <a:lnTo>
                  <a:pt x="1853069" y="167513"/>
                </a:lnTo>
                <a:lnTo>
                  <a:pt x="1854581" y="137033"/>
                </a:lnTo>
                <a:lnTo>
                  <a:pt x="1823567" y="150710"/>
                </a:lnTo>
                <a:lnTo>
                  <a:pt x="1821421" y="147447"/>
                </a:lnTo>
                <a:lnTo>
                  <a:pt x="1820748" y="146431"/>
                </a:lnTo>
                <a:lnTo>
                  <a:pt x="1815719" y="138811"/>
                </a:lnTo>
                <a:lnTo>
                  <a:pt x="1814906" y="138049"/>
                </a:lnTo>
                <a:lnTo>
                  <a:pt x="1805317" y="129032"/>
                </a:lnTo>
                <a:lnTo>
                  <a:pt x="1805051" y="128778"/>
                </a:lnTo>
                <a:lnTo>
                  <a:pt x="1795056" y="120269"/>
                </a:lnTo>
                <a:lnTo>
                  <a:pt x="1793875" y="119253"/>
                </a:lnTo>
                <a:lnTo>
                  <a:pt x="1781683" y="110109"/>
                </a:lnTo>
                <a:lnTo>
                  <a:pt x="1768856" y="101092"/>
                </a:lnTo>
                <a:lnTo>
                  <a:pt x="1759216" y="94996"/>
                </a:lnTo>
                <a:lnTo>
                  <a:pt x="1755013" y="92329"/>
                </a:lnTo>
                <a:lnTo>
                  <a:pt x="1745716" y="86995"/>
                </a:lnTo>
                <a:lnTo>
                  <a:pt x="1740408" y="83947"/>
                </a:lnTo>
                <a:lnTo>
                  <a:pt x="1731759" y="79375"/>
                </a:lnTo>
                <a:lnTo>
                  <a:pt x="1692275" y="60452"/>
                </a:lnTo>
                <a:lnTo>
                  <a:pt x="1671662" y="52070"/>
                </a:lnTo>
                <a:lnTo>
                  <a:pt x="1656969" y="46482"/>
                </a:lnTo>
                <a:lnTo>
                  <a:pt x="1640357" y="40640"/>
                </a:lnTo>
                <a:lnTo>
                  <a:pt x="1638554" y="40005"/>
                </a:lnTo>
                <a:lnTo>
                  <a:pt x="1608518" y="30988"/>
                </a:lnTo>
                <a:lnTo>
                  <a:pt x="1600073" y="28448"/>
                </a:lnTo>
                <a:lnTo>
                  <a:pt x="1559941" y="18669"/>
                </a:lnTo>
                <a:lnTo>
                  <a:pt x="1553362" y="17399"/>
                </a:lnTo>
                <a:lnTo>
                  <a:pt x="1528394" y="12573"/>
                </a:lnTo>
                <a:lnTo>
                  <a:pt x="1389380" y="12585"/>
                </a:lnTo>
                <a:lnTo>
                  <a:pt x="1410716" y="12954"/>
                </a:lnTo>
                <a:lnTo>
                  <a:pt x="1432052" y="13843"/>
                </a:lnTo>
                <a:lnTo>
                  <a:pt x="1453642" y="15367"/>
                </a:lnTo>
                <a:lnTo>
                  <a:pt x="1453388" y="15367"/>
                </a:lnTo>
                <a:lnTo>
                  <a:pt x="1474724" y="17526"/>
                </a:lnTo>
                <a:lnTo>
                  <a:pt x="1474470" y="17399"/>
                </a:lnTo>
                <a:lnTo>
                  <a:pt x="1516634" y="23241"/>
                </a:lnTo>
                <a:lnTo>
                  <a:pt x="1516253" y="23241"/>
                </a:lnTo>
                <a:lnTo>
                  <a:pt x="1557401" y="31115"/>
                </a:lnTo>
                <a:lnTo>
                  <a:pt x="1557147" y="30988"/>
                </a:lnTo>
                <a:lnTo>
                  <a:pt x="1596898" y="40767"/>
                </a:lnTo>
                <a:lnTo>
                  <a:pt x="1596644" y="40640"/>
                </a:lnTo>
                <a:lnTo>
                  <a:pt x="1634744" y="52197"/>
                </a:lnTo>
                <a:lnTo>
                  <a:pt x="1634490" y="52070"/>
                </a:lnTo>
                <a:lnTo>
                  <a:pt x="1652778" y="58420"/>
                </a:lnTo>
                <a:lnTo>
                  <a:pt x="1652524" y="58420"/>
                </a:lnTo>
                <a:lnTo>
                  <a:pt x="1670431" y="65151"/>
                </a:lnTo>
                <a:lnTo>
                  <a:pt x="1670177" y="65151"/>
                </a:lnTo>
                <a:lnTo>
                  <a:pt x="1687322" y="72136"/>
                </a:lnTo>
                <a:lnTo>
                  <a:pt x="1687195" y="72136"/>
                </a:lnTo>
                <a:lnTo>
                  <a:pt x="1703705" y="79502"/>
                </a:lnTo>
                <a:lnTo>
                  <a:pt x="1719262" y="87045"/>
                </a:lnTo>
                <a:lnTo>
                  <a:pt x="1719427" y="87122"/>
                </a:lnTo>
                <a:lnTo>
                  <a:pt x="1734312" y="95123"/>
                </a:lnTo>
                <a:lnTo>
                  <a:pt x="1734185" y="94996"/>
                </a:lnTo>
                <a:lnTo>
                  <a:pt x="1748536" y="103378"/>
                </a:lnTo>
                <a:lnTo>
                  <a:pt x="1748282" y="103251"/>
                </a:lnTo>
                <a:lnTo>
                  <a:pt x="1748485" y="103378"/>
                </a:lnTo>
                <a:lnTo>
                  <a:pt x="1761998" y="111760"/>
                </a:lnTo>
                <a:lnTo>
                  <a:pt x="1761744" y="111633"/>
                </a:lnTo>
                <a:lnTo>
                  <a:pt x="1761921" y="111760"/>
                </a:lnTo>
                <a:lnTo>
                  <a:pt x="1774317" y="120396"/>
                </a:lnTo>
                <a:lnTo>
                  <a:pt x="1774190" y="120269"/>
                </a:lnTo>
                <a:lnTo>
                  <a:pt x="1786128" y="129286"/>
                </a:lnTo>
                <a:lnTo>
                  <a:pt x="1785874" y="129032"/>
                </a:lnTo>
                <a:lnTo>
                  <a:pt x="1796796" y="138303"/>
                </a:lnTo>
                <a:lnTo>
                  <a:pt x="1805520" y="146583"/>
                </a:lnTo>
                <a:lnTo>
                  <a:pt x="1811756" y="155917"/>
                </a:lnTo>
                <a:lnTo>
                  <a:pt x="1784858" y="167767"/>
                </a:lnTo>
                <a:lnTo>
                  <a:pt x="1845716" y="218249"/>
                </a:lnTo>
                <a:lnTo>
                  <a:pt x="1844802" y="223393"/>
                </a:lnTo>
                <a:lnTo>
                  <a:pt x="1844040" y="234442"/>
                </a:lnTo>
                <a:lnTo>
                  <a:pt x="1856740" y="235331"/>
                </a:lnTo>
                <a:lnTo>
                  <a:pt x="1857324" y="225425"/>
                </a:lnTo>
                <a:lnTo>
                  <a:pt x="1857362" y="224802"/>
                </a:lnTo>
                <a:lnTo>
                  <a:pt x="1857235" y="225425"/>
                </a:lnTo>
                <a:lnTo>
                  <a:pt x="1857362" y="224663"/>
                </a:lnTo>
                <a:lnTo>
                  <a:pt x="1857362" y="224802"/>
                </a:lnTo>
                <a:lnTo>
                  <a:pt x="1857387" y="224663"/>
                </a:lnTo>
                <a:lnTo>
                  <a:pt x="1859153" y="215265"/>
                </a:lnTo>
                <a:lnTo>
                  <a:pt x="1859330" y="214630"/>
                </a:lnTo>
                <a:lnTo>
                  <a:pt x="1862328" y="204597"/>
                </a:lnTo>
                <a:lnTo>
                  <a:pt x="1862201" y="205232"/>
                </a:lnTo>
                <a:lnTo>
                  <a:pt x="1862467" y="204597"/>
                </a:lnTo>
                <a:lnTo>
                  <a:pt x="1866430" y="195199"/>
                </a:lnTo>
                <a:lnTo>
                  <a:pt x="1866544" y="194906"/>
                </a:lnTo>
                <a:lnTo>
                  <a:pt x="1866658" y="194691"/>
                </a:lnTo>
                <a:lnTo>
                  <a:pt x="1871764" y="185166"/>
                </a:lnTo>
                <a:lnTo>
                  <a:pt x="1871980" y="184785"/>
                </a:lnTo>
                <a:lnTo>
                  <a:pt x="1886077" y="164973"/>
                </a:lnTo>
                <a:lnTo>
                  <a:pt x="1885810" y="165227"/>
                </a:lnTo>
                <a:lnTo>
                  <a:pt x="1894700" y="155194"/>
                </a:lnTo>
                <a:lnTo>
                  <a:pt x="1894573" y="155448"/>
                </a:lnTo>
                <a:lnTo>
                  <a:pt x="1894827" y="155194"/>
                </a:lnTo>
                <a:lnTo>
                  <a:pt x="1904238" y="145669"/>
                </a:lnTo>
                <a:lnTo>
                  <a:pt x="1904492" y="145415"/>
                </a:lnTo>
                <a:lnTo>
                  <a:pt x="1904098" y="145669"/>
                </a:lnTo>
                <a:lnTo>
                  <a:pt x="1915033" y="136017"/>
                </a:lnTo>
                <a:lnTo>
                  <a:pt x="1914906" y="136144"/>
                </a:lnTo>
                <a:lnTo>
                  <a:pt x="1915058" y="136017"/>
                </a:lnTo>
                <a:lnTo>
                  <a:pt x="1926717" y="126619"/>
                </a:lnTo>
                <a:lnTo>
                  <a:pt x="1926590" y="126746"/>
                </a:lnTo>
                <a:lnTo>
                  <a:pt x="1926755" y="126619"/>
                </a:lnTo>
                <a:lnTo>
                  <a:pt x="1938985" y="117602"/>
                </a:lnTo>
                <a:lnTo>
                  <a:pt x="1939163" y="117475"/>
                </a:lnTo>
                <a:lnTo>
                  <a:pt x="1938909" y="117602"/>
                </a:lnTo>
                <a:lnTo>
                  <a:pt x="1952421" y="108712"/>
                </a:lnTo>
                <a:lnTo>
                  <a:pt x="1952625" y="108585"/>
                </a:lnTo>
                <a:lnTo>
                  <a:pt x="1952371" y="108712"/>
                </a:lnTo>
                <a:lnTo>
                  <a:pt x="1966722" y="99822"/>
                </a:lnTo>
                <a:lnTo>
                  <a:pt x="1966595" y="99949"/>
                </a:lnTo>
                <a:lnTo>
                  <a:pt x="1966810" y="99822"/>
                </a:lnTo>
                <a:lnTo>
                  <a:pt x="1981479" y="91567"/>
                </a:lnTo>
                <a:lnTo>
                  <a:pt x="1981708" y="91440"/>
                </a:lnTo>
                <a:lnTo>
                  <a:pt x="1997329" y="83312"/>
                </a:lnTo>
                <a:lnTo>
                  <a:pt x="1997202" y="83439"/>
                </a:lnTo>
                <a:lnTo>
                  <a:pt x="1997456" y="83312"/>
                </a:lnTo>
                <a:lnTo>
                  <a:pt x="2013458" y="75692"/>
                </a:lnTo>
                <a:lnTo>
                  <a:pt x="2013737" y="75565"/>
                </a:lnTo>
                <a:lnTo>
                  <a:pt x="2030603" y="68199"/>
                </a:lnTo>
                <a:lnTo>
                  <a:pt x="2030476" y="68326"/>
                </a:lnTo>
                <a:lnTo>
                  <a:pt x="2030780" y="68199"/>
                </a:lnTo>
                <a:lnTo>
                  <a:pt x="2048256" y="61087"/>
                </a:lnTo>
                <a:lnTo>
                  <a:pt x="2048129" y="61214"/>
                </a:lnTo>
                <a:lnTo>
                  <a:pt x="2048471" y="61087"/>
                </a:lnTo>
                <a:lnTo>
                  <a:pt x="2066417" y="54483"/>
                </a:lnTo>
                <a:lnTo>
                  <a:pt x="2066163" y="54483"/>
                </a:lnTo>
                <a:lnTo>
                  <a:pt x="2103882" y="42418"/>
                </a:lnTo>
                <a:lnTo>
                  <a:pt x="2104364" y="42291"/>
                </a:lnTo>
                <a:lnTo>
                  <a:pt x="2143760" y="32004"/>
                </a:lnTo>
                <a:lnTo>
                  <a:pt x="2143379" y="32131"/>
                </a:lnTo>
                <a:lnTo>
                  <a:pt x="2144001" y="32004"/>
                </a:lnTo>
                <a:lnTo>
                  <a:pt x="2184527" y="23876"/>
                </a:lnTo>
                <a:lnTo>
                  <a:pt x="2184273" y="23876"/>
                </a:lnTo>
                <a:lnTo>
                  <a:pt x="2205228" y="20447"/>
                </a:lnTo>
                <a:lnTo>
                  <a:pt x="2205101" y="20447"/>
                </a:lnTo>
                <a:lnTo>
                  <a:pt x="2226183" y="17780"/>
                </a:lnTo>
                <a:lnTo>
                  <a:pt x="2226056" y="17780"/>
                </a:lnTo>
                <a:lnTo>
                  <a:pt x="2247392" y="15494"/>
                </a:lnTo>
                <a:lnTo>
                  <a:pt x="2247138" y="15621"/>
                </a:lnTo>
                <a:lnTo>
                  <a:pt x="2248789" y="15494"/>
                </a:lnTo>
                <a:lnTo>
                  <a:pt x="2268728" y="13970"/>
                </a:lnTo>
                <a:lnTo>
                  <a:pt x="2290064" y="12954"/>
                </a:lnTo>
                <a:lnTo>
                  <a:pt x="2311400" y="12585"/>
                </a:lnTo>
                <a:lnTo>
                  <a:pt x="2311273" y="12573"/>
                </a:lnTo>
                <a:lnTo>
                  <a:pt x="2450414" y="12573"/>
                </a:lnTo>
                <a:close/>
              </a:path>
              <a:path w="2776854" h="235585">
                <a:moveTo>
                  <a:pt x="2776601" y="137033"/>
                </a:moveTo>
                <a:lnTo>
                  <a:pt x="2745587" y="150710"/>
                </a:lnTo>
                <a:lnTo>
                  <a:pt x="2743441" y="147447"/>
                </a:lnTo>
                <a:lnTo>
                  <a:pt x="2742768" y="146431"/>
                </a:lnTo>
                <a:lnTo>
                  <a:pt x="2737739" y="138811"/>
                </a:lnTo>
                <a:lnTo>
                  <a:pt x="2736926" y="138049"/>
                </a:lnTo>
                <a:lnTo>
                  <a:pt x="2727337" y="129032"/>
                </a:lnTo>
                <a:lnTo>
                  <a:pt x="2727071" y="128778"/>
                </a:lnTo>
                <a:lnTo>
                  <a:pt x="2717076" y="120269"/>
                </a:lnTo>
                <a:lnTo>
                  <a:pt x="2715895" y="119253"/>
                </a:lnTo>
                <a:lnTo>
                  <a:pt x="2703703" y="110109"/>
                </a:lnTo>
                <a:lnTo>
                  <a:pt x="2690876" y="101092"/>
                </a:lnTo>
                <a:lnTo>
                  <a:pt x="2681236" y="94996"/>
                </a:lnTo>
                <a:lnTo>
                  <a:pt x="2677033" y="92329"/>
                </a:lnTo>
                <a:lnTo>
                  <a:pt x="2667736" y="86995"/>
                </a:lnTo>
                <a:lnTo>
                  <a:pt x="2662428" y="83947"/>
                </a:lnTo>
                <a:lnTo>
                  <a:pt x="2653779" y="79375"/>
                </a:lnTo>
                <a:lnTo>
                  <a:pt x="2614295" y="60452"/>
                </a:lnTo>
                <a:lnTo>
                  <a:pt x="2593683" y="52070"/>
                </a:lnTo>
                <a:lnTo>
                  <a:pt x="2578989" y="46482"/>
                </a:lnTo>
                <a:lnTo>
                  <a:pt x="2562377" y="40640"/>
                </a:lnTo>
                <a:lnTo>
                  <a:pt x="2560574" y="40005"/>
                </a:lnTo>
                <a:lnTo>
                  <a:pt x="2530538" y="30988"/>
                </a:lnTo>
                <a:lnTo>
                  <a:pt x="2522093" y="28448"/>
                </a:lnTo>
                <a:lnTo>
                  <a:pt x="2481961" y="18669"/>
                </a:lnTo>
                <a:lnTo>
                  <a:pt x="2475382" y="17399"/>
                </a:lnTo>
                <a:lnTo>
                  <a:pt x="2450414" y="12573"/>
                </a:lnTo>
                <a:lnTo>
                  <a:pt x="2311400" y="12585"/>
                </a:lnTo>
                <a:lnTo>
                  <a:pt x="2332736" y="12954"/>
                </a:lnTo>
                <a:lnTo>
                  <a:pt x="2354072" y="13843"/>
                </a:lnTo>
                <a:lnTo>
                  <a:pt x="2375662" y="15367"/>
                </a:lnTo>
                <a:lnTo>
                  <a:pt x="2375408" y="15367"/>
                </a:lnTo>
                <a:lnTo>
                  <a:pt x="2396744" y="17526"/>
                </a:lnTo>
                <a:lnTo>
                  <a:pt x="2396490" y="17399"/>
                </a:lnTo>
                <a:lnTo>
                  <a:pt x="2438654" y="23241"/>
                </a:lnTo>
                <a:lnTo>
                  <a:pt x="2438273" y="23241"/>
                </a:lnTo>
                <a:lnTo>
                  <a:pt x="2479421" y="31115"/>
                </a:lnTo>
                <a:lnTo>
                  <a:pt x="2479167" y="30988"/>
                </a:lnTo>
                <a:lnTo>
                  <a:pt x="2518918" y="40767"/>
                </a:lnTo>
                <a:lnTo>
                  <a:pt x="2518664" y="40640"/>
                </a:lnTo>
                <a:lnTo>
                  <a:pt x="2556764" y="52197"/>
                </a:lnTo>
                <a:lnTo>
                  <a:pt x="2556510" y="52070"/>
                </a:lnTo>
                <a:lnTo>
                  <a:pt x="2574798" y="58420"/>
                </a:lnTo>
                <a:lnTo>
                  <a:pt x="2574544" y="58420"/>
                </a:lnTo>
                <a:lnTo>
                  <a:pt x="2592451" y="65151"/>
                </a:lnTo>
                <a:lnTo>
                  <a:pt x="2592197" y="65151"/>
                </a:lnTo>
                <a:lnTo>
                  <a:pt x="2609342" y="72136"/>
                </a:lnTo>
                <a:lnTo>
                  <a:pt x="2609215" y="72136"/>
                </a:lnTo>
                <a:lnTo>
                  <a:pt x="2625725" y="79502"/>
                </a:lnTo>
                <a:lnTo>
                  <a:pt x="2641282" y="87045"/>
                </a:lnTo>
                <a:lnTo>
                  <a:pt x="2641447" y="87122"/>
                </a:lnTo>
                <a:lnTo>
                  <a:pt x="2656332" y="95123"/>
                </a:lnTo>
                <a:lnTo>
                  <a:pt x="2656205" y="94996"/>
                </a:lnTo>
                <a:lnTo>
                  <a:pt x="2670556" y="103378"/>
                </a:lnTo>
                <a:lnTo>
                  <a:pt x="2670302" y="103251"/>
                </a:lnTo>
                <a:lnTo>
                  <a:pt x="2670505" y="103378"/>
                </a:lnTo>
                <a:lnTo>
                  <a:pt x="2684018" y="111760"/>
                </a:lnTo>
                <a:lnTo>
                  <a:pt x="2683764" y="111633"/>
                </a:lnTo>
                <a:lnTo>
                  <a:pt x="2683941" y="111760"/>
                </a:lnTo>
                <a:lnTo>
                  <a:pt x="2696337" y="120396"/>
                </a:lnTo>
                <a:lnTo>
                  <a:pt x="2696210" y="120269"/>
                </a:lnTo>
                <a:lnTo>
                  <a:pt x="2708148" y="129286"/>
                </a:lnTo>
                <a:lnTo>
                  <a:pt x="2707894" y="129032"/>
                </a:lnTo>
                <a:lnTo>
                  <a:pt x="2718816" y="138303"/>
                </a:lnTo>
                <a:lnTo>
                  <a:pt x="2727541" y="146583"/>
                </a:lnTo>
                <a:lnTo>
                  <a:pt x="2733776" y="155917"/>
                </a:lnTo>
                <a:lnTo>
                  <a:pt x="2706878" y="167767"/>
                </a:lnTo>
                <a:lnTo>
                  <a:pt x="2772410" y="222123"/>
                </a:lnTo>
                <a:lnTo>
                  <a:pt x="2775089" y="167513"/>
                </a:lnTo>
                <a:lnTo>
                  <a:pt x="2776601" y="137033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6897878" y="2356104"/>
            <a:ext cx="4013200" cy="2247900"/>
            <a:chOff x="6897878" y="2356104"/>
            <a:chExt cx="4013200" cy="2247900"/>
          </a:xfrm>
        </p:grpSpPr>
        <p:sp>
          <p:nvSpPr>
            <p:cNvPr id="6" name="object 6"/>
            <p:cNvSpPr/>
            <p:nvPr/>
          </p:nvSpPr>
          <p:spPr>
            <a:xfrm>
              <a:off x="7216140" y="2945892"/>
              <a:ext cx="922019" cy="967740"/>
            </a:xfrm>
            <a:custGeom>
              <a:avLst/>
              <a:gdLst/>
              <a:ahLst/>
              <a:cxnLst/>
              <a:rect l="l" t="t" r="r" b="b"/>
              <a:pathLst>
                <a:path w="922020" h="967739">
                  <a:moveTo>
                    <a:pt x="922020" y="0"/>
                  </a:moveTo>
                  <a:lnTo>
                    <a:pt x="0" y="0"/>
                  </a:lnTo>
                  <a:lnTo>
                    <a:pt x="0" y="967740"/>
                  </a:lnTo>
                  <a:lnTo>
                    <a:pt x="922020" y="967740"/>
                  </a:lnTo>
                  <a:lnTo>
                    <a:pt x="9220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216140" y="2945892"/>
              <a:ext cx="922019" cy="967740"/>
            </a:xfrm>
            <a:custGeom>
              <a:avLst/>
              <a:gdLst/>
              <a:ahLst/>
              <a:cxnLst/>
              <a:rect l="l" t="t" r="r" b="b"/>
              <a:pathLst>
                <a:path w="922020" h="967739">
                  <a:moveTo>
                    <a:pt x="0" y="967740"/>
                  </a:moveTo>
                  <a:lnTo>
                    <a:pt x="922020" y="967740"/>
                  </a:lnTo>
                  <a:lnTo>
                    <a:pt x="922020" y="0"/>
                  </a:lnTo>
                  <a:lnTo>
                    <a:pt x="0" y="0"/>
                  </a:lnTo>
                  <a:lnTo>
                    <a:pt x="0" y="96774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138160" y="2945892"/>
              <a:ext cx="922019" cy="967740"/>
            </a:xfrm>
            <a:custGeom>
              <a:avLst/>
              <a:gdLst/>
              <a:ahLst/>
              <a:cxnLst/>
              <a:rect l="l" t="t" r="r" b="b"/>
              <a:pathLst>
                <a:path w="922020" h="967739">
                  <a:moveTo>
                    <a:pt x="922020" y="0"/>
                  </a:moveTo>
                  <a:lnTo>
                    <a:pt x="0" y="0"/>
                  </a:lnTo>
                  <a:lnTo>
                    <a:pt x="0" y="967740"/>
                  </a:lnTo>
                  <a:lnTo>
                    <a:pt x="922020" y="967740"/>
                  </a:lnTo>
                  <a:lnTo>
                    <a:pt x="9220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138160" y="2945892"/>
              <a:ext cx="922019" cy="967740"/>
            </a:xfrm>
            <a:custGeom>
              <a:avLst/>
              <a:gdLst/>
              <a:ahLst/>
              <a:cxnLst/>
              <a:rect l="l" t="t" r="r" b="b"/>
              <a:pathLst>
                <a:path w="922020" h="967739">
                  <a:moveTo>
                    <a:pt x="0" y="967740"/>
                  </a:moveTo>
                  <a:lnTo>
                    <a:pt x="922020" y="967740"/>
                  </a:lnTo>
                  <a:lnTo>
                    <a:pt x="922020" y="0"/>
                  </a:lnTo>
                  <a:lnTo>
                    <a:pt x="0" y="0"/>
                  </a:lnTo>
                  <a:lnTo>
                    <a:pt x="0" y="96774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060180" y="2945892"/>
              <a:ext cx="922019" cy="967740"/>
            </a:xfrm>
            <a:custGeom>
              <a:avLst/>
              <a:gdLst/>
              <a:ahLst/>
              <a:cxnLst/>
              <a:rect l="l" t="t" r="r" b="b"/>
              <a:pathLst>
                <a:path w="922020" h="967739">
                  <a:moveTo>
                    <a:pt x="922020" y="0"/>
                  </a:moveTo>
                  <a:lnTo>
                    <a:pt x="0" y="0"/>
                  </a:lnTo>
                  <a:lnTo>
                    <a:pt x="0" y="967740"/>
                  </a:lnTo>
                  <a:lnTo>
                    <a:pt x="922020" y="967740"/>
                  </a:lnTo>
                  <a:lnTo>
                    <a:pt x="9220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060180" y="2945892"/>
              <a:ext cx="922019" cy="967740"/>
            </a:xfrm>
            <a:custGeom>
              <a:avLst/>
              <a:gdLst/>
              <a:ahLst/>
              <a:cxnLst/>
              <a:rect l="l" t="t" r="r" b="b"/>
              <a:pathLst>
                <a:path w="922020" h="967739">
                  <a:moveTo>
                    <a:pt x="0" y="967740"/>
                  </a:moveTo>
                  <a:lnTo>
                    <a:pt x="922020" y="967740"/>
                  </a:lnTo>
                  <a:lnTo>
                    <a:pt x="922020" y="0"/>
                  </a:lnTo>
                  <a:lnTo>
                    <a:pt x="0" y="0"/>
                  </a:lnTo>
                  <a:lnTo>
                    <a:pt x="0" y="96774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982200" y="2945892"/>
              <a:ext cx="922019" cy="967740"/>
            </a:xfrm>
            <a:custGeom>
              <a:avLst/>
              <a:gdLst/>
              <a:ahLst/>
              <a:cxnLst/>
              <a:rect l="l" t="t" r="r" b="b"/>
              <a:pathLst>
                <a:path w="922020" h="967739">
                  <a:moveTo>
                    <a:pt x="922020" y="0"/>
                  </a:moveTo>
                  <a:lnTo>
                    <a:pt x="0" y="0"/>
                  </a:lnTo>
                  <a:lnTo>
                    <a:pt x="0" y="967740"/>
                  </a:lnTo>
                  <a:lnTo>
                    <a:pt x="922020" y="967740"/>
                  </a:lnTo>
                  <a:lnTo>
                    <a:pt x="9220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982200" y="2945892"/>
              <a:ext cx="922019" cy="967740"/>
            </a:xfrm>
            <a:custGeom>
              <a:avLst/>
              <a:gdLst/>
              <a:ahLst/>
              <a:cxnLst/>
              <a:rect l="l" t="t" r="r" b="b"/>
              <a:pathLst>
                <a:path w="922020" h="967739">
                  <a:moveTo>
                    <a:pt x="0" y="967740"/>
                  </a:moveTo>
                  <a:lnTo>
                    <a:pt x="922020" y="967740"/>
                  </a:lnTo>
                  <a:lnTo>
                    <a:pt x="922020" y="0"/>
                  </a:lnTo>
                  <a:lnTo>
                    <a:pt x="0" y="0"/>
                  </a:lnTo>
                  <a:lnTo>
                    <a:pt x="0" y="96774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897878" y="2356104"/>
              <a:ext cx="1738630" cy="2247900"/>
            </a:xfrm>
            <a:custGeom>
              <a:avLst/>
              <a:gdLst/>
              <a:ahLst/>
              <a:cxnLst/>
              <a:rect l="l" t="t" r="r" b="b"/>
              <a:pathLst>
                <a:path w="1738629" h="2247900">
                  <a:moveTo>
                    <a:pt x="1016635" y="2235200"/>
                  </a:moveTo>
                  <a:lnTo>
                    <a:pt x="735965" y="2235200"/>
                  </a:lnTo>
                  <a:lnTo>
                    <a:pt x="755903" y="2247900"/>
                  </a:lnTo>
                  <a:lnTo>
                    <a:pt x="977011" y="2247900"/>
                  </a:lnTo>
                  <a:lnTo>
                    <a:pt x="1016635" y="2235200"/>
                  </a:lnTo>
                  <a:close/>
                </a:path>
                <a:path w="1738629" h="2247900">
                  <a:moveTo>
                    <a:pt x="738758" y="2222500"/>
                  </a:moveTo>
                  <a:lnTo>
                    <a:pt x="696087" y="2222500"/>
                  </a:lnTo>
                  <a:lnTo>
                    <a:pt x="715899" y="2235200"/>
                  </a:lnTo>
                  <a:lnTo>
                    <a:pt x="758571" y="2235200"/>
                  </a:lnTo>
                  <a:lnTo>
                    <a:pt x="738758" y="2222500"/>
                  </a:lnTo>
                  <a:close/>
                </a:path>
                <a:path w="1738629" h="2247900">
                  <a:moveTo>
                    <a:pt x="1375791" y="2070100"/>
                  </a:moveTo>
                  <a:lnTo>
                    <a:pt x="1343025" y="2095500"/>
                  </a:lnTo>
                  <a:lnTo>
                    <a:pt x="1343278" y="2095500"/>
                  </a:lnTo>
                  <a:lnTo>
                    <a:pt x="1309497" y="2120900"/>
                  </a:lnTo>
                  <a:lnTo>
                    <a:pt x="1309751" y="2120900"/>
                  </a:lnTo>
                  <a:lnTo>
                    <a:pt x="1274952" y="2133600"/>
                  </a:lnTo>
                  <a:lnTo>
                    <a:pt x="1275206" y="2133600"/>
                  </a:lnTo>
                  <a:lnTo>
                    <a:pt x="1239647" y="2159000"/>
                  </a:lnTo>
                  <a:lnTo>
                    <a:pt x="1239901" y="2159000"/>
                  </a:lnTo>
                  <a:lnTo>
                    <a:pt x="1203578" y="2171700"/>
                  </a:lnTo>
                  <a:lnTo>
                    <a:pt x="1203832" y="2171700"/>
                  </a:lnTo>
                  <a:lnTo>
                    <a:pt x="1166749" y="2184400"/>
                  </a:lnTo>
                  <a:lnTo>
                    <a:pt x="1167002" y="2184400"/>
                  </a:lnTo>
                  <a:lnTo>
                    <a:pt x="1129283" y="2197100"/>
                  </a:lnTo>
                  <a:lnTo>
                    <a:pt x="1129538" y="2197100"/>
                  </a:lnTo>
                  <a:lnTo>
                    <a:pt x="1091311" y="2209800"/>
                  </a:lnTo>
                  <a:lnTo>
                    <a:pt x="1091565" y="2209800"/>
                  </a:lnTo>
                  <a:lnTo>
                    <a:pt x="1052956" y="2222500"/>
                  </a:lnTo>
                  <a:lnTo>
                    <a:pt x="1014476" y="2222500"/>
                  </a:lnTo>
                  <a:lnTo>
                    <a:pt x="975105" y="2235200"/>
                  </a:lnTo>
                  <a:lnTo>
                    <a:pt x="1056004" y="2235200"/>
                  </a:lnTo>
                  <a:lnTo>
                    <a:pt x="1208658" y="2184400"/>
                  </a:lnTo>
                  <a:lnTo>
                    <a:pt x="1245107" y="2159000"/>
                  </a:lnTo>
                  <a:lnTo>
                    <a:pt x="1315847" y="2133600"/>
                  </a:lnTo>
                  <a:lnTo>
                    <a:pt x="1349882" y="2108200"/>
                  </a:lnTo>
                  <a:lnTo>
                    <a:pt x="1382776" y="2082800"/>
                  </a:lnTo>
                  <a:lnTo>
                    <a:pt x="1375664" y="2082800"/>
                  </a:lnTo>
                  <a:lnTo>
                    <a:pt x="1375791" y="2070100"/>
                  </a:lnTo>
                  <a:close/>
                </a:path>
                <a:path w="1738629" h="2247900">
                  <a:moveTo>
                    <a:pt x="680466" y="2209800"/>
                  </a:moveTo>
                  <a:lnTo>
                    <a:pt x="656717" y="2209800"/>
                  </a:lnTo>
                  <a:lnTo>
                    <a:pt x="676401" y="2222500"/>
                  </a:lnTo>
                  <a:lnTo>
                    <a:pt x="700024" y="2222500"/>
                  </a:lnTo>
                  <a:lnTo>
                    <a:pt x="680466" y="2209800"/>
                  </a:lnTo>
                  <a:close/>
                </a:path>
                <a:path w="1738629" h="2247900">
                  <a:moveTo>
                    <a:pt x="622935" y="2184400"/>
                  </a:moveTo>
                  <a:lnTo>
                    <a:pt x="598297" y="2184400"/>
                  </a:lnTo>
                  <a:lnTo>
                    <a:pt x="637158" y="2209800"/>
                  </a:lnTo>
                  <a:lnTo>
                    <a:pt x="680720" y="2209800"/>
                  </a:lnTo>
                  <a:lnTo>
                    <a:pt x="661162" y="2197100"/>
                  </a:lnTo>
                  <a:lnTo>
                    <a:pt x="642239" y="2197100"/>
                  </a:lnTo>
                  <a:lnTo>
                    <a:pt x="622935" y="2184400"/>
                  </a:lnTo>
                  <a:close/>
                </a:path>
                <a:path w="1738629" h="2247900">
                  <a:moveTo>
                    <a:pt x="618744" y="63500"/>
                  </a:moveTo>
                  <a:lnTo>
                    <a:pt x="594105" y="63500"/>
                  </a:lnTo>
                  <a:lnTo>
                    <a:pt x="574928" y="76200"/>
                  </a:lnTo>
                  <a:lnTo>
                    <a:pt x="518668" y="114300"/>
                  </a:lnTo>
                  <a:lnTo>
                    <a:pt x="463930" y="152400"/>
                  </a:lnTo>
                  <a:lnTo>
                    <a:pt x="428371" y="177800"/>
                  </a:lnTo>
                  <a:lnTo>
                    <a:pt x="393700" y="215900"/>
                  </a:lnTo>
                  <a:lnTo>
                    <a:pt x="360045" y="241300"/>
                  </a:lnTo>
                  <a:lnTo>
                    <a:pt x="327278" y="279400"/>
                  </a:lnTo>
                  <a:lnTo>
                    <a:pt x="295655" y="317500"/>
                  </a:lnTo>
                  <a:lnTo>
                    <a:pt x="265175" y="355600"/>
                  </a:lnTo>
                  <a:lnTo>
                    <a:pt x="235966" y="393700"/>
                  </a:lnTo>
                  <a:lnTo>
                    <a:pt x="208152" y="431800"/>
                  </a:lnTo>
                  <a:lnTo>
                    <a:pt x="181737" y="482600"/>
                  </a:lnTo>
                  <a:lnTo>
                    <a:pt x="156591" y="520700"/>
                  </a:lnTo>
                  <a:lnTo>
                    <a:pt x="133350" y="571500"/>
                  </a:lnTo>
                  <a:lnTo>
                    <a:pt x="111505" y="622300"/>
                  </a:lnTo>
                  <a:lnTo>
                    <a:pt x="91313" y="660400"/>
                  </a:lnTo>
                  <a:lnTo>
                    <a:pt x="73025" y="711200"/>
                  </a:lnTo>
                  <a:lnTo>
                    <a:pt x="56515" y="762000"/>
                  </a:lnTo>
                  <a:lnTo>
                    <a:pt x="42037" y="812800"/>
                  </a:lnTo>
                  <a:lnTo>
                    <a:pt x="29591" y="863600"/>
                  </a:lnTo>
                  <a:lnTo>
                    <a:pt x="19176" y="914400"/>
                  </a:lnTo>
                  <a:lnTo>
                    <a:pt x="10922" y="965200"/>
                  </a:lnTo>
                  <a:lnTo>
                    <a:pt x="4825" y="1016000"/>
                  </a:lnTo>
                  <a:lnTo>
                    <a:pt x="2794" y="1054100"/>
                  </a:lnTo>
                  <a:lnTo>
                    <a:pt x="1270" y="1079500"/>
                  </a:lnTo>
                  <a:lnTo>
                    <a:pt x="253" y="1104900"/>
                  </a:lnTo>
                  <a:lnTo>
                    <a:pt x="0" y="1130300"/>
                  </a:lnTo>
                  <a:lnTo>
                    <a:pt x="507" y="1155700"/>
                  </a:lnTo>
                  <a:lnTo>
                    <a:pt x="3048" y="1206500"/>
                  </a:lnTo>
                  <a:lnTo>
                    <a:pt x="7874" y="1257300"/>
                  </a:lnTo>
                  <a:lnTo>
                    <a:pt x="19557" y="1333500"/>
                  </a:lnTo>
                  <a:lnTo>
                    <a:pt x="29972" y="1384300"/>
                  </a:lnTo>
                  <a:lnTo>
                    <a:pt x="42418" y="1435100"/>
                  </a:lnTo>
                  <a:lnTo>
                    <a:pt x="57150" y="1485900"/>
                  </a:lnTo>
                  <a:lnTo>
                    <a:pt x="73660" y="1536700"/>
                  </a:lnTo>
                  <a:lnTo>
                    <a:pt x="92201" y="1587500"/>
                  </a:lnTo>
                  <a:lnTo>
                    <a:pt x="112395" y="1638300"/>
                  </a:lnTo>
                  <a:lnTo>
                    <a:pt x="134366" y="1689100"/>
                  </a:lnTo>
                  <a:lnTo>
                    <a:pt x="157988" y="1727200"/>
                  </a:lnTo>
                  <a:lnTo>
                    <a:pt x="183133" y="1778000"/>
                  </a:lnTo>
                  <a:lnTo>
                    <a:pt x="209803" y="1816100"/>
                  </a:lnTo>
                  <a:lnTo>
                    <a:pt x="237744" y="1866900"/>
                  </a:lnTo>
                  <a:lnTo>
                    <a:pt x="267207" y="1905000"/>
                  </a:lnTo>
                  <a:lnTo>
                    <a:pt x="297815" y="1943100"/>
                  </a:lnTo>
                  <a:lnTo>
                    <a:pt x="329692" y="1981200"/>
                  </a:lnTo>
                  <a:lnTo>
                    <a:pt x="362712" y="2006600"/>
                  </a:lnTo>
                  <a:lnTo>
                    <a:pt x="396621" y="2044700"/>
                  </a:lnTo>
                  <a:lnTo>
                    <a:pt x="431546" y="2082800"/>
                  </a:lnTo>
                  <a:lnTo>
                    <a:pt x="467360" y="2108200"/>
                  </a:lnTo>
                  <a:lnTo>
                    <a:pt x="503936" y="2133600"/>
                  </a:lnTo>
                  <a:lnTo>
                    <a:pt x="560070" y="2171700"/>
                  </a:lnTo>
                  <a:lnTo>
                    <a:pt x="579247" y="2184400"/>
                  </a:lnTo>
                  <a:lnTo>
                    <a:pt x="623189" y="2184400"/>
                  </a:lnTo>
                  <a:lnTo>
                    <a:pt x="603885" y="2171700"/>
                  </a:lnTo>
                  <a:lnTo>
                    <a:pt x="585216" y="2171700"/>
                  </a:lnTo>
                  <a:lnTo>
                    <a:pt x="566293" y="2159000"/>
                  </a:lnTo>
                  <a:lnTo>
                    <a:pt x="566547" y="2159000"/>
                  </a:lnTo>
                  <a:lnTo>
                    <a:pt x="547877" y="2146300"/>
                  </a:lnTo>
                  <a:lnTo>
                    <a:pt x="529336" y="2133600"/>
                  </a:lnTo>
                  <a:lnTo>
                    <a:pt x="511048" y="2120900"/>
                  </a:lnTo>
                  <a:lnTo>
                    <a:pt x="492887" y="2108200"/>
                  </a:lnTo>
                  <a:lnTo>
                    <a:pt x="475106" y="2095500"/>
                  </a:lnTo>
                  <a:lnTo>
                    <a:pt x="439547" y="2070100"/>
                  </a:lnTo>
                  <a:lnTo>
                    <a:pt x="439800" y="2070100"/>
                  </a:lnTo>
                  <a:lnTo>
                    <a:pt x="405129" y="2032000"/>
                  </a:lnTo>
                  <a:lnTo>
                    <a:pt x="405383" y="2032000"/>
                  </a:lnTo>
                  <a:lnTo>
                    <a:pt x="371601" y="2006600"/>
                  </a:lnTo>
                  <a:lnTo>
                    <a:pt x="371855" y="2006600"/>
                  </a:lnTo>
                  <a:lnTo>
                    <a:pt x="339090" y="1968500"/>
                  </a:lnTo>
                  <a:lnTo>
                    <a:pt x="307594" y="1930400"/>
                  </a:lnTo>
                  <a:lnTo>
                    <a:pt x="277241" y="1892300"/>
                  </a:lnTo>
                  <a:lnTo>
                    <a:pt x="248157" y="1854200"/>
                  </a:lnTo>
                  <a:lnTo>
                    <a:pt x="248285" y="1854200"/>
                  </a:lnTo>
                  <a:lnTo>
                    <a:pt x="220345" y="1816100"/>
                  </a:lnTo>
                  <a:lnTo>
                    <a:pt x="194055" y="1765300"/>
                  </a:lnTo>
                  <a:lnTo>
                    <a:pt x="169164" y="1727200"/>
                  </a:lnTo>
                  <a:lnTo>
                    <a:pt x="145669" y="1676400"/>
                  </a:lnTo>
                  <a:lnTo>
                    <a:pt x="123951" y="1638300"/>
                  </a:lnTo>
                  <a:lnTo>
                    <a:pt x="103886" y="1587500"/>
                  </a:lnTo>
                  <a:lnTo>
                    <a:pt x="85598" y="1536700"/>
                  </a:lnTo>
                  <a:lnTo>
                    <a:pt x="69215" y="1485900"/>
                  </a:lnTo>
                  <a:lnTo>
                    <a:pt x="54737" y="1435100"/>
                  </a:lnTo>
                  <a:lnTo>
                    <a:pt x="42291" y="1384300"/>
                  </a:lnTo>
                  <a:lnTo>
                    <a:pt x="32003" y="1333500"/>
                  </a:lnTo>
                  <a:lnTo>
                    <a:pt x="23749" y="1282700"/>
                  </a:lnTo>
                  <a:lnTo>
                    <a:pt x="17779" y="1231900"/>
                  </a:lnTo>
                  <a:lnTo>
                    <a:pt x="14224" y="1181100"/>
                  </a:lnTo>
                  <a:lnTo>
                    <a:pt x="12700" y="1130300"/>
                  </a:lnTo>
                  <a:lnTo>
                    <a:pt x="12953" y="1104900"/>
                  </a:lnTo>
                  <a:lnTo>
                    <a:pt x="13843" y="1079500"/>
                  </a:lnTo>
                  <a:lnTo>
                    <a:pt x="15367" y="1054100"/>
                  </a:lnTo>
                  <a:lnTo>
                    <a:pt x="17525" y="1028700"/>
                  </a:lnTo>
                  <a:lnTo>
                    <a:pt x="20193" y="1003300"/>
                  </a:lnTo>
                  <a:lnTo>
                    <a:pt x="23495" y="965200"/>
                  </a:lnTo>
                  <a:lnTo>
                    <a:pt x="25120" y="965200"/>
                  </a:lnTo>
                  <a:lnTo>
                    <a:pt x="31623" y="914400"/>
                  </a:lnTo>
                  <a:lnTo>
                    <a:pt x="42037" y="863600"/>
                  </a:lnTo>
                  <a:lnTo>
                    <a:pt x="54355" y="812800"/>
                  </a:lnTo>
                  <a:lnTo>
                    <a:pt x="68706" y="762000"/>
                  </a:lnTo>
                  <a:lnTo>
                    <a:pt x="84963" y="723900"/>
                  </a:lnTo>
                  <a:lnTo>
                    <a:pt x="103124" y="673100"/>
                  </a:lnTo>
                  <a:lnTo>
                    <a:pt x="123190" y="622300"/>
                  </a:lnTo>
                  <a:lnTo>
                    <a:pt x="144779" y="571500"/>
                  </a:lnTo>
                  <a:lnTo>
                    <a:pt x="167894" y="533400"/>
                  </a:lnTo>
                  <a:lnTo>
                    <a:pt x="192786" y="482600"/>
                  </a:lnTo>
                  <a:lnTo>
                    <a:pt x="192658" y="482600"/>
                  </a:lnTo>
                  <a:lnTo>
                    <a:pt x="218948" y="444500"/>
                  </a:lnTo>
                  <a:lnTo>
                    <a:pt x="246506" y="406400"/>
                  </a:lnTo>
                  <a:lnTo>
                    <a:pt x="275336" y="355600"/>
                  </a:lnTo>
                  <a:lnTo>
                    <a:pt x="275208" y="355600"/>
                  </a:lnTo>
                  <a:lnTo>
                    <a:pt x="305562" y="317500"/>
                  </a:lnTo>
                  <a:lnTo>
                    <a:pt x="336803" y="292100"/>
                  </a:lnTo>
                  <a:lnTo>
                    <a:pt x="369189" y="254000"/>
                  </a:lnTo>
                  <a:lnTo>
                    <a:pt x="402590" y="215900"/>
                  </a:lnTo>
                  <a:lnTo>
                    <a:pt x="402336" y="215900"/>
                  </a:lnTo>
                  <a:lnTo>
                    <a:pt x="436752" y="190500"/>
                  </a:lnTo>
                  <a:lnTo>
                    <a:pt x="436499" y="190500"/>
                  </a:lnTo>
                  <a:lnTo>
                    <a:pt x="471804" y="165100"/>
                  </a:lnTo>
                  <a:lnTo>
                    <a:pt x="489585" y="152400"/>
                  </a:lnTo>
                  <a:lnTo>
                    <a:pt x="489457" y="152400"/>
                  </a:lnTo>
                  <a:lnTo>
                    <a:pt x="507619" y="139700"/>
                  </a:lnTo>
                  <a:lnTo>
                    <a:pt x="525779" y="127000"/>
                  </a:lnTo>
                  <a:lnTo>
                    <a:pt x="544068" y="114300"/>
                  </a:lnTo>
                  <a:lnTo>
                    <a:pt x="562482" y="101600"/>
                  </a:lnTo>
                  <a:lnTo>
                    <a:pt x="581151" y="88900"/>
                  </a:lnTo>
                  <a:lnTo>
                    <a:pt x="580898" y="88900"/>
                  </a:lnTo>
                  <a:lnTo>
                    <a:pt x="599948" y="76200"/>
                  </a:lnTo>
                  <a:lnTo>
                    <a:pt x="618744" y="63500"/>
                  </a:lnTo>
                  <a:close/>
                </a:path>
                <a:path w="1738629" h="2247900">
                  <a:moveTo>
                    <a:pt x="1694318" y="1643662"/>
                  </a:moveTo>
                  <a:lnTo>
                    <a:pt x="1693291" y="1651000"/>
                  </a:lnTo>
                  <a:lnTo>
                    <a:pt x="1690116" y="1663700"/>
                  </a:lnTo>
                  <a:lnTo>
                    <a:pt x="1681861" y="1689100"/>
                  </a:lnTo>
                  <a:lnTo>
                    <a:pt x="1671701" y="1727200"/>
                  </a:lnTo>
                  <a:lnTo>
                    <a:pt x="1659254" y="1752600"/>
                  </a:lnTo>
                  <a:lnTo>
                    <a:pt x="1644903" y="1790700"/>
                  </a:lnTo>
                  <a:lnTo>
                    <a:pt x="1628521" y="1816100"/>
                  </a:lnTo>
                  <a:lnTo>
                    <a:pt x="1628775" y="1816100"/>
                  </a:lnTo>
                  <a:lnTo>
                    <a:pt x="1610360" y="1841500"/>
                  </a:lnTo>
                  <a:lnTo>
                    <a:pt x="1590294" y="1879600"/>
                  </a:lnTo>
                  <a:lnTo>
                    <a:pt x="1590548" y="1879600"/>
                  </a:lnTo>
                  <a:lnTo>
                    <a:pt x="1568703" y="1905000"/>
                  </a:lnTo>
                  <a:lnTo>
                    <a:pt x="1568957" y="1905000"/>
                  </a:lnTo>
                  <a:lnTo>
                    <a:pt x="1545336" y="1930400"/>
                  </a:lnTo>
                  <a:lnTo>
                    <a:pt x="1545590" y="1930400"/>
                  </a:lnTo>
                  <a:lnTo>
                    <a:pt x="1520571" y="1955800"/>
                  </a:lnTo>
                  <a:lnTo>
                    <a:pt x="1494281" y="1981200"/>
                  </a:lnTo>
                  <a:lnTo>
                    <a:pt x="1466469" y="2006600"/>
                  </a:lnTo>
                  <a:lnTo>
                    <a:pt x="1437386" y="2032000"/>
                  </a:lnTo>
                  <a:lnTo>
                    <a:pt x="1437640" y="2032000"/>
                  </a:lnTo>
                  <a:lnTo>
                    <a:pt x="1407160" y="2057400"/>
                  </a:lnTo>
                  <a:lnTo>
                    <a:pt x="1375664" y="2082800"/>
                  </a:lnTo>
                  <a:lnTo>
                    <a:pt x="1382776" y="2082800"/>
                  </a:lnTo>
                  <a:lnTo>
                    <a:pt x="1414779" y="2070100"/>
                  </a:lnTo>
                  <a:lnTo>
                    <a:pt x="1445387" y="2044700"/>
                  </a:lnTo>
                  <a:lnTo>
                    <a:pt x="1474851" y="2019300"/>
                  </a:lnTo>
                  <a:lnTo>
                    <a:pt x="1529715" y="1968500"/>
                  </a:lnTo>
                  <a:lnTo>
                    <a:pt x="1578737" y="1905000"/>
                  </a:lnTo>
                  <a:lnTo>
                    <a:pt x="1600707" y="1879600"/>
                  </a:lnTo>
                  <a:lnTo>
                    <a:pt x="1621027" y="1854200"/>
                  </a:lnTo>
                  <a:lnTo>
                    <a:pt x="1639570" y="1816100"/>
                  </a:lnTo>
                  <a:lnTo>
                    <a:pt x="1656333" y="1790700"/>
                  </a:lnTo>
                  <a:lnTo>
                    <a:pt x="1670939" y="1765300"/>
                  </a:lnTo>
                  <a:lnTo>
                    <a:pt x="1683639" y="1727200"/>
                  </a:lnTo>
                  <a:lnTo>
                    <a:pt x="1694179" y="1701800"/>
                  </a:lnTo>
                  <a:lnTo>
                    <a:pt x="1702562" y="1663700"/>
                  </a:lnTo>
                  <a:lnTo>
                    <a:pt x="1705864" y="1651000"/>
                  </a:lnTo>
                  <a:lnTo>
                    <a:pt x="1706603" y="1645720"/>
                  </a:lnTo>
                  <a:lnTo>
                    <a:pt x="1694318" y="1643662"/>
                  </a:lnTo>
                  <a:close/>
                </a:path>
                <a:path w="1738629" h="2247900">
                  <a:moveTo>
                    <a:pt x="1732957" y="1638300"/>
                  </a:moveTo>
                  <a:lnTo>
                    <a:pt x="1707642" y="1638300"/>
                  </a:lnTo>
                  <a:lnTo>
                    <a:pt x="1706603" y="1645720"/>
                  </a:lnTo>
                  <a:lnTo>
                    <a:pt x="1738122" y="1651000"/>
                  </a:lnTo>
                  <a:lnTo>
                    <a:pt x="1732957" y="1638300"/>
                  </a:lnTo>
                  <a:close/>
                </a:path>
                <a:path w="1738629" h="2247900">
                  <a:moveTo>
                    <a:pt x="1707642" y="1638300"/>
                  </a:moveTo>
                  <a:lnTo>
                    <a:pt x="1695069" y="1638300"/>
                  </a:lnTo>
                  <a:lnTo>
                    <a:pt x="1694318" y="1643662"/>
                  </a:lnTo>
                  <a:lnTo>
                    <a:pt x="1706603" y="1645720"/>
                  </a:lnTo>
                  <a:lnTo>
                    <a:pt x="1707642" y="1638300"/>
                  </a:lnTo>
                  <a:close/>
                </a:path>
                <a:path w="1738629" h="2247900">
                  <a:moveTo>
                    <a:pt x="1707133" y="1574800"/>
                  </a:moveTo>
                  <a:lnTo>
                    <a:pt x="1662302" y="1638300"/>
                  </a:lnTo>
                  <a:lnTo>
                    <a:pt x="1694318" y="1643662"/>
                  </a:lnTo>
                  <a:lnTo>
                    <a:pt x="1695069" y="1638300"/>
                  </a:lnTo>
                  <a:lnTo>
                    <a:pt x="1732957" y="1638300"/>
                  </a:lnTo>
                  <a:lnTo>
                    <a:pt x="1707133" y="1574800"/>
                  </a:lnTo>
                  <a:close/>
                </a:path>
                <a:path w="1738629" h="2247900">
                  <a:moveTo>
                    <a:pt x="25120" y="965200"/>
                  </a:moveTo>
                  <a:lnTo>
                    <a:pt x="23495" y="965200"/>
                  </a:lnTo>
                  <a:lnTo>
                    <a:pt x="23495" y="977900"/>
                  </a:lnTo>
                  <a:lnTo>
                    <a:pt x="25120" y="965200"/>
                  </a:lnTo>
                  <a:close/>
                </a:path>
                <a:path w="1738629" h="2247900">
                  <a:moveTo>
                    <a:pt x="1627251" y="381000"/>
                  </a:moveTo>
                  <a:lnTo>
                    <a:pt x="1616582" y="381000"/>
                  </a:lnTo>
                  <a:lnTo>
                    <a:pt x="1632839" y="419100"/>
                  </a:lnTo>
                  <a:lnTo>
                    <a:pt x="1647190" y="444500"/>
                  </a:lnTo>
                  <a:lnTo>
                    <a:pt x="1646936" y="444500"/>
                  </a:lnTo>
                  <a:lnTo>
                    <a:pt x="1659381" y="469900"/>
                  </a:lnTo>
                  <a:lnTo>
                    <a:pt x="1659127" y="469900"/>
                  </a:lnTo>
                  <a:lnTo>
                    <a:pt x="1669542" y="495300"/>
                  </a:lnTo>
                  <a:lnTo>
                    <a:pt x="1677543" y="520700"/>
                  </a:lnTo>
                  <a:lnTo>
                    <a:pt x="1680718" y="533400"/>
                  </a:lnTo>
                  <a:lnTo>
                    <a:pt x="1683385" y="546100"/>
                  </a:lnTo>
                  <a:lnTo>
                    <a:pt x="1683257" y="546100"/>
                  </a:lnTo>
                  <a:lnTo>
                    <a:pt x="1685417" y="558800"/>
                  </a:lnTo>
                  <a:lnTo>
                    <a:pt x="1686941" y="571500"/>
                  </a:lnTo>
                  <a:lnTo>
                    <a:pt x="1687829" y="584200"/>
                  </a:lnTo>
                  <a:lnTo>
                    <a:pt x="1688083" y="596900"/>
                  </a:lnTo>
                  <a:lnTo>
                    <a:pt x="1700783" y="596900"/>
                  </a:lnTo>
                  <a:lnTo>
                    <a:pt x="1697990" y="558800"/>
                  </a:lnTo>
                  <a:lnTo>
                    <a:pt x="1689862" y="520700"/>
                  </a:lnTo>
                  <a:lnTo>
                    <a:pt x="1681479" y="495300"/>
                  </a:lnTo>
                  <a:lnTo>
                    <a:pt x="1670939" y="457200"/>
                  </a:lnTo>
                  <a:lnTo>
                    <a:pt x="1658366" y="431800"/>
                  </a:lnTo>
                  <a:lnTo>
                    <a:pt x="1643761" y="406400"/>
                  </a:lnTo>
                  <a:lnTo>
                    <a:pt x="1627251" y="381000"/>
                  </a:lnTo>
                  <a:close/>
                </a:path>
                <a:path w="1738629" h="2247900">
                  <a:moveTo>
                    <a:pt x="1608708" y="355600"/>
                  </a:moveTo>
                  <a:lnTo>
                    <a:pt x="1598422" y="355600"/>
                  </a:lnTo>
                  <a:lnTo>
                    <a:pt x="1616710" y="393700"/>
                  </a:lnTo>
                  <a:lnTo>
                    <a:pt x="1616582" y="381000"/>
                  </a:lnTo>
                  <a:lnTo>
                    <a:pt x="1627251" y="381000"/>
                  </a:lnTo>
                  <a:lnTo>
                    <a:pt x="1608708" y="355600"/>
                  </a:lnTo>
                  <a:close/>
                </a:path>
                <a:path w="1738629" h="2247900">
                  <a:moveTo>
                    <a:pt x="1588516" y="330200"/>
                  </a:moveTo>
                  <a:lnTo>
                    <a:pt x="1578610" y="330200"/>
                  </a:lnTo>
                  <a:lnTo>
                    <a:pt x="1598676" y="368300"/>
                  </a:lnTo>
                  <a:lnTo>
                    <a:pt x="1598422" y="355600"/>
                  </a:lnTo>
                  <a:lnTo>
                    <a:pt x="1608708" y="355600"/>
                  </a:lnTo>
                  <a:lnTo>
                    <a:pt x="1588516" y="330200"/>
                  </a:lnTo>
                  <a:close/>
                </a:path>
                <a:path w="1738629" h="2247900">
                  <a:moveTo>
                    <a:pt x="1086485" y="25400"/>
                  </a:moveTo>
                  <a:lnTo>
                    <a:pt x="1006475" y="25400"/>
                  </a:lnTo>
                  <a:lnTo>
                    <a:pt x="1045337" y="38100"/>
                  </a:lnTo>
                  <a:lnTo>
                    <a:pt x="1083310" y="38100"/>
                  </a:lnTo>
                  <a:lnTo>
                    <a:pt x="1121155" y="50800"/>
                  </a:lnTo>
                  <a:lnTo>
                    <a:pt x="1158367" y="63500"/>
                  </a:lnTo>
                  <a:lnTo>
                    <a:pt x="1158113" y="63500"/>
                  </a:lnTo>
                  <a:lnTo>
                    <a:pt x="1194943" y="76200"/>
                  </a:lnTo>
                  <a:lnTo>
                    <a:pt x="1194689" y="76200"/>
                  </a:lnTo>
                  <a:lnTo>
                    <a:pt x="1230883" y="88900"/>
                  </a:lnTo>
                  <a:lnTo>
                    <a:pt x="1230629" y="88900"/>
                  </a:lnTo>
                  <a:lnTo>
                    <a:pt x="1265936" y="101600"/>
                  </a:lnTo>
                  <a:lnTo>
                    <a:pt x="1265681" y="101600"/>
                  </a:lnTo>
                  <a:lnTo>
                    <a:pt x="1300099" y="127000"/>
                  </a:lnTo>
                  <a:lnTo>
                    <a:pt x="1333500" y="139700"/>
                  </a:lnTo>
                  <a:lnTo>
                    <a:pt x="1333246" y="139700"/>
                  </a:lnTo>
                  <a:lnTo>
                    <a:pt x="1365885" y="165100"/>
                  </a:lnTo>
                  <a:lnTo>
                    <a:pt x="1365630" y="165100"/>
                  </a:lnTo>
                  <a:lnTo>
                    <a:pt x="1397000" y="177800"/>
                  </a:lnTo>
                  <a:lnTo>
                    <a:pt x="1427099" y="203200"/>
                  </a:lnTo>
                  <a:lnTo>
                    <a:pt x="1455927" y="215900"/>
                  </a:lnTo>
                  <a:lnTo>
                    <a:pt x="1483487" y="241300"/>
                  </a:lnTo>
                  <a:lnTo>
                    <a:pt x="1483232" y="241300"/>
                  </a:lnTo>
                  <a:lnTo>
                    <a:pt x="1509522" y="266700"/>
                  </a:lnTo>
                  <a:lnTo>
                    <a:pt x="1534287" y="292100"/>
                  </a:lnTo>
                  <a:lnTo>
                    <a:pt x="1557401" y="317500"/>
                  </a:lnTo>
                  <a:lnTo>
                    <a:pt x="1557147" y="317500"/>
                  </a:lnTo>
                  <a:lnTo>
                    <a:pt x="1578864" y="342900"/>
                  </a:lnTo>
                  <a:lnTo>
                    <a:pt x="1578610" y="330200"/>
                  </a:lnTo>
                  <a:lnTo>
                    <a:pt x="1588516" y="330200"/>
                  </a:lnTo>
                  <a:lnTo>
                    <a:pt x="1566672" y="304800"/>
                  </a:lnTo>
                  <a:lnTo>
                    <a:pt x="1543177" y="279400"/>
                  </a:lnTo>
                  <a:lnTo>
                    <a:pt x="1518030" y="254000"/>
                  </a:lnTo>
                  <a:lnTo>
                    <a:pt x="1491488" y="228600"/>
                  </a:lnTo>
                  <a:lnTo>
                    <a:pt x="1463548" y="215900"/>
                  </a:lnTo>
                  <a:lnTo>
                    <a:pt x="1434338" y="190500"/>
                  </a:lnTo>
                  <a:lnTo>
                    <a:pt x="1403857" y="165100"/>
                  </a:lnTo>
                  <a:lnTo>
                    <a:pt x="1372235" y="152400"/>
                  </a:lnTo>
                  <a:lnTo>
                    <a:pt x="1339469" y="127000"/>
                  </a:lnTo>
                  <a:lnTo>
                    <a:pt x="1271143" y="101600"/>
                  </a:lnTo>
                  <a:lnTo>
                    <a:pt x="1235582" y="76200"/>
                  </a:lnTo>
                  <a:lnTo>
                    <a:pt x="1086485" y="25400"/>
                  </a:lnTo>
                  <a:close/>
                </a:path>
                <a:path w="1738629" h="2247900">
                  <a:moveTo>
                    <a:pt x="695071" y="38100"/>
                  </a:moveTo>
                  <a:lnTo>
                    <a:pt x="652018" y="38100"/>
                  </a:lnTo>
                  <a:lnTo>
                    <a:pt x="613155" y="63500"/>
                  </a:lnTo>
                  <a:lnTo>
                    <a:pt x="637413" y="63500"/>
                  </a:lnTo>
                  <a:lnTo>
                    <a:pt x="656717" y="50800"/>
                  </a:lnTo>
                  <a:lnTo>
                    <a:pt x="675640" y="50800"/>
                  </a:lnTo>
                  <a:lnTo>
                    <a:pt x="695071" y="38100"/>
                  </a:lnTo>
                  <a:close/>
                </a:path>
                <a:path w="1738629" h="2247900">
                  <a:moveTo>
                    <a:pt x="733805" y="25400"/>
                  </a:moveTo>
                  <a:lnTo>
                    <a:pt x="691133" y="25400"/>
                  </a:lnTo>
                  <a:lnTo>
                    <a:pt x="671576" y="38100"/>
                  </a:lnTo>
                  <a:lnTo>
                    <a:pt x="714121" y="38100"/>
                  </a:lnTo>
                  <a:lnTo>
                    <a:pt x="733805" y="25400"/>
                  </a:lnTo>
                  <a:close/>
                </a:path>
                <a:path w="1738629" h="2247900">
                  <a:moveTo>
                    <a:pt x="792099" y="12700"/>
                  </a:moveTo>
                  <a:lnTo>
                    <a:pt x="730757" y="12700"/>
                  </a:lnTo>
                  <a:lnTo>
                    <a:pt x="710946" y="25400"/>
                  </a:lnTo>
                  <a:lnTo>
                    <a:pt x="772287" y="25400"/>
                  </a:lnTo>
                  <a:lnTo>
                    <a:pt x="792099" y="12700"/>
                  </a:lnTo>
                  <a:close/>
                </a:path>
                <a:path w="1738629" h="2247900">
                  <a:moveTo>
                    <a:pt x="1008761" y="12700"/>
                  </a:moveTo>
                  <a:lnTo>
                    <a:pt x="928624" y="12700"/>
                  </a:lnTo>
                  <a:lnTo>
                    <a:pt x="967994" y="25400"/>
                  </a:lnTo>
                  <a:lnTo>
                    <a:pt x="1047876" y="25400"/>
                  </a:lnTo>
                  <a:lnTo>
                    <a:pt x="1008761" y="12700"/>
                  </a:lnTo>
                  <a:close/>
                </a:path>
                <a:path w="1738629" h="2247900">
                  <a:moveTo>
                    <a:pt x="929894" y="0"/>
                  </a:moveTo>
                  <a:lnTo>
                    <a:pt x="790448" y="0"/>
                  </a:lnTo>
                  <a:lnTo>
                    <a:pt x="770381" y="12700"/>
                  </a:lnTo>
                  <a:lnTo>
                    <a:pt x="969391" y="12700"/>
                  </a:lnTo>
                  <a:lnTo>
                    <a:pt x="92989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2056892" y="4247845"/>
            <a:ext cx="140652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Spatial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Locality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730488" y="4247845"/>
            <a:ext cx="164846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Calibri"/>
                <a:cs typeface="Calibri"/>
              </a:rPr>
              <a:t>Temporal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Locality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968754" y="5600496"/>
            <a:ext cx="73736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21025" algn="l"/>
              </a:tabLst>
            </a:pPr>
            <a:r>
              <a:rPr sz="2400" dirty="0">
                <a:latin typeface="Calibri"/>
                <a:cs typeface="Calibri"/>
              </a:rPr>
              <a:t>Why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locality?</a:t>
            </a:r>
            <a:r>
              <a:rPr sz="2400" dirty="0">
                <a:latin typeface="Calibri"/>
                <a:cs typeface="Calibri"/>
              </a:rPr>
              <a:t>	What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are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some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examples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each?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297941"/>
            <a:ext cx="1184973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Memory</a:t>
            </a:r>
            <a:r>
              <a:rPr spc="-30" dirty="0"/>
              <a:t> </a:t>
            </a:r>
            <a:r>
              <a:rPr spc="-10" dirty="0"/>
              <a:t>hierarchy:</a:t>
            </a:r>
            <a:r>
              <a:rPr spc="-80" dirty="0"/>
              <a:t> </a:t>
            </a:r>
            <a:r>
              <a:rPr dirty="0"/>
              <a:t>Unified</a:t>
            </a:r>
            <a:r>
              <a:rPr spc="-25" dirty="0"/>
              <a:t> </a:t>
            </a:r>
            <a:r>
              <a:rPr dirty="0"/>
              <a:t>vs.</a:t>
            </a:r>
            <a:r>
              <a:rPr spc="-20" dirty="0"/>
              <a:t> </a:t>
            </a:r>
            <a:r>
              <a:rPr dirty="0"/>
              <a:t>Split</a:t>
            </a:r>
            <a:r>
              <a:rPr spc="-25" dirty="0"/>
              <a:t> </a:t>
            </a:r>
            <a:r>
              <a:rPr dirty="0"/>
              <a:t>ICache</a:t>
            </a:r>
            <a:r>
              <a:rPr spc="-30" dirty="0"/>
              <a:t> </a:t>
            </a:r>
            <a:r>
              <a:rPr dirty="0"/>
              <a:t>&amp;</a:t>
            </a:r>
            <a:r>
              <a:rPr spc="-15" dirty="0"/>
              <a:t> </a:t>
            </a:r>
            <a:r>
              <a:rPr spc="-10" dirty="0"/>
              <a:t>DCache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504950" y="1371346"/>
            <a:ext cx="9803765" cy="5011420"/>
            <a:chOff x="1504950" y="1371346"/>
            <a:chExt cx="9803765" cy="5011420"/>
          </a:xfrm>
        </p:grpSpPr>
        <p:sp>
          <p:nvSpPr>
            <p:cNvPr id="4" name="object 4"/>
            <p:cNvSpPr/>
            <p:nvPr/>
          </p:nvSpPr>
          <p:spPr>
            <a:xfrm>
              <a:off x="10575035" y="1377696"/>
              <a:ext cx="727075" cy="4998720"/>
            </a:xfrm>
            <a:custGeom>
              <a:avLst/>
              <a:gdLst/>
              <a:ahLst/>
              <a:cxnLst/>
              <a:rect l="l" t="t" r="r" b="b"/>
              <a:pathLst>
                <a:path w="727075" h="4998720">
                  <a:moveTo>
                    <a:pt x="726948" y="0"/>
                  </a:moveTo>
                  <a:lnTo>
                    <a:pt x="0" y="0"/>
                  </a:lnTo>
                  <a:lnTo>
                    <a:pt x="0" y="4998720"/>
                  </a:lnTo>
                  <a:lnTo>
                    <a:pt x="726948" y="4998720"/>
                  </a:lnTo>
                  <a:lnTo>
                    <a:pt x="72694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575035" y="1377696"/>
              <a:ext cx="727075" cy="4998720"/>
            </a:xfrm>
            <a:custGeom>
              <a:avLst/>
              <a:gdLst/>
              <a:ahLst/>
              <a:cxnLst/>
              <a:rect l="l" t="t" r="r" b="b"/>
              <a:pathLst>
                <a:path w="727075" h="4998720">
                  <a:moveTo>
                    <a:pt x="0" y="4998720"/>
                  </a:moveTo>
                  <a:lnTo>
                    <a:pt x="726948" y="4998720"/>
                  </a:lnTo>
                  <a:lnTo>
                    <a:pt x="726948" y="0"/>
                  </a:lnTo>
                  <a:lnTo>
                    <a:pt x="0" y="0"/>
                  </a:lnTo>
                  <a:lnTo>
                    <a:pt x="0" y="4998720"/>
                  </a:lnTo>
                  <a:close/>
                </a:path>
                <a:path w="727075" h="4998720">
                  <a:moveTo>
                    <a:pt x="0" y="3108960"/>
                  </a:moveTo>
                  <a:lnTo>
                    <a:pt x="726948" y="3108960"/>
                  </a:lnTo>
                  <a:lnTo>
                    <a:pt x="726948" y="2822448"/>
                  </a:lnTo>
                  <a:lnTo>
                    <a:pt x="0" y="2822448"/>
                  </a:lnTo>
                  <a:lnTo>
                    <a:pt x="0" y="310896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04950" y="4106418"/>
              <a:ext cx="9070975" cy="250825"/>
            </a:xfrm>
            <a:custGeom>
              <a:avLst/>
              <a:gdLst/>
              <a:ahLst/>
              <a:cxnLst/>
              <a:rect l="l" t="t" r="r" b="b"/>
              <a:pathLst>
                <a:path w="9070975" h="250825">
                  <a:moveTo>
                    <a:pt x="50800" y="63499"/>
                  </a:moveTo>
                  <a:lnTo>
                    <a:pt x="25400" y="63499"/>
                  </a:lnTo>
                  <a:lnTo>
                    <a:pt x="25400" y="250697"/>
                  </a:lnTo>
                  <a:lnTo>
                    <a:pt x="9070975" y="250697"/>
                  </a:lnTo>
                  <a:lnTo>
                    <a:pt x="9070975" y="237997"/>
                  </a:lnTo>
                  <a:lnTo>
                    <a:pt x="50800" y="237997"/>
                  </a:lnTo>
                  <a:lnTo>
                    <a:pt x="38100" y="225297"/>
                  </a:lnTo>
                  <a:lnTo>
                    <a:pt x="50800" y="225297"/>
                  </a:lnTo>
                  <a:lnTo>
                    <a:pt x="50800" y="63499"/>
                  </a:lnTo>
                  <a:close/>
                </a:path>
                <a:path w="9070975" h="250825">
                  <a:moveTo>
                    <a:pt x="50800" y="225297"/>
                  </a:moveTo>
                  <a:lnTo>
                    <a:pt x="38100" y="225297"/>
                  </a:lnTo>
                  <a:lnTo>
                    <a:pt x="50800" y="237997"/>
                  </a:lnTo>
                  <a:lnTo>
                    <a:pt x="50800" y="225297"/>
                  </a:lnTo>
                  <a:close/>
                </a:path>
                <a:path w="9070975" h="250825">
                  <a:moveTo>
                    <a:pt x="9070975" y="225297"/>
                  </a:moveTo>
                  <a:lnTo>
                    <a:pt x="50800" y="225297"/>
                  </a:lnTo>
                  <a:lnTo>
                    <a:pt x="50800" y="237997"/>
                  </a:lnTo>
                  <a:lnTo>
                    <a:pt x="9070975" y="237997"/>
                  </a:lnTo>
                  <a:lnTo>
                    <a:pt x="9070975" y="225297"/>
                  </a:lnTo>
                  <a:close/>
                </a:path>
                <a:path w="9070975" h="250825">
                  <a:moveTo>
                    <a:pt x="38100" y="0"/>
                  </a:moveTo>
                  <a:lnTo>
                    <a:pt x="0" y="76199"/>
                  </a:lnTo>
                  <a:lnTo>
                    <a:pt x="25400" y="76199"/>
                  </a:lnTo>
                  <a:lnTo>
                    <a:pt x="25400" y="63499"/>
                  </a:lnTo>
                  <a:lnTo>
                    <a:pt x="69850" y="63499"/>
                  </a:lnTo>
                  <a:lnTo>
                    <a:pt x="38100" y="0"/>
                  </a:lnTo>
                  <a:close/>
                </a:path>
                <a:path w="9070975" h="250825">
                  <a:moveTo>
                    <a:pt x="69850" y="63499"/>
                  </a:moveTo>
                  <a:lnTo>
                    <a:pt x="50800" y="63499"/>
                  </a:lnTo>
                  <a:lnTo>
                    <a:pt x="50800" y="76199"/>
                  </a:lnTo>
                  <a:lnTo>
                    <a:pt x="76200" y="76199"/>
                  </a:lnTo>
                  <a:lnTo>
                    <a:pt x="69850" y="63499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575035" y="3915156"/>
              <a:ext cx="727075" cy="285115"/>
            </a:xfrm>
            <a:custGeom>
              <a:avLst/>
              <a:gdLst/>
              <a:ahLst/>
              <a:cxnLst/>
              <a:rect l="l" t="t" r="r" b="b"/>
              <a:pathLst>
                <a:path w="727075" h="285114">
                  <a:moveTo>
                    <a:pt x="0" y="284988"/>
                  </a:moveTo>
                  <a:lnTo>
                    <a:pt x="726948" y="284988"/>
                  </a:lnTo>
                  <a:lnTo>
                    <a:pt x="726948" y="0"/>
                  </a:lnTo>
                  <a:lnTo>
                    <a:pt x="0" y="0"/>
                  </a:lnTo>
                  <a:lnTo>
                    <a:pt x="0" y="2849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567416" y="3628644"/>
              <a:ext cx="727075" cy="287020"/>
            </a:xfrm>
            <a:custGeom>
              <a:avLst/>
              <a:gdLst/>
              <a:ahLst/>
              <a:cxnLst/>
              <a:rect l="l" t="t" r="r" b="b"/>
              <a:pathLst>
                <a:path w="727075" h="287020">
                  <a:moveTo>
                    <a:pt x="726948" y="0"/>
                  </a:moveTo>
                  <a:lnTo>
                    <a:pt x="0" y="0"/>
                  </a:lnTo>
                  <a:lnTo>
                    <a:pt x="0" y="286511"/>
                  </a:lnTo>
                  <a:lnTo>
                    <a:pt x="726948" y="286511"/>
                  </a:lnTo>
                  <a:lnTo>
                    <a:pt x="72694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567416" y="3345180"/>
              <a:ext cx="734695" cy="570230"/>
            </a:xfrm>
            <a:custGeom>
              <a:avLst/>
              <a:gdLst/>
              <a:ahLst/>
              <a:cxnLst/>
              <a:rect l="l" t="t" r="r" b="b"/>
              <a:pathLst>
                <a:path w="734695" h="570229">
                  <a:moveTo>
                    <a:pt x="0" y="569975"/>
                  </a:moveTo>
                  <a:lnTo>
                    <a:pt x="726948" y="569975"/>
                  </a:lnTo>
                  <a:lnTo>
                    <a:pt x="726948" y="283463"/>
                  </a:lnTo>
                  <a:lnTo>
                    <a:pt x="0" y="283463"/>
                  </a:lnTo>
                  <a:lnTo>
                    <a:pt x="0" y="569975"/>
                  </a:lnTo>
                  <a:close/>
                </a:path>
                <a:path w="734695" h="570229">
                  <a:moveTo>
                    <a:pt x="7619" y="286511"/>
                  </a:moveTo>
                  <a:lnTo>
                    <a:pt x="734567" y="286511"/>
                  </a:lnTo>
                  <a:lnTo>
                    <a:pt x="734567" y="0"/>
                  </a:lnTo>
                  <a:lnTo>
                    <a:pt x="7619" y="0"/>
                  </a:lnTo>
                  <a:lnTo>
                    <a:pt x="7619" y="28651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9854310" y="5227849"/>
            <a:ext cx="607695" cy="1155065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30"/>
              </a:spcBef>
            </a:pPr>
            <a:r>
              <a:rPr sz="1800" dirty="0">
                <a:latin typeface="Calibri"/>
                <a:cs typeface="Calibri"/>
              </a:rPr>
              <a:t>Byte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35"/>
              </a:spcBef>
            </a:pPr>
            <a:r>
              <a:rPr sz="1800" dirty="0">
                <a:latin typeface="Calibri"/>
                <a:cs typeface="Calibri"/>
              </a:rPr>
              <a:t>Byte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1800" dirty="0">
                <a:latin typeface="Calibri"/>
                <a:cs typeface="Calibri"/>
              </a:rPr>
              <a:t>Byte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981183" y="2778405"/>
            <a:ext cx="254000" cy="3022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.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. </a:t>
            </a:r>
            <a:r>
              <a:rPr sz="1800" spc="-5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785984" y="1339037"/>
            <a:ext cx="68834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Byte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98449" y="1470405"/>
            <a:ext cx="12553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urier New"/>
                <a:cs typeface="Courier New"/>
              </a:rPr>
              <a:t>lw</a:t>
            </a:r>
            <a:r>
              <a:rPr sz="1800" spc="-2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x6</a:t>
            </a:r>
            <a:r>
              <a:rPr sz="1800" spc="-20" dirty="0">
                <a:latin typeface="Courier New"/>
                <a:cs typeface="Courier New"/>
              </a:rPr>
              <a:t> </a:t>
            </a:r>
            <a:r>
              <a:rPr sz="1800" spc="-25" dirty="0">
                <a:latin typeface="Courier New"/>
                <a:cs typeface="Courier New"/>
              </a:rPr>
              <a:t>0xC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981183" y="4828819"/>
            <a:ext cx="254000" cy="3022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.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. </a:t>
            </a:r>
            <a:r>
              <a:rPr sz="1800" spc="-5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302365" y="3289300"/>
            <a:ext cx="847090" cy="1188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6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Byte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0xF </a:t>
            </a:r>
            <a:r>
              <a:rPr sz="1800" dirty="0">
                <a:latin typeface="Calibri"/>
                <a:cs typeface="Calibri"/>
              </a:rPr>
              <a:t>Byte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0xE </a:t>
            </a:r>
            <a:r>
              <a:rPr sz="1800" dirty="0">
                <a:latin typeface="Calibri"/>
                <a:cs typeface="Calibri"/>
              </a:rPr>
              <a:t>Byte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0xD </a:t>
            </a:r>
            <a:r>
              <a:rPr sz="1800" dirty="0">
                <a:latin typeface="Calibri"/>
                <a:cs typeface="Calibri"/>
              </a:rPr>
              <a:t>Byte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0xC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028446" y="3326891"/>
            <a:ext cx="10293350" cy="1176655"/>
            <a:chOff x="1028446" y="3326891"/>
            <a:chExt cx="10293350" cy="1176655"/>
          </a:xfrm>
        </p:grpSpPr>
        <p:sp>
          <p:nvSpPr>
            <p:cNvPr id="17" name="object 17"/>
            <p:cNvSpPr/>
            <p:nvPr/>
          </p:nvSpPr>
          <p:spPr>
            <a:xfrm>
              <a:off x="10575798" y="3345941"/>
              <a:ext cx="727075" cy="1138555"/>
            </a:xfrm>
            <a:custGeom>
              <a:avLst/>
              <a:gdLst/>
              <a:ahLst/>
              <a:cxnLst/>
              <a:rect l="l" t="t" r="r" b="b"/>
              <a:pathLst>
                <a:path w="727075" h="1138554">
                  <a:moveTo>
                    <a:pt x="0" y="1138428"/>
                  </a:moveTo>
                  <a:lnTo>
                    <a:pt x="726948" y="1138428"/>
                  </a:lnTo>
                  <a:lnTo>
                    <a:pt x="726948" y="0"/>
                  </a:lnTo>
                  <a:lnTo>
                    <a:pt x="0" y="0"/>
                  </a:lnTo>
                  <a:lnTo>
                    <a:pt x="0" y="1138428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34796" y="3517391"/>
              <a:ext cx="1033780" cy="512445"/>
            </a:xfrm>
            <a:custGeom>
              <a:avLst/>
              <a:gdLst/>
              <a:ahLst/>
              <a:cxnLst/>
              <a:rect l="l" t="t" r="r" b="b"/>
              <a:pathLst>
                <a:path w="1033780" h="512445">
                  <a:moveTo>
                    <a:pt x="1033272" y="0"/>
                  </a:moveTo>
                  <a:lnTo>
                    <a:pt x="0" y="0"/>
                  </a:lnTo>
                  <a:lnTo>
                    <a:pt x="0" y="512064"/>
                  </a:lnTo>
                  <a:lnTo>
                    <a:pt x="1033272" y="512064"/>
                  </a:lnTo>
                  <a:lnTo>
                    <a:pt x="103327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34796" y="3517391"/>
              <a:ext cx="1033780" cy="512445"/>
            </a:xfrm>
            <a:custGeom>
              <a:avLst/>
              <a:gdLst/>
              <a:ahLst/>
              <a:cxnLst/>
              <a:rect l="l" t="t" r="r" b="b"/>
              <a:pathLst>
                <a:path w="1033780" h="512445">
                  <a:moveTo>
                    <a:pt x="0" y="512064"/>
                  </a:moveTo>
                  <a:lnTo>
                    <a:pt x="1033272" y="512064"/>
                  </a:lnTo>
                  <a:lnTo>
                    <a:pt x="1033272" y="0"/>
                  </a:lnTo>
                  <a:lnTo>
                    <a:pt x="0" y="0"/>
                  </a:lnTo>
                  <a:lnTo>
                    <a:pt x="0" y="512064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034796" y="3517391"/>
            <a:ext cx="1033780" cy="512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6515">
              <a:lnSpc>
                <a:spcPts val="195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  <a:p>
            <a:pPr marL="56515">
              <a:lnSpc>
                <a:spcPts val="2080"/>
              </a:lnSpc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Unit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530351" y="1836420"/>
            <a:ext cx="2042160" cy="3641090"/>
            <a:chOff x="530351" y="1836420"/>
            <a:chExt cx="2042160" cy="3641090"/>
          </a:xfrm>
        </p:grpSpPr>
        <p:sp>
          <p:nvSpPr>
            <p:cNvPr id="22" name="object 22"/>
            <p:cNvSpPr/>
            <p:nvPr/>
          </p:nvSpPr>
          <p:spPr>
            <a:xfrm>
              <a:off x="549401" y="1855470"/>
              <a:ext cx="2004060" cy="3602990"/>
            </a:xfrm>
            <a:custGeom>
              <a:avLst/>
              <a:gdLst/>
              <a:ahLst/>
              <a:cxnLst/>
              <a:rect l="l" t="t" r="r" b="b"/>
              <a:pathLst>
                <a:path w="2004060" h="3602990">
                  <a:moveTo>
                    <a:pt x="0" y="3602735"/>
                  </a:moveTo>
                  <a:lnTo>
                    <a:pt x="2004060" y="3602735"/>
                  </a:lnTo>
                  <a:lnTo>
                    <a:pt x="2004060" y="0"/>
                  </a:lnTo>
                  <a:lnTo>
                    <a:pt x="0" y="0"/>
                  </a:lnTo>
                  <a:lnTo>
                    <a:pt x="0" y="3602735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084831" y="3744468"/>
              <a:ext cx="367030" cy="76200"/>
            </a:xfrm>
            <a:custGeom>
              <a:avLst/>
              <a:gdLst/>
              <a:ahLst/>
              <a:cxnLst/>
              <a:rect l="l" t="t" r="r" b="b"/>
              <a:pathLst>
                <a:path w="367030" h="76200">
                  <a:moveTo>
                    <a:pt x="290830" y="0"/>
                  </a:moveTo>
                  <a:lnTo>
                    <a:pt x="290830" y="76199"/>
                  </a:lnTo>
                  <a:lnTo>
                    <a:pt x="354330" y="44449"/>
                  </a:lnTo>
                  <a:lnTo>
                    <a:pt x="303530" y="44449"/>
                  </a:lnTo>
                  <a:lnTo>
                    <a:pt x="303530" y="31749"/>
                  </a:lnTo>
                  <a:lnTo>
                    <a:pt x="354330" y="31749"/>
                  </a:lnTo>
                  <a:lnTo>
                    <a:pt x="290830" y="0"/>
                  </a:lnTo>
                  <a:close/>
                </a:path>
                <a:path w="367030" h="76200">
                  <a:moveTo>
                    <a:pt x="290830" y="31749"/>
                  </a:moveTo>
                  <a:lnTo>
                    <a:pt x="0" y="31749"/>
                  </a:lnTo>
                  <a:lnTo>
                    <a:pt x="0" y="44449"/>
                  </a:lnTo>
                  <a:lnTo>
                    <a:pt x="290830" y="44449"/>
                  </a:lnTo>
                  <a:lnTo>
                    <a:pt x="290830" y="31749"/>
                  </a:lnTo>
                  <a:close/>
                </a:path>
                <a:path w="367030" h="76200">
                  <a:moveTo>
                    <a:pt x="354330" y="31749"/>
                  </a:moveTo>
                  <a:lnTo>
                    <a:pt x="303530" y="31749"/>
                  </a:lnTo>
                  <a:lnTo>
                    <a:pt x="303530" y="44449"/>
                  </a:lnTo>
                  <a:lnTo>
                    <a:pt x="354330" y="44449"/>
                  </a:lnTo>
                  <a:lnTo>
                    <a:pt x="367030" y="38099"/>
                  </a:lnTo>
                  <a:lnTo>
                    <a:pt x="354330" y="31749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2083054" y="3372992"/>
            <a:ext cx="4368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latin typeface="Calibri"/>
                <a:cs typeface="Calibri"/>
              </a:rPr>
              <a:t>Read </a:t>
            </a:r>
            <a:r>
              <a:rPr sz="1200" b="1" dirty="0">
                <a:latin typeface="Calibri"/>
                <a:cs typeface="Calibri"/>
              </a:rPr>
              <a:t>Data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C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04215" y="3499866"/>
            <a:ext cx="39814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Cont. Sigs.: </a:t>
            </a:r>
            <a:r>
              <a:rPr sz="1200" spc="-25" dirty="0">
                <a:latin typeface="Calibri"/>
                <a:cs typeface="Calibri"/>
              </a:rPr>
              <a:t>Op.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04215" y="4231640"/>
            <a:ext cx="4457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[Ld/St]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82879" y="5174437"/>
            <a:ext cx="84074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999744" y="3072383"/>
            <a:ext cx="436245" cy="254635"/>
          </a:xfrm>
          <a:custGeom>
            <a:avLst/>
            <a:gdLst/>
            <a:ahLst/>
            <a:cxnLst/>
            <a:rect l="l" t="t" r="r" b="b"/>
            <a:pathLst>
              <a:path w="436244" h="254635">
                <a:moveTo>
                  <a:pt x="0" y="254508"/>
                </a:moveTo>
                <a:lnTo>
                  <a:pt x="435863" y="254508"/>
                </a:lnTo>
                <a:lnTo>
                  <a:pt x="435863" y="0"/>
                </a:lnTo>
                <a:lnTo>
                  <a:pt x="0" y="0"/>
                </a:lnTo>
                <a:lnTo>
                  <a:pt x="0" y="254508"/>
                </a:lnTo>
                <a:close/>
              </a:path>
            </a:pathLst>
          </a:custGeom>
          <a:ln w="127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036624" y="3148583"/>
            <a:ext cx="3079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MUX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930528" y="2497708"/>
            <a:ext cx="511809" cy="1036955"/>
            <a:chOff x="930528" y="2497708"/>
            <a:chExt cx="511809" cy="1036955"/>
          </a:xfrm>
        </p:grpSpPr>
        <p:sp>
          <p:nvSpPr>
            <p:cNvPr id="31" name="object 31"/>
            <p:cNvSpPr/>
            <p:nvPr/>
          </p:nvSpPr>
          <p:spPr>
            <a:xfrm>
              <a:off x="930529" y="2497708"/>
              <a:ext cx="424815" cy="576580"/>
            </a:xfrm>
            <a:custGeom>
              <a:avLst/>
              <a:gdLst/>
              <a:ahLst/>
              <a:cxnLst/>
              <a:rect l="l" t="t" r="r" b="b"/>
              <a:pathLst>
                <a:path w="424815" h="576580">
                  <a:moveTo>
                    <a:pt x="76187" y="499745"/>
                  </a:moveTo>
                  <a:lnTo>
                    <a:pt x="44437" y="500075"/>
                  </a:lnTo>
                  <a:lnTo>
                    <a:pt x="38989" y="6096"/>
                  </a:lnTo>
                  <a:lnTo>
                    <a:pt x="26289" y="6350"/>
                  </a:lnTo>
                  <a:lnTo>
                    <a:pt x="31724" y="500202"/>
                  </a:lnTo>
                  <a:lnTo>
                    <a:pt x="0" y="500507"/>
                  </a:lnTo>
                  <a:lnTo>
                    <a:pt x="38938" y="576326"/>
                  </a:lnTo>
                  <a:lnTo>
                    <a:pt x="69761" y="512953"/>
                  </a:lnTo>
                  <a:lnTo>
                    <a:pt x="76187" y="499745"/>
                  </a:lnTo>
                  <a:close/>
                </a:path>
                <a:path w="424815" h="576580">
                  <a:moveTo>
                    <a:pt x="260591" y="493649"/>
                  </a:moveTo>
                  <a:lnTo>
                    <a:pt x="228841" y="493979"/>
                  </a:lnTo>
                  <a:lnTo>
                    <a:pt x="223393" y="0"/>
                  </a:lnTo>
                  <a:lnTo>
                    <a:pt x="210693" y="254"/>
                  </a:lnTo>
                  <a:lnTo>
                    <a:pt x="216128" y="494106"/>
                  </a:lnTo>
                  <a:lnTo>
                    <a:pt x="184404" y="494411"/>
                  </a:lnTo>
                  <a:lnTo>
                    <a:pt x="223342" y="570230"/>
                  </a:lnTo>
                  <a:lnTo>
                    <a:pt x="254165" y="506857"/>
                  </a:lnTo>
                  <a:lnTo>
                    <a:pt x="260426" y="493979"/>
                  </a:lnTo>
                  <a:lnTo>
                    <a:pt x="260591" y="493649"/>
                  </a:lnTo>
                  <a:close/>
                </a:path>
                <a:path w="424815" h="576580">
                  <a:moveTo>
                    <a:pt x="424307" y="493268"/>
                  </a:moveTo>
                  <a:lnTo>
                    <a:pt x="392557" y="493268"/>
                  </a:lnTo>
                  <a:lnTo>
                    <a:pt x="392557" y="126619"/>
                  </a:lnTo>
                  <a:lnTo>
                    <a:pt x="379857" y="126619"/>
                  </a:lnTo>
                  <a:lnTo>
                    <a:pt x="379857" y="493268"/>
                  </a:lnTo>
                  <a:lnTo>
                    <a:pt x="348107" y="493268"/>
                  </a:lnTo>
                  <a:lnTo>
                    <a:pt x="386207" y="569468"/>
                  </a:lnTo>
                  <a:lnTo>
                    <a:pt x="417957" y="505968"/>
                  </a:lnTo>
                  <a:lnTo>
                    <a:pt x="424307" y="493268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01305" y="3312159"/>
              <a:ext cx="75298" cy="222503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1223771" y="2645663"/>
              <a:ext cx="94615" cy="119380"/>
            </a:xfrm>
            <a:custGeom>
              <a:avLst/>
              <a:gdLst/>
              <a:ahLst/>
              <a:cxnLst/>
              <a:rect l="l" t="t" r="r" b="b"/>
              <a:pathLst>
                <a:path w="94615" h="119380">
                  <a:moveTo>
                    <a:pt x="94487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94487" y="118872"/>
                  </a:lnTo>
                  <a:lnTo>
                    <a:pt x="944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223771" y="2645663"/>
              <a:ext cx="94615" cy="119380"/>
            </a:xfrm>
            <a:custGeom>
              <a:avLst/>
              <a:gdLst/>
              <a:ahLst/>
              <a:cxnLst/>
              <a:rect l="l" t="t" r="r" b="b"/>
              <a:pathLst>
                <a:path w="94615" h="119380">
                  <a:moveTo>
                    <a:pt x="0" y="118872"/>
                  </a:moveTo>
                  <a:lnTo>
                    <a:pt x="94487" y="118872"/>
                  </a:lnTo>
                  <a:lnTo>
                    <a:pt x="94487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998219" y="3072383"/>
              <a:ext cx="437515" cy="254635"/>
            </a:xfrm>
            <a:custGeom>
              <a:avLst/>
              <a:gdLst/>
              <a:ahLst/>
              <a:cxnLst/>
              <a:rect l="l" t="t" r="r" b="b"/>
              <a:pathLst>
                <a:path w="437515" h="254635">
                  <a:moveTo>
                    <a:pt x="437388" y="0"/>
                  </a:moveTo>
                  <a:lnTo>
                    <a:pt x="0" y="0"/>
                  </a:lnTo>
                  <a:lnTo>
                    <a:pt x="0" y="254508"/>
                  </a:lnTo>
                  <a:lnTo>
                    <a:pt x="437388" y="254508"/>
                  </a:lnTo>
                  <a:lnTo>
                    <a:pt x="43738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998219" y="3072383"/>
              <a:ext cx="437515" cy="254635"/>
            </a:xfrm>
            <a:custGeom>
              <a:avLst/>
              <a:gdLst/>
              <a:ahLst/>
              <a:cxnLst/>
              <a:rect l="l" t="t" r="r" b="b"/>
              <a:pathLst>
                <a:path w="437515" h="254635">
                  <a:moveTo>
                    <a:pt x="0" y="254508"/>
                  </a:moveTo>
                  <a:lnTo>
                    <a:pt x="437388" y="254508"/>
                  </a:lnTo>
                  <a:lnTo>
                    <a:pt x="437388" y="0"/>
                  </a:lnTo>
                  <a:lnTo>
                    <a:pt x="0" y="0"/>
                  </a:lnTo>
                  <a:lnTo>
                    <a:pt x="0" y="254508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998219" y="3072383"/>
            <a:ext cx="437515" cy="25463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00"/>
              </a:spcBef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MUX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929005" y="2497708"/>
            <a:ext cx="262255" cy="576580"/>
          </a:xfrm>
          <a:custGeom>
            <a:avLst/>
            <a:gdLst/>
            <a:ahLst/>
            <a:cxnLst/>
            <a:rect l="l" t="t" r="r" b="b"/>
            <a:pathLst>
              <a:path w="262255" h="576580">
                <a:moveTo>
                  <a:pt x="76187" y="499745"/>
                </a:moveTo>
                <a:lnTo>
                  <a:pt x="44437" y="500075"/>
                </a:lnTo>
                <a:lnTo>
                  <a:pt x="38989" y="6096"/>
                </a:lnTo>
                <a:lnTo>
                  <a:pt x="26289" y="6350"/>
                </a:lnTo>
                <a:lnTo>
                  <a:pt x="31724" y="500202"/>
                </a:lnTo>
                <a:lnTo>
                  <a:pt x="0" y="500507"/>
                </a:lnTo>
                <a:lnTo>
                  <a:pt x="38938" y="576326"/>
                </a:lnTo>
                <a:lnTo>
                  <a:pt x="69761" y="512953"/>
                </a:lnTo>
                <a:lnTo>
                  <a:pt x="76187" y="499745"/>
                </a:lnTo>
                <a:close/>
              </a:path>
              <a:path w="262255" h="576580">
                <a:moveTo>
                  <a:pt x="262115" y="493649"/>
                </a:moveTo>
                <a:lnTo>
                  <a:pt x="230365" y="493979"/>
                </a:lnTo>
                <a:lnTo>
                  <a:pt x="224917" y="0"/>
                </a:lnTo>
                <a:lnTo>
                  <a:pt x="212217" y="254"/>
                </a:lnTo>
                <a:lnTo>
                  <a:pt x="217652" y="494106"/>
                </a:lnTo>
                <a:lnTo>
                  <a:pt x="185928" y="494411"/>
                </a:lnTo>
                <a:lnTo>
                  <a:pt x="224866" y="570230"/>
                </a:lnTo>
                <a:lnTo>
                  <a:pt x="255689" y="506857"/>
                </a:lnTo>
                <a:lnTo>
                  <a:pt x="261950" y="493979"/>
                </a:lnTo>
                <a:lnTo>
                  <a:pt x="262115" y="493649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828243" y="1935761"/>
            <a:ext cx="542290" cy="109918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dirty="0">
                <a:latin typeface="Calibri"/>
                <a:cs typeface="Calibri"/>
              </a:rPr>
              <a:t>WB/Mem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Fwd</a:t>
            </a:r>
            <a:endParaRPr sz="1200">
              <a:latin typeface="Calibri"/>
              <a:cs typeface="Calibri"/>
            </a:endParaRPr>
          </a:p>
          <a:p>
            <a:pPr marL="56515" marR="5080" indent="-1905">
              <a:lnSpc>
                <a:spcPts val="1430"/>
              </a:lnSpc>
              <a:spcBef>
                <a:spcPts val="55"/>
              </a:spcBef>
            </a:pPr>
            <a:r>
              <a:rPr sz="1200" b="1" dirty="0">
                <a:latin typeface="Calibri"/>
                <a:cs typeface="Calibri"/>
              </a:rPr>
              <a:t>Mem/Mem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Fwd </a:t>
            </a:r>
            <a:r>
              <a:rPr sz="1200" b="1" dirty="0">
                <a:latin typeface="Calibri"/>
                <a:cs typeface="Calibri"/>
              </a:rPr>
              <a:t>Addr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Reg </a:t>
            </a:r>
            <a:r>
              <a:rPr sz="1200" b="1" spc="-50" dirty="0"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1201305" y="2624327"/>
            <a:ext cx="962025" cy="910590"/>
            <a:chOff x="1201305" y="2624327"/>
            <a:chExt cx="962025" cy="910590"/>
          </a:xfrm>
        </p:grpSpPr>
        <p:sp>
          <p:nvSpPr>
            <p:cNvPr id="41" name="object 41"/>
            <p:cNvSpPr/>
            <p:nvPr/>
          </p:nvSpPr>
          <p:spPr>
            <a:xfrm>
              <a:off x="1278636" y="2624327"/>
              <a:ext cx="76200" cy="443230"/>
            </a:xfrm>
            <a:custGeom>
              <a:avLst/>
              <a:gdLst/>
              <a:ahLst/>
              <a:cxnLst/>
              <a:rect l="l" t="t" r="r" b="b"/>
              <a:pathLst>
                <a:path w="76200" h="443230">
                  <a:moveTo>
                    <a:pt x="31750" y="366649"/>
                  </a:moveTo>
                  <a:lnTo>
                    <a:pt x="0" y="366649"/>
                  </a:lnTo>
                  <a:lnTo>
                    <a:pt x="38100" y="442849"/>
                  </a:lnTo>
                  <a:lnTo>
                    <a:pt x="69850" y="379349"/>
                  </a:lnTo>
                  <a:lnTo>
                    <a:pt x="31750" y="379349"/>
                  </a:lnTo>
                  <a:lnTo>
                    <a:pt x="31750" y="366649"/>
                  </a:lnTo>
                  <a:close/>
                </a:path>
                <a:path w="76200" h="443230">
                  <a:moveTo>
                    <a:pt x="44450" y="0"/>
                  </a:moveTo>
                  <a:lnTo>
                    <a:pt x="31750" y="0"/>
                  </a:lnTo>
                  <a:lnTo>
                    <a:pt x="31750" y="379349"/>
                  </a:lnTo>
                  <a:lnTo>
                    <a:pt x="44450" y="379349"/>
                  </a:lnTo>
                  <a:lnTo>
                    <a:pt x="44450" y="0"/>
                  </a:lnTo>
                  <a:close/>
                </a:path>
                <a:path w="76200" h="443230">
                  <a:moveTo>
                    <a:pt x="76200" y="366649"/>
                  </a:moveTo>
                  <a:lnTo>
                    <a:pt x="44450" y="366649"/>
                  </a:lnTo>
                  <a:lnTo>
                    <a:pt x="44450" y="379349"/>
                  </a:lnTo>
                  <a:lnTo>
                    <a:pt x="69850" y="379349"/>
                  </a:lnTo>
                  <a:lnTo>
                    <a:pt x="76200" y="366649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01305" y="3312159"/>
              <a:ext cx="75298" cy="222503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1720596" y="3060191"/>
              <a:ext cx="436245" cy="254635"/>
            </a:xfrm>
            <a:custGeom>
              <a:avLst/>
              <a:gdLst/>
              <a:ahLst/>
              <a:cxnLst/>
              <a:rect l="l" t="t" r="r" b="b"/>
              <a:pathLst>
                <a:path w="436244" h="254635">
                  <a:moveTo>
                    <a:pt x="435863" y="0"/>
                  </a:moveTo>
                  <a:lnTo>
                    <a:pt x="0" y="0"/>
                  </a:lnTo>
                  <a:lnTo>
                    <a:pt x="0" y="254508"/>
                  </a:lnTo>
                  <a:lnTo>
                    <a:pt x="435863" y="254508"/>
                  </a:lnTo>
                  <a:lnTo>
                    <a:pt x="43586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720596" y="3060191"/>
              <a:ext cx="436245" cy="254635"/>
            </a:xfrm>
            <a:custGeom>
              <a:avLst/>
              <a:gdLst/>
              <a:ahLst/>
              <a:cxnLst/>
              <a:rect l="l" t="t" r="r" b="b"/>
              <a:pathLst>
                <a:path w="436244" h="254635">
                  <a:moveTo>
                    <a:pt x="0" y="254508"/>
                  </a:moveTo>
                  <a:lnTo>
                    <a:pt x="435863" y="254508"/>
                  </a:lnTo>
                  <a:lnTo>
                    <a:pt x="435863" y="0"/>
                  </a:lnTo>
                  <a:lnTo>
                    <a:pt x="0" y="0"/>
                  </a:lnTo>
                  <a:lnTo>
                    <a:pt x="0" y="2545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1720595" y="3060192"/>
            <a:ext cx="436245" cy="25463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36830">
              <a:lnSpc>
                <a:spcPct val="100000"/>
              </a:lnSpc>
              <a:spcBef>
                <a:spcPts val="290"/>
              </a:spcBef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MUX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1651380" y="2483992"/>
            <a:ext cx="424815" cy="1038860"/>
            <a:chOff x="1651380" y="2483992"/>
            <a:chExt cx="424815" cy="1038860"/>
          </a:xfrm>
        </p:grpSpPr>
        <p:sp>
          <p:nvSpPr>
            <p:cNvPr id="47" name="object 47"/>
            <p:cNvSpPr/>
            <p:nvPr/>
          </p:nvSpPr>
          <p:spPr>
            <a:xfrm>
              <a:off x="1651381" y="2483992"/>
              <a:ext cx="424815" cy="577850"/>
            </a:xfrm>
            <a:custGeom>
              <a:avLst/>
              <a:gdLst/>
              <a:ahLst/>
              <a:cxnLst/>
              <a:rect l="l" t="t" r="r" b="b"/>
              <a:pathLst>
                <a:path w="424814" h="577850">
                  <a:moveTo>
                    <a:pt x="76200" y="501269"/>
                  </a:moveTo>
                  <a:lnTo>
                    <a:pt x="44437" y="501599"/>
                  </a:lnTo>
                  <a:lnTo>
                    <a:pt x="38989" y="7620"/>
                  </a:lnTo>
                  <a:lnTo>
                    <a:pt x="26289" y="7874"/>
                  </a:lnTo>
                  <a:lnTo>
                    <a:pt x="31724" y="501726"/>
                  </a:lnTo>
                  <a:lnTo>
                    <a:pt x="0" y="502031"/>
                  </a:lnTo>
                  <a:lnTo>
                    <a:pt x="38989" y="577850"/>
                  </a:lnTo>
                  <a:lnTo>
                    <a:pt x="69773" y="514477"/>
                  </a:lnTo>
                  <a:lnTo>
                    <a:pt x="76200" y="501269"/>
                  </a:lnTo>
                  <a:close/>
                </a:path>
                <a:path w="424814" h="577850">
                  <a:moveTo>
                    <a:pt x="260604" y="493649"/>
                  </a:moveTo>
                  <a:lnTo>
                    <a:pt x="228841" y="493979"/>
                  </a:lnTo>
                  <a:lnTo>
                    <a:pt x="223393" y="0"/>
                  </a:lnTo>
                  <a:lnTo>
                    <a:pt x="210693" y="254"/>
                  </a:lnTo>
                  <a:lnTo>
                    <a:pt x="216128" y="494106"/>
                  </a:lnTo>
                  <a:lnTo>
                    <a:pt x="184404" y="494411"/>
                  </a:lnTo>
                  <a:lnTo>
                    <a:pt x="223393" y="570230"/>
                  </a:lnTo>
                  <a:lnTo>
                    <a:pt x="254177" y="506857"/>
                  </a:lnTo>
                  <a:lnTo>
                    <a:pt x="260604" y="493649"/>
                  </a:lnTo>
                  <a:close/>
                </a:path>
                <a:path w="424814" h="577850">
                  <a:moveTo>
                    <a:pt x="424307" y="494792"/>
                  </a:moveTo>
                  <a:lnTo>
                    <a:pt x="392557" y="494792"/>
                  </a:lnTo>
                  <a:lnTo>
                    <a:pt x="392557" y="128143"/>
                  </a:lnTo>
                  <a:lnTo>
                    <a:pt x="379857" y="128143"/>
                  </a:lnTo>
                  <a:lnTo>
                    <a:pt x="379857" y="494792"/>
                  </a:lnTo>
                  <a:lnTo>
                    <a:pt x="348107" y="494792"/>
                  </a:lnTo>
                  <a:lnTo>
                    <a:pt x="386207" y="570992"/>
                  </a:lnTo>
                  <a:lnTo>
                    <a:pt x="417957" y="507492"/>
                  </a:lnTo>
                  <a:lnTo>
                    <a:pt x="424307" y="494792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22144" y="3299967"/>
              <a:ext cx="75311" cy="222504"/>
            </a:xfrm>
            <a:prstGeom prst="rect">
              <a:avLst/>
            </a:prstGeom>
          </p:spPr>
        </p:pic>
      </p:grpSp>
      <p:sp>
        <p:nvSpPr>
          <p:cNvPr id="49" name="object 49"/>
          <p:cNvSpPr txBox="1"/>
          <p:nvPr/>
        </p:nvSpPr>
        <p:spPr>
          <a:xfrm>
            <a:off x="1549653" y="1965352"/>
            <a:ext cx="541655" cy="105727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3335">
              <a:lnSpc>
                <a:spcPts val="1160"/>
              </a:lnSpc>
            </a:pPr>
            <a:r>
              <a:rPr sz="1200" b="1" dirty="0">
                <a:latin typeface="Calibri"/>
                <a:cs typeface="Calibri"/>
              </a:rPr>
              <a:t>WB/Mem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Fwd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360"/>
              </a:lnSpc>
            </a:pPr>
            <a:r>
              <a:rPr sz="1200" b="1" dirty="0">
                <a:latin typeface="Calibri"/>
                <a:cs typeface="Calibri"/>
              </a:rPr>
              <a:t>Mem/Mem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Fwd</a:t>
            </a:r>
            <a:endParaRPr sz="1200">
              <a:latin typeface="Calibri"/>
              <a:cs typeface="Calibri"/>
            </a:endParaRPr>
          </a:p>
          <a:p>
            <a:pPr marL="56515">
              <a:lnSpc>
                <a:spcPct val="100000"/>
              </a:lnSpc>
              <a:spcBef>
                <a:spcPts val="140"/>
              </a:spcBef>
            </a:pPr>
            <a:r>
              <a:rPr sz="1200" b="1" dirty="0">
                <a:latin typeface="Calibri"/>
                <a:cs typeface="Calibri"/>
              </a:rPr>
              <a:t>Data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Reg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B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3399790" y="2529585"/>
            <a:ext cx="4857750" cy="3482975"/>
            <a:chOff x="3399790" y="2529585"/>
            <a:chExt cx="4857750" cy="3482975"/>
          </a:xfrm>
        </p:grpSpPr>
        <p:sp>
          <p:nvSpPr>
            <p:cNvPr id="51" name="object 51"/>
            <p:cNvSpPr/>
            <p:nvPr/>
          </p:nvSpPr>
          <p:spPr>
            <a:xfrm>
              <a:off x="7523988" y="2535935"/>
              <a:ext cx="727075" cy="3470275"/>
            </a:xfrm>
            <a:custGeom>
              <a:avLst/>
              <a:gdLst/>
              <a:ahLst/>
              <a:cxnLst/>
              <a:rect l="l" t="t" r="r" b="b"/>
              <a:pathLst>
                <a:path w="727075" h="3470275">
                  <a:moveTo>
                    <a:pt x="726948" y="0"/>
                  </a:moveTo>
                  <a:lnTo>
                    <a:pt x="0" y="0"/>
                  </a:lnTo>
                  <a:lnTo>
                    <a:pt x="0" y="3470148"/>
                  </a:lnTo>
                  <a:lnTo>
                    <a:pt x="726948" y="3470148"/>
                  </a:lnTo>
                  <a:lnTo>
                    <a:pt x="72694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7523988" y="2535935"/>
              <a:ext cx="727075" cy="3470275"/>
            </a:xfrm>
            <a:custGeom>
              <a:avLst/>
              <a:gdLst/>
              <a:ahLst/>
              <a:cxnLst/>
              <a:rect l="l" t="t" r="r" b="b"/>
              <a:pathLst>
                <a:path w="727075" h="3470275">
                  <a:moveTo>
                    <a:pt x="0" y="3470148"/>
                  </a:moveTo>
                  <a:lnTo>
                    <a:pt x="726948" y="3470148"/>
                  </a:lnTo>
                  <a:lnTo>
                    <a:pt x="726948" y="0"/>
                  </a:lnTo>
                  <a:lnTo>
                    <a:pt x="0" y="0"/>
                  </a:lnTo>
                  <a:lnTo>
                    <a:pt x="0" y="347014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394960" y="3157727"/>
              <a:ext cx="727075" cy="2383790"/>
            </a:xfrm>
            <a:custGeom>
              <a:avLst/>
              <a:gdLst/>
              <a:ahLst/>
              <a:cxnLst/>
              <a:rect l="l" t="t" r="r" b="b"/>
              <a:pathLst>
                <a:path w="727075" h="2383790">
                  <a:moveTo>
                    <a:pt x="726948" y="0"/>
                  </a:moveTo>
                  <a:lnTo>
                    <a:pt x="0" y="0"/>
                  </a:lnTo>
                  <a:lnTo>
                    <a:pt x="0" y="2383536"/>
                  </a:lnTo>
                  <a:lnTo>
                    <a:pt x="726948" y="2383536"/>
                  </a:lnTo>
                  <a:lnTo>
                    <a:pt x="72694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394960" y="3157727"/>
              <a:ext cx="727075" cy="2383790"/>
            </a:xfrm>
            <a:custGeom>
              <a:avLst/>
              <a:gdLst/>
              <a:ahLst/>
              <a:cxnLst/>
              <a:rect l="l" t="t" r="r" b="b"/>
              <a:pathLst>
                <a:path w="727075" h="2383790">
                  <a:moveTo>
                    <a:pt x="0" y="2383536"/>
                  </a:moveTo>
                  <a:lnTo>
                    <a:pt x="726948" y="2383536"/>
                  </a:lnTo>
                  <a:lnTo>
                    <a:pt x="726948" y="0"/>
                  </a:lnTo>
                  <a:lnTo>
                    <a:pt x="0" y="0"/>
                  </a:lnTo>
                  <a:lnTo>
                    <a:pt x="0" y="23835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406140" y="3820667"/>
              <a:ext cx="727075" cy="1325880"/>
            </a:xfrm>
            <a:custGeom>
              <a:avLst/>
              <a:gdLst/>
              <a:ahLst/>
              <a:cxnLst/>
              <a:rect l="l" t="t" r="r" b="b"/>
              <a:pathLst>
                <a:path w="727075" h="1325879">
                  <a:moveTo>
                    <a:pt x="726948" y="0"/>
                  </a:moveTo>
                  <a:lnTo>
                    <a:pt x="0" y="0"/>
                  </a:lnTo>
                  <a:lnTo>
                    <a:pt x="0" y="1325879"/>
                  </a:lnTo>
                  <a:lnTo>
                    <a:pt x="726948" y="1325879"/>
                  </a:lnTo>
                  <a:lnTo>
                    <a:pt x="72694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406140" y="3820667"/>
              <a:ext cx="727075" cy="1325880"/>
            </a:xfrm>
            <a:custGeom>
              <a:avLst/>
              <a:gdLst/>
              <a:ahLst/>
              <a:cxnLst/>
              <a:rect l="l" t="t" r="r" b="b"/>
              <a:pathLst>
                <a:path w="727075" h="1325879">
                  <a:moveTo>
                    <a:pt x="0" y="1325879"/>
                  </a:moveTo>
                  <a:lnTo>
                    <a:pt x="726948" y="1325879"/>
                  </a:lnTo>
                  <a:lnTo>
                    <a:pt x="726948" y="0"/>
                  </a:lnTo>
                  <a:lnTo>
                    <a:pt x="0" y="0"/>
                  </a:lnTo>
                  <a:lnTo>
                    <a:pt x="0" y="132587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4560189" y="3170682"/>
            <a:ext cx="8032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Byte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M2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3357371" y="3811015"/>
            <a:ext cx="7543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4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Byte</a:t>
            </a: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M1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26568" y="5809284"/>
            <a:ext cx="667893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L1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Instruction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&amp;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L1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Data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cache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often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separate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(why?)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latin typeface="Calibri"/>
                <a:cs typeface="Calibri"/>
              </a:rPr>
              <a:t>Lower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levels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of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cache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are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unified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(why?)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3351021" y="1859026"/>
            <a:ext cx="739775" cy="1338580"/>
            <a:chOff x="3351021" y="1859026"/>
            <a:chExt cx="739775" cy="1338580"/>
          </a:xfrm>
        </p:grpSpPr>
        <p:sp>
          <p:nvSpPr>
            <p:cNvPr id="61" name="object 61"/>
            <p:cNvSpPr/>
            <p:nvPr/>
          </p:nvSpPr>
          <p:spPr>
            <a:xfrm>
              <a:off x="3357371" y="1865376"/>
              <a:ext cx="727075" cy="1325880"/>
            </a:xfrm>
            <a:custGeom>
              <a:avLst/>
              <a:gdLst/>
              <a:ahLst/>
              <a:cxnLst/>
              <a:rect l="l" t="t" r="r" b="b"/>
              <a:pathLst>
                <a:path w="727075" h="1325880">
                  <a:moveTo>
                    <a:pt x="726948" y="0"/>
                  </a:moveTo>
                  <a:lnTo>
                    <a:pt x="0" y="0"/>
                  </a:lnTo>
                  <a:lnTo>
                    <a:pt x="0" y="1325879"/>
                  </a:lnTo>
                  <a:lnTo>
                    <a:pt x="726948" y="1325879"/>
                  </a:lnTo>
                  <a:lnTo>
                    <a:pt x="72694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357371" y="1865376"/>
              <a:ext cx="727075" cy="1325880"/>
            </a:xfrm>
            <a:custGeom>
              <a:avLst/>
              <a:gdLst/>
              <a:ahLst/>
              <a:cxnLst/>
              <a:rect l="l" t="t" r="r" b="b"/>
              <a:pathLst>
                <a:path w="727075" h="1325880">
                  <a:moveTo>
                    <a:pt x="0" y="1325879"/>
                  </a:moveTo>
                  <a:lnTo>
                    <a:pt x="726948" y="1325879"/>
                  </a:lnTo>
                  <a:lnTo>
                    <a:pt x="726948" y="0"/>
                  </a:lnTo>
                  <a:lnTo>
                    <a:pt x="0" y="0"/>
                  </a:lnTo>
                  <a:lnTo>
                    <a:pt x="0" y="132587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" name="object 63"/>
          <p:cNvSpPr txBox="1"/>
          <p:nvPr/>
        </p:nvSpPr>
        <p:spPr>
          <a:xfrm>
            <a:off x="3453129" y="3514470"/>
            <a:ext cx="4940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Calibri"/>
                <a:cs typeface="Calibri"/>
              </a:rPr>
              <a:t>L1D$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3450082" y="1559128"/>
            <a:ext cx="4127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775" dirty="0">
                <a:latin typeface="Calibri"/>
                <a:cs typeface="Calibri"/>
              </a:rPr>
              <a:t>L</a:t>
            </a:r>
            <a:r>
              <a:rPr sz="1800" spc="-25" dirty="0">
                <a:latin typeface="Calibri"/>
                <a:cs typeface="Calibri"/>
              </a:rPr>
              <a:t>L</a:t>
            </a:r>
            <a:r>
              <a:rPr sz="1800" spc="-935" dirty="0">
                <a:latin typeface="Calibri"/>
                <a:cs typeface="Calibri"/>
              </a:rPr>
              <a:t>1</a:t>
            </a:r>
            <a:r>
              <a:rPr sz="1800" spc="-20" dirty="0">
                <a:latin typeface="Calibri"/>
                <a:cs typeface="Calibri"/>
              </a:rPr>
              <a:t>1</a:t>
            </a:r>
            <a:r>
              <a:rPr sz="1800" spc="-475" dirty="0">
                <a:latin typeface="Calibri"/>
                <a:cs typeface="Calibri"/>
              </a:rPr>
              <a:t>I</a:t>
            </a:r>
            <a:r>
              <a:rPr sz="1800" spc="-25" dirty="0">
                <a:latin typeface="Calibri"/>
                <a:cs typeface="Calibri"/>
              </a:rPr>
              <a:t>I</a:t>
            </a:r>
            <a:r>
              <a:rPr sz="1800" spc="-930" dirty="0">
                <a:latin typeface="Calibri"/>
                <a:cs typeface="Calibri"/>
              </a:rPr>
              <a:t>$</a:t>
            </a:r>
            <a:r>
              <a:rPr sz="1800" spc="-20" dirty="0">
                <a:latin typeface="Calibri"/>
                <a:cs typeface="Calibri"/>
              </a:rPr>
              <a:t>$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5530977" y="2089150"/>
            <a:ext cx="2529840" cy="1054100"/>
          </a:xfrm>
          <a:prstGeom prst="rect">
            <a:avLst/>
          </a:prstGeom>
        </p:spPr>
        <p:txBody>
          <a:bodyPr vert="horz" wrap="square" lIns="0" tIns="123825" rIns="0" bIns="0" rtlCol="0">
            <a:spAutoFit/>
          </a:bodyPr>
          <a:lstStyle/>
          <a:p>
            <a:pPr marL="2188845">
              <a:lnSpc>
                <a:spcPct val="100000"/>
              </a:lnSpc>
              <a:spcBef>
                <a:spcPts val="975"/>
              </a:spcBef>
            </a:pPr>
            <a:r>
              <a:rPr sz="1800" spc="-25" dirty="0">
                <a:latin typeface="Calibri"/>
                <a:cs typeface="Calibri"/>
              </a:rPr>
              <a:t>L3$</a:t>
            </a:r>
            <a:endParaRPr sz="1800">
              <a:latin typeface="Calibri"/>
              <a:cs typeface="Calibri"/>
            </a:endParaRPr>
          </a:p>
          <a:p>
            <a:pPr marL="1087755">
              <a:lnSpc>
                <a:spcPts val="2090"/>
              </a:lnSpc>
              <a:spcBef>
                <a:spcPts val="875"/>
              </a:spcBef>
            </a:pPr>
            <a:r>
              <a:rPr sz="1800" dirty="0">
                <a:latin typeface="Calibri"/>
                <a:cs typeface="Calibri"/>
              </a:rPr>
              <a:t>Byte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M3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090"/>
              </a:lnSpc>
            </a:pPr>
            <a:r>
              <a:rPr sz="1800" spc="-25" dirty="0">
                <a:latin typeface="Calibri"/>
                <a:cs typeface="Calibri"/>
              </a:rPr>
              <a:t>L2$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2670810" y="1806702"/>
            <a:ext cx="6654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Byte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I1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4085082" y="2529077"/>
            <a:ext cx="1310640" cy="1821180"/>
          </a:xfrm>
          <a:custGeom>
            <a:avLst/>
            <a:gdLst/>
            <a:ahLst/>
            <a:cxnLst/>
            <a:rect l="l" t="t" r="r" b="b"/>
            <a:pathLst>
              <a:path w="1310639" h="1821179">
                <a:moveTo>
                  <a:pt x="1310513" y="1821180"/>
                </a:moveTo>
                <a:lnTo>
                  <a:pt x="183895" y="1821180"/>
                </a:lnTo>
                <a:lnTo>
                  <a:pt x="183895" y="0"/>
                </a:lnTo>
                <a:lnTo>
                  <a:pt x="0" y="0"/>
                </a:lnTo>
              </a:path>
            </a:pathLst>
          </a:custGeom>
          <a:ln w="254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61" y="2514726"/>
            <a:ext cx="3538854" cy="2464435"/>
          </a:xfrm>
          <a:custGeom>
            <a:avLst/>
            <a:gdLst/>
            <a:ahLst/>
            <a:cxnLst/>
            <a:rect l="l" t="t" r="r" b="b"/>
            <a:pathLst>
              <a:path w="3538854" h="2464435">
                <a:moveTo>
                  <a:pt x="85725" y="2378583"/>
                </a:moveTo>
                <a:lnTo>
                  <a:pt x="0" y="2421382"/>
                </a:lnTo>
                <a:lnTo>
                  <a:pt x="85725" y="2464308"/>
                </a:lnTo>
                <a:lnTo>
                  <a:pt x="85725" y="2435733"/>
                </a:lnTo>
                <a:lnTo>
                  <a:pt x="71424" y="2435733"/>
                </a:lnTo>
                <a:lnTo>
                  <a:pt x="71424" y="2407158"/>
                </a:lnTo>
                <a:lnTo>
                  <a:pt x="85725" y="2407158"/>
                </a:lnTo>
                <a:lnTo>
                  <a:pt x="85725" y="2378583"/>
                </a:lnTo>
                <a:close/>
              </a:path>
              <a:path w="3538854" h="2464435">
                <a:moveTo>
                  <a:pt x="85725" y="2407158"/>
                </a:moveTo>
                <a:lnTo>
                  <a:pt x="71424" y="2407158"/>
                </a:lnTo>
                <a:lnTo>
                  <a:pt x="71424" y="2435733"/>
                </a:lnTo>
                <a:lnTo>
                  <a:pt x="85725" y="2435733"/>
                </a:lnTo>
                <a:lnTo>
                  <a:pt x="85725" y="2407158"/>
                </a:lnTo>
                <a:close/>
              </a:path>
              <a:path w="3538854" h="2464435">
                <a:moveTo>
                  <a:pt x="2947797" y="2407158"/>
                </a:moveTo>
                <a:lnTo>
                  <a:pt x="85725" y="2407158"/>
                </a:lnTo>
                <a:lnTo>
                  <a:pt x="85725" y="2435733"/>
                </a:lnTo>
                <a:lnTo>
                  <a:pt x="2976372" y="2435733"/>
                </a:lnTo>
                <a:lnTo>
                  <a:pt x="2976372" y="2421382"/>
                </a:lnTo>
                <a:lnTo>
                  <a:pt x="2947797" y="2421382"/>
                </a:lnTo>
                <a:lnTo>
                  <a:pt x="2947797" y="2407158"/>
                </a:lnTo>
                <a:close/>
              </a:path>
              <a:path w="3538854" h="2464435">
                <a:moveTo>
                  <a:pt x="3538854" y="0"/>
                </a:moveTo>
                <a:lnTo>
                  <a:pt x="2947797" y="0"/>
                </a:lnTo>
                <a:lnTo>
                  <a:pt x="2947797" y="2421382"/>
                </a:lnTo>
                <a:lnTo>
                  <a:pt x="2962148" y="2407158"/>
                </a:lnTo>
                <a:lnTo>
                  <a:pt x="2976372" y="2407158"/>
                </a:lnTo>
                <a:lnTo>
                  <a:pt x="2976372" y="28575"/>
                </a:lnTo>
                <a:lnTo>
                  <a:pt x="2962148" y="28575"/>
                </a:lnTo>
                <a:lnTo>
                  <a:pt x="2976372" y="14350"/>
                </a:lnTo>
                <a:lnTo>
                  <a:pt x="3538854" y="14350"/>
                </a:lnTo>
                <a:lnTo>
                  <a:pt x="3538854" y="0"/>
                </a:lnTo>
                <a:close/>
              </a:path>
              <a:path w="3538854" h="2464435">
                <a:moveTo>
                  <a:pt x="2976372" y="2407158"/>
                </a:moveTo>
                <a:lnTo>
                  <a:pt x="2962148" y="2407158"/>
                </a:lnTo>
                <a:lnTo>
                  <a:pt x="2947797" y="2421382"/>
                </a:lnTo>
                <a:lnTo>
                  <a:pt x="2976372" y="2421382"/>
                </a:lnTo>
                <a:lnTo>
                  <a:pt x="2976372" y="2407158"/>
                </a:lnTo>
                <a:close/>
              </a:path>
              <a:path w="3538854" h="2464435">
                <a:moveTo>
                  <a:pt x="2976372" y="14350"/>
                </a:moveTo>
                <a:lnTo>
                  <a:pt x="2962148" y="28575"/>
                </a:lnTo>
                <a:lnTo>
                  <a:pt x="2976372" y="28575"/>
                </a:lnTo>
                <a:lnTo>
                  <a:pt x="2976372" y="14350"/>
                </a:lnTo>
                <a:close/>
              </a:path>
              <a:path w="3538854" h="2464435">
                <a:moveTo>
                  <a:pt x="3538854" y="14350"/>
                </a:moveTo>
                <a:lnTo>
                  <a:pt x="2976372" y="14350"/>
                </a:lnTo>
                <a:lnTo>
                  <a:pt x="2976372" y="28575"/>
                </a:lnTo>
                <a:lnTo>
                  <a:pt x="3538854" y="28575"/>
                </a:lnTo>
                <a:lnTo>
                  <a:pt x="3538854" y="143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5308" rIns="0" bIns="0" rtlCol="0">
            <a:spAutoFit/>
          </a:bodyPr>
          <a:lstStyle/>
          <a:p>
            <a:pPr marL="394970">
              <a:lnSpc>
                <a:spcPct val="100000"/>
              </a:lnSpc>
              <a:spcBef>
                <a:spcPts val="105"/>
              </a:spcBef>
            </a:pPr>
            <a:r>
              <a:rPr dirty="0"/>
              <a:t>Review:</a:t>
            </a:r>
            <a:r>
              <a:rPr spc="-70" dirty="0"/>
              <a:t> </a:t>
            </a:r>
            <a:r>
              <a:rPr dirty="0"/>
              <a:t>Anatomy</a:t>
            </a:r>
            <a:r>
              <a:rPr spc="-85" dirty="0"/>
              <a:t> </a:t>
            </a:r>
            <a:r>
              <a:rPr dirty="0"/>
              <a:t>of</a:t>
            </a:r>
            <a:r>
              <a:rPr spc="-80" dirty="0"/>
              <a:t> </a:t>
            </a:r>
            <a:r>
              <a:rPr dirty="0"/>
              <a:t>a</a:t>
            </a:r>
            <a:r>
              <a:rPr spc="-70" dirty="0"/>
              <a:t> </a:t>
            </a:r>
            <a:r>
              <a:rPr spc="-30" dirty="0"/>
              <a:t>set-</a:t>
            </a:r>
            <a:r>
              <a:rPr dirty="0"/>
              <a:t>associative</a:t>
            </a:r>
            <a:r>
              <a:rPr spc="-70" dirty="0"/>
              <a:t> </a:t>
            </a:r>
            <a:r>
              <a:rPr spc="-10" dirty="0"/>
              <a:t>cache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92023" y="1658111"/>
            <a:ext cx="7054850" cy="4837430"/>
            <a:chOff x="192023" y="1658111"/>
            <a:chExt cx="7054850" cy="4837430"/>
          </a:xfrm>
        </p:grpSpPr>
        <p:sp>
          <p:nvSpPr>
            <p:cNvPr id="4" name="object 4"/>
            <p:cNvSpPr/>
            <p:nvPr/>
          </p:nvSpPr>
          <p:spPr>
            <a:xfrm>
              <a:off x="192023" y="2371343"/>
              <a:ext cx="7054850" cy="4122420"/>
            </a:xfrm>
            <a:custGeom>
              <a:avLst/>
              <a:gdLst/>
              <a:ahLst/>
              <a:cxnLst/>
              <a:rect l="l" t="t" r="r" b="b"/>
              <a:pathLst>
                <a:path w="7054850" h="4122420">
                  <a:moveTo>
                    <a:pt x="7054596" y="0"/>
                  </a:moveTo>
                  <a:lnTo>
                    <a:pt x="0" y="0"/>
                  </a:lnTo>
                  <a:lnTo>
                    <a:pt x="0" y="4122420"/>
                  </a:lnTo>
                  <a:lnTo>
                    <a:pt x="7054596" y="4122420"/>
                  </a:lnTo>
                  <a:lnTo>
                    <a:pt x="70545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21564" y="2552699"/>
              <a:ext cx="6754495" cy="3736975"/>
            </a:xfrm>
            <a:custGeom>
              <a:avLst/>
              <a:gdLst/>
              <a:ahLst/>
              <a:cxnLst/>
              <a:rect l="l" t="t" r="r" b="b"/>
              <a:pathLst>
                <a:path w="6754495" h="3736975">
                  <a:moveTo>
                    <a:pt x="6754368" y="2987040"/>
                  </a:moveTo>
                  <a:lnTo>
                    <a:pt x="0" y="2987040"/>
                  </a:lnTo>
                  <a:lnTo>
                    <a:pt x="0" y="3736848"/>
                  </a:lnTo>
                  <a:lnTo>
                    <a:pt x="6754368" y="3736848"/>
                  </a:lnTo>
                  <a:lnTo>
                    <a:pt x="6754368" y="2987040"/>
                  </a:lnTo>
                  <a:close/>
                </a:path>
                <a:path w="6754495" h="3736975">
                  <a:moveTo>
                    <a:pt x="6754368" y="2001012"/>
                  </a:moveTo>
                  <a:lnTo>
                    <a:pt x="0" y="2001012"/>
                  </a:lnTo>
                  <a:lnTo>
                    <a:pt x="0" y="2750820"/>
                  </a:lnTo>
                  <a:lnTo>
                    <a:pt x="6754368" y="2750820"/>
                  </a:lnTo>
                  <a:lnTo>
                    <a:pt x="6754368" y="2001012"/>
                  </a:lnTo>
                  <a:close/>
                </a:path>
                <a:path w="6754495" h="3736975">
                  <a:moveTo>
                    <a:pt x="6754368" y="986028"/>
                  </a:moveTo>
                  <a:lnTo>
                    <a:pt x="0" y="986028"/>
                  </a:lnTo>
                  <a:lnTo>
                    <a:pt x="0" y="1735836"/>
                  </a:lnTo>
                  <a:lnTo>
                    <a:pt x="6754368" y="1735836"/>
                  </a:lnTo>
                  <a:lnTo>
                    <a:pt x="6754368" y="986028"/>
                  </a:lnTo>
                  <a:close/>
                </a:path>
                <a:path w="6754495" h="3736975">
                  <a:moveTo>
                    <a:pt x="6754368" y="0"/>
                  </a:moveTo>
                  <a:lnTo>
                    <a:pt x="0" y="0"/>
                  </a:lnTo>
                  <a:lnTo>
                    <a:pt x="0" y="749808"/>
                  </a:lnTo>
                  <a:lnTo>
                    <a:pt x="6754368" y="749808"/>
                  </a:lnTo>
                  <a:lnTo>
                    <a:pt x="6754368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46760" y="1658111"/>
              <a:ext cx="4761230" cy="4837430"/>
            </a:xfrm>
            <a:custGeom>
              <a:avLst/>
              <a:gdLst/>
              <a:ahLst/>
              <a:cxnLst/>
              <a:rect l="l" t="t" r="r" b="b"/>
              <a:pathLst>
                <a:path w="4761230" h="4837430">
                  <a:moveTo>
                    <a:pt x="1568196" y="3048"/>
                  </a:moveTo>
                  <a:lnTo>
                    <a:pt x="0" y="3048"/>
                  </a:lnTo>
                  <a:lnTo>
                    <a:pt x="0" y="4835652"/>
                  </a:lnTo>
                  <a:lnTo>
                    <a:pt x="1568196" y="4835652"/>
                  </a:lnTo>
                  <a:lnTo>
                    <a:pt x="1568196" y="3048"/>
                  </a:lnTo>
                  <a:close/>
                </a:path>
                <a:path w="4761230" h="4837430">
                  <a:moveTo>
                    <a:pt x="3162300" y="0"/>
                  </a:moveTo>
                  <a:lnTo>
                    <a:pt x="1594104" y="0"/>
                  </a:lnTo>
                  <a:lnTo>
                    <a:pt x="1594104" y="4834128"/>
                  </a:lnTo>
                  <a:lnTo>
                    <a:pt x="3162300" y="4834128"/>
                  </a:lnTo>
                  <a:lnTo>
                    <a:pt x="3162300" y="0"/>
                  </a:lnTo>
                  <a:close/>
                </a:path>
                <a:path w="4761230" h="4837430">
                  <a:moveTo>
                    <a:pt x="4760963" y="3048"/>
                  </a:moveTo>
                  <a:lnTo>
                    <a:pt x="3191256" y="3048"/>
                  </a:lnTo>
                  <a:lnTo>
                    <a:pt x="3191256" y="4837176"/>
                  </a:lnTo>
                  <a:lnTo>
                    <a:pt x="4760963" y="4837176"/>
                  </a:lnTo>
                  <a:lnTo>
                    <a:pt x="4760963" y="3048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410968" y="2689859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39" h="401319">
                  <a:moveTo>
                    <a:pt x="1424940" y="0"/>
                  </a:moveTo>
                  <a:lnTo>
                    <a:pt x="0" y="0"/>
                  </a:lnTo>
                  <a:lnTo>
                    <a:pt x="0" y="400812"/>
                  </a:lnTo>
                  <a:lnTo>
                    <a:pt x="1424940" y="400812"/>
                  </a:lnTo>
                  <a:lnTo>
                    <a:pt x="1424940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410968" y="2689859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39" h="401319">
                  <a:moveTo>
                    <a:pt x="0" y="400812"/>
                  </a:moveTo>
                  <a:lnTo>
                    <a:pt x="1424940" y="400812"/>
                  </a:lnTo>
                  <a:lnTo>
                    <a:pt x="1424940" y="0"/>
                  </a:lnTo>
                  <a:lnTo>
                    <a:pt x="0" y="0"/>
                  </a:lnTo>
                  <a:lnTo>
                    <a:pt x="0" y="40081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15340" y="2689859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39" h="401319">
                  <a:moveTo>
                    <a:pt x="1424940" y="0"/>
                  </a:moveTo>
                  <a:lnTo>
                    <a:pt x="0" y="0"/>
                  </a:lnTo>
                  <a:lnTo>
                    <a:pt x="0" y="400812"/>
                  </a:lnTo>
                  <a:lnTo>
                    <a:pt x="1424940" y="400812"/>
                  </a:lnTo>
                  <a:lnTo>
                    <a:pt x="1424940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15340" y="2689859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39" h="401319">
                  <a:moveTo>
                    <a:pt x="0" y="400812"/>
                  </a:moveTo>
                  <a:lnTo>
                    <a:pt x="1424940" y="400812"/>
                  </a:lnTo>
                  <a:lnTo>
                    <a:pt x="1424940" y="0"/>
                  </a:lnTo>
                  <a:lnTo>
                    <a:pt x="0" y="0"/>
                  </a:lnTo>
                  <a:lnTo>
                    <a:pt x="0" y="400812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976115" y="2689859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39" h="401319">
                  <a:moveTo>
                    <a:pt x="1424939" y="0"/>
                  </a:moveTo>
                  <a:lnTo>
                    <a:pt x="0" y="0"/>
                  </a:lnTo>
                  <a:lnTo>
                    <a:pt x="0" y="400812"/>
                  </a:lnTo>
                  <a:lnTo>
                    <a:pt x="1424939" y="400812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976115" y="2689859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39" h="401319">
                  <a:moveTo>
                    <a:pt x="0" y="400812"/>
                  </a:moveTo>
                  <a:lnTo>
                    <a:pt x="1424939" y="400812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0812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15340" y="3718560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40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4940" y="402336"/>
                  </a:lnTo>
                  <a:lnTo>
                    <a:pt x="1424940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15340" y="3718560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6"/>
                  </a:moveTo>
                  <a:lnTo>
                    <a:pt x="1424940" y="402336"/>
                  </a:lnTo>
                  <a:lnTo>
                    <a:pt x="1424940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410968" y="3718560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40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4940" y="402336"/>
                  </a:lnTo>
                  <a:lnTo>
                    <a:pt x="1424940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410968" y="3718560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6"/>
                  </a:moveTo>
                  <a:lnTo>
                    <a:pt x="1424940" y="402336"/>
                  </a:lnTo>
                  <a:lnTo>
                    <a:pt x="1424940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976115" y="3718560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39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4939" y="402336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76115" y="3718560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6"/>
                  </a:moveTo>
                  <a:lnTo>
                    <a:pt x="1424939" y="402336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18387" y="474878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39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4939" y="402336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18387" y="474878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6"/>
                  </a:moveTo>
                  <a:lnTo>
                    <a:pt x="1424939" y="402336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414016" y="474878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40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4940" y="402336"/>
                  </a:lnTo>
                  <a:lnTo>
                    <a:pt x="1424940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414016" y="474878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6"/>
                  </a:moveTo>
                  <a:lnTo>
                    <a:pt x="1424940" y="402336"/>
                  </a:lnTo>
                  <a:lnTo>
                    <a:pt x="1424940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979164" y="474878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39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4939" y="402336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979164" y="474878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6"/>
                  </a:moveTo>
                  <a:lnTo>
                    <a:pt x="1424939" y="402336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21436" y="570128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39" y="0"/>
                  </a:moveTo>
                  <a:lnTo>
                    <a:pt x="0" y="0"/>
                  </a:lnTo>
                  <a:lnTo>
                    <a:pt x="0" y="402335"/>
                  </a:lnTo>
                  <a:lnTo>
                    <a:pt x="1424939" y="402335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21436" y="570128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5"/>
                  </a:moveTo>
                  <a:lnTo>
                    <a:pt x="1424939" y="402335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233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417063" y="570128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39" y="0"/>
                  </a:moveTo>
                  <a:lnTo>
                    <a:pt x="0" y="0"/>
                  </a:lnTo>
                  <a:lnTo>
                    <a:pt x="0" y="402335"/>
                  </a:lnTo>
                  <a:lnTo>
                    <a:pt x="1424939" y="402335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417063" y="570128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5"/>
                  </a:moveTo>
                  <a:lnTo>
                    <a:pt x="1424939" y="402335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233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982212" y="570128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39" y="0"/>
                  </a:moveTo>
                  <a:lnTo>
                    <a:pt x="0" y="0"/>
                  </a:lnTo>
                  <a:lnTo>
                    <a:pt x="0" y="402335"/>
                  </a:lnTo>
                  <a:lnTo>
                    <a:pt x="1424939" y="402335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982212" y="570128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5"/>
                  </a:moveTo>
                  <a:lnTo>
                    <a:pt x="1424939" y="402335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233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31" name="object 31"/>
          <p:cNvGraphicFramePr>
            <a:graphicFrameLocks noGrp="1"/>
          </p:cNvGraphicFramePr>
          <p:nvPr/>
        </p:nvGraphicFramePr>
        <p:xfrm>
          <a:off x="185673" y="1652523"/>
          <a:ext cx="7055480" cy="49180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5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11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57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25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516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50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430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1120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26034"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L3$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2E528F"/>
                      </a:solidFill>
                      <a:prstDash val="solid"/>
                    </a:lnR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11175">
                        <a:lnSpc>
                          <a:spcPts val="212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Way</a:t>
                      </a:r>
                      <a:r>
                        <a:rPr sz="18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62915">
                        <a:lnSpc>
                          <a:spcPts val="2125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Way</a:t>
                      </a:r>
                      <a:r>
                        <a:rPr sz="18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81965">
                        <a:lnSpc>
                          <a:spcPts val="205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Way</a:t>
                      </a:r>
                      <a:r>
                        <a:rPr sz="18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87045">
                        <a:lnSpc>
                          <a:spcPts val="212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Way</a:t>
                      </a:r>
                      <a:r>
                        <a:rPr sz="18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97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1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Set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7620" marB="0" vert="vert27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511175">
                        <a:lnSpc>
                          <a:spcPct val="100000"/>
                        </a:lnSpc>
                        <a:spcBef>
                          <a:spcPts val="1520"/>
                        </a:spcBef>
                      </a:pPr>
                      <a:r>
                        <a:rPr sz="1800" spc="-20" dirty="0">
                          <a:latin typeface="Calibri"/>
                          <a:cs typeface="Calibri"/>
                        </a:rPr>
                        <a:t>Line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9304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solidFill>
                      <a:srgbClr val="ACB8C9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6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620" marB="0" vert="vert27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304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ACB8C9">
                        <a:alpha val="39999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07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620" marB="0" vert="vert27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304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 cap="flat" cmpd="sng" algn="ctr">
                      <a:solidFill>
                        <a:srgbClr val="2E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558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2085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120014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Set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6510" marB="0" vert="vert27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solidFill>
                      <a:srgbClr val="ACB8C9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195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6510" marB="0" vert="vert27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ACB8C9">
                        <a:alpha val="39999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52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6510" marB="0" vert="vert27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 cap="flat" cmpd="sng" algn="ctr">
                      <a:solidFill>
                        <a:srgbClr val="2E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479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8595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Set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7620" marB="0" vert="vert27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solidFill>
                      <a:srgbClr val="ACB8C9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06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620" marB="0" vert="vert27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ACB8C9">
                        <a:alpha val="39999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93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620" marB="0" vert="vert27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 cap="flat" cmpd="sng" algn="ctr">
                      <a:solidFill>
                        <a:srgbClr val="2E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622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7493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120014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Set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 vert="vert27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383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905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905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905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graphicFrame>
        <p:nvGraphicFramePr>
          <p:cNvPr id="32" name="object 32"/>
          <p:cNvGraphicFramePr>
            <a:graphicFrameLocks noGrp="1"/>
          </p:cNvGraphicFramePr>
          <p:nvPr/>
        </p:nvGraphicFramePr>
        <p:xfrm>
          <a:off x="8026654" y="4140453"/>
          <a:ext cx="3835399" cy="4019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02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01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17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1955"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Valid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Dirty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marR="15240"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Tag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bytes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data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3" name="object 33"/>
          <p:cNvSpPr txBox="1"/>
          <p:nvPr/>
        </p:nvSpPr>
        <p:spPr>
          <a:xfrm>
            <a:off x="8868536" y="4793742"/>
            <a:ext cx="170116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Anatomy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Line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042275" y="1848103"/>
            <a:ext cx="308991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Typical</a:t>
            </a:r>
            <a:r>
              <a:rPr sz="1800" b="1" spc="-9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Parameters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Line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contains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16-</a:t>
            </a:r>
            <a:r>
              <a:rPr sz="1800" dirty="0">
                <a:latin typeface="Calibri"/>
                <a:cs typeface="Calibri"/>
              </a:rPr>
              <a:t>64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bytes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data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1-</a:t>
            </a:r>
            <a:r>
              <a:rPr sz="1800" dirty="0">
                <a:latin typeface="Calibri"/>
                <a:cs typeface="Calibri"/>
              </a:rPr>
              <a:t>8 number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 </a:t>
            </a:r>
            <a:r>
              <a:rPr sz="1800" spc="-20" dirty="0">
                <a:latin typeface="Calibri"/>
                <a:cs typeface="Calibri"/>
              </a:rPr>
              <a:t>sets</a:t>
            </a:r>
            <a:endParaRPr sz="1800">
              <a:latin typeface="Calibri"/>
              <a:cs typeface="Calibri"/>
            </a:endParaRPr>
          </a:p>
          <a:p>
            <a:pPr marL="12700" marR="809625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1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set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contains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all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lines? </a:t>
            </a:r>
            <a:r>
              <a:rPr sz="1800" b="1" dirty="0">
                <a:latin typeface="Calibri"/>
                <a:cs typeface="Calibri"/>
              </a:rPr>
              <a:t>All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sets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contain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1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line? </a:t>
            </a:r>
            <a:r>
              <a:rPr sz="1800" spc="-25" dirty="0">
                <a:latin typeface="Calibri"/>
                <a:cs typeface="Calibri"/>
              </a:rPr>
              <a:t>Total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size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varies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by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level: </a:t>
            </a:r>
            <a:r>
              <a:rPr sz="1800" b="1" dirty="0">
                <a:latin typeface="Calibri"/>
                <a:cs typeface="Calibri"/>
              </a:rPr>
              <a:t>L1: 1kB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–</a:t>
            </a:r>
            <a:r>
              <a:rPr sz="1800" b="1" spc="1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32kB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latin typeface="Calibri"/>
                <a:cs typeface="Calibri"/>
              </a:rPr>
              <a:t>L3: a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few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kB –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48MB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5308" rIns="0" bIns="0" rtlCol="0">
            <a:spAutoFit/>
          </a:bodyPr>
          <a:lstStyle/>
          <a:p>
            <a:pPr marL="394970">
              <a:lnSpc>
                <a:spcPct val="100000"/>
              </a:lnSpc>
              <a:spcBef>
                <a:spcPts val="105"/>
              </a:spcBef>
            </a:pPr>
            <a:r>
              <a:rPr dirty="0"/>
              <a:t>Review:</a:t>
            </a:r>
            <a:r>
              <a:rPr spc="-55" dirty="0"/>
              <a:t> </a:t>
            </a:r>
            <a:r>
              <a:rPr dirty="0"/>
              <a:t>Accessing</a:t>
            </a:r>
            <a:r>
              <a:rPr spc="-55" dirty="0"/>
              <a:t> </a:t>
            </a:r>
            <a:r>
              <a:rPr dirty="0"/>
              <a:t>the</a:t>
            </a:r>
            <a:r>
              <a:rPr spc="-55" dirty="0"/>
              <a:t> </a:t>
            </a:r>
            <a:r>
              <a:rPr spc="-10" dirty="0"/>
              <a:t>cache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92023" y="1658111"/>
            <a:ext cx="7054850" cy="4837430"/>
            <a:chOff x="192023" y="1658111"/>
            <a:chExt cx="7054850" cy="4837430"/>
          </a:xfrm>
        </p:grpSpPr>
        <p:sp>
          <p:nvSpPr>
            <p:cNvPr id="4" name="object 4"/>
            <p:cNvSpPr/>
            <p:nvPr/>
          </p:nvSpPr>
          <p:spPr>
            <a:xfrm>
              <a:off x="192023" y="2371343"/>
              <a:ext cx="7054850" cy="4122420"/>
            </a:xfrm>
            <a:custGeom>
              <a:avLst/>
              <a:gdLst/>
              <a:ahLst/>
              <a:cxnLst/>
              <a:rect l="l" t="t" r="r" b="b"/>
              <a:pathLst>
                <a:path w="7054850" h="4122420">
                  <a:moveTo>
                    <a:pt x="7054596" y="0"/>
                  </a:moveTo>
                  <a:lnTo>
                    <a:pt x="0" y="0"/>
                  </a:lnTo>
                  <a:lnTo>
                    <a:pt x="0" y="4122420"/>
                  </a:lnTo>
                  <a:lnTo>
                    <a:pt x="7054596" y="4122420"/>
                  </a:lnTo>
                  <a:lnTo>
                    <a:pt x="70545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21564" y="2552699"/>
              <a:ext cx="6754495" cy="3736975"/>
            </a:xfrm>
            <a:custGeom>
              <a:avLst/>
              <a:gdLst/>
              <a:ahLst/>
              <a:cxnLst/>
              <a:rect l="l" t="t" r="r" b="b"/>
              <a:pathLst>
                <a:path w="6754495" h="3736975">
                  <a:moveTo>
                    <a:pt x="6754368" y="2987040"/>
                  </a:moveTo>
                  <a:lnTo>
                    <a:pt x="0" y="2987040"/>
                  </a:lnTo>
                  <a:lnTo>
                    <a:pt x="0" y="3736848"/>
                  </a:lnTo>
                  <a:lnTo>
                    <a:pt x="6754368" y="3736848"/>
                  </a:lnTo>
                  <a:lnTo>
                    <a:pt x="6754368" y="2987040"/>
                  </a:lnTo>
                  <a:close/>
                </a:path>
                <a:path w="6754495" h="3736975">
                  <a:moveTo>
                    <a:pt x="6754368" y="2001012"/>
                  </a:moveTo>
                  <a:lnTo>
                    <a:pt x="0" y="2001012"/>
                  </a:lnTo>
                  <a:lnTo>
                    <a:pt x="0" y="2750820"/>
                  </a:lnTo>
                  <a:lnTo>
                    <a:pt x="6754368" y="2750820"/>
                  </a:lnTo>
                  <a:lnTo>
                    <a:pt x="6754368" y="2001012"/>
                  </a:lnTo>
                  <a:close/>
                </a:path>
                <a:path w="6754495" h="3736975">
                  <a:moveTo>
                    <a:pt x="6754368" y="986028"/>
                  </a:moveTo>
                  <a:lnTo>
                    <a:pt x="0" y="986028"/>
                  </a:lnTo>
                  <a:lnTo>
                    <a:pt x="0" y="1735836"/>
                  </a:lnTo>
                  <a:lnTo>
                    <a:pt x="6754368" y="1735836"/>
                  </a:lnTo>
                  <a:lnTo>
                    <a:pt x="6754368" y="986028"/>
                  </a:lnTo>
                  <a:close/>
                </a:path>
                <a:path w="6754495" h="3736975">
                  <a:moveTo>
                    <a:pt x="6754368" y="0"/>
                  </a:moveTo>
                  <a:lnTo>
                    <a:pt x="0" y="0"/>
                  </a:lnTo>
                  <a:lnTo>
                    <a:pt x="0" y="749808"/>
                  </a:lnTo>
                  <a:lnTo>
                    <a:pt x="6754368" y="749808"/>
                  </a:lnTo>
                  <a:lnTo>
                    <a:pt x="6754368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46760" y="1658111"/>
              <a:ext cx="4761230" cy="4837430"/>
            </a:xfrm>
            <a:custGeom>
              <a:avLst/>
              <a:gdLst/>
              <a:ahLst/>
              <a:cxnLst/>
              <a:rect l="l" t="t" r="r" b="b"/>
              <a:pathLst>
                <a:path w="4761230" h="4837430">
                  <a:moveTo>
                    <a:pt x="1568196" y="3048"/>
                  </a:moveTo>
                  <a:lnTo>
                    <a:pt x="0" y="3048"/>
                  </a:lnTo>
                  <a:lnTo>
                    <a:pt x="0" y="4835652"/>
                  </a:lnTo>
                  <a:lnTo>
                    <a:pt x="1568196" y="4835652"/>
                  </a:lnTo>
                  <a:lnTo>
                    <a:pt x="1568196" y="3048"/>
                  </a:lnTo>
                  <a:close/>
                </a:path>
                <a:path w="4761230" h="4837430">
                  <a:moveTo>
                    <a:pt x="3162300" y="0"/>
                  </a:moveTo>
                  <a:lnTo>
                    <a:pt x="1594104" y="0"/>
                  </a:lnTo>
                  <a:lnTo>
                    <a:pt x="1594104" y="4834128"/>
                  </a:lnTo>
                  <a:lnTo>
                    <a:pt x="3162300" y="4834128"/>
                  </a:lnTo>
                  <a:lnTo>
                    <a:pt x="3162300" y="0"/>
                  </a:lnTo>
                  <a:close/>
                </a:path>
                <a:path w="4761230" h="4837430">
                  <a:moveTo>
                    <a:pt x="4760963" y="3048"/>
                  </a:moveTo>
                  <a:lnTo>
                    <a:pt x="3191256" y="3048"/>
                  </a:lnTo>
                  <a:lnTo>
                    <a:pt x="3191256" y="4837176"/>
                  </a:lnTo>
                  <a:lnTo>
                    <a:pt x="4760963" y="4837176"/>
                  </a:lnTo>
                  <a:lnTo>
                    <a:pt x="4760963" y="3048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410968" y="2689859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39" h="401319">
                  <a:moveTo>
                    <a:pt x="1424940" y="0"/>
                  </a:moveTo>
                  <a:lnTo>
                    <a:pt x="0" y="0"/>
                  </a:lnTo>
                  <a:lnTo>
                    <a:pt x="0" y="400812"/>
                  </a:lnTo>
                  <a:lnTo>
                    <a:pt x="1424940" y="400812"/>
                  </a:lnTo>
                  <a:lnTo>
                    <a:pt x="1424940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410968" y="2689859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39" h="401319">
                  <a:moveTo>
                    <a:pt x="0" y="400812"/>
                  </a:moveTo>
                  <a:lnTo>
                    <a:pt x="1424940" y="400812"/>
                  </a:lnTo>
                  <a:lnTo>
                    <a:pt x="1424940" y="0"/>
                  </a:lnTo>
                  <a:lnTo>
                    <a:pt x="0" y="0"/>
                  </a:lnTo>
                  <a:lnTo>
                    <a:pt x="0" y="40081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15340" y="2689859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39" h="401319">
                  <a:moveTo>
                    <a:pt x="1424940" y="0"/>
                  </a:moveTo>
                  <a:lnTo>
                    <a:pt x="0" y="0"/>
                  </a:lnTo>
                  <a:lnTo>
                    <a:pt x="0" y="400812"/>
                  </a:lnTo>
                  <a:lnTo>
                    <a:pt x="1424940" y="400812"/>
                  </a:lnTo>
                  <a:lnTo>
                    <a:pt x="1424940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15340" y="2689859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39" h="401319">
                  <a:moveTo>
                    <a:pt x="0" y="400812"/>
                  </a:moveTo>
                  <a:lnTo>
                    <a:pt x="1424940" y="400812"/>
                  </a:lnTo>
                  <a:lnTo>
                    <a:pt x="1424940" y="0"/>
                  </a:lnTo>
                  <a:lnTo>
                    <a:pt x="0" y="0"/>
                  </a:lnTo>
                  <a:lnTo>
                    <a:pt x="0" y="400812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976115" y="2689859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39" h="401319">
                  <a:moveTo>
                    <a:pt x="1424939" y="0"/>
                  </a:moveTo>
                  <a:lnTo>
                    <a:pt x="0" y="0"/>
                  </a:lnTo>
                  <a:lnTo>
                    <a:pt x="0" y="400812"/>
                  </a:lnTo>
                  <a:lnTo>
                    <a:pt x="1424939" y="400812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976115" y="2689859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39" h="401319">
                  <a:moveTo>
                    <a:pt x="0" y="400812"/>
                  </a:moveTo>
                  <a:lnTo>
                    <a:pt x="1424939" y="400812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0812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15340" y="3718560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40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4940" y="402336"/>
                  </a:lnTo>
                  <a:lnTo>
                    <a:pt x="1424940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15340" y="3718560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6"/>
                  </a:moveTo>
                  <a:lnTo>
                    <a:pt x="1424940" y="402336"/>
                  </a:lnTo>
                  <a:lnTo>
                    <a:pt x="1424940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410968" y="3718560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40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4940" y="402336"/>
                  </a:lnTo>
                  <a:lnTo>
                    <a:pt x="1424940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410968" y="3718560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6"/>
                  </a:moveTo>
                  <a:lnTo>
                    <a:pt x="1424940" y="402336"/>
                  </a:lnTo>
                  <a:lnTo>
                    <a:pt x="1424940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976115" y="3718560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39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4939" y="402336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76115" y="3718560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6"/>
                  </a:moveTo>
                  <a:lnTo>
                    <a:pt x="1424939" y="402336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18387" y="474878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39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4939" y="402336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18387" y="474878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6"/>
                  </a:moveTo>
                  <a:lnTo>
                    <a:pt x="1424939" y="402336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414016" y="474878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40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4940" y="402336"/>
                  </a:lnTo>
                  <a:lnTo>
                    <a:pt x="1424940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414016" y="474878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6"/>
                  </a:moveTo>
                  <a:lnTo>
                    <a:pt x="1424940" y="402336"/>
                  </a:lnTo>
                  <a:lnTo>
                    <a:pt x="1424940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979164" y="474878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39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4939" y="402336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979164" y="474878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6"/>
                  </a:moveTo>
                  <a:lnTo>
                    <a:pt x="1424939" y="402336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21436" y="570128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39" y="0"/>
                  </a:moveTo>
                  <a:lnTo>
                    <a:pt x="0" y="0"/>
                  </a:lnTo>
                  <a:lnTo>
                    <a:pt x="0" y="402335"/>
                  </a:lnTo>
                  <a:lnTo>
                    <a:pt x="1424939" y="402335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21436" y="570128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5"/>
                  </a:moveTo>
                  <a:lnTo>
                    <a:pt x="1424939" y="402335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233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417063" y="570128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39" y="0"/>
                  </a:moveTo>
                  <a:lnTo>
                    <a:pt x="0" y="0"/>
                  </a:lnTo>
                  <a:lnTo>
                    <a:pt x="0" y="402335"/>
                  </a:lnTo>
                  <a:lnTo>
                    <a:pt x="1424939" y="402335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417063" y="570128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5"/>
                  </a:moveTo>
                  <a:lnTo>
                    <a:pt x="1424939" y="402335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233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982212" y="570128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39" y="0"/>
                  </a:moveTo>
                  <a:lnTo>
                    <a:pt x="0" y="0"/>
                  </a:lnTo>
                  <a:lnTo>
                    <a:pt x="0" y="402335"/>
                  </a:lnTo>
                  <a:lnTo>
                    <a:pt x="1424939" y="402335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982212" y="570128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5"/>
                  </a:moveTo>
                  <a:lnTo>
                    <a:pt x="1424939" y="402335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233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31" name="object 31"/>
          <p:cNvGraphicFramePr>
            <a:graphicFrameLocks noGrp="1"/>
          </p:cNvGraphicFramePr>
          <p:nvPr/>
        </p:nvGraphicFramePr>
        <p:xfrm>
          <a:off x="185673" y="1652523"/>
          <a:ext cx="7055480" cy="49180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5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11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57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25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516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50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430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1120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26034"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L3$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2E528F"/>
                      </a:solidFill>
                      <a:prstDash val="solid"/>
                    </a:lnR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11175">
                        <a:lnSpc>
                          <a:spcPts val="212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Way</a:t>
                      </a:r>
                      <a:r>
                        <a:rPr sz="18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62915">
                        <a:lnSpc>
                          <a:spcPts val="2125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Way</a:t>
                      </a:r>
                      <a:r>
                        <a:rPr sz="18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81965">
                        <a:lnSpc>
                          <a:spcPts val="205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Way</a:t>
                      </a:r>
                      <a:r>
                        <a:rPr sz="18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87045">
                        <a:lnSpc>
                          <a:spcPts val="212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Way</a:t>
                      </a:r>
                      <a:r>
                        <a:rPr sz="18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97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1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Set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7620" marB="0" vert="vert27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511175">
                        <a:lnSpc>
                          <a:spcPct val="100000"/>
                        </a:lnSpc>
                        <a:spcBef>
                          <a:spcPts val="1520"/>
                        </a:spcBef>
                      </a:pPr>
                      <a:r>
                        <a:rPr sz="1800" spc="-20" dirty="0">
                          <a:latin typeface="Calibri"/>
                          <a:cs typeface="Calibri"/>
                        </a:rPr>
                        <a:t>Line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9304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solidFill>
                      <a:srgbClr val="ACB8C9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6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620" marB="0" vert="vert27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304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ACB8C9">
                        <a:alpha val="39999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07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620" marB="0" vert="vert27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304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 cap="flat" cmpd="sng" algn="ctr">
                      <a:solidFill>
                        <a:srgbClr val="2E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558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2085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120014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Set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6510" marB="0" vert="vert27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solidFill>
                      <a:srgbClr val="ACB8C9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195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6510" marB="0" vert="vert27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ACB8C9">
                        <a:alpha val="39999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52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6510" marB="0" vert="vert27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 cap="flat" cmpd="sng" algn="ctr">
                      <a:solidFill>
                        <a:srgbClr val="2E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479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8595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Set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7620" marB="0" vert="vert27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solidFill>
                      <a:srgbClr val="ACB8C9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06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620" marB="0" vert="vert27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ACB8C9">
                        <a:alpha val="39999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93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620" marB="0" vert="vert27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 cap="flat" cmpd="sng" algn="ctr">
                      <a:solidFill>
                        <a:srgbClr val="2E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622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7493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120014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Set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 vert="vert27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383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905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905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905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graphicFrame>
        <p:nvGraphicFramePr>
          <p:cNvPr id="32" name="object 32"/>
          <p:cNvGraphicFramePr>
            <a:graphicFrameLocks noGrp="1"/>
          </p:cNvGraphicFramePr>
          <p:nvPr/>
        </p:nvGraphicFramePr>
        <p:xfrm>
          <a:off x="7936738" y="5137150"/>
          <a:ext cx="3833494" cy="4019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02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01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98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1955"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Valid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Dirty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marR="15875"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Tag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32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bytes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data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3" name="object 33"/>
          <p:cNvSpPr txBox="1"/>
          <p:nvPr/>
        </p:nvSpPr>
        <p:spPr>
          <a:xfrm>
            <a:off x="7619238" y="5995822"/>
            <a:ext cx="42849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Total </a:t>
            </a:r>
            <a:r>
              <a:rPr sz="1800" dirty="0">
                <a:latin typeface="Calibri"/>
                <a:cs typeface="Calibri"/>
              </a:rPr>
              <a:t>cache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size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32B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x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4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sets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x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4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ways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20" dirty="0">
                <a:latin typeface="Calibri"/>
                <a:cs typeface="Calibri"/>
              </a:rPr>
              <a:t> 512B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9351009" y="3308350"/>
            <a:ext cx="346710" cy="570865"/>
            <a:chOff x="9351009" y="3308350"/>
            <a:chExt cx="346710" cy="570865"/>
          </a:xfrm>
        </p:grpSpPr>
        <p:sp>
          <p:nvSpPr>
            <p:cNvPr id="35" name="object 35"/>
            <p:cNvSpPr/>
            <p:nvPr/>
          </p:nvSpPr>
          <p:spPr>
            <a:xfrm>
              <a:off x="9357359" y="3314700"/>
              <a:ext cx="334010" cy="558165"/>
            </a:xfrm>
            <a:custGeom>
              <a:avLst/>
              <a:gdLst/>
              <a:ahLst/>
              <a:cxnLst/>
              <a:rect l="l" t="t" r="r" b="b"/>
              <a:pathLst>
                <a:path w="334009" h="558164">
                  <a:moveTo>
                    <a:pt x="250317" y="0"/>
                  </a:moveTo>
                  <a:lnTo>
                    <a:pt x="83439" y="0"/>
                  </a:lnTo>
                  <a:lnTo>
                    <a:pt x="83439" y="390906"/>
                  </a:lnTo>
                  <a:lnTo>
                    <a:pt x="0" y="390906"/>
                  </a:lnTo>
                  <a:lnTo>
                    <a:pt x="166878" y="557783"/>
                  </a:lnTo>
                  <a:lnTo>
                    <a:pt x="333756" y="390906"/>
                  </a:lnTo>
                  <a:lnTo>
                    <a:pt x="250317" y="390906"/>
                  </a:lnTo>
                  <a:lnTo>
                    <a:pt x="25031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9357359" y="3314700"/>
              <a:ext cx="334010" cy="558165"/>
            </a:xfrm>
            <a:custGeom>
              <a:avLst/>
              <a:gdLst/>
              <a:ahLst/>
              <a:cxnLst/>
              <a:rect l="l" t="t" r="r" b="b"/>
              <a:pathLst>
                <a:path w="334009" h="558164">
                  <a:moveTo>
                    <a:pt x="0" y="390906"/>
                  </a:moveTo>
                  <a:lnTo>
                    <a:pt x="83439" y="390906"/>
                  </a:lnTo>
                  <a:lnTo>
                    <a:pt x="83439" y="0"/>
                  </a:lnTo>
                  <a:lnTo>
                    <a:pt x="250317" y="0"/>
                  </a:lnTo>
                  <a:lnTo>
                    <a:pt x="250317" y="390906"/>
                  </a:lnTo>
                  <a:lnTo>
                    <a:pt x="333756" y="390906"/>
                  </a:lnTo>
                  <a:lnTo>
                    <a:pt x="166878" y="557783"/>
                  </a:lnTo>
                  <a:lnTo>
                    <a:pt x="0" y="390906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/>
          <p:nvPr/>
        </p:nvSpPr>
        <p:spPr>
          <a:xfrm>
            <a:off x="11372088" y="4378452"/>
            <a:ext cx="628650" cy="0"/>
          </a:xfrm>
          <a:custGeom>
            <a:avLst/>
            <a:gdLst/>
            <a:ahLst/>
            <a:cxnLst/>
            <a:rect l="l" t="t" r="r" b="b"/>
            <a:pathLst>
              <a:path w="628650">
                <a:moveTo>
                  <a:pt x="0" y="0"/>
                </a:moveTo>
                <a:lnTo>
                  <a:pt x="628141" y="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1068811" y="4009644"/>
            <a:ext cx="233679" cy="0"/>
          </a:xfrm>
          <a:custGeom>
            <a:avLst/>
            <a:gdLst/>
            <a:ahLst/>
            <a:cxnLst/>
            <a:rect l="l" t="t" r="r" b="b"/>
            <a:pathLst>
              <a:path w="233679">
                <a:moveTo>
                  <a:pt x="0" y="0"/>
                </a:moveTo>
                <a:lnTo>
                  <a:pt x="233299" y="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7349108" y="2413253"/>
            <a:ext cx="4665345" cy="1902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99390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Step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1: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Partitioning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10" dirty="0">
                <a:latin typeface="Calibri"/>
                <a:cs typeface="Calibri"/>
              </a:rPr>
              <a:t> address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50">
              <a:latin typeface="Calibri"/>
              <a:cs typeface="Calibri"/>
            </a:endParaRPr>
          </a:p>
          <a:p>
            <a:pPr marR="209550" algn="ctr">
              <a:lnSpc>
                <a:spcPct val="100000"/>
              </a:lnSpc>
            </a:pPr>
            <a:r>
              <a:rPr sz="1800" dirty="0">
                <a:latin typeface="Courier New"/>
                <a:cs typeface="Courier New"/>
              </a:rPr>
              <a:t>lb</a:t>
            </a:r>
            <a:r>
              <a:rPr sz="1800" spc="-2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x6</a:t>
            </a:r>
            <a:r>
              <a:rPr sz="1800" spc="-20" dirty="0">
                <a:latin typeface="Courier New"/>
                <a:cs typeface="Courier New"/>
              </a:rPr>
              <a:t> </a:t>
            </a:r>
            <a:r>
              <a:rPr sz="1800" spc="-10" dirty="0">
                <a:latin typeface="Courier New"/>
                <a:cs typeface="Courier New"/>
              </a:rPr>
              <a:t>0x7fff0053</a:t>
            </a:r>
            <a:endParaRPr sz="18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</a:pPr>
            <a:endParaRPr sz="2000">
              <a:latin typeface="Courier New"/>
              <a:cs typeface="Courier New"/>
            </a:endParaRPr>
          </a:p>
          <a:p>
            <a:pPr marR="384810" algn="r">
              <a:lnSpc>
                <a:spcPct val="100000"/>
              </a:lnSpc>
              <a:spcBef>
                <a:spcPts val="1320"/>
              </a:spcBef>
            </a:pPr>
            <a:r>
              <a:rPr sz="1800" dirty="0">
                <a:latin typeface="Calibri"/>
                <a:cs typeface="Calibri"/>
              </a:rPr>
              <a:t>set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index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1800" spc="-10" dirty="0">
                <a:latin typeface="Courier New"/>
                <a:cs typeface="Courier New"/>
              </a:rPr>
              <a:t>0x01111111111111110000000001010011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7709916" y="4378452"/>
            <a:ext cx="3282315" cy="0"/>
          </a:xfrm>
          <a:custGeom>
            <a:avLst/>
            <a:gdLst/>
            <a:ahLst/>
            <a:cxnLst/>
            <a:rect l="l" t="t" r="r" b="b"/>
            <a:pathLst>
              <a:path w="3282315">
                <a:moveTo>
                  <a:pt x="0" y="0"/>
                </a:moveTo>
                <a:lnTo>
                  <a:pt x="3282187" y="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8837168" y="4332858"/>
            <a:ext cx="7067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tag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bits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1444985" y="4337050"/>
            <a:ext cx="5613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block </a:t>
            </a:r>
            <a:r>
              <a:rPr sz="1800" spc="-20" dirty="0">
                <a:latin typeface="Calibri"/>
                <a:cs typeface="Calibri"/>
              </a:rPr>
              <a:t>offset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9604" y="411556"/>
            <a:ext cx="637857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Review:</a:t>
            </a:r>
            <a:r>
              <a:rPr spc="-55" dirty="0"/>
              <a:t> </a:t>
            </a:r>
            <a:r>
              <a:rPr dirty="0"/>
              <a:t>Accessing</a:t>
            </a:r>
            <a:r>
              <a:rPr spc="-55" dirty="0"/>
              <a:t> </a:t>
            </a:r>
            <a:r>
              <a:rPr dirty="0"/>
              <a:t>the</a:t>
            </a:r>
            <a:r>
              <a:rPr spc="-55" dirty="0"/>
              <a:t> </a:t>
            </a:r>
            <a:r>
              <a:rPr spc="-10" dirty="0"/>
              <a:t>cache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92023" y="1658111"/>
            <a:ext cx="7054850" cy="4837430"/>
            <a:chOff x="192023" y="1658111"/>
            <a:chExt cx="7054850" cy="4837430"/>
          </a:xfrm>
        </p:grpSpPr>
        <p:sp>
          <p:nvSpPr>
            <p:cNvPr id="4" name="object 4"/>
            <p:cNvSpPr/>
            <p:nvPr/>
          </p:nvSpPr>
          <p:spPr>
            <a:xfrm>
              <a:off x="192023" y="2371343"/>
              <a:ext cx="7054850" cy="4122420"/>
            </a:xfrm>
            <a:custGeom>
              <a:avLst/>
              <a:gdLst/>
              <a:ahLst/>
              <a:cxnLst/>
              <a:rect l="l" t="t" r="r" b="b"/>
              <a:pathLst>
                <a:path w="7054850" h="4122420">
                  <a:moveTo>
                    <a:pt x="7054596" y="0"/>
                  </a:moveTo>
                  <a:lnTo>
                    <a:pt x="0" y="0"/>
                  </a:lnTo>
                  <a:lnTo>
                    <a:pt x="0" y="4122420"/>
                  </a:lnTo>
                  <a:lnTo>
                    <a:pt x="7054596" y="4122420"/>
                  </a:lnTo>
                  <a:lnTo>
                    <a:pt x="70545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21564" y="2552699"/>
              <a:ext cx="6754495" cy="3736975"/>
            </a:xfrm>
            <a:custGeom>
              <a:avLst/>
              <a:gdLst/>
              <a:ahLst/>
              <a:cxnLst/>
              <a:rect l="l" t="t" r="r" b="b"/>
              <a:pathLst>
                <a:path w="6754495" h="3736975">
                  <a:moveTo>
                    <a:pt x="6754368" y="2987040"/>
                  </a:moveTo>
                  <a:lnTo>
                    <a:pt x="0" y="2987040"/>
                  </a:lnTo>
                  <a:lnTo>
                    <a:pt x="0" y="3736848"/>
                  </a:lnTo>
                  <a:lnTo>
                    <a:pt x="6754368" y="3736848"/>
                  </a:lnTo>
                  <a:lnTo>
                    <a:pt x="6754368" y="2987040"/>
                  </a:lnTo>
                  <a:close/>
                </a:path>
                <a:path w="6754495" h="3736975">
                  <a:moveTo>
                    <a:pt x="6754368" y="2001012"/>
                  </a:moveTo>
                  <a:lnTo>
                    <a:pt x="0" y="2001012"/>
                  </a:lnTo>
                  <a:lnTo>
                    <a:pt x="0" y="2750820"/>
                  </a:lnTo>
                  <a:lnTo>
                    <a:pt x="6754368" y="2750820"/>
                  </a:lnTo>
                  <a:lnTo>
                    <a:pt x="6754368" y="2001012"/>
                  </a:lnTo>
                  <a:close/>
                </a:path>
                <a:path w="6754495" h="3736975">
                  <a:moveTo>
                    <a:pt x="6754368" y="986028"/>
                  </a:moveTo>
                  <a:lnTo>
                    <a:pt x="0" y="986028"/>
                  </a:lnTo>
                  <a:lnTo>
                    <a:pt x="0" y="1735836"/>
                  </a:lnTo>
                  <a:lnTo>
                    <a:pt x="6754368" y="1735836"/>
                  </a:lnTo>
                  <a:lnTo>
                    <a:pt x="6754368" y="986028"/>
                  </a:lnTo>
                  <a:close/>
                </a:path>
                <a:path w="6754495" h="3736975">
                  <a:moveTo>
                    <a:pt x="6754368" y="0"/>
                  </a:moveTo>
                  <a:lnTo>
                    <a:pt x="0" y="0"/>
                  </a:lnTo>
                  <a:lnTo>
                    <a:pt x="0" y="749808"/>
                  </a:lnTo>
                  <a:lnTo>
                    <a:pt x="6754368" y="749808"/>
                  </a:lnTo>
                  <a:lnTo>
                    <a:pt x="6754368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46760" y="1658111"/>
              <a:ext cx="4761230" cy="4837430"/>
            </a:xfrm>
            <a:custGeom>
              <a:avLst/>
              <a:gdLst/>
              <a:ahLst/>
              <a:cxnLst/>
              <a:rect l="l" t="t" r="r" b="b"/>
              <a:pathLst>
                <a:path w="4761230" h="4837430">
                  <a:moveTo>
                    <a:pt x="1568196" y="3048"/>
                  </a:moveTo>
                  <a:lnTo>
                    <a:pt x="0" y="3048"/>
                  </a:lnTo>
                  <a:lnTo>
                    <a:pt x="0" y="4835652"/>
                  </a:lnTo>
                  <a:lnTo>
                    <a:pt x="1568196" y="4835652"/>
                  </a:lnTo>
                  <a:lnTo>
                    <a:pt x="1568196" y="3048"/>
                  </a:lnTo>
                  <a:close/>
                </a:path>
                <a:path w="4761230" h="4837430">
                  <a:moveTo>
                    <a:pt x="3162300" y="0"/>
                  </a:moveTo>
                  <a:lnTo>
                    <a:pt x="1594104" y="0"/>
                  </a:lnTo>
                  <a:lnTo>
                    <a:pt x="1594104" y="4834128"/>
                  </a:lnTo>
                  <a:lnTo>
                    <a:pt x="3162300" y="4834128"/>
                  </a:lnTo>
                  <a:lnTo>
                    <a:pt x="3162300" y="0"/>
                  </a:lnTo>
                  <a:close/>
                </a:path>
                <a:path w="4761230" h="4837430">
                  <a:moveTo>
                    <a:pt x="4760963" y="3048"/>
                  </a:moveTo>
                  <a:lnTo>
                    <a:pt x="3191256" y="3048"/>
                  </a:lnTo>
                  <a:lnTo>
                    <a:pt x="3191256" y="4837176"/>
                  </a:lnTo>
                  <a:lnTo>
                    <a:pt x="4760963" y="4837176"/>
                  </a:lnTo>
                  <a:lnTo>
                    <a:pt x="4760963" y="3048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410968" y="2689859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39" h="401319">
                  <a:moveTo>
                    <a:pt x="1424940" y="0"/>
                  </a:moveTo>
                  <a:lnTo>
                    <a:pt x="0" y="0"/>
                  </a:lnTo>
                  <a:lnTo>
                    <a:pt x="0" y="400812"/>
                  </a:lnTo>
                  <a:lnTo>
                    <a:pt x="1424940" y="400812"/>
                  </a:lnTo>
                  <a:lnTo>
                    <a:pt x="1424940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410968" y="2689859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39" h="401319">
                  <a:moveTo>
                    <a:pt x="0" y="400812"/>
                  </a:moveTo>
                  <a:lnTo>
                    <a:pt x="1424940" y="400812"/>
                  </a:lnTo>
                  <a:lnTo>
                    <a:pt x="1424940" y="0"/>
                  </a:lnTo>
                  <a:lnTo>
                    <a:pt x="0" y="0"/>
                  </a:lnTo>
                  <a:lnTo>
                    <a:pt x="0" y="40081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15340" y="2689859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39" h="401319">
                  <a:moveTo>
                    <a:pt x="1424940" y="0"/>
                  </a:moveTo>
                  <a:lnTo>
                    <a:pt x="0" y="0"/>
                  </a:lnTo>
                  <a:lnTo>
                    <a:pt x="0" y="400812"/>
                  </a:lnTo>
                  <a:lnTo>
                    <a:pt x="1424940" y="400812"/>
                  </a:lnTo>
                  <a:lnTo>
                    <a:pt x="1424940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15340" y="2689859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39" h="401319">
                  <a:moveTo>
                    <a:pt x="0" y="400812"/>
                  </a:moveTo>
                  <a:lnTo>
                    <a:pt x="1424940" y="400812"/>
                  </a:lnTo>
                  <a:lnTo>
                    <a:pt x="1424940" y="0"/>
                  </a:lnTo>
                  <a:lnTo>
                    <a:pt x="0" y="0"/>
                  </a:lnTo>
                  <a:lnTo>
                    <a:pt x="0" y="400812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976115" y="2689859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39" h="401319">
                  <a:moveTo>
                    <a:pt x="1424939" y="0"/>
                  </a:moveTo>
                  <a:lnTo>
                    <a:pt x="0" y="0"/>
                  </a:lnTo>
                  <a:lnTo>
                    <a:pt x="0" y="400812"/>
                  </a:lnTo>
                  <a:lnTo>
                    <a:pt x="1424939" y="400812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976115" y="2689859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39" h="401319">
                  <a:moveTo>
                    <a:pt x="0" y="400812"/>
                  </a:moveTo>
                  <a:lnTo>
                    <a:pt x="1424939" y="400812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0812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15340" y="3718560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40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4940" y="402336"/>
                  </a:lnTo>
                  <a:lnTo>
                    <a:pt x="1424940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15340" y="3718560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6"/>
                  </a:moveTo>
                  <a:lnTo>
                    <a:pt x="1424940" y="402336"/>
                  </a:lnTo>
                  <a:lnTo>
                    <a:pt x="1424940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410968" y="3718560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40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4940" y="402336"/>
                  </a:lnTo>
                  <a:lnTo>
                    <a:pt x="1424940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410968" y="3718560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6"/>
                  </a:moveTo>
                  <a:lnTo>
                    <a:pt x="1424940" y="402336"/>
                  </a:lnTo>
                  <a:lnTo>
                    <a:pt x="1424940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976115" y="3718560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39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4939" y="402336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76115" y="3718560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6"/>
                  </a:moveTo>
                  <a:lnTo>
                    <a:pt x="1424939" y="402336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18387" y="474878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39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4939" y="402336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18387" y="474878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6"/>
                  </a:moveTo>
                  <a:lnTo>
                    <a:pt x="1424939" y="402336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414016" y="474878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40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4940" y="402336"/>
                  </a:lnTo>
                  <a:lnTo>
                    <a:pt x="1424940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414016" y="474878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6"/>
                  </a:moveTo>
                  <a:lnTo>
                    <a:pt x="1424940" y="402336"/>
                  </a:lnTo>
                  <a:lnTo>
                    <a:pt x="1424940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979164" y="474878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39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4939" y="402336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979164" y="474878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6"/>
                  </a:moveTo>
                  <a:lnTo>
                    <a:pt x="1424939" y="402336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21436" y="570128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39" y="0"/>
                  </a:moveTo>
                  <a:lnTo>
                    <a:pt x="0" y="0"/>
                  </a:lnTo>
                  <a:lnTo>
                    <a:pt x="0" y="402335"/>
                  </a:lnTo>
                  <a:lnTo>
                    <a:pt x="1424939" y="402335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21436" y="570128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5"/>
                  </a:moveTo>
                  <a:lnTo>
                    <a:pt x="1424939" y="402335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233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417063" y="570128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39" y="0"/>
                  </a:moveTo>
                  <a:lnTo>
                    <a:pt x="0" y="0"/>
                  </a:lnTo>
                  <a:lnTo>
                    <a:pt x="0" y="402335"/>
                  </a:lnTo>
                  <a:lnTo>
                    <a:pt x="1424939" y="402335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417063" y="570128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5"/>
                  </a:moveTo>
                  <a:lnTo>
                    <a:pt x="1424939" y="402335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233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982212" y="570128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39" y="0"/>
                  </a:moveTo>
                  <a:lnTo>
                    <a:pt x="0" y="0"/>
                  </a:lnTo>
                  <a:lnTo>
                    <a:pt x="0" y="402335"/>
                  </a:lnTo>
                  <a:lnTo>
                    <a:pt x="1424939" y="402335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982212" y="570128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5"/>
                  </a:moveTo>
                  <a:lnTo>
                    <a:pt x="1424939" y="402335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233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31" name="object 31"/>
          <p:cNvGraphicFramePr>
            <a:graphicFrameLocks noGrp="1"/>
          </p:cNvGraphicFramePr>
          <p:nvPr/>
        </p:nvGraphicFramePr>
        <p:xfrm>
          <a:off x="185673" y="1652523"/>
          <a:ext cx="7055480" cy="49180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5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11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57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25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516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50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430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1120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26034"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L3$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2E528F"/>
                      </a:solidFill>
                      <a:prstDash val="solid"/>
                    </a:lnR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11175">
                        <a:lnSpc>
                          <a:spcPts val="212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Way</a:t>
                      </a:r>
                      <a:r>
                        <a:rPr sz="18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62915">
                        <a:lnSpc>
                          <a:spcPts val="2125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Way</a:t>
                      </a:r>
                      <a:r>
                        <a:rPr sz="18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81965">
                        <a:lnSpc>
                          <a:spcPts val="205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Way</a:t>
                      </a:r>
                      <a:r>
                        <a:rPr sz="18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87045">
                        <a:lnSpc>
                          <a:spcPts val="212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Way</a:t>
                      </a:r>
                      <a:r>
                        <a:rPr sz="18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97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1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Set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7620" marB="0" vert="vert27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511175">
                        <a:lnSpc>
                          <a:spcPct val="100000"/>
                        </a:lnSpc>
                        <a:spcBef>
                          <a:spcPts val="1520"/>
                        </a:spcBef>
                      </a:pPr>
                      <a:r>
                        <a:rPr sz="1800" spc="-20" dirty="0">
                          <a:latin typeface="Calibri"/>
                          <a:cs typeface="Calibri"/>
                        </a:rPr>
                        <a:t>Line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9304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solidFill>
                      <a:srgbClr val="ACB8C9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6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620" marB="0" vert="vert27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304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ACB8C9">
                        <a:alpha val="39999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07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620" marB="0" vert="vert27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304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 cap="flat" cmpd="sng" algn="ctr">
                      <a:solidFill>
                        <a:srgbClr val="2E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558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2085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120014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Set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6510" marB="0" vert="vert27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solidFill>
                      <a:srgbClr val="ACB8C9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195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6510" marB="0" vert="vert27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ACB8C9">
                        <a:alpha val="39999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52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6510" marB="0" vert="vert27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 cap="flat" cmpd="sng" algn="ctr">
                      <a:solidFill>
                        <a:srgbClr val="2E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479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8595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Set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7620" marB="0" vert="vert27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solidFill>
                      <a:srgbClr val="ACB8C9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06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620" marB="0" vert="vert27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ACB8C9">
                        <a:alpha val="39999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93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620" marB="0" vert="vert27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 cap="flat" cmpd="sng" algn="ctr">
                      <a:solidFill>
                        <a:srgbClr val="2E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622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7493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120014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Set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 vert="vert27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383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905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905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905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32" name="object 32"/>
          <p:cNvSpPr txBox="1"/>
          <p:nvPr/>
        </p:nvSpPr>
        <p:spPr>
          <a:xfrm>
            <a:off x="8565006" y="2411348"/>
            <a:ext cx="197421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Step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2: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Select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set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206483" y="283463"/>
            <a:ext cx="2745105" cy="81089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1650">
              <a:latin typeface="Times New Roman"/>
              <a:cs typeface="Times New Roman"/>
            </a:endParaRPr>
          </a:p>
          <a:p>
            <a:pPr marL="262255">
              <a:lnSpc>
                <a:spcPct val="100000"/>
              </a:lnSpc>
            </a:pPr>
            <a:r>
              <a:rPr sz="1800" dirty="0">
                <a:latin typeface="Courier New"/>
                <a:cs typeface="Courier New"/>
              </a:rPr>
              <a:t>lb</a:t>
            </a:r>
            <a:r>
              <a:rPr sz="1800" spc="-2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x6</a:t>
            </a:r>
            <a:r>
              <a:rPr sz="1800" spc="-20" dirty="0">
                <a:latin typeface="Courier New"/>
                <a:cs typeface="Courier New"/>
              </a:rPr>
              <a:t> </a:t>
            </a:r>
            <a:r>
              <a:rPr sz="1800" spc="-10" dirty="0">
                <a:latin typeface="Courier New"/>
                <a:cs typeface="Courier New"/>
              </a:rPr>
              <a:t>0x7fff0053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1372088" y="4378452"/>
            <a:ext cx="628650" cy="0"/>
          </a:xfrm>
          <a:custGeom>
            <a:avLst/>
            <a:gdLst/>
            <a:ahLst/>
            <a:cxnLst/>
            <a:rect l="l" t="t" r="r" b="b"/>
            <a:pathLst>
              <a:path w="628650">
                <a:moveTo>
                  <a:pt x="0" y="0"/>
                </a:moveTo>
                <a:lnTo>
                  <a:pt x="628141" y="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1068811" y="4009644"/>
            <a:ext cx="233679" cy="0"/>
          </a:xfrm>
          <a:custGeom>
            <a:avLst/>
            <a:gdLst/>
            <a:ahLst/>
            <a:cxnLst/>
            <a:rect l="l" t="t" r="r" b="b"/>
            <a:pathLst>
              <a:path w="233679">
                <a:moveTo>
                  <a:pt x="0" y="0"/>
                </a:moveTo>
                <a:lnTo>
                  <a:pt x="233299" y="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7349108" y="3543046"/>
            <a:ext cx="4665345" cy="772160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R="384810" algn="r">
              <a:lnSpc>
                <a:spcPct val="100000"/>
              </a:lnSpc>
              <a:spcBef>
                <a:spcPts val="880"/>
              </a:spcBef>
            </a:pPr>
            <a:r>
              <a:rPr sz="1800" dirty="0">
                <a:latin typeface="Calibri"/>
                <a:cs typeface="Calibri"/>
              </a:rPr>
              <a:t>set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index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1800" spc="-10" dirty="0">
                <a:latin typeface="Courier New"/>
                <a:cs typeface="Courier New"/>
              </a:rPr>
              <a:t>0x01111111111111110000000001010011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7709916" y="4378452"/>
            <a:ext cx="3282315" cy="0"/>
          </a:xfrm>
          <a:custGeom>
            <a:avLst/>
            <a:gdLst/>
            <a:ahLst/>
            <a:cxnLst/>
            <a:rect l="l" t="t" r="r" b="b"/>
            <a:pathLst>
              <a:path w="3282315">
                <a:moveTo>
                  <a:pt x="0" y="0"/>
                </a:moveTo>
                <a:lnTo>
                  <a:pt x="3282187" y="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8837168" y="4332858"/>
            <a:ext cx="7067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tag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bits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1444985" y="4337050"/>
            <a:ext cx="5613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block </a:t>
            </a:r>
            <a:r>
              <a:rPr sz="1800" spc="-20" dirty="0">
                <a:latin typeface="Calibri"/>
                <a:cs typeface="Calibri"/>
              </a:rPr>
              <a:t>offset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6967728" y="4378452"/>
            <a:ext cx="4224655" cy="603250"/>
          </a:xfrm>
          <a:custGeom>
            <a:avLst/>
            <a:gdLst/>
            <a:ahLst/>
            <a:cxnLst/>
            <a:rect l="l" t="t" r="r" b="b"/>
            <a:pathLst>
              <a:path w="4224655" h="603250">
                <a:moveTo>
                  <a:pt x="76200" y="526669"/>
                </a:moveTo>
                <a:lnTo>
                  <a:pt x="0" y="564769"/>
                </a:lnTo>
                <a:lnTo>
                  <a:pt x="76200" y="602869"/>
                </a:lnTo>
                <a:lnTo>
                  <a:pt x="76200" y="571119"/>
                </a:lnTo>
                <a:lnTo>
                  <a:pt x="63500" y="571119"/>
                </a:lnTo>
                <a:lnTo>
                  <a:pt x="63500" y="558419"/>
                </a:lnTo>
                <a:lnTo>
                  <a:pt x="76200" y="558419"/>
                </a:lnTo>
                <a:lnTo>
                  <a:pt x="76200" y="526669"/>
                </a:lnTo>
                <a:close/>
              </a:path>
              <a:path w="4224655" h="603250">
                <a:moveTo>
                  <a:pt x="76200" y="558419"/>
                </a:moveTo>
                <a:lnTo>
                  <a:pt x="63500" y="558419"/>
                </a:lnTo>
                <a:lnTo>
                  <a:pt x="63500" y="571119"/>
                </a:lnTo>
                <a:lnTo>
                  <a:pt x="76200" y="571119"/>
                </a:lnTo>
                <a:lnTo>
                  <a:pt x="76200" y="558419"/>
                </a:lnTo>
                <a:close/>
              </a:path>
              <a:path w="4224655" h="603250">
                <a:moveTo>
                  <a:pt x="4211828" y="558419"/>
                </a:moveTo>
                <a:lnTo>
                  <a:pt x="76200" y="558419"/>
                </a:lnTo>
                <a:lnTo>
                  <a:pt x="76200" y="571119"/>
                </a:lnTo>
                <a:lnTo>
                  <a:pt x="4224528" y="571119"/>
                </a:lnTo>
                <a:lnTo>
                  <a:pt x="4224528" y="564769"/>
                </a:lnTo>
                <a:lnTo>
                  <a:pt x="4211828" y="564769"/>
                </a:lnTo>
                <a:lnTo>
                  <a:pt x="4211828" y="558419"/>
                </a:lnTo>
                <a:close/>
              </a:path>
              <a:path w="4224655" h="603250">
                <a:moveTo>
                  <a:pt x="4224528" y="0"/>
                </a:moveTo>
                <a:lnTo>
                  <a:pt x="4211828" y="0"/>
                </a:lnTo>
                <a:lnTo>
                  <a:pt x="4211828" y="564769"/>
                </a:lnTo>
                <a:lnTo>
                  <a:pt x="4218178" y="558419"/>
                </a:lnTo>
                <a:lnTo>
                  <a:pt x="4224528" y="558419"/>
                </a:lnTo>
                <a:lnTo>
                  <a:pt x="4224528" y="0"/>
                </a:lnTo>
                <a:close/>
              </a:path>
              <a:path w="4224655" h="603250">
                <a:moveTo>
                  <a:pt x="4224528" y="558419"/>
                </a:moveTo>
                <a:lnTo>
                  <a:pt x="4218178" y="558419"/>
                </a:lnTo>
                <a:lnTo>
                  <a:pt x="4211828" y="564769"/>
                </a:lnTo>
                <a:lnTo>
                  <a:pt x="4224528" y="564769"/>
                </a:lnTo>
                <a:lnTo>
                  <a:pt x="4224528" y="558419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9049004" y="4913121"/>
            <a:ext cx="4718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set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60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9604" y="411556"/>
            <a:ext cx="745363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Review:</a:t>
            </a:r>
            <a:r>
              <a:rPr spc="-45" dirty="0"/>
              <a:t> </a:t>
            </a:r>
            <a:r>
              <a:rPr dirty="0"/>
              <a:t>Accessing</a:t>
            </a:r>
            <a:r>
              <a:rPr spc="-45" dirty="0"/>
              <a:t> </a:t>
            </a:r>
            <a:r>
              <a:rPr dirty="0"/>
              <a:t>the</a:t>
            </a:r>
            <a:r>
              <a:rPr spc="-45" dirty="0"/>
              <a:t> </a:t>
            </a:r>
            <a:r>
              <a:rPr dirty="0"/>
              <a:t>cache</a:t>
            </a:r>
            <a:r>
              <a:rPr spc="-75" dirty="0"/>
              <a:t> </a:t>
            </a:r>
            <a:r>
              <a:rPr dirty="0"/>
              <a:t>-</a:t>
            </a:r>
            <a:r>
              <a:rPr spc="-40" dirty="0"/>
              <a:t> </a:t>
            </a:r>
            <a:r>
              <a:rPr spc="-25" dirty="0"/>
              <a:t>Hit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8541" y="2113660"/>
            <a:ext cx="328295" cy="229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4"/>
              </a:lnSpc>
            </a:pPr>
            <a:r>
              <a:rPr sz="1800" spc="-350" dirty="0">
                <a:latin typeface="Calibri"/>
                <a:cs typeface="Calibri"/>
              </a:rPr>
              <a:t>L3</a:t>
            </a:r>
            <a:r>
              <a:rPr sz="1800" spc="-2935" dirty="0">
                <a:latin typeface="Calibri"/>
                <a:cs typeface="Calibri"/>
              </a:rPr>
              <a:t>$</a:t>
            </a:r>
            <a:r>
              <a:rPr sz="1800" spc="-350" dirty="0">
                <a:latin typeface="Calibri"/>
                <a:cs typeface="Calibri"/>
              </a:rPr>
              <a:t>L3$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85673" y="2364994"/>
            <a:ext cx="7067550" cy="4135120"/>
            <a:chOff x="185673" y="2364994"/>
            <a:chExt cx="7067550" cy="4135120"/>
          </a:xfrm>
        </p:grpSpPr>
        <p:sp>
          <p:nvSpPr>
            <p:cNvPr id="5" name="object 5"/>
            <p:cNvSpPr/>
            <p:nvPr/>
          </p:nvSpPr>
          <p:spPr>
            <a:xfrm>
              <a:off x="192023" y="2371344"/>
              <a:ext cx="7054850" cy="4122420"/>
            </a:xfrm>
            <a:custGeom>
              <a:avLst/>
              <a:gdLst/>
              <a:ahLst/>
              <a:cxnLst/>
              <a:rect l="l" t="t" r="r" b="b"/>
              <a:pathLst>
                <a:path w="7054850" h="4122420">
                  <a:moveTo>
                    <a:pt x="7054596" y="0"/>
                  </a:moveTo>
                  <a:lnTo>
                    <a:pt x="0" y="0"/>
                  </a:lnTo>
                  <a:lnTo>
                    <a:pt x="0" y="4122420"/>
                  </a:lnTo>
                  <a:lnTo>
                    <a:pt x="7054596" y="4122420"/>
                  </a:lnTo>
                  <a:lnTo>
                    <a:pt x="70545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92023" y="2371344"/>
              <a:ext cx="7054850" cy="4122420"/>
            </a:xfrm>
            <a:custGeom>
              <a:avLst/>
              <a:gdLst/>
              <a:ahLst/>
              <a:cxnLst/>
              <a:rect l="l" t="t" r="r" b="b"/>
              <a:pathLst>
                <a:path w="7054850" h="4122420">
                  <a:moveTo>
                    <a:pt x="0" y="4122420"/>
                  </a:moveTo>
                  <a:lnTo>
                    <a:pt x="7054596" y="4122420"/>
                  </a:lnTo>
                  <a:lnTo>
                    <a:pt x="7054596" y="0"/>
                  </a:lnTo>
                  <a:lnTo>
                    <a:pt x="0" y="0"/>
                  </a:lnTo>
                  <a:lnTo>
                    <a:pt x="0" y="412242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21563" y="4553711"/>
              <a:ext cx="6754495" cy="749935"/>
            </a:xfrm>
            <a:custGeom>
              <a:avLst/>
              <a:gdLst/>
              <a:ahLst/>
              <a:cxnLst/>
              <a:rect l="l" t="t" r="r" b="b"/>
              <a:pathLst>
                <a:path w="6754495" h="749935">
                  <a:moveTo>
                    <a:pt x="6754368" y="0"/>
                  </a:moveTo>
                  <a:lnTo>
                    <a:pt x="0" y="0"/>
                  </a:lnTo>
                  <a:lnTo>
                    <a:pt x="0" y="749807"/>
                  </a:lnTo>
                  <a:lnTo>
                    <a:pt x="6754368" y="749807"/>
                  </a:lnTo>
                  <a:lnTo>
                    <a:pt x="6754368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21563" y="4553711"/>
              <a:ext cx="6754495" cy="749935"/>
            </a:xfrm>
            <a:custGeom>
              <a:avLst/>
              <a:gdLst/>
              <a:ahLst/>
              <a:cxnLst/>
              <a:rect l="l" t="t" r="r" b="b"/>
              <a:pathLst>
                <a:path w="6754495" h="749935">
                  <a:moveTo>
                    <a:pt x="0" y="749807"/>
                  </a:moveTo>
                  <a:lnTo>
                    <a:pt x="6754368" y="749807"/>
                  </a:lnTo>
                  <a:lnTo>
                    <a:pt x="6754368" y="0"/>
                  </a:lnTo>
                  <a:lnTo>
                    <a:pt x="0" y="0"/>
                  </a:lnTo>
                  <a:lnTo>
                    <a:pt x="0" y="7498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86638" y="2680315"/>
            <a:ext cx="237490" cy="148844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>
              <a:lnSpc>
                <a:spcPts val="1775"/>
              </a:lnSpc>
              <a:tabLst>
                <a:tab pos="1025525" algn="l"/>
              </a:tabLst>
            </a:pPr>
            <a:r>
              <a:rPr sz="1800" dirty="0">
                <a:latin typeface="Calibri"/>
                <a:cs typeface="Calibri"/>
              </a:rPr>
              <a:t>Set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1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2700" baseline="1543" dirty="0">
                <a:latin typeface="Calibri"/>
                <a:cs typeface="Calibri"/>
              </a:rPr>
              <a:t>Set</a:t>
            </a:r>
            <a:r>
              <a:rPr sz="2700" spc="-22" baseline="1543" dirty="0">
                <a:latin typeface="Calibri"/>
                <a:cs typeface="Calibri"/>
              </a:rPr>
              <a:t> </a:t>
            </a:r>
            <a:r>
              <a:rPr sz="2700" spc="-75" baseline="1543" dirty="0">
                <a:latin typeface="Calibri"/>
                <a:cs typeface="Calibri"/>
              </a:rPr>
              <a:t>0</a:t>
            </a:r>
            <a:endParaRPr sz="2700" baseline="1543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3938" y="4698472"/>
            <a:ext cx="254000" cy="4876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Set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10108" y="5706979"/>
            <a:ext cx="228600" cy="4622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sz="1800" dirty="0">
                <a:latin typeface="Calibri"/>
                <a:cs typeface="Calibri"/>
              </a:rPr>
              <a:t>Set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40409" y="1651761"/>
            <a:ext cx="6358890" cy="4850130"/>
            <a:chOff x="740409" y="1651761"/>
            <a:chExt cx="6358890" cy="4850130"/>
          </a:xfrm>
        </p:grpSpPr>
        <p:sp>
          <p:nvSpPr>
            <p:cNvPr id="13" name="object 13"/>
            <p:cNvSpPr/>
            <p:nvPr/>
          </p:nvSpPr>
          <p:spPr>
            <a:xfrm>
              <a:off x="746759" y="4494276"/>
              <a:ext cx="1568450" cy="905510"/>
            </a:xfrm>
            <a:custGeom>
              <a:avLst/>
              <a:gdLst/>
              <a:ahLst/>
              <a:cxnLst/>
              <a:rect l="l" t="t" r="r" b="b"/>
              <a:pathLst>
                <a:path w="1568450" h="905510">
                  <a:moveTo>
                    <a:pt x="0" y="905256"/>
                  </a:moveTo>
                  <a:lnTo>
                    <a:pt x="1568196" y="905256"/>
                  </a:lnTo>
                  <a:lnTo>
                    <a:pt x="1568196" y="0"/>
                  </a:lnTo>
                  <a:lnTo>
                    <a:pt x="0" y="0"/>
                  </a:lnTo>
                  <a:lnTo>
                    <a:pt x="0" y="905256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46759" y="1661159"/>
              <a:ext cx="1568450" cy="4832985"/>
            </a:xfrm>
            <a:custGeom>
              <a:avLst/>
              <a:gdLst/>
              <a:ahLst/>
              <a:cxnLst/>
              <a:rect l="l" t="t" r="r" b="b"/>
              <a:pathLst>
                <a:path w="1568450" h="4832985">
                  <a:moveTo>
                    <a:pt x="0" y="4832604"/>
                  </a:moveTo>
                  <a:lnTo>
                    <a:pt x="1568196" y="4832604"/>
                  </a:lnTo>
                  <a:lnTo>
                    <a:pt x="1568196" y="0"/>
                  </a:lnTo>
                  <a:lnTo>
                    <a:pt x="0" y="0"/>
                  </a:lnTo>
                  <a:lnTo>
                    <a:pt x="0" y="483260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340863" y="4494276"/>
              <a:ext cx="1568450" cy="905510"/>
            </a:xfrm>
            <a:custGeom>
              <a:avLst/>
              <a:gdLst/>
              <a:ahLst/>
              <a:cxnLst/>
              <a:rect l="l" t="t" r="r" b="b"/>
              <a:pathLst>
                <a:path w="1568450" h="905510">
                  <a:moveTo>
                    <a:pt x="0" y="905256"/>
                  </a:moveTo>
                  <a:lnTo>
                    <a:pt x="1568196" y="905256"/>
                  </a:lnTo>
                  <a:lnTo>
                    <a:pt x="1568196" y="0"/>
                  </a:lnTo>
                  <a:lnTo>
                    <a:pt x="0" y="0"/>
                  </a:lnTo>
                  <a:lnTo>
                    <a:pt x="0" y="905256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340863" y="1658111"/>
              <a:ext cx="1568450" cy="4834255"/>
            </a:xfrm>
            <a:custGeom>
              <a:avLst/>
              <a:gdLst/>
              <a:ahLst/>
              <a:cxnLst/>
              <a:rect l="l" t="t" r="r" b="b"/>
              <a:pathLst>
                <a:path w="1568450" h="4834255">
                  <a:moveTo>
                    <a:pt x="0" y="4834128"/>
                  </a:moveTo>
                  <a:lnTo>
                    <a:pt x="1568196" y="4834128"/>
                  </a:lnTo>
                  <a:lnTo>
                    <a:pt x="1568196" y="0"/>
                  </a:lnTo>
                  <a:lnTo>
                    <a:pt x="0" y="0"/>
                  </a:lnTo>
                  <a:lnTo>
                    <a:pt x="0" y="4834128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938015" y="4494276"/>
              <a:ext cx="1569720" cy="905510"/>
            </a:xfrm>
            <a:custGeom>
              <a:avLst/>
              <a:gdLst/>
              <a:ahLst/>
              <a:cxnLst/>
              <a:rect l="l" t="t" r="r" b="b"/>
              <a:pathLst>
                <a:path w="1569720" h="905510">
                  <a:moveTo>
                    <a:pt x="0" y="905256"/>
                  </a:moveTo>
                  <a:lnTo>
                    <a:pt x="1569719" y="905256"/>
                  </a:lnTo>
                  <a:lnTo>
                    <a:pt x="1569719" y="0"/>
                  </a:lnTo>
                  <a:lnTo>
                    <a:pt x="0" y="0"/>
                  </a:lnTo>
                  <a:lnTo>
                    <a:pt x="0" y="905256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015" y="1661159"/>
              <a:ext cx="1569720" cy="4834255"/>
            </a:xfrm>
            <a:custGeom>
              <a:avLst/>
              <a:gdLst/>
              <a:ahLst/>
              <a:cxnLst/>
              <a:rect l="l" t="t" r="r" b="b"/>
              <a:pathLst>
                <a:path w="1569720" h="4834255">
                  <a:moveTo>
                    <a:pt x="0" y="4834128"/>
                  </a:moveTo>
                  <a:lnTo>
                    <a:pt x="1569719" y="4834128"/>
                  </a:lnTo>
                  <a:lnTo>
                    <a:pt x="1569719" y="0"/>
                  </a:lnTo>
                  <a:lnTo>
                    <a:pt x="0" y="0"/>
                  </a:lnTo>
                  <a:lnTo>
                    <a:pt x="0" y="483412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524500" y="4494276"/>
              <a:ext cx="1568450" cy="905510"/>
            </a:xfrm>
            <a:custGeom>
              <a:avLst/>
              <a:gdLst/>
              <a:ahLst/>
              <a:cxnLst/>
              <a:rect l="l" t="t" r="r" b="b"/>
              <a:pathLst>
                <a:path w="1568450" h="905510">
                  <a:moveTo>
                    <a:pt x="0" y="905256"/>
                  </a:moveTo>
                  <a:lnTo>
                    <a:pt x="1568196" y="905256"/>
                  </a:lnTo>
                  <a:lnTo>
                    <a:pt x="1568196" y="0"/>
                  </a:lnTo>
                  <a:lnTo>
                    <a:pt x="0" y="0"/>
                  </a:lnTo>
                  <a:lnTo>
                    <a:pt x="0" y="905256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524500" y="1658111"/>
              <a:ext cx="1568450" cy="4834255"/>
            </a:xfrm>
            <a:custGeom>
              <a:avLst/>
              <a:gdLst/>
              <a:ahLst/>
              <a:cxnLst/>
              <a:rect l="l" t="t" r="r" b="b"/>
              <a:pathLst>
                <a:path w="1568450" h="4834255">
                  <a:moveTo>
                    <a:pt x="0" y="4834128"/>
                  </a:moveTo>
                  <a:lnTo>
                    <a:pt x="1568196" y="4834128"/>
                  </a:lnTo>
                  <a:lnTo>
                    <a:pt x="1568196" y="0"/>
                  </a:lnTo>
                  <a:lnTo>
                    <a:pt x="0" y="0"/>
                  </a:lnTo>
                  <a:lnTo>
                    <a:pt x="0" y="4834128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542788" y="4742688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40" h="401320">
                  <a:moveTo>
                    <a:pt x="1424939" y="0"/>
                  </a:moveTo>
                  <a:lnTo>
                    <a:pt x="0" y="0"/>
                  </a:lnTo>
                  <a:lnTo>
                    <a:pt x="0" y="400812"/>
                  </a:lnTo>
                  <a:lnTo>
                    <a:pt x="1424939" y="400812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542788" y="4742688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40" h="401320">
                  <a:moveTo>
                    <a:pt x="0" y="400812"/>
                  </a:moveTo>
                  <a:lnTo>
                    <a:pt x="1424939" y="400812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0812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258519" y="1703070"/>
            <a:ext cx="5316220" cy="132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80"/>
              </a:lnSpc>
              <a:tabLst>
                <a:tab pos="1532255" algn="l"/>
                <a:tab pos="3146425" algn="l"/>
                <a:tab pos="4744085" algn="l"/>
              </a:tabLst>
            </a:pPr>
            <a:r>
              <a:rPr sz="1800" spc="-10" dirty="0">
                <a:latin typeface="Calibri"/>
                <a:cs typeface="Calibri"/>
              </a:rPr>
              <a:t>Way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0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10" dirty="0">
                <a:latin typeface="Calibri"/>
                <a:cs typeface="Calibri"/>
              </a:rPr>
              <a:t>Way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1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2700" spc="-15" baseline="1543" dirty="0">
                <a:latin typeface="Calibri"/>
                <a:cs typeface="Calibri"/>
              </a:rPr>
              <a:t>Way</a:t>
            </a:r>
            <a:r>
              <a:rPr sz="2700" spc="-127" baseline="1543" dirty="0">
                <a:latin typeface="Calibri"/>
                <a:cs typeface="Calibri"/>
              </a:rPr>
              <a:t> </a:t>
            </a:r>
            <a:r>
              <a:rPr sz="2700" spc="-75" baseline="1543" dirty="0">
                <a:latin typeface="Calibri"/>
                <a:cs typeface="Calibri"/>
              </a:rPr>
              <a:t>2</a:t>
            </a:r>
            <a:r>
              <a:rPr sz="2700" baseline="1543" dirty="0">
                <a:latin typeface="Calibri"/>
                <a:cs typeface="Calibri"/>
              </a:rPr>
              <a:t>	</a:t>
            </a:r>
            <a:r>
              <a:rPr sz="1800" spc="-10" dirty="0">
                <a:latin typeface="Calibri"/>
                <a:cs typeface="Calibri"/>
              </a:rPr>
              <a:t>Way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1800" spc="-20" dirty="0">
                <a:latin typeface="Calibri"/>
                <a:cs typeface="Calibri"/>
              </a:rPr>
              <a:t>Line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169909" y="2411095"/>
            <a:ext cx="31267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Step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3: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Check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valid,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compare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tags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206483" y="283463"/>
            <a:ext cx="2745105" cy="81089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1650">
              <a:latin typeface="Times New Roman"/>
              <a:cs typeface="Times New Roman"/>
            </a:endParaRPr>
          </a:p>
          <a:p>
            <a:pPr marL="262255">
              <a:lnSpc>
                <a:spcPct val="100000"/>
              </a:lnSpc>
            </a:pPr>
            <a:r>
              <a:rPr sz="1800" dirty="0">
                <a:latin typeface="Courier New"/>
                <a:cs typeface="Courier New"/>
              </a:rPr>
              <a:t>lb</a:t>
            </a:r>
            <a:r>
              <a:rPr sz="1800" spc="-2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x6</a:t>
            </a:r>
            <a:r>
              <a:rPr sz="1800" spc="-20" dirty="0">
                <a:latin typeface="Courier New"/>
                <a:cs typeface="Courier New"/>
              </a:rPr>
              <a:t> </a:t>
            </a:r>
            <a:r>
              <a:rPr sz="1800" spc="-10" dirty="0">
                <a:latin typeface="Courier New"/>
                <a:cs typeface="Courier New"/>
              </a:rPr>
              <a:t>0x7fff0053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1372088" y="4378452"/>
            <a:ext cx="628650" cy="0"/>
          </a:xfrm>
          <a:custGeom>
            <a:avLst/>
            <a:gdLst/>
            <a:ahLst/>
            <a:cxnLst/>
            <a:rect l="l" t="t" r="r" b="b"/>
            <a:pathLst>
              <a:path w="628650">
                <a:moveTo>
                  <a:pt x="0" y="0"/>
                </a:moveTo>
                <a:lnTo>
                  <a:pt x="628141" y="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068811" y="4009644"/>
            <a:ext cx="233679" cy="0"/>
          </a:xfrm>
          <a:custGeom>
            <a:avLst/>
            <a:gdLst/>
            <a:ahLst/>
            <a:cxnLst/>
            <a:rect l="l" t="t" r="r" b="b"/>
            <a:pathLst>
              <a:path w="233679">
                <a:moveTo>
                  <a:pt x="0" y="0"/>
                </a:moveTo>
                <a:lnTo>
                  <a:pt x="233299" y="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709916" y="4378452"/>
            <a:ext cx="3282315" cy="0"/>
          </a:xfrm>
          <a:custGeom>
            <a:avLst/>
            <a:gdLst/>
            <a:ahLst/>
            <a:cxnLst/>
            <a:rect l="l" t="t" r="r" b="b"/>
            <a:pathLst>
              <a:path w="3282315">
                <a:moveTo>
                  <a:pt x="0" y="0"/>
                </a:moveTo>
                <a:lnTo>
                  <a:pt x="3282187" y="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8837168" y="4332858"/>
            <a:ext cx="7067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tag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bits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1444985" y="4337050"/>
            <a:ext cx="5613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block </a:t>
            </a:r>
            <a:r>
              <a:rPr sz="1800" spc="-20" dirty="0">
                <a:latin typeface="Calibri"/>
                <a:cs typeface="Calibri"/>
              </a:rPr>
              <a:t>offset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-6350" y="1485646"/>
            <a:ext cx="7357109" cy="5379085"/>
            <a:chOff x="-6350" y="1485646"/>
            <a:chExt cx="7357109" cy="5379085"/>
          </a:xfrm>
        </p:grpSpPr>
        <p:sp>
          <p:nvSpPr>
            <p:cNvPr id="32" name="object 32"/>
            <p:cNvSpPr/>
            <p:nvPr/>
          </p:nvSpPr>
          <p:spPr>
            <a:xfrm>
              <a:off x="0" y="1491996"/>
              <a:ext cx="7344409" cy="3002280"/>
            </a:xfrm>
            <a:custGeom>
              <a:avLst/>
              <a:gdLst/>
              <a:ahLst/>
              <a:cxnLst/>
              <a:rect l="l" t="t" r="r" b="b"/>
              <a:pathLst>
                <a:path w="7344409" h="3002279">
                  <a:moveTo>
                    <a:pt x="7344156" y="0"/>
                  </a:moveTo>
                  <a:lnTo>
                    <a:pt x="0" y="0"/>
                  </a:lnTo>
                  <a:lnTo>
                    <a:pt x="0" y="3002279"/>
                  </a:lnTo>
                  <a:lnTo>
                    <a:pt x="7344156" y="3002279"/>
                  </a:lnTo>
                  <a:lnTo>
                    <a:pt x="734415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0" y="1491996"/>
              <a:ext cx="7344409" cy="3002280"/>
            </a:xfrm>
            <a:custGeom>
              <a:avLst/>
              <a:gdLst/>
              <a:ahLst/>
              <a:cxnLst/>
              <a:rect l="l" t="t" r="r" b="b"/>
              <a:pathLst>
                <a:path w="7344409" h="3002279">
                  <a:moveTo>
                    <a:pt x="0" y="3002279"/>
                  </a:moveTo>
                  <a:lnTo>
                    <a:pt x="7344156" y="3002279"/>
                  </a:lnTo>
                  <a:lnTo>
                    <a:pt x="7344156" y="0"/>
                  </a:lnTo>
                  <a:lnTo>
                    <a:pt x="0" y="0"/>
                  </a:lnTo>
                  <a:lnTo>
                    <a:pt x="0" y="3002279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0" y="5399531"/>
              <a:ext cx="7332345" cy="1458595"/>
            </a:xfrm>
            <a:custGeom>
              <a:avLst/>
              <a:gdLst/>
              <a:ahLst/>
              <a:cxnLst/>
              <a:rect l="l" t="t" r="r" b="b"/>
              <a:pathLst>
                <a:path w="7332345" h="1458595">
                  <a:moveTo>
                    <a:pt x="7331963" y="1458466"/>
                  </a:moveTo>
                  <a:lnTo>
                    <a:pt x="7331963" y="0"/>
                  </a:lnTo>
                  <a:lnTo>
                    <a:pt x="0" y="0"/>
                  </a:lnTo>
                  <a:lnTo>
                    <a:pt x="0" y="1458466"/>
                  </a:lnTo>
                  <a:lnTo>
                    <a:pt x="7331963" y="1458466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0" y="5399531"/>
              <a:ext cx="7332345" cy="1458595"/>
            </a:xfrm>
            <a:custGeom>
              <a:avLst/>
              <a:gdLst/>
              <a:ahLst/>
              <a:cxnLst/>
              <a:rect l="l" t="t" r="r" b="b"/>
              <a:pathLst>
                <a:path w="7332345" h="1458595">
                  <a:moveTo>
                    <a:pt x="7331963" y="1458466"/>
                  </a:moveTo>
                  <a:lnTo>
                    <a:pt x="7331963" y="0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818388" y="4748784"/>
            <a:ext cx="1424940" cy="402590"/>
          </a:xfrm>
          <a:prstGeom prst="rect">
            <a:avLst/>
          </a:prstGeom>
          <a:solidFill>
            <a:srgbClr val="DAE2F3"/>
          </a:solidFill>
          <a:ln w="12700">
            <a:solidFill>
              <a:srgbClr val="2E528F"/>
            </a:solidFill>
          </a:ln>
        </p:spPr>
        <p:txBody>
          <a:bodyPr vert="horz" wrap="square" lIns="0" tIns="111760" rIns="0" bIns="0" rtlCol="0">
            <a:spAutoFit/>
          </a:bodyPr>
          <a:lstStyle/>
          <a:p>
            <a:pPr marL="42545">
              <a:lnSpc>
                <a:spcPct val="100000"/>
              </a:lnSpc>
              <a:spcBef>
                <a:spcPts val="880"/>
              </a:spcBef>
            </a:pPr>
            <a:r>
              <a:rPr sz="1200" spc="-10" dirty="0">
                <a:latin typeface="Calibri"/>
                <a:cs typeface="Calibri"/>
              </a:rPr>
              <a:t>1,0,0x7fff10,…</a:t>
            </a:r>
            <a:endParaRPr sz="1200">
              <a:latin typeface="Calibri"/>
              <a:cs typeface="Calibri"/>
            </a:endParaRPr>
          </a:p>
        </p:txBody>
      </p:sp>
      <p:graphicFrame>
        <p:nvGraphicFramePr>
          <p:cNvPr id="37" name="object 37"/>
          <p:cNvGraphicFramePr>
            <a:graphicFrameLocks noGrp="1"/>
          </p:cNvGraphicFramePr>
          <p:nvPr/>
        </p:nvGraphicFramePr>
        <p:xfrm>
          <a:off x="7859014" y="5976873"/>
          <a:ext cx="3834763" cy="4019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02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99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20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04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1955">
                <a:tc>
                  <a:txBody>
                    <a:bodyPr/>
                    <a:lstStyle/>
                    <a:p>
                      <a:pPr marL="13017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Valid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Dirty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Tag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32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bytes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data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8" name="object 38"/>
          <p:cNvSpPr txBox="1"/>
          <p:nvPr/>
        </p:nvSpPr>
        <p:spPr>
          <a:xfrm>
            <a:off x="2414016" y="4748784"/>
            <a:ext cx="1424940" cy="402590"/>
          </a:xfrm>
          <a:prstGeom prst="rect">
            <a:avLst/>
          </a:prstGeom>
          <a:solidFill>
            <a:srgbClr val="DAE2F3"/>
          </a:solidFill>
          <a:ln w="12700">
            <a:solidFill>
              <a:srgbClr val="2E528F"/>
            </a:solidFill>
          </a:ln>
        </p:spPr>
        <p:txBody>
          <a:bodyPr vert="horz" wrap="square" lIns="0" tIns="111760" rIns="0" bIns="0" rtlCol="0">
            <a:spAutoFit/>
          </a:bodyPr>
          <a:lstStyle/>
          <a:p>
            <a:pPr marL="41275">
              <a:lnSpc>
                <a:spcPct val="100000"/>
              </a:lnSpc>
              <a:spcBef>
                <a:spcPts val="880"/>
              </a:spcBef>
            </a:pPr>
            <a:r>
              <a:rPr sz="1200" spc="-10" dirty="0">
                <a:latin typeface="Calibri"/>
                <a:cs typeface="Calibri"/>
              </a:rPr>
              <a:t>1,0,0x000000,…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979164" y="4748784"/>
            <a:ext cx="1424940" cy="402590"/>
          </a:xfrm>
          <a:prstGeom prst="rect">
            <a:avLst/>
          </a:prstGeom>
          <a:solidFill>
            <a:srgbClr val="DAE2F3"/>
          </a:solidFill>
          <a:ln w="12700">
            <a:solidFill>
              <a:srgbClr val="2E528F"/>
            </a:solidFill>
          </a:ln>
        </p:spPr>
        <p:txBody>
          <a:bodyPr vert="horz" wrap="square" lIns="0" tIns="100330" rIns="0" bIns="0" rtlCol="0">
            <a:spAutoFit/>
          </a:bodyPr>
          <a:lstStyle/>
          <a:p>
            <a:pPr marL="61594">
              <a:lnSpc>
                <a:spcPct val="100000"/>
              </a:lnSpc>
              <a:spcBef>
                <a:spcPts val="790"/>
              </a:spcBef>
            </a:pPr>
            <a:r>
              <a:rPr sz="1200" spc="-10" dirty="0">
                <a:latin typeface="Calibri"/>
                <a:cs typeface="Calibri"/>
              </a:rPr>
              <a:t>1,1,0x001e00,…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554217" y="4836667"/>
            <a:ext cx="14001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1,1,0x7fff00,…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5524500" y="4683252"/>
            <a:ext cx="1468120" cy="467995"/>
          </a:xfrm>
          <a:custGeom>
            <a:avLst/>
            <a:gdLst/>
            <a:ahLst/>
            <a:cxnLst/>
            <a:rect l="l" t="t" r="r" b="b"/>
            <a:pathLst>
              <a:path w="1468120" h="467995">
                <a:moveTo>
                  <a:pt x="0" y="467868"/>
                </a:moveTo>
                <a:lnTo>
                  <a:pt x="1467611" y="467868"/>
                </a:lnTo>
                <a:lnTo>
                  <a:pt x="1467611" y="0"/>
                </a:lnTo>
                <a:lnTo>
                  <a:pt x="0" y="0"/>
                </a:lnTo>
                <a:lnTo>
                  <a:pt x="0" y="467868"/>
                </a:lnTo>
                <a:close/>
              </a:path>
            </a:pathLst>
          </a:custGeom>
          <a:ln w="762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5446521" y="3257042"/>
            <a:ext cx="6567805" cy="105854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Tag</a:t>
            </a:r>
            <a:r>
              <a:rPr sz="1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match,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valid</a:t>
            </a:r>
            <a:endParaRPr sz="1800">
              <a:latin typeface="Calibri"/>
              <a:cs typeface="Calibri"/>
            </a:endParaRPr>
          </a:p>
          <a:p>
            <a:pPr marL="5340350">
              <a:lnSpc>
                <a:spcPct val="100000"/>
              </a:lnSpc>
              <a:spcBef>
                <a:spcPts val="434"/>
              </a:spcBef>
            </a:pPr>
            <a:r>
              <a:rPr sz="1800" dirty="0">
                <a:latin typeface="Calibri"/>
                <a:cs typeface="Calibri"/>
              </a:rPr>
              <a:t>set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index</a:t>
            </a:r>
            <a:endParaRPr sz="1800">
              <a:latin typeface="Calibri"/>
              <a:cs typeface="Calibri"/>
            </a:endParaRPr>
          </a:p>
          <a:p>
            <a:pPr marL="1915160">
              <a:lnSpc>
                <a:spcPct val="100000"/>
              </a:lnSpc>
              <a:spcBef>
                <a:spcPts val="780"/>
              </a:spcBef>
            </a:pPr>
            <a:r>
              <a:rPr sz="1800" spc="-10" dirty="0">
                <a:latin typeface="Courier New"/>
                <a:cs typeface="Courier New"/>
              </a:rPr>
              <a:t>0x01111111111111110000000001010011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6219444" y="3663696"/>
            <a:ext cx="76200" cy="1020444"/>
          </a:xfrm>
          <a:custGeom>
            <a:avLst/>
            <a:gdLst/>
            <a:ahLst/>
            <a:cxnLst/>
            <a:rect l="l" t="t" r="r" b="b"/>
            <a:pathLst>
              <a:path w="76200" h="1020445">
                <a:moveTo>
                  <a:pt x="31750" y="943863"/>
                </a:moveTo>
                <a:lnTo>
                  <a:pt x="0" y="943863"/>
                </a:lnTo>
                <a:lnTo>
                  <a:pt x="38100" y="1020063"/>
                </a:lnTo>
                <a:lnTo>
                  <a:pt x="69850" y="956563"/>
                </a:lnTo>
                <a:lnTo>
                  <a:pt x="31750" y="956563"/>
                </a:lnTo>
                <a:lnTo>
                  <a:pt x="31750" y="943863"/>
                </a:lnTo>
                <a:close/>
              </a:path>
              <a:path w="76200" h="1020445">
                <a:moveTo>
                  <a:pt x="44450" y="0"/>
                </a:moveTo>
                <a:lnTo>
                  <a:pt x="31750" y="0"/>
                </a:lnTo>
                <a:lnTo>
                  <a:pt x="31750" y="956563"/>
                </a:lnTo>
                <a:lnTo>
                  <a:pt x="44450" y="956563"/>
                </a:lnTo>
                <a:lnTo>
                  <a:pt x="44450" y="0"/>
                </a:lnTo>
                <a:close/>
              </a:path>
              <a:path w="76200" h="1020445">
                <a:moveTo>
                  <a:pt x="76200" y="943863"/>
                </a:moveTo>
                <a:lnTo>
                  <a:pt x="44450" y="943863"/>
                </a:lnTo>
                <a:lnTo>
                  <a:pt x="44450" y="956563"/>
                </a:lnTo>
                <a:lnTo>
                  <a:pt x="69850" y="956563"/>
                </a:lnTo>
                <a:lnTo>
                  <a:pt x="76200" y="9438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9604" y="411556"/>
            <a:ext cx="745363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Review:</a:t>
            </a:r>
            <a:r>
              <a:rPr spc="-45" dirty="0"/>
              <a:t> </a:t>
            </a:r>
            <a:r>
              <a:rPr dirty="0"/>
              <a:t>Accessing</a:t>
            </a:r>
            <a:r>
              <a:rPr spc="-45" dirty="0"/>
              <a:t> </a:t>
            </a:r>
            <a:r>
              <a:rPr dirty="0"/>
              <a:t>the</a:t>
            </a:r>
            <a:r>
              <a:rPr spc="-45" dirty="0"/>
              <a:t> </a:t>
            </a:r>
            <a:r>
              <a:rPr dirty="0"/>
              <a:t>cache</a:t>
            </a:r>
            <a:r>
              <a:rPr spc="-75" dirty="0"/>
              <a:t> </a:t>
            </a:r>
            <a:r>
              <a:rPr dirty="0"/>
              <a:t>-</a:t>
            </a:r>
            <a:r>
              <a:rPr spc="-40" dirty="0"/>
              <a:t> </a:t>
            </a:r>
            <a:r>
              <a:rPr spc="-25" dirty="0"/>
              <a:t>Hit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751578" y="2313177"/>
            <a:ext cx="7067550" cy="4135120"/>
            <a:chOff x="4751578" y="2313177"/>
            <a:chExt cx="7067550" cy="4135120"/>
          </a:xfrm>
        </p:grpSpPr>
        <p:sp>
          <p:nvSpPr>
            <p:cNvPr id="4" name="object 4"/>
            <p:cNvSpPr/>
            <p:nvPr/>
          </p:nvSpPr>
          <p:spPr>
            <a:xfrm>
              <a:off x="4757928" y="2319527"/>
              <a:ext cx="7054850" cy="4122420"/>
            </a:xfrm>
            <a:custGeom>
              <a:avLst/>
              <a:gdLst/>
              <a:ahLst/>
              <a:cxnLst/>
              <a:rect l="l" t="t" r="r" b="b"/>
              <a:pathLst>
                <a:path w="7054850" h="4122420">
                  <a:moveTo>
                    <a:pt x="7054596" y="0"/>
                  </a:moveTo>
                  <a:lnTo>
                    <a:pt x="0" y="0"/>
                  </a:lnTo>
                  <a:lnTo>
                    <a:pt x="0" y="4122420"/>
                  </a:lnTo>
                  <a:lnTo>
                    <a:pt x="7054596" y="4122420"/>
                  </a:lnTo>
                  <a:lnTo>
                    <a:pt x="70545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757928" y="2319527"/>
              <a:ext cx="7054850" cy="4122420"/>
            </a:xfrm>
            <a:custGeom>
              <a:avLst/>
              <a:gdLst/>
              <a:ahLst/>
              <a:cxnLst/>
              <a:rect l="l" t="t" r="r" b="b"/>
              <a:pathLst>
                <a:path w="7054850" h="4122420">
                  <a:moveTo>
                    <a:pt x="0" y="4122420"/>
                  </a:moveTo>
                  <a:lnTo>
                    <a:pt x="7054596" y="4122420"/>
                  </a:lnTo>
                  <a:lnTo>
                    <a:pt x="7054596" y="0"/>
                  </a:lnTo>
                  <a:lnTo>
                    <a:pt x="0" y="0"/>
                  </a:lnTo>
                  <a:lnTo>
                    <a:pt x="0" y="412242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887468" y="2500883"/>
              <a:ext cx="6753225" cy="749935"/>
            </a:xfrm>
            <a:custGeom>
              <a:avLst/>
              <a:gdLst/>
              <a:ahLst/>
              <a:cxnLst/>
              <a:rect l="l" t="t" r="r" b="b"/>
              <a:pathLst>
                <a:path w="6753225" h="749935">
                  <a:moveTo>
                    <a:pt x="6752844" y="0"/>
                  </a:moveTo>
                  <a:lnTo>
                    <a:pt x="0" y="0"/>
                  </a:lnTo>
                  <a:lnTo>
                    <a:pt x="0" y="749808"/>
                  </a:lnTo>
                  <a:lnTo>
                    <a:pt x="6752844" y="749808"/>
                  </a:lnTo>
                  <a:lnTo>
                    <a:pt x="675284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887468" y="2500883"/>
              <a:ext cx="6753225" cy="749935"/>
            </a:xfrm>
            <a:custGeom>
              <a:avLst/>
              <a:gdLst/>
              <a:ahLst/>
              <a:cxnLst/>
              <a:rect l="l" t="t" r="r" b="b"/>
              <a:pathLst>
                <a:path w="6753225" h="749935">
                  <a:moveTo>
                    <a:pt x="0" y="749808"/>
                  </a:moveTo>
                  <a:lnTo>
                    <a:pt x="6752844" y="749808"/>
                  </a:lnTo>
                  <a:lnTo>
                    <a:pt x="6752844" y="0"/>
                  </a:lnTo>
                  <a:lnTo>
                    <a:pt x="0" y="0"/>
                  </a:lnTo>
                  <a:lnTo>
                    <a:pt x="0" y="7498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887468" y="3486911"/>
              <a:ext cx="6753225" cy="748665"/>
            </a:xfrm>
            <a:custGeom>
              <a:avLst/>
              <a:gdLst/>
              <a:ahLst/>
              <a:cxnLst/>
              <a:rect l="l" t="t" r="r" b="b"/>
              <a:pathLst>
                <a:path w="6753225" h="748664">
                  <a:moveTo>
                    <a:pt x="6752844" y="0"/>
                  </a:moveTo>
                  <a:lnTo>
                    <a:pt x="0" y="0"/>
                  </a:lnTo>
                  <a:lnTo>
                    <a:pt x="0" y="748283"/>
                  </a:lnTo>
                  <a:lnTo>
                    <a:pt x="6752844" y="748283"/>
                  </a:lnTo>
                  <a:lnTo>
                    <a:pt x="675284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887468" y="3486911"/>
              <a:ext cx="6753225" cy="748665"/>
            </a:xfrm>
            <a:custGeom>
              <a:avLst/>
              <a:gdLst/>
              <a:ahLst/>
              <a:cxnLst/>
              <a:rect l="l" t="t" r="r" b="b"/>
              <a:pathLst>
                <a:path w="6753225" h="748664">
                  <a:moveTo>
                    <a:pt x="0" y="748283"/>
                  </a:moveTo>
                  <a:lnTo>
                    <a:pt x="6752844" y="748283"/>
                  </a:lnTo>
                  <a:lnTo>
                    <a:pt x="6752844" y="0"/>
                  </a:lnTo>
                  <a:lnTo>
                    <a:pt x="0" y="0"/>
                  </a:lnTo>
                  <a:lnTo>
                    <a:pt x="0" y="74828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887468" y="4501895"/>
              <a:ext cx="6753225" cy="749935"/>
            </a:xfrm>
            <a:custGeom>
              <a:avLst/>
              <a:gdLst/>
              <a:ahLst/>
              <a:cxnLst/>
              <a:rect l="l" t="t" r="r" b="b"/>
              <a:pathLst>
                <a:path w="6753225" h="749935">
                  <a:moveTo>
                    <a:pt x="6752844" y="0"/>
                  </a:moveTo>
                  <a:lnTo>
                    <a:pt x="0" y="0"/>
                  </a:lnTo>
                  <a:lnTo>
                    <a:pt x="0" y="749807"/>
                  </a:lnTo>
                  <a:lnTo>
                    <a:pt x="6752844" y="749807"/>
                  </a:lnTo>
                  <a:lnTo>
                    <a:pt x="675284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887468" y="4501895"/>
              <a:ext cx="6753225" cy="749935"/>
            </a:xfrm>
            <a:custGeom>
              <a:avLst/>
              <a:gdLst/>
              <a:ahLst/>
              <a:cxnLst/>
              <a:rect l="l" t="t" r="r" b="b"/>
              <a:pathLst>
                <a:path w="6753225" h="749935">
                  <a:moveTo>
                    <a:pt x="0" y="749807"/>
                  </a:moveTo>
                  <a:lnTo>
                    <a:pt x="6752844" y="749807"/>
                  </a:lnTo>
                  <a:lnTo>
                    <a:pt x="6752844" y="0"/>
                  </a:lnTo>
                  <a:lnTo>
                    <a:pt x="0" y="0"/>
                  </a:lnTo>
                  <a:lnTo>
                    <a:pt x="0" y="7498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887468" y="5486400"/>
              <a:ext cx="6753225" cy="749935"/>
            </a:xfrm>
            <a:custGeom>
              <a:avLst/>
              <a:gdLst/>
              <a:ahLst/>
              <a:cxnLst/>
              <a:rect l="l" t="t" r="r" b="b"/>
              <a:pathLst>
                <a:path w="6753225" h="749935">
                  <a:moveTo>
                    <a:pt x="6752844" y="0"/>
                  </a:moveTo>
                  <a:lnTo>
                    <a:pt x="0" y="0"/>
                  </a:lnTo>
                  <a:lnTo>
                    <a:pt x="0" y="749808"/>
                  </a:lnTo>
                  <a:lnTo>
                    <a:pt x="6752844" y="749808"/>
                  </a:lnTo>
                  <a:lnTo>
                    <a:pt x="675284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887468" y="5486400"/>
              <a:ext cx="6753225" cy="749935"/>
            </a:xfrm>
            <a:custGeom>
              <a:avLst/>
              <a:gdLst/>
              <a:ahLst/>
              <a:cxnLst/>
              <a:rect l="l" t="t" r="r" b="b"/>
              <a:pathLst>
                <a:path w="6753225" h="749935">
                  <a:moveTo>
                    <a:pt x="0" y="749808"/>
                  </a:moveTo>
                  <a:lnTo>
                    <a:pt x="6752844" y="749808"/>
                  </a:lnTo>
                  <a:lnTo>
                    <a:pt x="6752844" y="0"/>
                  </a:lnTo>
                  <a:lnTo>
                    <a:pt x="0" y="0"/>
                  </a:lnTo>
                  <a:lnTo>
                    <a:pt x="0" y="7498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772025" y="1991944"/>
            <a:ext cx="3536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780" dirty="0">
                <a:latin typeface="Calibri"/>
                <a:cs typeface="Calibri"/>
              </a:rPr>
              <a:t>L</a:t>
            </a:r>
            <a:r>
              <a:rPr sz="1800" spc="-25" dirty="0">
                <a:latin typeface="Calibri"/>
                <a:cs typeface="Calibri"/>
              </a:rPr>
              <a:t>L</a:t>
            </a:r>
            <a:r>
              <a:rPr sz="1800" spc="-935" dirty="0">
                <a:latin typeface="Calibri"/>
                <a:cs typeface="Calibri"/>
              </a:rPr>
              <a:t>3</a:t>
            </a:r>
            <a:r>
              <a:rPr sz="1800" spc="-25" dirty="0">
                <a:latin typeface="Calibri"/>
                <a:cs typeface="Calibri"/>
              </a:rPr>
              <a:t>3</a:t>
            </a:r>
            <a:r>
              <a:rPr sz="1800" spc="-935" dirty="0">
                <a:latin typeface="Calibri"/>
                <a:cs typeface="Calibri"/>
              </a:rPr>
              <a:t>$</a:t>
            </a:r>
            <a:r>
              <a:rPr sz="1800" spc="-25" dirty="0">
                <a:latin typeface="Calibri"/>
                <a:cs typeface="Calibri"/>
              </a:rPr>
              <a:t>$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939791" y="2615164"/>
            <a:ext cx="254000" cy="4876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Set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948682" y="3640816"/>
            <a:ext cx="254000" cy="4876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Set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939791" y="4646021"/>
            <a:ext cx="254000" cy="4876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Set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963286" y="5641854"/>
            <a:ext cx="254000" cy="4876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Set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304790" y="1599946"/>
            <a:ext cx="6360160" cy="4848860"/>
            <a:chOff x="5304790" y="1599946"/>
            <a:chExt cx="6360160" cy="4848860"/>
          </a:xfrm>
        </p:grpSpPr>
        <p:sp>
          <p:nvSpPr>
            <p:cNvPr id="20" name="object 20"/>
            <p:cNvSpPr/>
            <p:nvPr/>
          </p:nvSpPr>
          <p:spPr>
            <a:xfrm>
              <a:off x="5311140" y="1609344"/>
              <a:ext cx="1569720" cy="4832985"/>
            </a:xfrm>
            <a:custGeom>
              <a:avLst/>
              <a:gdLst/>
              <a:ahLst/>
              <a:cxnLst/>
              <a:rect l="l" t="t" r="r" b="b"/>
              <a:pathLst>
                <a:path w="1569720" h="4832985">
                  <a:moveTo>
                    <a:pt x="1569719" y="0"/>
                  </a:moveTo>
                  <a:lnTo>
                    <a:pt x="0" y="0"/>
                  </a:lnTo>
                  <a:lnTo>
                    <a:pt x="0" y="4832604"/>
                  </a:lnTo>
                  <a:lnTo>
                    <a:pt x="1569719" y="4832604"/>
                  </a:lnTo>
                  <a:lnTo>
                    <a:pt x="1569719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311140" y="1609344"/>
              <a:ext cx="1569720" cy="4832985"/>
            </a:xfrm>
            <a:custGeom>
              <a:avLst/>
              <a:gdLst/>
              <a:ahLst/>
              <a:cxnLst/>
              <a:rect l="l" t="t" r="r" b="b"/>
              <a:pathLst>
                <a:path w="1569720" h="4832985">
                  <a:moveTo>
                    <a:pt x="0" y="4832604"/>
                  </a:moveTo>
                  <a:lnTo>
                    <a:pt x="1569719" y="4832604"/>
                  </a:lnTo>
                  <a:lnTo>
                    <a:pt x="1569719" y="0"/>
                  </a:lnTo>
                  <a:lnTo>
                    <a:pt x="0" y="0"/>
                  </a:lnTo>
                  <a:lnTo>
                    <a:pt x="0" y="483260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906768" y="1606296"/>
              <a:ext cx="1568450" cy="4832985"/>
            </a:xfrm>
            <a:custGeom>
              <a:avLst/>
              <a:gdLst/>
              <a:ahLst/>
              <a:cxnLst/>
              <a:rect l="l" t="t" r="r" b="b"/>
              <a:pathLst>
                <a:path w="1568450" h="4832985">
                  <a:moveTo>
                    <a:pt x="1568196" y="0"/>
                  </a:moveTo>
                  <a:lnTo>
                    <a:pt x="0" y="0"/>
                  </a:lnTo>
                  <a:lnTo>
                    <a:pt x="0" y="4832604"/>
                  </a:lnTo>
                  <a:lnTo>
                    <a:pt x="1568196" y="4832604"/>
                  </a:lnTo>
                  <a:lnTo>
                    <a:pt x="1568196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906768" y="1606296"/>
              <a:ext cx="1568450" cy="4832985"/>
            </a:xfrm>
            <a:custGeom>
              <a:avLst/>
              <a:gdLst/>
              <a:ahLst/>
              <a:cxnLst/>
              <a:rect l="l" t="t" r="r" b="b"/>
              <a:pathLst>
                <a:path w="1568450" h="4832985">
                  <a:moveTo>
                    <a:pt x="0" y="4832604"/>
                  </a:moveTo>
                  <a:lnTo>
                    <a:pt x="1568196" y="4832604"/>
                  </a:lnTo>
                  <a:lnTo>
                    <a:pt x="1568196" y="0"/>
                  </a:lnTo>
                  <a:lnTo>
                    <a:pt x="0" y="0"/>
                  </a:lnTo>
                  <a:lnTo>
                    <a:pt x="0" y="483260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503920" y="1609344"/>
              <a:ext cx="1568450" cy="4832985"/>
            </a:xfrm>
            <a:custGeom>
              <a:avLst/>
              <a:gdLst/>
              <a:ahLst/>
              <a:cxnLst/>
              <a:rect l="l" t="t" r="r" b="b"/>
              <a:pathLst>
                <a:path w="1568450" h="4832985">
                  <a:moveTo>
                    <a:pt x="1568196" y="0"/>
                  </a:moveTo>
                  <a:lnTo>
                    <a:pt x="0" y="0"/>
                  </a:lnTo>
                  <a:lnTo>
                    <a:pt x="0" y="4832604"/>
                  </a:lnTo>
                  <a:lnTo>
                    <a:pt x="1568196" y="4832604"/>
                  </a:lnTo>
                  <a:lnTo>
                    <a:pt x="1568196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503920" y="1609344"/>
              <a:ext cx="1568450" cy="4832985"/>
            </a:xfrm>
            <a:custGeom>
              <a:avLst/>
              <a:gdLst/>
              <a:ahLst/>
              <a:cxnLst/>
              <a:rect l="l" t="t" r="r" b="b"/>
              <a:pathLst>
                <a:path w="1568450" h="4832985">
                  <a:moveTo>
                    <a:pt x="0" y="4832604"/>
                  </a:moveTo>
                  <a:lnTo>
                    <a:pt x="1568196" y="4832604"/>
                  </a:lnTo>
                  <a:lnTo>
                    <a:pt x="1568196" y="0"/>
                  </a:lnTo>
                  <a:lnTo>
                    <a:pt x="0" y="0"/>
                  </a:lnTo>
                  <a:lnTo>
                    <a:pt x="0" y="483260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0088880" y="1606296"/>
              <a:ext cx="1569720" cy="4832985"/>
            </a:xfrm>
            <a:custGeom>
              <a:avLst/>
              <a:gdLst/>
              <a:ahLst/>
              <a:cxnLst/>
              <a:rect l="l" t="t" r="r" b="b"/>
              <a:pathLst>
                <a:path w="1569720" h="4832985">
                  <a:moveTo>
                    <a:pt x="1569720" y="0"/>
                  </a:moveTo>
                  <a:lnTo>
                    <a:pt x="0" y="0"/>
                  </a:lnTo>
                  <a:lnTo>
                    <a:pt x="0" y="4832604"/>
                  </a:lnTo>
                  <a:lnTo>
                    <a:pt x="1569720" y="4832604"/>
                  </a:lnTo>
                  <a:lnTo>
                    <a:pt x="1569720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088880" y="1606296"/>
              <a:ext cx="1569720" cy="4832985"/>
            </a:xfrm>
            <a:custGeom>
              <a:avLst/>
              <a:gdLst/>
              <a:ahLst/>
              <a:cxnLst/>
              <a:rect l="l" t="t" r="r" b="b"/>
              <a:pathLst>
                <a:path w="1569720" h="4832985">
                  <a:moveTo>
                    <a:pt x="0" y="4832604"/>
                  </a:moveTo>
                  <a:lnTo>
                    <a:pt x="1569720" y="4832604"/>
                  </a:lnTo>
                  <a:lnTo>
                    <a:pt x="1569720" y="0"/>
                  </a:lnTo>
                  <a:lnTo>
                    <a:pt x="0" y="0"/>
                  </a:lnTo>
                  <a:lnTo>
                    <a:pt x="0" y="4832604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976872" y="2636520"/>
              <a:ext cx="1423670" cy="402590"/>
            </a:xfrm>
            <a:custGeom>
              <a:avLst/>
              <a:gdLst/>
              <a:ahLst/>
              <a:cxnLst/>
              <a:rect l="l" t="t" r="r" b="b"/>
              <a:pathLst>
                <a:path w="1423670" h="402589">
                  <a:moveTo>
                    <a:pt x="1423416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3416" y="402336"/>
                  </a:lnTo>
                  <a:lnTo>
                    <a:pt x="1423416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976872" y="2636520"/>
              <a:ext cx="1423670" cy="402590"/>
            </a:xfrm>
            <a:custGeom>
              <a:avLst/>
              <a:gdLst/>
              <a:ahLst/>
              <a:cxnLst/>
              <a:rect l="l" t="t" r="r" b="b"/>
              <a:pathLst>
                <a:path w="1423670" h="402589">
                  <a:moveTo>
                    <a:pt x="0" y="402336"/>
                  </a:moveTo>
                  <a:lnTo>
                    <a:pt x="1423416" y="402336"/>
                  </a:lnTo>
                  <a:lnTo>
                    <a:pt x="1423416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542020" y="2636520"/>
              <a:ext cx="1423670" cy="402590"/>
            </a:xfrm>
            <a:custGeom>
              <a:avLst/>
              <a:gdLst/>
              <a:ahLst/>
              <a:cxnLst/>
              <a:rect l="l" t="t" r="r" b="b"/>
              <a:pathLst>
                <a:path w="1423670" h="402589">
                  <a:moveTo>
                    <a:pt x="1423416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3416" y="402336"/>
                  </a:lnTo>
                  <a:lnTo>
                    <a:pt x="1423416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542020" y="2636520"/>
              <a:ext cx="1423670" cy="402590"/>
            </a:xfrm>
            <a:custGeom>
              <a:avLst/>
              <a:gdLst/>
              <a:ahLst/>
              <a:cxnLst/>
              <a:rect l="l" t="t" r="r" b="b"/>
              <a:pathLst>
                <a:path w="1423670" h="402589">
                  <a:moveTo>
                    <a:pt x="0" y="402336"/>
                  </a:moveTo>
                  <a:lnTo>
                    <a:pt x="1423416" y="402336"/>
                  </a:lnTo>
                  <a:lnTo>
                    <a:pt x="1423416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0108692" y="2630424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40" h="401319">
                  <a:moveTo>
                    <a:pt x="1424940" y="0"/>
                  </a:moveTo>
                  <a:lnTo>
                    <a:pt x="0" y="0"/>
                  </a:lnTo>
                  <a:lnTo>
                    <a:pt x="0" y="400812"/>
                  </a:lnTo>
                  <a:lnTo>
                    <a:pt x="1424940" y="400812"/>
                  </a:lnTo>
                  <a:lnTo>
                    <a:pt x="1424940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0108692" y="2630424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40" h="401319">
                  <a:moveTo>
                    <a:pt x="0" y="400812"/>
                  </a:moveTo>
                  <a:lnTo>
                    <a:pt x="1424940" y="400812"/>
                  </a:lnTo>
                  <a:lnTo>
                    <a:pt x="1424940" y="0"/>
                  </a:lnTo>
                  <a:lnTo>
                    <a:pt x="0" y="0"/>
                  </a:lnTo>
                  <a:lnTo>
                    <a:pt x="0" y="40081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381244" y="3666744"/>
              <a:ext cx="1423670" cy="401320"/>
            </a:xfrm>
            <a:custGeom>
              <a:avLst/>
              <a:gdLst/>
              <a:ahLst/>
              <a:cxnLst/>
              <a:rect l="l" t="t" r="r" b="b"/>
              <a:pathLst>
                <a:path w="1423670" h="401320">
                  <a:moveTo>
                    <a:pt x="1423416" y="0"/>
                  </a:moveTo>
                  <a:lnTo>
                    <a:pt x="0" y="0"/>
                  </a:lnTo>
                  <a:lnTo>
                    <a:pt x="0" y="400811"/>
                  </a:lnTo>
                  <a:lnTo>
                    <a:pt x="1423416" y="400811"/>
                  </a:lnTo>
                  <a:lnTo>
                    <a:pt x="1423416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381244" y="3666744"/>
              <a:ext cx="1423670" cy="401320"/>
            </a:xfrm>
            <a:custGeom>
              <a:avLst/>
              <a:gdLst/>
              <a:ahLst/>
              <a:cxnLst/>
              <a:rect l="l" t="t" r="r" b="b"/>
              <a:pathLst>
                <a:path w="1423670" h="401320">
                  <a:moveTo>
                    <a:pt x="0" y="400811"/>
                  </a:moveTo>
                  <a:lnTo>
                    <a:pt x="1423416" y="400811"/>
                  </a:lnTo>
                  <a:lnTo>
                    <a:pt x="1423416" y="0"/>
                  </a:lnTo>
                  <a:lnTo>
                    <a:pt x="0" y="0"/>
                  </a:lnTo>
                  <a:lnTo>
                    <a:pt x="0" y="40081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976872" y="3666744"/>
              <a:ext cx="1423670" cy="401320"/>
            </a:xfrm>
            <a:custGeom>
              <a:avLst/>
              <a:gdLst/>
              <a:ahLst/>
              <a:cxnLst/>
              <a:rect l="l" t="t" r="r" b="b"/>
              <a:pathLst>
                <a:path w="1423670" h="401320">
                  <a:moveTo>
                    <a:pt x="1423416" y="0"/>
                  </a:moveTo>
                  <a:lnTo>
                    <a:pt x="0" y="0"/>
                  </a:lnTo>
                  <a:lnTo>
                    <a:pt x="0" y="400811"/>
                  </a:lnTo>
                  <a:lnTo>
                    <a:pt x="1423416" y="400811"/>
                  </a:lnTo>
                  <a:lnTo>
                    <a:pt x="1423416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976872" y="3666744"/>
              <a:ext cx="1423670" cy="401320"/>
            </a:xfrm>
            <a:custGeom>
              <a:avLst/>
              <a:gdLst/>
              <a:ahLst/>
              <a:cxnLst/>
              <a:rect l="l" t="t" r="r" b="b"/>
              <a:pathLst>
                <a:path w="1423670" h="401320">
                  <a:moveTo>
                    <a:pt x="0" y="400811"/>
                  </a:moveTo>
                  <a:lnTo>
                    <a:pt x="1423416" y="400811"/>
                  </a:lnTo>
                  <a:lnTo>
                    <a:pt x="1423416" y="0"/>
                  </a:lnTo>
                  <a:lnTo>
                    <a:pt x="0" y="0"/>
                  </a:lnTo>
                  <a:lnTo>
                    <a:pt x="0" y="40081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542020" y="3666744"/>
              <a:ext cx="1423670" cy="401320"/>
            </a:xfrm>
            <a:custGeom>
              <a:avLst/>
              <a:gdLst/>
              <a:ahLst/>
              <a:cxnLst/>
              <a:rect l="l" t="t" r="r" b="b"/>
              <a:pathLst>
                <a:path w="1423670" h="401320">
                  <a:moveTo>
                    <a:pt x="1423416" y="0"/>
                  </a:moveTo>
                  <a:lnTo>
                    <a:pt x="0" y="0"/>
                  </a:lnTo>
                  <a:lnTo>
                    <a:pt x="0" y="400811"/>
                  </a:lnTo>
                  <a:lnTo>
                    <a:pt x="1423416" y="400811"/>
                  </a:lnTo>
                  <a:lnTo>
                    <a:pt x="1423416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542020" y="3666744"/>
              <a:ext cx="1423670" cy="401320"/>
            </a:xfrm>
            <a:custGeom>
              <a:avLst/>
              <a:gdLst/>
              <a:ahLst/>
              <a:cxnLst/>
              <a:rect l="l" t="t" r="r" b="b"/>
              <a:pathLst>
                <a:path w="1423670" h="401320">
                  <a:moveTo>
                    <a:pt x="0" y="400811"/>
                  </a:moveTo>
                  <a:lnTo>
                    <a:pt x="1423416" y="400811"/>
                  </a:lnTo>
                  <a:lnTo>
                    <a:pt x="1423416" y="0"/>
                  </a:lnTo>
                  <a:lnTo>
                    <a:pt x="0" y="0"/>
                  </a:lnTo>
                  <a:lnTo>
                    <a:pt x="0" y="40081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0108692" y="3659124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40" h="402589">
                  <a:moveTo>
                    <a:pt x="1424940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4940" y="402336"/>
                  </a:lnTo>
                  <a:lnTo>
                    <a:pt x="1424940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0108692" y="3659124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40" h="402589">
                  <a:moveTo>
                    <a:pt x="0" y="402336"/>
                  </a:moveTo>
                  <a:lnTo>
                    <a:pt x="1424940" y="402336"/>
                  </a:lnTo>
                  <a:lnTo>
                    <a:pt x="1424940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0108692" y="4689347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40" h="402589">
                  <a:moveTo>
                    <a:pt x="1424940" y="0"/>
                  </a:moveTo>
                  <a:lnTo>
                    <a:pt x="0" y="0"/>
                  </a:lnTo>
                  <a:lnTo>
                    <a:pt x="0" y="402335"/>
                  </a:lnTo>
                  <a:lnTo>
                    <a:pt x="1424940" y="402335"/>
                  </a:lnTo>
                  <a:lnTo>
                    <a:pt x="1424940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0108692" y="4689347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40" h="402589">
                  <a:moveTo>
                    <a:pt x="0" y="402335"/>
                  </a:moveTo>
                  <a:lnTo>
                    <a:pt x="1424940" y="402335"/>
                  </a:lnTo>
                  <a:lnTo>
                    <a:pt x="1424940" y="0"/>
                  </a:lnTo>
                  <a:lnTo>
                    <a:pt x="0" y="0"/>
                  </a:lnTo>
                  <a:lnTo>
                    <a:pt x="0" y="40233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387340" y="5649467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40" h="401320">
                  <a:moveTo>
                    <a:pt x="1424939" y="0"/>
                  </a:moveTo>
                  <a:lnTo>
                    <a:pt x="0" y="0"/>
                  </a:lnTo>
                  <a:lnTo>
                    <a:pt x="0" y="400811"/>
                  </a:lnTo>
                  <a:lnTo>
                    <a:pt x="1424939" y="400811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387340" y="5649467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40" h="401320">
                  <a:moveTo>
                    <a:pt x="0" y="400811"/>
                  </a:moveTo>
                  <a:lnTo>
                    <a:pt x="1424939" y="400811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0811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982968" y="5649467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40" h="401320">
                  <a:moveTo>
                    <a:pt x="1424940" y="0"/>
                  </a:moveTo>
                  <a:lnTo>
                    <a:pt x="0" y="0"/>
                  </a:lnTo>
                  <a:lnTo>
                    <a:pt x="0" y="400811"/>
                  </a:lnTo>
                  <a:lnTo>
                    <a:pt x="1424940" y="400811"/>
                  </a:lnTo>
                  <a:lnTo>
                    <a:pt x="1424940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982968" y="5649467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40" h="401320">
                  <a:moveTo>
                    <a:pt x="0" y="400811"/>
                  </a:moveTo>
                  <a:lnTo>
                    <a:pt x="1424940" y="400811"/>
                  </a:lnTo>
                  <a:lnTo>
                    <a:pt x="1424940" y="0"/>
                  </a:lnTo>
                  <a:lnTo>
                    <a:pt x="0" y="0"/>
                  </a:lnTo>
                  <a:lnTo>
                    <a:pt x="0" y="40081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548116" y="5649467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40" h="401320">
                  <a:moveTo>
                    <a:pt x="1424940" y="0"/>
                  </a:moveTo>
                  <a:lnTo>
                    <a:pt x="0" y="0"/>
                  </a:lnTo>
                  <a:lnTo>
                    <a:pt x="0" y="400811"/>
                  </a:lnTo>
                  <a:lnTo>
                    <a:pt x="1424940" y="400811"/>
                  </a:lnTo>
                  <a:lnTo>
                    <a:pt x="1424940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8548116" y="5649467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40" h="401320">
                  <a:moveTo>
                    <a:pt x="0" y="400811"/>
                  </a:moveTo>
                  <a:lnTo>
                    <a:pt x="1424940" y="400811"/>
                  </a:lnTo>
                  <a:lnTo>
                    <a:pt x="1424940" y="0"/>
                  </a:lnTo>
                  <a:lnTo>
                    <a:pt x="0" y="0"/>
                  </a:lnTo>
                  <a:lnTo>
                    <a:pt x="0" y="40081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0114788" y="5641848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40" h="402589">
                  <a:moveTo>
                    <a:pt x="1424940" y="0"/>
                  </a:moveTo>
                  <a:lnTo>
                    <a:pt x="0" y="0"/>
                  </a:lnTo>
                  <a:lnTo>
                    <a:pt x="0" y="402335"/>
                  </a:lnTo>
                  <a:lnTo>
                    <a:pt x="1424940" y="402335"/>
                  </a:lnTo>
                  <a:lnTo>
                    <a:pt x="1424940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0114788" y="5641848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40" h="402589">
                  <a:moveTo>
                    <a:pt x="0" y="402335"/>
                  </a:moveTo>
                  <a:lnTo>
                    <a:pt x="1424940" y="402335"/>
                  </a:lnTo>
                  <a:lnTo>
                    <a:pt x="1424940" y="0"/>
                  </a:lnTo>
                  <a:lnTo>
                    <a:pt x="0" y="0"/>
                  </a:lnTo>
                  <a:lnTo>
                    <a:pt x="0" y="402335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5317490" y="1614169"/>
            <a:ext cx="1570355" cy="699135"/>
          </a:xfrm>
          <a:prstGeom prst="rect">
            <a:avLst/>
          </a:prstGeom>
          <a:solidFill>
            <a:srgbClr val="ACB8C9">
              <a:alpha val="39999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marL="506730">
              <a:lnSpc>
                <a:spcPts val="2065"/>
              </a:lnSpc>
            </a:pPr>
            <a:r>
              <a:rPr sz="1800" spc="-10" dirty="0">
                <a:latin typeface="Calibri"/>
                <a:cs typeface="Calibri"/>
              </a:rPr>
              <a:t>Way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900164" y="1614169"/>
            <a:ext cx="1583055" cy="699135"/>
          </a:xfrm>
          <a:prstGeom prst="rect">
            <a:avLst/>
          </a:prstGeom>
          <a:solidFill>
            <a:srgbClr val="ACB8C9">
              <a:alpha val="39999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marL="456565">
              <a:lnSpc>
                <a:spcPts val="2070"/>
              </a:lnSpc>
            </a:pPr>
            <a:r>
              <a:rPr sz="1800" spc="-10" dirty="0">
                <a:latin typeface="Calibri"/>
                <a:cs typeface="Calibri"/>
              </a:rPr>
              <a:t>Way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8495792" y="1614169"/>
            <a:ext cx="1578610" cy="699135"/>
          </a:xfrm>
          <a:prstGeom prst="rect">
            <a:avLst/>
          </a:prstGeom>
          <a:solidFill>
            <a:srgbClr val="ACB8C9">
              <a:alpha val="39999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marL="475615">
              <a:lnSpc>
                <a:spcPts val="1995"/>
              </a:lnSpc>
            </a:pPr>
            <a:r>
              <a:rPr sz="1800" spc="-10" dirty="0">
                <a:latin typeface="Calibri"/>
                <a:cs typeface="Calibri"/>
              </a:rPr>
              <a:t>Way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0086847" y="1614169"/>
            <a:ext cx="1565910" cy="699135"/>
          </a:xfrm>
          <a:prstGeom prst="rect">
            <a:avLst/>
          </a:prstGeom>
          <a:solidFill>
            <a:srgbClr val="ACB8C9">
              <a:alpha val="39999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marL="481965">
              <a:lnSpc>
                <a:spcPts val="2065"/>
              </a:lnSpc>
            </a:pPr>
            <a:r>
              <a:rPr sz="1800" spc="-10" dirty="0">
                <a:latin typeface="Calibri"/>
                <a:cs typeface="Calibri"/>
              </a:rPr>
              <a:t>Way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381244" y="2636520"/>
            <a:ext cx="1423670" cy="402590"/>
          </a:xfrm>
          <a:prstGeom prst="rect">
            <a:avLst/>
          </a:prstGeom>
          <a:solidFill>
            <a:srgbClr val="DAE2F3"/>
          </a:solidFill>
          <a:ln w="12700">
            <a:solidFill>
              <a:srgbClr val="2E528F"/>
            </a:solidFill>
          </a:ln>
        </p:spPr>
        <p:txBody>
          <a:bodyPr vert="horz" wrap="square" lIns="0" tIns="56515" rIns="0" bIns="0" rtlCol="0">
            <a:spAutoFit/>
          </a:bodyPr>
          <a:lstStyle/>
          <a:p>
            <a:pPr marL="443230">
              <a:lnSpc>
                <a:spcPct val="100000"/>
              </a:lnSpc>
              <a:spcBef>
                <a:spcPts val="445"/>
              </a:spcBef>
            </a:pPr>
            <a:r>
              <a:rPr sz="1800" spc="-20" dirty="0">
                <a:latin typeface="Calibri"/>
                <a:cs typeface="Calibri"/>
              </a:rPr>
              <a:t>Line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9206483" y="283463"/>
            <a:ext cx="2745105" cy="81089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1650">
              <a:latin typeface="Times New Roman"/>
              <a:cs typeface="Times New Roman"/>
            </a:endParaRPr>
          </a:p>
          <a:p>
            <a:pPr marL="262255">
              <a:lnSpc>
                <a:spcPct val="100000"/>
              </a:lnSpc>
            </a:pPr>
            <a:r>
              <a:rPr sz="1800" dirty="0">
                <a:latin typeface="Courier New"/>
                <a:cs typeface="Courier New"/>
              </a:rPr>
              <a:t>lb</a:t>
            </a:r>
            <a:r>
              <a:rPr sz="1800" spc="-2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x6</a:t>
            </a:r>
            <a:r>
              <a:rPr sz="1800" spc="-20" dirty="0">
                <a:latin typeface="Courier New"/>
                <a:cs typeface="Courier New"/>
              </a:rPr>
              <a:t> </a:t>
            </a:r>
            <a:r>
              <a:rPr sz="1800" spc="-10" dirty="0">
                <a:latin typeface="Courier New"/>
                <a:cs typeface="Courier New"/>
              </a:rPr>
              <a:t>0x7fff0053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5384291" y="4696967"/>
            <a:ext cx="1424940" cy="402590"/>
          </a:xfrm>
          <a:prstGeom prst="rect">
            <a:avLst/>
          </a:prstGeom>
          <a:solidFill>
            <a:srgbClr val="DAE2F3"/>
          </a:solidFill>
          <a:ln w="12700">
            <a:solidFill>
              <a:srgbClr val="2E528F"/>
            </a:solidFill>
          </a:ln>
        </p:spPr>
        <p:txBody>
          <a:bodyPr vert="horz" wrap="square" lIns="0" tIns="111125" rIns="0" bIns="0" rtlCol="0">
            <a:spAutoFit/>
          </a:bodyPr>
          <a:lstStyle/>
          <a:p>
            <a:pPr marL="42545">
              <a:lnSpc>
                <a:spcPct val="100000"/>
              </a:lnSpc>
              <a:spcBef>
                <a:spcPts val="875"/>
              </a:spcBef>
            </a:pPr>
            <a:r>
              <a:rPr sz="1200" spc="-10" dirty="0">
                <a:latin typeface="Calibri"/>
                <a:cs typeface="Calibri"/>
              </a:rPr>
              <a:t>1,0,0x7fff10,…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6979919" y="4696967"/>
            <a:ext cx="1424940" cy="402590"/>
          </a:xfrm>
          <a:prstGeom prst="rect">
            <a:avLst/>
          </a:prstGeom>
          <a:solidFill>
            <a:srgbClr val="DAE2F3"/>
          </a:solidFill>
          <a:ln w="12700">
            <a:solidFill>
              <a:srgbClr val="2E528F"/>
            </a:solidFill>
          </a:ln>
        </p:spPr>
        <p:txBody>
          <a:bodyPr vert="horz" wrap="square" lIns="0" tIns="111125" rIns="0" bIns="0" rtlCol="0">
            <a:spAutoFit/>
          </a:bodyPr>
          <a:lstStyle/>
          <a:p>
            <a:pPr marL="41275">
              <a:lnSpc>
                <a:spcPct val="100000"/>
              </a:lnSpc>
              <a:spcBef>
                <a:spcPts val="875"/>
              </a:spcBef>
            </a:pPr>
            <a:r>
              <a:rPr sz="1200" spc="-10" dirty="0">
                <a:latin typeface="Calibri"/>
                <a:cs typeface="Calibri"/>
              </a:rPr>
              <a:t>1,0,0x000000,…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8545068" y="4696967"/>
            <a:ext cx="1424940" cy="402590"/>
          </a:xfrm>
          <a:prstGeom prst="rect">
            <a:avLst/>
          </a:prstGeom>
          <a:solidFill>
            <a:srgbClr val="DAE2F3"/>
          </a:solidFill>
          <a:ln w="12700">
            <a:solidFill>
              <a:srgbClr val="2E528F"/>
            </a:solidFill>
          </a:ln>
        </p:spPr>
        <p:txBody>
          <a:bodyPr vert="horz" wrap="square" lIns="0" tIns="99695" rIns="0" bIns="0" rtlCol="0">
            <a:spAutoFit/>
          </a:bodyPr>
          <a:lstStyle/>
          <a:p>
            <a:pPr marL="61594">
              <a:lnSpc>
                <a:spcPct val="100000"/>
              </a:lnSpc>
              <a:spcBef>
                <a:spcPts val="785"/>
              </a:spcBef>
            </a:pPr>
            <a:r>
              <a:rPr sz="1200" spc="-10" dirty="0">
                <a:latin typeface="Calibri"/>
                <a:cs typeface="Calibri"/>
              </a:rPr>
              <a:t>1,1,0x001e00,…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0118597" y="4783912"/>
            <a:ext cx="13855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465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1,1,0x7fff00,…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648969" y="4355338"/>
            <a:ext cx="1047750" cy="526415"/>
            <a:chOff x="648969" y="4355338"/>
            <a:chExt cx="1047750" cy="526415"/>
          </a:xfrm>
        </p:grpSpPr>
        <p:sp>
          <p:nvSpPr>
            <p:cNvPr id="63" name="object 63"/>
            <p:cNvSpPr/>
            <p:nvPr/>
          </p:nvSpPr>
          <p:spPr>
            <a:xfrm>
              <a:off x="655319" y="4361688"/>
              <a:ext cx="1035050" cy="513715"/>
            </a:xfrm>
            <a:custGeom>
              <a:avLst/>
              <a:gdLst/>
              <a:ahLst/>
              <a:cxnLst/>
              <a:rect l="l" t="t" r="r" b="b"/>
              <a:pathLst>
                <a:path w="1035050" h="513714">
                  <a:moveTo>
                    <a:pt x="1034796" y="0"/>
                  </a:moveTo>
                  <a:lnTo>
                    <a:pt x="0" y="0"/>
                  </a:lnTo>
                  <a:lnTo>
                    <a:pt x="0" y="513588"/>
                  </a:lnTo>
                  <a:lnTo>
                    <a:pt x="1034796" y="513588"/>
                  </a:lnTo>
                  <a:lnTo>
                    <a:pt x="10347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55319" y="4361688"/>
              <a:ext cx="1035050" cy="513715"/>
            </a:xfrm>
            <a:custGeom>
              <a:avLst/>
              <a:gdLst/>
              <a:ahLst/>
              <a:cxnLst/>
              <a:rect l="l" t="t" r="r" b="b"/>
              <a:pathLst>
                <a:path w="1035050" h="513714">
                  <a:moveTo>
                    <a:pt x="0" y="513588"/>
                  </a:moveTo>
                  <a:lnTo>
                    <a:pt x="1034796" y="513588"/>
                  </a:lnTo>
                  <a:lnTo>
                    <a:pt x="1034796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5" name="object 65"/>
          <p:cNvGrpSpPr/>
          <p:nvPr/>
        </p:nvGrpSpPr>
        <p:grpSpPr>
          <a:xfrm>
            <a:off x="4210050" y="4334255"/>
            <a:ext cx="7386320" cy="803275"/>
            <a:chOff x="4210050" y="4334255"/>
            <a:chExt cx="7386320" cy="803275"/>
          </a:xfrm>
        </p:grpSpPr>
        <p:sp>
          <p:nvSpPr>
            <p:cNvPr id="66" name="object 66"/>
            <p:cNvSpPr/>
            <p:nvPr/>
          </p:nvSpPr>
          <p:spPr>
            <a:xfrm>
              <a:off x="10088879" y="4631435"/>
              <a:ext cx="1469390" cy="467995"/>
            </a:xfrm>
            <a:custGeom>
              <a:avLst/>
              <a:gdLst/>
              <a:ahLst/>
              <a:cxnLst/>
              <a:rect l="l" t="t" r="r" b="b"/>
              <a:pathLst>
                <a:path w="1469390" h="467995">
                  <a:moveTo>
                    <a:pt x="0" y="467868"/>
                  </a:moveTo>
                  <a:lnTo>
                    <a:pt x="1469135" y="467868"/>
                  </a:lnTo>
                  <a:lnTo>
                    <a:pt x="1469135" y="0"/>
                  </a:lnTo>
                  <a:lnTo>
                    <a:pt x="0" y="0"/>
                  </a:lnTo>
                  <a:lnTo>
                    <a:pt x="0" y="467868"/>
                  </a:lnTo>
                  <a:close/>
                </a:path>
              </a:pathLst>
            </a:custGeom>
            <a:ln w="76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4210050" y="4334255"/>
              <a:ext cx="6633209" cy="297180"/>
            </a:xfrm>
            <a:custGeom>
              <a:avLst/>
              <a:gdLst/>
              <a:ahLst/>
              <a:cxnLst/>
              <a:rect l="l" t="t" r="r" b="b"/>
              <a:pathLst>
                <a:path w="6633209" h="297179">
                  <a:moveTo>
                    <a:pt x="6595109" y="57150"/>
                  </a:moveTo>
                  <a:lnTo>
                    <a:pt x="6595109" y="296672"/>
                  </a:lnTo>
                  <a:lnTo>
                    <a:pt x="6633209" y="296672"/>
                  </a:lnTo>
                  <a:lnTo>
                    <a:pt x="6633209" y="76200"/>
                  </a:lnTo>
                  <a:lnTo>
                    <a:pt x="6614159" y="76200"/>
                  </a:lnTo>
                  <a:lnTo>
                    <a:pt x="6595109" y="57150"/>
                  </a:lnTo>
                  <a:close/>
                </a:path>
                <a:path w="6633209" h="297179">
                  <a:moveTo>
                    <a:pt x="114300" y="0"/>
                  </a:moveTo>
                  <a:lnTo>
                    <a:pt x="0" y="57150"/>
                  </a:lnTo>
                  <a:lnTo>
                    <a:pt x="114300" y="114300"/>
                  </a:lnTo>
                  <a:lnTo>
                    <a:pt x="114300" y="76200"/>
                  </a:lnTo>
                  <a:lnTo>
                    <a:pt x="95250" y="76200"/>
                  </a:lnTo>
                  <a:lnTo>
                    <a:pt x="95250" y="38100"/>
                  </a:lnTo>
                  <a:lnTo>
                    <a:pt x="114300" y="38100"/>
                  </a:lnTo>
                  <a:lnTo>
                    <a:pt x="114300" y="0"/>
                  </a:lnTo>
                  <a:close/>
                </a:path>
                <a:path w="6633209" h="297179">
                  <a:moveTo>
                    <a:pt x="114300" y="38100"/>
                  </a:moveTo>
                  <a:lnTo>
                    <a:pt x="95250" y="38100"/>
                  </a:lnTo>
                  <a:lnTo>
                    <a:pt x="95250" y="76200"/>
                  </a:lnTo>
                  <a:lnTo>
                    <a:pt x="114300" y="76200"/>
                  </a:lnTo>
                  <a:lnTo>
                    <a:pt x="114300" y="38100"/>
                  </a:lnTo>
                  <a:close/>
                </a:path>
                <a:path w="6633209" h="297179">
                  <a:moveTo>
                    <a:pt x="6633209" y="38100"/>
                  </a:moveTo>
                  <a:lnTo>
                    <a:pt x="114300" y="38100"/>
                  </a:lnTo>
                  <a:lnTo>
                    <a:pt x="114300" y="76200"/>
                  </a:lnTo>
                  <a:lnTo>
                    <a:pt x="6595109" y="76200"/>
                  </a:lnTo>
                  <a:lnTo>
                    <a:pt x="6595109" y="57150"/>
                  </a:lnTo>
                  <a:lnTo>
                    <a:pt x="6633209" y="57150"/>
                  </a:lnTo>
                  <a:lnTo>
                    <a:pt x="6633209" y="38100"/>
                  </a:lnTo>
                  <a:close/>
                </a:path>
                <a:path w="6633209" h="297179">
                  <a:moveTo>
                    <a:pt x="6633209" y="57150"/>
                  </a:moveTo>
                  <a:lnTo>
                    <a:pt x="6595109" y="57150"/>
                  </a:lnTo>
                  <a:lnTo>
                    <a:pt x="6614159" y="76200"/>
                  </a:lnTo>
                  <a:lnTo>
                    <a:pt x="6633209" y="76200"/>
                  </a:lnTo>
                  <a:lnTo>
                    <a:pt x="6633209" y="571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" name="object 68"/>
          <p:cNvSpPr txBox="1"/>
          <p:nvPr/>
        </p:nvSpPr>
        <p:spPr>
          <a:xfrm>
            <a:off x="700531" y="4323715"/>
            <a:ext cx="8223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Unit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69" name="object 69"/>
          <p:cNvGrpSpPr/>
          <p:nvPr/>
        </p:nvGrpSpPr>
        <p:grpSpPr>
          <a:xfrm>
            <a:off x="152400" y="2682239"/>
            <a:ext cx="2042160" cy="3641090"/>
            <a:chOff x="152400" y="2682239"/>
            <a:chExt cx="2042160" cy="3641090"/>
          </a:xfrm>
        </p:grpSpPr>
        <p:sp>
          <p:nvSpPr>
            <p:cNvPr id="70" name="object 70"/>
            <p:cNvSpPr/>
            <p:nvPr/>
          </p:nvSpPr>
          <p:spPr>
            <a:xfrm>
              <a:off x="171450" y="2701289"/>
              <a:ext cx="2004060" cy="3602990"/>
            </a:xfrm>
            <a:custGeom>
              <a:avLst/>
              <a:gdLst/>
              <a:ahLst/>
              <a:cxnLst/>
              <a:rect l="l" t="t" r="r" b="b"/>
              <a:pathLst>
                <a:path w="2004060" h="3602990">
                  <a:moveTo>
                    <a:pt x="0" y="3602736"/>
                  </a:moveTo>
                  <a:lnTo>
                    <a:pt x="2004060" y="3602736"/>
                  </a:lnTo>
                  <a:lnTo>
                    <a:pt x="2004060" y="0"/>
                  </a:lnTo>
                  <a:lnTo>
                    <a:pt x="0" y="0"/>
                  </a:lnTo>
                  <a:lnTo>
                    <a:pt x="0" y="3602736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705355" y="4590288"/>
              <a:ext cx="367030" cy="76200"/>
            </a:xfrm>
            <a:custGeom>
              <a:avLst/>
              <a:gdLst/>
              <a:ahLst/>
              <a:cxnLst/>
              <a:rect l="l" t="t" r="r" b="b"/>
              <a:pathLst>
                <a:path w="367030" h="76200">
                  <a:moveTo>
                    <a:pt x="290830" y="0"/>
                  </a:moveTo>
                  <a:lnTo>
                    <a:pt x="290830" y="76200"/>
                  </a:lnTo>
                  <a:lnTo>
                    <a:pt x="354330" y="44450"/>
                  </a:lnTo>
                  <a:lnTo>
                    <a:pt x="303530" y="44450"/>
                  </a:lnTo>
                  <a:lnTo>
                    <a:pt x="303530" y="31750"/>
                  </a:lnTo>
                  <a:lnTo>
                    <a:pt x="354330" y="31750"/>
                  </a:lnTo>
                  <a:lnTo>
                    <a:pt x="290830" y="0"/>
                  </a:lnTo>
                  <a:close/>
                </a:path>
                <a:path w="367030" h="76200">
                  <a:moveTo>
                    <a:pt x="290830" y="31750"/>
                  </a:moveTo>
                  <a:lnTo>
                    <a:pt x="0" y="31750"/>
                  </a:lnTo>
                  <a:lnTo>
                    <a:pt x="0" y="44450"/>
                  </a:lnTo>
                  <a:lnTo>
                    <a:pt x="290830" y="44450"/>
                  </a:lnTo>
                  <a:lnTo>
                    <a:pt x="290830" y="31750"/>
                  </a:lnTo>
                  <a:close/>
                </a:path>
                <a:path w="367030" h="76200">
                  <a:moveTo>
                    <a:pt x="354330" y="31750"/>
                  </a:moveTo>
                  <a:lnTo>
                    <a:pt x="303530" y="31750"/>
                  </a:lnTo>
                  <a:lnTo>
                    <a:pt x="303530" y="44450"/>
                  </a:lnTo>
                  <a:lnTo>
                    <a:pt x="354330" y="44450"/>
                  </a:lnTo>
                  <a:lnTo>
                    <a:pt x="367030" y="38100"/>
                  </a:lnTo>
                  <a:lnTo>
                    <a:pt x="354330" y="317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" name="object 72"/>
          <p:cNvSpPr txBox="1"/>
          <p:nvPr/>
        </p:nvSpPr>
        <p:spPr>
          <a:xfrm>
            <a:off x="1704594" y="4218558"/>
            <a:ext cx="4368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latin typeface="Calibri"/>
                <a:cs typeface="Calibri"/>
              </a:rPr>
              <a:t>Read </a:t>
            </a:r>
            <a:r>
              <a:rPr sz="1200" b="1" dirty="0">
                <a:latin typeface="Calibri"/>
                <a:cs typeface="Calibri"/>
              </a:rPr>
              <a:t>Data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C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225653" y="4345304"/>
            <a:ext cx="39814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Cont. Sigs.: </a:t>
            </a:r>
            <a:r>
              <a:rPr sz="1200" spc="-25" dirty="0">
                <a:latin typeface="Calibri"/>
                <a:cs typeface="Calibri"/>
              </a:rPr>
              <a:t>Op.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225653" y="5077205"/>
            <a:ext cx="4457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[Ld/St]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204317" y="6019901"/>
            <a:ext cx="84074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658063" y="3994150"/>
            <a:ext cx="3079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MUX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77" name="object 77"/>
          <p:cNvGrpSpPr/>
          <p:nvPr/>
        </p:nvGrpSpPr>
        <p:grpSpPr>
          <a:xfrm>
            <a:off x="551052" y="3342004"/>
            <a:ext cx="426084" cy="1038860"/>
            <a:chOff x="551052" y="3342004"/>
            <a:chExt cx="426084" cy="1038860"/>
          </a:xfrm>
        </p:grpSpPr>
        <p:sp>
          <p:nvSpPr>
            <p:cNvPr id="78" name="object 78"/>
            <p:cNvSpPr/>
            <p:nvPr/>
          </p:nvSpPr>
          <p:spPr>
            <a:xfrm>
              <a:off x="551053" y="3342004"/>
              <a:ext cx="426084" cy="577850"/>
            </a:xfrm>
            <a:custGeom>
              <a:avLst/>
              <a:gdLst/>
              <a:ahLst/>
              <a:cxnLst/>
              <a:rect l="l" t="t" r="r" b="b"/>
              <a:pathLst>
                <a:path w="426084" h="577850">
                  <a:moveTo>
                    <a:pt x="76187" y="501269"/>
                  </a:moveTo>
                  <a:lnTo>
                    <a:pt x="44437" y="501599"/>
                  </a:lnTo>
                  <a:lnTo>
                    <a:pt x="38989" y="7620"/>
                  </a:lnTo>
                  <a:lnTo>
                    <a:pt x="26289" y="7874"/>
                  </a:lnTo>
                  <a:lnTo>
                    <a:pt x="31724" y="501726"/>
                  </a:lnTo>
                  <a:lnTo>
                    <a:pt x="0" y="502031"/>
                  </a:lnTo>
                  <a:lnTo>
                    <a:pt x="38938" y="577850"/>
                  </a:lnTo>
                  <a:lnTo>
                    <a:pt x="69761" y="514477"/>
                  </a:lnTo>
                  <a:lnTo>
                    <a:pt x="76187" y="501269"/>
                  </a:lnTo>
                  <a:close/>
                </a:path>
                <a:path w="426084" h="577850">
                  <a:moveTo>
                    <a:pt x="262115" y="493649"/>
                  </a:moveTo>
                  <a:lnTo>
                    <a:pt x="230365" y="493979"/>
                  </a:lnTo>
                  <a:lnTo>
                    <a:pt x="224917" y="0"/>
                  </a:lnTo>
                  <a:lnTo>
                    <a:pt x="212217" y="254"/>
                  </a:lnTo>
                  <a:lnTo>
                    <a:pt x="217652" y="494106"/>
                  </a:lnTo>
                  <a:lnTo>
                    <a:pt x="185928" y="494411"/>
                  </a:lnTo>
                  <a:lnTo>
                    <a:pt x="224866" y="570230"/>
                  </a:lnTo>
                  <a:lnTo>
                    <a:pt x="255689" y="506857"/>
                  </a:lnTo>
                  <a:lnTo>
                    <a:pt x="262115" y="493649"/>
                  </a:lnTo>
                  <a:close/>
                </a:path>
                <a:path w="426084" h="577850">
                  <a:moveTo>
                    <a:pt x="425831" y="494792"/>
                  </a:moveTo>
                  <a:lnTo>
                    <a:pt x="394081" y="494792"/>
                  </a:lnTo>
                  <a:lnTo>
                    <a:pt x="394081" y="128143"/>
                  </a:lnTo>
                  <a:lnTo>
                    <a:pt x="381381" y="128143"/>
                  </a:lnTo>
                  <a:lnTo>
                    <a:pt x="381381" y="494792"/>
                  </a:lnTo>
                  <a:lnTo>
                    <a:pt x="349631" y="494792"/>
                  </a:lnTo>
                  <a:lnTo>
                    <a:pt x="387731" y="570992"/>
                  </a:lnTo>
                  <a:lnTo>
                    <a:pt x="419481" y="507492"/>
                  </a:lnTo>
                  <a:lnTo>
                    <a:pt x="425831" y="494792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" name="object 7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3353" y="4157979"/>
              <a:ext cx="75285" cy="222503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845819" y="3489959"/>
              <a:ext cx="94615" cy="120650"/>
            </a:xfrm>
            <a:custGeom>
              <a:avLst/>
              <a:gdLst/>
              <a:ahLst/>
              <a:cxnLst/>
              <a:rect l="l" t="t" r="r" b="b"/>
              <a:pathLst>
                <a:path w="94615" h="120650">
                  <a:moveTo>
                    <a:pt x="94487" y="0"/>
                  </a:moveTo>
                  <a:lnTo>
                    <a:pt x="0" y="0"/>
                  </a:lnTo>
                  <a:lnTo>
                    <a:pt x="0" y="120395"/>
                  </a:lnTo>
                  <a:lnTo>
                    <a:pt x="94487" y="120395"/>
                  </a:lnTo>
                  <a:lnTo>
                    <a:pt x="944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845819" y="3489959"/>
              <a:ext cx="94615" cy="120650"/>
            </a:xfrm>
            <a:custGeom>
              <a:avLst/>
              <a:gdLst/>
              <a:ahLst/>
              <a:cxnLst/>
              <a:rect l="l" t="t" r="r" b="b"/>
              <a:pathLst>
                <a:path w="94615" h="120650">
                  <a:moveTo>
                    <a:pt x="0" y="120395"/>
                  </a:moveTo>
                  <a:lnTo>
                    <a:pt x="94487" y="120395"/>
                  </a:lnTo>
                  <a:lnTo>
                    <a:pt x="94487" y="0"/>
                  </a:lnTo>
                  <a:lnTo>
                    <a:pt x="0" y="0"/>
                  </a:lnTo>
                  <a:lnTo>
                    <a:pt x="0" y="12039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2" name="object 82"/>
          <p:cNvSpPr txBox="1"/>
          <p:nvPr/>
        </p:nvSpPr>
        <p:spPr>
          <a:xfrm>
            <a:off x="620268" y="3918203"/>
            <a:ext cx="436880" cy="254635"/>
          </a:xfrm>
          <a:prstGeom prst="rect">
            <a:avLst/>
          </a:prstGeom>
          <a:solidFill>
            <a:srgbClr val="4471C4"/>
          </a:solidFill>
          <a:ln w="14224">
            <a:solidFill>
              <a:srgbClr val="2E528F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36830">
              <a:lnSpc>
                <a:spcPct val="100000"/>
              </a:lnSpc>
              <a:spcBef>
                <a:spcPts val="295"/>
              </a:spcBef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MUX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551052" y="3349625"/>
            <a:ext cx="76200" cy="570230"/>
          </a:xfrm>
          <a:custGeom>
            <a:avLst/>
            <a:gdLst/>
            <a:ahLst/>
            <a:cxnLst/>
            <a:rect l="l" t="t" r="r" b="b"/>
            <a:pathLst>
              <a:path w="76200" h="570229">
                <a:moveTo>
                  <a:pt x="31736" y="494093"/>
                </a:moveTo>
                <a:lnTo>
                  <a:pt x="0" y="494411"/>
                </a:lnTo>
                <a:lnTo>
                  <a:pt x="38938" y="570230"/>
                </a:lnTo>
                <a:lnTo>
                  <a:pt x="69762" y="506856"/>
                </a:lnTo>
                <a:lnTo>
                  <a:pt x="31876" y="506856"/>
                </a:lnTo>
                <a:lnTo>
                  <a:pt x="31736" y="494093"/>
                </a:lnTo>
                <a:close/>
              </a:path>
              <a:path w="76200" h="570229">
                <a:moveTo>
                  <a:pt x="44437" y="493966"/>
                </a:moveTo>
                <a:lnTo>
                  <a:pt x="31736" y="494093"/>
                </a:lnTo>
                <a:lnTo>
                  <a:pt x="31876" y="506856"/>
                </a:lnTo>
                <a:lnTo>
                  <a:pt x="44576" y="506602"/>
                </a:lnTo>
                <a:lnTo>
                  <a:pt x="44437" y="493966"/>
                </a:lnTo>
                <a:close/>
              </a:path>
              <a:path w="76200" h="570229">
                <a:moveTo>
                  <a:pt x="76187" y="493649"/>
                </a:moveTo>
                <a:lnTo>
                  <a:pt x="44437" y="493966"/>
                </a:lnTo>
                <a:lnTo>
                  <a:pt x="44576" y="506602"/>
                </a:lnTo>
                <a:lnTo>
                  <a:pt x="31876" y="506856"/>
                </a:lnTo>
                <a:lnTo>
                  <a:pt x="69762" y="506856"/>
                </a:lnTo>
                <a:lnTo>
                  <a:pt x="76187" y="493649"/>
                </a:lnTo>
                <a:close/>
              </a:path>
              <a:path w="76200" h="570229">
                <a:moveTo>
                  <a:pt x="38989" y="0"/>
                </a:moveTo>
                <a:lnTo>
                  <a:pt x="26289" y="253"/>
                </a:lnTo>
                <a:lnTo>
                  <a:pt x="31736" y="494093"/>
                </a:lnTo>
                <a:lnTo>
                  <a:pt x="44437" y="493966"/>
                </a:lnTo>
                <a:lnTo>
                  <a:pt x="38989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 txBox="1"/>
          <p:nvPr/>
        </p:nvSpPr>
        <p:spPr>
          <a:xfrm>
            <a:off x="813612" y="3104648"/>
            <a:ext cx="177800" cy="7321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dirty="0">
                <a:latin typeface="Calibri"/>
                <a:cs typeface="Calibri"/>
              </a:rPr>
              <a:t>Addr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Reg </a:t>
            </a:r>
            <a:r>
              <a:rPr sz="1200" b="1" spc="-50" dirty="0"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85" name="object 85"/>
          <p:cNvGrpSpPr/>
          <p:nvPr/>
        </p:nvGrpSpPr>
        <p:grpSpPr>
          <a:xfrm>
            <a:off x="735456" y="3342004"/>
            <a:ext cx="240029" cy="1038860"/>
            <a:chOff x="735456" y="3342004"/>
            <a:chExt cx="240029" cy="1038860"/>
          </a:xfrm>
        </p:grpSpPr>
        <p:sp>
          <p:nvSpPr>
            <p:cNvPr id="86" name="object 86"/>
            <p:cNvSpPr/>
            <p:nvPr/>
          </p:nvSpPr>
          <p:spPr>
            <a:xfrm>
              <a:off x="735457" y="3342004"/>
              <a:ext cx="240029" cy="571500"/>
            </a:xfrm>
            <a:custGeom>
              <a:avLst/>
              <a:gdLst/>
              <a:ahLst/>
              <a:cxnLst/>
              <a:rect l="l" t="t" r="r" b="b"/>
              <a:pathLst>
                <a:path w="240030" h="571500">
                  <a:moveTo>
                    <a:pt x="76187" y="493649"/>
                  </a:moveTo>
                  <a:lnTo>
                    <a:pt x="44437" y="493979"/>
                  </a:lnTo>
                  <a:lnTo>
                    <a:pt x="38989" y="0"/>
                  </a:lnTo>
                  <a:lnTo>
                    <a:pt x="26289" y="254"/>
                  </a:lnTo>
                  <a:lnTo>
                    <a:pt x="31724" y="494106"/>
                  </a:lnTo>
                  <a:lnTo>
                    <a:pt x="0" y="494411"/>
                  </a:lnTo>
                  <a:lnTo>
                    <a:pt x="38938" y="570230"/>
                  </a:lnTo>
                  <a:lnTo>
                    <a:pt x="69761" y="506857"/>
                  </a:lnTo>
                  <a:lnTo>
                    <a:pt x="76187" y="493649"/>
                  </a:lnTo>
                  <a:close/>
                </a:path>
                <a:path w="240030" h="571500">
                  <a:moveTo>
                    <a:pt x="239903" y="494792"/>
                  </a:moveTo>
                  <a:lnTo>
                    <a:pt x="208153" y="494792"/>
                  </a:lnTo>
                  <a:lnTo>
                    <a:pt x="208153" y="128143"/>
                  </a:lnTo>
                  <a:lnTo>
                    <a:pt x="195453" y="128143"/>
                  </a:lnTo>
                  <a:lnTo>
                    <a:pt x="195453" y="494792"/>
                  </a:lnTo>
                  <a:lnTo>
                    <a:pt x="163703" y="494792"/>
                  </a:lnTo>
                  <a:lnTo>
                    <a:pt x="201803" y="570992"/>
                  </a:lnTo>
                  <a:lnTo>
                    <a:pt x="233553" y="507492"/>
                  </a:lnTo>
                  <a:lnTo>
                    <a:pt x="239903" y="494792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7" name="object 8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3353" y="4157979"/>
              <a:ext cx="75285" cy="222503"/>
            </a:xfrm>
            <a:prstGeom prst="rect">
              <a:avLst/>
            </a:prstGeom>
          </p:spPr>
        </p:pic>
      </p:grpSp>
      <p:sp>
        <p:nvSpPr>
          <p:cNvPr id="88" name="object 88"/>
          <p:cNvSpPr txBox="1"/>
          <p:nvPr/>
        </p:nvSpPr>
        <p:spPr>
          <a:xfrm>
            <a:off x="449681" y="2933092"/>
            <a:ext cx="177800" cy="94741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dirty="0">
                <a:latin typeface="Calibri"/>
                <a:cs typeface="Calibri"/>
              </a:rPr>
              <a:t>WB/Mem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Fwd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1341119" y="3906011"/>
            <a:ext cx="437515" cy="253365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37465">
              <a:lnSpc>
                <a:spcPct val="100000"/>
              </a:lnSpc>
              <a:spcBef>
                <a:spcPts val="290"/>
              </a:spcBef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MUX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1271905" y="3337433"/>
            <a:ext cx="76200" cy="570230"/>
          </a:xfrm>
          <a:custGeom>
            <a:avLst/>
            <a:gdLst/>
            <a:ahLst/>
            <a:cxnLst/>
            <a:rect l="l" t="t" r="r" b="b"/>
            <a:pathLst>
              <a:path w="76200" h="570229">
                <a:moveTo>
                  <a:pt x="31736" y="494093"/>
                </a:moveTo>
                <a:lnTo>
                  <a:pt x="0" y="494410"/>
                </a:lnTo>
                <a:lnTo>
                  <a:pt x="38988" y="570229"/>
                </a:lnTo>
                <a:lnTo>
                  <a:pt x="69782" y="506856"/>
                </a:lnTo>
                <a:lnTo>
                  <a:pt x="31876" y="506856"/>
                </a:lnTo>
                <a:lnTo>
                  <a:pt x="31736" y="494093"/>
                </a:lnTo>
                <a:close/>
              </a:path>
              <a:path w="76200" h="570229">
                <a:moveTo>
                  <a:pt x="44437" y="493966"/>
                </a:moveTo>
                <a:lnTo>
                  <a:pt x="31736" y="494093"/>
                </a:lnTo>
                <a:lnTo>
                  <a:pt x="31876" y="506856"/>
                </a:lnTo>
                <a:lnTo>
                  <a:pt x="44576" y="506602"/>
                </a:lnTo>
                <a:lnTo>
                  <a:pt x="44437" y="493966"/>
                </a:lnTo>
                <a:close/>
              </a:path>
              <a:path w="76200" h="570229">
                <a:moveTo>
                  <a:pt x="76200" y="493648"/>
                </a:moveTo>
                <a:lnTo>
                  <a:pt x="44437" y="493966"/>
                </a:lnTo>
                <a:lnTo>
                  <a:pt x="44576" y="506602"/>
                </a:lnTo>
                <a:lnTo>
                  <a:pt x="31876" y="506856"/>
                </a:lnTo>
                <a:lnTo>
                  <a:pt x="69782" y="506856"/>
                </a:lnTo>
                <a:lnTo>
                  <a:pt x="76200" y="493648"/>
                </a:lnTo>
                <a:close/>
              </a:path>
              <a:path w="76200" h="570229">
                <a:moveTo>
                  <a:pt x="38988" y="0"/>
                </a:moveTo>
                <a:lnTo>
                  <a:pt x="26288" y="253"/>
                </a:lnTo>
                <a:lnTo>
                  <a:pt x="31736" y="494093"/>
                </a:lnTo>
                <a:lnTo>
                  <a:pt x="44437" y="493966"/>
                </a:lnTo>
                <a:lnTo>
                  <a:pt x="38988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 txBox="1"/>
          <p:nvPr/>
        </p:nvSpPr>
        <p:spPr>
          <a:xfrm>
            <a:off x="1534794" y="3115548"/>
            <a:ext cx="177800" cy="7086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dirty="0">
                <a:latin typeface="Calibri"/>
                <a:cs typeface="Calibri"/>
              </a:rPr>
              <a:t>Data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Reg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B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92" name="object 92"/>
          <p:cNvGrpSpPr/>
          <p:nvPr/>
        </p:nvGrpSpPr>
        <p:grpSpPr>
          <a:xfrm>
            <a:off x="1457833" y="3329813"/>
            <a:ext cx="238760" cy="1036955"/>
            <a:chOff x="1457833" y="3329813"/>
            <a:chExt cx="238760" cy="1036955"/>
          </a:xfrm>
        </p:grpSpPr>
        <p:sp>
          <p:nvSpPr>
            <p:cNvPr id="93" name="object 93"/>
            <p:cNvSpPr/>
            <p:nvPr/>
          </p:nvSpPr>
          <p:spPr>
            <a:xfrm>
              <a:off x="1457833" y="3329812"/>
              <a:ext cx="238760" cy="570230"/>
            </a:xfrm>
            <a:custGeom>
              <a:avLst/>
              <a:gdLst/>
              <a:ahLst/>
              <a:cxnLst/>
              <a:rect l="l" t="t" r="r" b="b"/>
              <a:pathLst>
                <a:path w="238760" h="570229">
                  <a:moveTo>
                    <a:pt x="76200" y="493649"/>
                  </a:moveTo>
                  <a:lnTo>
                    <a:pt x="44437" y="493979"/>
                  </a:lnTo>
                  <a:lnTo>
                    <a:pt x="38989" y="0"/>
                  </a:lnTo>
                  <a:lnTo>
                    <a:pt x="26289" y="254"/>
                  </a:lnTo>
                  <a:lnTo>
                    <a:pt x="31724" y="494106"/>
                  </a:lnTo>
                  <a:lnTo>
                    <a:pt x="0" y="494411"/>
                  </a:lnTo>
                  <a:lnTo>
                    <a:pt x="38989" y="570230"/>
                  </a:lnTo>
                  <a:lnTo>
                    <a:pt x="69773" y="506857"/>
                  </a:lnTo>
                  <a:lnTo>
                    <a:pt x="76200" y="493649"/>
                  </a:lnTo>
                  <a:close/>
                </a:path>
                <a:path w="238760" h="570229">
                  <a:moveTo>
                    <a:pt x="238379" y="493268"/>
                  </a:moveTo>
                  <a:lnTo>
                    <a:pt x="206629" y="493268"/>
                  </a:lnTo>
                  <a:lnTo>
                    <a:pt x="206629" y="126619"/>
                  </a:lnTo>
                  <a:lnTo>
                    <a:pt x="193929" y="126619"/>
                  </a:lnTo>
                  <a:lnTo>
                    <a:pt x="193929" y="493268"/>
                  </a:lnTo>
                  <a:lnTo>
                    <a:pt x="162179" y="493268"/>
                  </a:lnTo>
                  <a:lnTo>
                    <a:pt x="200279" y="569468"/>
                  </a:lnTo>
                  <a:lnTo>
                    <a:pt x="232029" y="505968"/>
                  </a:lnTo>
                  <a:lnTo>
                    <a:pt x="238379" y="493268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4" name="object 9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44193" y="4144263"/>
              <a:ext cx="75310" cy="222504"/>
            </a:xfrm>
            <a:prstGeom prst="rect">
              <a:avLst/>
            </a:prstGeom>
          </p:spPr>
        </p:pic>
      </p:grpSp>
      <p:sp>
        <p:nvSpPr>
          <p:cNvPr id="95" name="object 95"/>
          <p:cNvSpPr txBox="1"/>
          <p:nvPr/>
        </p:nvSpPr>
        <p:spPr>
          <a:xfrm>
            <a:off x="1171194" y="2920265"/>
            <a:ext cx="177800" cy="94741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dirty="0">
                <a:latin typeface="Calibri"/>
                <a:cs typeface="Calibri"/>
              </a:rPr>
              <a:t>WB/Mem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Fwd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3061716" y="2319527"/>
            <a:ext cx="1188720" cy="4119879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99060">
              <a:lnSpc>
                <a:spcPct val="100000"/>
              </a:lnSpc>
              <a:spcBef>
                <a:spcPts val="1595"/>
              </a:spcBef>
            </a:pPr>
            <a:r>
              <a:rPr sz="1800" b="1" spc="-10" dirty="0">
                <a:latin typeface="Calibri"/>
                <a:cs typeface="Calibri"/>
              </a:rPr>
              <a:t>Cache</a:t>
            </a:r>
            <a:endParaRPr sz="1800">
              <a:latin typeface="Calibri"/>
              <a:cs typeface="Calibri"/>
            </a:endParaRPr>
          </a:p>
          <a:p>
            <a:pPr marL="99060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Controller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-5689" y="1459179"/>
            <a:ext cx="364553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Courier New"/>
                <a:cs typeface="Courier New"/>
              </a:rPr>
              <a:t>0x01111111111111110000000001010011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3069335" y="1743455"/>
            <a:ext cx="586740" cy="0"/>
          </a:xfrm>
          <a:custGeom>
            <a:avLst/>
            <a:gdLst/>
            <a:ahLst/>
            <a:cxnLst/>
            <a:rect l="l" t="t" r="r" b="b"/>
            <a:pathLst>
              <a:path w="586739">
                <a:moveTo>
                  <a:pt x="0" y="0"/>
                </a:moveTo>
                <a:lnTo>
                  <a:pt x="586486" y="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 txBox="1"/>
          <p:nvPr/>
        </p:nvSpPr>
        <p:spPr>
          <a:xfrm>
            <a:off x="2677414" y="1784350"/>
            <a:ext cx="86550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alibri"/>
                <a:cs typeface="Calibri"/>
              </a:rPr>
              <a:t>block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offset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=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byte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19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3111754" y="1741677"/>
            <a:ext cx="582930" cy="577850"/>
          </a:xfrm>
          <a:custGeom>
            <a:avLst/>
            <a:gdLst/>
            <a:ahLst/>
            <a:cxnLst/>
            <a:rect l="l" t="t" r="r" b="b"/>
            <a:pathLst>
              <a:path w="582929" h="577850">
                <a:moveTo>
                  <a:pt x="537971" y="501650"/>
                </a:moveTo>
                <a:lnTo>
                  <a:pt x="506221" y="501650"/>
                </a:lnTo>
                <a:lnTo>
                  <a:pt x="544321" y="577850"/>
                </a:lnTo>
                <a:lnTo>
                  <a:pt x="576071" y="514350"/>
                </a:lnTo>
                <a:lnTo>
                  <a:pt x="537971" y="514350"/>
                </a:lnTo>
                <a:lnTo>
                  <a:pt x="537971" y="501650"/>
                </a:lnTo>
                <a:close/>
              </a:path>
              <a:path w="582929" h="577850">
                <a:moveTo>
                  <a:pt x="537971" y="6350"/>
                </a:moveTo>
                <a:lnTo>
                  <a:pt x="537971" y="514350"/>
                </a:lnTo>
                <a:lnTo>
                  <a:pt x="550671" y="514350"/>
                </a:lnTo>
                <a:lnTo>
                  <a:pt x="550671" y="12700"/>
                </a:lnTo>
                <a:lnTo>
                  <a:pt x="544321" y="12700"/>
                </a:lnTo>
                <a:lnTo>
                  <a:pt x="537971" y="6350"/>
                </a:lnTo>
                <a:close/>
              </a:path>
              <a:path w="582929" h="577850">
                <a:moveTo>
                  <a:pt x="582421" y="501650"/>
                </a:moveTo>
                <a:lnTo>
                  <a:pt x="550671" y="501650"/>
                </a:lnTo>
                <a:lnTo>
                  <a:pt x="550671" y="514350"/>
                </a:lnTo>
                <a:lnTo>
                  <a:pt x="576071" y="514350"/>
                </a:lnTo>
                <a:lnTo>
                  <a:pt x="582421" y="501650"/>
                </a:lnTo>
                <a:close/>
              </a:path>
              <a:path w="582929" h="577850">
                <a:moveTo>
                  <a:pt x="550671" y="0"/>
                </a:moveTo>
                <a:lnTo>
                  <a:pt x="0" y="0"/>
                </a:lnTo>
                <a:lnTo>
                  <a:pt x="0" y="21589"/>
                </a:lnTo>
                <a:lnTo>
                  <a:pt x="12700" y="21589"/>
                </a:lnTo>
                <a:lnTo>
                  <a:pt x="12700" y="12700"/>
                </a:lnTo>
                <a:lnTo>
                  <a:pt x="6350" y="12700"/>
                </a:lnTo>
                <a:lnTo>
                  <a:pt x="12700" y="6350"/>
                </a:lnTo>
                <a:lnTo>
                  <a:pt x="550671" y="6350"/>
                </a:lnTo>
                <a:lnTo>
                  <a:pt x="550671" y="0"/>
                </a:lnTo>
                <a:close/>
              </a:path>
              <a:path w="582929" h="577850">
                <a:moveTo>
                  <a:pt x="12700" y="6350"/>
                </a:moveTo>
                <a:lnTo>
                  <a:pt x="6350" y="12700"/>
                </a:lnTo>
                <a:lnTo>
                  <a:pt x="12700" y="12700"/>
                </a:lnTo>
                <a:lnTo>
                  <a:pt x="12700" y="6350"/>
                </a:lnTo>
                <a:close/>
              </a:path>
              <a:path w="582929" h="577850">
                <a:moveTo>
                  <a:pt x="537971" y="6350"/>
                </a:moveTo>
                <a:lnTo>
                  <a:pt x="12700" y="6350"/>
                </a:lnTo>
                <a:lnTo>
                  <a:pt x="12700" y="12700"/>
                </a:lnTo>
                <a:lnTo>
                  <a:pt x="537971" y="12700"/>
                </a:lnTo>
                <a:lnTo>
                  <a:pt x="537971" y="6350"/>
                </a:lnTo>
                <a:close/>
              </a:path>
              <a:path w="582929" h="577850">
                <a:moveTo>
                  <a:pt x="550671" y="6350"/>
                </a:moveTo>
                <a:lnTo>
                  <a:pt x="537971" y="6350"/>
                </a:lnTo>
                <a:lnTo>
                  <a:pt x="544321" y="12700"/>
                </a:lnTo>
                <a:lnTo>
                  <a:pt x="550671" y="12700"/>
                </a:lnTo>
                <a:lnTo>
                  <a:pt x="550671" y="63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 txBox="1"/>
          <p:nvPr/>
        </p:nvSpPr>
        <p:spPr>
          <a:xfrm>
            <a:off x="2449195" y="3299586"/>
            <a:ext cx="2997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ourier New"/>
                <a:cs typeface="Courier New"/>
              </a:rPr>
              <a:t>lb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1126236" y="3560063"/>
            <a:ext cx="1943100" cy="1949450"/>
          </a:xfrm>
          <a:custGeom>
            <a:avLst/>
            <a:gdLst/>
            <a:ahLst/>
            <a:cxnLst/>
            <a:rect l="l" t="t" r="r" b="b"/>
            <a:pathLst>
              <a:path w="1943100" h="1949450">
                <a:moveTo>
                  <a:pt x="1935607" y="813562"/>
                </a:moveTo>
                <a:lnTo>
                  <a:pt x="1784985" y="813562"/>
                </a:lnTo>
                <a:lnTo>
                  <a:pt x="1784985" y="1936496"/>
                </a:lnTo>
                <a:lnTo>
                  <a:pt x="44450" y="1936496"/>
                </a:lnTo>
                <a:lnTo>
                  <a:pt x="44450" y="1467739"/>
                </a:lnTo>
                <a:lnTo>
                  <a:pt x="76200" y="1467739"/>
                </a:lnTo>
                <a:lnTo>
                  <a:pt x="69850" y="1455039"/>
                </a:lnTo>
                <a:lnTo>
                  <a:pt x="38100" y="1391539"/>
                </a:lnTo>
                <a:lnTo>
                  <a:pt x="0" y="1467739"/>
                </a:lnTo>
                <a:lnTo>
                  <a:pt x="31750" y="1467739"/>
                </a:lnTo>
                <a:lnTo>
                  <a:pt x="31750" y="1949196"/>
                </a:lnTo>
                <a:lnTo>
                  <a:pt x="1797685" y="1949196"/>
                </a:lnTo>
                <a:lnTo>
                  <a:pt x="1797685" y="1942846"/>
                </a:lnTo>
                <a:lnTo>
                  <a:pt x="1797685" y="1936496"/>
                </a:lnTo>
                <a:lnTo>
                  <a:pt x="1797685" y="826262"/>
                </a:lnTo>
                <a:lnTo>
                  <a:pt x="1935607" y="826262"/>
                </a:lnTo>
                <a:lnTo>
                  <a:pt x="1935607" y="819912"/>
                </a:lnTo>
                <a:lnTo>
                  <a:pt x="1935607" y="813562"/>
                </a:lnTo>
                <a:close/>
              </a:path>
              <a:path w="1943100" h="1949450">
                <a:moveTo>
                  <a:pt x="1942592" y="38100"/>
                </a:moveTo>
                <a:lnTo>
                  <a:pt x="1929892" y="31750"/>
                </a:lnTo>
                <a:lnTo>
                  <a:pt x="1866392" y="0"/>
                </a:lnTo>
                <a:lnTo>
                  <a:pt x="1866392" y="31750"/>
                </a:lnTo>
                <a:lnTo>
                  <a:pt x="1040892" y="31750"/>
                </a:lnTo>
                <a:lnTo>
                  <a:pt x="1040892" y="44450"/>
                </a:lnTo>
                <a:lnTo>
                  <a:pt x="1866392" y="44450"/>
                </a:lnTo>
                <a:lnTo>
                  <a:pt x="1866392" y="76200"/>
                </a:lnTo>
                <a:lnTo>
                  <a:pt x="1929892" y="44450"/>
                </a:lnTo>
                <a:lnTo>
                  <a:pt x="1942592" y="3810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 txBox="1"/>
          <p:nvPr/>
        </p:nvSpPr>
        <p:spPr>
          <a:xfrm>
            <a:off x="1206500" y="5281041"/>
            <a:ext cx="8642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Single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Byte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of </a:t>
            </a:r>
            <a:r>
              <a:rPr sz="1200" dirty="0">
                <a:latin typeface="Calibri"/>
                <a:cs typeface="Calibri"/>
              </a:rPr>
              <a:t>Data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@ </a:t>
            </a:r>
            <a:r>
              <a:rPr sz="1200" spc="-10" dirty="0">
                <a:latin typeface="Calibri"/>
                <a:cs typeface="Calibri"/>
              </a:rPr>
              <a:t>0x7fff0053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5313045" y="1208659"/>
            <a:ext cx="57988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Step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4: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Fetch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cache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block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memory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unit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via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cache </a:t>
            </a:r>
            <a:r>
              <a:rPr sz="1800" spc="-10" dirty="0">
                <a:latin typeface="Calibri"/>
                <a:cs typeface="Calibri"/>
              </a:rPr>
              <a:t>controller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9604" y="411556"/>
            <a:ext cx="782891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Review:</a:t>
            </a:r>
            <a:r>
              <a:rPr spc="-35" dirty="0"/>
              <a:t> </a:t>
            </a:r>
            <a:r>
              <a:rPr dirty="0"/>
              <a:t>Accessing</a:t>
            </a:r>
            <a:r>
              <a:rPr spc="-45" dirty="0"/>
              <a:t> </a:t>
            </a:r>
            <a:r>
              <a:rPr dirty="0"/>
              <a:t>the</a:t>
            </a:r>
            <a:r>
              <a:rPr spc="-45" dirty="0"/>
              <a:t> </a:t>
            </a:r>
            <a:r>
              <a:rPr dirty="0"/>
              <a:t>cache</a:t>
            </a:r>
            <a:r>
              <a:rPr spc="-75" dirty="0"/>
              <a:t> </a:t>
            </a:r>
            <a:r>
              <a:rPr dirty="0"/>
              <a:t>-</a:t>
            </a:r>
            <a:r>
              <a:rPr spc="-40" dirty="0"/>
              <a:t> </a:t>
            </a:r>
            <a:r>
              <a:rPr spc="-20" dirty="0"/>
              <a:t>Miss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8541" y="2113660"/>
            <a:ext cx="328295" cy="229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4"/>
              </a:lnSpc>
            </a:pPr>
            <a:r>
              <a:rPr sz="1800" spc="-350" dirty="0">
                <a:latin typeface="Calibri"/>
                <a:cs typeface="Calibri"/>
              </a:rPr>
              <a:t>L3</a:t>
            </a:r>
            <a:r>
              <a:rPr sz="1800" spc="-2935" dirty="0">
                <a:latin typeface="Calibri"/>
                <a:cs typeface="Calibri"/>
              </a:rPr>
              <a:t>$</a:t>
            </a:r>
            <a:r>
              <a:rPr sz="1800" spc="-350" dirty="0">
                <a:latin typeface="Calibri"/>
                <a:cs typeface="Calibri"/>
              </a:rPr>
              <a:t>L3$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85673" y="2364994"/>
            <a:ext cx="7067550" cy="4135120"/>
            <a:chOff x="185673" y="2364994"/>
            <a:chExt cx="7067550" cy="4135120"/>
          </a:xfrm>
        </p:grpSpPr>
        <p:sp>
          <p:nvSpPr>
            <p:cNvPr id="5" name="object 5"/>
            <p:cNvSpPr/>
            <p:nvPr/>
          </p:nvSpPr>
          <p:spPr>
            <a:xfrm>
              <a:off x="192023" y="2371344"/>
              <a:ext cx="7054850" cy="4122420"/>
            </a:xfrm>
            <a:custGeom>
              <a:avLst/>
              <a:gdLst/>
              <a:ahLst/>
              <a:cxnLst/>
              <a:rect l="l" t="t" r="r" b="b"/>
              <a:pathLst>
                <a:path w="7054850" h="4122420">
                  <a:moveTo>
                    <a:pt x="7054596" y="0"/>
                  </a:moveTo>
                  <a:lnTo>
                    <a:pt x="0" y="0"/>
                  </a:lnTo>
                  <a:lnTo>
                    <a:pt x="0" y="4122420"/>
                  </a:lnTo>
                  <a:lnTo>
                    <a:pt x="7054596" y="4122420"/>
                  </a:lnTo>
                  <a:lnTo>
                    <a:pt x="70545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92023" y="2371344"/>
              <a:ext cx="7054850" cy="4122420"/>
            </a:xfrm>
            <a:custGeom>
              <a:avLst/>
              <a:gdLst/>
              <a:ahLst/>
              <a:cxnLst/>
              <a:rect l="l" t="t" r="r" b="b"/>
              <a:pathLst>
                <a:path w="7054850" h="4122420">
                  <a:moveTo>
                    <a:pt x="0" y="4122420"/>
                  </a:moveTo>
                  <a:lnTo>
                    <a:pt x="7054596" y="4122420"/>
                  </a:lnTo>
                  <a:lnTo>
                    <a:pt x="7054596" y="0"/>
                  </a:lnTo>
                  <a:lnTo>
                    <a:pt x="0" y="0"/>
                  </a:lnTo>
                  <a:lnTo>
                    <a:pt x="0" y="412242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21563" y="4553711"/>
              <a:ext cx="6754495" cy="749935"/>
            </a:xfrm>
            <a:custGeom>
              <a:avLst/>
              <a:gdLst/>
              <a:ahLst/>
              <a:cxnLst/>
              <a:rect l="l" t="t" r="r" b="b"/>
              <a:pathLst>
                <a:path w="6754495" h="749935">
                  <a:moveTo>
                    <a:pt x="6754368" y="0"/>
                  </a:moveTo>
                  <a:lnTo>
                    <a:pt x="0" y="0"/>
                  </a:lnTo>
                  <a:lnTo>
                    <a:pt x="0" y="749807"/>
                  </a:lnTo>
                  <a:lnTo>
                    <a:pt x="6754368" y="749807"/>
                  </a:lnTo>
                  <a:lnTo>
                    <a:pt x="6754368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21563" y="4553711"/>
              <a:ext cx="6754495" cy="749935"/>
            </a:xfrm>
            <a:custGeom>
              <a:avLst/>
              <a:gdLst/>
              <a:ahLst/>
              <a:cxnLst/>
              <a:rect l="l" t="t" r="r" b="b"/>
              <a:pathLst>
                <a:path w="6754495" h="749935">
                  <a:moveTo>
                    <a:pt x="0" y="749807"/>
                  </a:moveTo>
                  <a:lnTo>
                    <a:pt x="6754368" y="749807"/>
                  </a:lnTo>
                  <a:lnTo>
                    <a:pt x="6754368" y="0"/>
                  </a:lnTo>
                  <a:lnTo>
                    <a:pt x="0" y="0"/>
                  </a:lnTo>
                  <a:lnTo>
                    <a:pt x="0" y="7498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86638" y="2680315"/>
            <a:ext cx="237490" cy="148844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>
              <a:lnSpc>
                <a:spcPts val="1775"/>
              </a:lnSpc>
              <a:tabLst>
                <a:tab pos="1025525" algn="l"/>
              </a:tabLst>
            </a:pPr>
            <a:r>
              <a:rPr sz="1800" dirty="0">
                <a:latin typeface="Calibri"/>
                <a:cs typeface="Calibri"/>
              </a:rPr>
              <a:t>Set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1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2700" baseline="1543" dirty="0">
                <a:latin typeface="Calibri"/>
                <a:cs typeface="Calibri"/>
              </a:rPr>
              <a:t>Set</a:t>
            </a:r>
            <a:r>
              <a:rPr sz="2700" spc="-22" baseline="1543" dirty="0">
                <a:latin typeface="Calibri"/>
                <a:cs typeface="Calibri"/>
              </a:rPr>
              <a:t> </a:t>
            </a:r>
            <a:r>
              <a:rPr sz="2700" spc="-75" baseline="1543" dirty="0">
                <a:latin typeface="Calibri"/>
                <a:cs typeface="Calibri"/>
              </a:rPr>
              <a:t>0</a:t>
            </a:r>
            <a:endParaRPr sz="2700" baseline="1543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3938" y="4698472"/>
            <a:ext cx="254000" cy="4876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Set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10108" y="5706979"/>
            <a:ext cx="228600" cy="4622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sz="1800" dirty="0">
                <a:latin typeface="Calibri"/>
                <a:cs typeface="Calibri"/>
              </a:rPr>
              <a:t>Set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40409" y="1651761"/>
            <a:ext cx="6358890" cy="4850130"/>
            <a:chOff x="740409" y="1651761"/>
            <a:chExt cx="6358890" cy="4850130"/>
          </a:xfrm>
        </p:grpSpPr>
        <p:sp>
          <p:nvSpPr>
            <p:cNvPr id="13" name="object 13"/>
            <p:cNvSpPr/>
            <p:nvPr/>
          </p:nvSpPr>
          <p:spPr>
            <a:xfrm>
              <a:off x="746759" y="4494276"/>
              <a:ext cx="1568450" cy="905510"/>
            </a:xfrm>
            <a:custGeom>
              <a:avLst/>
              <a:gdLst/>
              <a:ahLst/>
              <a:cxnLst/>
              <a:rect l="l" t="t" r="r" b="b"/>
              <a:pathLst>
                <a:path w="1568450" h="905510">
                  <a:moveTo>
                    <a:pt x="0" y="905256"/>
                  </a:moveTo>
                  <a:lnTo>
                    <a:pt x="1568196" y="905256"/>
                  </a:lnTo>
                  <a:lnTo>
                    <a:pt x="1568196" y="0"/>
                  </a:lnTo>
                  <a:lnTo>
                    <a:pt x="0" y="0"/>
                  </a:lnTo>
                  <a:lnTo>
                    <a:pt x="0" y="905256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46759" y="1661159"/>
              <a:ext cx="1568450" cy="4832985"/>
            </a:xfrm>
            <a:custGeom>
              <a:avLst/>
              <a:gdLst/>
              <a:ahLst/>
              <a:cxnLst/>
              <a:rect l="l" t="t" r="r" b="b"/>
              <a:pathLst>
                <a:path w="1568450" h="4832985">
                  <a:moveTo>
                    <a:pt x="0" y="4832604"/>
                  </a:moveTo>
                  <a:lnTo>
                    <a:pt x="1568196" y="4832604"/>
                  </a:lnTo>
                  <a:lnTo>
                    <a:pt x="1568196" y="0"/>
                  </a:lnTo>
                  <a:lnTo>
                    <a:pt x="0" y="0"/>
                  </a:lnTo>
                  <a:lnTo>
                    <a:pt x="0" y="483260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340863" y="4494276"/>
              <a:ext cx="1568450" cy="905510"/>
            </a:xfrm>
            <a:custGeom>
              <a:avLst/>
              <a:gdLst/>
              <a:ahLst/>
              <a:cxnLst/>
              <a:rect l="l" t="t" r="r" b="b"/>
              <a:pathLst>
                <a:path w="1568450" h="905510">
                  <a:moveTo>
                    <a:pt x="0" y="905256"/>
                  </a:moveTo>
                  <a:lnTo>
                    <a:pt x="1568196" y="905256"/>
                  </a:lnTo>
                  <a:lnTo>
                    <a:pt x="1568196" y="0"/>
                  </a:lnTo>
                  <a:lnTo>
                    <a:pt x="0" y="0"/>
                  </a:lnTo>
                  <a:lnTo>
                    <a:pt x="0" y="905256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340863" y="1658111"/>
              <a:ext cx="1568450" cy="4834255"/>
            </a:xfrm>
            <a:custGeom>
              <a:avLst/>
              <a:gdLst/>
              <a:ahLst/>
              <a:cxnLst/>
              <a:rect l="l" t="t" r="r" b="b"/>
              <a:pathLst>
                <a:path w="1568450" h="4834255">
                  <a:moveTo>
                    <a:pt x="0" y="4834128"/>
                  </a:moveTo>
                  <a:lnTo>
                    <a:pt x="1568196" y="4834128"/>
                  </a:lnTo>
                  <a:lnTo>
                    <a:pt x="1568196" y="0"/>
                  </a:lnTo>
                  <a:lnTo>
                    <a:pt x="0" y="0"/>
                  </a:lnTo>
                  <a:lnTo>
                    <a:pt x="0" y="4834128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938015" y="4494276"/>
              <a:ext cx="1569720" cy="905510"/>
            </a:xfrm>
            <a:custGeom>
              <a:avLst/>
              <a:gdLst/>
              <a:ahLst/>
              <a:cxnLst/>
              <a:rect l="l" t="t" r="r" b="b"/>
              <a:pathLst>
                <a:path w="1569720" h="905510">
                  <a:moveTo>
                    <a:pt x="0" y="905256"/>
                  </a:moveTo>
                  <a:lnTo>
                    <a:pt x="1569719" y="905256"/>
                  </a:lnTo>
                  <a:lnTo>
                    <a:pt x="1569719" y="0"/>
                  </a:lnTo>
                  <a:lnTo>
                    <a:pt x="0" y="0"/>
                  </a:lnTo>
                  <a:lnTo>
                    <a:pt x="0" y="905256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015" y="1661159"/>
              <a:ext cx="1569720" cy="4834255"/>
            </a:xfrm>
            <a:custGeom>
              <a:avLst/>
              <a:gdLst/>
              <a:ahLst/>
              <a:cxnLst/>
              <a:rect l="l" t="t" r="r" b="b"/>
              <a:pathLst>
                <a:path w="1569720" h="4834255">
                  <a:moveTo>
                    <a:pt x="0" y="4834128"/>
                  </a:moveTo>
                  <a:lnTo>
                    <a:pt x="1569719" y="4834128"/>
                  </a:lnTo>
                  <a:lnTo>
                    <a:pt x="1569719" y="0"/>
                  </a:lnTo>
                  <a:lnTo>
                    <a:pt x="0" y="0"/>
                  </a:lnTo>
                  <a:lnTo>
                    <a:pt x="0" y="483412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524500" y="4494276"/>
              <a:ext cx="1568450" cy="905510"/>
            </a:xfrm>
            <a:custGeom>
              <a:avLst/>
              <a:gdLst/>
              <a:ahLst/>
              <a:cxnLst/>
              <a:rect l="l" t="t" r="r" b="b"/>
              <a:pathLst>
                <a:path w="1568450" h="905510">
                  <a:moveTo>
                    <a:pt x="0" y="905256"/>
                  </a:moveTo>
                  <a:lnTo>
                    <a:pt x="1568196" y="905256"/>
                  </a:lnTo>
                  <a:lnTo>
                    <a:pt x="1568196" y="0"/>
                  </a:lnTo>
                  <a:lnTo>
                    <a:pt x="0" y="0"/>
                  </a:lnTo>
                  <a:lnTo>
                    <a:pt x="0" y="905256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524500" y="1658111"/>
              <a:ext cx="1568450" cy="4834255"/>
            </a:xfrm>
            <a:custGeom>
              <a:avLst/>
              <a:gdLst/>
              <a:ahLst/>
              <a:cxnLst/>
              <a:rect l="l" t="t" r="r" b="b"/>
              <a:pathLst>
                <a:path w="1568450" h="4834255">
                  <a:moveTo>
                    <a:pt x="0" y="4834128"/>
                  </a:moveTo>
                  <a:lnTo>
                    <a:pt x="1568196" y="4834128"/>
                  </a:lnTo>
                  <a:lnTo>
                    <a:pt x="1568196" y="0"/>
                  </a:lnTo>
                  <a:lnTo>
                    <a:pt x="0" y="0"/>
                  </a:lnTo>
                  <a:lnTo>
                    <a:pt x="0" y="4834128"/>
                  </a:lnTo>
                  <a:close/>
                </a:path>
                <a:path w="1568450" h="4834255">
                  <a:moveTo>
                    <a:pt x="18287" y="3485388"/>
                  </a:moveTo>
                  <a:lnTo>
                    <a:pt x="1443227" y="3485388"/>
                  </a:lnTo>
                  <a:lnTo>
                    <a:pt x="1443227" y="3084576"/>
                  </a:lnTo>
                  <a:lnTo>
                    <a:pt x="18287" y="3084576"/>
                  </a:lnTo>
                  <a:lnTo>
                    <a:pt x="18287" y="34853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258519" y="1703070"/>
            <a:ext cx="5316220" cy="132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80"/>
              </a:lnSpc>
              <a:tabLst>
                <a:tab pos="1532255" algn="l"/>
                <a:tab pos="3146425" algn="l"/>
                <a:tab pos="4744085" algn="l"/>
              </a:tabLst>
            </a:pPr>
            <a:r>
              <a:rPr sz="1800" spc="-10" dirty="0">
                <a:latin typeface="Calibri"/>
                <a:cs typeface="Calibri"/>
              </a:rPr>
              <a:t>Way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0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10" dirty="0">
                <a:latin typeface="Calibri"/>
                <a:cs typeface="Calibri"/>
              </a:rPr>
              <a:t>Way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1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2700" spc="-15" baseline="1543" dirty="0">
                <a:latin typeface="Calibri"/>
                <a:cs typeface="Calibri"/>
              </a:rPr>
              <a:t>Way</a:t>
            </a:r>
            <a:r>
              <a:rPr sz="2700" spc="-127" baseline="1543" dirty="0">
                <a:latin typeface="Calibri"/>
                <a:cs typeface="Calibri"/>
              </a:rPr>
              <a:t> </a:t>
            </a:r>
            <a:r>
              <a:rPr sz="2700" spc="-75" baseline="1543" dirty="0">
                <a:latin typeface="Calibri"/>
                <a:cs typeface="Calibri"/>
              </a:rPr>
              <a:t>2</a:t>
            </a:r>
            <a:r>
              <a:rPr sz="2700" baseline="1543" dirty="0">
                <a:latin typeface="Calibri"/>
                <a:cs typeface="Calibri"/>
              </a:rPr>
              <a:t>	</a:t>
            </a:r>
            <a:r>
              <a:rPr sz="1800" spc="-10" dirty="0">
                <a:latin typeface="Calibri"/>
                <a:cs typeface="Calibri"/>
              </a:rPr>
              <a:t>Way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1800" spc="-20" dirty="0">
                <a:latin typeface="Calibri"/>
                <a:cs typeface="Calibri"/>
              </a:rPr>
              <a:t>Line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169909" y="2411095"/>
            <a:ext cx="31267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Step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3: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Check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valid,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compare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tags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206483" y="283463"/>
            <a:ext cx="2745105" cy="81089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1650">
              <a:latin typeface="Times New Roman"/>
              <a:cs typeface="Times New Roman"/>
            </a:endParaRPr>
          </a:p>
          <a:p>
            <a:pPr marL="262255">
              <a:lnSpc>
                <a:spcPct val="100000"/>
              </a:lnSpc>
            </a:pPr>
            <a:r>
              <a:rPr sz="1800" dirty="0">
                <a:latin typeface="Courier New"/>
                <a:cs typeface="Courier New"/>
              </a:rPr>
              <a:t>lb</a:t>
            </a:r>
            <a:r>
              <a:rPr sz="1800" spc="-2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x6</a:t>
            </a:r>
            <a:r>
              <a:rPr sz="1800" spc="-20" dirty="0">
                <a:latin typeface="Courier New"/>
                <a:cs typeface="Courier New"/>
              </a:rPr>
              <a:t> </a:t>
            </a:r>
            <a:r>
              <a:rPr sz="1800" spc="-10" dirty="0">
                <a:latin typeface="Courier New"/>
                <a:cs typeface="Courier New"/>
              </a:rPr>
              <a:t>0x7fff0053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1372088" y="4378452"/>
            <a:ext cx="628650" cy="0"/>
          </a:xfrm>
          <a:custGeom>
            <a:avLst/>
            <a:gdLst/>
            <a:ahLst/>
            <a:cxnLst/>
            <a:rect l="l" t="t" r="r" b="b"/>
            <a:pathLst>
              <a:path w="628650">
                <a:moveTo>
                  <a:pt x="0" y="0"/>
                </a:moveTo>
                <a:lnTo>
                  <a:pt x="628141" y="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068811" y="4009644"/>
            <a:ext cx="233679" cy="0"/>
          </a:xfrm>
          <a:custGeom>
            <a:avLst/>
            <a:gdLst/>
            <a:ahLst/>
            <a:cxnLst/>
            <a:rect l="l" t="t" r="r" b="b"/>
            <a:pathLst>
              <a:path w="233679">
                <a:moveTo>
                  <a:pt x="0" y="0"/>
                </a:moveTo>
                <a:lnTo>
                  <a:pt x="233299" y="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7349108" y="3543046"/>
            <a:ext cx="4665345" cy="772160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R="384810" algn="r">
              <a:lnSpc>
                <a:spcPct val="100000"/>
              </a:lnSpc>
              <a:spcBef>
                <a:spcPts val="880"/>
              </a:spcBef>
            </a:pPr>
            <a:r>
              <a:rPr sz="1800" dirty="0">
                <a:latin typeface="Calibri"/>
                <a:cs typeface="Calibri"/>
              </a:rPr>
              <a:t>set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index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1800" spc="-10" dirty="0">
                <a:latin typeface="Courier New"/>
                <a:cs typeface="Courier New"/>
              </a:rPr>
              <a:t>0x01111111111111110000000001010011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709916" y="4378452"/>
            <a:ext cx="3282315" cy="0"/>
          </a:xfrm>
          <a:custGeom>
            <a:avLst/>
            <a:gdLst/>
            <a:ahLst/>
            <a:cxnLst/>
            <a:rect l="l" t="t" r="r" b="b"/>
            <a:pathLst>
              <a:path w="3282315">
                <a:moveTo>
                  <a:pt x="0" y="0"/>
                </a:moveTo>
                <a:lnTo>
                  <a:pt x="3282187" y="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8837168" y="4332858"/>
            <a:ext cx="7067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tag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bits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1444985" y="4337050"/>
            <a:ext cx="5613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block </a:t>
            </a:r>
            <a:r>
              <a:rPr sz="1800" spc="-20" dirty="0">
                <a:latin typeface="Calibri"/>
                <a:cs typeface="Calibri"/>
              </a:rPr>
              <a:t>offset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-6350" y="1485646"/>
            <a:ext cx="7357109" cy="5379085"/>
            <a:chOff x="-6350" y="1485646"/>
            <a:chExt cx="7357109" cy="5379085"/>
          </a:xfrm>
        </p:grpSpPr>
        <p:sp>
          <p:nvSpPr>
            <p:cNvPr id="31" name="object 31"/>
            <p:cNvSpPr/>
            <p:nvPr/>
          </p:nvSpPr>
          <p:spPr>
            <a:xfrm>
              <a:off x="0" y="1491996"/>
              <a:ext cx="7344409" cy="3002280"/>
            </a:xfrm>
            <a:custGeom>
              <a:avLst/>
              <a:gdLst/>
              <a:ahLst/>
              <a:cxnLst/>
              <a:rect l="l" t="t" r="r" b="b"/>
              <a:pathLst>
                <a:path w="7344409" h="3002279">
                  <a:moveTo>
                    <a:pt x="7344156" y="0"/>
                  </a:moveTo>
                  <a:lnTo>
                    <a:pt x="0" y="0"/>
                  </a:lnTo>
                  <a:lnTo>
                    <a:pt x="0" y="3002279"/>
                  </a:lnTo>
                  <a:lnTo>
                    <a:pt x="7344156" y="3002279"/>
                  </a:lnTo>
                  <a:lnTo>
                    <a:pt x="734415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0" y="1491996"/>
              <a:ext cx="7344409" cy="3002280"/>
            </a:xfrm>
            <a:custGeom>
              <a:avLst/>
              <a:gdLst/>
              <a:ahLst/>
              <a:cxnLst/>
              <a:rect l="l" t="t" r="r" b="b"/>
              <a:pathLst>
                <a:path w="7344409" h="3002279">
                  <a:moveTo>
                    <a:pt x="0" y="3002279"/>
                  </a:moveTo>
                  <a:lnTo>
                    <a:pt x="7344156" y="3002279"/>
                  </a:lnTo>
                  <a:lnTo>
                    <a:pt x="7344156" y="0"/>
                  </a:lnTo>
                  <a:lnTo>
                    <a:pt x="0" y="0"/>
                  </a:lnTo>
                  <a:lnTo>
                    <a:pt x="0" y="3002279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0" y="5399531"/>
              <a:ext cx="7332345" cy="1458595"/>
            </a:xfrm>
            <a:custGeom>
              <a:avLst/>
              <a:gdLst/>
              <a:ahLst/>
              <a:cxnLst/>
              <a:rect l="l" t="t" r="r" b="b"/>
              <a:pathLst>
                <a:path w="7332345" h="1458595">
                  <a:moveTo>
                    <a:pt x="7331963" y="1458466"/>
                  </a:moveTo>
                  <a:lnTo>
                    <a:pt x="7331963" y="0"/>
                  </a:lnTo>
                  <a:lnTo>
                    <a:pt x="0" y="0"/>
                  </a:lnTo>
                  <a:lnTo>
                    <a:pt x="0" y="1458466"/>
                  </a:lnTo>
                  <a:lnTo>
                    <a:pt x="7331963" y="1458466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0" y="5399531"/>
              <a:ext cx="7332345" cy="1458595"/>
            </a:xfrm>
            <a:custGeom>
              <a:avLst/>
              <a:gdLst/>
              <a:ahLst/>
              <a:cxnLst/>
              <a:rect l="l" t="t" r="r" b="b"/>
              <a:pathLst>
                <a:path w="7332345" h="1458595">
                  <a:moveTo>
                    <a:pt x="7331963" y="1458466"/>
                  </a:moveTo>
                  <a:lnTo>
                    <a:pt x="7331963" y="0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818388" y="4748784"/>
            <a:ext cx="1424940" cy="402590"/>
          </a:xfrm>
          <a:prstGeom prst="rect">
            <a:avLst/>
          </a:prstGeom>
          <a:solidFill>
            <a:srgbClr val="DAE2F3"/>
          </a:solidFill>
          <a:ln w="12700">
            <a:solidFill>
              <a:srgbClr val="2E528F"/>
            </a:solidFill>
          </a:ln>
        </p:spPr>
        <p:txBody>
          <a:bodyPr vert="horz" wrap="square" lIns="0" tIns="111760" rIns="0" bIns="0" rtlCol="0">
            <a:spAutoFit/>
          </a:bodyPr>
          <a:lstStyle/>
          <a:p>
            <a:pPr marL="42545">
              <a:lnSpc>
                <a:spcPct val="100000"/>
              </a:lnSpc>
              <a:spcBef>
                <a:spcPts val="880"/>
              </a:spcBef>
            </a:pPr>
            <a:r>
              <a:rPr sz="1200" spc="-10" dirty="0">
                <a:latin typeface="Calibri"/>
                <a:cs typeface="Calibri"/>
              </a:rPr>
              <a:t>1,0,0x7fff10,…</a:t>
            </a:r>
            <a:endParaRPr sz="1200">
              <a:latin typeface="Calibri"/>
              <a:cs typeface="Calibri"/>
            </a:endParaRPr>
          </a:p>
        </p:txBody>
      </p:sp>
      <p:graphicFrame>
        <p:nvGraphicFramePr>
          <p:cNvPr id="36" name="object 36"/>
          <p:cNvGraphicFramePr>
            <a:graphicFrameLocks noGrp="1"/>
          </p:cNvGraphicFramePr>
          <p:nvPr/>
        </p:nvGraphicFramePr>
        <p:xfrm>
          <a:off x="7859014" y="5976873"/>
          <a:ext cx="3834763" cy="4019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02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99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20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04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1955">
                <a:tc>
                  <a:txBody>
                    <a:bodyPr/>
                    <a:lstStyle/>
                    <a:p>
                      <a:pPr marL="13017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Valid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Dirty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Tag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32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bytes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data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7" name="object 37"/>
          <p:cNvSpPr txBox="1"/>
          <p:nvPr/>
        </p:nvSpPr>
        <p:spPr>
          <a:xfrm>
            <a:off x="2414016" y="4748784"/>
            <a:ext cx="1424940" cy="402590"/>
          </a:xfrm>
          <a:prstGeom prst="rect">
            <a:avLst/>
          </a:prstGeom>
          <a:solidFill>
            <a:srgbClr val="DAE2F3"/>
          </a:solidFill>
          <a:ln w="12700">
            <a:solidFill>
              <a:srgbClr val="2E528F"/>
            </a:solidFill>
          </a:ln>
        </p:spPr>
        <p:txBody>
          <a:bodyPr vert="horz" wrap="square" lIns="0" tIns="111760" rIns="0" bIns="0" rtlCol="0">
            <a:spAutoFit/>
          </a:bodyPr>
          <a:lstStyle/>
          <a:p>
            <a:pPr marL="41275">
              <a:lnSpc>
                <a:spcPct val="100000"/>
              </a:lnSpc>
              <a:spcBef>
                <a:spcPts val="880"/>
              </a:spcBef>
            </a:pPr>
            <a:r>
              <a:rPr sz="1200" spc="-10" dirty="0">
                <a:latin typeface="Calibri"/>
                <a:cs typeface="Calibri"/>
              </a:rPr>
              <a:t>1,0,0x000000,…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979164" y="4748784"/>
            <a:ext cx="1424940" cy="402590"/>
          </a:xfrm>
          <a:prstGeom prst="rect">
            <a:avLst/>
          </a:prstGeom>
          <a:solidFill>
            <a:srgbClr val="DAE2F3"/>
          </a:solidFill>
          <a:ln w="12700">
            <a:solidFill>
              <a:srgbClr val="2E528F"/>
            </a:solidFill>
          </a:ln>
        </p:spPr>
        <p:txBody>
          <a:bodyPr vert="horz" wrap="square" lIns="0" tIns="100330" rIns="0" bIns="0" rtlCol="0">
            <a:spAutoFit/>
          </a:bodyPr>
          <a:lstStyle/>
          <a:p>
            <a:pPr marL="61594">
              <a:lnSpc>
                <a:spcPct val="100000"/>
              </a:lnSpc>
              <a:spcBef>
                <a:spcPts val="790"/>
              </a:spcBef>
            </a:pPr>
            <a:r>
              <a:rPr sz="1200" spc="-10" dirty="0">
                <a:latin typeface="Calibri"/>
                <a:cs typeface="Calibri"/>
              </a:rPr>
              <a:t>1,1,0x001e00,…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542788" y="4742688"/>
            <a:ext cx="1424940" cy="401320"/>
          </a:xfrm>
          <a:prstGeom prst="rect">
            <a:avLst/>
          </a:prstGeom>
          <a:solidFill>
            <a:srgbClr val="DAE2F3"/>
          </a:solidFill>
        </p:spPr>
        <p:txBody>
          <a:bodyPr vert="horz" wrap="square" lIns="0" tIns="106680" rIns="0" bIns="0" rtlCol="0">
            <a:spAutoFit/>
          </a:bodyPr>
          <a:lstStyle/>
          <a:p>
            <a:pPr marL="46990">
              <a:lnSpc>
                <a:spcPct val="100000"/>
              </a:lnSpc>
              <a:spcBef>
                <a:spcPts val="840"/>
              </a:spcBef>
            </a:pPr>
            <a:r>
              <a:rPr sz="1200" spc="-10" dirty="0">
                <a:latin typeface="Calibri"/>
                <a:cs typeface="Calibri"/>
              </a:rPr>
              <a:t>0,1,0x7fff00,…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660142" y="3342843"/>
            <a:ext cx="22352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tag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match,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invalid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1487424" y="3713988"/>
            <a:ext cx="4808220" cy="1055370"/>
            <a:chOff x="1487424" y="3713988"/>
            <a:chExt cx="4808220" cy="1055370"/>
          </a:xfrm>
        </p:grpSpPr>
        <p:sp>
          <p:nvSpPr>
            <p:cNvPr id="42" name="object 42"/>
            <p:cNvSpPr/>
            <p:nvPr/>
          </p:nvSpPr>
          <p:spPr>
            <a:xfrm>
              <a:off x="1487424" y="3713987"/>
              <a:ext cx="4808220" cy="1055370"/>
            </a:xfrm>
            <a:custGeom>
              <a:avLst/>
              <a:gdLst/>
              <a:ahLst/>
              <a:cxnLst/>
              <a:rect l="l" t="t" r="r" b="b"/>
              <a:pathLst>
                <a:path w="4808220" h="1055370">
                  <a:moveTo>
                    <a:pt x="76200" y="968248"/>
                  </a:moveTo>
                  <a:lnTo>
                    <a:pt x="44450" y="968248"/>
                  </a:lnTo>
                  <a:lnTo>
                    <a:pt x="44450" y="24384"/>
                  </a:lnTo>
                  <a:lnTo>
                    <a:pt x="31750" y="24384"/>
                  </a:lnTo>
                  <a:lnTo>
                    <a:pt x="31750" y="968248"/>
                  </a:lnTo>
                  <a:lnTo>
                    <a:pt x="0" y="968248"/>
                  </a:lnTo>
                  <a:lnTo>
                    <a:pt x="38100" y="1044448"/>
                  </a:lnTo>
                  <a:lnTo>
                    <a:pt x="69850" y="980948"/>
                  </a:lnTo>
                  <a:lnTo>
                    <a:pt x="76200" y="968248"/>
                  </a:lnTo>
                  <a:close/>
                </a:path>
                <a:path w="4808220" h="1055370">
                  <a:moveTo>
                    <a:pt x="1592580" y="978916"/>
                  </a:moveTo>
                  <a:lnTo>
                    <a:pt x="1560830" y="978916"/>
                  </a:lnTo>
                  <a:lnTo>
                    <a:pt x="1560830" y="35052"/>
                  </a:lnTo>
                  <a:lnTo>
                    <a:pt x="1548130" y="35052"/>
                  </a:lnTo>
                  <a:lnTo>
                    <a:pt x="1548130" y="978916"/>
                  </a:lnTo>
                  <a:lnTo>
                    <a:pt x="1516380" y="978916"/>
                  </a:lnTo>
                  <a:lnTo>
                    <a:pt x="1554480" y="1055116"/>
                  </a:lnTo>
                  <a:lnTo>
                    <a:pt x="1586230" y="991616"/>
                  </a:lnTo>
                  <a:lnTo>
                    <a:pt x="1592580" y="978916"/>
                  </a:lnTo>
                  <a:close/>
                </a:path>
                <a:path w="4808220" h="1055370">
                  <a:moveTo>
                    <a:pt x="3131820" y="959104"/>
                  </a:moveTo>
                  <a:lnTo>
                    <a:pt x="3100070" y="959104"/>
                  </a:lnTo>
                  <a:lnTo>
                    <a:pt x="3100070" y="15240"/>
                  </a:lnTo>
                  <a:lnTo>
                    <a:pt x="3087370" y="15240"/>
                  </a:lnTo>
                  <a:lnTo>
                    <a:pt x="3087370" y="959104"/>
                  </a:lnTo>
                  <a:lnTo>
                    <a:pt x="3055620" y="959104"/>
                  </a:lnTo>
                  <a:lnTo>
                    <a:pt x="3093720" y="1035304"/>
                  </a:lnTo>
                  <a:lnTo>
                    <a:pt x="3125470" y="971804"/>
                  </a:lnTo>
                  <a:lnTo>
                    <a:pt x="3131820" y="959104"/>
                  </a:lnTo>
                  <a:close/>
                </a:path>
                <a:path w="4808220" h="1055370">
                  <a:moveTo>
                    <a:pt x="4808220" y="943864"/>
                  </a:moveTo>
                  <a:lnTo>
                    <a:pt x="4776470" y="943864"/>
                  </a:lnTo>
                  <a:lnTo>
                    <a:pt x="4776470" y="0"/>
                  </a:lnTo>
                  <a:lnTo>
                    <a:pt x="4763770" y="0"/>
                  </a:lnTo>
                  <a:lnTo>
                    <a:pt x="4763770" y="943864"/>
                  </a:lnTo>
                  <a:lnTo>
                    <a:pt x="4732020" y="943864"/>
                  </a:lnTo>
                  <a:lnTo>
                    <a:pt x="4770120" y="1020064"/>
                  </a:lnTo>
                  <a:lnTo>
                    <a:pt x="4801870" y="956564"/>
                  </a:lnTo>
                  <a:lnTo>
                    <a:pt x="4808220" y="94386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522476" y="3724656"/>
              <a:ext cx="4740275" cy="22860"/>
            </a:xfrm>
            <a:custGeom>
              <a:avLst/>
              <a:gdLst/>
              <a:ahLst/>
              <a:cxnLst/>
              <a:rect l="l" t="t" r="r" b="b"/>
              <a:pathLst>
                <a:path w="4740275" h="22860">
                  <a:moveTo>
                    <a:pt x="0" y="22733"/>
                  </a:moveTo>
                  <a:lnTo>
                    <a:pt x="4739767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9604" y="411556"/>
            <a:ext cx="782891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Review:</a:t>
            </a:r>
            <a:r>
              <a:rPr spc="-35" dirty="0"/>
              <a:t> </a:t>
            </a:r>
            <a:r>
              <a:rPr dirty="0"/>
              <a:t>Accessing</a:t>
            </a:r>
            <a:r>
              <a:rPr spc="-45" dirty="0"/>
              <a:t> </a:t>
            </a:r>
            <a:r>
              <a:rPr dirty="0"/>
              <a:t>the</a:t>
            </a:r>
            <a:r>
              <a:rPr spc="-45" dirty="0"/>
              <a:t> </a:t>
            </a:r>
            <a:r>
              <a:rPr dirty="0"/>
              <a:t>cache</a:t>
            </a:r>
            <a:r>
              <a:rPr spc="-75" dirty="0"/>
              <a:t> </a:t>
            </a:r>
            <a:r>
              <a:rPr dirty="0"/>
              <a:t>-</a:t>
            </a:r>
            <a:r>
              <a:rPr spc="-40" dirty="0"/>
              <a:t> </a:t>
            </a:r>
            <a:r>
              <a:rPr spc="-20" dirty="0"/>
              <a:t>Miss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513077" y="2357373"/>
            <a:ext cx="7067550" cy="4137025"/>
            <a:chOff x="1513077" y="2357373"/>
            <a:chExt cx="7067550" cy="4137025"/>
          </a:xfrm>
        </p:grpSpPr>
        <p:sp>
          <p:nvSpPr>
            <p:cNvPr id="4" name="object 4"/>
            <p:cNvSpPr/>
            <p:nvPr/>
          </p:nvSpPr>
          <p:spPr>
            <a:xfrm>
              <a:off x="1519427" y="2363723"/>
              <a:ext cx="7054850" cy="4124325"/>
            </a:xfrm>
            <a:custGeom>
              <a:avLst/>
              <a:gdLst/>
              <a:ahLst/>
              <a:cxnLst/>
              <a:rect l="l" t="t" r="r" b="b"/>
              <a:pathLst>
                <a:path w="7054850" h="4124325">
                  <a:moveTo>
                    <a:pt x="7054596" y="0"/>
                  </a:moveTo>
                  <a:lnTo>
                    <a:pt x="0" y="0"/>
                  </a:lnTo>
                  <a:lnTo>
                    <a:pt x="0" y="4123944"/>
                  </a:lnTo>
                  <a:lnTo>
                    <a:pt x="7054596" y="4123944"/>
                  </a:lnTo>
                  <a:lnTo>
                    <a:pt x="70545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19427" y="2363723"/>
              <a:ext cx="7054850" cy="4124325"/>
            </a:xfrm>
            <a:custGeom>
              <a:avLst/>
              <a:gdLst/>
              <a:ahLst/>
              <a:cxnLst/>
              <a:rect l="l" t="t" r="r" b="b"/>
              <a:pathLst>
                <a:path w="7054850" h="4124325">
                  <a:moveTo>
                    <a:pt x="0" y="4123944"/>
                  </a:moveTo>
                  <a:lnTo>
                    <a:pt x="7054596" y="4123944"/>
                  </a:lnTo>
                  <a:lnTo>
                    <a:pt x="7054596" y="0"/>
                  </a:lnTo>
                  <a:lnTo>
                    <a:pt x="0" y="0"/>
                  </a:lnTo>
                  <a:lnTo>
                    <a:pt x="0" y="412394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48967" y="2545079"/>
              <a:ext cx="6753225" cy="749935"/>
            </a:xfrm>
            <a:custGeom>
              <a:avLst/>
              <a:gdLst/>
              <a:ahLst/>
              <a:cxnLst/>
              <a:rect l="l" t="t" r="r" b="b"/>
              <a:pathLst>
                <a:path w="6753225" h="749935">
                  <a:moveTo>
                    <a:pt x="6752844" y="0"/>
                  </a:moveTo>
                  <a:lnTo>
                    <a:pt x="0" y="0"/>
                  </a:lnTo>
                  <a:lnTo>
                    <a:pt x="0" y="749808"/>
                  </a:lnTo>
                  <a:lnTo>
                    <a:pt x="6752844" y="749808"/>
                  </a:lnTo>
                  <a:lnTo>
                    <a:pt x="675284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48967" y="2545079"/>
              <a:ext cx="6753225" cy="749935"/>
            </a:xfrm>
            <a:custGeom>
              <a:avLst/>
              <a:gdLst/>
              <a:ahLst/>
              <a:cxnLst/>
              <a:rect l="l" t="t" r="r" b="b"/>
              <a:pathLst>
                <a:path w="6753225" h="749935">
                  <a:moveTo>
                    <a:pt x="0" y="749808"/>
                  </a:moveTo>
                  <a:lnTo>
                    <a:pt x="6752844" y="749808"/>
                  </a:lnTo>
                  <a:lnTo>
                    <a:pt x="6752844" y="0"/>
                  </a:lnTo>
                  <a:lnTo>
                    <a:pt x="0" y="0"/>
                  </a:lnTo>
                  <a:lnTo>
                    <a:pt x="0" y="7498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48967" y="3531107"/>
              <a:ext cx="6753225" cy="749935"/>
            </a:xfrm>
            <a:custGeom>
              <a:avLst/>
              <a:gdLst/>
              <a:ahLst/>
              <a:cxnLst/>
              <a:rect l="l" t="t" r="r" b="b"/>
              <a:pathLst>
                <a:path w="6753225" h="749935">
                  <a:moveTo>
                    <a:pt x="6752844" y="0"/>
                  </a:moveTo>
                  <a:lnTo>
                    <a:pt x="0" y="0"/>
                  </a:lnTo>
                  <a:lnTo>
                    <a:pt x="0" y="749807"/>
                  </a:lnTo>
                  <a:lnTo>
                    <a:pt x="6752844" y="749807"/>
                  </a:lnTo>
                  <a:lnTo>
                    <a:pt x="675284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48967" y="3531107"/>
              <a:ext cx="6753225" cy="749935"/>
            </a:xfrm>
            <a:custGeom>
              <a:avLst/>
              <a:gdLst/>
              <a:ahLst/>
              <a:cxnLst/>
              <a:rect l="l" t="t" r="r" b="b"/>
              <a:pathLst>
                <a:path w="6753225" h="749935">
                  <a:moveTo>
                    <a:pt x="0" y="749807"/>
                  </a:moveTo>
                  <a:lnTo>
                    <a:pt x="6752844" y="749807"/>
                  </a:lnTo>
                  <a:lnTo>
                    <a:pt x="6752844" y="0"/>
                  </a:lnTo>
                  <a:lnTo>
                    <a:pt x="0" y="0"/>
                  </a:lnTo>
                  <a:lnTo>
                    <a:pt x="0" y="7498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648967" y="4546091"/>
              <a:ext cx="6753225" cy="749935"/>
            </a:xfrm>
            <a:custGeom>
              <a:avLst/>
              <a:gdLst/>
              <a:ahLst/>
              <a:cxnLst/>
              <a:rect l="l" t="t" r="r" b="b"/>
              <a:pathLst>
                <a:path w="6753225" h="749935">
                  <a:moveTo>
                    <a:pt x="6752844" y="0"/>
                  </a:moveTo>
                  <a:lnTo>
                    <a:pt x="0" y="0"/>
                  </a:lnTo>
                  <a:lnTo>
                    <a:pt x="0" y="749807"/>
                  </a:lnTo>
                  <a:lnTo>
                    <a:pt x="6752844" y="749807"/>
                  </a:lnTo>
                  <a:lnTo>
                    <a:pt x="675284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648967" y="4546091"/>
              <a:ext cx="6753225" cy="749935"/>
            </a:xfrm>
            <a:custGeom>
              <a:avLst/>
              <a:gdLst/>
              <a:ahLst/>
              <a:cxnLst/>
              <a:rect l="l" t="t" r="r" b="b"/>
              <a:pathLst>
                <a:path w="6753225" h="749935">
                  <a:moveTo>
                    <a:pt x="0" y="749807"/>
                  </a:moveTo>
                  <a:lnTo>
                    <a:pt x="6752844" y="749807"/>
                  </a:lnTo>
                  <a:lnTo>
                    <a:pt x="6752844" y="0"/>
                  </a:lnTo>
                  <a:lnTo>
                    <a:pt x="0" y="0"/>
                  </a:lnTo>
                  <a:lnTo>
                    <a:pt x="0" y="7498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648967" y="5532119"/>
              <a:ext cx="6753225" cy="749935"/>
            </a:xfrm>
            <a:custGeom>
              <a:avLst/>
              <a:gdLst/>
              <a:ahLst/>
              <a:cxnLst/>
              <a:rect l="l" t="t" r="r" b="b"/>
              <a:pathLst>
                <a:path w="6753225" h="749935">
                  <a:moveTo>
                    <a:pt x="6752844" y="0"/>
                  </a:moveTo>
                  <a:lnTo>
                    <a:pt x="0" y="0"/>
                  </a:lnTo>
                  <a:lnTo>
                    <a:pt x="0" y="749807"/>
                  </a:lnTo>
                  <a:lnTo>
                    <a:pt x="6752844" y="749807"/>
                  </a:lnTo>
                  <a:lnTo>
                    <a:pt x="675284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648967" y="5532119"/>
              <a:ext cx="6753225" cy="749935"/>
            </a:xfrm>
            <a:custGeom>
              <a:avLst/>
              <a:gdLst/>
              <a:ahLst/>
              <a:cxnLst/>
              <a:rect l="l" t="t" r="r" b="b"/>
              <a:pathLst>
                <a:path w="6753225" h="749935">
                  <a:moveTo>
                    <a:pt x="0" y="749807"/>
                  </a:moveTo>
                  <a:lnTo>
                    <a:pt x="6752844" y="749807"/>
                  </a:lnTo>
                  <a:lnTo>
                    <a:pt x="6752844" y="0"/>
                  </a:lnTo>
                  <a:lnTo>
                    <a:pt x="0" y="0"/>
                  </a:lnTo>
                  <a:lnTo>
                    <a:pt x="0" y="7498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532889" y="2036445"/>
            <a:ext cx="354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L3$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701038" y="2660249"/>
            <a:ext cx="254000" cy="4876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Set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709927" y="3685647"/>
            <a:ext cx="254000" cy="4876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Set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01038" y="4691233"/>
            <a:ext cx="254000" cy="4876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Set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724532" y="5686964"/>
            <a:ext cx="254000" cy="4876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Set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066289" y="1645666"/>
            <a:ext cx="6360160" cy="4848860"/>
            <a:chOff x="2066289" y="1645666"/>
            <a:chExt cx="6360160" cy="4848860"/>
          </a:xfrm>
        </p:grpSpPr>
        <p:sp>
          <p:nvSpPr>
            <p:cNvPr id="20" name="object 20"/>
            <p:cNvSpPr/>
            <p:nvPr/>
          </p:nvSpPr>
          <p:spPr>
            <a:xfrm>
              <a:off x="2072639" y="1653540"/>
              <a:ext cx="1569720" cy="4834255"/>
            </a:xfrm>
            <a:custGeom>
              <a:avLst/>
              <a:gdLst/>
              <a:ahLst/>
              <a:cxnLst/>
              <a:rect l="l" t="t" r="r" b="b"/>
              <a:pathLst>
                <a:path w="1569720" h="4834255">
                  <a:moveTo>
                    <a:pt x="1569719" y="0"/>
                  </a:moveTo>
                  <a:lnTo>
                    <a:pt x="0" y="0"/>
                  </a:lnTo>
                  <a:lnTo>
                    <a:pt x="0" y="4834128"/>
                  </a:lnTo>
                  <a:lnTo>
                    <a:pt x="1569719" y="4834128"/>
                  </a:lnTo>
                  <a:lnTo>
                    <a:pt x="1569719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072639" y="1653540"/>
              <a:ext cx="1569720" cy="4834255"/>
            </a:xfrm>
            <a:custGeom>
              <a:avLst/>
              <a:gdLst/>
              <a:ahLst/>
              <a:cxnLst/>
              <a:rect l="l" t="t" r="r" b="b"/>
              <a:pathLst>
                <a:path w="1569720" h="4834255">
                  <a:moveTo>
                    <a:pt x="0" y="4834128"/>
                  </a:moveTo>
                  <a:lnTo>
                    <a:pt x="1569719" y="4834128"/>
                  </a:lnTo>
                  <a:lnTo>
                    <a:pt x="1569719" y="0"/>
                  </a:lnTo>
                  <a:lnTo>
                    <a:pt x="0" y="0"/>
                  </a:lnTo>
                  <a:lnTo>
                    <a:pt x="0" y="483412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668267" y="1652016"/>
              <a:ext cx="1568450" cy="4832985"/>
            </a:xfrm>
            <a:custGeom>
              <a:avLst/>
              <a:gdLst/>
              <a:ahLst/>
              <a:cxnLst/>
              <a:rect l="l" t="t" r="r" b="b"/>
              <a:pathLst>
                <a:path w="1568450" h="4832985">
                  <a:moveTo>
                    <a:pt x="1568196" y="0"/>
                  </a:moveTo>
                  <a:lnTo>
                    <a:pt x="0" y="0"/>
                  </a:lnTo>
                  <a:lnTo>
                    <a:pt x="0" y="4832604"/>
                  </a:lnTo>
                  <a:lnTo>
                    <a:pt x="1568196" y="4832604"/>
                  </a:lnTo>
                  <a:lnTo>
                    <a:pt x="1568196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668267" y="1652016"/>
              <a:ext cx="1568450" cy="4832985"/>
            </a:xfrm>
            <a:custGeom>
              <a:avLst/>
              <a:gdLst/>
              <a:ahLst/>
              <a:cxnLst/>
              <a:rect l="l" t="t" r="r" b="b"/>
              <a:pathLst>
                <a:path w="1568450" h="4832985">
                  <a:moveTo>
                    <a:pt x="0" y="4832604"/>
                  </a:moveTo>
                  <a:lnTo>
                    <a:pt x="1568196" y="4832604"/>
                  </a:lnTo>
                  <a:lnTo>
                    <a:pt x="1568196" y="0"/>
                  </a:lnTo>
                  <a:lnTo>
                    <a:pt x="0" y="0"/>
                  </a:lnTo>
                  <a:lnTo>
                    <a:pt x="0" y="483260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265419" y="1655064"/>
              <a:ext cx="1568450" cy="4832985"/>
            </a:xfrm>
            <a:custGeom>
              <a:avLst/>
              <a:gdLst/>
              <a:ahLst/>
              <a:cxnLst/>
              <a:rect l="l" t="t" r="r" b="b"/>
              <a:pathLst>
                <a:path w="1568450" h="4832985">
                  <a:moveTo>
                    <a:pt x="1568196" y="0"/>
                  </a:moveTo>
                  <a:lnTo>
                    <a:pt x="0" y="0"/>
                  </a:lnTo>
                  <a:lnTo>
                    <a:pt x="0" y="4832604"/>
                  </a:lnTo>
                  <a:lnTo>
                    <a:pt x="1568196" y="4832604"/>
                  </a:lnTo>
                  <a:lnTo>
                    <a:pt x="1568196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265419" y="1655064"/>
              <a:ext cx="1568450" cy="4832985"/>
            </a:xfrm>
            <a:custGeom>
              <a:avLst/>
              <a:gdLst/>
              <a:ahLst/>
              <a:cxnLst/>
              <a:rect l="l" t="t" r="r" b="b"/>
              <a:pathLst>
                <a:path w="1568450" h="4832985">
                  <a:moveTo>
                    <a:pt x="0" y="4832604"/>
                  </a:moveTo>
                  <a:lnTo>
                    <a:pt x="1568196" y="4832604"/>
                  </a:lnTo>
                  <a:lnTo>
                    <a:pt x="1568196" y="0"/>
                  </a:lnTo>
                  <a:lnTo>
                    <a:pt x="0" y="0"/>
                  </a:lnTo>
                  <a:lnTo>
                    <a:pt x="0" y="483260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850380" y="1652016"/>
              <a:ext cx="1569720" cy="4832985"/>
            </a:xfrm>
            <a:custGeom>
              <a:avLst/>
              <a:gdLst/>
              <a:ahLst/>
              <a:cxnLst/>
              <a:rect l="l" t="t" r="r" b="b"/>
              <a:pathLst>
                <a:path w="1569720" h="4832985">
                  <a:moveTo>
                    <a:pt x="1569720" y="0"/>
                  </a:moveTo>
                  <a:lnTo>
                    <a:pt x="0" y="0"/>
                  </a:lnTo>
                  <a:lnTo>
                    <a:pt x="0" y="4832604"/>
                  </a:lnTo>
                  <a:lnTo>
                    <a:pt x="1569720" y="4832604"/>
                  </a:lnTo>
                  <a:lnTo>
                    <a:pt x="1569720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850380" y="1652016"/>
              <a:ext cx="1569720" cy="4832985"/>
            </a:xfrm>
            <a:custGeom>
              <a:avLst/>
              <a:gdLst/>
              <a:ahLst/>
              <a:cxnLst/>
              <a:rect l="l" t="t" r="r" b="b"/>
              <a:pathLst>
                <a:path w="1569720" h="4832985">
                  <a:moveTo>
                    <a:pt x="0" y="4832604"/>
                  </a:moveTo>
                  <a:lnTo>
                    <a:pt x="1569720" y="4832604"/>
                  </a:lnTo>
                  <a:lnTo>
                    <a:pt x="1569720" y="0"/>
                  </a:lnTo>
                  <a:lnTo>
                    <a:pt x="0" y="0"/>
                  </a:lnTo>
                  <a:lnTo>
                    <a:pt x="0" y="4832604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738372" y="2682240"/>
              <a:ext cx="1423670" cy="401320"/>
            </a:xfrm>
            <a:custGeom>
              <a:avLst/>
              <a:gdLst/>
              <a:ahLst/>
              <a:cxnLst/>
              <a:rect l="l" t="t" r="r" b="b"/>
              <a:pathLst>
                <a:path w="1423670" h="401319">
                  <a:moveTo>
                    <a:pt x="1423415" y="0"/>
                  </a:moveTo>
                  <a:lnTo>
                    <a:pt x="0" y="0"/>
                  </a:lnTo>
                  <a:lnTo>
                    <a:pt x="0" y="400812"/>
                  </a:lnTo>
                  <a:lnTo>
                    <a:pt x="1423415" y="400812"/>
                  </a:lnTo>
                  <a:lnTo>
                    <a:pt x="142341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738372" y="2682240"/>
              <a:ext cx="1423670" cy="401320"/>
            </a:xfrm>
            <a:custGeom>
              <a:avLst/>
              <a:gdLst/>
              <a:ahLst/>
              <a:cxnLst/>
              <a:rect l="l" t="t" r="r" b="b"/>
              <a:pathLst>
                <a:path w="1423670" h="401319">
                  <a:moveTo>
                    <a:pt x="0" y="400812"/>
                  </a:moveTo>
                  <a:lnTo>
                    <a:pt x="1423415" y="400812"/>
                  </a:lnTo>
                  <a:lnTo>
                    <a:pt x="1423415" y="0"/>
                  </a:lnTo>
                  <a:lnTo>
                    <a:pt x="0" y="0"/>
                  </a:lnTo>
                  <a:lnTo>
                    <a:pt x="0" y="400812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303519" y="2682240"/>
              <a:ext cx="1423670" cy="401320"/>
            </a:xfrm>
            <a:custGeom>
              <a:avLst/>
              <a:gdLst/>
              <a:ahLst/>
              <a:cxnLst/>
              <a:rect l="l" t="t" r="r" b="b"/>
              <a:pathLst>
                <a:path w="1423670" h="401319">
                  <a:moveTo>
                    <a:pt x="1423416" y="0"/>
                  </a:moveTo>
                  <a:lnTo>
                    <a:pt x="0" y="0"/>
                  </a:lnTo>
                  <a:lnTo>
                    <a:pt x="0" y="400812"/>
                  </a:lnTo>
                  <a:lnTo>
                    <a:pt x="1423416" y="400812"/>
                  </a:lnTo>
                  <a:lnTo>
                    <a:pt x="1423416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303519" y="2682240"/>
              <a:ext cx="1423670" cy="401320"/>
            </a:xfrm>
            <a:custGeom>
              <a:avLst/>
              <a:gdLst/>
              <a:ahLst/>
              <a:cxnLst/>
              <a:rect l="l" t="t" r="r" b="b"/>
              <a:pathLst>
                <a:path w="1423670" h="401319">
                  <a:moveTo>
                    <a:pt x="0" y="400812"/>
                  </a:moveTo>
                  <a:lnTo>
                    <a:pt x="1423416" y="400812"/>
                  </a:lnTo>
                  <a:lnTo>
                    <a:pt x="1423416" y="0"/>
                  </a:lnTo>
                  <a:lnTo>
                    <a:pt x="0" y="0"/>
                  </a:lnTo>
                  <a:lnTo>
                    <a:pt x="0" y="40081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870192" y="2674619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40" h="402589">
                  <a:moveTo>
                    <a:pt x="1424940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4940" y="402336"/>
                  </a:lnTo>
                  <a:lnTo>
                    <a:pt x="1424940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870192" y="2674619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40" h="402589">
                  <a:moveTo>
                    <a:pt x="0" y="402336"/>
                  </a:moveTo>
                  <a:lnTo>
                    <a:pt x="1424940" y="402336"/>
                  </a:lnTo>
                  <a:lnTo>
                    <a:pt x="1424940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142743" y="3710939"/>
              <a:ext cx="1423670" cy="402590"/>
            </a:xfrm>
            <a:custGeom>
              <a:avLst/>
              <a:gdLst/>
              <a:ahLst/>
              <a:cxnLst/>
              <a:rect l="l" t="t" r="r" b="b"/>
              <a:pathLst>
                <a:path w="1423670" h="402589">
                  <a:moveTo>
                    <a:pt x="1423416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3416" y="402336"/>
                  </a:lnTo>
                  <a:lnTo>
                    <a:pt x="1423416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142743" y="3710939"/>
              <a:ext cx="1423670" cy="402590"/>
            </a:xfrm>
            <a:custGeom>
              <a:avLst/>
              <a:gdLst/>
              <a:ahLst/>
              <a:cxnLst/>
              <a:rect l="l" t="t" r="r" b="b"/>
              <a:pathLst>
                <a:path w="1423670" h="402589">
                  <a:moveTo>
                    <a:pt x="0" y="402336"/>
                  </a:moveTo>
                  <a:lnTo>
                    <a:pt x="1423416" y="402336"/>
                  </a:lnTo>
                  <a:lnTo>
                    <a:pt x="1423416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738372" y="3710939"/>
              <a:ext cx="1423670" cy="402590"/>
            </a:xfrm>
            <a:custGeom>
              <a:avLst/>
              <a:gdLst/>
              <a:ahLst/>
              <a:cxnLst/>
              <a:rect l="l" t="t" r="r" b="b"/>
              <a:pathLst>
                <a:path w="1423670" h="402589">
                  <a:moveTo>
                    <a:pt x="1423415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3415" y="402336"/>
                  </a:lnTo>
                  <a:lnTo>
                    <a:pt x="142341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738372" y="3710939"/>
              <a:ext cx="1423670" cy="402590"/>
            </a:xfrm>
            <a:custGeom>
              <a:avLst/>
              <a:gdLst/>
              <a:ahLst/>
              <a:cxnLst/>
              <a:rect l="l" t="t" r="r" b="b"/>
              <a:pathLst>
                <a:path w="1423670" h="402589">
                  <a:moveTo>
                    <a:pt x="0" y="402336"/>
                  </a:moveTo>
                  <a:lnTo>
                    <a:pt x="1423415" y="402336"/>
                  </a:lnTo>
                  <a:lnTo>
                    <a:pt x="1423415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303519" y="3710939"/>
              <a:ext cx="1423670" cy="402590"/>
            </a:xfrm>
            <a:custGeom>
              <a:avLst/>
              <a:gdLst/>
              <a:ahLst/>
              <a:cxnLst/>
              <a:rect l="l" t="t" r="r" b="b"/>
              <a:pathLst>
                <a:path w="1423670" h="402589">
                  <a:moveTo>
                    <a:pt x="1423416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3416" y="402336"/>
                  </a:lnTo>
                  <a:lnTo>
                    <a:pt x="1423416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303519" y="3710939"/>
              <a:ext cx="1423670" cy="402590"/>
            </a:xfrm>
            <a:custGeom>
              <a:avLst/>
              <a:gdLst/>
              <a:ahLst/>
              <a:cxnLst/>
              <a:rect l="l" t="t" r="r" b="b"/>
              <a:pathLst>
                <a:path w="1423670" h="402589">
                  <a:moveTo>
                    <a:pt x="0" y="402336"/>
                  </a:moveTo>
                  <a:lnTo>
                    <a:pt x="1423416" y="402336"/>
                  </a:lnTo>
                  <a:lnTo>
                    <a:pt x="1423416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870192" y="3704844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40" h="401320">
                  <a:moveTo>
                    <a:pt x="1424940" y="0"/>
                  </a:moveTo>
                  <a:lnTo>
                    <a:pt x="0" y="0"/>
                  </a:lnTo>
                  <a:lnTo>
                    <a:pt x="0" y="400811"/>
                  </a:lnTo>
                  <a:lnTo>
                    <a:pt x="1424940" y="400811"/>
                  </a:lnTo>
                  <a:lnTo>
                    <a:pt x="1424940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870192" y="3704844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40" h="401320">
                  <a:moveTo>
                    <a:pt x="0" y="400811"/>
                  </a:moveTo>
                  <a:lnTo>
                    <a:pt x="1424940" y="400811"/>
                  </a:lnTo>
                  <a:lnTo>
                    <a:pt x="1424940" y="0"/>
                  </a:lnTo>
                  <a:lnTo>
                    <a:pt x="0" y="0"/>
                  </a:lnTo>
                  <a:lnTo>
                    <a:pt x="0" y="40081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870192" y="4735067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40" h="401320">
                  <a:moveTo>
                    <a:pt x="1424940" y="0"/>
                  </a:moveTo>
                  <a:lnTo>
                    <a:pt x="0" y="0"/>
                  </a:lnTo>
                  <a:lnTo>
                    <a:pt x="0" y="400811"/>
                  </a:lnTo>
                  <a:lnTo>
                    <a:pt x="1424940" y="400811"/>
                  </a:lnTo>
                  <a:lnTo>
                    <a:pt x="1424940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870192" y="4735067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40" h="401320">
                  <a:moveTo>
                    <a:pt x="0" y="400811"/>
                  </a:moveTo>
                  <a:lnTo>
                    <a:pt x="1424940" y="400811"/>
                  </a:lnTo>
                  <a:lnTo>
                    <a:pt x="1424940" y="0"/>
                  </a:lnTo>
                  <a:lnTo>
                    <a:pt x="0" y="0"/>
                  </a:lnTo>
                  <a:lnTo>
                    <a:pt x="0" y="40081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148839" y="569366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39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4939" y="402336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148839" y="569366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6"/>
                  </a:moveTo>
                  <a:lnTo>
                    <a:pt x="1424939" y="402336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744467" y="569366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39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4939" y="402336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744467" y="569366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6"/>
                  </a:moveTo>
                  <a:lnTo>
                    <a:pt x="1424939" y="402336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309616" y="569366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40" h="402589">
                  <a:moveTo>
                    <a:pt x="1424939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4939" y="402336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309616" y="569366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40" h="402589">
                  <a:moveTo>
                    <a:pt x="0" y="402336"/>
                  </a:moveTo>
                  <a:lnTo>
                    <a:pt x="1424939" y="402336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876287" y="5687568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40" h="401320">
                  <a:moveTo>
                    <a:pt x="1424940" y="0"/>
                  </a:moveTo>
                  <a:lnTo>
                    <a:pt x="0" y="0"/>
                  </a:lnTo>
                  <a:lnTo>
                    <a:pt x="0" y="400811"/>
                  </a:lnTo>
                  <a:lnTo>
                    <a:pt x="1424940" y="400811"/>
                  </a:lnTo>
                  <a:lnTo>
                    <a:pt x="1424940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876287" y="5687568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40" h="401320">
                  <a:moveTo>
                    <a:pt x="0" y="400811"/>
                  </a:moveTo>
                  <a:lnTo>
                    <a:pt x="1424940" y="400811"/>
                  </a:lnTo>
                  <a:lnTo>
                    <a:pt x="1424940" y="0"/>
                  </a:lnTo>
                  <a:lnTo>
                    <a:pt x="0" y="0"/>
                  </a:lnTo>
                  <a:lnTo>
                    <a:pt x="0" y="40081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2078989" y="1659127"/>
            <a:ext cx="1570355" cy="698500"/>
          </a:xfrm>
          <a:prstGeom prst="rect">
            <a:avLst/>
          </a:prstGeom>
          <a:solidFill>
            <a:srgbClr val="ACB8C9">
              <a:alpha val="39999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marL="506095">
              <a:lnSpc>
                <a:spcPts val="2065"/>
              </a:lnSpc>
            </a:pPr>
            <a:r>
              <a:rPr sz="1800" spc="-10" dirty="0">
                <a:latin typeface="Calibri"/>
                <a:cs typeface="Calibri"/>
              </a:rPr>
              <a:t>Way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3661664" y="1659127"/>
            <a:ext cx="1583055" cy="698500"/>
          </a:xfrm>
          <a:prstGeom prst="rect">
            <a:avLst/>
          </a:prstGeom>
          <a:solidFill>
            <a:srgbClr val="ACB8C9">
              <a:alpha val="39999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marL="455930">
              <a:lnSpc>
                <a:spcPts val="2070"/>
              </a:lnSpc>
            </a:pPr>
            <a:r>
              <a:rPr sz="1800" spc="-10" dirty="0">
                <a:latin typeface="Calibri"/>
                <a:cs typeface="Calibri"/>
              </a:rPr>
              <a:t>Way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257291" y="1659127"/>
            <a:ext cx="1578610" cy="698500"/>
          </a:xfrm>
          <a:prstGeom prst="rect">
            <a:avLst/>
          </a:prstGeom>
          <a:solidFill>
            <a:srgbClr val="ACB8C9">
              <a:alpha val="39999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marL="474980">
              <a:lnSpc>
                <a:spcPts val="2000"/>
              </a:lnSpc>
            </a:pPr>
            <a:r>
              <a:rPr sz="1800" spc="-10" dirty="0">
                <a:latin typeface="Calibri"/>
                <a:cs typeface="Calibri"/>
              </a:rPr>
              <a:t>Way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848347" y="1659127"/>
            <a:ext cx="1565910" cy="698500"/>
          </a:xfrm>
          <a:prstGeom prst="rect">
            <a:avLst/>
          </a:prstGeom>
          <a:solidFill>
            <a:srgbClr val="ACB8C9">
              <a:alpha val="39999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marL="481965">
              <a:lnSpc>
                <a:spcPts val="2065"/>
              </a:lnSpc>
            </a:pPr>
            <a:r>
              <a:rPr sz="1800" spc="-10" dirty="0">
                <a:latin typeface="Calibri"/>
                <a:cs typeface="Calibri"/>
              </a:rPr>
              <a:t>Way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2142744" y="2682239"/>
            <a:ext cx="1423670" cy="401320"/>
          </a:xfrm>
          <a:prstGeom prst="rect">
            <a:avLst/>
          </a:prstGeom>
          <a:solidFill>
            <a:srgbClr val="DAE2F3"/>
          </a:solidFill>
          <a:ln w="12700">
            <a:solidFill>
              <a:srgbClr val="2E528F"/>
            </a:solidFill>
          </a:ln>
        </p:spPr>
        <p:txBody>
          <a:bodyPr vert="horz" wrap="square" lIns="0" tIns="55880" rIns="0" bIns="0" rtlCol="0">
            <a:spAutoFit/>
          </a:bodyPr>
          <a:lstStyle/>
          <a:p>
            <a:pPr marL="442595">
              <a:lnSpc>
                <a:spcPct val="100000"/>
              </a:lnSpc>
              <a:spcBef>
                <a:spcPts val="440"/>
              </a:spcBef>
            </a:pPr>
            <a:r>
              <a:rPr sz="1800" spc="-20" dirty="0">
                <a:latin typeface="Calibri"/>
                <a:cs typeface="Calibri"/>
              </a:rPr>
              <a:t>Line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9206483" y="283463"/>
            <a:ext cx="2745105" cy="81089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1650">
              <a:latin typeface="Times New Roman"/>
              <a:cs typeface="Times New Roman"/>
            </a:endParaRPr>
          </a:p>
          <a:p>
            <a:pPr marL="262255">
              <a:lnSpc>
                <a:spcPct val="100000"/>
              </a:lnSpc>
            </a:pPr>
            <a:r>
              <a:rPr sz="1800" dirty="0">
                <a:latin typeface="Courier New"/>
                <a:cs typeface="Courier New"/>
              </a:rPr>
              <a:t>lb</a:t>
            </a:r>
            <a:r>
              <a:rPr sz="1800" spc="-2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x6</a:t>
            </a:r>
            <a:r>
              <a:rPr sz="1800" spc="-20" dirty="0">
                <a:latin typeface="Courier New"/>
                <a:cs typeface="Courier New"/>
              </a:rPr>
              <a:t> </a:t>
            </a:r>
            <a:r>
              <a:rPr sz="1800" spc="-10" dirty="0">
                <a:latin typeface="Courier New"/>
                <a:cs typeface="Courier New"/>
              </a:rPr>
              <a:t>0x7fff0053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2145792" y="4742688"/>
            <a:ext cx="1424940" cy="401320"/>
          </a:xfrm>
          <a:prstGeom prst="rect">
            <a:avLst/>
          </a:prstGeom>
          <a:solidFill>
            <a:srgbClr val="DAE2F3"/>
          </a:solidFill>
          <a:ln w="12700">
            <a:solidFill>
              <a:srgbClr val="2E528F"/>
            </a:solidFill>
          </a:ln>
        </p:spPr>
        <p:txBody>
          <a:bodyPr vert="horz" wrap="square" lIns="0" tIns="110489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869"/>
              </a:spcBef>
            </a:pPr>
            <a:r>
              <a:rPr sz="1200" spc="-10" dirty="0">
                <a:latin typeface="Calibri"/>
                <a:cs typeface="Calibri"/>
              </a:rPr>
              <a:t>1,0,0x7fff10,…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3741420" y="4742688"/>
            <a:ext cx="1424940" cy="401320"/>
          </a:xfrm>
          <a:prstGeom prst="rect">
            <a:avLst/>
          </a:prstGeom>
          <a:solidFill>
            <a:srgbClr val="DAE2F3"/>
          </a:solidFill>
          <a:ln w="12700">
            <a:solidFill>
              <a:srgbClr val="2E528F"/>
            </a:solidFill>
          </a:ln>
        </p:spPr>
        <p:txBody>
          <a:bodyPr vert="horz" wrap="square" lIns="0" tIns="110489" rIns="0" bIns="0" rtlCol="0">
            <a:spAutoFit/>
          </a:bodyPr>
          <a:lstStyle/>
          <a:p>
            <a:pPr marL="41275">
              <a:lnSpc>
                <a:spcPct val="100000"/>
              </a:lnSpc>
              <a:spcBef>
                <a:spcPts val="869"/>
              </a:spcBef>
            </a:pPr>
            <a:r>
              <a:rPr sz="1200" spc="-10" dirty="0">
                <a:latin typeface="Calibri"/>
                <a:cs typeface="Calibri"/>
              </a:rPr>
              <a:t>1,0,0x000000,…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5306567" y="4742688"/>
            <a:ext cx="1424940" cy="401320"/>
          </a:xfrm>
          <a:prstGeom prst="rect">
            <a:avLst/>
          </a:prstGeom>
          <a:solidFill>
            <a:srgbClr val="DAE2F3"/>
          </a:solidFill>
          <a:ln w="12700">
            <a:solidFill>
              <a:srgbClr val="2E528F"/>
            </a:solidFill>
          </a:ln>
        </p:spPr>
        <p:txBody>
          <a:bodyPr vert="horz" wrap="square" lIns="0" tIns="99060" rIns="0" bIns="0" rtlCol="0">
            <a:spAutoFit/>
          </a:bodyPr>
          <a:lstStyle/>
          <a:p>
            <a:pPr marL="61594">
              <a:lnSpc>
                <a:spcPct val="100000"/>
              </a:lnSpc>
              <a:spcBef>
                <a:spcPts val="780"/>
              </a:spcBef>
            </a:pPr>
            <a:r>
              <a:rPr sz="1200" spc="-10" dirty="0">
                <a:latin typeface="Calibri"/>
                <a:cs typeface="Calibri"/>
              </a:rPr>
              <a:t>1,1,0x001e00,…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6880097" y="4829302"/>
            <a:ext cx="13855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3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1</a:t>
            </a:r>
            <a:r>
              <a:rPr sz="1200" spc="-10" dirty="0">
                <a:latin typeface="Calibri"/>
                <a:cs typeface="Calibri"/>
              </a:rPr>
              <a:t>,</a:t>
            </a:r>
            <a:r>
              <a:rPr sz="1200" b="1" spc="-10" dirty="0">
                <a:latin typeface="Calibri"/>
                <a:cs typeface="Calibri"/>
              </a:rPr>
              <a:t>0</a:t>
            </a:r>
            <a:r>
              <a:rPr sz="1200" spc="-10" dirty="0">
                <a:latin typeface="Calibri"/>
                <a:cs typeface="Calibri"/>
              </a:rPr>
              <a:t>,0x7fff00,…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6812280" y="1377441"/>
            <a:ext cx="4509770" cy="5011420"/>
            <a:chOff x="6812280" y="1377441"/>
            <a:chExt cx="4509770" cy="5011420"/>
          </a:xfrm>
        </p:grpSpPr>
        <p:sp>
          <p:nvSpPr>
            <p:cNvPr id="63" name="object 63"/>
            <p:cNvSpPr/>
            <p:nvPr/>
          </p:nvSpPr>
          <p:spPr>
            <a:xfrm>
              <a:off x="6850380" y="4675632"/>
              <a:ext cx="1469390" cy="467995"/>
            </a:xfrm>
            <a:custGeom>
              <a:avLst/>
              <a:gdLst/>
              <a:ahLst/>
              <a:cxnLst/>
              <a:rect l="l" t="t" r="r" b="b"/>
              <a:pathLst>
                <a:path w="1469390" h="467995">
                  <a:moveTo>
                    <a:pt x="0" y="467868"/>
                  </a:moveTo>
                  <a:lnTo>
                    <a:pt x="1469135" y="467868"/>
                  </a:lnTo>
                  <a:lnTo>
                    <a:pt x="1469135" y="0"/>
                  </a:lnTo>
                  <a:lnTo>
                    <a:pt x="0" y="0"/>
                  </a:lnTo>
                  <a:lnTo>
                    <a:pt x="0" y="467868"/>
                  </a:lnTo>
                  <a:close/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7528560" y="3896868"/>
              <a:ext cx="3047365" cy="780415"/>
            </a:xfrm>
            <a:custGeom>
              <a:avLst/>
              <a:gdLst/>
              <a:ahLst/>
              <a:cxnLst/>
              <a:rect l="l" t="t" r="r" b="b"/>
              <a:pathLst>
                <a:path w="3047365" h="780414">
                  <a:moveTo>
                    <a:pt x="38100" y="665987"/>
                  </a:moveTo>
                  <a:lnTo>
                    <a:pt x="0" y="665987"/>
                  </a:lnTo>
                  <a:lnTo>
                    <a:pt x="57150" y="780287"/>
                  </a:lnTo>
                  <a:lnTo>
                    <a:pt x="104775" y="685037"/>
                  </a:lnTo>
                  <a:lnTo>
                    <a:pt x="38100" y="685037"/>
                  </a:lnTo>
                  <a:lnTo>
                    <a:pt x="38100" y="665987"/>
                  </a:lnTo>
                  <a:close/>
                </a:path>
                <a:path w="3047365" h="780414">
                  <a:moveTo>
                    <a:pt x="3047238" y="0"/>
                  </a:moveTo>
                  <a:lnTo>
                    <a:pt x="38100" y="0"/>
                  </a:lnTo>
                  <a:lnTo>
                    <a:pt x="38100" y="685037"/>
                  </a:lnTo>
                  <a:lnTo>
                    <a:pt x="76200" y="685037"/>
                  </a:lnTo>
                  <a:lnTo>
                    <a:pt x="76200" y="38099"/>
                  </a:lnTo>
                  <a:lnTo>
                    <a:pt x="57150" y="38099"/>
                  </a:lnTo>
                  <a:lnTo>
                    <a:pt x="76200" y="19049"/>
                  </a:lnTo>
                  <a:lnTo>
                    <a:pt x="3047238" y="19049"/>
                  </a:lnTo>
                  <a:lnTo>
                    <a:pt x="3047238" y="0"/>
                  </a:lnTo>
                  <a:close/>
                </a:path>
                <a:path w="3047365" h="780414">
                  <a:moveTo>
                    <a:pt x="114300" y="665987"/>
                  </a:moveTo>
                  <a:lnTo>
                    <a:pt x="76200" y="665987"/>
                  </a:lnTo>
                  <a:lnTo>
                    <a:pt x="76200" y="685037"/>
                  </a:lnTo>
                  <a:lnTo>
                    <a:pt x="104775" y="685037"/>
                  </a:lnTo>
                  <a:lnTo>
                    <a:pt x="114300" y="665987"/>
                  </a:lnTo>
                  <a:close/>
                </a:path>
                <a:path w="3047365" h="780414">
                  <a:moveTo>
                    <a:pt x="76200" y="19049"/>
                  </a:moveTo>
                  <a:lnTo>
                    <a:pt x="57150" y="38099"/>
                  </a:lnTo>
                  <a:lnTo>
                    <a:pt x="76200" y="38099"/>
                  </a:lnTo>
                  <a:lnTo>
                    <a:pt x="76200" y="19049"/>
                  </a:lnTo>
                  <a:close/>
                </a:path>
                <a:path w="3047365" h="780414">
                  <a:moveTo>
                    <a:pt x="3047238" y="19049"/>
                  </a:moveTo>
                  <a:lnTo>
                    <a:pt x="76200" y="19049"/>
                  </a:lnTo>
                  <a:lnTo>
                    <a:pt x="76200" y="38099"/>
                  </a:lnTo>
                  <a:lnTo>
                    <a:pt x="3047238" y="38099"/>
                  </a:lnTo>
                  <a:lnTo>
                    <a:pt x="3047238" y="190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0575036" y="1383791"/>
              <a:ext cx="727075" cy="4998720"/>
            </a:xfrm>
            <a:custGeom>
              <a:avLst/>
              <a:gdLst/>
              <a:ahLst/>
              <a:cxnLst/>
              <a:rect l="l" t="t" r="r" b="b"/>
              <a:pathLst>
                <a:path w="727075" h="4998720">
                  <a:moveTo>
                    <a:pt x="726948" y="0"/>
                  </a:moveTo>
                  <a:lnTo>
                    <a:pt x="0" y="0"/>
                  </a:lnTo>
                  <a:lnTo>
                    <a:pt x="0" y="4998720"/>
                  </a:lnTo>
                  <a:lnTo>
                    <a:pt x="726948" y="4998720"/>
                  </a:lnTo>
                  <a:lnTo>
                    <a:pt x="72694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0575036" y="1383791"/>
              <a:ext cx="727075" cy="4998720"/>
            </a:xfrm>
            <a:custGeom>
              <a:avLst/>
              <a:gdLst/>
              <a:ahLst/>
              <a:cxnLst/>
              <a:rect l="l" t="t" r="r" b="b"/>
              <a:pathLst>
                <a:path w="727075" h="4998720">
                  <a:moveTo>
                    <a:pt x="0" y="4998720"/>
                  </a:moveTo>
                  <a:lnTo>
                    <a:pt x="726948" y="4998720"/>
                  </a:lnTo>
                  <a:lnTo>
                    <a:pt x="726948" y="0"/>
                  </a:lnTo>
                  <a:lnTo>
                    <a:pt x="0" y="0"/>
                  </a:lnTo>
                  <a:lnTo>
                    <a:pt x="0" y="499872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0575798" y="3345941"/>
              <a:ext cx="727075" cy="1138555"/>
            </a:xfrm>
            <a:custGeom>
              <a:avLst/>
              <a:gdLst/>
              <a:ahLst/>
              <a:cxnLst/>
              <a:rect l="l" t="t" r="r" b="b"/>
              <a:pathLst>
                <a:path w="727075" h="1138554">
                  <a:moveTo>
                    <a:pt x="0" y="1138428"/>
                  </a:moveTo>
                  <a:lnTo>
                    <a:pt x="726948" y="1138428"/>
                  </a:lnTo>
                  <a:lnTo>
                    <a:pt x="726948" y="0"/>
                  </a:lnTo>
                  <a:lnTo>
                    <a:pt x="0" y="0"/>
                  </a:lnTo>
                  <a:lnTo>
                    <a:pt x="0" y="1138428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8" name="object 68"/>
          <p:cNvGrpSpPr/>
          <p:nvPr/>
        </p:nvGrpSpPr>
        <p:grpSpPr>
          <a:xfrm>
            <a:off x="-6350" y="2357373"/>
            <a:ext cx="1024890" cy="4133850"/>
            <a:chOff x="-6350" y="2357373"/>
            <a:chExt cx="1024890" cy="4133850"/>
          </a:xfrm>
        </p:grpSpPr>
        <p:sp>
          <p:nvSpPr>
            <p:cNvPr id="69" name="object 69"/>
            <p:cNvSpPr/>
            <p:nvPr/>
          </p:nvSpPr>
          <p:spPr>
            <a:xfrm>
              <a:off x="0" y="2363723"/>
              <a:ext cx="1012190" cy="4121150"/>
            </a:xfrm>
            <a:custGeom>
              <a:avLst/>
              <a:gdLst/>
              <a:ahLst/>
              <a:cxnLst/>
              <a:rect l="l" t="t" r="r" b="b"/>
              <a:pathLst>
                <a:path w="1012190" h="4121150">
                  <a:moveTo>
                    <a:pt x="1011935" y="0"/>
                  </a:moveTo>
                  <a:lnTo>
                    <a:pt x="0" y="0"/>
                  </a:lnTo>
                  <a:lnTo>
                    <a:pt x="0" y="4120896"/>
                  </a:lnTo>
                  <a:lnTo>
                    <a:pt x="1011935" y="4120896"/>
                  </a:lnTo>
                  <a:lnTo>
                    <a:pt x="101193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0" y="2363723"/>
              <a:ext cx="1012190" cy="4121150"/>
            </a:xfrm>
            <a:custGeom>
              <a:avLst/>
              <a:gdLst/>
              <a:ahLst/>
              <a:cxnLst/>
              <a:rect l="l" t="t" r="r" b="b"/>
              <a:pathLst>
                <a:path w="1012190" h="4121150">
                  <a:moveTo>
                    <a:pt x="0" y="4120896"/>
                  </a:moveTo>
                  <a:lnTo>
                    <a:pt x="1011935" y="4120896"/>
                  </a:lnTo>
                  <a:lnTo>
                    <a:pt x="1011935" y="0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1" name="object 71"/>
          <p:cNvSpPr txBox="1"/>
          <p:nvPr/>
        </p:nvSpPr>
        <p:spPr>
          <a:xfrm>
            <a:off x="0" y="4131945"/>
            <a:ext cx="10058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180" marR="121285" indent="-635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Calibri"/>
                <a:cs typeface="Calibri"/>
              </a:rPr>
              <a:t>ache </a:t>
            </a:r>
            <a:r>
              <a:rPr sz="1800" b="1" spc="-10" dirty="0">
                <a:latin typeface="Calibri"/>
                <a:cs typeface="Calibri"/>
              </a:rPr>
              <a:t>ontroller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-52601" y="1504569"/>
            <a:ext cx="45339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20" dirty="0">
                <a:latin typeface="Courier New"/>
                <a:cs typeface="Courier New"/>
              </a:rPr>
              <a:t>0011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0" y="1784476"/>
            <a:ext cx="417830" cy="6350"/>
          </a:xfrm>
          <a:custGeom>
            <a:avLst/>
            <a:gdLst/>
            <a:ahLst/>
            <a:cxnLst/>
            <a:rect l="l" t="t" r="r" b="b"/>
            <a:pathLst>
              <a:path w="417830" h="6350">
                <a:moveTo>
                  <a:pt x="417372" y="0"/>
                </a:moveTo>
                <a:lnTo>
                  <a:pt x="0" y="0"/>
                </a:lnTo>
                <a:lnTo>
                  <a:pt x="0" y="6350"/>
                </a:lnTo>
                <a:lnTo>
                  <a:pt x="417372" y="6350"/>
                </a:lnTo>
                <a:lnTo>
                  <a:pt x="417372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10414" y="1828876"/>
            <a:ext cx="294640" cy="4540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20" dirty="0">
                <a:latin typeface="Calibri"/>
                <a:cs typeface="Calibri"/>
              </a:rPr>
              <a:t>fset</a:t>
            </a:r>
            <a:endParaRPr sz="1400">
              <a:latin typeface="Calibri"/>
              <a:cs typeface="Calibri"/>
            </a:endParaRPr>
          </a:p>
          <a:p>
            <a:pPr marL="21590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Calibri"/>
                <a:cs typeface="Calibri"/>
              </a:rPr>
              <a:t>9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0" y="1785873"/>
            <a:ext cx="455930" cy="577850"/>
          </a:xfrm>
          <a:custGeom>
            <a:avLst/>
            <a:gdLst/>
            <a:ahLst/>
            <a:cxnLst/>
            <a:rect l="l" t="t" r="r" b="b"/>
            <a:pathLst>
              <a:path w="455930" h="577850">
                <a:moveTo>
                  <a:pt x="411200" y="501650"/>
                </a:moveTo>
                <a:lnTo>
                  <a:pt x="379450" y="501650"/>
                </a:lnTo>
                <a:lnTo>
                  <a:pt x="417550" y="577850"/>
                </a:lnTo>
                <a:lnTo>
                  <a:pt x="449300" y="514350"/>
                </a:lnTo>
                <a:lnTo>
                  <a:pt x="411200" y="514350"/>
                </a:lnTo>
                <a:lnTo>
                  <a:pt x="411200" y="501650"/>
                </a:lnTo>
                <a:close/>
              </a:path>
              <a:path w="455930" h="577850">
                <a:moveTo>
                  <a:pt x="411200" y="6350"/>
                </a:moveTo>
                <a:lnTo>
                  <a:pt x="411200" y="514350"/>
                </a:lnTo>
                <a:lnTo>
                  <a:pt x="423900" y="514350"/>
                </a:lnTo>
                <a:lnTo>
                  <a:pt x="423900" y="12700"/>
                </a:lnTo>
                <a:lnTo>
                  <a:pt x="417550" y="12700"/>
                </a:lnTo>
                <a:lnTo>
                  <a:pt x="411200" y="6350"/>
                </a:lnTo>
                <a:close/>
              </a:path>
              <a:path w="455930" h="577850">
                <a:moveTo>
                  <a:pt x="455650" y="501650"/>
                </a:moveTo>
                <a:lnTo>
                  <a:pt x="423900" y="501650"/>
                </a:lnTo>
                <a:lnTo>
                  <a:pt x="423900" y="514350"/>
                </a:lnTo>
                <a:lnTo>
                  <a:pt x="449300" y="514350"/>
                </a:lnTo>
                <a:lnTo>
                  <a:pt x="455650" y="501650"/>
                </a:lnTo>
                <a:close/>
              </a:path>
              <a:path w="455930" h="577850">
                <a:moveTo>
                  <a:pt x="423900" y="0"/>
                </a:moveTo>
                <a:lnTo>
                  <a:pt x="0" y="0"/>
                </a:lnTo>
                <a:lnTo>
                  <a:pt x="0" y="12700"/>
                </a:lnTo>
                <a:lnTo>
                  <a:pt x="411200" y="12700"/>
                </a:lnTo>
                <a:lnTo>
                  <a:pt x="411200" y="6350"/>
                </a:lnTo>
                <a:lnTo>
                  <a:pt x="423900" y="6350"/>
                </a:lnTo>
                <a:lnTo>
                  <a:pt x="423900" y="0"/>
                </a:lnTo>
                <a:close/>
              </a:path>
              <a:path w="455930" h="577850">
                <a:moveTo>
                  <a:pt x="423900" y="6350"/>
                </a:moveTo>
                <a:lnTo>
                  <a:pt x="411200" y="6350"/>
                </a:lnTo>
                <a:lnTo>
                  <a:pt x="417550" y="12700"/>
                </a:lnTo>
                <a:lnTo>
                  <a:pt x="423900" y="12700"/>
                </a:lnTo>
                <a:lnTo>
                  <a:pt x="423900" y="63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9854310" y="5227849"/>
            <a:ext cx="607695" cy="1155065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30"/>
              </a:spcBef>
            </a:pPr>
            <a:r>
              <a:rPr sz="1800" dirty="0">
                <a:latin typeface="Calibri"/>
                <a:cs typeface="Calibri"/>
              </a:rPr>
              <a:t>Byte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35"/>
              </a:spcBef>
            </a:pPr>
            <a:r>
              <a:rPr sz="1800" dirty="0">
                <a:latin typeface="Calibri"/>
                <a:cs typeface="Calibri"/>
              </a:rPr>
              <a:t>Byte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1800" dirty="0">
                <a:latin typeface="Calibri"/>
                <a:cs typeface="Calibri"/>
              </a:rPr>
              <a:t>Byte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9981183" y="2778405"/>
            <a:ext cx="254000" cy="3022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.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. </a:t>
            </a:r>
            <a:r>
              <a:rPr sz="1800" spc="-5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9785984" y="1337817"/>
            <a:ext cx="6883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Byte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9981183" y="4828819"/>
            <a:ext cx="254000" cy="3022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.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. </a:t>
            </a:r>
            <a:r>
              <a:rPr sz="1800" spc="-5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11356213" y="3311161"/>
            <a:ext cx="528320" cy="12846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32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Byte</a:t>
            </a:r>
            <a:r>
              <a:rPr sz="1800" spc="-20" dirty="0">
                <a:latin typeface="Calibri"/>
                <a:cs typeface="Calibri"/>
              </a:rPr>
              <a:t> Block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@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0x7fff0000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81" name="object 8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53271" y="2309876"/>
            <a:ext cx="1633474" cy="124701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03428" rIns="0" bIns="0" rtlCol="0">
            <a:spAutoFit/>
          </a:bodyPr>
          <a:lstStyle/>
          <a:p>
            <a:pPr marL="561975">
              <a:lnSpc>
                <a:spcPct val="100000"/>
              </a:lnSpc>
              <a:spcBef>
                <a:spcPts val="105"/>
              </a:spcBef>
            </a:pPr>
            <a:r>
              <a:rPr spc="-55" dirty="0"/>
              <a:t>Today:</a:t>
            </a:r>
            <a:r>
              <a:rPr spc="-45" dirty="0"/>
              <a:t> </a:t>
            </a:r>
            <a:r>
              <a:rPr dirty="0"/>
              <a:t>Caches</a:t>
            </a:r>
            <a:r>
              <a:rPr spc="-30" dirty="0"/>
              <a:t> </a:t>
            </a:r>
            <a:r>
              <a:rPr dirty="0"/>
              <a:t>and</a:t>
            </a:r>
            <a:r>
              <a:rPr spc="-30" dirty="0"/>
              <a:t> </a:t>
            </a:r>
            <a:r>
              <a:rPr dirty="0"/>
              <a:t>the</a:t>
            </a:r>
            <a:r>
              <a:rPr spc="-30" dirty="0"/>
              <a:t> </a:t>
            </a:r>
            <a:r>
              <a:rPr dirty="0"/>
              <a:t>Memory</a:t>
            </a:r>
            <a:r>
              <a:rPr spc="-30" dirty="0"/>
              <a:t> </a:t>
            </a:r>
            <a:r>
              <a:rPr spc="-10" dirty="0"/>
              <a:t>Hierarchy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06841"/>
            <a:ext cx="7554595" cy="258445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240665" algn="l"/>
              </a:tabLst>
            </a:pPr>
            <a:r>
              <a:rPr sz="2800" spc="-10" dirty="0">
                <a:latin typeface="Calibri"/>
                <a:cs typeface="Calibri"/>
              </a:rPr>
              <a:t>Introduction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caches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cache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organization</a:t>
            </a:r>
            <a:endParaRPr sz="28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Caches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memory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hierarchy</a:t>
            </a:r>
            <a:endParaRPr sz="28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Cache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implementation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choices</a:t>
            </a:r>
            <a:endParaRPr sz="28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65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Cache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hardware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optimizations</a:t>
            </a:r>
            <a:endParaRPr sz="28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40665" algn="l"/>
              </a:tabLst>
            </a:pPr>
            <a:r>
              <a:rPr sz="2800" spc="-30" dirty="0">
                <a:latin typeface="Calibri"/>
                <a:cs typeface="Calibri"/>
              </a:rPr>
              <a:t>Software-</a:t>
            </a:r>
            <a:r>
              <a:rPr sz="2800" dirty="0">
                <a:latin typeface="Calibri"/>
                <a:cs typeface="Calibri"/>
              </a:rPr>
              <a:t>managed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caches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&amp;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scratchpad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memories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9604" y="411556"/>
            <a:ext cx="782891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Review:</a:t>
            </a:r>
            <a:r>
              <a:rPr spc="-35" dirty="0"/>
              <a:t> </a:t>
            </a:r>
            <a:r>
              <a:rPr dirty="0"/>
              <a:t>Accessing</a:t>
            </a:r>
            <a:r>
              <a:rPr spc="-45" dirty="0"/>
              <a:t> </a:t>
            </a:r>
            <a:r>
              <a:rPr dirty="0"/>
              <a:t>the</a:t>
            </a:r>
            <a:r>
              <a:rPr spc="-45" dirty="0"/>
              <a:t> </a:t>
            </a:r>
            <a:r>
              <a:rPr dirty="0"/>
              <a:t>cache</a:t>
            </a:r>
            <a:r>
              <a:rPr spc="-75" dirty="0"/>
              <a:t> </a:t>
            </a:r>
            <a:r>
              <a:rPr dirty="0"/>
              <a:t>-</a:t>
            </a:r>
            <a:r>
              <a:rPr spc="-40" dirty="0"/>
              <a:t> </a:t>
            </a:r>
            <a:r>
              <a:rPr spc="-20" dirty="0"/>
              <a:t>Miss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751578" y="2313177"/>
            <a:ext cx="7067550" cy="4135120"/>
            <a:chOff x="4751578" y="2313177"/>
            <a:chExt cx="7067550" cy="4135120"/>
          </a:xfrm>
        </p:grpSpPr>
        <p:sp>
          <p:nvSpPr>
            <p:cNvPr id="4" name="object 4"/>
            <p:cNvSpPr/>
            <p:nvPr/>
          </p:nvSpPr>
          <p:spPr>
            <a:xfrm>
              <a:off x="4757928" y="2319527"/>
              <a:ext cx="7054850" cy="4122420"/>
            </a:xfrm>
            <a:custGeom>
              <a:avLst/>
              <a:gdLst/>
              <a:ahLst/>
              <a:cxnLst/>
              <a:rect l="l" t="t" r="r" b="b"/>
              <a:pathLst>
                <a:path w="7054850" h="4122420">
                  <a:moveTo>
                    <a:pt x="7054596" y="0"/>
                  </a:moveTo>
                  <a:lnTo>
                    <a:pt x="0" y="0"/>
                  </a:lnTo>
                  <a:lnTo>
                    <a:pt x="0" y="4122420"/>
                  </a:lnTo>
                  <a:lnTo>
                    <a:pt x="7054596" y="4122420"/>
                  </a:lnTo>
                  <a:lnTo>
                    <a:pt x="70545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757928" y="2319527"/>
              <a:ext cx="7054850" cy="4122420"/>
            </a:xfrm>
            <a:custGeom>
              <a:avLst/>
              <a:gdLst/>
              <a:ahLst/>
              <a:cxnLst/>
              <a:rect l="l" t="t" r="r" b="b"/>
              <a:pathLst>
                <a:path w="7054850" h="4122420">
                  <a:moveTo>
                    <a:pt x="0" y="4122420"/>
                  </a:moveTo>
                  <a:lnTo>
                    <a:pt x="7054596" y="4122420"/>
                  </a:lnTo>
                  <a:lnTo>
                    <a:pt x="7054596" y="0"/>
                  </a:lnTo>
                  <a:lnTo>
                    <a:pt x="0" y="0"/>
                  </a:lnTo>
                  <a:lnTo>
                    <a:pt x="0" y="412242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887468" y="2500883"/>
              <a:ext cx="6753225" cy="749935"/>
            </a:xfrm>
            <a:custGeom>
              <a:avLst/>
              <a:gdLst/>
              <a:ahLst/>
              <a:cxnLst/>
              <a:rect l="l" t="t" r="r" b="b"/>
              <a:pathLst>
                <a:path w="6753225" h="749935">
                  <a:moveTo>
                    <a:pt x="6752844" y="0"/>
                  </a:moveTo>
                  <a:lnTo>
                    <a:pt x="0" y="0"/>
                  </a:lnTo>
                  <a:lnTo>
                    <a:pt x="0" y="749808"/>
                  </a:lnTo>
                  <a:lnTo>
                    <a:pt x="6752844" y="749808"/>
                  </a:lnTo>
                  <a:lnTo>
                    <a:pt x="675284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887468" y="2500883"/>
              <a:ext cx="6753225" cy="749935"/>
            </a:xfrm>
            <a:custGeom>
              <a:avLst/>
              <a:gdLst/>
              <a:ahLst/>
              <a:cxnLst/>
              <a:rect l="l" t="t" r="r" b="b"/>
              <a:pathLst>
                <a:path w="6753225" h="749935">
                  <a:moveTo>
                    <a:pt x="0" y="749808"/>
                  </a:moveTo>
                  <a:lnTo>
                    <a:pt x="6752844" y="749808"/>
                  </a:lnTo>
                  <a:lnTo>
                    <a:pt x="6752844" y="0"/>
                  </a:lnTo>
                  <a:lnTo>
                    <a:pt x="0" y="0"/>
                  </a:lnTo>
                  <a:lnTo>
                    <a:pt x="0" y="7498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887468" y="3486911"/>
              <a:ext cx="6753225" cy="748665"/>
            </a:xfrm>
            <a:custGeom>
              <a:avLst/>
              <a:gdLst/>
              <a:ahLst/>
              <a:cxnLst/>
              <a:rect l="l" t="t" r="r" b="b"/>
              <a:pathLst>
                <a:path w="6753225" h="748664">
                  <a:moveTo>
                    <a:pt x="6752844" y="0"/>
                  </a:moveTo>
                  <a:lnTo>
                    <a:pt x="0" y="0"/>
                  </a:lnTo>
                  <a:lnTo>
                    <a:pt x="0" y="748283"/>
                  </a:lnTo>
                  <a:lnTo>
                    <a:pt x="6752844" y="748283"/>
                  </a:lnTo>
                  <a:lnTo>
                    <a:pt x="675284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887468" y="3486911"/>
              <a:ext cx="6753225" cy="748665"/>
            </a:xfrm>
            <a:custGeom>
              <a:avLst/>
              <a:gdLst/>
              <a:ahLst/>
              <a:cxnLst/>
              <a:rect l="l" t="t" r="r" b="b"/>
              <a:pathLst>
                <a:path w="6753225" h="748664">
                  <a:moveTo>
                    <a:pt x="0" y="748283"/>
                  </a:moveTo>
                  <a:lnTo>
                    <a:pt x="6752844" y="748283"/>
                  </a:lnTo>
                  <a:lnTo>
                    <a:pt x="6752844" y="0"/>
                  </a:lnTo>
                  <a:lnTo>
                    <a:pt x="0" y="0"/>
                  </a:lnTo>
                  <a:lnTo>
                    <a:pt x="0" y="74828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887468" y="4501895"/>
              <a:ext cx="6753225" cy="749935"/>
            </a:xfrm>
            <a:custGeom>
              <a:avLst/>
              <a:gdLst/>
              <a:ahLst/>
              <a:cxnLst/>
              <a:rect l="l" t="t" r="r" b="b"/>
              <a:pathLst>
                <a:path w="6753225" h="749935">
                  <a:moveTo>
                    <a:pt x="6752844" y="0"/>
                  </a:moveTo>
                  <a:lnTo>
                    <a:pt x="0" y="0"/>
                  </a:lnTo>
                  <a:lnTo>
                    <a:pt x="0" y="749807"/>
                  </a:lnTo>
                  <a:lnTo>
                    <a:pt x="6752844" y="749807"/>
                  </a:lnTo>
                  <a:lnTo>
                    <a:pt x="675284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887468" y="4501895"/>
              <a:ext cx="6753225" cy="749935"/>
            </a:xfrm>
            <a:custGeom>
              <a:avLst/>
              <a:gdLst/>
              <a:ahLst/>
              <a:cxnLst/>
              <a:rect l="l" t="t" r="r" b="b"/>
              <a:pathLst>
                <a:path w="6753225" h="749935">
                  <a:moveTo>
                    <a:pt x="0" y="749807"/>
                  </a:moveTo>
                  <a:lnTo>
                    <a:pt x="6752844" y="749807"/>
                  </a:lnTo>
                  <a:lnTo>
                    <a:pt x="6752844" y="0"/>
                  </a:lnTo>
                  <a:lnTo>
                    <a:pt x="0" y="0"/>
                  </a:lnTo>
                  <a:lnTo>
                    <a:pt x="0" y="7498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887468" y="5486400"/>
              <a:ext cx="6753225" cy="749935"/>
            </a:xfrm>
            <a:custGeom>
              <a:avLst/>
              <a:gdLst/>
              <a:ahLst/>
              <a:cxnLst/>
              <a:rect l="l" t="t" r="r" b="b"/>
              <a:pathLst>
                <a:path w="6753225" h="749935">
                  <a:moveTo>
                    <a:pt x="6752844" y="0"/>
                  </a:moveTo>
                  <a:lnTo>
                    <a:pt x="0" y="0"/>
                  </a:lnTo>
                  <a:lnTo>
                    <a:pt x="0" y="749808"/>
                  </a:lnTo>
                  <a:lnTo>
                    <a:pt x="6752844" y="749808"/>
                  </a:lnTo>
                  <a:lnTo>
                    <a:pt x="675284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887468" y="5486400"/>
              <a:ext cx="6753225" cy="749935"/>
            </a:xfrm>
            <a:custGeom>
              <a:avLst/>
              <a:gdLst/>
              <a:ahLst/>
              <a:cxnLst/>
              <a:rect l="l" t="t" r="r" b="b"/>
              <a:pathLst>
                <a:path w="6753225" h="749935">
                  <a:moveTo>
                    <a:pt x="0" y="749808"/>
                  </a:moveTo>
                  <a:lnTo>
                    <a:pt x="6752844" y="749808"/>
                  </a:lnTo>
                  <a:lnTo>
                    <a:pt x="6752844" y="0"/>
                  </a:lnTo>
                  <a:lnTo>
                    <a:pt x="0" y="0"/>
                  </a:lnTo>
                  <a:lnTo>
                    <a:pt x="0" y="7498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772025" y="1991944"/>
            <a:ext cx="3536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780" dirty="0">
                <a:latin typeface="Calibri"/>
                <a:cs typeface="Calibri"/>
              </a:rPr>
              <a:t>L</a:t>
            </a:r>
            <a:r>
              <a:rPr sz="1800" spc="-25" dirty="0">
                <a:latin typeface="Calibri"/>
                <a:cs typeface="Calibri"/>
              </a:rPr>
              <a:t>L</a:t>
            </a:r>
            <a:r>
              <a:rPr sz="1800" spc="-935" dirty="0">
                <a:latin typeface="Calibri"/>
                <a:cs typeface="Calibri"/>
              </a:rPr>
              <a:t>3</a:t>
            </a:r>
            <a:r>
              <a:rPr sz="1800" spc="-25" dirty="0">
                <a:latin typeface="Calibri"/>
                <a:cs typeface="Calibri"/>
              </a:rPr>
              <a:t>3</a:t>
            </a:r>
            <a:r>
              <a:rPr sz="1800" spc="-935" dirty="0">
                <a:latin typeface="Calibri"/>
                <a:cs typeface="Calibri"/>
              </a:rPr>
              <a:t>$</a:t>
            </a:r>
            <a:r>
              <a:rPr sz="1800" spc="-25" dirty="0">
                <a:latin typeface="Calibri"/>
                <a:cs typeface="Calibri"/>
              </a:rPr>
              <a:t>$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939791" y="2615164"/>
            <a:ext cx="254000" cy="4876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Set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948682" y="3640816"/>
            <a:ext cx="254000" cy="4876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Set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939791" y="4646021"/>
            <a:ext cx="254000" cy="4876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Set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963286" y="5641854"/>
            <a:ext cx="254000" cy="4876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Set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304790" y="1599946"/>
            <a:ext cx="6360160" cy="4848860"/>
            <a:chOff x="5304790" y="1599946"/>
            <a:chExt cx="6360160" cy="4848860"/>
          </a:xfrm>
        </p:grpSpPr>
        <p:sp>
          <p:nvSpPr>
            <p:cNvPr id="20" name="object 20"/>
            <p:cNvSpPr/>
            <p:nvPr/>
          </p:nvSpPr>
          <p:spPr>
            <a:xfrm>
              <a:off x="5311140" y="1609344"/>
              <a:ext cx="1569720" cy="4832985"/>
            </a:xfrm>
            <a:custGeom>
              <a:avLst/>
              <a:gdLst/>
              <a:ahLst/>
              <a:cxnLst/>
              <a:rect l="l" t="t" r="r" b="b"/>
              <a:pathLst>
                <a:path w="1569720" h="4832985">
                  <a:moveTo>
                    <a:pt x="1569719" y="0"/>
                  </a:moveTo>
                  <a:lnTo>
                    <a:pt x="0" y="0"/>
                  </a:lnTo>
                  <a:lnTo>
                    <a:pt x="0" y="4832604"/>
                  </a:lnTo>
                  <a:lnTo>
                    <a:pt x="1569719" y="4832604"/>
                  </a:lnTo>
                  <a:lnTo>
                    <a:pt x="1569719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311140" y="1609344"/>
              <a:ext cx="1569720" cy="4832985"/>
            </a:xfrm>
            <a:custGeom>
              <a:avLst/>
              <a:gdLst/>
              <a:ahLst/>
              <a:cxnLst/>
              <a:rect l="l" t="t" r="r" b="b"/>
              <a:pathLst>
                <a:path w="1569720" h="4832985">
                  <a:moveTo>
                    <a:pt x="0" y="4832604"/>
                  </a:moveTo>
                  <a:lnTo>
                    <a:pt x="1569719" y="4832604"/>
                  </a:lnTo>
                  <a:lnTo>
                    <a:pt x="1569719" y="0"/>
                  </a:lnTo>
                  <a:lnTo>
                    <a:pt x="0" y="0"/>
                  </a:lnTo>
                  <a:lnTo>
                    <a:pt x="0" y="483260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906768" y="1606296"/>
              <a:ext cx="1568450" cy="4832985"/>
            </a:xfrm>
            <a:custGeom>
              <a:avLst/>
              <a:gdLst/>
              <a:ahLst/>
              <a:cxnLst/>
              <a:rect l="l" t="t" r="r" b="b"/>
              <a:pathLst>
                <a:path w="1568450" h="4832985">
                  <a:moveTo>
                    <a:pt x="1568196" y="0"/>
                  </a:moveTo>
                  <a:lnTo>
                    <a:pt x="0" y="0"/>
                  </a:lnTo>
                  <a:lnTo>
                    <a:pt x="0" y="4832604"/>
                  </a:lnTo>
                  <a:lnTo>
                    <a:pt x="1568196" y="4832604"/>
                  </a:lnTo>
                  <a:lnTo>
                    <a:pt x="1568196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906768" y="1606296"/>
              <a:ext cx="1568450" cy="4832985"/>
            </a:xfrm>
            <a:custGeom>
              <a:avLst/>
              <a:gdLst/>
              <a:ahLst/>
              <a:cxnLst/>
              <a:rect l="l" t="t" r="r" b="b"/>
              <a:pathLst>
                <a:path w="1568450" h="4832985">
                  <a:moveTo>
                    <a:pt x="0" y="4832604"/>
                  </a:moveTo>
                  <a:lnTo>
                    <a:pt x="1568196" y="4832604"/>
                  </a:lnTo>
                  <a:lnTo>
                    <a:pt x="1568196" y="0"/>
                  </a:lnTo>
                  <a:lnTo>
                    <a:pt x="0" y="0"/>
                  </a:lnTo>
                  <a:lnTo>
                    <a:pt x="0" y="483260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503920" y="1609344"/>
              <a:ext cx="1568450" cy="4832985"/>
            </a:xfrm>
            <a:custGeom>
              <a:avLst/>
              <a:gdLst/>
              <a:ahLst/>
              <a:cxnLst/>
              <a:rect l="l" t="t" r="r" b="b"/>
              <a:pathLst>
                <a:path w="1568450" h="4832985">
                  <a:moveTo>
                    <a:pt x="1568196" y="0"/>
                  </a:moveTo>
                  <a:lnTo>
                    <a:pt x="0" y="0"/>
                  </a:lnTo>
                  <a:lnTo>
                    <a:pt x="0" y="4832604"/>
                  </a:lnTo>
                  <a:lnTo>
                    <a:pt x="1568196" y="4832604"/>
                  </a:lnTo>
                  <a:lnTo>
                    <a:pt x="1568196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503920" y="1609344"/>
              <a:ext cx="1568450" cy="4832985"/>
            </a:xfrm>
            <a:custGeom>
              <a:avLst/>
              <a:gdLst/>
              <a:ahLst/>
              <a:cxnLst/>
              <a:rect l="l" t="t" r="r" b="b"/>
              <a:pathLst>
                <a:path w="1568450" h="4832985">
                  <a:moveTo>
                    <a:pt x="0" y="4832604"/>
                  </a:moveTo>
                  <a:lnTo>
                    <a:pt x="1568196" y="4832604"/>
                  </a:lnTo>
                  <a:lnTo>
                    <a:pt x="1568196" y="0"/>
                  </a:lnTo>
                  <a:lnTo>
                    <a:pt x="0" y="0"/>
                  </a:lnTo>
                  <a:lnTo>
                    <a:pt x="0" y="483260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0088880" y="1606296"/>
              <a:ext cx="1569720" cy="4832985"/>
            </a:xfrm>
            <a:custGeom>
              <a:avLst/>
              <a:gdLst/>
              <a:ahLst/>
              <a:cxnLst/>
              <a:rect l="l" t="t" r="r" b="b"/>
              <a:pathLst>
                <a:path w="1569720" h="4832985">
                  <a:moveTo>
                    <a:pt x="1569720" y="0"/>
                  </a:moveTo>
                  <a:lnTo>
                    <a:pt x="0" y="0"/>
                  </a:lnTo>
                  <a:lnTo>
                    <a:pt x="0" y="4832604"/>
                  </a:lnTo>
                  <a:lnTo>
                    <a:pt x="1569720" y="4832604"/>
                  </a:lnTo>
                  <a:lnTo>
                    <a:pt x="1569720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088880" y="1606296"/>
              <a:ext cx="1569720" cy="4832985"/>
            </a:xfrm>
            <a:custGeom>
              <a:avLst/>
              <a:gdLst/>
              <a:ahLst/>
              <a:cxnLst/>
              <a:rect l="l" t="t" r="r" b="b"/>
              <a:pathLst>
                <a:path w="1569720" h="4832985">
                  <a:moveTo>
                    <a:pt x="0" y="4832604"/>
                  </a:moveTo>
                  <a:lnTo>
                    <a:pt x="1569720" y="4832604"/>
                  </a:lnTo>
                  <a:lnTo>
                    <a:pt x="1569720" y="0"/>
                  </a:lnTo>
                  <a:lnTo>
                    <a:pt x="0" y="0"/>
                  </a:lnTo>
                  <a:lnTo>
                    <a:pt x="0" y="4832604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976872" y="2636520"/>
              <a:ext cx="1423670" cy="402590"/>
            </a:xfrm>
            <a:custGeom>
              <a:avLst/>
              <a:gdLst/>
              <a:ahLst/>
              <a:cxnLst/>
              <a:rect l="l" t="t" r="r" b="b"/>
              <a:pathLst>
                <a:path w="1423670" h="402589">
                  <a:moveTo>
                    <a:pt x="1423416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3416" y="402336"/>
                  </a:lnTo>
                  <a:lnTo>
                    <a:pt x="1423416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976872" y="2636520"/>
              <a:ext cx="1423670" cy="402590"/>
            </a:xfrm>
            <a:custGeom>
              <a:avLst/>
              <a:gdLst/>
              <a:ahLst/>
              <a:cxnLst/>
              <a:rect l="l" t="t" r="r" b="b"/>
              <a:pathLst>
                <a:path w="1423670" h="402589">
                  <a:moveTo>
                    <a:pt x="0" y="402336"/>
                  </a:moveTo>
                  <a:lnTo>
                    <a:pt x="1423416" y="402336"/>
                  </a:lnTo>
                  <a:lnTo>
                    <a:pt x="1423416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542020" y="2636520"/>
              <a:ext cx="1423670" cy="402590"/>
            </a:xfrm>
            <a:custGeom>
              <a:avLst/>
              <a:gdLst/>
              <a:ahLst/>
              <a:cxnLst/>
              <a:rect l="l" t="t" r="r" b="b"/>
              <a:pathLst>
                <a:path w="1423670" h="402589">
                  <a:moveTo>
                    <a:pt x="1423416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3416" y="402336"/>
                  </a:lnTo>
                  <a:lnTo>
                    <a:pt x="1423416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542020" y="2636520"/>
              <a:ext cx="1423670" cy="402590"/>
            </a:xfrm>
            <a:custGeom>
              <a:avLst/>
              <a:gdLst/>
              <a:ahLst/>
              <a:cxnLst/>
              <a:rect l="l" t="t" r="r" b="b"/>
              <a:pathLst>
                <a:path w="1423670" h="402589">
                  <a:moveTo>
                    <a:pt x="0" y="402336"/>
                  </a:moveTo>
                  <a:lnTo>
                    <a:pt x="1423416" y="402336"/>
                  </a:lnTo>
                  <a:lnTo>
                    <a:pt x="1423416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0108692" y="2630424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40" h="401319">
                  <a:moveTo>
                    <a:pt x="1424940" y="0"/>
                  </a:moveTo>
                  <a:lnTo>
                    <a:pt x="0" y="0"/>
                  </a:lnTo>
                  <a:lnTo>
                    <a:pt x="0" y="400812"/>
                  </a:lnTo>
                  <a:lnTo>
                    <a:pt x="1424940" y="400812"/>
                  </a:lnTo>
                  <a:lnTo>
                    <a:pt x="1424940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0108692" y="2630424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40" h="401319">
                  <a:moveTo>
                    <a:pt x="0" y="400812"/>
                  </a:moveTo>
                  <a:lnTo>
                    <a:pt x="1424940" y="400812"/>
                  </a:lnTo>
                  <a:lnTo>
                    <a:pt x="1424940" y="0"/>
                  </a:lnTo>
                  <a:lnTo>
                    <a:pt x="0" y="0"/>
                  </a:lnTo>
                  <a:lnTo>
                    <a:pt x="0" y="40081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381244" y="3666744"/>
              <a:ext cx="1423670" cy="401320"/>
            </a:xfrm>
            <a:custGeom>
              <a:avLst/>
              <a:gdLst/>
              <a:ahLst/>
              <a:cxnLst/>
              <a:rect l="l" t="t" r="r" b="b"/>
              <a:pathLst>
                <a:path w="1423670" h="401320">
                  <a:moveTo>
                    <a:pt x="1423416" y="0"/>
                  </a:moveTo>
                  <a:lnTo>
                    <a:pt x="0" y="0"/>
                  </a:lnTo>
                  <a:lnTo>
                    <a:pt x="0" y="400811"/>
                  </a:lnTo>
                  <a:lnTo>
                    <a:pt x="1423416" y="400811"/>
                  </a:lnTo>
                  <a:lnTo>
                    <a:pt x="1423416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381244" y="3666744"/>
              <a:ext cx="1423670" cy="401320"/>
            </a:xfrm>
            <a:custGeom>
              <a:avLst/>
              <a:gdLst/>
              <a:ahLst/>
              <a:cxnLst/>
              <a:rect l="l" t="t" r="r" b="b"/>
              <a:pathLst>
                <a:path w="1423670" h="401320">
                  <a:moveTo>
                    <a:pt x="0" y="400811"/>
                  </a:moveTo>
                  <a:lnTo>
                    <a:pt x="1423416" y="400811"/>
                  </a:lnTo>
                  <a:lnTo>
                    <a:pt x="1423416" y="0"/>
                  </a:lnTo>
                  <a:lnTo>
                    <a:pt x="0" y="0"/>
                  </a:lnTo>
                  <a:lnTo>
                    <a:pt x="0" y="40081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976872" y="3666744"/>
              <a:ext cx="1423670" cy="401320"/>
            </a:xfrm>
            <a:custGeom>
              <a:avLst/>
              <a:gdLst/>
              <a:ahLst/>
              <a:cxnLst/>
              <a:rect l="l" t="t" r="r" b="b"/>
              <a:pathLst>
                <a:path w="1423670" h="401320">
                  <a:moveTo>
                    <a:pt x="1423416" y="0"/>
                  </a:moveTo>
                  <a:lnTo>
                    <a:pt x="0" y="0"/>
                  </a:lnTo>
                  <a:lnTo>
                    <a:pt x="0" y="400811"/>
                  </a:lnTo>
                  <a:lnTo>
                    <a:pt x="1423416" y="400811"/>
                  </a:lnTo>
                  <a:lnTo>
                    <a:pt x="1423416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976872" y="3666744"/>
              <a:ext cx="1423670" cy="401320"/>
            </a:xfrm>
            <a:custGeom>
              <a:avLst/>
              <a:gdLst/>
              <a:ahLst/>
              <a:cxnLst/>
              <a:rect l="l" t="t" r="r" b="b"/>
              <a:pathLst>
                <a:path w="1423670" h="401320">
                  <a:moveTo>
                    <a:pt x="0" y="400811"/>
                  </a:moveTo>
                  <a:lnTo>
                    <a:pt x="1423416" y="400811"/>
                  </a:lnTo>
                  <a:lnTo>
                    <a:pt x="1423416" y="0"/>
                  </a:lnTo>
                  <a:lnTo>
                    <a:pt x="0" y="0"/>
                  </a:lnTo>
                  <a:lnTo>
                    <a:pt x="0" y="40081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542020" y="3666744"/>
              <a:ext cx="1423670" cy="401320"/>
            </a:xfrm>
            <a:custGeom>
              <a:avLst/>
              <a:gdLst/>
              <a:ahLst/>
              <a:cxnLst/>
              <a:rect l="l" t="t" r="r" b="b"/>
              <a:pathLst>
                <a:path w="1423670" h="401320">
                  <a:moveTo>
                    <a:pt x="1423416" y="0"/>
                  </a:moveTo>
                  <a:lnTo>
                    <a:pt x="0" y="0"/>
                  </a:lnTo>
                  <a:lnTo>
                    <a:pt x="0" y="400811"/>
                  </a:lnTo>
                  <a:lnTo>
                    <a:pt x="1423416" y="400811"/>
                  </a:lnTo>
                  <a:lnTo>
                    <a:pt x="1423416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542020" y="3666744"/>
              <a:ext cx="1423670" cy="401320"/>
            </a:xfrm>
            <a:custGeom>
              <a:avLst/>
              <a:gdLst/>
              <a:ahLst/>
              <a:cxnLst/>
              <a:rect l="l" t="t" r="r" b="b"/>
              <a:pathLst>
                <a:path w="1423670" h="401320">
                  <a:moveTo>
                    <a:pt x="0" y="400811"/>
                  </a:moveTo>
                  <a:lnTo>
                    <a:pt x="1423416" y="400811"/>
                  </a:lnTo>
                  <a:lnTo>
                    <a:pt x="1423416" y="0"/>
                  </a:lnTo>
                  <a:lnTo>
                    <a:pt x="0" y="0"/>
                  </a:lnTo>
                  <a:lnTo>
                    <a:pt x="0" y="40081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0108692" y="3659124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40" h="402589">
                  <a:moveTo>
                    <a:pt x="1424940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4940" y="402336"/>
                  </a:lnTo>
                  <a:lnTo>
                    <a:pt x="1424940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0108692" y="3659124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40" h="402589">
                  <a:moveTo>
                    <a:pt x="0" y="402336"/>
                  </a:moveTo>
                  <a:lnTo>
                    <a:pt x="1424940" y="402336"/>
                  </a:lnTo>
                  <a:lnTo>
                    <a:pt x="1424940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0108692" y="4689347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40" h="402589">
                  <a:moveTo>
                    <a:pt x="1424940" y="0"/>
                  </a:moveTo>
                  <a:lnTo>
                    <a:pt x="0" y="0"/>
                  </a:lnTo>
                  <a:lnTo>
                    <a:pt x="0" y="402335"/>
                  </a:lnTo>
                  <a:lnTo>
                    <a:pt x="1424940" y="402335"/>
                  </a:lnTo>
                  <a:lnTo>
                    <a:pt x="1424940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0108692" y="4689347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40" h="402589">
                  <a:moveTo>
                    <a:pt x="0" y="402335"/>
                  </a:moveTo>
                  <a:lnTo>
                    <a:pt x="1424940" y="402335"/>
                  </a:lnTo>
                  <a:lnTo>
                    <a:pt x="1424940" y="0"/>
                  </a:lnTo>
                  <a:lnTo>
                    <a:pt x="0" y="0"/>
                  </a:lnTo>
                  <a:lnTo>
                    <a:pt x="0" y="40233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387340" y="5649467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40" h="401320">
                  <a:moveTo>
                    <a:pt x="1424939" y="0"/>
                  </a:moveTo>
                  <a:lnTo>
                    <a:pt x="0" y="0"/>
                  </a:lnTo>
                  <a:lnTo>
                    <a:pt x="0" y="400811"/>
                  </a:lnTo>
                  <a:lnTo>
                    <a:pt x="1424939" y="400811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387340" y="5649467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40" h="401320">
                  <a:moveTo>
                    <a:pt x="0" y="400811"/>
                  </a:moveTo>
                  <a:lnTo>
                    <a:pt x="1424939" y="400811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0811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982968" y="5649467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40" h="401320">
                  <a:moveTo>
                    <a:pt x="1424940" y="0"/>
                  </a:moveTo>
                  <a:lnTo>
                    <a:pt x="0" y="0"/>
                  </a:lnTo>
                  <a:lnTo>
                    <a:pt x="0" y="400811"/>
                  </a:lnTo>
                  <a:lnTo>
                    <a:pt x="1424940" y="400811"/>
                  </a:lnTo>
                  <a:lnTo>
                    <a:pt x="1424940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982968" y="5649467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40" h="401320">
                  <a:moveTo>
                    <a:pt x="0" y="400811"/>
                  </a:moveTo>
                  <a:lnTo>
                    <a:pt x="1424940" y="400811"/>
                  </a:lnTo>
                  <a:lnTo>
                    <a:pt x="1424940" y="0"/>
                  </a:lnTo>
                  <a:lnTo>
                    <a:pt x="0" y="0"/>
                  </a:lnTo>
                  <a:lnTo>
                    <a:pt x="0" y="40081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548116" y="5649467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40" h="401320">
                  <a:moveTo>
                    <a:pt x="1424940" y="0"/>
                  </a:moveTo>
                  <a:lnTo>
                    <a:pt x="0" y="0"/>
                  </a:lnTo>
                  <a:lnTo>
                    <a:pt x="0" y="400811"/>
                  </a:lnTo>
                  <a:lnTo>
                    <a:pt x="1424940" y="400811"/>
                  </a:lnTo>
                  <a:lnTo>
                    <a:pt x="1424940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8548116" y="5649467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40" h="401320">
                  <a:moveTo>
                    <a:pt x="0" y="400811"/>
                  </a:moveTo>
                  <a:lnTo>
                    <a:pt x="1424940" y="400811"/>
                  </a:lnTo>
                  <a:lnTo>
                    <a:pt x="1424940" y="0"/>
                  </a:lnTo>
                  <a:lnTo>
                    <a:pt x="0" y="0"/>
                  </a:lnTo>
                  <a:lnTo>
                    <a:pt x="0" y="40081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0114788" y="5641848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40" h="402589">
                  <a:moveTo>
                    <a:pt x="1424940" y="0"/>
                  </a:moveTo>
                  <a:lnTo>
                    <a:pt x="0" y="0"/>
                  </a:lnTo>
                  <a:lnTo>
                    <a:pt x="0" y="402335"/>
                  </a:lnTo>
                  <a:lnTo>
                    <a:pt x="1424940" y="402335"/>
                  </a:lnTo>
                  <a:lnTo>
                    <a:pt x="1424940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0114788" y="5641848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40" h="402589">
                  <a:moveTo>
                    <a:pt x="0" y="402335"/>
                  </a:moveTo>
                  <a:lnTo>
                    <a:pt x="1424940" y="402335"/>
                  </a:lnTo>
                  <a:lnTo>
                    <a:pt x="1424940" y="0"/>
                  </a:lnTo>
                  <a:lnTo>
                    <a:pt x="0" y="0"/>
                  </a:lnTo>
                  <a:lnTo>
                    <a:pt x="0" y="402335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5317490" y="1614169"/>
            <a:ext cx="1570355" cy="699135"/>
          </a:xfrm>
          <a:prstGeom prst="rect">
            <a:avLst/>
          </a:prstGeom>
          <a:solidFill>
            <a:srgbClr val="ACB8C9">
              <a:alpha val="39999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marL="506730">
              <a:lnSpc>
                <a:spcPts val="2065"/>
              </a:lnSpc>
            </a:pPr>
            <a:r>
              <a:rPr sz="1800" spc="-10" dirty="0">
                <a:latin typeface="Calibri"/>
                <a:cs typeface="Calibri"/>
              </a:rPr>
              <a:t>Way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900164" y="1614169"/>
            <a:ext cx="1583055" cy="699135"/>
          </a:xfrm>
          <a:prstGeom prst="rect">
            <a:avLst/>
          </a:prstGeom>
          <a:solidFill>
            <a:srgbClr val="ACB8C9">
              <a:alpha val="39999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marL="456565">
              <a:lnSpc>
                <a:spcPts val="2070"/>
              </a:lnSpc>
            </a:pPr>
            <a:r>
              <a:rPr sz="1800" spc="-10" dirty="0">
                <a:latin typeface="Calibri"/>
                <a:cs typeface="Calibri"/>
              </a:rPr>
              <a:t>Way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8495792" y="1614169"/>
            <a:ext cx="1578610" cy="699135"/>
          </a:xfrm>
          <a:prstGeom prst="rect">
            <a:avLst/>
          </a:prstGeom>
          <a:solidFill>
            <a:srgbClr val="ACB8C9">
              <a:alpha val="39999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marL="475615">
              <a:lnSpc>
                <a:spcPts val="1995"/>
              </a:lnSpc>
            </a:pPr>
            <a:r>
              <a:rPr sz="1800" spc="-10" dirty="0">
                <a:latin typeface="Calibri"/>
                <a:cs typeface="Calibri"/>
              </a:rPr>
              <a:t>Way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0086847" y="1614169"/>
            <a:ext cx="1565910" cy="699135"/>
          </a:xfrm>
          <a:prstGeom prst="rect">
            <a:avLst/>
          </a:prstGeom>
          <a:solidFill>
            <a:srgbClr val="ACB8C9">
              <a:alpha val="39999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marL="481965">
              <a:lnSpc>
                <a:spcPts val="2065"/>
              </a:lnSpc>
            </a:pPr>
            <a:r>
              <a:rPr sz="1800" spc="-10" dirty="0">
                <a:latin typeface="Calibri"/>
                <a:cs typeface="Calibri"/>
              </a:rPr>
              <a:t>Way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381244" y="2636520"/>
            <a:ext cx="1423670" cy="402590"/>
          </a:xfrm>
          <a:prstGeom prst="rect">
            <a:avLst/>
          </a:prstGeom>
          <a:solidFill>
            <a:srgbClr val="DAE2F3"/>
          </a:solidFill>
          <a:ln w="12700">
            <a:solidFill>
              <a:srgbClr val="2E528F"/>
            </a:solidFill>
          </a:ln>
        </p:spPr>
        <p:txBody>
          <a:bodyPr vert="horz" wrap="square" lIns="0" tIns="56515" rIns="0" bIns="0" rtlCol="0">
            <a:spAutoFit/>
          </a:bodyPr>
          <a:lstStyle/>
          <a:p>
            <a:pPr marL="443230">
              <a:lnSpc>
                <a:spcPct val="100000"/>
              </a:lnSpc>
              <a:spcBef>
                <a:spcPts val="445"/>
              </a:spcBef>
            </a:pPr>
            <a:r>
              <a:rPr sz="1800" spc="-20" dirty="0">
                <a:latin typeface="Calibri"/>
                <a:cs typeface="Calibri"/>
              </a:rPr>
              <a:t>Line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9206483" y="283463"/>
            <a:ext cx="2745105" cy="81089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1650">
              <a:latin typeface="Times New Roman"/>
              <a:cs typeface="Times New Roman"/>
            </a:endParaRPr>
          </a:p>
          <a:p>
            <a:pPr marL="262255">
              <a:lnSpc>
                <a:spcPct val="100000"/>
              </a:lnSpc>
            </a:pPr>
            <a:r>
              <a:rPr sz="1800" dirty="0">
                <a:latin typeface="Courier New"/>
                <a:cs typeface="Courier New"/>
              </a:rPr>
              <a:t>lb</a:t>
            </a:r>
            <a:r>
              <a:rPr sz="1800" spc="-2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x6</a:t>
            </a:r>
            <a:r>
              <a:rPr sz="1800" spc="-20" dirty="0">
                <a:latin typeface="Courier New"/>
                <a:cs typeface="Courier New"/>
              </a:rPr>
              <a:t> </a:t>
            </a:r>
            <a:r>
              <a:rPr sz="1800" spc="-10" dirty="0">
                <a:latin typeface="Courier New"/>
                <a:cs typeface="Courier New"/>
              </a:rPr>
              <a:t>0x7fff0053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5384291" y="4696967"/>
            <a:ext cx="1424940" cy="402590"/>
          </a:xfrm>
          <a:prstGeom prst="rect">
            <a:avLst/>
          </a:prstGeom>
          <a:solidFill>
            <a:srgbClr val="DAE2F3"/>
          </a:solidFill>
          <a:ln w="12700">
            <a:solidFill>
              <a:srgbClr val="2E528F"/>
            </a:solidFill>
          </a:ln>
        </p:spPr>
        <p:txBody>
          <a:bodyPr vert="horz" wrap="square" lIns="0" tIns="111125" rIns="0" bIns="0" rtlCol="0">
            <a:spAutoFit/>
          </a:bodyPr>
          <a:lstStyle/>
          <a:p>
            <a:pPr marL="42545">
              <a:lnSpc>
                <a:spcPct val="100000"/>
              </a:lnSpc>
              <a:spcBef>
                <a:spcPts val="875"/>
              </a:spcBef>
            </a:pPr>
            <a:r>
              <a:rPr sz="1200" spc="-10" dirty="0">
                <a:latin typeface="Calibri"/>
                <a:cs typeface="Calibri"/>
              </a:rPr>
              <a:t>1,0,0x7fff10,…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6979919" y="4696967"/>
            <a:ext cx="1424940" cy="402590"/>
          </a:xfrm>
          <a:prstGeom prst="rect">
            <a:avLst/>
          </a:prstGeom>
          <a:solidFill>
            <a:srgbClr val="DAE2F3"/>
          </a:solidFill>
          <a:ln w="12700">
            <a:solidFill>
              <a:srgbClr val="2E528F"/>
            </a:solidFill>
          </a:ln>
        </p:spPr>
        <p:txBody>
          <a:bodyPr vert="horz" wrap="square" lIns="0" tIns="111125" rIns="0" bIns="0" rtlCol="0">
            <a:spAutoFit/>
          </a:bodyPr>
          <a:lstStyle/>
          <a:p>
            <a:pPr marL="41275">
              <a:lnSpc>
                <a:spcPct val="100000"/>
              </a:lnSpc>
              <a:spcBef>
                <a:spcPts val="875"/>
              </a:spcBef>
            </a:pPr>
            <a:r>
              <a:rPr sz="1200" spc="-10" dirty="0">
                <a:latin typeface="Calibri"/>
                <a:cs typeface="Calibri"/>
              </a:rPr>
              <a:t>1,0,0x000000,…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8545068" y="4696967"/>
            <a:ext cx="1424940" cy="402590"/>
          </a:xfrm>
          <a:prstGeom prst="rect">
            <a:avLst/>
          </a:prstGeom>
          <a:solidFill>
            <a:srgbClr val="DAE2F3"/>
          </a:solidFill>
          <a:ln w="12700">
            <a:solidFill>
              <a:srgbClr val="2E528F"/>
            </a:solidFill>
          </a:ln>
        </p:spPr>
        <p:txBody>
          <a:bodyPr vert="horz" wrap="square" lIns="0" tIns="99695" rIns="0" bIns="0" rtlCol="0">
            <a:spAutoFit/>
          </a:bodyPr>
          <a:lstStyle/>
          <a:p>
            <a:pPr marL="61594">
              <a:lnSpc>
                <a:spcPct val="100000"/>
              </a:lnSpc>
              <a:spcBef>
                <a:spcPts val="785"/>
              </a:spcBef>
            </a:pPr>
            <a:r>
              <a:rPr sz="1200" spc="-10" dirty="0">
                <a:latin typeface="Calibri"/>
                <a:cs typeface="Calibri"/>
              </a:rPr>
              <a:t>1,1,0x001e00,…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0118597" y="4783912"/>
            <a:ext cx="13855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465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1,0,0x7fff00,…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648969" y="4355338"/>
            <a:ext cx="1047750" cy="526415"/>
            <a:chOff x="648969" y="4355338"/>
            <a:chExt cx="1047750" cy="526415"/>
          </a:xfrm>
        </p:grpSpPr>
        <p:sp>
          <p:nvSpPr>
            <p:cNvPr id="63" name="object 63"/>
            <p:cNvSpPr/>
            <p:nvPr/>
          </p:nvSpPr>
          <p:spPr>
            <a:xfrm>
              <a:off x="655319" y="4361688"/>
              <a:ext cx="1035050" cy="513715"/>
            </a:xfrm>
            <a:custGeom>
              <a:avLst/>
              <a:gdLst/>
              <a:ahLst/>
              <a:cxnLst/>
              <a:rect l="l" t="t" r="r" b="b"/>
              <a:pathLst>
                <a:path w="1035050" h="513714">
                  <a:moveTo>
                    <a:pt x="1034796" y="0"/>
                  </a:moveTo>
                  <a:lnTo>
                    <a:pt x="0" y="0"/>
                  </a:lnTo>
                  <a:lnTo>
                    <a:pt x="0" y="513588"/>
                  </a:lnTo>
                  <a:lnTo>
                    <a:pt x="1034796" y="513588"/>
                  </a:lnTo>
                  <a:lnTo>
                    <a:pt x="10347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55319" y="4361688"/>
              <a:ext cx="1035050" cy="513715"/>
            </a:xfrm>
            <a:custGeom>
              <a:avLst/>
              <a:gdLst/>
              <a:ahLst/>
              <a:cxnLst/>
              <a:rect l="l" t="t" r="r" b="b"/>
              <a:pathLst>
                <a:path w="1035050" h="513714">
                  <a:moveTo>
                    <a:pt x="0" y="513588"/>
                  </a:moveTo>
                  <a:lnTo>
                    <a:pt x="1034796" y="513588"/>
                  </a:lnTo>
                  <a:lnTo>
                    <a:pt x="1034796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5" name="object 65"/>
          <p:cNvGrpSpPr/>
          <p:nvPr/>
        </p:nvGrpSpPr>
        <p:grpSpPr>
          <a:xfrm>
            <a:off x="4210050" y="4334255"/>
            <a:ext cx="7386320" cy="803275"/>
            <a:chOff x="4210050" y="4334255"/>
            <a:chExt cx="7386320" cy="803275"/>
          </a:xfrm>
        </p:grpSpPr>
        <p:sp>
          <p:nvSpPr>
            <p:cNvPr id="66" name="object 66"/>
            <p:cNvSpPr/>
            <p:nvPr/>
          </p:nvSpPr>
          <p:spPr>
            <a:xfrm>
              <a:off x="10088879" y="4631435"/>
              <a:ext cx="1469390" cy="467995"/>
            </a:xfrm>
            <a:custGeom>
              <a:avLst/>
              <a:gdLst/>
              <a:ahLst/>
              <a:cxnLst/>
              <a:rect l="l" t="t" r="r" b="b"/>
              <a:pathLst>
                <a:path w="1469390" h="467995">
                  <a:moveTo>
                    <a:pt x="0" y="467868"/>
                  </a:moveTo>
                  <a:lnTo>
                    <a:pt x="1469135" y="467868"/>
                  </a:lnTo>
                  <a:lnTo>
                    <a:pt x="1469135" y="0"/>
                  </a:lnTo>
                  <a:lnTo>
                    <a:pt x="0" y="0"/>
                  </a:lnTo>
                  <a:lnTo>
                    <a:pt x="0" y="467868"/>
                  </a:lnTo>
                  <a:close/>
                </a:path>
              </a:pathLst>
            </a:custGeom>
            <a:ln w="76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4210050" y="4334255"/>
              <a:ext cx="6633209" cy="297180"/>
            </a:xfrm>
            <a:custGeom>
              <a:avLst/>
              <a:gdLst/>
              <a:ahLst/>
              <a:cxnLst/>
              <a:rect l="l" t="t" r="r" b="b"/>
              <a:pathLst>
                <a:path w="6633209" h="297179">
                  <a:moveTo>
                    <a:pt x="6595109" y="57150"/>
                  </a:moveTo>
                  <a:lnTo>
                    <a:pt x="6595109" y="296672"/>
                  </a:lnTo>
                  <a:lnTo>
                    <a:pt x="6633209" y="296672"/>
                  </a:lnTo>
                  <a:lnTo>
                    <a:pt x="6633209" y="76200"/>
                  </a:lnTo>
                  <a:lnTo>
                    <a:pt x="6614159" y="76200"/>
                  </a:lnTo>
                  <a:lnTo>
                    <a:pt x="6595109" y="57150"/>
                  </a:lnTo>
                  <a:close/>
                </a:path>
                <a:path w="6633209" h="297179">
                  <a:moveTo>
                    <a:pt x="114300" y="0"/>
                  </a:moveTo>
                  <a:lnTo>
                    <a:pt x="0" y="57150"/>
                  </a:lnTo>
                  <a:lnTo>
                    <a:pt x="114300" y="114300"/>
                  </a:lnTo>
                  <a:lnTo>
                    <a:pt x="114300" y="76200"/>
                  </a:lnTo>
                  <a:lnTo>
                    <a:pt x="95250" y="76200"/>
                  </a:lnTo>
                  <a:lnTo>
                    <a:pt x="95250" y="38100"/>
                  </a:lnTo>
                  <a:lnTo>
                    <a:pt x="114300" y="38100"/>
                  </a:lnTo>
                  <a:lnTo>
                    <a:pt x="114300" y="0"/>
                  </a:lnTo>
                  <a:close/>
                </a:path>
                <a:path w="6633209" h="297179">
                  <a:moveTo>
                    <a:pt x="114300" y="38100"/>
                  </a:moveTo>
                  <a:lnTo>
                    <a:pt x="95250" y="38100"/>
                  </a:lnTo>
                  <a:lnTo>
                    <a:pt x="95250" y="76200"/>
                  </a:lnTo>
                  <a:lnTo>
                    <a:pt x="114300" y="76200"/>
                  </a:lnTo>
                  <a:lnTo>
                    <a:pt x="114300" y="38100"/>
                  </a:lnTo>
                  <a:close/>
                </a:path>
                <a:path w="6633209" h="297179">
                  <a:moveTo>
                    <a:pt x="6633209" y="38100"/>
                  </a:moveTo>
                  <a:lnTo>
                    <a:pt x="114300" y="38100"/>
                  </a:lnTo>
                  <a:lnTo>
                    <a:pt x="114300" y="76200"/>
                  </a:lnTo>
                  <a:lnTo>
                    <a:pt x="6595109" y="76200"/>
                  </a:lnTo>
                  <a:lnTo>
                    <a:pt x="6595109" y="57150"/>
                  </a:lnTo>
                  <a:lnTo>
                    <a:pt x="6633209" y="57150"/>
                  </a:lnTo>
                  <a:lnTo>
                    <a:pt x="6633209" y="38100"/>
                  </a:lnTo>
                  <a:close/>
                </a:path>
                <a:path w="6633209" h="297179">
                  <a:moveTo>
                    <a:pt x="6633209" y="57150"/>
                  </a:moveTo>
                  <a:lnTo>
                    <a:pt x="6595109" y="57150"/>
                  </a:lnTo>
                  <a:lnTo>
                    <a:pt x="6614159" y="76200"/>
                  </a:lnTo>
                  <a:lnTo>
                    <a:pt x="6633209" y="76200"/>
                  </a:lnTo>
                  <a:lnTo>
                    <a:pt x="6633209" y="571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" name="object 68"/>
          <p:cNvSpPr txBox="1"/>
          <p:nvPr/>
        </p:nvSpPr>
        <p:spPr>
          <a:xfrm>
            <a:off x="700531" y="4323715"/>
            <a:ext cx="8223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Unit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69" name="object 69"/>
          <p:cNvGrpSpPr/>
          <p:nvPr/>
        </p:nvGrpSpPr>
        <p:grpSpPr>
          <a:xfrm>
            <a:off x="152400" y="2682239"/>
            <a:ext cx="2042160" cy="3641090"/>
            <a:chOff x="152400" y="2682239"/>
            <a:chExt cx="2042160" cy="3641090"/>
          </a:xfrm>
        </p:grpSpPr>
        <p:sp>
          <p:nvSpPr>
            <p:cNvPr id="70" name="object 70"/>
            <p:cNvSpPr/>
            <p:nvPr/>
          </p:nvSpPr>
          <p:spPr>
            <a:xfrm>
              <a:off x="171450" y="2701289"/>
              <a:ext cx="2004060" cy="3602990"/>
            </a:xfrm>
            <a:custGeom>
              <a:avLst/>
              <a:gdLst/>
              <a:ahLst/>
              <a:cxnLst/>
              <a:rect l="l" t="t" r="r" b="b"/>
              <a:pathLst>
                <a:path w="2004060" h="3602990">
                  <a:moveTo>
                    <a:pt x="0" y="3602736"/>
                  </a:moveTo>
                  <a:lnTo>
                    <a:pt x="2004060" y="3602736"/>
                  </a:lnTo>
                  <a:lnTo>
                    <a:pt x="2004060" y="0"/>
                  </a:lnTo>
                  <a:lnTo>
                    <a:pt x="0" y="0"/>
                  </a:lnTo>
                  <a:lnTo>
                    <a:pt x="0" y="3602736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705355" y="4590288"/>
              <a:ext cx="367030" cy="76200"/>
            </a:xfrm>
            <a:custGeom>
              <a:avLst/>
              <a:gdLst/>
              <a:ahLst/>
              <a:cxnLst/>
              <a:rect l="l" t="t" r="r" b="b"/>
              <a:pathLst>
                <a:path w="367030" h="76200">
                  <a:moveTo>
                    <a:pt x="290830" y="0"/>
                  </a:moveTo>
                  <a:lnTo>
                    <a:pt x="290830" y="76200"/>
                  </a:lnTo>
                  <a:lnTo>
                    <a:pt x="354330" y="44450"/>
                  </a:lnTo>
                  <a:lnTo>
                    <a:pt x="303530" y="44450"/>
                  </a:lnTo>
                  <a:lnTo>
                    <a:pt x="303530" y="31750"/>
                  </a:lnTo>
                  <a:lnTo>
                    <a:pt x="354330" y="31750"/>
                  </a:lnTo>
                  <a:lnTo>
                    <a:pt x="290830" y="0"/>
                  </a:lnTo>
                  <a:close/>
                </a:path>
                <a:path w="367030" h="76200">
                  <a:moveTo>
                    <a:pt x="290830" y="31750"/>
                  </a:moveTo>
                  <a:lnTo>
                    <a:pt x="0" y="31750"/>
                  </a:lnTo>
                  <a:lnTo>
                    <a:pt x="0" y="44450"/>
                  </a:lnTo>
                  <a:lnTo>
                    <a:pt x="290830" y="44450"/>
                  </a:lnTo>
                  <a:lnTo>
                    <a:pt x="290830" y="31750"/>
                  </a:lnTo>
                  <a:close/>
                </a:path>
                <a:path w="367030" h="76200">
                  <a:moveTo>
                    <a:pt x="354330" y="31750"/>
                  </a:moveTo>
                  <a:lnTo>
                    <a:pt x="303530" y="31750"/>
                  </a:lnTo>
                  <a:lnTo>
                    <a:pt x="303530" y="44450"/>
                  </a:lnTo>
                  <a:lnTo>
                    <a:pt x="354330" y="44450"/>
                  </a:lnTo>
                  <a:lnTo>
                    <a:pt x="367030" y="38100"/>
                  </a:lnTo>
                  <a:lnTo>
                    <a:pt x="354330" y="317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" name="object 72"/>
          <p:cNvSpPr txBox="1"/>
          <p:nvPr/>
        </p:nvSpPr>
        <p:spPr>
          <a:xfrm>
            <a:off x="1704594" y="4218558"/>
            <a:ext cx="4368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latin typeface="Calibri"/>
                <a:cs typeface="Calibri"/>
              </a:rPr>
              <a:t>Read </a:t>
            </a:r>
            <a:r>
              <a:rPr sz="1200" b="1" dirty="0">
                <a:latin typeface="Calibri"/>
                <a:cs typeface="Calibri"/>
              </a:rPr>
              <a:t>Data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C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225653" y="4345304"/>
            <a:ext cx="39814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Cont. Sigs.: </a:t>
            </a:r>
            <a:r>
              <a:rPr sz="1200" spc="-25" dirty="0">
                <a:latin typeface="Calibri"/>
                <a:cs typeface="Calibri"/>
              </a:rPr>
              <a:t>Op.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225653" y="5077205"/>
            <a:ext cx="4457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[Ld/St]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204317" y="6019901"/>
            <a:ext cx="84074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658063" y="3994150"/>
            <a:ext cx="3079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MUX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77" name="object 77"/>
          <p:cNvGrpSpPr/>
          <p:nvPr/>
        </p:nvGrpSpPr>
        <p:grpSpPr>
          <a:xfrm>
            <a:off x="551052" y="3342004"/>
            <a:ext cx="426084" cy="1038860"/>
            <a:chOff x="551052" y="3342004"/>
            <a:chExt cx="426084" cy="1038860"/>
          </a:xfrm>
        </p:grpSpPr>
        <p:sp>
          <p:nvSpPr>
            <p:cNvPr id="78" name="object 78"/>
            <p:cNvSpPr/>
            <p:nvPr/>
          </p:nvSpPr>
          <p:spPr>
            <a:xfrm>
              <a:off x="551053" y="3342004"/>
              <a:ext cx="426084" cy="577850"/>
            </a:xfrm>
            <a:custGeom>
              <a:avLst/>
              <a:gdLst/>
              <a:ahLst/>
              <a:cxnLst/>
              <a:rect l="l" t="t" r="r" b="b"/>
              <a:pathLst>
                <a:path w="426084" h="577850">
                  <a:moveTo>
                    <a:pt x="76187" y="501269"/>
                  </a:moveTo>
                  <a:lnTo>
                    <a:pt x="44437" y="501599"/>
                  </a:lnTo>
                  <a:lnTo>
                    <a:pt x="38989" y="7620"/>
                  </a:lnTo>
                  <a:lnTo>
                    <a:pt x="26289" y="7874"/>
                  </a:lnTo>
                  <a:lnTo>
                    <a:pt x="31724" y="501726"/>
                  </a:lnTo>
                  <a:lnTo>
                    <a:pt x="0" y="502031"/>
                  </a:lnTo>
                  <a:lnTo>
                    <a:pt x="38938" y="577850"/>
                  </a:lnTo>
                  <a:lnTo>
                    <a:pt x="69761" y="514477"/>
                  </a:lnTo>
                  <a:lnTo>
                    <a:pt x="76187" y="501269"/>
                  </a:lnTo>
                  <a:close/>
                </a:path>
                <a:path w="426084" h="577850">
                  <a:moveTo>
                    <a:pt x="262115" y="493649"/>
                  </a:moveTo>
                  <a:lnTo>
                    <a:pt x="230365" y="493979"/>
                  </a:lnTo>
                  <a:lnTo>
                    <a:pt x="224917" y="0"/>
                  </a:lnTo>
                  <a:lnTo>
                    <a:pt x="212217" y="254"/>
                  </a:lnTo>
                  <a:lnTo>
                    <a:pt x="217652" y="494106"/>
                  </a:lnTo>
                  <a:lnTo>
                    <a:pt x="185928" y="494411"/>
                  </a:lnTo>
                  <a:lnTo>
                    <a:pt x="224866" y="570230"/>
                  </a:lnTo>
                  <a:lnTo>
                    <a:pt x="255689" y="506857"/>
                  </a:lnTo>
                  <a:lnTo>
                    <a:pt x="262115" y="493649"/>
                  </a:lnTo>
                  <a:close/>
                </a:path>
                <a:path w="426084" h="577850">
                  <a:moveTo>
                    <a:pt x="425831" y="494792"/>
                  </a:moveTo>
                  <a:lnTo>
                    <a:pt x="394081" y="494792"/>
                  </a:lnTo>
                  <a:lnTo>
                    <a:pt x="394081" y="128143"/>
                  </a:lnTo>
                  <a:lnTo>
                    <a:pt x="381381" y="128143"/>
                  </a:lnTo>
                  <a:lnTo>
                    <a:pt x="381381" y="494792"/>
                  </a:lnTo>
                  <a:lnTo>
                    <a:pt x="349631" y="494792"/>
                  </a:lnTo>
                  <a:lnTo>
                    <a:pt x="387731" y="570992"/>
                  </a:lnTo>
                  <a:lnTo>
                    <a:pt x="419481" y="507492"/>
                  </a:lnTo>
                  <a:lnTo>
                    <a:pt x="425831" y="494792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" name="object 7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3353" y="4157979"/>
              <a:ext cx="75285" cy="222503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845819" y="3489959"/>
              <a:ext cx="94615" cy="120650"/>
            </a:xfrm>
            <a:custGeom>
              <a:avLst/>
              <a:gdLst/>
              <a:ahLst/>
              <a:cxnLst/>
              <a:rect l="l" t="t" r="r" b="b"/>
              <a:pathLst>
                <a:path w="94615" h="120650">
                  <a:moveTo>
                    <a:pt x="94487" y="0"/>
                  </a:moveTo>
                  <a:lnTo>
                    <a:pt x="0" y="0"/>
                  </a:lnTo>
                  <a:lnTo>
                    <a:pt x="0" y="120395"/>
                  </a:lnTo>
                  <a:lnTo>
                    <a:pt x="94487" y="120395"/>
                  </a:lnTo>
                  <a:lnTo>
                    <a:pt x="944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845819" y="3489959"/>
              <a:ext cx="94615" cy="120650"/>
            </a:xfrm>
            <a:custGeom>
              <a:avLst/>
              <a:gdLst/>
              <a:ahLst/>
              <a:cxnLst/>
              <a:rect l="l" t="t" r="r" b="b"/>
              <a:pathLst>
                <a:path w="94615" h="120650">
                  <a:moveTo>
                    <a:pt x="0" y="120395"/>
                  </a:moveTo>
                  <a:lnTo>
                    <a:pt x="94487" y="120395"/>
                  </a:lnTo>
                  <a:lnTo>
                    <a:pt x="94487" y="0"/>
                  </a:lnTo>
                  <a:lnTo>
                    <a:pt x="0" y="0"/>
                  </a:lnTo>
                  <a:lnTo>
                    <a:pt x="0" y="12039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2" name="object 82"/>
          <p:cNvSpPr txBox="1"/>
          <p:nvPr/>
        </p:nvSpPr>
        <p:spPr>
          <a:xfrm>
            <a:off x="620268" y="3918203"/>
            <a:ext cx="436880" cy="254635"/>
          </a:xfrm>
          <a:prstGeom prst="rect">
            <a:avLst/>
          </a:prstGeom>
          <a:solidFill>
            <a:srgbClr val="4471C4"/>
          </a:solidFill>
          <a:ln w="14224">
            <a:solidFill>
              <a:srgbClr val="2E528F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36830">
              <a:lnSpc>
                <a:spcPct val="100000"/>
              </a:lnSpc>
              <a:spcBef>
                <a:spcPts val="295"/>
              </a:spcBef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MUX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551052" y="3349625"/>
            <a:ext cx="76200" cy="570230"/>
          </a:xfrm>
          <a:custGeom>
            <a:avLst/>
            <a:gdLst/>
            <a:ahLst/>
            <a:cxnLst/>
            <a:rect l="l" t="t" r="r" b="b"/>
            <a:pathLst>
              <a:path w="76200" h="570229">
                <a:moveTo>
                  <a:pt x="31736" y="494093"/>
                </a:moveTo>
                <a:lnTo>
                  <a:pt x="0" y="494411"/>
                </a:lnTo>
                <a:lnTo>
                  <a:pt x="38938" y="570230"/>
                </a:lnTo>
                <a:lnTo>
                  <a:pt x="69762" y="506856"/>
                </a:lnTo>
                <a:lnTo>
                  <a:pt x="31876" y="506856"/>
                </a:lnTo>
                <a:lnTo>
                  <a:pt x="31736" y="494093"/>
                </a:lnTo>
                <a:close/>
              </a:path>
              <a:path w="76200" h="570229">
                <a:moveTo>
                  <a:pt x="44437" y="493966"/>
                </a:moveTo>
                <a:lnTo>
                  <a:pt x="31736" y="494093"/>
                </a:lnTo>
                <a:lnTo>
                  <a:pt x="31876" y="506856"/>
                </a:lnTo>
                <a:lnTo>
                  <a:pt x="44576" y="506602"/>
                </a:lnTo>
                <a:lnTo>
                  <a:pt x="44437" y="493966"/>
                </a:lnTo>
                <a:close/>
              </a:path>
              <a:path w="76200" h="570229">
                <a:moveTo>
                  <a:pt x="76187" y="493649"/>
                </a:moveTo>
                <a:lnTo>
                  <a:pt x="44437" y="493966"/>
                </a:lnTo>
                <a:lnTo>
                  <a:pt x="44576" y="506602"/>
                </a:lnTo>
                <a:lnTo>
                  <a:pt x="31876" y="506856"/>
                </a:lnTo>
                <a:lnTo>
                  <a:pt x="69762" y="506856"/>
                </a:lnTo>
                <a:lnTo>
                  <a:pt x="76187" y="493649"/>
                </a:lnTo>
                <a:close/>
              </a:path>
              <a:path w="76200" h="570229">
                <a:moveTo>
                  <a:pt x="38989" y="0"/>
                </a:moveTo>
                <a:lnTo>
                  <a:pt x="26289" y="253"/>
                </a:lnTo>
                <a:lnTo>
                  <a:pt x="31736" y="494093"/>
                </a:lnTo>
                <a:lnTo>
                  <a:pt x="44437" y="493966"/>
                </a:lnTo>
                <a:lnTo>
                  <a:pt x="38989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 txBox="1"/>
          <p:nvPr/>
        </p:nvSpPr>
        <p:spPr>
          <a:xfrm>
            <a:off x="813612" y="3104648"/>
            <a:ext cx="177800" cy="7321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dirty="0">
                <a:latin typeface="Calibri"/>
                <a:cs typeface="Calibri"/>
              </a:rPr>
              <a:t>Addr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Reg </a:t>
            </a:r>
            <a:r>
              <a:rPr sz="1200" b="1" spc="-50" dirty="0"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85" name="object 85"/>
          <p:cNvGrpSpPr/>
          <p:nvPr/>
        </p:nvGrpSpPr>
        <p:grpSpPr>
          <a:xfrm>
            <a:off x="735456" y="3342004"/>
            <a:ext cx="240029" cy="1038860"/>
            <a:chOff x="735456" y="3342004"/>
            <a:chExt cx="240029" cy="1038860"/>
          </a:xfrm>
        </p:grpSpPr>
        <p:sp>
          <p:nvSpPr>
            <p:cNvPr id="86" name="object 86"/>
            <p:cNvSpPr/>
            <p:nvPr/>
          </p:nvSpPr>
          <p:spPr>
            <a:xfrm>
              <a:off x="735457" y="3342004"/>
              <a:ext cx="240029" cy="571500"/>
            </a:xfrm>
            <a:custGeom>
              <a:avLst/>
              <a:gdLst/>
              <a:ahLst/>
              <a:cxnLst/>
              <a:rect l="l" t="t" r="r" b="b"/>
              <a:pathLst>
                <a:path w="240030" h="571500">
                  <a:moveTo>
                    <a:pt x="76187" y="493649"/>
                  </a:moveTo>
                  <a:lnTo>
                    <a:pt x="44437" y="493979"/>
                  </a:lnTo>
                  <a:lnTo>
                    <a:pt x="38989" y="0"/>
                  </a:lnTo>
                  <a:lnTo>
                    <a:pt x="26289" y="254"/>
                  </a:lnTo>
                  <a:lnTo>
                    <a:pt x="31724" y="494106"/>
                  </a:lnTo>
                  <a:lnTo>
                    <a:pt x="0" y="494411"/>
                  </a:lnTo>
                  <a:lnTo>
                    <a:pt x="38938" y="570230"/>
                  </a:lnTo>
                  <a:lnTo>
                    <a:pt x="69761" y="506857"/>
                  </a:lnTo>
                  <a:lnTo>
                    <a:pt x="76187" y="493649"/>
                  </a:lnTo>
                  <a:close/>
                </a:path>
                <a:path w="240030" h="571500">
                  <a:moveTo>
                    <a:pt x="239903" y="494792"/>
                  </a:moveTo>
                  <a:lnTo>
                    <a:pt x="208153" y="494792"/>
                  </a:lnTo>
                  <a:lnTo>
                    <a:pt x="208153" y="128143"/>
                  </a:lnTo>
                  <a:lnTo>
                    <a:pt x="195453" y="128143"/>
                  </a:lnTo>
                  <a:lnTo>
                    <a:pt x="195453" y="494792"/>
                  </a:lnTo>
                  <a:lnTo>
                    <a:pt x="163703" y="494792"/>
                  </a:lnTo>
                  <a:lnTo>
                    <a:pt x="201803" y="570992"/>
                  </a:lnTo>
                  <a:lnTo>
                    <a:pt x="233553" y="507492"/>
                  </a:lnTo>
                  <a:lnTo>
                    <a:pt x="239903" y="494792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7" name="object 8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3353" y="4157979"/>
              <a:ext cx="75285" cy="222503"/>
            </a:xfrm>
            <a:prstGeom prst="rect">
              <a:avLst/>
            </a:prstGeom>
          </p:spPr>
        </p:pic>
      </p:grpSp>
      <p:sp>
        <p:nvSpPr>
          <p:cNvPr id="88" name="object 88"/>
          <p:cNvSpPr txBox="1"/>
          <p:nvPr/>
        </p:nvSpPr>
        <p:spPr>
          <a:xfrm>
            <a:off x="449681" y="2933092"/>
            <a:ext cx="177800" cy="94741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dirty="0">
                <a:latin typeface="Calibri"/>
                <a:cs typeface="Calibri"/>
              </a:rPr>
              <a:t>WB/Mem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Fwd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1341119" y="3906011"/>
            <a:ext cx="437515" cy="253365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37465">
              <a:lnSpc>
                <a:spcPct val="100000"/>
              </a:lnSpc>
              <a:spcBef>
                <a:spcPts val="290"/>
              </a:spcBef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MUX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1271905" y="3337433"/>
            <a:ext cx="76200" cy="570230"/>
          </a:xfrm>
          <a:custGeom>
            <a:avLst/>
            <a:gdLst/>
            <a:ahLst/>
            <a:cxnLst/>
            <a:rect l="l" t="t" r="r" b="b"/>
            <a:pathLst>
              <a:path w="76200" h="570229">
                <a:moveTo>
                  <a:pt x="31736" y="494093"/>
                </a:moveTo>
                <a:lnTo>
                  <a:pt x="0" y="494410"/>
                </a:lnTo>
                <a:lnTo>
                  <a:pt x="38988" y="570229"/>
                </a:lnTo>
                <a:lnTo>
                  <a:pt x="69782" y="506856"/>
                </a:lnTo>
                <a:lnTo>
                  <a:pt x="31876" y="506856"/>
                </a:lnTo>
                <a:lnTo>
                  <a:pt x="31736" y="494093"/>
                </a:lnTo>
                <a:close/>
              </a:path>
              <a:path w="76200" h="570229">
                <a:moveTo>
                  <a:pt x="44437" y="493966"/>
                </a:moveTo>
                <a:lnTo>
                  <a:pt x="31736" y="494093"/>
                </a:lnTo>
                <a:lnTo>
                  <a:pt x="31876" y="506856"/>
                </a:lnTo>
                <a:lnTo>
                  <a:pt x="44576" y="506602"/>
                </a:lnTo>
                <a:lnTo>
                  <a:pt x="44437" y="493966"/>
                </a:lnTo>
                <a:close/>
              </a:path>
              <a:path w="76200" h="570229">
                <a:moveTo>
                  <a:pt x="76200" y="493648"/>
                </a:moveTo>
                <a:lnTo>
                  <a:pt x="44437" y="493966"/>
                </a:lnTo>
                <a:lnTo>
                  <a:pt x="44576" y="506602"/>
                </a:lnTo>
                <a:lnTo>
                  <a:pt x="31876" y="506856"/>
                </a:lnTo>
                <a:lnTo>
                  <a:pt x="69782" y="506856"/>
                </a:lnTo>
                <a:lnTo>
                  <a:pt x="76200" y="493648"/>
                </a:lnTo>
                <a:close/>
              </a:path>
              <a:path w="76200" h="570229">
                <a:moveTo>
                  <a:pt x="38988" y="0"/>
                </a:moveTo>
                <a:lnTo>
                  <a:pt x="26288" y="253"/>
                </a:lnTo>
                <a:lnTo>
                  <a:pt x="31736" y="494093"/>
                </a:lnTo>
                <a:lnTo>
                  <a:pt x="44437" y="493966"/>
                </a:lnTo>
                <a:lnTo>
                  <a:pt x="38988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 txBox="1"/>
          <p:nvPr/>
        </p:nvSpPr>
        <p:spPr>
          <a:xfrm>
            <a:off x="1534794" y="3115548"/>
            <a:ext cx="177800" cy="7086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dirty="0">
                <a:latin typeface="Calibri"/>
                <a:cs typeface="Calibri"/>
              </a:rPr>
              <a:t>Data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Reg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B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92" name="object 92"/>
          <p:cNvGrpSpPr/>
          <p:nvPr/>
        </p:nvGrpSpPr>
        <p:grpSpPr>
          <a:xfrm>
            <a:off x="1457833" y="3329813"/>
            <a:ext cx="238760" cy="1036955"/>
            <a:chOff x="1457833" y="3329813"/>
            <a:chExt cx="238760" cy="1036955"/>
          </a:xfrm>
        </p:grpSpPr>
        <p:sp>
          <p:nvSpPr>
            <p:cNvPr id="93" name="object 93"/>
            <p:cNvSpPr/>
            <p:nvPr/>
          </p:nvSpPr>
          <p:spPr>
            <a:xfrm>
              <a:off x="1457833" y="3329812"/>
              <a:ext cx="238760" cy="570230"/>
            </a:xfrm>
            <a:custGeom>
              <a:avLst/>
              <a:gdLst/>
              <a:ahLst/>
              <a:cxnLst/>
              <a:rect l="l" t="t" r="r" b="b"/>
              <a:pathLst>
                <a:path w="238760" h="570229">
                  <a:moveTo>
                    <a:pt x="76200" y="493649"/>
                  </a:moveTo>
                  <a:lnTo>
                    <a:pt x="44437" y="493979"/>
                  </a:lnTo>
                  <a:lnTo>
                    <a:pt x="38989" y="0"/>
                  </a:lnTo>
                  <a:lnTo>
                    <a:pt x="26289" y="254"/>
                  </a:lnTo>
                  <a:lnTo>
                    <a:pt x="31724" y="494106"/>
                  </a:lnTo>
                  <a:lnTo>
                    <a:pt x="0" y="494411"/>
                  </a:lnTo>
                  <a:lnTo>
                    <a:pt x="38989" y="570230"/>
                  </a:lnTo>
                  <a:lnTo>
                    <a:pt x="69773" y="506857"/>
                  </a:lnTo>
                  <a:lnTo>
                    <a:pt x="76200" y="493649"/>
                  </a:lnTo>
                  <a:close/>
                </a:path>
                <a:path w="238760" h="570229">
                  <a:moveTo>
                    <a:pt x="238379" y="493268"/>
                  </a:moveTo>
                  <a:lnTo>
                    <a:pt x="206629" y="493268"/>
                  </a:lnTo>
                  <a:lnTo>
                    <a:pt x="206629" y="126619"/>
                  </a:lnTo>
                  <a:lnTo>
                    <a:pt x="193929" y="126619"/>
                  </a:lnTo>
                  <a:lnTo>
                    <a:pt x="193929" y="493268"/>
                  </a:lnTo>
                  <a:lnTo>
                    <a:pt x="162179" y="493268"/>
                  </a:lnTo>
                  <a:lnTo>
                    <a:pt x="200279" y="569468"/>
                  </a:lnTo>
                  <a:lnTo>
                    <a:pt x="232029" y="505968"/>
                  </a:lnTo>
                  <a:lnTo>
                    <a:pt x="238379" y="493268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4" name="object 9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44193" y="4144263"/>
              <a:ext cx="75310" cy="222504"/>
            </a:xfrm>
            <a:prstGeom prst="rect">
              <a:avLst/>
            </a:prstGeom>
          </p:spPr>
        </p:pic>
      </p:grpSp>
      <p:sp>
        <p:nvSpPr>
          <p:cNvPr id="95" name="object 95"/>
          <p:cNvSpPr txBox="1"/>
          <p:nvPr/>
        </p:nvSpPr>
        <p:spPr>
          <a:xfrm>
            <a:off x="1171194" y="2920265"/>
            <a:ext cx="177800" cy="94741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dirty="0">
                <a:latin typeface="Calibri"/>
                <a:cs typeface="Calibri"/>
              </a:rPr>
              <a:t>WB/Mem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Fwd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3061716" y="2319527"/>
            <a:ext cx="1188720" cy="4119879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99060">
              <a:lnSpc>
                <a:spcPct val="100000"/>
              </a:lnSpc>
              <a:spcBef>
                <a:spcPts val="1595"/>
              </a:spcBef>
            </a:pPr>
            <a:r>
              <a:rPr sz="1800" b="1" spc="-10" dirty="0">
                <a:latin typeface="Calibri"/>
                <a:cs typeface="Calibri"/>
              </a:rPr>
              <a:t>Cache</a:t>
            </a:r>
            <a:endParaRPr sz="1800">
              <a:latin typeface="Calibri"/>
              <a:cs typeface="Calibri"/>
            </a:endParaRPr>
          </a:p>
          <a:p>
            <a:pPr marL="99060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Controller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-5689" y="1459179"/>
            <a:ext cx="364553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Courier New"/>
                <a:cs typeface="Courier New"/>
              </a:rPr>
              <a:t>0x01111111111111110000000001010011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3069335" y="1743455"/>
            <a:ext cx="586740" cy="0"/>
          </a:xfrm>
          <a:custGeom>
            <a:avLst/>
            <a:gdLst/>
            <a:ahLst/>
            <a:cxnLst/>
            <a:rect l="l" t="t" r="r" b="b"/>
            <a:pathLst>
              <a:path w="586739">
                <a:moveTo>
                  <a:pt x="0" y="0"/>
                </a:moveTo>
                <a:lnTo>
                  <a:pt x="586486" y="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 txBox="1"/>
          <p:nvPr/>
        </p:nvSpPr>
        <p:spPr>
          <a:xfrm>
            <a:off x="2677414" y="1784350"/>
            <a:ext cx="86550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alibri"/>
                <a:cs typeface="Calibri"/>
              </a:rPr>
              <a:t>block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offset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=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byte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19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3111754" y="1741677"/>
            <a:ext cx="582930" cy="577850"/>
          </a:xfrm>
          <a:custGeom>
            <a:avLst/>
            <a:gdLst/>
            <a:ahLst/>
            <a:cxnLst/>
            <a:rect l="l" t="t" r="r" b="b"/>
            <a:pathLst>
              <a:path w="582929" h="577850">
                <a:moveTo>
                  <a:pt x="537971" y="501650"/>
                </a:moveTo>
                <a:lnTo>
                  <a:pt x="506221" y="501650"/>
                </a:lnTo>
                <a:lnTo>
                  <a:pt x="544321" y="577850"/>
                </a:lnTo>
                <a:lnTo>
                  <a:pt x="576071" y="514350"/>
                </a:lnTo>
                <a:lnTo>
                  <a:pt x="537971" y="514350"/>
                </a:lnTo>
                <a:lnTo>
                  <a:pt x="537971" y="501650"/>
                </a:lnTo>
                <a:close/>
              </a:path>
              <a:path w="582929" h="577850">
                <a:moveTo>
                  <a:pt x="537971" y="6350"/>
                </a:moveTo>
                <a:lnTo>
                  <a:pt x="537971" y="514350"/>
                </a:lnTo>
                <a:lnTo>
                  <a:pt x="550671" y="514350"/>
                </a:lnTo>
                <a:lnTo>
                  <a:pt x="550671" y="12700"/>
                </a:lnTo>
                <a:lnTo>
                  <a:pt x="544321" y="12700"/>
                </a:lnTo>
                <a:lnTo>
                  <a:pt x="537971" y="6350"/>
                </a:lnTo>
                <a:close/>
              </a:path>
              <a:path w="582929" h="577850">
                <a:moveTo>
                  <a:pt x="582421" y="501650"/>
                </a:moveTo>
                <a:lnTo>
                  <a:pt x="550671" y="501650"/>
                </a:lnTo>
                <a:lnTo>
                  <a:pt x="550671" y="514350"/>
                </a:lnTo>
                <a:lnTo>
                  <a:pt x="576071" y="514350"/>
                </a:lnTo>
                <a:lnTo>
                  <a:pt x="582421" y="501650"/>
                </a:lnTo>
                <a:close/>
              </a:path>
              <a:path w="582929" h="577850">
                <a:moveTo>
                  <a:pt x="550671" y="0"/>
                </a:moveTo>
                <a:lnTo>
                  <a:pt x="0" y="0"/>
                </a:lnTo>
                <a:lnTo>
                  <a:pt x="0" y="21589"/>
                </a:lnTo>
                <a:lnTo>
                  <a:pt x="12700" y="21589"/>
                </a:lnTo>
                <a:lnTo>
                  <a:pt x="12700" y="12700"/>
                </a:lnTo>
                <a:lnTo>
                  <a:pt x="6350" y="12700"/>
                </a:lnTo>
                <a:lnTo>
                  <a:pt x="12700" y="6350"/>
                </a:lnTo>
                <a:lnTo>
                  <a:pt x="550671" y="6350"/>
                </a:lnTo>
                <a:lnTo>
                  <a:pt x="550671" y="0"/>
                </a:lnTo>
                <a:close/>
              </a:path>
              <a:path w="582929" h="577850">
                <a:moveTo>
                  <a:pt x="12700" y="6350"/>
                </a:moveTo>
                <a:lnTo>
                  <a:pt x="6350" y="12700"/>
                </a:lnTo>
                <a:lnTo>
                  <a:pt x="12700" y="12700"/>
                </a:lnTo>
                <a:lnTo>
                  <a:pt x="12700" y="6350"/>
                </a:lnTo>
                <a:close/>
              </a:path>
              <a:path w="582929" h="577850">
                <a:moveTo>
                  <a:pt x="537971" y="6350"/>
                </a:moveTo>
                <a:lnTo>
                  <a:pt x="12700" y="6350"/>
                </a:lnTo>
                <a:lnTo>
                  <a:pt x="12700" y="12700"/>
                </a:lnTo>
                <a:lnTo>
                  <a:pt x="537971" y="12700"/>
                </a:lnTo>
                <a:lnTo>
                  <a:pt x="537971" y="6350"/>
                </a:lnTo>
                <a:close/>
              </a:path>
              <a:path w="582929" h="577850">
                <a:moveTo>
                  <a:pt x="550671" y="6350"/>
                </a:moveTo>
                <a:lnTo>
                  <a:pt x="537971" y="6350"/>
                </a:lnTo>
                <a:lnTo>
                  <a:pt x="544321" y="12700"/>
                </a:lnTo>
                <a:lnTo>
                  <a:pt x="550671" y="12700"/>
                </a:lnTo>
                <a:lnTo>
                  <a:pt x="550671" y="63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 txBox="1"/>
          <p:nvPr/>
        </p:nvSpPr>
        <p:spPr>
          <a:xfrm>
            <a:off x="2449195" y="3299586"/>
            <a:ext cx="2997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ourier New"/>
                <a:cs typeface="Courier New"/>
              </a:rPr>
              <a:t>lb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1126236" y="3560063"/>
            <a:ext cx="1943100" cy="1949450"/>
          </a:xfrm>
          <a:custGeom>
            <a:avLst/>
            <a:gdLst/>
            <a:ahLst/>
            <a:cxnLst/>
            <a:rect l="l" t="t" r="r" b="b"/>
            <a:pathLst>
              <a:path w="1943100" h="1949450">
                <a:moveTo>
                  <a:pt x="1935607" y="813562"/>
                </a:moveTo>
                <a:lnTo>
                  <a:pt x="1784985" y="813562"/>
                </a:lnTo>
                <a:lnTo>
                  <a:pt x="1784985" y="1936496"/>
                </a:lnTo>
                <a:lnTo>
                  <a:pt x="44450" y="1936496"/>
                </a:lnTo>
                <a:lnTo>
                  <a:pt x="44450" y="1467739"/>
                </a:lnTo>
                <a:lnTo>
                  <a:pt x="76200" y="1467739"/>
                </a:lnTo>
                <a:lnTo>
                  <a:pt x="69850" y="1455039"/>
                </a:lnTo>
                <a:lnTo>
                  <a:pt x="38100" y="1391539"/>
                </a:lnTo>
                <a:lnTo>
                  <a:pt x="0" y="1467739"/>
                </a:lnTo>
                <a:lnTo>
                  <a:pt x="31750" y="1467739"/>
                </a:lnTo>
                <a:lnTo>
                  <a:pt x="31750" y="1949196"/>
                </a:lnTo>
                <a:lnTo>
                  <a:pt x="1797685" y="1949196"/>
                </a:lnTo>
                <a:lnTo>
                  <a:pt x="1797685" y="1942846"/>
                </a:lnTo>
                <a:lnTo>
                  <a:pt x="1797685" y="1936496"/>
                </a:lnTo>
                <a:lnTo>
                  <a:pt x="1797685" y="826262"/>
                </a:lnTo>
                <a:lnTo>
                  <a:pt x="1935607" y="826262"/>
                </a:lnTo>
                <a:lnTo>
                  <a:pt x="1935607" y="819912"/>
                </a:lnTo>
                <a:lnTo>
                  <a:pt x="1935607" y="813562"/>
                </a:lnTo>
                <a:close/>
              </a:path>
              <a:path w="1943100" h="1949450">
                <a:moveTo>
                  <a:pt x="1942592" y="38100"/>
                </a:moveTo>
                <a:lnTo>
                  <a:pt x="1929892" y="31750"/>
                </a:lnTo>
                <a:lnTo>
                  <a:pt x="1866392" y="0"/>
                </a:lnTo>
                <a:lnTo>
                  <a:pt x="1866392" y="31750"/>
                </a:lnTo>
                <a:lnTo>
                  <a:pt x="1040892" y="31750"/>
                </a:lnTo>
                <a:lnTo>
                  <a:pt x="1040892" y="44450"/>
                </a:lnTo>
                <a:lnTo>
                  <a:pt x="1866392" y="44450"/>
                </a:lnTo>
                <a:lnTo>
                  <a:pt x="1866392" y="76200"/>
                </a:lnTo>
                <a:lnTo>
                  <a:pt x="1929892" y="44450"/>
                </a:lnTo>
                <a:lnTo>
                  <a:pt x="1942592" y="3810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 txBox="1"/>
          <p:nvPr/>
        </p:nvSpPr>
        <p:spPr>
          <a:xfrm>
            <a:off x="1206500" y="5281041"/>
            <a:ext cx="8642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Single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Byte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of </a:t>
            </a:r>
            <a:r>
              <a:rPr sz="1200" dirty="0">
                <a:latin typeface="Calibri"/>
                <a:cs typeface="Calibri"/>
              </a:rPr>
              <a:t>Data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@ </a:t>
            </a:r>
            <a:r>
              <a:rPr sz="1200" spc="-10" dirty="0">
                <a:latin typeface="Calibri"/>
                <a:cs typeface="Calibri"/>
              </a:rPr>
              <a:t>0x7fff0053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5313045" y="1208659"/>
            <a:ext cx="57988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Step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5: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Fetch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cache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block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memory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unit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via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cache </a:t>
            </a:r>
            <a:r>
              <a:rPr sz="1800" spc="-10" dirty="0">
                <a:latin typeface="Calibri"/>
                <a:cs typeface="Calibri"/>
              </a:rPr>
              <a:t>controller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5790" y="2865501"/>
            <a:ext cx="676846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Why</a:t>
            </a:r>
            <a:r>
              <a:rPr spc="-40" dirty="0"/>
              <a:t> </a:t>
            </a:r>
            <a:r>
              <a:rPr dirty="0"/>
              <a:t>do</a:t>
            </a:r>
            <a:r>
              <a:rPr spc="-30" dirty="0"/>
              <a:t> </a:t>
            </a:r>
            <a:r>
              <a:rPr dirty="0"/>
              <a:t>we</a:t>
            </a:r>
            <a:r>
              <a:rPr spc="-25" dirty="0"/>
              <a:t> </a:t>
            </a:r>
            <a:r>
              <a:rPr dirty="0"/>
              <a:t>miss</a:t>
            </a:r>
            <a:r>
              <a:rPr spc="-30" dirty="0"/>
              <a:t> </a:t>
            </a:r>
            <a:r>
              <a:rPr dirty="0"/>
              <a:t>in</a:t>
            </a:r>
            <a:r>
              <a:rPr spc="-25" dirty="0"/>
              <a:t> </a:t>
            </a:r>
            <a:r>
              <a:rPr dirty="0"/>
              <a:t>the</a:t>
            </a:r>
            <a:r>
              <a:rPr spc="-25" dirty="0"/>
              <a:t> </a:t>
            </a:r>
            <a:r>
              <a:rPr spc="-10" dirty="0"/>
              <a:t>cache?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03428" rIns="0" bIns="0" rtlCol="0">
            <a:spAutoFit/>
          </a:bodyPr>
          <a:lstStyle/>
          <a:p>
            <a:pPr marL="561975">
              <a:lnSpc>
                <a:spcPct val="100000"/>
              </a:lnSpc>
              <a:spcBef>
                <a:spcPts val="105"/>
              </a:spcBef>
            </a:pPr>
            <a:r>
              <a:rPr dirty="0"/>
              <a:t>Why</a:t>
            </a:r>
            <a:r>
              <a:rPr spc="-25" dirty="0"/>
              <a:t> </a:t>
            </a:r>
            <a:r>
              <a:rPr dirty="0"/>
              <a:t>do</a:t>
            </a:r>
            <a:r>
              <a:rPr spc="-30" dirty="0"/>
              <a:t> </a:t>
            </a:r>
            <a:r>
              <a:rPr dirty="0"/>
              <a:t>we</a:t>
            </a:r>
            <a:r>
              <a:rPr spc="-25" dirty="0"/>
              <a:t> </a:t>
            </a:r>
            <a:r>
              <a:rPr dirty="0"/>
              <a:t>miss</a:t>
            </a:r>
            <a:r>
              <a:rPr spc="-25" dirty="0"/>
              <a:t> </a:t>
            </a:r>
            <a:r>
              <a:rPr dirty="0"/>
              <a:t>in</a:t>
            </a:r>
            <a:r>
              <a:rPr spc="-25" dirty="0"/>
              <a:t> </a:t>
            </a:r>
            <a:r>
              <a:rPr dirty="0"/>
              <a:t>the</a:t>
            </a:r>
            <a:r>
              <a:rPr spc="-25" dirty="0"/>
              <a:t> </a:t>
            </a:r>
            <a:r>
              <a:rPr spc="-10" dirty="0"/>
              <a:t>cache?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56565"/>
            <a:ext cx="2962275" cy="167068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The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3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C’s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misses</a:t>
            </a:r>
            <a:endParaRPr sz="28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697865" algn="l"/>
              </a:tabLst>
            </a:pPr>
            <a:r>
              <a:rPr sz="2400" spc="-10" dirty="0">
                <a:latin typeface="Calibri"/>
                <a:cs typeface="Calibri"/>
              </a:rPr>
              <a:t>Compulsory</a:t>
            </a:r>
            <a:endParaRPr sz="24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697865" algn="l"/>
              </a:tabLst>
            </a:pPr>
            <a:r>
              <a:rPr sz="2400" spc="-10" dirty="0">
                <a:latin typeface="Calibri"/>
                <a:cs typeface="Calibri"/>
              </a:rPr>
              <a:t>Conflict</a:t>
            </a:r>
            <a:endParaRPr sz="24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200"/>
              </a:spcBef>
              <a:buFont typeface="Arial"/>
              <a:buChar char="•"/>
              <a:tabLst>
                <a:tab pos="697865" algn="l"/>
              </a:tabLst>
            </a:pPr>
            <a:r>
              <a:rPr sz="2400" spc="-10" dirty="0">
                <a:latin typeface="Calibri"/>
                <a:cs typeface="Calibri"/>
              </a:rPr>
              <a:t>Capacity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5673" y="2364994"/>
            <a:ext cx="10409555" cy="4135120"/>
            <a:chOff x="185673" y="2364994"/>
            <a:chExt cx="10409555" cy="4135120"/>
          </a:xfrm>
        </p:grpSpPr>
        <p:sp>
          <p:nvSpPr>
            <p:cNvPr id="3" name="object 3"/>
            <p:cNvSpPr/>
            <p:nvPr/>
          </p:nvSpPr>
          <p:spPr>
            <a:xfrm>
              <a:off x="9005316" y="2371344"/>
              <a:ext cx="1583690" cy="4122420"/>
            </a:xfrm>
            <a:custGeom>
              <a:avLst/>
              <a:gdLst/>
              <a:ahLst/>
              <a:cxnLst/>
              <a:rect l="l" t="t" r="r" b="b"/>
              <a:pathLst>
                <a:path w="1583690" h="4122420">
                  <a:moveTo>
                    <a:pt x="1583435" y="0"/>
                  </a:moveTo>
                  <a:lnTo>
                    <a:pt x="0" y="0"/>
                  </a:lnTo>
                  <a:lnTo>
                    <a:pt x="0" y="4122420"/>
                  </a:lnTo>
                  <a:lnTo>
                    <a:pt x="1583435" y="4122420"/>
                  </a:lnTo>
                  <a:lnTo>
                    <a:pt x="158343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005316" y="2371344"/>
              <a:ext cx="1583690" cy="4122420"/>
            </a:xfrm>
            <a:custGeom>
              <a:avLst/>
              <a:gdLst/>
              <a:ahLst/>
              <a:cxnLst/>
              <a:rect l="l" t="t" r="r" b="b"/>
              <a:pathLst>
                <a:path w="1583690" h="4122420">
                  <a:moveTo>
                    <a:pt x="0" y="4122420"/>
                  </a:moveTo>
                  <a:lnTo>
                    <a:pt x="1583435" y="4122420"/>
                  </a:lnTo>
                  <a:lnTo>
                    <a:pt x="1583435" y="0"/>
                  </a:lnTo>
                  <a:lnTo>
                    <a:pt x="0" y="0"/>
                  </a:lnTo>
                  <a:lnTo>
                    <a:pt x="0" y="412242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102852" y="4637532"/>
              <a:ext cx="1423670" cy="401320"/>
            </a:xfrm>
            <a:custGeom>
              <a:avLst/>
              <a:gdLst/>
              <a:ahLst/>
              <a:cxnLst/>
              <a:rect l="l" t="t" r="r" b="b"/>
              <a:pathLst>
                <a:path w="1423670" h="401320">
                  <a:moveTo>
                    <a:pt x="1423416" y="0"/>
                  </a:moveTo>
                  <a:lnTo>
                    <a:pt x="0" y="0"/>
                  </a:lnTo>
                  <a:lnTo>
                    <a:pt x="0" y="400812"/>
                  </a:lnTo>
                  <a:lnTo>
                    <a:pt x="1423416" y="400812"/>
                  </a:lnTo>
                  <a:lnTo>
                    <a:pt x="1423416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102852" y="4637532"/>
              <a:ext cx="1423670" cy="401320"/>
            </a:xfrm>
            <a:custGeom>
              <a:avLst/>
              <a:gdLst/>
              <a:ahLst/>
              <a:cxnLst/>
              <a:rect l="l" t="t" r="r" b="b"/>
              <a:pathLst>
                <a:path w="1423670" h="401320">
                  <a:moveTo>
                    <a:pt x="0" y="400812"/>
                  </a:moveTo>
                  <a:lnTo>
                    <a:pt x="1423416" y="400812"/>
                  </a:lnTo>
                  <a:lnTo>
                    <a:pt x="1423416" y="0"/>
                  </a:lnTo>
                  <a:lnTo>
                    <a:pt x="0" y="0"/>
                  </a:lnTo>
                  <a:lnTo>
                    <a:pt x="0" y="40081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92023" y="2371344"/>
              <a:ext cx="7054850" cy="4122420"/>
            </a:xfrm>
            <a:custGeom>
              <a:avLst/>
              <a:gdLst/>
              <a:ahLst/>
              <a:cxnLst/>
              <a:rect l="l" t="t" r="r" b="b"/>
              <a:pathLst>
                <a:path w="7054850" h="4122420">
                  <a:moveTo>
                    <a:pt x="7054596" y="0"/>
                  </a:moveTo>
                  <a:lnTo>
                    <a:pt x="0" y="0"/>
                  </a:lnTo>
                  <a:lnTo>
                    <a:pt x="0" y="4122420"/>
                  </a:lnTo>
                  <a:lnTo>
                    <a:pt x="7054596" y="4122420"/>
                  </a:lnTo>
                  <a:lnTo>
                    <a:pt x="70545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92023" y="2371344"/>
              <a:ext cx="7054850" cy="4122420"/>
            </a:xfrm>
            <a:custGeom>
              <a:avLst/>
              <a:gdLst/>
              <a:ahLst/>
              <a:cxnLst/>
              <a:rect l="l" t="t" r="r" b="b"/>
              <a:pathLst>
                <a:path w="7054850" h="4122420">
                  <a:moveTo>
                    <a:pt x="0" y="4122420"/>
                  </a:moveTo>
                  <a:lnTo>
                    <a:pt x="7054596" y="4122420"/>
                  </a:lnTo>
                  <a:lnTo>
                    <a:pt x="7054596" y="0"/>
                  </a:lnTo>
                  <a:lnTo>
                    <a:pt x="0" y="0"/>
                  </a:lnTo>
                  <a:lnTo>
                    <a:pt x="0" y="412242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79119" y="2549652"/>
              <a:ext cx="1694814" cy="721360"/>
            </a:xfrm>
            <a:custGeom>
              <a:avLst/>
              <a:gdLst/>
              <a:ahLst/>
              <a:cxnLst/>
              <a:rect l="l" t="t" r="r" b="b"/>
              <a:pathLst>
                <a:path w="1694814" h="721360">
                  <a:moveTo>
                    <a:pt x="1694688" y="0"/>
                  </a:moveTo>
                  <a:lnTo>
                    <a:pt x="0" y="0"/>
                  </a:lnTo>
                  <a:lnTo>
                    <a:pt x="0" y="720851"/>
                  </a:lnTo>
                  <a:lnTo>
                    <a:pt x="1694688" y="720851"/>
                  </a:lnTo>
                  <a:lnTo>
                    <a:pt x="1694688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79119" y="2549652"/>
              <a:ext cx="1694814" cy="721360"/>
            </a:xfrm>
            <a:custGeom>
              <a:avLst/>
              <a:gdLst/>
              <a:ahLst/>
              <a:cxnLst/>
              <a:rect l="l" t="t" r="r" b="b"/>
              <a:pathLst>
                <a:path w="1694814" h="721360">
                  <a:moveTo>
                    <a:pt x="0" y="720851"/>
                  </a:moveTo>
                  <a:lnTo>
                    <a:pt x="1694688" y="720851"/>
                  </a:lnTo>
                  <a:lnTo>
                    <a:pt x="1694688" y="0"/>
                  </a:lnTo>
                  <a:lnTo>
                    <a:pt x="0" y="0"/>
                  </a:lnTo>
                  <a:lnTo>
                    <a:pt x="0" y="72085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88264" y="3563111"/>
              <a:ext cx="1694814" cy="721360"/>
            </a:xfrm>
            <a:custGeom>
              <a:avLst/>
              <a:gdLst/>
              <a:ahLst/>
              <a:cxnLst/>
              <a:rect l="l" t="t" r="r" b="b"/>
              <a:pathLst>
                <a:path w="1694814" h="721360">
                  <a:moveTo>
                    <a:pt x="1694688" y="0"/>
                  </a:moveTo>
                  <a:lnTo>
                    <a:pt x="0" y="0"/>
                  </a:lnTo>
                  <a:lnTo>
                    <a:pt x="0" y="720851"/>
                  </a:lnTo>
                  <a:lnTo>
                    <a:pt x="1694688" y="720851"/>
                  </a:lnTo>
                  <a:lnTo>
                    <a:pt x="1694688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88264" y="3563111"/>
              <a:ext cx="1694814" cy="721360"/>
            </a:xfrm>
            <a:custGeom>
              <a:avLst/>
              <a:gdLst/>
              <a:ahLst/>
              <a:cxnLst/>
              <a:rect l="l" t="t" r="r" b="b"/>
              <a:pathLst>
                <a:path w="1694814" h="721360">
                  <a:moveTo>
                    <a:pt x="0" y="720851"/>
                  </a:moveTo>
                  <a:lnTo>
                    <a:pt x="1694688" y="720851"/>
                  </a:lnTo>
                  <a:lnTo>
                    <a:pt x="1694688" y="0"/>
                  </a:lnTo>
                  <a:lnTo>
                    <a:pt x="0" y="0"/>
                  </a:lnTo>
                  <a:lnTo>
                    <a:pt x="0" y="72085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71499" y="4573523"/>
              <a:ext cx="1696720" cy="721360"/>
            </a:xfrm>
            <a:custGeom>
              <a:avLst/>
              <a:gdLst/>
              <a:ahLst/>
              <a:cxnLst/>
              <a:rect l="l" t="t" r="r" b="b"/>
              <a:pathLst>
                <a:path w="1696720" h="721360">
                  <a:moveTo>
                    <a:pt x="1696212" y="0"/>
                  </a:moveTo>
                  <a:lnTo>
                    <a:pt x="0" y="0"/>
                  </a:lnTo>
                  <a:lnTo>
                    <a:pt x="0" y="720851"/>
                  </a:lnTo>
                  <a:lnTo>
                    <a:pt x="1696212" y="720851"/>
                  </a:lnTo>
                  <a:lnTo>
                    <a:pt x="1696212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71499" y="4573523"/>
              <a:ext cx="1696720" cy="721360"/>
            </a:xfrm>
            <a:custGeom>
              <a:avLst/>
              <a:gdLst/>
              <a:ahLst/>
              <a:cxnLst/>
              <a:rect l="l" t="t" r="r" b="b"/>
              <a:pathLst>
                <a:path w="1696720" h="721360">
                  <a:moveTo>
                    <a:pt x="0" y="720851"/>
                  </a:moveTo>
                  <a:lnTo>
                    <a:pt x="1696212" y="720851"/>
                  </a:lnTo>
                  <a:lnTo>
                    <a:pt x="1696212" y="0"/>
                  </a:lnTo>
                  <a:lnTo>
                    <a:pt x="0" y="0"/>
                  </a:lnTo>
                  <a:lnTo>
                    <a:pt x="0" y="72085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71499" y="5548883"/>
              <a:ext cx="1696720" cy="721360"/>
            </a:xfrm>
            <a:custGeom>
              <a:avLst/>
              <a:gdLst/>
              <a:ahLst/>
              <a:cxnLst/>
              <a:rect l="l" t="t" r="r" b="b"/>
              <a:pathLst>
                <a:path w="1696720" h="721360">
                  <a:moveTo>
                    <a:pt x="1696212" y="0"/>
                  </a:moveTo>
                  <a:lnTo>
                    <a:pt x="0" y="0"/>
                  </a:lnTo>
                  <a:lnTo>
                    <a:pt x="0" y="720851"/>
                  </a:lnTo>
                  <a:lnTo>
                    <a:pt x="1696212" y="720851"/>
                  </a:lnTo>
                  <a:lnTo>
                    <a:pt x="1696212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71499" y="5548883"/>
              <a:ext cx="1696720" cy="721360"/>
            </a:xfrm>
            <a:custGeom>
              <a:avLst/>
              <a:gdLst/>
              <a:ahLst/>
              <a:cxnLst/>
              <a:rect l="l" t="t" r="r" b="b"/>
              <a:pathLst>
                <a:path w="1696720" h="721360">
                  <a:moveTo>
                    <a:pt x="0" y="720851"/>
                  </a:moveTo>
                  <a:lnTo>
                    <a:pt x="1696212" y="720851"/>
                  </a:lnTo>
                  <a:lnTo>
                    <a:pt x="1696212" y="0"/>
                  </a:lnTo>
                  <a:lnTo>
                    <a:pt x="0" y="0"/>
                  </a:lnTo>
                  <a:lnTo>
                    <a:pt x="0" y="72085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289047" y="2552700"/>
              <a:ext cx="1696720" cy="721360"/>
            </a:xfrm>
            <a:custGeom>
              <a:avLst/>
              <a:gdLst/>
              <a:ahLst/>
              <a:cxnLst/>
              <a:rect l="l" t="t" r="r" b="b"/>
              <a:pathLst>
                <a:path w="1696720" h="721360">
                  <a:moveTo>
                    <a:pt x="1696212" y="0"/>
                  </a:moveTo>
                  <a:lnTo>
                    <a:pt x="0" y="0"/>
                  </a:lnTo>
                  <a:lnTo>
                    <a:pt x="0" y="720851"/>
                  </a:lnTo>
                  <a:lnTo>
                    <a:pt x="1696212" y="720851"/>
                  </a:lnTo>
                  <a:lnTo>
                    <a:pt x="1696212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289047" y="2552700"/>
              <a:ext cx="1696720" cy="721360"/>
            </a:xfrm>
            <a:custGeom>
              <a:avLst/>
              <a:gdLst/>
              <a:ahLst/>
              <a:cxnLst/>
              <a:rect l="l" t="t" r="r" b="b"/>
              <a:pathLst>
                <a:path w="1696720" h="721360">
                  <a:moveTo>
                    <a:pt x="0" y="720851"/>
                  </a:moveTo>
                  <a:lnTo>
                    <a:pt x="1696212" y="720851"/>
                  </a:lnTo>
                  <a:lnTo>
                    <a:pt x="1696212" y="0"/>
                  </a:lnTo>
                  <a:lnTo>
                    <a:pt x="0" y="0"/>
                  </a:lnTo>
                  <a:lnTo>
                    <a:pt x="0" y="72085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299716" y="3563111"/>
              <a:ext cx="1696720" cy="721360"/>
            </a:xfrm>
            <a:custGeom>
              <a:avLst/>
              <a:gdLst/>
              <a:ahLst/>
              <a:cxnLst/>
              <a:rect l="l" t="t" r="r" b="b"/>
              <a:pathLst>
                <a:path w="1696720" h="721360">
                  <a:moveTo>
                    <a:pt x="1696211" y="0"/>
                  </a:moveTo>
                  <a:lnTo>
                    <a:pt x="0" y="0"/>
                  </a:lnTo>
                  <a:lnTo>
                    <a:pt x="0" y="720851"/>
                  </a:lnTo>
                  <a:lnTo>
                    <a:pt x="1696211" y="720851"/>
                  </a:lnTo>
                  <a:lnTo>
                    <a:pt x="1696211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299716" y="3563111"/>
              <a:ext cx="1696720" cy="721360"/>
            </a:xfrm>
            <a:custGeom>
              <a:avLst/>
              <a:gdLst/>
              <a:ahLst/>
              <a:cxnLst/>
              <a:rect l="l" t="t" r="r" b="b"/>
              <a:pathLst>
                <a:path w="1696720" h="721360">
                  <a:moveTo>
                    <a:pt x="0" y="720851"/>
                  </a:moveTo>
                  <a:lnTo>
                    <a:pt x="1696211" y="720851"/>
                  </a:lnTo>
                  <a:lnTo>
                    <a:pt x="1696211" y="0"/>
                  </a:lnTo>
                  <a:lnTo>
                    <a:pt x="0" y="0"/>
                  </a:lnTo>
                  <a:lnTo>
                    <a:pt x="0" y="72085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284475" y="4573523"/>
              <a:ext cx="1696720" cy="721360"/>
            </a:xfrm>
            <a:custGeom>
              <a:avLst/>
              <a:gdLst/>
              <a:ahLst/>
              <a:cxnLst/>
              <a:rect l="l" t="t" r="r" b="b"/>
              <a:pathLst>
                <a:path w="1696720" h="721360">
                  <a:moveTo>
                    <a:pt x="1696212" y="0"/>
                  </a:moveTo>
                  <a:lnTo>
                    <a:pt x="0" y="0"/>
                  </a:lnTo>
                  <a:lnTo>
                    <a:pt x="0" y="720851"/>
                  </a:lnTo>
                  <a:lnTo>
                    <a:pt x="1696212" y="720851"/>
                  </a:lnTo>
                  <a:lnTo>
                    <a:pt x="1696212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284475" y="4573523"/>
              <a:ext cx="1696720" cy="721360"/>
            </a:xfrm>
            <a:custGeom>
              <a:avLst/>
              <a:gdLst/>
              <a:ahLst/>
              <a:cxnLst/>
              <a:rect l="l" t="t" r="r" b="b"/>
              <a:pathLst>
                <a:path w="1696720" h="721360">
                  <a:moveTo>
                    <a:pt x="0" y="720851"/>
                  </a:moveTo>
                  <a:lnTo>
                    <a:pt x="1696212" y="720851"/>
                  </a:lnTo>
                  <a:lnTo>
                    <a:pt x="1696212" y="0"/>
                  </a:lnTo>
                  <a:lnTo>
                    <a:pt x="0" y="0"/>
                  </a:lnTo>
                  <a:lnTo>
                    <a:pt x="0" y="72085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284475" y="5548883"/>
              <a:ext cx="1696720" cy="721360"/>
            </a:xfrm>
            <a:custGeom>
              <a:avLst/>
              <a:gdLst/>
              <a:ahLst/>
              <a:cxnLst/>
              <a:rect l="l" t="t" r="r" b="b"/>
              <a:pathLst>
                <a:path w="1696720" h="721360">
                  <a:moveTo>
                    <a:pt x="1696212" y="0"/>
                  </a:moveTo>
                  <a:lnTo>
                    <a:pt x="0" y="0"/>
                  </a:lnTo>
                  <a:lnTo>
                    <a:pt x="0" y="720851"/>
                  </a:lnTo>
                  <a:lnTo>
                    <a:pt x="1696212" y="720851"/>
                  </a:lnTo>
                  <a:lnTo>
                    <a:pt x="1696212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284475" y="5548883"/>
              <a:ext cx="1696720" cy="721360"/>
            </a:xfrm>
            <a:custGeom>
              <a:avLst/>
              <a:gdLst/>
              <a:ahLst/>
              <a:cxnLst/>
              <a:rect l="l" t="t" r="r" b="b"/>
              <a:pathLst>
                <a:path w="1696720" h="721360">
                  <a:moveTo>
                    <a:pt x="0" y="720851"/>
                  </a:moveTo>
                  <a:lnTo>
                    <a:pt x="1696212" y="720851"/>
                  </a:lnTo>
                  <a:lnTo>
                    <a:pt x="1696212" y="0"/>
                  </a:lnTo>
                  <a:lnTo>
                    <a:pt x="0" y="0"/>
                  </a:lnTo>
                  <a:lnTo>
                    <a:pt x="0" y="72085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988308" y="2552700"/>
              <a:ext cx="1696720" cy="721360"/>
            </a:xfrm>
            <a:custGeom>
              <a:avLst/>
              <a:gdLst/>
              <a:ahLst/>
              <a:cxnLst/>
              <a:rect l="l" t="t" r="r" b="b"/>
              <a:pathLst>
                <a:path w="1696720" h="721360">
                  <a:moveTo>
                    <a:pt x="1696212" y="0"/>
                  </a:moveTo>
                  <a:lnTo>
                    <a:pt x="0" y="0"/>
                  </a:lnTo>
                  <a:lnTo>
                    <a:pt x="0" y="720851"/>
                  </a:lnTo>
                  <a:lnTo>
                    <a:pt x="1696212" y="720851"/>
                  </a:lnTo>
                  <a:lnTo>
                    <a:pt x="1696212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988308" y="2552700"/>
              <a:ext cx="1696720" cy="721360"/>
            </a:xfrm>
            <a:custGeom>
              <a:avLst/>
              <a:gdLst/>
              <a:ahLst/>
              <a:cxnLst/>
              <a:rect l="l" t="t" r="r" b="b"/>
              <a:pathLst>
                <a:path w="1696720" h="721360">
                  <a:moveTo>
                    <a:pt x="0" y="720851"/>
                  </a:moveTo>
                  <a:lnTo>
                    <a:pt x="1696212" y="720851"/>
                  </a:lnTo>
                  <a:lnTo>
                    <a:pt x="1696212" y="0"/>
                  </a:lnTo>
                  <a:lnTo>
                    <a:pt x="0" y="0"/>
                  </a:lnTo>
                  <a:lnTo>
                    <a:pt x="0" y="72085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998976" y="3563111"/>
              <a:ext cx="1696720" cy="721360"/>
            </a:xfrm>
            <a:custGeom>
              <a:avLst/>
              <a:gdLst/>
              <a:ahLst/>
              <a:cxnLst/>
              <a:rect l="l" t="t" r="r" b="b"/>
              <a:pathLst>
                <a:path w="1696720" h="721360">
                  <a:moveTo>
                    <a:pt x="1696212" y="0"/>
                  </a:moveTo>
                  <a:lnTo>
                    <a:pt x="0" y="0"/>
                  </a:lnTo>
                  <a:lnTo>
                    <a:pt x="0" y="720851"/>
                  </a:lnTo>
                  <a:lnTo>
                    <a:pt x="1696212" y="720851"/>
                  </a:lnTo>
                  <a:lnTo>
                    <a:pt x="1696212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998976" y="3563111"/>
              <a:ext cx="1696720" cy="721360"/>
            </a:xfrm>
            <a:custGeom>
              <a:avLst/>
              <a:gdLst/>
              <a:ahLst/>
              <a:cxnLst/>
              <a:rect l="l" t="t" r="r" b="b"/>
              <a:pathLst>
                <a:path w="1696720" h="721360">
                  <a:moveTo>
                    <a:pt x="0" y="720851"/>
                  </a:moveTo>
                  <a:lnTo>
                    <a:pt x="1696212" y="720851"/>
                  </a:lnTo>
                  <a:lnTo>
                    <a:pt x="1696212" y="0"/>
                  </a:lnTo>
                  <a:lnTo>
                    <a:pt x="0" y="0"/>
                  </a:lnTo>
                  <a:lnTo>
                    <a:pt x="0" y="72085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983735" y="4573523"/>
              <a:ext cx="1696720" cy="721360"/>
            </a:xfrm>
            <a:custGeom>
              <a:avLst/>
              <a:gdLst/>
              <a:ahLst/>
              <a:cxnLst/>
              <a:rect l="l" t="t" r="r" b="b"/>
              <a:pathLst>
                <a:path w="1696720" h="721360">
                  <a:moveTo>
                    <a:pt x="1696212" y="0"/>
                  </a:moveTo>
                  <a:lnTo>
                    <a:pt x="0" y="0"/>
                  </a:lnTo>
                  <a:lnTo>
                    <a:pt x="0" y="720851"/>
                  </a:lnTo>
                  <a:lnTo>
                    <a:pt x="1696212" y="720851"/>
                  </a:lnTo>
                  <a:lnTo>
                    <a:pt x="1696212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983735" y="4573523"/>
              <a:ext cx="1696720" cy="721360"/>
            </a:xfrm>
            <a:custGeom>
              <a:avLst/>
              <a:gdLst/>
              <a:ahLst/>
              <a:cxnLst/>
              <a:rect l="l" t="t" r="r" b="b"/>
              <a:pathLst>
                <a:path w="1696720" h="721360">
                  <a:moveTo>
                    <a:pt x="0" y="720851"/>
                  </a:moveTo>
                  <a:lnTo>
                    <a:pt x="1696212" y="720851"/>
                  </a:lnTo>
                  <a:lnTo>
                    <a:pt x="1696212" y="0"/>
                  </a:lnTo>
                  <a:lnTo>
                    <a:pt x="0" y="0"/>
                  </a:lnTo>
                  <a:lnTo>
                    <a:pt x="0" y="72085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983735" y="5548883"/>
              <a:ext cx="1696720" cy="721360"/>
            </a:xfrm>
            <a:custGeom>
              <a:avLst/>
              <a:gdLst/>
              <a:ahLst/>
              <a:cxnLst/>
              <a:rect l="l" t="t" r="r" b="b"/>
              <a:pathLst>
                <a:path w="1696720" h="721360">
                  <a:moveTo>
                    <a:pt x="1696212" y="0"/>
                  </a:moveTo>
                  <a:lnTo>
                    <a:pt x="0" y="0"/>
                  </a:lnTo>
                  <a:lnTo>
                    <a:pt x="0" y="720851"/>
                  </a:lnTo>
                  <a:lnTo>
                    <a:pt x="1696212" y="720851"/>
                  </a:lnTo>
                  <a:lnTo>
                    <a:pt x="1696212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983735" y="5548883"/>
              <a:ext cx="1696720" cy="721360"/>
            </a:xfrm>
            <a:custGeom>
              <a:avLst/>
              <a:gdLst/>
              <a:ahLst/>
              <a:cxnLst/>
              <a:rect l="l" t="t" r="r" b="b"/>
              <a:pathLst>
                <a:path w="1696720" h="721360">
                  <a:moveTo>
                    <a:pt x="0" y="720851"/>
                  </a:moveTo>
                  <a:lnTo>
                    <a:pt x="1696212" y="720851"/>
                  </a:lnTo>
                  <a:lnTo>
                    <a:pt x="1696212" y="0"/>
                  </a:lnTo>
                  <a:lnTo>
                    <a:pt x="0" y="0"/>
                  </a:lnTo>
                  <a:lnTo>
                    <a:pt x="0" y="72085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513832" y="2552700"/>
              <a:ext cx="1696720" cy="721360"/>
            </a:xfrm>
            <a:custGeom>
              <a:avLst/>
              <a:gdLst/>
              <a:ahLst/>
              <a:cxnLst/>
              <a:rect l="l" t="t" r="r" b="b"/>
              <a:pathLst>
                <a:path w="1696720" h="721360">
                  <a:moveTo>
                    <a:pt x="1696212" y="0"/>
                  </a:moveTo>
                  <a:lnTo>
                    <a:pt x="0" y="0"/>
                  </a:lnTo>
                  <a:lnTo>
                    <a:pt x="0" y="720851"/>
                  </a:lnTo>
                  <a:lnTo>
                    <a:pt x="1696212" y="720851"/>
                  </a:lnTo>
                  <a:lnTo>
                    <a:pt x="1696212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513832" y="2552700"/>
              <a:ext cx="1696720" cy="721360"/>
            </a:xfrm>
            <a:custGeom>
              <a:avLst/>
              <a:gdLst/>
              <a:ahLst/>
              <a:cxnLst/>
              <a:rect l="l" t="t" r="r" b="b"/>
              <a:pathLst>
                <a:path w="1696720" h="721360">
                  <a:moveTo>
                    <a:pt x="0" y="720851"/>
                  </a:moveTo>
                  <a:lnTo>
                    <a:pt x="1696212" y="720851"/>
                  </a:lnTo>
                  <a:lnTo>
                    <a:pt x="1696212" y="0"/>
                  </a:lnTo>
                  <a:lnTo>
                    <a:pt x="0" y="0"/>
                  </a:lnTo>
                  <a:lnTo>
                    <a:pt x="0" y="72085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526023" y="3563111"/>
              <a:ext cx="1696720" cy="721360"/>
            </a:xfrm>
            <a:custGeom>
              <a:avLst/>
              <a:gdLst/>
              <a:ahLst/>
              <a:cxnLst/>
              <a:rect l="l" t="t" r="r" b="b"/>
              <a:pathLst>
                <a:path w="1696720" h="721360">
                  <a:moveTo>
                    <a:pt x="1696212" y="0"/>
                  </a:moveTo>
                  <a:lnTo>
                    <a:pt x="0" y="0"/>
                  </a:lnTo>
                  <a:lnTo>
                    <a:pt x="0" y="720851"/>
                  </a:lnTo>
                  <a:lnTo>
                    <a:pt x="1696212" y="720851"/>
                  </a:lnTo>
                  <a:lnTo>
                    <a:pt x="1696212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526023" y="3563111"/>
              <a:ext cx="1696720" cy="721360"/>
            </a:xfrm>
            <a:custGeom>
              <a:avLst/>
              <a:gdLst/>
              <a:ahLst/>
              <a:cxnLst/>
              <a:rect l="l" t="t" r="r" b="b"/>
              <a:pathLst>
                <a:path w="1696720" h="721360">
                  <a:moveTo>
                    <a:pt x="0" y="720851"/>
                  </a:moveTo>
                  <a:lnTo>
                    <a:pt x="1696212" y="720851"/>
                  </a:lnTo>
                  <a:lnTo>
                    <a:pt x="1696212" y="0"/>
                  </a:lnTo>
                  <a:lnTo>
                    <a:pt x="0" y="0"/>
                  </a:lnTo>
                  <a:lnTo>
                    <a:pt x="0" y="72085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509259" y="4573523"/>
              <a:ext cx="1696720" cy="721360"/>
            </a:xfrm>
            <a:custGeom>
              <a:avLst/>
              <a:gdLst/>
              <a:ahLst/>
              <a:cxnLst/>
              <a:rect l="l" t="t" r="r" b="b"/>
              <a:pathLst>
                <a:path w="1696720" h="721360">
                  <a:moveTo>
                    <a:pt x="1696212" y="0"/>
                  </a:moveTo>
                  <a:lnTo>
                    <a:pt x="0" y="0"/>
                  </a:lnTo>
                  <a:lnTo>
                    <a:pt x="0" y="720851"/>
                  </a:lnTo>
                  <a:lnTo>
                    <a:pt x="1696212" y="720851"/>
                  </a:lnTo>
                  <a:lnTo>
                    <a:pt x="1696212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509259" y="4573523"/>
              <a:ext cx="1696720" cy="721360"/>
            </a:xfrm>
            <a:custGeom>
              <a:avLst/>
              <a:gdLst/>
              <a:ahLst/>
              <a:cxnLst/>
              <a:rect l="l" t="t" r="r" b="b"/>
              <a:pathLst>
                <a:path w="1696720" h="721360">
                  <a:moveTo>
                    <a:pt x="0" y="720851"/>
                  </a:moveTo>
                  <a:lnTo>
                    <a:pt x="1696212" y="720851"/>
                  </a:lnTo>
                  <a:lnTo>
                    <a:pt x="1696212" y="0"/>
                  </a:lnTo>
                  <a:lnTo>
                    <a:pt x="0" y="0"/>
                  </a:lnTo>
                  <a:lnTo>
                    <a:pt x="0" y="72085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509259" y="5548883"/>
              <a:ext cx="1696720" cy="721360"/>
            </a:xfrm>
            <a:custGeom>
              <a:avLst/>
              <a:gdLst/>
              <a:ahLst/>
              <a:cxnLst/>
              <a:rect l="l" t="t" r="r" b="b"/>
              <a:pathLst>
                <a:path w="1696720" h="721360">
                  <a:moveTo>
                    <a:pt x="1696212" y="0"/>
                  </a:moveTo>
                  <a:lnTo>
                    <a:pt x="0" y="0"/>
                  </a:lnTo>
                  <a:lnTo>
                    <a:pt x="0" y="720851"/>
                  </a:lnTo>
                  <a:lnTo>
                    <a:pt x="1696212" y="720851"/>
                  </a:lnTo>
                  <a:lnTo>
                    <a:pt x="1696212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509259" y="5548883"/>
              <a:ext cx="1696720" cy="721360"/>
            </a:xfrm>
            <a:custGeom>
              <a:avLst/>
              <a:gdLst/>
              <a:ahLst/>
              <a:cxnLst/>
              <a:rect l="l" t="t" r="r" b="b"/>
              <a:pathLst>
                <a:path w="1696720" h="721360">
                  <a:moveTo>
                    <a:pt x="0" y="720851"/>
                  </a:moveTo>
                  <a:lnTo>
                    <a:pt x="1696212" y="720851"/>
                  </a:lnTo>
                  <a:lnTo>
                    <a:pt x="1696212" y="0"/>
                  </a:lnTo>
                  <a:lnTo>
                    <a:pt x="0" y="0"/>
                  </a:lnTo>
                  <a:lnTo>
                    <a:pt x="0" y="72085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410968" y="2689860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39" h="401319">
                  <a:moveTo>
                    <a:pt x="1424940" y="0"/>
                  </a:moveTo>
                  <a:lnTo>
                    <a:pt x="0" y="0"/>
                  </a:lnTo>
                  <a:lnTo>
                    <a:pt x="0" y="400812"/>
                  </a:lnTo>
                  <a:lnTo>
                    <a:pt x="1424940" y="400812"/>
                  </a:lnTo>
                  <a:lnTo>
                    <a:pt x="1424940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410968" y="2689860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39" h="401319">
                  <a:moveTo>
                    <a:pt x="0" y="400812"/>
                  </a:moveTo>
                  <a:lnTo>
                    <a:pt x="1424940" y="400812"/>
                  </a:lnTo>
                  <a:lnTo>
                    <a:pt x="1424940" y="0"/>
                  </a:lnTo>
                  <a:lnTo>
                    <a:pt x="0" y="0"/>
                  </a:lnTo>
                  <a:lnTo>
                    <a:pt x="0" y="40081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15340" y="2689860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39" h="401319">
                  <a:moveTo>
                    <a:pt x="1424940" y="0"/>
                  </a:moveTo>
                  <a:lnTo>
                    <a:pt x="0" y="0"/>
                  </a:lnTo>
                  <a:lnTo>
                    <a:pt x="0" y="400812"/>
                  </a:lnTo>
                  <a:lnTo>
                    <a:pt x="1424940" y="400812"/>
                  </a:lnTo>
                  <a:lnTo>
                    <a:pt x="1424940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15340" y="2689860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39" h="401319">
                  <a:moveTo>
                    <a:pt x="0" y="400812"/>
                  </a:moveTo>
                  <a:lnTo>
                    <a:pt x="1424940" y="400812"/>
                  </a:lnTo>
                  <a:lnTo>
                    <a:pt x="1424940" y="0"/>
                  </a:lnTo>
                  <a:lnTo>
                    <a:pt x="0" y="0"/>
                  </a:lnTo>
                  <a:lnTo>
                    <a:pt x="0" y="400812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976115" y="2689860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39" h="401319">
                  <a:moveTo>
                    <a:pt x="1424939" y="0"/>
                  </a:moveTo>
                  <a:lnTo>
                    <a:pt x="0" y="0"/>
                  </a:lnTo>
                  <a:lnTo>
                    <a:pt x="0" y="400812"/>
                  </a:lnTo>
                  <a:lnTo>
                    <a:pt x="1424939" y="400812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976115" y="2689860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39" h="401319">
                  <a:moveTo>
                    <a:pt x="0" y="400812"/>
                  </a:moveTo>
                  <a:lnTo>
                    <a:pt x="1424939" y="400812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0812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542788" y="2682240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40" h="401319">
                  <a:moveTo>
                    <a:pt x="1424939" y="0"/>
                  </a:moveTo>
                  <a:lnTo>
                    <a:pt x="0" y="0"/>
                  </a:lnTo>
                  <a:lnTo>
                    <a:pt x="0" y="400812"/>
                  </a:lnTo>
                  <a:lnTo>
                    <a:pt x="1424939" y="400812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542788" y="2682240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40" h="401319">
                  <a:moveTo>
                    <a:pt x="0" y="400812"/>
                  </a:moveTo>
                  <a:lnTo>
                    <a:pt x="1424939" y="400812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0812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815340" y="3718560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40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4940" y="402336"/>
                  </a:lnTo>
                  <a:lnTo>
                    <a:pt x="1424940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815340" y="3718560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6"/>
                  </a:moveTo>
                  <a:lnTo>
                    <a:pt x="1424940" y="402336"/>
                  </a:lnTo>
                  <a:lnTo>
                    <a:pt x="1424940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410968" y="3718560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40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4940" y="402336"/>
                  </a:lnTo>
                  <a:lnTo>
                    <a:pt x="1424940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410968" y="3718560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6"/>
                  </a:moveTo>
                  <a:lnTo>
                    <a:pt x="1424940" y="402336"/>
                  </a:lnTo>
                  <a:lnTo>
                    <a:pt x="1424940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976115" y="3718560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39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4939" y="402336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976115" y="3718560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6"/>
                  </a:moveTo>
                  <a:lnTo>
                    <a:pt x="1424939" y="402336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542788" y="3710940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40" h="402589">
                  <a:moveTo>
                    <a:pt x="1424939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4939" y="402336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542788" y="3710940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40" h="402589">
                  <a:moveTo>
                    <a:pt x="0" y="402336"/>
                  </a:moveTo>
                  <a:lnTo>
                    <a:pt x="1424939" y="402336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818387" y="474878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39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4939" y="402336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818387" y="474878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6"/>
                  </a:moveTo>
                  <a:lnTo>
                    <a:pt x="1424939" y="402336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414016" y="474878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40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4940" y="402336"/>
                  </a:lnTo>
                  <a:lnTo>
                    <a:pt x="1424940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414016" y="474878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6"/>
                  </a:moveTo>
                  <a:lnTo>
                    <a:pt x="1424940" y="402336"/>
                  </a:lnTo>
                  <a:lnTo>
                    <a:pt x="1424940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979164" y="474878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39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4939" y="402336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979164" y="474878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6"/>
                  </a:moveTo>
                  <a:lnTo>
                    <a:pt x="1424939" y="402336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542788" y="4742688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40" h="401320">
                  <a:moveTo>
                    <a:pt x="1424939" y="0"/>
                  </a:moveTo>
                  <a:lnTo>
                    <a:pt x="0" y="0"/>
                  </a:lnTo>
                  <a:lnTo>
                    <a:pt x="0" y="400812"/>
                  </a:lnTo>
                  <a:lnTo>
                    <a:pt x="1424939" y="400812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542788" y="4742688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40" h="401320">
                  <a:moveTo>
                    <a:pt x="0" y="400812"/>
                  </a:moveTo>
                  <a:lnTo>
                    <a:pt x="1424939" y="400812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0812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821436" y="5701284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39" y="0"/>
                  </a:moveTo>
                  <a:lnTo>
                    <a:pt x="0" y="0"/>
                  </a:lnTo>
                  <a:lnTo>
                    <a:pt x="0" y="402335"/>
                  </a:lnTo>
                  <a:lnTo>
                    <a:pt x="1424939" y="402335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821436" y="5701284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5"/>
                  </a:moveTo>
                  <a:lnTo>
                    <a:pt x="1424939" y="402335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233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417063" y="5701284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39" y="0"/>
                  </a:moveTo>
                  <a:lnTo>
                    <a:pt x="0" y="0"/>
                  </a:lnTo>
                  <a:lnTo>
                    <a:pt x="0" y="402335"/>
                  </a:lnTo>
                  <a:lnTo>
                    <a:pt x="1424939" y="402335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417063" y="5701284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5"/>
                  </a:moveTo>
                  <a:lnTo>
                    <a:pt x="1424939" y="402335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233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3982212" y="5701284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39" y="0"/>
                  </a:moveTo>
                  <a:lnTo>
                    <a:pt x="0" y="0"/>
                  </a:lnTo>
                  <a:lnTo>
                    <a:pt x="0" y="402335"/>
                  </a:lnTo>
                  <a:lnTo>
                    <a:pt x="1424939" y="402335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3982212" y="5701284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5"/>
                  </a:moveTo>
                  <a:lnTo>
                    <a:pt x="1424939" y="402335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233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5550408" y="5693664"/>
              <a:ext cx="1423670" cy="402590"/>
            </a:xfrm>
            <a:custGeom>
              <a:avLst/>
              <a:gdLst/>
              <a:ahLst/>
              <a:cxnLst/>
              <a:rect l="l" t="t" r="r" b="b"/>
              <a:pathLst>
                <a:path w="1423670" h="402589">
                  <a:moveTo>
                    <a:pt x="1423415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3415" y="402336"/>
                  </a:lnTo>
                  <a:lnTo>
                    <a:pt x="142341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5550408" y="5693664"/>
              <a:ext cx="1423670" cy="402590"/>
            </a:xfrm>
            <a:custGeom>
              <a:avLst/>
              <a:gdLst/>
              <a:ahLst/>
              <a:cxnLst/>
              <a:rect l="l" t="t" r="r" b="b"/>
              <a:pathLst>
                <a:path w="1423670" h="402589">
                  <a:moveTo>
                    <a:pt x="0" y="402336"/>
                  </a:moveTo>
                  <a:lnTo>
                    <a:pt x="1423415" y="402336"/>
                  </a:lnTo>
                  <a:lnTo>
                    <a:pt x="1423415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4695444" y="4832350"/>
              <a:ext cx="4746625" cy="147955"/>
            </a:xfrm>
            <a:custGeom>
              <a:avLst/>
              <a:gdLst/>
              <a:ahLst/>
              <a:cxnLst/>
              <a:rect l="l" t="t" r="r" b="b"/>
              <a:pathLst>
                <a:path w="4746625" h="147954">
                  <a:moveTo>
                    <a:pt x="75310" y="71627"/>
                  </a:moveTo>
                  <a:lnTo>
                    <a:pt x="0" y="111379"/>
                  </a:lnTo>
                  <a:lnTo>
                    <a:pt x="76961" y="147827"/>
                  </a:lnTo>
                  <a:lnTo>
                    <a:pt x="76279" y="116331"/>
                  </a:lnTo>
                  <a:lnTo>
                    <a:pt x="63626" y="116331"/>
                  </a:lnTo>
                  <a:lnTo>
                    <a:pt x="63372" y="103631"/>
                  </a:lnTo>
                  <a:lnTo>
                    <a:pt x="75998" y="103352"/>
                  </a:lnTo>
                  <a:lnTo>
                    <a:pt x="75310" y="71627"/>
                  </a:lnTo>
                  <a:close/>
                </a:path>
                <a:path w="4746625" h="147954">
                  <a:moveTo>
                    <a:pt x="75998" y="103352"/>
                  </a:moveTo>
                  <a:lnTo>
                    <a:pt x="63372" y="103631"/>
                  </a:lnTo>
                  <a:lnTo>
                    <a:pt x="63626" y="116331"/>
                  </a:lnTo>
                  <a:lnTo>
                    <a:pt x="76273" y="116052"/>
                  </a:lnTo>
                  <a:lnTo>
                    <a:pt x="75998" y="103352"/>
                  </a:lnTo>
                  <a:close/>
                </a:path>
                <a:path w="4746625" h="147954">
                  <a:moveTo>
                    <a:pt x="76273" y="116052"/>
                  </a:moveTo>
                  <a:lnTo>
                    <a:pt x="63626" y="116331"/>
                  </a:lnTo>
                  <a:lnTo>
                    <a:pt x="76279" y="116331"/>
                  </a:lnTo>
                  <a:lnTo>
                    <a:pt x="76273" y="116052"/>
                  </a:lnTo>
                  <a:close/>
                </a:path>
                <a:path w="4746625" h="147954">
                  <a:moveTo>
                    <a:pt x="4746116" y="0"/>
                  </a:moveTo>
                  <a:lnTo>
                    <a:pt x="75998" y="103352"/>
                  </a:lnTo>
                  <a:lnTo>
                    <a:pt x="76273" y="116052"/>
                  </a:lnTo>
                  <a:lnTo>
                    <a:pt x="4746371" y="12700"/>
                  </a:lnTo>
                  <a:lnTo>
                    <a:pt x="474611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" name="object 7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5308" rIns="0" bIns="0" rtlCol="0">
            <a:spAutoFit/>
          </a:bodyPr>
          <a:lstStyle/>
          <a:p>
            <a:pPr marL="394970">
              <a:lnSpc>
                <a:spcPct val="100000"/>
              </a:lnSpc>
              <a:spcBef>
                <a:spcPts val="105"/>
              </a:spcBef>
            </a:pPr>
            <a:r>
              <a:rPr dirty="0"/>
              <a:t>Why</a:t>
            </a:r>
            <a:r>
              <a:rPr spc="-30" dirty="0"/>
              <a:t> </a:t>
            </a:r>
            <a:r>
              <a:rPr dirty="0"/>
              <a:t>miss?</a:t>
            </a:r>
            <a:r>
              <a:rPr spc="-40" dirty="0"/>
              <a:t> </a:t>
            </a:r>
            <a:r>
              <a:rPr dirty="0"/>
              <a:t>Compulsory</a:t>
            </a:r>
            <a:r>
              <a:rPr spc="-25" dirty="0"/>
              <a:t> </a:t>
            </a:r>
            <a:r>
              <a:rPr spc="-10" dirty="0"/>
              <a:t>misses</a:t>
            </a:r>
          </a:p>
        </p:txBody>
      </p:sp>
      <p:sp>
        <p:nvSpPr>
          <p:cNvPr id="75" name="object 75"/>
          <p:cNvSpPr txBox="1"/>
          <p:nvPr/>
        </p:nvSpPr>
        <p:spPr>
          <a:xfrm>
            <a:off x="2101723" y="1590802"/>
            <a:ext cx="76263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First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access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any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block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memory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always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miss;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these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misses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are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compulsory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5673" y="2364994"/>
            <a:ext cx="10409555" cy="4135120"/>
            <a:chOff x="185673" y="2364994"/>
            <a:chExt cx="10409555" cy="4135120"/>
          </a:xfrm>
        </p:grpSpPr>
        <p:sp>
          <p:nvSpPr>
            <p:cNvPr id="3" name="object 3"/>
            <p:cNvSpPr/>
            <p:nvPr/>
          </p:nvSpPr>
          <p:spPr>
            <a:xfrm>
              <a:off x="9005316" y="2371344"/>
              <a:ext cx="1583690" cy="4122420"/>
            </a:xfrm>
            <a:custGeom>
              <a:avLst/>
              <a:gdLst/>
              <a:ahLst/>
              <a:cxnLst/>
              <a:rect l="l" t="t" r="r" b="b"/>
              <a:pathLst>
                <a:path w="1583690" h="4122420">
                  <a:moveTo>
                    <a:pt x="1583435" y="0"/>
                  </a:moveTo>
                  <a:lnTo>
                    <a:pt x="0" y="0"/>
                  </a:lnTo>
                  <a:lnTo>
                    <a:pt x="0" y="4122420"/>
                  </a:lnTo>
                  <a:lnTo>
                    <a:pt x="1583435" y="4122420"/>
                  </a:lnTo>
                  <a:lnTo>
                    <a:pt x="158343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005316" y="2371344"/>
              <a:ext cx="1583690" cy="4122420"/>
            </a:xfrm>
            <a:custGeom>
              <a:avLst/>
              <a:gdLst/>
              <a:ahLst/>
              <a:cxnLst/>
              <a:rect l="l" t="t" r="r" b="b"/>
              <a:pathLst>
                <a:path w="1583690" h="4122420">
                  <a:moveTo>
                    <a:pt x="0" y="4122420"/>
                  </a:moveTo>
                  <a:lnTo>
                    <a:pt x="1583435" y="4122420"/>
                  </a:lnTo>
                  <a:lnTo>
                    <a:pt x="1583435" y="0"/>
                  </a:lnTo>
                  <a:lnTo>
                    <a:pt x="0" y="0"/>
                  </a:lnTo>
                  <a:lnTo>
                    <a:pt x="0" y="412242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92023" y="2371344"/>
              <a:ext cx="7054850" cy="4122420"/>
            </a:xfrm>
            <a:custGeom>
              <a:avLst/>
              <a:gdLst/>
              <a:ahLst/>
              <a:cxnLst/>
              <a:rect l="l" t="t" r="r" b="b"/>
              <a:pathLst>
                <a:path w="7054850" h="4122420">
                  <a:moveTo>
                    <a:pt x="7054596" y="0"/>
                  </a:moveTo>
                  <a:lnTo>
                    <a:pt x="0" y="0"/>
                  </a:lnTo>
                  <a:lnTo>
                    <a:pt x="0" y="4122420"/>
                  </a:lnTo>
                  <a:lnTo>
                    <a:pt x="7054596" y="4122420"/>
                  </a:lnTo>
                  <a:lnTo>
                    <a:pt x="70545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92023" y="2371344"/>
              <a:ext cx="7054850" cy="4122420"/>
            </a:xfrm>
            <a:custGeom>
              <a:avLst/>
              <a:gdLst/>
              <a:ahLst/>
              <a:cxnLst/>
              <a:rect l="l" t="t" r="r" b="b"/>
              <a:pathLst>
                <a:path w="7054850" h="4122420">
                  <a:moveTo>
                    <a:pt x="0" y="4122420"/>
                  </a:moveTo>
                  <a:lnTo>
                    <a:pt x="7054596" y="4122420"/>
                  </a:lnTo>
                  <a:lnTo>
                    <a:pt x="7054596" y="0"/>
                  </a:lnTo>
                  <a:lnTo>
                    <a:pt x="0" y="0"/>
                  </a:lnTo>
                  <a:lnTo>
                    <a:pt x="0" y="412242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79119" y="2549652"/>
              <a:ext cx="1694814" cy="721360"/>
            </a:xfrm>
            <a:custGeom>
              <a:avLst/>
              <a:gdLst/>
              <a:ahLst/>
              <a:cxnLst/>
              <a:rect l="l" t="t" r="r" b="b"/>
              <a:pathLst>
                <a:path w="1694814" h="721360">
                  <a:moveTo>
                    <a:pt x="1694688" y="0"/>
                  </a:moveTo>
                  <a:lnTo>
                    <a:pt x="0" y="0"/>
                  </a:lnTo>
                  <a:lnTo>
                    <a:pt x="0" y="720851"/>
                  </a:lnTo>
                  <a:lnTo>
                    <a:pt x="1694688" y="720851"/>
                  </a:lnTo>
                  <a:lnTo>
                    <a:pt x="1694688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79119" y="2549652"/>
              <a:ext cx="1694814" cy="721360"/>
            </a:xfrm>
            <a:custGeom>
              <a:avLst/>
              <a:gdLst/>
              <a:ahLst/>
              <a:cxnLst/>
              <a:rect l="l" t="t" r="r" b="b"/>
              <a:pathLst>
                <a:path w="1694814" h="721360">
                  <a:moveTo>
                    <a:pt x="0" y="720851"/>
                  </a:moveTo>
                  <a:lnTo>
                    <a:pt x="1694688" y="720851"/>
                  </a:lnTo>
                  <a:lnTo>
                    <a:pt x="1694688" y="0"/>
                  </a:lnTo>
                  <a:lnTo>
                    <a:pt x="0" y="0"/>
                  </a:lnTo>
                  <a:lnTo>
                    <a:pt x="0" y="72085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88264" y="3563111"/>
              <a:ext cx="1694814" cy="721360"/>
            </a:xfrm>
            <a:custGeom>
              <a:avLst/>
              <a:gdLst/>
              <a:ahLst/>
              <a:cxnLst/>
              <a:rect l="l" t="t" r="r" b="b"/>
              <a:pathLst>
                <a:path w="1694814" h="721360">
                  <a:moveTo>
                    <a:pt x="1694688" y="0"/>
                  </a:moveTo>
                  <a:lnTo>
                    <a:pt x="0" y="0"/>
                  </a:lnTo>
                  <a:lnTo>
                    <a:pt x="0" y="720851"/>
                  </a:lnTo>
                  <a:lnTo>
                    <a:pt x="1694688" y="720851"/>
                  </a:lnTo>
                  <a:lnTo>
                    <a:pt x="1694688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88264" y="3563111"/>
              <a:ext cx="1694814" cy="721360"/>
            </a:xfrm>
            <a:custGeom>
              <a:avLst/>
              <a:gdLst/>
              <a:ahLst/>
              <a:cxnLst/>
              <a:rect l="l" t="t" r="r" b="b"/>
              <a:pathLst>
                <a:path w="1694814" h="721360">
                  <a:moveTo>
                    <a:pt x="0" y="720851"/>
                  </a:moveTo>
                  <a:lnTo>
                    <a:pt x="1694688" y="720851"/>
                  </a:lnTo>
                  <a:lnTo>
                    <a:pt x="1694688" y="0"/>
                  </a:lnTo>
                  <a:lnTo>
                    <a:pt x="0" y="0"/>
                  </a:lnTo>
                  <a:lnTo>
                    <a:pt x="0" y="72085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71499" y="4573523"/>
              <a:ext cx="1696720" cy="721360"/>
            </a:xfrm>
            <a:custGeom>
              <a:avLst/>
              <a:gdLst/>
              <a:ahLst/>
              <a:cxnLst/>
              <a:rect l="l" t="t" r="r" b="b"/>
              <a:pathLst>
                <a:path w="1696720" h="721360">
                  <a:moveTo>
                    <a:pt x="1696212" y="0"/>
                  </a:moveTo>
                  <a:lnTo>
                    <a:pt x="0" y="0"/>
                  </a:lnTo>
                  <a:lnTo>
                    <a:pt x="0" y="720851"/>
                  </a:lnTo>
                  <a:lnTo>
                    <a:pt x="1696212" y="720851"/>
                  </a:lnTo>
                  <a:lnTo>
                    <a:pt x="1696212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71499" y="4573523"/>
              <a:ext cx="1696720" cy="721360"/>
            </a:xfrm>
            <a:custGeom>
              <a:avLst/>
              <a:gdLst/>
              <a:ahLst/>
              <a:cxnLst/>
              <a:rect l="l" t="t" r="r" b="b"/>
              <a:pathLst>
                <a:path w="1696720" h="721360">
                  <a:moveTo>
                    <a:pt x="0" y="720851"/>
                  </a:moveTo>
                  <a:lnTo>
                    <a:pt x="1696212" y="720851"/>
                  </a:lnTo>
                  <a:lnTo>
                    <a:pt x="1696212" y="0"/>
                  </a:lnTo>
                  <a:lnTo>
                    <a:pt x="0" y="0"/>
                  </a:lnTo>
                  <a:lnTo>
                    <a:pt x="0" y="72085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71499" y="5548883"/>
              <a:ext cx="1696720" cy="721360"/>
            </a:xfrm>
            <a:custGeom>
              <a:avLst/>
              <a:gdLst/>
              <a:ahLst/>
              <a:cxnLst/>
              <a:rect l="l" t="t" r="r" b="b"/>
              <a:pathLst>
                <a:path w="1696720" h="721360">
                  <a:moveTo>
                    <a:pt x="1696212" y="0"/>
                  </a:moveTo>
                  <a:lnTo>
                    <a:pt x="0" y="0"/>
                  </a:lnTo>
                  <a:lnTo>
                    <a:pt x="0" y="720851"/>
                  </a:lnTo>
                  <a:lnTo>
                    <a:pt x="1696212" y="720851"/>
                  </a:lnTo>
                  <a:lnTo>
                    <a:pt x="1696212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71499" y="5548883"/>
              <a:ext cx="1696720" cy="721360"/>
            </a:xfrm>
            <a:custGeom>
              <a:avLst/>
              <a:gdLst/>
              <a:ahLst/>
              <a:cxnLst/>
              <a:rect l="l" t="t" r="r" b="b"/>
              <a:pathLst>
                <a:path w="1696720" h="721360">
                  <a:moveTo>
                    <a:pt x="0" y="720851"/>
                  </a:moveTo>
                  <a:lnTo>
                    <a:pt x="1696212" y="720851"/>
                  </a:lnTo>
                  <a:lnTo>
                    <a:pt x="1696212" y="0"/>
                  </a:lnTo>
                  <a:lnTo>
                    <a:pt x="0" y="0"/>
                  </a:lnTo>
                  <a:lnTo>
                    <a:pt x="0" y="72085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289047" y="2552700"/>
              <a:ext cx="1696720" cy="721360"/>
            </a:xfrm>
            <a:custGeom>
              <a:avLst/>
              <a:gdLst/>
              <a:ahLst/>
              <a:cxnLst/>
              <a:rect l="l" t="t" r="r" b="b"/>
              <a:pathLst>
                <a:path w="1696720" h="721360">
                  <a:moveTo>
                    <a:pt x="1696212" y="0"/>
                  </a:moveTo>
                  <a:lnTo>
                    <a:pt x="0" y="0"/>
                  </a:lnTo>
                  <a:lnTo>
                    <a:pt x="0" y="720851"/>
                  </a:lnTo>
                  <a:lnTo>
                    <a:pt x="1696212" y="720851"/>
                  </a:lnTo>
                  <a:lnTo>
                    <a:pt x="1696212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289047" y="2552700"/>
              <a:ext cx="1696720" cy="721360"/>
            </a:xfrm>
            <a:custGeom>
              <a:avLst/>
              <a:gdLst/>
              <a:ahLst/>
              <a:cxnLst/>
              <a:rect l="l" t="t" r="r" b="b"/>
              <a:pathLst>
                <a:path w="1696720" h="721360">
                  <a:moveTo>
                    <a:pt x="0" y="720851"/>
                  </a:moveTo>
                  <a:lnTo>
                    <a:pt x="1696212" y="720851"/>
                  </a:lnTo>
                  <a:lnTo>
                    <a:pt x="1696212" y="0"/>
                  </a:lnTo>
                  <a:lnTo>
                    <a:pt x="0" y="0"/>
                  </a:lnTo>
                  <a:lnTo>
                    <a:pt x="0" y="72085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299716" y="3563111"/>
              <a:ext cx="1696720" cy="721360"/>
            </a:xfrm>
            <a:custGeom>
              <a:avLst/>
              <a:gdLst/>
              <a:ahLst/>
              <a:cxnLst/>
              <a:rect l="l" t="t" r="r" b="b"/>
              <a:pathLst>
                <a:path w="1696720" h="721360">
                  <a:moveTo>
                    <a:pt x="1696211" y="0"/>
                  </a:moveTo>
                  <a:lnTo>
                    <a:pt x="0" y="0"/>
                  </a:lnTo>
                  <a:lnTo>
                    <a:pt x="0" y="720851"/>
                  </a:lnTo>
                  <a:lnTo>
                    <a:pt x="1696211" y="720851"/>
                  </a:lnTo>
                  <a:lnTo>
                    <a:pt x="1696211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299716" y="3563111"/>
              <a:ext cx="1696720" cy="721360"/>
            </a:xfrm>
            <a:custGeom>
              <a:avLst/>
              <a:gdLst/>
              <a:ahLst/>
              <a:cxnLst/>
              <a:rect l="l" t="t" r="r" b="b"/>
              <a:pathLst>
                <a:path w="1696720" h="721360">
                  <a:moveTo>
                    <a:pt x="0" y="720851"/>
                  </a:moveTo>
                  <a:lnTo>
                    <a:pt x="1696211" y="720851"/>
                  </a:lnTo>
                  <a:lnTo>
                    <a:pt x="1696211" y="0"/>
                  </a:lnTo>
                  <a:lnTo>
                    <a:pt x="0" y="0"/>
                  </a:lnTo>
                  <a:lnTo>
                    <a:pt x="0" y="72085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284475" y="4573523"/>
              <a:ext cx="1696720" cy="721360"/>
            </a:xfrm>
            <a:custGeom>
              <a:avLst/>
              <a:gdLst/>
              <a:ahLst/>
              <a:cxnLst/>
              <a:rect l="l" t="t" r="r" b="b"/>
              <a:pathLst>
                <a:path w="1696720" h="721360">
                  <a:moveTo>
                    <a:pt x="1696212" y="0"/>
                  </a:moveTo>
                  <a:lnTo>
                    <a:pt x="0" y="0"/>
                  </a:lnTo>
                  <a:lnTo>
                    <a:pt x="0" y="720851"/>
                  </a:lnTo>
                  <a:lnTo>
                    <a:pt x="1696212" y="720851"/>
                  </a:lnTo>
                  <a:lnTo>
                    <a:pt x="1696212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284475" y="4573523"/>
              <a:ext cx="1696720" cy="721360"/>
            </a:xfrm>
            <a:custGeom>
              <a:avLst/>
              <a:gdLst/>
              <a:ahLst/>
              <a:cxnLst/>
              <a:rect l="l" t="t" r="r" b="b"/>
              <a:pathLst>
                <a:path w="1696720" h="721360">
                  <a:moveTo>
                    <a:pt x="0" y="720851"/>
                  </a:moveTo>
                  <a:lnTo>
                    <a:pt x="1696212" y="720851"/>
                  </a:lnTo>
                  <a:lnTo>
                    <a:pt x="1696212" y="0"/>
                  </a:lnTo>
                  <a:lnTo>
                    <a:pt x="0" y="0"/>
                  </a:lnTo>
                  <a:lnTo>
                    <a:pt x="0" y="72085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284475" y="5548883"/>
              <a:ext cx="1696720" cy="721360"/>
            </a:xfrm>
            <a:custGeom>
              <a:avLst/>
              <a:gdLst/>
              <a:ahLst/>
              <a:cxnLst/>
              <a:rect l="l" t="t" r="r" b="b"/>
              <a:pathLst>
                <a:path w="1696720" h="721360">
                  <a:moveTo>
                    <a:pt x="1696212" y="0"/>
                  </a:moveTo>
                  <a:lnTo>
                    <a:pt x="0" y="0"/>
                  </a:lnTo>
                  <a:lnTo>
                    <a:pt x="0" y="720851"/>
                  </a:lnTo>
                  <a:lnTo>
                    <a:pt x="1696212" y="720851"/>
                  </a:lnTo>
                  <a:lnTo>
                    <a:pt x="1696212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284475" y="5548883"/>
              <a:ext cx="1696720" cy="721360"/>
            </a:xfrm>
            <a:custGeom>
              <a:avLst/>
              <a:gdLst/>
              <a:ahLst/>
              <a:cxnLst/>
              <a:rect l="l" t="t" r="r" b="b"/>
              <a:pathLst>
                <a:path w="1696720" h="721360">
                  <a:moveTo>
                    <a:pt x="0" y="720851"/>
                  </a:moveTo>
                  <a:lnTo>
                    <a:pt x="1696212" y="720851"/>
                  </a:lnTo>
                  <a:lnTo>
                    <a:pt x="1696212" y="0"/>
                  </a:lnTo>
                  <a:lnTo>
                    <a:pt x="0" y="0"/>
                  </a:lnTo>
                  <a:lnTo>
                    <a:pt x="0" y="72085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988308" y="2552700"/>
              <a:ext cx="1696720" cy="721360"/>
            </a:xfrm>
            <a:custGeom>
              <a:avLst/>
              <a:gdLst/>
              <a:ahLst/>
              <a:cxnLst/>
              <a:rect l="l" t="t" r="r" b="b"/>
              <a:pathLst>
                <a:path w="1696720" h="721360">
                  <a:moveTo>
                    <a:pt x="1696212" y="0"/>
                  </a:moveTo>
                  <a:lnTo>
                    <a:pt x="0" y="0"/>
                  </a:lnTo>
                  <a:lnTo>
                    <a:pt x="0" y="720851"/>
                  </a:lnTo>
                  <a:lnTo>
                    <a:pt x="1696212" y="720851"/>
                  </a:lnTo>
                  <a:lnTo>
                    <a:pt x="1696212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988308" y="2552700"/>
              <a:ext cx="1696720" cy="721360"/>
            </a:xfrm>
            <a:custGeom>
              <a:avLst/>
              <a:gdLst/>
              <a:ahLst/>
              <a:cxnLst/>
              <a:rect l="l" t="t" r="r" b="b"/>
              <a:pathLst>
                <a:path w="1696720" h="721360">
                  <a:moveTo>
                    <a:pt x="0" y="720851"/>
                  </a:moveTo>
                  <a:lnTo>
                    <a:pt x="1696212" y="720851"/>
                  </a:lnTo>
                  <a:lnTo>
                    <a:pt x="1696212" y="0"/>
                  </a:lnTo>
                  <a:lnTo>
                    <a:pt x="0" y="0"/>
                  </a:lnTo>
                  <a:lnTo>
                    <a:pt x="0" y="72085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998976" y="3563111"/>
              <a:ext cx="1696720" cy="721360"/>
            </a:xfrm>
            <a:custGeom>
              <a:avLst/>
              <a:gdLst/>
              <a:ahLst/>
              <a:cxnLst/>
              <a:rect l="l" t="t" r="r" b="b"/>
              <a:pathLst>
                <a:path w="1696720" h="721360">
                  <a:moveTo>
                    <a:pt x="1696212" y="0"/>
                  </a:moveTo>
                  <a:lnTo>
                    <a:pt x="0" y="0"/>
                  </a:lnTo>
                  <a:lnTo>
                    <a:pt x="0" y="720851"/>
                  </a:lnTo>
                  <a:lnTo>
                    <a:pt x="1696212" y="720851"/>
                  </a:lnTo>
                  <a:lnTo>
                    <a:pt x="1696212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998976" y="3563111"/>
              <a:ext cx="1696720" cy="721360"/>
            </a:xfrm>
            <a:custGeom>
              <a:avLst/>
              <a:gdLst/>
              <a:ahLst/>
              <a:cxnLst/>
              <a:rect l="l" t="t" r="r" b="b"/>
              <a:pathLst>
                <a:path w="1696720" h="721360">
                  <a:moveTo>
                    <a:pt x="0" y="720851"/>
                  </a:moveTo>
                  <a:lnTo>
                    <a:pt x="1696212" y="720851"/>
                  </a:lnTo>
                  <a:lnTo>
                    <a:pt x="1696212" y="0"/>
                  </a:lnTo>
                  <a:lnTo>
                    <a:pt x="0" y="0"/>
                  </a:lnTo>
                  <a:lnTo>
                    <a:pt x="0" y="72085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983735" y="4573523"/>
              <a:ext cx="1696720" cy="721360"/>
            </a:xfrm>
            <a:custGeom>
              <a:avLst/>
              <a:gdLst/>
              <a:ahLst/>
              <a:cxnLst/>
              <a:rect l="l" t="t" r="r" b="b"/>
              <a:pathLst>
                <a:path w="1696720" h="721360">
                  <a:moveTo>
                    <a:pt x="1696212" y="0"/>
                  </a:moveTo>
                  <a:lnTo>
                    <a:pt x="0" y="0"/>
                  </a:lnTo>
                  <a:lnTo>
                    <a:pt x="0" y="720851"/>
                  </a:lnTo>
                  <a:lnTo>
                    <a:pt x="1696212" y="720851"/>
                  </a:lnTo>
                  <a:lnTo>
                    <a:pt x="1696212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983735" y="4573523"/>
              <a:ext cx="1696720" cy="721360"/>
            </a:xfrm>
            <a:custGeom>
              <a:avLst/>
              <a:gdLst/>
              <a:ahLst/>
              <a:cxnLst/>
              <a:rect l="l" t="t" r="r" b="b"/>
              <a:pathLst>
                <a:path w="1696720" h="721360">
                  <a:moveTo>
                    <a:pt x="0" y="720851"/>
                  </a:moveTo>
                  <a:lnTo>
                    <a:pt x="1696212" y="720851"/>
                  </a:lnTo>
                  <a:lnTo>
                    <a:pt x="1696212" y="0"/>
                  </a:lnTo>
                  <a:lnTo>
                    <a:pt x="0" y="0"/>
                  </a:lnTo>
                  <a:lnTo>
                    <a:pt x="0" y="72085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983735" y="5548883"/>
              <a:ext cx="1696720" cy="721360"/>
            </a:xfrm>
            <a:custGeom>
              <a:avLst/>
              <a:gdLst/>
              <a:ahLst/>
              <a:cxnLst/>
              <a:rect l="l" t="t" r="r" b="b"/>
              <a:pathLst>
                <a:path w="1696720" h="721360">
                  <a:moveTo>
                    <a:pt x="1696212" y="0"/>
                  </a:moveTo>
                  <a:lnTo>
                    <a:pt x="0" y="0"/>
                  </a:lnTo>
                  <a:lnTo>
                    <a:pt x="0" y="720851"/>
                  </a:lnTo>
                  <a:lnTo>
                    <a:pt x="1696212" y="720851"/>
                  </a:lnTo>
                  <a:lnTo>
                    <a:pt x="1696212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983735" y="5548883"/>
              <a:ext cx="1696720" cy="721360"/>
            </a:xfrm>
            <a:custGeom>
              <a:avLst/>
              <a:gdLst/>
              <a:ahLst/>
              <a:cxnLst/>
              <a:rect l="l" t="t" r="r" b="b"/>
              <a:pathLst>
                <a:path w="1696720" h="721360">
                  <a:moveTo>
                    <a:pt x="0" y="720851"/>
                  </a:moveTo>
                  <a:lnTo>
                    <a:pt x="1696212" y="720851"/>
                  </a:lnTo>
                  <a:lnTo>
                    <a:pt x="1696212" y="0"/>
                  </a:lnTo>
                  <a:lnTo>
                    <a:pt x="0" y="0"/>
                  </a:lnTo>
                  <a:lnTo>
                    <a:pt x="0" y="72085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513832" y="2552700"/>
              <a:ext cx="1696720" cy="721360"/>
            </a:xfrm>
            <a:custGeom>
              <a:avLst/>
              <a:gdLst/>
              <a:ahLst/>
              <a:cxnLst/>
              <a:rect l="l" t="t" r="r" b="b"/>
              <a:pathLst>
                <a:path w="1696720" h="721360">
                  <a:moveTo>
                    <a:pt x="1696212" y="0"/>
                  </a:moveTo>
                  <a:lnTo>
                    <a:pt x="0" y="0"/>
                  </a:lnTo>
                  <a:lnTo>
                    <a:pt x="0" y="720851"/>
                  </a:lnTo>
                  <a:lnTo>
                    <a:pt x="1696212" y="720851"/>
                  </a:lnTo>
                  <a:lnTo>
                    <a:pt x="1696212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513832" y="2552700"/>
              <a:ext cx="1696720" cy="721360"/>
            </a:xfrm>
            <a:custGeom>
              <a:avLst/>
              <a:gdLst/>
              <a:ahLst/>
              <a:cxnLst/>
              <a:rect l="l" t="t" r="r" b="b"/>
              <a:pathLst>
                <a:path w="1696720" h="721360">
                  <a:moveTo>
                    <a:pt x="0" y="720851"/>
                  </a:moveTo>
                  <a:lnTo>
                    <a:pt x="1696212" y="720851"/>
                  </a:lnTo>
                  <a:lnTo>
                    <a:pt x="1696212" y="0"/>
                  </a:lnTo>
                  <a:lnTo>
                    <a:pt x="0" y="0"/>
                  </a:lnTo>
                  <a:lnTo>
                    <a:pt x="0" y="72085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526023" y="3563111"/>
              <a:ext cx="1696720" cy="721360"/>
            </a:xfrm>
            <a:custGeom>
              <a:avLst/>
              <a:gdLst/>
              <a:ahLst/>
              <a:cxnLst/>
              <a:rect l="l" t="t" r="r" b="b"/>
              <a:pathLst>
                <a:path w="1696720" h="721360">
                  <a:moveTo>
                    <a:pt x="1696212" y="0"/>
                  </a:moveTo>
                  <a:lnTo>
                    <a:pt x="0" y="0"/>
                  </a:lnTo>
                  <a:lnTo>
                    <a:pt x="0" y="720851"/>
                  </a:lnTo>
                  <a:lnTo>
                    <a:pt x="1696212" y="720851"/>
                  </a:lnTo>
                  <a:lnTo>
                    <a:pt x="1696212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526023" y="3563111"/>
              <a:ext cx="1696720" cy="721360"/>
            </a:xfrm>
            <a:custGeom>
              <a:avLst/>
              <a:gdLst/>
              <a:ahLst/>
              <a:cxnLst/>
              <a:rect l="l" t="t" r="r" b="b"/>
              <a:pathLst>
                <a:path w="1696720" h="721360">
                  <a:moveTo>
                    <a:pt x="0" y="720851"/>
                  </a:moveTo>
                  <a:lnTo>
                    <a:pt x="1696212" y="720851"/>
                  </a:lnTo>
                  <a:lnTo>
                    <a:pt x="1696212" y="0"/>
                  </a:lnTo>
                  <a:lnTo>
                    <a:pt x="0" y="0"/>
                  </a:lnTo>
                  <a:lnTo>
                    <a:pt x="0" y="72085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509259" y="4573523"/>
              <a:ext cx="1696720" cy="721360"/>
            </a:xfrm>
            <a:custGeom>
              <a:avLst/>
              <a:gdLst/>
              <a:ahLst/>
              <a:cxnLst/>
              <a:rect l="l" t="t" r="r" b="b"/>
              <a:pathLst>
                <a:path w="1696720" h="721360">
                  <a:moveTo>
                    <a:pt x="1696212" y="0"/>
                  </a:moveTo>
                  <a:lnTo>
                    <a:pt x="0" y="0"/>
                  </a:lnTo>
                  <a:lnTo>
                    <a:pt x="0" y="720851"/>
                  </a:lnTo>
                  <a:lnTo>
                    <a:pt x="1696212" y="720851"/>
                  </a:lnTo>
                  <a:lnTo>
                    <a:pt x="1696212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509259" y="4573523"/>
              <a:ext cx="1696720" cy="721360"/>
            </a:xfrm>
            <a:custGeom>
              <a:avLst/>
              <a:gdLst/>
              <a:ahLst/>
              <a:cxnLst/>
              <a:rect l="l" t="t" r="r" b="b"/>
              <a:pathLst>
                <a:path w="1696720" h="721360">
                  <a:moveTo>
                    <a:pt x="0" y="720851"/>
                  </a:moveTo>
                  <a:lnTo>
                    <a:pt x="1696212" y="720851"/>
                  </a:lnTo>
                  <a:lnTo>
                    <a:pt x="1696212" y="0"/>
                  </a:lnTo>
                  <a:lnTo>
                    <a:pt x="0" y="0"/>
                  </a:lnTo>
                  <a:lnTo>
                    <a:pt x="0" y="72085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509259" y="5548883"/>
              <a:ext cx="1696720" cy="721360"/>
            </a:xfrm>
            <a:custGeom>
              <a:avLst/>
              <a:gdLst/>
              <a:ahLst/>
              <a:cxnLst/>
              <a:rect l="l" t="t" r="r" b="b"/>
              <a:pathLst>
                <a:path w="1696720" h="721360">
                  <a:moveTo>
                    <a:pt x="1696212" y="0"/>
                  </a:moveTo>
                  <a:lnTo>
                    <a:pt x="0" y="0"/>
                  </a:lnTo>
                  <a:lnTo>
                    <a:pt x="0" y="720851"/>
                  </a:lnTo>
                  <a:lnTo>
                    <a:pt x="1696212" y="720851"/>
                  </a:lnTo>
                  <a:lnTo>
                    <a:pt x="1696212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509259" y="5548883"/>
              <a:ext cx="1696720" cy="721360"/>
            </a:xfrm>
            <a:custGeom>
              <a:avLst/>
              <a:gdLst/>
              <a:ahLst/>
              <a:cxnLst/>
              <a:rect l="l" t="t" r="r" b="b"/>
              <a:pathLst>
                <a:path w="1696720" h="721360">
                  <a:moveTo>
                    <a:pt x="0" y="720851"/>
                  </a:moveTo>
                  <a:lnTo>
                    <a:pt x="1696212" y="720851"/>
                  </a:lnTo>
                  <a:lnTo>
                    <a:pt x="1696212" y="0"/>
                  </a:lnTo>
                  <a:lnTo>
                    <a:pt x="0" y="0"/>
                  </a:lnTo>
                  <a:lnTo>
                    <a:pt x="0" y="72085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410968" y="2689860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39" h="401319">
                  <a:moveTo>
                    <a:pt x="1424940" y="0"/>
                  </a:moveTo>
                  <a:lnTo>
                    <a:pt x="0" y="0"/>
                  </a:lnTo>
                  <a:lnTo>
                    <a:pt x="0" y="400812"/>
                  </a:lnTo>
                  <a:lnTo>
                    <a:pt x="1424940" y="400812"/>
                  </a:lnTo>
                  <a:lnTo>
                    <a:pt x="142494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410968" y="2689860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39" h="401319">
                  <a:moveTo>
                    <a:pt x="0" y="400812"/>
                  </a:moveTo>
                  <a:lnTo>
                    <a:pt x="1424940" y="400812"/>
                  </a:lnTo>
                  <a:lnTo>
                    <a:pt x="1424940" y="0"/>
                  </a:lnTo>
                  <a:lnTo>
                    <a:pt x="0" y="0"/>
                  </a:lnTo>
                  <a:lnTo>
                    <a:pt x="0" y="40081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15340" y="2689860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39" h="401319">
                  <a:moveTo>
                    <a:pt x="1424940" y="0"/>
                  </a:moveTo>
                  <a:lnTo>
                    <a:pt x="0" y="0"/>
                  </a:lnTo>
                  <a:lnTo>
                    <a:pt x="0" y="400812"/>
                  </a:lnTo>
                  <a:lnTo>
                    <a:pt x="1424940" y="400812"/>
                  </a:lnTo>
                  <a:lnTo>
                    <a:pt x="142494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15340" y="2689860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39" h="401319">
                  <a:moveTo>
                    <a:pt x="0" y="400812"/>
                  </a:moveTo>
                  <a:lnTo>
                    <a:pt x="1424940" y="400812"/>
                  </a:lnTo>
                  <a:lnTo>
                    <a:pt x="1424940" y="0"/>
                  </a:lnTo>
                  <a:lnTo>
                    <a:pt x="0" y="0"/>
                  </a:lnTo>
                  <a:lnTo>
                    <a:pt x="0" y="400812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976115" y="2689860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39" h="401319">
                  <a:moveTo>
                    <a:pt x="1424939" y="0"/>
                  </a:moveTo>
                  <a:lnTo>
                    <a:pt x="0" y="0"/>
                  </a:lnTo>
                  <a:lnTo>
                    <a:pt x="0" y="400812"/>
                  </a:lnTo>
                  <a:lnTo>
                    <a:pt x="1424939" y="400812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976115" y="2689860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39" h="401319">
                  <a:moveTo>
                    <a:pt x="0" y="400812"/>
                  </a:moveTo>
                  <a:lnTo>
                    <a:pt x="1424939" y="400812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0812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542788" y="2682240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40" h="401319">
                  <a:moveTo>
                    <a:pt x="1424939" y="0"/>
                  </a:moveTo>
                  <a:lnTo>
                    <a:pt x="0" y="0"/>
                  </a:lnTo>
                  <a:lnTo>
                    <a:pt x="0" y="400812"/>
                  </a:lnTo>
                  <a:lnTo>
                    <a:pt x="1424939" y="400812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542788" y="2682240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40" h="401319">
                  <a:moveTo>
                    <a:pt x="0" y="400812"/>
                  </a:moveTo>
                  <a:lnTo>
                    <a:pt x="1424939" y="400812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0812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15340" y="3718560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40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4940" y="402336"/>
                  </a:lnTo>
                  <a:lnTo>
                    <a:pt x="1424940" y="0"/>
                  </a:lnTo>
                  <a:close/>
                </a:path>
              </a:pathLst>
            </a:custGeom>
            <a:solidFill>
              <a:srgbClr val="8496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15340" y="3718560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6"/>
                  </a:moveTo>
                  <a:lnTo>
                    <a:pt x="1424940" y="402336"/>
                  </a:lnTo>
                  <a:lnTo>
                    <a:pt x="1424940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410968" y="3718560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40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4940" y="402336"/>
                  </a:lnTo>
                  <a:lnTo>
                    <a:pt x="1424940" y="0"/>
                  </a:lnTo>
                  <a:close/>
                </a:path>
              </a:pathLst>
            </a:custGeom>
            <a:solidFill>
              <a:srgbClr val="FFFF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410968" y="3718560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6"/>
                  </a:moveTo>
                  <a:lnTo>
                    <a:pt x="1424940" y="402336"/>
                  </a:lnTo>
                  <a:lnTo>
                    <a:pt x="1424940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976115" y="3718560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39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4939" y="402336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976115" y="3718560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6"/>
                  </a:moveTo>
                  <a:lnTo>
                    <a:pt x="1424939" y="402336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542788" y="3710940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40" h="402589">
                  <a:moveTo>
                    <a:pt x="1424939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4939" y="402336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542788" y="3710940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40" h="402589">
                  <a:moveTo>
                    <a:pt x="0" y="402336"/>
                  </a:moveTo>
                  <a:lnTo>
                    <a:pt x="1424939" y="402336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818387" y="474878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39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4939" y="402336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818387" y="474878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6"/>
                  </a:moveTo>
                  <a:lnTo>
                    <a:pt x="1424939" y="402336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414016" y="474878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40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4940" y="402336"/>
                  </a:lnTo>
                  <a:lnTo>
                    <a:pt x="142494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414016" y="474878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6"/>
                  </a:moveTo>
                  <a:lnTo>
                    <a:pt x="1424940" y="402336"/>
                  </a:lnTo>
                  <a:lnTo>
                    <a:pt x="1424940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976115" y="474878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39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4939" y="402336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7E5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976115" y="474878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6"/>
                  </a:moveTo>
                  <a:lnTo>
                    <a:pt x="1424939" y="402336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542788" y="4742688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40" h="401320">
                  <a:moveTo>
                    <a:pt x="1424939" y="0"/>
                  </a:moveTo>
                  <a:lnTo>
                    <a:pt x="0" y="0"/>
                  </a:lnTo>
                  <a:lnTo>
                    <a:pt x="0" y="400812"/>
                  </a:lnTo>
                  <a:lnTo>
                    <a:pt x="1424939" y="400812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542788" y="4742688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40" h="401320">
                  <a:moveTo>
                    <a:pt x="0" y="400812"/>
                  </a:moveTo>
                  <a:lnTo>
                    <a:pt x="1424939" y="400812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0812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821436" y="5701284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39" y="0"/>
                  </a:moveTo>
                  <a:lnTo>
                    <a:pt x="0" y="0"/>
                  </a:lnTo>
                  <a:lnTo>
                    <a:pt x="0" y="402335"/>
                  </a:lnTo>
                  <a:lnTo>
                    <a:pt x="1424939" y="402335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821436" y="5701284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5"/>
                  </a:moveTo>
                  <a:lnTo>
                    <a:pt x="1424939" y="402335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233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417063" y="5701284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39" y="0"/>
                  </a:moveTo>
                  <a:lnTo>
                    <a:pt x="0" y="0"/>
                  </a:lnTo>
                  <a:lnTo>
                    <a:pt x="0" y="402335"/>
                  </a:lnTo>
                  <a:lnTo>
                    <a:pt x="1424939" y="402335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417063" y="5701284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5"/>
                  </a:moveTo>
                  <a:lnTo>
                    <a:pt x="1424939" y="402335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233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3982212" y="5701284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39" y="0"/>
                  </a:moveTo>
                  <a:lnTo>
                    <a:pt x="0" y="0"/>
                  </a:lnTo>
                  <a:lnTo>
                    <a:pt x="0" y="402335"/>
                  </a:lnTo>
                  <a:lnTo>
                    <a:pt x="1424939" y="402335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3982212" y="5701284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5"/>
                  </a:moveTo>
                  <a:lnTo>
                    <a:pt x="1424939" y="402335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233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5550408" y="5693664"/>
              <a:ext cx="1423670" cy="402590"/>
            </a:xfrm>
            <a:custGeom>
              <a:avLst/>
              <a:gdLst/>
              <a:ahLst/>
              <a:cxnLst/>
              <a:rect l="l" t="t" r="r" b="b"/>
              <a:pathLst>
                <a:path w="1423670" h="402589">
                  <a:moveTo>
                    <a:pt x="1423415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3415" y="402336"/>
                  </a:lnTo>
                  <a:lnTo>
                    <a:pt x="1423415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5550408" y="5693664"/>
              <a:ext cx="1423670" cy="402590"/>
            </a:xfrm>
            <a:custGeom>
              <a:avLst/>
              <a:gdLst/>
              <a:ahLst/>
              <a:cxnLst/>
              <a:rect l="l" t="t" r="r" b="b"/>
              <a:pathLst>
                <a:path w="1423670" h="402589">
                  <a:moveTo>
                    <a:pt x="0" y="402336"/>
                  </a:moveTo>
                  <a:lnTo>
                    <a:pt x="1423415" y="402336"/>
                  </a:lnTo>
                  <a:lnTo>
                    <a:pt x="1423415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4831079" y="4742433"/>
              <a:ext cx="4512310" cy="226695"/>
            </a:xfrm>
            <a:custGeom>
              <a:avLst/>
              <a:gdLst/>
              <a:ahLst/>
              <a:cxnLst/>
              <a:rect l="l" t="t" r="r" b="b"/>
              <a:pathLst>
                <a:path w="4512309" h="226695">
                  <a:moveTo>
                    <a:pt x="74549" y="150241"/>
                  </a:moveTo>
                  <a:lnTo>
                    <a:pt x="0" y="191389"/>
                  </a:lnTo>
                  <a:lnTo>
                    <a:pt x="77724" y="226314"/>
                  </a:lnTo>
                  <a:lnTo>
                    <a:pt x="76420" y="195072"/>
                  </a:lnTo>
                  <a:lnTo>
                    <a:pt x="63754" y="195072"/>
                  </a:lnTo>
                  <a:lnTo>
                    <a:pt x="63246" y="182372"/>
                  </a:lnTo>
                  <a:lnTo>
                    <a:pt x="75868" y="181854"/>
                  </a:lnTo>
                  <a:lnTo>
                    <a:pt x="74549" y="150241"/>
                  </a:lnTo>
                  <a:close/>
                </a:path>
                <a:path w="4512309" h="226695">
                  <a:moveTo>
                    <a:pt x="75868" y="181854"/>
                  </a:moveTo>
                  <a:lnTo>
                    <a:pt x="63246" y="182372"/>
                  </a:lnTo>
                  <a:lnTo>
                    <a:pt x="63754" y="195072"/>
                  </a:lnTo>
                  <a:lnTo>
                    <a:pt x="76398" y="194553"/>
                  </a:lnTo>
                  <a:lnTo>
                    <a:pt x="75868" y="181854"/>
                  </a:lnTo>
                  <a:close/>
                </a:path>
                <a:path w="4512309" h="226695">
                  <a:moveTo>
                    <a:pt x="76398" y="194553"/>
                  </a:moveTo>
                  <a:lnTo>
                    <a:pt x="63754" y="195072"/>
                  </a:lnTo>
                  <a:lnTo>
                    <a:pt x="76420" y="195072"/>
                  </a:lnTo>
                  <a:lnTo>
                    <a:pt x="76398" y="194553"/>
                  </a:lnTo>
                  <a:close/>
                </a:path>
                <a:path w="4512309" h="226695">
                  <a:moveTo>
                    <a:pt x="4511675" y="0"/>
                  </a:moveTo>
                  <a:lnTo>
                    <a:pt x="75868" y="181854"/>
                  </a:lnTo>
                  <a:lnTo>
                    <a:pt x="76398" y="194553"/>
                  </a:lnTo>
                  <a:lnTo>
                    <a:pt x="4512183" y="12700"/>
                  </a:lnTo>
                  <a:lnTo>
                    <a:pt x="451167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9084564" y="4541520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40" h="401320">
                  <a:moveTo>
                    <a:pt x="1424940" y="0"/>
                  </a:moveTo>
                  <a:lnTo>
                    <a:pt x="0" y="0"/>
                  </a:lnTo>
                  <a:lnTo>
                    <a:pt x="0" y="400811"/>
                  </a:lnTo>
                  <a:lnTo>
                    <a:pt x="1424940" y="400811"/>
                  </a:lnTo>
                  <a:lnTo>
                    <a:pt x="1424940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9084564" y="4541520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40" h="401320">
                  <a:moveTo>
                    <a:pt x="0" y="400811"/>
                  </a:moveTo>
                  <a:lnTo>
                    <a:pt x="1424940" y="400811"/>
                  </a:lnTo>
                  <a:lnTo>
                    <a:pt x="1424940" y="0"/>
                  </a:lnTo>
                  <a:lnTo>
                    <a:pt x="0" y="0"/>
                  </a:lnTo>
                  <a:lnTo>
                    <a:pt x="0" y="40081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" name="object 7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5308" rIns="0" bIns="0" rtlCol="0">
            <a:spAutoFit/>
          </a:bodyPr>
          <a:lstStyle/>
          <a:p>
            <a:pPr marL="394970">
              <a:lnSpc>
                <a:spcPct val="100000"/>
              </a:lnSpc>
              <a:spcBef>
                <a:spcPts val="105"/>
              </a:spcBef>
            </a:pPr>
            <a:r>
              <a:rPr dirty="0"/>
              <a:t>Why</a:t>
            </a:r>
            <a:r>
              <a:rPr spc="-40" dirty="0"/>
              <a:t> </a:t>
            </a:r>
            <a:r>
              <a:rPr dirty="0"/>
              <a:t>miss?</a:t>
            </a:r>
            <a:r>
              <a:rPr spc="-45" dirty="0"/>
              <a:t> </a:t>
            </a:r>
            <a:r>
              <a:rPr dirty="0"/>
              <a:t>Capacity</a:t>
            </a:r>
            <a:r>
              <a:rPr spc="-25" dirty="0"/>
              <a:t> </a:t>
            </a:r>
            <a:r>
              <a:rPr spc="-10" dirty="0"/>
              <a:t>misses</a:t>
            </a:r>
          </a:p>
        </p:txBody>
      </p:sp>
      <p:sp>
        <p:nvSpPr>
          <p:cNvPr id="75" name="object 75"/>
          <p:cNvSpPr txBox="1"/>
          <p:nvPr/>
        </p:nvSpPr>
        <p:spPr>
          <a:xfrm>
            <a:off x="2101723" y="1590802"/>
            <a:ext cx="711644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Working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set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program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contains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more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data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than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can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cached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at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one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time.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By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pigeonhole</a:t>
            </a:r>
            <a:r>
              <a:rPr sz="1800" b="1" spc="-7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principle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caching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all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data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requires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missing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at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least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once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5673" y="2364994"/>
            <a:ext cx="10409555" cy="4135120"/>
            <a:chOff x="185673" y="2364994"/>
            <a:chExt cx="10409555" cy="4135120"/>
          </a:xfrm>
        </p:grpSpPr>
        <p:sp>
          <p:nvSpPr>
            <p:cNvPr id="3" name="object 3"/>
            <p:cNvSpPr/>
            <p:nvPr/>
          </p:nvSpPr>
          <p:spPr>
            <a:xfrm>
              <a:off x="9005316" y="2371344"/>
              <a:ext cx="1583690" cy="4122420"/>
            </a:xfrm>
            <a:custGeom>
              <a:avLst/>
              <a:gdLst/>
              <a:ahLst/>
              <a:cxnLst/>
              <a:rect l="l" t="t" r="r" b="b"/>
              <a:pathLst>
                <a:path w="1583690" h="4122420">
                  <a:moveTo>
                    <a:pt x="1583435" y="0"/>
                  </a:moveTo>
                  <a:lnTo>
                    <a:pt x="0" y="0"/>
                  </a:lnTo>
                  <a:lnTo>
                    <a:pt x="0" y="4122420"/>
                  </a:lnTo>
                  <a:lnTo>
                    <a:pt x="1583435" y="4122420"/>
                  </a:lnTo>
                  <a:lnTo>
                    <a:pt x="158343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005316" y="2371344"/>
              <a:ext cx="1583690" cy="4122420"/>
            </a:xfrm>
            <a:custGeom>
              <a:avLst/>
              <a:gdLst/>
              <a:ahLst/>
              <a:cxnLst/>
              <a:rect l="l" t="t" r="r" b="b"/>
              <a:pathLst>
                <a:path w="1583690" h="4122420">
                  <a:moveTo>
                    <a:pt x="0" y="4122420"/>
                  </a:moveTo>
                  <a:lnTo>
                    <a:pt x="1583435" y="4122420"/>
                  </a:lnTo>
                  <a:lnTo>
                    <a:pt x="1583435" y="0"/>
                  </a:lnTo>
                  <a:lnTo>
                    <a:pt x="0" y="0"/>
                  </a:lnTo>
                  <a:lnTo>
                    <a:pt x="0" y="4122420"/>
                  </a:lnTo>
                  <a:close/>
                </a:path>
                <a:path w="1583690" h="4122420">
                  <a:moveTo>
                    <a:pt x="64007" y="493776"/>
                  </a:moveTo>
                  <a:lnTo>
                    <a:pt x="1487424" y="493776"/>
                  </a:lnTo>
                  <a:lnTo>
                    <a:pt x="1487424" y="91440"/>
                  </a:lnTo>
                  <a:lnTo>
                    <a:pt x="64007" y="91440"/>
                  </a:lnTo>
                  <a:lnTo>
                    <a:pt x="64007" y="49377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92023" y="2371344"/>
              <a:ext cx="7054850" cy="4122420"/>
            </a:xfrm>
            <a:custGeom>
              <a:avLst/>
              <a:gdLst/>
              <a:ahLst/>
              <a:cxnLst/>
              <a:rect l="l" t="t" r="r" b="b"/>
              <a:pathLst>
                <a:path w="7054850" h="4122420">
                  <a:moveTo>
                    <a:pt x="7054596" y="0"/>
                  </a:moveTo>
                  <a:lnTo>
                    <a:pt x="0" y="0"/>
                  </a:lnTo>
                  <a:lnTo>
                    <a:pt x="0" y="4122420"/>
                  </a:lnTo>
                  <a:lnTo>
                    <a:pt x="7054596" y="4122420"/>
                  </a:lnTo>
                  <a:lnTo>
                    <a:pt x="70545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92023" y="2371344"/>
              <a:ext cx="7054850" cy="4122420"/>
            </a:xfrm>
            <a:custGeom>
              <a:avLst/>
              <a:gdLst/>
              <a:ahLst/>
              <a:cxnLst/>
              <a:rect l="l" t="t" r="r" b="b"/>
              <a:pathLst>
                <a:path w="7054850" h="4122420">
                  <a:moveTo>
                    <a:pt x="0" y="4122420"/>
                  </a:moveTo>
                  <a:lnTo>
                    <a:pt x="7054596" y="4122420"/>
                  </a:lnTo>
                  <a:lnTo>
                    <a:pt x="7054596" y="0"/>
                  </a:lnTo>
                  <a:lnTo>
                    <a:pt x="0" y="0"/>
                  </a:lnTo>
                  <a:lnTo>
                    <a:pt x="0" y="412242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79119" y="2549652"/>
              <a:ext cx="1694814" cy="721360"/>
            </a:xfrm>
            <a:custGeom>
              <a:avLst/>
              <a:gdLst/>
              <a:ahLst/>
              <a:cxnLst/>
              <a:rect l="l" t="t" r="r" b="b"/>
              <a:pathLst>
                <a:path w="1694814" h="721360">
                  <a:moveTo>
                    <a:pt x="1694688" y="0"/>
                  </a:moveTo>
                  <a:lnTo>
                    <a:pt x="0" y="0"/>
                  </a:lnTo>
                  <a:lnTo>
                    <a:pt x="0" y="720851"/>
                  </a:lnTo>
                  <a:lnTo>
                    <a:pt x="1694688" y="720851"/>
                  </a:lnTo>
                  <a:lnTo>
                    <a:pt x="1694688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79119" y="2549652"/>
              <a:ext cx="1694814" cy="721360"/>
            </a:xfrm>
            <a:custGeom>
              <a:avLst/>
              <a:gdLst/>
              <a:ahLst/>
              <a:cxnLst/>
              <a:rect l="l" t="t" r="r" b="b"/>
              <a:pathLst>
                <a:path w="1694814" h="721360">
                  <a:moveTo>
                    <a:pt x="0" y="720851"/>
                  </a:moveTo>
                  <a:lnTo>
                    <a:pt x="1694688" y="720851"/>
                  </a:lnTo>
                  <a:lnTo>
                    <a:pt x="1694688" y="0"/>
                  </a:lnTo>
                  <a:lnTo>
                    <a:pt x="0" y="0"/>
                  </a:lnTo>
                  <a:lnTo>
                    <a:pt x="0" y="72085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88264" y="3563111"/>
              <a:ext cx="1694814" cy="721360"/>
            </a:xfrm>
            <a:custGeom>
              <a:avLst/>
              <a:gdLst/>
              <a:ahLst/>
              <a:cxnLst/>
              <a:rect l="l" t="t" r="r" b="b"/>
              <a:pathLst>
                <a:path w="1694814" h="721360">
                  <a:moveTo>
                    <a:pt x="1694688" y="0"/>
                  </a:moveTo>
                  <a:lnTo>
                    <a:pt x="0" y="0"/>
                  </a:lnTo>
                  <a:lnTo>
                    <a:pt x="0" y="720851"/>
                  </a:lnTo>
                  <a:lnTo>
                    <a:pt x="1694688" y="720851"/>
                  </a:lnTo>
                  <a:lnTo>
                    <a:pt x="1694688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88264" y="3563111"/>
              <a:ext cx="1694814" cy="721360"/>
            </a:xfrm>
            <a:custGeom>
              <a:avLst/>
              <a:gdLst/>
              <a:ahLst/>
              <a:cxnLst/>
              <a:rect l="l" t="t" r="r" b="b"/>
              <a:pathLst>
                <a:path w="1694814" h="721360">
                  <a:moveTo>
                    <a:pt x="0" y="720851"/>
                  </a:moveTo>
                  <a:lnTo>
                    <a:pt x="1694688" y="720851"/>
                  </a:lnTo>
                  <a:lnTo>
                    <a:pt x="1694688" y="0"/>
                  </a:lnTo>
                  <a:lnTo>
                    <a:pt x="0" y="0"/>
                  </a:lnTo>
                  <a:lnTo>
                    <a:pt x="0" y="72085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71499" y="4573523"/>
              <a:ext cx="1696720" cy="721360"/>
            </a:xfrm>
            <a:custGeom>
              <a:avLst/>
              <a:gdLst/>
              <a:ahLst/>
              <a:cxnLst/>
              <a:rect l="l" t="t" r="r" b="b"/>
              <a:pathLst>
                <a:path w="1696720" h="721360">
                  <a:moveTo>
                    <a:pt x="1696212" y="0"/>
                  </a:moveTo>
                  <a:lnTo>
                    <a:pt x="0" y="0"/>
                  </a:lnTo>
                  <a:lnTo>
                    <a:pt x="0" y="720851"/>
                  </a:lnTo>
                  <a:lnTo>
                    <a:pt x="1696212" y="720851"/>
                  </a:lnTo>
                  <a:lnTo>
                    <a:pt x="1696212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71499" y="4573523"/>
              <a:ext cx="1696720" cy="721360"/>
            </a:xfrm>
            <a:custGeom>
              <a:avLst/>
              <a:gdLst/>
              <a:ahLst/>
              <a:cxnLst/>
              <a:rect l="l" t="t" r="r" b="b"/>
              <a:pathLst>
                <a:path w="1696720" h="721360">
                  <a:moveTo>
                    <a:pt x="0" y="720851"/>
                  </a:moveTo>
                  <a:lnTo>
                    <a:pt x="1696212" y="720851"/>
                  </a:lnTo>
                  <a:lnTo>
                    <a:pt x="1696212" y="0"/>
                  </a:lnTo>
                  <a:lnTo>
                    <a:pt x="0" y="0"/>
                  </a:lnTo>
                  <a:lnTo>
                    <a:pt x="0" y="72085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71499" y="5548883"/>
              <a:ext cx="1696720" cy="721360"/>
            </a:xfrm>
            <a:custGeom>
              <a:avLst/>
              <a:gdLst/>
              <a:ahLst/>
              <a:cxnLst/>
              <a:rect l="l" t="t" r="r" b="b"/>
              <a:pathLst>
                <a:path w="1696720" h="721360">
                  <a:moveTo>
                    <a:pt x="1696212" y="0"/>
                  </a:moveTo>
                  <a:lnTo>
                    <a:pt x="0" y="0"/>
                  </a:lnTo>
                  <a:lnTo>
                    <a:pt x="0" y="720851"/>
                  </a:lnTo>
                  <a:lnTo>
                    <a:pt x="1696212" y="720851"/>
                  </a:lnTo>
                  <a:lnTo>
                    <a:pt x="1696212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71499" y="5548883"/>
              <a:ext cx="1696720" cy="721360"/>
            </a:xfrm>
            <a:custGeom>
              <a:avLst/>
              <a:gdLst/>
              <a:ahLst/>
              <a:cxnLst/>
              <a:rect l="l" t="t" r="r" b="b"/>
              <a:pathLst>
                <a:path w="1696720" h="721360">
                  <a:moveTo>
                    <a:pt x="0" y="720851"/>
                  </a:moveTo>
                  <a:lnTo>
                    <a:pt x="1696212" y="720851"/>
                  </a:lnTo>
                  <a:lnTo>
                    <a:pt x="1696212" y="0"/>
                  </a:lnTo>
                  <a:lnTo>
                    <a:pt x="0" y="0"/>
                  </a:lnTo>
                  <a:lnTo>
                    <a:pt x="0" y="72085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289047" y="2552700"/>
              <a:ext cx="1696720" cy="721360"/>
            </a:xfrm>
            <a:custGeom>
              <a:avLst/>
              <a:gdLst/>
              <a:ahLst/>
              <a:cxnLst/>
              <a:rect l="l" t="t" r="r" b="b"/>
              <a:pathLst>
                <a:path w="1696720" h="721360">
                  <a:moveTo>
                    <a:pt x="1696212" y="0"/>
                  </a:moveTo>
                  <a:lnTo>
                    <a:pt x="0" y="0"/>
                  </a:lnTo>
                  <a:lnTo>
                    <a:pt x="0" y="720851"/>
                  </a:lnTo>
                  <a:lnTo>
                    <a:pt x="1696212" y="720851"/>
                  </a:lnTo>
                  <a:lnTo>
                    <a:pt x="1696212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289047" y="2552700"/>
              <a:ext cx="1696720" cy="721360"/>
            </a:xfrm>
            <a:custGeom>
              <a:avLst/>
              <a:gdLst/>
              <a:ahLst/>
              <a:cxnLst/>
              <a:rect l="l" t="t" r="r" b="b"/>
              <a:pathLst>
                <a:path w="1696720" h="721360">
                  <a:moveTo>
                    <a:pt x="0" y="720851"/>
                  </a:moveTo>
                  <a:lnTo>
                    <a:pt x="1696212" y="720851"/>
                  </a:lnTo>
                  <a:lnTo>
                    <a:pt x="1696212" y="0"/>
                  </a:lnTo>
                  <a:lnTo>
                    <a:pt x="0" y="0"/>
                  </a:lnTo>
                  <a:lnTo>
                    <a:pt x="0" y="72085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299716" y="3563111"/>
              <a:ext cx="1696720" cy="721360"/>
            </a:xfrm>
            <a:custGeom>
              <a:avLst/>
              <a:gdLst/>
              <a:ahLst/>
              <a:cxnLst/>
              <a:rect l="l" t="t" r="r" b="b"/>
              <a:pathLst>
                <a:path w="1696720" h="721360">
                  <a:moveTo>
                    <a:pt x="1696211" y="0"/>
                  </a:moveTo>
                  <a:lnTo>
                    <a:pt x="0" y="0"/>
                  </a:lnTo>
                  <a:lnTo>
                    <a:pt x="0" y="720851"/>
                  </a:lnTo>
                  <a:lnTo>
                    <a:pt x="1696211" y="720851"/>
                  </a:lnTo>
                  <a:lnTo>
                    <a:pt x="1696211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299716" y="3563111"/>
              <a:ext cx="1696720" cy="721360"/>
            </a:xfrm>
            <a:custGeom>
              <a:avLst/>
              <a:gdLst/>
              <a:ahLst/>
              <a:cxnLst/>
              <a:rect l="l" t="t" r="r" b="b"/>
              <a:pathLst>
                <a:path w="1696720" h="721360">
                  <a:moveTo>
                    <a:pt x="0" y="720851"/>
                  </a:moveTo>
                  <a:lnTo>
                    <a:pt x="1696211" y="720851"/>
                  </a:lnTo>
                  <a:lnTo>
                    <a:pt x="1696211" y="0"/>
                  </a:lnTo>
                  <a:lnTo>
                    <a:pt x="0" y="0"/>
                  </a:lnTo>
                  <a:lnTo>
                    <a:pt x="0" y="72085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284475" y="4573523"/>
              <a:ext cx="1696720" cy="721360"/>
            </a:xfrm>
            <a:custGeom>
              <a:avLst/>
              <a:gdLst/>
              <a:ahLst/>
              <a:cxnLst/>
              <a:rect l="l" t="t" r="r" b="b"/>
              <a:pathLst>
                <a:path w="1696720" h="721360">
                  <a:moveTo>
                    <a:pt x="1696212" y="0"/>
                  </a:moveTo>
                  <a:lnTo>
                    <a:pt x="0" y="0"/>
                  </a:lnTo>
                  <a:lnTo>
                    <a:pt x="0" y="720851"/>
                  </a:lnTo>
                  <a:lnTo>
                    <a:pt x="1696212" y="720851"/>
                  </a:lnTo>
                  <a:lnTo>
                    <a:pt x="1696212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284475" y="4573523"/>
              <a:ext cx="1696720" cy="721360"/>
            </a:xfrm>
            <a:custGeom>
              <a:avLst/>
              <a:gdLst/>
              <a:ahLst/>
              <a:cxnLst/>
              <a:rect l="l" t="t" r="r" b="b"/>
              <a:pathLst>
                <a:path w="1696720" h="721360">
                  <a:moveTo>
                    <a:pt x="0" y="720851"/>
                  </a:moveTo>
                  <a:lnTo>
                    <a:pt x="1696212" y="720851"/>
                  </a:lnTo>
                  <a:lnTo>
                    <a:pt x="1696212" y="0"/>
                  </a:lnTo>
                  <a:lnTo>
                    <a:pt x="0" y="0"/>
                  </a:lnTo>
                  <a:lnTo>
                    <a:pt x="0" y="72085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284475" y="5548883"/>
              <a:ext cx="1696720" cy="721360"/>
            </a:xfrm>
            <a:custGeom>
              <a:avLst/>
              <a:gdLst/>
              <a:ahLst/>
              <a:cxnLst/>
              <a:rect l="l" t="t" r="r" b="b"/>
              <a:pathLst>
                <a:path w="1696720" h="721360">
                  <a:moveTo>
                    <a:pt x="1696212" y="0"/>
                  </a:moveTo>
                  <a:lnTo>
                    <a:pt x="0" y="0"/>
                  </a:lnTo>
                  <a:lnTo>
                    <a:pt x="0" y="720851"/>
                  </a:lnTo>
                  <a:lnTo>
                    <a:pt x="1696212" y="720851"/>
                  </a:lnTo>
                  <a:lnTo>
                    <a:pt x="1696212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284475" y="5548883"/>
              <a:ext cx="1696720" cy="721360"/>
            </a:xfrm>
            <a:custGeom>
              <a:avLst/>
              <a:gdLst/>
              <a:ahLst/>
              <a:cxnLst/>
              <a:rect l="l" t="t" r="r" b="b"/>
              <a:pathLst>
                <a:path w="1696720" h="721360">
                  <a:moveTo>
                    <a:pt x="0" y="720851"/>
                  </a:moveTo>
                  <a:lnTo>
                    <a:pt x="1696212" y="720851"/>
                  </a:lnTo>
                  <a:lnTo>
                    <a:pt x="1696212" y="0"/>
                  </a:lnTo>
                  <a:lnTo>
                    <a:pt x="0" y="0"/>
                  </a:lnTo>
                  <a:lnTo>
                    <a:pt x="0" y="72085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988308" y="2552700"/>
              <a:ext cx="1696720" cy="721360"/>
            </a:xfrm>
            <a:custGeom>
              <a:avLst/>
              <a:gdLst/>
              <a:ahLst/>
              <a:cxnLst/>
              <a:rect l="l" t="t" r="r" b="b"/>
              <a:pathLst>
                <a:path w="1696720" h="721360">
                  <a:moveTo>
                    <a:pt x="1696212" y="0"/>
                  </a:moveTo>
                  <a:lnTo>
                    <a:pt x="0" y="0"/>
                  </a:lnTo>
                  <a:lnTo>
                    <a:pt x="0" y="720851"/>
                  </a:lnTo>
                  <a:lnTo>
                    <a:pt x="1696212" y="720851"/>
                  </a:lnTo>
                  <a:lnTo>
                    <a:pt x="1696212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988308" y="2552700"/>
              <a:ext cx="1696720" cy="721360"/>
            </a:xfrm>
            <a:custGeom>
              <a:avLst/>
              <a:gdLst/>
              <a:ahLst/>
              <a:cxnLst/>
              <a:rect l="l" t="t" r="r" b="b"/>
              <a:pathLst>
                <a:path w="1696720" h="721360">
                  <a:moveTo>
                    <a:pt x="0" y="720851"/>
                  </a:moveTo>
                  <a:lnTo>
                    <a:pt x="1696212" y="720851"/>
                  </a:lnTo>
                  <a:lnTo>
                    <a:pt x="1696212" y="0"/>
                  </a:lnTo>
                  <a:lnTo>
                    <a:pt x="0" y="0"/>
                  </a:lnTo>
                  <a:lnTo>
                    <a:pt x="0" y="72085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998976" y="3563111"/>
              <a:ext cx="1696720" cy="721360"/>
            </a:xfrm>
            <a:custGeom>
              <a:avLst/>
              <a:gdLst/>
              <a:ahLst/>
              <a:cxnLst/>
              <a:rect l="l" t="t" r="r" b="b"/>
              <a:pathLst>
                <a:path w="1696720" h="721360">
                  <a:moveTo>
                    <a:pt x="1696212" y="0"/>
                  </a:moveTo>
                  <a:lnTo>
                    <a:pt x="0" y="0"/>
                  </a:lnTo>
                  <a:lnTo>
                    <a:pt x="0" y="720851"/>
                  </a:lnTo>
                  <a:lnTo>
                    <a:pt x="1696212" y="720851"/>
                  </a:lnTo>
                  <a:lnTo>
                    <a:pt x="1696212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998976" y="3563111"/>
              <a:ext cx="1696720" cy="721360"/>
            </a:xfrm>
            <a:custGeom>
              <a:avLst/>
              <a:gdLst/>
              <a:ahLst/>
              <a:cxnLst/>
              <a:rect l="l" t="t" r="r" b="b"/>
              <a:pathLst>
                <a:path w="1696720" h="721360">
                  <a:moveTo>
                    <a:pt x="0" y="720851"/>
                  </a:moveTo>
                  <a:lnTo>
                    <a:pt x="1696212" y="720851"/>
                  </a:lnTo>
                  <a:lnTo>
                    <a:pt x="1696212" y="0"/>
                  </a:lnTo>
                  <a:lnTo>
                    <a:pt x="0" y="0"/>
                  </a:lnTo>
                  <a:lnTo>
                    <a:pt x="0" y="72085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983735" y="4573523"/>
              <a:ext cx="1696720" cy="721360"/>
            </a:xfrm>
            <a:custGeom>
              <a:avLst/>
              <a:gdLst/>
              <a:ahLst/>
              <a:cxnLst/>
              <a:rect l="l" t="t" r="r" b="b"/>
              <a:pathLst>
                <a:path w="1696720" h="721360">
                  <a:moveTo>
                    <a:pt x="1696212" y="0"/>
                  </a:moveTo>
                  <a:lnTo>
                    <a:pt x="0" y="0"/>
                  </a:lnTo>
                  <a:lnTo>
                    <a:pt x="0" y="720851"/>
                  </a:lnTo>
                  <a:lnTo>
                    <a:pt x="1696212" y="720851"/>
                  </a:lnTo>
                  <a:lnTo>
                    <a:pt x="1696212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983735" y="4573523"/>
              <a:ext cx="1696720" cy="721360"/>
            </a:xfrm>
            <a:custGeom>
              <a:avLst/>
              <a:gdLst/>
              <a:ahLst/>
              <a:cxnLst/>
              <a:rect l="l" t="t" r="r" b="b"/>
              <a:pathLst>
                <a:path w="1696720" h="721360">
                  <a:moveTo>
                    <a:pt x="0" y="720851"/>
                  </a:moveTo>
                  <a:lnTo>
                    <a:pt x="1696212" y="720851"/>
                  </a:lnTo>
                  <a:lnTo>
                    <a:pt x="1696212" y="0"/>
                  </a:lnTo>
                  <a:lnTo>
                    <a:pt x="0" y="0"/>
                  </a:lnTo>
                  <a:lnTo>
                    <a:pt x="0" y="72085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983735" y="5548883"/>
              <a:ext cx="1696720" cy="721360"/>
            </a:xfrm>
            <a:custGeom>
              <a:avLst/>
              <a:gdLst/>
              <a:ahLst/>
              <a:cxnLst/>
              <a:rect l="l" t="t" r="r" b="b"/>
              <a:pathLst>
                <a:path w="1696720" h="721360">
                  <a:moveTo>
                    <a:pt x="1696212" y="0"/>
                  </a:moveTo>
                  <a:lnTo>
                    <a:pt x="0" y="0"/>
                  </a:lnTo>
                  <a:lnTo>
                    <a:pt x="0" y="720851"/>
                  </a:lnTo>
                  <a:lnTo>
                    <a:pt x="1696212" y="720851"/>
                  </a:lnTo>
                  <a:lnTo>
                    <a:pt x="1696212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983735" y="5548883"/>
              <a:ext cx="1696720" cy="721360"/>
            </a:xfrm>
            <a:custGeom>
              <a:avLst/>
              <a:gdLst/>
              <a:ahLst/>
              <a:cxnLst/>
              <a:rect l="l" t="t" r="r" b="b"/>
              <a:pathLst>
                <a:path w="1696720" h="721360">
                  <a:moveTo>
                    <a:pt x="0" y="720851"/>
                  </a:moveTo>
                  <a:lnTo>
                    <a:pt x="1696212" y="720851"/>
                  </a:lnTo>
                  <a:lnTo>
                    <a:pt x="1696212" y="0"/>
                  </a:lnTo>
                  <a:lnTo>
                    <a:pt x="0" y="0"/>
                  </a:lnTo>
                  <a:lnTo>
                    <a:pt x="0" y="72085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513832" y="2552700"/>
              <a:ext cx="1696720" cy="721360"/>
            </a:xfrm>
            <a:custGeom>
              <a:avLst/>
              <a:gdLst/>
              <a:ahLst/>
              <a:cxnLst/>
              <a:rect l="l" t="t" r="r" b="b"/>
              <a:pathLst>
                <a:path w="1696720" h="721360">
                  <a:moveTo>
                    <a:pt x="1696212" y="0"/>
                  </a:moveTo>
                  <a:lnTo>
                    <a:pt x="0" y="0"/>
                  </a:lnTo>
                  <a:lnTo>
                    <a:pt x="0" y="720851"/>
                  </a:lnTo>
                  <a:lnTo>
                    <a:pt x="1696212" y="720851"/>
                  </a:lnTo>
                  <a:lnTo>
                    <a:pt x="1696212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513832" y="2552700"/>
              <a:ext cx="1696720" cy="721360"/>
            </a:xfrm>
            <a:custGeom>
              <a:avLst/>
              <a:gdLst/>
              <a:ahLst/>
              <a:cxnLst/>
              <a:rect l="l" t="t" r="r" b="b"/>
              <a:pathLst>
                <a:path w="1696720" h="721360">
                  <a:moveTo>
                    <a:pt x="0" y="720851"/>
                  </a:moveTo>
                  <a:lnTo>
                    <a:pt x="1696212" y="720851"/>
                  </a:lnTo>
                  <a:lnTo>
                    <a:pt x="1696212" y="0"/>
                  </a:lnTo>
                  <a:lnTo>
                    <a:pt x="0" y="0"/>
                  </a:lnTo>
                  <a:lnTo>
                    <a:pt x="0" y="72085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526023" y="3563111"/>
              <a:ext cx="1696720" cy="721360"/>
            </a:xfrm>
            <a:custGeom>
              <a:avLst/>
              <a:gdLst/>
              <a:ahLst/>
              <a:cxnLst/>
              <a:rect l="l" t="t" r="r" b="b"/>
              <a:pathLst>
                <a:path w="1696720" h="721360">
                  <a:moveTo>
                    <a:pt x="1696212" y="0"/>
                  </a:moveTo>
                  <a:lnTo>
                    <a:pt x="0" y="0"/>
                  </a:lnTo>
                  <a:lnTo>
                    <a:pt x="0" y="720851"/>
                  </a:lnTo>
                  <a:lnTo>
                    <a:pt x="1696212" y="720851"/>
                  </a:lnTo>
                  <a:lnTo>
                    <a:pt x="1696212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526023" y="3563111"/>
              <a:ext cx="1696720" cy="721360"/>
            </a:xfrm>
            <a:custGeom>
              <a:avLst/>
              <a:gdLst/>
              <a:ahLst/>
              <a:cxnLst/>
              <a:rect l="l" t="t" r="r" b="b"/>
              <a:pathLst>
                <a:path w="1696720" h="721360">
                  <a:moveTo>
                    <a:pt x="0" y="720851"/>
                  </a:moveTo>
                  <a:lnTo>
                    <a:pt x="1696212" y="720851"/>
                  </a:lnTo>
                  <a:lnTo>
                    <a:pt x="1696212" y="0"/>
                  </a:lnTo>
                  <a:lnTo>
                    <a:pt x="0" y="0"/>
                  </a:lnTo>
                  <a:lnTo>
                    <a:pt x="0" y="72085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509259" y="4573523"/>
              <a:ext cx="1696720" cy="721360"/>
            </a:xfrm>
            <a:custGeom>
              <a:avLst/>
              <a:gdLst/>
              <a:ahLst/>
              <a:cxnLst/>
              <a:rect l="l" t="t" r="r" b="b"/>
              <a:pathLst>
                <a:path w="1696720" h="721360">
                  <a:moveTo>
                    <a:pt x="1696212" y="0"/>
                  </a:moveTo>
                  <a:lnTo>
                    <a:pt x="0" y="0"/>
                  </a:lnTo>
                  <a:lnTo>
                    <a:pt x="0" y="720851"/>
                  </a:lnTo>
                  <a:lnTo>
                    <a:pt x="1696212" y="720851"/>
                  </a:lnTo>
                  <a:lnTo>
                    <a:pt x="1696212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509259" y="4573523"/>
              <a:ext cx="1696720" cy="721360"/>
            </a:xfrm>
            <a:custGeom>
              <a:avLst/>
              <a:gdLst/>
              <a:ahLst/>
              <a:cxnLst/>
              <a:rect l="l" t="t" r="r" b="b"/>
              <a:pathLst>
                <a:path w="1696720" h="721360">
                  <a:moveTo>
                    <a:pt x="0" y="720851"/>
                  </a:moveTo>
                  <a:lnTo>
                    <a:pt x="1696212" y="720851"/>
                  </a:lnTo>
                  <a:lnTo>
                    <a:pt x="1696212" y="0"/>
                  </a:lnTo>
                  <a:lnTo>
                    <a:pt x="0" y="0"/>
                  </a:lnTo>
                  <a:lnTo>
                    <a:pt x="0" y="72085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509259" y="5548883"/>
              <a:ext cx="1696720" cy="721360"/>
            </a:xfrm>
            <a:custGeom>
              <a:avLst/>
              <a:gdLst/>
              <a:ahLst/>
              <a:cxnLst/>
              <a:rect l="l" t="t" r="r" b="b"/>
              <a:pathLst>
                <a:path w="1696720" h="721360">
                  <a:moveTo>
                    <a:pt x="1696212" y="0"/>
                  </a:moveTo>
                  <a:lnTo>
                    <a:pt x="0" y="0"/>
                  </a:lnTo>
                  <a:lnTo>
                    <a:pt x="0" y="720851"/>
                  </a:lnTo>
                  <a:lnTo>
                    <a:pt x="1696212" y="720851"/>
                  </a:lnTo>
                  <a:lnTo>
                    <a:pt x="1696212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509259" y="5548883"/>
              <a:ext cx="1696720" cy="721360"/>
            </a:xfrm>
            <a:custGeom>
              <a:avLst/>
              <a:gdLst/>
              <a:ahLst/>
              <a:cxnLst/>
              <a:rect l="l" t="t" r="r" b="b"/>
              <a:pathLst>
                <a:path w="1696720" h="721360">
                  <a:moveTo>
                    <a:pt x="0" y="720851"/>
                  </a:moveTo>
                  <a:lnTo>
                    <a:pt x="1696212" y="720851"/>
                  </a:lnTo>
                  <a:lnTo>
                    <a:pt x="1696212" y="0"/>
                  </a:lnTo>
                  <a:lnTo>
                    <a:pt x="0" y="0"/>
                  </a:lnTo>
                  <a:lnTo>
                    <a:pt x="0" y="72085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410968" y="2689860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39" h="401319">
                  <a:moveTo>
                    <a:pt x="1424940" y="0"/>
                  </a:moveTo>
                  <a:lnTo>
                    <a:pt x="0" y="0"/>
                  </a:lnTo>
                  <a:lnTo>
                    <a:pt x="0" y="400812"/>
                  </a:lnTo>
                  <a:lnTo>
                    <a:pt x="1424940" y="400812"/>
                  </a:lnTo>
                  <a:lnTo>
                    <a:pt x="1424940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410968" y="2689860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39" h="401319">
                  <a:moveTo>
                    <a:pt x="0" y="400812"/>
                  </a:moveTo>
                  <a:lnTo>
                    <a:pt x="1424940" y="400812"/>
                  </a:lnTo>
                  <a:lnTo>
                    <a:pt x="1424940" y="0"/>
                  </a:lnTo>
                  <a:lnTo>
                    <a:pt x="0" y="0"/>
                  </a:lnTo>
                  <a:lnTo>
                    <a:pt x="0" y="40081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15340" y="2689860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39" h="401319">
                  <a:moveTo>
                    <a:pt x="1424940" y="0"/>
                  </a:moveTo>
                  <a:lnTo>
                    <a:pt x="0" y="0"/>
                  </a:lnTo>
                  <a:lnTo>
                    <a:pt x="0" y="400812"/>
                  </a:lnTo>
                  <a:lnTo>
                    <a:pt x="1424940" y="400812"/>
                  </a:lnTo>
                  <a:lnTo>
                    <a:pt x="1424940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15340" y="2689860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39" h="401319">
                  <a:moveTo>
                    <a:pt x="0" y="400812"/>
                  </a:moveTo>
                  <a:lnTo>
                    <a:pt x="1424940" y="400812"/>
                  </a:lnTo>
                  <a:lnTo>
                    <a:pt x="1424940" y="0"/>
                  </a:lnTo>
                  <a:lnTo>
                    <a:pt x="0" y="0"/>
                  </a:lnTo>
                  <a:lnTo>
                    <a:pt x="0" y="400812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976115" y="2689860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39" h="401319">
                  <a:moveTo>
                    <a:pt x="1424939" y="0"/>
                  </a:moveTo>
                  <a:lnTo>
                    <a:pt x="0" y="0"/>
                  </a:lnTo>
                  <a:lnTo>
                    <a:pt x="0" y="400812"/>
                  </a:lnTo>
                  <a:lnTo>
                    <a:pt x="1424939" y="400812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976115" y="2689860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39" h="401319">
                  <a:moveTo>
                    <a:pt x="0" y="400812"/>
                  </a:moveTo>
                  <a:lnTo>
                    <a:pt x="1424939" y="400812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0812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542788" y="2682240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40" h="401319">
                  <a:moveTo>
                    <a:pt x="1424939" y="0"/>
                  </a:moveTo>
                  <a:lnTo>
                    <a:pt x="0" y="0"/>
                  </a:lnTo>
                  <a:lnTo>
                    <a:pt x="0" y="400812"/>
                  </a:lnTo>
                  <a:lnTo>
                    <a:pt x="1424939" y="400812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542788" y="2682240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40" h="401319">
                  <a:moveTo>
                    <a:pt x="0" y="400812"/>
                  </a:moveTo>
                  <a:lnTo>
                    <a:pt x="1424939" y="400812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0812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15340" y="3718560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40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4940" y="402336"/>
                  </a:lnTo>
                  <a:lnTo>
                    <a:pt x="1424940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15340" y="3718560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6"/>
                  </a:moveTo>
                  <a:lnTo>
                    <a:pt x="1424940" y="402336"/>
                  </a:lnTo>
                  <a:lnTo>
                    <a:pt x="1424940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410968" y="3718560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40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4940" y="402336"/>
                  </a:lnTo>
                  <a:lnTo>
                    <a:pt x="1424940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410968" y="3718560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6"/>
                  </a:moveTo>
                  <a:lnTo>
                    <a:pt x="1424940" y="402336"/>
                  </a:lnTo>
                  <a:lnTo>
                    <a:pt x="1424940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976115" y="3718560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39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4939" y="402336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976115" y="3718560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6"/>
                  </a:moveTo>
                  <a:lnTo>
                    <a:pt x="1424939" y="402336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542788" y="3710940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40" h="402589">
                  <a:moveTo>
                    <a:pt x="1424939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4939" y="402336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542788" y="3710940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40" h="402589">
                  <a:moveTo>
                    <a:pt x="0" y="402336"/>
                  </a:moveTo>
                  <a:lnTo>
                    <a:pt x="1424939" y="402336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818387" y="474878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39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4939" y="402336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818387" y="474878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6"/>
                  </a:moveTo>
                  <a:lnTo>
                    <a:pt x="1424939" y="402336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414016" y="474878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40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4940" y="402336"/>
                  </a:lnTo>
                  <a:lnTo>
                    <a:pt x="1424940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414016" y="474878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6"/>
                  </a:moveTo>
                  <a:lnTo>
                    <a:pt x="1424940" y="402336"/>
                  </a:lnTo>
                  <a:lnTo>
                    <a:pt x="1424940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979164" y="474878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39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4939" y="402336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979164" y="474878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6"/>
                  </a:moveTo>
                  <a:lnTo>
                    <a:pt x="1424939" y="402336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542788" y="4742688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40" h="401320">
                  <a:moveTo>
                    <a:pt x="1424939" y="0"/>
                  </a:moveTo>
                  <a:lnTo>
                    <a:pt x="0" y="0"/>
                  </a:lnTo>
                  <a:lnTo>
                    <a:pt x="0" y="400812"/>
                  </a:lnTo>
                  <a:lnTo>
                    <a:pt x="1424939" y="400812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542788" y="4742688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40" h="401320">
                  <a:moveTo>
                    <a:pt x="0" y="400812"/>
                  </a:moveTo>
                  <a:lnTo>
                    <a:pt x="1424939" y="400812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0812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821436" y="5701284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39" y="0"/>
                  </a:moveTo>
                  <a:lnTo>
                    <a:pt x="0" y="0"/>
                  </a:lnTo>
                  <a:lnTo>
                    <a:pt x="0" y="402335"/>
                  </a:lnTo>
                  <a:lnTo>
                    <a:pt x="1424939" y="402335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821436" y="5701284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5"/>
                  </a:moveTo>
                  <a:lnTo>
                    <a:pt x="1424939" y="402335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233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417063" y="5701284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39" y="0"/>
                  </a:moveTo>
                  <a:lnTo>
                    <a:pt x="0" y="0"/>
                  </a:lnTo>
                  <a:lnTo>
                    <a:pt x="0" y="402335"/>
                  </a:lnTo>
                  <a:lnTo>
                    <a:pt x="1424939" y="402335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417063" y="5701284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5"/>
                  </a:moveTo>
                  <a:lnTo>
                    <a:pt x="1424939" y="402335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233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3982212" y="5701284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39" y="0"/>
                  </a:moveTo>
                  <a:lnTo>
                    <a:pt x="0" y="0"/>
                  </a:lnTo>
                  <a:lnTo>
                    <a:pt x="0" y="402335"/>
                  </a:lnTo>
                  <a:lnTo>
                    <a:pt x="1424939" y="402335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3982212" y="5701284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5"/>
                  </a:moveTo>
                  <a:lnTo>
                    <a:pt x="1424939" y="402335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233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5550408" y="5693664"/>
              <a:ext cx="1423670" cy="402590"/>
            </a:xfrm>
            <a:custGeom>
              <a:avLst/>
              <a:gdLst/>
              <a:ahLst/>
              <a:cxnLst/>
              <a:rect l="l" t="t" r="r" b="b"/>
              <a:pathLst>
                <a:path w="1423670" h="402589">
                  <a:moveTo>
                    <a:pt x="1423415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3415" y="402336"/>
                  </a:lnTo>
                  <a:lnTo>
                    <a:pt x="142341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5550408" y="5693664"/>
              <a:ext cx="1423670" cy="402590"/>
            </a:xfrm>
            <a:custGeom>
              <a:avLst/>
              <a:gdLst/>
              <a:ahLst/>
              <a:cxnLst/>
              <a:rect l="l" t="t" r="r" b="b"/>
              <a:pathLst>
                <a:path w="1423670" h="402589">
                  <a:moveTo>
                    <a:pt x="0" y="402336"/>
                  </a:moveTo>
                  <a:lnTo>
                    <a:pt x="1423415" y="402336"/>
                  </a:lnTo>
                  <a:lnTo>
                    <a:pt x="1423415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4692396" y="2658236"/>
              <a:ext cx="4380230" cy="3174365"/>
            </a:xfrm>
            <a:custGeom>
              <a:avLst/>
              <a:gdLst/>
              <a:ahLst/>
              <a:cxnLst/>
              <a:rect l="l" t="t" r="r" b="b"/>
              <a:pathLst>
                <a:path w="4380230" h="3174365">
                  <a:moveTo>
                    <a:pt x="4371721" y="3161360"/>
                  </a:moveTo>
                  <a:lnTo>
                    <a:pt x="76047" y="2340978"/>
                  </a:lnTo>
                  <a:lnTo>
                    <a:pt x="76504" y="2338578"/>
                  </a:lnTo>
                  <a:lnTo>
                    <a:pt x="82042" y="2309749"/>
                  </a:lnTo>
                  <a:lnTo>
                    <a:pt x="0" y="2332863"/>
                  </a:lnTo>
                  <a:lnTo>
                    <a:pt x="67691" y="2384552"/>
                  </a:lnTo>
                  <a:lnTo>
                    <a:pt x="73660" y="2353411"/>
                  </a:lnTo>
                  <a:lnTo>
                    <a:pt x="4369435" y="3173831"/>
                  </a:lnTo>
                  <a:lnTo>
                    <a:pt x="4371721" y="3161360"/>
                  </a:lnTo>
                  <a:close/>
                </a:path>
                <a:path w="4380230" h="3174365">
                  <a:moveTo>
                    <a:pt x="4379976" y="11430"/>
                  </a:moveTo>
                  <a:lnTo>
                    <a:pt x="4374261" y="0"/>
                  </a:lnTo>
                  <a:lnTo>
                    <a:pt x="65049" y="2185898"/>
                  </a:lnTo>
                  <a:lnTo>
                    <a:pt x="50673" y="2157603"/>
                  </a:lnTo>
                  <a:lnTo>
                    <a:pt x="0" y="2226056"/>
                  </a:lnTo>
                  <a:lnTo>
                    <a:pt x="85217" y="2225548"/>
                  </a:lnTo>
                  <a:lnTo>
                    <a:pt x="73723" y="2202942"/>
                  </a:lnTo>
                  <a:lnTo>
                    <a:pt x="70815" y="2197239"/>
                  </a:lnTo>
                  <a:lnTo>
                    <a:pt x="4379976" y="1143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9069323" y="2465832"/>
              <a:ext cx="1423670" cy="401320"/>
            </a:xfrm>
            <a:custGeom>
              <a:avLst/>
              <a:gdLst/>
              <a:ahLst/>
              <a:cxnLst/>
              <a:rect l="l" t="t" r="r" b="b"/>
              <a:pathLst>
                <a:path w="1423670" h="401319">
                  <a:moveTo>
                    <a:pt x="1423416" y="0"/>
                  </a:moveTo>
                  <a:lnTo>
                    <a:pt x="0" y="0"/>
                  </a:lnTo>
                  <a:lnTo>
                    <a:pt x="0" y="400812"/>
                  </a:lnTo>
                  <a:lnTo>
                    <a:pt x="1423416" y="400812"/>
                  </a:lnTo>
                  <a:lnTo>
                    <a:pt x="1423416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9069323" y="2465832"/>
              <a:ext cx="1423670" cy="401320"/>
            </a:xfrm>
            <a:custGeom>
              <a:avLst/>
              <a:gdLst/>
              <a:ahLst/>
              <a:cxnLst/>
              <a:rect l="l" t="t" r="r" b="b"/>
              <a:pathLst>
                <a:path w="1423670" h="401319">
                  <a:moveTo>
                    <a:pt x="0" y="400812"/>
                  </a:moveTo>
                  <a:lnTo>
                    <a:pt x="1423416" y="400812"/>
                  </a:lnTo>
                  <a:lnTo>
                    <a:pt x="1423416" y="0"/>
                  </a:lnTo>
                  <a:lnTo>
                    <a:pt x="0" y="0"/>
                  </a:lnTo>
                  <a:lnTo>
                    <a:pt x="0" y="40081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9061704" y="5625084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40" h="402589">
                  <a:moveTo>
                    <a:pt x="1424940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4940" y="402336"/>
                  </a:lnTo>
                  <a:lnTo>
                    <a:pt x="1424940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9061704" y="5625084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40" h="402589">
                  <a:moveTo>
                    <a:pt x="0" y="402336"/>
                  </a:moveTo>
                  <a:lnTo>
                    <a:pt x="1424940" y="402336"/>
                  </a:lnTo>
                  <a:lnTo>
                    <a:pt x="1424940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6" name="object 7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5308" rIns="0" bIns="0" rtlCol="0">
            <a:spAutoFit/>
          </a:bodyPr>
          <a:lstStyle/>
          <a:p>
            <a:pPr marL="394970">
              <a:lnSpc>
                <a:spcPct val="100000"/>
              </a:lnSpc>
              <a:spcBef>
                <a:spcPts val="105"/>
              </a:spcBef>
            </a:pPr>
            <a:r>
              <a:rPr dirty="0"/>
              <a:t>Why</a:t>
            </a:r>
            <a:r>
              <a:rPr spc="-55" dirty="0"/>
              <a:t> </a:t>
            </a:r>
            <a:r>
              <a:rPr dirty="0"/>
              <a:t>miss?</a:t>
            </a:r>
            <a:r>
              <a:rPr spc="-60" dirty="0"/>
              <a:t> </a:t>
            </a:r>
            <a:r>
              <a:rPr dirty="0"/>
              <a:t>Conflict</a:t>
            </a:r>
            <a:r>
              <a:rPr spc="-20" dirty="0"/>
              <a:t> </a:t>
            </a:r>
            <a:r>
              <a:rPr spc="-10" dirty="0"/>
              <a:t>misses</a:t>
            </a:r>
          </a:p>
        </p:txBody>
      </p:sp>
      <p:sp>
        <p:nvSpPr>
          <p:cNvPr id="77" name="object 77"/>
          <p:cNvSpPr txBox="1"/>
          <p:nvPr/>
        </p:nvSpPr>
        <p:spPr>
          <a:xfrm>
            <a:off x="205841" y="1490217"/>
            <a:ext cx="6537325" cy="854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545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Multiple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blocks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memory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map to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same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location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 the </a:t>
            </a:r>
            <a:r>
              <a:rPr sz="1800" spc="-10" dirty="0">
                <a:latin typeface="Calibri"/>
                <a:cs typeface="Calibri"/>
              </a:rPr>
              <a:t>cache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b="1" dirty="0">
                <a:latin typeface="Calibri"/>
                <a:cs typeface="Calibri"/>
              </a:rPr>
              <a:t>conflict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even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if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there is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still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some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empty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space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cache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800" spc="-25" dirty="0">
                <a:latin typeface="Calibri"/>
                <a:cs typeface="Calibri"/>
              </a:rPr>
              <a:t>L3$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5308" rIns="0" bIns="0" rtlCol="0">
            <a:spAutoFit/>
          </a:bodyPr>
          <a:lstStyle/>
          <a:p>
            <a:pPr marL="394970">
              <a:lnSpc>
                <a:spcPct val="100000"/>
              </a:lnSpc>
              <a:spcBef>
                <a:spcPts val="105"/>
              </a:spcBef>
            </a:pPr>
            <a:r>
              <a:rPr dirty="0"/>
              <a:t>How</a:t>
            </a:r>
            <a:r>
              <a:rPr spc="-25" dirty="0"/>
              <a:t> </a:t>
            </a:r>
            <a:r>
              <a:rPr dirty="0"/>
              <a:t>many</a:t>
            </a:r>
            <a:r>
              <a:rPr spc="-50" dirty="0"/>
              <a:t> </a:t>
            </a:r>
            <a:r>
              <a:rPr dirty="0"/>
              <a:t>bits</a:t>
            </a:r>
            <a:r>
              <a:rPr spc="-30" dirty="0"/>
              <a:t> </a:t>
            </a:r>
            <a:r>
              <a:rPr dirty="0"/>
              <a:t>in</a:t>
            </a:r>
            <a:r>
              <a:rPr spc="-10" dirty="0"/>
              <a:t> tag/index/offset?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92023" y="1658111"/>
            <a:ext cx="7054850" cy="4837430"/>
            <a:chOff x="192023" y="1658111"/>
            <a:chExt cx="7054850" cy="4837430"/>
          </a:xfrm>
        </p:grpSpPr>
        <p:sp>
          <p:nvSpPr>
            <p:cNvPr id="4" name="object 4"/>
            <p:cNvSpPr/>
            <p:nvPr/>
          </p:nvSpPr>
          <p:spPr>
            <a:xfrm>
              <a:off x="192023" y="2371343"/>
              <a:ext cx="7054850" cy="4122420"/>
            </a:xfrm>
            <a:custGeom>
              <a:avLst/>
              <a:gdLst/>
              <a:ahLst/>
              <a:cxnLst/>
              <a:rect l="l" t="t" r="r" b="b"/>
              <a:pathLst>
                <a:path w="7054850" h="4122420">
                  <a:moveTo>
                    <a:pt x="7054596" y="0"/>
                  </a:moveTo>
                  <a:lnTo>
                    <a:pt x="0" y="0"/>
                  </a:lnTo>
                  <a:lnTo>
                    <a:pt x="0" y="4122420"/>
                  </a:lnTo>
                  <a:lnTo>
                    <a:pt x="7054596" y="4122420"/>
                  </a:lnTo>
                  <a:lnTo>
                    <a:pt x="70545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21564" y="2552699"/>
              <a:ext cx="6754495" cy="3736975"/>
            </a:xfrm>
            <a:custGeom>
              <a:avLst/>
              <a:gdLst/>
              <a:ahLst/>
              <a:cxnLst/>
              <a:rect l="l" t="t" r="r" b="b"/>
              <a:pathLst>
                <a:path w="6754495" h="3736975">
                  <a:moveTo>
                    <a:pt x="6754368" y="2987040"/>
                  </a:moveTo>
                  <a:lnTo>
                    <a:pt x="0" y="2987040"/>
                  </a:lnTo>
                  <a:lnTo>
                    <a:pt x="0" y="3736848"/>
                  </a:lnTo>
                  <a:lnTo>
                    <a:pt x="6754368" y="3736848"/>
                  </a:lnTo>
                  <a:lnTo>
                    <a:pt x="6754368" y="2987040"/>
                  </a:lnTo>
                  <a:close/>
                </a:path>
                <a:path w="6754495" h="3736975">
                  <a:moveTo>
                    <a:pt x="6754368" y="2001012"/>
                  </a:moveTo>
                  <a:lnTo>
                    <a:pt x="0" y="2001012"/>
                  </a:lnTo>
                  <a:lnTo>
                    <a:pt x="0" y="2750820"/>
                  </a:lnTo>
                  <a:lnTo>
                    <a:pt x="6754368" y="2750820"/>
                  </a:lnTo>
                  <a:lnTo>
                    <a:pt x="6754368" y="2001012"/>
                  </a:lnTo>
                  <a:close/>
                </a:path>
                <a:path w="6754495" h="3736975">
                  <a:moveTo>
                    <a:pt x="6754368" y="986028"/>
                  </a:moveTo>
                  <a:lnTo>
                    <a:pt x="0" y="986028"/>
                  </a:lnTo>
                  <a:lnTo>
                    <a:pt x="0" y="1735836"/>
                  </a:lnTo>
                  <a:lnTo>
                    <a:pt x="6754368" y="1735836"/>
                  </a:lnTo>
                  <a:lnTo>
                    <a:pt x="6754368" y="986028"/>
                  </a:lnTo>
                  <a:close/>
                </a:path>
                <a:path w="6754495" h="3736975">
                  <a:moveTo>
                    <a:pt x="6754368" y="0"/>
                  </a:moveTo>
                  <a:lnTo>
                    <a:pt x="0" y="0"/>
                  </a:lnTo>
                  <a:lnTo>
                    <a:pt x="0" y="749808"/>
                  </a:lnTo>
                  <a:lnTo>
                    <a:pt x="6754368" y="749808"/>
                  </a:lnTo>
                  <a:lnTo>
                    <a:pt x="6754368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46760" y="1658111"/>
              <a:ext cx="4761230" cy="4837430"/>
            </a:xfrm>
            <a:custGeom>
              <a:avLst/>
              <a:gdLst/>
              <a:ahLst/>
              <a:cxnLst/>
              <a:rect l="l" t="t" r="r" b="b"/>
              <a:pathLst>
                <a:path w="4761230" h="4837430">
                  <a:moveTo>
                    <a:pt x="1568196" y="3048"/>
                  </a:moveTo>
                  <a:lnTo>
                    <a:pt x="0" y="3048"/>
                  </a:lnTo>
                  <a:lnTo>
                    <a:pt x="0" y="4835652"/>
                  </a:lnTo>
                  <a:lnTo>
                    <a:pt x="1568196" y="4835652"/>
                  </a:lnTo>
                  <a:lnTo>
                    <a:pt x="1568196" y="3048"/>
                  </a:lnTo>
                  <a:close/>
                </a:path>
                <a:path w="4761230" h="4837430">
                  <a:moveTo>
                    <a:pt x="3162300" y="0"/>
                  </a:moveTo>
                  <a:lnTo>
                    <a:pt x="1594104" y="0"/>
                  </a:lnTo>
                  <a:lnTo>
                    <a:pt x="1594104" y="4834128"/>
                  </a:lnTo>
                  <a:lnTo>
                    <a:pt x="3162300" y="4834128"/>
                  </a:lnTo>
                  <a:lnTo>
                    <a:pt x="3162300" y="0"/>
                  </a:lnTo>
                  <a:close/>
                </a:path>
                <a:path w="4761230" h="4837430">
                  <a:moveTo>
                    <a:pt x="4760963" y="3048"/>
                  </a:moveTo>
                  <a:lnTo>
                    <a:pt x="3191256" y="3048"/>
                  </a:lnTo>
                  <a:lnTo>
                    <a:pt x="3191256" y="4837176"/>
                  </a:lnTo>
                  <a:lnTo>
                    <a:pt x="4760963" y="4837176"/>
                  </a:lnTo>
                  <a:lnTo>
                    <a:pt x="4760963" y="3048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410968" y="2689859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39" h="401319">
                  <a:moveTo>
                    <a:pt x="1424940" y="0"/>
                  </a:moveTo>
                  <a:lnTo>
                    <a:pt x="0" y="0"/>
                  </a:lnTo>
                  <a:lnTo>
                    <a:pt x="0" y="400812"/>
                  </a:lnTo>
                  <a:lnTo>
                    <a:pt x="1424940" y="400812"/>
                  </a:lnTo>
                  <a:lnTo>
                    <a:pt x="1424940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410968" y="2689859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39" h="401319">
                  <a:moveTo>
                    <a:pt x="0" y="400812"/>
                  </a:moveTo>
                  <a:lnTo>
                    <a:pt x="1424940" y="400812"/>
                  </a:lnTo>
                  <a:lnTo>
                    <a:pt x="1424940" y="0"/>
                  </a:lnTo>
                  <a:lnTo>
                    <a:pt x="0" y="0"/>
                  </a:lnTo>
                  <a:lnTo>
                    <a:pt x="0" y="40081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15340" y="2689859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39" h="401319">
                  <a:moveTo>
                    <a:pt x="1424940" y="0"/>
                  </a:moveTo>
                  <a:lnTo>
                    <a:pt x="0" y="0"/>
                  </a:lnTo>
                  <a:lnTo>
                    <a:pt x="0" y="400812"/>
                  </a:lnTo>
                  <a:lnTo>
                    <a:pt x="1424940" y="400812"/>
                  </a:lnTo>
                  <a:lnTo>
                    <a:pt x="1424940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15340" y="2689859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39" h="401319">
                  <a:moveTo>
                    <a:pt x="0" y="400812"/>
                  </a:moveTo>
                  <a:lnTo>
                    <a:pt x="1424940" y="400812"/>
                  </a:lnTo>
                  <a:lnTo>
                    <a:pt x="1424940" y="0"/>
                  </a:lnTo>
                  <a:lnTo>
                    <a:pt x="0" y="0"/>
                  </a:lnTo>
                  <a:lnTo>
                    <a:pt x="0" y="400812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976115" y="2689859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39" h="401319">
                  <a:moveTo>
                    <a:pt x="1424939" y="0"/>
                  </a:moveTo>
                  <a:lnTo>
                    <a:pt x="0" y="0"/>
                  </a:lnTo>
                  <a:lnTo>
                    <a:pt x="0" y="400812"/>
                  </a:lnTo>
                  <a:lnTo>
                    <a:pt x="1424939" y="400812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976115" y="2689859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39" h="401319">
                  <a:moveTo>
                    <a:pt x="0" y="400812"/>
                  </a:moveTo>
                  <a:lnTo>
                    <a:pt x="1424939" y="400812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0812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15340" y="3718560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40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4940" y="402336"/>
                  </a:lnTo>
                  <a:lnTo>
                    <a:pt x="1424940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15340" y="3718560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6"/>
                  </a:moveTo>
                  <a:lnTo>
                    <a:pt x="1424940" y="402336"/>
                  </a:lnTo>
                  <a:lnTo>
                    <a:pt x="1424940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410968" y="3718560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40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4940" y="402336"/>
                  </a:lnTo>
                  <a:lnTo>
                    <a:pt x="1424940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410968" y="3718560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6"/>
                  </a:moveTo>
                  <a:lnTo>
                    <a:pt x="1424940" y="402336"/>
                  </a:lnTo>
                  <a:lnTo>
                    <a:pt x="1424940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976115" y="3718560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39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4939" y="402336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76115" y="3718560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6"/>
                  </a:moveTo>
                  <a:lnTo>
                    <a:pt x="1424939" y="402336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18387" y="474878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39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4939" y="402336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18387" y="474878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6"/>
                  </a:moveTo>
                  <a:lnTo>
                    <a:pt x="1424939" y="402336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414016" y="474878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40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4940" y="402336"/>
                  </a:lnTo>
                  <a:lnTo>
                    <a:pt x="1424940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414016" y="474878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6"/>
                  </a:moveTo>
                  <a:lnTo>
                    <a:pt x="1424940" y="402336"/>
                  </a:lnTo>
                  <a:lnTo>
                    <a:pt x="1424940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979164" y="474878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39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4939" y="402336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979164" y="474878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6"/>
                  </a:moveTo>
                  <a:lnTo>
                    <a:pt x="1424939" y="402336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21436" y="570128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39" y="0"/>
                  </a:moveTo>
                  <a:lnTo>
                    <a:pt x="0" y="0"/>
                  </a:lnTo>
                  <a:lnTo>
                    <a:pt x="0" y="402335"/>
                  </a:lnTo>
                  <a:lnTo>
                    <a:pt x="1424939" y="402335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21436" y="570128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5"/>
                  </a:moveTo>
                  <a:lnTo>
                    <a:pt x="1424939" y="402335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233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417063" y="570128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39" y="0"/>
                  </a:moveTo>
                  <a:lnTo>
                    <a:pt x="0" y="0"/>
                  </a:lnTo>
                  <a:lnTo>
                    <a:pt x="0" y="402335"/>
                  </a:lnTo>
                  <a:lnTo>
                    <a:pt x="1424939" y="402335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417063" y="570128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5"/>
                  </a:moveTo>
                  <a:lnTo>
                    <a:pt x="1424939" y="402335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233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982212" y="570128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39" y="0"/>
                  </a:moveTo>
                  <a:lnTo>
                    <a:pt x="0" y="0"/>
                  </a:lnTo>
                  <a:lnTo>
                    <a:pt x="0" y="402335"/>
                  </a:lnTo>
                  <a:lnTo>
                    <a:pt x="1424939" y="402335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982212" y="570128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5"/>
                  </a:moveTo>
                  <a:lnTo>
                    <a:pt x="1424939" y="402335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233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31" name="object 31"/>
          <p:cNvGraphicFramePr>
            <a:graphicFrameLocks noGrp="1"/>
          </p:cNvGraphicFramePr>
          <p:nvPr/>
        </p:nvGraphicFramePr>
        <p:xfrm>
          <a:off x="185673" y="1652523"/>
          <a:ext cx="7055480" cy="49180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5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11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57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25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516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50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430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1120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26034"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L3$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2E528F"/>
                      </a:solidFill>
                      <a:prstDash val="solid"/>
                    </a:lnR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11175">
                        <a:lnSpc>
                          <a:spcPts val="212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Way</a:t>
                      </a:r>
                      <a:r>
                        <a:rPr sz="18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62915">
                        <a:lnSpc>
                          <a:spcPts val="2125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Way</a:t>
                      </a:r>
                      <a:r>
                        <a:rPr sz="18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81965">
                        <a:lnSpc>
                          <a:spcPts val="205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Way</a:t>
                      </a:r>
                      <a:r>
                        <a:rPr sz="18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87045">
                        <a:lnSpc>
                          <a:spcPts val="212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Way</a:t>
                      </a:r>
                      <a:r>
                        <a:rPr sz="18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97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1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Set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7620" marB="0" vert="vert27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511175">
                        <a:lnSpc>
                          <a:spcPct val="100000"/>
                        </a:lnSpc>
                        <a:spcBef>
                          <a:spcPts val="1520"/>
                        </a:spcBef>
                      </a:pPr>
                      <a:r>
                        <a:rPr sz="1800" spc="-20" dirty="0">
                          <a:latin typeface="Calibri"/>
                          <a:cs typeface="Calibri"/>
                        </a:rPr>
                        <a:t>Line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9304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solidFill>
                      <a:srgbClr val="ACB8C9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6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620" marB="0" vert="vert27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304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ACB8C9">
                        <a:alpha val="39999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07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620" marB="0" vert="vert27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304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 cap="flat" cmpd="sng" algn="ctr">
                      <a:solidFill>
                        <a:srgbClr val="2E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558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2085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120014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Set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6510" marB="0" vert="vert27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solidFill>
                      <a:srgbClr val="ACB8C9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195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6510" marB="0" vert="vert27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ACB8C9">
                        <a:alpha val="39999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52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6510" marB="0" vert="vert27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 cap="flat" cmpd="sng" algn="ctr">
                      <a:solidFill>
                        <a:srgbClr val="2E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479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8595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Set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7620" marB="0" vert="vert27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solidFill>
                      <a:srgbClr val="ACB8C9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06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620" marB="0" vert="vert27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ACB8C9">
                        <a:alpha val="39999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93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620" marB="0" vert="vert27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 cap="flat" cmpd="sng" algn="ctr">
                      <a:solidFill>
                        <a:srgbClr val="2E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622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7493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120014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Set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 vert="vert27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383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905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905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905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graphicFrame>
        <p:nvGraphicFramePr>
          <p:cNvPr id="32" name="object 32"/>
          <p:cNvGraphicFramePr>
            <a:graphicFrameLocks noGrp="1"/>
          </p:cNvGraphicFramePr>
          <p:nvPr/>
        </p:nvGraphicFramePr>
        <p:xfrm>
          <a:off x="7936738" y="5137150"/>
          <a:ext cx="3833494" cy="4019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02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01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98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1955"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Valid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Dirty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marR="15875"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Tag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32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bytes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data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3" name="object 33"/>
          <p:cNvSpPr txBox="1"/>
          <p:nvPr/>
        </p:nvSpPr>
        <p:spPr>
          <a:xfrm>
            <a:off x="7619238" y="5995822"/>
            <a:ext cx="42849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Total </a:t>
            </a:r>
            <a:r>
              <a:rPr sz="1800" dirty="0">
                <a:latin typeface="Calibri"/>
                <a:cs typeface="Calibri"/>
              </a:rPr>
              <a:t>cache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size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32B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x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4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sets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x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4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ways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20" dirty="0">
                <a:latin typeface="Calibri"/>
                <a:cs typeface="Calibri"/>
              </a:rPr>
              <a:t> 512B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9360154" y="2157729"/>
            <a:ext cx="346710" cy="570865"/>
            <a:chOff x="9360154" y="2157729"/>
            <a:chExt cx="346710" cy="570865"/>
          </a:xfrm>
        </p:grpSpPr>
        <p:sp>
          <p:nvSpPr>
            <p:cNvPr id="35" name="object 35"/>
            <p:cNvSpPr/>
            <p:nvPr/>
          </p:nvSpPr>
          <p:spPr>
            <a:xfrm>
              <a:off x="9366504" y="2164079"/>
              <a:ext cx="334010" cy="558165"/>
            </a:xfrm>
            <a:custGeom>
              <a:avLst/>
              <a:gdLst/>
              <a:ahLst/>
              <a:cxnLst/>
              <a:rect l="l" t="t" r="r" b="b"/>
              <a:pathLst>
                <a:path w="334009" h="558164">
                  <a:moveTo>
                    <a:pt x="250317" y="0"/>
                  </a:moveTo>
                  <a:lnTo>
                    <a:pt x="83439" y="0"/>
                  </a:lnTo>
                  <a:lnTo>
                    <a:pt x="83439" y="390906"/>
                  </a:lnTo>
                  <a:lnTo>
                    <a:pt x="0" y="390906"/>
                  </a:lnTo>
                  <a:lnTo>
                    <a:pt x="166877" y="557784"/>
                  </a:lnTo>
                  <a:lnTo>
                    <a:pt x="333755" y="390906"/>
                  </a:lnTo>
                  <a:lnTo>
                    <a:pt x="250317" y="390906"/>
                  </a:lnTo>
                  <a:lnTo>
                    <a:pt x="25031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9366504" y="2164079"/>
              <a:ext cx="334010" cy="558165"/>
            </a:xfrm>
            <a:custGeom>
              <a:avLst/>
              <a:gdLst/>
              <a:ahLst/>
              <a:cxnLst/>
              <a:rect l="l" t="t" r="r" b="b"/>
              <a:pathLst>
                <a:path w="334009" h="558164">
                  <a:moveTo>
                    <a:pt x="0" y="390906"/>
                  </a:moveTo>
                  <a:lnTo>
                    <a:pt x="83439" y="390906"/>
                  </a:lnTo>
                  <a:lnTo>
                    <a:pt x="83439" y="0"/>
                  </a:lnTo>
                  <a:lnTo>
                    <a:pt x="250317" y="0"/>
                  </a:lnTo>
                  <a:lnTo>
                    <a:pt x="250317" y="390906"/>
                  </a:lnTo>
                  <a:lnTo>
                    <a:pt x="333755" y="390906"/>
                  </a:lnTo>
                  <a:lnTo>
                    <a:pt x="166877" y="557784"/>
                  </a:lnTo>
                  <a:lnTo>
                    <a:pt x="0" y="39090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/>
          <p:nvPr/>
        </p:nvSpPr>
        <p:spPr>
          <a:xfrm>
            <a:off x="11349228" y="3249167"/>
            <a:ext cx="628650" cy="0"/>
          </a:xfrm>
          <a:custGeom>
            <a:avLst/>
            <a:gdLst/>
            <a:ahLst/>
            <a:cxnLst/>
            <a:rect l="l" t="t" r="r" b="b"/>
            <a:pathLst>
              <a:path w="628650">
                <a:moveTo>
                  <a:pt x="0" y="0"/>
                </a:moveTo>
                <a:lnTo>
                  <a:pt x="628142" y="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1045952" y="2878835"/>
            <a:ext cx="233679" cy="0"/>
          </a:xfrm>
          <a:custGeom>
            <a:avLst/>
            <a:gdLst/>
            <a:ahLst/>
            <a:cxnLst/>
            <a:rect l="l" t="t" r="r" b="b"/>
            <a:pathLst>
              <a:path w="233679">
                <a:moveTo>
                  <a:pt x="0" y="0"/>
                </a:moveTo>
                <a:lnTo>
                  <a:pt x="233299" y="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7325994" y="1692909"/>
            <a:ext cx="4665345" cy="1492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2966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urier New"/>
                <a:cs typeface="Courier New"/>
              </a:rPr>
              <a:t>lb</a:t>
            </a:r>
            <a:r>
              <a:rPr sz="1800" spc="-2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x6</a:t>
            </a:r>
            <a:r>
              <a:rPr sz="1800" spc="-20" dirty="0">
                <a:latin typeface="Courier New"/>
                <a:cs typeface="Courier New"/>
              </a:rPr>
              <a:t> </a:t>
            </a:r>
            <a:r>
              <a:rPr sz="1800" spc="-10" dirty="0">
                <a:latin typeface="Courier New"/>
                <a:cs typeface="Courier New"/>
              </a:rPr>
              <a:t>0x7fff0053</a:t>
            </a:r>
            <a:endParaRPr sz="18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</a:pPr>
            <a:endParaRPr sz="20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750">
              <a:latin typeface="Courier New"/>
              <a:cs typeface="Courier New"/>
            </a:endParaRPr>
          </a:p>
          <a:p>
            <a:pPr marR="385445" algn="r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set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index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1800" spc="-10" dirty="0">
                <a:latin typeface="Courier New"/>
                <a:cs typeface="Courier New"/>
              </a:rPr>
              <a:t>0x01111111111111110000000001010011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7687056" y="3249167"/>
            <a:ext cx="3282315" cy="0"/>
          </a:xfrm>
          <a:custGeom>
            <a:avLst/>
            <a:gdLst/>
            <a:ahLst/>
            <a:cxnLst/>
            <a:rect l="l" t="t" r="r" b="b"/>
            <a:pathLst>
              <a:path w="3282315">
                <a:moveTo>
                  <a:pt x="0" y="0"/>
                </a:moveTo>
                <a:lnTo>
                  <a:pt x="3282188" y="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8813672" y="3202940"/>
            <a:ext cx="7067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tag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bits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1421871" y="3207258"/>
            <a:ext cx="5613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block </a:t>
            </a:r>
            <a:r>
              <a:rPr sz="1800" spc="-20" dirty="0">
                <a:latin typeface="Calibri"/>
                <a:cs typeface="Calibri"/>
              </a:rPr>
              <a:t>offset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494903" y="4185284"/>
            <a:ext cx="26739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Why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these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numbers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bits?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5308" rIns="0" bIns="0" rtlCol="0">
            <a:spAutoFit/>
          </a:bodyPr>
          <a:lstStyle/>
          <a:p>
            <a:pPr marL="394970">
              <a:lnSpc>
                <a:spcPct val="100000"/>
              </a:lnSpc>
              <a:spcBef>
                <a:spcPts val="105"/>
              </a:spcBef>
            </a:pPr>
            <a:r>
              <a:rPr dirty="0"/>
              <a:t>How</a:t>
            </a:r>
            <a:r>
              <a:rPr spc="-25" dirty="0"/>
              <a:t> </a:t>
            </a:r>
            <a:r>
              <a:rPr dirty="0"/>
              <a:t>many</a:t>
            </a:r>
            <a:r>
              <a:rPr spc="-50" dirty="0"/>
              <a:t> </a:t>
            </a:r>
            <a:r>
              <a:rPr dirty="0"/>
              <a:t>bits</a:t>
            </a:r>
            <a:r>
              <a:rPr spc="-30" dirty="0"/>
              <a:t> </a:t>
            </a:r>
            <a:r>
              <a:rPr dirty="0"/>
              <a:t>in</a:t>
            </a:r>
            <a:r>
              <a:rPr spc="-10" dirty="0"/>
              <a:t> tag/index/offset?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92023" y="1658111"/>
            <a:ext cx="7054850" cy="4837430"/>
            <a:chOff x="192023" y="1658111"/>
            <a:chExt cx="7054850" cy="4837430"/>
          </a:xfrm>
        </p:grpSpPr>
        <p:sp>
          <p:nvSpPr>
            <p:cNvPr id="4" name="object 4"/>
            <p:cNvSpPr/>
            <p:nvPr/>
          </p:nvSpPr>
          <p:spPr>
            <a:xfrm>
              <a:off x="192023" y="2371343"/>
              <a:ext cx="7054850" cy="4122420"/>
            </a:xfrm>
            <a:custGeom>
              <a:avLst/>
              <a:gdLst/>
              <a:ahLst/>
              <a:cxnLst/>
              <a:rect l="l" t="t" r="r" b="b"/>
              <a:pathLst>
                <a:path w="7054850" h="4122420">
                  <a:moveTo>
                    <a:pt x="7054596" y="0"/>
                  </a:moveTo>
                  <a:lnTo>
                    <a:pt x="0" y="0"/>
                  </a:lnTo>
                  <a:lnTo>
                    <a:pt x="0" y="4122420"/>
                  </a:lnTo>
                  <a:lnTo>
                    <a:pt x="7054596" y="4122420"/>
                  </a:lnTo>
                  <a:lnTo>
                    <a:pt x="70545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21564" y="2552699"/>
              <a:ext cx="6754495" cy="3736975"/>
            </a:xfrm>
            <a:custGeom>
              <a:avLst/>
              <a:gdLst/>
              <a:ahLst/>
              <a:cxnLst/>
              <a:rect l="l" t="t" r="r" b="b"/>
              <a:pathLst>
                <a:path w="6754495" h="3736975">
                  <a:moveTo>
                    <a:pt x="6754368" y="2987040"/>
                  </a:moveTo>
                  <a:lnTo>
                    <a:pt x="0" y="2987040"/>
                  </a:lnTo>
                  <a:lnTo>
                    <a:pt x="0" y="3736848"/>
                  </a:lnTo>
                  <a:lnTo>
                    <a:pt x="6754368" y="3736848"/>
                  </a:lnTo>
                  <a:lnTo>
                    <a:pt x="6754368" y="2987040"/>
                  </a:lnTo>
                  <a:close/>
                </a:path>
                <a:path w="6754495" h="3736975">
                  <a:moveTo>
                    <a:pt x="6754368" y="2001012"/>
                  </a:moveTo>
                  <a:lnTo>
                    <a:pt x="0" y="2001012"/>
                  </a:lnTo>
                  <a:lnTo>
                    <a:pt x="0" y="2750820"/>
                  </a:lnTo>
                  <a:lnTo>
                    <a:pt x="6754368" y="2750820"/>
                  </a:lnTo>
                  <a:lnTo>
                    <a:pt x="6754368" y="2001012"/>
                  </a:lnTo>
                  <a:close/>
                </a:path>
                <a:path w="6754495" h="3736975">
                  <a:moveTo>
                    <a:pt x="6754368" y="986028"/>
                  </a:moveTo>
                  <a:lnTo>
                    <a:pt x="0" y="986028"/>
                  </a:lnTo>
                  <a:lnTo>
                    <a:pt x="0" y="1735836"/>
                  </a:lnTo>
                  <a:lnTo>
                    <a:pt x="6754368" y="1735836"/>
                  </a:lnTo>
                  <a:lnTo>
                    <a:pt x="6754368" y="986028"/>
                  </a:lnTo>
                  <a:close/>
                </a:path>
                <a:path w="6754495" h="3736975">
                  <a:moveTo>
                    <a:pt x="6754368" y="0"/>
                  </a:moveTo>
                  <a:lnTo>
                    <a:pt x="0" y="0"/>
                  </a:lnTo>
                  <a:lnTo>
                    <a:pt x="0" y="749808"/>
                  </a:lnTo>
                  <a:lnTo>
                    <a:pt x="6754368" y="749808"/>
                  </a:lnTo>
                  <a:lnTo>
                    <a:pt x="6754368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46760" y="1658111"/>
              <a:ext cx="4761230" cy="4837430"/>
            </a:xfrm>
            <a:custGeom>
              <a:avLst/>
              <a:gdLst/>
              <a:ahLst/>
              <a:cxnLst/>
              <a:rect l="l" t="t" r="r" b="b"/>
              <a:pathLst>
                <a:path w="4761230" h="4837430">
                  <a:moveTo>
                    <a:pt x="1568196" y="3048"/>
                  </a:moveTo>
                  <a:lnTo>
                    <a:pt x="0" y="3048"/>
                  </a:lnTo>
                  <a:lnTo>
                    <a:pt x="0" y="4835652"/>
                  </a:lnTo>
                  <a:lnTo>
                    <a:pt x="1568196" y="4835652"/>
                  </a:lnTo>
                  <a:lnTo>
                    <a:pt x="1568196" y="3048"/>
                  </a:lnTo>
                  <a:close/>
                </a:path>
                <a:path w="4761230" h="4837430">
                  <a:moveTo>
                    <a:pt x="3162300" y="0"/>
                  </a:moveTo>
                  <a:lnTo>
                    <a:pt x="1594104" y="0"/>
                  </a:lnTo>
                  <a:lnTo>
                    <a:pt x="1594104" y="4834128"/>
                  </a:lnTo>
                  <a:lnTo>
                    <a:pt x="3162300" y="4834128"/>
                  </a:lnTo>
                  <a:lnTo>
                    <a:pt x="3162300" y="0"/>
                  </a:lnTo>
                  <a:close/>
                </a:path>
                <a:path w="4761230" h="4837430">
                  <a:moveTo>
                    <a:pt x="4760963" y="3048"/>
                  </a:moveTo>
                  <a:lnTo>
                    <a:pt x="3191256" y="3048"/>
                  </a:lnTo>
                  <a:lnTo>
                    <a:pt x="3191256" y="4837176"/>
                  </a:lnTo>
                  <a:lnTo>
                    <a:pt x="4760963" y="4837176"/>
                  </a:lnTo>
                  <a:lnTo>
                    <a:pt x="4760963" y="3048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410968" y="2689859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39" h="401319">
                  <a:moveTo>
                    <a:pt x="1424940" y="0"/>
                  </a:moveTo>
                  <a:lnTo>
                    <a:pt x="0" y="0"/>
                  </a:lnTo>
                  <a:lnTo>
                    <a:pt x="0" y="400812"/>
                  </a:lnTo>
                  <a:lnTo>
                    <a:pt x="1424940" y="400812"/>
                  </a:lnTo>
                  <a:lnTo>
                    <a:pt x="1424940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410968" y="2689859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39" h="401319">
                  <a:moveTo>
                    <a:pt x="0" y="400812"/>
                  </a:moveTo>
                  <a:lnTo>
                    <a:pt x="1424940" y="400812"/>
                  </a:lnTo>
                  <a:lnTo>
                    <a:pt x="1424940" y="0"/>
                  </a:lnTo>
                  <a:lnTo>
                    <a:pt x="0" y="0"/>
                  </a:lnTo>
                  <a:lnTo>
                    <a:pt x="0" y="40081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15340" y="2689859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39" h="401319">
                  <a:moveTo>
                    <a:pt x="1424940" y="0"/>
                  </a:moveTo>
                  <a:lnTo>
                    <a:pt x="0" y="0"/>
                  </a:lnTo>
                  <a:lnTo>
                    <a:pt x="0" y="400812"/>
                  </a:lnTo>
                  <a:lnTo>
                    <a:pt x="1424940" y="400812"/>
                  </a:lnTo>
                  <a:lnTo>
                    <a:pt x="1424940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15340" y="2689859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39" h="401319">
                  <a:moveTo>
                    <a:pt x="0" y="400812"/>
                  </a:moveTo>
                  <a:lnTo>
                    <a:pt x="1424940" y="400812"/>
                  </a:lnTo>
                  <a:lnTo>
                    <a:pt x="1424940" y="0"/>
                  </a:lnTo>
                  <a:lnTo>
                    <a:pt x="0" y="0"/>
                  </a:lnTo>
                  <a:lnTo>
                    <a:pt x="0" y="400812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976115" y="2689859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39" h="401319">
                  <a:moveTo>
                    <a:pt x="1424939" y="0"/>
                  </a:moveTo>
                  <a:lnTo>
                    <a:pt x="0" y="0"/>
                  </a:lnTo>
                  <a:lnTo>
                    <a:pt x="0" y="400812"/>
                  </a:lnTo>
                  <a:lnTo>
                    <a:pt x="1424939" y="400812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976115" y="2689859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39" h="401319">
                  <a:moveTo>
                    <a:pt x="0" y="400812"/>
                  </a:moveTo>
                  <a:lnTo>
                    <a:pt x="1424939" y="400812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0812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15340" y="3718560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40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4940" y="402336"/>
                  </a:lnTo>
                  <a:lnTo>
                    <a:pt x="1424940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15340" y="3718560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6"/>
                  </a:moveTo>
                  <a:lnTo>
                    <a:pt x="1424940" y="402336"/>
                  </a:lnTo>
                  <a:lnTo>
                    <a:pt x="1424940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410968" y="3718560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40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4940" y="402336"/>
                  </a:lnTo>
                  <a:lnTo>
                    <a:pt x="1424940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410968" y="3718560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6"/>
                  </a:moveTo>
                  <a:lnTo>
                    <a:pt x="1424940" y="402336"/>
                  </a:lnTo>
                  <a:lnTo>
                    <a:pt x="1424940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976115" y="3718560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39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4939" y="402336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76115" y="3718560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6"/>
                  </a:moveTo>
                  <a:lnTo>
                    <a:pt x="1424939" y="402336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18387" y="474878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39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4939" y="402336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18387" y="474878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6"/>
                  </a:moveTo>
                  <a:lnTo>
                    <a:pt x="1424939" y="402336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414016" y="474878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40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4940" y="402336"/>
                  </a:lnTo>
                  <a:lnTo>
                    <a:pt x="1424940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414016" y="474878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6"/>
                  </a:moveTo>
                  <a:lnTo>
                    <a:pt x="1424940" y="402336"/>
                  </a:lnTo>
                  <a:lnTo>
                    <a:pt x="1424940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979164" y="474878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39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4939" y="402336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979164" y="474878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6"/>
                  </a:moveTo>
                  <a:lnTo>
                    <a:pt x="1424939" y="402336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21436" y="570128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39" y="0"/>
                  </a:moveTo>
                  <a:lnTo>
                    <a:pt x="0" y="0"/>
                  </a:lnTo>
                  <a:lnTo>
                    <a:pt x="0" y="402335"/>
                  </a:lnTo>
                  <a:lnTo>
                    <a:pt x="1424939" y="402335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21436" y="570128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5"/>
                  </a:moveTo>
                  <a:lnTo>
                    <a:pt x="1424939" y="402335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233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417063" y="570128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39" y="0"/>
                  </a:moveTo>
                  <a:lnTo>
                    <a:pt x="0" y="0"/>
                  </a:lnTo>
                  <a:lnTo>
                    <a:pt x="0" y="402335"/>
                  </a:lnTo>
                  <a:lnTo>
                    <a:pt x="1424939" y="402335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417063" y="570128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5"/>
                  </a:moveTo>
                  <a:lnTo>
                    <a:pt x="1424939" y="402335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233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982212" y="570128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39" y="0"/>
                  </a:moveTo>
                  <a:lnTo>
                    <a:pt x="0" y="0"/>
                  </a:lnTo>
                  <a:lnTo>
                    <a:pt x="0" y="402335"/>
                  </a:lnTo>
                  <a:lnTo>
                    <a:pt x="1424939" y="402335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982212" y="570128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5"/>
                  </a:moveTo>
                  <a:lnTo>
                    <a:pt x="1424939" y="402335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233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31" name="object 31"/>
          <p:cNvGraphicFramePr>
            <a:graphicFrameLocks noGrp="1"/>
          </p:cNvGraphicFramePr>
          <p:nvPr/>
        </p:nvGraphicFramePr>
        <p:xfrm>
          <a:off x="185673" y="1652523"/>
          <a:ext cx="7055480" cy="49180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5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11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57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25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516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50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430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1120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26034"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L3$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2E528F"/>
                      </a:solidFill>
                      <a:prstDash val="solid"/>
                    </a:lnR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11175">
                        <a:lnSpc>
                          <a:spcPts val="212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Way</a:t>
                      </a:r>
                      <a:r>
                        <a:rPr sz="18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62915">
                        <a:lnSpc>
                          <a:spcPts val="2125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Way</a:t>
                      </a:r>
                      <a:r>
                        <a:rPr sz="18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81965">
                        <a:lnSpc>
                          <a:spcPts val="205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Way</a:t>
                      </a:r>
                      <a:r>
                        <a:rPr sz="18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87045">
                        <a:lnSpc>
                          <a:spcPts val="212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Way</a:t>
                      </a:r>
                      <a:r>
                        <a:rPr sz="18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97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1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Set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7620" marB="0" vert="vert27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511175">
                        <a:lnSpc>
                          <a:spcPct val="100000"/>
                        </a:lnSpc>
                        <a:spcBef>
                          <a:spcPts val="1520"/>
                        </a:spcBef>
                      </a:pPr>
                      <a:r>
                        <a:rPr sz="1800" spc="-20" dirty="0">
                          <a:latin typeface="Calibri"/>
                          <a:cs typeface="Calibri"/>
                        </a:rPr>
                        <a:t>Line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9304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solidFill>
                      <a:srgbClr val="ACB8C9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6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620" marB="0" vert="vert27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304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ACB8C9">
                        <a:alpha val="39999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07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620" marB="0" vert="vert27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304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 cap="flat" cmpd="sng" algn="ctr">
                      <a:solidFill>
                        <a:srgbClr val="2E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558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2085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120014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Set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6510" marB="0" vert="vert27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solidFill>
                      <a:srgbClr val="ACB8C9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195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6510" marB="0" vert="vert27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ACB8C9">
                        <a:alpha val="39999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52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6510" marB="0" vert="vert27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 cap="flat" cmpd="sng" algn="ctr">
                      <a:solidFill>
                        <a:srgbClr val="2E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479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8595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Set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7620" marB="0" vert="vert27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solidFill>
                      <a:srgbClr val="ACB8C9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06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620" marB="0" vert="vert27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ACB8C9">
                        <a:alpha val="39999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93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620" marB="0" vert="vert27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 cap="flat" cmpd="sng" algn="ctr">
                      <a:solidFill>
                        <a:srgbClr val="2E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622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7493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120014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Set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 vert="vert27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383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905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905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905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graphicFrame>
        <p:nvGraphicFramePr>
          <p:cNvPr id="32" name="object 32"/>
          <p:cNvGraphicFramePr>
            <a:graphicFrameLocks noGrp="1"/>
          </p:cNvGraphicFramePr>
          <p:nvPr/>
        </p:nvGraphicFramePr>
        <p:xfrm>
          <a:off x="7936738" y="5137150"/>
          <a:ext cx="3833494" cy="4019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02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01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98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1955"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Valid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Dirty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marR="15875"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Tag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32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bytes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data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3" name="object 33"/>
          <p:cNvSpPr txBox="1"/>
          <p:nvPr/>
        </p:nvSpPr>
        <p:spPr>
          <a:xfrm>
            <a:off x="7619238" y="5995822"/>
            <a:ext cx="42849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Total </a:t>
            </a:r>
            <a:r>
              <a:rPr sz="1800" dirty="0">
                <a:latin typeface="Calibri"/>
                <a:cs typeface="Calibri"/>
              </a:rPr>
              <a:t>cache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size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32B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x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4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sets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x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4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ways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20" dirty="0">
                <a:latin typeface="Calibri"/>
                <a:cs typeface="Calibri"/>
              </a:rPr>
              <a:t> 512B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9360154" y="2157729"/>
            <a:ext cx="346710" cy="570865"/>
            <a:chOff x="9360154" y="2157729"/>
            <a:chExt cx="346710" cy="570865"/>
          </a:xfrm>
        </p:grpSpPr>
        <p:sp>
          <p:nvSpPr>
            <p:cNvPr id="35" name="object 35"/>
            <p:cNvSpPr/>
            <p:nvPr/>
          </p:nvSpPr>
          <p:spPr>
            <a:xfrm>
              <a:off x="9366504" y="2164079"/>
              <a:ext cx="334010" cy="558165"/>
            </a:xfrm>
            <a:custGeom>
              <a:avLst/>
              <a:gdLst/>
              <a:ahLst/>
              <a:cxnLst/>
              <a:rect l="l" t="t" r="r" b="b"/>
              <a:pathLst>
                <a:path w="334009" h="558164">
                  <a:moveTo>
                    <a:pt x="250317" y="0"/>
                  </a:moveTo>
                  <a:lnTo>
                    <a:pt x="83439" y="0"/>
                  </a:lnTo>
                  <a:lnTo>
                    <a:pt x="83439" y="390906"/>
                  </a:lnTo>
                  <a:lnTo>
                    <a:pt x="0" y="390906"/>
                  </a:lnTo>
                  <a:lnTo>
                    <a:pt x="166877" y="557784"/>
                  </a:lnTo>
                  <a:lnTo>
                    <a:pt x="333755" y="390906"/>
                  </a:lnTo>
                  <a:lnTo>
                    <a:pt x="250317" y="390906"/>
                  </a:lnTo>
                  <a:lnTo>
                    <a:pt x="25031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9366504" y="2164079"/>
              <a:ext cx="334010" cy="558165"/>
            </a:xfrm>
            <a:custGeom>
              <a:avLst/>
              <a:gdLst/>
              <a:ahLst/>
              <a:cxnLst/>
              <a:rect l="l" t="t" r="r" b="b"/>
              <a:pathLst>
                <a:path w="334009" h="558164">
                  <a:moveTo>
                    <a:pt x="0" y="390906"/>
                  </a:moveTo>
                  <a:lnTo>
                    <a:pt x="83439" y="390906"/>
                  </a:lnTo>
                  <a:lnTo>
                    <a:pt x="83439" y="0"/>
                  </a:lnTo>
                  <a:lnTo>
                    <a:pt x="250317" y="0"/>
                  </a:lnTo>
                  <a:lnTo>
                    <a:pt x="250317" y="390906"/>
                  </a:lnTo>
                  <a:lnTo>
                    <a:pt x="333755" y="390906"/>
                  </a:lnTo>
                  <a:lnTo>
                    <a:pt x="166877" y="557784"/>
                  </a:lnTo>
                  <a:lnTo>
                    <a:pt x="0" y="39090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/>
          <p:nvPr/>
        </p:nvSpPr>
        <p:spPr>
          <a:xfrm>
            <a:off x="11349228" y="3249167"/>
            <a:ext cx="628650" cy="0"/>
          </a:xfrm>
          <a:custGeom>
            <a:avLst/>
            <a:gdLst/>
            <a:ahLst/>
            <a:cxnLst/>
            <a:rect l="l" t="t" r="r" b="b"/>
            <a:pathLst>
              <a:path w="628650">
                <a:moveTo>
                  <a:pt x="0" y="0"/>
                </a:moveTo>
                <a:lnTo>
                  <a:pt x="628142" y="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1045952" y="2878835"/>
            <a:ext cx="233679" cy="0"/>
          </a:xfrm>
          <a:custGeom>
            <a:avLst/>
            <a:gdLst/>
            <a:ahLst/>
            <a:cxnLst/>
            <a:rect l="l" t="t" r="r" b="b"/>
            <a:pathLst>
              <a:path w="233679">
                <a:moveTo>
                  <a:pt x="0" y="0"/>
                </a:moveTo>
                <a:lnTo>
                  <a:pt x="233299" y="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7325994" y="1692909"/>
            <a:ext cx="4665345" cy="1492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2966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urier New"/>
                <a:cs typeface="Courier New"/>
              </a:rPr>
              <a:t>lb</a:t>
            </a:r>
            <a:r>
              <a:rPr sz="1800" spc="-2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x6</a:t>
            </a:r>
            <a:r>
              <a:rPr sz="1800" spc="-20" dirty="0">
                <a:latin typeface="Courier New"/>
                <a:cs typeface="Courier New"/>
              </a:rPr>
              <a:t> </a:t>
            </a:r>
            <a:r>
              <a:rPr sz="1800" spc="-10" dirty="0">
                <a:latin typeface="Courier New"/>
                <a:cs typeface="Courier New"/>
              </a:rPr>
              <a:t>0x7fff0053</a:t>
            </a:r>
            <a:endParaRPr sz="18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</a:pPr>
            <a:endParaRPr sz="20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750">
              <a:latin typeface="Courier New"/>
              <a:cs typeface="Courier New"/>
            </a:endParaRPr>
          </a:p>
          <a:p>
            <a:pPr marR="385445" algn="r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set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index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1800" spc="-10" dirty="0">
                <a:latin typeface="Courier New"/>
                <a:cs typeface="Courier New"/>
              </a:rPr>
              <a:t>0x01111111111111110000000001010011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7687056" y="3249167"/>
            <a:ext cx="3282315" cy="0"/>
          </a:xfrm>
          <a:custGeom>
            <a:avLst/>
            <a:gdLst/>
            <a:ahLst/>
            <a:cxnLst/>
            <a:rect l="l" t="t" r="r" b="b"/>
            <a:pathLst>
              <a:path w="3282315">
                <a:moveTo>
                  <a:pt x="0" y="0"/>
                </a:moveTo>
                <a:lnTo>
                  <a:pt x="3282188" y="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8813672" y="3202940"/>
            <a:ext cx="7067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tag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bits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1421871" y="3207258"/>
            <a:ext cx="5613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block </a:t>
            </a:r>
            <a:r>
              <a:rPr sz="1800" spc="-20" dirty="0">
                <a:latin typeface="Calibri"/>
                <a:cs typeface="Calibri"/>
              </a:rPr>
              <a:t>offset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420102" y="3721354"/>
            <a:ext cx="420497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Enough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block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offset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bits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count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block</a:t>
            </a:r>
            <a:r>
              <a:rPr sz="1800" spc="-10" dirty="0">
                <a:latin typeface="Calibri"/>
                <a:cs typeface="Calibri"/>
              </a:rPr>
              <a:t> bytes </a:t>
            </a:r>
            <a:r>
              <a:rPr sz="1800" dirty="0">
                <a:latin typeface="Calibri"/>
                <a:cs typeface="Calibri"/>
              </a:rPr>
              <a:t>Enough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set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index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bits to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count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20" dirty="0">
                <a:latin typeface="Calibri"/>
                <a:cs typeface="Calibri"/>
              </a:rPr>
              <a:t>sets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All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left-</a:t>
            </a:r>
            <a:r>
              <a:rPr sz="1800" dirty="0">
                <a:latin typeface="Calibri"/>
                <a:cs typeface="Calibri"/>
              </a:rPr>
              <a:t>over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bits are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tag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bits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Question: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what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do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tag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bits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mean?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5308" rIns="0" bIns="0" rtlCol="0">
            <a:spAutoFit/>
          </a:bodyPr>
          <a:lstStyle/>
          <a:p>
            <a:pPr marL="394970">
              <a:lnSpc>
                <a:spcPct val="100000"/>
              </a:lnSpc>
              <a:spcBef>
                <a:spcPts val="105"/>
              </a:spcBef>
            </a:pPr>
            <a:r>
              <a:rPr dirty="0"/>
              <a:t>How</a:t>
            </a:r>
            <a:r>
              <a:rPr spc="-40" dirty="0"/>
              <a:t> </a:t>
            </a:r>
            <a:r>
              <a:rPr dirty="0"/>
              <a:t>many</a:t>
            </a:r>
            <a:r>
              <a:rPr spc="-60" dirty="0"/>
              <a:t> </a:t>
            </a:r>
            <a:r>
              <a:rPr dirty="0"/>
              <a:t>sets</a:t>
            </a:r>
            <a:r>
              <a:rPr spc="-40" dirty="0"/>
              <a:t> </a:t>
            </a:r>
            <a:r>
              <a:rPr dirty="0"/>
              <a:t>should</a:t>
            </a:r>
            <a:r>
              <a:rPr spc="-40" dirty="0"/>
              <a:t> </a:t>
            </a:r>
            <a:r>
              <a:rPr dirty="0"/>
              <a:t>your</a:t>
            </a:r>
            <a:r>
              <a:rPr spc="-40" dirty="0"/>
              <a:t> </a:t>
            </a:r>
            <a:r>
              <a:rPr dirty="0"/>
              <a:t>cache</a:t>
            </a:r>
            <a:r>
              <a:rPr spc="-25" dirty="0"/>
              <a:t> </a:t>
            </a:r>
            <a:r>
              <a:rPr spc="-10" dirty="0"/>
              <a:t>have?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8541" y="2113660"/>
            <a:ext cx="328295" cy="229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4"/>
              </a:lnSpc>
            </a:pPr>
            <a:r>
              <a:rPr sz="1800" spc="-350" dirty="0">
                <a:latin typeface="Calibri"/>
                <a:cs typeface="Calibri"/>
              </a:rPr>
              <a:t>L3</a:t>
            </a:r>
            <a:r>
              <a:rPr sz="1800" spc="-2935" dirty="0">
                <a:latin typeface="Calibri"/>
                <a:cs typeface="Calibri"/>
              </a:rPr>
              <a:t>$</a:t>
            </a:r>
            <a:r>
              <a:rPr sz="1800" spc="-350" dirty="0">
                <a:latin typeface="Calibri"/>
                <a:cs typeface="Calibri"/>
              </a:rPr>
              <a:t>L3$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85673" y="2364994"/>
            <a:ext cx="7067550" cy="4135120"/>
            <a:chOff x="185673" y="2364994"/>
            <a:chExt cx="7067550" cy="4135120"/>
          </a:xfrm>
        </p:grpSpPr>
        <p:sp>
          <p:nvSpPr>
            <p:cNvPr id="5" name="object 5"/>
            <p:cNvSpPr/>
            <p:nvPr/>
          </p:nvSpPr>
          <p:spPr>
            <a:xfrm>
              <a:off x="192023" y="2371344"/>
              <a:ext cx="7054850" cy="4122420"/>
            </a:xfrm>
            <a:custGeom>
              <a:avLst/>
              <a:gdLst/>
              <a:ahLst/>
              <a:cxnLst/>
              <a:rect l="l" t="t" r="r" b="b"/>
              <a:pathLst>
                <a:path w="7054850" h="4122420">
                  <a:moveTo>
                    <a:pt x="7054596" y="0"/>
                  </a:moveTo>
                  <a:lnTo>
                    <a:pt x="0" y="0"/>
                  </a:lnTo>
                  <a:lnTo>
                    <a:pt x="0" y="4122420"/>
                  </a:lnTo>
                  <a:lnTo>
                    <a:pt x="7054596" y="4122420"/>
                  </a:lnTo>
                  <a:lnTo>
                    <a:pt x="70545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92023" y="2371344"/>
              <a:ext cx="7054850" cy="4122420"/>
            </a:xfrm>
            <a:custGeom>
              <a:avLst/>
              <a:gdLst/>
              <a:ahLst/>
              <a:cxnLst/>
              <a:rect l="l" t="t" r="r" b="b"/>
              <a:pathLst>
                <a:path w="7054850" h="4122420">
                  <a:moveTo>
                    <a:pt x="0" y="4122420"/>
                  </a:moveTo>
                  <a:lnTo>
                    <a:pt x="7054596" y="4122420"/>
                  </a:lnTo>
                  <a:lnTo>
                    <a:pt x="7054596" y="0"/>
                  </a:lnTo>
                  <a:lnTo>
                    <a:pt x="0" y="0"/>
                  </a:lnTo>
                  <a:lnTo>
                    <a:pt x="0" y="412242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21563" y="4553711"/>
              <a:ext cx="6754495" cy="749935"/>
            </a:xfrm>
            <a:custGeom>
              <a:avLst/>
              <a:gdLst/>
              <a:ahLst/>
              <a:cxnLst/>
              <a:rect l="l" t="t" r="r" b="b"/>
              <a:pathLst>
                <a:path w="6754495" h="749935">
                  <a:moveTo>
                    <a:pt x="6754368" y="0"/>
                  </a:moveTo>
                  <a:lnTo>
                    <a:pt x="0" y="0"/>
                  </a:lnTo>
                  <a:lnTo>
                    <a:pt x="0" y="749807"/>
                  </a:lnTo>
                  <a:lnTo>
                    <a:pt x="6754368" y="749807"/>
                  </a:lnTo>
                  <a:lnTo>
                    <a:pt x="6754368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21563" y="4553711"/>
              <a:ext cx="6754495" cy="749935"/>
            </a:xfrm>
            <a:custGeom>
              <a:avLst/>
              <a:gdLst/>
              <a:ahLst/>
              <a:cxnLst/>
              <a:rect l="l" t="t" r="r" b="b"/>
              <a:pathLst>
                <a:path w="6754495" h="749935">
                  <a:moveTo>
                    <a:pt x="0" y="749807"/>
                  </a:moveTo>
                  <a:lnTo>
                    <a:pt x="6754368" y="749807"/>
                  </a:lnTo>
                  <a:lnTo>
                    <a:pt x="6754368" y="0"/>
                  </a:lnTo>
                  <a:lnTo>
                    <a:pt x="0" y="0"/>
                  </a:lnTo>
                  <a:lnTo>
                    <a:pt x="0" y="7498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86638" y="2680315"/>
            <a:ext cx="237490" cy="148844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>
              <a:lnSpc>
                <a:spcPts val="1775"/>
              </a:lnSpc>
              <a:tabLst>
                <a:tab pos="1025525" algn="l"/>
              </a:tabLst>
            </a:pPr>
            <a:r>
              <a:rPr sz="1800" dirty="0">
                <a:latin typeface="Calibri"/>
                <a:cs typeface="Calibri"/>
              </a:rPr>
              <a:t>Set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1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2700" baseline="1543" dirty="0">
                <a:latin typeface="Calibri"/>
                <a:cs typeface="Calibri"/>
              </a:rPr>
              <a:t>Set</a:t>
            </a:r>
            <a:r>
              <a:rPr sz="2700" spc="-22" baseline="1543" dirty="0">
                <a:latin typeface="Calibri"/>
                <a:cs typeface="Calibri"/>
              </a:rPr>
              <a:t> </a:t>
            </a:r>
            <a:r>
              <a:rPr sz="2700" spc="-75" baseline="1543" dirty="0">
                <a:latin typeface="Calibri"/>
                <a:cs typeface="Calibri"/>
              </a:rPr>
              <a:t>0</a:t>
            </a:r>
            <a:endParaRPr sz="2700" baseline="1543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3938" y="4698472"/>
            <a:ext cx="254000" cy="4876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Set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10108" y="5706979"/>
            <a:ext cx="228600" cy="4622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sz="1800" dirty="0">
                <a:latin typeface="Calibri"/>
                <a:cs typeface="Calibri"/>
              </a:rPr>
              <a:t>Set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40409" y="1651761"/>
            <a:ext cx="6358890" cy="4850130"/>
            <a:chOff x="740409" y="1651761"/>
            <a:chExt cx="6358890" cy="4850130"/>
          </a:xfrm>
        </p:grpSpPr>
        <p:sp>
          <p:nvSpPr>
            <p:cNvPr id="13" name="object 13"/>
            <p:cNvSpPr/>
            <p:nvPr/>
          </p:nvSpPr>
          <p:spPr>
            <a:xfrm>
              <a:off x="746759" y="4494276"/>
              <a:ext cx="1568450" cy="905510"/>
            </a:xfrm>
            <a:custGeom>
              <a:avLst/>
              <a:gdLst/>
              <a:ahLst/>
              <a:cxnLst/>
              <a:rect l="l" t="t" r="r" b="b"/>
              <a:pathLst>
                <a:path w="1568450" h="905510">
                  <a:moveTo>
                    <a:pt x="0" y="905256"/>
                  </a:moveTo>
                  <a:lnTo>
                    <a:pt x="1568196" y="905256"/>
                  </a:lnTo>
                  <a:lnTo>
                    <a:pt x="1568196" y="0"/>
                  </a:lnTo>
                  <a:lnTo>
                    <a:pt x="0" y="0"/>
                  </a:lnTo>
                  <a:lnTo>
                    <a:pt x="0" y="905256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46759" y="1661159"/>
              <a:ext cx="1568450" cy="4832985"/>
            </a:xfrm>
            <a:custGeom>
              <a:avLst/>
              <a:gdLst/>
              <a:ahLst/>
              <a:cxnLst/>
              <a:rect l="l" t="t" r="r" b="b"/>
              <a:pathLst>
                <a:path w="1568450" h="4832985">
                  <a:moveTo>
                    <a:pt x="0" y="4832604"/>
                  </a:moveTo>
                  <a:lnTo>
                    <a:pt x="1568196" y="4832604"/>
                  </a:lnTo>
                  <a:lnTo>
                    <a:pt x="1568196" y="0"/>
                  </a:lnTo>
                  <a:lnTo>
                    <a:pt x="0" y="0"/>
                  </a:lnTo>
                  <a:lnTo>
                    <a:pt x="0" y="483260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340863" y="4494276"/>
              <a:ext cx="1568450" cy="905510"/>
            </a:xfrm>
            <a:custGeom>
              <a:avLst/>
              <a:gdLst/>
              <a:ahLst/>
              <a:cxnLst/>
              <a:rect l="l" t="t" r="r" b="b"/>
              <a:pathLst>
                <a:path w="1568450" h="905510">
                  <a:moveTo>
                    <a:pt x="0" y="905256"/>
                  </a:moveTo>
                  <a:lnTo>
                    <a:pt x="1568196" y="905256"/>
                  </a:lnTo>
                  <a:lnTo>
                    <a:pt x="1568196" y="0"/>
                  </a:lnTo>
                  <a:lnTo>
                    <a:pt x="0" y="0"/>
                  </a:lnTo>
                  <a:lnTo>
                    <a:pt x="0" y="905256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340863" y="1658111"/>
              <a:ext cx="1568450" cy="4834255"/>
            </a:xfrm>
            <a:custGeom>
              <a:avLst/>
              <a:gdLst/>
              <a:ahLst/>
              <a:cxnLst/>
              <a:rect l="l" t="t" r="r" b="b"/>
              <a:pathLst>
                <a:path w="1568450" h="4834255">
                  <a:moveTo>
                    <a:pt x="0" y="4834128"/>
                  </a:moveTo>
                  <a:lnTo>
                    <a:pt x="1568196" y="4834128"/>
                  </a:lnTo>
                  <a:lnTo>
                    <a:pt x="1568196" y="0"/>
                  </a:lnTo>
                  <a:lnTo>
                    <a:pt x="0" y="0"/>
                  </a:lnTo>
                  <a:lnTo>
                    <a:pt x="0" y="4834128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938015" y="4494276"/>
              <a:ext cx="1569720" cy="905510"/>
            </a:xfrm>
            <a:custGeom>
              <a:avLst/>
              <a:gdLst/>
              <a:ahLst/>
              <a:cxnLst/>
              <a:rect l="l" t="t" r="r" b="b"/>
              <a:pathLst>
                <a:path w="1569720" h="905510">
                  <a:moveTo>
                    <a:pt x="0" y="905256"/>
                  </a:moveTo>
                  <a:lnTo>
                    <a:pt x="1569719" y="905256"/>
                  </a:lnTo>
                  <a:lnTo>
                    <a:pt x="1569719" y="0"/>
                  </a:lnTo>
                  <a:lnTo>
                    <a:pt x="0" y="0"/>
                  </a:lnTo>
                  <a:lnTo>
                    <a:pt x="0" y="905256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015" y="1661159"/>
              <a:ext cx="1569720" cy="4834255"/>
            </a:xfrm>
            <a:custGeom>
              <a:avLst/>
              <a:gdLst/>
              <a:ahLst/>
              <a:cxnLst/>
              <a:rect l="l" t="t" r="r" b="b"/>
              <a:pathLst>
                <a:path w="1569720" h="4834255">
                  <a:moveTo>
                    <a:pt x="0" y="4834128"/>
                  </a:moveTo>
                  <a:lnTo>
                    <a:pt x="1569719" y="4834128"/>
                  </a:lnTo>
                  <a:lnTo>
                    <a:pt x="1569719" y="0"/>
                  </a:lnTo>
                  <a:lnTo>
                    <a:pt x="0" y="0"/>
                  </a:lnTo>
                  <a:lnTo>
                    <a:pt x="0" y="483412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524500" y="4494276"/>
              <a:ext cx="1568450" cy="905510"/>
            </a:xfrm>
            <a:custGeom>
              <a:avLst/>
              <a:gdLst/>
              <a:ahLst/>
              <a:cxnLst/>
              <a:rect l="l" t="t" r="r" b="b"/>
              <a:pathLst>
                <a:path w="1568450" h="905510">
                  <a:moveTo>
                    <a:pt x="0" y="905256"/>
                  </a:moveTo>
                  <a:lnTo>
                    <a:pt x="1568196" y="905256"/>
                  </a:lnTo>
                  <a:lnTo>
                    <a:pt x="1568196" y="0"/>
                  </a:lnTo>
                  <a:lnTo>
                    <a:pt x="0" y="0"/>
                  </a:lnTo>
                  <a:lnTo>
                    <a:pt x="0" y="905256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524500" y="1658111"/>
              <a:ext cx="1568450" cy="4834255"/>
            </a:xfrm>
            <a:custGeom>
              <a:avLst/>
              <a:gdLst/>
              <a:ahLst/>
              <a:cxnLst/>
              <a:rect l="l" t="t" r="r" b="b"/>
              <a:pathLst>
                <a:path w="1568450" h="4834255">
                  <a:moveTo>
                    <a:pt x="0" y="4834128"/>
                  </a:moveTo>
                  <a:lnTo>
                    <a:pt x="1568196" y="4834128"/>
                  </a:lnTo>
                  <a:lnTo>
                    <a:pt x="1568196" y="0"/>
                  </a:lnTo>
                  <a:lnTo>
                    <a:pt x="0" y="0"/>
                  </a:lnTo>
                  <a:lnTo>
                    <a:pt x="0" y="4834128"/>
                  </a:lnTo>
                  <a:close/>
                </a:path>
                <a:path w="1568450" h="4834255">
                  <a:moveTo>
                    <a:pt x="18287" y="3485388"/>
                  </a:moveTo>
                  <a:lnTo>
                    <a:pt x="1443227" y="3485388"/>
                  </a:lnTo>
                  <a:lnTo>
                    <a:pt x="1443227" y="3084576"/>
                  </a:lnTo>
                  <a:lnTo>
                    <a:pt x="18287" y="3084576"/>
                  </a:lnTo>
                  <a:lnTo>
                    <a:pt x="18287" y="34853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258519" y="1703070"/>
            <a:ext cx="5316220" cy="132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80"/>
              </a:lnSpc>
              <a:tabLst>
                <a:tab pos="1532255" algn="l"/>
                <a:tab pos="3146425" algn="l"/>
                <a:tab pos="4744085" algn="l"/>
              </a:tabLst>
            </a:pPr>
            <a:r>
              <a:rPr sz="1800" spc="-10" dirty="0">
                <a:latin typeface="Calibri"/>
                <a:cs typeface="Calibri"/>
              </a:rPr>
              <a:t>Way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0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10" dirty="0">
                <a:latin typeface="Calibri"/>
                <a:cs typeface="Calibri"/>
              </a:rPr>
              <a:t>Way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1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2700" spc="-15" baseline="1543" dirty="0">
                <a:latin typeface="Calibri"/>
                <a:cs typeface="Calibri"/>
              </a:rPr>
              <a:t>Way</a:t>
            </a:r>
            <a:r>
              <a:rPr sz="2700" spc="-127" baseline="1543" dirty="0">
                <a:latin typeface="Calibri"/>
                <a:cs typeface="Calibri"/>
              </a:rPr>
              <a:t> </a:t>
            </a:r>
            <a:r>
              <a:rPr sz="2700" spc="-75" baseline="1543" dirty="0">
                <a:latin typeface="Calibri"/>
                <a:cs typeface="Calibri"/>
              </a:rPr>
              <a:t>2</a:t>
            </a:r>
            <a:r>
              <a:rPr sz="2700" baseline="1543" dirty="0">
                <a:latin typeface="Calibri"/>
                <a:cs typeface="Calibri"/>
              </a:rPr>
              <a:t>	</a:t>
            </a:r>
            <a:r>
              <a:rPr sz="1800" spc="-10" dirty="0">
                <a:latin typeface="Calibri"/>
                <a:cs typeface="Calibri"/>
              </a:rPr>
              <a:t>Way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1800" spc="-20" dirty="0">
                <a:latin typeface="Calibri"/>
                <a:cs typeface="Calibri"/>
              </a:rPr>
              <a:t>Line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-6350" y="1485646"/>
            <a:ext cx="7357109" cy="5379085"/>
            <a:chOff x="-6350" y="1485646"/>
            <a:chExt cx="7357109" cy="5379085"/>
          </a:xfrm>
        </p:grpSpPr>
        <p:sp>
          <p:nvSpPr>
            <p:cNvPr id="23" name="object 23"/>
            <p:cNvSpPr/>
            <p:nvPr/>
          </p:nvSpPr>
          <p:spPr>
            <a:xfrm>
              <a:off x="0" y="1491996"/>
              <a:ext cx="7344409" cy="3002280"/>
            </a:xfrm>
            <a:custGeom>
              <a:avLst/>
              <a:gdLst/>
              <a:ahLst/>
              <a:cxnLst/>
              <a:rect l="l" t="t" r="r" b="b"/>
              <a:pathLst>
                <a:path w="7344409" h="3002279">
                  <a:moveTo>
                    <a:pt x="7344156" y="0"/>
                  </a:moveTo>
                  <a:lnTo>
                    <a:pt x="0" y="0"/>
                  </a:lnTo>
                  <a:lnTo>
                    <a:pt x="0" y="3002279"/>
                  </a:lnTo>
                  <a:lnTo>
                    <a:pt x="7344156" y="3002279"/>
                  </a:lnTo>
                  <a:lnTo>
                    <a:pt x="734415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0" y="1491996"/>
              <a:ext cx="7344409" cy="3002280"/>
            </a:xfrm>
            <a:custGeom>
              <a:avLst/>
              <a:gdLst/>
              <a:ahLst/>
              <a:cxnLst/>
              <a:rect l="l" t="t" r="r" b="b"/>
              <a:pathLst>
                <a:path w="7344409" h="3002279">
                  <a:moveTo>
                    <a:pt x="0" y="3002279"/>
                  </a:moveTo>
                  <a:lnTo>
                    <a:pt x="7344156" y="3002279"/>
                  </a:lnTo>
                  <a:lnTo>
                    <a:pt x="7344156" y="0"/>
                  </a:lnTo>
                  <a:lnTo>
                    <a:pt x="0" y="0"/>
                  </a:lnTo>
                  <a:lnTo>
                    <a:pt x="0" y="3002279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0" y="5399531"/>
              <a:ext cx="7332345" cy="1458595"/>
            </a:xfrm>
            <a:custGeom>
              <a:avLst/>
              <a:gdLst/>
              <a:ahLst/>
              <a:cxnLst/>
              <a:rect l="l" t="t" r="r" b="b"/>
              <a:pathLst>
                <a:path w="7332345" h="1458595">
                  <a:moveTo>
                    <a:pt x="7331963" y="1458466"/>
                  </a:moveTo>
                  <a:lnTo>
                    <a:pt x="7331963" y="0"/>
                  </a:lnTo>
                  <a:lnTo>
                    <a:pt x="0" y="0"/>
                  </a:lnTo>
                  <a:lnTo>
                    <a:pt x="0" y="1458466"/>
                  </a:lnTo>
                  <a:lnTo>
                    <a:pt x="7331963" y="1458466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0" y="5399531"/>
              <a:ext cx="7332345" cy="1458595"/>
            </a:xfrm>
            <a:custGeom>
              <a:avLst/>
              <a:gdLst/>
              <a:ahLst/>
              <a:cxnLst/>
              <a:rect l="l" t="t" r="r" b="b"/>
              <a:pathLst>
                <a:path w="7332345" h="1458595">
                  <a:moveTo>
                    <a:pt x="7331963" y="1458466"/>
                  </a:moveTo>
                  <a:lnTo>
                    <a:pt x="7331963" y="0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818388" y="4748784"/>
            <a:ext cx="1424940" cy="402590"/>
          </a:xfrm>
          <a:prstGeom prst="rect">
            <a:avLst/>
          </a:prstGeom>
          <a:solidFill>
            <a:srgbClr val="DAE2F3"/>
          </a:solidFill>
          <a:ln w="12700">
            <a:solidFill>
              <a:srgbClr val="2E528F"/>
            </a:solidFill>
          </a:ln>
        </p:spPr>
        <p:txBody>
          <a:bodyPr vert="horz" wrap="square" lIns="0" tIns="111760" rIns="0" bIns="0" rtlCol="0">
            <a:spAutoFit/>
          </a:bodyPr>
          <a:lstStyle/>
          <a:p>
            <a:pPr marL="42545">
              <a:lnSpc>
                <a:spcPct val="100000"/>
              </a:lnSpc>
              <a:spcBef>
                <a:spcPts val="880"/>
              </a:spcBef>
            </a:pPr>
            <a:r>
              <a:rPr sz="1200" spc="-10" dirty="0">
                <a:latin typeface="Calibri"/>
                <a:cs typeface="Calibri"/>
              </a:rPr>
              <a:t>1,0,0x7fff10,…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414016" y="4748784"/>
            <a:ext cx="1424940" cy="402590"/>
          </a:xfrm>
          <a:prstGeom prst="rect">
            <a:avLst/>
          </a:prstGeom>
          <a:solidFill>
            <a:srgbClr val="DAE2F3"/>
          </a:solidFill>
          <a:ln w="12700">
            <a:solidFill>
              <a:srgbClr val="2E528F"/>
            </a:solidFill>
          </a:ln>
        </p:spPr>
        <p:txBody>
          <a:bodyPr vert="horz" wrap="square" lIns="0" tIns="111760" rIns="0" bIns="0" rtlCol="0">
            <a:spAutoFit/>
          </a:bodyPr>
          <a:lstStyle/>
          <a:p>
            <a:pPr marL="41275">
              <a:lnSpc>
                <a:spcPct val="100000"/>
              </a:lnSpc>
              <a:spcBef>
                <a:spcPts val="880"/>
              </a:spcBef>
            </a:pPr>
            <a:r>
              <a:rPr sz="1200" spc="-10" dirty="0">
                <a:latin typeface="Calibri"/>
                <a:cs typeface="Calibri"/>
              </a:rPr>
              <a:t>1,0,0x000000,…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979164" y="4748784"/>
            <a:ext cx="1424940" cy="402590"/>
          </a:xfrm>
          <a:prstGeom prst="rect">
            <a:avLst/>
          </a:prstGeom>
          <a:solidFill>
            <a:srgbClr val="DAE2F3"/>
          </a:solidFill>
          <a:ln w="12700">
            <a:solidFill>
              <a:srgbClr val="2E528F"/>
            </a:solidFill>
          </a:ln>
        </p:spPr>
        <p:txBody>
          <a:bodyPr vert="horz" wrap="square" lIns="0" tIns="100330" rIns="0" bIns="0" rtlCol="0">
            <a:spAutoFit/>
          </a:bodyPr>
          <a:lstStyle/>
          <a:p>
            <a:pPr marL="61594">
              <a:lnSpc>
                <a:spcPct val="100000"/>
              </a:lnSpc>
              <a:spcBef>
                <a:spcPts val="790"/>
              </a:spcBef>
            </a:pPr>
            <a:r>
              <a:rPr sz="1200" spc="-10" dirty="0">
                <a:latin typeface="Calibri"/>
                <a:cs typeface="Calibri"/>
              </a:rPr>
              <a:t>1,1,0x001e00,…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542788" y="4742688"/>
            <a:ext cx="1424940" cy="401320"/>
          </a:xfrm>
          <a:prstGeom prst="rect">
            <a:avLst/>
          </a:prstGeom>
          <a:solidFill>
            <a:srgbClr val="DAE2F3"/>
          </a:solidFill>
        </p:spPr>
        <p:txBody>
          <a:bodyPr vert="horz" wrap="square" lIns="0" tIns="106680" rIns="0" bIns="0" rtlCol="0">
            <a:spAutoFit/>
          </a:bodyPr>
          <a:lstStyle/>
          <a:p>
            <a:pPr marL="46990">
              <a:lnSpc>
                <a:spcPct val="100000"/>
              </a:lnSpc>
              <a:spcBef>
                <a:spcPts val="840"/>
              </a:spcBef>
            </a:pPr>
            <a:r>
              <a:rPr sz="1200" spc="-10" dirty="0">
                <a:latin typeface="Calibri"/>
                <a:cs typeface="Calibri"/>
              </a:rPr>
              <a:t>0,1,0x7fff00,…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911223" y="2968878"/>
            <a:ext cx="36004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#Ways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parallel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tag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matches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per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lookup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1487424" y="3713988"/>
            <a:ext cx="4808220" cy="1055370"/>
            <a:chOff x="1487424" y="3713988"/>
            <a:chExt cx="4808220" cy="1055370"/>
          </a:xfrm>
        </p:grpSpPr>
        <p:sp>
          <p:nvSpPr>
            <p:cNvPr id="33" name="object 33"/>
            <p:cNvSpPr/>
            <p:nvPr/>
          </p:nvSpPr>
          <p:spPr>
            <a:xfrm>
              <a:off x="1487424" y="3713987"/>
              <a:ext cx="4808220" cy="1055370"/>
            </a:xfrm>
            <a:custGeom>
              <a:avLst/>
              <a:gdLst/>
              <a:ahLst/>
              <a:cxnLst/>
              <a:rect l="l" t="t" r="r" b="b"/>
              <a:pathLst>
                <a:path w="4808220" h="1055370">
                  <a:moveTo>
                    <a:pt x="76200" y="968248"/>
                  </a:moveTo>
                  <a:lnTo>
                    <a:pt x="44450" y="968248"/>
                  </a:lnTo>
                  <a:lnTo>
                    <a:pt x="44450" y="24384"/>
                  </a:lnTo>
                  <a:lnTo>
                    <a:pt x="31750" y="24384"/>
                  </a:lnTo>
                  <a:lnTo>
                    <a:pt x="31750" y="968248"/>
                  </a:lnTo>
                  <a:lnTo>
                    <a:pt x="0" y="968248"/>
                  </a:lnTo>
                  <a:lnTo>
                    <a:pt x="38100" y="1044448"/>
                  </a:lnTo>
                  <a:lnTo>
                    <a:pt x="69850" y="980948"/>
                  </a:lnTo>
                  <a:lnTo>
                    <a:pt x="76200" y="968248"/>
                  </a:lnTo>
                  <a:close/>
                </a:path>
                <a:path w="4808220" h="1055370">
                  <a:moveTo>
                    <a:pt x="1592580" y="978916"/>
                  </a:moveTo>
                  <a:lnTo>
                    <a:pt x="1560830" y="978916"/>
                  </a:lnTo>
                  <a:lnTo>
                    <a:pt x="1560830" y="35052"/>
                  </a:lnTo>
                  <a:lnTo>
                    <a:pt x="1548130" y="35052"/>
                  </a:lnTo>
                  <a:lnTo>
                    <a:pt x="1548130" y="978916"/>
                  </a:lnTo>
                  <a:lnTo>
                    <a:pt x="1516380" y="978916"/>
                  </a:lnTo>
                  <a:lnTo>
                    <a:pt x="1554480" y="1055116"/>
                  </a:lnTo>
                  <a:lnTo>
                    <a:pt x="1586230" y="991616"/>
                  </a:lnTo>
                  <a:lnTo>
                    <a:pt x="1592580" y="978916"/>
                  </a:lnTo>
                  <a:close/>
                </a:path>
                <a:path w="4808220" h="1055370">
                  <a:moveTo>
                    <a:pt x="3131820" y="959104"/>
                  </a:moveTo>
                  <a:lnTo>
                    <a:pt x="3100070" y="959104"/>
                  </a:lnTo>
                  <a:lnTo>
                    <a:pt x="3100070" y="15240"/>
                  </a:lnTo>
                  <a:lnTo>
                    <a:pt x="3087370" y="15240"/>
                  </a:lnTo>
                  <a:lnTo>
                    <a:pt x="3087370" y="959104"/>
                  </a:lnTo>
                  <a:lnTo>
                    <a:pt x="3055620" y="959104"/>
                  </a:lnTo>
                  <a:lnTo>
                    <a:pt x="3093720" y="1035304"/>
                  </a:lnTo>
                  <a:lnTo>
                    <a:pt x="3125470" y="971804"/>
                  </a:lnTo>
                  <a:lnTo>
                    <a:pt x="3131820" y="959104"/>
                  </a:lnTo>
                  <a:close/>
                </a:path>
                <a:path w="4808220" h="1055370">
                  <a:moveTo>
                    <a:pt x="4808220" y="943864"/>
                  </a:moveTo>
                  <a:lnTo>
                    <a:pt x="4776470" y="943864"/>
                  </a:lnTo>
                  <a:lnTo>
                    <a:pt x="4776470" y="0"/>
                  </a:lnTo>
                  <a:lnTo>
                    <a:pt x="4763770" y="0"/>
                  </a:lnTo>
                  <a:lnTo>
                    <a:pt x="4763770" y="943864"/>
                  </a:lnTo>
                  <a:lnTo>
                    <a:pt x="4732020" y="943864"/>
                  </a:lnTo>
                  <a:lnTo>
                    <a:pt x="4770120" y="1020064"/>
                  </a:lnTo>
                  <a:lnTo>
                    <a:pt x="4801870" y="956564"/>
                  </a:lnTo>
                  <a:lnTo>
                    <a:pt x="4808220" y="94386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522476" y="3724656"/>
              <a:ext cx="4740275" cy="22860"/>
            </a:xfrm>
            <a:custGeom>
              <a:avLst/>
              <a:gdLst/>
              <a:ahLst/>
              <a:cxnLst/>
              <a:rect l="l" t="t" r="r" b="b"/>
              <a:pathLst>
                <a:path w="4740275" h="22860">
                  <a:moveTo>
                    <a:pt x="0" y="22733"/>
                  </a:moveTo>
                  <a:lnTo>
                    <a:pt x="4739767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7554214" y="3440048"/>
            <a:ext cx="415607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Set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Associative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Cache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Design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Procedure</a:t>
            </a:r>
            <a:endParaRPr sz="1800">
              <a:latin typeface="Calibri"/>
              <a:cs typeface="Calibri"/>
            </a:endParaRPr>
          </a:p>
          <a:p>
            <a:pPr marL="186055" indent="-176530">
              <a:lnSpc>
                <a:spcPct val="100000"/>
              </a:lnSpc>
              <a:buSzPct val="94444"/>
              <a:buAutoNum type="arabicPeriod"/>
              <a:tabLst>
                <a:tab pos="186055" algn="l"/>
              </a:tabLst>
            </a:pPr>
            <a:r>
              <a:rPr sz="1800" dirty="0">
                <a:latin typeface="Calibri"/>
                <a:cs typeface="Calibri"/>
              </a:rPr>
              <a:t>Select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total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cache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size</a:t>
            </a:r>
            <a:endParaRPr sz="1800">
              <a:latin typeface="Calibri"/>
              <a:cs typeface="Calibri"/>
            </a:endParaRPr>
          </a:p>
          <a:p>
            <a:pPr marL="186055" indent="-176530">
              <a:lnSpc>
                <a:spcPct val="100000"/>
              </a:lnSpc>
              <a:buSzPct val="94444"/>
              <a:buAutoNum type="arabicPeriod"/>
              <a:tabLst>
                <a:tab pos="186055" algn="l"/>
              </a:tabLst>
            </a:pPr>
            <a:r>
              <a:rPr sz="1800" dirty="0">
                <a:latin typeface="Calibri"/>
                <a:cs typeface="Calibri"/>
              </a:rPr>
              <a:t>Select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implementable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#ways</a:t>
            </a:r>
            <a:endParaRPr sz="1800">
              <a:latin typeface="Calibri"/>
              <a:cs typeface="Calibri"/>
            </a:endParaRPr>
          </a:p>
          <a:p>
            <a:pPr marL="186055" indent="-176530">
              <a:lnSpc>
                <a:spcPct val="100000"/>
              </a:lnSpc>
              <a:buSzPct val="94444"/>
              <a:buAutoNum type="arabicPeriod"/>
              <a:tabLst>
                <a:tab pos="186055" algn="l"/>
              </a:tabLst>
            </a:pPr>
            <a:r>
              <a:rPr sz="1800" dirty="0">
                <a:latin typeface="Calibri"/>
                <a:cs typeface="Calibri"/>
              </a:rPr>
              <a:t>cache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size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#sets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x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#ways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x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#block_bytes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4.#sets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cache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size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/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(#ways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x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#block_bytes)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554214" y="5360619"/>
            <a:ext cx="35655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What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is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an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implementable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#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ways?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5308" rIns="0" bIns="0" rtlCol="0">
            <a:spAutoFit/>
          </a:bodyPr>
          <a:lstStyle/>
          <a:p>
            <a:pPr marL="394970">
              <a:lnSpc>
                <a:spcPct val="100000"/>
              </a:lnSpc>
              <a:spcBef>
                <a:spcPts val="105"/>
              </a:spcBef>
            </a:pPr>
            <a:r>
              <a:rPr dirty="0"/>
              <a:t>What</a:t>
            </a:r>
            <a:r>
              <a:rPr spc="-45" dirty="0"/>
              <a:t> </a:t>
            </a:r>
            <a:r>
              <a:rPr dirty="0"/>
              <a:t>is</a:t>
            </a:r>
            <a:r>
              <a:rPr spc="-30" dirty="0"/>
              <a:t> </a:t>
            </a:r>
            <a:r>
              <a:rPr dirty="0"/>
              <a:t>an</a:t>
            </a:r>
            <a:r>
              <a:rPr spc="-30" dirty="0"/>
              <a:t> </a:t>
            </a:r>
            <a:r>
              <a:rPr dirty="0"/>
              <a:t>implementable</a:t>
            </a:r>
            <a:r>
              <a:rPr spc="-30" dirty="0"/>
              <a:t> </a:t>
            </a:r>
            <a:r>
              <a:rPr dirty="0"/>
              <a:t>#</a:t>
            </a:r>
            <a:r>
              <a:rPr spc="-30" dirty="0"/>
              <a:t> </a:t>
            </a:r>
            <a:r>
              <a:rPr spc="-10" dirty="0"/>
              <a:t>ways?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8541" y="2113660"/>
            <a:ext cx="328295" cy="229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4"/>
              </a:lnSpc>
            </a:pPr>
            <a:r>
              <a:rPr sz="1800" spc="-350" dirty="0">
                <a:latin typeface="Calibri"/>
                <a:cs typeface="Calibri"/>
              </a:rPr>
              <a:t>L3</a:t>
            </a:r>
            <a:r>
              <a:rPr sz="1800" spc="-2935" dirty="0">
                <a:latin typeface="Calibri"/>
                <a:cs typeface="Calibri"/>
              </a:rPr>
              <a:t>$</a:t>
            </a:r>
            <a:r>
              <a:rPr sz="1800" spc="-350" dirty="0">
                <a:latin typeface="Calibri"/>
                <a:cs typeface="Calibri"/>
              </a:rPr>
              <a:t>L3$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85673" y="2364994"/>
            <a:ext cx="7067550" cy="4135120"/>
            <a:chOff x="185673" y="2364994"/>
            <a:chExt cx="7067550" cy="4135120"/>
          </a:xfrm>
        </p:grpSpPr>
        <p:sp>
          <p:nvSpPr>
            <p:cNvPr id="5" name="object 5"/>
            <p:cNvSpPr/>
            <p:nvPr/>
          </p:nvSpPr>
          <p:spPr>
            <a:xfrm>
              <a:off x="192023" y="2371344"/>
              <a:ext cx="7054850" cy="4122420"/>
            </a:xfrm>
            <a:custGeom>
              <a:avLst/>
              <a:gdLst/>
              <a:ahLst/>
              <a:cxnLst/>
              <a:rect l="l" t="t" r="r" b="b"/>
              <a:pathLst>
                <a:path w="7054850" h="4122420">
                  <a:moveTo>
                    <a:pt x="7054596" y="0"/>
                  </a:moveTo>
                  <a:lnTo>
                    <a:pt x="0" y="0"/>
                  </a:lnTo>
                  <a:lnTo>
                    <a:pt x="0" y="4122420"/>
                  </a:lnTo>
                  <a:lnTo>
                    <a:pt x="7054596" y="4122420"/>
                  </a:lnTo>
                  <a:lnTo>
                    <a:pt x="70545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92023" y="2371344"/>
              <a:ext cx="7054850" cy="4122420"/>
            </a:xfrm>
            <a:custGeom>
              <a:avLst/>
              <a:gdLst/>
              <a:ahLst/>
              <a:cxnLst/>
              <a:rect l="l" t="t" r="r" b="b"/>
              <a:pathLst>
                <a:path w="7054850" h="4122420">
                  <a:moveTo>
                    <a:pt x="0" y="4122420"/>
                  </a:moveTo>
                  <a:lnTo>
                    <a:pt x="7054596" y="4122420"/>
                  </a:lnTo>
                  <a:lnTo>
                    <a:pt x="7054596" y="0"/>
                  </a:lnTo>
                  <a:lnTo>
                    <a:pt x="0" y="0"/>
                  </a:lnTo>
                  <a:lnTo>
                    <a:pt x="0" y="412242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21563" y="4553711"/>
              <a:ext cx="6754495" cy="749935"/>
            </a:xfrm>
            <a:custGeom>
              <a:avLst/>
              <a:gdLst/>
              <a:ahLst/>
              <a:cxnLst/>
              <a:rect l="l" t="t" r="r" b="b"/>
              <a:pathLst>
                <a:path w="6754495" h="749935">
                  <a:moveTo>
                    <a:pt x="6754368" y="0"/>
                  </a:moveTo>
                  <a:lnTo>
                    <a:pt x="0" y="0"/>
                  </a:lnTo>
                  <a:lnTo>
                    <a:pt x="0" y="749807"/>
                  </a:lnTo>
                  <a:lnTo>
                    <a:pt x="6754368" y="749807"/>
                  </a:lnTo>
                  <a:lnTo>
                    <a:pt x="6754368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21563" y="4553711"/>
              <a:ext cx="6754495" cy="749935"/>
            </a:xfrm>
            <a:custGeom>
              <a:avLst/>
              <a:gdLst/>
              <a:ahLst/>
              <a:cxnLst/>
              <a:rect l="l" t="t" r="r" b="b"/>
              <a:pathLst>
                <a:path w="6754495" h="749935">
                  <a:moveTo>
                    <a:pt x="0" y="749807"/>
                  </a:moveTo>
                  <a:lnTo>
                    <a:pt x="6754368" y="749807"/>
                  </a:lnTo>
                  <a:lnTo>
                    <a:pt x="6754368" y="0"/>
                  </a:lnTo>
                  <a:lnTo>
                    <a:pt x="0" y="0"/>
                  </a:lnTo>
                  <a:lnTo>
                    <a:pt x="0" y="7498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86638" y="2680315"/>
            <a:ext cx="237490" cy="148844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>
              <a:lnSpc>
                <a:spcPts val="1775"/>
              </a:lnSpc>
              <a:tabLst>
                <a:tab pos="1025525" algn="l"/>
              </a:tabLst>
            </a:pPr>
            <a:r>
              <a:rPr sz="1800" dirty="0">
                <a:latin typeface="Calibri"/>
                <a:cs typeface="Calibri"/>
              </a:rPr>
              <a:t>Set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1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2700" baseline="1543" dirty="0">
                <a:latin typeface="Calibri"/>
                <a:cs typeface="Calibri"/>
              </a:rPr>
              <a:t>Set</a:t>
            </a:r>
            <a:r>
              <a:rPr sz="2700" spc="-22" baseline="1543" dirty="0">
                <a:latin typeface="Calibri"/>
                <a:cs typeface="Calibri"/>
              </a:rPr>
              <a:t> </a:t>
            </a:r>
            <a:r>
              <a:rPr sz="2700" spc="-75" baseline="1543" dirty="0">
                <a:latin typeface="Calibri"/>
                <a:cs typeface="Calibri"/>
              </a:rPr>
              <a:t>0</a:t>
            </a:r>
            <a:endParaRPr sz="2700" baseline="1543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3938" y="4698472"/>
            <a:ext cx="254000" cy="4876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Set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10108" y="5706979"/>
            <a:ext cx="228600" cy="4622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sz="1800" dirty="0">
                <a:latin typeface="Calibri"/>
                <a:cs typeface="Calibri"/>
              </a:rPr>
              <a:t>Set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40409" y="1651761"/>
            <a:ext cx="6358890" cy="4850130"/>
            <a:chOff x="740409" y="1651761"/>
            <a:chExt cx="6358890" cy="4850130"/>
          </a:xfrm>
        </p:grpSpPr>
        <p:sp>
          <p:nvSpPr>
            <p:cNvPr id="13" name="object 13"/>
            <p:cNvSpPr/>
            <p:nvPr/>
          </p:nvSpPr>
          <p:spPr>
            <a:xfrm>
              <a:off x="746759" y="4494276"/>
              <a:ext cx="1568450" cy="905510"/>
            </a:xfrm>
            <a:custGeom>
              <a:avLst/>
              <a:gdLst/>
              <a:ahLst/>
              <a:cxnLst/>
              <a:rect l="l" t="t" r="r" b="b"/>
              <a:pathLst>
                <a:path w="1568450" h="905510">
                  <a:moveTo>
                    <a:pt x="0" y="905256"/>
                  </a:moveTo>
                  <a:lnTo>
                    <a:pt x="1568196" y="905256"/>
                  </a:lnTo>
                  <a:lnTo>
                    <a:pt x="1568196" y="0"/>
                  </a:lnTo>
                  <a:lnTo>
                    <a:pt x="0" y="0"/>
                  </a:lnTo>
                  <a:lnTo>
                    <a:pt x="0" y="905256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46759" y="1661159"/>
              <a:ext cx="1568450" cy="4832985"/>
            </a:xfrm>
            <a:custGeom>
              <a:avLst/>
              <a:gdLst/>
              <a:ahLst/>
              <a:cxnLst/>
              <a:rect l="l" t="t" r="r" b="b"/>
              <a:pathLst>
                <a:path w="1568450" h="4832985">
                  <a:moveTo>
                    <a:pt x="0" y="4832604"/>
                  </a:moveTo>
                  <a:lnTo>
                    <a:pt x="1568196" y="4832604"/>
                  </a:lnTo>
                  <a:lnTo>
                    <a:pt x="1568196" y="0"/>
                  </a:lnTo>
                  <a:lnTo>
                    <a:pt x="0" y="0"/>
                  </a:lnTo>
                  <a:lnTo>
                    <a:pt x="0" y="483260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340863" y="4494276"/>
              <a:ext cx="1568450" cy="905510"/>
            </a:xfrm>
            <a:custGeom>
              <a:avLst/>
              <a:gdLst/>
              <a:ahLst/>
              <a:cxnLst/>
              <a:rect l="l" t="t" r="r" b="b"/>
              <a:pathLst>
                <a:path w="1568450" h="905510">
                  <a:moveTo>
                    <a:pt x="0" y="905256"/>
                  </a:moveTo>
                  <a:lnTo>
                    <a:pt x="1568196" y="905256"/>
                  </a:lnTo>
                  <a:lnTo>
                    <a:pt x="1568196" y="0"/>
                  </a:lnTo>
                  <a:lnTo>
                    <a:pt x="0" y="0"/>
                  </a:lnTo>
                  <a:lnTo>
                    <a:pt x="0" y="905256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340863" y="1658111"/>
              <a:ext cx="1568450" cy="4834255"/>
            </a:xfrm>
            <a:custGeom>
              <a:avLst/>
              <a:gdLst/>
              <a:ahLst/>
              <a:cxnLst/>
              <a:rect l="l" t="t" r="r" b="b"/>
              <a:pathLst>
                <a:path w="1568450" h="4834255">
                  <a:moveTo>
                    <a:pt x="0" y="4834128"/>
                  </a:moveTo>
                  <a:lnTo>
                    <a:pt x="1568196" y="4834128"/>
                  </a:lnTo>
                  <a:lnTo>
                    <a:pt x="1568196" y="0"/>
                  </a:lnTo>
                  <a:lnTo>
                    <a:pt x="0" y="0"/>
                  </a:lnTo>
                  <a:lnTo>
                    <a:pt x="0" y="4834128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938015" y="4494276"/>
              <a:ext cx="1569720" cy="905510"/>
            </a:xfrm>
            <a:custGeom>
              <a:avLst/>
              <a:gdLst/>
              <a:ahLst/>
              <a:cxnLst/>
              <a:rect l="l" t="t" r="r" b="b"/>
              <a:pathLst>
                <a:path w="1569720" h="905510">
                  <a:moveTo>
                    <a:pt x="0" y="905256"/>
                  </a:moveTo>
                  <a:lnTo>
                    <a:pt x="1569719" y="905256"/>
                  </a:lnTo>
                  <a:lnTo>
                    <a:pt x="1569719" y="0"/>
                  </a:lnTo>
                  <a:lnTo>
                    <a:pt x="0" y="0"/>
                  </a:lnTo>
                  <a:lnTo>
                    <a:pt x="0" y="905256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015" y="1661159"/>
              <a:ext cx="1569720" cy="4834255"/>
            </a:xfrm>
            <a:custGeom>
              <a:avLst/>
              <a:gdLst/>
              <a:ahLst/>
              <a:cxnLst/>
              <a:rect l="l" t="t" r="r" b="b"/>
              <a:pathLst>
                <a:path w="1569720" h="4834255">
                  <a:moveTo>
                    <a:pt x="0" y="4834128"/>
                  </a:moveTo>
                  <a:lnTo>
                    <a:pt x="1569719" y="4834128"/>
                  </a:lnTo>
                  <a:lnTo>
                    <a:pt x="1569719" y="0"/>
                  </a:lnTo>
                  <a:lnTo>
                    <a:pt x="0" y="0"/>
                  </a:lnTo>
                  <a:lnTo>
                    <a:pt x="0" y="483412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524500" y="4494276"/>
              <a:ext cx="1568450" cy="905510"/>
            </a:xfrm>
            <a:custGeom>
              <a:avLst/>
              <a:gdLst/>
              <a:ahLst/>
              <a:cxnLst/>
              <a:rect l="l" t="t" r="r" b="b"/>
              <a:pathLst>
                <a:path w="1568450" h="905510">
                  <a:moveTo>
                    <a:pt x="0" y="905256"/>
                  </a:moveTo>
                  <a:lnTo>
                    <a:pt x="1568196" y="905256"/>
                  </a:lnTo>
                  <a:lnTo>
                    <a:pt x="1568196" y="0"/>
                  </a:lnTo>
                  <a:lnTo>
                    <a:pt x="0" y="0"/>
                  </a:lnTo>
                  <a:lnTo>
                    <a:pt x="0" y="905256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524500" y="1658111"/>
              <a:ext cx="1568450" cy="4834255"/>
            </a:xfrm>
            <a:custGeom>
              <a:avLst/>
              <a:gdLst/>
              <a:ahLst/>
              <a:cxnLst/>
              <a:rect l="l" t="t" r="r" b="b"/>
              <a:pathLst>
                <a:path w="1568450" h="4834255">
                  <a:moveTo>
                    <a:pt x="0" y="4834128"/>
                  </a:moveTo>
                  <a:lnTo>
                    <a:pt x="1568196" y="4834128"/>
                  </a:lnTo>
                  <a:lnTo>
                    <a:pt x="1568196" y="0"/>
                  </a:lnTo>
                  <a:lnTo>
                    <a:pt x="0" y="0"/>
                  </a:lnTo>
                  <a:lnTo>
                    <a:pt x="0" y="4834128"/>
                  </a:lnTo>
                  <a:close/>
                </a:path>
                <a:path w="1568450" h="4834255">
                  <a:moveTo>
                    <a:pt x="18287" y="3485388"/>
                  </a:moveTo>
                  <a:lnTo>
                    <a:pt x="1443227" y="3485388"/>
                  </a:lnTo>
                  <a:lnTo>
                    <a:pt x="1443227" y="3084576"/>
                  </a:lnTo>
                  <a:lnTo>
                    <a:pt x="18287" y="3084576"/>
                  </a:lnTo>
                  <a:lnTo>
                    <a:pt x="18287" y="34853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258519" y="1703070"/>
            <a:ext cx="5316220" cy="132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80"/>
              </a:lnSpc>
              <a:tabLst>
                <a:tab pos="1532255" algn="l"/>
                <a:tab pos="3146425" algn="l"/>
                <a:tab pos="4744085" algn="l"/>
              </a:tabLst>
            </a:pPr>
            <a:r>
              <a:rPr sz="1800" spc="-10" dirty="0">
                <a:latin typeface="Calibri"/>
                <a:cs typeface="Calibri"/>
              </a:rPr>
              <a:t>Way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0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10" dirty="0">
                <a:latin typeface="Calibri"/>
                <a:cs typeface="Calibri"/>
              </a:rPr>
              <a:t>Way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1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2700" spc="-15" baseline="1543" dirty="0">
                <a:latin typeface="Calibri"/>
                <a:cs typeface="Calibri"/>
              </a:rPr>
              <a:t>Way</a:t>
            </a:r>
            <a:r>
              <a:rPr sz="2700" spc="-127" baseline="1543" dirty="0">
                <a:latin typeface="Calibri"/>
                <a:cs typeface="Calibri"/>
              </a:rPr>
              <a:t> </a:t>
            </a:r>
            <a:r>
              <a:rPr sz="2700" spc="-75" baseline="1543" dirty="0">
                <a:latin typeface="Calibri"/>
                <a:cs typeface="Calibri"/>
              </a:rPr>
              <a:t>2</a:t>
            </a:r>
            <a:r>
              <a:rPr sz="2700" baseline="1543" dirty="0">
                <a:latin typeface="Calibri"/>
                <a:cs typeface="Calibri"/>
              </a:rPr>
              <a:t>	</a:t>
            </a:r>
            <a:r>
              <a:rPr sz="1800" spc="-10" dirty="0">
                <a:latin typeface="Calibri"/>
                <a:cs typeface="Calibri"/>
              </a:rPr>
              <a:t>Way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1800" spc="-20" dirty="0">
                <a:latin typeface="Calibri"/>
                <a:cs typeface="Calibri"/>
              </a:rPr>
              <a:t>Line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-6350" y="1485646"/>
            <a:ext cx="7357109" cy="5379085"/>
            <a:chOff x="-6350" y="1485646"/>
            <a:chExt cx="7357109" cy="5379085"/>
          </a:xfrm>
        </p:grpSpPr>
        <p:sp>
          <p:nvSpPr>
            <p:cNvPr id="23" name="object 23"/>
            <p:cNvSpPr/>
            <p:nvPr/>
          </p:nvSpPr>
          <p:spPr>
            <a:xfrm>
              <a:off x="0" y="1491996"/>
              <a:ext cx="7344409" cy="3002280"/>
            </a:xfrm>
            <a:custGeom>
              <a:avLst/>
              <a:gdLst/>
              <a:ahLst/>
              <a:cxnLst/>
              <a:rect l="l" t="t" r="r" b="b"/>
              <a:pathLst>
                <a:path w="7344409" h="3002279">
                  <a:moveTo>
                    <a:pt x="7344156" y="0"/>
                  </a:moveTo>
                  <a:lnTo>
                    <a:pt x="0" y="0"/>
                  </a:lnTo>
                  <a:lnTo>
                    <a:pt x="0" y="3002279"/>
                  </a:lnTo>
                  <a:lnTo>
                    <a:pt x="7344156" y="3002279"/>
                  </a:lnTo>
                  <a:lnTo>
                    <a:pt x="734415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0" y="1491996"/>
              <a:ext cx="7344409" cy="3002280"/>
            </a:xfrm>
            <a:custGeom>
              <a:avLst/>
              <a:gdLst/>
              <a:ahLst/>
              <a:cxnLst/>
              <a:rect l="l" t="t" r="r" b="b"/>
              <a:pathLst>
                <a:path w="7344409" h="3002279">
                  <a:moveTo>
                    <a:pt x="0" y="3002279"/>
                  </a:moveTo>
                  <a:lnTo>
                    <a:pt x="7344156" y="3002279"/>
                  </a:lnTo>
                  <a:lnTo>
                    <a:pt x="7344156" y="0"/>
                  </a:lnTo>
                  <a:lnTo>
                    <a:pt x="0" y="0"/>
                  </a:lnTo>
                  <a:lnTo>
                    <a:pt x="0" y="3002279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0" y="5399531"/>
              <a:ext cx="7332345" cy="1458595"/>
            </a:xfrm>
            <a:custGeom>
              <a:avLst/>
              <a:gdLst/>
              <a:ahLst/>
              <a:cxnLst/>
              <a:rect l="l" t="t" r="r" b="b"/>
              <a:pathLst>
                <a:path w="7332345" h="1458595">
                  <a:moveTo>
                    <a:pt x="7331963" y="1458466"/>
                  </a:moveTo>
                  <a:lnTo>
                    <a:pt x="7331963" y="0"/>
                  </a:lnTo>
                  <a:lnTo>
                    <a:pt x="0" y="0"/>
                  </a:lnTo>
                  <a:lnTo>
                    <a:pt x="0" y="1458466"/>
                  </a:lnTo>
                  <a:lnTo>
                    <a:pt x="7331963" y="1458466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0" y="5399531"/>
              <a:ext cx="7332345" cy="1458595"/>
            </a:xfrm>
            <a:custGeom>
              <a:avLst/>
              <a:gdLst/>
              <a:ahLst/>
              <a:cxnLst/>
              <a:rect l="l" t="t" r="r" b="b"/>
              <a:pathLst>
                <a:path w="7332345" h="1458595">
                  <a:moveTo>
                    <a:pt x="7331963" y="1458466"/>
                  </a:moveTo>
                  <a:lnTo>
                    <a:pt x="7331963" y="0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818388" y="4748784"/>
            <a:ext cx="1424940" cy="402590"/>
          </a:xfrm>
          <a:prstGeom prst="rect">
            <a:avLst/>
          </a:prstGeom>
          <a:solidFill>
            <a:srgbClr val="DAE2F3"/>
          </a:solidFill>
          <a:ln w="12700">
            <a:solidFill>
              <a:srgbClr val="2E528F"/>
            </a:solidFill>
          </a:ln>
        </p:spPr>
        <p:txBody>
          <a:bodyPr vert="horz" wrap="square" lIns="0" tIns="111760" rIns="0" bIns="0" rtlCol="0">
            <a:spAutoFit/>
          </a:bodyPr>
          <a:lstStyle/>
          <a:p>
            <a:pPr marL="42545">
              <a:lnSpc>
                <a:spcPct val="100000"/>
              </a:lnSpc>
              <a:spcBef>
                <a:spcPts val="880"/>
              </a:spcBef>
            </a:pPr>
            <a:r>
              <a:rPr sz="1200" spc="-10" dirty="0">
                <a:latin typeface="Calibri"/>
                <a:cs typeface="Calibri"/>
              </a:rPr>
              <a:t>1,0,0x7fff10,…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414016" y="4748784"/>
            <a:ext cx="1424940" cy="402590"/>
          </a:xfrm>
          <a:prstGeom prst="rect">
            <a:avLst/>
          </a:prstGeom>
          <a:solidFill>
            <a:srgbClr val="DAE2F3"/>
          </a:solidFill>
          <a:ln w="12700">
            <a:solidFill>
              <a:srgbClr val="2E528F"/>
            </a:solidFill>
          </a:ln>
        </p:spPr>
        <p:txBody>
          <a:bodyPr vert="horz" wrap="square" lIns="0" tIns="111760" rIns="0" bIns="0" rtlCol="0">
            <a:spAutoFit/>
          </a:bodyPr>
          <a:lstStyle/>
          <a:p>
            <a:pPr marL="41275">
              <a:lnSpc>
                <a:spcPct val="100000"/>
              </a:lnSpc>
              <a:spcBef>
                <a:spcPts val="880"/>
              </a:spcBef>
            </a:pPr>
            <a:r>
              <a:rPr sz="1200" spc="-10" dirty="0">
                <a:latin typeface="Calibri"/>
                <a:cs typeface="Calibri"/>
              </a:rPr>
              <a:t>1,0,0x000000,…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979164" y="4748784"/>
            <a:ext cx="1424940" cy="402590"/>
          </a:xfrm>
          <a:prstGeom prst="rect">
            <a:avLst/>
          </a:prstGeom>
          <a:solidFill>
            <a:srgbClr val="DAE2F3"/>
          </a:solidFill>
          <a:ln w="12700">
            <a:solidFill>
              <a:srgbClr val="2E528F"/>
            </a:solidFill>
          </a:ln>
        </p:spPr>
        <p:txBody>
          <a:bodyPr vert="horz" wrap="square" lIns="0" tIns="100330" rIns="0" bIns="0" rtlCol="0">
            <a:spAutoFit/>
          </a:bodyPr>
          <a:lstStyle/>
          <a:p>
            <a:pPr marL="61594">
              <a:lnSpc>
                <a:spcPct val="100000"/>
              </a:lnSpc>
              <a:spcBef>
                <a:spcPts val="790"/>
              </a:spcBef>
            </a:pPr>
            <a:r>
              <a:rPr sz="1200" spc="-10" dirty="0">
                <a:latin typeface="Calibri"/>
                <a:cs typeface="Calibri"/>
              </a:rPr>
              <a:t>1,1,0x001e00,…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542788" y="4742688"/>
            <a:ext cx="1424940" cy="401320"/>
          </a:xfrm>
          <a:prstGeom prst="rect">
            <a:avLst/>
          </a:prstGeom>
          <a:solidFill>
            <a:srgbClr val="DAE2F3"/>
          </a:solidFill>
        </p:spPr>
        <p:txBody>
          <a:bodyPr vert="horz" wrap="square" lIns="0" tIns="106680" rIns="0" bIns="0" rtlCol="0">
            <a:spAutoFit/>
          </a:bodyPr>
          <a:lstStyle/>
          <a:p>
            <a:pPr marL="46990">
              <a:lnSpc>
                <a:spcPct val="100000"/>
              </a:lnSpc>
              <a:spcBef>
                <a:spcPts val="840"/>
              </a:spcBef>
            </a:pPr>
            <a:r>
              <a:rPr sz="1200" spc="-10" dirty="0">
                <a:latin typeface="Calibri"/>
                <a:cs typeface="Calibri"/>
              </a:rPr>
              <a:t>0,1,0x7fff00,…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525016" y="3099942"/>
            <a:ext cx="394842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n-way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set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associative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cache: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Need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parallel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comparators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tag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match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1484375" y="3713988"/>
            <a:ext cx="4811395" cy="1055370"/>
            <a:chOff x="1484375" y="3713988"/>
            <a:chExt cx="4811395" cy="1055370"/>
          </a:xfrm>
        </p:grpSpPr>
        <p:sp>
          <p:nvSpPr>
            <p:cNvPr id="33" name="object 33"/>
            <p:cNvSpPr/>
            <p:nvPr/>
          </p:nvSpPr>
          <p:spPr>
            <a:xfrm>
              <a:off x="1484376" y="3713987"/>
              <a:ext cx="4811395" cy="1055370"/>
            </a:xfrm>
            <a:custGeom>
              <a:avLst/>
              <a:gdLst/>
              <a:ahLst/>
              <a:cxnLst/>
              <a:rect l="l" t="t" r="r" b="b"/>
              <a:pathLst>
                <a:path w="4811395" h="1055370">
                  <a:moveTo>
                    <a:pt x="76200" y="966724"/>
                  </a:moveTo>
                  <a:lnTo>
                    <a:pt x="44450" y="966724"/>
                  </a:lnTo>
                  <a:lnTo>
                    <a:pt x="44450" y="22860"/>
                  </a:lnTo>
                  <a:lnTo>
                    <a:pt x="31750" y="22860"/>
                  </a:lnTo>
                  <a:lnTo>
                    <a:pt x="31750" y="966724"/>
                  </a:lnTo>
                  <a:lnTo>
                    <a:pt x="0" y="966724"/>
                  </a:lnTo>
                  <a:lnTo>
                    <a:pt x="38100" y="1042924"/>
                  </a:lnTo>
                  <a:lnTo>
                    <a:pt x="69850" y="979424"/>
                  </a:lnTo>
                  <a:lnTo>
                    <a:pt x="76200" y="966724"/>
                  </a:lnTo>
                  <a:close/>
                </a:path>
                <a:path w="4811395" h="1055370">
                  <a:moveTo>
                    <a:pt x="1595628" y="978916"/>
                  </a:moveTo>
                  <a:lnTo>
                    <a:pt x="1563878" y="978916"/>
                  </a:lnTo>
                  <a:lnTo>
                    <a:pt x="1563878" y="35052"/>
                  </a:lnTo>
                  <a:lnTo>
                    <a:pt x="1551178" y="35052"/>
                  </a:lnTo>
                  <a:lnTo>
                    <a:pt x="1551178" y="978916"/>
                  </a:lnTo>
                  <a:lnTo>
                    <a:pt x="1519428" y="978916"/>
                  </a:lnTo>
                  <a:lnTo>
                    <a:pt x="1557528" y="1055116"/>
                  </a:lnTo>
                  <a:lnTo>
                    <a:pt x="1589278" y="991616"/>
                  </a:lnTo>
                  <a:lnTo>
                    <a:pt x="1595628" y="978916"/>
                  </a:lnTo>
                  <a:close/>
                </a:path>
                <a:path w="4811395" h="1055370">
                  <a:moveTo>
                    <a:pt x="3134868" y="959104"/>
                  </a:moveTo>
                  <a:lnTo>
                    <a:pt x="3103118" y="959104"/>
                  </a:lnTo>
                  <a:lnTo>
                    <a:pt x="3103118" y="15240"/>
                  </a:lnTo>
                  <a:lnTo>
                    <a:pt x="3090418" y="15240"/>
                  </a:lnTo>
                  <a:lnTo>
                    <a:pt x="3090418" y="959104"/>
                  </a:lnTo>
                  <a:lnTo>
                    <a:pt x="3058668" y="959104"/>
                  </a:lnTo>
                  <a:lnTo>
                    <a:pt x="3096768" y="1035304"/>
                  </a:lnTo>
                  <a:lnTo>
                    <a:pt x="3128518" y="971804"/>
                  </a:lnTo>
                  <a:lnTo>
                    <a:pt x="3134868" y="959104"/>
                  </a:lnTo>
                  <a:close/>
                </a:path>
                <a:path w="4811395" h="1055370">
                  <a:moveTo>
                    <a:pt x="4811268" y="943864"/>
                  </a:moveTo>
                  <a:lnTo>
                    <a:pt x="4779518" y="943864"/>
                  </a:lnTo>
                  <a:lnTo>
                    <a:pt x="4779518" y="0"/>
                  </a:lnTo>
                  <a:lnTo>
                    <a:pt x="4766818" y="0"/>
                  </a:lnTo>
                  <a:lnTo>
                    <a:pt x="4766818" y="943864"/>
                  </a:lnTo>
                  <a:lnTo>
                    <a:pt x="4735068" y="943864"/>
                  </a:lnTo>
                  <a:lnTo>
                    <a:pt x="4773168" y="1020064"/>
                  </a:lnTo>
                  <a:lnTo>
                    <a:pt x="4804918" y="956564"/>
                  </a:lnTo>
                  <a:lnTo>
                    <a:pt x="4811268" y="94386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522475" y="3724656"/>
              <a:ext cx="4740275" cy="22860"/>
            </a:xfrm>
            <a:custGeom>
              <a:avLst/>
              <a:gdLst/>
              <a:ahLst/>
              <a:cxnLst/>
              <a:rect l="l" t="t" r="r" b="b"/>
              <a:pathLst>
                <a:path w="4740275" h="22860">
                  <a:moveTo>
                    <a:pt x="0" y="22733"/>
                  </a:moveTo>
                  <a:lnTo>
                    <a:pt x="4739767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690054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Memory</a:t>
            </a:r>
            <a:r>
              <a:rPr spc="-20" dirty="0"/>
              <a:t> </a:t>
            </a:r>
            <a:r>
              <a:rPr dirty="0"/>
              <a:t>is</a:t>
            </a:r>
            <a:r>
              <a:rPr spc="-5" dirty="0"/>
              <a:t> </a:t>
            </a:r>
            <a:r>
              <a:rPr dirty="0"/>
              <a:t>a</a:t>
            </a:r>
            <a:r>
              <a:rPr spc="-10" dirty="0"/>
              <a:t> </a:t>
            </a:r>
            <a:r>
              <a:rPr dirty="0"/>
              <a:t>big</a:t>
            </a:r>
            <a:r>
              <a:rPr spc="-5" dirty="0"/>
              <a:t> </a:t>
            </a:r>
            <a:r>
              <a:rPr dirty="0"/>
              <a:t>list</a:t>
            </a:r>
            <a:r>
              <a:rPr spc="-10" dirty="0"/>
              <a:t> </a:t>
            </a:r>
            <a:r>
              <a:rPr dirty="0"/>
              <a:t>of</a:t>
            </a:r>
            <a:r>
              <a:rPr spc="-5" dirty="0"/>
              <a:t> </a:t>
            </a:r>
            <a:r>
              <a:rPr dirty="0"/>
              <a:t>M</a:t>
            </a:r>
            <a:r>
              <a:rPr spc="-5" dirty="0"/>
              <a:t> </a:t>
            </a:r>
            <a:r>
              <a:rPr spc="-10" dirty="0"/>
              <a:t>bytes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8327135" y="1371346"/>
            <a:ext cx="2981325" cy="5011420"/>
            <a:chOff x="8327135" y="1371346"/>
            <a:chExt cx="2981325" cy="5011420"/>
          </a:xfrm>
        </p:grpSpPr>
        <p:sp>
          <p:nvSpPr>
            <p:cNvPr id="4" name="object 4"/>
            <p:cNvSpPr/>
            <p:nvPr/>
          </p:nvSpPr>
          <p:spPr>
            <a:xfrm>
              <a:off x="10575035" y="1377696"/>
              <a:ext cx="727075" cy="4998720"/>
            </a:xfrm>
            <a:custGeom>
              <a:avLst/>
              <a:gdLst/>
              <a:ahLst/>
              <a:cxnLst/>
              <a:rect l="l" t="t" r="r" b="b"/>
              <a:pathLst>
                <a:path w="727075" h="4998720">
                  <a:moveTo>
                    <a:pt x="726948" y="0"/>
                  </a:moveTo>
                  <a:lnTo>
                    <a:pt x="0" y="0"/>
                  </a:lnTo>
                  <a:lnTo>
                    <a:pt x="0" y="4998720"/>
                  </a:lnTo>
                  <a:lnTo>
                    <a:pt x="726948" y="4998720"/>
                  </a:lnTo>
                  <a:lnTo>
                    <a:pt x="72694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575035" y="1377696"/>
              <a:ext cx="727075" cy="4998720"/>
            </a:xfrm>
            <a:custGeom>
              <a:avLst/>
              <a:gdLst/>
              <a:ahLst/>
              <a:cxnLst/>
              <a:rect l="l" t="t" r="r" b="b"/>
              <a:pathLst>
                <a:path w="727075" h="4998720">
                  <a:moveTo>
                    <a:pt x="0" y="4998720"/>
                  </a:moveTo>
                  <a:lnTo>
                    <a:pt x="726948" y="4998720"/>
                  </a:lnTo>
                  <a:lnTo>
                    <a:pt x="726948" y="0"/>
                  </a:lnTo>
                  <a:lnTo>
                    <a:pt x="0" y="0"/>
                  </a:lnTo>
                  <a:lnTo>
                    <a:pt x="0" y="499872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346185" y="3233166"/>
              <a:ext cx="1529080" cy="586740"/>
            </a:xfrm>
            <a:custGeom>
              <a:avLst/>
              <a:gdLst/>
              <a:ahLst/>
              <a:cxnLst/>
              <a:rect l="l" t="t" r="r" b="b"/>
              <a:pathLst>
                <a:path w="1529079" h="586739">
                  <a:moveTo>
                    <a:pt x="0" y="586740"/>
                  </a:moveTo>
                  <a:lnTo>
                    <a:pt x="1528572" y="586740"/>
                  </a:lnTo>
                  <a:lnTo>
                    <a:pt x="1528572" y="0"/>
                  </a:lnTo>
                  <a:lnTo>
                    <a:pt x="0" y="0"/>
                  </a:lnTo>
                  <a:lnTo>
                    <a:pt x="0" y="586740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9854310" y="5227849"/>
            <a:ext cx="607695" cy="1155065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30"/>
              </a:spcBef>
            </a:pPr>
            <a:r>
              <a:rPr sz="1800" dirty="0">
                <a:latin typeface="Calibri"/>
                <a:cs typeface="Calibri"/>
              </a:rPr>
              <a:t>Byte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35"/>
              </a:spcBef>
            </a:pPr>
            <a:r>
              <a:rPr sz="1800" dirty="0">
                <a:latin typeface="Calibri"/>
                <a:cs typeface="Calibri"/>
              </a:rPr>
              <a:t>Byte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1800" dirty="0">
                <a:latin typeface="Calibri"/>
                <a:cs typeface="Calibri"/>
              </a:rPr>
              <a:t>Byte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981183" y="2778405"/>
            <a:ext cx="254000" cy="3022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.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. </a:t>
            </a:r>
            <a:r>
              <a:rPr sz="1800" spc="-5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785984" y="1339037"/>
            <a:ext cx="68834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Byte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02258" y="3231642"/>
            <a:ext cx="1663064" cy="588645"/>
          </a:xfrm>
          <a:prstGeom prst="rect">
            <a:avLst/>
          </a:prstGeom>
          <a:ln w="38100">
            <a:solidFill>
              <a:srgbClr val="2E528F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2150">
              <a:latin typeface="Times New Roman"/>
              <a:cs typeface="Times New Roman"/>
            </a:endParaRPr>
          </a:p>
          <a:p>
            <a:pPr marL="33655">
              <a:lnSpc>
                <a:spcPts val="2115"/>
              </a:lnSpc>
            </a:pPr>
            <a:r>
              <a:rPr sz="1800" b="1" spc="-10" dirty="0">
                <a:latin typeface="Calibri"/>
                <a:cs typeface="Calibri"/>
              </a:rPr>
              <a:t>Fetch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163061" y="3231642"/>
            <a:ext cx="1498600" cy="588645"/>
          </a:xfrm>
          <a:prstGeom prst="rect">
            <a:avLst/>
          </a:prstGeom>
          <a:ln w="38100">
            <a:solidFill>
              <a:srgbClr val="2E528F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2300">
              <a:latin typeface="Times New Roman"/>
              <a:cs typeface="Times New Roman"/>
            </a:endParaRPr>
          </a:p>
          <a:p>
            <a:pPr marL="150495">
              <a:lnSpc>
                <a:spcPts val="1975"/>
              </a:lnSpc>
            </a:pPr>
            <a:r>
              <a:rPr sz="1800" b="1" spc="-10" dirty="0">
                <a:latin typeface="Calibri"/>
                <a:cs typeface="Calibri"/>
              </a:rPr>
              <a:t>Decode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48605" y="3231642"/>
            <a:ext cx="1490980" cy="608330"/>
          </a:xfrm>
          <a:prstGeom prst="rect">
            <a:avLst/>
          </a:prstGeom>
          <a:ln w="38100">
            <a:solidFill>
              <a:srgbClr val="2E528F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2450">
              <a:latin typeface="Times New Roman"/>
              <a:cs typeface="Times New Roman"/>
            </a:endParaRPr>
          </a:p>
          <a:p>
            <a:pPr marL="370205">
              <a:lnSpc>
                <a:spcPts val="1955"/>
              </a:lnSpc>
            </a:pPr>
            <a:r>
              <a:rPr sz="1800" b="1" spc="-10" dirty="0">
                <a:latin typeface="Calibri"/>
                <a:cs typeface="Calibri"/>
              </a:rPr>
              <a:t>Execute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570726" y="3231642"/>
            <a:ext cx="1490980" cy="608330"/>
          </a:xfrm>
          <a:prstGeom prst="rect">
            <a:avLst/>
          </a:prstGeom>
          <a:ln w="38100">
            <a:solidFill>
              <a:srgbClr val="2E528F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2250">
              <a:latin typeface="Times New Roman"/>
              <a:cs typeface="Times New Roman"/>
            </a:endParaRPr>
          </a:p>
          <a:p>
            <a:pPr marL="348615">
              <a:lnSpc>
                <a:spcPts val="2150"/>
              </a:lnSpc>
            </a:pPr>
            <a:r>
              <a:rPr sz="1800" b="1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425433" y="3295269"/>
            <a:ext cx="10731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Register </a:t>
            </a:r>
            <a:r>
              <a:rPr sz="1800" b="1" spc="-20" dirty="0">
                <a:latin typeface="Calibri"/>
                <a:cs typeface="Calibri"/>
              </a:rPr>
              <a:t>Write-Back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600825" y="2787522"/>
            <a:ext cx="12553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urier New"/>
                <a:cs typeface="Courier New"/>
              </a:rPr>
              <a:t>lw</a:t>
            </a:r>
            <a:r>
              <a:rPr sz="1800" spc="-2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x6</a:t>
            </a:r>
            <a:r>
              <a:rPr sz="1800" spc="-20" dirty="0">
                <a:latin typeface="Courier New"/>
                <a:cs typeface="Courier New"/>
              </a:rPr>
              <a:t> </a:t>
            </a:r>
            <a:r>
              <a:rPr sz="1800" spc="-25" dirty="0">
                <a:latin typeface="Courier New"/>
                <a:cs typeface="Courier New"/>
              </a:rPr>
              <a:t>0xC</a:t>
            </a:r>
            <a:endParaRPr sz="1800">
              <a:latin typeface="Courier New"/>
              <a:cs typeface="Courier New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7277861" y="3338829"/>
            <a:ext cx="4030979" cy="1154430"/>
            <a:chOff x="7277861" y="3338829"/>
            <a:chExt cx="4030979" cy="1154430"/>
          </a:xfrm>
        </p:grpSpPr>
        <p:sp>
          <p:nvSpPr>
            <p:cNvPr id="17" name="object 17"/>
            <p:cNvSpPr/>
            <p:nvPr/>
          </p:nvSpPr>
          <p:spPr>
            <a:xfrm>
              <a:off x="10575035" y="4200143"/>
              <a:ext cx="727075" cy="287020"/>
            </a:xfrm>
            <a:custGeom>
              <a:avLst/>
              <a:gdLst/>
              <a:ahLst/>
              <a:cxnLst/>
              <a:rect l="l" t="t" r="r" b="b"/>
              <a:pathLst>
                <a:path w="727075" h="287020">
                  <a:moveTo>
                    <a:pt x="0" y="286511"/>
                  </a:moveTo>
                  <a:lnTo>
                    <a:pt x="726948" y="286511"/>
                  </a:lnTo>
                  <a:lnTo>
                    <a:pt x="726948" y="0"/>
                  </a:lnTo>
                  <a:lnTo>
                    <a:pt x="0" y="0"/>
                  </a:lnTo>
                  <a:lnTo>
                    <a:pt x="0" y="28651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277861" y="3839717"/>
              <a:ext cx="3297554" cy="517525"/>
            </a:xfrm>
            <a:custGeom>
              <a:avLst/>
              <a:gdLst/>
              <a:ahLst/>
              <a:cxnLst/>
              <a:rect l="l" t="t" r="r" b="b"/>
              <a:pathLst>
                <a:path w="3297554" h="517525">
                  <a:moveTo>
                    <a:pt x="50800" y="63499"/>
                  </a:moveTo>
                  <a:lnTo>
                    <a:pt x="25400" y="63499"/>
                  </a:lnTo>
                  <a:lnTo>
                    <a:pt x="25400" y="517524"/>
                  </a:lnTo>
                  <a:lnTo>
                    <a:pt x="3297555" y="517524"/>
                  </a:lnTo>
                  <a:lnTo>
                    <a:pt x="3297555" y="504824"/>
                  </a:lnTo>
                  <a:lnTo>
                    <a:pt x="50800" y="504824"/>
                  </a:lnTo>
                  <a:lnTo>
                    <a:pt x="38100" y="492124"/>
                  </a:lnTo>
                  <a:lnTo>
                    <a:pt x="50800" y="492124"/>
                  </a:lnTo>
                  <a:lnTo>
                    <a:pt x="50800" y="63499"/>
                  </a:lnTo>
                  <a:close/>
                </a:path>
                <a:path w="3297554" h="517525">
                  <a:moveTo>
                    <a:pt x="50800" y="492124"/>
                  </a:moveTo>
                  <a:lnTo>
                    <a:pt x="38100" y="492124"/>
                  </a:lnTo>
                  <a:lnTo>
                    <a:pt x="50800" y="504824"/>
                  </a:lnTo>
                  <a:lnTo>
                    <a:pt x="50800" y="492124"/>
                  </a:lnTo>
                  <a:close/>
                </a:path>
                <a:path w="3297554" h="517525">
                  <a:moveTo>
                    <a:pt x="3297555" y="492124"/>
                  </a:moveTo>
                  <a:lnTo>
                    <a:pt x="50800" y="492124"/>
                  </a:lnTo>
                  <a:lnTo>
                    <a:pt x="50800" y="504824"/>
                  </a:lnTo>
                  <a:lnTo>
                    <a:pt x="3297555" y="504824"/>
                  </a:lnTo>
                  <a:lnTo>
                    <a:pt x="3297555" y="492124"/>
                  </a:lnTo>
                  <a:close/>
                </a:path>
                <a:path w="3297554" h="517525">
                  <a:moveTo>
                    <a:pt x="38100" y="0"/>
                  </a:moveTo>
                  <a:lnTo>
                    <a:pt x="0" y="76199"/>
                  </a:lnTo>
                  <a:lnTo>
                    <a:pt x="25400" y="76199"/>
                  </a:lnTo>
                  <a:lnTo>
                    <a:pt x="25400" y="63499"/>
                  </a:lnTo>
                  <a:lnTo>
                    <a:pt x="69850" y="63499"/>
                  </a:lnTo>
                  <a:lnTo>
                    <a:pt x="38100" y="0"/>
                  </a:lnTo>
                  <a:close/>
                </a:path>
                <a:path w="3297554" h="517525">
                  <a:moveTo>
                    <a:pt x="69850" y="63499"/>
                  </a:moveTo>
                  <a:lnTo>
                    <a:pt x="50800" y="63499"/>
                  </a:lnTo>
                  <a:lnTo>
                    <a:pt x="50800" y="76199"/>
                  </a:lnTo>
                  <a:lnTo>
                    <a:pt x="76200" y="76199"/>
                  </a:lnTo>
                  <a:lnTo>
                    <a:pt x="69850" y="63499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575035" y="3915155"/>
              <a:ext cx="727075" cy="285115"/>
            </a:xfrm>
            <a:custGeom>
              <a:avLst/>
              <a:gdLst/>
              <a:ahLst/>
              <a:cxnLst/>
              <a:rect l="l" t="t" r="r" b="b"/>
              <a:pathLst>
                <a:path w="727075" h="285114">
                  <a:moveTo>
                    <a:pt x="0" y="284988"/>
                  </a:moveTo>
                  <a:lnTo>
                    <a:pt x="726948" y="284988"/>
                  </a:lnTo>
                  <a:lnTo>
                    <a:pt x="726948" y="0"/>
                  </a:lnTo>
                  <a:lnTo>
                    <a:pt x="0" y="0"/>
                  </a:lnTo>
                  <a:lnTo>
                    <a:pt x="0" y="2849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567415" y="3628643"/>
              <a:ext cx="727075" cy="287020"/>
            </a:xfrm>
            <a:custGeom>
              <a:avLst/>
              <a:gdLst/>
              <a:ahLst/>
              <a:cxnLst/>
              <a:rect l="l" t="t" r="r" b="b"/>
              <a:pathLst>
                <a:path w="727075" h="287020">
                  <a:moveTo>
                    <a:pt x="726948" y="0"/>
                  </a:moveTo>
                  <a:lnTo>
                    <a:pt x="0" y="0"/>
                  </a:lnTo>
                  <a:lnTo>
                    <a:pt x="0" y="286511"/>
                  </a:lnTo>
                  <a:lnTo>
                    <a:pt x="726948" y="286511"/>
                  </a:lnTo>
                  <a:lnTo>
                    <a:pt x="72694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567415" y="3345179"/>
              <a:ext cx="734695" cy="570230"/>
            </a:xfrm>
            <a:custGeom>
              <a:avLst/>
              <a:gdLst/>
              <a:ahLst/>
              <a:cxnLst/>
              <a:rect l="l" t="t" r="r" b="b"/>
              <a:pathLst>
                <a:path w="734695" h="570229">
                  <a:moveTo>
                    <a:pt x="0" y="569975"/>
                  </a:moveTo>
                  <a:lnTo>
                    <a:pt x="726948" y="569975"/>
                  </a:lnTo>
                  <a:lnTo>
                    <a:pt x="726948" y="283463"/>
                  </a:lnTo>
                  <a:lnTo>
                    <a:pt x="0" y="283463"/>
                  </a:lnTo>
                  <a:lnTo>
                    <a:pt x="0" y="569975"/>
                  </a:lnTo>
                  <a:close/>
                </a:path>
                <a:path w="734695" h="570229">
                  <a:moveTo>
                    <a:pt x="7619" y="286511"/>
                  </a:moveTo>
                  <a:lnTo>
                    <a:pt x="734567" y="286511"/>
                  </a:lnTo>
                  <a:lnTo>
                    <a:pt x="734567" y="0"/>
                  </a:lnTo>
                  <a:lnTo>
                    <a:pt x="7619" y="0"/>
                  </a:lnTo>
                  <a:lnTo>
                    <a:pt x="7619" y="28651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9981183" y="4828819"/>
            <a:ext cx="254000" cy="3022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.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. </a:t>
            </a:r>
            <a:r>
              <a:rPr sz="1800" spc="-5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302365" y="3289300"/>
            <a:ext cx="847090" cy="1188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6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Byte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0xF </a:t>
            </a:r>
            <a:r>
              <a:rPr sz="1800" dirty="0">
                <a:latin typeface="Calibri"/>
                <a:cs typeface="Calibri"/>
              </a:rPr>
              <a:t>Byte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0xE </a:t>
            </a:r>
            <a:r>
              <a:rPr sz="1800" dirty="0">
                <a:latin typeface="Calibri"/>
                <a:cs typeface="Calibri"/>
              </a:rPr>
              <a:t>Byte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0xD </a:t>
            </a:r>
            <a:r>
              <a:rPr sz="1800" dirty="0">
                <a:latin typeface="Calibri"/>
                <a:cs typeface="Calibri"/>
              </a:rPr>
              <a:t>Byte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0xC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0575797" y="3345941"/>
            <a:ext cx="727075" cy="1138555"/>
          </a:xfrm>
          <a:custGeom>
            <a:avLst/>
            <a:gdLst/>
            <a:ahLst/>
            <a:cxnLst/>
            <a:rect l="l" t="t" r="r" b="b"/>
            <a:pathLst>
              <a:path w="727075" h="1138554">
                <a:moveTo>
                  <a:pt x="0" y="1138428"/>
                </a:moveTo>
                <a:lnTo>
                  <a:pt x="726948" y="1138428"/>
                </a:lnTo>
                <a:lnTo>
                  <a:pt x="726948" y="0"/>
                </a:lnTo>
                <a:lnTo>
                  <a:pt x="0" y="0"/>
                </a:lnTo>
                <a:lnTo>
                  <a:pt x="0" y="1138428"/>
                </a:lnTo>
                <a:close/>
              </a:path>
            </a:pathLst>
          </a:custGeom>
          <a:ln w="381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9604" y="411556"/>
            <a:ext cx="780732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What</a:t>
            </a:r>
            <a:r>
              <a:rPr spc="-45" dirty="0"/>
              <a:t> </a:t>
            </a:r>
            <a:r>
              <a:rPr dirty="0"/>
              <a:t>is</a:t>
            </a:r>
            <a:r>
              <a:rPr spc="-30" dirty="0"/>
              <a:t> </a:t>
            </a:r>
            <a:r>
              <a:rPr dirty="0"/>
              <a:t>an</a:t>
            </a:r>
            <a:r>
              <a:rPr spc="-30" dirty="0"/>
              <a:t> </a:t>
            </a:r>
            <a:r>
              <a:rPr dirty="0"/>
              <a:t>implementable</a:t>
            </a:r>
            <a:r>
              <a:rPr spc="-30" dirty="0"/>
              <a:t> </a:t>
            </a:r>
            <a:r>
              <a:rPr dirty="0"/>
              <a:t>#</a:t>
            </a:r>
            <a:r>
              <a:rPr spc="-30" dirty="0"/>
              <a:t> </a:t>
            </a:r>
            <a:r>
              <a:rPr spc="-10" dirty="0"/>
              <a:t>ways?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85673" y="2364994"/>
            <a:ext cx="7067550" cy="4135120"/>
            <a:chOff x="185673" y="2364994"/>
            <a:chExt cx="7067550" cy="4135120"/>
          </a:xfrm>
        </p:grpSpPr>
        <p:sp>
          <p:nvSpPr>
            <p:cNvPr id="4" name="object 4"/>
            <p:cNvSpPr/>
            <p:nvPr/>
          </p:nvSpPr>
          <p:spPr>
            <a:xfrm>
              <a:off x="192023" y="2371344"/>
              <a:ext cx="7054850" cy="4122420"/>
            </a:xfrm>
            <a:custGeom>
              <a:avLst/>
              <a:gdLst/>
              <a:ahLst/>
              <a:cxnLst/>
              <a:rect l="l" t="t" r="r" b="b"/>
              <a:pathLst>
                <a:path w="7054850" h="4122420">
                  <a:moveTo>
                    <a:pt x="7054596" y="0"/>
                  </a:moveTo>
                  <a:lnTo>
                    <a:pt x="0" y="0"/>
                  </a:lnTo>
                  <a:lnTo>
                    <a:pt x="0" y="4122420"/>
                  </a:lnTo>
                  <a:lnTo>
                    <a:pt x="7054596" y="4122420"/>
                  </a:lnTo>
                  <a:lnTo>
                    <a:pt x="70545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92023" y="2371344"/>
              <a:ext cx="7054850" cy="4122420"/>
            </a:xfrm>
            <a:custGeom>
              <a:avLst/>
              <a:gdLst/>
              <a:ahLst/>
              <a:cxnLst/>
              <a:rect l="l" t="t" r="r" b="b"/>
              <a:pathLst>
                <a:path w="7054850" h="4122420">
                  <a:moveTo>
                    <a:pt x="0" y="4122420"/>
                  </a:moveTo>
                  <a:lnTo>
                    <a:pt x="7054596" y="4122420"/>
                  </a:lnTo>
                  <a:lnTo>
                    <a:pt x="7054596" y="0"/>
                  </a:lnTo>
                  <a:lnTo>
                    <a:pt x="0" y="0"/>
                  </a:lnTo>
                  <a:lnTo>
                    <a:pt x="0" y="412242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42900" y="2552700"/>
              <a:ext cx="6753225" cy="3825240"/>
            </a:xfrm>
            <a:custGeom>
              <a:avLst/>
              <a:gdLst/>
              <a:ahLst/>
              <a:cxnLst/>
              <a:rect l="l" t="t" r="r" b="b"/>
              <a:pathLst>
                <a:path w="6753225" h="3825240">
                  <a:moveTo>
                    <a:pt x="6752844" y="0"/>
                  </a:moveTo>
                  <a:lnTo>
                    <a:pt x="0" y="0"/>
                  </a:lnTo>
                  <a:lnTo>
                    <a:pt x="0" y="3825240"/>
                  </a:lnTo>
                  <a:lnTo>
                    <a:pt x="6752844" y="3825240"/>
                  </a:lnTo>
                  <a:lnTo>
                    <a:pt x="675284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42900" y="2552700"/>
              <a:ext cx="6753225" cy="3825240"/>
            </a:xfrm>
            <a:custGeom>
              <a:avLst/>
              <a:gdLst/>
              <a:ahLst/>
              <a:cxnLst/>
              <a:rect l="l" t="t" r="r" b="b"/>
              <a:pathLst>
                <a:path w="6753225" h="3825240">
                  <a:moveTo>
                    <a:pt x="0" y="3825240"/>
                  </a:moveTo>
                  <a:lnTo>
                    <a:pt x="6752844" y="3825240"/>
                  </a:lnTo>
                  <a:lnTo>
                    <a:pt x="6752844" y="0"/>
                  </a:lnTo>
                  <a:lnTo>
                    <a:pt x="0" y="0"/>
                  </a:lnTo>
                  <a:lnTo>
                    <a:pt x="0" y="382524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410968" y="2689860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39" h="401319">
                  <a:moveTo>
                    <a:pt x="1424940" y="0"/>
                  </a:moveTo>
                  <a:lnTo>
                    <a:pt x="0" y="0"/>
                  </a:lnTo>
                  <a:lnTo>
                    <a:pt x="0" y="400812"/>
                  </a:lnTo>
                  <a:lnTo>
                    <a:pt x="1424940" y="400812"/>
                  </a:lnTo>
                  <a:lnTo>
                    <a:pt x="1424940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410968" y="2689860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39" h="401319">
                  <a:moveTo>
                    <a:pt x="0" y="400812"/>
                  </a:moveTo>
                  <a:lnTo>
                    <a:pt x="1424940" y="400812"/>
                  </a:lnTo>
                  <a:lnTo>
                    <a:pt x="1424940" y="0"/>
                  </a:lnTo>
                  <a:lnTo>
                    <a:pt x="0" y="0"/>
                  </a:lnTo>
                  <a:lnTo>
                    <a:pt x="0" y="40081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15340" y="2689860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39" h="401319">
                  <a:moveTo>
                    <a:pt x="1424940" y="0"/>
                  </a:moveTo>
                  <a:lnTo>
                    <a:pt x="0" y="0"/>
                  </a:lnTo>
                  <a:lnTo>
                    <a:pt x="0" y="400812"/>
                  </a:lnTo>
                  <a:lnTo>
                    <a:pt x="1424940" y="400812"/>
                  </a:lnTo>
                  <a:lnTo>
                    <a:pt x="1424940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15340" y="2689860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39" h="401319">
                  <a:moveTo>
                    <a:pt x="0" y="400812"/>
                  </a:moveTo>
                  <a:lnTo>
                    <a:pt x="1424940" y="400812"/>
                  </a:lnTo>
                  <a:lnTo>
                    <a:pt x="1424940" y="0"/>
                  </a:lnTo>
                  <a:lnTo>
                    <a:pt x="0" y="0"/>
                  </a:lnTo>
                  <a:lnTo>
                    <a:pt x="0" y="400812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976115" y="2689860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39" h="401319">
                  <a:moveTo>
                    <a:pt x="1424939" y="0"/>
                  </a:moveTo>
                  <a:lnTo>
                    <a:pt x="0" y="0"/>
                  </a:lnTo>
                  <a:lnTo>
                    <a:pt x="0" y="400812"/>
                  </a:lnTo>
                  <a:lnTo>
                    <a:pt x="1424939" y="400812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976115" y="2689860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39" h="401319">
                  <a:moveTo>
                    <a:pt x="0" y="400812"/>
                  </a:moveTo>
                  <a:lnTo>
                    <a:pt x="1424939" y="400812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0812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542788" y="2682240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40" h="401319">
                  <a:moveTo>
                    <a:pt x="1424939" y="0"/>
                  </a:moveTo>
                  <a:lnTo>
                    <a:pt x="0" y="0"/>
                  </a:lnTo>
                  <a:lnTo>
                    <a:pt x="0" y="400812"/>
                  </a:lnTo>
                  <a:lnTo>
                    <a:pt x="1424939" y="400812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542788" y="2682240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40" h="401319">
                  <a:moveTo>
                    <a:pt x="0" y="400812"/>
                  </a:moveTo>
                  <a:lnTo>
                    <a:pt x="1424939" y="400812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0812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15340" y="3718560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40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4940" y="402336"/>
                  </a:lnTo>
                  <a:lnTo>
                    <a:pt x="1424940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15340" y="3718560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6"/>
                  </a:moveTo>
                  <a:lnTo>
                    <a:pt x="1424940" y="402336"/>
                  </a:lnTo>
                  <a:lnTo>
                    <a:pt x="1424940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410968" y="3718560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40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4940" y="402336"/>
                  </a:lnTo>
                  <a:lnTo>
                    <a:pt x="1424940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410968" y="3718560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6"/>
                  </a:moveTo>
                  <a:lnTo>
                    <a:pt x="1424940" y="402336"/>
                  </a:lnTo>
                  <a:lnTo>
                    <a:pt x="1424940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976115" y="3718560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39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4939" y="402336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976115" y="3718560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6"/>
                  </a:moveTo>
                  <a:lnTo>
                    <a:pt x="1424939" y="402336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542788" y="3710940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40" h="402589">
                  <a:moveTo>
                    <a:pt x="1424939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4939" y="402336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542788" y="3710940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40" h="402589">
                  <a:moveTo>
                    <a:pt x="0" y="402336"/>
                  </a:moveTo>
                  <a:lnTo>
                    <a:pt x="1424939" y="402336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18387" y="474878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39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4939" y="402336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18387" y="474878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6"/>
                  </a:moveTo>
                  <a:lnTo>
                    <a:pt x="1424939" y="402336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414016" y="474878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40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4940" y="402336"/>
                  </a:lnTo>
                  <a:lnTo>
                    <a:pt x="1424940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414016" y="474878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6"/>
                  </a:moveTo>
                  <a:lnTo>
                    <a:pt x="1424940" y="402336"/>
                  </a:lnTo>
                  <a:lnTo>
                    <a:pt x="1424940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979164" y="474878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39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4939" y="402336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979164" y="474878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6"/>
                  </a:moveTo>
                  <a:lnTo>
                    <a:pt x="1424939" y="402336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542788" y="4742688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40" h="401320">
                  <a:moveTo>
                    <a:pt x="1424939" y="0"/>
                  </a:moveTo>
                  <a:lnTo>
                    <a:pt x="0" y="0"/>
                  </a:lnTo>
                  <a:lnTo>
                    <a:pt x="0" y="400812"/>
                  </a:lnTo>
                  <a:lnTo>
                    <a:pt x="1424939" y="400812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542788" y="4742688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40" h="401320">
                  <a:moveTo>
                    <a:pt x="0" y="400812"/>
                  </a:moveTo>
                  <a:lnTo>
                    <a:pt x="1424939" y="400812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0812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21436" y="5701284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39" y="0"/>
                  </a:moveTo>
                  <a:lnTo>
                    <a:pt x="0" y="0"/>
                  </a:lnTo>
                  <a:lnTo>
                    <a:pt x="0" y="402335"/>
                  </a:lnTo>
                  <a:lnTo>
                    <a:pt x="1424939" y="402335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21436" y="5701284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5"/>
                  </a:moveTo>
                  <a:lnTo>
                    <a:pt x="1424939" y="402335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233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417063" y="5701284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39" y="0"/>
                  </a:moveTo>
                  <a:lnTo>
                    <a:pt x="0" y="0"/>
                  </a:lnTo>
                  <a:lnTo>
                    <a:pt x="0" y="402335"/>
                  </a:lnTo>
                  <a:lnTo>
                    <a:pt x="1424939" y="402335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417063" y="5701284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5"/>
                  </a:moveTo>
                  <a:lnTo>
                    <a:pt x="1424939" y="402335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233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982212" y="5701284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39" y="0"/>
                  </a:moveTo>
                  <a:lnTo>
                    <a:pt x="0" y="0"/>
                  </a:lnTo>
                  <a:lnTo>
                    <a:pt x="0" y="402335"/>
                  </a:lnTo>
                  <a:lnTo>
                    <a:pt x="1424939" y="402335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982212" y="5701284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5"/>
                  </a:moveTo>
                  <a:lnTo>
                    <a:pt x="1424939" y="402335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233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550408" y="5693664"/>
              <a:ext cx="1423670" cy="402590"/>
            </a:xfrm>
            <a:custGeom>
              <a:avLst/>
              <a:gdLst/>
              <a:ahLst/>
              <a:cxnLst/>
              <a:rect l="l" t="t" r="r" b="b"/>
              <a:pathLst>
                <a:path w="1423670" h="402589">
                  <a:moveTo>
                    <a:pt x="1423415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3415" y="402336"/>
                  </a:lnTo>
                  <a:lnTo>
                    <a:pt x="142341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550408" y="5693664"/>
              <a:ext cx="1423670" cy="402590"/>
            </a:xfrm>
            <a:custGeom>
              <a:avLst/>
              <a:gdLst/>
              <a:ahLst/>
              <a:cxnLst/>
              <a:rect l="l" t="t" r="r" b="b"/>
              <a:pathLst>
                <a:path w="1423670" h="402589">
                  <a:moveTo>
                    <a:pt x="0" y="402336"/>
                  </a:moveTo>
                  <a:lnTo>
                    <a:pt x="1423415" y="402336"/>
                  </a:lnTo>
                  <a:lnTo>
                    <a:pt x="1423415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848360" y="4847970"/>
            <a:ext cx="9150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1,0,0x7fff10,…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443098" y="4847970"/>
            <a:ext cx="10096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1,0,0x000000,…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028313" y="4836667"/>
            <a:ext cx="100774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1,1,0x001e00,…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577332" y="4836667"/>
            <a:ext cx="9150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0,1,0x7fff00,…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1488948" y="2194559"/>
            <a:ext cx="4811395" cy="3507104"/>
          </a:xfrm>
          <a:custGeom>
            <a:avLst/>
            <a:gdLst/>
            <a:ahLst/>
            <a:cxnLst/>
            <a:rect l="l" t="t" r="r" b="b"/>
            <a:pathLst>
              <a:path w="4811395" h="3507104">
                <a:moveTo>
                  <a:pt x="4811014" y="3423208"/>
                </a:moveTo>
                <a:lnTo>
                  <a:pt x="4779264" y="3423208"/>
                </a:lnTo>
                <a:lnTo>
                  <a:pt x="4779264" y="3180969"/>
                </a:lnTo>
                <a:lnTo>
                  <a:pt x="4779264" y="3168269"/>
                </a:lnTo>
                <a:lnTo>
                  <a:pt x="1950212" y="3168269"/>
                </a:lnTo>
                <a:lnTo>
                  <a:pt x="1950212" y="3164205"/>
                </a:lnTo>
                <a:lnTo>
                  <a:pt x="1950212" y="2205482"/>
                </a:lnTo>
                <a:lnTo>
                  <a:pt x="1950339" y="2205482"/>
                </a:lnTo>
                <a:lnTo>
                  <a:pt x="3196082" y="2205482"/>
                </a:lnTo>
                <a:lnTo>
                  <a:pt x="3196082" y="2478151"/>
                </a:lnTo>
                <a:lnTo>
                  <a:pt x="3164332" y="2478151"/>
                </a:lnTo>
                <a:lnTo>
                  <a:pt x="3202432" y="2554351"/>
                </a:lnTo>
                <a:lnTo>
                  <a:pt x="3234182" y="2490851"/>
                </a:lnTo>
                <a:lnTo>
                  <a:pt x="3240532" y="2478151"/>
                </a:lnTo>
                <a:lnTo>
                  <a:pt x="3208782" y="2478151"/>
                </a:lnTo>
                <a:lnTo>
                  <a:pt x="3208782" y="2205482"/>
                </a:lnTo>
                <a:lnTo>
                  <a:pt x="3208782" y="2201926"/>
                </a:lnTo>
                <a:lnTo>
                  <a:pt x="4760087" y="2201926"/>
                </a:lnTo>
                <a:lnTo>
                  <a:pt x="4760087" y="2471039"/>
                </a:lnTo>
                <a:lnTo>
                  <a:pt x="4728337" y="2471039"/>
                </a:lnTo>
                <a:lnTo>
                  <a:pt x="4766437" y="2547239"/>
                </a:lnTo>
                <a:lnTo>
                  <a:pt x="4798187" y="2483739"/>
                </a:lnTo>
                <a:lnTo>
                  <a:pt x="4804537" y="2471039"/>
                </a:lnTo>
                <a:lnTo>
                  <a:pt x="4772787" y="2471039"/>
                </a:lnTo>
                <a:lnTo>
                  <a:pt x="4772787" y="2201926"/>
                </a:lnTo>
                <a:lnTo>
                  <a:pt x="4772787" y="2189226"/>
                </a:lnTo>
                <a:lnTo>
                  <a:pt x="1950339" y="2189226"/>
                </a:lnTo>
                <a:lnTo>
                  <a:pt x="1950339" y="1179703"/>
                </a:lnTo>
                <a:lnTo>
                  <a:pt x="3192780" y="1179703"/>
                </a:lnTo>
                <a:lnTo>
                  <a:pt x="3192780" y="1447546"/>
                </a:lnTo>
                <a:lnTo>
                  <a:pt x="3161030" y="1447546"/>
                </a:lnTo>
                <a:lnTo>
                  <a:pt x="3199130" y="1523746"/>
                </a:lnTo>
                <a:lnTo>
                  <a:pt x="3230880" y="1460246"/>
                </a:lnTo>
                <a:lnTo>
                  <a:pt x="3237230" y="1447546"/>
                </a:lnTo>
                <a:lnTo>
                  <a:pt x="3205480" y="1447546"/>
                </a:lnTo>
                <a:lnTo>
                  <a:pt x="3205480" y="1179703"/>
                </a:lnTo>
                <a:lnTo>
                  <a:pt x="3205480" y="1176147"/>
                </a:lnTo>
                <a:lnTo>
                  <a:pt x="4760087" y="1176147"/>
                </a:lnTo>
                <a:lnTo>
                  <a:pt x="4760087" y="1440434"/>
                </a:lnTo>
                <a:lnTo>
                  <a:pt x="4728337" y="1440434"/>
                </a:lnTo>
                <a:lnTo>
                  <a:pt x="4766437" y="1516634"/>
                </a:lnTo>
                <a:lnTo>
                  <a:pt x="4798187" y="1453134"/>
                </a:lnTo>
                <a:lnTo>
                  <a:pt x="4804537" y="1440434"/>
                </a:lnTo>
                <a:lnTo>
                  <a:pt x="4772787" y="1440434"/>
                </a:lnTo>
                <a:lnTo>
                  <a:pt x="4772787" y="1176147"/>
                </a:lnTo>
                <a:lnTo>
                  <a:pt x="4772787" y="1163447"/>
                </a:lnTo>
                <a:lnTo>
                  <a:pt x="1950339" y="1163447"/>
                </a:lnTo>
                <a:lnTo>
                  <a:pt x="1950339" y="253492"/>
                </a:lnTo>
                <a:lnTo>
                  <a:pt x="3192780" y="253492"/>
                </a:lnTo>
                <a:lnTo>
                  <a:pt x="3192780" y="418084"/>
                </a:lnTo>
                <a:lnTo>
                  <a:pt x="3161030" y="418084"/>
                </a:lnTo>
                <a:lnTo>
                  <a:pt x="3199130" y="494284"/>
                </a:lnTo>
                <a:lnTo>
                  <a:pt x="3230880" y="430784"/>
                </a:lnTo>
                <a:lnTo>
                  <a:pt x="3237230" y="418084"/>
                </a:lnTo>
                <a:lnTo>
                  <a:pt x="3205480" y="418084"/>
                </a:lnTo>
                <a:lnTo>
                  <a:pt x="3205480" y="253492"/>
                </a:lnTo>
                <a:lnTo>
                  <a:pt x="3205480" y="249936"/>
                </a:lnTo>
                <a:lnTo>
                  <a:pt x="4760087" y="249936"/>
                </a:lnTo>
                <a:lnTo>
                  <a:pt x="4760087" y="410972"/>
                </a:lnTo>
                <a:lnTo>
                  <a:pt x="4728337" y="410972"/>
                </a:lnTo>
                <a:lnTo>
                  <a:pt x="4766437" y="487172"/>
                </a:lnTo>
                <a:lnTo>
                  <a:pt x="4798187" y="423672"/>
                </a:lnTo>
                <a:lnTo>
                  <a:pt x="4804537" y="410972"/>
                </a:lnTo>
                <a:lnTo>
                  <a:pt x="4772787" y="410972"/>
                </a:lnTo>
                <a:lnTo>
                  <a:pt x="4772787" y="249936"/>
                </a:lnTo>
                <a:lnTo>
                  <a:pt x="4772787" y="237236"/>
                </a:lnTo>
                <a:lnTo>
                  <a:pt x="1950339" y="237236"/>
                </a:lnTo>
                <a:lnTo>
                  <a:pt x="1950339" y="0"/>
                </a:lnTo>
                <a:lnTo>
                  <a:pt x="1950212" y="0"/>
                </a:lnTo>
                <a:lnTo>
                  <a:pt x="1950085" y="0"/>
                </a:lnTo>
                <a:lnTo>
                  <a:pt x="1936242" y="0"/>
                </a:lnTo>
                <a:lnTo>
                  <a:pt x="1936242" y="240792"/>
                </a:lnTo>
                <a:lnTo>
                  <a:pt x="1627378" y="240792"/>
                </a:lnTo>
                <a:lnTo>
                  <a:pt x="31750" y="240792"/>
                </a:lnTo>
                <a:lnTo>
                  <a:pt x="31750" y="418084"/>
                </a:lnTo>
                <a:lnTo>
                  <a:pt x="0" y="418084"/>
                </a:lnTo>
                <a:lnTo>
                  <a:pt x="38100" y="494284"/>
                </a:lnTo>
                <a:lnTo>
                  <a:pt x="69850" y="430784"/>
                </a:lnTo>
                <a:lnTo>
                  <a:pt x="76200" y="418084"/>
                </a:lnTo>
                <a:lnTo>
                  <a:pt x="44450" y="418084"/>
                </a:lnTo>
                <a:lnTo>
                  <a:pt x="44450" y="253492"/>
                </a:lnTo>
                <a:lnTo>
                  <a:pt x="1627378" y="253492"/>
                </a:lnTo>
                <a:lnTo>
                  <a:pt x="1627378" y="418084"/>
                </a:lnTo>
                <a:lnTo>
                  <a:pt x="1595628" y="418084"/>
                </a:lnTo>
                <a:lnTo>
                  <a:pt x="1633728" y="494284"/>
                </a:lnTo>
                <a:lnTo>
                  <a:pt x="1665478" y="430784"/>
                </a:lnTo>
                <a:lnTo>
                  <a:pt x="1671828" y="418084"/>
                </a:lnTo>
                <a:lnTo>
                  <a:pt x="1640078" y="418084"/>
                </a:lnTo>
                <a:lnTo>
                  <a:pt x="1640078" y="253492"/>
                </a:lnTo>
                <a:lnTo>
                  <a:pt x="1936242" y="253492"/>
                </a:lnTo>
                <a:lnTo>
                  <a:pt x="1936242" y="1167003"/>
                </a:lnTo>
                <a:lnTo>
                  <a:pt x="1627378" y="1167003"/>
                </a:lnTo>
                <a:lnTo>
                  <a:pt x="31750" y="1167003"/>
                </a:lnTo>
                <a:lnTo>
                  <a:pt x="31750" y="1447546"/>
                </a:lnTo>
                <a:lnTo>
                  <a:pt x="0" y="1447546"/>
                </a:lnTo>
                <a:lnTo>
                  <a:pt x="38100" y="1523746"/>
                </a:lnTo>
                <a:lnTo>
                  <a:pt x="69850" y="1460246"/>
                </a:lnTo>
                <a:lnTo>
                  <a:pt x="76200" y="1447546"/>
                </a:lnTo>
                <a:lnTo>
                  <a:pt x="44450" y="1447546"/>
                </a:lnTo>
                <a:lnTo>
                  <a:pt x="44450" y="1179703"/>
                </a:lnTo>
                <a:lnTo>
                  <a:pt x="1627378" y="1179703"/>
                </a:lnTo>
                <a:lnTo>
                  <a:pt x="1627378" y="1447546"/>
                </a:lnTo>
                <a:lnTo>
                  <a:pt x="1595628" y="1447546"/>
                </a:lnTo>
                <a:lnTo>
                  <a:pt x="1633728" y="1523746"/>
                </a:lnTo>
                <a:lnTo>
                  <a:pt x="1665478" y="1460246"/>
                </a:lnTo>
                <a:lnTo>
                  <a:pt x="1671828" y="1447546"/>
                </a:lnTo>
                <a:lnTo>
                  <a:pt x="1640078" y="1447546"/>
                </a:lnTo>
                <a:lnTo>
                  <a:pt x="1640078" y="1179703"/>
                </a:lnTo>
                <a:lnTo>
                  <a:pt x="1936242" y="1179703"/>
                </a:lnTo>
                <a:lnTo>
                  <a:pt x="1936242" y="2192782"/>
                </a:lnTo>
                <a:lnTo>
                  <a:pt x="1630426" y="2192782"/>
                </a:lnTo>
                <a:lnTo>
                  <a:pt x="36322" y="2192782"/>
                </a:lnTo>
                <a:lnTo>
                  <a:pt x="36322" y="2478151"/>
                </a:lnTo>
                <a:lnTo>
                  <a:pt x="4572" y="2478151"/>
                </a:lnTo>
                <a:lnTo>
                  <a:pt x="42672" y="2554351"/>
                </a:lnTo>
                <a:lnTo>
                  <a:pt x="74422" y="2490851"/>
                </a:lnTo>
                <a:lnTo>
                  <a:pt x="80772" y="2478151"/>
                </a:lnTo>
                <a:lnTo>
                  <a:pt x="49022" y="2478151"/>
                </a:lnTo>
                <a:lnTo>
                  <a:pt x="49022" y="2205482"/>
                </a:lnTo>
                <a:lnTo>
                  <a:pt x="1630426" y="2205482"/>
                </a:lnTo>
                <a:lnTo>
                  <a:pt x="1630426" y="2478151"/>
                </a:lnTo>
                <a:lnTo>
                  <a:pt x="1598676" y="2478151"/>
                </a:lnTo>
                <a:lnTo>
                  <a:pt x="1636776" y="2554351"/>
                </a:lnTo>
                <a:lnTo>
                  <a:pt x="1668526" y="2490851"/>
                </a:lnTo>
                <a:lnTo>
                  <a:pt x="1674876" y="2478151"/>
                </a:lnTo>
                <a:lnTo>
                  <a:pt x="1643126" y="2478151"/>
                </a:lnTo>
                <a:lnTo>
                  <a:pt x="1643126" y="2205482"/>
                </a:lnTo>
                <a:lnTo>
                  <a:pt x="1936750" y="2205482"/>
                </a:lnTo>
                <a:lnTo>
                  <a:pt x="1936750" y="3156585"/>
                </a:lnTo>
                <a:lnTo>
                  <a:pt x="39370" y="3156585"/>
                </a:lnTo>
                <a:lnTo>
                  <a:pt x="39370" y="3430346"/>
                </a:lnTo>
                <a:lnTo>
                  <a:pt x="7620" y="3430346"/>
                </a:lnTo>
                <a:lnTo>
                  <a:pt x="45720" y="3506546"/>
                </a:lnTo>
                <a:lnTo>
                  <a:pt x="77470" y="3443046"/>
                </a:lnTo>
                <a:lnTo>
                  <a:pt x="83820" y="3430346"/>
                </a:lnTo>
                <a:lnTo>
                  <a:pt x="52070" y="3430346"/>
                </a:lnTo>
                <a:lnTo>
                  <a:pt x="52070" y="3169285"/>
                </a:lnTo>
                <a:lnTo>
                  <a:pt x="1634998" y="3169285"/>
                </a:lnTo>
                <a:lnTo>
                  <a:pt x="1634998" y="3430346"/>
                </a:lnTo>
                <a:lnTo>
                  <a:pt x="1603248" y="3430346"/>
                </a:lnTo>
                <a:lnTo>
                  <a:pt x="1641348" y="3506546"/>
                </a:lnTo>
                <a:lnTo>
                  <a:pt x="1673098" y="3443046"/>
                </a:lnTo>
                <a:lnTo>
                  <a:pt x="1679448" y="3430346"/>
                </a:lnTo>
                <a:lnTo>
                  <a:pt x="1647698" y="3430346"/>
                </a:lnTo>
                <a:lnTo>
                  <a:pt x="1647698" y="3176905"/>
                </a:lnTo>
                <a:lnTo>
                  <a:pt x="1936750" y="3176905"/>
                </a:lnTo>
                <a:lnTo>
                  <a:pt x="1936750" y="3180969"/>
                </a:lnTo>
                <a:lnTo>
                  <a:pt x="1936750" y="3184537"/>
                </a:lnTo>
                <a:lnTo>
                  <a:pt x="3199384" y="3184525"/>
                </a:lnTo>
                <a:lnTo>
                  <a:pt x="3199384" y="3430346"/>
                </a:lnTo>
                <a:lnTo>
                  <a:pt x="3167634" y="3430346"/>
                </a:lnTo>
                <a:lnTo>
                  <a:pt x="3205734" y="3506546"/>
                </a:lnTo>
                <a:lnTo>
                  <a:pt x="3237484" y="3443046"/>
                </a:lnTo>
                <a:lnTo>
                  <a:pt x="3243834" y="3430346"/>
                </a:lnTo>
                <a:lnTo>
                  <a:pt x="3212084" y="3430346"/>
                </a:lnTo>
                <a:lnTo>
                  <a:pt x="3212084" y="3184525"/>
                </a:lnTo>
                <a:lnTo>
                  <a:pt x="3212084" y="3180969"/>
                </a:lnTo>
                <a:lnTo>
                  <a:pt x="4766564" y="3180969"/>
                </a:lnTo>
                <a:lnTo>
                  <a:pt x="4766564" y="3423208"/>
                </a:lnTo>
                <a:lnTo>
                  <a:pt x="4734814" y="3423208"/>
                </a:lnTo>
                <a:lnTo>
                  <a:pt x="4772914" y="3499408"/>
                </a:lnTo>
                <a:lnTo>
                  <a:pt x="4804664" y="3435908"/>
                </a:lnTo>
                <a:lnTo>
                  <a:pt x="4811014" y="34232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205841" y="1388745"/>
            <a:ext cx="5140960" cy="16440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6083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Fully-</a:t>
            </a:r>
            <a:r>
              <a:rPr sz="1800" dirty="0">
                <a:latin typeface="Calibri"/>
                <a:cs typeface="Calibri"/>
              </a:rPr>
              <a:t>associative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cache:</a:t>
            </a:r>
            <a:endParaRPr sz="1800">
              <a:latin typeface="Calibri"/>
              <a:cs typeface="Calibri"/>
            </a:endParaRPr>
          </a:p>
          <a:p>
            <a:pPr marL="156083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#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comparators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#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lines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entire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cache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35"/>
              </a:spcBef>
            </a:pPr>
            <a:r>
              <a:rPr sz="1800" spc="-25" dirty="0">
                <a:latin typeface="Calibri"/>
                <a:cs typeface="Calibri"/>
              </a:rPr>
              <a:t>L3$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650">
              <a:latin typeface="Calibri"/>
              <a:cs typeface="Calibri"/>
            </a:endParaRPr>
          </a:p>
          <a:p>
            <a:pPr marL="1052195">
              <a:lnSpc>
                <a:spcPct val="100000"/>
              </a:lnSpc>
              <a:spcBef>
                <a:spcPts val="5"/>
              </a:spcBef>
            </a:pPr>
            <a:r>
              <a:rPr sz="1800" spc="-20" dirty="0">
                <a:latin typeface="Calibri"/>
                <a:cs typeface="Calibri"/>
              </a:rPr>
              <a:t>Line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5308" rIns="0" bIns="0" rtlCol="0">
            <a:spAutoFit/>
          </a:bodyPr>
          <a:lstStyle/>
          <a:p>
            <a:pPr marL="394970">
              <a:lnSpc>
                <a:spcPct val="100000"/>
              </a:lnSpc>
              <a:spcBef>
                <a:spcPts val="105"/>
              </a:spcBef>
            </a:pPr>
            <a:r>
              <a:rPr dirty="0"/>
              <a:t>What</a:t>
            </a:r>
            <a:r>
              <a:rPr spc="-45" dirty="0"/>
              <a:t> </a:t>
            </a:r>
            <a:r>
              <a:rPr dirty="0"/>
              <a:t>is</a:t>
            </a:r>
            <a:r>
              <a:rPr spc="-30" dirty="0"/>
              <a:t> </a:t>
            </a:r>
            <a:r>
              <a:rPr dirty="0"/>
              <a:t>an</a:t>
            </a:r>
            <a:r>
              <a:rPr spc="-30" dirty="0"/>
              <a:t> </a:t>
            </a:r>
            <a:r>
              <a:rPr dirty="0"/>
              <a:t>implementable</a:t>
            </a:r>
            <a:r>
              <a:rPr spc="-30" dirty="0"/>
              <a:t> </a:t>
            </a:r>
            <a:r>
              <a:rPr dirty="0"/>
              <a:t>#</a:t>
            </a:r>
            <a:r>
              <a:rPr spc="-30" dirty="0"/>
              <a:t> </a:t>
            </a:r>
            <a:r>
              <a:rPr spc="-10" dirty="0"/>
              <a:t>ways?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85673" y="2364994"/>
            <a:ext cx="7067550" cy="4135120"/>
            <a:chOff x="185673" y="2364994"/>
            <a:chExt cx="7067550" cy="4135120"/>
          </a:xfrm>
        </p:grpSpPr>
        <p:sp>
          <p:nvSpPr>
            <p:cNvPr id="4" name="object 4"/>
            <p:cNvSpPr/>
            <p:nvPr/>
          </p:nvSpPr>
          <p:spPr>
            <a:xfrm>
              <a:off x="192023" y="2371344"/>
              <a:ext cx="7054850" cy="4122420"/>
            </a:xfrm>
            <a:custGeom>
              <a:avLst/>
              <a:gdLst/>
              <a:ahLst/>
              <a:cxnLst/>
              <a:rect l="l" t="t" r="r" b="b"/>
              <a:pathLst>
                <a:path w="7054850" h="4122420">
                  <a:moveTo>
                    <a:pt x="7054596" y="0"/>
                  </a:moveTo>
                  <a:lnTo>
                    <a:pt x="0" y="0"/>
                  </a:lnTo>
                  <a:lnTo>
                    <a:pt x="0" y="4122420"/>
                  </a:lnTo>
                  <a:lnTo>
                    <a:pt x="7054596" y="4122420"/>
                  </a:lnTo>
                  <a:lnTo>
                    <a:pt x="70545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92023" y="2371344"/>
              <a:ext cx="7054850" cy="4122420"/>
            </a:xfrm>
            <a:custGeom>
              <a:avLst/>
              <a:gdLst/>
              <a:ahLst/>
              <a:cxnLst/>
              <a:rect l="l" t="t" r="r" b="b"/>
              <a:pathLst>
                <a:path w="7054850" h="4122420">
                  <a:moveTo>
                    <a:pt x="0" y="4122420"/>
                  </a:moveTo>
                  <a:lnTo>
                    <a:pt x="7054596" y="4122420"/>
                  </a:lnTo>
                  <a:lnTo>
                    <a:pt x="7054596" y="0"/>
                  </a:lnTo>
                  <a:lnTo>
                    <a:pt x="0" y="0"/>
                  </a:lnTo>
                  <a:lnTo>
                    <a:pt x="0" y="412242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79119" y="2549652"/>
              <a:ext cx="1694814" cy="721360"/>
            </a:xfrm>
            <a:custGeom>
              <a:avLst/>
              <a:gdLst/>
              <a:ahLst/>
              <a:cxnLst/>
              <a:rect l="l" t="t" r="r" b="b"/>
              <a:pathLst>
                <a:path w="1694814" h="721360">
                  <a:moveTo>
                    <a:pt x="1694688" y="0"/>
                  </a:moveTo>
                  <a:lnTo>
                    <a:pt x="0" y="0"/>
                  </a:lnTo>
                  <a:lnTo>
                    <a:pt x="0" y="720851"/>
                  </a:lnTo>
                  <a:lnTo>
                    <a:pt x="1694688" y="720851"/>
                  </a:lnTo>
                  <a:lnTo>
                    <a:pt x="1694688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79119" y="2549652"/>
              <a:ext cx="1694814" cy="721360"/>
            </a:xfrm>
            <a:custGeom>
              <a:avLst/>
              <a:gdLst/>
              <a:ahLst/>
              <a:cxnLst/>
              <a:rect l="l" t="t" r="r" b="b"/>
              <a:pathLst>
                <a:path w="1694814" h="721360">
                  <a:moveTo>
                    <a:pt x="0" y="720851"/>
                  </a:moveTo>
                  <a:lnTo>
                    <a:pt x="1694688" y="720851"/>
                  </a:lnTo>
                  <a:lnTo>
                    <a:pt x="1694688" y="0"/>
                  </a:lnTo>
                  <a:lnTo>
                    <a:pt x="0" y="0"/>
                  </a:lnTo>
                  <a:lnTo>
                    <a:pt x="0" y="72085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88264" y="3563111"/>
              <a:ext cx="1694814" cy="721360"/>
            </a:xfrm>
            <a:custGeom>
              <a:avLst/>
              <a:gdLst/>
              <a:ahLst/>
              <a:cxnLst/>
              <a:rect l="l" t="t" r="r" b="b"/>
              <a:pathLst>
                <a:path w="1694814" h="721360">
                  <a:moveTo>
                    <a:pt x="1694688" y="0"/>
                  </a:moveTo>
                  <a:lnTo>
                    <a:pt x="0" y="0"/>
                  </a:lnTo>
                  <a:lnTo>
                    <a:pt x="0" y="720851"/>
                  </a:lnTo>
                  <a:lnTo>
                    <a:pt x="1694688" y="720851"/>
                  </a:lnTo>
                  <a:lnTo>
                    <a:pt x="1694688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88264" y="3563111"/>
              <a:ext cx="1694814" cy="721360"/>
            </a:xfrm>
            <a:custGeom>
              <a:avLst/>
              <a:gdLst/>
              <a:ahLst/>
              <a:cxnLst/>
              <a:rect l="l" t="t" r="r" b="b"/>
              <a:pathLst>
                <a:path w="1694814" h="721360">
                  <a:moveTo>
                    <a:pt x="0" y="720851"/>
                  </a:moveTo>
                  <a:lnTo>
                    <a:pt x="1694688" y="720851"/>
                  </a:lnTo>
                  <a:lnTo>
                    <a:pt x="1694688" y="0"/>
                  </a:lnTo>
                  <a:lnTo>
                    <a:pt x="0" y="0"/>
                  </a:lnTo>
                  <a:lnTo>
                    <a:pt x="0" y="72085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71499" y="4573523"/>
              <a:ext cx="1696720" cy="721360"/>
            </a:xfrm>
            <a:custGeom>
              <a:avLst/>
              <a:gdLst/>
              <a:ahLst/>
              <a:cxnLst/>
              <a:rect l="l" t="t" r="r" b="b"/>
              <a:pathLst>
                <a:path w="1696720" h="721360">
                  <a:moveTo>
                    <a:pt x="1696212" y="0"/>
                  </a:moveTo>
                  <a:lnTo>
                    <a:pt x="0" y="0"/>
                  </a:lnTo>
                  <a:lnTo>
                    <a:pt x="0" y="720851"/>
                  </a:lnTo>
                  <a:lnTo>
                    <a:pt x="1696212" y="720851"/>
                  </a:lnTo>
                  <a:lnTo>
                    <a:pt x="1696212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71499" y="4573523"/>
              <a:ext cx="1696720" cy="721360"/>
            </a:xfrm>
            <a:custGeom>
              <a:avLst/>
              <a:gdLst/>
              <a:ahLst/>
              <a:cxnLst/>
              <a:rect l="l" t="t" r="r" b="b"/>
              <a:pathLst>
                <a:path w="1696720" h="721360">
                  <a:moveTo>
                    <a:pt x="0" y="720851"/>
                  </a:moveTo>
                  <a:lnTo>
                    <a:pt x="1696212" y="720851"/>
                  </a:lnTo>
                  <a:lnTo>
                    <a:pt x="1696212" y="0"/>
                  </a:lnTo>
                  <a:lnTo>
                    <a:pt x="0" y="0"/>
                  </a:lnTo>
                  <a:lnTo>
                    <a:pt x="0" y="72085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71499" y="5548883"/>
              <a:ext cx="1696720" cy="721360"/>
            </a:xfrm>
            <a:custGeom>
              <a:avLst/>
              <a:gdLst/>
              <a:ahLst/>
              <a:cxnLst/>
              <a:rect l="l" t="t" r="r" b="b"/>
              <a:pathLst>
                <a:path w="1696720" h="721360">
                  <a:moveTo>
                    <a:pt x="1696212" y="0"/>
                  </a:moveTo>
                  <a:lnTo>
                    <a:pt x="0" y="0"/>
                  </a:lnTo>
                  <a:lnTo>
                    <a:pt x="0" y="720851"/>
                  </a:lnTo>
                  <a:lnTo>
                    <a:pt x="1696212" y="720851"/>
                  </a:lnTo>
                  <a:lnTo>
                    <a:pt x="1696212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71499" y="5548883"/>
              <a:ext cx="1696720" cy="721360"/>
            </a:xfrm>
            <a:custGeom>
              <a:avLst/>
              <a:gdLst/>
              <a:ahLst/>
              <a:cxnLst/>
              <a:rect l="l" t="t" r="r" b="b"/>
              <a:pathLst>
                <a:path w="1696720" h="721360">
                  <a:moveTo>
                    <a:pt x="0" y="720851"/>
                  </a:moveTo>
                  <a:lnTo>
                    <a:pt x="1696212" y="720851"/>
                  </a:lnTo>
                  <a:lnTo>
                    <a:pt x="1696212" y="0"/>
                  </a:lnTo>
                  <a:lnTo>
                    <a:pt x="0" y="0"/>
                  </a:lnTo>
                  <a:lnTo>
                    <a:pt x="0" y="72085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289047" y="2552700"/>
              <a:ext cx="1696720" cy="721360"/>
            </a:xfrm>
            <a:custGeom>
              <a:avLst/>
              <a:gdLst/>
              <a:ahLst/>
              <a:cxnLst/>
              <a:rect l="l" t="t" r="r" b="b"/>
              <a:pathLst>
                <a:path w="1696720" h="721360">
                  <a:moveTo>
                    <a:pt x="1696212" y="0"/>
                  </a:moveTo>
                  <a:lnTo>
                    <a:pt x="0" y="0"/>
                  </a:lnTo>
                  <a:lnTo>
                    <a:pt x="0" y="720851"/>
                  </a:lnTo>
                  <a:lnTo>
                    <a:pt x="1696212" y="720851"/>
                  </a:lnTo>
                  <a:lnTo>
                    <a:pt x="1696212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289047" y="2552700"/>
              <a:ext cx="1696720" cy="721360"/>
            </a:xfrm>
            <a:custGeom>
              <a:avLst/>
              <a:gdLst/>
              <a:ahLst/>
              <a:cxnLst/>
              <a:rect l="l" t="t" r="r" b="b"/>
              <a:pathLst>
                <a:path w="1696720" h="721360">
                  <a:moveTo>
                    <a:pt x="0" y="720851"/>
                  </a:moveTo>
                  <a:lnTo>
                    <a:pt x="1696212" y="720851"/>
                  </a:lnTo>
                  <a:lnTo>
                    <a:pt x="1696212" y="0"/>
                  </a:lnTo>
                  <a:lnTo>
                    <a:pt x="0" y="0"/>
                  </a:lnTo>
                  <a:lnTo>
                    <a:pt x="0" y="72085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299716" y="3563111"/>
              <a:ext cx="1696720" cy="721360"/>
            </a:xfrm>
            <a:custGeom>
              <a:avLst/>
              <a:gdLst/>
              <a:ahLst/>
              <a:cxnLst/>
              <a:rect l="l" t="t" r="r" b="b"/>
              <a:pathLst>
                <a:path w="1696720" h="721360">
                  <a:moveTo>
                    <a:pt x="1696211" y="0"/>
                  </a:moveTo>
                  <a:lnTo>
                    <a:pt x="0" y="0"/>
                  </a:lnTo>
                  <a:lnTo>
                    <a:pt x="0" y="720851"/>
                  </a:lnTo>
                  <a:lnTo>
                    <a:pt x="1696211" y="720851"/>
                  </a:lnTo>
                  <a:lnTo>
                    <a:pt x="1696211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299716" y="3563111"/>
              <a:ext cx="1696720" cy="721360"/>
            </a:xfrm>
            <a:custGeom>
              <a:avLst/>
              <a:gdLst/>
              <a:ahLst/>
              <a:cxnLst/>
              <a:rect l="l" t="t" r="r" b="b"/>
              <a:pathLst>
                <a:path w="1696720" h="721360">
                  <a:moveTo>
                    <a:pt x="0" y="720851"/>
                  </a:moveTo>
                  <a:lnTo>
                    <a:pt x="1696211" y="720851"/>
                  </a:lnTo>
                  <a:lnTo>
                    <a:pt x="1696211" y="0"/>
                  </a:lnTo>
                  <a:lnTo>
                    <a:pt x="0" y="0"/>
                  </a:lnTo>
                  <a:lnTo>
                    <a:pt x="0" y="72085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284475" y="4573523"/>
              <a:ext cx="1696720" cy="721360"/>
            </a:xfrm>
            <a:custGeom>
              <a:avLst/>
              <a:gdLst/>
              <a:ahLst/>
              <a:cxnLst/>
              <a:rect l="l" t="t" r="r" b="b"/>
              <a:pathLst>
                <a:path w="1696720" h="721360">
                  <a:moveTo>
                    <a:pt x="1696212" y="0"/>
                  </a:moveTo>
                  <a:lnTo>
                    <a:pt x="0" y="0"/>
                  </a:lnTo>
                  <a:lnTo>
                    <a:pt x="0" y="720851"/>
                  </a:lnTo>
                  <a:lnTo>
                    <a:pt x="1696212" y="720851"/>
                  </a:lnTo>
                  <a:lnTo>
                    <a:pt x="1696212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284475" y="4573523"/>
              <a:ext cx="1696720" cy="721360"/>
            </a:xfrm>
            <a:custGeom>
              <a:avLst/>
              <a:gdLst/>
              <a:ahLst/>
              <a:cxnLst/>
              <a:rect l="l" t="t" r="r" b="b"/>
              <a:pathLst>
                <a:path w="1696720" h="721360">
                  <a:moveTo>
                    <a:pt x="0" y="720851"/>
                  </a:moveTo>
                  <a:lnTo>
                    <a:pt x="1696212" y="720851"/>
                  </a:lnTo>
                  <a:lnTo>
                    <a:pt x="1696212" y="0"/>
                  </a:lnTo>
                  <a:lnTo>
                    <a:pt x="0" y="0"/>
                  </a:lnTo>
                  <a:lnTo>
                    <a:pt x="0" y="72085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284475" y="5548883"/>
              <a:ext cx="1696720" cy="721360"/>
            </a:xfrm>
            <a:custGeom>
              <a:avLst/>
              <a:gdLst/>
              <a:ahLst/>
              <a:cxnLst/>
              <a:rect l="l" t="t" r="r" b="b"/>
              <a:pathLst>
                <a:path w="1696720" h="721360">
                  <a:moveTo>
                    <a:pt x="1696212" y="0"/>
                  </a:moveTo>
                  <a:lnTo>
                    <a:pt x="0" y="0"/>
                  </a:lnTo>
                  <a:lnTo>
                    <a:pt x="0" y="720851"/>
                  </a:lnTo>
                  <a:lnTo>
                    <a:pt x="1696212" y="720851"/>
                  </a:lnTo>
                  <a:lnTo>
                    <a:pt x="1696212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284475" y="5548883"/>
              <a:ext cx="1696720" cy="721360"/>
            </a:xfrm>
            <a:custGeom>
              <a:avLst/>
              <a:gdLst/>
              <a:ahLst/>
              <a:cxnLst/>
              <a:rect l="l" t="t" r="r" b="b"/>
              <a:pathLst>
                <a:path w="1696720" h="721360">
                  <a:moveTo>
                    <a:pt x="0" y="720851"/>
                  </a:moveTo>
                  <a:lnTo>
                    <a:pt x="1696212" y="720851"/>
                  </a:lnTo>
                  <a:lnTo>
                    <a:pt x="1696212" y="0"/>
                  </a:lnTo>
                  <a:lnTo>
                    <a:pt x="0" y="0"/>
                  </a:lnTo>
                  <a:lnTo>
                    <a:pt x="0" y="72085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988308" y="2552700"/>
              <a:ext cx="1696720" cy="721360"/>
            </a:xfrm>
            <a:custGeom>
              <a:avLst/>
              <a:gdLst/>
              <a:ahLst/>
              <a:cxnLst/>
              <a:rect l="l" t="t" r="r" b="b"/>
              <a:pathLst>
                <a:path w="1696720" h="721360">
                  <a:moveTo>
                    <a:pt x="1696212" y="0"/>
                  </a:moveTo>
                  <a:lnTo>
                    <a:pt x="0" y="0"/>
                  </a:lnTo>
                  <a:lnTo>
                    <a:pt x="0" y="720851"/>
                  </a:lnTo>
                  <a:lnTo>
                    <a:pt x="1696212" y="720851"/>
                  </a:lnTo>
                  <a:lnTo>
                    <a:pt x="1696212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988308" y="2552700"/>
              <a:ext cx="1696720" cy="721360"/>
            </a:xfrm>
            <a:custGeom>
              <a:avLst/>
              <a:gdLst/>
              <a:ahLst/>
              <a:cxnLst/>
              <a:rect l="l" t="t" r="r" b="b"/>
              <a:pathLst>
                <a:path w="1696720" h="721360">
                  <a:moveTo>
                    <a:pt x="0" y="720851"/>
                  </a:moveTo>
                  <a:lnTo>
                    <a:pt x="1696212" y="720851"/>
                  </a:lnTo>
                  <a:lnTo>
                    <a:pt x="1696212" y="0"/>
                  </a:lnTo>
                  <a:lnTo>
                    <a:pt x="0" y="0"/>
                  </a:lnTo>
                  <a:lnTo>
                    <a:pt x="0" y="72085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998976" y="3563111"/>
              <a:ext cx="1696720" cy="721360"/>
            </a:xfrm>
            <a:custGeom>
              <a:avLst/>
              <a:gdLst/>
              <a:ahLst/>
              <a:cxnLst/>
              <a:rect l="l" t="t" r="r" b="b"/>
              <a:pathLst>
                <a:path w="1696720" h="721360">
                  <a:moveTo>
                    <a:pt x="1696212" y="0"/>
                  </a:moveTo>
                  <a:lnTo>
                    <a:pt x="0" y="0"/>
                  </a:lnTo>
                  <a:lnTo>
                    <a:pt x="0" y="720851"/>
                  </a:lnTo>
                  <a:lnTo>
                    <a:pt x="1696212" y="720851"/>
                  </a:lnTo>
                  <a:lnTo>
                    <a:pt x="1696212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998976" y="3563111"/>
              <a:ext cx="1696720" cy="721360"/>
            </a:xfrm>
            <a:custGeom>
              <a:avLst/>
              <a:gdLst/>
              <a:ahLst/>
              <a:cxnLst/>
              <a:rect l="l" t="t" r="r" b="b"/>
              <a:pathLst>
                <a:path w="1696720" h="721360">
                  <a:moveTo>
                    <a:pt x="0" y="720851"/>
                  </a:moveTo>
                  <a:lnTo>
                    <a:pt x="1696212" y="720851"/>
                  </a:lnTo>
                  <a:lnTo>
                    <a:pt x="1696212" y="0"/>
                  </a:lnTo>
                  <a:lnTo>
                    <a:pt x="0" y="0"/>
                  </a:lnTo>
                  <a:lnTo>
                    <a:pt x="0" y="72085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983735" y="4573523"/>
              <a:ext cx="1696720" cy="721360"/>
            </a:xfrm>
            <a:custGeom>
              <a:avLst/>
              <a:gdLst/>
              <a:ahLst/>
              <a:cxnLst/>
              <a:rect l="l" t="t" r="r" b="b"/>
              <a:pathLst>
                <a:path w="1696720" h="721360">
                  <a:moveTo>
                    <a:pt x="1696212" y="0"/>
                  </a:moveTo>
                  <a:lnTo>
                    <a:pt x="0" y="0"/>
                  </a:lnTo>
                  <a:lnTo>
                    <a:pt x="0" y="720851"/>
                  </a:lnTo>
                  <a:lnTo>
                    <a:pt x="1696212" y="720851"/>
                  </a:lnTo>
                  <a:lnTo>
                    <a:pt x="1696212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983735" y="4573523"/>
              <a:ext cx="1696720" cy="721360"/>
            </a:xfrm>
            <a:custGeom>
              <a:avLst/>
              <a:gdLst/>
              <a:ahLst/>
              <a:cxnLst/>
              <a:rect l="l" t="t" r="r" b="b"/>
              <a:pathLst>
                <a:path w="1696720" h="721360">
                  <a:moveTo>
                    <a:pt x="0" y="720851"/>
                  </a:moveTo>
                  <a:lnTo>
                    <a:pt x="1696212" y="720851"/>
                  </a:lnTo>
                  <a:lnTo>
                    <a:pt x="1696212" y="0"/>
                  </a:lnTo>
                  <a:lnTo>
                    <a:pt x="0" y="0"/>
                  </a:lnTo>
                  <a:lnTo>
                    <a:pt x="0" y="72085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983735" y="5548883"/>
              <a:ext cx="1696720" cy="721360"/>
            </a:xfrm>
            <a:custGeom>
              <a:avLst/>
              <a:gdLst/>
              <a:ahLst/>
              <a:cxnLst/>
              <a:rect l="l" t="t" r="r" b="b"/>
              <a:pathLst>
                <a:path w="1696720" h="721360">
                  <a:moveTo>
                    <a:pt x="1696212" y="0"/>
                  </a:moveTo>
                  <a:lnTo>
                    <a:pt x="0" y="0"/>
                  </a:lnTo>
                  <a:lnTo>
                    <a:pt x="0" y="720851"/>
                  </a:lnTo>
                  <a:lnTo>
                    <a:pt x="1696212" y="720851"/>
                  </a:lnTo>
                  <a:lnTo>
                    <a:pt x="1696212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983735" y="5548883"/>
              <a:ext cx="1696720" cy="721360"/>
            </a:xfrm>
            <a:custGeom>
              <a:avLst/>
              <a:gdLst/>
              <a:ahLst/>
              <a:cxnLst/>
              <a:rect l="l" t="t" r="r" b="b"/>
              <a:pathLst>
                <a:path w="1696720" h="721360">
                  <a:moveTo>
                    <a:pt x="0" y="720851"/>
                  </a:moveTo>
                  <a:lnTo>
                    <a:pt x="1696212" y="720851"/>
                  </a:lnTo>
                  <a:lnTo>
                    <a:pt x="1696212" y="0"/>
                  </a:lnTo>
                  <a:lnTo>
                    <a:pt x="0" y="0"/>
                  </a:lnTo>
                  <a:lnTo>
                    <a:pt x="0" y="72085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513832" y="2552700"/>
              <a:ext cx="1696720" cy="721360"/>
            </a:xfrm>
            <a:custGeom>
              <a:avLst/>
              <a:gdLst/>
              <a:ahLst/>
              <a:cxnLst/>
              <a:rect l="l" t="t" r="r" b="b"/>
              <a:pathLst>
                <a:path w="1696720" h="721360">
                  <a:moveTo>
                    <a:pt x="1696212" y="0"/>
                  </a:moveTo>
                  <a:lnTo>
                    <a:pt x="0" y="0"/>
                  </a:lnTo>
                  <a:lnTo>
                    <a:pt x="0" y="720851"/>
                  </a:lnTo>
                  <a:lnTo>
                    <a:pt x="1696212" y="720851"/>
                  </a:lnTo>
                  <a:lnTo>
                    <a:pt x="1696212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513832" y="2552700"/>
              <a:ext cx="1696720" cy="721360"/>
            </a:xfrm>
            <a:custGeom>
              <a:avLst/>
              <a:gdLst/>
              <a:ahLst/>
              <a:cxnLst/>
              <a:rect l="l" t="t" r="r" b="b"/>
              <a:pathLst>
                <a:path w="1696720" h="721360">
                  <a:moveTo>
                    <a:pt x="0" y="720851"/>
                  </a:moveTo>
                  <a:lnTo>
                    <a:pt x="1696212" y="720851"/>
                  </a:lnTo>
                  <a:lnTo>
                    <a:pt x="1696212" y="0"/>
                  </a:lnTo>
                  <a:lnTo>
                    <a:pt x="0" y="0"/>
                  </a:lnTo>
                  <a:lnTo>
                    <a:pt x="0" y="72085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526023" y="3563111"/>
              <a:ext cx="1696720" cy="721360"/>
            </a:xfrm>
            <a:custGeom>
              <a:avLst/>
              <a:gdLst/>
              <a:ahLst/>
              <a:cxnLst/>
              <a:rect l="l" t="t" r="r" b="b"/>
              <a:pathLst>
                <a:path w="1696720" h="721360">
                  <a:moveTo>
                    <a:pt x="1696212" y="0"/>
                  </a:moveTo>
                  <a:lnTo>
                    <a:pt x="0" y="0"/>
                  </a:lnTo>
                  <a:lnTo>
                    <a:pt x="0" y="720851"/>
                  </a:lnTo>
                  <a:lnTo>
                    <a:pt x="1696212" y="720851"/>
                  </a:lnTo>
                  <a:lnTo>
                    <a:pt x="1696212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526023" y="3563111"/>
              <a:ext cx="1696720" cy="721360"/>
            </a:xfrm>
            <a:custGeom>
              <a:avLst/>
              <a:gdLst/>
              <a:ahLst/>
              <a:cxnLst/>
              <a:rect l="l" t="t" r="r" b="b"/>
              <a:pathLst>
                <a:path w="1696720" h="721360">
                  <a:moveTo>
                    <a:pt x="0" y="720851"/>
                  </a:moveTo>
                  <a:lnTo>
                    <a:pt x="1696212" y="720851"/>
                  </a:lnTo>
                  <a:lnTo>
                    <a:pt x="1696212" y="0"/>
                  </a:lnTo>
                  <a:lnTo>
                    <a:pt x="0" y="0"/>
                  </a:lnTo>
                  <a:lnTo>
                    <a:pt x="0" y="72085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509259" y="4573523"/>
              <a:ext cx="1696720" cy="721360"/>
            </a:xfrm>
            <a:custGeom>
              <a:avLst/>
              <a:gdLst/>
              <a:ahLst/>
              <a:cxnLst/>
              <a:rect l="l" t="t" r="r" b="b"/>
              <a:pathLst>
                <a:path w="1696720" h="721360">
                  <a:moveTo>
                    <a:pt x="1696212" y="0"/>
                  </a:moveTo>
                  <a:lnTo>
                    <a:pt x="0" y="0"/>
                  </a:lnTo>
                  <a:lnTo>
                    <a:pt x="0" y="720851"/>
                  </a:lnTo>
                  <a:lnTo>
                    <a:pt x="1696212" y="720851"/>
                  </a:lnTo>
                  <a:lnTo>
                    <a:pt x="1696212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509259" y="4573523"/>
              <a:ext cx="1696720" cy="721360"/>
            </a:xfrm>
            <a:custGeom>
              <a:avLst/>
              <a:gdLst/>
              <a:ahLst/>
              <a:cxnLst/>
              <a:rect l="l" t="t" r="r" b="b"/>
              <a:pathLst>
                <a:path w="1696720" h="721360">
                  <a:moveTo>
                    <a:pt x="0" y="720851"/>
                  </a:moveTo>
                  <a:lnTo>
                    <a:pt x="1696212" y="720851"/>
                  </a:lnTo>
                  <a:lnTo>
                    <a:pt x="1696212" y="0"/>
                  </a:lnTo>
                  <a:lnTo>
                    <a:pt x="0" y="0"/>
                  </a:lnTo>
                  <a:lnTo>
                    <a:pt x="0" y="72085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509259" y="5548883"/>
              <a:ext cx="1696720" cy="721360"/>
            </a:xfrm>
            <a:custGeom>
              <a:avLst/>
              <a:gdLst/>
              <a:ahLst/>
              <a:cxnLst/>
              <a:rect l="l" t="t" r="r" b="b"/>
              <a:pathLst>
                <a:path w="1696720" h="721360">
                  <a:moveTo>
                    <a:pt x="1696212" y="0"/>
                  </a:moveTo>
                  <a:lnTo>
                    <a:pt x="0" y="0"/>
                  </a:lnTo>
                  <a:lnTo>
                    <a:pt x="0" y="720851"/>
                  </a:lnTo>
                  <a:lnTo>
                    <a:pt x="1696212" y="720851"/>
                  </a:lnTo>
                  <a:lnTo>
                    <a:pt x="1696212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509259" y="5548883"/>
              <a:ext cx="1696720" cy="721360"/>
            </a:xfrm>
            <a:custGeom>
              <a:avLst/>
              <a:gdLst/>
              <a:ahLst/>
              <a:cxnLst/>
              <a:rect l="l" t="t" r="r" b="b"/>
              <a:pathLst>
                <a:path w="1696720" h="721360">
                  <a:moveTo>
                    <a:pt x="0" y="720851"/>
                  </a:moveTo>
                  <a:lnTo>
                    <a:pt x="1696212" y="720851"/>
                  </a:lnTo>
                  <a:lnTo>
                    <a:pt x="1696212" y="0"/>
                  </a:lnTo>
                  <a:lnTo>
                    <a:pt x="0" y="0"/>
                  </a:lnTo>
                  <a:lnTo>
                    <a:pt x="0" y="72085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410968" y="2689860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39" h="401319">
                  <a:moveTo>
                    <a:pt x="1424940" y="0"/>
                  </a:moveTo>
                  <a:lnTo>
                    <a:pt x="0" y="0"/>
                  </a:lnTo>
                  <a:lnTo>
                    <a:pt x="0" y="400812"/>
                  </a:lnTo>
                  <a:lnTo>
                    <a:pt x="1424940" y="400812"/>
                  </a:lnTo>
                  <a:lnTo>
                    <a:pt x="1424940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410968" y="2689860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39" h="401319">
                  <a:moveTo>
                    <a:pt x="0" y="400812"/>
                  </a:moveTo>
                  <a:lnTo>
                    <a:pt x="1424940" y="400812"/>
                  </a:lnTo>
                  <a:lnTo>
                    <a:pt x="1424940" y="0"/>
                  </a:lnTo>
                  <a:lnTo>
                    <a:pt x="0" y="0"/>
                  </a:lnTo>
                  <a:lnTo>
                    <a:pt x="0" y="40081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15340" y="2689860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39" h="401319">
                  <a:moveTo>
                    <a:pt x="1424940" y="0"/>
                  </a:moveTo>
                  <a:lnTo>
                    <a:pt x="0" y="0"/>
                  </a:lnTo>
                  <a:lnTo>
                    <a:pt x="0" y="400812"/>
                  </a:lnTo>
                  <a:lnTo>
                    <a:pt x="1424940" y="400812"/>
                  </a:lnTo>
                  <a:lnTo>
                    <a:pt x="1424940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15340" y="2689860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39" h="401319">
                  <a:moveTo>
                    <a:pt x="0" y="400812"/>
                  </a:moveTo>
                  <a:lnTo>
                    <a:pt x="1424940" y="400812"/>
                  </a:lnTo>
                  <a:lnTo>
                    <a:pt x="1424940" y="0"/>
                  </a:lnTo>
                  <a:lnTo>
                    <a:pt x="0" y="0"/>
                  </a:lnTo>
                  <a:lnTo>
                    <a:pt x="0" y="400812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976115" y="2689860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39" h="401319">
                  <a:moveTo>
                    <a:pt x="1424939" y="0"/>
                  </a:moveTo>
                  <a:lnTo>
                    <a:pt x="0" y="0"/>
                  </a:lnTo>
                  <a:lnTo>
                    <a:pt x="0" y="400812"/>
                  </a:lnTo>
                  <a:lnTo>
                    <a:pt x="1424939" y="400812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976115" y="2689860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39" h="401319">
                  <a:moveTo>
                    <a:pt x="0" y="400812"/>
                  </a:moveTo>
                  <a:lnTo>
                    <a:pt x="1424939" y="400812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0812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542788" y="2682240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40" h="401319">
                  <a:moveTo>
                    <a:pt x="1424939" y="0"/>
                  </a:moveTo>
                  <a:lnTo>
                    <a:pt x="0" y="0"/>
                  </a:lnTo>
                  <a:lnTo>
                    <a:pt x="0" y="400812"/>
                  </a:lnTo>
                  <a:lnTo>
                    <a:pt x="1424939" y="400812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542788" y="2682240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40" h="401319">
                  <a:moveTo>
                    <a:pt x="0" y="400812"/>
                  </a:moveTo>
                  <a:lnTo>
                    <a:pt x="1424939" y="400812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0812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815340" y="3718560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40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4940" y="402336"/>
                  </a:lnTo>
                  <a:lnTo>
                    <a:pt x="1424940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15340" y="3718560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6"/>
                  </a:moveTo>
                  <a:lnTo>
                    <a:pt x="1424940" y="402336"/>
                  </a:lnTo>
                  <a:lnTo>
                    <a:pt x="1424940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410968" y="3718560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40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4940" y="402336"/>
                  </a:lnTo>
                  <a:lnTo>
                    <a:pt x="1424940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410968" y="3718560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6"/>
                  </a:moveTo>
                  <a:lnTo>
                    <a:pt x="1424940" y="402336"/>
                  </a:lnTo>
                  <a:lnTo>
                    <a:pt x="1424940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976115" y="3718560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39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4939" y="402336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976115" y="3718560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6"/>
                  </a:moveTo>
                  <a:lnTo>
                    <a:pt x="1424939" y="402336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542788" y="3710940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40" h="402589">
                  <a:moveTo>
                    <a:pt x="1424939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4939" y="402336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818387" y="3710940"/>
              <a:ext cx="6149340" cy="1440180"/>
            </a:xfrm>
            <a:custGeom>
              <a:avLst/>
              <a:gdLst/>
              <a:ahLst/>
              <a:cxnLst/>
              <a:rect l="l" t="t" r="r" b="b"/>
              <a:pathLst>
                <a:path w="6149340" h="1440179">
                  <a:moveTo>
                    <a:pt x="4724400" y="402336"/>
                  </a:moveTo>
                  <a:lnTo>
                    <a:pt x="6149340" y="402336"/>
                  </a:lnTo>
                  <a:lnTo>
                    <a:pt x="6149340" y="0"/>
                  </a:lnTo>
                  <a:lnTo>
                    <a:pt x="4724400" y="0"/>
                  </a:lnTo>
                  <a:lnTo>
                    <a:pt x="4724400" y="402336"/>
                  </a:lnTo>
                  <a:close/>
                </a:path>
                <a:path w="6149340" h="1440179">
                  <a:moveTo>
                    <a:pt x="0" y="1440180"/>
                  </a:moveTo>
                  <a:lnTo>
                    <a:pt x="1424939" y="1440180"/>
                  </a:lnTo>
                  <a:lnTo>
                    <a:pt x="1424939" y="1037844"/>
                  </a:lnTo>
                  <a:lnTo>
                    <a:pt x="0" y="1037844"/>
                  </a:lnTo>
                  <a:lnTo>
                    <a:pt x="0" y="1440180"/>
                  </a:lnTo>
                  <a:close/>
                </a:path>
                <a:path w="6149340" h="1440179">
                  <a:moveTo>
                    <a:pt x="3160776" y="1440180"/>
                  </a:moveTo>
                  <a:lnTo>
                    <a:pt x="4585716" y="1440180"/>
                  </a:lnTo>
                  <a:lnTo>
                    <a:pt x="4585716" y="1037844"/>
                  </a:lnTo>
                  <a:lnTo>
                    <a:pt x="3160776" y="1037844"/>
                  </a:lnTo>
                  <a:lnTo>
                    <a:pt x="3160776" y="144018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821436" y="5701284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39" y="0"/>
                  </a:moveTo>
                  <a:lnTo>
                    <a:pt x="0" y="0"/>
                  </a:lnTo>
                  <a:lnTo>
                    <a:pt x="0" y="402335"/>
                  </a:lnTo>
                  <a:lnTo>
                    <a:pt x="1424939" y="402335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821436" y="5701284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5"/>
                  </a:moveTo>
                  <a:lnTo>
                    <a:pt x="1424939" y="402335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233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417063" y="5701284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39" y="0"/>
                  </a:moveTo>
                  <a:lnTo>
                    <a:pt x="0" y="0"/>
                  </a:lnTo>
                  <a:lnTo>
                    <a:pt x="0" y="402335"/>
                  </a:lnTo>
                  <a:lnTo>
                    <a:pt x="1424939" y="402335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417063" y="5701284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5"/>
                  </a:moveTo>
                  <a:lnTo>
                    <a:pt x="1424939" y="402335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233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982212" y="5701284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39" y="0"/>
                  </a:moveTo>
                  <a:lnTo>
                    <a:pt x="0" y="0"/>
                  </a:lnTo>
                  <a:lnTo>
                    <a:pt x="0" y="402335"/>
                  </a:lnTo>
                  <a:lnTo>
                    <a:pt x="1424939" y="402335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982212" y="5701284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5"/>
                  </a:moveTo>
                  <a:lnTo>
                    <a:pt x="1424939" y="402335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233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550408" y="5693664"/>
              <a:ext cx="1423670" cy="402590"/>
            </a:xfrm>
            <a:custGeom>
              <a:avLst/>
              <a:gdLst/>
              <a:ahLst/>
              <a:cxnLst/>
              <a:rect l="l" t="t" r="r" b="b"/>
              <a:pathLst>
                <a:path w="1423670" h="402589">
                  <a:moveTo>
                    <a:pt x="1423415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3415" y="402336"/>
                  </a:lnTo>
                  <a:lnTo>
                    <a:pt x="142341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550408" y="5693664"/>
              <a:ext cx="1423670" cy="402590"/>
            </a:xfrm>
            <a:custGeom>
              <a:avLst/>
              <a:gdLst/>
              <a:ahLst/>
              <a:cxnLst/>
              <a:rect l="l" t="t" r="r" b="b"/>
              <a:pathLst>
                <a:path w="1423670" h="402589">
                  <a:moveTo>
                    <a:pt x="0" y="402336"/>
                  </a:moveTo>
                  <a:lnTo>
                    <a:pt x="1423415" y="402336"/>
                  </a:lnTo>
                  <a:lnTo>
                    <a:pt x="1423415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 txBox="1"/>
          <p:nvPr/>
        </p:nvSpPr>
        <p:spPr>
          <a:xfrm>
            <a:off x="205841" y="2043810"/>
            <a:ext cx="3536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L3$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824738" y="4755134"/>
            <a:ext cx="1445260" cy="389890"/>
          </a:xfrm>
          <a:prstGeom prst="rect">
            <a:avLst/>
          </a:prstGeom>
          <a:solidFill>
            <a:srgbClr val="DAE2F3"/>
          </a:solidFill>
        </p:spPr>
        <p:txBody>
          <a:bodyPr vert="horz" wrap="square" lIns="0" tIns="105410" rIns="0" bIns="0" rtlCol="0">
            <a:spAutoFit/>
          </a:bodyPr>
          <a:lstStyle/>
          <a:p>
            <a:pPr marL="36195">
              <a:lnSpc>
                <a:spcPct val="100000"/>
              </a:lnSpc>
              <a:spcBef>
                <a:spcPts val="830"/>
              </a:spcBef>
            </a:pPr>
            <a:r>
              <a:rPr sz="1200" spc="-10" dirty="0">
                <a:latin typeface="Calibri"/>
                <a:cs typeface="Calibri"/>
              </a:rPr>
              <a:t>1,0,0x7fff10,…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2414016" y="4748784"/>
            <a:ext cx="1424940" cy="402590"/>
          </a:xfrm>
          <a:prstGeom prst="rect">
            <a:avLst/>
          </a:prstGeom>
          <a:solidFill>
            <a:srgbClr val="DAE2F3"/>
          </a:solidFill>
          <a:ln w="12700">
            <a:solidFill>
              <a:srgbClr val="2E528F"/>
            </a:solidFill>
          </a:ln>
        </p:spPr>
        <p:txBody>
          <a:bodyPr vert="horz" wrap="square" lIns="0" tIns="111760" rIns="0" bIns="0" rtlCol="0">
            <a:spAutoFit/>
          </a:bodyPr>
          <a:lstStyle/>
          <a:p>
            <a:pPr marL="41275">
              <a:lnSpc>
                <a:spcPct val="100000"/>
              </a:lnSpc>
              <a:spcBef>
                <a:spcPts val="880"/>
              </a:spcBef>
            </a:pPr>
            <a:r>
              <a:rPr sz="1200" spc="-10" dirty="0">
                <a:latin typeface="Calibri"/>
                <a:cs typeface="Calibri"/>
              </a:rPr>
              <a:t>1,0,0x000000,…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3979164" y="4748784"/>
            <a:ext cx="1424940" cy="402590"/>
          </a:xfrm>
          <a:prstGeom prst="rect">
            <a:avLst/>
          </a:prstGeom>
          <a:solidFill>
            <a:srgbClr val="DAE2F3"/>
          </a:solidFill>
        </p:spPr>
        <p:txBody>
          <a:bodyPr vert="horz" wrap="square" lIns="0" tIns="100330" rIns="0" bIns="0" rtlCol="0">
            <a:spAutoFit/>
          </a:bodyPr>
          <a:lstStyle/>
          <a:p>
            <a:pPr marL="61594">
              <a:lnSpc>
                <a:spcPct val="100000"/>
              </a:lnSpc>
              <a:spcBef>
                <a:spcPts val="790"/>
              </a:spcBef>
            </a:pPr>
            <a:r>
              <a:rPr sz="1200" spc="-10" dirty="0">
                <a:latin typeface="Calibri"/>
                <a:cs typeface="Calibri"/>
              </a:rPr>
              <a:t>1,1,0x001e00,…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5542788" y="4742688"/>
            <a:ext cx="1424940" cy="401320"/>
          </a:xfrm>
          <a:prstGeom prst="rect">
            <a:avLst/>
          </a:prstGeom>
          <a:solidFill>
            <a:srgbClr val="DAE2F3"/>
          </a:solidFill>
          <a:ln w="12700">
            <a:solidFill>
              <a:srgbClr val="2E528F"/>
            </a:solidFill>
          </a:ln>
        </p:spPr>
        <p:txBody>
          <a:bodyPr vert="horz" wrap="square" lIns="0" tIns="106680" rIns="0" bIns="0" rtlCol="0">
            <a:spAutoFit/>
          </a:bodyPr>
          <a:lstStyle/>
          <a:p>
            <a:pPr marL="46990">
              <a:lnSpc>
                <a:spcPct val="100000"/>
              </a:lnSpc>
              <a:spcBef>
                <a:spcPts val="840"/>
              </a:spcBef>
            </a:pPr>
            <a:r>
              <a:rPr sz="1200" spc="-10" dirty="0">
                <a:latin typeface="Calibri"/>
                <a:cs typeface="Calibri"/>
              </a:rPr>
              <a:t>0,1,0x7fff00,…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8448802" y="3990213"/>
            <a:ext cx="291973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Direct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mapped</a:t>
            </a:r>
            <a:r>
              <a:rPr sz="1800" spc="-10" dirty="0">
                <a:latin typeface="Calibri"/>
                <a:cs typeface="Calibri"/>
              </a:rPr>
              <a:t> cache: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1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comparator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because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each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set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contains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single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line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6217920" y="4388865"/>
            <a:ext cx="1895475" cy="353695"/>
          </a:xfrm>
          <a:custGeom>
            <a:avLst/>
            <a:gdLst/>
            <a:ahLst/>
            <a:cxnLst/>
            <a:rect l="l" t="t" r="r" b="b"/>
            <a:pathLst>
              <a:path w="1895475" h="353695">
                <a:moveTo>
                  <a:pt x="31750" y="277494"/>
                </a:moveTo>
                <a:lnTo>
                  <a:pt x="0" y="277494"/>
                </a:lnTo>
                <a:lnTo>
                  <a:pt x="38100" y="353694"/>
                </a:lnTo>
                <a:lnTo>
                  <a:pt x="69850" y="290194"/>
                </a:lnTo>
                <a:lnTo>
                  <a:pt x="31750" y="290194"/>
                </a:lnTo>
                <a:lnTo>
                  <a:pt x="31750" y="277494"/>
                </a:lnTo>
                <a:close/>
              </a:path>
              <a:path w="1895475" h="353695">
                <a:moveTo>
                  <a:pt x="1895348" y="0"/>
                </a:moveTo>
                <a:lnTo>
                  <a:pt x="31750" y="0"/>
                </a:lnTo>
                <a:lnTo>
                  <a:pt x="31750" y="290194"/>
                </a:lnTo>
                <a:lnTo>
                  <a:pt x="44450" y="290194"/>
                </a:lnTo>
                <a:lnTo>
                  <a:pt x="44450" y="12699"/>
                </a:lnTo>
                <a:lnTo>
                  <a:pt x="38100" y="12699"/>
                </a:lnTo>
                <a:lnTo>
                  <a:pt x="44450" y="6349"/>
                </a:lnTo>
                <a:lnTo>
                  <a:pt x="1895348" y="6349"/>
                </a:lnTo>
                <a:lnTo>
                  <a:pt x="1895348" y="0"/>
                </a:lnTo>
                <a:close/>
              </a:path>
              <a:path w="1895475" h="353695">
                <a:moveTo>
                  <a:pt x="76200" y="277494"/>
                </a:moveTo>
                <a:lnTo>
                  <a:pt x="44450" y="277494"/>
                </a:lnTo>
                <a:lnTo>
                  <a:pt x="44450" y="290194"/>
                </a:lnTo>
                <a:lnTo>
                  <a:pt x="69850" y="290194"/>
                </a:lnTo>
                <a:lnTo>
                  <a:pt x="76200" y="277494"/>
                </a:lnTo>
                <a:close/>
              </a:path>
              <a:path w="1895475" h="353695">
                <a:moveTo>
                  <a:pt x="44450" y="6349"/>
                </a:moveTo>
                <a:lnTo>
                  <a:pt x="38100" y="12699"/>
                </a:lnTo>
                <a:lnTo>
                  <a:pt x="44450" y="12699"/>
                </a:lnTo>
                <a:lnTo>
                  <a:pt x="44450" y="6349"/>
                </a:lnTo>
                <a:close/>
              </a:path>
              <a:path w="1895475" h="353695">
                <a:moveTo>
                  <a:pt x="1895348" y="6349"/>
                </a:moveTo>
                <a:lnTo>
                  <a:pt x="44450" y="6349"/>
                </a:lnTo>
                <a:lnTo>
                  <a:pt x="44450" y="12699"/>
                </a:lnTo>
                <a:lnTo>
                  <a:pt x="1895348" y="12699"/>
                </a:lnTo>
                <a:lnTo>
                  <a:pt x="1895348" y="63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9604" y="411556"/>
            <a:ext cx="1045845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Physical</a:t>
            </a:r>
            <a:r>
              <a:rPr spc="-120" dirty="0"/>
              <a:t> </a:t>
            </a:r>
            <a:r>
              <a:rPr dirty="0"/>
              <a:t>implementation</a:t>
            </a:r>
            <a:r>
              <a:rPr spc="-120" dirty="0"/>
              <a:t> </a:t>
            </a:r>
            <a:r>
              <a:rPr dirty="0"/>
              <a:t>separates</a:t>
            </a:r>
            <a:r>
              <a:rPr spc="-120" dirty="0"/>
              <a:t> </a:t>
            </a:r>
            <a:r>
              <a:rPr dirty="0"/>
              <a:t>data</a:t>
            </a:r>
            <a:r>
              <a:rPr spc="-120" dirty="0"/>
              <a:t> </a:t>
            </a:r>
            <a:r>
              <a:rPr dirty="0"/>
              <a:t>&amp;</a:t>
            </a:r>
            <a:r>
              <a:rPr spc="-120" dirty="0"/>
              <a:t> </a:t>
            </a:r>
            <a:r>
              <a:rPr spc="-20" dirty="0"/>
              <a:t>tags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92023" y="1658111"/>
            <a:ext cx="7054850" cy="4837430"/>
            <a:chOff x="192023" y="1658111"/>
            <a:chExt cx="7054850" cy="4837430"/>
          </a:xfrm>
        </p:grpSpPr>
        <p:sp>
          <p:nvSpPr>
            <p:cNvPr id="4" name="object 4"/>
            <p:cNvSpPr/>
            <p:nvPr/>
          </p:nvSpPr>
          <p:spPr>
            <a:xfrm>
              <a:off x="192023" y="2371343"/>
              <a:ext cx="7054850" cy="4122420"/>
            </a:xfrm>
            <a:custGeom>
              <a:avLst/>
              <a:gdLst/>
              <a:ahLst/>
              <a:cxnLst/>
              <a:rect l="l" t="t" r="r" b="b"/>
              <a:pathLst>
                <a:path w="7054850" h="4122420">
                  <a:moveTo>
                    <a:pt x="7054596" y="0"/>
                  </a:moveTo>
                  <a:lnTo>
                    <a:pt x="0" y="0"/>
                  </a:lnTo>
                  <a:lnTo>
                    <a:pt x="0" y="4122420"/>
                  </a:lnTo>
                  <a:lnTo>
                    <a:pt x="7054596" y="4122420"/>
                  </a:lnTo>
                  <a:lnTo>
                    <a:pt x="70545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21564" y="2552699"/>
              <a:ext cx="6754495" cy="3736975"/>
            </a:xfrm>
            <a:custGeom>
              <a:avLst/>
              <a:gdLst/>
              <a:ahLst/>
              <a:cxnLst/>
              <a:rect l="l" t="t" r="r" b="b"/>
              <a:pathLst>
                <a:path w="6754495" h="3736975">
                  <a:moveTo>
                    <a:pt x="6754368" y="2987040"/>
                  </a:moveTo>
                  <a:lnTo>
                    <a:pt x="0" y="2987040"/>
                  </a:lnTo>
                  <a:lnTo>
                    <a:pt x="0" y="3736848"/>
                  </a:lnTo>
                  <a:lnTo>
                    <a:pt x="6754368" y="3736848"/>
                  </a:lnTo>
                  <a:lnTo>
                    <a:pt x="6754368" y="2987040"/>
                  </a:lnTo>
                  <a:close/>
                </a:path>
                <a:path w="6754495" h="3736975">
                  <a:moveTo>
                    <a:pt x="6754368" y="2001012"/>
                  </a:moveTo>
                  <a:lnTo>
                    <a:pt x="0" y="2001012"/>
                  </a:lnTo>
                  <a:lnTo>
                    <a:pt x="0" y="2750820"/>
                  </a:lnTo>
                  <a:lnTo>
                    <a:pt x="6754368" y="2750820"/>
                  </a:lnTo>
                  <a:lnTo>
                    <a:pt x="6754368" y="2001012"/>
                  </a:lnTo>
                  <a:close/>
                </a:path>
                <a:path w="6754495" h="3736975">
                  <a:moveTo>
                    <a:pt x="6754368" y="986028"/>
                  </a:moveTo>
                  <a:lnTo>
                    <a:pt x="0" y="986028"/>
                  </a:lnTo>
                  <a:lnTo>
                    <a:pt x="0" y="1735836"/>
                  </a:lnTo>
                  <a:lnTo>
                    <a:pt x="6754368" y="1735836"/>
                  </a:lnTo>
                  <a:lnTo>
                    <a:pt x="6754368" y="986028"/>
                  </a:lnTo>
                  <a:close/>
                </a:path>
                <a:path w="6754495" h="3736975">
                  <a:moveTo>
                    <a:pt x="6754368" y="0"/>
                  </a:moveTo>
                  <a:lnTo>
                    <a:pt x="0" y="0"/>
                  </a:lnTo>
                  <a:lnTo>
                    <a:pt x="0" y="749808"/>
                  </a:lnTo>
                  <a:lnTo>
                    <a:pt x="6754368" y="749808"/>
                  </a:lnTo>
                  <a:lnTo>
                    <a:pt x="6754368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46760" y="1658111"/>
              <a:ext cx="4761230" cy="4837430"/>
            </a:xfrm>
            <a:custGeom>
              <a:avLst/>
              <a:gdLst/>
              <a:ahLst/>
              <a:cxnLst/>
              <a:rect l="l" t="t" r="r" b="b"/>
              <a:pathLst>
                <a:path w="4761230" h="4837430">
                  <a:moveTo>
                    <a:pt x="1568196" y="3048"/>
                  </a:moveTo>
                  <a:lnTo>
                    <a:pt x="0" y="3048"/>
                  </a:lnTo>
                  <a:lnTo>
                    <a:pt x="0" y="4835652"/>
                  </a:lnTo>
                  <a:lnTo>
                    <a:pt x="1568196" y="4835652"/>
                  </a:lnTo>
                  <a:lnTo>
                    <a:pt x="1568196" y="3048"/>
                  </a:lnTo>
                  <a:close/>
                </a:path>
                <a:path w="4761230" h="4837430">
                  <a:moveTo>
                    <a:pt x="3162300" y="0"/>
                  </a:moveTo>
                  <a:lnTo>
                    <a:pt x="1594104" y="0"/>
                  </a:lnTo>
                  <a:lnTo>
                    <a:pt x="1594104" y="4834128"/>
                  </a:lnTo>
                  <a:lnTo>
                    <a:pt x="3162300" y="4834128"/>
                  </a:lnTo>
                  <a:lnTo>
                    <a:pt x="3162300" y="0"/>
                  </a:lnTo>
                  <a:close/>
                </a:path>
                <a:path w="4761230" h="4837430">
                  <a:moveTo>
                    <a:pt x="4760963" y="3048"/>
                  </a:moveTo>
                  <a:lnTo>
                    <a:pt x="3191256" y="3048"/>
                  </a:lnTo>
                  <a:lnTo>
                    <a:pt x="3191256" y="4837176"/>
                  </a:lnTo>
                  <a:lnTo>
                    <a:pt x="4760963" y="4837176"/>
                  </a:lnTo>
                  <a:lnTo>
                    <a:pt x="4760963" y="3048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410968" y="2689859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39" h="401319">
                  <a:moveTo>
                    <a:pt x="1424940" y="0"/>
                  </a:moveTo>
                  <a:lnTo>
                    <a:pt x="0" y="0"/>
                  </a:lnTo>
                  <a:lnTo>
                    <a:pt x="0" y="400812"/>
                  </a:lnTo>
                  <a:lnTo>
                    <a:pt x="1424940" y="400812"/>
                  </a:lnTo>
                  <a:lnTo>
                    <a:pt x="1424940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410968" y="2689859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39" h="401319">
                  <a:moveTo>
                    <a:pt x="0" y="400812"/>
                  </a:moveTo>
                  <a:lnTo>
                    <a:pt x="1424940" y="400812"/>
                  </a:lnTo>
                  <a:lnTo>
                    <a:pt x="1424940" y="0"/>
                  </a:lnTo>
                  <a:lnTo>
                    <a:pt x="0" y="0"/>
                  </a:lnTo>
                  <a:lnTo>
                    <a:pt x="0" y="40081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15340" y="2689859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39" h="401319">
                  <a:moveTo>
                    <a:pt x="1424940" y="0"/>
                  </a:moveTo>
                  <a:lnTo>
                    <a:pt x="0" y="0"/>
                  </a:lnTo>
                  <a:lnTo>
                    <a:pt x="0" y="400812"/>
                  </a:lnTo>
                  <a:lnTo>
                    <a:pt x="1424940" y="400812"/>
                  </a:lnTo>
                  <a:lnTo>
                    <a:pt x="1424940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15340" y="2689859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39" h="401319">
                  <a:moveTo>
                    <a:pt x="0" y="400812"/>
                  </a:moveTo>
                  <a:lnTo>
                    <a:pt x="1424940" y="400812"/>
                  </a:lnTo>
                  <a:lnTo>
                    <a:pt x="1424940" y="0"/>
                  </a:lnTo>
                  <a:lnTo>
                    <a:pt x="0" y="0"/>
                  </a:lnTo>
                  <a:lnTo>
                    <a:pt x="0" y="400812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976115" y="2689859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39" h="401319">
                  <a:moveTo>
                    <a:pt x="1424939" y="0"/>
                  </a:moveTo>
                  <a:lnTo>
                    <a:pt x="0" y="0"/>
                  </a:lnTo>
                  <a:lnTo>
                    <a:pt x="0" y="400812"/>
                  </a:lnTo>
                  <a:lnTo>
                    <a:pt x="1424939" y="400812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976115" y="2689859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39" h="401319">
                  <a:moveTo>
                    <a:pt x="0" y="400812"/>
                  </a:moveTo>
                  <a:lnTo>
                    <a:pt x="1424939" y="400812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0812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15340" y="3718560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40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4940" y="402336"/>
                  </a:lnTo>
                  <a:lnTo>
                    <a:pt x="1424940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15340" y="3718560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6"/>
                  </a:moveTo>
                  <a:lnTo>
                    <a:pt x="1424940" y="402336"/>
                  </a:lnTo>
                  <a:lnTo>
                    <a:pt x="1424940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410968" y="3718560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40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4940" y="402336"/>
                  </a:lnTo>
                  <a:lnTo>
                    <a:pt x="1424940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410968" y="3718560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6"/>
                  </a:moveTo>
                  <a:lnTo>
                    <a:pt x="1424940" y="402336"/>
                  </a:lnTo>
                  <a:lnTo>
                    <a:pt x="1424940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976115" y="3718560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39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4939" y="402336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76115" y="3718560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6"/>
                  </a:moveTo>
                  <a:lnTo>
                    <a:pt x="1424939" y="402336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18387" y="474878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39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4939" y="402336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18387" y="474878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6"/>
                  </a:moveTo>
                  <a:lnTo>
                    <a:pt x="1424939" y="402336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414016" y="474878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40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4940" y="402336"/>
                  </a:lnTo>
                  <a:lnTo>
                    <a:pt x="1424940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414016" y="474878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6"/>
                  </a:moveTo>
                  <a:lnTo>
                    <a:pt x="1424940" y="402336"/>
                  </a:lnTo>
                  <a:lnTo>
                    <a:pt x="1424940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979164" y="474878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39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4939" y="402336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979164" y="474878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6"/>
                  </a:moveTo>
                  <a:lnTo>
                    <a:pt x="1424939" y="402336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21436" y="570128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39" y="0"/>
                  </a:moveTo>
                  <a:lnTo>
                    <a:pt x="0" y="0"/>
                  </a:lnTo>
                  <a:lnTo>
                    <a:pt x="0" y="402335"/>
                  </a:lnTo>
                  <a:lnTo>
                    <a:pt x="1424939" y="402335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21436" y="570128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5"/>
                  </a:moveTo>
                  <a:lnTo>
                    <a:pt x="1424939" y="402335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233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417063" y="570128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39" y="0"/>
                  </a:moveTo>
                  <a:lnTo>
                    <a:pt x="0" y="0"/>
                  </a:lnTo>
                  <a:lnTo>
                    <a:pt x="0" y="402335"/>
                  </a:lnTo>
                  <a:lnTo>
                    <a:pt x="1424939" y="402335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417063" y="570128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5"/>
                  </a:moveTo>
                  <a:lnTo>
                    <a:pt x="1424939" y="402335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233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982212" y="570128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39" y="0"/>
                  </a:moveTo>
                  <a:lnTo>
                    <a:pt x="0" y="0"/>
                  </a:lnTo>
                  <a:lnTo>
                    <a:pt x="0" y="402335"/>
                  </a:lnTo>
                  <a:lnTo>
                    <a:pt x="1424939" y="402335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982212" y="570128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5"/>
                  </a:moveTo>
                  <a:lnTo>
                    <a:pt x="1424939" y="402335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233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31" name="object 31"/>
          <p:cNvGraphicFramePr>
            <a:graphicFrameLocks noGrp="1"/>
          </p:cNvGraphicFramePr>
          <p:nvPr/>
        </p:nvGraphicFramePr>
        <p:xfrm>
          <a:off x="185673" y="1652523"/>
          <a:ext cx="7055480" cy="49180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5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11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57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25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516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50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430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1120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26034"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L3$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2E528F"/>
                      </a:solidFill>
                      <a:prstDash val="solid"/>
                    </a:lnR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11175">
                        <a:lnSpc>
                          <a:spcPts val="212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Way</a:t>
                      </a:r>
                      <a:r>
                        <a:rPr sz="18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62915">
                        <a:lnSpc>
                          <a:spcPts val="2125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Way</a:t>
                      </a:r>
                      <a:r>
                        <a:rPr sz="18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81965">
                        <a:lnSpc>
                          <a:spcPts val="205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Way</a:t>
                      </a:r>
                      <a:r>
                        <a:rPr sz="18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87045">
                        <a:lnSpc>
                          <a:spcPts val="212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Way</a:t>
                      </a:r>
                      <a:r>
                        <a:rPr sz="18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97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1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Set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7620" marB="0" vert="vert27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511175">
                        <a:lnSpc>
                          <a:spcPct val="100000"/>
                        </a:lnSpc>
                        <a:spcBef>
                          <a:spcPts val="1520"/>
                        </a:spcBef>
                      </a:pPr>
                      <a:r>
                        <a:rPr sz="1800" spc="-20" dirty="0">
                          <a:latin typeface="Calibri"/>
                          <a:cs typeface="Calibri"/>
                        </a:rPr>
                        <a:t>Line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9304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solidFill>
                      <a:srgbClr val="ACB8C9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6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620" marB="0" vert="vert27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304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ACB8C9">
                        <a:alpha val="39999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07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620" marB="0" vert="vert27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304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 cap="flat" cmpd="sng" algn="ctr">
                      <a:solidFill>
                        <a:srgbClr val="2E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558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2085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120014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Set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6510" marB="0" vert="vert27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solidFill>
                      <a:srgbClr val="ACB8C9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195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6510" marB="0" vert="vert27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ACB8C9">
                        <a:alpha val="39999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52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6510" marB="0" vert="vert27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 cap="flat" cmpd="sng" algn="ctr">
                      <a:solidFill>
                        <a:srgbClr val="2E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479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8595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Set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7620" marB="0" vert="vert27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solidFill>
                      <a:srgbClr val="ACB8C9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06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620" marB="0" vert="vert27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ACB8C9">
                        <a:alpha val="39999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93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620" marB="0" vert="vert27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 cap="flat" cmpd="sng" algn="ctr">
                      <a:solidFill>
                        <a:srgbClr val="2E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622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7493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120014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Set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 vert="vert27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383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905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905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905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32" name="object 32"/>
          <p:cNvSpPr txBox="1"/>
          <p:nvPr/>
        </p:nvSpPr>
        <p:spPr>
          <a:xfrm>
            <a:off x="7325994" y="1350645"/>
            <a:ext cx="46653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ourier New"/>
                <a:cs typeface="Courier New"/>
              </a:rPr>
              <a:t>0x01111111111111110000000000010011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1349228" y="1714500"/>
            <a:ext cx="628650" cy="0"/>
          </a:xfrm>
          <a:custGeom>
            <a:avLst/>
            <a:gdLst/>
            <a:ahLst/>
            <a:cxnLst/>
            <a:rect l="l" t="t" r="r" b="b"/>
            <a:pathLst>
              <a:path w="628650">
                <a:moveTo>
                  <a:pt x="0" y="0"/>
                </a:moveTo>
                <a:lnTo>
                  <a:pt x="628142" y="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1045952" y="1344167"/>
            <a:ext cx="233679" cy="0"/>
          </a:xfrm>
          <a:custGeom>
            <a:avLst/>
            <a:gdLst/>
            <a:ahLst/>
            <a:cxnLst/>
            <a:rect l="l" t="t" r="r" b="b"/>
            <a:pathLst>
              <a:path w="233679">
                <a:moveTo>
                  <a:pt x="0" y="0"/>
                </a:moveTo>
                <a:lnTo>
                  <a:pt x="233299" y="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687056" y="1714500"/>
            <a:ext cx="3282315" cy="0"/>
          </a:xfrm>
          <a:custGeom>
            <a:avLst/>
            <a:gdLst/>
            <a:ahLst/>
            <a:cxnLst/>
            <a:rect l="l" t="t" r="r" b="b"/>
            <a:pathLst>
              <a:path w="3282315">
                <a:moveTo>
                  <a:pt x="0" y="0"/>
                </a:moveTo>
                <a:lnTo>
                  <a:pt x="3282188" y="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8813672" y="1667636"/>
            <a:ext cx="7067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tag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bits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0766806" y="976629"/>
            <a:ext cx="8597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set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index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1421871" y="1672209"/>
            <a:ext cx="5613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block </a:t>
            </a:r>
            <a:r>
              <a:rPr sz="1800" spc="-20" dirty="0">
                <a:latin typeface="Calibri"/>
                <a:cs typeface="Calibri"/>
              </a:rPr>
              <a:t>offset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7555738" y="4210558"/>
            <a:ext cx="4403725" cy="2283460"/>
            <a:chOff x="7555738" y="4210558"/>
            <a:chExt cx="4403725" cy="2283460"/>
          </a:xfrm>
        </p:grpSpPr>
        <p:sp>
          <p:nvSpPr>
            <p:cNvPr id="40" name="object 40"/>
            <p:cNvSpPr/>
            <p:nvPr/>
          </p:nvSpPr>
          <p:spPr>
            <a:xfrm>
              <a:off x="7562088" y="4216908"/>
              <a:ext cx="4391025" cy="2270760"/>
            </a:xfrm>
            <a:custGeom>
              <a:avLst/>
              <a:gdLst/>
              <a:ahLst/>
              <a:cxnLst/>
              <a:rect l="l" t="t" r="r" b="b"/>
              <a:pathLst>
                <a:path w="4391025" h="2270760">
                  <a:moveTo>
                    <a:pt x="4390644" y="0"/>
                  </a:moveTo>
                  <a:lnTo>
                    <a:pt x="0" y="0"/>
                  </a:lnTo>
                  <a:lnTo>
                    <a:pt x="0" y="2270760"/>
                  </a:lnTo>
                  <a:lnTo>
                    <a:pt x="4390644" y="2270760"/>
                  </a:lnTo>
                  <a:lnTo>
                    <a:pt x="439064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562088" y="4216908"/>
              <a:ext cx="4391025" cy="2270760"/>
            </a:xfrm>
            <a:custGeom>
              <a:avLst/>
              <a:gdLst/>
              <a:ahLst/>
              <a:cxnLst/>
              <a:rect l="l" t="t" r="r" b="b"/>
              <a:pathLst>
                <a:path w="4391025" h="2270760">
                  <a:moveTo>
                    <a:pt x="0" y="2270760"/>
                  </a:moveTo>
                  <a:lnTo>
                    <a:pt x="4390644" y="2270760"/>
                  </a:lnTo>
                  <a:lnTo>
                    <a:pt x="4390644" y="0"/>
                  </a:lnTo>
                  <a:lnTo>
                    <a:pt x="0" y="0"/>
                  </a:lnTo>
                  <a:lnTo>
                    <a:pt x="0" y="227076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644384" y="4315968"/>
              <a:ext cx="4201795" cy="413384"/>
            </a:xfrm>
            <a:custGeom>
              <a:avLst/>
              <a:gdLst/>
              <a:ahLst/>
              <a:cxnLst/>
              <a:rect l="l" t="t" r="r" b="b"/>
              <a:pathLst>
                <a:path w="4201795" h="413385">
                  <a:moveTo>
                    <a:pt x="4201668" y="0"/>
                  </a:moveTo>
                  <a:lnTo>
                    <a:pt x="0" y="0"/>
                  </a:lnTo>
                  <a:lnTo>
                    <a:pt x="0" y="413003"/>
                  </a:lnTo>
                  <a:lnTo>
                    <a:pt x="4201668" y="413003"/>
                  </a:lnTo>
                  <a:lnTo>
                    <a:pt x="4201668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644384" y="4315968"/>
              <a:ext cx="4201795" cy="413384"/>
            </a:xfrm>
            <a:custGeom>
              <a:avLst/>
              <a:gdLst/>
              <a:ahLst/>
              <a:cxnLst/>
              <a:rect l="l" t="t" r="r" b="b"/>
              <a:pathLst>
                <a:path w="4201795" h="413385">
                  <a:moveTo>
                    <a:pt x="0" y="413003"/>
                  </a:moveTo>
                  <a:lnTo>
                    <a:pt x="4201668" y="413003"/>
                  </a:lnTo>
                  <a:lnTo>
                    <a:pt x="4201668" y="0"/>
                  </a:lnTo>
                  <a:lnTo>
                    <a:pt x="0" y="0"/>
                  </a:lnTo>
                  <a:lnTo>
                    <a:pt x="0" y="41300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7644384" y="4860036"/>
              <a:ext cx="4201795" cy="413384"/>
            </a:xfrm>
            <a:custGeom>
              <a:avLst/>
              <a:gdLst/>
              <a:ahLst/>
              <a:cxnLst/>
              <a:rect l="l" t="t" r="r" b="b"/>
              <a:pathLst>
                <a:path w="4201795" h="413385">
                  <a:moveTo>
                    <a:pt x="4201668" y="0"/>
                  </a:moveTo>
                  <a:lnTo>
                    <a:pt x="0" y="0"/>
                  </a:lnTo>
                  <a:lnTo>
                    <a:pt x="0" y="413003"/>
                  </a:lnTo>
                  <a:lnTo>
                    <a:pt x="4201668" y="413003"/>
                  </a:lnTo>
                  <a:lnTo>
                    <a:pt x="4201668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7644384" y="4860036"/>
              <a:ext cx="4201795" cy="413384"/>
            </a:xfrm>
            <a:custGeom>
              <a:avLst/>
              <a:gdLst/>
              <a:ahLst/>
              <a:cxnLst/>
              <a:rect l="l" t="t" r="r" b="b"/>
              <a:pathLst>
                <a:path w="4201795" h="413385">
                  <a:moveTo>
                    <a:pt x="0" y="413003"/>
                  </a:moveTo>
                  <a:lnTo>
                    <a:pt x="4201668" y="413003"/>
                  </a:lnTo>
                  <a:lnTo>
                    <a:pt x="4201668" y="0"/>
                  </a:lnTo>
                  <a:lnTo>
                    <a:pt x="0" y="0"/>
                  </a:lnTo>
                  <a:lnTo>
                    <a:pt x="0" y="41300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7644384" y="5419344"/>
              <a:ext cx="4201795" cy="413384"/>
            </a:xfrm>
            <a:custGeom>
              <a:avLst/>
              <a:gdLst/>
              <a:ahLst/>
              <a:cxnLst/>
              <a:rect l="l" t="t" r="r" b="b"/>
              <a:pathLst>
                <a:path w="4201795" h="413385">
                  <a:moveTo>
                    <a:pt x="4201668" y="0"/>
                  </a:moveTo>
                  <a:lnTo>
                    <a:pt x="0" y="0"/>
                  </a:lnTo>
                  <a:lnTo>
                    <a:pt x="0" y="413003"/>
                  </a:lnTo>
                  <a:lnTo>
                    <a:pt x="4201668" y="413003"/>
                  </a:lnTo>
                  <a:lnTo>
                    <a:pt x="4201668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644384" y="5419344"/>
              <a:ext cx="4201795" cy="413384"/>
            </a:xfrm>
            <a:custGeom>
              <a:avLst/>
              <a:gdLst/>
              <a:ahLst/>
              <a:cxnLst/>
              <a:rect l="l" t="t" r="r" b="b"/>
              <a:pathLst>
                <a:path w="4201795" h="413385">
                  <a:moveTo>
                    <a:pt x="0" y="413003"/>
                  </a:moveTo>
                  <a:lnTo>
                    <a:pt x="4201668" y="413003"/>
                  </a:lnTo>
                  <a:lnTo>
                    <a:pt x="4201668" y="0"/>
                  </a:lnTo>
                  <a:lnTo>
                    <a:pt x="0" y="0"/>
                  </a:lnTo>
                  <a:lnTo>
                    <a:pt x="0" y="41300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644384" y="5961888"/>
              <a:ext cx="4201795" cy="413384"/>
            </a:xfrm>
            <a:custGeom>
              <a:avLst/>
              <a:gdLst/>
              <a:ahLst/>
              <a:cxnLst/>
              <a:rect l="l" t="t" r="r" b="b"/>
              <a:pathLst>
                <a:path w="4201795" h="413385">
                  <a:moveTo>
                    <a:pt x="4201668" y="0"/>
                  </a:moveTo>
                  <a:lnTo>
                    <a:pt x="0" y="0"/>
                  </a:lnTo>
                  <a:lnTo>
                    <a:pt x="0" y="413004"/>
                  </a:lnTo>
                  <a:lnTo>
                    <a:pt x="4201668" y="413004"/>
                  </a:lnTo>
                  <a:lnTo>
                    <a:pt x="4201668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644384" y="5961888"/>
              <a:ext cx="4201795" cy="413384"/>
            </a:xfrm>
            <a:custGeom>
              <a:avLst/>
              <a:gdLst/>
              <a:ahLst/>
              <a:cxnLst/>
              <a:rect l="l" t="t" r="r" b="b"/>
              <a:pathLst>
                <a:path w="4201795" h="413385">
                  <a:moveTo>
                    <a:pt x="0" y="413004"/>
                  </a:moveTo>
                  <a:lnTo>
                    <a:pt x="4201668" y="413004"/>
                  </a:lnTo>
                  <a:lnTo>
                    <a:pt x="4201668" y="0"/>
                  </a:lnTo>
                  <a:lnTo>
                    <a:pt x="0" y="0"/>
                  </a:lnTo>
                  <a:lnTo>
                    <a:pt x="0" y="41300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7601839" y="4051808"/>
            <a:ext cx="17208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25" dirty="0">
                <a:latin typeface="Calibri"/>
                <a:cs typeface="Calibri"/>
              </a:rPr>
              <a:t>L3$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7688326" y="4381045"/>
            <a:ext cx="127635" cy="23241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b="1" dirty="0">
                <a:latin typeface="Calibri"/>
                <a:cs typeface="Calibri"/>
              </a:rPr>
              <a:t>Set</a:t>
            </a:r>
            <a:r>
              <a:rPr sz="800" b="1" spc="-30" dirty="0">
                <a:latin typeface="Calibri"/>
                <a:cs typeface="Calibri"/>
              </a:rPr>
              <a:t> </a:t>
            </a:r>
            <a:r>
              <a:rPr sz="800" b="1" spc="-60" dirty="0">
                <a:latin typeface="Calibri"/>
                <a:cs typeface="Calibri"/>
              </a:rPr>
              <a:t>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7693532" y="4946068"/>
            <a:ext cx="127635" cy="23241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b="1" dirty="0">
                <a:latin typeface="Calibri"/>
                <a:cs typeface="Calibri"/>
              </a:rPr>
              <a:t>Set</a:t>
            </a:r>
            <a:r>
              <a:rPr sz="800" b="1" spc="-30" dirty="0">
                <a:latin typeface="Calibri"/>
                <a:cs typeface="Calibri"/>
              </a:rPr>
              <a:t> </a:t>
            </a:r>
            <a:r>
              <a:rPr sz="800" b="1" spc="-60" dirty="0">
                <a:latin typeface="Calibri"/>
                <a:cs typeface="Calibri"/>
              </a:rPr>
              <a:t>1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688326" y="5500220"/>
            <a:ext cx="127635" cy="23241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b="1" dirty="0">
                <a:latin typeface="Calibri"/>
                <a:cs typeface="Calibri"/>
              </a:rPr>
              <a:t>Set</a:t>
            </a:r>
            <a:r>
              <a:rPr sz="800" b="1" spc="-30" dirty="0">
                <a:latin typeface="Calibri"/>
                <a:cs typeface="Calibri"/>
              </a:rPr>
              <a:t> </a:t>
            </a:r>
            <a:r>
              <a:rPr sz="800" b="1" spc="-60" dirty="0">
                <a:latin typeface="Calibri"/>
                <a:cs typeface="Calibri"/>
              </a:rPr>
              <a:t>2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7702677" y="6048860"/>
            <a:ext cx="127635" cy="23241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b="1" dirty="0">
                <a:latin typeface="Calibri"/>
                <a:cs typeface="Calibri"/>
              </a:rPr>
              <a:t>Set</a:t>
            </a:r>
            <a:r>
              <a:rPr sz="800" b="1" spc="-30" dirty="0">
                <a:latin typeface="Calibri"/>
                <a:cs typeface="Calibri"/>
              </a:rPr>
              <a:t> </a:t>
            </a:r>
            <a:r>
              <a:rPr sz="800" b="1" spc="-60" dirty="0"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7901685" y="3817365"/>
            <a:ext cx="3961765" cy="2677160"/>
            <a:chOff x="7901685" y="3817365"/>
            <a:chExt cx="3961765" cy="2677160"/>
          </a:xfrm>
        </p:grpSpPr>
        <p:sp>
          <p:nvSpPr>
            <p:cNvPr id="56" name="object 56"/>
            <p:cNvSpPr/>
            <p:nvPr/>
          </p:nvSpPr>
          <p:spPr>
            <a:xfrm>
              <a:off x="7908035" y="3825239"/>
              <a:ext cx="975360" cy="2662555"/>
            </a:xfrm>
            <a:custGeom>
              <a:avLst/>
              <a:gdLst/>
              <a:ahLst/>
              <a:cxnLst/>
              <a:rect l="l" t="t" r="r" b="b"/>
              <a:pathLst>
                <a:path w="975359" h="2662554">
                  <a:moveTo>
                    <a:pt x="975359" y="0"/>
                  </a:moveTo>
                  <a:lnTo>
                    <a:pt x="0" y="0"/>
                  </a:lnTo>
                  <a:lnTo>
                    <a:pt x="0" y="2662427"/>
                  </a:lnTo>
                  <a:lnTo>
                    <a:pt x="975359" y="2662427"/>
                  </a:lnTo>
                  <a:lnTo>
                    <a:pt x="975359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7908035" y="3825239"/>
              <a:ext cx="975360" cy="2662555"/>
            </a:xfrm>
            <a:custGeom>
              <a:avLst/>
              <a:gdLst/>
              <a:ahLst/>
              <a:cxnLst/>
              <a:rect l="l" t="t" r="r" b="b"/>
              <a:pathLst>
                <a:path w="975359" h="2662554">
                  <a:moveTo>
                    <a:pt x="0" y="2662427"/>
                  </a:moveTo>
                  <a:lnTo>
                    <a:pt x="975359" y="2662427"/>
                  </a:lnTo>
                  <a:lnTo>
                    <a:pt x="975359" y="0"/>
                  </a:lnTo>
                  <a:lnTo>
                    <a:pt x="0" y="0"/>
                  </a:lnTo>
                  <a:lnTo>
                    <a:pt x="0" y="266242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8900159" y="3823715"/>
              <a:ext cx="977265" cy="2662555"/>
            </a:xfrm>
            <a:custGeom>
              <a:avLst/>
              <a:gdLst/>
              <a:ahLst/>
              <a:cxnLst/>
              <a:rect l="l" t="t" r="r" b="b"/>
              <a:pathLst>
                <a:path w="977265" h="2662554">
                  <a:moveTo>
                    <a:pt x="976883" y="0"/>
                  </a:moveTo>
                  <a:lnTo>
                    <a:pt x="0" y="0"/>
                  </a:lnTo>
                  <a:lnTo>
                    <a:pt x="0" y="2662427"/>
                  </a:lnTo>
                  <a:lnTo>
                    <a:pt x="976883" y="2662427"/>
                  </a:lnTo>
                  <a:lnTo>
                    <a:pt x="976883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8900159" y="3823715"/>
              <a:ext cx="977265" cy="2662555"/>
            </a:xfrm>
            <a:custGeom>
              <a:avLst/>
              <a:gdLst/>
              <a:ahLst/>
              <a:cxnLst/>
              <a:rect l="l" t="t" r="r" b="b"/>
              <a:pathLst>
                <a:path w="977265" h="2662554">
                  <a:moveTo>
                    <a:pt x="0" y="2662427"/>
                  </a:moveTo>
                  <a:lnTo>
                    <a:pt x="976883" y="2662427"/>
                  </a:lnTo>
                  <a:lnTo>
                    <a:pt x="976883" y="0"/>
                  </a:lnTo>
                  <a:lnTo>
                    <a:pt x="0" y="0"/>
                  </a:lnTo>
                  <a:lnTo>
                    <a:pt x="0" y="266242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9893807" y="3825239"/>
              <a:ext cx="977265" cy="2662555"/>
            </a:xfrm>
            <a:custGeom>
              <a:avLst/>
              <a:gdLst/>
              <a:ahLst/>
              <a:cxnLst/>
              <a:rect l="l" t="t" r="r" b="b"/>
              <a:pathLst>
                <a:path w="977265" h="2662554">
                  <a:moveTo>
                    <a:pt x="976883" y="0"/>
                  </a:moveTo>
                  <a:lnTo>
                    <a:pt x="0" y="0"/>
                  </a:lnTo>
                  <a:lnTo>
                    <a:pt x="0" y="2662427"/>
                  </a:lnTo>
                  <a:lnTo>
                    <a:pt x="976883" y="2662427"/>
                  </a:lnTo>
                  <a:lnTo>
                    <a:pt x="976883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9893807" y="3825239"/>
              <a:ext cx="977265" cy="2662555"/>
            </a:xfrm>
            <a:custGeom>
              <a:avLst/>
              <a:gdLst/>
              <a:ahLst/>
              <a:cxnLst/>
              <a:rect l="l" t="t" r="r" b="b"/>
              <a:pathLst>
                <a:path w="977265" h="2662554">
                  <a:moveTo>
                    <a:pt x="0" y="2662427"/>
                  </a:moveTo>
                  <a:lnTo>
                    <a:pt x="976883" y="2662427"/>
                  </a:lnTo>
                  <a:lnTo>
                    <a:pt x="976883" y="0"/>
                  </a:lnTo>
                  <a:lnTo>
                    <a:pt x="0" y="0"/>
                  </a:lnTo>
                  <a:lnTo>
                    <a:pt x="0" y="266242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0881359" y="3823715"/>
              <a:ext cx="975360" cy="2662555"/>
            </a:xfrm>
            <a:custGeom>
              <a:avLst/>
              <a:gdLst/>
              <a:ahLst/>
              <a:cxnLst/>
              <a:rect l="l" t="t" r="r" b="b"/>
              <a:pathLst>
                <a:path w="975359" h="2662554">
                  <a:moveTo>
                    <a:pt x="975359" y="0"/>
                  </a:moveTo>
                  <a:lnTo>
                    <a:pt x="0" y="0"/>
                  </a:lnTo>
                  <a:lnTo>
                    <a:pt x="0" y="2662427"/>
                  </a:lnTo>
                  <a:lnTo>
                    <a:pt x="975359" y="2662427"/>
                  </a:lnTo>
                  <a:lnTo>
                    <a:pt x="975359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0881359" y="3823715"/>
              <a:ext cx="975360" cy="2662555"/>
            </a:xfrm>
            <a:custGeom>
              <a:avLst/>
              <a:gdLst/>
              <a:ahLst/>
              <a:cxnLst/>
              <a:rect l="l" t="t" r="r" b="b"/>
              <a:pathLst>
                <a:path w="975359" h="2662554">
                  <a:moveTo>
                    <a:pt x="0" y="2662427"/>
                  </a:moveTo>
                  <a:lnTo>
                    <a:pt x="975359" y="2662427"/>
                  </a:lnTo>
                  <a:lnTo>
                    <a:pt x="975359" y="0"/>
                  </a:lnTo>
                  <a:lnTo>
                    <a:pt x="0" y="0"/>
                  </a:lnTo>
                  <a:lnTo>
                    <a:pt x="0" y="266242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8944355" y="4390643"/>
              <a:ext cx="885825" cy="222885"/>
            </a:xfrm>
            <a:custGeom>
              <a:avLst/>
              <a:gdLst/>
              <a:ahLst/>
              <a:cxnLst/>
              <a:rect l="l" t="t" r="r" b="b"/>
              <a:pathLst>
                <a:path w="885825" h="222885">
                  <a:moveTo>
                    <a:pt x="885444" y="0"/>
                  </a:moveTo>
                  <a:lnTo>
                    <a:pt x="0" y="0"/>
                  </a:lnTo>
                  <a:lnTo>
                    <a:pt x="0" y="222503"/>
                  </a:lnTo>
                  <a:lnTo>
                    <a:pt x="885444" y="222503"/>
                  </a:lnTo>
                  <a:lnTo>
                    <a:pt x="885444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8944355" y="4390643"/>
              <a:ext cx="885825" cy="222885"/>
            </a:xfrm>
            <a:custGeom>
              <a:avLst/>
              <a:gdLst/>
              <a:ahLst/>
              <a:cxnLst/>
              <a:rect l="l" t="t" r="r" b="b"/>
              <a:pathLst>
                <a:path w="885825" h="222885">
                  <a:moveTo>
                    <a:pt x="0" y="222503"/>
                  </a:moveTo>
                  <a:lnTo>
                    <a:pt x="885444" y="222503"/>
                  </a:lnTo>
                  <a:lnTo>
                    <a:pt x="885444" y="0"/>
                  </a:lnTo>
                  <a:lnTo>
                    <a:pt x="0" y="0"/>
                  </a:lnTo>
                  <a:lnTo>
                    <a:pt x="0" y="22250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66"/>
          <p:cNvSpPr txBox="1"/>
          <p:nvPr/>
        </p:nvSpPr>
        <p:spPr>
          <a:xfrm>
            <a:off x="8944356" y="4421885"/>
            <a:ext cx="87185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Calibri"/>
                <a:cs typeface="Calibri"/>
              </a:rPr>
              <a:t>tag</a:t>
            </a:r>
            <a:r>
              <a:rPr sz="800" b="1" spc="-25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1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67" name="object 67"/>
          <p:cNvGrpSpPr/>
          <p:nvPr/>
        </p:nvGrpSpPr>
        <p:grpSpPr>
          <a:xfrm>
            <a:off x="9911842" y="4384294"/>
            <a:ext cx="898525" cy="235585"/>
            <a:chOff x="9911842" y="4384294"/>
            <a:chExt cx="898525" cy="235585"/>
          </a:xfrm>
        </p:grpSpPr>
        <p:sp>
          <p:nvSpPr>
            <p:cNvPr id="68" name="object 68"/>
            <p:cNvSpPr/>
            <p:nvPr/>
          </p:nvSpPr>
          <p:spPr>
            <a:xfrm>
              <a:off x="9918192" y="4390644"/>
              <a:ext cx="885825" cy="222885"/>
            </a:xfrm>
            <a:custGeom>
              <a:avLst/>
              <a:gdLst/>
              <a:ahLst/>
              <a:cxnLst/>
              <a:rect l="l" t="t" r="r" b="b"/>
              <a:pathLst>
                <a:path w="885825" h="222885">
                  <a:moveTo>
                    <a:pt x="885444" y="0"/>
                  </a:moveTo>
                  <a:lnTo>
                    <a:pt x="0" y="0"/>
                  </a:lnTo>
                  <a:lnTo>
                    <a:pt x="0" y="222503"/>
                  </a:lnTo>
                  <a:lnTo>
                    <a:pt x="885444" y="222503"/>
                  </a:lnTo>
                  <a:lnTo>
                    <a:pt x="885444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9918192" y="4390644"/>
              <a:ext cx="885825" cy="222885"/>
            </a:xfrm>
            <a:custGeom>
              <a:avLst/>
              <a:gdLst/>
              <a:ahLst/>
              <a:cxnLst/>
              <a:rect l="l" t="t" r="r" b="b"/>
              <a:pathLst>
                <a:path w="885825" h="222885">
                  <a:moveTo>
                    <a:pt x="0" y="222503"/>
                  </a:moveTo>
                  <a:lnTo>
                    <a:pt x="885444" y="222503"/>
                  </a:lnTo>
                  <a:lnTo>
                    <a:pt x="885444" y="0"/>
                  </a:lnTo>
                  <a:lnTo>
                    <a:pt x="0" y="0"/>
                  </a:lnTo>
                  <a:lnTo>
                    <a:pt x="0" y="22250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0" name="object 70"/>
          <p:cNvSpPr txBox="1"/>
          <p:nvPr/>
        </p:nvSpPr>
        <p:spPr>
          <a:xfrm>
            <a:off x="9918192" y="4421885"/>
            <a:ext cx="87947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85" algn="ctr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Calibri"/>
                <a:cs typeface="Calibri"/>
              </a:rPr>
              <a:t>tag</a:t>
            </a:r>
            <a:r>
              <a:rPr sz="800" b="1" spc="-25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2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71" name="object 71"/>
          <p:cNvGrpSpPr/>
          <p:nvPr/>
        </p:nvGrpSpPr>
        <p:grpSpPr>
          <a:xfrm>
            <a:off x="10887202" y="4381246"/>
            <a:ext cx="899794" cy="233679"/>
            <a:chOff x="10887202" y="4381246"/>
            <a:chExt cx="899794" cy="233679"/>
          </a:xfrm>
        </p:grpSpPr>
        <p:sp>
          <p:nvSpPr>
            <p:cNvPr id="72" name="object 72"/>
            <p:cNvSpPr/>
            <p:nvPr/>
          </p:nvSpPr>
          <p:spPr>
            <a:xfrm>
              <a:off x="10893552" y="4387596"/>
              <a:ext cx="887094" cy="220979"/>
            </a:xfrm>
            <a:custGeom>
              <a:avLst/>
              <a:gdLst/>
              <a:ahLst/>
              <a:cxnLst/>
              <a:rect l="l" t="t" r="r" b="b"/>
              <a:pathLst>
                <a:path w="887095" h="220979">
                  <a:moveTo>
                    <a:pt x="886968" y="0"/>
                  </a:moveTo>
                  <a:lnTo>
                    <a:pt x="0" y="0"/>
                  </a:lnTo>
                  <a:lnTo>
                    <a:pt x="0" y="220979"/>
                  </a:lnTo>
                  <a:lnTo>
                    <a:pt x="886968" y="220979"/>
                  </a:lnTo>
                  <a:lnTo>
                    <a:pt x="886968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0893552" y="4387596"/>
              <a:ext cx="887094" cy="220979"/>
            </a:xfrm>
            <a:custGeom>
              <a:avLst/>
              <a:gdLst/>
              <a:ahLst/>
              <a:cxnLst/>
              <a:rect l="l" t="t" r="r" b="b"/>
              <a:pathLst>
                <a:path w="887095" h="220979">
                  <a:moveTo>
                    <a:pt x="0" y="220979"/>
                  </a:moveTo>
                  <a:lnTo>
                    <a:pt x="886968" y="220979"/>
                  </a:lnTo>
                  <a:lnTo>
                    <a:pt x="886968" y="0"/>
                  </a:lnTo>
                  <a:lnTo>
                    <a:pt x="0" y="0"/>
                  </a:lnTo>
                  <a:lnTo>
                    <a:pt x="0" y="22097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" name="object 74"/>
          <p:cNvSpPr txBox="1"/>
          <p:nvPr/>
        </p:nvSpPr>
        <p:spPr>
          <a:xfrm>
            <a:off x="10893806" y="4417821"/>
            <a:ext cx="88138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45" algn="ctr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Calibri"/>
                <a:cs typeface="Calibri"/>
              </a:rPr>
              <a:t>tag</a:t>
            </a:r>
            <a:r>
              <a:rPr sz="800" b="1" spc="-25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75" name="object 75"/>
          <p:cNvGrpSpPr/>
          <p:nvPr/>
        </p:nvGrpSpPr>
        <p:grpSpPr>
          <a:xfrm>
            <a:off x="7944357" y="4948173"/>
            <a:ext cx="3845560" cy="1330960"/>
            <a:chOff x="7944357" y="4948173"/>
            <a:chExt cx="3845560" cy="1330960"/>
          </a:xfrm>
        </p:grpSpPr>
        <p:sp>
          <p:nvSpPr>
            <p:cNvPr id="76" name="object 76"/>
            <p:cNvSpPr/>
            <p:nvPr/>
          </p:nvSpPr>
          <p:spPr>
            <a:xfrm>
              <a:off x="7950707" y="4959095"/>
              <a:ext cx="887094" cy="220979"/>
            </a:xfrm>
            <a:custGeom>
              <a:avLst/>
              <a:gdLst/>
              <a:ahLst/>
              <a:cxnLst/>
              <a:rect l="l" t="t" r="r" b="b"/>
              <a:pathLst>
                <a:path w="887095" h="220979">
                  <a:moveTo>
                    <a:pt x="886968" y="0"/>
                  </a:moveTo>
                  <a:lnTo>
                    <a:pt x="0" y="0"/>
                  </a:lnTo>
                  <a:lnTo>
                    <a:pt x="0" y="220979"/>
                  </a:lnTo>
                  <a:lnTo>
                    <a:pt x="886968" y="220979"/>
                  </a:lnTo>
                  <a:lnTo>
                    <a:pt x="886968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7950707" y="4959095"/>
              <a:ext cx="887094" cy="220979"/>
            </a:xfrm>
            <a:custGeom>
              <a:avLst/>
              <a:gdLst/>
              <a:ahLst/>
              <a:cxnLst/>
              <a:rect l="l" t="t" r="r" b="b"/>
              <a:pathLst>
                <a:path w="887095" h="220979">
                  <a:moveTo>
                    <a:pt x="0" y="220979"/>
                  </a:moveTo>
                  <a:lnTo>
                    <a:pt x="886968" y="220979"/>
                  </a:lnTo>
                  <a:lnTo>
                    <a:pt x="886968" y="0"/>
                  </a:lnTo>
                  <a:lnTo>
                    <a:pt x="0" y="0"/>
                  </a:lnTo>
                  <a:lnTo>
                    <a:pt x="0" y="22097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8944355" y="4959095"/>
              <a:ext cx="885825" cy="220979"/>
            </a:xfrm>
            <a:custGeom>
              <a:avLst/>
              <a:gdLst/>
              <a:ahLst/>
              <a:cxnLst/>
              <a:rect l="l" t="t" r="r" b="b"/>
              <a:pathLst>
                <a:path w="885825" h="220979">
                  <a:moveTo>
                    <a:pt x="885444" y="0"/>
                  </a:moveTo>
                  <a:lnTo>
                    <a:pt x="0" y="0"/>
                  </a:lnTo>
                  <a:lnTo>
                    <a:pt x="0" y="220979"/>
                  </a:lnTo>
                  <a:lnTo>
                    <a:pt x="885444" y="220979"/>
                  </a:lnTo>
                  <a:lnTo>
                    <a:pt x="885444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8944355" y="4959095"/>
              <a:ext cx="885825" cy="220979"/>
            </a:xfrm>
            <a:custGeom>
              <a:avLst/>
              <a:gdLst/>
              <a:ahLst/>
              <a:cxnLst/>
              <a:rect l="l" t="t" r="r" b="b"/>
              <a:pathLst>
                <a:path w="885825" h="220979">
                  <a:moveTo>
                    <a:pt x="0" y="220979"/>
                  </a:moveTo>
                  <a:lnTo>
                    <a:pt x="885444" y="220979"/>
                  </a:lnTo>
                  <a:lnTo>
                    <a:pt x="885444" y="0"/>
                  </a:lnTo>
                  <a:lnTo>
                    <a:pt x="0" y="0"/>
                  </a:lnTo>
                  <a:lnTo>
                    <a:pt x="0" y="22097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9918191" y="4959095"/>
              <a:ext cx="885825" cy="220979"/>
            </a:xfrm>
            <a:custGeom>
              <a:avLst/>
              <a:gdLst/>
              <a:ahLst/>
              <a:cxnLst/>
              <a:rect l="l" t="t" r="r" b="b"/>
              <a:pathLst>
                <a:path w="885825" h="220979">
                  <a:moveTo>
                    <a:pt x="885444" y="0"/>
                  </a:moveTo>
                  <a:lnTo>
                    <a:pt x="0" y="0"/>
                  </a:lnTo>
                  <a:lnTo>
                    <a:pt x="0" y="220979"/>
                  </a:lnTo>
                  <a:lnTo>
                    <a:pt x="885444" y="220979"/>
                  </a:lnTo>
                  <a:lnTo>
                    <a:pt x="885444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9918191" y="4959095"/>
              <a:ext cx="885825" cy="220979"/>
            </a:xfrm>
            <a:custGeom>
              <a:avLst/>
              <a:gdLst/>
              <a:ahLst/>
              <a:cxnLst/>
              <a:rect l="l" t="t" r="r" b="b"/>
              <a:pathLst>
                <a:path w="885825" h="220979">
                  <a:moveTo>
                    <a:pt x="0" y="220979"/>
                  </a:moveTo>
                  <a:lnTo>
                    <a:pt x="885444" y="220979"/>
                  </a:lnTo>
                  <a:lnTo>
                    <a:pt x="885444" y="0"/>
                  </a:lnTo>
                  <a:lnTo>
                    <a:pt x="0" y="0"/>
                  </a:lnTo>
                  <a:lnTo>
                    <a:pt x="0" y="22097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0893551" y="4954523"/>
              <a:ext cx="887094" cy="220979"/>
            </a:xfrm>
            <a:custGeom>
              <a:avLst/>
              <a:gdLst/>
              <a:ahLst/>
              <a:cxnLst/>
              <a:rect l="l" t="t" r="r" b="b"/>
              <a:pathLst>
                <a:path w="887095" h="220979">
                  <a:moveTo>
                    <a:pt x="886968" y="0"/>
                  </a:moveTo>
                  <a:lnTo>
                    <a:pt x="0" y="0"/>
                  </a:lnTo>
                  <a:lnTo>
                    <a:pt x="0" y="220980"/>
                  </a:lnTo>
                  <a:lnTo>
                    <a:pt x="886968" y="220980"/>
                  </a:lnTo>
                  <a:lnTo>
                    <a:pt x="886968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0893551" y="4954523"/>
              <a:ext cx="887094" cy="220979"/>
            </a:xfrm>
            <a:custGeom>
              <a:avLst/>
              <a:gdLst/>
              <a:ahLst/>
              <a:cxnLst/>
              <a:rect l="l" t="t" r="r" b="b"/>
              <a:pathLst>
                <a:path w="887095" h="220979">
                  <a:moveTo>
                    <a:pt x="0" y="220980"/>
                  </a:moveTo>
                  <a:lnTo>
                    <a:pt x="886968" y="220980"/>
                  </a:lnTo>
                  <a:lnTo>
                    <a:pt x="886968" y="0"/>
                  </a:lnTo>
                  <a:lnTo>
                    <a:pt x="0" y="0"/>
                  </a:lnTo>
                  <a:lnTo>
                    <a:pt x="0" y="22098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7952231" y="5526023"/>
              <a:ext cx="887094" cy="222885"/>
            </a:xfrm>
            <a:custGeom>
              <a:avLst/>
              <a:gdLst/>
              <a:ahLst/>
              <a:cxnLst/>
              <a:rect l="l" t="t" r="r" b="b"/>
              <a:pathLst>
                <a:path w="887095" h="222885">
                  <a:moveTo>
                    <a:pt x="886968" y="0"/>
                  </a:moveTo>
                  <a:lnTo>
                    <a:pt x="0" y="0"/>
                  </a:lnTo>
                  <a:lnTo>
                    <a:pt x="0" y="222503"/>
                  </a:lnTo>
                  <a:lnTo>
                    <a:pt x="886968" y="222503"/>
                  </a:lnTo>
                  <a:lnTo>
                    <a:pt x="886968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7952231" y="5526023"/>
              <a:ext cx="887094" cy="222885"/>
            </a:xfrm>
            <a:custGeom>
              <a:avLst/>
              <a:gdLst/>
              <a:ahLst/>
              <a:cxnLst/>
              <a:rect l="l" t="t" r="r" b="b"/>
              <a:pathLst>
                <a:path w="887095" h="222885">
                  <a:moveTo>
                    <a:pt x="0" y="222503"/>
                  </a:moveTo>
                  <a:lnTo>
                    <a:pt x="886968" y="222503"/>
                  </a:lnTo>
                  <a:lnTo>
                    <a:pt x="886968" y="0"/>
                  </a:lnTo>
                  <a:lnTo>
                    <a:pt x="0" y="0"/>
                  </a:lnTo>
                  <a:lnTo>
                    <a:pt x="0" y="22250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8945879" y="5526023"/>
              <a:ext cx="887094" cy="222885"/>
            </a:xfrm>
            <a:custGeom>
              <a:avLst/>
              <a:gdLst/>
              <a:ahLst/>
              <a:cxnLst/>
              <a:rect l="l" t="t" r="r" b="b"/>
              <a:pathLst>
                <a:path w="887095" h="222885">
                  <a:moveTo>
                    <a:pt x="886968" y="0"/>
                  </a:moveTo>
                  <a:lnTo>
                    <a:pt x="0" y="0"/>
                  </a:lnTo>
                  <a:lnTo>
                    <a:pt x="0" y="222503"/>
                  </a:lnTo>
                  <a:lnTo>
                    <a:pt x="886968" y="222503"/>
                  </a:lnTo>
                  <a:lnTo>
                    <a:pt x="886968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8945879" y="5526023"/>
              <a:ext cx="887094" cy="222885"/>
            </a:xfrm>
            <a:custGeom>
              <a:avLst/>
              <a:gdLst/>
              <a:ahLst/>
              <a:cxnLst/>
              <a:rect l="l" t="t" r="r" b="b"/>
              <a:pathLst>
                <a:path w="887095" h="222885">
                  <a:moveTo>
                    <a:pt x="0" y="222503"/>
                  </a:moveTo>
                  <a:lnTo>
                    <a:pt x="886968" y="222503"/>
                  </a:lnTo>
                  <a:lnTo>
                    <a:pt x="886968" y="0"/>
                  </a:lnTo>
                  <a:lnTo>
                    <a:pt x="0" y="0"/>
                  </a:lnTo>
                  <a:lnTo>
                    <a:pt x="0" y="22250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9919715" y="5526023"/>
              <a:ext cx="887094" cy="222885"/>
            </a:xfrm>
            <a:custGeom>
              <a:avLst/>
              <a:gdLst/>
              <a:ahLst/>
              <a:cxnLst/>
              <a:rect l="l" t="t" r="r" b="b"/>
              <a:pathLst>
                <a:path w="887095" h="222885">
                  <a:moveTo>
                    <a:pt x="886968" y="0"/>
                  </a:moveTo>
                  <a:lnTo>
                    <a:pt x="0" y="0"/>
                  </a:lnTo>
                  <a:lnTo>
                    <a:pt x="0" y="222503"/>
                  </a:lnTo>
                  <a:lnTo>
                    <a:pt x="886968" y="222503"/>
                  </a:lnTo>
                  <a:lnTo>
                    <a:pt x="886968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9919715" y="5526023"/>
              <a:ext cx="887094" cy="222885"/>
            </a:xfrm>
            <a:custGeom>
              <a:avLst/>
              <a:gdLst/>
              <a:ahLst/>
              <a:cxnLst/>
              <a:rect l="l" t="t" r="r" b="b"/>
              <a:pathLst>
                <a:path w="887095" h="222885">
                  <a:moveTo>
                    <a:pt x="0" y="222503"/>
                  </a:moveTo>
                  <a:lnTo>
                    <a:pt x="886968" y="222503"/>
                  </a:lnTo>
                  <a:lnTo>
                    <a:pt x="886968" y="0"/>
                  </a:lnTo>
                  <a:lnTo>
                    <a:pt x="0" y="0"/>
                  </a:lnTo>
                  <a:lnTo>
                    <a:pt x="0" y="22250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0893551" y="5522975"/>
              <a:ext cx="887094" cy="220979"/>
            </a:xfrm>
            <a:custGeom>
              <a:avLst/>
              <a:gdLst/>
              <a:ahLst/>
              <a:cxnLst/>
              <a:rect l="l" t="t" r="r" b="b"/>
              <a:pathLst>
                <a:path w="887095" h="220979">
                  <a:moveTo>
                    <a:pt x="886968" y="0"/>
                  </a:moveTo>
                  <a:lnTo>
                    <a:pt x="0" y="0"/>
                  </a:lnTo>
                  <a:lnTo>
                    <a:pt x="0" y="220980"/>
                  </a:lnTo>
                  <a:lnTo>
                    <a:pt x="886968" y="220980"/>
                  </a:lnTo>
                  <a:lnTo>
                    <a:pt x="886968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0893551" y="5522975"/>
              <a:ext cx="887094" cy="220979"/>
            </a:xfrm>
            <a:custGeom>
              <a:avLst/>
              <a:gdLst/>
              <a:ahLst/>
              <a:cxnLst/>
              <a:rect l="l" t="t" r="r" b="b"/>
              <a:pathLst>
                <a:path w="887095" h="220979">
                  <a:moveTo>
                    <a:pt x="0" y="220980"/>
                  </a:moveTo>
                  <a:lnTo>
                    <a:pt x="886968" y="220980"/>
                  </a:lnTo>
                  <a:lnTo>
                    <a:pt x="886968" y="0"/>
                  </a:lnTo>
                  <a:lnTo>
                    <a:pt x="0" y="0"/>
                  </a:lnTo>
                  <a:lnTo>
                    <a:pt x="0" y="22098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7955279" y="6051803"/>
              <a:ext cx="885825" cy="220979"/>
            </a:xfrm>
            <a:custGeom>
              <a:avLst/>
              <a:gdLst/>
              <a:ahLst/>
              <a:cxnLst/>
              <a:rect l="l" t="t" r="r" b="b"/>
              <a:pathLst>
                <a:path w="885825" h="220979">
                  <a:moveTo>
                    <a:pt x="885444" y="0"/>
                  </a:moveTo>
                  <a:lnTo>
                    <a:pt x="0" y="0"/>
                  </a:lnTo>
                  <a:lnTo>
                    <a:pt x="0" y="220980"/>
                  </a:lnTo>
                  <a:lnTo>
                    <a:pt x="885444" y="220980"/>
                  </a:lnTo>
                  <a:lnTo>
                    <a:pt x="885444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7955279" y="6051803"/>
              <a:ext cx="885825" cy="220979"/>
            </a:xfrm>
            <a:custGeom>
              <a:avLst/>
              <a:gdLst/>
              <a:ahLst/>
              <a:cxnLst/>
              <a:rect l="l" t="t" r="r" b="b"/>
              <a:pathLst>
                <a:path w="885825" h="220979">
                  <a:moveTo>
                    <a:pt x="0" y="220980"/>
                  </a:moveTo>
                  <a:lnTo>
                    <a:pt x="885444" y="220980"/>
                  </a:lnTo>
                  <a:lnTo>
                    <a:pt x="885444" y="0"/>
                  </a:lnTo>
                  <a:lnTo>
                    <a:pt x="0" y="0"/>
                  </a:lnTo>
                  <a:lnTo>
                    <a:pt x="0" y="22098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8947403" y="6051803"/>
              <a:ext cx="887094" cy="220979"/>
            </a:xfrm>
            <a:custGeom>
              <a:avLst/>
              <a:gdLst/>
              <a:ahLst/>
              <a:cxnLst/>
              <a:rect l="l" t="t" r="r" b="b"/>
              <a:pathLst>
                <a:path w="887095" h="220979">
                  <a:moveTo>
                    <a:pt x="886968" y="0"/>
                  </a:moveTo>
                  <a:lnTo>
                    <a:pt x="0" y="0"/>
                  </a:lnTo>
                  <a:lnTo>
                    <a:pt x="0" y="220980"/>
                  </a:lnTo>
                  <a:lnTo>
                    <a:pt x="886968" y="220980"/>
                  </a:lnTo>
                  <a:lnTo>
                    <a:pt x="886968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8947403" y="6051803"/>
              <a:ext cx="887094" cy="220979"/>
            </a:xfrm>
            <a:custGeom>
              <a:avLst/>
              <a:gdLst/>
              <a:ahLst/>
              <a:cxnLst/>
              <a:rect l="l" t="t" r="r" b="b"/>
              <a:pathLst>
                <a:path w="887095" h="220979">
                  <a:moveTo>
                    <a:pt x="0" y="220980"/>
                  </a:moveTo>
                  <a:lnTo>
                    <a:pt x="886968" y="220980"/>
                  </a:lnTo>
                  <a:lnTo>
                    <a:pt x="886968" y="0"/>
                  </a:lnTo>
                  <a:lnTo>
                    <a:pt x="0" y="0"/>
                  </a:lnTo>
                  <a:lnTo>
                    <a:pt x="0" y="220980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9921239" y="6051803"/>
              <a:ext cx="887094" cy="220979"/>
            </a:xfrm>
            <a:custGeom>
              <a:avLst/>
              <a:gdLst/>
              <a:ahLst/>
              <a:cxnLst/>
              <a:rect l="l" t="t" r="r" b="b"/>
              <a:pathLst>
                <a:path w="887095" h="220979">
                  <a:moveTo>
                    <a:pt x="886968" y="0"/>
                  </a:moveTo>
                  <a:lnTo>
                    <a:pt x="0" y="0"/>
                  </a:lnTo>
                  <a:lnTo>
                    <a:pt x="0" y="220980"/>
                  </a:lnTo>
                  <a:lnTo>
                    <a:pt x="886968" y="220980"/>
                  </a:lnTo>
                  <a:lnTo>
                    <a:pt x="886968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9921239" y="6051803"/>
              <a:ext cx="887094" cy="220979"/>
            </a:xfrm>
            <a:custGeom>
              <a:avLst/>
              <a:gdLst/>
              <a:ahLst/>
              <a:cxnLst/>
              <a:rect l="l" t="t" r="r" b="b"/>
              <a:pathLst>
                <a:path w="887095" h="220979">
                  <a:moveTo>
                    <a:pt x="0" y="220980"/>
                  </a:moveTo>
                  <a:lnTo>
                    <a:pt x="886968" y="220980"/>
                  </a:lnTo>
                  <a:lnTo>
                    <a:pt x="886968" y="0"/>
                  </a:lnTo>
                  <a:lnTo>
                    <a:pt x="0" y="0"/>
                  </a:lnTo>
                  <a:lnTo>
                    <a:pt x="0" y="220980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0898123" y="6047231"/>
              <a:ext cx="885825" cy="220979"/>
            </a:xfrm>
            <a:custGeom>
              <a:avLst/>
              <a:gdLst/>
              <a:ahLst/>
              <a:cxnLst/>
              <a:rect l="l" t="t" r="r" b="b"/>
              <a:pathLst>
                <a:path w="885825" h="220979">
                  <a:moveTo>
                    <a:pt x="885444" y="0"/>
                  </a:moveTo>
                  <a:lnTo>
                    <a:pt x="0" y="0"/>
                  </a:lnTo>
                  <a:lnTo>
                    <a:pt x="0" y="220979"/>
                  </a:lnTo>
                  <a:lnTo>
                    <a:pt x="885444" y="220979"/>
                  </a:lnTo>
                  <a:lnTo>
                    <a:pt x="885444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0898123" y="6047231"/>
              <a:ext cx="885825" cy="220979"/>
            </a:xfrm>
            <a:custGeom>
              <a:avLst/>
              <a:gdLst/>
              <a:ahLst/>
              <a:cxnLst/>
              <a:rect l="l" t="t" r="r" b="b"/>
              <a:pathLst>
                <a:path w="885825" h="220979">
                  <a:moveTo>
                    <a:pt x="0" y="220979"/>
                  </a:moveTo>
                  <a:lnTo>
                    <a:pt x="885444" y="220979"/>
                  </a:lnTo>
                  <a:lnTo>
                    <a:pt x="885444" y="0"/>
                  </a:lnTo>
                  <a:lnTo>
                    <a:pt x="0" y="0"/>
                  </a:lnTo>
                  <a:lnTo>
                    <a:pt x="0" y="22097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0" name="object 100"/>
          <p:cNvSpPr txBox="1"/>
          <p:nvPr/>
        </p:nvSpPr>
        <p:spPr>
          <a:xfrm>
            <a:off x="7914385" y="3830573"/>
            <a:ext cx="97155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175" algn="ctr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Calibri"/>
                <a:cs typeface="Calibri"/>
              </a:rPr>
              <a:t>Way</a:t>
            </a:r>
            <a:r>
              <a:rPr sz="800" b="1" spc="-15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8898128" y="3830827"/>
            <a:ext cx="98107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Calibri"/>
                <a:cs typeface="Calibri"/>
              </a:rPr>
              <a:t>Way</a:t>
            </a:r>
            <a:r>
              <a:rPr sz="800" b="1" spc="-15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1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9891776" y="3825621"/>
            <a:ext cx="972819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41910" algn="ctr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Calibri"/>
                <a:cs typeface="Calibri"/>
              </a:rPr>
              <a:t>Way</a:t>
            </a:r>
            <a:r>
              <a:rPr sz="800" b="1" spc="-15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2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10887709" y="3830573"/>
            <a:ext cx="96266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5560" algn="ctr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Calibri"/>
                <a:cs typeface="Calibri"/>
              </a:rPr>
              <a:t>Way</a:t>
            </a:r>
            <a:r>
              <a:rPr sz="800" b="1" spc="-15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7950707" y="4390644"/>
            <a:ext cx="887094" cy="222885"/>
          </a:xfrm>
          <a:prstGeom prst="rect">
            <a:avLst/>
          </a:prstGeom>
          <a:solidFill>
            <a:srgbClr val="DAE2F3"/>
          </a:solidFill>
          <a:ln w="12700">
            <a:solidFill>
              <a:srgbClr val="2E528F"/>
            </a:solidFill>
          </a:ln>
        </p:spPr>
        <p:txBody>
          <a:bodyPr vert="horz" wrap="square" lIns="0" tIns="53975" rIns="0" bIns="0" rtlCol="0">
            <a:spAutoFit/>
          </a:bodyPr>
          <a:lstStyle/>
          <a:p>
            <a:pPr marR="49530" algn="ctr">
              <a:lnSpc>
                <a:spcPct val="100000"/>
              </a:lnSpc>
              <a:spcBef>
                <a:spcPts val="425"/>
              </a:spcBef>
            </a:pPr>
            <a:r>
              <a:rPr sz="800" b="1" dirty="0">
                <a:latin typeface="Calibri"/>
                <a:cs typeface="Calibri"/>
              </a:rPr>
              <a:t>tag</a:t>
            </a:r>
            <a:r>
              <a:rPr sz="800" b="1" spc="-25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0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105" name="object 105"/>
          <p:cNvGrpSpPr/>
          <p:nvPr/>
        </p:nvGrpSpPr>
        <p:grpSpPr>
          <a:xfrm>
            <a:off x="8337804" y="2020061"/>
            <a:ext cx="3056890" cy="2620645"/>
            <a:chOff x="8337804" y="2020061"/>
            <a:chExt cx="3056890" cy="2620645"/>
          </a:xfrm>
        </p:grpSpPr>
        <p:sp>
          <p:nvSpPr>
            <p:cNvPr id="106" name="object 106"/>
            <p:cNvSpPr/>
            <p:nvPr/>
          </p:nvSpPr>
          <p:spPr>
            <a:xfrm>
              <a:off x="8337804" y="2020061"/>
              <a:ext cx="3056890" cy="2372995"/>
            </a:xfrm>
            <a:custGeom>
              <a:avLst/>
              <a:gdLst/>
              <a:ahLst/>
              <a:cxnLst/>
              <a:rect l="l" t="t" r="r" b="b"/>
              <a:pathLst>
                <a:path w="3056890" h="2372995">
                  <a:moveTo>
                    <a:pt x="3056890" y="2254250"/>
                  </a:moveTo>
                  <a:lnTo>
                    <a:pt x="3018790" y="2254250"/>
                  </a:lnTo>
                  <a:lnTo>
                    <a:pt x="3018790" y="1203325"/>
                  </a:lnTo>
                  <a:lnTo>
                    <a:pt x="3018790" y="1165225"/>
                  </a:lnTo>
                  <a:lnTo>
                    <a:pt x="865759" y="1165225"/>
                  </a:lnTo>
                  <a:lnTo>
                    <a:pt x="865759" y="0"/>
                  </a:lnTo>
                  <a:lnTo>
                    <a:pt x="865632" y="0"/>
                  </a:lnTo>
                  <a:lnTo>
                    <a:pt x="827659" y="0"/>
                  </a:lnTo>
                  <a:lnTo>
                    <a:pt x="827532" y="0"/>
                  </a:lnTo>
                  <a:lnTo>
                    <a:pt x="827532" y="1167257"/>
                  </a:lnTo>
                  <a:lnTo>
                    <a:pt x="38100" y="1167257"/>
                  </a:lnTo>
                  <a:lnTo>
                    <a:pt x="38100" y="2258187"/>
                  </a:lnTo>
                  <a:lnTo>
                    <a:pt x="0" y="2258187"/>
                  </a:lnTo>
                  <a:lnTo>
                    <a:pt x="57150" y="2372487"/>
                  </a:lnTo>
                  <a:lnTo>
                    <a:pt x="104775" y="2277237"/>
                  </a:lnTo>
                  <a:lnTo>
                    <a:pt x="114300" y="2258187"/>
                  </a:lnTo>
                  <a:lnTo>
                    <a:pt x="76200" y="2258187"/>
                  </a:lnTo>
                  <a:lnTo>
                    <a:pt x="76200" y="1205357"/>
                  </a:lnTo>
                  <a:lnTo>
                    <a:pt x="827532" y="1205357"/>
                  </a:lnTo>
                  <a:lnTo>
                    <a:pt x="865759" y="1205357"/>
                  </a:lnTo>
                  <a:lnTo>
                    <a:pt x="1031113" y="1205357"/>
                  </a:lnTo>
                  <a:lnTo>
                    <a:pt x="1031113" y="2258187"/>
                  </a:lnTo>
                  <a:lnTo>
                    <a:pt x="993013" y="2258187"/>
                  </a:lnTo>
                  <a:lnTo>
                    <a:pt x="1050163" y="2372487"/>
                  </a:lnTo>
                  <a:lnTo>
                    <a:pt x="1097788" y="2277237"/>
                  </a:lnTo>
                  <a:lnTo>
                    <a:pt x="1107313" y="2258187"/>
                  </a:lnTo>
                  <a:lnTo>
                    <a:pt x="1069213" y="2258187"/>
                  </a:lnTo>
                  <a:lnTo>
                    <a:pt x="1069213" y="1205357"/>
                  </a:lnTo>
                  <a:lnTo>
                    <a:pt x="2005203" y="1205357"/>
                  </a:lnTo>
                  <a:lnTo>
                    <a:pt x="2005203" y="2258187"/>
                  </a:lnTo>
                  <a:lnTo>
                    <a:pt x="1967103" y="2258187"/>
                  </a:lnTo>
                  <a:lnTo>
                    <a:pt x="2024253" y="2372487"/>
                  </a:lnTo>
                  <a:lnTo>
                    <a:pt x="2071878" y="2277237"/>
                  </a:lnTo>
                  <a:lnTo>
                    <a:pt x="2081403" y="2258187"/>
                  </a:lnTo>
                  <a:lnTo>
                    <a:pt x="2043303" y="2258187"/>
                  </a:lnTo>
                  <a:lnTo>
                    <a:pt x="2043303" y="1205357"/>
                  </a:lnTo>
                  <a:lnTo>
                    <a:pt x="2043303" y="1203325"/>
                  </a:lnTo>
                  <a:lnTo>
                    <a:pt x="2980690" y="1203325"/>
                  </a:lnTo>
                  <a:lnTo>
                    <a:pt x="2980690" y="2254250"/>
                  </a:lnTo>
                  <a:lnTo>
                    <a:pt x="2942590" y="2254250"/>
                  </a:lnTo>
                  <a:lnTo>
                    <a:pt x="2999740" y="2368550"/>
                  </a:lnTo>
                  <a:lnTo>
                    <a:pt x="3047365" y="2273300"/>
                  </a:lnTo>
                  <a:lnTo>
                    <a:pt x="3056890" y="22542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8945118" y="4388357"/>
              <a:ext cx="890269" cy="233679"/>
            </a:xfrm>
            <a:custGeom>
              <a:avLst/>
              <a:gdLst/>
              <a:ahLst/>
              <a:cxnLst/>
              <a:rect l="l" t="t" r="r" b="b"/>
              <a:pathLst>
                <a:path w="890270" h="233679">
                  <a:moveTo>
                    <a:pt x="0" y="233171"/>
                  </a:moveTo>
                  <a:lnTo>
                    <a:pt x="890016" y="233171"/>
                  </a:lnTo>
                  <a:lnTo>
                    <a:pt x="890016" y="0"/>
                  </a:lnTo>
                  <a:lnTo>
                    <a:pt x="0" y="0"/>
                  </a:lnTo>
                  <a:lnTo>
                    <a:pt x="0" y="233171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8" name="object 108"/>
          <p:cNvGrpSpPr/>
          <p:nvPr/>
        </p:nvGrpSpPr>
        <p:grpSpPr>
          <a:xfrm>
            <a:off x="6928866" y="1328166"/>
            <a:ext cx="5099685" cy="3227705"/>
            <a:chOff x="6928866" y="1328166"/>
            <a:chExt cx="5099685" cy="3227705"/>
          </a:xfrm>
        </p:grpSpPr>
        <p:sp>
          <p:nvSpPr>
            <p:cNvPr id="109" name="object 109"/>
            <p:cNvSpPr/>
            <p:nvPr/>
          </p:nvSpPr>
          <p:spPr>
            <a:xfrm>
              <a:off x="6928866" y="1328166"/>
              <a:ext cx="4264660" cy="1612265"/>
            </a:xfrm>
            <a:custGeom>
              <a:avLst/>
              <a:gdLst/>
              <a:ahLst/>
              <a:cxnLst/>
              <a:rect l="l" t="t" r="r" b="b"/>
              <a:pathLst>
                <a:path w="4264659" h="1612264">
                  <a:moveTo>
                    <a:pt x="114300" y="1497964"/>
                  </a:moveTo>
                  <a:lnTo>
                    <a:pt x="0" y="1555114"/>
                  </a:lnTo>
                  <a:lnTo>
                    <a:pt x="114300" y="1612264"/>
                  </a:lnTo>
                  <a:lnTo>
                    <a:pt x="114300" y="1574164"/>
                  </a:lnTo>
                  <a:lnTo>
                    <a:pt x="95250" y="1574164"/>
                  </a:lnTo>
                  <a:lnTo>
                    <a:pt x="95250" y="1536064"/>
                  </a:lnTo>
                  <a:lnTo>
                    <a:pt x="114300" y="1536064"/>
                  </a:lnTo>
                  <a:lnTo>
                    <a:pt x="114300" y="1497964"/>
                  </a:lnTo>
                  <a:close/>
                </a:path>
                <a:path w="4264659" h="1612264">
                  <a:moveTo>
                    <a:pt x="114300" y="1536064"/>
                  </a:moveTo>
                  <a:lnTo>
                    <a:pt x="95250" y="1536064"/>
                  </a:lnTo>
                  <a:lnTo>
                    <a:pt x="95250" y="1574164"/>
                  </a:lnTo>
                  <a:lnTo>
                    <a:pt x="114300" y="1574164"/>
                  </a:lnTo>
                  <a:lnTo>
                    <a:pt x="114300" y="1536064"/>
                  </a:lnTo>
                  <a:close/>
                </a:path>
                <a:path w="4264659" h="1612264">
                  <a:moveTo>
                    <a:pt x="4226559" y="1536064"/>
                  </a:moveTo>
                  <a:lnTo>
                    <a:pt x="114300" y="1536064"/>
                  </a:lnTo>
                  <a:lnTo>
                    <a:pt x="114300" y="1574164"/>
                  </a:lnTo>
                  <a:lnTo>
                    <a:pt x="4264659" y="1574164"/>
                  </a:lnTo>
                  <a:lnTo>
                    <a:pt x="4264659" y="1555114"/>
                  </a:lnTo>
                  <a:lnTo>
                    <a:pt x="4226559" y="1555114"/>
                  </a:lnTo>
                  <a:lnTo>
                    <a:pt x="4226559" y="1536064"/>
                  </a:lnTo>
                  <a:close/>
                </a:path>
                <a:path w="4264659" h="1612264">
                  <a:moveTo>
                    <a:pt x="4264659" y="0"/>
                  </a:moveTo>
                  <a:lnTo>
                    <a:pt x="4226559" y="0"/>
                  </a:lnTo>
                  <a:lnTo>
                    <a:pt x="4226559" y="1555114"/>
                  </a:lnTo>
                  <a:lnTo>
                    <a:pt x="4245609" y="1536064"/>
                  </a:lnTo>
                  <a:lnTo>
                    <a:pt x="4264659" y="1536064"/>
                  </a:lnTo>
                  <a:lnTo>
                    <a:pt x="4264659" y="0"/>
                  </a:lnTo>
                  <a:close/>
                </a:path>
                <a:path w="4264659" h="1612264">
                  <a:moveTo>
                    <a:pt x="4264659" y="1536064"/>
                  </a:moveTo>
                  <a:lnTo>
                    <a:pt x="4245609" y="1536064"/>
                  </a:lnTo>
                  <a:lnTo>
                    <a:pt x="4226559" y="1555114"/>
                  </a:lnTo>
                  <a:lnTo>
                    <a:pt x="4264659" y="1555114"/>
                  </a:lnTo>
                  <a:lnTo>
                    <a:pt x="4264659" y="1536064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11195304" y="1328166"/>
              <a:ext cx="833119" cy="3227705"/>
            </a:xfrm>
            <a:custGeom>
              <a:avLst/>
              <a:gdLst/>
              <a:ahLst/>
              <a:cxnLst/>
              <a:rect l="l" t="t" r="r" b="b"/>
              <a:pathLst>
                <a:path w="833120" h="3227704">
                  <a:moveTo>
                    <a:pt x="699770" y="3113151"/>
                  </a:moveTo>
                  <a:lnTo>
                    <a:pt x="585470" y="3170301"/>
                  </a:lnTo>
                  <a:lnTo>
                    <a:pt x="699770" y="3227451"/>
                  </a:lnTo>
                  <a:lnTo>
                    <a:pt x="699770" y="3189351"/>
                  </a:lnTo>
                  <a:lnTo>
                    <a:pt x="680720" y="3189351"/>
                  </a:lnTo>
                  <a:lnTo>
                    <a:pt x="680720" y="3151251"/>
                  </a:lnTo>
                  <a:lnTo>
                    <a:pt x="699770" y="3151251"/>
                  </a:lnTo>
                  <a:lnTo>
                    <a:pt x="699770" y="3113151"/>
                  </a:lnTo>
                  <a:close/>
                </a:path>
                <a:path w="833120" h="3227704">
                  <a:moveTo>
                    <a:pt x="699770" y="3151251"/>
                  </a:moveTo>
                  <a:lnTo>
                    <a:pt x="680720" y="3151251"/>
                  </a:lnTo>
                  <a:lnTo>
                    <a:pt x="680720" y="3189351"/>
                  </a:lnTo>
                  <a:lnTo>
                    <a:pt x="699770" y="3189351"/>
                  </a:lnTo>
                  <a:lnTo>
                    <a:pt x="699770" y="3151251"/>
                  </a:lnTo>
                  <a:close/>
                </a:path>
                <a:path w="833120" h="3227704">
                  <a:moveTo>
                    <a:pt x="795020" y="3151251"/>
                  </a:moveTo>
                  <a:lnTo>
                    <a:pt x="699770" y="3151251"/>
                  </a:lnTo>
                  <a:lnTo>
                    <a:pt x="699770" y="3189351"/>
                  </a:lnTo>
                  <a:lnTo>
                    <a:pt x="833120" y="3189351"/>
                  </a:lnTo>
                  <a:lnTo>
                    <a:pt x="833120" y="3170301"/>
                  </a:lnTo>
                  <a:lnTo>
                    <a:pt x="795020" y="3170301"/>
                  </a:lnTo>
                  <a:lnTo>
                    <a:pt x="795020" y="3151251"/>
                  </a:lnTo>
                  <a:close/>
                </a:path>
                <a:path w="833120" h="3227704">
                  <a:moveTo>
                    <a:pt x="795020" y="1552575"/>
                  </a:moveTo>
                  <a:lnTo>
                    <a:pt x="795020" y="3170301"/>
                  </a:lnTo>
                  <a:lnTo>
                    <a:pt x="814070" y="3151251"/>
                  </a:lnTo>
                  <a:lnTo>
                    <a:pt x="833120" y="3151251"/>
                  </a:lnTo>
                  <a:lnTo>
                    <a:pt x="833120" y="1571625"/>
                  </a:lnTo>
                  <a:lnTo>
                    <a:pt x="814070" y="1571625"/>
                  </a:lnTo>
                  <a:lnTo>
                    <a:pt x="795020" y="1552575"/>
                  </a:lnTo>
                  <a:close/>
                </a:path>
                <a:path w="833120" h="3227704">
                  <a:moveTo>
                    <a:pt x="833120" y="3151251"/>
                  </a:moveTo>
                  <a:lnTo>
                    <a:pt x="814070" y="3151251"/>
                  </a:lnTo>
                  <a:lnTo>
                    <a:pt x="795020" y="3170301"/>
                  </a:lnTo>
                  <a:lnTo>
                    <a:pt x="833120" y="3170301"/>
                  </a:lnTo>
                  <a:lnTo>
                    <a:pt x="833120" y="3151251"/>
                  </a:lnTo>
                  <a:close/>
                </a:path>
                <a:path w="833120" h="3227704">
                  <a:moveTo>
                    <a:pt x="38100" y="0"/>
                  </a:moveTo>
                  <a:lnTo>
                    <a:pt x="0" y="0"/>
                  </a:lnTo>
                  <a:lnTo>
                    <a:pt x="0" y="1571625"/>
                  </a:lnTo>
                  <a:lnTo>
                    <a:pt x="795020" y="1571625"/>
                  </a:lnTo>
                  <a:lnTo>
                    <a:pt x="795020" y="1552575"/>
                  </a:lnTo>
                  <a:lnTo>
                    <a:pt x="38100" y="1552575"/>
                  </a:lnTo>
                  <a:lnTo>
                    <a:pt x="19050" y="1533525"/>
                  </a:lnTo>
                  <a:lnTo>
                    <a:pt x="38100" y="1533525"/>
                  </a:lnTo>
                  <a:lnTo>
                    <a:pt x="38100" y="0"/>
                  </a:lnTo>
                  <a:close/>
                </a:path>
                <a:path w="833120" h="3227704">
                  <a:moveTo>
                    <a:pt x="833120" y="1533525"/>
                  </a:moveTo>
                  <a:lnTo>
                    <a:pt x="38100" y="1533525"/>
                  </a:lnTo>
                  <a:lnTo>
                    <a:pt x="38100" y="1552575"/>
                  </a:lnTo>
                  <a:lnTo>
                    <a:pt x="795020" y="1552575"/>
                  </a:lnTo>
                  <a:lnTo>
                    <a:pt x="814070" y="1571625"/>
                  </a:lnTo>
                  <a:lnTo>
                    <a:pt x="833120" y="1571625"/>
                  </a:lnTo>
                  <a:lnTo>
                    <a:pt x="833120" y="1533525"/>
                  </a:lnTo>
                  <a:close/>
                </a:path>
                <a:path w="833120" h="3227704">
                  <a:moveTo>
                    <a:pt x="38100" y="1533525"/>
                  </a:moveTo>
                  <a:lnTo>
                    <a:pt x="19050" y="1533525"/>
                  </a:lnTo>
                  <a:lnTo>
                    <a:pt x="38100" y="1552575"/>
                  </a:lnTo>
                  <a:lnTo>
                    <a:pt x="38100" y="153352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1" name="object 111"/>
          <p:cNvSpPr txBox="1"/>
          <p:nvPr/>
        </p:nvSpPr>
        <p:spPr>
          <a:xfrm>
            <a:off x="3286125" y="6430771"/>
            <a:ext cx="16529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Cache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Data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Array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8990838" y="6425285"/>
            <a:ext cx="15233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Cache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Tag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Array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3" name="object 113"/>
          <p:cNvSpPr/>
          <p:nvPr/>
        </p:nvSpPr>
        <p:spPr>
          <a:xfrm>
            <a:off x="2401061" y="2673857"/>
            <a:ext cx="1458595" cy="437515"/>
          </a:xfrm>
          <a:custGeom>
            <a:avLst/>
            <a:gdLst/>
            <a:ahLst/>
            <a:cxnLst/>
            <a:rect l="l" t="t" r="r" b="b"/>
            <a:pathLst>
              <a:path w="1458595" h="437514">
                <a:moveTo>
                  <a:pt x="0" y="437388"/>
                </a:moveTo>
                <a:lnTo>
                  <a:pt x="1458467" y="437388"/>
                </a:lnTo>
                <a:lnTo>
                  <a:pt x="1458467" y="0"/>
                </a:lnTo>
                <a:lnTo>
                  <a:pt x="0" y="0"/>
                </a:lnTo>
                <a:lnTo>
                  <a:pt x="0" y="437388"/>
                </a:lnTo>
                <a:close/>
              </a:path>
            </a:pathLst>
          </a:custGeom>
          <a:ln w="38099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5195" y="412191"/>
            <a:ext cx="847026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Sequential</a:t>
            </a:r>
            <a:r>
              <a:rPr spc="-85" dirty="0"/>
              <a:t> </a:t>
            </a:r>
            <a:r>
              <a:rPr spc="-55" dirty="0"/>
              <a:t>Tag</a:t>
            </a:r>
            <a:r>
              <a:rPr spc="-85" dirty="0"/>
              <a:t> </a:t>
            </a:r>
            <a:r>
              <a:rPr dirty="0"/>
              <a:t>Lookup</a:t>
            </a:r>
            <a:r>
              <a:rPr spc="-80" dirty="0"/>
              <a:t> </a:t>
            </a:r>
            <a:r>
              <a:rPr dirty="0"/>
              <a:t>&amp;</a:t>
            </a:r>
            <a:r>
              <a:rPr spc="-85" dirty="0"/>
              <a:t> </a:t>
            </a:r>
            <a:r>
              <a:rPr dirty="0"/>
              <a:t>Data</a:t>
            </a:r>
            <a:r>
              <a:rPr spc="-80" dirty="0"/>
              <a:t> </a:t>
            </a:r>
            <a:r>
              <a:rPr spc="-10" dirty="0"/>
              <a:t>Lookup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85673" y="2364994"/>
            <a:ext cx="7067550" cy="4135120"/>
            <a:chOff x="185673" y="2364994"/>
            <a:chExt cx="7067550" cy="4135120"/>
          </a:xfrm>
        </p:grpSpPr>
        <p:sp>
          <p:nvSpPr>
            <p:cNvPr id="4" name="object 4"/>
            <p:cNvSpPr/>
            <p:nvPr/>
          </p:nvSpPr>
          <p:spPr>
            <a:xfrm>
              <a:off x="192024" y="2371343"/>
              <a:ext cx="7054850" cy="4122420"/>
            </a:xfrm>
            <a:custGeom>
              <a:avLst/>
              <a:gdLst/>
              <a:ahLst/>
              <a:cxnLst/>
              <a:rect l="l" t="t" r="r" b="b"/>
              <a:pathLst>
                <a:path w="7054850" h="4122420">
                  <a:moveTo>
                    <a:pt x="7054596" y="3986022"/>
                  </a:moveTo>
                  <a:lnTo>
                    <a:pt x="0" y="3986022"/>
                  </a:lnTo>
                  <a:lnTo>
                    <a:pt x="0" y="4122420"/>
                  </a:lnTo>
                  <a:lnTo>
                    <a:pt x="7054596" y="4122420"/>
                  </a:lnTo>
                  <a:lnTo>
                    <a:pt x="7054596" y="3986022"/>
                  </a:lnTo>
                  <a:close/>
                </a:path>
                <a:path w="7054850" h="4122420">
                  <a:moveTo>
                    <a:pt x="7054596" y="0"/>
                  </a:moveTo>
                  <a:lnTo>
                    <a:pt x="0" y="0"/>
                  </a:lnTo>
                  <a:lnTo>
                    <a:pt x="0" y="2786634"/>
                  </a:lnTo>
                  <a:lnTo>
                    <a:pt x="7054596" y="2786634"/>
                  </a:lnTo>
                  <a:lnTo>
                    <a:pt x="70545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92023" y="2371344"/>
              <a:ext cx="7054850" cy="4122420"/>
            </a:xfrm>
            <a:custGeom>
              <a:avLst/>
              <a:gdLst/>
              <a:ahLst/>
              <a:cxnLst/>
              <a:rect l="l" t="t" r="r" b="b"/>
              <a:pathLst>
                <a:path w="7054850" h="4122420">
                  <a:moveTo>
                    <a:pt x="0" y="4122420"/>
                  </a:moveTo>
                  <a:lnTo>
                    <a:pt x="7054596" y="4122420"/>
                  </a:lnTo>
                  <a:lnTo>
                    <a:pt x="7054596" y="0"/>
                  </a:lnTo>
                  <a:lnTo>
                    <a:pt x="0" y="0"/>
                  </a:lnTo>
                  <a:lnTo>
                    <a:pt x="0" y="412242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21563" y="2552700"/>
              <a:ext cx="6754495" cy="749935"/>
            </a:xfrm>
            <a:custGeom>
              <a:avLst/>
              <a:gdLst/>
              <a:ahLst/>
              <a:cxnLst/>
              <a:rect l="l" t="t" r="r" b="b"/>
              <a:pathLst>
                <a:path w="6754495" h="749935">
                  <a:moveTo>
                    <a:pt x="6754368" y="0"/>
                  </a:moveTo>
                  <a:lnTo>
                    <a:pt x="0" y="0"/>
                  </a:lnTo>
                  <a:lnTo>
                    <a:pt x="0" y="749808"/>
                  </a:lnTo>
                  <a:lnTo>
                    <a:pt x="6754368" y="749808"/>
                  </a:lnTo>
                  <a:lnTo>
                    <a:pt x="6754368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21563" y="2552700"/>
              <a:ext cx="6754495" cy="749935"/>
            </a:xfrm>
            <a:custGeom>
              <a:avLst/>
              <a:gdLst/>
              <a:ahLst/>
              <a:cxnLst/>
              <a:rect l="l" t="t" r="r" b="b"/>
              <a:pathLst>
                <a:path w="6754495" h="749935">
                  <a:moveTo>
                    <a:pt x="0" y="749808"/>
                  </a:moveTo>
                  <a:lnTo>
                    <a:pt x="6754368" y="749808"/>
                  </a:lnTo>
                  <a:lnTo>
                    <a:pt x="6754368" y="0"/>
                  </a:lnTo>
                  <a:lnTo>
                    <a:pt x="0" y="0"/>
                  </a:lnTo>
                  <a:lnTo>
                    <a:pt x="0" y="7498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21563" y="3538727"/>
              <a:ext cx="6754495" cy="749935"/>
            </a:xfrm>
            <a:custGeom>
              <a:avLst/>
              <a:gdLst/>
              <a:ahLst/>
              <a:cxnLst/>
              <a:rect l="l" t="t" r="r" b="b"/>
              <a:pathLst>
                <a:path w="6754495" h="749935">
                  <a:moveTo>
                    <a:pt x="6754368" y="0"/>
                  </a:moveTo>
                  <a:lnTo>
                    <a:pt x="0" y="0"/>
                  </a:lnTo>
                  <a:lnTo>
                    <a:pt x="0" y="749808"/>
                  </a:lnTo>
                  <a:lnTo>
                    <a:pt x="6754368" y="749808"/>
                  </a:lnTo>
                  <a:lnTo>
                    <a:pt x="6754368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1563" y="3538727"/>
              <a:ext cx="6754495" cy="749935"/>
            </a:xfrm>
            <a:custGeom>
              <a:avLst/>
              <a:gdLst/>
              <a:ahLst/>
              <a:cxnLst/>
              <a:rect l="l" t="t" r="r" b="b"/>
              <a:pathLst>
                <a:path w="6754495" h="749935">
                  <a:moveTo>
                    <a:pt x="0" y="749808"/>
                  </a:moveTo>
                  <a:lnTo>
                    <a:pt x="6754368" y="749808"/>
                  </a:lnTo>
                  <a:lnTo>
                    <a:pt x="6754368" y="0"/>
                  </a:lnTo>
                  <a:lnTo>
                    <a:pt x="0" y="0"/>
                  </a:lnTo>
                  <a:lnTo>
                    <a:pt x="0" y="7498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21563" y="4553711"/>
              <a:ext cx="6754495" cy="604520"/>
            </a:xfrm>
            <a:custGeom>
              <a:avLst/>
              <a:gdLst/>
              <a:ahLst/>
              <a:cxnLst/>
              <a:rect l="l" t="t" r="r" b="b"/>
              <a:pathLst>
                <a:path w="6754495" h="604520">
                  <a:moveTo>
                    <a:pt x="0" y="604265"/>
                  </a:moveTo>
                  <a:lnTo>
                    <a:pt x="6754368" y="604265"/>
                  </a:lnTo>
                  <a:lnTo>
                    <a:pt x="6754368" y="0"/>
                  </a:lnTo>
                  <a:lnTo>
                    <a:pt x="0" y="0"/>
                  </a:lnTo>
                  <a:lnTo>
                    <a:pt x="0" y="604265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21563" y="4553711"/>
              <a:ext cx="6754495" cy="749935"/>
            </a:xfrm>
            <a:custGeom>
              <a:avLst/>
              <a:gdLst/>
              <a:ahLst/>
              <a:cxnLst/>
              <a:rect l="l" t="t" r="r" b="b"/>
              <a:pathLst>
                <a:path w="6754495" h="749935">
                  <a:moveTo>
                    <a:pt x="0" y="749807"/>
                  </a:moveTo>
                  <a:lnTo>
                    <a:pt x="6754368" y="749807"/>
                  </a:lnTo>
                  <a:lnTo>
                    <a:pt x="6754368" y="0"/>
                  </a:lnTo>
                  <a:lnTo>
                    <a:pt x="0" y="0"/>
                  </a:lnTo>
                  <a:lnTo>
                    <a:pt x="0" y="7498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05841" y="2043810"/>
            <a:ext cx="3536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L3$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73938" y="2667615"/>
            <a:ext cx="254000" cy="4876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Set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82473" y="3692537"/>
            <a:ext cx="254000" cy="48831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Set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73938" y="4698472"/>
            <a:ext cx="254000" cy="4876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Set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740409" y="1651761"/>
            <a:ext cx="6358890" cy="4850130"/>
            <a:chOff x="740409" y="1651761"/>
            <a:chExt cx="6358890" cy="4850130"/>
          </a:xfrm>
        </p:grpSpPr>
        <p:sp>
          <p:nvSpPr>
            <p:cNvPr id="17" name="object 17"/>
            <p:cNvSpPr/>
            <p:nvPr/>
          </p:nvSpPr>
          <p:spPr>
            <a:xfrm>
              <a:off x="746760" y="1661159"/>
              <a:ext cx="1568450" cy="4832985"/>
            </a:xfrm>
            <a:custGeom>
              <a:avLst/>
              <a:gdLst/>
              <a:ahLst/>
              <a:cxnLst/>
              <a:rect l="l" t="t" r="r" b="b"/>
              <a:pathLst>
                <a:path w="1568450" h="4832985">
                  <a:moveTo>
                    <a:pt x="1568196" y="4696206"/>
                  </a:moveTo>
                  <a:lnTo>
                    <a:pt x="0" y="4696206"/>
                  </a:lnTo>
                  <a:lnTo>
                    <a:pt x="0" y="4832604"/>
                  </a:lnTo>
                  <a:lnTo>
                    <a:pt x="1568196" y="4832604"/>
                  </a:lnTo>
                  <a:lnTo>
                    <a:pt x="1568196" y="4696206"/>
                  </a:lnTo>
                  <a:close/>
                </a:path>
                <a:path w="1568450" h="4832985">
                  <a:moveTo>
                    <a:pt x="1568196" y="0"/>
                  </a:moveTo>
                  <a:lnTo>
                    <a:pt x="0" y="0"/>
                  </a:lnTo>
                  <a:lnTo>
                    <a:pt x="0" y="3496818"/>
                  </a:lnTo>
                  <a:lnTo>
                    <a:pt x="1568196" y="3496818"/>
                  </a:lnTo>
                  <a:lnTo>
                    <a:pt x="1568196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46759" y="1661159"/>
              <a:ext cx="1568450" cy="4832985"/>
            </a:xfrm>
            <a:custGeom>
              <a:avLst/>
              <a:gdLst/>
              <a:ahLst/>
              <a:cxnLst/>
              <a:rect l="l" t="t" r="r" b="b"/>
              <a:pathLst>
                <a:path w="1568450" h="4832985">
                  <a:moveTo>
                    <a:pt x="0" y="4832604"/>
                  </a:moveTo>
                  <a:lnTo>
                    <a:pt x="1568196" y="4832604"/>
                  </a:lnTo>
                  <a:lnTo>
                    <a:pt x="1568196" y="0"/>
                  </a:lnTo>
                  <a:lnTo>
                    <a:pt x="0" y="0"/>
                  </a:lnTo>
                  <a:lnTo>
                    <a:pt x="0" y="483260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340864" y="1658111"/>
              <a:ext cx="1568450" cy="4834255"/>
            </a:xfrm>
            <a:custGeom>
              <a:avLst/>
              <a:gdLst/>
              <a:ahLst/>
              <a:cxnLst/>
              <a:rect l="l" t="t" r="r" b="b"/>
              <a:pathLst>
                <a:path w="1568450" h="4834255">
                  <a:moveTo>
                    <a:pt x="1568196" y="4699254"/>
                  </a:moveTo>
                  <a:lnTo>
                    <a:pt x="0" y="4699254"/>
                  </a:lnTo>
                  <a:lnTo>
                    <a:pt x="0" y="4834128"/>
                  </a:lnTo>
                  <a:lnTo>
                    <a:pt x="1568196" y="4834128"/>
                  </a:lnTo>
                  <a:lnTo>
                    <a:pt x="1568196" y="4699254"/>
                  </a:lnTo>
                  <a:close/>
                </a:path>
                <a:path w="1568450" h="4834255">
                  <a:moveTo>
                    <a:pt x="1568196" y="0"/>
                  </a:moveTo>
                  <a:lnTo>
                    <a:pt x="0" y="0"/>
                  </a:lnTo>
                  <a:lnTo>
                    <a:pt x="0" y="3499866"/>
                  </a:lnTo>
                  <a:lnTo>
                    <a:pt x="1568196" y="3499866"/>
                  </a:lnTo>
                  <a:lnTo>
                    <a:pt x="1568196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340863" y="1658111"/>
              <a:ext cx="1568450" cy="4834255"/>
            </a:xfrm>
            <a:custGeom>
              <a:avLst/>
              <a:gdLst/>
              <a:ahLst/>
              <a:cxnLst/>
              <a:rect l="l" t="t" r="r" b="b"/>
              <a:pathLst>
                <a:path w="1568450" h="4834255">
                  <a:moveTo>
                    <a:pt x="0" y="4834128"/>
                  </a:moveTo>
                  <a:lnTo>
                    <a:pt x="1568196" y="4834128"/>
                  </a:lnTo>
                  <a:lnTo>
                    <a:pt x="1568196" y="0"/>
                  </a:lnTo>
                  <a:lnTo>
                    <a:pt x="0" y="0"/>
                  </a:lnTo>
                  <a:lnTo>
                    <a:pt x="0" y="4834128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938016" y="1661159"/>
              <a:ext cx="1569720" cy="4834255"/>
            </a:xfrm>
            <a:custGeom>
              <a:avLst/>
              <a:gdLst/>
              <a:ahLst/>
              <a:cxnLst/>
              <a:rect l="l" t="t" r="r" b="b"/>
              <a:pathLst>
                <a:path w="1569720" h="4834255">
                  <a:moveTo>
                    <a:pt x="1569707" y="4696206"/>
                  </a:moveTo>
                  <a:lnTo>
                    <a:pt x="0" y="4696206"/>
                  </a:lnTo>
                  <a:lnTo>
                    <a:pt x="0" y="4834128"/>
                  </a:lnTo>
                  <a:lnTo>
                    <a:pt x="1569707" y="4834128"/>
                  </a:lnTo>
                  <a:lnTo>
                    <a:pt x="1569707" y="4696206"/>
                  </a:lnTo>
                  <a:close/>
                </a:path>
                <a:path w="1569720" h="4834255">
                  <a:moveTo>
                    <a:pt x="1569707" y="0"/>
                  </a:moveTo>
                  <a:lnTo>
                    <a:pt x="0" y="0"/>
                  </a:lnTo>
                  <a:lnTo>
                    <a:pt x="0" y="3496818"/>
                  </a:lnTo>
                  <a:lnTo>
                    <a:pt x="1569707" y="3496818"/>
                  </a:lnTo>
                  <a:lnTo>
                    <a:pt x="1569707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938015" y="1661159"/>
              <a:ext cx="1569720" cy="4834255"/>
            </a:xfrm>
            <a:custGeom>
              <a:avLst/>
              <a:gdLst/>
              <a:ahLst/>
              <a:cxnLst/>
              <a:rect l="l" t="t" r="r" b="b"/>
              <a:pathLst>
                <a:path w="1569720" h="4834255">
                  <a:moveTo>
                    <a:pt x="0" y="4834128"/>
                  </a:moveTo>
                  <a:lnTo>
                    <a:pt x="1569719" y="4834128"/>
                  </a:lnTo>
                  <a:lnTo>
                    <a:pt x="1569719" y="0"/>
                  </a:lnTo>
                  <a:lnTo>
                    <a:pt x="0" y="0"/>
                  </a:lnTo>
                  <a:lnTo>
                    <a:pt x="0" y="483412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524500" y="1658111"/>
              <a:ext cx="1568450" cy="4834255"/>
            </a:xfrm>
            <a:custGeom>
              <a:avLst/>
              <a:gdLst/>
              <a:ahLst/>
              <a:cxnLst/>
              <a:rect l="l" t="t" r="r" b="b"/>
              <a:pathLst>
                <a:path w="1568450" h="4834255">
                  <a:moveTo>
                    <a:pt x="1568196" y="4699254"/>
                  </a:moveTo>
                  <a:lnTo>
                    <a:pt x="0" y="4699254"/>
                  </a:lnTo>
                  <a:lnTo>
                    <a:pt x="0" y="4834128"/>
                  </a:lnTo>
                  <a:lnTo>
                    <a:pt x="1568196" y="4834128"/>
                  </a:lnTo>
                  <a:lnTo>
                    <a:pt x="1568196" y="4699254"/>
                  </a:lnTo>
                  <a:close/>
                </a:path>
                <a:path w="1568450" h="4834255">
                  <a:moveTo>
                    <a:pt x="1568196" y="0"/>
                  </a:moveTo>
                  <a:lnTo>
                    <a:pt x="0" y="0"/>
                  </a:lnTo>
                  <a:lnTo>
                    <a:pt x="0" y="3499866"/>
                  </a:lnTo>
                  <a:lnTo>
                    <a:pt x="1568196" y="3499866"/>
                  </a:lnTo>
                  <a:lnTo>
                    <a:pt x="1568196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524500" y="1658111"/>
              <a:ext cx="1568450" cy="4834255"/>
            </a:xfrm>
            <a:custGeom>
              <a:avLst/>
              <a:gdLst/>
              <a:ahLst/>
              <a:cxnLst/>
              <a:rect l="l" t="t" r="r" b="b"/>
              <a:pathLst>
                <a:path w="1568450" h="4834255">
                  <a:moveTo>
                    <a:pt x="0" y="4834128"/>
                  </a:moveTo>
                  <a:lnTo>
                    <a:pt x="1568196" y="4834128"/>
                  </a:lnTo>
                  <a:lnTo>
                    <a:pt x="1568196" y="0"/>
                  </a:lnTo>
                  <a:lnTo>
                    <a:pt x="0" y="0"/>
                  </a:lnTo>
                  <a:lnTo>
                    <a:pt x="0" y="4834128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410967" y="2689859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39" h="401319">
                  <a:moveTo>
                    <a:pt x="1424940" y="0"/>
                  </a:moveTo>
                  <a:lnTo>
                    <a:pt x="0" y="0"/>
                  </a:lnTo>
                  <a:lnTo>
                    <a:pt x="0" y="400812"/>
                  </a:lnTo>
                  <a:lnTo>
                    <a:pt x="1424940" y="400812"/>
                  </a:lnTo>
                  <a:lnTo>
                    <a:pt x="1424940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410967" y="2689859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39" h="401319">
                  <a:moveTo>
                    <a:pt x="0" y="400812"/>
                  </a:moveTo>
                  <a:lnTo>
                    <a:pt x="1424940" y="400812"/>
                  </a:lnTo>
                  <a:lnTo>
                    <a:pt x="1424940" y="0"/>
                  </a:lnTo>
                  <a:lnTo>
                    <a:pt x="0" y="0"/>
                  </a:lnTo>
                  <a:lnTo>
                    <a:pt x="0" y="40081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976115" y="2689859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39" h="401319">
                  <a:moveTo>
                    <a:pt x="1424939" y="0"/>
                  </a:moveTo>
                  <a:lnTo>
                    <a:pt x="0" y="0"/>
                  </a:lnTo>
                  <a:lnTo>
                    <a:pt x="0" y="400812"/>
                  </a:lnTo>
                  <a:lnTo>
                    <a:pt x="1424939" y="400812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976115" y="2689859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39" h="401319">
                  <a:moveTo>
                    <a:pt x="0" y="400812"/>
                  </a:moveTo>
                  <a:lnTo>
                    <a:pt x="1424939" y="400812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0812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542788" y="2682239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40" h="401319">
                  <a:moveTo>
                    <a:pt x="1424939" y="0"/>
                  </a:moveTo>
                  <a:lnTo>
                    <a:pt x="0" y="0"/>
                  </a:lnTo>
                  <a:lnTo>
                    <a:pt x="0" y="400812"/>
                  </a:lnTo>
                  <a:lnTo>
                    <a:pt x="1424939" y="400812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542788" y="2682239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40" h="401319">
                  <a:moveTo>
                    <a:pt x="0" y="400812"/>
                  </a:moveTo>
                  <a:lnTo>
                    <a:pt x="1424939" y="400812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0812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15339" y="3718560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40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4940" y="402336"/>
                  </a:lnTo>
                  <a:lnTo>
                    <a:pt x="1424940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15339" y="3718560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6"/>
                  </a:moveTo>
                  <a:lnTo>
                    <a:pt x="1424940" y="402336"/>
                  </a:lnTo>
                  <a:lnTo>
                    <a:pt x="1424940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410967" y="3718560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40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4940" y="402336"/>
                  </a:lnTo>
                  <a:lnTo>
                    <a:pt x="1424940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410967" y="3718560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6"/>
                  </a:moveTo>
                  <a:lnTo>
                    <a:pt x="1424940" y="402336"/>
                  </a:lnTo>
                  <a:lnTo>
                    <a:pt x="1424940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976115" y="3718560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39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4939" y="402336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976115" y="3718560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6"/>
                  </a:moveTo>
                  <a:lnTo>
                    <a:pt x="1424939" y="402336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542788" y="3710939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40" h="402589">
                  <a:moveTo>
                    <a:pt x="1424939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4939" y="402336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542788" y="3710939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40" h="402589">
                  <a:moveTo>
                    <a:pt x="0" y="402336"/>
                  </a:moveTo>
                  <a:lnTo>
                    <a:pt x="1424939" y="402336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18387" y="474878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39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4939" y="402336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18387" y="474878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6"/>
                  </a:moveTo>
                  <a:lnTo>
                    <a:pt x="1424939" y="402336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414015" y="474878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40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4940" y="402336"/>
                  </a:lnTo>
                  <a:lnTo>
                    <a:pt x="1424940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414015" y="474878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6"/>
                  </a:moveTo>
                  <a:lnTo>
                    <a:pt x="1424940" y="402336"/>
                  </a:lnTo>
                  <a:lnTo>
                    <a:pt x="1424940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979164" y="474878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39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4939" y="402336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979164" y="474878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6"/>
                  </a:moveTo>
                  <a:lnTo>
                    <a:pt x="1424939" y="402336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542788" y="4742688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40" h="401320">
                  <a:moveTo>
                    <a:pt x="1424939" y="0"/>
                  </a:moveTo>
                  <a:lnTo>
                    <a:pt x="0" y="0"/>
                  </a:lnTo>
                  <a:lnTo>
                    <a:pt x="0" y="400812"/>
                  </a:lnTo>
                  <a:lnTo>
                    <a:pt x="1424939" y="400812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542788" y="4742688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40" h="401320">
                  <a:moveTo>
                    <a:pt x="0" y="400812"/>
                  </a:moveTo>
                  <a:lnTo>
                    <a:pt x="1424939" y="400812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0812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1245819" y="1641728"/>
            <a:ext cx="596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Way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778379" y="1642364"/>
            <a:ext cx="596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Way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392929" y="1633220"/>
            <a:ext cx="596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Way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990590" y="1641728"/>
            <a:ext cx="596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Way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815339" y="2689860"/>
            <a:ext cx="1424940" cy="401320"/>
          </a:xfrm>
          <a:prstGeom prst="rect">
            <a:avLst/>
          </a:prstGeom>
          <a:solidFill>
            <a:srgbClr val="DAE2F3"/>
          </a:solidFill>
          <a:ln w="12700">
            <a:solidFill>
              <a:srgbClr val="2E528F"/>
            </a:solidFill>
          </a:ln>
        </p:spPr>
        <p:txBody>
          <a:bodyPr vert="horz" wrap="square" lIns="0" tIns="55879" rIns="0" bIns="0" rtlCol="0">
            <a:spAutoFit/>
          </a:bodyPr>
          <a:lstStyle/>
          <a:p>
            <a:pPr marL="442595">
              <a:lnSpc>
                <a:spcPct val="100000"/>
              </a:lnSpc>
              <a:spcBef>
                <a:spcPts val="439"/>
              </a:spcBef>
            </a:pPr>
            <a:r>
              <a:rPr sz="1800" spc="-20" dirty="0">
                <a:latin typeface="Calibri"/>
                <a:cs typeface="Calibri"/>
              </a:rPr>
              <a:t>Line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7325994" y="1350645"/>
            <a:ext cx="46653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ourier New"/>
                <a:cs typeface="Courier New"/>
              </a:rPr>
              <a:t>0x01111111111111110000000000010011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7687056" y="1344167"/>
            <a:ext cx="4290695" cy="370840"/>
          </a:xfrm>
          <a:custGeom>
            <a:avLst/>
            <a:gdLst/>
            <a:ahLst/>
            <a:cxnLst/>
            <a:rect l="l" t="t" r="r" b="b"/>
            <a:pathLst>
              <a:path w="4290695" h="370839">
                <a:moveTo>
                  <a:pt x="3358896" y="0"/>
                </a:moveTo>
                <a:lnTo>
                  <a:pt x="3592195" y="0"/>
                </a:lnTo>
              </a:path>
              <a:path w="4290695" h="370839">
                <a:moveTo>
                  <a:pt x="0" y="370332"/>
                </a:moveTo>
                <a:lnTo>
                  <a:pt x="3282188" y="370332"/>
                </a:lnTo>
              </a:path>
              <a:path w="4290695" h="370839">
                <a:moveTo>
                  <a:pt x="3662172" y="370332"/>
                </a:moveTo>
                <a:lnTo>
                  <a:pt x="4290314" y="370332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8813672" y="1667636"/>
            <a:ext cx="7067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tag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bits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0766806" y="976629"/>
            <a:ext cx="8597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set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index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1421871" y="1672209"/>
            <a:ext cx="5613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block </a:t>
            </a:r>
            <a:r>
              <a:rPr sz="1800" spc="-20" dirty="0">
                <a:latin typeface="Calibri"/>
                <a:cs typeface="Calibri"/>
              </a:rPr>
              <a:t>offset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7555738" y="4210558"/>
            <a:ext cx="4403725" cy="2283460"/>
            <a:chOff x="7555738" y="4210558"/>
            <a:chExt cx="4403725" cy="2283460"/>
          </a:xfrm>
        </p:grpSpPr>
        <p:sp>
          <p:nvSpPr>
            <p:cNvPr id="58" name="object 58"/>
            <p:cNvSpPr/>
            <p:nvPr/>
          </p:nvSpPr>
          <p:spPr>
            <a:xfrm>
              <a:off x="7562088" y="4216908"/>
              <a:ext cx="4391025" cy="2270760"/>
            </a:xfrm>
            <a:custGeom>
              <a:avLst/>
              <a:gdLst/>
              <a:ahLst/>
              <a:cxnLst/>
              <a:rect l="l" t="t" r="r" b="b"/>
              <a:pathLst>
                <a:path w="4391025" h="2270760">
                  <a:moveTo>
                    <a:pt x="4390644" y="0"/>
                  </a:moveTo>
                  <a:lnTo>
                    <a:pt x="0" y="0"/>
                  </a:lnTo>
                  <a:lnTo>
                    <a:pt x="0" y="2270760"/>
                  </a:lnTo>
                  <a:lnTo>
                    <a:pt x="4390644" y="2270760"/>
                  </a:lnTo>
                  <a:lnTo>
                    <a:pt x="439064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7562088" y="4216908"/>
              <a:ext cx="4391025" cy="2270760"/>
            </a:xfrm>
            <a:custGeom>
              <a:avLst/>
              <a:gdLst/>
              <a:ahLst/>
              <a:cxnLst/>
              <a:rect l="l" t="t" r="r" b="b"/>
              <a:pathLst>
                <a:path w="4391025" h="2270760">
                  <a:moveTo>
                    <a:pt x="0" y="2270760"/>
                  </a:moveTo>
                  <a:lnTo>
                    <a:pt x="4390644" y="2270760"/>
                  </a:lnTo>
                  <a:lnTo>
                    <a:pt x="4390644" y="0"/>
                  </a:lnTo>
                  <a:lnTo>
                    <a:pt x="0" y="0"/>
                  </a:lnTo>
                  <a:lnTo>
                    <a:pt x="0" y="227076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7644384" y="4315968"/>
              <a:ext cx="4201795" cy="413384"/>
            </a:xfrm>
            <a:custGeom>
              <a:avLst/>
              <a:gdLst/>
              <a:ahLst/>
              <a:cxnLst/>
              <a:rect l="l" t="t" r="r" b="b"/>
              <a:pathLst>
                <a:path w="4201795" h="413385">
                  <a:moveTo>
                    <a:pt x="4201668" y="0"/>
                  </a:moveTo>
                  <a:lnTo>
                    <a:pt x="0" y="0"/>
                  </a:lnTo>
                  <a:lnTo>
                    <a:pt x="0" y="413003"/>
                  </a:lnTo>
                  <a:lnTo>
                    <a:pt x="4201668" y="413003"/>
                  </a:lnTo>
                  <a:lnTo>
                    <a:pt x="4201668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7644384" y="4315968"/>
              <a:ext cx="4201795" cy="413384"/>
            </a:xfrm>
            <a:custGeom>
              <a:avLst/>
              <a:gdLst/>
              <a:ahLst/>
              <a:cxnLst/>
              <a:rect l="l" t="t" r="r" b="b"/>
              <a:pathLst>
                <a:path w="4201795" h="413385">
                  <a:moveTo>
                    <a:pt x="0" y="413003"/>
                  </a:moveTo>
                  <a:lnTo>
                    <a:pt x="4201668" y="413003"/>
                  </a:lnTo>
                  <a:lnTo>
                    <a:pt x="4201668" y="0"/>
                  </a:lnTo>
                  <a:lnTo>
                    <a:pt x="0" y="0"/>
                  </a:lnTo>
                  <a:lnTo>
                    <a:pt x="0" y="41300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7644384" y="4860036"/>
              <a:ext cx="4201795" cy="413384"/>
            </a:xfrm>
            <a:custGeom>
              <a:avLst/>
              <a:gdLst/>
              <a:ahLst/>
              <a:cxnLst/>
              <a:rect l="l" t="t" r="r" b="b"/>
              <a:pathLst>
                <a:path w="4201795" h="413385">
                  <a:moveTo>
                    <a:pt x="4201668" y="0"/>
                  </a:moveTo>
                  <a:lnTo>
                    <a:pt x="0" y="0"/>
                  </a:lnTo>
                  <a:lnTo>
                    <a:pt x="0" y="297942"/>
                  </a:lnTo>
                  <a:lnTo>
                    <a:pt x="0" y="413004"/>
                  </a:lnTo>
                  <a:lnTo>
                    <a:pt x="4201668" y="413004"/>
                  </a:lnTo>
                  <a:lnTo>
                    <a:pt x="4201668" y="297942"/>
                  </a:lnTo>
                  <a:lnTo>
                    <a:pt x="4201668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7644384" y="4860036"/>
              <a:ext cx="4201795" cy="413384"/>
            </a:xfrm>
            <a:custGeom>
              <a:avLst/>
              <a:gdLst/>
              <a:ahLst/>
              <a:cxnLst/>
              <a:rect l="l" t="t" r="r" b="b"/>
              <a:pathLst>
                <a:path w="4201795" h="413385">
                  <a:moveTo>
                    <a:pt x="0" y="413003"/>
                  </a:moveTo>
                  <a:lnTo>
                    <a:pt x="4201668" y="413003"/>
                  </a:lnTo>
                  <a:lnTo>
                    <a:pt x="4201668" y="0"/>
                  </a:lnTo>
                  <a:lnTo>
                    <a:pt x="0" y="0"/>
                  </a:lnTo>
                  <a:lnTo>
                    <a:pt x="0" y="41300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8649462" y="5419344"/>
              <a:ext cx="3196590" cy="413384"/>
            </a:xfrm>
            <a:custGeom>
              <a:avLst/>
              <a:gdLst/>
              <a:ahLst/>
              <a:cxnLst/>
              <a:rect l="l" t="t" r="r" b="b"/>
              <a:pathLst>
                <a:path w="3196590" h="413385">
                  <a:moveTo>
                    <a:pt x="0" y="413003"/>
                  </a:moveTo>
                  <a:lnTo>
                    <a:pt x="3196589" y="413003"/>
                  </a:lnTo>
                  <a:lnTo>
                    <a:pt x="3196589" y="0"/>
                  </a:lnTo>
                  <a:lnTo>
                    <a:pt x="0" y="0"/>
                  </a:lnTo>
                  <a:lnTo>
                    <a:pt x="0" y="413003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7644384" y="5419344"/>
              <a:ext cx="4201795" cy="413384"/>
            </a:xfrm>
            <a:custGeom>
              <a:avLst/>
              <a:gdLst/>
              <a:ahLst/>
              <a:cxnLst/>
              <a:rect l="l" t="t" r="r" b="b"/>
              <a:pathLst>
                <a:path w="4201795" h="413385">
                  <a:moveTo>
                    <a:pt x="0" y="413003"/>
                  </a:moveTo>
                  <a:lnTo>
                    <a:pt x="4201668" y="413003"/>
                  </a:lnTo>
                  <a:lnTo>
                    <a:pt x="4201668" y="0"/>
                  </a:lnTo>
                  <a:lnTo>
                    <a:pt x="0" y="0"/>
                  </a:lnTo>
                  <a:lnTo>
                    <a:pt x="0" y="41300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7644384" y="5961888"/>
              <a:ext cx="4201795" cy="413384"/>
            </a:xfrm>
            <a:custGeom>
              <a:avLst/>
              <a:gdLst/>
              <a:ahLst/>
              <a:cxnLst/>
              <a:rect l="l" t="t" r="r" b="b"/>
              <a:pathLst>
                <a:path w="4201795" h="413385">
                  <a:moveTo>
                    <a:pt x="4201668" y="0"/>
                  </a:moveTo>
                  <a:lnTo>
                    <a:pt x="0" y="0"/>
                  </a:lnTo>
                  <a:lnTo>
                    <a:pt x="0" y="395478"/>
                  </a:lnTo>
                  <a:lnTo>
                    <a:pt x="0" y="413004"/>
                  </a:lnTo>
                  <a:lnTo>
                    <a:pt x="4201668" y="413004"/>
                  </a:lnTo>
                  <a:lnTo>
                    <a:pt x="4201668" y="395478"/>
                  </a:lnTo>
                  <a:lnTo>
                    <a:pt x="4201668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7644384" y="5961888"/>
              <a:ext cx="4201795" cy="413384"/>
            </a:xfrm>
            <a:custGeom>
              <a:avLst/>
              <a:gdLst/>
              <a:ahLst/>
              <a:cxnLst/>
              <a:rect l="l" t="t" r="r" b="b"/>
              <a:pathLst>
                <a:path w="4201795" h="413385">
                  <a:moveTo>
                    <a:pt x="0" y="413004"/>
                  </a:moveTo>
                  <a:lnTo>
                    <a:pt x="4201668" y="413004"/>
                  </a:lnTo>
                  <a:lnTo>
                    <a:pt x="4201668" y="0"/>
                  </a:lnTo>
                  <a:lnTo>
                    <a:pt x="0" y="0"/>
                  </a:lnTo>
                  <a:lnTo>
                    <a:pt x="0" y="41300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" name="object 68"/>
          <p:cNvSpPr txBox="1"/>
          <p:nvPr/>
        </p:nvSpPr>
        <p:spPr>
          <a:xfrm>
            <a:off x="7601839" y="4051808"/>
            <a:ext cx="17208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25" dirty="0">
                <a:latin typeface="Calibri"/>
                <a:cs typeface="Calibri"/>
              </a:rPr>
              <a:t>L3$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7688326" y="4381045"/>
            <a:ext cx="127635" cy="23241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b="1" dirty="0">
                <a:latin typeface="Calibri"/>
                <a:cs typeface="Calibri"/>
              </a:rPr>
              <a:t>Set</a:t>
            </a:r>
            <a:r>
              <a:rPr sz="800" b="1" spc="-30" dirty="0">
                <a:latin typeface="Calibri"/>
                <a:cs typeface="Calibri"/>
              </a:rPr>
              <a:t> </a:t>
            </a:r>
            <a:r>
              <a:rPr sz="800" b="1" spc="-60" dirty="0">
                <a:latin typeface="Calibri"/>
                <a:cs typeface="Calibri"/>
              </a:rPr>
              <a:t>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7693532" y="4946068"/>
            <a:ext cx="127635" cy="23241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b="1" dirty="0">
                <a:latin typeface="Calibri"/>
                <a:cs typeface="Calibri"/>
              </a:rPr>
              <a:t>Set</a:t>
            </a:r>
            <a:r>
              <a:rPr sz="800" b="1" spc="-30" dirty="0">
                <a:latin typeface="Calibri"/>
                <a:cs typeface="Calibri"/>
              </a:rPr>
              <a:t> </a:t>
            </a:r>
            <a:r>
              <a:rPr sz="800" b="1" spc="-60" dirty="0">
                <a:latin typeface="Calibri"/>
                <a:cs typeface="Calibri"/>
              </a:rPr>
              <a:t>1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410108" y="5512920"/>
            <a:ext cx="7407909" cy="75565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99060">
              <a:lnSpc>
                <a:spcPts val="1710"/>
              </a:lnSpc>
            </a:pPr>
            <a:r>
              <a:rPr sz="1800" dirty="0">
                <a:latin typeface="Calibri"/>
                <a:cs typeface="Calibri"/>
              </a:rPr>
              <a:t>Set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250">
              <a:latin typeface="Calibri"/>
              <a:cs typeface="Calibri"/>
            </a:endParaRPr>
          </a:p>
          <a:p>
            <a:pPr>
              <a:lnSpc>
                <a:spcPct val="100000"/>
              </a:lnSpc>
              <a:tabLst>
                <a:tab pos="548005" algn="l"/>
              </a:tabLst>
            </a:pPr>
            <a:r>
              <a:rPr sz="1200" b="1" baseline="-6944" dirty="0">
                <a:latin typeface="Calibri"/>
                <a:cs typeface="Calibri"/>
              </a:rPr>
              <a:t>Set</a:t>
            </a:r>
            <a:r>
              <a:rPr sz="1200" b="1" spc="-44" baseline="-6944" dirty="0">
                <a:latin typeface="Calibri"/>
                <a:cs typeface="Calibri"/>
              </a:rPr>
              <a:t> </a:t>
            </a:r>
            <a:r>
              <a:rPr sz="1200" b="1" spc="-89" baseline="-6944" dirty="0">
                <a:latin typeface="Calibri"/>
                <a:cs typeface="Calibri"/>
              </a:rPr>
              <a:t>3</a:t>
            </a:r>
            <a:r>
              <a:rPr sz="1200" b="1" baseline="-6944" dirty="0">
                <a:latin typeface="Calibri"/>
                <a:cs typeface="Calibri"/>
              </a:rPr>
              <a:t>	</a:t>
            </a:r>
            <a:r>
              <a:rPr sz="800" b="1" dirty="0">
                <a:latin typeface="Calibri"/>
                <a:cs typeface="Calibri"/>
              </a:rPr>
              <a:t>Set</a:t>
            </a:r>
            <a:r>
              <a:rPr sz="800" b="1" spc="-30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2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72" name="object 72"/>
          <p:cNvGrpSpPr/>
          <p:nvPr/>
        </p:nvGrpSpPr>
        <p:grpSpPr>
          <a:xfrm>
            <a:off x="7901685" y="3817365"/>
            <a:ext cx="3961765" cy="2677160"/>
            <a:chOff x="7901685" y="3817365"/>
            <a:chExt cx="3961765" cy="2677160"/>
          </a:xfrm>
        </p:grpSpPr>
        <p:sp>
          <p:nvSpPr>
            <p:cNvPr id="73" name="object 73"/>
            <p:cNvSpPr/>
            <p:nvPr/>
          </p:nvSpPr>
          <p:spPr>
            <a:xfrm>
              <a:off x="7908035" y="3825239"/>
              <a:ext cx="975360" cy="2662555"/>
            </a:xfrm>
            <a:custGeom>
              <a:avLst/>
              <a:gdLst/>
              <a:ahLst/>
              <a:cxnLst/>
              <a:rect l="l" t="t" r="r" b="b"/>
              <a:pathLst>
                <a:path w="975359" h="2662554">
                  <a:moveTo>
                    <a:pt x="975359" y="0"/>
                  </a:moveTo>
                  <a:lnTo>
                    <a:pt x="0" y="0"/>
                  </a:lnTo>
                  <a:lnTo>
                    <a:pt x="0" y="2662427"/>
                  </a:lnTo>
                  <a:lnTo>
                    <a:pt x="975359" y="2662427"/>
                  </a:lnTo>
                  <a:lnTo>
                    <a:pt x="975359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7908035" y="3825239"/>
              <a:ext cx="975360" cy="2662555"/>
            </a:xfrm>
            <a:custGeom>
              <a:avLst/>
              <a:gdLst/>
              <a:ahLst/>
              <a:cxnLst/>
              <a:rect l="l" t="t" r="r" b="b"/>
              <a:pathLst>
                <a:path w="975359" h="2662554">
                  <a:moveTo>
                    <a:pt x="0" y="2662427"/>
                  </a:moveTo>
                  <a:lnTo>
                    <a:pt x="975359" y="2662427"/>
                  </a:lnTo>
                  <a:lnTo>
                    <a:pt x="975359" y="0"/>
                  </a:lnTo>
                  <a:lnTo>
                    <a:pt x="0" y="0"/>
                  </a:lnTo>
                  <a:lnTo>
                    <a:pt x="0" y="266242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8900159" y="3823715"/>
              <a:ext cx="977265" cy="2662555"/>
            </a:xfrm>
            <a:custGeom>
              <a:avLst/>
              <a:gdLst/>
              <a:ahLst/>
              <a:cxnLst/>
              <a:rect l="l" t="t" r="r" b="b"/>
              <a:pathLst>
                <a:path w="977265" h="2662554">
                  <a:moveTo>
                    <a:pt x="976883" y="0"/>
                  </a:moveTo>
                  <a:lnTo>
                    <a:pt x="0" y="0"/>
                  </a:lnTo>
                  <a:lnTo>
                    <a:pt x="0" y="2662427"/>
                  </a:lnTo>
                  <a:lnTo>
                    <a:pt x="976883" y="2662427"/>
                  </a:lnTo>
                  <a:lnTo>
                    <a:pt x="976883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8900159" y="3823715"/>
              <a:ext cx="977265" cy="2662555"/>
            </a:xfrm>
            <a:custGeom>
              <a:avLst/>
              <a:gdLst/>
              <a:ahLst/>
              <a:cxnLst/>
              <a:rect l="l" t="t" r="r" b="b"/>
              <a:pathLst>
                <a:path w="977265" h="2662554">
                  <a:moveTo>
                    <a:pt x="0" y="2662427"/>
                  </a:moveTo>
                  <a:lnTo>
                    <a:pt x="976883" y="2662427"/>
                  </a:lnTo>
                  <a:lnTo>
                    <a:pt x="976883" y="0"/>
                  </a:lnTo>
                  <a:lnTo>
                    <a:pt x="0" y="0"/>
                  </a:lnTo>
                  <a:lnTo>
                    <a:pt x="0" y="266242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9893807" y="3825239"/>
              <a:ext cx="977265" cy="2662555"/>
            </a:xfrm>
            <a:custGeom>
              <a:avLst/>
              <a:gdLst/>
              <a:ahLst/>
              <a:cxnLst/>
              <a:rect l="l" t="t" r="r" b="b"/>
              <a:pathLst>
                <a:path w="977265" h="2662554">
                  <a:moveTo>
                    <a:pt x="976883" y="0"/>
                  </a:moveTo>
                  <a:lnTo>
                    <a:pt x="0" y="0"/>
                  </a:lnTo>
                  <a:lnTo>
                    <a:pt x="0" y="2662427"/>
                  </a:lnTo>
                  <a:lnTo>
                    <a:pt x="976883" y="2662427"/>
                  </a:lnTo>
                  <a:lnTo>
                    <a:pt x="976883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9893807" y="3825239"/>
              <a:ext cx="977265" cy="2662555"/>
            </a:xfrm>
            <a:custGeom>
              <a:avLst/>
              <a:gdLst/>
              <a:ahLst/>
              <a:cxnLst/>
              <a:rect l="l" t="t" r="r" b="b"/>
              <a:pathLst>
                <a:path w="977265" h="2662554">
                  <a:moveTo>
                    <a:pt x="0" y="2662427"/>
                  </a:moveTo>
                  <a:lnTo>
                    <a:pt x="976883" y="2662427"/>
                  </a:lnTo>
                  <a:lnTo>
                    <a:pt x="976883" y="0"/>
                  </a:lnTo>
                  <a:lnTo>
                    <a:pt x="0" y="0"/>
                  </a:lnTo>
                  <a:lnTo>
                    <a:pt x="0" y="266242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0881359" y="3823715"/>
              <a:ext cx="975360" cy="2662555"/>
            </a:xfrm>
            <a:custGeom>
              <a:avLst/>
              <a:gdLst/>
              <a:ahLst/>
              <a:cxnLst/>
              <a:rect l="l" t="t" r="r" b="b"/>
              <a:pathLst>
                <a:path w="975359" h="2662554">
                  <a:moveTo>
                    <a:pt x="975359" y="0"/>
                  </a:moveTo>
                  <a:lnTo>
                    <a:pt x="0" y="0"/>
                  </a:lnTo>
                  <a:lnTo>
                    <a:pt x="0" y="2662427"/>
                  </a:lnTo>
                  <a:lnTo>
                    <a:pt x="975359" y="2662427"/>
                  </a:lnTo>
                  <a:lnTo>
                    <a:pt x="975359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0881359" y="3823715"/>
              <a:ext cx="975360" cy="2662555"/>
            </a:xfrm>
            <a:custGeom>
              <a:avLst/>
              <a:gdLst/>
              <a:ahLst/>
              <a:cxnLst/>
              <a:rect l="l" t="t" r="r" b="b"/>
              <a:pathLst>
                <a:path w="975359" h="2662554">
                  <a:moveTo>
                    <a:pt x="0" y="2662427"/>
                  </a:moveTo>
                  <a:lnTo>
                    <a:pt x="975359" y="2662427"/>
                  </a:lnTo>
                  <a:lnTo>
                    <a:pt x="975359" y="0"/>
                  </a:lnTo>
                  <a:lnTo>
                    <a:pt x="0" y="0"/>
                  </a:lnTo>
                  <a:lnTo>
                    <a:pt x="0" y="266242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8944355" y="4390643"/>
              <a:ext cx="885825" cy="222885"/>
            </a:xfrm>
            <a:custGeom>
              <a:avLst/>
              <a:gdLst/>
              <a:ahLst/>
              <a:cxnLst/>
              <a:rect l="l" t="t" r="r" b="b"/>
              <a:pathLst>
                <a:path w="885825" h="222885">
                  <a:moveTo>
                    <a:pt x="885444" y="0"/>
                  </a:moveTo>
                  <a:lnTo>
                    <a:pt x="0" y="0"/>
                  </a:lnTo>
                  <a:lnTo>
                    <a:pt x="0" y="222503"/>
                  </a:lnTo>
                  <a:lnTo>
                    <a:pt x="885444" y="222503"/>
                  </a:lnTo>
                  <a:lnTo>
                    <a:pt x="885444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8944355" y="4390643"/>
              <a:ext cx="885825" cy="222885"/>
            </a:xfrm>
            <a:custGeom>
              <a:avLst/>
              <a:gdLst/>
              <a:ahLst/>
              <a:cxnLst/>
              <a:rect l="l" t="t" r="r" b="b"/>
              <a:pathLst>
                <a:path w="885825" h="222885">
                  <a:moveTo>
                    <a:pt x="0" y="222503"/>
                  </a:moveTo>
                  <a:lnTo>
                    <a:pt x="885444" y="222503"/>
                  </a:lnTo>
                  <a:lnTo>
                    <a:pt x="885444" y="0"/>
                  </a:lnTo>
                  <a:lnTo>
                    <a:pt x="0" y="0"/>
                  </a:lnTo>
                  <a:lnTo>
                    <a:pt x="0" y="22250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3" name="object 83"/>
          <p:cNvSpPr txBox="1"/>
          <p:nvPr/>
        </p:nvSpPr>
        <p:spPr>
          <a:xfrm>
            <a:off x="9270618" y="4421885"/>
            <a:ext cx="23304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Calibri"/>
                <a:cs typeface="Calibri"/>
              </a:rPr>
              <a:t>tag</a:t>
            </a:r>
            <a:r>
              <a:rPr sz="800" b="1" spc="-25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1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84" name="object 84"/>
          <p:cNvGrpSpPr/>
          <p:nvPr/>
        </p:nvGrpSpPr>
        <p:grpSpPr>
          <a:xfrm>
            <a:off x="7944357" y="4384294"/>
            <a:ext cx="2865755" cy="235585"/>
            <a:chOff x="7944357" y="4384294"/>
            <a:chExt cx="2865755" cy="235585"/>
          </a:xfrm>
        </p:grpSpPr>
        <p:sp>
          <p:nvSpPr>
            <p:cNvPr id="85" name="object 85"/>
            <p:cNvSpPr/>
            <p:nvPr/>
          </p:nvSpPr>
          <p:spPr>
            <a:xfrm>
              <a:off x="7950707" y="4390644"/>
              <a:ext cx="887094" cy="222885"/>
            </a:xfrm>
            <a:custGeom>
              <a:avLst/>
              <a:gdLst/>
              <a:ahLst/>
              <a:cxnLst/>
              <a:rect l="l" t="t" r="r" b="b"/>
              <a:pathLst>
                <a:path w="887095" h="222885">
                  <a:moveTo>
                    <a:pt x="886968" y="0"/>
                  </a:moveTo>
                  <a:lnTo>
                    <a:pt x="0" y="0"/>
                  </a:lnTo>
                  <a:lnTo>
                    <a:pt x="0" y="222503"/>
                  </a:lnTo>
                  <a:lnTo>
                    <a:pt x="886968" y="222503"/>
                  </a:lnTo>
                  <a:lnTo>
                    <a:pt x="886968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7950707" y="4390644"/>
              <a:ext cx="887094" cy="222885"/>
            </a:xfrm>
            <a:custGeom>
              <a:avLst/>
              <a:gdLst/>
              <a:ahLst/>
              <a:cxnLst/>
              <a:rect l="l" t="t" r="r" b="b"/>
              <a:pathLst>
                <a:path w="887095" h="222885">
                  <a:moveTo>
                    <a:pt x="0" y="222503"/>
                  </a:moveTo>
                  <a:lnTo>
                    <a:pt x="886968" y="222503"/>
                  </a:lnTo>
                  <a:lnTo>
                    <a:pt x="886968" y="0"/>
                  </a:lnTo>
                  <a:lnTo>
                    <a:pt x="0" y="0"/>
                  </a:lnTo>
                  <a:lnTo>
                    <a:pt x="0" y="22250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9918191" y="4390644"/>
              <a:ext cx="885825" cy="222885"/>
            </a:xfrm>
            <a:custGeom>
              <a:avLst/>
              <a:gdLst/>
              <a:ahLst/>
              <a:cxnLst/>
              <a:rect l="l" t="t" r="r" b="b"/>
              <a:pathLst>
                <a:path w="885825" h="222885">
                  <a:moveTo>
                    <a:pt x="885444" y="0"/>
                  </a:moveTo>
                  <a:lnTo>
                    <a:pt x="0" y="0"/>
                  </a:lnTo>
                  <a:lnTo>
                    <a:pt x="0" y="222503"/>
                  </a:lnTo>
                  <a:lnTo>
                    <a:pt x="885444" y="222503"/>
                  </a:lnTo>
                  <a:lnTo>
                    <a:pt x="885444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9918191" y="4390644"/>
              <a:ext cx="885825" cy="222885"/>
            </a:xfrm>
            <a:custGeom>
              <a:avLst/>
              <a:gdLst/>
              <a:ahLst/>
              <a:cxnLst/>
              <a:rect l="l" t="t" r="r" b="b"/>
              <a:pathLst>
                <a:path w="885825" h="222885">
                  <a:moveTo>
                    <a:pt x="0" y="222503"/>
                  </a:moveTo>
                  <a:lnTo>
                    <a:pt x="885444" y="222503"/>
                  </a:lnTo>
                  <a:lnTo>
                    <a:pt x="885444" y="0"/>
                  </a:lnTo>
                  <a:lnTo>
                    <a:pt x="0" y="0"/>
                  </a:lnTo>
                  <a:lnTo>
                    <a:pt x="0" y="22250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9" name="object 89"/>
          <p:cNvSpPr txBox="1"/>
          <p:nvPr/>
        </p:nvSpPr>
        <p:spPr>
          <a:xfrm>
            <a:off x="9918192" y="4421885"/>
            <a:ext cx="87947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85" algn="ctr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Calibri"/>
                <a:cs typeface="Calibri"/>
              </a:rPr>
              <a:t>tag</a:t>
            </a:r>
            <a:r>
              <a:rPr sz="800" b="1" spc="-25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2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90" name="object 90"/>
          <p:cNvGrpSpPr/>
          <p:nvPr/>
        </p:nvGrpSpPr>
        <p:grpSpPr>
          <a:xfrm>
            <a:off x="10887202" y="4381246"/>
            <a:ext cx="899794" cy="233679"/>
            <a:chOff x="10887202" y="4381246"/>
            <a:chExt cx="899794" cy="233679"/>
          </a:xfrm>
        </p:grpSpPr>
        <p:sp>
          <p:nvSpPr>
            <p:cNvPr id="91" name="object 91"/>
            <p:cNvSpPr/>
            <p:nvPr/>
          </p:nvSpPr>
          <p:spPr>
            <a:xfrm>
              <a:off x="10893552" y="4387596"/>
              <a:ext cx="887094" cy="220979"/>
            </a:xfrm>
            <a:custGeom>
              <a:avLst/>
              <a:gdLst/>
              <a:ahLst/>
              <a:cxnLst/>
              <a:rect l="l" t="t" r="r" b="b"/>
              <a:pathLst>
                <a:path w="887095" h="220979">
                  <a:moveTo>
                    <a:pt x="886968" y="0"/>
                  </a:moveTo>
                  <a:lnTo>
                    <a:pt x="0" y="0"/>
                  </a:lnTo>
                  <a:lnTo>
                    <a:pt x="0" y="220979"/>
                  </a:lnTo>
                  <a:lnTo>
                    <a:pt x="886968" y="220979"/>
                  </a:lnTo>
                  <a:lnTo>
                    <a:pt x="886968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10893552" y="4387596"/>
              <a:ext cx="887094" cy="220979"/>
            </a:xfrm>
            <a:custGeom>
              <a:avLst/>
              <a:gdLst/>
              <a:ahLst/>
              <a:cxnLst/>
              <a:rect l="l" t="t" r="r" b="b"/>
              <a:pathLst>
                <a:path w="887095" h="220979">
                  <a:moveTo>
                    <a:pt x="0" y="220979"/>
                  </a:moveTo>
                  <a:lnTo>
                    <a:pt x="886968" y="220979"/>
                  </a:lnTo>
                  <a:lnTo>
                    <a:pt x="886968" y="0"/>
                  </a:lnTo>
                  <a:lnTo>
                    <a:pt x="0" y="0"/>
                  </a:lnTo>
                  <a:lnTo>
                    <a:pt x="0" y="22097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3" name="object 93"/>
          <p:cNvSpPr txBox="1"/>
          <p:nvPr/>
        </p:nvSpPr>
        <p:spPr>
          <a:xfrm>
            <a:off x="11220450" y="4417821"/>
            <a:ext cx="23304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Calibri"/>
                <a:cs typeface="Calibri"/>
              </a:rPr>
              <a:t>tag</a:t>
            </a:r>
            <a:r>
              <a:rPr sz="800" b="1" spc="-25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94" name="object 94"/>
          <p:cNvGrpSpPr/>
          <p:nvPr/>
        </p:nvGrpSpPr>
        <p:grpSpPr>
          <a:xfrm>
            <a:off x="7944357" y="4948173"/>
            <a:ext cx="3845560" cy="1330960"/>
            <a:chOff x="7944357" y="4948173"/>
            <a:chExt cx="3845560" cy="1330960"/>
          </a:xfrm>
        </p:grpSpPr>
        <p:sp>
          <p:nvSpPr>
            <p:cNvPr id="95" name="object 95"/>
            <p:cNvSpPr/>
            <p:nvPr/>
          </p:nvSpPr>
          <p:spPr>
            <a:xfrm>
              <a:off x="7950708" y="4959095"/>
              <a:ext cx="887094" cy="220979"/>
            </a:xfrm>
            <a:custGeom>
              <a:avLst/>
              <a:gdLst/>
              <a:ahLst/>
              <a:cxnLst/>
              <a:rect l="l" t="t" r="r" b="b"/>
              <a:pathLst>
                <a:path w="887095" h="220979">
                  <a:moveTo>
                    <a:pt x="886968" y="0"/>
                  </a:moveTo>
                  <a:lnTo>
                    <a:pt x="0" y="0"/>
                  </a:lnTo>
                  <a:lnTo>
                    <a:pt x="0" y="198882"/>
                  </a:lnTo>
                  <a:lnTo>
                    <a:pt x="0" y="220980"/>
                  </a:lnTo>
                  <a:lnTo>
                    <a:pt x="886968" y="220980"/>
                  </a:lnTo>
                  <a:lnTo>
                    <a:pt x="886968" y="198882"/>
                  </a:lnTo>
                  <a:lnTo>
                    <a:pt x="886968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7950707" y="4959095"/>
              <a:ext cx="887094" cy="220979"/>
            </a:xfrm>
            <a:custGeom>
              <a:avLst/>
              <a:gdLst/>
              <a:ahLst/>
              <a:cxnLst/>
              <a:rect l="l" t="t" r="r" b="b"/>
              <a:pathLst>
                <a:path w="887095" h="220979">
                  <a:moveTo>
                    <a:pt x="0" y="220979"/>
                  </a:moveTo>
                  <a:lnTo>
                    <a:pt x="886968" y="220979"/>
                  </a:lnTo>
                  <a:lnTo>
                    <a:pt x="886968" y="0"/>
                  </a:lnTo>
                  <a:lnTo>
                    <a:pt x="0" y="0"/>
                  </a:lnTo>
                  <a:lnTo>
                    <a:pt x="0" y="22097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8944355" y="4959095"/>
              <a:ext cx="885825" cy="220979"/>
            </a:xfrm>
            <a:custGeom>
              <a:avLst/>
              <a:gdLst/>
              <a:ahLst/>
              <a:cxnLst/>
              <a:rect l="l" t="t" r="r" b="b"/>
              <a:pathLst>
                <a:path w="885825" h="220979">
                  <a:moveTo>
                    <a:pt x="885444" y="0"/>
                  </a:moveTo>
                  <a:lnTo>
                    <a:pt x="0" y="0"/>
                  </a:lnTo>
                  <a:lnTo>
                    <a:pt x="0" y="220979"/>
                  </a:lnTo>
                  <a:lnTo>
                    <a:pt x="885444" y="220979"/>
                  </a:lnTo>
                  <a:lnTo>
                    <a:pt x="885444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8944355" y="4959095"/>
              <a:ext cx="885825" cy="220979"/>
            </a:xfrm>
            <a:custGeom>
              <a:avLst/>
              <a:gdLst/>
              <a:ahLst/>
              <a:cxnLst/>
              <a:rect l="l" t="t" r="r" b="b"/>
              <a:pathLst>
                <a:path w="885825" h="220979">
                  <a:moveTo>
                    <a:pt x="0" y="220979"/>
                  </a:moveTo>
                  <a:lnTo>
                    <a:pt x="885444" y="220979"/>
                  </a:lnTo>
                  <a:lnTo>
                    <a:pt x="885444" y="0"/>
                  </a:lnTo>
                  <a:lnTo>
                    <a:pt x="0" y="0"/>
                  </a:lnTo>
                  <a:lnTo>
                    <a:pt x="0" y="22097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9918191" y="4959095"/>
              <a:ext cx="885825" cy="220979"/>
            </a:xfrm>
            <a:custGeom>
              <a:avLst/>
              <a:gdLst/>
              <a:ahLst/>
              <a:cxnLst/>
              <a:rect l="l" t="t" r="r" b="b"/>
              <a:pathLst>
                <a:path w="885825" h="220979">
                  <a:moveTo>
                    <a:pt x="885444" y="0"/>
                  </a:moveTo>
                  <a:lnTo>
                    <a:pt x="0" y="0"/>
                  </a:lnTo>
                  <a:lnTo>
                    <a:pt x="0" y="220979"/>
                  </a:lnTo>
                  <a:lnTo>
                    <a:pt x="885444" y="220979"/>
                  </a:lnTo>
                  <a:lnTo>
                    <a:pt x="885444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9918191" y="4959095"/>
              <a:ext cx="885825" cy="220979"/>
            </a:xfrm>
            <a:custGeom>
              <a:avLst/>
              <a:gdLst/>
              <a:ahLst/>
              <a:cxnLst/>
              <a:rect l="l" t="t" r="r" b="b"/>
              <a:pathLst>
                <a:path w="885825" h="220979">
                  <a:moveTo>
                    <a:pt x="0" y="220979"/>
                  </a:moveTo>
                  <a:lnTo>
                    <a:pt x="885444" y="220979"/>
                  </a:lnTo>
                  <a:lnTo>
                    <a:pt x="885444" y="0"/>
                  </a:lnTo>
                  <a:lnTo>
                    <a:pt x="0" y="0"/>
                  </a:lnTo>
                  <a:lnTo>
                    <a:pt x="0" y="22097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10893551" y="4954523"/>
              <a:ext cx="887094" cy="220979"/>
            </a:xfrm>
            <a:custGeom>
              <a:avLst/>
              <a:gdLst/>
              <a:ahLst/>
              <a:cxnLst/>
              <a:rect l="l" t="t" r="r" b="b"/>
              <a:pathLst>
                <a:path w="887095" h="220979">
                  <a:moveTo>
                    <a:pt x="886968" y="0"/>
                  </a:moveTo>
                  <a:lnTo>
                    <a:pt x="0" y="0"/>
                  </a:lnTo>
                  <a:lnTo>
                    <a:pt x="0" y="220980"/>
                  </a:lnTo>
                  <a:lnTo>
                    <a:pt x="886968" y="220980"/>
                  </a:lnTo>
                  <a:lnTo>
                    <a:pt x="886968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10893551" y="4954523"/>
              <a:ext cx="887094" cy="220979"/>
            </a:xfrm>
            <a:custGeom>
              <a:avLst/>
              <a:gdLst/>
              <a:ahLst/>
              <a:cxnLst/>
              <a:rect l="l" t="t" r="r" b="b"/>
              <a:pathLst>
                <a:path w="887095" h="220979">
                  <a:moveTo>
                    <a:pt x="0" y="220980"/>
                  </a:moveTo>
                  <a:lnTo>
                    <a:pt x="886968" y="220980"/>
                  </a:lnTo>
                  <a:lnTo>
                    <a:pt x="886968" y="0"/>
                  </a:lnTo>
                  <a:lnTo>
                    <a:pt x="0" y="0"/>
                  </a:lnTo>
                  <a:lnTo>
                    <a:pt x="0" y="22098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8649461" y="5526023"/>
              <a:ext cx="189865" cy="222885"/>
            </a:xfrm>
            <a:custGeom>
              <a:avLst/>
              <a:gdLst/>
              <a:ahLst/>
              <a:cxnLst/>
              <a:rect l="l" t="t" r="r" b="b"/>
              <a:pathLst>
                <a:path w="189865" h="222885">
                  <a:moveTo>
                    <a:pt x="0" y="222503"/>
                  </a:moveTo>
                  <a:lnTo>
                    <a:pt x="189737" y="222503"/>
                  </a:lnTo>
                  <a:lnTo>
                    <a:pt x="189737" y="0"/>
                  </a:lnTo>
                  <a:lnTo>
                    <a:pt x="0" y="0"/>
                  </a:lnTo>
                  <a:lnTo>
                    <a:pt x="0" y="222503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7952231" y="5526023"/>
              <a:ext cx="887094" cy="222885"/>
            </a:xfrm>
            <a:custGeom>
              <a:avLst/>
              <a:gdLst/>
              <a:ahLst/>
              <a:cxnLst/>
              <a:rect l="l" t="t" r="r" b="b"/>
              <a:pathLst>
                <a:path w="887095" h="222885">
                  <a:moveTo>
                    <a:pt x="0" y="222503"/>
                  </a:moveTo>
                  <a:lnTo>
                    <a:pt x="886968" y="222503"/>
                  </a:lnTo>
                  <a:lnTo>
                    <a:pt x="886968" y="0"/>
                  </a:lnTo>
                  <a:lnTo>
                    <a:pt x="0" y="0"/>
                  </a:lnTo>
                  <a:lnTo>
                    <a:pt x="0" y="22250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8945879" y="5526023"/>
              <a:ext cx="887094" cy="222885"/>
            </a:xfrm>
            <a:custGeom>
              <a:avLst/>
              <a:gdLst/>
              <a:ahLst/>
              <a:cxnLst/>
              <a:rect l="l" t="t" r="r" b="b"/>
              <a:pathLst>
                <a:path w="887095" h="222885">
                  <a:moveTo>
                    <a:pt x="886968" y="0"/>
                  </a:moveTo>
                  <a:lnTo>
                    <a:pt x="0" y="0"/>
                  </a:lnTo>
                  <a:lnTo>
                    <a:pt x="0" y="222503"/>
                  </a:lnTo>
                  <a:lnTo>
                    <a:pt x="886968" y="222503"/>
                  </a:lnTo>
                  <a:lnTo>
                    <a:pt x="886968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8945879" y="5526023"/>
              <a:ext cx="887094" cy="222885"/>
            </a:xfrm>
            <a:custGeom>
              <a:avLst/>
              <a:gdLst/>
              <a:ahLst/>
              <a:cxnLst/>
              <a:rect l="l" t="t" r="r" b="b"/>
              <a:pathLst>
                <a:path w="887095" h="222885">
                  <a:moveTo>
                    <a:pt x="0" y="222503"/>
                  </a:moveTo>
                  <a:lnTo>
                    <a:pt x="886968" y="222503"/>
                  </a:lnTo>
                  <a:lnTo>
                    <a:pt x="886968" y="0"/>
                  </a:lnTo>
                  <a:lnTo>
                    <a:pt x="0" y="0"/>
                  </a:lnTo>
                  <a:lnTo>
                    <a:pt x="0" y="22250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9919715" y="5526023"/>
              <a:ext cx="887094" cy="222885"/>
            </a:xfrm>
            <a:custGeom>
              <a:avLst/>
              <a:gdLst/>
              <a:ahLst/>
              <a:cxnLst/>
              <a:rect l="l" t="t" r="r" b="b"/>
              <a:pathLst>
                <a:path w="887095" h="222885">
                  <a:moveTo>
                    <a:pt x="886968" y="0"/>
                  </a:moveTo>
                  <a:lnTo>
                    <a:pt x="0" y="0"/>
                  </a:lnTo>
                  <a:lnTo>
                    <a:pt x="0" y="222503"/>
                  </a:lnTo>
                  <a:lnTo>
                    <a:pt x="886968" y="222503"/>
                  </a:lnTo>
                  <a:lnTo>
                    <a:pt x="886968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9919715" y="5526023"/>
              <a:ext cx="887094" cy="222885"/>
            </a:xfrm>
            <a:custGeom>
              <a:avLst/>
              <a:gdLst/>
              <a:ahLst/>
              <a:cxnLst/>
              <a:rect l="l" t="t" r="r" b="b"/>
              <a:pathLst>
                <a:path w="887095" h="222885">
                  <a:moveTo>
                    <a:pt x="0" y="222503"/>
                  </a:moveTo>
                  <a:lnTo>
                    <a:pt x="886968" y="222503"/>
                  </a:lnTo>
                  <a:lnTo>
                    <a:pt x="886968" y="0"/>
                  </a:lnTo>
                  <a:lnTo>
                    <a:pt x="0" y="0"/>
                  </a:lnTo>
                  <a:lnTo>
                    <a:pt x="0" y="22250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10893551" y="5522975"/>
              <a:ext cx="887094" cy="220979"/>
            </a:xfrm>
            <a:custGeom>
              <a:avLst/>
              <a:gdLst/>
              <a:ahLst/>
              <a:cxnLst/>
              <a:rect l="l" t="t" r="r" b="b"/>
              <a:pathLst>
                <a:path w="887095" h="220979">
                  <a:moveTo>
                    <a:pt x="886968" y="0"/>
                  </a:moveTo>
                  <a:lnTo>
                    <a:pt x="0" y="0"/>
                  </a:lnTo>
                  <a:lnTo>
                    <a:pt x="0" y="220980"/>
                  </a:lnTo>
                  <a:lnTo>
                    <a:pt x="886968" y="220980"/>
                  </a:lnTo>
                  <a:lnTo>
                    <a:pt x="886968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10893551" y="5522975"/>
              <a:ext cx="887094" cy="220979"/>
            </a:xfrm>
            <a:custGeom>
              <a:avLst/>
              <a:gdLst/>
              <a:ahLst/>
              <a:cxnLst/>
              <a:rect l="l" t="t" r="r" b="b"/>
              <a:pathLst>
                <a:path w="887095" h="220979">
                  <a:moveTo>
                    <a:pt x="0" y="220980"/>
                  </a:moveTo>
                  <a:lnTo>
                    <a:pt x="886968" y="220980"/>
                  </a:lnTo>
                  <a:lnTo>
                    <a:pt x="886968" y="0"/>
                  </a:lnTo>
                  <a:lnTo>
                    <a:pt x="0" y="0"/>
                  </a:lnTo>
                  <a:lnTo>
                    <a:pt x="0" y="22098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8649461" y="6051803"/>
              <a:ext cx="191770" cy="220979"/>
            </a:xfrm>
            <a:custGeom>
              <a:avLst/>
              <a:gdLst/>
              <a:ahLst/>
              <a:cxnLst/>
              <a:rect l="l" t="t" r="r" b="b"/>
              <a:pathLst>
                <a:path w="191770" h="220979">
                  <a:moveTo>
                    <a:pt x="0" y="220980"/>
                  </a:moveTo>
                  <a:lnTo>
                    <a:pt x="191261" y="220980"/>
                  </a:lnTo>
                  <a:lnTo>
                    <a:pt x="191261" y="0"/>
                  </a:lnTo>
                  <a:lnTo>
                    <a:pt x="0" y="0"/>
                  </a:lnTo>
                  <a:lnTo>
                    <a:pt x="0" y="22098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7955279" y="6051803"/>
              <a:ext cx="885825" cy="220979"/>
            </a:xfrm>
            <a:custGeom>
              <a:avLst/>
              <a:gdLst/>
              <a:ahLst/>
              <a:cxnLst/>
              <a:rect l="l" t="t" r="r" b="b"/>
              <a:pathLst>
                <a:path w="885825" h="220979">
                  <a:moveTo>
                    <a:pt x="0" y="220980"/>
                  </a:moveTo>
                  <a:lnTo>
                    <a:pt x="885444" y="220980"/>
                  </a:lnTo>
                  <a:lnTo>
                    <a:pt x="885444" y="0"/>
                  </a:lnTo>
                  <a:lnTo>
                    <a:pt x="0" y="0"/>
                  </a:lnTo>
                  <a:lnTo>
                    <a:pt x="0" y="22098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8947403" y="6051803"/>
              <a:ext cx="887094" cy="220979"/>
            </a:xfrm>
            <a:custGeom>
              <a:avLst/>
              <a:gdLst/>
              <a:ahLst/>
              <a:cxnLst/>
              <a:rect l="l" t="t" r="r" b="b"/>
              <a:pathLst>
                <a:path w="887095" h="220979">
                  <a:moveTo>
                    <a:pt x="886968" y="0"/>
                  </a:moveTo>
                  <a:lnTo>
                    <a:pt x="0" y="0"/>
                  </a:lnTo>
                  <a:lnTo>
                    <a:pt x="0" y="220980"/>
                  </a:lnTo>
                  <a:lnTo>
                    <a:pt x="886968" y="220980"/>
                  </a:lnTo>
                  <a:lnTo>
                    <a:pt x="886968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8947403" y="6051803"/>
              <a:ext cx="887094" cy="220979"/>
            </a:xfrm>
            <a:custGeom>
              <a:avLst/>
              <a:gdLst/>
              <a:ahLst/>
              <a:cxnLst/>
              <a:rect l="l" t="t" r="r" b="b"/>
              <a:pathLst>
                <a:path w="887095" h="220979">
                  <a:moveTo>
                    <a:pt x="0" y="220980"/>
                  </a:moveTo>
                  <a:lnTo>
                    <a:pt x="886968" y="220980"/>
                  </a:lnTo>
                  <a:lnTo>
                    <a:pt x="886968" y="0"/>
                  </a:lnTo>
                  <a:lnTo>
                    <a:pt x="0" y="0"/>
                  </a:lnTo>
                  <a:lnTo>
                    <a:pt x="0" y="220980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9921239" y="6051803"/>
              <a:ext cx="887094" cy="220979"/>
            </a:xfrm>
            <a:custGeom>
              <a:avLst/>
              <a:gdLst/>
              <a:ahLst/>
              <a:cxnLst/>
              <a:rect l="l" t="t" r="r" b="b"/>
              <a:pathLst>
                <a:path w="887095" h="220979">
                  <a:moveTo>
                    <a:pt x="886968" y="0"/>
                  </a:moveTo>
                  <a:lnTo>
                    <a:pt x="0" y="0"/>
                  </a:lnTo>
                  <a:lnTo>
                    <a:pt x="0" y="220980"/>
                  </a:lnTo>
                  <a:lnTo>
                    <a:pt x="886968" y="220980"/>
                  </a:lnTo>
                  <a:lnTo>
                    <a:pt x="886968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9921239" y="6051803"/>
              <a:ext cx="887094" cy="220979"/>
            </a:xfrm>
            <a:custGeom>
              <a:avLst/>
              <a:gdLst/>
              <a:ahLst/>
              <a:cxnLst/>
              <a:rect l="l" t="t" r="r" b="b"/>
              <a:pathLst>
                <a:path w="887095" h="220979">
                  <a:moveTo>
                    <a:pt x="0" y="220980"/>
                  </a:moveTo>
                  <a:lnTo>
                    <a:pt x="886968" y="220980"/>
                  </a:lnTo>
                  <a:lnTo>
                    <a:pt x="886968" y="0"/>
                  </a:lnTo>
                  <a:lnTo>
                    <a:pt x="0" y="0"/>
                  </a:lnTo>
                  <a:lnTo>
                    <a:pt x="0" y="220980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10898123" y="6047231"/>
              <a:ext cx="885825" cy="220979"/>
            </a:xfrm>
            <a:custGeom>
              <a:avLst/>
              <a:gdLst/>
              <a:ahLst/>
              <a:cxnLst/>
              <a:rect l="l" t="t" r="r" b="b"/>
              <a:pathLst>
                <a:path w="885825" h="220979">
                  <a:moveTo>
                    <a:pt x="885444" y="0"/>
                  </a:moveTo>
                  <a:lnTo>
                    <a:pt x="0" y="0"/>
                  </a:lnTo>
                  <a:lnTo>
                    <a:pt x="0" y="220979"/>
                  </a:lnTo>
                  <a:lnTo>
                    <a:pt x="885444" y="220979"/>
                  </a:lnTo>
                  <a:lnTo>
                    <a:pt x="885444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10898123" y="6047231"/>
              <a:ext cx="885825" cy="220979"/>
            </a:xfrm>
            <a:custGeom>
              <a:avLst/>
              <a:gdLst/>
              <a:ahLst/>
              <a:cxnLst/>
              <a:rect l="l" t="t" r="r" b="b"/>
              <a:pathLst>
                <a:path w="885825" h="220979">
                  <a:moveTo>
                    <a:pt x="0" y="220979"/>
                  </a:moveTo>
                  <a:lnTo>
                    <a:pt x="885444" y="220979"/>
                  </a:lnTo>
                  <a:lnTo>
                    <a:pt x="885444" y="0"/>
                  </a:lnTo>
                  <a:lnTo>
                    <a:pt x="0" y="0"/>
                  </a:lnTo>
                  <a:lnTo>
                    <a:pt x="0" y="22097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9" name="object 119"/>
          <p:cNvSpPr txBox="1"/>
          <p:nvPr/>
        </p:nvSpPr>
        <p:spPr>
          <a:xfrm>
            <a:off x="8249157" y="3830573"/>
            <a:ext cx="29083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Calibri"/>
                <a:cs typeface="Calibri"/>
              </a:rPr>
              <a:t>Way</a:t>
            </a:r>
            <a:r>
              <a:rPr sz="800" b="1" spc="-15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9202928" y="3830827"/>
            <a:ext cx="29083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Calibri"/>
                <a:cs typeface="Calibri"/>
              </a:rPr>
              <a:t>Way</a:t>
            </a:r>
            <a:r>
              <a:rPr sz="800" b="1" spc="-15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1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10207879" y="3825621"/>
            <a:ext cx="29083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Calibri"/>
                <a:cs typeface="Calibri"/>
              </a:rPr>
              <a:t>Way</a:t>
            </a:r>
            <a:r>
              <a:rPr sz="800" b="1" spc="-15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2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11202161" y="3830573"/>
            <a:ext cx="29083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Calibri"/>
                <a:cs typeface="Calibri"/>
              </a:rPr>
              <a:t>Way</a:t>
            </a:r>
            <a:r>
              <a:rPr sz="800" b="1" spc="-15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8249157" y="4431233"/>
            <a:ext cx="233045" cy="148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latin typeface="Calibri"/>
                <a:cs typeface="Calibri"/>
              </a:rPr>
              <a:t>tag</a:t>
            </a:r>
            <a:r>
              <a:rPr sz="800" b="1" spc="-25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0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124" name="object 124"/>
          <p:cNvGrpSpPr/>
          <p:nvPr/>
        </p:nvGrpSpPr>
        <p:grpSpPr>
          <a:xfrm>
            <a:off x="51815" y="1309116"/>
            <a:ext cx="11976735" cy="5067300"/>
            <a:chOff x="51815" y="1309116"/>
            <a:chExt cx="11976735" cy="5067300"/>
          </a:xfrm>
        </p:grpSpPr>
        <p:sp>
          <p:nvSpPr>
            <p:cNvPr id="125" name="object 125"/>
            <p:cNvSpPr/>
            <p:nvPr/>
          </p:nvSpPr>
          <p:spPr>
            <a:xfrm>
              <a:off x="3859530" y="1309116"/>
              <a:ext cx="7328534" cy="1640839"/>
            </a:xfrm>
            <a:custGeom>
              <a:avLst/>
              <a:gdLst/>
              <a:ahLst/>
              <a:cxnLst/>
              <a:rect l="l" t="t" r="r" b="b"/>
              <a:pathLst>
                <a:path w="7328534" h="1640839">
                  <a:moveTo>
                    <a:pt x="114300" y="1526032"/>
                  </a:moveTo>
                  <a:lnTo>
                    <a:pt x="0" y="1583182"/>
                  </a:lnTo>
                  <a:lnTo>
                    <a:pt x="114300" y="1640332"/>
                  </a:lnTo>
                  <a:lnTo>
                    <a:pt x="114300" y="1602232"/>
                  </a:lnTo>
                  <a:lnTo>
                    <a:pt x="95250" y="1602232"/>
                  </a:lnTo>
                  <a:lnTo>
                    <a:pt x="95250" y="1564132"/>
                  </a:lnTo>
                  <a:lnTo>
                    <a:pt x="114300" y="1564132"/>
                  </a:lnTo>
                  <a:lnTo>
                    <a:pt x="114300" y="1526032"/>
                  </a:lnTo>
                  <a:close/>
                </a:path>
                <a:path w="7328534" h="1640839">
                  <a:moveTo>
                    <a:pt x="114300" y="1564132"/>
                  </a:moveTo>
                  <a:lnTo>
                    <a:pt x="95250" y="1564132"/>
                  </a:lnTo>
                  <a:lnTo>
                    <a:pt x="95250" y="1602232"/>
                  </a:lnTo>
                  <a:lnTo>
                    <a:pt x="114300" y="1602232"/>
                  </a:lnTo>
                  <a:lnTo>
                    <a:pt x="114300" y="1564132"/>
                  </a:lnTo>
                  <a:close/>
                </a:path>
                <a:path w="7328534" h="1640839">
                  <a:moveTo>
                    <a:pt x="7290181" y="1564132"/>
                  </a:moveTo>
                  <a:lnTo>
                    <a:pt x="114300" y="1564132"/>
                  </a:lnTo>
                  <a:lnTo>
                    <a:pt x="114300" y="1602232"/>
                  </a:lnTo>
                  <a:lnTo>
                    <a:pt x="7328281" y="1602232"/>
                  </a:lnTo>
                  <a:lnTo>
                    <a:pt x="7328281" y="1583182"/>
                  </a:lnTo>
                  <a:lnTo>
                    <a:pt x="7290181" y="1583182"/>
                  </a:lnTo>
                  <a:lnTo>
                    <a:pt x="7290181" y="1564132"/>
                  </a:lnTo>
                  <a:close/>
                </a:path>
                <a:path w="7328534" h="1640839">
                  <a:moveTo>
                    <a:pt x="7314438" y="0"/>
                  </a:moveTo>
                  <a:lnTo>
                    <a:pt x="7290181" y="0"/>
                  </a:lnTo>
                  <a:lnTo>
                    <a:pt x="7290181" y="1583182"/>
                  </a:lnTo>
                  <a:lnTo>
                    <a:pt x="7309231" y="1564132"/>
                  </a:lnTo>
                  <a:lnTo>
                    <a:pt x="7328281" y="1564132"/>
                  </a:lnTo>
                  <a:lnTo>
                    <a:pt x="7328281" y="38100"/>
                  </a:lnTo>
                  <a:lnTo>
                    <a:pt x="7309231" y="38100"/>
                  </a:lnTo>
                  <a:lnTo>
                    <a:pt x="7314438" y="32892"/>
                  </a:lnTo>
                  <a:lnTo>
                    <a:pt x="7314438" y="0"/>
                  </a:lnTo>
                  <a:close/>
                </a:path>
                <a:path w="7328534" h="1640839">
                  <a:moveTo>
                    <a:pt x="7328281" y="1564132"/>
                  </a:moveTo>
                  <a:lnTo>
                    <a:pt x="7309231" y="1564132"/>
                  </a:lnTo>
                  <a:lnTo>
                    <a:pt x="7290181" y="1583182"/>
                  </a:lnTo>
                  <a:lnTo>
                    <a:pt x="7328281" y="1583182"/>
                  </a:lnTo>
                  <a:lnTo>
                    <a:pt x="7328281" y="1564132"/>
                  </a:lnTo>
                  <a:close/>
                </a:path>
                <a:path w="7328534" h="1640839">
                  <a:moveTo>
                    <a:pt x="7314438" y="32892"/>
                  </a:moveTo>
                  <a:lnTo>
                    <a:pt x="7309231" y="38100"/>
                  </a:lnTo>
                  <a:lnTo>
                    <a:pt x="7314438" y="38100"/>
                  </a:lnTo>
                  <a:lnTo>
                    <a:pt x="7314438" y="32892"/>
                  </a:lnTo>
                  <a:close/>
                </a:path>
                <a:path w="7328534" h="1640839">
                  <a:moveTo>
                    <a:pt x="7328281" y="19050"/>
                  </a:moveTo>
                  <a:lnTo>
                    <a:pt x="7314438" y="32892"/>
                  </a:lnTo>
                  <a:lnTo>
                    <a:pt x="7314438" y="38100"/>
                  </a:lnTo>
                  <a:lnTo>
                    <a:pt x="7328281" y="38100"/>
                  </a:lnTo>
                  <a:lnTo>
                    <a:pt x="7328281" y="1905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8337804" y="2020061"/>
              <a:ext cx="3056890" cy="2372995"/>
            </a:xfrm>
            <a:custGeom>
              <a:avLst/>
              <a:gdLst/>
              <a:ahLst/>
              <a:cxnLst/>
              <a:rect l="l" t="t" r="r" b="b"/>
              <a:pathLst>
                <a:path w="3056890" h="2372995">
                  <a:moveTo>
                    <a:pt x="3056890" y="2254250"/>
                  </a:moveTo>
                  <a:lnTo>
                    <a:pt x="3018790" y="2254250"/>
                  </a:lnTo>
                  <a:lnTo>
                    <a:pt x="3018790" y="1203325"/>
                  </a:lnTo>
                  <a:lnTo>
                    <a:pt x="3018790" y="1165225"/>
                  </a:lnTo>
                  <a:lnTo>
                    <a:pt x="865759" y="1165225"/>
                  </a:lnTo>
                  <a:lnTo>
                    <a:pt x="865759" y="0"/>
                  </a:lnTo>
                  <a:lnTo>
                    <a:pt x="865632" y="0"/>
                  </a:lnTo>
                  <a:lnTo>
                    <a:pt x="827659" y="0"/>
                  </a:lnTo>
                  <a:lnTo>
                    <a:pt x="827532" y="0"/>
                  </a:lnTo>
                  <a:lnTo>
                    <a:pt x="827532" y="1167257"/>
                  </a:lnTo>
                  <a:lnTo>
                    <a:pt x="38100" y="1167257"/>
                  </a:lnTo>
                  <a:lnTo>
                    <a:pt x="38100" y="2258187"/>
                  </a:lnTo>
                  <a:lnTo>
                    <a:pt x="0" y="2258187"/>
                  </a:lnTo>
                  <a:lnTo>
                    <a:pt x="57150" y="2372487"/>
                  </a:lnTo>
                  <a:lnTo>
                    <a:pt x="104775" y="2277237"/>
                  </a:lnTo>
                  <a:lnTo>
                    <a:pt x="114300" y="2258187"/>
                  </a:lnTo>
                  <a:lnTo>
                    <a:pt x="76200" y="2258187"/>
                  </a:lnTo>
                  <a:lnTo>
                    <a:pt x="76200" y="1205357"/>
                  </a:lnTo>
                  <a:lnTo>
                    <a:pt x="827532" y="1205357"/>
                  </a:lnTo>
                  <a:lnTo>
                    <a:pt x="865759" y="1205357"/>
                  </a:lnTo>
                  <a:lnTo>
                    <a:pt x="1031113" y="1205357"/>
                  </a:lnTo>
                  <a:lnTo>
                    <a:pt x="1031113" y="2258187"/>
                  </a:lnTo>
                  <a:lnTo>
                    <a:pt x="993013" y="2258187"/>
                  </a:lnTo>
                  <a:lnTo>
                    <a:pt x="1050163" y="2372487"/>
                  </a:lnTo>
                  <a:lnTo>
                    <a:pt x="1097788" y="2277237"/>
                  </a:lnTo>
                  <a:lnTo>
                    <a:pt x="1107313" y="2258187"/>
                  </a:lnTo>
                  <a:lnTo>
                    <a:pt x="1069213" y="2258187"/>
                  </a:lnTo>
                  <a:lnTo>
                    <a:pt x="1069213" y="1205357"/>
                  </a:lnTo>
                  <a:lnTo>
                    <a:pt x="2005203" y="1205357"/>
                  </a:lnTo>
                  <a:lnTo>
                    <a:pt x="2005203" y="2258187"/>
                  </a:lnTo>
                  <a:lnTo>
                    <a:pt x="1967103" y="2258187"/>
                  </a:lnTo>
                  <a:lnTo>
                    <a:pt x="2024253" y="2372487"/>
                  </a:lnTo>
                  <a:lnTo>
                    <a:pt x="2071878" y="2277237"/>
                  </a:lnTo>
                  <a:lnTo>
                    <a:pt x="2081403" y="2258187"/>
                  </a:lnTo>
                  <a:lnTo>
                    <a:pt x="2043303" y="2258187"/>
                  </a:lnTo>
                  <a:lnTo>
                    <a:pt x="2043303" y="1205357"/>
                  </a:lnTo>
                  <a:lnTo>
                    <a:pt x="2043303" y="1203325"/>
                  </a:lnTo>
                  <a:lnTo>
                    <a:pt x="2980690" y="1203325"/>
                  </a:lnTo>
                  <a:lnTo>
                    <a:pt x="2980690" y="2254250"/>
                  </a:lnTo>
                  <a:lnTo>
                    <a:pt x="2942590" y="2254250"/>
                  </a:lnTo>
                  <a:lnTo>
                    <a:pt x="2999740" y="2368550"/>
                  </a:lnTo>
                  <a:lnTo>
                    <a:pt x="3047365" y="2273300"/>
                  </a:lnTo>
                  <a:lnTo>
                    <a:pt x="3056890" y="22542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8945118" y="4388358"/>
              <a:ext cx="890269" cy="233679"/>
            </a:xfrm>
            <a:custGeom>
              <a:avLst/>
              <a:gdLst/>
              <a:ahLst/>
              <a:cxnLst/>
              <a:rect l="l" t="t" r="r" b="b"/>
              <a:pathLst>
                <a:path w="890270" h="233679">
                  <a:moveTo>
                    <a:pt x="0" y="233171"/>
                  </a:moveTo>
                  <a:lnTo>
                    <a:pt x="890016" y="233171"/>
                  </a:lnTo>
                  <a:lnTo>
                    <a:pt x="890016" y="0"/>
                  </a:lnTo>
                  <a:lnTo>
                    <a:pt x="0" y="0"/>
                  </a:lnTo>
                  <a:lnTo>
                    <a:pt x="0" y="233171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3859530" y="2836163"/>
              <a:ext cx="5530215" cy="1805305"/>
            </a:xfrm>
            <a:custGeom>
              <a:avLst/>
              <a:gdLst/>
              <a:ahLst/>
              <a:cxnLst/>
              <a:rect l="l" t="t" r="r" b="b"/>
              <a:pathLst>
                <a:path w="5530215" h="1805304">
                  <a:moveTo>
                    <a:pt x="4307713" y="57150"/>
                  </a:moveTo>
                  <a:lnTo>
                    <a:pt x="4307713" y="1804924"/>
                  </a:lnTo>
                  <a:lnTo>
                    <a:pt x="5529707" y="1804924"/>
                  </a:lnTo>
                  <a:lnTo>
                    <a:pt x="5529707" y="1785874"/>
                  </a:lnTo>
                  <a:lnTo>
                    <a:pt x="4345813" y="1785874"/>
                  </a:lnTo>
                  <a:lnTo>
                    <a:pt x="4326763" y="1766824"/>
                  </a:lnTo>
                  <a:lnTo>
                    <a:pt x="4345813" y="1766824"/>
                  </a:lnTo>
                  <a:lnTo>
                    <a:pt x="4345813" y="76200"/>
                  </a:lnTo>
                  <a:lnTo>
                    <a:pt x="4326763" y="76200"/>
                  </a:lnTo>
                  <a:lnTo>
                    <a:pt x="4307713" y="57150"/>
                  </a:lnTo>
                  <a:close/>
                </a:path>
                <a:path w="5530215" h="1805304">
                  <a:moveTo>
                    <a:pt x="4345813" y="1766824"/>
                  </a:moveTo>
                  <a:lnTo>
                    <a:pt x="4326763" y="1766824"/>
                  </a:lnTo>
                  <a:lnTo>
                    <a:pt x="4345813" y="1785874"/>
                  </a:lnTo>
                  <a:lnTo>
                    <a:pt x="4345813" y="1766824"/>
                  </a:lnTo>
                  <a:close/>
                </a:path>
                <a:path w="5530215" h="1805304">
                  <a:moveTo>
                    <a:pt x="5529707" y="1766824"/>
                  </a:moveTo>
                  <a:lnTo>
                    <a:pt x="4345813" y="1766824"/>
                  </a:lnTo>
                  <a:lnTo>
                    <a:pt x="4345813" y="1785874"/>
                  </a:lnTo>
                  <a:lnTo>
                    <a:pt x="5529707" y="1785874"/>
                  </a:lnTo>
                  <a:lnTo>
                    <a:pt x="5529707" y="1766824"/>
                  </a:lnTo>
                  <a:close/>
                </a:path>
                <a:path w="5530215" h="1805304">
                  <a:moveTo>
                    <a:pt x="114300" y="0"/>
                  </a:moveTo>
                  <a:lnTo>
                    <a:pt x="0" y="57150"/>
                  </a:lnTo>
                  <a:lnTo>
                    <a:pt x="114300" y="114300"/>
                  </a:lnTo>
                  <a:lnTo>
                    <a:pt x="114300" y="76200"/>
                  </a:lnTo>
                  <a:lnTo>
                    <a:pt x="95250" y="76200"/>
                  </a:lnTo>
                  <a:lnTo>
                    <a:pt x="95250" y="38100"/>
                  </a:lnTo>
                  <a:lnTo>
                    <a:pt x="114300" y="38100"/>
                  </a:lnTo>
                  <a:lnTo>
                    <a:pt x="114300" y="0"/>
                  </a:lnTo>
                  <a:close/>
                </a:path>
                <a:path w="5530215" h="1805304">
                  <a:moveTo>
                    <a:pt x="114300" y="38100"/>
                  </a:moveTo>
                  <a:lnTo>
                    <a:pt x="95250" y="38100"/>
                  </a:lnTo>
                  <a:lnTo>
                    <a:pt x="95250" y="76200"/>
                  </a:lnTo>
                  <a:lnTo>
                    <a:pt x="114300" y="76200"/>
                  </a:lnTo>
                  <a:lnTo>
                    <a:pt x="114300" y="38100"/>
                  </a:lnTo>
                  <a:close/>
                </a:path>
                <a:path w="5530215" h="1805304">
                  <a:moveTo>
                    <a:pt x="4345813" y="38100"/>
                  </a:moveTo>
                  <a:lnTo>
                    <a:pt x="114300" y="38100"/>
                  </a:lnTo>
                  <a:lnTo>
                    <a:pt x="114300" y="76200"/>
                  </a:lnTo>
                  <a:lnTo>
                    <a:pt x="4307713" y="76200"/>
                  </a:lnTo>
                  <a:lnTo>
                    <a:pt x="4307713" y="57150"/>
                  </a:lnTo>
                  <a:lnTo>
                    <a:pt x="4345813" y="57150"/>
                  </a:lnTo>
                  <a:lnTo>
                    <a:pt x="4345813" y="38100"/>
                  </a:lnTo>
                  <a:close/>
                </a:path>
                <a:path w="5530215" h="1805304">
                  <a:moveTo>
                    <a:pt x="4345813" y="57150"/>
                  </a:moveTo>
                  <a:lnTo>
                    <a:pt x="4307713" y="57150"/>
                  </a:lnTo>
                  <a:lnTo>
                    <a:pt x="4326763" y="76200"/>
                  </a:lnTo>
                  <a:lnTo>
                    <a:pt x="4345813" y="76200"/>
                  </a:lnTo>
                  <a:lnTo>
                    <a:pt x="4345813" y="5715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2401061" y="2673858"/>
              <a:ext cx="1458595" cy="437515"/>
            </a:xfrm>
            <a:custGeom>
              <a:avLst/>
              <a:gdLst/>
              <a:ahLst/>
              <a:cxnLst/>
              <a:rect l="l" t="t" r="r" b="b"/>
              <a:pathLst>
                <a:path w="1458595" h="437514">
                  <a:moveTo>
                    <a:pt x="0" y="437388"/>
                  </a:moveTo>
                  <a:lnTo>
                    <a:pt x="1458467" y="437388"/>
                  </a:lnTo>
                  <a:lnTo>
                    <a:pt x="1458467" y="0"/>
                  </a:lnTo>
                  <a:lnTo>
                    <a:pt x="0" y="0"/>
                  </a:lnTo>
                  <a:lnTo>
                    <a:pt x="0" y="437388"/>
                  </a:lnTo>
                  <a:close/>
                </a:path>
              </a:pathLst>
            </a:custGeom>
            <a:ln w="38099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11195304" y="1328166"/>
              <a:ext cx="833119" cy="3227705"/>
            </a:xfrm>
            <a:custGeom>
              <a:avLst/>
              <a:gdLst/>
              <a:ahLst/>
              <a:cxnLst/>
              <a:rect l="l" t="t" r="r" b="b"/>
              <a:pathLst>
                <a:path w="833120" h="3227704">
                  <a:moveTo>
                    <a:pt x="699770" y="3113151"/>
                  </a:moveTo>
                  <a:lnTo>
                    <a:pt x="585470" y="3170301"/>
                  </a:lnTo>
                  <a:lnTo>
                    <a:pt x="699770" y="3227451"/>
                  </a:lnTo>
                  <a:lnTo>
                    <a:pt x="699770" y="3189351"/>
                  </a:lnTo>
                  <a:lnTo>
                    <a:pt x="680720" y="3189351"/>
                  </a:lnTo>
                  <a:lnTo>
                    <a:pt x="680720" y="3151251"/>
                  </a:lnTo>
                  <a:lnTo>
                    <a:pt x="699770" y="3151251"/>
                  </a:lnTo>
                  <a:lnTo>
                    <a:pt x="699770" y="3113151"/>
                  </a:lnTo>
                  <a:close/>
                </a:path>
                <a:path w="833120" h="3227704">
                  <a:moveTo>
                    <a:pt x="699770" y="3151251"/>
                  </a:moveTo>
                  <a:lnTo>
                    <a:pt x="680720" y="3151251"/>
                  </a:lnTo>
                  <a:lnTo>
                    <a:pt x="680720" y="3189351"/>
                  </a:lnTo>
                  <a:lnTo>
                    <a:pt x="699770" y="3189351"/>
                  </a:lnTo>
                  <a:lnTo>
                    <a:pt x="699770" y="3151251"/>
                  </a:lnTo>
                  <a:close/>
                </a:path>
                <a:path w="833120" h="3227704">
                  <a:moveTo>
                    <a:pt x="795020" y="3151251"/>
                  </a:moveTo>
                  <a:lnTo>
                    <a:pt x="699770" y="3151251"/>
                  </a:lnTo>
                  <a:lnTo>
                    <a:pt x="699770" y="3189351"/>
                  </a:lnTo>
                  <a:lnTo>
                    <a:pt x="833120" y="3189351"/>
                  </a:lnTo>
                  <a:lnTo>
                    <a:pt x="833120" y="3170301"/>
                  </a:lnTo>
                  <a:lnTo>
                    <a:pt x="795020" y="3170301"/>
                  </a:lnTo>
                  <a:lnTo>
                    <a:pt x="795020" y="3151251"/>
                  </a:lnTo>
                  <a:close/>
                </a:path>
                <a:path w="833120" h="3227704">
                  <a:moveTo>
                    <a:pt x="795020" y="1552575"/>
                  </a:moveTo>
                  <a:lnTo>
                    <a:pt x="795020" y="3170301"/>
                  </a:lnTo>
                  <a:lnTo>
                    <a:pt x="814070" y="3151251"/>
                  </a:lnTo>
                  <a:lnTo>
                    <a:pt x="833120" y="3151251"/>
                  </a:lnTo>
                  <a:lnTo>
                    <a:pt x="833120" y="1571625"/>
                  </a:lnTo>
                  <a:lnTo>
                    <a:pt x="814070" y="1571625"/>
                  </a:lnTo>
                  <a:lnTo>
                    <a:pt x="795020" y="1552575"/>
                  </a:lnTo>
                  <a:close/>
                </a:path>
                <a:path w="833120" h="3227704">
                  <a:moveTo>
                    <a:pt x="833120" y="3151251"/>
                  </a:moveTo>
                  <a:lnTo>
                    <a:pt x="814070" y="3151251"/>
                  </a:lnTo>
                  <a:lnTo>
                    <a:pt x="795020" y="3170301"/>
                  </a:lnTo>
                  <a:lnTo>
                    <a:pt x="833120" y="3170301"/>
                  </a:lnTo>
                  <a:lnTo>
                    <a:pt x="833120" y="3151251"/>
                  </a:lnTo>
                  <a:close/>
                </a:path>
                <a:path w="833120" h="3227704">
                  <a:moveTo>
                    <a:pt x="38100" y="0"/>
                  </a:moveTo>
                  <a:lnTo>
                    <a:pt x="0" y="0"/>
                  </a:lnTo>
                  <a:lnTo>
                    <a:pt x="0" y="1571625"/>
                  </a:lnTo>
                  <a:lnTo>
                    <a:pt x="795020" y="1571625"/>
                  </a:lnTo>
                  <a:lnTo>
                    <a:pt x="795020" y="1552575"/>
                  </a:lnTo>
                  <a:lnTo>
                    <a:pt x="38100" y="1552575"/>
                  </a:lnTo>
                  <a:lnTo>
                    <a:pt x="19050" y="1533525"/>
                  </a:lnTo>
                  <a:lnTo>
                    <a:pt x="38100" y="1533525"/>
                  </a:lnTo>
                  <a:lnTo>
                    <a:pt x="38100" y="0"/>
                  </a:lnTo>
                  <a:close/>
                </a:path>
                <a:path w="833120" h="3227704">
                  <a:moveTo>
                    <a:pt x="833120" y="1533525"/>
                  </a:moveTo>
                  <a:lnTo>
                    <a:pt x="38100" y="1533525"/>
                  </a:lnTo>
                  <a:lnTo>
                    <a:pt x="38100" y="1552575"/>
                  </a:lnTo>
                  <a:lnTo>
                    <a:pt x="795020" y="1552575"/>
                  </a:lnTo>
                  <a:lnTo>
                    <a:pt x="814070" y="1571625"/>
                  </a:lnTo>
                  <a:lnTo>
                    <a:pt x="833120" y="1571625"/>
                  </a:lnTo>
                  <a:lnTo>
                    <a:pt x="833120" y="1533525"/>
                  </a:lnTo>
                  <a:close/>
                </a:path>
                <a:path w="833120" h="3227704">
                  <a:moveTo>
                    <a:pt x="38100" y="1533525"/>
                  </a:moveTo>
                  <a:lnTo>
                    <a:pt x="19050" y="1533525"/>
                  </a:lnTo>
                  <a:lnTo>
                    <a:pt x="38100" y="1552575"/>
                  </a:lnTo>
                  <a:lnTo>
                    <a:pt x="38100" y="153352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70865" y="5157977"/>
              <a:ext cx="8578850" cy="1199515"/>
            </a:xfrm>
            <a:custGeom>
              <a:avLst/>
              <a:gdLst/>
              <a:ahLst/>
              <a:cxnLst/>
              <a:rect l="l" t="t" r="r" b="b"/>
              <a:pathLst>
                <a:path w="8578850" h="1199514">
                  <a:moveTo>
                    <a:pt x="8578596" y="0"/>
                  </a:moveTo>
                  <a:lnTo>
                    <a:pt x="0" y="0"/>
                  </a:lnTo>
                  <a:lnTo>
                    <a:pt x="0" y="1199388"/>
                  </a:lnTo>
                  <a:lnTo>
                    <a:pt x="8578596" y="1199388"/>
                  </a:lnTo>
                  <a:lnTo>
                    <a:pt x="85785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70865" y="5157977"/>
              <a:ext cx="8578850" cy="1199515"/>
            </a:xfrm>
            <a:custGeom>
              <a:avLst/>
              <a:gdLst/>
              <a:ahLst/>
              <a:cxnLst/>
              <a:rect l="l" t="t" r="r" b="b"/>
              <a:pathLst>
                <a:path w="8578850" h="1199514">
                  <a:moveTo>
                    <a:pt x="0" y="1199388"/>
                  </a:moveTo>
                  <a:lnTo>
                    <a:pt x="8578596" y="1199388"/>
                  </a:lnTo>
                  <a:lnTo>
                    <a:pt x="8578596" y="0"/>
                  </a:lnTo>
                  <a:lnTo>
                    <a:pt x="0" y="0"/>
                  </a:lnTo>
                  <a:lnTo>
                    <a:pt x="0" y="1199388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3" name="object 133"/>
          <p:cNvSpPr txBox="1"/>
          <p:nvPr/>
        </p:nvSpPr>
        <p:spPr>
          <a:xfrm>
            <a:off x="3286125" y="6430771"/>
            <a:ext cx="16529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Cache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Data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Array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8990838" y="6425285"/>
            <a:ext cx="15233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Cache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Tag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Array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149453" y="5176266"/>
            <a:ext cx="806767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Sequentially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access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tag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array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first,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then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access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data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array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using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result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25" dirty="0">
                <a:latin typeface="Calibri"/>
                <a:cs typeface="Calibri"/>
              </a:rPr>
              <a:t> tag </a:t>
            </a:r>
            <a:r>
              <a:rPr sz="1800" spc="-10" dirty="0">
                <a:latin typeface="Calibri"/>
                <a:cs typeface="Calibri"/>
              </a:rPr>
              <a:t>lookup.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Question: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Can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you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think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alternative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scheme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optimize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tag/data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lookup?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7263130" y="3270884"/>
            <a:ext cx="9048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2-</a:t>
            </a:r>
            <a:r>
              <a:rPr sz="1800" b="1" dirty="0">
                <a:latin typeface="Calibri"/>
                <a:cs typeface="Calibri"/>
              </a:rPr>
              <a:t>bit </a:t>
            </a:r>
            <a:r>
              <a:rPr sz="1800" b="1" spc="-35" dirty="0">
                <a:latin typeface="Calibri"/>
                <a:cs typeface="Calibri"/>
              </a:rPr>
              <a:t>way </a:t>
            </a:r>
            <a:r>
              <a:rPr sz="1800" b="1" spc="-10" dirty="0">
                <a:latin typeface="Calibri"/>
                <a:cs typeface="Calibri"/>
              </a:rPr>
              <a:t>select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11283822" y="2321509"/>
            <a:ext cx="8058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2-</a:t>
            </a:r>
            <a:r>
              <a:rPr sz="1800" b="1" dirty="0">
                <a:latin typeface="Calibri"/>
                <a:cs typeface="Calibri"/>
              </a:rPr>
              <a:t>bit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set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spc="-10" dirty="0">
                <a:latin typeface="Calibri"/>
                <a:cs typeface="Calibri"/>
              </a:rPr>
              <a:t>select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9748266" y="2289428"/>
            <a:ext cx="8064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2-</a:t>
            </a:r>
            <a:r>
              <a:rPr sz="1800" b="1" dirty="0">
                <a:latin typeface="Calibri"/>
                <a:cs typeface="Calibri"/>
              </a:rPr>
              <a:t>bit </a:t>
            </a:r>
            <a:r>
              <a:rPr sz="1800" b="1" spc="-25" dirty="0">
                <a:latin typeface="Calibri"/>
                <a:cs typeface="Calibri"/>
              </a:rPr>
              <a:t>set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select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5382259" y="2618359"/>
            <a:ext cx="163131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4-</a:t>
            </a:r>
            <a:r>
              <a:rPr sz="1800" b="1" dirty="0">
                <a:latin typeface="Calibri"/>
                <a:cs typeface="Calibri"/>
              </a:rPr>
              <a:t>bit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block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select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9604" y="411556"/>
            <a:ext cx="773938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Parallel</a:t>
            </a:r>
            <a:r>
              <a:rPr spc="-110" dirty="0"/>
              <a:t> </a:t>
            </a:r>
            <a:r>
              <a:rPr spc="-45" dirty="0"/>
              <a:t>Tag</a:t>
            </a:r>
            <a:r>
              <a:rPr spc="-95" dirty="0"/>
              <a:t> </a:t>
            </a:r>
            <a:r>
              <a:rPr dirty="0"/>
              <a:t>Lookup</a:t>
            </a:r>
            <a:r>
              <a:rPr spc="-105" dirty="0"/>
              <a:t> </a:t>
            </a:r>
            <a:r>
              <a:rPr dirty="0"/>
              <a:t>&amp;</a:t>
            </a:r>
            <a:r>
              <a:rPr spc="-110" dirty="0"/>
              <a:t> </a:t>
            </a:r>
            <a:r>
              <a:rPr dirty="0"/>
              <a:t>Data</a:t>
            </a:r>
            <a:r>
              <a:rPr spc="-105" dirty="0"/>
              <a:t> </a:t>
            </a:r>
            <a:r>
              <a:rPr spc="-10" dirty="0"/>
              <a:t>Lookup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85673" y="2364994"/>
            <a:ext cx="7067550" cy="4135120"/>
            <a:chOff x="185673" y="2364994"/>
            <a:chExt cx="7067550" cy="4135120"/>
          </a:xfrm>
        </p:grpSpPr>
        <p:sp>
          <p:nvSpPr>
            <p:cNvPr id="4" name="object 4"/>
            <p:cNvSpPr/>
            <p:nvPr/>
          </p:nvSpPr>
          <p:spPr>
            <a:xfrm>
              <a:off x="192024" y="2371343"/>
              <a:ext cx="7054850" cy="4122420"/>
            </a:xfrm>
            <a:custGeom>
              <a:avLst/>
              <a:gdLst/>
              <a:ahLst/>
              <a:cxnLst/>
              <a:rect l="l" t="t" r="r" b="b"/>
              <a:pathLst>
                <a:path w="7054850" h="4122420">
                  <a:moveTo>
                    <a:pt x="7054596" y="3986022"/>
                  </a:moveTo>
                  <a:lnTo>
                    <a:pt x="0" y="3986022"/>
                  </a:lnTo>
                  <a:lnTo>
                    <a:pt x="0" y="4122420"/>
                  </a:lnTo>
                  <a:lnTo>
                    <a:pt x="7054596" y="4122420"/>
                  </a:lnTo>
                  <a:lnTo>
                    <a:pt x="7054596" y="3986022"/>
                  </a:lnTo>
                  <a:close/>
                </a:path>
                <a:path w="7054850" h="4122420">
                  <a:moveTo>
                    <a:pt x="7054596" y="0"/>
                  </a:moveTo>
                  <a:lnTo>
                    <a:pt x="0" y="0"/>
                  </a:lnTo>
                  <a:lnTo>
                    <a:pt x="0" y="2786634"/>
                  </a:lnTo>
                  <a:lnTo>
                    <a:pt x="7054596" y="2786634"/>
                  </a:lnTo>
                  <a:lnTo>
                    <a:pt x="70545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92023" y="2371344"/>
              <a:ext cx="7054850" cy="4122420"/>
            </a:xfrm>
            <a:custGeom>
              <a:avLst/>
              <a:gdLst/>
              <a:ahLst/>
              <a:cxnLst/>
              <a:rect l="l" t="t" r="r" b="b"/>
              <a:pathLst>
                <a:path w="7054850" h="4122420">
                  <a:moveTo>
                    <a:pt x="0" y="4122420"/>
                  </a:moveTo>
                  <a:lnTo>
                    <a:pt x="7054596" y="4122420"/>
                  </a:lnTo>
                  <a:lnTo>
                    <a:pt x="7054596" y="0"/>
                  </a:lnTo>
                  <a:lnTo>
                    <a:pt x="0" y="0"/>
                  </a:lnTo>
                  <a:lnTo>
                    <a:pt x="0" y="412242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21563" y="2552700"/>
              <a:ext cx="6754495" cy="749935"/>
            </a:xfrm>
            <a:custGeom>
              <a:avLst/>
              <a:gdLst/>
              <a:ahLst/>
              <a:cxnLst/>
              <a:rect l="l" t="t" r="r" b="b"/>
              <a:pathLst>
                <a:path w="6754495" h="749935">
                  <a:moveTo>
                    <a:pt x="6754368" y="0"/>
                  </a:moveTo>
                  <a:lnTo>
                    <a:pt x="0" y="0"/>
                  </a:lnTo>
                  <a:lnTo>
                    <a:pt x="0" y="749808"/>
                  </a:lnTo>
                  <a:lnTo>
                    <a:pt x="6754368" y="749808"/>
                  </a:lnTo>
                  <a:lnTo>
                    <a:pt x="6754368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21563" y="2552700"/>
              <a:ext cx="6754495" cy="749935"/>
            </a:xfrm>
            <a:custGeom>
              <a:avLst/>
              <a:gdLst/>
              <a:ahLst/>
              <a:cxnLst/>
              <a:rect l="l" t="t" r="r" b="b"/>
              <a:pathLst>
                <a:path w="6754495" h="749935">
                  <a:moveTo>
                    <a:pt x="0" y="749808"/>
                  </a:moveTo>
                  <a:lnTo>
                    <a:pt x="6754368" y="749808"/>
                  </a:lnTo>
                  <a:lnTo>
                    <a:pt x="6754368" y="0"/>
                  </a:lnTo>
                  <a:lnTo>
                    <a:pt x="0" y="0"/>
                  </a:lnTo>
                  <a:lnTo>
                    <a:pt x="0" y="7498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21563" y="3538727"/>
              <a:ext cx="6754495" cy="749935"/>
            </a:xfrm>
            <a:custGeom>
              <a:avLst/>
              <a:gdLst/>
              <a:ahLst/>
              <a:cxnLst/>
              <a:rect l="l" t="t" r="r" b="b"/>
              <a:pathLst>
                <a:path w="6754495" h="749935">
                  <a:moveTo>
                    <a:pt x="6754368" y="0"/>
                  </a:moveTo>
                  <a:lnTo>
                    <a:pt x="0" y="0"/>
                  </a:lnTo>
                  <a:lnTo>
                    <a:pt x="0" y="749808"/>
                  </a:lnTo>
                  <a:lnTo>
                    <a:pt x="6754368" y="749808"/>
                  </a:lnTo>
                  <a:lnTo>
                    <a:pt x="6754368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1563" y="3538727"/>
              <a:ext cx="6754495" cy="749935"/>
            </a:xfrm>
            <a:custGeom>
              <a:avLst/>
              <a:gdLst/>
              <a:ahLst/>
              <a:cxnLst/>
              <a:rect l="l" t="t" r="r" b="b"/>
              <a:pathLst>
                <a:path w="6754495" h="749935">
                  <a:moveTo>
                    <a:pt x="0" y="749808"/>
                  </a:moveTo>
                  <a:lnTo>
                    <a:pt x="6754368" y="749808"/>
                  </a:lnTo>
                  <a:lnTo>
                    <a:pt x="6754368" y="0"/>
                  </a:lnTo>
                  <a:lnTo>
                    <a:pt x="0" y="0"/>
                  </a:lnTo>
                  <a:lnTo>
                    <a:pt x="0" y="7498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21563" y="4553711"/>
              <a:ext cx="6754495" cy="604520"/>
            </a:xfrm>
            <a:custGeom>
              <a:avLst/>
              <a:gdLst/>
              <a:ahLst/>
              <a:cxnLst/>
              <a:rect l="l" t="t" r="r" b="b"/>
              <a:pathLst>
                <a:path w="6754495" h="604520">
                  <a:moveTo>
                    <a:pt x="0" y="604265"/>
                  </a:moveTo>
                  <a:lnTo>
                    <a:pt x="6754368" y="604265"/>
                  </a:lnTo>
                  <a:lnTo>
                    <a:pt x="6754368" y="0"/>
                  </a:lnTo>
                  <a:lnTo>
                    <a:pt x="0" y="0"/>
                  </a:lnTo>
                  <a:lnTo>
                    <a:pt x="0" y="604265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21563" y="4553711"/>
              <a:ext cx="6754495" cy="749935"/>
            </a:xfrm>
            <a:custGeom>
              <a:avLst/>
              <a:gdLst/>
              <a:ahLst/>
              <a:cxnLst/>
              <a:rect l="l" t="t" r="r" b="b"/>
              <a:pathLst>
                <a:path w="6754495" h="749935">
                  <a:moveTo>
                    <a:pt x="0" y="749807"/>
                  </a:moveTo>
                  <a:lnTo>
                    <a:pt x="6754368" y="749807"/>
                  </a:lnTo>
                  <a:lnTo>
                    <a:pt x="6754368" y="0"/>
                  </a:lnTo>
                  <a:lnTo>
                    <a:pt x="0" y="0"/>
                  </a:lnTo>
                  <a:lnTo>
                    <a:pt x="0" y="7498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05841" y="2043810"/>
            <a:ext cx="3536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L3$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73938" y="2667615"/>
            <a:ext cx="254000" cy="4876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Set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82473" y="3692537"/>
            <a:ext cx="254000" cy="48831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Set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73938" y="4698472"/>
            <a:ext cx="254000" cy="4876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Set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740409" y="1651761"/>
            <a:ext cx="6358890" cy="4850130"/>
            <a:chOff x="740409" y="1651761"/>
            <a:chExt cx="6358890" cy="4850130"/>
          </a:xfrm>
        </p:grpSpPr>
        <p:sp>
          <p:nvSpPr>
            <p:cNvPr id="17" name="object 17"/>
            <p:cNvSpPr/>
            <p:nvPr/>
          </p:nvSpPr>
          <p:spPr>
            <a:xfrm>
              <a:off x="746760" y="1661159"/>
              <a:ext cx="1568450" cy="4832985"/>
            </a:xfrm>
            <a:custGeom>
              <a:avLst/>
              <a:gdLst/>
              <a:ahLst/>
              <a:cxnLst/>
              <a:rect l="l" t="t" r="r" b="b"/>
              <a:pathLst>
                <a:path w="1568450" h="4832985">
                  <a:moveTo>
                    <a:pt x="1568196" y="4696206"/>
                  </a:moveTo>
                  <a:lnTo>
                    <a:pt x="0" y="4696206"/>
                  </a:lnTo>
                  <a:lnTo>
                    <a:pt x="0" y="4832604"/>
                  </a:lnTo>
                  <a:lnTo>
                    <a:pt x="1568196" y="4832604"/>
                  </a:lnTo>
                  <a:lnTo>
                    <a:pt x="1568196" y="4696206"/>
                  </a:lnTo>
                  <a:close/>
                </a:path>
                <a:path w="1568450" h="4832985">
                  <a:moveTo>
                    <a:pt x="1568196" y="0"/>
                  </a:moveTo>
                  <a:lnTo>
                    <a:pt x="0" y="0"/>
                  </a:lnTo>
                  <a:lnTo>
                    <a:pt x="0" y="3496818"/>
                  </a:lnTo>
                  <a:lnTo>
                    <a:pt x="1568196" y="3496818"/>
                  </a:lnTo>
                  <a:lnTo>
                    <a:pt x="1568196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46759" y="1661159"/>
              <a:ext cx="1568450" cy="4832985"/>
            </a:xfrm>
            <a:custGeom>
              <a:avLst/>
              <a:gdLst/>
              <a:ahLst/>
              <a:cxnLst/>
              <a:rect l="l" t="t" r="r" b="b"/>
              <a:pathLst>
                <a:path w="1568450" h="4832985">
                  <a:moveTo>
                    <a:pt x="0" y="4832604"/>
                  </a:moveTo>
                  <a:lnTo>
                    <a:pt x="1568196" y="4832604"/>
                  </a:lnTo>
                  <a:lnTo>
                    <a:pt x="1568196" y="0"/>
                  </a:lnTo>
                  <a:lnTo>
                    <a:pt x="0" y="0"/>
                  </a:lnTo>
                  <a:lnTo>
                    <a:pt x="0" y="483260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340864" y="1658111"/>
              <a:ext cx="1568450" cy="4834255"/>
            </a:xfrm>
            <a:custGeom>
              <a:avLst/>
              <a:gdLst/>
              <a:ahLst/>
              <a:cxnLst/>
              <a:rect l="l" t="t" r="r" b="b"/>
              <a:pathLst>
                <a:path w="1568450" h="4834255">
                  <a:moveTo>
                    <a:pt x="1568196" y="4699254"/>
                  </a:moveTo>
                  <a:lnTo>
                    <a:pt x="0" y="4699254"/>
                  </a:lnTo>
                  <a:lnTo>
                    <a:pt x="0" y="4834128"/>
                  </a:lnTo>
                  <a:lnTo>
                    <a:pt x="1568196" y="4834128"/>
                  </a:lnTo>
                  <a:lnTo>
                    <a:pt x="1568196" y="4699254"/>
                  </a:lnTo>
                  <a:close/>
                </a:path>
                <a:path w="1568450" h="4834255">
                  <a:moveTo>
                    <a:pt x="1568196" y="0"/>
                  </a:moveTo>
                  <a:lnTo>
                    <a:pt x="0" y="0"/>
                  </a:lnTo>
                  <a:lnTo>
                    <a:pt x="0" y="3499866"/>
                  </a:lnTo>
                  <a:lnTo>
                    <a:pt x="1568196" y="3499866"/>
                  </a:lnTo>
                  <a:lnTo>
                    <a:pt x="1568196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340863" y="1658111"/>
              <a:ext cx="1568450" cy="4834255"/>
            </a:xfrm>
            <a:custGeom>
              <a:avLst/>
              <a:gdLst/>
              <a:ahLst/>
              <a:cxnLst/>
              <a:rect l="l" t="t" r="r" b="b"/>
              <a:pathLst>
                <a:path w="1568450" h="4834255">
                  <a:moveTo>
                    <a:pt x="0" y="4834128"/>
                  </a:moveTo>
                  <a:lnTo>
                    <a:pt x="1568196" y="4834128"/>
                  </a:lnTo>
                  <a:lnTo>
                    <a:pt x="1568196" y="0"/>
                  </a:lnTo>
                  <a:lnTo>
                    <a:pt x="0" y="0"/>
                  </a:lnTo>
                  <a:lnTo>
                    <a:pt x="0" y="4834128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938016" y="1661159"/>
              <a:ext cx="1569720" cy="4834255"/>
            </a:xfrm>
            <a:custGeom>
              <a:avLst/>
              <a:gdLst/>
              <a:ahLst/>
              <a:cxnLst/>
              <a:rect l="l" t="t" r="r" b="b"/>
              <a:pathLst>
                <a:path w="1569720" h="4834255">
                  <a:moveTo>
                    <a:pt x="1569707" y="4696206"/>
                  </a:moveTo>
                  <a:lnTo>
                    <a:pt x="0" y="4696206"/>
                  </a:lnTo>
                  <a:lnTo>
                    <a:pt x="0" y="4834128"/>
                  </a:lnTo>
                  <a:lnTo>
                    <a:pt x="1569707" y="4834128"/>
                  </a:lnTo>
                  <a:lnTo>
                    <a:pt x="1569707" y="4696206"/>
                  </a:lnTo>
                  <a:close/>
                </a:path>
                <a:path w="1569720" h="4834255">
                  <a:moveTo>
                    <a:pt x="1569707" y="0"/>
                  </a:moveTo>
                  <a:lnTo>
                    <a:pt x="0" y="0"/>
                  </a:lnTo>
                  <a:lnTo>
                    <a:pt x="0" y="3496818"/>
                  </a:lnTo>
                  <a:lnTo>
                    <a:pt x="1569707" y="3496818"/>
                  </a:lnTo>
                  <a:lnTo>
                    <a:pt x="1569707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938015" y="1661159"/>
              <a:ext cx="1569720" cy="4834255"/>
            </a:xfrm>
            <a:custGeom>
              <a:avLst/>
              <a:gdLst/>
              <a:ahLst/>
              <a:cxnLst/>
              <a:rect l="l" t="t" r="r" b="b"/>
              <a:pathLst>
                <a:path w="1569720" h="4834255">
                  <a:moveTo>
                    <a:pt x="0" y="4834128"/>
                  </a:moveTo>
                  <a:lnTo>
                    <a:pt x="1569719" y="4834128"/>
                  </a:lnTo>
                  <a:lnTo>
                    <a:pt x="1569719" y="0"/>
                  </a:lnTo>
                  <a:lnTo>
                    <a:pt x="0" y="0"/>
                  </a:lnTo>
                  <a:lnTo>
                    <a:pt x="0" y="483412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524500" y="1658111"/>
              <a:ext cx="1568450" cy="4834255"/>
            </a:xfrm>
            <a:custGeom>
              <a:avLst/>
              <a:gdLst/>
              <a:ahLst/>
              <a:cxnLst/>
              <a:rect l="l" t="t" r="r" b="b"/>
              <a:pathLst>
                <a:path w="1568450" h="4834255">
                  <a:moveTo>
                    <a:pt x="1568196" y="4699254"/>
                  </a:moveTo>
                  <a:lnTo>
                    <a:pt x="0" y="4699254"/>
                  </a:lnTo>
                  <a:lnTo>
                    <a:pt x="0" y="4834128"/>
                  </a:lnTo>
                  <a:lnTo>
                    <a:pt x="1568196" y="4834128"/>
                  </a:lnTo>
                  <a:lnTo>
                    <a:pt x="1568196" y="4699254"/>
                  </a:lnTo>
                  <a:close/>
                </a:path>
                <a:path w="1568450" h="4834255">
                  <a:moveTo>
                    <a:pt x="1568196" y="0"/>
                  </a:moveTo>
                  <a:lnTo>
                    <a:pt x="0" y="0"/>
                  </a:lnTo>
                  <a:lnTo>
                    <a:pt x="0" y="3499866"/>
                  </a:lnTo>
                  <a:lnTo>
                    <a:pt x="1568196" y="3499866"/>
                  </a:lnTo>
                  <a:lnTo>
                    <a:pt x="1568196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524500" y="1658111"/>
              <a:ext cx="1568450" cy="4834255"/>
            </a:xfrm>
            <a:custGeom>
              <a:avLst/>
              <a:gdLst/>
              <a:ahLst/>
              <a:cxnLst/>
              <a:rect l="l" t="t" r="r" b="b"/>
              <a:pathLst>
                <a:path w="1568450" h="4834255">
                  <a:moveTo>
                    <a:pt x="0" y="4834128"/>
                  </a:moveTo>
                  <a:lnTo>
                    <a:pt x="1568196" y="4834128"/>
                  </a:lnTo>
                  <a:lnTo>
                    <a:pt x="1568196" y="0"/>
                  </a:lnTo>
                  <a:lnTo>
                    <a:pt x="0" y="0"/>
                  </a:lnTo>
                  <a:lnTo>
                    <a:pt x="0" y="4834128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410967" y="2689859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39" h="401319">
                  <a:moveTo>
                    <a:pt x="1424940" y="0"/>
                  </a:moveTo>
                  <a:lnTo>
                    <a:pt x="0" y="0"/>
                  </a:lnTo>
                  <a:lnTo>
                    <a:pt x="0" y="400812"/>
                  </a:lnTo>
                  <a:lnTo>
                    <a:pt x="1424940" y="400812"/>
                  </a:lnTo>
                  <a:lnTo>
                    <a:pt x="1424940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410967" y="2689859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39" h="401319">
                  <a:moveTo>
                    <a:pt x="0" y="400812"/>
                  </a:moveTo>
                  <a:lnTo>
                    <a:pt x="1424940" y="400812"/>
                  </a:lnTo>
                  <a:lnTo>
                    <a:pt x="1424940" y="0"/>
                  </a:lnTo>
                  <a:lnTo>
                    <a:pt x="0" y="0"/>
                  </a:lnTo>
                  <a:lnTo>
                    <a:pt x="0" y="40081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15339" y="2689859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39" h="401319">
                  <a:moveTo>
                    <a:pt x="1424940" y="0"/>
                  </a:moveTo>
                  <a:lnTo>
                    <a:pt x="0" y="0"/>
                  </a:lnTo>
                  <a:lnTo>
                    <a:pt x="0" y="400812"/>
                  </a:lnTo>
                  <a:lnTo>
                    <a:pt x="1424940" y="400812"/>
                  </a:lnTo>
                  <a:lnTo>
                    <a:pt x="1424940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15339" y="2689859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39" h="401319">
                  <a:moveTo>
                    <a:pt x="0" y="400812"/>
                  </a:moveTo>
                  <a:lnTo>
                    <a:pt x="1424940" y="400812"/>
                  </a:lnTo>
                  <a:lnTo>
                    <a:pt x="1424940" y="0"/>
                  </a:lnTo>
                  <a:lnTo>
                    <a:pt x="0" y="0"/>
                  </a:lnTo>
                  <a:lnTo>
                    <a:pt x="0" y="400812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976115" y="2689859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39" h="401319">
                  <a:moveTo>
                    <a:pt x="1424939" y="0"/>
                  </a:moveTo>
                  <a:lnTo>
                    <a:pt x="0" y="0"/>
                  </a:lnTo>
                  <a:lnTo>
                    <a:pt x="0" y="400812"/>
                  </a:lnTo>
                  <a:lnTo>
                    <a:pt x="1424939" y="400812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976115" y="2689859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39" h="401319">
                  <a:moveTo>
                    <a:pt x="0" y="400812"/>
                  </a:moveTo>
                  <a:lnTo>
                    <a:pt x="1424939" y="400812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0812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542788" y="2682239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40" h="401319">
                  <a:moveTo>
                    <a:pt x="1424939" y="0"/>
                  </a:moveTo>
                  <a:lnTo>
                    <a:pt x="0" y="0"/>
                  </a:lnTo>
                  <a:lnTo>
                    <a:pt x="0" y="400812"/>
                  </a:lnTo>
                  <a:lnTo>
                    <a:pt x="1424939" y="400812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542788" y="2682239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40" h="401319">
                  <a:moveTo>
                    <a:pt x="0" y="400812"/>
                  </a:moveTo>
                  <a:lnTo>
                    <a:pt x="1424939" y="400812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0812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15339" y="3718560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40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4940" y="402336"/>
                  </a:lnTo>
                  <a:lnTo>
                    <a:pt x="1424940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15339" y="3718560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6"/>
                  </a:moveTo>
                  <a:lnTo>
                    <a:pt x="1424940" y="402336"/>
                  </a:lnTo>
                  <a:lnTo>
                    <a:pt x="1424940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410967" y="3718560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40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4940" y="402336"/>
                  </a:lnTo>
                  <a:lnTo>
                    <a:pt x="1424940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410967" y="3718560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6"/>
                  </a:moveTo>
                  <a:lnTo>
                    <a:pt x="1424940" y="402336"/>
                  </a:lnTo>
                  <a:lnTo>
                    <a:pt x="1424940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976115" y="3718560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39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4939" y="402336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976115" y="3718560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6"/>
                  </a:moveTo>
                  <a:lnTo>
                    <a:pt x="1424939" y="402336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542788" y="3710939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40" h="402589">
                  <a:moveTo>
                    <a:pt x="1424939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4939" y="402336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542788" y="3710939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40" h="402589">
                  <a:moveTo>
                    <a:pt x="0" y="402336"/>
                  </a:moveTo>
                  <a:lnTo>
                    <a:pt x="1424939" y="402336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18387" y="474878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39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4939" y="402336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18387" y="474878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6"/>
                  </a:moveTo>
                  <a:lnTo>
                    <a:pt x="1424939" y="402336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414015" y="474878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40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4940" y="402336"/>
                  </a:lnTo>
                  <a:lnTo>
                    <a:pt x="1424940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414015" y="474878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6"/>
                  </a:moveTo>
                  <a:lnTo>
                    <a:pt x="1424940" y="402336"/>
                  </a:lnTo>
                  <a:lnTo>
                    <a:pt x="1424940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979164" y="474878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39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4939" y="402336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979164" y="474878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6"/>
                  </a:moveTo>
                  <a:lnTo>
                    <a:pt x="1424939" y="402336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542788" y="4742688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40" h="401320">
                  <a:moveTo>
                    <a:pt x="1424939" y="0"/>
                  </a:moveTo>
                  <a:lnTo>
                    <a:pt x="0" y="0"/>
                  </a:lnTo>
                  <a:lnTo>
                    <a:pt x="0" y="400812"/>
                  </a:lnTo>
                  <a:lnTo>
                    <a:pt x="1424939" y="400812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542788" y="4742688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40" h="401320">
                  <a:moveTo>
                    <a:pt x="0" y="400812"/>
                  </a:moveTo>
                  <a:lnTo>
                    <a:pt x="1424939" y="400812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0812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1245819" y="1641728"/>
            <a:ext cx="596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Way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990590" y="1641728"/>
            <a:ext cx="596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Way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827532" y="2732913"/>
            <a:ext cx="14141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053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Calibri"/>
                <a:cs typeface="Calibri"/>
              </a:rPr>
              <a:t>Line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7325994" y="1350645"/>
            <a:ext cx="46653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ourier New"/>
                <a:cs typeface="Courier New"/>
              </a:rPr>
              <a:t>0x01111111111111110000000000010011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7687056" y="1344167"/>
            <a:ext cx="4290695" cy="370840"/>
          </a:xfrm>
          <a:custGeom>
            <a:avLst/>
            <a:gdLst/>
            <a:ahLst/>
            <a:cxnLst/>
            <a:rect l="l" t="t" r="r" b="b"/>
            <a:pathLst>
              <a:path w="4290695" h="370839">
                <a:moveTo>
                  <a:pt x="3358896" y="0"/>
                </a:moveTo>
                <a:lnTo>
                  <a:pt x="3592195" y="0"/>
                </a:lnTo>
              </a:path>
              <a:path w="4290695" h="370839">
                <a:moveTo>
                  <a:pt x="0" y="370332"/>
                </a:moveTo>
                <a:lnTo>
                  <a:pt x="3282188" y="370332"/>
                </a:lnTo>
              </a:path>
              <a:path w="4290695" h="370839">
                <a:moveTo>
                  <a:pt x="3662172" y="370332"/>
                </a:moveTo>
                <a:lnTo>
                  <a:pt x="4290314" y="370332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8813672" y="1667636"/>
            <a:ext cx="7067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tag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bits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0766806" y="976629"/>
            <a:ext cx="8597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set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index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1421871" y="1672209"/>
            <a:ext cx="5613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block </a:t>
            </a:r>
            <a:r>
              <a:rPr sz="1800" spc="-20" dirty="0">
                <a:latin typeface="Calibri"/>
                <a:cs typeface="Calibri"/>
              </a:rPr>
              <a:t>offset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7555738" y="4210558"/>
            <a:ext cx="4403725" cy="2283460"/>
            <a:chOff x="7555738" y="4210558"/>
            <a:chExt cx="4403725" cy="2283460"/>
          </a:xfrm>
        </p:grpSpPr>
        <p:sp>
          <p:nvSpPr>
            <p:cNvPr id="58" name="object 58"/>
            <p:cNvSpPr/>
            <p:nvPr/>
          </p:nvSpPr>
          <p:spPr>
            <a:xfrm>
              <a:off x="7562088" y="4216908"/>
              <a:ext cx="4391025" cy="2270760"/>
            </a:xfrm>
            <a:custGeom>
              <a:avLst/>
              <a:gdLst/>
              <a:ahLst/>
              <a:cxnLst/>
              <a:rect l="l" t="t" r="r" b="b"/>
              <a:pathLst>
                <a:path w="4391025" h="2270760">
                  <a:moveTo>
                    <a:pt x="4390644" y="0"/>
                  </a:moveTo>
                  <a:lnTo>
                    <a:pt x="0" y="0"/>
                  </a:lnTo>
                  <a:lnTo>
                    <a:pt x="0" y="2270760"/>
                  </a:lnTo>
                  <a:lnTo>
                    <a:pt x="4390644" y="2270760"/>
                  </a:lnTo>
                  <a:lnTo>
                    <a:pt x="439064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7562088" y="4216908"/>
              <a:ext cx="4391025" cy="2270760"/>
            </a:xfrm>
            <a:custGeom>
              <a:avLst/>
              <a:gdLst/>
              <a:ahLst/>
              <a:cxnLst/>
              <a:rect l="l" t="t" r="r" b="b"/>
              <a:pathLst>
                <a:path w="4391025" h="2270760">
                  <a:moveTo>
                    <a:pt x="0" y="2270760"/>
                  </a:moveTo>
                  <a:lnTo>
                    <a:pt x="4390644" y="2270760"/>
                  </a:lnTo>
                  <a:lnTo>
                    <a:pt x="4390644" y="0"/>
                  </a:lnTo>
                  <a:lnTo>
                    <a:pt x="0" y="0"/>
                  </a:lnTo>
                  <a:lnTo>
                    <a:pt x="0" y="227076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7644384" y="4315968"/>
              <a:ext cx="4201795" cy="413384"/>
            </a:xfrm>
            <a:custGeom>
              <a:avLst/>
              <a:gdLst/>
              <a:ahLst/>
              <a:cxnLst/>
              <a:rect l="l" t="t" r="r" b="b"/>
              <a:pathLst>
                <a:path w="4201795" h="413385">
                  <a:moveTo>
                    <a:pt x="4201668" y="0"/>
                  </a:moveTo>
                  <a:lnTo>
                    <a:pt x="0" y="0"/>
                  </a:lnTo>
                  <a:lnTo>
                    <a:pt x="0" y="413003"/>
                  </a:lnTo>
                  <a:lnTo>
                    <a:pt x="4201668" y="413003"/>
                  </a:lnTo>
                  <a:lnTo>
                    <a:pt x="4201668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7644384" y="4315968"/>
              <a:ext cx="4201795" cy="413384"/>
            </a:xfrm>
            <a:custGeom>
              <a:avLst/>
              <a:gdLst/>
              <a:ahLst/>
              <a:cxnLst/>
              <a:rect l="l" t="t" r="r" b="b"/>
              <a:pathLst>
                <a:path w="4201795" h="413385">
                  <a:moveTo>
                    <a:pt x="0" y="413003"/>
                  </a:moveTo>
                  <a:lnTo>
                    <a:pt x="4201668" y="413003"/>
                  </a:lnTo>
                  <a:lnTo>
                    <a:pt x="4201668" y="0"/>
                  </a:lnTo>
                  <a:lnTo>
                    <a:pt x="0" y="0"/>
                  </a:lnTo>
                  <a:lnTo>
                    <a:pt x="0" y="41300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7644384" y="4860036"/>
              <a:ext cx="4201795" cy="413384"/>
            </a:xfrm>
            <a:custGeom>
              <a:avLst/>
              <a:gdLst/>
              <a:ahLst/>
              <a:cxnLst/>
              <a:rect l="l" t="t" r="r" b="b"/>
              <a:pathLst>
                <a:path w="4201795" h="413385">
                  <a:moveTo>
                    <a:pt x="4201668" y="0"/>
                  </a:moveTo>
                  <a:lnTo>
                    <a:pt x="0" y="0"/>
                  </a:lnTo>
                  <a:lnTo>
                    <a:pt x="0" y="297942"/>
                  </a:lnTo>
                  <a:lnTo>
                    <a:pt x="0" y="413004"/>
                  </a:lnTo>
                  <a:lnTo>
                    <a:pt x="4201668" y="413004"/>
                  </a:lnTo>
                  <a:lnTo>
                    <a:pt x="4201668" y="297942"/>
                  </a:lnTo>
                  <a:lnTo>
                    <a:pt x="4201668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7644384" y="4860036"/>
              <a:ext cx="4201795" cy="413384"/>
            </a:xfrm>
            <a:custGeom>
              <a:avLst/>
              <a:gdLst/>
              <a:ahLst/>
              <a:cxnLst/>
              <a:rect l="l" t="t" r="r" b="b"/>
              <a:pathLst>
                <a:path w="4201795" h="413385">
                  <a:moveTo>
                    <a:pt x="0" y="413003"/>
                  </a:moveTo>
                  <a:lnTo>
                    <a:pt x="4201668" y="413003"/>
                  </a:lnTo>
                  <a:lnTo>
                    <a:pt x="4201668" y="0"/>
                  </a:lnTo>
                  <a:lnTo>
                    <a:pt x="0" y="0"/>
                  </a:lnTo>
                  <a:lnTo>
                    <a:pt x="0" y="41300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8649462" y="5419344"/>
              <a:ext cx="3196590" cy="413384"/>
            </a:xfrm>
            <a:custGeom>
              <a:avLst/>
              <a:gdLst/>
              <a:ahLst/>
              <a:cxnLst/>
              <a:rect l="l" t="t" r="r" b="b"/>
              <a:pathLst>
                <a:path w="3196590" h="413385">
                  <a:moveTo>
                    <a:pt x="0" y="413003"/>
                  </a:moveTo>
                  <a:lnTo>
                    <a:pt x="3196589" y="413003"/>
                  </a:lnTo>
                  <a:lnTo>
                    <a:pt x="3196589" y="0"/>
                  </a:lnTo>
                  <a:lnTo>
                    <a:pt x="0" y="0"/>
                  </a:lnTo>
                  <a:lnTo>
                    <a:pt x="0" y="413003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7644384" y="5419344"/>
              <a:ext cx="4201795" cy="413384"/>
            </a:xfrm>
            <a:custGeom>
              <a:avLst/>
              <a:gdLst/>
              <a:ahLst/>
              <a:cxnLst/>
              <a:rect l="l" t="t" r="r" b="b"/>
              <a:pathLst>
                <a:path w="4201795" h="413385">
                  <a:moveTo>
                    <a:pt x="0" y="413003"/>
                  </a:moveTo>
                  <a:lnTo>
                    <a:pt x="4201668" y="413003"/>
                  </a:lnTo>
                  <a:lnTo>
                    <a:pt x="4201668" y="0"/>
                  </a:lnTo>
                  <a:lnTo>
                    <a:pt x="0" y="0"/>
                  </a:lnTo>
                  <a:lnTo>
                    <a:pt x="0" y="41300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7644384" y="5961888"/>
              <a:ext cx="4201795" cy="413384"/>
            </a:xfrm>
            <a:custGeom>
              <a:avLst/>
              <a:gdLst/>
              <a:ahLst/>
              <a:cxnLst/>
              <a:rect l="l" t="t" r="r" b="b"/>
              <a:pathLst>
                <a:path w="4201795" h="413385">
                  <a:moveTo>
                    <a:pt x="4201668" y="0"/>
                  </a:moveTo>
                  <a:lnTo>
                    <a:pt x="0" y="0"/>
                  </a:lnTo>
                  <a:lnTo>
                    <a:pt x="0" y="395478"/>
                  </a:lnTo>
                  <a:lnTo>
                    <a:pt x="0" y="413004"/>
                  </a:lnTo>
                  <a:lnTo>
                    <a:pt x="4201668" y="413004"/>
                  </a:lnTo>
                  <a:lnTo>
                    <a:pt x="4201668" y="395478"/>
                  </a:lnTo>
                  <a:lnTo>
                    <a:pt x="4201668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7644384" y="5961888"/>
              <a:ext cx="4201795" cy="413384"/>
            </a:xfrm>
            <a:custGeom>
              <a:avLst/>
              <a:gdLst/>
              <a:ahLst/>
              <a:cxnLst/>
              <a:rect l="l" t="t" r="r" b="b"/>
              <a:pathLst>
                <a:path w="4201795" h="413385">
                  <a:moveTo>
                    <a:pt x="0" y="413004"/>
                  </a:moveTo>
                  <a:lnTo>
                    <a:pt x="4201668" y="413004"/>
                  </a:lnTo>
                  <a:lnTo>
                    <a:pt x="4201668" y="0"/>
                  </a:lnTo>
                  <a:lnTo>
                    <a:pt x="0" y="0"/>
                  </a:lnTo>
                  <a:lnTo>
                    <a:pt x="0" y="41300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" name="object 68"/>
          <p:cNvSpPr txBox="1"/>
          <p:nvPr/>
        </p:nvSpPr>
        <p:spPr>
          <a:xfrm>
            <a:off x="7601839" y="4051808"/>
            <a:ext cx="17208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25" dirty="0">
                <a:latin typeface="Calibri"/>
                <a:cs typeface="Calibri"/>
              </a:rPr>
              <a:t>L3$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7688326" y="4381045"/>
            <a:ext cx="127635" cy="23241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b="1" dirty="0">
                <a:latin typeface="Calibri"/>
                <a:cs typeface="Calibri"/>
              </a:rPr>
              <a:t>Set</a:t>
            </a:r>
            <a:r>
              <a:rPr sz="800" b="1" spc="-30" dirty="0">
                <a:latin typeface="Calibri"/>
                <a:cs typeface="Calibri"/>
              </a:rPr>
              <a:t> </a:t>
            </a:r>
            <a:r>
              <a:rPr sz="800" b="1" spc="-60" dirty="0">
                <a:latin typeface="Calibri"/>
                <a:cs typeface="Calibri"/>
              </a:rPr>
              <a:t>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7693532" y="4946068"/>
            <a:ext cx="127635" cy="23241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b="1" dirty="0">
                <a:latin typeface="Calibri"/>
                <a:cs typeface="Calibri"/>
              </a:rPr>
              <a:t>Set</a:t>
            </a:r>
            <a:r>
              <a:rPr sz="800" b="1" spc="-30" dirty="0">
                <a:latin typeface="Calibri"/>
                <a:cs typeface="Calibri"/>
              </a:rPr>
              <a:t> </a:t>
            </a:r>
            <a:r>
              <a:rPr sz="800" b="1" spc="-60" dirty="0">
                <a:latin typeface="Calibri"/>
                <a:cs typeface="Calibri"/>
              </a:rPr>
              <a:t>1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410108" y="5512920"/>
            <a:ext cx="7407909" cy="75565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99060">
              <a:lnSpc>
                <a:spcPts val="1710"/>
              </a:lnSpc>
            </a:pPr>
            <a:r>
              <a:rPr sz="1800" dirty="0">
                <a:latin typeface="Calibri"/>
                <a:cs typeface="Calibri"/>
              </a:rPr>
              <a:t>Set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250">
              <a:latin typeface="Calibri"/>
              <a:cs typeface="Calibri"/>
            </a:endParaRPr>
          </a:p>
          <a:p>
            <a:pPr>
              <a:lnSpc>
                <a:spcPct val="100000"/>
              </a:lnSpc>
              <a:tabLst>
                <a:tab pos="548005" algn="l"/>
              </a:tabLst>
            </a:pPr>
            <a:r>
              <a:rPr sz="1200" b="1" baseline="-6944" dirty="0">
                <a:latin typeface="Calibri"/>
                <a:cs typeface="Calibri"/>
              </a:rPr>
              <a:t>Set</a:t>
            </a:r>
            <a:r>
              <a:rPr sz="1200" b="1" spc="-44" baseline="-6944" dirty="0">
                <a:latin typeface="Calibri"/>
                <a:cs typeface="Calibri"/>
              </a:rPr>
              <a:t> </a:t>
            </a:r>
            <a:r>
              <a:rPr sz="1200" b="1" spc="-89" baseline="-6944" dirty="0">
                <a:latin typeface="Calibri"/>
                <a:cs typeface="Calibri"/>
              </a:rPr>
              <a:t>3</a:t>
            </a:r>
            <a:r>
              <a:rPr sz="1200" b="1" baseline="-6944" dirty="0">
                <a:latin typeface="Calibri"/>
                <a:cs typeface="Calibri"/>
              </a:rPr>
              <a:t>	</a:t>
            </a:r>
            <a:r>
              <a:rPr sz="800" b="1" dirty="0">
                <a:latin typeface="Calibri"/>
                <a:cs typeface="Calibri"/>
              </a:rPr>
              <a:t>Set</a:t>
            </a:r>
            <a:r>
              <a:rPr sz="800" b="1" spc="-30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2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72" name="object 72"/>
          <p:cNvGrpSpPr/>
          <p:nvPr/>
        </p:nvGrpSpPr>
        <p:grpSpPr>
          <a:xfrm>
            <a:off x="7901685" y="3817365"/>
            <a:ext cx="3961765" cy="2677160"/>
            <a:chOff x="7901685" y="3817365"/>
            <a:chExt cx="3961765" cy="2677160"/>
          </a:xfrm>
        </p:grpSpPr>
        <p:sp>
          <p:nvSpPr>
            <p:cNvPr id="73" name="object 73"/>
            <p:cNvSpPr/>
            <p:nvPr/>
          </p:nvSpPr>
          <p:spPr>
            <a:xfrm>
              <a:off x="7908035" y="3825239"/>
              <a:ext cx="975360" cy="2662555"/>
            </a:xfrm>
            <a:custGeom>
              <a:avLst/>
              <a:gdLst/>
              <a:ahLst/>
              <a:cxnLst/>
              <a:rect l="l" t="t" r="r" b="b"/>
              <a:pathLst>
                <a:path w="975359" h="2662554">
                  <a:moveTo>
                    <a:pt x="975359" y="0"/>
                  </a:moveTo>
                  <a:lnTo>
                    <a:pt x="0" y="0"/>
                  </a:lnTo>
                  <a:lnTo>
                    <a:pt x="0" y="2662427"/>
                  </a:lnTo>
                  <a:lnTo>
                    <a:pt x="975359" y="2662427"/>
                  </a:lnTo>
                  <a:lnTo>
                    <a:pt x="975359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7908035" y="3825239"/>
              <a:ext cx="975360" cy="2662555"/>
            </a:xfrm>
            <a:custGeom>
              <a:avLst/>
              <a:gdLst/>
              <a:ahLst/>
              <a:cxnLst/>
              <a:rect l="l" t="t" r="r" b="b"/>
              <a:pathLst>
                <a:path w="975359" h="2662554">
                  <a:moveTo>
                    <a:pt x="0" y="2662427"/>
                  </a:moveTo>
                  <a:lnTo>
                    <a:pt x="975359" y="2662427"/>
                  </a:lnTo>
                  <a:lnTo>
                    <a:pt x="975359" y="0"/>
                  </a:lnTo>
                  <a:lnTo>
                    <a:pt x="0" y="0"/>
                  </a:lnTo>
                  <a:lnTo>
                    <a:pt x="0" y="266242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8900159" y="3823715"/>
              <a:ext cx="977265" cy="2662555"/>
            </a:xfrm>
            <a:custGeom>
              <a:avLst/>
              <a:gdLst/>
              <a:ahLst/>
              <a:cxnLst/>
              <a:rect l="l" t="t" r="r" b="b"/>
              <a:pathLst>
                <a:path w="977265" h="2662554">
                  <a:moveTo>
                    <a:pt x="976883" y="0"/>
                  </a:moveTo>
                  <a:lnTo>
                    <a:pt x="0" y="0"/>
                  </a:lnTo>
                  <a:lnTo>
                    <a:pt x="0" y="2662427"/>
                  </a:lnTo>
                  <a:lnTo>
                    <a:pt x="976883" y="2662427"/>
                  </a:lnTo>
                  <a:lnTo>
                    <a:pt x="976883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8900159" y="3823715"/>
              <a:ext cx="977265" cy="2662555"/>
            </a:xfrm>
            <a:custGeom>
              <a:avLst/>
              <a:gdLst/>
              <a:ahLst/>
              <a:cxnLst/>
              <a:rect l="l" t="t" r="r" b="b"/>
              <a:pathLst>
                <a:path w="977265" h="2662554">
                  <a:moveTo>
                    <a:pt x="0" y="2662427"/>
                  </a:moveTo>
                  <a:lnTo>
                    <a:pt x="976883" y="2662427"/>
                  </a:lnTo>
                  <a:lnTo>
                    <a:pt x="976883" y="0"/>
                  </a:lnTo>
                  <a:lnTo>
                    <a:pt x="0" y="0"/>
                  </a:lnTo>
                  <a:lnTo>
                    <a:pt x="0" y="266242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9893807" y="3825239"/>
              <a:ext cx="977265" cy="2662555"/>
            </a:xfrm>
            <a:custGeom>
              <a:avLst/>
              <a:gdLst/>
              <a:ahLst/>
              <a:cxnLst/>
              <a:rect l="l" t="t" r="r" b="b"/>
              <a:pathLst>
                <a:path w="977265" h="2662554">
                  <a:moveTo>
                    <a:pt x="976883" y="0"/>
                  </a:moveTo>
                  <a:lnTo>
                    <a:pt x="0" y="0"/>
                  </a:lnTo>
                  <a:lnTo>
                    <a:pt x="0" y="2662427"/>
                  </a:lnTo>
                  <a:lnTo>
                    <a:pt x="976883" y="2662427"/>
                  </a:lnTo>
                  <a:lnTo>
                    <a:pt x="976883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9893807" y="3825239"/>
              <a:ext cx="977265" cy="2662555"/>
            </a:xfrm>
            <a:custGeom>
              <a:avLst/>
              <a:gdLst/>
              <a:ahLst/>
              <a:cxnLst/>
              <a:rect l="l" t="t" r="r" b="b"/>
              <a:pathLst>
                <a:path w="977265" h="2662554">
                  <a:moveTo>
                    <a:pt x="0" y="2662427"/>
                  </a:moveTo>
                  <a:lnTo>
                    <a:pt x="976883" y="2662427"/>
                  </a:lnTo>
                  <a:lnTo>
                    <a:pt x="976883" y="0"/>
                  </a:lnTo>
                  <a:lnTo>
                    <a:pt x="0" y="0"/>
                  </a:lnTo>
                  <a:lnTo>
                    <a:pt x="0" y="266242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0881359" y="3823715"/>
              <a:ext cx="975360" cy="2662555"/>
            </a:xfrm>
            <a:custGeom>
              <a:avLst/>
              <a:gdLst/>
              <a:ahLst/>
              <a:cxnLst/>
              <a:rect l="l" t="t" r="r" b="b"/>
              <a:pathLst>
                <a:path w="975359" h="2662554">
                  <a:moveTo>
                    <a:pt x="975359" y="0"/>
                  </a:moveTo>
                  <a:lnTo>
                    <a:pt x="0" y="0"/>
                  </a:lnTo>
                  <a:lnTo>
                    <a:pt x="0" y="2662427"/>
                  </a:lnTo>
                  <a:lnTo>
                    <a:pt x="975359" y="2662427"/>
                  </a:lnTo>
                  <a:lnTo>
                    <a:pt x="975359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0881359" y="3823715"/>
              <a:ext cx="975360" cy="2662555"/>
            </a:xfrm>
            <a:custGeom>
              <a:avLst/>
              <a:gdLst/>
              <a:ahLst/>
              <a:cxnLst/>
              <a:rect l="l" t="t" r="r" b="b"/>
              <a:pathLst>
                <a:path w="975359" h="2662554">
                  <a:moveTo>
                    <a:pt x="0" y="2662427"/>
                  </a:moveTo>
                  <a:lnTo>
                    <a:pt x="975359" y="2662427"/>
                  </a:lnTo>
                  <a:lnTo>
                    <a:pt x="975359" y="0"/>
                  </a:lnTo>
                  <a:lnTo>
                    <a:pt x="0" y="0"/>
                  </a:lnTo>
                  <a:lnTo>
                    <a:pt x="0" y="266242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8944355" y="4390643"/>
              <a:ext cx="885825" cy="222885"/>
            </a:xfrm>
            <a:custGeom>
              <a:avLst/>
              <a:gdLst/>
              <a:ahLst/>
              <a:cxnLst/>
              <a:rect l="l" t="t" r="r" b="b"/>
              <a:pathLst>
                <a:path w="885825" h="222885">
                  <a:moveTo>
                    <a:pt x="885444" y="0"/>
                  </a:moveTo>
                  <a:lnTo>
                    <a:pt x="0" y="0"/>
                  </a:lnTo>
                  <a:lnTo>
                    <a:pt x="0" y="222503"/>
                  </a:lnTo>
                  <a:lnTo>
                    <a:pt x="885444" y="222503"/>
                  </a:lnTo>
                  <a:lnTo>
                    <a:pt x="885444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8944355" y="4390643"/>
              <a:ext cx="885825" cy="222885"/>
            </a:xfrm>
            <a:custGeom>
              <a:avLst/>
              <a:gdLst/>
              <a:ahLst/>
              <a:cxnLst/>
              <a:rect l="l" t="t" r="r" b="b"/>
              <a:pathLst>
                <a:path w="885825" h="222885">
                  <a:moveTo>
                    <a:pt x="0" y="222503"/>
                  </a:moveTo>
                  <a:lnTo>
                    <a:pt x="885444" y="222503"/>
                  </a:lnTo>
                  <a:lnTo>
                    <a:pt x="885444" y="0"/>
                  </a:lnTo>
                  <a:lnTo>
                    <a:pt x="0" y="0"/>
                  </a:lnTo>
                  <a:lnTo>
                    <a:pt x="0" y="22250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3" name="object 83"/>
          <p:cNvSpPr txBox="1"/>
          <p:nvPr/>
        </p:nvSpPr>
        <p:spPr>
          <a:xfrm>
            <a:off x="9270618" y="4421885"/>
            <a:ext cx="23304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Calibri"/>
                <a:cs typeface="Calibri"/>
              </a:rPr>
              <a:t>tag</a:t>
            </a:r>
            <a:r>
              <a:rPr sz="800" b="1" spc="-25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1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84" name="object 84"/>
          <p:cNvGrpSpPr/>
          <p:nvPr/>
        </p:nvGrpSpPr>
        <p:grpSpPr>
          <a:xfrm>
            <a:off x="7944357" y="4384294"/>
            <a:ext cx="2865755" cy="235585"/>
            <a:chOff x="7944357" y="4384294"/>
            <a:chExt cx="2865755" cy="235585"/>
          </a:xfrm>
        </p:grpSpPr>
        <p:sp>
          <p:nvSpPr>
            <p:cNvPr id="85" name="object 85"/>
            <p:cNvSpPr/>
            <p:nvPr/>
          </p:nvSpPr>
          <p:spPr>
            <a:xfrm>
              <a:off x="7950707" y="4390644"/>
              <a:ext cx="887094" cy="222885"/>
            </a:xfrm>
            <a:custGeom>
              <a:avLst/>
              <a:gdLst/>
              <a:ahLst/>
              <a:cxnLst/>
              <a:rect l="l" t="t" r="r" b="b"/>
              <a:pathLst>
                <a:path w="887095" h="222885">
                  <a:moveTo>
                    <a:pt x="886968" y="0"/>
                  </a:moveTo>
                  <a:lnTo>
                    <a:pt x="0" y="0"/>
                  </a:lnTo>
                  <a:lnTo>
                    <a:pt x="0" y="222503"/>
                  </a:lnTo>
                  <a:lnTo>
                    <a:pt x="886968" y="222503"/>
                  </a:lnTo>
                  <a:lnTo>
                    <a:pt x="886968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7950707" y="4390644"/>
              <a:ext cx="887094" cy="222885"/>
            </a:xfrm>
            <a:custGeom>
              <a:avLst/>
              <a:gdLst/>
              <a:ahLst/>
              <a:cxnLst/>
              <a:rect l="l" t="t" r="r" b="b"/>
              <a:pathLst>
                <a:path w="887095" h="222885">
                  <a:moveTo>
                    <a:pt x="0" y="222503"/>
                  </a:moveTo>
                  <a:lnTo>
                    <a:pt x="886968" y="222503"/>
                  </a:lnTo>
                  <a:lnTo>
                    <a:pt x="886968" y="0"/>
                  </a:lnTo>
                  <a:lnTo>
                    <a:pt x="0" y="0"/>
                  </a:lnTo>
                  <a:lnTo>
                    <a:pt x="0" y="22250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9918191" y="4390644"/>
              <a:ext cx="885825" cy="222885"/>
            </a:xfrm>
            <a:custGeom>
              <a:avLst/>
              <a:gdLst/>
              <a:ahLst/>
              <a:cxnLst/>
              <a:rect l="l" t="t" r="r" b="b"/>
              <a:pathLst>
                <a:path w="885825" h="222885">
                  <a:moveTo>
                    <a:pt x="885444" y="0"/>
                  </a:moveTo>
                  <a:lnTo>
                    <a:pt x="0" y="0"/>
                  </a:lnTo>
                  <a:lnTo>
                    <a:pt x="0" y="222503"/>
                  </a:lnTo>
                  <a:lnTo>
                    <a:pt x="885444" y="222503"/>
                  </a:lnTo>
                  <a:lnTo>
                    <a:pt x="885444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9918191" y="4390644"/>
              <a:ext cx="885825" cy="222885"/>
            </a:xfrm>
            <a:custGeom>
              <a:avLst/>
              <a:gdLst/>
              <a:ahLst/>
              <a:cxnLst/>
              <a:rect l="l" t="t" r="r" b="b"/>
              <a:pathLst>
                <a:path w="885825" h="222885">
                  <a:moveTo>
                    <a:pt x="0" y="222503"/>
                  </a:moveTo>
                  <a:lnTo>
                    <a:pt x="885444" y="222503"/>
                  </a:lnTo>
                  <a:lnTo>
                    <a:pt x="885444" y="0"/>
                  </a:lnTo>
                  <a:lnTo>
                    <a:pt x="0" y="0"/>
                  </a:lnTo>
                  <a:lnTo>
                    <a:pt x="0" y="22250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9" name="object 89"/>
          <p:cNvSpPr txBox="1"/>
          <p:nvPr/>
        </p:nvSpPr>
        <p:spPr>
          <a:xfrm>
            <a:off x="9918192" y="4421885"/>
            <a:ext cx="87947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85" algn="ctr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Calibri"/>
                <a:cs typeface="Calibri"/>
              </a:rPr>
              <a:t>tag</a:t>
            </a:r>
            <a:r>
              <a:rPr sz="800" b="1" spc="-25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2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90" name="object 90"/>
          <p:cNvGrpSpPr/>
          <p:nvPr/>
        </p:nvGrpSpPr>
        <p:grpSpPr>
          <a:xfrm>
            <a:off x="10887202" y="4381246"/>
            <a:ext cx="899794" cy="233679"/>
            <a:chOff x="10887202" y="4381246"/>
            <a:chExt cx="899794" cy="233679"/>
          </a:xfrm>
        </p:grpSpPr>
        <p:sp>
          <p:nvSpPr>
            <p:cNvPr id="91" name="object 91"/>
            <p:cNvSpPr/>
            <p:nvPr/>
          </p:nvSpPr>
          <p:spPr>
            <a:xfrm>
              <a:off x="10893552" y="4387596"/>
              <a:ext cx="887094" cy="220979"/>
            </a:xfrm>
            <a:custGeom>
              <a:avLst/>
              <a:gdLst/>
              <a:ahLst/>
              <a:cxnLst/>
              <a:rect l="l" t="t" r="r" b="b"/>
              <a:pathLst>
                <a:path w="887095" h="220979">
                  <a:moveTo>
                    <a:pt x="886968" y="0"/>
                  </a:moveTo>
                  <a:lnTo>
                    <a:pt x="0" y="0"/>
                  </a:lnTo>
                  <a:lnTo>
                    <a:pt x="0" y="220979"/>
                  </a:lnTo>
                  <a:lnTo>
                    <a:pt x="886968" y="220979"/>
                  </a:lnTo>
                  <a:lnTo>
                    <a:pt x="886968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10893552" y="4387596"/>
              <a:ext cx="887094" cy="220979"/>
            </a:xfrm>
            <a:custGeom>
              <a:avLst/>
              <a:gdLst/>
              <a:ahLst/>
              <a:cxnLst/>
              <a:rect l="l" t="t" r="r" b="b"/>
              <a:pathLst>
                <a:path w="887095" h="220979">
                  <a:moveTo>
                    <a:pt x="0" y="220979"/>
                  </a:moveTo>
                  <a:lnTo>
                    <a:pt x="886968" y="220979"/>
                  </a:lnTo>
                  <a:lnTo>
                    <a:pt x="886968" y="0"/>
                  </a:lnTo>
                  <a:lnTo>
                    <a:pt x="0" y="0"/>
                  </a:lnTo>
                  <a:lnTo>
                    <a:pt x="0" y="22097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3" name="object 93"/>
          <p:cNvSpPr txBox="1"/>
          <p:nvPr/>
        </p:nvSpPr>
        <p:spPr>
          <a:xfrm>
            <a:off x="11220450" y="4417821"/>
            <a:ext cx="23304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Calibri"/>
                <a:cs typeface="Calibri"/>
              </a:rPr>
              <a:t>tag</a:t>
            </a:r>
            <a:r>
              <a:rPr sz="800" b="1" spc="-25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94" name="object 94"/>
          <p:cNvGrpSpPr/>
          <p:nvPr/>
        </p:nvGrpSpPr>
        <p:grpSpPr>
          <a:xfrm>
            <a:off x="7944357" y="4948173"/>
            <a:ext cx="3845560" cy="1330960"/>
            <a:chOff x="7944357" y="4948173"/>
            <a:chExt cx="3845560" cy="1330960"/>
          </a:xfrm>
        </p:grpSpPr>
        <p:sp>
          <p:nvSpPr>
            <p:cNvPr id="95" name="object 95"/>
            <p:cNvSpPr/>
            <p:nvPr/>
          </p:nvSpPr>
          <p:spPr>
            <a:xfrm>
              <a:off x="7950708" y="4959095"/>
              <a:ext cx="887094" cy="220979"/>
            </a:xfrm>
            <a:custGeom>
              <a:avLst/>
              <a:gdLst/>
              <a:ahLst/>
              <a:cxnLst/>
              <a:rect l="l" t="t" r="r" b="b"/>
              <a:pathLst>
                <a:path w="887095" h="220979">
                  <a:moveTo>
                    <a:pt x="886968" y="0"/>
                  </a:moveTo>
                  <a:lnTo>
                    <a:pt x="0" y="0"/>
                  </a:lnTo>
                  <a:lnTo>
                    <a:pt x="0" y="198882"/>
                  </a:lnTo>
                  <a:lnTo>
                    <a:pt x="0" y="220980"/>
                  </a:lnTo>
                  <a:lnTo>
                    <a:pt x="886968" y="220980"/>
                  </a:lnTo>
                  <a:lnTo>
                    <a:pt x="886968" y="198882"/>
                  </a:lnTo>
                  <a:lnTo>
                    <a:pt x="886968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7950707" y="4959095"/>
              <a:ext cx="887094" cy="220979"/>
            </a:xfrm>
            <a:custGeom>
              <a:avLst/>
              <a:gdLst/>
              <a:ahLst/>
              <a:cxnLst/>
              <a:rect l="l" t="t" r="r" b="b"/>
              <a:pathLst>
                <a:path w="887095" h="220979">
                  <a:moveTo>
                    <a:pt x="0" y="220979"/>
                  </a:moveTo>
                  <a:lnTo>
                    <a:pt x="886968" y="220979"/>
                  </a:lnTo>
                  <a:lnTo>
                    <a:pt x="886968" y="0"/>
                  </a:lnTo>
                  <a:lnTo>
                    <a:pt x="0" y="0"/>
                  </a:lnTo>
                  <a:lnTo>
                    <a:pt x="0" y="22097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8944355" y="4959095"/>
              <a:ext cx="885825" cy="220979"/>
            </a:xfrm>
            <a:custGeom>
              <a:avLst/>
              <a:gdLst/>
              <a:ahLst/>
              <a:cxnLst/>
              <a:rect l="l" t="t" r="r" b="b"/>
              <a:pathLst>
                <a:path w="885825" h="220979">
                  <a:moveTo>
                    <a:pt x="885444" y="0"/>
                  </a:moveTo>
                  <a:lnTo>
                    <a:pt x="0" y="0"/>
                  </a:lnTo>
                  <a:lnTo>
                    <a:pt x="0" y="220979"/>
                  </a:lnTo>
                  <a:lnTo>
                    <a:pt x="885444" y="220979"/>
                  </a:lnTo>
                  <a:lnTo>
                    <a:pt x="885444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8944355" y="4959095"/>
              <a:ext cx="885825" cy="220979"/>
            </a:xfrm>
            <a:custGeom>
              <a:avLst/>
              <a:gdLst/>
              <a:ahLst/>
              <a:cxnLst/>
              <a:rect l="l" t="t" r="r" b="b"/>
              <a:pathLst>
                <a:path w="885825" h="220979">
                  <a:moveTo>
                    <a:pt x="0" y="220979"/>
                  </a:moveTo>
                  <a:lnTo>
                    <a:pt x="885444" y="220979"/>
                  </a:lnTo>
                  <a:lnTo>
                    <a:pt x="885444" y="0"/>
                  </a:lnTo>
                  <a:lnTo>
                    <a:pt x="0" y="0"/>
                  </a:lnTo>
                  <a:lnTo>
                    <a:pt x="0" y="22097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9918191" y="4959095"/>
              <a:ext cx="885825" cy="220979"/>
            </a:xfrm>
            <a:custGeom>
              <a:avLst/>
              <a:gdLst/>
              <a:ahLst/>
              <a:cxnLst/>
              <a:rect l="l" t="t" r="r" b="b"/>
              <a:pathLst>
                <a:path w="885825" h="220979">
                  <a:moveTo>
                    <a:pt x="885444" y="0"/>
                  </a:moveTo>
                  <a:lnTo>
                    <a:pt x="0" y="0"/>
                  </a:lnTo>
                  <a:lnTo>
                    <a:pt x="0" y="220979"/>
                  </a:lnTo>
                  <a:lnTo>
                    <a:pt x="885444" y="220979"/>
                  </a:lnTo>
                  <a:lnTo>
                    <a:pt x="885444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9918191" y="4959095"/>
              <a:ext cx="885825" cy="220979"/>
            </a:xfrm>
            <a:custGeom>
              <a:avLst/>
              <a:gdLst/>
              <a:ahLst/>
              <a:cxnLst/>
              <a:rect l="l" t="t" r="r" b="b"/>
              <a:pathLst>
                <a:path w="885825" h="220979">
                  <a:moveTo>
                    <a:pt x="0" y="220979"/>
                  </a:moveTo>
                  <a:lnTo>
                    <a:pt x="885444" y="220979"/>
                  </a:lnTo>
                  <a:lnTo>
                    <a:pt x="885444" y="0"/>
                  </a:lnTo>
                  <a:lnTo>
                    <a:pt x="0" y="0"/>
                  </a:lnTo>
                  <a:lnTo>
                    <a:pt x="0" y="22097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10893551" y="4954523"/>
              <a:ext cx="887094" cy="220979"/>
            </a:xfrm>
            <a:custGeom>
              <a:avLst/>
              <a:gdLst/>
              <a:ahLst/>
              <a:cxnLst/>
              <a:rect l="l" t="t" r="r" b="b"/>
              <a:pathLst>
                <a:path w="887095" h="220979">
                  <a:moveTo>
                    <a:pt x="886968" y="0"/>
                  </a:moveTo>
                  <a:lnTo>
                    <a:pt x="0" y="0"/>
                  </a:lnTo>
                  <a:lnTo>
                    <a:pt x="0" y="220980"/>
                  </a:lnTo>
                  <a:lnTo>
                    <a:pt x="886968" y="220980"/>
                  </a:lnTo>
                  <a:lnTo>
                    <a:pt x="886968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10893551" y="4954523"/>
              <a:ext cx="887094" cy="220979"/>
            </a:xfrm>
            <a:custGeom>
              <a:avLst/>
              <a:gdLst/>
              <a:ahLst/>
              <a:cxnLst/>
              <a:rect l="l" t="t" r="r" b="b"/>
              <a:pathLst>
                <a:path w="887095" h="220979">
                  <a:moveTo>
                    <a:pt x="0" y="220980"/>
                  </a:moveTo>
                  <a:lnTo>
                    <a:pt x="886968" y="220980"/>
                  </a:lnTo>
                  <a:lnTo>
                    <a:pt x="886968" y="0"/>
                  </a:lnTo>
                  <a:lnTo>
                    <a:pt x="0" y="0"/>
                  </a:lnTo>
                  <a:lnTo>
                    <a:pt x="0" y="22098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8649461" y="5526023"/>
              <a:ext cx="189865" cy="222885"/>
            </a:xfrm>
            <a:custGeom>
              <a:avLst/>
              <a:gdLst/>
              <a:ahLst/>
              <a:cxnLst/>
              <a:rect l="l" t="t" r="r" b="b"/>
              <a:pathLst>
                <a:path w="189865" h="222885">
                  <a:moveTo>
                    <a:pt x="0" y="222503"/>
                  </a:moveTo>
                  <a:lnTo>
                    <a:pt x="189737" y="222503"/>
                  </a:lnTo>
                  <a:lnTo>
                    <a:pt x="189737" y="0"/>
                  </a:lnTo>
                  <a:lnTo>
                    <a:pt x="0" y="0"/>
                  </a:lnTo>
                  <a:lnTo>
                    <a:pt x="0" y="222503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7952231" y="5526023"/>
              <a:ext cx="887094" cy="222885"/>
            </a:xfrm>
            <a:custGeom>
              <a:avLst/>
              <a:gdLst/>
              <a:ahLst/>
              <a:cxnLst/>
              <a:rect l="l" t="t" r="r" b="b"/>
              <a:pathLst>
                <a:path w="887095" h="222885">
                  <a:moveTo>
                    <a:pt x="0" y="222503"/>
                  </a:moveTo>
                  <a:lnTo>
                    <a:pt x="886968" y="222503"/>
                  </a:lnTo>
                  <a:lnTo>
                    <a:pt x="886968" y="0"/>
                  </a:lnTo>
                  <a:lnTo>
                    <a:pt x="0" y="0"/>
                  </a:lnTo>
                  <a:lnTo>
                    <a:pt x="0" y="22250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8945879" y="5526023"/>
              <a:ext cx="887094" cy="222885"/>
            </a:xfrm>
            <a:custGeom>
              <a:avLst/>
              <a:gdLst/>
              <a:ahLst/>
              <a:cxnLst/>
              <a:rect l="l" t="t" r="r" b="b"/>
              <a:pathLst>
                <a:path w="887095" h="222885">
                  <a:moveTo>
                    <a:pt x="886968" y="0"/>
                  </a:moveTo>
                  <a:lnTo>
                    <a:pt x="0" y="0"/>
                  </a:lnTo>
                  <a:lnTo>
                    <a:pt x="0" y="222503"/>
                  </a:lnTo>
                  <a:lnTo>
                    <a:pt x="886968" y="222503"/>
                  </a:lnTo>
                  <a:lnTo>
                    <a:pt x="886968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8945879" y="5526023"/>
              <a:ext cx="887094" cy="222885"/>
            </a:xfrm>
            <a:custGeom>
              <a:avLst/>
              <a:gdLst/>
              <a:ahLst/>
              <a:cxnLst/>
              <a:rect l="l" t="t" r="r" b="b"/>
              <a:pathLst>
                <a:path w="887095" h="222885">
                  <a:moveTo>
                    <a:pt x="0" y="222503"/>
                  </a:moveTo>
                  <a:lnTo>
                    <a:pt x="886968" y="222503"/>
                  </a:lnTo>
                  <a:lnTo>
                    <a:pt x="886968" y="0"/>
                  </a:lnTo>
                  <a:lnTo>
                    <a:pt x="0" y="0"/>
                  </a:lnTo>
                  <a:lnTo>
                    <a:pt x="0" y="22250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9919715" y="5526023"/>
              <a:ext cx="887094" cy="222885"/>
            </a:xfrm>
            <a:custGeom>
              <a:avLst/>
              <a:gdLst/>
              <a:ahLst/>
              <a:cxnLst/>
              <a:rect l="l" t="t" r="r" b="b"/>
              <a:pathLst>
                <a:path w="887095" h="222885">
                  <a:moveTo>
                    <a:pt x="886968" y="0"/>
                  </a:moveTo>
                  <a:lnTo>
                    <a:pt x="0" y="0"/>
                  </a:lnTo>
                  <a:lnTo>
                    <a:pt x="0" y="222503"/>
                  </a:lnTo>
                  <a:lnTo>
                    <a:pt x="886968" y="222503"/>
                  </a:lnTo>
                  <a:lnTo>
                    <a:pt x="886968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9919715" y="5526023"/>
              <a:ext cx="887094" cy="222885"/>
            </a:xfrm>
            <a:custGeom>
              <a:avLst/>
              <a:gdLst/>
              <a:ahLst/>
              <a:cxnLst/>
              <a:rect l="l" t="t" r="r" b="b"/>
              <a:pathLst>
                <a:path w="887095" h="222885">
                  <a:moveTo>
                    <a:pt x="0" y="222503"/>
                  </a:moveTo>
                  <a:lnTo>
                    <a:pt x="886968" y="222503"/>
                  </a:lnTo>
                  <a:lnTo>
                    <a:pt x="886968" y="0"/>
                  </a:lnTo>
                  <a:lnTo>
                    <a:pt x="0" y="0"/>
                  </a:lnTo>
                  <a:lnTo>
                    <a:pt x="0" y="22250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10893551" y="5522975"/>
              <a:ext cx="887094" cy="220979"/>
            </a:xfrm>
            <a:custGeom>
              <a:avLst/>
              <a:gdLst/>
              <a:ahLst/>
              <a:cxnLst/>
              <a:rect l="l" t="t" r="r" b="b"/>
              <a:pathLst>
                <a:path w="887095" h="220979">
                  <a:moveTo>
                    <a:pt x="886968" y="0"/>
                  </a:moveTo>
                  <a:lnTo>
                    <a:pt x="0" y="0"/>
                  </a:lnTo>
                  <a:lnTo>
                    <a:pt x="0" y="220980"/>
                  </a:lnTo>
                  <a:lnTo>
                    <a:pt x="886968" y="220980"/>
                  </a:lnTo>
                  <a:lnTo>
                    <a:pt x="886968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10893551" y="5522975"/>
              <a:ext cx="887094" cy="220979"/>
            </a:xfrm>
            <a:custGeom>
              <a:avLst/>
              <a:gdLst/>
              <a:ahLst/>
              <a:cxnLst/>
              <a:rect l="l" t="t" r="r" b="b"/>
              <a:pathLst>
                <a:path w="887095" h="220979">
                  <a:moveTo>
                    <a:pt x="0" y="220980"/>
                  </a:moveTo>
                  <a:lnTo>
                    <a:pt x="886968" y="220980"/>
                  </a:lnTo>
                  <a:lnTo>
                    <a:pt x="886968" y="0"/>
                  </a:lnTo>
                  <a:lnTo>
                    <a:pt x="0" y="0"/>
                  </a:lnTo>
                  <a:lnTo>
                    <a:pt x="0" y="22098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8649461" y="6051803"/>
              <a:ext cx="191770" cy="220979"/>
            </a:xfrm>
            <a:custGeom>
              <a:avLst/>
              <a:gdLst/>
              <a:ahLst/>
              <a:cxnLst/>
              <a:rect l="l" t="t" r="r" b="b"/>
              <a:pathLst>
                <a:path w="191770" h="220979">
                  <a:moveTo>
                    <a:pt x="0" y="220980"/>
                  </a:moveTo>
                  <a:lnTo>
                    <a:pt x="191261" y="220980"/>
                  </a:lnTo>
                  <a:lnTo>
                    <a:pt x="191261" y="0"/>
                  </a:lnTo>
                  <a:lnTo>
                    <a:pt x="0" y="0"/>
                  </a:lnTo>
                  <a:lnTo>
                    <a:pt x="0" y="22098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7955279" y="6051803"/>
              <a:ext cx="885825" cy="220979"/>
            </a:xfrm>
            <a:custGeom>
              <a:avLst/>
              <a:gdLst/>
              <a:ahLst/>
              <a:cxnLst/>
              <a:rect l="l" t="t" r="r" b="b"/>
              <a:pathLst>
                <a:path w="885825" h="220979">
                  <a:moveTo>
                    <a:pt x="0" y="220980"/>
                  </a:moveTo>
                  <a:lnTo>
                    <a:pt x="885444" y="220980"/>
                  </a:lnTo>
                  <a:lnTo>
                    <a:pt x="885444" y="0"/>
                  </a:lnTo>
                  <a:lnTo>
                    <a:pt x="0" y="0"/>
                  </a:lnTo>
                  <a:lnTo>
                    <a:pt x="0" y="22098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8947403" y="6051803"/>
              <a:ext cx="887094" cy="220979"/>
            </a:xfrm>
            <a:custGeom>
              <a:avLst/>
              <a:gdLst/>
              <a:ahLst/>
              <a:cxnLst/>
              <a:rect l="l" t="t" r="r" b="b"/>
              <a:pathLst>
                <a:path w="887095" h="220979">
                  <a:moveTo>
                    <a:pt x="886968" y="0"/>
                  </a:moveTo>
                  <a:lnTo>
                    <a:pt x="0" y="0"/>
                  </a:lnTo>
                  <a:lnTo>
                    <a:pt x="0" y="220980"/>
                  </a:lnTo>
                  <a:lnTo>
                    <a:pt x="886968" y="220980"/>
                  </a:lnTo>
                  <a:lnTo>
                    <a:pt x="886968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8947403" y="6051803"/>
              <a:ext cx="887094" cy="220979"/>
            </a:xfrm>
            <a:custGeom>
              <a:avLst/>
              <a:gdLst/>
              <a:ahLst/>
              <a:cxnLst/>
              <a:rect l="l" t="t" r="r" b="b"/>
              <a:pathLst>
                <a:path w="887095" h="220979">
                  <a:moveTo>
                    <a:pt x="0" y="220980"/>
                  </a:moveTo>
                  <a:lnTo>
                    <a:pt x="886968" y="220980"/>
                  </a:lnTo>
                  <a:lnTo>
                    <a:pt x="886968" y="0"/>
                  </a:lnTo>
                  <a:lnTo>
                    <a:pt x="0" y="0"/>
                  </a:lnTo>
                  <a:lnTo>
                    <a:pt x="0" y="220980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9921239" y="6051803"/>
              <a:ext cx="887094" cy="220979"/>
            </a:xfrm>
            <a:custGeom>
              <a:avLst/>
              <a:gdLst/>
              <a:ahLst/>
              <a:cxnLst/>
              <a:rect l="l" t="t" r="r" b="b"/>
              <a:pathLst>
                <a:path w="887095" h="220979">
                  <a:moveTo>
                    <a:pt x="886968" y="0"/>
                  </a:moveTo>
                  <a:lnTo>
                    <a:pt x="0" y="0"/>
                  </a:lnTo>
                  <a:lnTo>
                    <a:pt x="0" y="220980"/>
                  </a:lnTo>
                  <a:lnTo>
                    <a:pt x="886968" y="220980"/>
                  </a:lnTo>
                  <a:lnTo>
                    <a:pt x="886968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9921239" y="6051803"/>
              <a:ext cx="887094" cy="220979"/>
            </a:xfrm>
            <a:custGeom>
              <a:avLst/>
              <a:gdLst/>
              <a:ahLst/>
              <a:cxnLst/>
              <a:rect l="l" t="t" r="r" b="b"/>
              <a:pathLst>
                <a:path w="887095" h="220979">
                  <a:moveTo>
                    <a:pt x="0" y="220980"/>
                  </a:moveTo>
                  <a:lnTo>
                    <a:pt x="886968" y="220980"/>
                  </a:lnTo>
                  <a:lnTo>
                    <a:pt x="886968" y="0"/>
                  </a:lnTo>
                  <a:lnTo>
                    <a:pt x="0" y="0"/>
                  </a:lnTo>
                  <a:lnTo>
                    <a:pt x="0" y="220980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10898123" y="6047231"/>
              <a:ext cx="885825" cy="220979"/>
            </a:xfrm>
            <a:custGeom>
              <a:avLst/>
              <a:gdLst/>
              <a:ahLst/>
              <a:cxnLst/>
              <a:rect l="l" t="t" r="r" b="b"/>
              <a:pathLst>
                <a:path w="885825" h="220979">
                  <a:moveTo>
                    <a:pt x="885444" y="0"/>
                  </a:moveTo>
                  <a:lnTo>
                    <a:pt x="0" y="0"/>
                  </a:lnTo>
                  <a:lnTo>
                    <a:pt x="0" y="220979"/>
                  </a:lnTo>
                  <a:lnTo>
                    <a:pt x="885444" y="220979"/>
                  </a:lnTo>
                  <a:lnTo>
                    <a:pt x="885444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10898123" y="6047231"/>
              <a:ext cx="885825" cy="220979"/>
            </a:xfrm>
            <a:custGeom>
              <a:avLst/>
              <a:gdLst/>
              <a:ahLst/>
              <a:cxnLst/>
              <a:rect l="l" t="t" r="r" b="b"/>
              <a:pathLst>
                <a:path w="885825" h="220979">
                  <a:moveTo>
                    <a:pt x="0" y="220979"/>
                  </a:moveTo>
                  <a:lnTo>
                    <a:pt x="885444" y="220979"/>
                  </a:lnTo>
                  <a:lnTo>
                    <a:pt x="885444" y="0"/>
                  </a:lnTo>
                  <a:lnTo>
                    <a:pt x="0" y="0"/>
                  </a:lnTo>
                  <a:lnTo>
                    <a:pt x="0" y="22097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9" name="object 119"/>
          <p:cNvSpPr txBox="1"/>
          <p:nvPr/>
        </p:nvSpPr>
        <p:spPr>
          <a:xfrm>
            <a:off x="8249157" y="3830573"/>
            <a:ext cx="29083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Calibri"/>
                <a:cs typeface="Calibri"/>
              </a:rPr>
              <a:t>Way</a:t>
            </a:r>
            <a:r>
              <a:rPr sz="800" b="1" spc="-15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9202928" y="3830827"/>
            <a:ext cx="29083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Calibri"/>
                <a:cs typeface="Calibri"/>
              </a:rPr>
              <a:t>Way</a:t>
            </a:r>
            <a:r>
              <a:rPr sz="800" b="1" spc="-15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1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10207879" y="3825621"/>
            <a:ext cx="29083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Calibri"/>
                <a:cs typeface="Calibri"/>
              </a:rPr>
              <a:t>Way</a:t>
            </a:r>
            <a:r>
              <a:rPr sz="800" b="1" spc="-15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2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11202161" y="3830573"/>
            <a:ext cx="29083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Calibri"/>
                <a:cs typeface="Calibri"/>
              </a:rPr>
              <a:t>Way</a:t>
            </a:r>
            <a:r>
              <a:rPr sz="800" b="1" spc="-15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7950707" y="4390644"/>
            <a:ext cx="887094" cy="22288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R="49530" algn="ctr">
              <a:lnSpc>
                <a:spcPct val="100000"/>
              </a:lnSpc>
              <a:spcBef>
                <a:spcPts val="425"/>
              </a:spcBef>
            </a:pPr>
            <a:r>
              <a:rPr sz="800" b="1" dirty="0">
                <a:latin typeface="Calibri"/>
                <a:cs typeface="Calibri"/>
              </a:rPr>
              <a:t>tag</a:t>
            </a:r>
            <a:r>
              <a:rPr sz="800" b="1" spc="-25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0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124" name="object 124"/>
          <p:cNvGrpSpPr/>
          <p:nvPr/>
        </p:nvGrpSpPr>
        <p:grpSpPr>
          <a:xfrm>
            <a:off x="51815" y="1328166"/>
            <a:ext cx="11976735" cy="5048250"/>
            <a:chOff x="51815" y="1328166"/>
            <a:chExt cx="11976735" cy="5048250"/>
          </a:xfrm>
        </p:grpSpPr>
        <p:sp>
          <p:nvSpPr>
            <p:cNvPr id="125" name="object 125"/>
            <p:cNvSpPr/>
            <p:nvPr/>
          </p:nvSpPr>
          <p:spPr>
            <a:xfrm>
              <a:off x="6928865" y="1328166"/>
              <a:ext cx="4264660" cy="1612265"/>
            </a:xfrm>
            <a:custGeom>
              <a:avLst/>
              <a:gdLst/>
              <a:ahLst/>
              <a:cxnLst/>
              <a:rect l="l" t="t" r="r" b="b"/>
              <a:pathLst>
                <a:path w="4264659" h="1612264">
                  <a:moveTo>
                    <a:pt x="114300" y="1497964"/>
                  </a:moveTo>
                  <a:lnTo>
                    <a:pt x="0" y="1555114"/>
                  </a:lnTo>
                  <a:lnTo>
                    <a:pt x="114300" y="1612264"/>
                  </a:lnTo>
                  <a:lnTo>
                    <a:pt x="114300" y="1574164"/>
                  </a:lnTo>
                  <a:lnTo>
                    <a:pt x="95250" y="1574164"/>
                  </a:lnTo>
                  <a:lnTo>
                    <a:pt x="95250" y="1536064"/>
                  </a:lnTo>
                  <a:lnTo>
                    <a:pt x="114300" y="1536064"/>
                  </a:lnTo>
                  <a:lnTo>
                    <a:pt x="114300" y="1497964"/>
                  </a:lnTo>
                  <a:close/>
                </a:path>
                <a:path w="4264659" h="1612264">
                  <a:moveTo>
                    <a:pt x="114300" y="1536064"/>
                  </a:moveTo>
                  <a:lnTo>
                    <a:pt x="95250" y="1536064"/>
                  </a:lnTo>
                  <a:lnTo>
                    <a:pt x="95250" y="1574164"/>
                  </a:lnTo>
                  <a:lnTo>
                    <a:pt x="114300" y="1574164"/>
                  </a:lnTo>
                  <a:lnTo>
                    <a:pt x="114300" y="1536064"/>
                  </a:lnTo>
                  <a:close/>
                </a:path>
                <a:path w="4264659" h="1612264">
                  <a:moveTo>
                    <a:pt x="4226559" y="1536064"/>
                  </a:moveTo>
                  <a:lnTo>
                    <a:pt x="114300" y="1536064"/>
                  </a:lnTo>
                  <a:lnTo>
                    <a:pt x="114300" y="1574164"/>
                  </a:lnTo>
                  <a:lnTo>
                    <a:pt x="4264659" y="1574164"/>
                  </a:lnTo>
                  <a:lnTo>
                    <a:pt x="4264659" y="1555114"/>
                  </a:lnTo>
                  <a:lnTo>
                    <a:pt x="4226559" y="1555114"/>
                  </a:lnTo>
                  <a:lnTo>
                    <a:pt x="4226559" y="1536064"/>
                  </a:lnTo>
                  <a:close/>
                </a:path>
                <a:path w="4264659" h="1612264">
                  <a:moveTo>
                    <a:pt x="4264659" y="0"/>
                  </a:moveTo>
                  <a:lnTo>
                    <a:pt x="4226559" y="0"/>
                  </a:lnTo>
                  <a:lnTo>
                    <a:pt x="4226559" y="1555114"/>
                  </a:lnTo>
                  <a:lnTo>
                    <a:pt x="4245609" y="1536064"/>
                  </a:lnTo>
                  <a:lnTo>
                    <a:pt x="4264659" y="1536064"/>
                  </a:lnTo>
                  <a:lnTo>
                    <a:pt x="4264659" y="0"/>
                  </a:lnTo>
                  <a:close/>
                </a:path>
                <a:path w="4264659" h="1612264">
                  <a:moveTo>
                    <a:pt x="4264659" y="1536064"/>
                  </a:moveTo>
                  <a:lnTo>
                    <a:pt x="4245609" y="1536064"/>
                  </a:lnTo>
                  <a:lnTo>
                    <a:pt x="4226559" y="1555114"/>
                  </a:lnTo>
                  <a:lnTo>
                    <a:pt x="4264659" y="1555114"/>
                  </a:lnTo>
                  <a:lnTo>
                    <a:pt x="4264659" y="1536064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8337804" y="2020061"/>
              <a:ext cx="3056890" cy="2372995"/>
            </a:xfrm>
            <a:custGeom>
              <a:avLst/>
              <a:gdLst/>
              <a:ahLst/>
              <a:cxnLst/>
              <a:rect l="l" t="t" r="r" b="b"/>
              <a:pathLst>
                <a:path w="3056890" h="2372995">
                  <a:moveTo>
                    <a:pt x="3056890" y="2254250"/>
                  </a:moveTo>
                  <a:lnTo>
                    <a:pt x="3018790" y="2254250"/>
                  </a:lnTo>
                  <a:lnTo>
                    <a:pt x="3018790" y="1203325"/>
                  </a:lnTo>
                  <a:lnTo>
                    <a:pt x="3018790" y="1165225"/>
                  </a:lnTo>
                  <a:lnTo>
                    <a:pt x="865759" y="1165225"/>
                  </a:lnTo>
                  <a:lnTo>
                    <a:pt x="865759" y="0"/>
                  </a:lnTo>
                  <a:lnTo>
                    <a:pt x="865632" y="0"/>
                  </a:lnTo>
                  <a:lnTo>
                    <a:pt x="827659" y="0"/>
                  </a:lnTo>
                  <a:lnTo>
                    <a:pt x="827532" y="0"/>
                  </a:lnTo>
                  <a:lnTo>
                    <a:pt x="827532" y="1167257"/>
                  </a:lnTo>
                  <a:lnTo>
                    <a:pt x="38100" y="1167257"/>
                  </a:lnTo>
                  <a:lnTo>
                    <a:pt x="38100" y="2258187"/>
                  </a:lnTo>
                  <a:lnTo>
                    <a:pt x="0" y="2258187"/>
                  </a:lnTo>
                  <a:lnTo>
                    <a:pt x="57150" y="2372487"/>
                  </a:lnTo>
                  <a:lnTo>
                    <a:pt x="104775" y="2277237"/>
                  </a:lnTo>
                  <a:lnTo>
                    <a:pt x="114300" y="2258187"/>
                  </a:lnTo>
                  <a:lnTo>
                    <a:pt x="76200" y="2258187"/>
                  </a:lnTo>
                  <a:lnTo>
                    <a:pt x="76200" y="1205357"/>
                  </a:lnTo>
                  <a:lnTo>
                    <a:pt x="827532" y="1205357"/>
                  </a:lnTo>
                  <a:lnTo>
                    <a:pt x="865759" y="1205357"/>
                  </a:lnTo>
                  <a:lnTo>
                    <a:pt x="1031113" y="1205357"/>
                  </a:lnTo>
                  <a:lnTo>
                    <a:pt x="1031113" y="2258187"/>
                  </a:lnTo>
                  <a:lnTo>
                    <a:pt x="993013" y="2258187"/>
                  </a:lnTo>
                  <a:lnTo>
                    <a:pt x="1050163" y="2372487"/>
                  </a:lnTo>
                  <a:lnTo>
                    <a:pt x="1097788" y="2277237"/>
                  </a:lnTo>
                  <a:lnTo>
                    <a:pt x="1107313" y="2258187"/>
                  </a:lnTo>
                  <a:lnTo>
                    <a:pt x="1069213" y="2258187"/>
                  </a:lnTo>
                  <a:lnTo>
                    <a:pt x="1069213" y="1205357"/>
                  </a:lnTo>
                  <a:lnTo>
                    <a:pt x="2005203" y="1205357"/>
                  </a:lnTo>
                  <a:lnTo>
                    <a:pt x="2005203" y="2258187"/>
                  </a:lnTo>
                  <a:lnTo>
                    <a:pt x="1967103" y="2258187"/>
                  </a:lnTo>
                  <a:lnTo>
                    <a:pt x="2024253" y="2372487"/>
                  </a:lnTo>
                  <a:lnTo>
                    <a:pt x="2071878" y="2277237"/>
                  </a:lnTo>
                  <a:lnTo>
                    <a:pt x="2081403" y="2258187"/>
                  </a:lnTo>
                  <a:lnTo>
                    <a:pt x="2043303" y="2258187"/>
                  </a:lnTo>
                  <a:lnTo>
                    <a:pt x="2043303" y="1205357"/>
                  </a:lnTo>
                  <a:lnTo>
                    <a:pt x="2043303" y="1203325"/>
                  </a:lnTo>
                  <a:lnTo>
                    <a:pt x="2980690" y="1203325"/>
                  </a:lnTo>
                  <a:lnTo>
                    <a:pt x="2980690" y="2254250"/>
                  </a:lnTo>
                  <a:lnTo>
                    <a:pt x="2942590" y="2254250"/>
                  </a:lnTo>
                  <a:lnTo>
                    <a:pt x="2999740" y="2368550"/>
                  </a:lnTo>
                  <a:lnTo>
                    <a:pt x="3047365" y="2273300"/>
                  </a:lnTo>
                  <a:lnTo>
                    <a:pt x="3056890" y="22542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8945118" y="4388358"/>
              <a:ext cx="890269" cy="233679"/>
            </a:xfrm>
            <a:custGeom>
              <a:avLst/>
              <a:gdLst/>
              <a:ahLst/>
              <a:cxnLst/>
              <a:rect l="l" t="t" r="r" b="b"/>
              <a:pathLst>
                <a:path w="890270" h="233679">
                  <a:moveTo>
                    <a:pt x="0" y="233171"/>
                  </a:moveTo>
                  <a:lnTo>
                    <a:pt x="890016" y="233171"/>
                  </a:lnTo>
                  <a:lnTo>
                    <a:pt x="890016" y="0"/>
                  </a:lnTo>
                  <a:lnTo>
                    <a:pt x="0" y="0"/>
                  </a:lnTo>
                  <a:lnTo>
                    <a:pt x="0" y="233171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6592061" y="1726692"/>
              <a:ext cx="2816860" cy="3125470"/>
            </a:xfrm>
            <a:custGeom>
              <a:avLst/>
              <a:gdLst/>
              <a:ahLst/>
              <a:cxnLst/>
              <a:rect l="l" t="t" r="r" b="b"/>
              <a:pathLst>
                <a:path w="2816859" h="3125470">
                  <a:moveTo>
                    <a:pt x="766064" y="57150"/>
                  </a:moveTo>
                  <a:lnTo>
                    <a:pt x="766064" y="3125470"/>
                  </a:lnTo>
                  <a:lnTo>
                    <a:pt x="2816352" y="3125470"/>
                  </a:lnTo>
                  <a:lnTo>
                    <a:pt x="2816352" y="3106420"/>
                  </a:lnTo>
                  <a:lnTo>
                    <a:pt x="804164" y="3106420"/>
                  </a:lnTo>
                  <a:lnTo>
                    <a:pt x="785114" y="3087370"/>
                  </a:lnTo>
                  <a:lnTo>
                    <a:pt x="804164" y="3087370"/>
                  </a:lnTo>
                  <a:lnTo>
                    <a:pt x="804164" y="76200"/>
                  </a:lnTo>
                  <a:lnTo>
                    <a:pt x="785114" y="76200"/>
                  </a:lnTo>
                  <a:lnTo>
                    <a:pt x="766064" y="57150"/>
                  </a:lnTo>
                  <a:close/>
                </a:path>
                <a:path w="2816859" h="3125470">
                  <a:moveTo>
                    <a:pt x="804164" y="3087370"/>
                  </a:moveTo>
                  <a:lnTo>
                    <a:pt x="785114" y="3087370"/>
                  </a:lnTo>
                  <a:lnTo>
                    <a:pt x="804164" y="3106420"/>
                  </a:lnTo>
                  <a:lnTo>
                    <a:pt x="804164" y="3087370"/>
                  </a:lnTo>
                  <a:close/>
                </a:path>
                <a:path w="2816859" h="3125470">
                  <a:moveTo>
                    <a:pt x="2778252" y="3087370"/>
                  </a:moveTo>
                  <a:lnTo>
                    <a:pt x="804164" y="3087370"/>
                  </a:lnTo>
                  <a:lnTo>
                    <a:pt x="804164" y="3106420"/>
                  </a:lnTo>
                  <a:lnTo>
                    <a:pt x="2778252" y="3106420"/>
                  </a:lnTo>
                  <a:lnTo>
                    <a:pt x="2778252" y="3087370"/>
                  </a:lnTo>
                  <a:close/>
                </a:path>
                <a:path w="2816859" h="3125470">
                  <a:moveTo>
                    <a:pt x="2816352" y="2894838"/>
                  </a:moveTo>
                  <a:lnTo>
                    <a:pt x="2778252" y="2894838"/>
                  </a:lnTo>
                  <a:lnTo>
                    <a:pt x="2778252" y="3106420"/>
                  </a:lnTo>
                  <a:lnTo>
                    <a:pt x="2797302" y="3087370"/>
                  </a:lnTo>
                  <a:lnTo>
                    <a:pt x="2816352" y="3087370"/>
                  </a:lnTo>
                  <a:lnTo>
                    <a:pt x="2816352" y="2894838"/>
                  </a:lnTo>
                  <a:close/>
                </a:path>
                <a:path w="2816859" h="3125470">
                  <a:moveTo>
                    <a:pt x="2816352" y="3087370"/>
                  </a:moveTo>
                  <a:lnTo>
                    <a:pt x="2797302" y="3087370"/>
                  </a:lnTo>
                  <a:lnTo>
                    <a:pt x="2778252" y="3106420"/>
                  </a:lnTo>
                  <a:lnTo>
                    <a:pt x="2816352" y="3106420"/>
                  </a:lnTo>
                  <a:lnTo>
                    <a:pt x="2816352" y="3087370"/>
                  </a:lnTo>
                  <a:close/>
                </a:path>
                <a:path w="2816859" h="3125470">
                  <a:moveTo>
                    <a:pt x="114300" y="0"/>
                  </a:moveTo>
                  <a:lnTo>
                    <a:pt x="0" y="57150"/>
                  </a:lnTo>
                  <a:lnTo>
                    <a:pt x="114300" y="114300"/>
                  </a:lnTo>
                  <a:lnTo>
                    <a:pt x="114300" y="76200"/>
                  </a:lnTo>
                  <a:lnTo>
                    <a:pt x="95250" y="76200"/>
                  </a:lnTo>
                  <a:lnTo>
                    <a:pt x="95250" y="38100"/>
                  </a:lnTo>
                  <a:lnTo>
                    <a:pt x="114300" y="38100"/>
                  </a:lnTo>
                  <a:lnTo>
                    <a:pt x="114300" y="0"/>
                  </a:lnTo>
                  <a:close/>
                </a:path>
                <a:path w="2816859" h="3125470">
                  <a:moveTo>
                    <a:pt x="114300" y="38100"/>
                  </a:moveTo>
                  <a:lnTo>
                    <a:pt x="95250" y="38100"/>
                  </a:lnTo>
                  <a:lnTo>
                    <a:pt x="95250" y="76200"/>
                  </a:lnTo>
                  <a:lnTo>
                    <a:pt x="114300" y="76200"/>
                  </a:lnTo>
                  <a:lnTo>
                    <a:pt x="114300" y="38100"/>
                  </a:lnTo>
                  <a:close/>
                </a:path>
                <a:path w="2816859" h="3125470">
                  <a:moveTo>
                    <a:pt x="804164" y="38100"/>
                  </a:moveTo>
                  <a:lnTo>
                    <a:pt x="114300" y="38100"/>
                  </a:lnTo>
                  <a:lnTo>
                    <a:pt x="114300" y="76200"/>
                  </a:lnTo>
                  <a:lnTo>
                    <a:pt x="766064" y="76200"/>
                  </a:lnTo>
                  <a:lnTo>
                    <a:pt x="766064" y="57150"/>
                  </a:lnTo>
                  <a:lnTo>
                    <a:pt x="804164" y="57150"/>
                  </a:lnTo>
                  <a:lnTo>
                    <a:pt x="804164" y="38100"/>
                  </a:lnTo>
                  <a:close/>
                </a:path>
                <a:path w="2816859" h="3125470">
                  <a:moveTo>
                    <a:pt x="804164" y="57150"/>
                  </a:moveTo>
                  <a:lnTo>
                    <a:pt x="766064" y="57150"/>
                  </a:lnTo>
                  <a:lnTo>
                    <a:pt x="785114" y="76200"/>
                  </a:lnTo>
                  <a:lnTo>
                    <a:pt x="804164" y="76200"/>
                  </a:lnTo>
                  <a:lnTo>
                    <a:pt x="804164" y="5715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2401061" y="2673858"/>
              <a:ext cx="1458595" cy="437515"/>
            </a:xfrm>
            <a:custGeom>
              <a:avLst/>
              <a:gdLst/>
              <a:ahLst/>
              <a:cxnLst/>
              <a:rect l="l" t="t" r="r" b="b"/>
              <a:pathLst>
                <a:path w="1458595" h="437514">
                  <a:moveTo>
                    <a:pt x="0" y="437388"/>
                  </a:moveTo>
                  <a:lnTo>
                    <a:pt x="1458467" y="437388"/>
                  </a:lnTo>
                  <a:lnTo>
                    <a:pt x="1458467" y="0"/>
                  </a:lnTo>
                  <a:lnTo>
                    <a:pt x="0" y="0"/>
                  </a:lnTo>
                  <a:lnTo>
                    <a:pt x="0" y="437388"/>
                  </a:lnTo>
                  <a:close/>
                </a:path>
              </a:pathLst>
            </a:custGeom>
            <a:ln w="38099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11195304" y="1328166"/>
              <a:ext cx="833119" cy="3227705"/>
            </a:xfrm>
            <a:custGeom>
              <a:avLst/>
              <a:gdLst/>
              <a:ahLst/>
              <a:cxnLst/>
              <a:rect l="l" t="t" r="r" b="b"/>
              <a:pathLst>
                <a:path w="833120" h="3227704">
                  <a:moveTo>
                    <a:pt x="699770" y="3113151"/>
                  </a:moveTo>
                  <a:lnTo>
                    <a:pt x="585470" y="3170301"/>
                  </a:lnTo>
                  <a:lnTo>
                    <a:pt x="699770" y="3227451"/>
                  </a:lnTo>
                  <a:lnTo>
                    <a:pt x="699770" y="3189351"/>
                  </a:lnTo>
                  <a:lnTo>
                    <a:pt x="680720" y="3189351"/>
                  </a:lnTo>
                  <a:lnTo>
                    <a:pt x="680720" y="3151251"/>
                  </a:lnTo>
                  <a:lnTo>
                    <a:pt x="699770" y="3151251"/>
                  </a:lnTo>
                  <a:lnTo>
                    <a:pt x="699770" y="3113151"/>
                  </a:lnTo>
                  <a:close/>
                </a:path>
                <a:path w="833120" h="3227704">
                  <a:moveTo>
                    <a:pt x="699770" y="3151251"/>
                  </a:moveTo>
                  <a:lnTo>
                    <a:pt x="680720" y="3151251"/>
                  </a:lnTo>
                  <a:lnTo>
                    <a:pt x="680720" y="3189351"/>
                  </a:lnTo>
                  <a:lnTo>
                    <a:pt x="699770" y="3189351"/>
                  </a:lnTo>
                  <a:lnTo>
                    <a:pt x="699770" y="3151251"/>
                  </a:lnTo>
                  <a:close/>
                </a:path>
                <a:path w="833120" h="3227704">
                  <a:moveTo>
                    <a:pt x="795020" y="3151251"/>
                  </a:moveTo>
                  <a:lnTo>
                    <a:pt x="699770" y="3151251"/>
                  </a:lnTo>
                  <a:lnTo>
                    <a:pt x="699770" y="3189351"/>
                  </a:lnTo>
                  <a:lnTo>
                    <a:pt x="833120" y="3189351"/>
                  </a:lnTo>
                  <a:lnTo>
                    <a:pt x="833120" y="3170301"/>
                  </a:lnTo>
                  <a:lnTo>
                    <a:pt x="795020" y="3170301"/>
                  </a:lnTo>
                  <a:lnTo>
                    <a:pt x="795020" y="3151251"/>
                  </a:lnTo>
                  <a:close/>
                </a:path>
                <a:path w="833120" h="3227704">
                  <a:moveTo>
                    <a:pt x="795020" y="1552575"/>
                  </a:moveTo>
                  <a:lnTo>
                    <a:pt x="795020" y="3170301"/>
                  </a:lnTo>
                  <a:lnTo>
                    <a:pt x="814070" y="3151251"/>
                  </a:lnTo>
                  <a:lnTo>
                    <a:pt x="833120" y="3151251"/>
                  </a:lnTo>
                  <a:lnTo>
                    <a:pt x="833120" y="1571625"/>
                  </a:lnTo>
                  <a:lnTo>
                    <a:pt x="814070" y="1571625"/>
                  </a:lnTo>
                  <a:lnTo>
                    <a:pt x="795020" y="1552575"/>
                  </a:lnTo>
                  <a:close/>
                </a:path>
                <a:path w="833120" h="3227704">
                  <a:moveTo>
                    <a:pt x="833120" y="3151251"/>
                  </a:moveTo>
                  <a:lnTo>
                    <a:pt x="814070" y="3151251"/>
                  </a:lnTo>
                  <a:lnTo>
                    <a:pt x="795020" y="3170301"/>
                  </a:lnTo>
                  <a:lnTo>
                    <a:pt x="833120" y="3170301"/>
                  </a:lnTo>
                  <a:lnTo>
                    <a:pt x="833120" y="3151251"/>
                  </a:lnTo>
                  <a:close/>
                </a:path>
                <a:path w="833120" h="3227704">
                  <a:moveTo>
                    <a:pt x="38100" y="0"/>
                  </a:moveTo>
                  <a:lnTo>
                    <a:pt x="0" y="0"/>
                  </a:lnTo>
                  <a:lnTo>
                    <a:pt x="0" y="1571625"/>
                  </a:lnTo>
                  <a:lnTo>
                    <a:pt x="795020" y="1571625"/>
                  </a:lnTo>
                  <a:lnTo>
                    <a:pt x="795020" y="1552575"/>
                  </a:lnTo>
                  <a:lnTo>
                    <a:pt x="38100" y="1552575"/>
                  </a:lnTo>
                  <a:lnTo>
                    <a:pt x="19050" y="1533525"/>
                  </a:lnTo>
                  <a:lnTo>
                    <a:pt x="38100" y="1533525"/>
                  </a:lnTo>
                  <a:lnTo>
                    <a:pt x="38100" y="0"/>
                  </a:lnTo>
                  <a:close/>
                </a:path>
                <a:path w="833120" h="3227704">
                  <a:moveTo>
                    <a:pt x="833120" y="1533525"/>
                  </a:moveTo>
                  <a:lnTo>
                    <a:pt x="38100" y="1533525"/>
                  </a:lnTo>
                  <a:lnTo>
                    <a:pt x="38100" y="1552575"/>
                  </a:lnTo>
                  <a:lnTo>
                    <a:pt x="795020" y="1552575"/>
                  </a:lnTo>
                  <a:lnTo>
                    <a:pt x="814070" y="1571625"/>
                  </a:lnTo>
                  <a:lnTo>
                    <a:pt x="833120" y="1571625"/>
                  </a:lnTo>
                  <a:lnTo>
                    <a:pt x="833120" y="1533525"/>
                  </a:lnTo>
                  <a:close/>
                </a:path>
                <a:path w="833120" h="3227704">
                  <a:moveTo>
                    <a:pt x="38100" y="1533525"/>
                  </a:moveTo>
                  <a:lnTo>
                    <a:pt x="19050" y="1533525"/>
                  </a:lnTo>
                  <a:lnTo>
                    <a:pt x="38100" y="1552575"/>
                  </a:lnTo>
                  <a:lnTo>
                    <a:pt x="38100" y="153352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70865" y="5157977"/>
              <a:ext cx="8578850" cy="1199515"/>
            </a:xfrm>
            <a:custGeom>
              <a:avLst/>
              <a:gdLst/>
              <a:ahLst/>
              <a:cxnLst/>
              <a:rect l="l" t="t" r="r" b="b"/>
              <a:pathLst>
                <a:path w="8578850" h="1199514">
                  <a:moveTo>
                    <a:pt x="8578596" y="0"/>
                  </a:moveTo>
                  <a:lnTo>
                    <a:pt x="0" y="0"/>
                  </a:lnTo>
                  <a:lnTo>
                    <a:pt x="0" y="1199388"/>
                  </a:lnTo>
                  <a:lnTo>
                    <a:pt x="8578596" y="1199388"/>
                  </a:lnTo>
                  <a:lnTo>
                    <a:pt x="85785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70865" y="5157977"/>
              <a:ext cx="8578850" cy="1199515"/>
            </a:xfrm>
            <a:custGeom>
              <a:avLst/>
              <a:gdLst/>
              <a:ahLst/>
              <a:cxnLst/>
              <a:rect l="l" t="t" r="r" b="b"/>
              <a:pathLst>
                <a:path w="8578850" h="1199514">
                  <a:moveTo>
                    <a:pt x="0" y="1199388"/>
                  </a:moveTo>
                  <a:lnTo>
                    <a:pt x="8578596" y="1199388"/>
                  </a:lnTo>
                  <a:lnTo>
                    <a:pt x="8578596" y="0"/>
                  </a:lnTo>
                  <a:lnTo>
                    <a:pt x="0" y="0"/>
                  </a:lnTo>
                  <a:lnTo>
                    <a:pt x="0" y="1199388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3" name="object 133"/>
          <p:cNvSpPr txBox="1"/>
          <p:nvPr/>
        </p:nvSpPr>
        <p:spPr>
          <a:xfrm>
            <a:off x="3286125" y="6430771"/>
            <a:ext cx="16529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Cache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Data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Array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8990838" y="6425285"/>
            <a:ext cx="15233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Cache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Tag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Array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149453" y="5176266"/>
            <a:ext cx="809434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Fetch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all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ways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set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parallel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with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tag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matching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use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way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index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tag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select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one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data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block that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was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fetched.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Question: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Pros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&amp;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cons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</a:t>
            </a:r>
            <a:r>
              <a:rPr sz="1800" b="1" spc="-10" dirty="0">
                <a:latin typeface="Calibri"/>
                <a:cs typeface="Calibri"/>
              </a:rPr>
              <a:t> parallel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lookup?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36" name="object 136"/>
          <p:cNvGrpSpPr/>
          <p:nvPr/>
        </p:nvGrpSpPr>
        <p:grpSpPr>
          <a:xfrm>
            <a:off x="789431" y="1506982"/>
            <a:ext cx="6250305" cy="1634489"/>
            <a:chOff x="789431" y="1506982"/>
            <a:chExt cx="6250305" cy="1634489"/>
          </a:xfrm>
        </p:grpSpPr>
        <p:sp>
          <p:nvSpPr>
            <p:cNvPr id="137" name="object 137"/>
            <p:cNvSpPr/>
            <p:nvPr/>
          </p:nvSpPr>
          <p:spPr>
            <a:xfrm>
              <a:off x="808481" y="2670810"/>
              <a:ext cx="6212205" cy="451484"/>
            </a:xfrm>
            <a:custGeom>
              <a:avLst/>
              <a:gdLst/>
              <a:ahLst/>
              <a:cxnLst/>
              <a:rect l="l" t="t" r="r" b="b"/>
              <a:pathLst>
                <a:path w="6212205" h="451485">
                  <a:moveTo>
                    <a:pt x="0" y="446531"/>
                  </a:moveTo>
                  <a:lnTo>
                    <a:pt x="1459992" y="446531"/>
                  </a:lnTo>
                  <a:lnTo>
                    <a:pt x="1459992" y="7619"/>
                  </a:lnTo>
                  <a:lnTo>
                    <a:pt x="0" y="7619"/>
                  </a:lnTo>
                  <a:lnTo>
                    <a:pt x="0" y="446531"/>
                  </a:lnTo>
                  <a:close/>
                </a:path>
                <a:path w="6212205" h="451485">
                  <a:moveTo>
                    <a:pt x="3163823" y="451103"/>
                  </a:moveTo>
                  <a:lnTo>
                    <a:pt x="4622292" y="451103"/>
                  </a:lnTo>
                  <a:lnTo>
                    <a:pt x="4622292" y="12191"/>
                  </a:lnTo>
                  <a:lnTo>
                    <a:pt x="3163823" y="12191"/>
                  </a:lnTo>
                  <a:lnTo>
                    <a:pt x="3163823" y="451103"/>
                  </a:lnTo>
                  <a:close/>
                </a:path>
                <a:path w="6212205" h="451485">
                  <a:moveTo>
                    <a:pt x="4753356" y="438912"/>
                  </a:moveTo>
                  <a:lnTo>
                    <a:pt x="6211824" y="438912"/>
                  </a:lnTo>
                  <a:lnTo>
                    <a:pt x="6211824" y="0"/>
                  </a:lnTo>
                  <a:lnTo>
                    <a:pt x="4753356" y="0"/>
                  </a:lnTo>
                  <a:lnTo>
                    <a:pt x="4753356" y="438912"/>
                  </a:lnTo>
                  <a:close/>
                </a:path>
              </a:pathLst>
            </a:custGeom>
            <a:ln w="3810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1478915" y="2033777"/>
              <a:ext cx="4860290" cy="647700"/>
            </a:xfrm>
            <a:custGeom>
              <a:avLst/>
              <a:gdLst/>
              <a:ahLst/>
              <a:cxnLst/>
              <a:rect l="l" t="t" r="r" b="b"/>
              <a:pathLst>
                <a:path w="4860290" h="647700">
                  <a:moveTo>
                    <a:pt x="114300" y="130683"/>
                  </a:moveTo>
                  <a:lnTo>
                    <a:pt x="104762" y="111887"/>
                  </a:lnTo>
                  <a:lnTo>
                    <a:pt x="56515" y="16764"/>
                  </a:lnTo>
                  <a:lnTo>
                    <a:pt x="0" y="131445"/>
                  </a:lnTo>
                  <a:lnTo>
                    <a:pt x="38074" y="131203"/>
                  </a:lnTo>
                  <a:lnTo>
                    <a:pt x="41148" y="644525"/>
                  </a:lnTo>
                  <a:lnTo>
                    <a:pt x="79248" y="644271"/>
                  </a:lnTo>
                  <a:lnTo>
                    <a:pt x="76174" y="130949"/>
                  </a:lnTo>
                  <a:lnTo>
                    <a:pt x="114300" y="130683"/>
                  </a:lnTo>
                  <a:close/>
                </a:path>
                <a:path w="4860290" h="647700">
                  <a:moveTo>
                    <a:pt x="1697736" y="133731"/>
                  </a:moveTo>
                  <a:lnTo>
                    <a:pt x="1688198" y="114935"/>
                  </a:lnTo>
                  <a:lnTo>
                    <a:pt x="1639951" y="19812"/>
                  </a:lnTo>
                  <a:lnTo>
                    <a:pt x="1583436" y="134493"/>
                  </a:lnTo>
                  <a:lnTo>
                    <a:pt x="1621510" y="134251"/>
                  </a:lnTo>
                  <a:lnTo>
                    <a:pt x="1624584" y="647573"/>
                  </a:lnTo>
                  <a:lnTo>
                    <a:pt x="1662684" y="647319"/>
                  </a:lnTo>
                  <a:lnTo>
                    <a:pt x="1659610" y="133997"/>
                  </a:lnTo>
                  <a:lnTo>
                    <a:pt x="1697736" y="133731"/>
                  </a:lnTo>
                  <a:close/>
                </a:path>
                <a:path w="4860290" h="647700">
                  <a:moveTo>
                    <a:pt x="3276600" y="113919"/>
                  </a:moveTo>
                  <a:lnTo>
                    <a:pt x="3267062" y="95123"/>
                  </a:lnTo>
                  <a:lnTo>
                    <a:pt x="3218815" y="0"/>
                  </a:lnTo>
                  <a:lnTo>
                    <a:pt x="3162300" y="114681"/>
                  </a:lnTo>
                  <a:lnTo>
                    <a:pt x="3200374" y="114439"/>
                  </a:lnTo>
                  <a:lnTo>
                    <a:pt x="3203448" y="627761"/>
                  </a:lnTo>
                  <a:lnTo>
                    <a:pt x="3241548" y="627507"/>
                  </a:lnTo>
                  <a:lnTo>
                    <a:pt x="3238474" y="114185"/>
                  </a:lnTo>
                  <a:lnTo>
                    <a:pt x="3276600" y="113919"/>
                  </a:lnTo>
                  <a:close/>
                </a:path>
                <a:path w="4860290" h="647700">
                  <a:moveTo>
                    <a:pt x="4860036" y="116967"/>
                  </a:moveTo>
                  <a:lnTo>
                    <a:pt x="4850498" y="98171"/>
                  </a:lnTo>
                  <a:lnTo>
                    <a:pt x="4802251" y="3048"/>
                  </a:lnTo>
                  <a:lnTo>
                    <a:pt x="4745736" y="117729"/>
                  </a:lnTo>
                  <a:lnTo>
                    <a:pt x="4783810" y="117487"/>
                  </a:lnTo>
                  <a:lnTo>
                    <a:pt x="4786884" y="630809"/>
                  </a:lnTo>
                  <a:lnTo>
                    <a:pt x="4824984" y="630555"/>
                  </a:lnTo>
                  <a:lnTo>
                    <a:pt x="4821910" y="117233"/>
                  </a:lnTo>
                  <a:lnTo>
                    <a:pt x="4860036" y="116967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1182623" y="1513332"/>
              <a:ext cx="5514340" cy="539750"/>
            </a:xfrm>
            <a:custGeom>
              <a:avLst/>
              <a:gdLst/>
              <a:ahLst/>
              <a:cxnLst/>
              <a:rect l="l" t="t" r="r" b="b"/>
              <a:pathLst>
                <a:path w="5514340" h="539750">
                  <a:moveTo>
                    <a:pt x="5305171" y="0"/>
                  </a:moveTo>
                  <a:lnTo>
                    <a:pt x="208660" y="0"/>
                  </a:lnTo>
                  <a:lnTo>
                    <a:pt x="0" y="539495"/>
                  </a:lnTo>
                  <a:lnTo>
                    <a:pt x="5513832" y="539495"/>
                  </a:lnTo>
                  <a:lnTo>
                    <a:pt x="530517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1182623" y="1513332"/>
              <a:ext cx="5514340" cy="539750"/>
            </a:xfrm>
            <a:custGeom>
              <a:avLst/>
              <a:gdLst/>
              <a:ahLst/>
              <a:cxnLst/>
              <a:rect l="l" t="t" r="r" b="b"/>
              <a:pathLst>
                <a:path w="5514340" h="539750">
                  <a:moveTo>
                    <a:pt x="0" y="539495"/>
                  </a:moveTo>
                  <a:lnTo>
                    <a:pt x="208660" y="0"/>
                  </a:lnTo>
                  <a:lnTo>
                    <a:pt x="5305171" y="0"/>
                  </a:lnTo>
                  <a:lnTo>
                    <a:pt x="5513832" y="539495"/>
                  </a:lnTo>
                  <a:lnTo>
                    <a:pt x="0" y="539495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1" name="object 141"/>
          <p:cNvSpPr txBox="1"/>
          <p:nvPr/>
        </p:nvSpPr>
        <p:spPr>
          <a:xfrm>
            <a:off x="2778379" y="1625346"/>
            <a:ext cx="22117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700" baseline="-1543" dirty="0">
                <a:solidFill>
                  <a:schemeClr val="bg1"/>
                </a:solidFill>
                <a:latin typeface="Calibri"/>
                <a:cs typeface="Calibri"/>
              </a:rPr>
              <a:t>Block Select</a:t>
            </a:r>
            <a:endParaRPr sz="2700" baseline="-1543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7398766" y="1990166"/>
            <a:ext cx="88201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2-</a:t>
            </a:r>
            <a:r>
              <a:rPr sz="1800" dirty="0">
                <a:latin typeface="Calibri"/>
                <a:cs typeface="Calibri"/>
              </a:rPr>
              <a:t>bit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way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7398766" y="2265045"/>
            <a:ext cx="5689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select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4" name="object 144"/>
          <p:cNvSpPr/>
          <p:nvPr/>
        </p:nvSpPr>
        <p:spPr>
          <a:xfrm>
            <a:off x="3928871" y="1067561"/>
            <a:ext cx="114300" cy="428625"/>
          </a:xfrm>
          <a:custGeom>
            <a:avLst/>
            <a:gdLst/>
            <a:ahLst/>
            <a:cxnLst/>
            <a:rect l="l" t="t" r="r" b="b"/>
            <a:pathLst>
              <a:path w="114300" h="428625">
                <a:moveTo>
                  <a:pt x="76200" y="95250"/>
                </a:moveTo>
                <a:lnTo>
                  <a:pt x="38100" y="95250"/>
                </a:lnTo>
                <a:lnTo>
                  <a:pt x="38100" y="428498"/>
                </a:lnTo>
                <a:lnTo>
                  <a:pt x="76200" y="428498"/>
                </a:lnTo>
                <a:lnTo>
                  <a:pt x="76200" y="95250"/>
                </a:lnTo>
                <a:close/>
              </a:path>
              <a:path w="114300" h="428625">
                <a:moveTo>
                  <a:pt x="57150" y="0"/>
                </a:moveTo>
                <a:lnTo>
                  <a:pt x="0" y="114300"/>
                </a:lnTo>
                <a:lnTo>
                  <a:pt x="38100" y="114300"/>
                </a:lnTo>
                <a:lnTo>
                  <a:pt x="38100" y="95250"/>
                </a:lnTo>
                <a:lnTo>
                  <a:pt x="104775" y="95250"/>
                </a:lnTo>
                <a:lnTo>
                  <a:pt x="57150" y="0"/>
                </a:lnTo>
                <a:close/>
              </a:path>
              <a:path w="114300" h="428625">
                <a:moveTo>
                  <a:pt x="104775" y="95250"/>
                </a:moveTo>
                <a:lnTo>
                  <a:pt x="76200" y="95250"/>
                </a:lnTo>
                <a:lnTo>
                  <a:pt x="76200" y="114300"/>
                </a:lnTo>
                <a:lnTo>
                  <a:pt x="114300" y="114300"/>
                </a:lnTo>
                <a:lnTo>
                  <a:pt x="104775" y="9525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 txBox="1"/>
          <p:nvPr/>
        </p:nvSpPr>
        <p:spPr>
          <a:xfrm>
            <a:off x="9607422" y="2330322"/>
            <a:ext cx="7931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2-</a:t>
            </a:r>
            <a:r>
              <a:rPr sz="1800" dirty="0">
                <a:latin typeface="Calibri"/>
                <a:cs typeface="Calibri"/>
              </a:rPr>
              <a:t>bit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set </a:t>
            </a:r>
            <a:r>
              <a:rPr sz="1800" spc="-10" dirty="0">
                <a:latin typeface="Calibri"/>
                <a:cs typeface="Calibri"/>
              </a:rPr>
              <a:t>select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5195" y="110439"/>
            <a:ext cx="1129919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Way</a:t>
            </a:r>
            <a:r>
              <a:rPr spc="-140" dirty="0"/>
              <a:t> </a:t>
            </a:r>
            <a:r>
              <a:rPr dirty="0"/>
              <a:t>Prediction:</a:t>
            </a:r>
            <a:r>
              <a:rPr spc="-140" dirty="0"/>
              <a:t> </a:t>
            </a:r>
            <a:r>
              <a:rPr dirty="0"/>
              <a:t>Cost</a:t>
            </a:r>
            <a:r>
              <a:rPr spc="-125" dirty="0"/>
              <a:t> </a:t>
            </a:r>
            <a:r>
              <a:rPr dirty="0"/>
              <a:t>Like</a:t>
            </a:r>
            <a:r>
              <a:rPr spc="-125" dirty="0"/>
              <a:t> </a:t>
            </a:r>
            <a:r>
              <a:rPr dirty="0"/>
              <a:t>Sequential,</a:t>
            </a:r>
            <a:r>
              <a:rPr spc="-125" dirty="0"/>
              <a:t> </a:t>
            </a:r>
            <a:r>
              <a:rPr spc="-10" dirty="0"/>
              <a:t>Performance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25195" y="714501"/>
            <a:ext cx="528574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latin typeface="Calibri Light"/>
                <a:cs typeface="Calibri Light"/>
              </a:rPr>
              <a:t>Like</a:t>
            </a:r>
            <a:r>
              <a:rPr sz="4400" b="0" spc="-180" dirty="0">
                <a:latin typeface="Calibri Light"/>
                <a:cs typeface="Calibri Light"/>
              </a:rPr>
              <a:t> </a:t>
            </a:r>
            <a:r>
              <a:rPr sz="4400" b="0" dirty="0">
                <a:latin typeface="Calibri Light"/>
                <a:cs typeface="Calibri Light"/>
              </a:rPr>
              <a:t>Parallel</a:t>
            </a:r>
            <a:r>
              <a:rPr sz="4400" b="0" spc="-170" dirty="0">
                <a:latin typeface="Calibri Light"/>
                <a:cs typeface="Calibri Light"/>
              </a:rPr>
              <a:t> </a:t>
            </a:r>
            <a:r>
              <a:rPr sz="4400" b="0" spc="-65" dirty="0">
                <a:latin typeface="Calibri Light"/>
                <a:cs typeface="Calibri Light"/>
              </a:rPr>
              <a:t>Tag</a:t>
            </a:r>
            <a:r>
              <a:rPr sz="4400" b="0" spc="-165" dirty="0">
                <a:latin typeface="Calibri Light"/>
                <a:cs typeface="Calibri Light"/>
              </a:rPr>
              <a:t> </a:t>
            </a:r>
            <a:r>
              <a:rPr sz="4400" b="0" spc="-10" dirty="0">
                <a:latin typeface="Calibri Light"/>
                <a:cs typeface="Calibri Light"/>
              </a:rPr>
              <a:t>Lookup</a:t>
            </a:r>
            <a:endParaRPr sz="4400">
              <a:latin typeface="Calibri Light"/>
              <a:cs typeface="Calibri Ligh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85673" y="2364994"/>
            <a:ext cx="7067550" cy="4135120"/>
            <a:chOff x="185673" y="2364994"/>
            <a:chExt cx="7067550" cy="4135120"/>
          </a:xfrm>
        </p:grpSpPr>
        <p:sp>
          <p:nvSpPr>
            <p:cNvPr id="5" name="object 5"/>
            <p:cNvSpPr/>
            <p:nvPr/>
          </p:nvSpPr>
          <p:spPr>
            <a:xfrm>
              <a:off x="192023" y="2371344"/>
              <a:ext cx="7054850" cy="2787015"/>
            </a:xfrm>
            <a:custGeom>
              <a:avLst/>
              <a:gdLst/>
              <a:ahLst/>
              <a:cxnLst/>
              <a:rect l="l" t="t" r="r" b="b"/>
              <a:pathLst>
                <a:path w="7054850" h="2787015">
                  <a:moveTo>
                    <a:pt x="0" y="2786634"/>
                  </a:moveTo>
                  <a:lnTo>
                    <a:pt x="7054596" y="2786634"/>
                  </a:lnTo>
                  <a:lnTo>
                    <a:pt x="7054596" y="0"/>
                  </a:lnTo>
                  <a:lnTo>
                    <a:pt x="0" y="0"/>
                  </a:lnTo>
                  <a:lnTo>
                    <a:pt x="0" y="2786634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92023" y="2371344"/>
              <a:ext cx="7054850" cy="4122420"/>
            </a:xfrm>
            <a:custGeom>
              <a:avLst/>
              <a:gdLst/>
              <a:ahLst/>
              <a:cxnLst/>
              <a:rect l="l" t="t" r="r" b="b"/>
              <a:pathLst>
                <a:path w="7054850" h="4122420">
                  <a:moveTo>
                    <a:pt x="0" y="4122420"/>
                  </a:moveTo>
                  <a:lnTo>
                    <a:pt x="7054596" y="4122420"/>
                  </a:lnTo>
                  <a:lnTo>
                    <a:pt x="7054596" y="0"/>
                  </a:lnTo>
                  <a:lnTo>
                    <a:pt x="0" y="0"/>
                  </a:lnTo>
                  <a:lnTo>
                    <a:pt x="0" y="412242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21563" y="2552700"/>
              <a:ext cx="6754495" cy="749935"/>
            </a:xfrm>
            <a:custGeom>
              <a:avLst/>
              <a:gdLst/>
              <a:ahLst/>
              <a:cxnLst/>
              <a:rect l="l" t="t" r="r" b="b"/>
              <a:pathLst>
                <a:path w="6754495" h="749935">
                  <a:moveTo>
                    <a:pt x="6754368" y="0"/>
                  </a:moveTo>
                  <a:lnTo>
                    <a:pt x="0" y="0"/>
                  </a:lnTo>
                  <a:lnTo>
                    <a:pt x="0" y="749808"/>
                  </a:lnTo>
                  <a:lnTo>
                    <a:pt x="6754368" y="749808"/>
                  </a:lnTo>
                  <a:lnTo>
                    <a:pt x="6754368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21563" y="2552700"/>
              <a:ext cx="6754495" cy="749935"/>
            </a:xfrm>
            <a:custGeom>
              <a:avLst/>
              <a:gdLst/>
              <a:ahLst/>
              <a:cxnLst/>
              <a:rect l="l" t="t" r="r" b="b"/>
              <a:pathLst>
                <a:path w="6754495" h="749935">
                  <a:moveTo>
                    <a:pt x="0" y="749808"/>
                  </a:moveTo>
                  <a:lnTo>
                    <a:pt x="6754368" y="749808"/>
                  </a:lnTo>
                  <a:lnTo>
                    <a:pt x="6754368" y="0"/>
                  </a:lnTo>
                  <a:lnTo>
                    <a:pt x="0" y="0"/>
                  </a:lnTo>
                  <a:lnTo>
                    <a:pt x="0" y="7498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1563" y="3538727"/>
              <a:ext cx="6754495" cy="749935"/>
            </a:xfrm>
            <a:custGeom>
              <a:avLst/>
              <a:gdLst/>
              <a:ahLst/>
              <a:cxnLst/>
              <a:rect l="l" t="t" r="r" b="b"/>
              <a:pathLst>
                <a:path w="6754495" h="749935">
                  <a:moveTo>
                    <a:pt x="6754368" y="0"/>
                  </a:moveTo>
                  <a:lnTo>
                    <a:pt x="0" y="0"/>
                  </a:lnTo>
                  <a:lnTo>
                    <a:pt x="0" y="749808"/>
                  </a:lnTo>
                  <a:lnTo>
                    <a:pt x="6754368" y="749808"/>
                  </a:lnTo>
                  <a:lnTo>
                    <a:pt x="6754368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21563" y="3538727"/>
              <a:ext cx="6754495" cy="749935"/>
            </a:xfrm>
            <a:custGeom>
              <a:avLst/>
              <a:gdLst/>
              <a:ahLst/>
              <a:cxnLst/>
              <a:rect l="l" t="t" r="r" b="b"/>
              <a:pathLst>
                <a:path w="6754495" h="749935">
                  <a:moveTo>
                    <a:pt x="0" y="749808"/>
                  </a:moveTo>
                  <a:lnTo>
                    <a:pt x="6754368" y="749808"/>
                  </a:lnTo>
                  <a:lnTo>
                    <a:pt x="6754368" y="0"/>
                  </a:lnTo>
                  <a:lnTo>
                    <a:pt x="0" y="0"/>
                  </a:lnTo>
                  <a:lnTo>
                    <a:pt x="0" y="7498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21563" y="4553711"/>
              <a:ext cx="6754495" cy="604520"/>
            </a:xfrm>
            <a:custGeom>
              <a:avLst/>
              <a:gdLst/>
              <a:ahLst/>
              <a:cxnLst/>
              <a:rect l="l" t="t" r="r" b="b"/>
              <a:pathLst>
                <a:path w="6754495" h="604520">
                  <a:moveTo>
                    <a:pt x="0" y="604265"/>
                  </a:moveTo>
                  <a:lnTo>
                    <a:pt x="6754368" y="604265"/>
                  </a:lnTo>
                  <a:lnTo>
                    <a:pt x="6754368" y="0"/>
                  </a:lnTo>
                  <a:lnTo>
                    <a:pt x="0" y="0"/>
                  </a:lnTo>
                  <a:lnTo>
                    <a:pt x="0" y="604265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21563" y="4553711"/>
              <a:ext cx="6754495" cy="749935"/>
            </a:xfrm>
            <a:custGeom>
              <a:avLst/>
              <a:gdLst/>
              <a:ahLst/>
              <a:cxnLst/>
              <a:rect l="l" t="t" r="r" b="b"/>
              <a:pathLst>
                <a:path w="6754495" h="749935">
                  <a:moveTo>
                    <a:pt x="0" y="749807"/>
                  </a:moveTo>
                  <a:lnTo>
                    <a:pt x="6754368" y="749807"/>
                  </a:lnTo>
                  <a:lnTo>
                    <a:pt x="6754368" y="0"/>
                  </a:lnTo>
                  <a:lnTo>
                    <a:pt x="0" y="0"/>
                  </a:lnTo>
                  <a:lnTo>
                    <a:pt x="0" y="7498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05841" y="2043810"/>
            <a:ext cx="3536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L3$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73938" y="2667615"/>
            <a:ext cx="254000" cy="4876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Set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82473" y="3692537"/>
            <a:ext cx="254000" cy="48831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Set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73938" y="4698472"/>
            <a:ext cx="254000" cy="4876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Set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740409" y="1651761"/>
            <a:ext cx="6358890" cy="4850130"/>
            <a:chOff x="740409" y="1651761"/>
            <a:chExt cx="6358890" cy="4850130"/>
          </a:xfrm>
        </p:grpSpPr>
        <p:sp>
          <p:nvSpPr>
            <p:cNvPr id="18" name="object 18"/>
            <p:cNvSpPr/>
            <p:nvPr/>
          </p:nvSpPr>
          <p:spPr>
            <a:xfrm>
              <a:off x="746759" y="1661159"/>
              <a:ext cx="1568450" cy="3496945"/>
            </a:xfrm>
            <a:custGeom>
              <a:avLst/>
              <a:gdLst/>
              <a:ahLst/>
              <a:cxnLst/>
              <a:rect l="l" t="t" r="r" b="b"/>
              <a:pathLst>
                <a:path w="1568450" h="3496945">
                  <a:moveTo>
                    <a:pt x="0" y="3496817"/>
                  </a:moveTo>
                  <a:lnTo>
                    <a:pt x="1568196" y="3496817"/>
                  </a:lnTo>
                  <a:lnTo>
                    <a:pt x="1568196" y="0"/>
                  </a:lnTo>
                  <a:lnTo>
                    <a:pt x="0" y="0"/>
                  </a:lnTo>
                  <a:lnTo>
                    <a:pt x="0" y="3496817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46759" y="1661159"/>
              <a:ext cx="1568450" cy="4832985"/>
            </a:xfrm>
            <a:custGeom>
              <a:avLst/>
              <a:gdLst/>
              <a:ahLst/>
              <a:cxnLst/>
              <a:rect l="l" t="t" r="r" b="b"/>
              <a:pathLst>
                <a:path w="1568450" h="4832985">
                  <a:moveTo>
                    <a:pt x="0" y="4832604"/>
                  </a:moveTo>
                  <a:lnTo>
                    <a:pt x="1568196" y="4832604"/>
                  </a:lnTo>
                  <a:lnTo>
                    <a:pt x="1568196" y="0"/>
                  </a:lnTo>
                  <a:lnTo>
                    <a:pt x="0" y="0"/>
                  </a:lnTo>
                  <a:lnTo>
                    <a:pt x="0" y="483260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340864" y="1658111"/>
              <a:ext cx="1568450" cy="3500120"/>
            </a:xfrm>
            <a:custGeom>
              <a:avLst/>
              <a:gdLst/>
              <a:ahLst/>
              <a:cxnLst/>
              <a:rect l="l" t="t" r="r" b="b"/>
              <a:pathLst>
                <a:path w="1568450" h="3500120">
                  <a:moveTo>
                    <a:pt x="1568196" y="0"/>
                  </a:moveTo>
                  <a:lnTo>
                    <a:pt x="0" y="0"/>
                  </a:lnTo>
                  <a:lnTo>
                    <a:pt x="0" y="179070"/>
                  </a:lnTo>
                  <a:lnTo>
                    <a:pt x="0" y="3499866"/>
                  </a:lnTo>
                  <a:lnTo>
                    <a:pt x="1568196" y="3499866"/>
                  </a:lnTo>
                  <a:lnTo>
                    <a:pt x="1568196" y="179070"/>
                  </a:lnTo>
                  <a:lnTo>
                    <a:pt x="1568196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340863" y="1658111"/>
              <a:ext cx="1568450" cy="4834255"/>
            </a:xfrm>
            <a:custGeom>
              <a:avLst/>
              <a:gdLst/>
              <a:ahLst/>
              <a:cxnLst/>
              <a:rect l="l" t="t" r="r" b="b"/>
              <a:pathLst>
                <a:path w="1568450" h="4834255">
                  <a:moveTo>
                    <a:pt x="0" y="4834128"/>
                  </a:moveTo>
                  <a:lnTo>
                    <a:pt x="1568196" y="4834128"/>
                  </a:lnTo>
                  <a:lnTo>
                    <a:pt x="1568196" y="0"/>
                  </a:lnTo>
                  <a:lnTo>
                    <a:pt x="0" y="0"/>
                  </a:lnTo>
                  <a:lnTo>
                    <a:pt x="0" y="4834128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938015" y="1661159"/>
              <a:ext cx="1569720" cy="3496945"/>
            </a:xfrm>
            <a:custGeom>
              <a:avLst/>
              <a:gdLst/>
              <a:ahLst/>
              <a:cxnLst/>
              <a:rect l="l" t="t" r="r" b="b"/>
              <a:pathLst>
                <a:path w="1569720" h="3496945">
                  <a:moveTo>
                    <a:pt x="0" y="3496817"/>
                  </a:moveTo>
                  <a:lnTo>
                    <a:pt x="1569719" y="3496817"/>
                  </a:lnTo>
                  <a:lnTo>
                    <a:pt x="1569719" y="0"/>
                  </a:lnTo>
                  <a:lnTo>
                    <a:pt x="0" y="0"/>
                  </a:lnTo>
                  <a:lnTo>
                    <a:pt x="0" y="3496817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938015" y="1661159"/>
              <a:ext cx="1569720" cy="4834255"/>
            </a:xfrm>
            <a:custGeom>
              <a:avLst/>
              <a:gdLst/>
              <a:ahLst/>
              <a:cxnLst/>
              <a:rect l="l" t="t" r="r" b="b"/>
              <a:pathLst>
                <a:path w="1569720" h="4834255">
                  <a:moveTo>
                    <a:pt x="0" y="4834128"/>
                  </a:moveTo>
                  <a:lnTo>
                    <a:pt x="1569719" y="4834128"/>
                  </a:lnTo>
                  <a:lnTo>
                    <a:pt x="1569719" y="0"/>
                  </a:lnTo>
                  <a:lnTo>
                    <a:pt x="0" y="0"/>
                  </a:lnTo>
                  <a:lnTo>
                    <a:pt x="0" y="483412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524500" y="1658111"/>
              <a:ext cx="1568450" cy="3500120"/>
            </a:xfrm>
            <a:custGeom>
              <a:avLst/>
              <a:gdLst/>
              <a:ahLst/>
              <a:cxnLst/>
              <a:rect l="l" t="t" r="r" b="b"/>
              <a:pathLst>
                <a:path w="1568450" h="3500120">
                  <a:moveTo>
                    <a:pt x="0" y="3499866"/>
                  </a:moveTo>
                  <a:lnTo>
                    <a:pt x="1568196" y="3499866"/>
                  </a:lnTo>
                  <a:lnTo>
                    <a:pt x="1568196" y="0"/>
                  </a:lnTo>
                  <a:lnTo>
                    <a:pt x="0" y="0"/>
                  </a:lnTo>
                  <a:lnTo>
                    <a:pt x="0" y="3499866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524500" y="1658111"/>
              <a:ext cx="1568450" cy="4834255"/>
            </a:xfrm>
            <a:custGeom>
              <a:avLst/>
              <a:gdLst/>
              <a:ahLst/>
              <a:cxnLst/>
              <a:rect l="l" t="t" r="r" b="b"/>
              <a:pathLst>
                <a:path w="1568450" h="4834255">
                  <a:moveTo>
                    <a:pt x="0" y="4834128"/>
                  </a:moveTo>
                  <a:lnTo>
                    <a:pt x="1568196" y="4834128"/>
                  </a:lnTo>
                  <a:lnTo>
                    <a:pt x="1568196" y="0"/>
                  </a:lnTo>
                  <a:lnTo>
                    <a:pt x="0" y="0"/>
                  </a:lnTo>
                  <a:lnTo>
                    <a:pt x="0" y="4834128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410967" y="2689859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39" h="401319">
                  <a:moveTo>
                    <a:pt x="1424940" y="0"/>
                  </a:moveTo>
                  <a:lnTo>
                    <a:pt x="0" y="0"/>
                  </a:lnTo>
                  <a:lnTo>
                    <a:pt x="0" y="400812"/>
                  </a:lnTo>
                  <a:lnTo>
                    <a:pt x="1424940" y="400812"/>
                  </a:lnTo>
                  <a:lnTo>
                    <a:pt x="1424940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410967" y="2689859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39" h="401319">
                  <a:moveTo>
                    <a:pt x="0" y="400812"/>
                  </a:moveTo>
                  <a:lnTo>
                    <a:pt x="1424940" y="400812"/>
                  </a:lnTo>
                  <a:lnTo>
                    <a:pt x="1424940" y="0"/>
                  </a:lnTo>
                  <a:lnTo>
                    <a:pt x="0" y="0"/>
                  </a:lnTo>
                  <a:lnTo>
                    <a:pt x="0" y="40081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976115" y="2689859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39" h="401319">
                  <a:moveTo>
                    <a:pt x="1424939" y="0"/>
                  </a:moveTo>
                  <a:lnTo>
                    <a:pt x="0" y="0"/>
                  </a:lnTo>
                  <a:lnTo>
                    <a:pt x="0" y="400812"/>
                  </a:lnTo>
                  <a:lnTo>
                    <a:pt x="1424939" y="400812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976115" y="2689859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39" h="401319">
                  <a:moveTo>
                    <a:pt x="0" y="400812"/>
                  </a:moveTo>
                  <a:lnTo>
                    <a:pt x="1424939" y="400812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0812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542788" y="2682239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40" h="401319">
                  <a:moveTo>
                    <a:pt x="1424939" y="0"/>
                  </a:moveTo>
                  <a:lnTo>
                    <a:pt x="0" y="0"/>
                  </a:lnTo>
                  <a:lnTo>
                    <a:pt x="0" y="400812"/>
                  </a:lnTo>
                  <a:lnTo>
                    <a:pt x="1424939" y="400812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542788" y="2682239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40" h="401319">
                  <a:moveTo>
                    <a:pt x="0" y="400812"/>
                  </a:moveTo>
                  <a:lnTo>
                    <a:pt x="1424939" y="400812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0812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15339" y="3718560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40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4940" y="402336"/>
                  </a:lnTo>
                  <a:lnTo>
                    <a:pt x="1424940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15339" y="3718560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6"/>
                  </a:moveTo>
                  <a:lnTo>
                    <a:pt x="1424940" y="402336"/>
                  </a:lnTo>
                  <a:lnTo>
                    <a:pt x="1424940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410967" y="3718560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40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4940" y="402336"/>
                  </a:lnTo>
                  <a:lnTo>
                    <a:pt x="1424940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410967" y="3718560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6"/>
                  </a:moveTo>
                  <a:lnTo>
                    <a:pt x="1424940" y="402336"/>
                  </a:lnTo>
                  <a:lnTo>
                    <a:pt x="1424940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976115" y="3718560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39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4939" y="402336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976115" y="3718560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6"/>
                  </a:moveTo>
                  <a:lnTo>
                    <a:pt x="1424939" y="402336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542788" y="3710939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40" h="402589">
                  <a:moveTo>
                    <a:pt x="1424939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4939" y="402336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542788" y="3710939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40" h="402589">
                  <a:moveTo>
                    <a:pt x="0" y="402336"/>
                  </a:moveTo>
                  <a:lnTo>
                    <a:pt x="1424939" y="402336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18387" y="474878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39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4939" y="402336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18387" y="474878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6"/>
                  </a:moveTo>
                  <a:lnTo>
                    <a:pt x="1424939" y="402336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414015" y="474878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40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4940" y="402336"/>
                  </a:lnTo>
                  <a:lnTo>
                    <a:pt x="1424940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414015" y="474878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6"/>
                  </a:moveTo>
                  <a:lnTo>
                    <a:pt x="1424940" y="402336"/>
                  </a:lnTo>
                  <a:lnTo>
                    <a:pt x="1424940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979164" y="474878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39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4939" y="402336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979164" y="474878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6"/>
                  </a:moveTo>
                  <a:lnTo>
                    <a:pt x="1424939" y="402336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542788" y="4742688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40" h="401320">
                  <a:moveTo>
                    <a:pt x="1424939" y="0"/>
                  </a:moveTo>
                  <a:lnTo>
                    <a:pt x="0" y="0"/>
                  </a:lnTo>
                  <a:lnTo>
                    <a:pt x="0" y="400812"/>
                  </a:lnTo>
                  <a:lnTo>
                    <a:pt x="1424939" y="400812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542788" y="4742688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40" h="401320">
                  <a:moveTo>
                    <a:pt x="0" y="400812"/>
                  </a:moveTo>
                  <a:lnTo>
                    <a:pt x="1424939" y="400812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0812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2791079" y="1712214"/>
            <a:ext cx="57150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sz="1800" spc="-10" dirty="0">
                <a:latin typeface="Calibri"/>
                <a:cs typeface="Calibri"/>
              </a:rPr>
              <a:t>Way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245819" y="1641728"/>
            <a:ext cx="53416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59125" algn="l"/>
                <a:tab pos="4756785" algn="l"/>
              </a:tabLst>
            </a:pPr>
            <a:r>
              <a:rPr sz="1800" spc="-10" dirty="0">
                <a:latin typeface="Calibri"/>
                <a:cs typeface="Calibri"/>
              </a:rPr>
              <a:t>Way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0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2700" spc="-15" baseline="1543" dirty="0">
                <a:latin typeface="Calibri"/>
                <a:cs typeface="Calibri"/>
              </a:rPr>
              <a:t>Way</a:t>
            </a:r>
            <a:r>
              <a:rPr sz="2700" spc="-127" baseline="1543" dirty="0">
                <a:latin typeface="Calibri"/>
                <a:cs typeface="Calibri"/>
              </a:rPr>
              <a:t> </a:t>
            </a:r>
            <a:r>
              <a:rPr sz="2700" spc="-75" baseline="1543" dirty="0">
                <a:latin typeface="Calibri"/>
                <a:cs typeface="Calibri"/>
              </a:rPr>
              <a:t>2</a:t>
            </a:r>
            <a:r>
              <a:rPr sz="2700" baseline="1543" dirty="0">
                <a:latin typeface="Calibri"/>
                <a:cs typeface="Calibri"/>
              </a:rPr>
              <a:t>	</a:t>
            </a:r>
            <a:r>
              <a:rPr sz="1800" spc="-10" dirty="0">
                <a:latin typeface="Calibri"/>
                <a:cs typeface="Calibri"/>
              </a:rPr>
              <a:t>Way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815339" y="2689860"/>
            <a:ext cx="1424940" cy="401320"/>
          </a:xfrm>
          <a:prstGeom prst="rect">
            <a:avLst/>
          </a:prstGeom>
          <a:solidFill>
            <a:srgbClr val="DAE2F3"/>
          </a:solidFill>
          <a:ln w="12700">
            <a:solidFill>
              <a:srgbClr val="2E528F"/>
            </a:solidFill>
          </a:ln>
        </p:spPr>
        <p:txBody>
          <a:bodyPr vert="horz" wrap="square" lIns="0" tIns="55879" rIns="0" bIns="0" rtlCol="0">
            <a:spAutoFit/>
          </a:bodyPr>
          <a:lstStyle/>
          <a:p>
            <a:pPr marL="442595">
              <a:lnSpc>
                <a:spcPct val="100000"/>
              </a:lnSpc>
              <a:spcBef>
                <a:spcPts val="439"/>
              </a:spcBef>
            </a:pPr>
            <a:r>
              <a:rPr sz="1800" spc="-20" dirty="0">
                <a:latin typeface="Calibri"/>
                <a:cs typeface="Calibri"/>
              </a:rPr>
              <a:t>Line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7338694" y="1401631"/>
            <a:ext cx="137160" cy="259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60"/>
              </a:lnSpc>
            </a:pPr>
            <a:r>
              <a:rPr sz="1800" spc="-5" dirty="0">
                <a:latin typeface="Courier New"/>
                <a:cs typeface="Courier New"/>
              </a:rPr>
              <a:t>0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7463155" y="1350645"/>
            <a:ext cx="45281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ourier New"/>
                <a:cs typeface="Courier New"/>
              </a:rPr>
              <a:t>x01111111111111110000000000010011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7687056" y="1344167"/>
            <a:ext cx="4290695" cy="370840"/>
          </a:xfrm>
          <a:custGeom>
            <a:avLst/>
            <a:gdLst/>
            <a:ahLst/>
            <a:cxnLst/>
            <a:rect l="l" t="t" r="r" b="b"/>
            <a:pathLst>
              <a:path w="4290695" h="370839">
                <a:moveTo>
                  <a:pt x="3358896" y="0"/>
                </a:moveTo>
                <a:lnTo>
                  <a:pt x="3592195" y="0"/>
                </a:lnTo>
              </a:path>
              <a:path w="4290695" h="370839">
                <a:moveTo>
                  <a:pt x="0" y="370332"/>
                </a:moveTo>
                <a:lnTo>
                  <a:pt x="3282188" y="370332"/>
                </a:lnTo>
              </a:path>
              <a:path w="4290695" h="370839">
                <a:moveTo>
                  <a:pt x="3662172" y="370332"/>
                </a:moveTo>
                <a:lnTo>
                  <a:pt x="4290314" y="370332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8813672" y="1667636"/>
            <a:ext cx="7067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tag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bits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0766806" y="976629"/>
            <a:ext cx="8597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set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index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1421871" y="1672209"/>
            <a:ext cx="5613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block </a:t>
            </a:r>
            <a:r>
              <a:rPr sz="1800" spc="-20" dirty="0">
                <a:latin typeface="Calibri"/>
                <a:cs typeface="Calibri"/>
              </a:rPr>
              <a:t>offset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7555738" y="4210558"/>
            <a:ext cx="4403725" cy="2283460"/>
            <a:chOff x="7555738" y="4210558"/>
            <a:chExt cx="4403725" cy="2283460"/>
          </a:xfrm>
        </p:grpSpPr>
        <p:sp>
          <p:nvSpPr>
            <p:cNvPr id="58" name="object 58"/>
            <p:cNvSpPr/>
            <p:nvPr/>
          </p:nvSpPr>
          <p:spPr>
            <a:xfrm>
              <a:off x="7562088" y="4216907"/>
              <a:ext cx="4391025" cy="2270760"/>
            </a:xfrm>
            <a:custGeom>
              <a:avLst/>
              <a:gdLst/>
              <a:ahLst/>
              <a:cxnLst/>
              <a:rect l="l" t="t" r="r" b="b"/>
              <a:pathLst>
                <a:path w="4391025" h="2270760">
                  <a:moveTo>
                    <a:pt x="4390644" y="0"/>
                  </a:moveTo>
                  <a:lnTo>
                    <a:pt x="0" y="0"/>
                  </a:lnTo>
                  <a:lnTo>
                    <a:pt x="0" y="941070"/>
                  </a:lnTo>
                  <a:lnTo>
                    <a:pt x="0" y="2270760"/>
                  </a:lnTo>
                  <a:lnTo>
                    <a:pt x="4390644" y="2270760"/>
                  </a:lnTo>
                  <a:lnTo>
                    <a:pt x="4390644" y="941070"/>
                  </a:lnTo>
                  <a:lnTo>
                    <a:pt x="439064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7562088" y="4216908"/>
              <a:ext cx="4391025" cy="2270760"/>
            </a:xfrm>
            <a:custGeom>
              <a:avLst/>
              <a:gdLst/>
              <a:ahLst/>
              <a:cxnLst/>
              <a:rect l="l" t="t" r="r" b="b"/>
              <a:pathLst>
                <a:path w="4391025" h="2270760">
                  <a:moveTo>
                    <a:pt x="0" y="2270760"/>
                  </a:moveTo>
                  <a:lnTo>
                    <a:pt x="4390644" y="2270760"/>
                  </a:lnTo>
                  <a:lnTo>
                    <a:pt x="4390644" y="0"/>
                  </a:lnTo>
                  <a:lnTo>
                    <a:pt x="0" y="0"/>
                  </a:lnTo>
                  <a:lnTo>
                    <a:pt x="0" y="227076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7644384" y="4315968"/>
              <a:ext cx="4201795" cy="413384"/>
            </a:xfrm>
            <a:custGeom>
              <a:avLst/>
              <a:gdLst/>
              <a:ahLst/>
              <a:cxnLst/>
              <a:rect l="l" t="t" r="r" b="b"/>
              <a:pathLst>
                <a:path w="4201795" h="413385">
                  <a:moveTo>
                    <a:pt x="4201668" y="0"/>
                  </a:moveTo>
                  <a:lnTo>
                    <a:pt x="0" y="0"/>
                  </a:lnTo>
                  <a:lnTo>
                    <a:pt x="0" y="413003"/>
                  </a:lnTo>
                  <a:lnTo>
                    <a:pt x="4201668" y="413003"/>
                  </a:lnTo>
                  <a:lnTo>
                    <a:pt x="4201668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7644384" y="4315968"/>
              <a:ext cx="4201795" cy="413384"/>
            </a:xfrm>
            <a:custGeom>
              <a:avLst/>
              <a:gdLst/>
              <a:ahLst/>
              <a:cxnLst/>
              <a:rect l="l" t="t" r="r" b="b"/>
              <a:pathLst>
                <a:path w="4201795" h="413385">
                  <a:moveTo>
                    <a:pt x="0" y="413003"/>
                  </a:moveTo>
                  <a:lnTo>
                    <a:pt x="4201668" y="413003"/>
                  </a:lnTo>
                  <a:lnTo>
                    <a:pt x="4201668" y="0"/>
                  </a:lnTo>
                  <a:lnTo>
                    <a:pt x="0" y="0"/>
                  </a:lnTo>
                  <a:lnTo>
                    <a:pt x="0" y="41300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7644384" y="4860036"/>
              <a:ext cx="4201795" cy="413384"/>
            </a:xfrm>
            <a:custGeom>
              <a:avLst/>
              <a:gdLst/>
              <a:ahLst/>
              <a:cxnLst/>
              <a:rect l="l" t="t" r="r" b="b"/>
              <a:pathLst>
                <a:path w="4201795" h="413385">
                  <a:moveTo>
                    <a:pt x="4201668" y="0"/>
                  </a:moveTo>
                  <a:lnTo>
                    <a:pt x="0" y="0"/>
                  </a:lnTo>
                  <a:lnTo>
                    <a:pt x="0" y="297942"/>
                  </a:lnTo>
                  <a:lnTo>
                    <a:pt x="0" y="413004"/>
                  </a:lnTo>
                  <a:lnTo>
                    <a:pt x="4201668" y="413004"/>
                  </a:lnTo>
                  <a:lnTo>
                    <a:pt x="4201668" y="297942"/>
                  </a:lnTo>
                  <a:lnTo>
                    <a:pt x="4201668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7644384" y="4860036"/>
              <a:ext cx="4201795" cy="413384"/>
            </a:xfrm>
            <a:custGeom>
              <a:avLst/>
              <a:gdLst/>
              <a:ahLst/>
              <a:cxnLst/>
              <a:rect l="l" t="t" r="r" b="b"/>
              <a:pathLst>
                <a:path w="4201795" h="413385">
                  <a:moveTo>
                    <a:pt x="0" y="413003"/>
                  </a:moveTo>
                  <a:lnTo>
                    <a:pt x="4201668" y="413003"/>
                  </a:lnTo>
                  <a:lnTo>
                    <a:pt x="4201668" y="0"/>
                  </a:lnTo>
                  <a:lnTo>
                    <a:pt x="0" y="0"/>
                  </a:lnTo>
                  <a:lnTo>
                    <a:pt x="0" y="41300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8649462" y="5419344"/>
              <a:ext cx="3196590" cy="413384"/>
            </a:xfrm>
            <a:custGeom>
              <a:avLst/>
              <a:gdLst/>
              <a:ahLst/>
              <a:cxnLst/>
              <a:rect l="l" t="t" r="r" b="b"/>
              <a:pathLst>
                <a:path w="3196590" h="413385">
                  <a:moveTo>
                    <a:pt x="0" y="413003"/>
                  </a:moveTo>
                  <a:lnTo>
                    <a:pt x="3196589" y="413003"/>
                  </a:lnTo>
                  <a:lnTo>
                    <a:pt x="3196589" y="0"/>
                  </a:lnTo>
                  <a:lnTo>
                    <a:pt x="0" y="0"/>
                  </a:lnTo>
                  <a:lnTo>
                    <a:pt x="0" y="413003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7644384" y="5419344"/>
              <a:ext cx="4201795" cy="413384"/>
            </a:xfrm>
            <a:custGeom>
              <a:avLst/>
              <a:gdLst/>
              <a:ahLst/>
              <a:cxnLst/>
              <a:rect l="l" t="t" r="r" b="b"/>
              <a:pathLst>
                <a:path w="4201795" h="413385">
                  <a:moveTo>
                    <a:pt x="0" y="413003"/>
                  </a:moveTo>
                  <a:lnTo>
                    <a:pt x="4201668" y="413003"/>
                  </a:lnTo>
                  <a:lnTo>
                    <a:pt x="4201668" y="0"/>
                  </a:lnTo>
                  <a:lnTo>
                    <a:pt x="0" y="0"/>
                  </a:lnTo>
                  <a:lnTo>
                    <a:pt x="0" y="41300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8649462" y="5961888"/>
              <a:ext cx="3196590" cy="413384"/>
            </a:xfrm>
            <a:custGeom>
              <a:avLst/>
              <a:gdLst/>
              <a:ahLst/>
              <a:cxnLst/>
              <a:rect l="l" t="t" r="r" b="b"/>
              <a:pathLst>
                <a:path w="3196590" h="413385">
                  <a:moveTo>
                    <a:pt x="0" y="413004"/>
                  </a:moveTo>
                  <a:lnTo>
                    <a:pt x="3196589" y="413004"/>
                  </a:lnTo>
                  <a:lnTo>
                    <a:pt x="3196589" y="0"/>
                  </a:lnTo>
                  <a:lnTo>
                    <a:pt x="0" y="0"/>
                  </a:lnTo>
                  <a:lnTo>
                    <a:pt x="0" y="413004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7644384" y="5961888"/>
              <a:ext cx="4201795" cy="413384"/>
            </a:xfrm>
            <a:custGeom>
              <a:avLst/>
              <a:gdLst/>
              <a:ahLst/>
              <a:cxnLst/>
              <a:rect l="l" t="t" r="r" b="b"/>
              <a:pathLst>
                <a:path w="4201795" h="413385">
                  <a:moveTo>
                    <a:pt x="0" y="413004"/>
                  </a:moveTo>
                  <a:lnTo>
                    <a:pt x="4201668" y="413004"/>
                  </a:lnTo>
                  <a:lnTo>
                    <a:pt x="4201668" y="0"/>
                  </a:lnTo>
                  <a:lnTo>
                    <a:pt x="0" y="0"/>
                  </a:lnTo>
                  <a:lnTo>
                    <a:pt x="0" y="41300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" name="object 68"/>
          <p:cNvSpPr txBox="1"/>
          <p:nvPr/>
        </p:nvSpPr>
        <p:spPr>
          <a:xfrm>
            <a:off x="7601839" y="4051808"/>
            <a:ext cx="17208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25" dirty="0">
                <a:latin typeface="Calibri"/>
                <a:cs typeface="Calibri"/>
              </a:rPr>
              <a:t>L3$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7688326" y="4381045"/>
            <a:ext cx="127635" cy="23241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b="1" dirty="0">
                <a:latin typeface="Calibri"/>
                <a:cs typeface="Calibri"/>
              </a:rPr>
              <a:t>Set</a:t>
            </a:r>
            <a:r>
              <a:rPr sz="800" b="1" spc="-30" dirty="0">
                <a:latin typeface="Calibri"/>
                <a:cs typeface="Calibri"/>
              </a:rPr>
              <a:t> </a:t>
            </a:r>
            <a:r>
              <a:rPr sz="800" b="1" spc="-60" dirty="0">
                <a:latin typeface="Calibri"/>
                <a:cs typeface="Calibri"/>
              </a:rPr>
              <a:t>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7693532" y="4946068"/>
            <a:ext cx="127635" cy="23241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b="1" dirty="0">
                <a:latin typeface="Calibri"/>
                <a:cs typeface="Calibri"/>
              </a:rPr>
              <a:t>Set</a:t>
            </a:r>
            <a:r>
              <a:rPr sz="800" b="1" spc="-30" dirty="0">
                <a:latin typeface="Calibri"/>
                <a:cs typeface="Calibri"/>
              </a:rPr>
              <a:t> </a:t>
            </a:r>
            <a:r>
              <a:rPr sz="800" b="1" spc="-60" dirty="0">
                <a:latin typeface="Calibri"/>
                <a:cs typeface="Calibri"/>
              </a:rPr>
              <a:t>1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410108" y="5512920"/>
            <a:ext cx="7407909" cy="75565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99060">
              <a:lnSpc>
                <a:spcPts val="1710"/>
              </a:lnSpc>
            </a:pPr>
            <a:r>
              <a:rPr sz="1800" dirty="0">
                <a:latin typeface="Calibri"/>
                <a:cs typeface="Calibri"/>
              </a:rPr>
              <a:t>Set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250">
              <a:latin typeface="Calibri"/>
              <a:cs typeface="Calibri"/>
            </a:endParaRPr>
          </a:p>
          <a:p>
            <a:pPr>
              <a:lnSpc>
                <a:spcPct val="100000"/>
              </a:lnSpc>
              <a:tabLst>
                <a:tab pos="548005" algn="l"/>
              </a:tabLst>
            </a:pPr>
            <a:r>
              <a:rPr sz="1200" b="1" baseline="-6944" dirty="0">
                <a:latin typeface="Calibri"/>
                <a:cs typeface="Calibri"/>
              </a:rPr>
              <a:t>Set</a:t>
            </a:r>
            <a:r>
              <a:rPr sz="1200" b="1" spc="-44" baseline="-6944" dirty="0">
                <a:latin typeface="Calibri"/>
                <a:cs typeface="Calibri"/>
              </a:rPr>
              <a:t> </a:t>
            </a:r>
            <a:r>
              <a:rPr sz="1200" b="1" spc="-89" baseline="-6944" dirty="0">
                <a:latin typeface="Calibri"/>
                <a:cs typeface="Calibri"/>
              </a:rPr>
              <a:t>3</a:t>
            </a:r>
            <a:r>
              <a:rPr sz="1200" b="1" baseline="-6944" dirty="0">
                <a:latin typeface="Calibri"/>
                <a:cs typeface="Calibri"/>
              </a:rPr>
              <a:t>	</a:t>
            </a:r>
            <a:r>
              <a:rPr sz="800" b="1" dirty="0">
                <a:latin typeface="Calibri"/>
                <a:cs typeface="Calibri"/>
              </a:rPr>
              <a:t>Set</a:t>
            </a:r>
            <a:r>
              <a:rPr sz="800" b="1" spc="-30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2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72" name="object 72"/>
          <p:cNvGrpSpPr/>
          <p:nvPr/>
        </p:nvGrpSpPr>
        <p:grpSpPr>
          <a:xfrm>
            <a:off x="7901685" y="3817365"/>
            <a:ext cx="3961765" cy="2677160"/>
            <a:chOff x="7901685" y="3817365"/>
            <a:chExt cx="3961765" cy="2677160"/>
          </a:xfrm>
        </p:grpSpPr>
        <p:sp>
          <p:nvSpPr>
            <p:cNvPr id="73" name="object 73"/>
            <p:cNvSpPr/>
            <p:nvPr/>
          </p:nvSpPr>
          <p:spPr>
            <a:xfrm>
              <a:off x="7908036" y="3825252"/>
              <a:ext cx="975360" cy="2662555"/>
            </a:xfrm>
            <a:custGeom>
              <a:avLst/>
              <a:gdLst/>
              <a:ahLst/>
              <a:cxnLst/>
              <a:rect l="l" t="t" r="r" b="b"/>
              <a:pathLst>
                <a:path w="975359" h="2662554">
                  <a:moveTo>
                    <a:pt x="975347" y="0"/>
                  </a:moveTo>
                  <a:lnTo>
                    <a:pt x="0" y="0"/>
                  </a:lnTo>
                  <a:lnTo>
                    <a:pt x="0" y="1332725"/>
                  </a:lnTo>
                  <a:lnTo>
                    <a:pt x="0" y="2662415"/>
                  </a:lnTo>
                  <a:lnTo>
                    <a:pt x="975347" y="2662415"/>
                  </a:lnTo>
                  <a:lnTo>
                    <a:pt x="975347" y="1332725"/>
                  </a:lnTo>
                  <a:lnTo>
                    <a:pt x="975347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7908035" y="3825239"/>
              <a:ext cx="975360" cy="2662555"/>
            </a:xfrm>
            <a:custGeom>
              <a:avLst/>
              <a:gdLst/>
              <a:ahLst/>
              <a:cxnLst/>
              <a:rect l="l" t="t" r="r" b="b"/>
              <a:pathLst>
                <a:path w="975359" h="2662554">
                  <a:moveTo>
                    <a:pt x="0" y="2662427"/>
                  </a:moveTo>
                  <a:lnTo>
                    <a:pt x="975359" y="2662427"/>
                  </a:lnTo>
                  <a:lnTo>
                    <a:pt x="975359" y="0"/>
                  </a:lnTo>
                  <a:lnTo>
                    <a:pt x="0" y="0"/>
                  </a:lnTo>
                  <a:lnTo>
                    <a:pt x="0" y="266242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8900159" y="3823715"/>
              <a:ext cx="977265" cy="2662555"/>
            </a:xfrm>
            <a:custGeom>
              <a:avLst/>
              <a:gdLst/>
              <a:ahLst/>
              <a:cxnLst/>
              <a:rect l="l" t="t" r="r" b="b"/>
              <a:pathLst>
                <a:path w="977265" h="2662554">
                  <a:moveTo>
                    <a:pt x="976883" y="0"/>
                  </a:moveTo>
                  <a:lnTo>
                    <a:pt x="0" y="0"/>
                  </a:lnTo>
                  <a:lnTo>
                    <a:pt x="0" y="2662427"/>
                  </a:lnTo>
                  <a:lnTo>
                    <a:pt x="976883" y="2662427"/>
                  </a:lnTo>
                  <a:lnTo>
                    <a:pt x="976883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8900159" y="3823715"/>
              <a:ext cx="977265" cy="2662555"/>
            </a:xfrm>
            <a:custGeom>
              <a:avLst/>
              <a:gdLst/>
              <a:ahLst/>
              <a:cxnLst/>
              <a:rect l="l" t="t" r="r" b="b"/>
              <a:pathLst>
                <a:path w="977265" h="2662554">
                  <a:moveTo>
                    <a:pt x="0" y="2662427"/>
                  </a:moveTo>
                  <a:lnTo>
                    <a:pt x="976883" y="2662427"/>
                  </a:lnTo>
                  <a:lnTo>
                    <a:pt x="976883" y="0"/>
                  </a:lnTo>
                  <a:lnTo>
                    <a:pt x="0" y="0"/>
                  </a:lnTo>
                  <a:lnTo>
                    <a:pt x="0" y="266242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9893807" y="3825239"/>
              <a:ext cx="977265" cy="2662555"/>
            </a:xfrm>
            <a:custGeom>
              <a:avLst/>
              <a:gdLst/>
              <a:ahLst/>
              <a:cxnLst/>
              <a:rect l="l" t="t" r="r" b="b"/>
              <a:pathLst>
                <a:path w="977265" h="2662554">
                  <a:moveTo>
                    <a:pt x="976883" y="0"/>
                  </a:moveTo>
                  <a:lnTo>
                    <a:pt x="0" y="0"/>
                  </a:lnTo>
                  <a:lnTo>
                    <a:pt x="0" y="2662427"/>
                  </a:lnTo>
                  <a:lnTo>
                    <a:pt x="976883" y="2662427"/>
                  </a:lnTo>
                  <a:lnTo>
                    <a:pt x="976883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9893807" y="3825239"/>
              <a:ext cx="977265" cy="2662555"/>
            </a:xfrm>
            <a:custGeom>
              <a:avLst/>
              <a:gdLst/>
              <a:ahLst/>
              <a:cxnLst/>
              <a:rect l="l" t="t" r="r" b="b"/>
              <a:pathLst>
                <a:path w="977265" h="2662554">
                  <a:moveTo>
                    <a:pt x="0" y="2662427"/>
                  </a:moveTo>
                  <a:lnTo>
                    <a:pt x="976883" y="2662427"/>
                  </a:lnTo>
                  <a:lnTo>
                    <a:pt x="976883" y="0"/>
                  </a:lnTo>
                  <a:lnTo>
                    <a:pt x="0" y="0"/>
                  </a:lnTo>
                  <a:lnTo>
                    <a:pt x="0" y="266242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0881359" y="3823715"/>
              <a:ext cx="975360" cy="2662555"/>
            </a:xfrm>
            <a:custGeom>
              <a:avLst/>
              <a:gdLst/>
              <a:ahLst/>
              <a:cxnLst/>
              <a:rect l="l" t="t" r="r" b="b"/>
              <a:pathLst>
                <a:path w="975359" h="2662554">
                  <a:moveTo>
                    <a:pt x="975359" y="0"/>
                  </a:moveTo>
                  <a:lnTo>
                    <a:pt x="0" y="0"/>
                  </a:lnTo>
                  <a:lnTo>
                    <a:pt x="0" y="2662427"/>
                  </a:lnTo>
                  <a:lnTo>
                    <a:pt x="975359" y="2662427"/>
                  </a:lnTo>
                  <a:lnTo>
                    <a:pt x="975359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0881359" y="3823715"/>
              <a:ext cx="975360" cy="2662555"/>
            </a:xfrm>
            <a:custGeom>
              <a:avLst/>
              <a:gdLst/>
              <a:ahLst/>
              <a:cxnLst/>
              <a:rect l="l" t="t" r="r" b="b"/>
              <a:pathLst>
                <a:path w="975359" h="2662554">
                  <a:moveTo>
                    <a:pt x="0" y="2662427"/>
                  </a:moveTo>
                  <a:lnTo>
                    <a:pt x="975359" y="2662427"/>
                  </a:lnTo>
                  <a:lnTo>
                    <a:pt x="975359" y="0"/>
                  </a:lnTo>
                  <a:lnTo>
                    <a:pt x="0" y="0"/>
                  </a:lnTo>
                  <a:lnTo>
                    <a:pt x="0" y="266242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8944355" y="4390643"/>
              <a:ext cx="885825" cy="222885"/>
            </a:xfrm>
            <a:custGeom>
              <a:avLst/>
              <a:gdLst/>
              <a:ahLst/>
              <a:cxnLst/>
              <a:rect l="l" t="t" r="r" b="b"/>
              <a:pathLst>
                <a:path w="885825" h="222885">
                  <a:moveTo>
                    <a:pt x="885444" y="0"/>
                  </a:moveTo>
                  <a:lnTo>
                    <a:pt x="0" y="0"/>
                  </a:lnTo>
                  <a:lnTo>
                    <a:pt x="0" y="222503"/>
                  </a:lnTo>
                  <a:lnTo>
                    <a:pt x="885444" y="222503"/>
                  </a:lnTo>
                  <a:lnTo>
                    <a:pt x="885444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8944355" y="4390643"/>
              <a:ext cx="885825" cy="222885"/>
            </a:xfrm>
            <a:custGeom>
              <a:avLst/>
              <a:gdLst/>
              <a:ahLst/>
              <a:cxnLst/>
              <a:rect l="l" t="t" r="r" b="b"/>
              <a:pathLst>
                <a:path w="885825" h="222885">
                  <a:moveTo>
                    <a:pt x="0" y="222503"/>
                  </a:moveTo>
                  <a:lnTo>
                    <a:pt x="885444" y="222503"/>
                  </a:lnTo>
                  <a:lnTo>
                    <a:pt x="885444" y="0"/>
                  </a:lnTo>
                  <a:lnTo>
                    <a:pt x="0" y="0"/>
                  </a:lnTo>
                  <a:lnTo>
                    <a:pt x="0" y="22250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3" name="object 83"/>
          <p:cNvSpPr txBox="1"/>
          <p:nvPr/>
        </p:nvSpPr>
        <p:spPr>
          <a:xfrm>
            <a:off x="9270618" y="4421885"/>
            <a:ext cx="23304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Calibri"/>
                <a:cs typeface="Calibri"/>
              </a:rPr>
              <a:t>tag</a:t>
            </a:r>
            <a:r>
              <a:rPr sz="800" b="1" spc="-25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1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84" name="object 84"/>
          <p:cNvGrpSpPr/>
          <p:nvPr/>
        </p:nvGrpSpPr>
        <p:grpSpPr>
          <a:xfrm>
            <a:off x="7944357" y="4384294"/>
            <a:ext cx="2865755" cy="235585"/>
            <a:chOff x="7944357" y="4384294"/>
            <a:chExt cx="2865755" cy="235585"/>
          </a:xfrm>
        </p:grpSpPr>
        <p:sp>
          <p:nvSpPr>
            <p:cNvPr id="85" name="object 85"/>
            <p:cNvSpPr/>
            <p:nvPr/>
          </p:nvSpPr>
          <p:spPr>
            <a:xfrm>
              <a:off x="7950707" y="4390644"/>
              <a:ext cx="887094" cy="222885"/>
            </a:xfrm>
            <a:custGeom>
              <a:avLst/>
              <a:gdLst/>
              <a:ahLst/>
              <a:cxnLst/>
              <a:rect l="l" t="t" r="r" b="b"/>
              <a:pathLst>
                <a:path w="887095" h="222885">
                  <a:moveTo>
                    <a:pt x="886968" y="0"/>
                  </a:moveTo>
                  <a:lnTo>
                    <a:pt x="0" y="0"/>
                  </a:lnTo>
                  <a:lnTo>
                    <a:pt x="0" y="222503"/>
                  </a:lnTo>
                  <a:lnTo>
                    <a:pt x="886968" y="222503"/>
                  </a:lnTo>
                  <a:lnTo>
                    <a:pt x="886968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7950707" y="4390644"/>
              <a:ext cx="887094" cy="222885"/>
            </a:xfrm>
            <a:custGeom>
              <a:avLst/>
              <a:gdLst/>
              <a:ahLst/>
              <a:cxnLst/>
              <a:rect l="l" t="t" r="r" b="b"/>
              <a:pathLst>
                <a:path w="887095" h="222885">
                  <a:moveTo>
                    <a:pt x="0" y="222503"/>
                  </a:moveTo>
                  <a:lnTo>
                    <a:pt x="886968" y="222503"/>
                  </a:lnTo>
                  <a:lnTo>
                    <a:pt x="886968" y="0"/>
                  </a:lnTo>
                  <a:lnTo>
                    <a:pt x="0" y="0"/>
                  </a:lnTo>
                  <a:lnTo>
                    <a:pt x="0" y="22250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9918191" y="4390644"/>
              <a:ext cx="885825" cy="222885"/>
            </a:xfrm>
            <a:custGeom>
              <a:avLst/>
              <a:gdLst/>
              <a:ahLst/>
              <a:cxnLst/>
              <a:rect l="l" t="t" r="r" b="b"/>
              <a:pathLst>
                <a:path w="885825" h="222885">
                  <a:moveTo>
                    <a:pt x="885444" y="0"/>
                  </a:moveTo>
                  <a:lnTo>
                    <a:pt x="0" y="0"/>
                  </a:lnTo>
                  <a:lnTo>
                    <a:pt x="0" y="222503"/>
                  </a:lnTo>
                  <a:lnTo>
                    <a:pt x="885444" y="222503"/>
                  </a:lnTo>
                  <a:lnTo>
                    <a:pt x="885444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9918191" y="4390644"/>
              <a:ext cx="885825" cy="222885"/>
            </a:xfrm>
            <a:custGeom>
              <a:avLst/>
              <a:gdLst/>
              <a:ahLst/>
              <a:cxnLst/>
              <a:rect l="l" t="t" r="r" b="b"/>
              <a:pathLst>
                <a:path w="885825" h="222885">
                  <a:moveTo>
                    <a:pt x="0" y="222503"/>
                  </a:moveTo>
                  <a:lnTo>
                    <a:pt x="885444" y="222503"/>
                  </a:lnTo>
                  <a:lnTo>
                    <a:pt x="885444" y="0"/>
                  </a:lnTo>
                  <a:lnTo>
                    <a:pt x="0" y="0"/>
                  </a:lnTo>
                  <a:lnTo>
                    <a:pt x="0" y="22250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9" name="object 89"/>
          <p:cNvSpPr txBox="1"/>
          <p:nvPr/>
        </p:nvSpPr>
        <p:spPr>
          <a:xfrm>
            <a:off x="9918192" y="4421885"/>
            <a:ext cx="87947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85" algn="ctr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Calibri"/>
                <a:cs typeface="Calibri"/>
              </a:rPr>
              <a:t>tag</a:t>
            </a:r>
            <a:r>
              <a:rPr sz="800" b="1" spc="-25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2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90" name="object 90"/>
          <p:cNvGrpSpPr/>
          <p:nvPr/>
        </p:nvGrpSpPr>
        <p:grpSpPr>
          <a:xfrm>
            <a:off x="10887202" y="4381246"/>
            <a:ext cx="899794" cy="233679"/>
            <a:chOff x="10887202" y="4381246"/>
            <a:chExt cx="899794" cy="233679"/>
          </a:xfrm>
        </p:grpSpPr>
        <p:sp>
          <p:nvSpPr>
            <p:cNvPr id="91" name="object 91"/>
            <p:cNvSpPr/>
            <p:nvPr/>
          </p:nvSpPr>
          <p:spPr>
            <a:xfrm>
              <a:off x="10893552" y="4387596"/>
              <a:ext cx="887094" cy="220979"/>
            </a:xfrm>
            <a:custGeom>
              <a:avLst/>
              <a:gdLst/>
              <a:ahLst/>
              <a:cxnLst/>
              <a:rect l="l" t="t" r="r" b="b"/>
              <a:pathLst>
                <a:path w="887095" h="220979">
                  <a:moveTo>
                    <a:pt x="886968" y="0"/>
                  </a:moveTo>
                  <a:lnTo>
                    <a:pt x="0" y="0"/>
                  </a:lnTo>
                  <a:lnTo>
                    <a:pt x="0" y="220979"/>
                  </a:lnTo>
                  <a:lnTo>
                    <a:pt x="886968" y="220979"/>
                  </a:lnTo>
                  <a:lnTo>
                    <a:pt x="886968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10893552" y="4387596"/>
              <a:ext cx="887094" cy="220979"/>
            </a:xfrm>
            <a:custGeom>
              <a:avLst/>
              <a:gdLst/>
              <a:ahLst/>
              <a:cxnLst/>
              <a:rect l="l" t="t" r="r" b="b"/>
              <a:pathLst>
                <a:path w="887095" h="220979">
                  <a:moveTo>
                    <a:pt x="0" y="220979"/>
                  </a:moveTo>
                  <a:lnTo>
                    <a:pt x="886968" y="220979"/>
                  </a:lnTo>
                  <a:lnTo>
                    <a:pt x="886968" y="0"/>
                  </a:lnTo>
                  <a:lnTo>
                    <a:pt x="0" y="0"/>
                  </a:lnTo>
                  <a:lnTo>
                    <a:pt x="0" y="22097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3" name="object 93"/>
          <p:cNvSpPr txBox="1"/>
          <p:nvPr/>
        </p:nvSpPr>
        <p:spPr>
          <a:xfrm>
            <a:off x="11220450" y="4417821"/>
            <a:ext cx="23304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Calibri"/>
                <a:cs typeface="Calibri"/>
              </a:rPr>
              <a:t>tag</a:t>
            </a:r>
            <a:r>
              <a:rPr sz="800" b="1" spc="-25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94" name="object 94"/>
          <p:cNvGrpSpPr/>
          <p:nvPr/>
        </p:nvGrpSpPr>
        <p:grpSpPr>
          <a:xfrm>
            <a:off x="7944357" y="4948173"/>
            <a:ext cx="3845560" cy="1330960"/>
            <a:chOff x="7944357" y="4948173"/>
            <a:chExt cx="3845560" cy="1330960"/>
          </a:xfrm>
        </p:grpSpPr>
        <p:sp>
          <p:nvSpPr>
            <p:cNvPr id="95" name="object 95"/>
            <p:cNvSpPr/>
            <p:nvPr/>
          </p:nvSpPr>
          <p:spPr>
            <a:xfrm>
              <a:off x="7950708" y="4959095"/>
              <a:ext cx="887094" cy="220979"/>
            </a:xfrm>
            <a:custGeom>
              <a:avLst/>
              <a:gdLst/>
              <a:ahLst/>
              <a:cxnLst/>
              <a:rect l="l" t="t" r="r" b="b"/>
              <a:pathLst>
                <a:path w="887095" h="220979">
                  <a:moveTo>
                    <a:pt x="886968" y="0"/>
                  </a:moveTo>
                  <a:lnTo>
                    <a:pt x="0" y="0"/>
                  </a:lnTo>
                  <a:lnTo>
                    <a:pt x="0" y="198882"/>
                  </a:lnTo>
                  <a:lnTo>
                    <a:pt x="0" y="220980"/>
                  </a:lnTo>
                  <a:lnTo>
                    <a:pt x="886968" y="220980"/>
                  </a:lnTo>
                  <a:lnTo>
                    <a:pt x="886968" y="198882"/>
                  </a:lnTo>
                  <a:lnTo>
                    <a:pt x="886968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7950707" y="4959095"/>
              <a:ext cx="887094" cy="220979"/>
            </a:xfrm>
            <a:custGeom>
              <a:avLst/>
              <a:gdLst/>
              <a:ahLst/>
              <a:cxnLst/>
              <a:rect l="l" t="t" r="r" b="b"/>
              <a:pathLst>
                <a:path w="887095" h="220979">
                  <a:moveTo>
                    <a:pt x="0" y="220979"/>
                  </a:moveTo>
                  <a:lnTo>
                    <a:pt x="886968" y="220979"/>
                  </a:lnTo>
                  <a:lnTo>
                    <a:pt x="886968" y="0"/>
                  </a:lnTo>
                  <a:lnTo>
                    <a:pt x="0" y="0"/>
                  </a:lnTo>
                  <a:lnTo>
                    <a:pt x="0" y="22097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8944355" y="4959095"/>
              <a:ext cx="885825" cy="220979"/>
            </a:xfrm>
            <a:custGeom>
              <a:avLst/>
              <a:gdLst/>
              <a:ahLst/>
              <a:cxnLst/>
              <a:rect l="l" t="t" r="r" b="b"/>
              <a:pathLst>
                <a:path w="885825" h="220979">
                  <a:moveTo>
                    <a:pt x="885444" y="0"/>
                  </a:moveTo>
                  <a:lnTo>
                    <a:pt x="0" y="0"/>
                  </a:lnTo>
                  <a:lnTo>
                    <a:pt x="0" y="220979"/>
                  </a:lnTo>
                  <a:lnTo>
                    <a:pt x="885444" y="220979"/>
                  </a:lnTo>
                  <a:lnTo>
                    <a:pt x="885444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8944355" y="4959095"/>
              <a:ext cx="885825" cy="220979"/>
            </a:xfrm>
            <a:custGeom>
              <a:avLst/>
              <a:gdLst/>
              <a:ahLst/>
              <a:cxnLst/>
              <a:rect l="l" t="t" r="r" b="b"/>
              <a:pathLst>
                <a:path w="885825" h="220979">
                  <a:moveTo>
                    <a:pt x="0" y="220979"/>
                  </a:moveTo>
                  <a:lnTo>
                    <a:pt x="885444" y="220979"/>
                  </a:lnTo>
                  <a:lnTo>
                    <a:pt x="885444" y="0"/>
                  </a:lnTo>
                  <a:lnTo>
                    <a:pt x="0" y="0"/>
                  </a:lnTo>
                  <a:lnTo>
                    <a:pt x="0" y="22097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9918191" y="4959095"/>
              <a:ext cx="885825" cy="220979"/>
            </a:xfrm>
            <a:custGeom>
              <a:avLst/>
              <a:gdLst/>
              <a:ahLst/>
              <a:cxnLst/>
              <a:rect l="l" t="t" r="r" b="b"/>
              <a:pathLst>
                <a:path w="885825" h="220979">
                  <a:moveTo>
                    <a:pt x="885444" y="0"/>
                  </a:moveTo>
                  <a:lnTo>
                    <a:pt x="0" y="0"/>
                  </a:lnTo>
                  <a:lnTo>
                    <a:pt x="0" y="220979"/>
                  </a:lnTo>
                  <a:lnTo>
                    <a:pt x="885444" y="220979"/>
                  </a:lnTo>
                  <a:lnTo>
                    <a:pt x="885444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9918191" y="4959095"/>
              <a:ext cx="885825" cy="220979"/>
            </a:xfrm>
            <a:custGeom>
              <a:avLst/>
              <a:gdLst/>
              <a:ahLst/>
              <a:cxnLst/>
              <a:rect l="l" t="t" r="r" b="b"/>
              <a:pathLst>
                <a:path w="885825" h="220979">
                  <a:moveTo>
                    <a:pt x="0" y="220979"/>
                  </a:moveTo>
                  <a:lnTo>
                    <a:pt x="885444" y="220979"/>
                  </a:lnTo>
                  <a:lnTo>
                    <a:pt x="885444" y="0"/>
                  </a:lnTo>
                  <a:lnTo>
                    <a:pt x="0" y="0"/>
                  </a:lnTo>
                  <a:lnTo>
                    <a:pt x="0" y="22097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10893551" y="4954523"/>
              <a:ext cx="887094" cy="220979"/>
            </a:xfrm>
            <a:custGeom>
              <a:avLst/>
              <a:gdLst/>
              <a:ahLst/>
              <a:cxnLst/>
              <a:rect l="l" t="t" r="r" b="b"/>
              <a:pathLst>
                <a:path w="887095" h="220979">
                  <a:moveTo>
                    <a:pt x="886968" y="0"/>
                  </a:moveTo>
                  <a:lnTo>
                    <a:pt x="0" y="0"/>
                  </a:lnTo>
                  <a:lnTo>
                    <a:pt x="0" y="220980"/>
                  </a:lnTo>
                  <a:lnTo>
                    <a:pt x="886968" y="220980"/>
                  </a:lnTo>
                  <a:lnTo>
                    <a:pt x="886968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10893551" y="4954523"/>
              <a:ext cx="887094" cy="220979"/>
            </a:xfrm>
            <a:custGeom>
              <a:avLst/>
              <a:gdLst/>
              <a:ahLst/>
              <a:cxnLst/>
              <a:rect l="l" t="t" r="r" b="b"/>
              <a:pathLst>
                <a:path w="887095" h="220979">
                  <a:moveTo>
                    <a:pt x="0" y="220980"/>
                  </a:moveTo>
                  <a:lnTo>
                    <a:pt x="886968" y="220980"/>
                  </a:lnTo>
                  <a:lnTo>
                    <a:pt x="886968" y="0"/>
                  </a:lnTo>
                  <a:lnTo>
                    <a:pt x="0" y="0"/>
                  </a:lnTo>
                  <a:lnTo>
                    <a:pt x="0" y="22098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8649461" y="5526023"/>
              <a:ext cx="189865" cy="222885"/>
            </a:xfrm>
            <a:custGeom>
              <a:avLst/>
              <a:gdLst/>
              <a:ahLst/>
              <a:cxnLst/>
              <a:rect l="l" t="t" r="r" b="b"/>
              <a:pathLst>
                <a:path w="189865" h="222885">
                  <a:moveTo>
                    <a:pt x="0" y="222503"/>
                  </a:moveTo>
                  <a:lnTo>
                    <a:pt x="189737" y="222503"/>
                  </a:lnTo>
                  <a:lnTo>
                    <a:pt x="189737" y="0"/>
                  </a:lnTo>
                  <a:lnTo>
                    <a:pt x="0" y="0"/>
                  </a:lnTo>
                  <a:lnTo>
                    <a:pt x="0" y="222503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7952231" y="5526023"/>
              <a:ext cx="887094" cy="222885"/>
            </a:xfrm>
            <a:custGeom>
              <a:avLst/>
              <a:gdLst/>
              <a:ahLst/>
              <a:cxnLst/>
              <a:rect l="l" t="t" r="r" b="b"/>
              <a:pathLst>
                <a:path w="887095" h="222885">
                  <a:moveTo>
                    <a:pt x="0" y="222503"/>
                  </a:moveTo>
                  <a:lnTo>
                    <a:pt x="886968" y="222503"/>
                  </a:lnTo>
                  <a:lnTo>
                    <a:pt x="886968" y="0"/>
                  </a:lnTo>
                  <a:lnTo>
                    <a:pt x="0" y="0"/>
                  </a:lnTo>
                  <a:lnTo>
                    <a:pt x="0" y="22250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8945879" y="5526023"/>
              <a:ext cx="887094" cy="222885"/>
            </a:xfrm>
            <a:custGeom>
              <a:avLst/>
              <a:gdLst/>
              <a:ahLst/>
              <a:cxnLst/>
              <a:rect l="l" t="t" r="r" b="b"/>
              <a:pathLst>
                <a:path w="887095" h="222885">
                  <a:moveTo>
                    <a:pt x="886968" y="0"/>
                  </a:moveTo>
                  <a:lnTo>
                    <a:pt x="0" y="0"/>
                  </a:lnTo>
                  <a:lnTo>
                    <a:pt x="0" y="222503"/>
                  </a:lnTo>
                  <a:lnTo>
                    <a:pt x="886968" y="222503"/>
                  </a:lnTo>
                  <a:lnTo>
                    <a:pt x="886968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8945879" y="5526023"/>
              <a:ext cx="887094" cy="222885"/>
            </a:xfrm>
            <a:custGeom>
              <a:avLst/>
              <a:gdLst/>
              <a:ahLst/>
              <a:cxnLst/>
              <a:rect l="l" t="t" r="r" b="b"/>
              <a:pathLst>
                <a:path w="887095" h="222885">
                  <a:moveTo>
                    <a:pt x="0" y="222503"/>
                  </a:moveTo>
                  <a:lnTo>
                    <a:pt x="886968" y="222503"/>
                  </a:lnTo>
                  <a:lnTo>
                    <a:pt x="886968" y="0"/>
                  </a:lnTo>
                  <a:lnTo>
                    <a:pt x="0" y="0"/>
                  </a:lnTo>
                  <a:lnTo>
                    <a:pt x="0" y="22250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9919715" y="5526023"/>
              <a:ext cx="887094" cy="222885"/>
            </a:xfrm>
            <a:custGeom>
              <a:avLst/>
              <a:gdLst/>
              <a:ahLst/>
              <a:cxnLst/>
              <a:rect l="l" t="t" r="r" b="b"/>
              <a:pathLst>
                <a:path w="887095" h="222885">
                  <a:moveTo>
                    <a:pt x="886968" y="0"/>
                  </a:moveTo>
                  <a:lnTo>
                    <a:pt x="0" y="0"/>
                  </a:lnTo>
                  <a:lnTo>
                    <a:pt x="0" y="222503"/>
                  </a:lnTo>
                  <a:lnTo>
                    <a:pt x="886968" y="222503"/>
                  </a:lnTo>
                  <a:lnTo>
                    <a:pt x="886968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9919715" y="5526023"/>
              <a:ext cx="887094" cy="222885"/>
            </a:xfrm>
            <a:custGeom>
              <a:avLst/>
              <a:gdLst/>
              <a:ahLst/>
              <a:cxnLst/>
              <a:rect l="l" t="t" r="r" b="b"/>
              <a:pathLst>
                <a:path w="887095" h="222885">
                  <a:moveTo>
                    <a:pt x="0" y="222503"/>
                  </a:moveTo>
                  <a:lnTo>
                    <a:pt x="886968" y="222503"/>
                  </a:lnTo>
                  <a:lnTo>
                    <a:pt x="886968" y="0"/>
                  </a:lnTo>
                  <a:lnTo>
                    <a:pt x="0" y="0"/>
                  </a:lnTo>
                  <a:lnTo>
                    <a:pt x="0" y="22250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10893551" y="5522975"/>
              <a:ext cx="887094" cy="220979"/>
            </a:xfrm>
            <a:custGeom>
              <a:avLst/>
              <a:gdLst/>
              <a:ahLst/>
              <a:cxnLst/>
              <a:rect l="l" t="t" r="r" b="b"/>
              <a:pathLst>
                <a:path w="887095" h="220979">
                  <a:moveTo>
                    <a:pt x="886968" y="0"/>
                  </a:moveTo>
                  <a:lnTo>
                    <a:pt x="0" y="0"/>
                  </a:lnTo>
                  <a:lnTo>
                    <a:pt x="0" y="220980"/>
                  </a:lnTo>
                  <a:lnTo>
                    <a:pt x="886968" y="220980"/>
                  </a:lnTo>
                  <a:lnTo>
                    <a:pt x="886968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10893551" y="5522975"/>
              <a:ext cx="887094" cy="220979"/>
            </a:xfrm>
            <a:custGeom>
              <a:avLst/>
              <a:gdLst/>
              <a:ahLst/>
              <a:cxnLst/>
              <a:rect l="l" t="t" r="r" b="b"/>
              <a:pathLst>
                <a:path w="887095" h="220979">
                  <a:moveTo>
                    <a:pt x="0" y="220980"/>
                  </a:moveTo>
                  <a:lnTo>
                    <a:pt x="886968" y="220980"/>
                  </a:lnTo>
                  <a:lnTo>
                    <a:pt x="886968" y="0"/>
                  </a:lnTo>
                  <a:lnTo>
                    <a:pt x="0" y="0"/>
                  </a:lnTo>
                  <a:lnTo>
                    <a:pt x="0" y="22098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8649461" y="6051803"/>
              <a:ext cx="191770" cy="220979"/>
            </a:xfrm>
            <a:custGeom>
              <a:avLst/>
              <a:gdLst/>
              <a:ahLst/>
              <a:cxnLst/>
              <a:rect l="l" t="t" r="r" b="b"/>
              <a:pathLst>
                <a:path w="191770" h="220979">
                  <a:moveTo>
                    <a:pt x="0" y="220980"/>
                  </a:moveTo>
                  <a:lnTo>
                    <a:pt x="191261" y="220980"/>
                  </a:lnTo>
                  <a:lnTo>
                    <a:pt x="191261" y="0"/>
                  </a:lnTo>
                  <a:lnTo>
                    <a:pt x="0" y="0"/>
                  </a:lnTo>
                  <a:lnTo>
                    <a:pt x="0" y="22098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7955279" y="6051803"/>
              <a:ext cx="885825" cy="220979"/>
            </a:xfrm>
            <a:custGeom>
              <a:avLst/>
              <a:gdLst/>
              <a:ahLst/>
              <a:cxnLst/>
              <a:rect l="l" t="t" r="r" b="b"/>
              <a:pathLst>
                <a:path w="885825" h="220979">
                  <a:moveTo>
                    <a:pt x="0" y="220980"/>
                  </a:moveTo>
                  <a:lnTo>
                    <a:pt x="885444" y="220980"/>
                  </a:lnTo>
                  <a:lnTo>
                    <a:pt x="885444" y="0"/>
                  </a:lnTo>
                  <a:lnTo>
                    <a:pt x="0" y="0"/>
                  </a:lnTo>
                  <a:lnTo>
                    <a:pt x="0" y="22098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8947403" y="6051803"/>
              <a:ext cx="887094" cy="220979"/>
            </a:xfrm>
            <a:custGeom>
              <a:avLst/>
              <a:gdLst/>
              <a:ahLst/>
              <a:cxnLst/>
              <a:rect l="l" t="t" r="r" b="b"/>
              <a:pathLst>
                <a:path w="887095" h="220979">
                  <a:moveTo>
                    <a:pt x="886968" y="0"/>
                  </a:moveTo>
                  <a:lnTo>
                    <a:pt x="0" y="0"/>
                  </a:lnTo>
                  <a:lnTo>
                    <a:pt x="0" y="220980"/>
                  </a:lnTo>
                  <a:lnTo>
                    <a:pt x="886968" y="220980"/>
                  </a:lnTo>
                  <a:lnTo>
                    <a:pt x="886968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8947403" y="6051803"/>
              <a:ext cx="887094" cy="220979"/>
            </a:xfrm>
            <a:custGeom>
              <a:avLst/>
              <a:gdLst/>
              <a:ahLst/>
              <a:cxnLst/>
              <a:rect l="l" t="t" r="r" b="b"/>
              <a:pathLst>
                <a:path w="887095" h="220979">
                  <a:moveTo>
                    <a:pt x="0" y="220980"/>
                  </a:moveTo>
                  <a:lnTo>
                    <a:pt x="886968" y="220980"/>
                  </a:lnTo>
                  <a:lnTo>
                    <a:pt x="886968" y="0"/>
                  </a:lnTo>
                  <a:lnTo>
                    <a:pt x="0" y="0"/>
                  </a:lnTo>
                  <a:lnTo>
                    <a:pt x="0" y="220980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9921239" y="6051803"/>
              <a:ext cx="887094" cy="220979"/>
            </a:xfrm>
            <a:custGeom>
              <a:avLst/>
              <a:gdLst/>
              <a:ahLst/>
              <a:cxnLst/>
              <a:rect l="l" t="t" r="r" b="b"/>
              <a:pathLst>
                <a:path w="887095" h="220979">
                  <a:moveTo>
                    <a:pt x="886968" y="0"/>
                  </a:moveTo>
                  <a:lnTo>
                    <a:pt x="0" y="0"/>
                  </a:lnTo>
                  <a:lnTo>
                    <a:pt x="0" y="220980"/>
                  </a:lnTo>
                  <a:lnTo>
                    <a:pt x="886968" y="220980"/>
                  </a:lnTo>
                  <a:lnTo>
                    <a:pt x="886968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9921239" y="6051803"/>
              <a:ext cx="887094" cy="220979"/>
            </a:xfrm>
            <a:custGeom>
              <a:avLst/>
              <a:gdLst/>
              <a:ahLst/>
              <a:cxnLst/>
              <a:rect l="l" t="t" r="r" b="b"/>
              <a:pathLst>
                <a:path w="887095" h="220979">
                  <a:moveTo>
                    <a:pt x="0" y="220980"/>
                  </a:moveTo>
                  <a:lnTo>
                    <a:pt x="886968" y="220980"/>
                  </a:lnTo>
                  <a:lnTo>
                    <a:pt x="886968" y="0"/>
                  </a:lnTo>
                  <a:lnTo>
                    <a:pt x="0" y="0"/>
                  </a:lnTo>
                  <a:lnTo>
                    <a:pt x="0" y="220980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10898123" y="6047231"/>
              <a:ext cx="885825" cy="220979"/>
            </a:xfrm>
            <a:custGeom>
              <a:avLst/>
              <a:gdLst/>
              <a:ahLst/>
              <a:cxnLst/>
              <a:rect l="l" t="t" r="r" b="b"/>
              <a:pathLst>
                <a:path w="885825" h="220979">
                  <a:moveTo>
                    <a:pt x="885444" y="0"/>
                  </a:moveTo>
                  <a:lnTo>
                    <a:pt x="0" y="0"/>
                  </a:lnTo>
                  <a:lnTo>
                    <a:pt x="0" y="220979"/>
                  </a:lnTo>
                  <a:lnTo>
                    <a:pt x="885444" y="220979"/>
                  </a:lnTo>
                  <a:lnTo>
                    <a:pt x="885444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10898123" y="6047231"/>
              <a:ext cx="885825" cy="220979"/>
            </a:xfrm>
            <a:custGeom>
              <a:avLst/>
              <a:gdLst/>
              <a:ahLst/>
              <a:cxnLst/>
              <a:rect l="l" t="t" r="r" b="b"/>
              <a:pathLst>
                <a:path w="885825" h="220979">
                  <a:moveTo>
                    <a:pt x="0" y="220979"/>
                  </a:moveTo>
                  <a:lnTo>
                    <a:pt x="885444" y="220979"/>
                  </a:lnTo>
                  <a:lnTo>
                    <a:pt x="885444" y="0"/>
                  </a:lnTo>
                  <a:lnTo>
                    <a:pt x="0" y="0"/>
                  </a:lnTo>
                  <a:lnTo>
                    <a:pt x="0" y="22097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9" name="object 119"/>
          <p:cNvSpPr txBox="1"/>
          <p:nvPr/>
        </p:nvSpPr>
        <p:spPr>
          <a:xfrm>
            <a:off x="8249157" y="3830573"/>
            <a:ext cx="29083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Calibri"/>
                <a:cs typeface="Calibri"/>
              </a:rPr>
              <a:t>Way</a:t>
            </a:r>
            <a:r>
              <a:rPr sz="800" b="1" spc="-15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9202928" y="3830827"/>
            <a:ext cx="29083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Calibri"/>
                <a:cs typeface="Calibri"/>
              </a:rPr>
              <a:t>Way</a:t>
            </a:r>
            <a:r>
              <a:rPr sz="800" b="1" spc="-15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1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10207879" y="3825621"/>
            <a:ext cx="29083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Calibri"/>
                <a:cs typeface="Calibri"/>
              </a:rPr>
              <a:t>Way</a:t>
            </a:r>
            <a:r>
              <a:rPr sz="800" b="1" spc="-15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2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11202161" y="3830573"/>
            <a:ext cx="29083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Calibri"/>
                <a:cs typeface="Calibri"/>
              </a:rPr>
              <a:t>Way</a:t>
            </a:r>
            <a:r>
              <a:rPr sz="800" b="1" spc="-15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7950707" y="4390644"/>
            <a:ext cx="887094" cy="22288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R="49530" algn="ctr">
              <a:lnSpc>
                <a:spcPct val="100000"/>
              </a:lnSpc>
              <a:spcBef>
                <a:spcPts val="425"/>
              </a:spcBef>
            </a:pPr>
            <a:r>
              <a:rPr sz="800" b="1" dirty="0">
                <a:latin typeface="Calibri"/>
                <a:cs typeface="Calibri"/>
              </a:rPr>
              <a:t>tag</a:t>
            </a:r>
            <a:r>
              <a:rPr sz="800" b="1" spc="-25" dirty="0">
                <a:latin typeface="Calibri"/>
                <a:cs typeface="Calibri"/>
              </a:rPr>
              <a:t> </a:t>
            </a:r>
            <a:r>
              <a:rPr sz="800" b="1" spc="-50" dirty="0">
                <a:latin typeface="Calibri"/>
                <a:cs typeface="Calibri"/>
              </a:rPr>
              <a:t>0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124" name="object 124"/>
          <p:cNvGrpSpPr/>
          <p:nvPr/>
        </p:nvGrpSpPr>
        <p:grpSpPr>
          <a:xfrm>
            <a:off x="8165592" y="1309116"/>
            <a:ext cx="3226435" cy="3083560"/>
            <a:chOff x="8165592" y="1309116"/>
            <a:chExt cx="3226435" cy="3083560"/>
          </a:xfrm>
        </p:grpSpPr>
        <p:sp>
          <p:nvSpPr>
            <p:cNvPr id="125" name="object 125"/>
            <p:cNvSpPr/>
            <p:nvPr/>
          </p:nvSpPr>
          <p:spPr>
            <a:xfrm>
              <a:off x="8165592" y="1309116"/>
              <a:ext cx="3042920" cy="1600200"/>
            </a:xfrm>
            <a:custGeom>
              <a:avLst/>
              <a:gdLst/>
              <a:ahLst/>
              <a:cxnLst/>
              <a:rect l="l" t="t" r="r" b="b"/>
              <a:pathLst>
                <a:path w="3042920" h="1600200">
                  <a:moveTo>
                    <a:pt x="76200" y="1510030"/>
                  </a:moveTo>
                  <a:lnTo>
                    <a:pt x="38100" y="1510030"/>
                  </a:lnTo>
                  <a:lnTo>
                    <a:pt x="38100" y="1600073"/>
                  </a:lnTo>
                  <a:lnTo>
                    <a:pt x="3042919" y="1600073"/>
                  </a:lnTo>
                  <a:lnTo>
                    <a:pt x="3042919" y="1581023"/>
                  </a:lnTo>
                  <a:lnTo>
                    <a:pt x="76200" y="1581023"/>
                  </a:lnTo>
                  <a:lnTo>
                    <a:pt x="57150" y="1561973"/>
                  </a:lnTo>
                  <a:lnTo>
                    <a:pt x="76200" y="1561973"/>
                  </a:lnTo>
                  <a:lnTo>
                    <a:pt x="76200" y="1510030"/>
                  </a:lnTo>
                  <a:close/>
                </a:path>
                <a:path w="3042920" h="1600200">
                  <a:moveTo>
                    <a:pt x="76200" y="1561973"/>
                  </a:moveTo>
                  <a:lnTo>
                    <a:pt x="57150" y="1561973"/>
                  </a:lnTo>
                  <a:lnTo>
                    <a:pt x="76200" y="1581023"/>
                  </a:lnTo>
                  <a:lnTo>
                    <a:pt x="76200" y="1561973"/>
                  </a:lnTo>
                  <a:close/>
                </a:path>
                <a:path w="3042920" h="1600200">
                  <a:moveTo>
                    <a:pt x="3004819" y="1561973"/>
                  </a:moveTo>
                  <a:lnTo>
                    <a:pt x="76200" y="1561973"/>
                  </a:lnTo>
                  <a:lnTo>
                    <a:pt x="76200" y="1581023"/>
                  </a:lnTo>
                  <a:lnTo>
                    <a:pt x="3004819" y="1581023"/>
                  </a:lnTo>
                  <a:lnTo>
                    <a:pt x="3004819" y="1561973"/>
                  </a:lnTo>
                  <a:close/>
                </a:path>
                <a:path w="3042920" h="1600200">
                  <a:moveTo>
                    <a:pt x="3004819" y="19050"/>
                  </a:moveTo>
                  <a:lnTo>
                    <a:pt x="3004819" y="1581023"/>
                  </a:lnTo>
                  <a:lnTo>
                    <a:pt x="3023869" y="1561973"/>
                  </a:lnTo>
                  <a:lnTo>
                    <a:pt x="3042919" y="1561973"/>
                  </a:lnTo>
                  <a:lnTo>
                    <a:pt x="3042919" y="38100"/>
                  </a:lnTo>
                  <a:lnTo>
                    <a:pt x="3008629" y="38100"/>
                  </a:lnTo>
                  <a:lnTo>
                    <a:pt x="3008629" y="22860"/>
                  </a:lnTo>
                  <a:lnTo>
                    <a:pt x="3004819" y="19050"/>
                  </a:lnTo>
                  <a:close/>
                </a:path>
                <a:path w="3042920" h="1600200">
                  <a:moveTo>
                    <a:pt x="3042919" y="1561973"/>
                  </a:moveTo>
                  <a:lnTo>
                    <a:pt x="3023869" y="1561973"/>
                  </a:lnTo>
                  <a:lnTo>
                    <a:pt x="3004819" y="1581023"/>
                  </a:lnTo>
                  <a:lnTo>
                    <a:pt x="3042919" y="1581023"/>
                  </a:lnTo>
                  <a:lnTo>
                    <a:pt x="3042919" y="1561973"/>
                  </a:lnTo>
                  <a:close/>
                </a:path>
                <a:path w="3042920" h="1600200">
                  <a:moveTo>
                    <a:pt x="57150" y="1414780"/>
                  </a:moveTo>
                  <a:lnTo>
                    <a:pt x="0" y="1529080"/>
                  </a:lnTo>
                  <a:lnTo>
                    <a:pt x="38100" y="1529080"/>
                  </a:lnTo>
                  <a:lnTo>
                    <a:pt x="38100" y="1510030"/>
                  </a:lnTo>
                  <a:lnTo>
                    <a:pt x="104775" y="1510030"/>
                  </a:lnTo>
                  <a:lnTo>
                    <a:pt x="57150" y="1414780"/>
                  </a:lnTo>
                  <a:close/>
                </a:path>
                <a:path w="3042920" h="1600200">
                  <a:moveTo>
                    <a:pt x="104775" y="1510030"/>
                  </a:moveTo>
                  <a:lnTo>
                    <a:pt x="76200" y="1510030"/>
                  </a:lnTo>
                  <a:lnTo>
                    <a:pt x="76200" y="1529080"/>
                  </a:lnTo>
                  <a:lnTo>
                    <a:pt x="114300" y="1529080"/>
                  </a:lnTo>
                  <a:lnTo>
                    <a:pt x="104775" y="1510030"/>
                  </a:lnTo>
                  <a:close/>
                </a:path>
                <a:path w="3042920" h="1600200">
                  <a:moveTo>
                    <a:pt x="3008629" y="22860"/>
                  </a:moveTo>
                  <a:lnTo>
                    <a:pt x="3008629" y="38100"/>
                  </a:lnTo>
                  <a:lnTo>
                    <a:pt x="3023869" y="38100"/>
                  </a:lnTo>
                  <a:lnTo>
                    <a:pt x="3008629" y="22860"/>
                  </a:lnTo>
                  <a:close/>
                </a:path>
                <a:path w="3042920" h="1600200">
                  <a:moveTo>
                    <a:pt x="3042919" y="0"/>
                  </a:moveTo>
                  <a:lnTo>
                    <a:pt x="3008629" y="0"/>
                  </a:lnTo>
                  <a:lnTo>
                    <a:pt x="3008629" y="22860"/>
                  </a:lnTo>
                  <a:lnTo>
                    <a:pt x="3023869" y="38100"/>
                  </a:lnTo>
                  <a:lnTo>
                    <a:pt x="3042919" y="38100"/>
                  </a:lnTo>
                  <a:lnTo>
                    <a:pt x="3042919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8337804" y="2020061"/>
              <a:ext cx="3054350" cy="2372995"/>
            </a:xfrm>
            <a:custGeom>
              <a:avLst/>
              <a:gdLst/>
              <a:ahLst/>
              <a:cxnLst/>
              <a:rect l="l" t="t" r="r" b="b"/>
              <a:pathLst>
                <a:path w="3054350" h="2372995">
                  <a:moveTo>
                    <a:pt x="3053842" y="2254250"/>
                  </a:moveTo>
                  <a:lnTo>
                    <a:pt x="3015742" y="2254250"/>
                  </a:lnTo>
                  <a:lnTo>
                    <a:pt x="3015742" y="1203325"/>
                  </a:lnTo>
                  <a:lnTo>
                    <a:pt x="3015742" y="1165225"/>
                  </a:lnTo>
                  <a:lnTo>
                    <a:pt x="865759" y="1165225"/>
                  </a:lnTo>
                  <a:lnTo>
                    <a:pt x="865759" y="0"/>
                  </a:lnTo>
                  <a:lnTo>
                    <a:pt x="865632" y="0"/>
                  </a:lnTo>
                  <a:lnTo>
                    <a:pt x="862584" y="0"/>
                  </a:lnTo>
                  <a:lnTo>
                    <a:pt x="827659" y="0"/>
                  </a:lnTo>
                  <a:lnTo>
                    <a:pt x="827532" y="0"/>
                  </a:lnTo>
                  <a:lnTo>
                    <a:pt x="824484" y="0"/>
                  </a:lnTo>
                  <a:lnTo>
                    <a:pt x="824484" y="1167257"/>
                  </a:lnTo>
                  <a:lnTo>
                    <a:pt x="38100" y="1167257"/>
                  </a:lnTo>
                  <a:lnTo>
                    <a:pt x="38100" y="2258187"/>
                  </a:lnTo>
                  <a:lnTo>
                    <a:pt x="0" y="2258187"/>
                  </a:lnTo>
                  <a:lnTo>
                    <a:pt x="57150" y="2372487"/>
                  </a:lnTo>
                  <a:lnTo>
                    <a:pt x="104775" y="2277237"/>
                  </a:lnTo>
                  <a:lnTo>
                    <a:pt x="114300" y="2258187"/>
                  </a:lnTo>
                  <a:lnTo>
                    <a:pt x="76200" y="2258187"/>
                  </a:lnTo>
                  <a:lnTo>
                    <a:pt x="76200" y="1205357"/>
                  </a:lnTo>
                  <a:lnTo>
                    <a:pt x="827532" y="1205357"/>
                  </a:lnTo>
                  <a:lnTo>
                    <a:pt x="865759" y="1205357"/>
                  </a:lnTo>
                  <a:lnTo>
                    <a:pt x="1031113" y="1205357"/>
                  </a:lnTo>
                  <a:lnTo>
                    <a:pt x="1031113" y="2258187"/>
                  </a:lnTo>
                  <a:lnTo>
                    <a:pt x="993013" y="2258187"/>
                  </a:lnTo>
                  <a:lnTo>
                    <a:pt x="1050163" y="2372487"/>
                  </a:lnTo>
                  <a:lnTo>
                    <a:pt x="1097788" y="2277237"/>
                  </a:lnTo>
                  <a:lnTo>
                    <a:pt x="1107313" y="2258187"/>
                  </a:lnTo>
                  <a:lnTo>
                    <a:pt x="1069213" y="2258187"/>
                  </a:lnTo>
                  <a:lnTo>
                    <a:pt x="1069213" y="1205357"/>
                  </a:lnTo>
                  <a:lnTo>
                    <a:pt x="2005203" y="1205357"/>
                  </a:lnTo>
                  <a:lnTo>
                    <a:pt x="2005203" y="2258187"/>
                  </a:lnTo>
                  <a:lnTo>
                    <a:pt x="1967103" y="2258187"/>
                  </a:lnTo>
                  <a:lnTo>
                    <a:pt x="2024253" y="2372487"/>
                  </a:lnTo>
                  <a:lnTo>
                    <a:pt x="2071878" y="2277237"/>
                  </a:lnTo>
                  <a:lnTo>
                    <a:pt x="2081403" y="2258187"/>
                  </a:lnTo>
                  <a:lnTo>
                    <a:pt x="2043303" y="2258187"/>
                  </a:lnTo>
                  <a:lnTo>
                    <a:pt x="2043303" y="1205357"/>
                  </a:lnTo>
                  <a:lnTo>
                    <a:pt x="2043303" y="1203325"/>
                  </a:lnTo>
                  <a:lnTo>
                    <a:pt x="2977642" y="1203325"/>
                  </a:lnTo>
                  <a:lnTo>
                    <a:pt x="2977642" y="2254250"/>
                  </a:lnTo>
                  <a:lnTo>
                    <a:pt x="2939542" y="2254250"/>
                  </a:lnTo>
                  <a:lnTo>
                    <a:pt x="2996692" y="2368550"/>
                  </a:lnTo>
                  <a:lnTo>
                    <a:pt x="3044317" y="2273300"/>
                  </a:lnTo>
                  <a:lnTo>
                    <a:pt x="3053842" y="22542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7" name="object 127"/>
          <p:cNvSpPr txBox="1"/>
          <p:nvPr/>
        </p:nvSpPr>
        <p:spPr>
          <a:xfrm>
            <a:off x="3298825" y="6500621"/>
            <a:ext cx="162750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sz="1800" b="1" dirty="0">
                <a:latin typeface="Calibri"/>
                <a:cs typeface="Calibri"/>
              </a:rPr>
              <a:t>Cache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Data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30" dirty="0">
                <a:latin typeface="Calibri"/>
                <a:cs typeface="Calibri"/>
              </a:rPr>
              <a:t>Array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28" name="object 128"/>
          <p:cNvGrpSpPr/>
          <p:nvPr/>
        </p:nvGrpSpPr>
        <p:grpSpPr>
          <a:xfrm>
            <a:off x="51815" y="1328166"/>
            <a:ext cx="11976735" cy="5325745"/>
            <a:chOff x="51815" y="1328166"/>
            <a:chExt cx="11976735" cy="5325745"/>
          </a:xfrm>
        </p:grpSpPr>
        <p:sp>
          <p:nvSpPr>
            <p:cNvPr id="129" name="object 129"/>
            <p:cNvSpPr/>
            <p:nvPr/>
          </p:nvSpPr>
          <p:spPr>
            <a:xfrm>
              <a:off x="8945118" y="4388358"/>
              <a:ext cx="890269" cy="233679"/>
            </a:xfrm>
            <a:custGeom>
              <a:avLst/>
              <a:gdLst/>
              <a:ahLst/>
              <a:cxnLst/>
              <a:rect l="l" t="t" r="r" b="b"/>
              <a:pathLst>
                <a:path w="890270" h="233679">
                  <a:moveTo>
                    <a:pt x="0" y="233171"/>
                  </a:moveTo>
                  <a:lnTo>
                    <a:pt x="890016" y="233171"/>
                  </a:lnTo>
                  <a:lnTo>
                    <a:pt x="890016" y="0"/>
                  </a:lnTo>
                  <a:lnTo>
                    <a:pt x="0" y="0"/>
                  </a:lnTo>
                  <a:lnTo>
                    <a:pt x="0" y="233171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6719315" y="1610106"/>
              <a:ext cx="2688590" cy="3240405"/>
            </a:xfrm>
            <a:custGeom>
              <a:avLst/>
              <a:gdLst/>
              <a:ahLst/>
              <a:cxnLst/>
              <a:rect l="l" t="t" r="r" b="b"/>
              <a:pathLst>
                <a:path w="2688590" h="3240404">
                  <a:moveTo>
                    <a:pt x="76200" y="95250"/>
                  </a:moveTo>
                  <a:lnTo>
                    <a:pt x="38100" y="95250"/>
                  </a:lnTo>
                  <a:lnTo>
                    <a:pt x="38100" y="3239897"/>
                  </a:lnTo>
                  <a:lnTo>
                    <a:pt x="2688462" y="3239897"/>
                  </a:lnTo>
                  <a:lnTo>
                    <a:pt x="2688462" y="3220847"/>
                  </a:lnTo>
                  <a:lnTo>
                    <a:pt x="76200" y="3220847"/>
                  </a:lnTo>
                  <a:lnTo>
                    <a:pt x="57150" y="3201797"/>
                  </a:lnTo>
                  <a:lnTo>
                    <a:pt x="76200" y="3201797"/>
                  </a:lnTo>
                  <a:lnTo>
                    <a:pt x="76200" y="95250"/>
                  </a:lnTo>
                  <a:close/>
                </a:path>
                <a:path w="2688590" h="3240404">
                  <a:moveTo>
                    <a:pt x="76200" y="3201797"/>
                  </a:moveTo>
                  <a:lnTo>
                    <a:pt x="57150" y="3201797"/>
                  </a:lnTo>
                  <a:lnTo>
                    <a:pt x="76200" y="3220847"/>
                  </a:lnTo>
                  <a:lnTo>
                    <a:pt x="76200" y="3201797"/>
                  </a:lnTo>
                  <a:close/>
                </a:path>
                <a:path w="2688590" h="3240404">
                  <a:moveTo>
                    <a:pt x="2650362" y="3201797"/>
                  </a:moveTo>
                  <a:lnTo>
                    <a:pt x="76200" y="3201797"/>
                  </a:lnTo>
                  <a:lnTo>
                    <a:pt x="76200" y="3220847"/>
                  </a:lnTo>
                  <a:lnTo>
                    <a:pt x="2650362" y="3220847"/>
                  </a:lnTo>
                  <a:lnTo>
                    <a:pt x="2650362" y="3201797"/>
                  </a:lnTo>
                  <a:close/>
                </a:path>
                <a:path w="2688590" h="3240404">
                  <a:moveTo>
                    <a:pt x="2688462" y="3011424"/>
                  </a:moveTo>
                  <a:lnTo>
                    <a:pt x="2650362" y="3011424"/>
                  </a:lnTo>
                  <a:lnTo>
                    <a:pt x="2650362" y="3220847"/>
                  </a:lnTo>
                  <a:lnTo>
                    <a:pt x="2669412" y="3201797"/>
                  </a:lnTo>
                  <a:lnTo>
                    <a:pt x="2688462" y="3201797"/>
                  </a:lnTo>
                  <a:lnTo>
                    <a:pt x="2688462" y="3011424"/>
                  </a:lnTo>
                  <a:close/>
                </a:path>
                <a:path w="2688590" h="3240404">
                  <a:moveTo>
                    <a:pt x="2688462" y="3201797"/>
                  </a:moveTo>
                  <a:lnTo>
                    <a:pt x="2669412" y="3201797"/>
                  </a:lnTo>
                  <a:lnTo>
                    <a:pt x="2650362" y="3220847"/>
                  </a:lnTo>
                  <a:lnTo>
                    <a:pt x="2688462" y="3220847"/>
                  </a:lnTo>
                  <a:lnTo>
                    <a:pt x="2688462" y="3201797"/>
                  </a:lnTo>
                  <a:close/>
                </a:path>
                <a:path w="2688590" h="3240404">
                  <a:moveTo>
                    <a:pt x="57150" y="0"/>
                  </a:moveTo>
                  <a:lnTo>
                    <a:pt x="0" y="114300"/>
                  </a:lnTo>
                  <a:lnTo>
                    <a:pt x="38100" y="114300"/>
                  </a:lnTo>
                  <a:lnTo>
                    <a:pt x="38100" y="95250"/>
                  </a:lnTo>
                  <a:lnTo>
                    <a:pt x="104775" y="95250"/>
                  </a:lnTo>
                  <a:lnTo>
                    <a:pt x="57150" y="0"/>
                  </a:lnTo>
                  <a:close/>
                </a:path>
                <a:path w="2688590" h="3240404">
                  <a:moveTo>
                    <a:pt x="104775" y="95250"/>
                  </a:moveTo>
                  <a:lnTo>
                    <a:pt x="76200" y="95250"/>
                  </a:lnTo>
                  <a:lnTo>
                    <a:pt x="76200" y="114300"/>
                  </a:lnTo>
                  <a:lnTo>
                    <a:pt x="114300" y="114300"/>
                  </a:lnTo>
                  <a:lnTo>
                    <a:pt x="104775" y="9525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2401061" y="2673858"/>
              <a:ext cx="1458595" cy="437515"/>
            </a:xfrm>
            <a:custGeom>
              <a:avLst/>
              <a:gdLst/>
              <a:ahLst/>
              <a:cxnLst/>
              <a:rect l="l" t="t" r="r" b="b"/>
              <a:pathLst>
                <a:path w="1458595" h="437514">
                  <a:moveTo>
                    <a:pt x="0" y="437388"/>
                  </a:moveTo>
                  <a:lnTo>
                    <a:pt x="1458467" y="437388"/>
                  </a:lnTo>
                  <a:lnTo>
                    <a:pt x="1458467" y="0"/>
                  </a:lnTo>
                  <a:lnTo>
                    <a:pt x="0" y="0"/>
                  </a:lnTo>
                  <a:lnTo>
                    <a:pt x="0" y="437388"/>
                  </a:lnTo>
                  <a:close/>
                </a:path>
              </a:pathLst>
            </a:custGeom>
            <a:ln w="38099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11195304" y="1328166"/>
              <a:ext cx="833119" cy="3227705"/>
            </a:xfrm>
            <a:custGeom>
              <a:avLst/>
              <a:gdLst/>
              <a:ahLst/>
              <a:cxnLst/>
              <a:rect l="l" t="t" r="r" b="b"/>
              <a:pathLst>
                <a:path w="833120" h="3227704">
                  <a:moveTo>
                    <a:pt x="699770" y="3113151"/>
                  </a:moveTo>
                  <a:lnTo>
                    <a:pt x="585470" y="3170301"/>
                  </a:lnTo>
                  <a:lnTo>
                    <a:pt x="699770" y="3227451"/>
                  </a:lnTo>
                  <a:lnTo>
                    <a:pt x="699770" y="3189351"/>
                  </a:lnTo>
                  <a:lnTo>
                    <a:pt x="680720" y="3189351"/>
                  </a:lnTo>
                  <a:lnTo>
                    <a:pt x="680720" y="3151251"/>
                  </a:lnTo>
                  <a:lnTo>
                    <a:pt x="699770" y="3151251"/>
                  </a:lnTo>
                  <a:lnTo>
                    <a:pt x="699770" y="3113151"/>
                  </a:lnTo>
                  <a:close/>
                </a:path>
                <a:path w="833120" h="3227704">
                  <a:moveTo>
                    <a:pt x="699770" y="3151251"/>
                  </a:moveTo>
                  <a:lnTo>
                    <a:pt x="680720" y="3151251"/>
                  </a:lnTo>
                  <a:lnTo>
                    <a:pt x="680720" y="3189351"/>
                  </a:lnTo>
                  <a:lnTo>
                    <a:pt x="699770" y="3189351"/>
                  </a:lnTo>
                  <a:lnTo>
                    <a:pt x="699770" y="3151251"/>
                  </a:lnTo>
                  <a:close/>
                </a:path>
                <a:path w="833120" h="3227704">
                  <a:moveTo>
                    <a:pt x="795020" y="3151251"/>
                  </a:moveTo>
                  <a:lnTo>
                    <a:pt x="699770" y="3151251"/>
                  </a:lnTo>
                  <a:lnTo>
                    <a:pt x="699770" y="3189351"/>
                  </a:lnTo>
                  <a:lnTo>
                    <a:pt x="833120" y="3189351"/>
                  </a:lnTo>
                  <a:lnTo>
                    <a:pt x="833120" y="3170301"/>
                  </a:lnTo>
                  <a:lnTo>
                    <a:pt x="795020" y="3170301"/>
                  </a:lnTo>
                  <a:lnTo>
                    <a:pt x="795020" y="3151251"/>
                  </a:lnTo>
                  <a:close/>
                </a:path>
                <a:path w="833120" h="3227704">
                  <a:moveTo>
                    <a:pt x="795020" y="1552575"/>
                  </a:moveTo>
                  <a:lnTo>
                    <a:pt x="795020" y="3170301"/>
                  </a:lnTo>
                  <a:lnTo>
                    <a:pt x="814070" y="3151251"/>
                  </a:lnTo>
                  <a:lnTo>
                    <a:pt x="833120" y="3151251"/>
                  </a:lnTo>
                  <a:lnTo>
                    <a:pt x="833120" y="1571625"/>
                  </a:lnTo>
                  <a:lnTo>
                    <a:pt x="814070" y="1571625"/>
                  </a:lnTo>
                  <a:lnTo>
                    <a:pt x="795020" y="1552575"/>
                  </a:lnTo>
                  <a:close/>
                </a:path>
                <a:path w="833120" h="3227704">
                  <a:moveTo>
                    <a:pt x="833120" y="3151251"/>
                  </a:moveTo>
                  <a:lnTo>
                    <a:pt x="814070" y="3151251"/>
                  </a:lnTo>
                  <a:lnTo>
                    <a:pt x="795020" y="3170301"/>
                  </a:lnTo>
                  <a:lnTo>
                    <a:pt x="833120" y="3170301"/>
                  </a:lnTo>
                  <a:lnTo>
                    <a:pt x="833120" y="3151251"/>
                  </a:lnTo>
                  <a:close/>
                </a:path>
                <a:path w="833120" h="3227704">
                  <a:moveTo>
                    <a:pt x="38100" y="0"/>
                  </a:moveTo>
                  <a:lnTo>
                    <a:pt x="0" y="0"/>
                  </a:lnTo>
                  <a:lnTo>
                    <a:pt x="0" y="1571625"/>
                  </a:lnTo>
                  <a:lnTo>
                    <a:pt x="795020" y="1571625"/>
                  </a:lnTo>
                  <a:lnTo>
                    <a:pt x="795020" y="1552575"/>
                  </a:lnTo>
                  <a:lnTo>
                    <a:pt x="38100" y="1552575"/>
                  </a:lnTo>
                  <a:lnTo>
                    <a:pt x="19050" y="1533525"/>
                  </a:lnTo>
                  <a:lnTo>
                    <a:pt x="38100" y="1533525"/>
                  </a:lnTo>
                  <a:lnTo>
                    <a:pt x="38100" y="0"/>
                  </a:lnTo>
                  <a:close/>
                </a:path>
                <a:path w="833120" h="3227704">
                  <a:moveTo>
                    <a:pt x="833120" y="1533525"/>
                  </a:moveTo>
                  <a:lnTo>
                    <a:pt x="38100" y="1533525"/>
                  </a:lnTo>
                  <a:lnTo>
                    <a:pt x="38100" y="1552575"/>
                  </a:lnTo>
                  <a:lnTo>
                    <a:pt x="795020" y="1552575"/>
                  </a:lnTo>
                  <a:lnTo>
                    <a:pt x="814070" y="1571625"/>
                  </a:lnTo>
                  <a:lnTo>
                    <a:pt x="833120" y="1571625"/>
                  </a:lnTo>
                  <a:lnTo>
                    <a:pt x="833120" y="1533525"/>
                  </a:lnTo>
                  <a:close/>
                </a:path>
                <a:path w="833120" h="3227704">
                  <a:moveTo>
                    <a:pt x="38100" y="1533525"/>
                  </a:moveTo>
                  <a:lnTo>
                    <a:pt x="19050" y="1533525"/>
                  </a:lnTo>
                  <a:lnTo>
                    <a:pt x="38100" y="1552575"/>
                  </a:lnTo>
                  <a:lnTo>
                    <a:pt x="38100" y="153352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70865" y="5157977"/>
              <a:ext cx="8578850" cy="1477010"/>
            </a:xfrm>
            <a:custGeom>
              <a:avLst/>
              <a:gdLst/>
              <a:ahLst/>
              <a:cxnLst/>
              <a:rect l="l" t="t" r="r" b="b"/>
              <a:pathLst>
                <a:path w="8578850" h="1477009">
                  <a:moveTo>
                    <a:pt x="8578596" y="0"/>
                  </a:moveTo>
                  <a:lnTo>
                    <a:pt x="0" y="0"/>
                  </a:lnTo>
                  <a:lnTo>
                    <a:pt x="0" y="1476756"/>
                  </a:lnTo>
                  <a:lnTo>
                    <a:pt x="8578596" y="1476756"/>
                  </a:lnTo>
                  <a:lnTo>
                    <a:pt x="85785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70865" y="5157977"/>
              <a:ext cx="8578850" cy="1477010"/>
            </a:xfrm>
            <a:custGeom>
              <a:avLst/>
              <a:gdLst/>
              <a:ahLst/>
              <a:cxnLst/>
              <a:rect l="l" t="t" r="r" b="b"/>
              <a:pathLst>
                <a:path w="8578850" h="1477009">
                  <a:moveTo>
                    <a:pt x="0" y="1476756"/>
                  </a:moveTo>
                  <a:lnTo>
                    <a:pt x="8578596" y="1476756"/>
                  </a:lnTo>
                  <a:lnTo>
                    <a:pt x="8578596" y="0"/>
                  </a:lnTo>
                  <a:lnTo>
                    <a:pt x="0" y="0"/>
                  </a:lnTo>
                  <a:lnTo>
                    <a:pt x="0" y="1476756"/>
                  </a:lnTo>
                  <a:close/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5" name="object 135"/>
          <p:cNvSpPr txBox="1"/>
          <p:nvPr/>
        </p:nvSpPr>
        <p:spPr>
          <a:xfrm>
            <a:off x="149453" y="5450535"/>
            <a:ext cx="10365105" cy="1275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14376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Send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some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tag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bits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set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index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bits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fast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way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predictor,</a:t>
            </a:r>
            <a:r>
              <a:rPr sz="1800" dirty="0">
                <a:latin typeface="Calibri"/>
                <a:cs typeface="Calibri"/>
              </a:rPr>
              <a:t> output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which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4-bit</a:t>
            </a:r>
            <a:r>
              <a:rPr sz="1800" spc="-10" dirty="0">
                <a:latin typeface="Calibri"/>
                <a:cs typeface="Calibri"/>
              </a:rPr>
              <a:t> block </a:t>
            </a:r>
            <a:r>
              <a:rPr sz="1800" dirty="0">
                <a:latin typeface="Calibri"/>
                <a:cs typeface="Calibri"/>
              </a:rPr>
              <a:t>select,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like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sequential.</a:t>
            </a:r>
            <a:r>
              <a:rPr sz="1800" spc="3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Fetch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way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matched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tag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send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prediction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validation </a:t>
            </a:r>
            <a:r>
              <a:rPr sz="1800" dirty="0">
                <a:latin typeface="Calibri"/>
                <a:cs typeface="Calibri"/>
              </a:rPr>
              <a:t>logic.</a:t>
            </a:r>
            <a:r>
              <a:rPr sz="1800" spc="37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If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correct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predict</a:t>
            </a:r>
            <a:r>
              <a:rPr sz="1800" dirty="0">
                <a:latin typeface="Calibri"/>
                <a:cs typeface="Calibri"/>
              </a:rPr>
              <a:t>: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use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block.</a:t>
            </a:r>
            <a:r>
              <a:rPr sz="1800" spc="37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If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incorrect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predict: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discard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block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10" dirty="0">
                <a:latin typeface="Calibri"/>
                <a:cs typeface="Calibri"/>
              </a:rPr>
              <a:t> refetch.</a:t>
            </a:r>
            <a:endParaRPr sz="18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1195"/>
              </a:spcBef>
            </a:pPr>
            <a:r>
              <a:rPr sz="1800" b="1" dirty="0">
                <a:latin typeface="Calibri"/>
                <a:cs typeface="Calibri"/>
              </a:rPr>
              <a:t>Cache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Tag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Array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6820916" y="3944492"/>
            <a:ext cx="47053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2-</a:t>
            </a:r>
            <a:r>
              <a:rPr sz="1800" b="1" spc="-25" dirty="0">
                <a:latin typeface="Calibri"/>
                <a:cs typeface="Calibri"/>
              </a:rPr>
              <a:t>bit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6820916" y="4218813"/>
            <a:ext cx="4095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Calibri"/>
                <a:cs typeface="Calibri"/>
              </a:rPr>
              <a:t>way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6820916" y="4493132"/>
            <a:ext cx="5778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select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11283822" y="2321509"/>
            <a:ext cx="8058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2-</a:t>
            </a:r>
            <a:r>
              <a:rPr sz="1800" b="1" dirty="0">
                <a:latin typeface="Calibri"/>
                <a:cs typeface="Calibri"/>
              </a:rPr>
              <a:t>bit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set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spc="-10" dirty="0">
                <a:latin typeface="Calibri"/>
                <a:cs typeface="Calibri"/>
              </a:rPr>
              <a:t>select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9814686" y="2316226"/>
            <a:ext cx="8064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2-</a:t>
            </a:r>
            <a:r>
              <a:rPr sz="1800" b="1" dirty="0">
                <a:latin typeface="Calibri"/>
                <a:cs typeface="Calibri"/>
              </a:rPr>
              <a:t>bit </a:t>
            </a:r>
            <a:r>
              <a:rPr sz="1800" b="1" spc="-25" dirty="0">
                <a:latin typeface="Calibri"/>
                <a:cs typeface="Calibri"/>
              </a:rPr>
              <a:t>set </a:t>
            </a:r>
            <a:r>
              <a:rPr sz="1800" b="1" spc="-10" dirty="0">
                <a:latin typeface="Calibri"/>
                <a:cs typeface="Calibri"/>
              </a:rPr>
              <a:t>select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3991102" y="2606802"/>
            <a:ext cx="163131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4-</a:t>
            </a:r>
            <a:r>
              <a:rPr sz="1800" b="1" dirty="0">
                <a:latin typeface="Calibri"/>
                <a:cs typeface="Calibri"/>
              </a:rPr>
              <a:t>bit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block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select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42" name="object 142"/>
          <p:cNvGrpSpPr/>
          <p:nvPr/>
        </p:nvGrpSpPr>
        <p:grpSpPr>
          <a:xfrm>
            <a:off x="7676133" y="2128773"/>
            <a:ext cx="1092200" cy="601345"/>
            <a:chOff x="7676133" y="2128773"/>
            <a:chExt cx="1092200" cy="601345"/>
          </a:xfrm>
        </p:grpSpPr>
        <p:sp>
          <p:nvSpPr>
            <p:cNvPr id="143" name="object 143"/>
            <p:cNvSpPr/>
            <p:nvPr/>
          </p:nvSpPr>
          <p:spPr>
            <a:xfrm>
              <a:off x="7682483" y="2135123"/>
              <a:ext cx="1079500" cy="588645"/>
            </a:xfrm>
            <a:custGeom>
              <a:avLst/>
              <a:gdLst/>
              <a:ahLst/>
              <a:cxnLst/>
              <a:rect l="l" t="t" r="r" b="b"/>
              <a:pathLst>
                <a:path w="1079500" h="588644">
                  <a:moveTo>
                    <a:pt x="1078992" y="0"/>
                  </a:moveTo>
                  <a:lnTo>
                    <a:pt x="0" y="0"/>
                  </a:lnTo>
                  <a:lnTo>
                    <a:pt x="0" y="588263"/>
                  </a:lnTo>
                  <a:lnTo>
                    <a:pt x="1078992" y="588263"/>
                  </a:lnTo>
                  <a:lnTo>
                    <a:pt x="107899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7682483" y="2135123"/>
              <a:ext cx="1079500" cy="588645"/>
            </a:xfrm>
            <a:custGeom>
              <a:avLst/>
              <a:gdLst/>
              <a:ahLst/>
              <a:cxnLst/>
              <a:rect l="l" t="t" r="r" b="b"/>
              <a:pathLst>
                <a:path w="1079500" h="588644">
                  <a:moveTo>
                    <a:pt x="0" y="588263"/>
                  </a:moveTo>
                  <a:lnTo>
                    <a:pt x="1078992" y="588263"/>
                  </a:lnTo>
                  <a:lnTo>
                    <a:pt x="1078992" y="0"/>
                  </a:lnTo>
                  <a:lnTo>
                    <a:pt x="0" y="0"/>
                  </a:lnTo>
                  <a:lnTo>
                    <a:pt x="0" y="58826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5" name="object 145"/>
          <p:cNvSpPr txBox="1"/>
          <p:nvPr/>
        </p:nvSpPr>
        <p:spPr>
          <a:xfrm>
            <a:off x="8026400" y="2127884"/>
            <a:ext cx="3943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way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7784083" y="2402204"/>
            <a:ext cx="8801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predictor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47" name="object 147"/>
          <p:cNvGrpSpPr/>
          <p:nvPr/>
        </p:nvGrpSpPr>
        <p:grpSpPr>
          <a:xfrm>
            <a:off x="3835146" y="2020061"/>
            <a:ext cx="5367655" cy="927735"/>
            <a:chOff x="3835146" y="2020061"/>
            <a:chExt cx="5367655" cy="927735"/>
          </a:xfrm>
        </p:grpSpPr>
        <p:sp>
          <p:nvSpPr>
            <p:cNvPr id="148" name="object 148"/>
            <p:cNvSpPr/>
            <p:nvPr/>
          </p:nvSpPr>
          <p:spPr>
            <a:xfrm>
              <a:off x="8762238" y="2020061"/>
              <a:ext cx="440690" cy="467995"/>
            </a:xfrm>
            <a:custGeom>
              <a:avLst/>
              <a:gdLst/>
              <a:ahLst/>
              <a:cxnLst/>
              <a:rect l="l" t="t" r="r" b="b"/>
              <a:pathLst>
                <a:path w="440690" h="467994">
                  <a:moveTo>
                    <a:pt x="114300" y="353567"/>
                  </a:moveTo>
                  <a:lnTo>
                    <a:pt x="0" y="410717"/>
                  </a:lnTo>
                  <a:lnTo>
                    <a:pt x="114300" y="467867"/>
                  </a:lnTo>
                  <a:lnTo>
                    <a:pt x="114300" y="429767"/>
                  </a:lnTo>
                  <a:lnTo>
                    <a:pt x="95250" y="429767"/>
                  </a:lnTo>
                  <a:lnTo>
                    <a:pt x="95250" y="391667"/>
                  </a:lnTo>
                  <a:lnTo>
                    <a:pt x="114300" y="391667"/>
                  </a:lnTo>
                  <a:lnTo>
                    <a:pt x="114300" y="353567"/>
                  </a:lnTo>
                  <a:close/>
                </a:path>
                <a:path w="440690" h="467994">
                  <a:moveTo>
                    <a:pt x="114300" y="391667"/>
                  </a:moveTo>
                  <a:lnTo>
                    <a:pt x="95250" y="391667"/>
                  </a:lnTo>
                  <a:lnTo>
                    <a:pt x="95250" y="429767"/>
                  </a:lnTo>
                  <a:lnTo>
                    <a:pt x="114300" y="429767"/>
                  </a:lnTo>
                  <a:lnTo>
                    <a:pt x="114300" y="391667"/>
                  </a:lnTo>
                  <a:close/>
                </a:path>
                <a:path w="440690" h="467994">
                  <a:moveTo>
                    <a:pt x="402462" y="391667"/>
                  </a:moveTo>
                  <a:lnTo>
                    <a:pt x="114300" y="391667"/>
                  </a:lnTo>
                  <a:lnTo>
                    <a:pt x="114300" y="429767"/>
                  </a:lnTo>
                  <a:lnTo>
                    <a:pt x="440562" y="429767"/>
                  </a:lnTo>
                  <a:lnTo>
                    <a:pt x="440562" y="410717"/>
                  </a:lnTo>
                  <a:lnTo>
                    <a:pt x="402462" y="410717"/>
                  </a:lnTo>
                  <a:lnTo>
                    <a:pt x="402462" y="391667"/>
                  </a:lnTo>
                  <a:close/>
                </a:path>
                <a:path w="440690" h="467994">
                  <a:moveTo>
                    <a:pt x="440562" y="0"/>
                  </a:moveTo>
                  <a:lnTo>
                    <a:pt x="402462" y="0"/>
                  </a:lnTo>
                  <a:lnTo>
                    <a:pt x="402462" y="410717"/>
                  </a:lnTo>
                  <a:lnTo>
                    <a:pt x="421512" y="391667"/>
                  </a:lnTo>
                  <a:lnTo>
                    <a:pt x="440562" y="391667"/>
                  </a:lnTo>
                  <a:lnTo>
                    <a:pt x="440562" y="0"/>
                  </a:lnTo>
                  <a:close/>
                </a:path>
                <a:path w="440690" h="467994">
                  <a:moveTo>
                    <a:pt x="440562" y="391667"/>
                  </a:moveTo>
                  <a:lnTo>
                    <a:pt x="421512" y="391667"/>
                  </a:lnTo>
                  <a:lnTo>
                    <a:pt x="402462" y="410717"/>
                  </a:lnTo>
                  <a:lnTo>
                    <a:pt x="440562" y="410717"/>
                  </a:lnTo>
                  <a:lnTo>
                    <a:pt x="440562" y="39166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3835146" y="2410967"/>
              <a:ext cx="3848100" cy="537210"/>
            </a:xfrm>
            <a:custGeom>
              <a:avLst/>
              <a:gdLst/>
              <a:ahLst/>
              <a:cxnLst/>
              <a:rect l="l" t="t" r="r" b="b"/>
              <a:pathLst>
                <a:path w="3848100" h="537210">
                  <a:moveTo>
                    <a:pt x="114300" y="422402"/>
                  </a:moveTo>
                  <a:lnTo>
                    <a:pt x="0" y="479552"/>
                  </a:lnTo>
                  <a:lnTo>
                    <a:pt x="114300" y="536702"/>
                  </a:lnTo>
                  <a:lnTo>
                    <a:pt x="114300" y="498602"/>
                  </a:lnTo>
                  <a:lnTo>
                    <a:pt x="95250" y="498602"/>
                  </a:lnTo>
                  <a:lnTo>
                    <a:pt x="95250" y="460502"/>
                  </a:lnTo>
                  <a:lnTo>
                    <a:pt x="114300" y="460502"/>
                  </a:lnTo>
                  <a:lnTo>
                    <a:pt x="114300" y="422402"/>
                  </a:lnTo>
                  <a:close/>
                </a:path>
                <a:path w="3848100" h="537210">
                  <a:moveTo>
                    <a:pt x="114300" y="460502"/>
                  </a:moveTo>
                  <a:lnTo>
                    <a:pt x="95250" y="460502"/>
                  </a:lnTo>
                  <a:lnTo>
                    <a:pt x="95250" y="498602"/>
                  </a:lnTo>
                  <a:lnTo>
                    <a:pt x="114300" y="498602"/>
                  </a:lnTo>
                  <a:lnTo>
                    <a:pt x="114300" y="460502"/>
                  </a:lnTo>
                  <a:close/>
                </a:path>
                <a:path w="3848100" h="537210">
                  <a:moveTo>
                    <a:pt x="3637026" y="460502"/>
                  </a:moveTo>
                  <a:lnTo>
                    <a:pt x="114300" y="460502"/>
                  </a:lnTo>
                  <a:lnTo>
                    <a:pt x="114300" y="498602"/>
                  </a:lnTo>
                  <a:lnTo>
                    <a:pt x="3675126" y="498602"/>
                  </a:lnTo>
                  <a:lnTo>
                    <a:pt x="3675126" y="479552"/>
                  </a:lnTo>
                  <a:lnTo>
                    <a:pt x="3637026" y="479552"/>
                  </a:lnTo>
                  <a:lnTo>
                    <a:pt x="3637026" y="460502"/>
                  </a:lnTo>
                  <a:close/>
                </a:path>
                <a:path w="3848100" h="537210">
                  <a:moveTo>
                    <a:pt x="3847719" y="0"/>
                  </a:moveTo>
                  <a:lnTo>
                    <a:pt x="3637026" y="0"/>
                  </a:lnTo>
                  <a:lnTo>
                    <a:pt x="3637026" y="479552"/>
                  </a:lnTo>
                  <a:lnTo>
                    <a:pt x="3656076" y="460502"/>
                  </a:lnTo>
                  <a:lnTo>
                    <a:pt x="3675126" y="460502"/>
                  </a:lnTo>
                  <a:lnTo>
                    <a:pt x="3675126" y="38100"/>
                  </a:lnTo>
                  <a:lnTo>
                    <a:pt x="3656076" y="38100"/>
                  </a:lnTo>
                  <a:lnTo>
                    <a:pt x="3675126" y="19050"/>
                  </a:lnTo>
                  <a:lnTo>
                    <a:pt x="3847719" y="19050"/>
                  </a:lnTo>
                  <a:lnTo>
                    <a:pt x="3847719" y="0"/>
                  </a:lnTo>
                  <a:close/>
                </a:path>
                <a:path w="3848100" h="537210">
                  <a:moveTo>
                    <a:pt x="3675126" y="460502"/>
                  </a:moveTo>
                  <a:lnTo>
                    <a:pt x="3656076" y="460502"/>
                  </a:lnTo>
                  <a:lnTo>
                    <a:pt x="3637026" y="479552"/>
                  </a:lnTo>
                  <a:lnTo>
                    <a:pt x="3675126" y="479552"/>
                  </a:lnTo>
                  <a:lnTo>
                    <a:pt x="3675126" y="460502"/>
                  </a:lnTo>
                  <a:close/>
                </a:path>
                <a:path w="3848100" h="537210">
                  <a:moveTo>
                    <a:pt x="3675126" y="19050"/>
                  </a:moveTo>
                  <a:lnTo>
                    <a:pt x="3656076" y="38100"/>
                  </a:lnTo>
                  <a:lnTo>
                    <a:pt x="3675126" y="38100"/>
                  </a:lnTo>
                  <a:lnTo>
                    <a:pt x="3675126" y="19050"/>
                  </a:lnTo>
                  <a:close/>
                </a:path>
                <a:path w="3848100" h="537210">
                  <a:moveTo>
                    <a:pt x="3847719" y="19050"/>
                  </a:moveTo>
                  <a:lnTo>
                    <a:pt x="3675126" y="19050"/>
                  </a:lnTo>
                  <a:lnTo>
                    <a:pt x="3675126" y="38100"/>
                  </a:lnTo>
                  <a:lnTo>
                    <a:pt x="3847719" y="38100"/>
                  </a:lnTo>
                  <a:lnTo>
                    <a:pt x="3847719" y="1905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0" name="object 150"/>
          <p:cNvSpPr txBox="1"/>
          <p:nvPr/>
        </p:nvSpPr>
        <p:spPr>
          <a:xfrm>
            <a:off x="6163055" y="1021080"/>
            <a:ext cx="1225550" cy="588645"/>
          </a:xfrm>
          <a:prstGeom prst="rect">
            <a:avLst/>
          </a:prstGeom>
          <a:solidFill>
            <a:srgbClr val="FF0000"/>
          </a:solidFill>
          <a:ln w="12700">
            <a:solidFill>
              <a:srgbClr val="2E528F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 marL="204470" marR="132715" indent="-64135">
              <a:lnSpc>
                <a:spcPct val="100000"/>
              </a:lnSpc>
              <a:spcBef>
                <a:spcPts val="35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Prediction validator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51" name="object 151"/>
          <p:cNvGrpSpPr/>
          <p:nvPr/>
        </p:nvGrpSpPr>
        <p:grpSpPr>
          <a:xfrm>
            <a:off x="2397251" y="1380744"/>
            <a:ext cx="1496695" cy="475615"/>
            <a:chOff x="2397251" y="1380744"/>
            <a:chExt cx="1496695" cy="475615"/>
          </a:xfrm>
        </p:grpSpPr>
        <p:sp>
          <p:nvSpPr>
            <p:cNvPr id="152" name="object 152"/>
            <p:cNvSpPr/>
            <p:nvPr/>
          </p:nvSpPr>
          <p:spPr>
            <a:xfrm>
              <a:off x="2416301" y="1399794"/>
              <a:ext cx="1458595" cy="437515"/>
            </a:xfrm>
            <a:custGeom>
              <a:avLst/>
              <a:gdLst/>
              <a:ahLst/>
              <a:cxnLst/>
              <a:rect l="l" t="t" r="r" b="b"/>
              <a:pathLst>
                <a:path w="1458595" h="437514">
                  <a:moveTo>
                    <a:pt x="1458468" y="0"/>
                  </a:moveTo>
                  <a:lnTo>
                    <a:pt x="0" y="0"/>
                  </a:lnTo>
                  <a:lnTo>
                    <a:pt x="0" y="437388"/>
                  </a:lnTo>
                  <a:lnTo>
                    <a:pt x="1458468" y="437388"/>
                  </a:lnTo>
                  <a:lnTo>
                    <a:pt x="145846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2416301" y="1399794"/>
              <a:ext cx="1458595" cy="437515"/>
            </a:xfrm>
            <a:custGeom>
              <a:avLst/>
              <a:gdLst/>
              <a:ahLst/>
              <a:cxnLst/>
              <a:rect l="l" t="t" r="r" b="b"/>
              <a:pathLst>
                <a:path w="1458595" h="437514">
                  <a:moveTo>
                    <a:pt x="0" y="437388"/>
                  </a:moveTo>
                  <a:lnTo>
                    <a:pt x="1458468" y="437388"/>
                  </a:lnTo>
                  <a:lnTo>
                    <a:pt x="1458468" y="0"/>
                  </a:lnTo>
                  <a:lnTo>
                    <a:pt x="0" y="0"/>
                  </a:lnTo>
                  <a:lnTo>
                    <a:pt x="0" y="437388"/>
                  </a:lnTo>
                  <a:close/>
                </a:path>
              </a:pathLst>
            </a:custGeom>
            <a:ln w="3810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4" name="object 154"/>
          <p:cNvSpPr txBox="1"/>
          <p:nvPr/>
        </p:nvSpPr>
        <p:spPr>
          <a:xfrm>
            <a:off x="3078860" y="1452753"/>
            <a:ext cx="131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?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5" name="object 155"/>
          <p:cNvSpPr/>
          <p:nvPr/>
        </p:nvSpPr>
        <p:spPr>
          <a:xfrm>
            <a:off x="3015107" y="1817370"/>
            <a:ext cx="114300" cy="889000"/>
          </a:xfrm>
          <a:custGeom>
            <a:avLst/>
            <a:gdLst/>
            <a:ahLst/>
            <a:cxnLst/>
            <a:rect l="l" t="t" r="r" b="b"/>
            <a:pathLst>
              <a:path w="114300" h="889000">
                <a:moveTo>
                  <a:pt x="76184" y="113876"/>
                </a:moveTo>
                <a:lnTo>
                  <a:pt x="38083" y="114596"/>
                </a:lnTo>
                <a:lnTo>
                  <a:pt x="52959" y="889000"/>
                </a:lnTo>
                <a:lnTo>
                  <a:pt x="91059" y="888238"/>
                </a:lnTo>
                <a:lnTo>
                  <a:pt x="76184" y="113876"/>
                </a:lnTo>
                <a:close/>
              </a:path>
              <a:path w="114300" h="889000">
                <a:moveTo>
                  <a:pt x="54991" y="0"/>
                </a:moveTo>
                <a:lnTo>
                  <a:pt x="0" y="115315"/>
                </a:lnTo>
                <a:lnTo>
                  <a:pt x="38083" y="114596"/>
                </a:lnTo>
                <a:lnTo>
                  <a:pt x="37718" y="95630"/>
                </a:lnTo>
                <a:lnTo>
                  <a:pt x="75818" y="94868"/>
                </a:lnTo>
                <a:lnTo>
                  <a:pt x="104714" y="94868"/>
                </a:lnTo>
                <a:lnTo>
                  <a:pt x="54991" y="0"/>
                </a:lnTo>
                <a:close/>
              </a:path>
              <a:path w="114300" h="889000">
                <a:moveTo>
                  <a:pt x="75818" y="94868"/>
                </a:moveTo>
                <a:lnTo>
                  <a:pt x="37718" y="95630"/>
                </a:lnTo>
                <a:lnTo>
                  <a:pt x="38083" y="114596"/>
                </a:lnTo>
                <a:lnTo>
                  <a:pt x="76184" y="113876"/>
                </a:lnTo>
                <a:lnTo>
                  <a:pt x="75818" y="94868"/>
                </a:lnTo>
                <a:close/>
              </a:path>
              <a:path w="114300" h="889000">
                <a:moveTo>
                  <a:pt x="104714" y="94868"/>
                </a:moveTo>
                <a:lnTo>
                  <a:pt x="75818" y="94868"/>
                </a:lnTo>
                <a:lnTo>
                  <a:pt x="76184" y="113876"/>
                </a:lnTo>
                <a:lnTo>
                  <a:pt x="114300" y="113156"/>
                </a:lnTo>
                <a:lnTo>
                  <a:pt x="104714" y="94868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3862578" y="1481582"/>
            <a:ext cx="2301875" cy="114300"/>
          </a:xfrm>
          <a:custGeom>
            <a:avLst/>
            <a:gdLst/>
            <a:ahLst/>
            <a:cxnLst/>
            <a:rect l="l" t="t" r="r" b="b"/>
            <a:pathLst>
              <a:path w="2301875" h="114300">
                <a:moveTo>
                  <a:pt x="114046" y="0"/>
                </a:moveTo>
                <a:lnTo>
                  <a:pt x="0" y="57530"/>
                </a:lnTo>
                <a:lnTo>
                  <a:pt x="114554" y="114300"/>
                </a:lnTo>
                <a:lnTo>
                  <a:pt x="114384" y="76200"/>
                </a:lnTo>
                <a:lnTo>
                  <a:pt x="95376" y="76200"/>
                </a:lnTo>
                <a:lnTo>
                  <a:pt x="95123" y="38100"/>
                </a:lnTo>
                <a:lnTo>
                  <a:pt x="114214" y="38018"/>
                </a:lnTo>
                <a:lnTo>
                  <a:pt x="114046" y="0"/>
                </a:lnTo>
                <a:close/>
              </a:path>
              <a:path w="2301875" h="114300">
                <a:moveTo>
                  <a:pt x="114214" y="38018"/>
                </a:moveTo>
                <a:lnTo>
                  <a:pt x="95123" y="38100"/>
                </a:lnTo>
                <a:lnTo>
                  <a:pt x="95376" y="76200"/>
                </a:lnTo>
                <a:lnTo>
                  <a:pt x="114384" y="76119"/>
                </a:lnTo>
                <a:lnTo>
                  <a:pt x="114214" y="38018"/>
                </a:lnTo>
                <a:close/>
              </a:path>
              <a:path w="2301875" h="114300">
                <a:moveTo>
                  <a:pt x="114384" y="76119"/>
                </a:moveTo>
                <a:lnTo>
                  <a:pt x="95376" y="76200"/>
                </a:lnTo>
                <a:lnTo>
                  <a:pt x="114384" y="76200"/>
                </a:lnTo>
                <a:close/>
              </a:path>
              <a:path w="2301875" h="114300">
                <a:moveTo>
                  <a:pt x="2301621" y="28701"/>
                </a:moveTo>
                <a:lnTo>
                  <a:pt x="114214" y="38018"/>
                </a:lnTo>
                <a:lnTo>
                  <a:pt x="114384" y="76119"/>
                </a:lnTo>
                <a:lnTo>
                  <a:pt x="2301748" y="66801"/>
                </a:lnTo>
                <a:lnTo>
                  <a:pt x="2301621" y="2870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1D14223-7FF9-B0B2-40D6-D61D9B23A2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2971800"/>
            <a:ext cx="4086266" cy="35618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608DBB4-9978-3330-2F10-D6805DC4CC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114421"/>
            <a:ext cx="5533525" cy="3276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A25849F-5401-16DD-B8D3-6DC442B18E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324358"/>
            <a:ext cx="5029200" cy="250759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D6F6CF8-64F5-4A20-541C-F15C51D6505C}"/>
              </a:ext>
            </a:extLst>
          </p:cNvPr>
          <p:cNvSpPr txBox="1"/>
          <p:nvPr/>
        </p:nvSpPr>
        <p:spPr>
          <a:xfrm>
            <a:off x="397625" y="354838"/>
            <a:ext cx="524117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Moritz </a:t>
            </a:r>
            <a:r>
              <a:rPr lang="en-US" sz="1600" dirty="0" err="1"/>
              <a:t>Lipp</a:t>
            </a:r>
            <a:r>
              <a:rPr lang="en-US" sz="1600" dirty="0"/>
              <a:t>, </a:t>
            </a:r>
            <a:r>
              <a:rPr lang="en-US" sz="1600" dirty="0" err="1"/>
              <a:t>Vedad</a:t>
            </a:r>
            <a:r>
              <a:rPr lang="en-US" sz="1600" dirty="0"/>
              <a:t> </a:t>
            </a:r>
            <a:r>
              <a:rPr lang="en-US" sz="1600" dirty="0" err="1"/>
              <a:t>Hadžić</a:t>
            </a:r>
            <a:r>
              <a:rPr lang="en-US" sz="1600" dirty="0"/>
              <a:t>, Michael Schwarz, Arthur </a:t>
            </a:r>
            <a:r>
              <a:rPr lang="en-US" sz="1600" dirty="0" err="1"/>
              <a:t>Perais</a:t>
            </a:r>
            <a:r>
              <a:rPr lang="en-US" sz="1600" dirty="0"/>
              <a:t>, </a:t>
            </a:r>
            <a:r>
              <a:rPr lang="en-US" sz="1600" dirty="0" err="1"/>
              <a:t>Clémentine</a:t>
            </a:r>
            <a:r>
              <a:rPr lang="en-US" sz="1600" dirty="0"/>
              <a:t> Maurice, and Daniel </a:t>
            </a:r>
            <a:r>
              <a:rPr lang="en-US" sz="1600" dirty="0" err="1"/>
              <a:t>Gruss</a:t>
            </a:r>
            <a:r>
              <a:rPr lang="en-US" sz="1600" dirty="0"/>
              <a:t>. 2020. </a:t>
            </a:r>
            <a:r>
              <a:rPr lang="en-US" sz="1600" u="sng" dirty="0"/>
              <a:t>Take A Way: Exploring the Security Implications of AMD's Cache Way Predictors. </a:t>
            </a:r>
            <a:r>
              <a:rPr lang="en-US" sz="1600" dirty="0"/>
              <a:t>In Proceedings of the 15th ACM Asia Conference on Computer and Communications Security (ASIA CCS '20). Association for Computing Machinery, New York, NY, USA, 813–825. https://doi.org/10.1145/3320269.3384746</a:t>
            </a:r>
          </a:p>
        </p:txBody>
      </p:sp>
    </p:spTree>
    <p:extLst>
      <p:ext uri="{BB962C8B-B14F-4D97-AF65-F5344CB8AC3E}">
        <p14:creationId xmlns:p14="http://schemas.microsoft.com/office/powerpoint/2010/main" val="9810288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03428" rIns="0" bIns="0" rtlCol="0">
            <a:spAutoFit/>
          </a:bodyPr>
          <a:lstStyle/>
          <a:p>
            <a:pPr marL="561975">
              <a:lnSpc>
                <a:spcPct val="100000"/>
              </a:lnSpc>
              <a:spcBef>
                <a:spcPts val="105"/>
              </a:spcBef>
            </a:pPr>
            <a:r>
              <a:rPr dirty="0"/>
              <a:t>Cost</a:t>
            </a:r>
            <a:r>
              <a:rPr spc="-30" dirty="0"/>
              <a:t> </a:t>
            </a:r>
            <a:r>
              <a:rPr dirty="0"/>
              <a:t>of</a:t>
            </a:r>
            <a:r>
              <a:rPr spc="-25" dirty="0"/>
              <a:t> </a:t>
            </a:r>
            <a:r>
              <a:rPr spc="-10" dirty="0"/>
              <a:t>Associativity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22338" y="3017646"/>
            <a:ext cx="284861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Read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Latency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83.4307ps</a:t>
            </a:r>
            <a:endParaRPr sz="1800">
              <a:latin typeface="Calibri"/>
              <a:cs typeface="Calibri"/>
            </a:endParaRPr>
          </a:p>
          <a:p>
            <a:pPr marL="12700" marR="57150">
              <a:lnSpc>
                <a:spcPct val="100000"/>
              </a:lnSpc>
            </a:pPr>
            <a:r>
              <a:rPr sz="1800" spc="-30" dirty="0">
                <a:latin typeface="Calibri"/>
                <a:cs typeface="Calibri"/>
              </a:rPr>
              <a:t>Tag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Read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Latency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293.516ps </a:t>
            </a:r>
            <a:r>
              <a:rPr sz="1800" dirty="0">
                <a:latin typeface="Calibri"/>
                <a:cs typeface="Calibri"/>
              </a:rPr>
              <a:t>Write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Latency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83.1343ps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30" dirty="0">
                <a:latin typeface="Calibri"/>
                <a:cs typeface="Calibri"/>
              </a:rPr>
              <a:t>Tag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Write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Latency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226.518ps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22338" y="4389501"/>
            <a:ext cx="30162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Read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Bandwidth</a:t>
            </a:r>
            <a:r>
              <a:rPr sz="1800" spc="3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 </a:t>
            </a:r>
            <a:r>
              <a:rPr sz="1800" spc="-10" dirty="0">
                <a:latin typeface="Calibri"/>
                <a:cs typeface="Calibri"/>
              </a:rPr>
              <a:t>480.942GB/s </a:t>
            </a:r>
            <a:r>
              <a:rPr sz="1800" dirty="0">
                <a:latin typeface="Calibri"/>
                <a:cs typeface="Calibri"/>
              </a:rPr>
              <a:t>Write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Bandwidth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500.715GB/s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22338" y="5212460"/>
            <a:ext cx="372999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30" dirty="0">
                <a:latin typeface="Calibri"/>
                <a:cs typeface="Calibri"/>
              </a:rPr>
              <a:t>Tag </a:t>
            </a:r>
            <a:r>
              <a:rPr sz="1800" dirty="0">
                <a:latin typeface="Calibri"/>
                <a:cs typeface="Calibri"/>
              </a:rPr>
              <a:t>Read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Dynamic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Energy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1.01651pJ </a:t>
            </a:r>
            <a:r>
              <a:rPr sz="1800" spc="-30" dirty="0">
                <a:latin typeface="Calibri"/>
                <a:cs typeface="Calibri"/>
              </a:rPr>
              <a:t>Tag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Write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Dynamic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Energy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0.758075pJ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73124" y="2542032"/>
            <a:ext cx="3862070" cy="276225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2730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15"/>
              </a:spcBef>
            </a:pPr>
            <a:r>
              <a:rPr sz="1200" b="1" dirty="0">
                <a:solidFill>
                  <a:srgbClr val="FFFFFF"/>
                </a:solidFill>
                <a:latin typeface="Courier New"/>
                <a:cs typeface="Courier New"/>
              </a:rPr>
              <a:t>$</a:t>
            </a:r>
            <a:r>
              <a:rPr sz="1200" b="1" spc="1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ourier New"/>
                <a:cs typeface="Courier New"/>
              </a:rPr>
              <a:t>./destiny</a:t>
            </a:r>
            <a:r>
              <a:rPr sz="1200" b="1" spc="2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Courier New"/>
                <a:cs typeface="Courier New"/>
              </a:rPr>
              <a:t>config/SRAM_512_1_256.cfg</a:t>
            </a:r>
            <a:endParaRPr sz="1200"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98564" y="2538983"/>
            <a:ext cx="3862070" cy="276225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27305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215"/>
              </a:spcBef>
            </a:pPr>
            <a:r>
              <a:rPr sz="1200" b="1" dirty="0">
                <a:solidFill>
                  <a:srgbClr val="FFFFFF"/>
                </a:solidFill>
                <a:latin typeface="Courier New"/>
                <a:cs typeface="Courier New"/>
              </a:rPr>
              <a:t>$</a:t>
            </a:r>
            <a:r>
              <a:rPr sz="1200" b="1" spc="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ourier New"/>
                <a:cs typeface="Courier New"/>
              </a:rPr>
              <a:t>./destiny</a:t>
            </a:r>
            <a:r>
              <a:rPr sz="1200" b="1" spc="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Courier New"/>
                <a:cs typeface="Courier New"/>
              </a:rPr>
              <a:t>config/SRAM_512_4_256.cfg</a:t>
            </a:r>
            <a:endParaRPr sz="1200"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49729" y="3017646"/>
            <a:ext cx="284861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72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Read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Latency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55.4943ps </a:t>
            </a:r>
            <a:r>
              <a:rPr sz="1800" spc="-30" dirty="0">
                <a:latin typeface="Calibri"/>
                <a:cs typeface="Calibri"/>
              </a:rPr>
              <a:t>Tag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Read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Latency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277.84ps </a:t>
            </a:r>
            <a:r>
              <a:rPr sz="1800" dirty="0">
                <a:latin typeface="Calibri"/>
                <a:cs typeface="Calibri"/>
              </a:rPr>
              <a:t>Write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Latency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54.7831ps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30" dirty="0">
                <a:latin typeface="Calibri"/>
                <a:cs typeface="Calibri"/>
              </a:rPr>
              <a:t>Tag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Write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Latency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212.575ps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49729" y="4389501"/>
            <a:ext cx="30162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Read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Bandwidth</a:t>
            </a:r>
            <a:r>
              <a:rPr sz="1800" spc="3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 </a:t>
            </a:r>
            <a:r>
              <a:rPr sz="1800" spc="-10" dirty="0">
                <a:latin typeface="Calibri"/>
                <a:cs typeface="Calibri"/>
              </a:rPr>
              <a:t>674.493GB/s </a:t>
            </a:r>
            <a:r>
              <a:rPr sz="1800" dirty="0">
                <a:latin typeface="Calibri"/>
                <a:cs typeface="Calibri"/>
              </a:rPr>
              <a:t>Write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Bandwidth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633.944GB/s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49729" y="5212460"/>
            <a:ext cx="372999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30" dirty="0">
                <a:latin typeface="Calibri"/>
                <a:cs typeface="Calibri"/>
              </a:rPr>
              <a:t>Tag </a:t>
            </a:r>
            <a:r>
              <a:rPr sz="1800" dirty="0">
                <a:latin typeface="Calibri"/>
                <a:cs typeface="Calibri"/>
              </a:rPr>
              <a:t>Read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Dynamic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Energy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0.281324pJ </a:t>
            </a:r>
            <a:r>
              <a:rPr sz="1800" spc="-30" dirty="0">
                <a:latin typeface="Calibri"/>
                <a:cs typeface="Calibri"/>
              </a:rPr>
              <a:t>Tag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Write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Dynamic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Energy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0.222833pJ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22338" y="1708480"/>
            <a:ext cx="346011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512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Bytes,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256-bit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(32B)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lines,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4-</a:t>
            </a:r>
            <a:r>
              <a:rPr sz="1800" b="1" spc="-25" dirty="0">
                <a:latin typeface="Calibri"/>
                <a:cs typeface="Calibri"/>
              </a:rPr>
              <a:t>way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67941" y="1708480"/>
            <a:ext cx="346011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512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Bytes,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256-bit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(32B)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lines,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1-</a:t>
            </a:r>
            <a:r>
              <a:rPr sz="1800" b="1" spc="-25" dirty="0">
                <a:latin typeface="Calibri"/>
                <a:cs typeface="Calibri"/>
              </a:rPr>
              <a:t>way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55622" y="6143040"/>
            <a:ext cx="81178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Higher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associativity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avoids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conflict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misses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at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an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additional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cost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hit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latency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&amp;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energy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609676"/>
            <a:ext cx="572325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latin typeface="Calibri Light"/>
                <a:cs typeface="Calibri Light"/>
              </a:rPr>
              <a:t>Write</a:t>
            </a:r>
            <a:r>
              <a:rPr sz="4400" b="0" spc="-100" dirty="0">
                <a:latin typeface="Calibri Light"/>
                <a:cs typeface="Calibri Light"/>
              </a:rPr>
              <a:t> </a:t>
            </a:r>
            <a:r>
              <a:rPr sz="4400" b="0" dirty="0">
                <a:latin typeface="Calibri Light"/>
                <a:cs typeface="Calibri Light"/>
              </a:rPr>
              <a:t>Policies</a:t>
            </a:r>
            <a:r>
              <a:rPr sz="4400" b="0" spc="-85" dirty="0">
                <a:latin typeface="Calibri Light"/>
                <a:cs typeface="Calibri Light"/>
              </a:rPr>
              <a:t> </a:t>
            </a:r>
            <a:r>
              <a:rPr sz="4400" b="0" dirty="0">
                <a:latin typeface="Calibri Light"/>
                <a:cs typeface="Calibri Light"/>
              </a:rPr>
              <a:t>-</a:t>
            </a:r>
            <a:r>
              <a:rPr sz="4400" b="0" spc="-100" dirty="0">
                <a:latin typeface="Calibri Light"/>
                <a:cs typeface="Calibri Light"/>
              </a:rPr>
              <a:t> </a:t>
            </a:r>
            <a:r>
              <a:rPr sz="4400" b="0" spc="-10" dirty="0">
                <a:latin typeface="Calibri Light"/>
                <a:cs typeface="Calibri Light"/>
              </a:rPr>
              <a:t>Allocation</a:t>
            </a:r>
            <a:endParaRPr sz="4400">
              <a:latin typeface="Calibri Light"/>
              <a:cs typeface="Calibri Ligh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0568685" y="1377441"/>
            <a:ext cx="739775" cy="5011420"/>
            <a:chOff x="10568685" y="1377441"/>
            <a:chExt cx="739775" cy="5011420"/>
          </a:xfrm>
        </p:grpSpPr>
        <p:sp>
          <p:nvSpPr>
            <p:cNvPr id="4" name="object 4"/>
            <p:cNvSpPr/>
            <p:nvPr/>
          </p:nvSpPr>
          <p:spPr>
            <a:xfrm>
              <a:off x="10575035" y="1383791"/>
              <a:ext cx="727075" cy="4998720"/>
            </a:xfrm>
            <a:custGeom>
              <a:avLst/>
              <a:gdLst/>
              <a:ahLst/>
              <a:cxnLst/>
              <a:rect l="l" t="t" r="r" b="b"/>
              <a:pathLst>
                <a:path w="727075" h="4998720">
                  <a:moveTo>
                    <a:pt x="726948" y="0"/>
                  </a:moveTo>
                  <a:lnTo>
                    <a:pt x="0" y="0"/>
                  </a:lnTo>
                  <a:lnTo>
                    <a:pt x="0" y="4998720"/>
                  </a:lnTo>
                  <a:lnTo>
                    <a:pt x="726948" y="4998720"/>
                  </a:lnTo>
                  <a:lnTo>
                    <a:pt x="72694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575035" y="1383791"/>
              <a:ext cx="727075" cy="4998720"/>
            </a:xfrm>
            <a:custGeom>
              <a:avLst/>
              <a:gdLst/>
              <a:ahLst/>
              <a:cxnLst/>
              <a:rect l="l" t="t" r="r" b="b"/>
              <a:pathLst>
                <a:path w="727075" h="4998720">
                  <a:moveTo>
                    <a:pt x="0" y="4998720"/>
                  </a:moveTo>
                  <a:lnTo>
                    <a:pt x="726948" y="4998720"/>
                  </a:lnTo>
                  <a:lnTo>
                    <a:pt x="726948" y="0"/>
                  </a:lnTo>
                  <a:lnTo>
                    <a:pt x="0" y="0"/>
                  </a:lnTo>
                  <a:lnTo>
                    <a:pt x="0" y="499872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9854310" y="5223408"/>
            <a:ext cx="607695" cy="1159510"/>
          </a:xfrm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sz="1800" dirty="0">
                <a:latin typeface="Calibri"/>
                <a:cs typeface="Calibri"/>
              </a:rPr>
              <a:t>Byte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sz="1800" dirty="0">
                <a:latin typeface="Calibri"/>
                <a:cs typeface="Calibri"/>
              </a:rPr>
              <a:t>Byte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1800" dirty="0">
                <a:latin typeface="Calibri"/>
                <a:cs typeface="Calibri"/>
              </a:rPr>
              <a:t>Byte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785984" y="1337817"/>
            <a:ext cx="6883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Byte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134729" y="2789835"/>
            <a:ext cx="228600" cy="232727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>
              <a:lnSpc>
                <a:spcPts val="1710"/>
              </a:lnSpc>
              <a:tabLst>
                <a:tab pos="2049780" algn="l"/>
              </a:tabLst>
            </a:pPr>
            <a:r>
              <a:rPr sz="1800" dirty="0">
                <a:latin typeface="Calibri"/>
                <a:cs typeface="Calibri"/>
              </a:rPr>
              <a:t>.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. </a:t>
            </a:r>
            <a:r>
              <a:rPr sz="1800" spc="-50" dirty="0">
                <a:latin typeface="Calibri"/>
                <a:cs typeface="Calibri"/>
              </a:rPr>
              <a:t>.</a:t>
            </a:r>
            <a:r>
              <a:rPr sz="1800" dirty="0">
                <a:latin typeface="Calibri"/>
                <a:cs typeface="Calibri"/>
              </a:rPr>
              <a:t>	.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. </a:t>
            </a:r>
            <a:r>
              <a:rPr sz="1800" spc="-5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37718" y="3326891"/>
            <a:ext cx="10784205" cy="1212215"/>
            <a:chOff x="537718" y="3326891"/>
            <a:chExt cx="10784205" cy="1212215"/>
          </a:xfrm>
        </p:grpSpPr>
        <p:sp>
          <p:nvSpPr>
            <p:cNvPr id="10" name="object 10"/>
            <p:cNvSpPr/>
            <p:nvPr/>
          </p:nvSpPr>
          <p:spPr>
            <a:xfrm>
              <a:off x="10575798" y="3345941"/>
              <a:ext cx="727075" cy="1138555"/>
            </a:xfrm>
            <a:custGeom>
              <a:avLst/>
              <a:gdLst/>
              <a:ahLst/>
              <a:cxnLst/>
              <a:rect l="l" t="t" r="r" b="b"/>
              <a:pathLst>
                <a:path w="727075" h="1138554">
                  <a:moveTo>
                    <a:pt x="0" y="1138428"/>
                  </a:moveTo>
                  <a:lnTo>
                    <a:pt x="726948" y="1138428"/>
                  </a:lnTo>
                  <a:lnTo>
                    <a:pt x="726948" y="0"/>
                  </a:lnTo>
                  <a:lnTo>
                    <a:pt x="0" y="0"/>
                  </a:lnTo>
                  <a:lnTo>
                    <a:pt x="0" y="1138428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44068" y="4018787"/>
              <a:ext cx="1033780" cy="513715"/>
            </a:xfrm>
            <a:custGeom>
              <a:avLst/>
              <a:gdLst/>
              <a:ahLst/>
              <a:cxnLst/>
              <a:rect l="l" t="t" r="r" b="b"/>
              <a:pathLst>
                <a:path w="1033780" h="513714">
                  <a:moveTo>
                    <a:pt x="1033272" y="0"/>
                  </a:moveTo>
                  <a:lnTo>
                    <a:pt x="0" y="0"/>
                  </a:lnTo>
                  <a:lnTo>
                    <a:pt x="0" y="513588"/>
                  </a:lnTo>
                  <a:lnTo>
                    <a:pt x="1033272" y="513588"/>
                  </a:lnTo>
                  <a:lnTo>
                    <a:pt x="103327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44068" y="4018787"/>
              <a:ext cx="1033780" cy="513715"/>
            </a:xfrm>
            <a:custGeom>
              <a:avLst/>
              <a:gdLst/>
              <a:ahLst/>
              <a:cxnLst/>
              <a:rect l="l" t="t" r="r" b="b"/>
              <a:pathLst>
                <a:path w="1033780" h="513714">
                  <a:moveTo>
                    <a:pt x="0" y="513588"/>
                  </a:moveTo>
                  <a:lnTo>
                    <a:pt x="1033272" y="513588"/>
                  </a:lnTo>
                  <a:lnTo>
                    <a:pt x="1033272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3804" y="1978533"/>
            <a:ext cx="2210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urier New"/>
                <a:cs typeface="Courier New"/>
              </a:rPr>
              <a:t>sb</a:t>
            </a:r>
            <a:r>
              <a:rPr sz="1800" spc="-2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x6</a:t>
            </a:r>
            <a:r>
              <a:rPr sz="1800" spc="-20" dirty="0">
                <a:latin typeface="Courier New"/>
                <a:cs typeface="Courier New"/>
              </a:rPr>
              <a:t> </a:t>
            </a:r>
            <a:r>
              <a:rPr sz="1800" spc="-10" dirty="0">
                <a:latin typeface="Courier New"/>
                <a:cs typeface="Courier New"/>
              </a:rPr>
              <a:t>0x7fff0053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88975" y="3980129"/>
            <a:ext cx="822960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Unit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1148" y="2337816"/>
            <a:ext cx="2042160" cy="3642360"/>
            <a:chOff x="41148" y="2337816"/>
            <a:chExt cx="2042160" cy="3642360"/>
          </a:xfrm>
        </p:grpSpPr>
        <p:sp>
          <p:nvSpPr>
            <p:cNvPr id="16" name="object 16"/>
            <p:cNvSpPr/>
            <p:nvPr/>
          </p:nvSpPr>
          <p:spPr>
            <a:xfrm>
              <a:off x="60198" y="2356866"/>
              <a:ext cx="2004060" cy="3604260"/>
            </a:xfrm>
            <a:custGeom>
              <a:avLst/>
              <a:gdLst/>
              <a:ahLst/>
              <a:cxnLst/>
              <a:rect l="l" t="t" r="r" b="b"/>
              <a:pathLst>
                <a:path w="2004060" h="3604260">
                  <a:moveTo>
                    <a:pt x="0" y="3604260"/>
                  </a:moveTo>
                  <a:lnTo>
                    <a:pt x="2004060" y="3604260"/>
                  </a:lnTo>
                  <a:lnTo>
                    <a:pt x="2004060" y="0"/>
                  </a:lnTo>
                  <a:lnTo>
                    <a:pt x="0" y="0"/>
                  </a:lnTo>
                  <a:lnTo>
                    <a:pt x="0" y="3604260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594103" y="4247388"/>
              <a:ext cx="367030" cy="76200"/>
            </a:xfrm>
            <a:custGeom>
              <a:avLst/>
              <a:gdLst/>
              <a:ahLst/>
              <a:cxnLst/>
              <a:rect l="l" t="t" r="r" b="b"/>
              <a:pathLst>
                <a:path w="367030" h="76200">
                  <a:moveTo>
                    <a:pt x="290829" y="0"/>
                  </a:moveTo>
                  <a:lnTo>
                    <a:pt x="290829" y="76200"/>
                  </a:lnTo>
                  <a:lnTo>
                    <a:pt x="354329" y="44450"/>
                  </a:lnTo>
                  <a:lnTo>
                    <a:pt x="303529" y="44450"/>
                  </a:lnTo>
                  <a:lnTo>
                    <a:pt x="303529" y="31750"/>
                  </a:lnTo>
                  <a:lnTo>
                    <a:pt x="354329" y="31750"/>
                  </a:lnTo>
                  <a:lnTo>
                    <a:pt x="290829" y="0"/>
                  </a:lnTo>
                  <a:close/>
                </a:path>
                <a:path w="367030" h="76200">
                  <a:moveTo>
                    <a:pt x="290829" y="31750"/>
                  </a:moveTo>
                  <a:lnTo>
                    <a:pt x="0" y="31750"/>
                  </a:lnTo>
                  <a:lnTo>
                    <a:pt x="0" y="44450"/>
                  </a:lnTo>
                  <a:lnTo>
                    <a:pt x="290829" y="44450"/>
                  </a:lnTo>
                  <a:lnTo>
                    <a:pt x="290829" y="31750"/>
                  </a:lnTo>
                  <a:close/>
                </a:path>
                <a:path w="367030" h="76200">
                  <a:moveTo>
                    <a:pt x="354329" y="31750"/>
                  </a:moveTo>
                  <a:lnTo>
                    <a:pt x="303529" y="31750"/>
                  </a:lnTo>
                  <a:lnTo>
                    <a:pt x="303529" y="44450"/>
                  </a:lnTo>
                  <a:lnTo>
                    <a:pt x="354329" y="44450"/>
                  </a:lnTo>
                  <a:lnTo>
                    <a:pt x="367029" y="38100"/>
                  </a:lnTo>
                  <a:lnTo>
                    <a:pt x="354329" y="317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592961" y="3875278"/>
            <a:ext cx="4375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latin typeface="Calibri"/>
                <a:cs typeface="Calibri"/>
              </a:rPr>
              <a:t>Read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Data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C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4096" y="4002404"/>
            <a:ext cx="39814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Cont. Sigs.: </a:t>
            </a:r>
            <a:r>
              <a:rPr sz="1200" spc="-25" dirty="0">
                <a:latin typeface="Calibri"/>
                <a:cs typeface="Calibri"/>
              </a:rPr>
              <a:t>Op.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4096" y="4733620"/>
            <a:ext cx="4457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[Ld/St]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2760" y="5677306"/>
            <a:ext cx="8401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46506" y="3650869"/>
            <a:ext cx="3079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MUX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439801" y="2999104"/>
            <a:ext cx="424815" cy="1038860"/>
            <a:chOff x="439801" y="2999104"/>
            <a:chExt cx="424815" cy="1038860"/>
          </a:xfrm>
        </p:grpSpPr>
        <p:sp>
          <p:nvSpPr>
            <p:cNvPr id="24" name="object 24"/>
            <p:cNvSpPr/>
            <p:nvPr/>
          </p:nvSpPr>
          <p:spPr>
            <a:xfrm>
              <a:off x="439801" y="2999104"/>
              <a:ext cx="424815" cy="577850"/>
            </a:xfrm>
            <a:custGeom>
              <a:avLst/>
              <a:gdLst/>
              <a:ahLst/>
              <a:cxnLst/>
              <a:rect l="l" t="t" r="r" b="b"/>
              <a:pathLst>
                <a:path w="424815" h="577850">
                  <a:moveTo>
                    <a:pt x="76187" y="501269"/>
                  </a:moveTo>
                  <a:lnTo>
                    <a:pt x="44437" y="501599"/>
                  </a:lnTo>
                  <a:lnTo>
                    <a:pt x="38989" y="7620"/>
                  </a:lnTo>
                  <a:lnTo>
                    <a:pt x="26289" y="7874"/>
                  </a:lnTo>
                  <a:lnTo>
                    <a:pt x="31724" y="501726"/>
                  </a:lnTo>
                  <a:lnTo>
                    <a:pt x="0" y="502031"/>
                  </a:lnTo>
                  <a:lnTo>
                    <a:pt x="38938" y="577850"/>
                  </a:lnTo>
                  <a:lnTo>
                    <a:pt x="69761" y="514477"/>
                  </a:lnTo>
                  <a:lnTo>
                    <a:pt x="76187" y="501269"/>
                  </a:lnTo>
                  <a:close/>
                </a:path>
                <a:path w="424815" h="577850">
                  <a:moveTo>
                    <a:pt x="262115" y="493649"/>
                  </a:moveTo>
                  <a:lnTo>
                    <a:pt x="230365" y="493979"/>
                  </a:lnTo>
                  <a:lnTo>
                    <a:pt x="224917" y="0"/>
                  </a:lnTo>
                  <a:lnTo>
                    <a:pt x="212217" y="254"/>
                  </a:lnTo>
                  <a:lnTo>
                    <a:pt x="217652" y="494106"/>
                  </a:lnTo>
                  <a:lnTo>
                    <a:pt x="185928" y="494411"/>
                  </a:lnTo>
                  <a:lnTo>
                    <a:pt x="224866" y="570230"/>
                  </a:lnTo>
                  <a:lnTo>
                    <a:pt x="255689" y="506857"/>
                  </a:lnTo>
                  <a:lnTo>
                    <a:pt x="262115" y="493649"/>
                  </a:lnTo>
                  <a:close/>
                </a:path>
                <a:path w="424815" h="577850">
                  <a:moveTo>
                    <a:pt x="424307" y="494792"/>
                  </a:moveTo>
                  <a:lnTo>
                    <a:pt x="392557" y="494792"/>
                  </a:lnTo>
                  <a:lnTo>
                    <a:pt x="392557" y="128143"/>
                  </a:lnTo>
                  <a:lnTo>
                    <a:pt x="379857" y="128143"/>
                  </a:lnTo>
                  <a:lnTo>
                    <a:pt x="379857" y="494792"/>
                  </a:lnTo>
                  <a:lnTo>
                    <a:pt x="348107" y="494792"/>
                  </a:lnTo>
                  <a:lnTo>
                    <a:pt x="386207" y="570992"/>
                  </a:lnTo>
                  <a:lnTo>
                    <a:pt x="417957" y="507492"/>
                  </a:lnTo>
                  <a:lnTo>
                    <a:pt x="424307" y="494792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2101" y="3815079"/>
              <a:ext cx="75285" cy="222503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734568" y="3147059"/>
              <a:ext cx="93345" cy="120650"/>
            </a:xfrm>
            <a:custGeom>
              <a:avLst/>
              <a:gdLst/>
              <a:ahLst/>
              <a:cxnLst/>
              <a:rect l="l" t="t" r="r" b="b"/>
              <a:pathLst>
                <a:path w="93344" h="120650">
                  <a:moveTo>
                    <a:pt x="92963" y="0"/>
                  </a:moveTo>
                  <a:lnTo>
                    <a:pt x="0" y="0"/>
                  </a:lnTo>
                  <a:lnTo>
                    <a:pt x="0" y="120396"/>
                  </a:lnTo>
                  <a:lnTo>
                    <a:pt x="92963" y="120396"/>
                  </a:lnTo>
                  <a:lnTo>
                    <a:pt x="929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34568" y="3147059"/>
              <a:ext cx="93345" cy="120650"/>
            </a:xfrm>
            <a:custGeom>
              <a:avLst/>
              <a:gdLst/>
              <a:ahLst/>
              <a:cxnLst/>
              <a:rect l="l" t="t" r="r" b="b"/>
              <a:pathLst>
                <a:path w="93344" h="120650">
                  <a:moveTo>
                    <a:pt x="0" y="120396"/>
                  </a:moveTo>
                  <a:lnTo>
                    <a:pt x="92963" y="120396"/>
                  </a:lnTo>
                  <a:lnTo>
                    <a:pt x="92963" y="0"/>
                  </a:lnTo>
                  <a:lnTo>
                    <a:pt x="0" y="0"/>
                  </a:lnTo>
                  <a:lnTo>
                    <a:pt x="0" y="12039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509016" y="3575303"/>
            <a:ext cx="436245" cy="254635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36830">
              <a:lnSpc>
                <a:spcPct val="100000"/>
              </a:lnSpc>
              <a:spcBef>
                <a:spcPts val="295"/>
              </a:spcBef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MUX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39801" y="3006725"/>
            <a:ext cx="76200" cy="570230"/>
          </a:xfrm>
          <a:custGeom>
            <a:avLst/>
            <a:gdLst/>
            <a:ahLst/>
            <a:cxnLst/>
            <a:rect l="l" t="t" r="r" b="b"/>
            <a:pathLst>
              <a:path w="76200" h="570229">
                <a:moveTo>
                  <a:pt x="31736" y="494093"/>
                </a:moveTo>
                <a:lnTo>
                  <a:pt x="0" y="494411"/>
                </a:lnTo>
                <a:lnTo>
                  <a:pt x="38938" y="570229"/>
                </a:lnTo>
                <a:lnTo>
                  <a:pt x="69762" y="506857"/>
                </a:lnTo>
                <a:lnTo>
                  <a:pt x="31876" y="506857"/>
                </a:lnTo>
                <a:lnTo>
                  <a:pt x="31736" y="494093"/>
                </a:lnTo>
                <a:close/>
              </a:path>
              <a:path w="76200" h="570229">
                <a:moveTo>
                  <a:pt x="44437" y="493966"/>
                </a:moveTo>
                <a:lnTo>
                  <a:pt x="31736" y="494093"/>
                </a:lnTo>
                <a:lnTo>
                  <a:pt x="31876" y="506857"/>
                </a:lnTo>
                <a:lnTo>
                  <a:pt x="44576" y="506602"/>
                </a:lnTo>
                <a:lnTo>
                  <a:pt x="44437" y="493966"/>
                </a:lnTo>
                <a:close/>
              </a:path>
              <a:path w="76200" h="570229">
                <a:moveTo>
                  <a:pt x="76187" y="493649"/>
                </a:moveTo>
                <a:lnTo>
                  <a:pt x="44437" y="493966"/>
                </a:lnTo>
                <a:lnTo>
                  <a:pt x="44576" y="506602"/>
                </a:lnTo>
                <a:lnTo>
                  <a:pt x="31876" y="506857"/>
                </a:lnTo>
                <a:lnTo>
                  <a:pt x="69762" y="506857"/>
                </a:lnTo>
                <a:lnTo>
                  <a:pt x="76187" y="493649"/>
                </a:lnTo>
                <a:close/>
              </a:path>
              <a:path w="76200" h="570229">
                <a:moveTo>
                  <a:pt x="38989" y="0"/>
                </a:moveTo>
                <a:lnTo>
                  <a:pt x="26289" y="253"/>
                </a:lnTo>
                <a:lnTo>
                  <a:pt x="31736" y="494093"/>
                </a:lnTo>
                <a:lnTo>
                  <a:pt x="44437" y="493966"/>
                </a:lnTo>
                <a:lnTo>
                  <a:pt x="38989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702055" y="2761748"/>
            <a:ext cx="177800" cy="7321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dirty="0">
                <a:latin typeface="Calibri"/>
                <a:cs typeface="Calibri"/>
              </a:rPr>
              <a:t>Addr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Reg </a:t>
            </a:r>
            <a:r>
              <a:rPr sz="1200" b="1" spc="-50" dirty="0"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624205" y="2999104"/>
            <a:ext cx="240029" cy="1038860"/>
            <a:chOff x="624205" y="2999104"/>
            <a:chExt cx="240029" cy="1038860"/>
          </a:xfrm>
        </p:grpSpPr>
        <p:sp>
          <p:nvSpPr>
            <p:cNvPr id="32" name="object 32"/>
            <p:cNvSpPr/>
            <p:nvPr/>
          </p:nvSpPr>
          <p:spPr>
            <a:xfrm>
              <a:off x="624205" y="2999104"/>
              <a:ext cx="240029" cy="571500"/>
            </a:xfrm>
            <a:custGeom>
              <a:avLst/>
              <a:gdLst/>
              <a:ahLst/>
              <a:cxnLst/>
              <a:rect l="l" t="t" r="r" b="b"/>
              <a:pathLst>
                <a:path w="240030" h="571500">
                  <a:moveTo>
                    <a:pt x="76187" y="493649"/>
                  </a:moveTo>
                  <a:lnTo>
                    <a:pt x="44437" y="493979"/>
                  </a:lnTo>
                  <a:lnTo>
                    <a:pt x="38989" y="0"/>
                  </a:lnTo>
                  <a:lnTo>
                    <a:pt x="26289" y="254"/>
                  </a:lnTo>
                  <a:lnTo>
                    <a:pt x="31724" y="494106"/>
                  </a:lnTo>
                  <a:lnTo>
                    <a:pt x="0" y="494411"/>
                  </a:lnTo>
                  <a:lnTo>
                    <a:pt x="38938" y="570230"/>
                  </a:lnTo>
                  <a:lnTo>
                    <a:pt x="69761" y="506857"/>
                  </a:lnTo>
                  <a:lnTo>
                    <a:pt x="76187" y="493649"/>
                  </a:lnTo>
                  <a:close/>
                </a:path>
                <a:path w="240030" h="571500">
                  <a:moveTo>
                    <a:pt x="239903" y="494792"/>
                  </a:moveTo>
                  <a:lnTo>
                    <a:pt x="208153" y="494792"/>
                  </a:lnTo>
                  <a:lnTo>
                    <a:pt x="208153" y="128143"/>
                  </a:lnTo>
                  <a:lnTo>
                    <a:pt x="195453" y="128143"/>
                  </a:lnTo>
                  <a:lnTo>
                    <a:pt x="195453" y="494792"/>
                  </a:lnTo>
                  <a:lnTo>
                    <a:pt x="163703" y="494792"/>
                  </a:lnTo>
                  <a:lnTo>
                    <a:pt x="201803" y="570992"/>
                  </a:lnTo>
                  <a:lnTo>
                    <a:pt x="233553" y="507492"/>
                  </a:lnTo>
                  <a:lnTo>
                    <a:pt x="239903" y="494792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0577" y="3815079"/>
              <a:ext cx="75285" cy="222503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338124" y="2590192"/>
            <a:ext cx="177800" cy="94741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dirty="0">
                <a:latin typeface="Calibri"/>
                <a:cs typeface="Calibri"/>
              </a:rPr>
              <a:t>WB/Mem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Fwd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231391" y="3561588"/>
            <a:ext cx="436245" cy="254635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36830">
              <a:lnSpc>
                <a:spcPct val="100000"/>
              </a:lnSpc>
              <a:spcBef>
                <a:spcPts val="295"/>
              </a:spcBef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MUX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160652" y="2994532"/>
            <a:ext cx="76200" cy="570230"/>
          </a:xfrm>
          <a:custGeom>
            <a:avLst/>
            <a:gdLst/>
            <a:ahLst/>
            <a:cxnLst/>
            <a:rect l="l" t="t" r="r" b="b"/>
            <a:pathLst>
              <a:path w="76200" h="570229">
                <a:moveTo>
                  <a:pt x="31736" y="494093"/>
                </a:moveTo>
                <a:lnTo>
                  <a:pt x="0" y="494411"/>
                </a:lnTo>
                <a:lnTo>
                  <a:pt x="38938" y="570229"/>
                </a:lnTo>
                <a:lnTo>
                  <a:pt x="69762" y="506856"/>
                </a:lnTo>
                <a:lnTo>
                  <a:pt x="31877" y="506856"/>
                </a:lnTo>
                <a:lnTo>
                  <a:pt x="31736" y="494093"/>
                </a:lnTo>
                <a:close/>
              </a:path>
              <a:path w="76200" h="570229">
                <a:moveTo>
                  <a:pt x="76187" y="493649"/>
                </a:moveTo>
                <a:lnTo>
                  <a:pt x="31736" y="494093"/>
                </a:lnTo>
                <a:lnTo>
                  <a:pt x="31877" y="506856"/>
                </a:lnTo>
                <a:lnTo>
                  <a:pt x="44577" y="506602"/>
                </a:lnTo>
                <a:lnTo>
                  <a:pt x="44437" y="493966"/>
                </a:lnTo>
                <a:lnTo>
                  <a:pt x="76032" y="493966"/>
                </a:lnTo>
                <a:lnTo>
                  <a:pt x="76187" y="493649"/>
                </a:lnTo>
                <a:close/>
              </a:path>
              <a:path w="76200" h="570229">
                <a:moveTo>
                  <a:pt x="76032" y="493966"/>
                </a:moveTo>
                <a:lnTo>
                  <a:pt x="44437" y="493966"/>
                </a:lnTo>
                <a:lnTo>
                  <a:pt x="44577" y="506602"/>
                </a:lnTo>
                <a:lnTo>
                  <a:pt x="31877" y="506856"/>
                </a:lnTo>
                <a:lnTo>
                  <a:pt x="69762" y="506856"/>
                </a:lnTo>
                <a:lnTo>
                  <a:pt x="76032" y="493966"/>
                </a:lnTo>
                <a:close/>
              </a:path>
              <a:path w="76200" h="570229">
                <a:moveTo>
                  <a:pt x="38988" y="0"/>
                </a:moveTo>
                <a:lnTo>
                  <a:pt x="26288" y="253"/>
                </a:lnTo>
                <a:lnTo>
                  <a:pt x="31736" y="494093"/>
                </a:lnTo>
                <a:lnTo>
                  <a:pt x="44437" y="493966"/>
                </a:lnTo>
                <a:lnTo>
                  <a:pt x="38988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1423161" y="2772648"/>
            <a:ext cx="177800" cy="7086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dirty="0">
                <a:latin typeface="Calibri"/>
                <a:cs typeface="Calibri"/>
              </a:rPr>
              <a:t>Data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Reg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B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1345057" y="2131822"/>
            <a:ext cx="8147050" cy="4137025"/>
            <a:chOff x="1345057" y="2131822"/>
            <a:chExt cx="8147050" cy="4137025"/>
          </a:xfrm>
        </p:grpSpPr>
        <p:sp>
          <p:nvSpPr>
            <p:cNvPr id="39" name="object 39"/>
            <p:cNvSpPr/>
            <p:nvPr/>
          </p:nvSpPr>
          <p:spPr>
            <a:xfrm>
              <a:off x="1345057" y="2986912"/>
              <a:ext cx="240029" cy="570230"/>
            </a:xfrm>
            <a:custGeom>
              <a:avLst/>
              <a:gdLst/>
              <a:ahLst/>
              <a:cxnLst/>
              <a:rect l="l" t="t" r="r" b="b"/>
              <a:pathLst>
                <a:path w="240030" h="570229">
                  <a:moveTo>
                    <a:pt x="76200" y="493649"/>
                  </a:moveTo>
                  <a:lnTo>
                    <a:pt x="44437" y="493979"/>
                  </a:lnTo>
                  <a:lnTo>
                    <a:pt x="38989" y="0"/>
                  </a:lnTo>
                  <a:lnTo>
                    <a:pt x="26289" y="254"/>
                  </a:lnTo>
                  <a:lnTo>
                    <a:pt x="31724" y="494106"/>
                  </a:lnTo>
                  <a:lnTo>
                    <a:pt x="0" y="494411"/>
                  </a:lnTo>
                  <a:lnTo>
                    <a:pt x="38989" y="570230"/>
                  </a:lnTo>
                  <a:lnTo>
                    <a:pt x="69773" y="506857"/>
                  </a:lnTo>
                  <a:lnTo>
                    <a:pt x="76200" y="493649"/>
                  </a:lnTo>
                  <a:close/>
                </a:path>
                <a:path w="240030" h="570229">
                  <a:moveTo>
                    <a:pt x="239903" y="493268"/>
                  </a:moveTo>
                  <a:lnTo>
                    <a:pt x="208153" y="493268"/>
                  </a:lnTo>
                  <a:lnTo>
                    <a:pt x="208153" y="126619"/>
                  </a:lnTo>
                  <a:lnTo>
                    <a:pt x="195453" y="126619"/>
                  </a:lnTo>
                  <a:lnTo>
                    <a:pt x="195453" y="493268"/>
                  </a:lnTo>
                  <a:lnTo>
                    <a:pt x="163703" y="493268"/>
                  </a:lnTo>
                  <a:lnTo>
                    <a:pt x="201803" y="569468"/>
                  </a:lnTo>
                  <a:lnTo>
                    <a:pt x="233553" y="505968"/>
                  </a:lnTo>
                  <a:lnTo>
                    <a:pt x="239903" y="493268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32941" y="3801364"/>
              <a:ext cx="75311" cy="222504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2430780" y="2138172"/>
              <a:ext cx="7054850" cy="4124325"/>
            </a:xfrm>
            <a:custGeom>
              <a:avLst/>
              <a:gdLst/>
              <a:ahLst/>
              <a:cxnLst/>
              <a:rect l="l" t="t" r="r" b="b"/>
              <a:pathLst>
                <a:path w="7054850" h="4124325">
                  <a:moveTo>
                    <a:pt x="7054596" y="0"/>
                  </a:moveTo>
                  <a:lnTo>
                    <a:pt x="0" y="0"/>
                  </a:lnTo>
                  <a:lnTo>
                    <a:pt x="0" y="4123944"/>
                  </a:lnTo>
                  <a:lnTo>
                    <a:pt x="7054596" y="4123944"/>
                  </a:lnTo>
                  <a:lnTo>
                    <a:pt x="70545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430780" y="2138172"/>
              <a:ext cx="7054850" cy="4124325"/>
            </a:xfrm>
            <a:custGeom>
              <a:avLst/>
              <a:gdLst/>
              <a:ahLst/>
              <a:cxnLst/>
              <a:rect l="l" t="t" r="r" b="b"/>
              <a:pathLst>
                <a:path w="7054850" h="4124325">
                  <a:moveTo>
                    <a:pt x="0" y="4123944"/>
                  </a:moveTo>
                  <a:lnTo>
                    <a:pt x="7054596" y="4123944"/>
                  </a:lnTo>
                  <a:lnTo>
                    <a:pt x="7054596" y="0"/>
                  </a:lnTo>
                  <a:lnTo>
                    <a:pt x="0" y="0"/>
                  </a:lnTo>
                  <a:lnTo>
                    <a:pt x="0" y="412394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561844" y="2319528"/>
              <a:ext cx="6753225" cy="749935"/>
            </a:xfrm>
            <a:custGeom>
              <a:avLst/>
              <a:gdLst/>
              <a:ahLst/>
              <a:cxnLst/>
              <a:rect l="l" t="t" r="r" b="b"/>
              <a:pathLst>
                <a:path w="6753225" h="749935">
                  <a:moveTo>
                    <a:pt x="6752844" y="0"/>
                  </a:moveTo>
                  <a:lnTo>
                    <a:pt x="0" y="0"/>
                  </a:lnTo>
                  <a:lnTo>
                    <a:pt x="0" y="749808"/>
                  </a:lnTo>
                  <a:lnTo>
                    <a:pt x="6752844" y="749808"/>
                  </a:lnTo>
                  <a:lnTo>
                    <a:pt x="675284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561844" y="2319528"/>
              <a:ext cx="6753225" cy="749935"/>
            </a:xfrm>
            <a:custGeom>
              <a:avLst/>
              <a:gdLst/>
              <a:ahLst/>
              <a:cxnLst/>
              <a:rect l="l" t="t" r="r" b="b"/>
              <a:pathLst>
                <a:path w="6753225" h="749935">
                  <a:moveTo>
                    <a:pt x="0" y="749808"/>
                  </a:moveTo>
                  <a:lnTo>
                    <a:pt x="6752844" y="749808"/>
                  </a:lnTo>
                  <a:lnTo>
                    <a:pt x="6752844" y="0"/>
                  </a:lnTo>
                  <a:lnTo>
                    <a:pt x="0" y="0"/>
                  </a:lnTo>
                  <a:lnTo>
                    <a:pt x="0" y="7498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561844" y="3305555"/>
              <a:ext cx="6753225" cy="749935"/>
            </a:xfrm>
            <a:custGeom>
              <a:avLst/>
              <a:gdLst/>
              <a:ahLst/>
              <a:cxnLst/>
              <a:rect l="l" t="t" r="r" b="b"/>
              <a:pathLst>
                <a:path w="6753225" h="749935">
                  <a:moveTo>
                    <a:pt x="6752844" y="0"/>
                  </a:moveTo>
                  <a:lnTo>
                    <a:pt x="0" y="0"/>
                  </a:lnTo>
                  <a:lnTo>
                    <a:pt x="0" y="749808"/>
                  </a:lnTo>
                  <a:lnTo>
                    <a:pt x="6752844" y="749808"/>
                  </a:lnTo>
                  <a:lnTo>
                    <a:pt x="675284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561844" y="3305555"/>
              <a:ext cx="6753225" cy="749935"/>
            </a:xfrm>
            <a:custGeom>
              <a:avLst/>
              <a:gdLst/>
              <a:ahLst/>
              <a:cxnLst/>
              <a:rect l="l" t="t" r="r" b="b"/>
              <a:pathLst>
                <a:path w="6753225" h="749935">
                  <a:moveTo>
                    <a:pt x="0" y="749808"/>
                  </a:moveTo>
                  <a:lnTo>
                    <a:pt x="6752844" y="749808"/>
                  </a:lnTo>
                  <a:lnTo>
                    <a:pt x="6752844" y="0"/>
                  </a:lnTo>
                  <a:lnTo>
                    <a:pt x="0" y="0"/>
                  </a:lnTo>
                  <a:lnTo>
                    <a:pt x="0" y="7498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561844" y="4320539"/>
              <a:ext cx="6753225" cy="749935"/>
            </a:xfrm>
            <a:custGeom>
              <a:avLst/>
              <a:gdLst/>
              <a:ahLst/>
              <a:cxnLst/>
              <a:rect l="l" t="t" r="r" b="b"/>
              <a:pathLst>
                <a:path w="6753225" h="749935">
                  <a:moveTo>
                    <a:pt x="6752844" y="0"/>
                  </a:moveTo>
                  <a:lnTo>
                    <a:pt x="0" y="0"/>
                  </a:lnTo>
                  <a:lnTo>
                    <a:pt x="0" y="749807"/>
                  </a:lnTo>
                  <a:lnTo>
                    <a:pt x="6752844" y="749807"/>
                  </a:lnTo>
                  <a:lnTo>
                    <a:pt x="675284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561844" y="4320539"/>
              <a:ext cx="6753225" cy="749935"/>
            </a:xfrm>
            <a:custGeom>
              <a:avLst/>
              <a:gdLst/>
              <a:ahLst/>
              <a:cxnLst/>
              <a:rect l="l" t="t" r="r" b="b"/>
              <a:pathLst>
                <a:path w="6753225" h="749935">
                  <a:moveTo>
                    <a:pt x="0" y="749807"/>
                  </a:moveTo>
                  <a:lnTo>
                    <a:pt x="6752844" y="749807"/>
                  </a:lnTo>
                  <a:lnTo>
                    <a:pt x="6752844" y="0"/>
                  </a:lnTo>
                  <a:lnTo>
                    <a:pt x="0" y="0"/>
                  </a:lnTo>
                  <a:lnTo>
                    <a:pt x="0" y="7498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561844" y="5306567"/>
              <a:ext cx="6753225" cy="749935"/>
            </a:xfrm>
            <a:custGeom>
              <a:avLst/>
              <a:gdLst/>
              <a:ahLst/>
              <a:cxnLst/>
              <a:rect l="l" t="t" r="r" b="b"/>
              <a:pathLst>
                <a:path w="6753225" h="749935">
                  <a:moveTo>
                    <a:pt x="6752844" y="0"/>
                  </a:moveTo>
                  <a:lnTo>
                    <a:pt x="0" y="0"/>
                  </a:lnTo>
                  <a:lnTo>
                    <a:pt x="0" y="749807"/>
                  </a:lnTo>
                  <a:lnTo>
                    <a:pt x="6752844" y="749807"/>
                  </a:lnTo>
                  <a:lnTo>
                    <a:pt x="675284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561844" y="5306567"/>
              <a:ext cx="6753225" cy="749935"/>
            </a:xfrm>
            <a:custGeom>
              <a:avLst/>
              <a:gdLst/>
              <a:ahLst/>
              <a:cxnLst/>
              <a:rect l="l" t="t" r="r" b="b"/>
              <a:pathLst>
                <a:path w="6753225" h="749935">
                  <a:moveTo>
                    <a:pt x="0" y="749807"/>
                  </a:moveTo>
                  <a:lnTo>
                    <a:pt x="6752844" y="749807"/>
                  </a:lnTo>
                  <a:lnTo>
                    <a:pt x="6752844" y="0"/>
                  </a:lnTo>
                  <a:lnTo>
                    <a:pt x="0" y="0"/>
                  </a:lnTo>
                  <a:lnTo>
                    <a:pt x="0" y="7498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1059586" y="2577111"/>
            <a:ext cx="177800" cy="94741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dirty="0">
                <a:latin typeface="Calibri"/>
                <a:cs typeface="Calibri"/>
              </a:rPr>
              <a:t>WB/Mem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Fwd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445257" y="1811477"/>
            <a:ext cx="3536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780" dirty="0">
                <a:latin typeface="Calibri"/>
                <a:cs typeface="Calibri"/>
              </a:rPr>
              <a:t>L</a:t>
            </a:r>
            <a:r>
              <a:rPr sz="1800" spc="-25" dirty="0">
                <a:latin typeface="Calibri"/>
                <a:cs typeface="Calibri"/>
              </a:rPr>
              <a:t>L</a:t>
            </a:r>
            <a:r>
              <a:rPr sz="1800" spc="-935" dirty="0">
                <a:latin typeface="Calibri"/>
                <a:cs typeface="Calibri"/>
              </a:rPr>
              <a:t>3</a:t>
            </a:r>
            <a:r>
              <a:rPr sz="1800" spc="-25" dirty="0">
                <a:latin typeface="Calibri"/>
                <a:cs typeface="Calibri"/>
              </a:rPr>
              <a:t>3</a:t>
            </a:r>
            <a:r>
              <a:rPr sz="1800" spc="-935" dirty="0">
                <a:latin typeface="Calibri"/>
                <a:cs typeface="Calibri"/>
              </a:rPr>
              <a:t>$</a:t>
            </a:r>
            <a:r>
              <a:rPr sz="1800" spc="-25" dirty="0">
                <a:latin typeface="Calibri"/>
                <a:cs typeface="Calibri"/>
              </a:rPr>
              <a:t>$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613279" y="2434697"/>
            <a:ext cx="254000" cy="4876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Set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2621788" y="3460350"/>
            <a:ext cx="254000" cy="4876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Set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2613279" y="4465682"/>
            <a:ext cx="254000" cy="4876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Set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2636773" y="5461412"/>
            <a:ext cx="254000" cy="4876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Set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2979166" y="1420113"/>
            <a:ext cx="6358890" cy="4848860"/>
            <a:chOff x="2979166" y="1420113"/>
            <a:chExt cx="6358890" cy="4848860"/>
          </a:xfrm>
        </p:grpSpPr>
        <p:sp>
          <p:nvSpPr>
            <p:cNvPr id="58" name="object 58"/>
            <p:cNvSpPr/>
            <p:nvPr/>
          </p:nvSpPr>
          <p:spPr>
            <a:xfrm>
              <a:off x="2985516" y="1427987"/>
              <a:ext cx="1568450" cy="4834255"/>
            </a:xfrm>
            <a:custGeom>
              <a:avLst/>
              <a:gdLst/>
              <a:ahLst/>
              <a:cxnLst/>
              <a:rect l="l" t="t" r="r" b="b"/>
              <a:pathLst>
                <a:path w="1568450" h="4834255">
                  <a:moveTo>
                    <a:pt x="1568195" y="0"/>
                  </a:moveTo>
                  <a:lnTo>
                    <a:pt x="0" y="0"/>
                  </a:lnTo>
                  <a:lnTo>
                    <a:pt x="0" y="4834128"/>
                  </a:lnTo>
                  <a:lnTo>
                    <a:pt x="1568195" y="4834128"/>
                  </a:lnTo>
                  <a:lnTo>
                    <a:pt x="1568195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985516" y="1427987"/>
              <a:ext cx="1568450" cy="4834255"/>
            </a:xfrm>
            <a:custGeom>
              <a:avLst/>
              <a:gdLst/>
              <a:ahLst/>
              <a:cxnLst/>
              <a:rect l="l" t="t" r="r" b="b"/>
              <a:pathLst>
                <a:path w="1568450" h="4834255">
                  <a:moveTo>
                    <a:pt x="0" y="4834128"/>
                  </a:moveTo>
                  <a:lnTo>
                    <a:pt x="1568195" y="4834128"/>
                  </a:lnTo>
                  <a:lnTo>
                    <a:pt x="1568195" y="0"/>
                  </a:lnTo>
                  <a:lnTo>
                    <a:pt x="0" y="0"/>
                  </a:lnTo>
                  <a:lnTo>
                    <a:pt x="0" y="483412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4579619" y="1426463"/>
              <a:ext cx="1569720" cy="4832985"/>
            </a:xfrm>
            <a:custGeom>
              <a:avLst/>
              <a:gdLst/>
              <a:ahLst/>
              <a:cxnLst/>
              <a:rect l="l" t="t" r="r" b="b"/>
              <a:pathLst>
                <a:path w="1569720" h="4832985">
                  <a:moveTo>
                    <a:pt x="1569720" y="0"/>
                  </a:moveTo>
                  <a:lnTo>
                    <a:pt x="0" y="0"/>
                  </a:lnTo>
                  <a:lnTo>
                    <a:pt x="0" y="4832604"/>
                  </a:lnTo>
                  <a:lnTo>
                    <a:pt x="1569720" y="4832604"/>
                  </a:lnTo>
                  <a:lnTo>
                    <a:pt x="1569720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4579619" y="1426463"/>
              <a:ext cx="1569720" cy="4832985"/>
            </a:xfrm>
            <a:custGeom>
              <a:avLst/>
              <a:gdLst/>
              <a:ahLst/>
              <a:cxnLst/>
              <a:rect l="l" t="t" r="r" b="b"/>
              <a:pathLst>
                <a:path w="1569720" h="4832985">
                  <a:moveTo>
                    <a:pt x="0" y="4832604"/>
                  </a:moveTo>
                  <a:lnTo>
                    <a:pt x="1569720" y="4832604"/>
                  </a:lnTo>
                  <a:lnTo>
                    <a:pt x="1569720" y="0"/>
                  </a:lnTo>
                  <a:lnTo>
                    <a:pt x="0" y="0"/>
                  </a:lnTo>
                  <a:lnTo>
                    <a:pt x="0" y="4832604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6178295" y="1429511"/>
              <a:ext cx="1568450" cy="4832985"/>
            </a:xfrm>
            <a:custGeom>
              <a:avLst/>
              <a:gdLst/>
              <a:ahLst/>
              <a:cxnLst/>
              <a:rect l="l" t="t" r="r" b="b"/>
              <a:pathLst>
                <a:path w="1568450" h="4832985">
                  <a:moveTo>
                    <a:pt x="1568196" y="0"/>
                  </a:moveTo>
                  <a:lnTo>
                    <a:pt x="0" y="0"/>
                  </a:lnTo>
                  <a:lnTo>
                    <a:pt x="0" y="4832604"/>
                  </a:lnTo>
                  <a:lnTo>
                    <a:pt x="1568196" y="4832604"/>
                  </a:lnTo>
                  <a:lnTo>
                    <a:pt x="1568196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6178295" y="1429511"/>
              <a:ext cx="1568450" cy="4832985"/>
            </a:xfrm>
            <a:custGeom>
              <a:avLst/>
              <a:gdLst/>
              <a:ahLst/>
              <a:cxnLst/>
              <a:rect l="l" t="t" r="r" b="b"/>
              <a:pathLst>
                <a:path w="1568450" h="4832985">
                  <a:moveTo>
                    <a:pt x="0" y="4832604"/>
                  </a:moveTo>
                  <a:lnTo>
                    <a:pt x="1568196" y="4832604"/>
                  </a:lnTo>
                  <a:lnTo>
                    <a:pt x="1568196" y="0"/>
                  </a:lnTo>
                  <a:lnTo>
                    <a:pt x="0" y="0"/>
                  </a:lnTo>
                  <a:lnTo>
                    <a:pt x="0" y="483260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7763256" y="1426463"/>
              <a:ext cx="1568450" cy="4832985"/>
            </a:xfrm>
            <a:custGeom>
              <a:avLst/>
              <a:gdLst/>
              <a:ahLst/>
              <a:cxnLst/>
              <a:rect l="l" t="t" r="r" b="b"/>
              <a:pathLst>
                <a:path w="1568450" h="4832985">
                  <a:moveTo>
                    <a:pt x="1568196" y="0"/>
                  </a:moveTo>
                  <a:lnTo>
                    <a:pt x="0" y="0"/>
                  </a:lnTo>
                  <a:lnTo>
                    <a:pt x="0" y="4832604"/>
                  </a:lnTo>
                  <a:lnTo>
                    <a:pt x="1568196" y="4832604"/>
                  </a:lnTo>
                  <a:lnTo>
                    <a:pt x="1568196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7763256" y="1426463"/>
              <a:ext cx="1568450" cy="4832985"/>
            </a:xfrm>
            <a:custGeom>
              <a:avLst/>
              <a:gdLst/>
              <a:ahLst/>
              <a:cxnLst/>
              <a:rect l="l" t="t" r="r" b="b"/>
              <a:pathLst>
                <a:path w="1568450" h="4832985">
                  <a:moveTo>
                    <a:pt x="0" y="4832604"/>
                  </a:moveTo>
                  <a:lnTo>
                    <a:pt x="1568196" y="4832604"/>
                  </a:lnTo>
                  <a:lnTo>
                    <a:pt x="1568196" y="0"/>
                  </a:lnTo>
                  <a:lnTo>
                    <a:pt x="0" y="0"/>
                  </a:lnTo>
                  <a:lnTo>
                    <a:pt x="0" y="483260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4649723" y="2456688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39" h="401319">
                  <a:moveTo>
                    <a:pt x="1424939" y="0"/>
                  </a:moveTo>
                  <a:lnTo>
                    <a:pt x="0" y="0"/>
                  </a:lnTo>
                  <a:lnTo>
                    <a:pt x="0" y="400812"/>
                  </a:lnTo>
                  <a:lnTo>
                    <a:pt x="1424939" y="400812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4649723" y="2456688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39" h="401319">
                  <a:moveTo>
                    <a:pt x="0" y="400812"/>
                  </a:moveTo>
                  <a:lnTo>
                    <a:pt x="1424939" y="400812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0812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6214872" y="2456688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40" h="401319">
                  <a:moveTo>
                    <a:pt x="1424940" y="0"/>
                  </a:moveTo>
                  <a:lnTo>
                    <a:pt x="0" y="0"/>
                  </a:lnTo>
                  <a:lnTo>
                    <a:pt x="0" y="400812"/>
                  </a:lnTo>
                  <a:lnTo>
                    <a:pt x="1424940" y="400812"/>
                  </a:lnTo>
                  <a:lnTo>
                    <a:pt x="1424940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6214872" y="2456688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40" h="401319">
                  <a:moveTo>
                    <a:pt x="0" y="400812"/>
                  </a:moveTo>
                  <a:lnTo>
                    <a:pt x="1424940" y="400812"/>
                  </a:lnTo>
                  <a:lnTo>
                    <a:pt x="1424940" y="0"/>
                  </a:lnTo>
                  <a:lnTo>
                    <a:pt x="0" y="0"/>
                  </a:lnTo>
                  <a:lnTo>
                    <a:pt x="0" y="40081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7783068" y="2449067"/>
              <a:ext cx="1423670" cy="402590"/>
            </a:xfrm>
            <a:custGeom>
              <a:avLst/>
              <a:gdLst/>
              <a:ahLst/>
              <a:cxnLst/>
              <a:rect l="l" t="t" r="r" b="b"/>
              <a:pathLst>
                <a:path w="1423670" h="402589">
                  <a:moveTo>
                    <a:pt x="1423416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3416" y="402336"/>
                  </a:lnTo>
                  <a:lnTo>
                    <a:pt x="1423416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7783068" y="2449067"/>
              <a:ext cx="1423670" cy="402590"/>
            </a:xfrm>
            <a:custGeom>
              <a:avLst/>
              <a:gdLst/>
              <a:ahLst/>
              <a:cxnLst/>
              <a:rect l="l" t="t" r="r" b="b"/>
              <a:pathLst>
                <a:path w="1423670" h="402589">
                  <a:moveTo>
                    <a:pt x="0" y="402336"/>
                  </a:moveTo>
                  <a:lnTo>
                    <a:pt x="1423416" y="402336"/>
                  </a:lnTo>
                  <a:lnTo>
                    <a:pt x="1423416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3054096" y="3485387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40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4940" y="402336"/>
                  </a:lnTo>
                  <a:lnTo>
                    <a:pt x="1424940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3054096" y="3485387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6"/>
                  </a:moveTo>
                  <a:lnTo>
                    <a:pt x="1424940" y="402336"/>
                  </a:lnTo>
                  <a:lnTo>
                    <a:pt x="1424940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4649723" y="3485387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39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4939" y="402336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4649723" y="3485387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6"/>
                  </a:moveTo>
                  <a:lnTo>
                    <a:pt x="1424939" y="402336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6214872" y="3485387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40" h="402589">
                  <a:moveTo>
                    <a:pt x="1424940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4940" y="402336"/>
                  </a:lnTo>
                  <a:lnTo>
                    <a:pt x="1424940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6214872" y="3485387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40" h="402589">
                  <a:moveTo>
                    <a:pt x="0" y="402336"/>
                  </a:moveTo>
                  <a:lnTo>
                    <a:pt x="1424940" y="402336"/>
                  </a:lnTo>
                  <a:lnTo>
                    <a:pt x="1424940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7783068" y="3479291"/>
              <a:ext cx="1423670" cy="401320"/>
            </a:xfrm>
            <a:custGeom>
              <a:avLst/>
              <a:gdLst/>
              <a:ahLst/>
              <a:cxnLst/>
              <a:rect l="l" t="t" r="r" b="b"/>
              <a:pathLst>
                <a:path w="1423670" h="401320">
                  <a:moveTo>
                    <a:pt x="1423416" y="0"/>
                  </a:moveTo>
                  <a:lnTo>
                    <a:pt x="0" y="0"/>
                  </a:lnTo>
                  <a:lnTo>
                    <a:pt x="0" y="400811"/>
                  </a:lnTo>
                  <a:lnTo>
                    <a:pt x="1423416" y="400811"/>
                  </a:lnTo>
                  <a:lnTo>
                    <a:pt x="1423416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7783068" y="3479291"/>
              <a:ext cx="1423670" cy="401320"/>
            </a:xfrm>
            <a:custGeom>
              <a:avLst/>
              <a:gdLst/>
              <a:ahLst/>
              <a:cxnLst/>
              <a:rect l="l" t="t" r="r" b="b"/>
              <a:pathLst>
                <a:path w="1423670" h="401320">
                  <a:moveTo>
                    <a:pt x="0" y="400811"/>
                  </a:moveTo>
                  <a:lnTo>
                    <a:pt x="1423416" y="400811"/>
                  </a:lnTo>
                  <a:lnTo>
                    <a:pt x="1423416" y="0"/>
                  </a:lnTo>
                  <a:lnTo>
                    <a:pt x="0" y="0"/>
                  </a:lnTo>
                  <a:lnTo>
                    <a:pt x="0" y="40081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3057144" y="4517136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39" h="401320">
                  <a:moveTo>
                    <a:pt x="1424940" y="0"/>
                  </a:moveTo>
                  <a:lnTo>
                    <a:pt x="0" y="0"/>
                  </a:lnTo>
                  <a:lnTo>
                    <a:pt x="0" y="400812"/>
                  </a:lnTo>
                  <a:lnTo>
                    <a:pt x="1424940" y="400812"/>
                  </a:lnTo>
                  <a:lnTo>
                    <a:pt x="1424940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3057144" y="4517136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39" h="401320">
                  <a:moveTo>
                    <a:pt x="0" y="400812"/>
                  </a:moveTo>
                  <a:lnTo>
                    <a:pt x="1424940" y="400812"/>
                  </a:lnTo>
                  <a:lnTo>
                    <a:pt x="1424940" y="0"/>
                  </a:lnTo>
                  <a:lnTo>
                    <a:pt x="0" y="0"/>
                  </a:lnTo>
                  <a:lnTo>
                    <a:pt x="0" y="40081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4652772" y="4517136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39" h="401320">
                  <a:moveTo>
                    <a:pt x="1424939" y="0"/>
                  </a:moveTo>
                  <a:lnTo>
                    <a:pt x="0" y="0"/>
                  </a:lnTo>
                  <a:lnTo>
                    <a:pt x="0" y="400812"/>
                  </a:lnTo>
                  <a:lnTo>
                    <a:pt x="1424939" y="400812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4652772" y="4517136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39" h="401320">
                  <a:moveTo>
                    <a:pt x="0" y="400812"/>
                  </a:moveTo>
                  <a:lnTo>
                    <a:pt x="1424939" y="400812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0812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6217920" y="4517136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40" h="401320">
                  <a:moveTo>
                    <a:pt x="1424940" y="0"/>
                  </a:moveTo>
                  <a:lnTo>
                    <a:pt x="0" y="0"/>
                  </a:lnTo>
                  <a:lnTo>
                    <a:pt x="0" y="400812"/>
                  </a:lnTo>
                  <a:lnTo>
                    <a:pt x="1424940" y="400812"/>
                  </a:lnTo>
                  <a:lnTo>
                    <a:pt x="1424940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6217920" y="4517136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40" h="401320">
                  <a:moveTo>
                    <a:pt x="0" y="400812"/>
                  </a:moveTo>
                  <a:lnTo>
                    <a:pt x="1424940" y="400812"/>
                  </a:lnTo>
                  <a:lnTo>
                    <a:pt x="1424940" y="0"/>
                  </a:lnTo>
                  <a:lnTo>
                    <a:pt x="0" y="0"/>
                  </a:lnTo>
                  <a:lnTo>
                    <a:pt x="0" y="40081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7783068" y="4509515"/>
              <a:ext cx="1423670" cy="402590"/>
            </a:xfrm>
            <a:custGeom>
              <a:avLst/>
              <a:gdLst/>
              <a:ahLst/>
              <a:cxnLst/>
              <a:rect l="l" t="t" r="r" b="b"/>
              <a:pathLst>
                <a:path w="1423670" h="402589">
                  <a:moveTo>
                    <a:pt x="1423416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3416" y="402336"/>
                  </a:lnTo>
                  <a:lnTo>
                    <a:pt x="1423416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7783068" y="4509515"/>
              <a:ext cx="1423670" cy="402590"/>
            </a:xfrm>
            <a:custGeom>
              <a:avLst/>
              <a:gdLst/>
              <a:ahLst/>
              <a:cxnLst/>
              <a:rect l="l" t="t" r="r" b="b"/>
              <a:pathLst>
                <a:path w="1423670" h="402589">
                  <a:moveTo>
                    <a:pt x="0" y="402336"/>
                  </a:moveTo>
                  <a:lnTo>
                    <a:pt x="1423416" y="402336"/>
                  </a:lnTo>
                  <a:lnTo>
                    <a:pt x="1423416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3061716" y="5468111"/>
              <a:ext cx="1423670" cy="402590"/>
            </a:xfrm>
            <a:custGeom>
              <a:avLst/>
              <a:gdLst/>
              <a:ahLst/>
              <a:cxnLst/>
              <a:rect l="l" t="t" r="r" b="b"/>
              <a:pathLst>
                <a:path w="1423670" h="402589">
                  <a:moveTo>
                    <a:pt x="1423416" y="0"/>
                  </a:moveTo>
                  <a:lnTo>
                    <a:pt x="0" y="0"/>
                  </a:lnTo>
                  <a:lnTo>
                    <a:pt x="0" y="402335"/>
                  </a:lnTo>
                  <a:lnTo>
                    <a:pt x="1423416" y="402335"/>
                  </a:lnTo>
                  <a:lnTo>
                    <a:pt x="1423416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3061716" y="5468111"/>
              <a:ext cx="1423670" cy="402590"/>
            </a:xfrm>
            <a:custGeom>
              <a:avLst/>
              <a:gdLst/>
              <a:ahLst/>
              <a:cxnLst/>
              <a:rect l="l" t="t" r="r" b="b"/>
              <a:pathLst>
                <a:path w="1423670" h="402589">
                  <a:moveTo>
                    <a:pt x="0" y="402335"/>
                  </a:moveTo>
                  <a:lnTo>
                    <a:pt x="1423416" y="402335"/>
                  </a:lnTo>
                  <a:lnTo>
                    <a:pt x="1423416" y="0"/>
                  </a:lnTo>
                  <a:lnTo>
                    <a:pt x="0" y="0"/>
                  </a:lnTo>
                  <a:lnTo>
                    <a:pt x="0" y="40233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4657344" y="5468111"/>
              <a:ext cx="1423670" cy="402590"/>
            </a:xfrm>
            <a:custGeom>
              <a:avLst/>
              <a:gdLst/>
              <a:ahLst/>
              <a:cxnLst/>
              <a:rect l="l" t="t" r="r" b="b"/>
              <a:pathLst>
                <a:path w="1423670" h="402589">
                  <a:moveTo>
                    <a:pt x="1423415" y="0"/>
                  </a:moveTo>
                  <a:lnTo>
                    <a:pt x="0" y="0"/>
                  </a:lnTo>
                  <a:lnTo>
                    <a:pt x="0" y="402335"/>
                  </a:lnTo>
                  <a:lnTo>
                    <a:pt x="1423415" y="402335"/>
                  </a:lnTo>
                  <a:lnTo>
                    <a:pt x="142341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4657344" y="5468111"/>
              <a:ext cx="1423670" cy="402590"/>
            </a:xfrm>
            <a:custGeom>
              <a:avLst/>
              <a:gdLst/>
              <a:ahLst/>
              <a:cxnLst/>
              <a:rect l="l" t="t" r="r" b="b"/>
              <a:pathLst>
                <a:path w="1423670" h="402589">
                  <a:moveTo>
                    <a:pt x="0" y="402335"/>
                  </a:moveTo>
                  <a:lnTo>
                    <a:pt x="1423415" y="402335"/>
                  </a:lnTo>
                  <a:lnTo>
                    <a:pt x="1423415" y="0"/>
                  </a:lnTo>
                  <a:lnTo>
                    <a:pt x="0" y="0"/>
                  </a:lnTo>
                  <a:lnTo>
                    <a:pt x="0" y="402335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6222492" y="5468111"/>
              <a:ext cx="1423670" cy="402590"/>
            </a:xfrm>
            <a:custGeom>
              <a:avLst/>
              <a:gdLst/>
              <a:ahLst/>
              <a:cxnLst/>
              <a:rect l="l" t="t" r="r" b="b"/>
              <a:pathLst>
                <a:path w="1423670" h="402589">
                  <a:moveTo>
                    <a:pt x="1423415" y="0"/>
                  </a:moveTo>
                  <a:lnTo>
                    <a:pt x="0" y="0"/>
                  </a:lnTo>
                  <a:lnTo>
                    <a:pt x="0" y="402335"/>
                  </a:lnTo>
                  <a:lnTo>
                    <a:pt x="1423415" y="402335"/>
                  </a:lnTo>
                  <a:lnTo>
                    <a:pt x="142341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6222492" y="5468111"/>
              <a:ext cx="1423670" cy="402590"/>
            </a:xfrm>
            <a:custGeom>
              <a:avLst/>
              <a:gdLst/>
              <a:ahLst/>
              <a:cxnLst/>
              <a:rect l="l" t="t" r="r" b="b"/>
              <a:pathLst>
                <a:path w="1423670" h="402589">
                  <a:moveTo>
                    <a:pt x="0" y="402335"/>
                  </a:moveTo>
                  <a:lnTo>
                    <a:pt x="1423415" y="402335"/>
                  </a:lnTo>
                  <a:lnTo>
                    <a:pt x="1423415" y="0"/>
                  </a:lnTo>
                  <a:lnTo>
                    <a:pt x="0" y="0"/>
                  </a:lnTo>
                  <a:lnTo>
                    <a:pt x="0" y="402335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7789163" y="5462016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40" h="401320">
                  <a:moveTo>
                    <a:pt x="1424940" y="0"/>
                  </a:moveTo>
                  <a:lnTo>
                    <a:pt x="0" y="0"/>
                  </a:lnTo>
                  <a:lnTo>
                    <a:pt x="0" y="400812"/>
                  </a:lnTo>
                  <a:lnTo>
                    <a:pt x="1424940" y="400812"/>
                  </a:lnTo>
                  <a:lnTo>
                    <a:pt x="1424940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7789163" y="5462016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40" h="401320">
                  <a:moveTo>
                    <a:pt x="0" y="400812"/>
                  </a:moveTo>
                  <a:lnTo>
                    <a:pt x="1424940" y="400812"/>
                  </a:lnTo>
                  <a:lnTo>
                    <a:pt x="1424940" y="0"/>
                  </a:lnTo>
                  <a:lnTo>
                    <a:pt x="0" y="0"/>
                  </a:lnTo>
                  <a:lnTo>
                    <a:pt x="0" y="40081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6" name="object 96"/>
          <p:cNvSpPr txBox="1"/>
          <p:nvPr/>
        </p:nvSpPr>
        <p:spPr>
          <a:xfrm>
            <a:off x="2991866" y="1433575"/>
            <a:ext cx="1568450" cy="698500"/>
          </a:xfrm>
          <a:prstGeom prst="rect">
            <a:avLst/>
          </a:prstGeom>
          <a:solidFill>
            <a:srgbClr val="ACB8C9">
              <a:alpha val="39999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marL="505459">
              <a:lnSpc>
                <a:spcPts val="2065"/>
              </a:lnSpc>
            </a:pPr>
            <a:r>
              <a:rPr sz="1800" spc="-10" dirty="0">
                <a:latin typeface="Calibri"/>
                <a:cs typeface="Calibri"/>
              </a:rPr>
              <a:t>Way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4573015" y="1433575"/>
            <a:ext cx="1584960" cy="698500"/>
          </a:xfrm>
          <a:prstGeom prst="rect">
            <a:avLst/>
          </a:prstGeom>
          <a:solidFill>
            <a:srgbClr val="ACB8C9">
              <a:alpha val="39999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marL="457200">
              <a:lnSpc>
                <a:spcPts val="2070"/>
              </a:lnSpc>
            </a:pPr>
            <a:r>
              <a:rPr sz="1800" spc="-10" dirty="0">
                <a:latin typeface="Calibri"/>
                <a:cs typeface="Calibri"/>
              </a:rPr>
              <a:t>Way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6170167" y="1433575"/>
            <a:ext cx="1578610" cy="698500"/>
          </a:xfrm>
          <a:prstGeom prst="rect">
            <a:avLst/>
          </a:prstGeom>
          <a:solidFill>
            <a:srgbClr val="ACB8C9">
              <a:alpha val="39999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marL="474345">
              <a:lnSpc>
                <a:spcPts val="2000"/>
              </a:lnSpc>
            </a:pPr>
            <a:r>
              <a:rPr sz="1800" spc="-10" dirty="0">
                <a:latin typeface="Calibri"/>
                <a:cs typeface="Calibri"/>
              </a:rPr>
              <a:t>Way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7761223" y="1433575"/>
            <a:ext cx="1564005" cy="698500"/>
          </a:xfrm>
          <a:prstGeom prst="rect">
            <a:avLst/>
          </a:prstGeom>
          <a:solidFill>
            <a:srgbClr val="ACB8C9">
              <a:alpha val="39999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marL="481330">
              <a:lnSpc>
                <a:spcPts val="2065"/>
              </a:lnSpc>
            </a:pPr>
            <a:r>
              <a:rPr sz="1800" spc="-10" dirty="0">
                <a:latin typeface="Calibri"/>
                <a:cs typeface="Calibri"/>
              </a:rPr>
              <a:t>Way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3054095" y="2456688"/>
            <a:ext cx="1424940" cy="401320"/>
          </a:xfrm>
          <a:prstGeom prst="rect">
            <a:avLst/>
          </a:prstGeom>
          <a:solidFill>
            <a:srgbClr val="DAE2F3"/>
          </a:solidFill>
          <a:ln w="12700">
            <a:solidFill>
              <a:srgbClr val="2E528F"/>
            </a:solidFill>
          </a:ln>
        </p:spPr>
        <p:txBody>
          <a:bodyPr vert="horz" wrap="square" lIns="0" tIns="55880" rIns="0" bIns="0" rtlCol="0">
            <a:spAutoFit/>
          </a:bodyPr>
          <a:lstStyle/>
          <a:p>
            <a:pPr marL="443230">
              <a:lnSpc>
                <a:spcPct val="100000"/>
              </a:lnSpc>
              <a:spcBef>
                <a:spcPts val="440"/>
              </a:spcBef>
            </a:pPr>
            <a:r>
              <a:rPr sz="1800" spc="-20" dirty="0">
                <a:latin typeface="Calibri"/>
                <a:cs typeface="Calibri"/>
              </a:rPr>
              <a:t>Line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1033272" y="3858767"/>
            <a:ext cx="9542145" cy="2827020"/>
          </a:xfrm>
          <a:custGeom>
            <a:avLst/>
            <a:gdLst/>
            <a:ahLst/>
            <a:cxnLst/>
            <a:rect l="l" t="t" r="r" b="b"/>
            <a:pathLst>
              <a:path w="9542145" h="2827020">
                <a:moveTo>
                  <a:pt x="9542018" y="57150"/>
                </a:moveTo>
                <a:lnTo>
                  <a:pt x="9503918" y="38100"/>
                </a:lnTo>
                <a:lnTo>
                  <a:pt x="9427718" y="0"/>
                </a:lnTo>
                <a:lnTo>
                  <a:pt x="9427718" y="38100"/>
                </a:lnTo>
                <a:lnTo>
                  <a:pt x="8630539" y="38100"/>
                </a:lnTo>
                <a:lnTo>
                  <a:pt x="8630539" y="2636596"/>
                </a:lnTo>
                <a:lnTo>
                  <a:pt x="5913247" y="2636596"/>
                </a:lnTo>
                <a:lnTo>
                  <a:pt x="5913247" y="144018"/>
                </a:lnTo>
                <a:lnTo>
                  <a:pt x="5951347" y="144018"/>
                </a:lnTo>
                <a:lnTo>
                  <a:pt x="5941822" y="124968"/>
                </a:lnTo>
                <a:lnTo>
                  <a:pt x="5894197" y="29718"/>
                </a:lnTo>
                <a:lnTo>
                  <a:pt x="5837047" y="144018"/>
                </a:lnTo>
                <a:lnTo>
                  <a:pt x="5875147" y="144018"/>
                </a:lnTo>
                <a:lnTo>
                  <a:pt x="5875147" y="2636596"/>
                </a:lnTo>
                <a:lnTo>
                  <a:pt x="5875147" y="2674696"/>
                </a:lnTo>
                <a:lnTo>
                  <a:pt x="5875147" y="2788437"/>
                </a:lnTo>
                <a:lnTo>
                  <a:pt x="38100" y="2788437"/>
                </a:lnTo>
                <a:lnTo>
                  <a:pt x="38100" y="2674696"/>
                </a:lnTo>
                <a:lnTo>
                  <a:pt x="5875147" y="2674696"/>
                </a:lnTo>
                <a:lnTo>
                  <a:pt x="5875147" y="2636596"/>
                </a:lnTo>
                <a:lnTo>
                  <a:pt x="38100" y="2636596"/>
                </a:lnTo>
                <a:lnTo>
                  <a:pt x="38100" y="750697"/>
                </a:lnTo>
                <a:lnTo>
                  <a:pt x="38100" y="750062"/>
                </a:lnTo>
                <a:lnTo>
                  <a:pt x="0" y="750062"/>
                </a:lnTo>
                <a:lnTo>
                  <a:pt x="0" y="750697"/>
                </a:lnTo>
                <a:lnTo>
                  <a:pt x="0" y="2674696"/>
                </a:lnTo>
                <a:lnTo>
                  <a:pt x="0" y="2826537"/>
                </a:lnTo>
                <a:lnTo>
                  <a:pt x="5913247" y="2826537"/>
                </a:lnTo>
                <a:lnTo>
                  <a:pt x="5913247" y="2807487"/>
                </a:lnTo>
                <a:lnTo>
                  <a:pt x="5913247" y="2788437"/>
                </a:lnTo>
                <a:lnTo>
                  <a:pt x="5913247" y="2674696"/>
                </a:lnTo>
                <a:lnTo>
                  <a:pt x="8668639" y="2674696"/>
                </a:lnTo>
                <a:lnTo>
                  <a:pt x="8668639" y="2655646"/>
                </a:lnTo>
                <a:lnTo>
                  <a:pt x="8668639" y="2636596"/>
                </a:lnTo>
                <a:lnTo>
                  <a:pt x="8668639" y="76200"/>
                </a:lnTo>
                <a:lnTo>
                  <a:pt x="9427718" y="76200"/>
                </a:lnTo>
                <a:lnTo>
                  <a:pt x="9427718" y="114300"/>
                </a:lnTo>
                <a:lnTo>
                  <a:pt x="9503918" y="76200"/>
                </a:lnTo>
                <a:lnTo>
                  <a:pt x="9542018" y="571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 txBox="1"/>
          <p:nvPr/>
        </p:nvSpPr>
        <p:spPr>
          <a:xfrm>
            <a:off x="7141591" y="296671"/>
            <a:ext cx="41681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Write-</a:t>
            </a:r>
            <a:r>
              <a:rPr sz="1800" dirty="0">
                <a:latin typeface="Calibri"/>
                <a:cs typeface="Calibri"/>
              </a:rPr>
              <a:t>Allocate: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Stores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go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20" dirty="0">
                <a:latin typeface="Calibri"/>
                <a:cs typeface="Calibri"/>
              </a:rPr>
              <a:t> cache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25" dirty="0">
                <a:latin typeface="Calibri"/>
                <a:cs typeface="Calibri"/>
              </a:rPr>
              <a:t>Write-</a:t>
            </a:r>
            <a:r>
              <a:rPr sz="1800" spc="-10" dirty="0">
                <a:latin typeface="Calibri"/>
                <a:cs typeface="Calibri"/>
              </a:rPr>
              <a:t>No-</a:t>
            </a:r>
            <a:r>
              <a:rPr sz="1800" dirty="0">
                <a:latin typeface="Calibri"/>
                <a:cs typeface="Calibri"/>
              </a:rPr>
              <a:t>Allocate: Stores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do not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go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cache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732840" y="6097930"/>
            <a:ext cx="23749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Calibri"/>
                <a:cs typeface="Calibri"/>
              </a:rPr>
              <a:t>?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" y="174878"/>
            <a:ext cx="619696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Write</a:t>
            </a:r>
            <a:r>
              <a:rPr spc="-110" dirty="0"/>
              <a:t> </a:t>
            </a:r>
            <a:r>
              <a:rPr dirty="0"/>
              <a:t>Policies</a:t>
            </a:r>
            <a:r>
              <a:rPr spc="-85" dirty="0"/>
              <a:t> </a:t>
            </a:r>
            <a:r>
              <a:rPr dirty="0"/>
              <a:t>-</a:t>
            </a:r>
            <a:r>
              <a:rPr spc="-100" dirty="0"/>
              <a:t> </a:t>
            </a:r>
            <a:r>
              <a:rPr spc="-10" dirty="0"/>
              <a:t>Propagation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190988" y="5223408"/>
            <a:ext cx="607695" cy="1159510"/>
          </a:xfrm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sz="1800" dirty="0">
                <a:latin typeface="Calibri"/>
                <a:cs typeface="Calibri"/>
              </a:rPr>
              <a:t>Byte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sz="1800" dirty="0">
                <a:latin typeface="Calibri"/>
                <a:cs typeface="Calibri"/>
              </a:rPr>
              <a:t>Byte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1800" dirty="0">
                <a:latin typeface="Calibri"/>
                <a:cs typeface="Calibri"/>
              </a:rPr>
              <a:t>Byte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471407" y="2789835"/>
            <a:ext cx="228600" cy="232727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>
              <a:lnSpc>
                <a:spcPts val="1710"/>
              </a:lnSpc>
              <a:tabLst>
                <a:tab pos="2049780" algn="l"/>
              </a:tabLst>
            </a:pPr>
            <a:r>
              <a:rPr sz="1800" dirty="0">
                <a:latin typeface="Calibri"/>
                <a:cs typeface="Calibri"/>
              </a:rPr>
              <a:t>.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. </a:t>
            </a:r>
            <a:r>
              <a:rPr sz="1800" spc="-50" dirty="0">
                <a:latin typeface="Calibri"/>
                <a:cs typeface="Calibri"/>
              </a:rPr>
              <a:t>.</a:t>
            </a:r>
            <a:r>
              <a:rPr sz="1800" dirty="0">
                <a:latin typeface="Calibri"/>
                <a:cs typeface="Calibri"/>
              </a:rPr>
              <a:t>	.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. </a:t>
            </a:r>
            <a:r>
              <a:rPr sz="1800" spc="-5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0893425" y="1377441"/>
            <a:ext cx="765175" cy="5011420"/>
            <a:chOff x="10556747" y="1377441"/>
            <a:chExt cx="765175" cy="5011420"/>
          </a:xfrm>
        </p:grpSpPr>
        <p:sp>
          <p:nvSpPr>
            <p:cNvPr id="6" name="object 6"/>
            <p:cNvSpPr/>
            <p:nvPr/>
          </p:nvSpPr>
          <p:spPr>
            <a:xfrm>
              <a:off x="10575035" y="1383791"/>
              <a:ext cx="727075" cy="4998720"/>
            </a:xfrm>
            <a:custGeom>
              <a:avLst/>
              <a:gdLst/>
              <a:ahLst/>
              <a:cxnLst/>
              <a:rect l="l" t="t" r="r" b="b"/>
              <a:pathLst>
                <a:path w="727075" h="4998720">
                  <a:moveTo>
                    <a:pt x="726948" y="0"/>
                  </a:moveTo>
                  <a:lnTo>
                    <a:pt x="0" y="0"/>
                  </a:lnTo>
                  <a:lnTo>
                    <a:pt x="0" y="4998720"/>
                  </a:lnTo>
                  <a:lnTo>
                    <a:pt x="726948" y="4998720"/>
                  </a:lnTo>
                  <a:lnTo>
                    <a:pt x="72694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575035" y="1383791"/>
              <a:ext cx="727075" cy="4998720"/>
            </a:xfrm>
            <a:custGeom>
              <a:avLst/>
              <a:gdLst/>
              <a:ahLst/>
              <a:cxnLst/>
              <a:rect l="l" t="t" r="r" b="b"/>
              <a:pathLst>
                <a:path w="727075" h="4998720">
                  <a:moveTo>
                    <a:pt x="0" y="4998720"/>
                  </a:moveTo>
                  <a:lnTo>
                    <a:pt x="726948" y="4998720"/>
                  </a:lnTo>
                  <a:lnTo>
                    <a:pt x="726948" y="0"/>
                  </a:lnTo>
                  <a:lnTo>
                    <a:pt x="0" y="0"/>
                  </a:lnTo>
                  <a:lnTo>
                    <a:pt x="0" y="499872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575797" y="3345941"/>
              <a:ext cx="727075" cy="1138555"/>
            </a:xfrm>
            <a:custGeom>
              <a:avLst/>
              <a:gdLst/>
              <a:ahLst/>
              <a:cxnLst/>
              <a:rect l="l" t="t" r="r" b="b"/>
              <a:pathLst>
                <a:path w="727075" h="1138554">
                  <a:moveTo>
                    <a:pt x="0" y="1138428"/>
                  </a:moveTo>
                  <a:lnTo>
                    <a:pt x="726948" y="1138428"/>
                  </a:lnTo>
                  <a:lnTo>
                    <a:pt x="726948" y="0"/>
                  </a:lnTo>
                  <a:lnTo>
                    <a:pt x="0" y="0"/>
                  </a:lnTo>
                  <a:lnTo>
                    <a:pt x="0" y="1138428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0122662" y="1337817"/>
            <a:ext cx="6883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Byte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0482" y="1978533"/>
            <a:ext cx="2210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urier New"/>
                <a:cs typeface="Courier New"/>
              </a:rPr>
              <a:t>sb</a:t>
            </a:r>
            <a:r>
              <a:rPr sz="1800" spc="-2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x6</a:t>
            </a:r>
            <a:r>
              <a:rPr sz="1800" spc="-20" dirty="0">
                <a:latin typeface="Courier New"/>
                <a:cs typeface="Courier New"/>
              </a:rPr>
              <a:t> </a:t>
            </a:r>
            <a:r>
              <a:rPr sz="1800" spc="-10" dirty="0">
                <a:latin typeface="Courier New"/>
                <a:cs typeface="Courier New"/>
              </a:rPr>
              <a:t>0x7fff0053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80746" y="4018788"/>
            <a:ext cx="1033780" cy="513715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7150">
              <a:lnSpc>
                <a:spcPts val="196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  <a:p>
            <a:pPr marL="57150">
              <a:lnSpc>
                <a:spcPts val="2085"/>
              </a:lnSpc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Unit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77826" y="2337816"/>
            <a:ext cx="2042160" cy="3642360"/>
            <a:chOff x="41148" y="2337816"/>
            <a:chExt cx="2042160" cy="3642360"/>
          </a:xfrm>
        </p:grpSpPr>
        <p:sp>
          <p:nvSpPr>
            <p:cNvPr id="13" name="object 13"/>
            <p:cNvSpPr/>
            <p:nvPr/>
          </p:nvSpPr>
          <p:spPr>
            <a:xfrm>
              <a:off x="60198" y="2356866"/>
              <a:ext cx="2004060" cy="3604260"/>
            </a:xfrm>
            <a:custGeom>
              <a:avLst/>
              <a:gdLst/>
              <a:ahLst/>
              <a:cxnLst/>
              <a:rect l="l" t="t" r="r" b="b"/>
              <a:pathLst>
                <a:path w="2004060" h="3604260">
                  <a:moveTo>
                    <a:pt x="0" y="3604260"/>
                  </a:moveTo>
                  <a:lnTo>
                    <a:pt x="2004060" y="3604260"/>
                  </a:lnTo>
                  <a:lnTo>
                    <a:pt x="2004060" y="0"/>
                  </a:lnTo>
                  <a:lnTo>
                    <a:pt x="0" y="0"/>
                  </a:lnTo>
                  <a:lnTo>
                    <a:pt x="0" y="3604260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594103" y="4247388"/>
              <a:ext cx="367030" cy="76200"/>
            </a:xfrm>
            <a:custGeom>
              <a:avLst/>
              <a:gdLst/>
              <a:ahLst/>
              <a:cxnLst/>
              <a:rect l="l" t="t" r="r" b="b"/>
              <a:pathLst>
                <a:path w="367030" h="76200">
                  <a:moveTo>
                    <a:pt x="290829" y="0"/>
                  </a:moveTo>
                  <a:lnTo>
                    <a:pt x="290829" y="76200"/>
                  </a:lnTo>
                  <a:lnTo>
                    <a:pt x="354329" y="44450"/>
                  </a:lnTo>
                  <a:lnTo>
                    <a:pt x="303529" y="44450"/>
                  </a:lnTo>
                  <a:lnTo>
                    <a:pt x="303529" y="31750"/>
                  </a:lnTo>
                  <a:lnTo>
                    <a:pt x="354329" y="31750"/>
                  </a:lnTo>
                  <a:lnTo>
                    <a:pt x="290829" y="0"/>
                  </a:lnTo>
                  <a:close/>
                </a:path>
                <a:path w="367030" h="76200">
                  <a:moveTo>
                    <a:pt x="290829" y="31750"/>
                  </a:moveTo>
                  <a:lnTo>
                    <a:pt x="0" y="31750"/>
                  </a:lnTo>
                  <a:lnTo>
                    <a:pt x="0" y="44450"/>
                  </a:lnTo>
                  <a:lnTo>
                    <a:pt x="290829" y="44450"/>
                  </a:lnTo>
                  <a:lnTo>
                    <a:pt x="290829" y="31750"/>
                  </a:lnTo>
                  <a:close/>
                </a:path>
                <a:path w="367030" h="76200">
                  <a:moveTo>
                    <a:pt x="354329" y="31750"/>
                  </a:moveTo>
                  <a:lnTo>
                    <a:pt x="303529" y="31750"/>
                  </a:lnTo>
                  <a:lnTo>
                    <a:pt x="303529" y="44450"/>
                  </a:lnTo>
                  <a:lnTo>
                    <a:pt x="354329" y="44450"/>
                  </a:lnTo>
                  <a:lnTo>
                    <a:pt x="367029" y="38100"/>
                  </a:lnTo>
                  <a:lnTo>
                    <a:pt x="354329" y="317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942339" y="3875278"/>
            <a:ext cx="4248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latin typeface="Calibri"/>
                <a:cs typeface="Calibri"/>
              </a:rPr>
              <a:t>Read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Data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C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63474" y="4002404"/>
            <a:ext cx="43307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Cont. Sigs.: </a:t>
            </a:r>
            <a:r>
              <a:rPr sz="1200" spc="-25" dirty="0">
                <a:latin typeface="Calibri"/>
                <a:cs typeface="Calibri"/>
              </a:rPr>
              <a:t>Op. </a:t>
            </a:r>
            <a:r>
              <a:rPr sz="1200" spc="-10" dirty="0">
                <a:latin typeface="Calibri"/>
                <a:cs typeface="Calibri"/>
              </a:rPr>
              <a:t>Select [Ld/St]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42138" y="5677306"/>
            <a:ext cx="8274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83184" y="3650869"/>
            <a:ext cx="3079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MUX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776479" y="2999104"/>
            <a:ext cx="424815" cy="1038860"/>
            <a:chOff x="439801" y="2999104"/>
            <a:chExt cx="424815" cy="1038860"/>
          </a:xfrm>
        </p:grpSpPr>
        <p:sp>
          <p:nvSpPr>
            <p:cNvPr id="20" name="object 20"/>
            <p:cNvSpPr/>
            <p:nvPr/>
          </p:nvSpPr>
          <p:spPr>
            <a:xfrm>
              <a:off x="439801" y="2999104"/>
              <a:ext cx="424815" cy="577850"/>
            </a:xfrm>
            <a:custGeom>
              <a:avLst/>
              <a:gdLst/>
              <a:ahLst/>
              <a:cxnLst/>
              <a:rect l="l" t="t" r="r" b="b"/>
              <a:pathLst>
                <a:path w="424815" h="577850">
                  <a:moveTo>
                    <a:pt x="76187" y="501269"/>
                  </a:moveTo>
                  <a:lnTo>
                    <a:pt x="44437" y="501599"/>
                  </a:lnTo>
                  <a:lnTo>
                    <a:pt x="38989" y="7620"/>
                  </a:lnTo>
                  <a:lnTo>
                    <a:pt x="26289" y="7874"/>
                  </a:lnTo>
                  <a:lnTo>
                    <a:pt x="31724" y="501726"/>
                  </a:lnTo>
                  <a:lnTo>
                    <a:pt x="0" y="502031"/>
                  </a:lnTo>
                  <a:lnTo>
                    <a:pt x="38938" y="577850"/>
                  </a:lnTo>
                  <a:lnTo>
                    <a:pt x="69761" y="514477"/>
                  </a:lnTo>
                  <a:lnTo>
                    <a:pt x="76187" y="501269"/>
                  </a:lnTo>
                  <a:close/>
                </a:path>
                <a:path w="424815" h="577850">
                  <a:moveTo>
                    <a:pt x="262115" y="493649"/>
                  </a:moveTo>
                  <a:lnTo>
                    <a:pt x="230365" y="493979"/>
                  </a:lnTo>
                  <a:lnTo>
                    <a:pt x="224917" y="0"/>
                  </a:lnTo>
                  <a:lnTo>
                    <a:pt x="212217" y="254"/>
                  </a:lnTo>
                  <a:lnTo>
                    <a:pt x="217652" y="494106"/>
                  </a:lnTo>
                  <a:lnTo>
                    <a:pt x="185928" y="494411"/>
                  </a:lnTo>
                  <a:lnTo>
                    <a:pt x="224866" y="570230"/>
                  </a:lnTo>
                  <a:lnTo>
                    <a:pt x="255689" y="506857"/>
                  </a:lnTo>
                  <a:lnTo>
                    <a:pt x="262115" y="493649"/>
                  </a:lnTo>
                  <a:close/>
                </a:path>
                <a:path w="424815" h="577850">
                  <a:moveTo>
                    <a:pt x="424307" y="494792"/>
                  </a:moveTo>
                  <a:lnTo>
                    <a:pt x="392557" y="494792"/>
                  </a:lnTo>
                  <a:lnTo>
                    <a:pt x="392557" y="128143"/>
                  </a:lnTo>
                  <a:lnTo>
                    <a:pt x="379857" y="128143"/>
                  </a:lnTo>
                  <a:lnTo>
                    <a:pt x="379857" y="494792"/>
                  </a:lnTo>
                  <a:lnTo>
                    <a:pt x="348107" y="494792"/>
                  </a:lnTo>
                  <a:lnTo>
                    <a:pt x="386207" y="570992"/>
                  </a:lnTo>
                  <a:lnTo>
                    <a:pt x="417957" y="507492"/>
                  </a:lnTo>
                  <a:lnTo>
                    <a:pt x="424307" y="494792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2101" y="3815079"/>
              <a:ext cx="75285" cy="222503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734568" y="3147059"/>
              <a:ext cx="93345" cy="120650"/>
            </a:xfrm>
            <a:custGeom>
              <a:avLst/>
              <a:gdLst/>
              <a:ahLst/>
              <a:cxnLst/>
              <a:rect l="l" t="t" r="r" b="b"/>
              <a:pathLst>
                <a:path w="93344" h="120650">
                  <a:moveTo>
                    <a:pt x="92963" y="0"/>
                  </a:moveTo>
                  <a:lnTo>
                    <a:pt x="0" y="0"/>
                  </a:lnTo>
                  <a:lnTo>
                    <a:pt x="0" y="120396"/>
                  </a:lnTo>
                  <a:lnTo>
                    <a:pt x="92963" y="120396"/>
                  </a:lnTo>
                  <a:lnTo>
                    <a:pt x="929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34568" y="3147059"/>
              <a:ext cx="93345" cy="120650"/>
            </a:xfrm>
            <a:custGeom>
              <a:avLst/>
              <a:gdLst/>
              <a:ahLst/>
              <a:cxnLst/>
              <a:rect l="l" t="t" r="r" b="b"/>
              <a:pathLst>
                <a:path w="93344" h="120650">
                  <a:moveTo>
                    <a:pt x="0" y="120396"/>
                  </a:moveTo>
                  <a:lnTo>
                    <a:pt x="92963" y="120396"/>
                  </a:lnTo>
                  <a:lnTo>
                    <a:pt x="92963" y="0"/>
                  </a:lnTo>
                  <a:lnTo>
                    <a:pt x="0" y="0"/>
                  </a:lnTo>
                  <a:lnTo>
                    <a:pt x="0" y="12039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845694" y="3575303"/>
            <a:ext cx="436245" cy="254635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36830">
              <a:lnSpc>
                <a:spcPct val="100000"/>
              </a:lnSpc>
              <a:spcBef>
                <a:spcPts val="295"/>
              </a:spcBef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MUX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776479" y="3006725"/>
            <a:ext cx="76200" cy="570230"/>
          </a:xfrm>
          <a:custGeom>
            <a:avLst/>
            <a:gdLst/>
            <a:ahLst/>
            <a:cxnLst/>
            <a:rect l="l" t="t" r="r" b="b"/>
            <a:pathLst>
              <a:path w="76200" h="570229">
                <a:moveTo>
                  <a:pt x="31736" y="494093"/>
                </a:moveTo>
                <a:lnTo>
                  <a:pt x="0" y="494411"/>
                </a:lnTo>
                <a:lnTo>
                  <a:pt x="38938" y="570229"/>
                </a:lnTo>
                <a:lnTo>
                  <a:pt x="69762" y="506857"/>
                </a:lnTo>
                <a:lnTo>
                  <a:pt x="31876" y="506857"/>
                </a:lnTo>
                <a:lnTo>
                  <a:pt x="31736" y="494093"/>
                </a:lnTo>
                <a:close/>
              </a:path>
              <a:path w="76200" h="570229">
                <a:moveTo>
                  <a:pt x="44437" y="493966"/>
                </a:moveTo>
                <a:lnTo>
                  <a:pt x="31736" y="494093"/>
                </a:lnTo>
                <a:lnTo>
                  <a:pt x="31876" y="506857"/>
                </a:lnTo>
                <a:lnTo>
                  <a:pt x="44576" y="506602"/>
                </a:lnTo>
                <a:lnTo>
                  <a:pt x="44437" y="493966"/>
                </a:lnTo>
                <a:close/>
              </a:path>
              <a:path w="76200" h="570229">
                <a:moveTo>
                  <a:pt x="76187" y="493649"/>
                </a:moveTo>
                <a:lnTo>
                  <a:pt x="44437" y="493966"/>
                </a:lnTo>
                <a:lnTo>
                  <a:pt x="44576" y="506602"/>
                </a:lnTo>
                <a:lnTo>
                  <a:pt x="31876" y="506857"/>
                </a:lnTo>
                <a:lnTo>
                  <a:pt x="69762" y="506857"/>
                </a:lnTo>
                <a:lnTo>
                  <a:pt x="76187" y="493649"/>
                </a:lnTo>
                <a:close/>
              </a:path>
              <a:path w="76200" h="570229">
                <a:moveTo>
                  <a:pt x="38989" y="0"/>
                </a:moveTo>
                <a:lnTo>
                  <a:pt x="26289" y="253"/>
                </a:lnTo>
                <a:lnTo>
                  <a:pt x="31736" y="494093"/>
                </a:lnTo>
                <a:lnTo>
                  <a:pt x="44437" y="493966"/>
                </a:lnTo>
                <a:lnTo>
                  <a:pt x="38989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038733" y="2761748"/>
            <a:ext cx="177800" cy="7321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dirty="0">
                <a:latin typeface="Calibri"/>
                <a:cs typeface="Calibri"/>
              </a:rPr>
              <a:t>Addr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Reg </a:t>
            </a:r>
            <a:r>
              <a:rPr sz="1200" b="1" spc="-50" dirty="0"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960883" y="2999104"/>
            <a:ext cx="240029" cy="1038860"/>
            <a:chOff x="624205" y="2999104"/>
            <a:chExt cx="240029" cy="1038860"/>
          </a:xfrm>
        </p:grpSpPr>
        <p:sp>
          <p:nvSpPr>
            <p:cNvPr id="28" name="object 28"/>
            <p:cNvSpPr/>
            <p:nvPr/>
          </p:nvSpPr>
          <p:spPr>
            <a:xfrm>
              <a:off x="624205" y="2999104"/>
              <a:ext cx="240029" cy="571500"/>
            </a:xfrm>
            <a:custGeom>
              <a:avLst/>
              <a:gdLst/>
              <a:ahLst/>
              <a:cxnLst/>
              <a:rect l="l" t="t" r="r" b="b"/>
              <a:pathLst>
                <a:path w="240030" h="571500">
                  <a:moveTo>
                    <a:pt x="76187" y="493649"/>
                  </a:moveTo>
                  <a:lnTo>
                    <a:pt x="44437" y="493979"/>
                  </a:lnTo>
                  <a:lnTo>
                    <a:pt x="38989" y="0"/>
                  </a:lnTo>
                  <a:lnTo>
                    <a:pt x="26289" y="254"/>
                  </a:lnTo>
                  <a:lnTo>
                    <a:pt x="31724" y="494106"/>
                  </a:lnTo>
                  <a:lnTo>
                    <a:pt x="0" y="494411"/>
                  </a:lnTo>
                  <a:lnTo>
                    <a:pt x="38938" y="570230"/>
                  </a:lnTo>
                  <a:lnTo>
                    <a:pt x="69761" y="506857"/>
                  </a:lnTo>
                  <a:lnTo>
                    <a:pt x="76187" y="493649"/>
                  </a:lnTo>
                  <a:close/>
                </a:path>
                <a:path w="240030" h="571500">
                  <a:moveTo>
                    <a:pt x="239903" y="494792"/>
                  </a:moveTo>
                  <a:lnTo>
                    <a:pt x="208153" y="494792"/>
                  </a:lnTo>
                  <a:lnTo>
                    <a:pt x="208153" y="128143"/>
                  </a:lnTo>
                  <a:lnTo>
                    <a:pt x="195453" y="128143"/>
                  </a:lnTo>
                  <a:lnTo>
                    <a:pt x="195453" y="494792"/>
                  </a:lnTo>
                  <a:lnTo>
                    <a:pt x="163703" y="494792"/>
                  </a:lnTo>
                  <a:lnTo>
                    <a:pt x="201803" y="570992"/>
                  </a:lnTo>
                  <a:lnTo>
                    <a:pt x="233553" y="507492"/>
                  </a:lnTo>
                  <a:lnTo>
                    <a:pt x="239903" y="494792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0577" y="3815079"/>
              <a:ext cx="75285" cy="222503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674802" y="2590192"/>
            <a:ext cx="177800" cy="94741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dirty="0">
                <a:latin typeface="Calibri"/>
                <a:cs typeface="Calibri"/>
              </a:rPr>
              <a:t>WB/Mem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Fwd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568069" y="3561588"/>
            <a:ext cx="436245" cy="254635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36830">
              <a:lnSpc>
                <a:spcPct val="100000"/>
              </a:lnSpc>
              <a:spcBef>
                <a:spcPts val="295"/>
              </a:spcBef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MUX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497330" y="2994532"/>
            <a:ext cx="76200" cy="570230"/>
          </a:xfrm>
          <a:custGeom>
            <a:avLst/>
            <a:gdLst/>
            <a:ahLst/>
            <a:cxnLst/>
            <a:rect l="l" t="t" r="r" b="b"/>
            <a:pathLst>
              <a:path w="76200" h="570229">
                <a:moveTo>
                  <a:pt x="31736" y="494093"/>
                </a:moveTo>
                <a:lnTo>
                  <a:pt x="0" y="494411"/>
                </a:lnTo>
                <a:lnTo>
                  <a:pt x="38938" y="570229"/>
                </a:lnTo>
                <a:lnTo>
                  <a:pt x="69762" y="506856"/>
                </a:lnTo>
                <a:lnTo>
                  <a:pt x="31877" y="506856"/>
                </a:lnTo>
                <a:lnTo>
                  <a:pt x="31736" y="494093"/>
                </a:lnTo>
                <a:close/>
              </a:path>
              <a:path w="76200" h="570229">
                <a:moveTo>
                  <a:pt x="76187" y="493649"/>
                </a:moveTo>
                <a:lnTo>
                  <a:pt x="31736" y="494093"/>
                </a:lnTo>
                <a:lnTo>
                  <a:pt x="31877" y="506856"/>
                </a:lnTo>
                <a:lnTo>
                  <a:pt x="44577" y="506602"/>
                </a:lnTo>
                <a:lnTo>
                  <a:pt x="44437" y="493966"/>
                </a:lnTo>
                <a:lnTo>
                  <a:pt x="76032" y="493966"/>
                </a:lnTo>
                <a:lnTo>
                  <a:pt x="76187" y="493649"/>
                </a:lnTo>
                <a:close/>
              </a:path>
              <a:path w="76200" h="570229">
                <a:moveTo>
                  <a:pt x="76032" y="493966"/>
                </a:moveTo>
                <a:lnTo>
                  <a:pt x="44437" y="493966"/>
                </a:lnTo>
                <a:lnTo>
                  <a:pt x="44577" y="506602"/>
                </a:lnTo>
                <a:lnTo>
                  <a:pt x="31877" y="506856"/>
                </a:lnTo>
                <a:lnTo>
                  <a:pt x="69762" y="506856"/>
                </a:lnTo>
                <a:lnTo>
                  <a:pt x="76032" y="493966"/>
                </a:lnTo>
                <a:close/>
              </a:path>
              <a:path w="76200" h="570229">
                <a:moveTo>
                  <a:pt x="38988" y="0"/>
                </a:moveTo>
                <a:lnTo>
                  <a:pt x="26288" y="253"/>
                </a:lnTo>
                <a:lnTo>
                  <a:pt x="31736" y="494093"/>
                </a:lnTo>
                <a:lnTo>
                  <a:pt x="44437" y="493966"/>
                </a:lnTo>
                <a:lnTo>
                  <a:pt x="38988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1759839" y="2772648"/>
            <a:ext cx="177800" cy="7086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dirty="0">
                <a:latin typeface="Calibri"/>
                <a:cs typeface="Calibri"/>
              </a:rPr>
              <a:t>Data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Reg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B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1681735" y="2986913"/>
            <a:ext cx="240029" cy="1036955"/>
            <a:chOff x="1345057" y="2986913"/>
            <a:chExt cx="240029" cy="1036955"/>
          </a:xfrm>
        </p:grpSpPr>
        <p:sp>
          <p:nvSpPr>
            <p:cNvPr id="35" name="object 35"/>
            <p:cNvSpPr/>
            <p:nvPr/>
          </p:nvSpPr>
          <p:spPr>
            <a:xfrm>
              <a:off x="1345057" y="2986912"/>
              <a:ext cx="240029" cy="570230"/>
            </a:xfrm>
            <a:custGeom>
              <a:avLst/>
              <a:gdLst/>
              <a:ahLst/>
              <a:cxnLst/>
              <a:rect l="l" t="t" r="r" b="b"/>
              <a:pathLst>
                <a:path w="240030" h="570229">
                  <a:moveTo>
                    <a:pt x="76200" y="493649"/>
                  </a:moveTo>
                  <a:lnTo>
                    <a:pt x="44437" y="493979"/>
                  </a:lnTo>
                  <a:lnTo>
                    <a:pt x="38989" y="0"/>
                  </a:lnTo>
                  <a:lnTo>
                    <a:pt x="26289" y="254"/>
                  </a:lnTo>
                  <a:lnTo>
                    <a:pt x="31724" y="494106"/>
                  </a:lnTo>
                  <a:lnTo>
                    <a:pt x="0" y="494411"/>
                  </a:lnTo>
                  <a:lnTo>
                    <a:pt x="38989" y="570230"/>
                  </a:lnTo>
                  <a:lnTo>
                    <a:pt x="69773" y="506857"/>
                  </a:lnTo>
                  <a:lnTo>
                    <a:pt x="76200" y="493649"/>
                  </a:lnTo>
                  <a:close/>
                </a:path>
                <a:path w="240030" h="570229">
                  <a:moveTo>
                    <a:pt x="239903" y="493268"/>
                  </a:moveTo>
                  <a:lnTo>
                    <a:pt x="208153" y="493268"/>
                  </a:lnTo>
                  <a:lnTo>
                    <a:pt x="208153" y="126619"/>
                  </a:lnTo>
                  <a:lnTo>
                    <a:pt x="195453" y="126619"/>
                  </a:lnTo>
                  <a:lnTo>
                    <a:pt x="195453" y="493268"/>
                  </a:lnTo>
                  <a:lnTo>
                    <a:pt x="163703" y="493268"/>
                  </a:lnTo>
                  <a:lnTo>
                    <a:pt x="201803" y="569468"/>
                  </a:lnTo>
                  <a:lnTo>
                    <a:pt x="233553" y="505968"/>
                  </a:lnTo>
                  <a:lnTo>
                    <a:pt x="239903" y="493268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32941" y="3801363"/>
              <a:ext cx="75311" cy="222504"/>
            </a:xfrm>
            <a:prstGeom prst="rect">
              <a:avLst/>
            </a:prstGeom>
          </p:spPr>
        </p:pic>
      </p:grpSp>
      <p:sp>
        <p:nvSpPr>
          <p:cNvPr id="37" name="object 37"/>
          <p:cNvSpPr txBox="1"/>
          <p:nvPr/>
        </p:nvSpPr>
        <p:spPr>
          <a:xfrm>
            <a:off x="1396264" y="2577111"/>
            <a:ext cx="177800" cy="94741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dirty="0">
                <a:latin typeface="Calibri"/>
                <a:cs typeface="Calibri"/>
              </a:rPr>
              <a:t>WB/Mem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Fwd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2767457" y="1426463"/>
            <a:ext cx="7054850" cy="4836160"/>
            <a:chOff x="2430779" y="1426463"/>
            <a:chExt cx="7054850" cy="4836160"/>
          </a:xfrm>
        </p:grpSpPr>
        <p:sp>
          <p:nvSpPr>
            <p:cNvPr id="39" name="object 39"/>
            <p:cNvSpPr/>
            <p:nvPr/>
          </p:nvSpPr>
          <p:spPr>
            <a:xfrm>
              <a:off x="2430779" y="2138172"/>
              <a:ext cx="7054850" cy="4124325"/>
            </a:xfrm>
            <a:custGeom>
              <a:avLst/>
              <a:gdLst/>
              <a:ahLst/>
              <a:cxnLst/>
              <a:rect l="l" t="t" r="r" b="b"/>
              <a:pathLst>
                <a:path w="7054850" h="4124325">
                  <a:moveTo>
                    <a:pt x="7054596" y="0"/>
                  </a:moveTo>
                  <a:lnTo>
                    <a:pt x="0" y="0"/>
                  </a:lnTo>
                  <a:lnTo>
                    <a:pt x="0" y="4123944"/>
                  </a:lnTo>
                  <a:lnTo>
                    <a:pt x="7054596" y="4123944"/>
                  </a:lnTo>
                  <a:lnTo>
                    <a:pt x="70545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561844" y="2319527"/>
              <a:ext cx="6753225" cy="3736975"/>
            </a:xfrm>
            <a:custGeom>
              <a:avLst/>
              <a:gdLst/>
              <a:ahLst/>
              <a:cxnLst/>
              <a:rect l="l" t="t" r="r" b="b"/>
              <a:pathLst>
                <a:path w="6753225" h="3736975">
                  <a:moveTo>
                    <a:pt x="6752844" y="2987040"/>
                  </a:moveTo>
                  <a:lnTo>
                    <a:pt x="0" y="2987040"/>
                  </a:lnTo>
                  <a:lnTo>
                    <a:pt x="0" y="3736848"/>
                  </a:lnTo>
                  <a:lnTo>
                    <a:pt x="6752844" y="3736848"/>
                  </a:lnTo>
                  <a:lnTo>
                    <a:pt x="6752844" y="2987040"/>
                  </a:lnTo>
                  <a:close/>
                </a:path>
                <a:path w="6753225" h="3736975">
                  <a:moveTo>
                    <a:pt x="6752844" y="2001024"/>
                  </a:moveTo>
                  <a:lnTo>
                    <a:pt x="0" y="2001024"/>
                  </a:lnTo>
                  <a:lnTo>
                    <a:pt x="0" y="2750820"/>
                  </a:lnTo>
                  <a:lnTo>
                    <a:pt x="6752844" y="2750820"/>
                  </a:lnTo>
                  <a:lnTo>
                    <a:pt x="6752844" y="2001024"/>
                  </a:lnTo>
                  <a:close/>
                </a:path>
                <a:path w="6753225" h="3736975">
                  <a:moveTo>
                    <a:pt x="6752844" y="986028"/>
                  </a:moveTo>
                  <a:lnTo>
                    <a:pt x="0" y="986028"/>
                  </a:lnTo>
                  <a:lnTo>
                    <a:pt x="0" y="1735836"/>
                  </a:lnTo>
                  <a:lnTo>
                    <a:pt x="6752844" y="1735836"/>
                  </a:lnTo>
                  <a:lnTo>
                    <a:pt x="6752844" y="986028"/>
                  </a:lnTo>
                  <a:close/>
                </a:path>
                <a:path w="6753225" h="3736975">
                  <a:moveTo>
                    <a:pt x="6752844" y="0"/>
                  </a:moveTo>
                  <a:lnTo>
                    <a:pt x="0" y="0"/>
                  </a:lnTo>
                  <a:lnTo>
                    <a:pt x="0" y="749808"/>
                  </a:lnTo>
                  <a:lnTo>
                    <a:pt x="6752844" y="749808"/>
                  </a:lnTo>
                  <a:lnTo>
                    <a:pt x="675284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985516" y="1426476"/>
              <a:ext cx="4761230" cy="4836160"/>
            </a:xfrm>
            <a:custGeom>
              <a:avLst/>
              <a:gdLst/>
              <a:ahLst/>
              <a:cxnLst/>
              <a:rect l="l" t="t" r="r" b="b"/>
              <a:pathLst>
                <a:path w="4761230" h="4836160">
                  <a:moveTo>
                    <a:pt x="1568196" y="1511"/>
                  </a:moveTo>
                  <a:lnTo>
                    <a:pt x="0" y="1511"/>
                  </a:lnTo>
                  <a:lnTo>
                    <a:pt x="0" y="4835639"/>
                  </a:lnTo>
                  <a:lnTo>
                    <a:pt x="1568196" y="4835639"/>
                  </a:lnTo>
                  <a:lnTo>
                    <a:pt x="1568196" y="1511"/>
                  </a:lnTo>
                  <a:close/>
                </a:path>
                <a:path w="4761230" h="4836160">
                  <a:moveTo>
                    <a:pt x="3163824" y="0"/>
                  </a:moveTo>
                  <a:lnTo>
                    <a:pt x="1594104" y="0"/>
                  </a:lnTo>
                  <a:lnTo>
                    <a:pt x="1594104" y="4832591"/>
                  </a:lnTo>
                  <a:lnTo>
                    <a:pt x="3163824" y="4832591"/>
                  </a:lnTo>
                  <a:lnTo>
                    <a:pt x="3163824" y="0"/>
                  </a:lnTo>
                  <a:close/>
                </a:path>
                <a:path w="4761230" h="4836160">
                  <a:moveTo>
                    <a:pt x="4760976" y="3035"/>
                  </a:moveTo>
                  <a:lnTo>
                    <a:pt x="3192780" y="3035"/>
                  </a:lnTo>
                  <a:lnTo>
                    <a:pt x="3192780" y="4835639"/>
                  </a:lnTo>
                  <a:lnTo>
                    <a:pt x="4760976" y="4835639"/>
                  </a:lnTo>
                  <a:lnTo>
                    <a:pt x="4760976" y="3035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649723" y="2456688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39" h="401319">
                  <a:moveTo>
                    <a:pt x="1424939" y="0"/>
                  </a:moveTo>
                  <a:lnTo>
                    <a:pt x="0" y="0"/>
                  </a:lnTo>
                  <a:lnTo>
                    <a:pt x="0" y="400812"/>
                  </a:lnTo>
                  <a:lnTo>
                    <a:pt x="1424939" y="400812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649723" y="2456688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39" h="401319">
                  <a:moveTo>
                    <a:pt x="0" y="400812"/>
                  </a:moveTo>
                  <a:lnTo>
                    <a:pt x="1424939" y="400812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0812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054095" y="2456688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39" h="401319">
                  <a:moveTo>
                    <a:pt x="1424940" y="0"/>
                  </a:moveTo>
                  <a:lnTo>
                    <a:pt x="0" y="0"/>
                  </a:lnTo>
                  <a:lnTo>
                    <a:pt x="0" y="400812"/>
                  </a:lnTo>
                  <a:lnTo>
                    <a:pt x="1424940" y="400812"/>
                  </a:lnTo>
                  <a:lnTo>
                    <a:pt x="1424940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054095" y="2456688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39" h="401319">
                  <a:moveTo>
                    <a:pt x="0" y="400812"/>
                  </a:moveTo>
                  <a:lnTo>
                    <a:pt x="1424940" y="400812"/>
                  </a:lnTo>
                  <a:lnTo>
                    <a:pt x="1424940" y="0"/>
                  </a:lnTo>
                  <a:lnTo>
                    <a:pt x="0" y="0"/>
                  </a:lnTo>
                  <a:lnTo>
                    <a:pt x="0" y="40081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214871" y="2456688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40" h="401319">
                  <a:moveTo>
                    <a:pt x="1424940" y="0"/>
                  </a:moveTo>
                  <a:lnTo>
                    <a:pt x="0" y="0"/>
                  </a:lnTo>
                  <a:lnTo>
                    <a:pt x="0" y="400812"/>
                  </a:lnTo>
                  <a:lnTo>
                    <a:pt x="1424940" y="400812"/>
                  </a:lnTo>
                  <a:lnTo>
                    <a:pt x="1424940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214871" y="2456688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40" h="401319">
                  <a:moveTo>
                    <a:pt x="0" y="400812"/>
                  </a:moveTo>
                  <a:lnTo>
                    <a:pt x="1424940" y="400812"/>
                  </a:lnTo>
                  <a:lnTo>
                    <a:pt x="1424940" y="0"/>
                  </a:lnTo>
                  <a:lnTo>
                    <a:pt x="0" y="0"/>
                  </a:lnTo>
                  <a:lnTo>
                    <a:pt x="0" y="40081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054095" y="3485387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40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4940" y="402336"/>
                  </a:lnTo>
                  <a:lnTo>
                    <a:pt x="1424940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054095" y="3485387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6"/>
                  </a:moveTo>
                  <a:lnTo>
                    <a:pt x="1424940" y="402336"/>
                  </a:lnTo>
                  <a:lnTo>
                    <a:pt x="1424940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649723" y="3485387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39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4939" y="402336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649723" y="3485387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6"/>
                  </a:moveTo>
                  <a:lnTo>
                    <a:pt x="1424939" y="402336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214871" y="3485387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40" h="402589">
                  <a:moveTo>
                    <a:pt x="1424940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4940" y="402336"/>
                  </a:lnTo>
                  <a:lnTo>
                    <a:pt x="1424940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214871" y="3485387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40" h="402589">
                  <a:moveTo>
                    <a:pt x="0" y="402336"/>
                  </a:moveTo>
                  <a:lnTo>
                    <a:pt x="1424940" y="402336"/>
                  </a:lnTo>
                  <a:lnTo>
                    <a:pt x="1424940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057143" y="4517136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39" h="401320">
                  <a:moveTo>
                    <a:pt x="1424940" y="0"/>
                  </a:moveTo>
                  <a:lnTo>
                    <a:pt x="0" y="0"/>
                  </a:lnTo>
                  <a:lnTo>
                    <a:pt x="0" y="400812"/>
                  </a:lnTo>
                  <a:lnTo>
                    <a:pt x="1424940" y="400812"/>
                  </a:lnTo>
                  <a:lnTo>
                    <a:pt x="1424940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057143" y="4517136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39" h="401320">
                  <a:moveTo>
                    <a:pt x="0" y="400812"/>
                  </a:moveTo>
                  <a:lnTo>
                    <a:pt x="1424940" y="400812"/>
                  </a:lnTo>
                  <a:lnTo>
                    <a:pt x="1424940" y="0"/>
                  </a:lnTo>
                  <a:lnTo>
                    <a:pt x="0" y="0"/>
                  </a:lnTo>
                  <a:lnTo>
                    <a:pt x="0" y="40081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652772" y="4517136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39" h="401320">
                  <a:moveTo>
                    <a:pt x="1424939" y="0"/>
                  </a:moveTo>
                  <a:lnTo>
                    <a:pt x="0" y="0"/>
                  </a:lnTo>
                  <a:lnTo>
                    <a:pt x="0" y="400812"/>
                  </a:lnTo>
                  <a:lnTo>
                    <a:pt x="1424939" y="400812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4652772" y="4517136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39" h="401320">
                  <a:moveTo>
                    <a:pt x="0" y="400812"/>
                  </a:moveTo>
                  <a:lnTo>
                    <a:pt x="1424939" y="400812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0812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217920" y="4517136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40" h="401320">
                  <a:moveTo>
                    <a:pt x="1424940" y="0"/>
                  </a:moveTo>
                  <a:lnTo>
                    <a:pt x="0" y="0"/>
                  </a:lnTo>
                  <a:lnTo>
                    <a:pt x="0" y="400812"/>
                  </a:lnTo>
                  <a:lnTo>
                    <a:pt x="1424940" y="400812"/>
                  </a:lnTo>
                  <a:lnTo>
                    <a:pt x="1424940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217920" y="4517136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40" h="401320">
                  <a:moveTo>
                    <a:pt x="0" y="400812"/>
                  </a:moveTo>
                  <a:lnTo>
                    <a:pt x="1424940" y="400812"/>
                  </a:lnTo>
                  <a:lnTo>
                    <a:pt x="1424940" y="0"/>
                  </a:lnTo>
                  <a:lnTo>
                    <a:pt x="0" y="0"/>
                  </a:lnTo>
                  <a:lnTo>
                    <a:pt x="0" y="40081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061715" y="5468111"/>
              <a:ext cx="1423670" cy="402590"/>
            </a:xfrm>
            <a:custGeom>
              <a:avLst/>
              <a:gdLst/>
              <a:ahLst/>
              <a:cxnLst/>
              <a:rect l="l" t="t" r="r" b="b"/>
              <a:pathLst>
                <a:path w="1423670" h="402589">
                  <a:moveTo>
                    <a:pt x="1423416" y="0"/>
                  </a:moveTo>
                  <a:lnTo>
                    <a:pt x="0" y="0"/>
                  </a:lnTo>
                  <a:lnTo>
                    <a:pt x="0" y="402335"/>
                  </a:lnTo>
                  <a:lnTo>
                    <a:pt x="1423416" y="402335"/>
                  </a:lnTo>
                  <a:lnTo>
                    <a:pt x="1423416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061715" y="5468111"/>
              <a:ext cx="1423670" cy="402590"/>
            </a:xfrm>
            <a:custGeom>
              <a:avLst/>
              <a:gdLst/>
              <a:ahLst/>
              <a:cxnLst/>
              <a:rect l="l" t="t" r="r" b="b"/>
              <a:pathLst>
                <a:path w="1423670" h="402589">
                  <a:moveTo>
                    <a:pt x="0" y="402335"/>
                  </a:moveTo>
                  <a:lnTo>
                    <a:pt x="1423416" y="402335"/>
                  </a:lnTo>
                  <a:lnTo>
                    <a:pt x="1423416" y="0"/>
                  </a:lnTo>
                  <a:lnTo>
                    <a:pt x="0" y="0"/>
                  </a:lnTo>
                  <a:lnTo>
                    <a:pt x="0" y="40233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657344" y="5468111"/>
              <a:ext cx="1423670" cy="402590"/>
            </a:xfrm>
            <a:custGeom>
              <a:avLst/>
              <a:gdLst/>
              <a:ahLst/>
              <a:cxnLst/>
              <a:rect l="l" t="t" r="r" b="b"/>
              <a:pathLst>
                <a:path w="1423670" h="402589">
                  <a:moveTo>
                    <a:pt x="1423415" y="0"/>
                  </a:moveTo>
                  <a:lnTo>
                    <a:pt x="0" y="0"/>
                  </a:lnTo>
                  <a:lnTo>
                    <a:pt x="0" y="402335"/>
                  </a:lnTo>
                  <a:lnTo>
                    <a:pt x="1423415" y="402335"/>
                  </a:lnTo>
                  <a:lnTo>
                    <a:pt x="142341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4657344" y="5468111"/>
              <a:ext cx="1423670" cy="402590"/>
            </a:xfrm>
            <a:custGeom>
              <a:avLst/>
              <a:gdLst/>
              <a:ahLst/>
              <a:cxnLst/>
              <a:rect l="l" t="t" r="r" b="b"/>
              <a:pathLst>
                <a:path w="1423670" h="402589">
                  <a:moveTo>
                    <a:pt x="0" y="402335"/>
                  </a:moveTo>
                  <a:lnTo>
                    <a:pt x="1423415" y="402335"/>
                  </a:lnTo>
                  <a:lnTo>
                    <a:pt x="1423415" y="0"/>
                  </a:lnTo>
                  <a:lnTo>
                    <a:pt x="0" y="0"/>
                  </a:lnTo>
                  <a:lnTo>
                    <a:pt x="0" y="402335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222491" y="5468111"/>
              <a:ext cx="1423670" cy="402590"/>
            </a:xfrm>
            <a:custGeom>
              <a:avLst/>
              <a:gdLst/>
              <a:ahLst/>
              <a:cxnLst/>
              <a:rect l="l" t="t" r="r" b="b"/>
              <a:pathLst>
                <a:path w="1423670" h="402589">
                  <a:moveTo>
                    <a:pt x="1423415" y="0"/>
                  </a:moveTo>
                  <a:lnTo>
                    <a:pt x="0" y="0"/>
                  </a:lnTo>
                  <a:lnTo>
                    <a:pt x="0" y="402335"/>
                  </a:lnTo>
                  <a:lnTo>
                    <a:pt x="1423415" y="402335"/>
                  </a:lnTo>
                  <a:lnTo>
                    <a:pt x="142341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6222491" y="5468111"/>
              <a:ext cx="1423670" cy="402590"/>
            </a:xfrm>
            <a:custGeom>
              <a:avLst/>
              <a:gdLst/>
              <a:ahLst/>
              <a:cxnLst/>
              <a:rect l="l" t="t" r="r" b="b"/>
              <a:pathLst>
                <a:path w="1423670" h="402589">
                  <a:moveTo>
                    <a:pt x="0" y="402335"/>
                  </a:moveTo>
                  <a:lnTo>
                    <a:pt x="1423415" y="402335"/>
                  </a:lnTo>
                  <a:lnTo>
                    <a:pt x="1423415" y="0"/>
                  </a:lnTo>
                  <a:lnTo>
                    <a:pt x="0" y="0"/>
                  </a:lnTo>
                  <a:lnTo>
                    <a:pt x="0" y="402335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66" name="object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3260154"/>
              </p:ext>
            </p:extLst>
          </p:nvPr>
        </p:nvGraphicFramePr>
        <p:xfrm>
          <a:off x="2761107" y="1419352"/>
          <a:ext cx="7052308" cy="49180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0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35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1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70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0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509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445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36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1056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26670"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r>
                        <a:rPr sz="1800" spc="-78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800" spc="-935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800" spc="-935" dirty="0">
                          <a:latin typeface="Calibri"/>
                          <a:cs typeface="Calibri"/>
                        </a:rPr>
                        <a:t>$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$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2E528F"/>
                      </a:solidFill>
                      <a:prstDash val="solid"/>
                    </a:lnR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11809">
                        <a:lnSpc>
                          <a:spcPts val="2115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Way</a:t>
                      </a:r>
                      <a:r>
                        <a:rPr sz="18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63550">
                        <a:lnSpc>
                          <a:spcPts val="212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Way</a:t>
                      </a:r>
                      <a:r>
                        <a:rPr sz="18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80695">
                        <a:lnSpc>
                          <a:spcPts val="205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Way</a:t>
                      </a:r>
                      <a:r>
                        <a:rPr sz="18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87680">
                        <a:lnSpc>
                          <a:spcPts val="2115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Way</a:t>
                      </a:r>
                      <a:r>
                        <a:rPr sz="18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97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1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Set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6985" marB="0" vert="vert27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511809">
                        <a:lnSpc>
                          <a:spcPct val="100000"/>
                        </a:lnSpc>
                        <a:spcBef>
                          <a:spcPts val="1520"/>
                        </a:spcBef>
                      </a:pPr>
                      <a:r>
                        <a:rPr sz="1800" spc="-20" dirty="0">
                          <a:latin typeface="Calibri"/>
                          <a:cs typeface="Calibri"/>
                        </a:rPr>
                        <a:t>Line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9304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solidFill>
                      <a:srgbClr val="ACB8C9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195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85" marB="0" vert="vert27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304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ACB8C9">
                        <a:alpha val="39999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780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85" marB="0" vert="vert27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304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 cap="flat" cmpd="sng" algn="ctr">
                      <a:solidFill>
                        <a:srgbClr val="2E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558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3355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120014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Set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5240" marB="0" vert="vert27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solidFill>
                      <a:srgbClr val="ACB8C9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06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5240" marB="0" vert="vert27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ACB8C9">
                        <a:alpha val="39999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52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5240" marB="0" vert="vert27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479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8595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Set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6985" marB="0" vert="vert27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solidFill>
                      <a:srgbClr val="ACB8C9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195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85" marB="0" vert="vert27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ACB8C9">
                        <a:alpha val="39999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811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85" marB="0" vert="vert27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 cap="flat" cmpd="sng" algn="ctr">
                      <a:solidFill>
                        <a:srgbClr val="2E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558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7493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120014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Set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 vert="vert27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5104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905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9050">
                      <a:solidFill>
                        <a:srgbClr val="2E528F"/>
                      </a:solidFill>
                      <a:prstDash val="solid"/>
                    </a:lnB>
                    <a:solidFill>
                      <a:srgbClr val="ACB8C9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67" name="object 67"/>
          <p:cNvSpPr/>
          <p:nvPr/>
        </p:nvSpPr>
        <p:spPr>
          <a:xfrm>
            <a:off x="7977251" y="3668267"/>
            <a:ext cx="2935605" cy="304165"/>
          </a:xfrm>
          <a:custGeom>
            <a:avLst/>
            <a:gdLst/>
            <a:ahLst/>
            <a:cxnLst/>
            <a:rect l="l" t="t" r="r" b="b"/>
            <a:pathLst>
              <a:path w="2935604" h="304164">
                <a:moveTo>
                  <a:pt x="2821304" y="189610"/>
                </a:moveTo>
                <a:lnTo>
                  <a:pt x="2821304" y="303910"/>
                </a:lnTo>
                <a:lnTo>
                  <a:pt x="2897504" y="265810"/>
                </a:lnTo>
                <a:lnTo>
                  <a:pt x="2840354" y="265810"/>
                </a:lnTo>
                <a:lnTo>
                  <a:pt x="2840354" y="227710"/>
                </a:lnTo>
                <a:lnTo>
                  <a:pt x="2897504" y="227710"/>
                </a:lnTo>
                <a:lnTo>
                  <a:pt x="2821304" y="189610"/>
                </a:lnTo>
                <a:close/>
              </a:path>
              <a:path w="2935604" h="304164">
                <a:moveTo>
                  <a:pt x="2289302" y="19049"/>
                </a:moveTo>
                <a:lnTo>
                  <a:pt x="2289302" y="265810"/>
                </a:lnTo>
                <a:lnTo>
                  <a:pt x="2821304" y="265810"/>
                </a:lnTo>
                <a:lnTo>
                  <a:pt x="2821304" y="246760"/>
                </a:lnTo>
                <a:lnTo>
                  <a:pt x="2327402" y="246760"/>
                </a:lnTo>
                <a:lnTo>
                  <a:pt x="2308352" y="227710"/>
                </a:lnTo>
                <a:lnTo>
                  <a:pt x="2327402" y="227710"/>
                </a:lnTo>
                <a:lnTo>
                  <a:pt x="2327402" y="38099"/>
                </a:lnTo>
                <a:lnTo>
                  <a:pt x="2308352" y="38099"/>
                </a:lnTo>
                <a:lnTo>
                  <a:pt x="2289302" y="19049"/>
                </a:lnTo>
                <a:close/>
              </a:path>
              <a:path w="2935604" h="304164">
                <a:moveTo>
                  <a:pt x="2897504" y="227710"/>
                </a:moveTo>
                <a:lnTo>
                  <a:pt x="2840354" y="227710"/>
                </a:lnTo>
                <a:lnTo>
                  <a:pt x="2840354" y="265810"/>
                </a:lnTo>
                <a:lnTo>
                  <a:pt x="2897504" y="265810"/>
                </a:lnTo>
                <a:lnTo>
                  <a:pt x="2935604" y="246760"/>
                </a:lnTo>
                <a:lnTo>
                  <a:pt x="2897504" y="227710"/>
                </a:lnTo>
                <a:close/>
              </a:path>
              <a:path w="2935604" h="304164">
                <a:moveTo>
                  <a:pt x="2327402" y="227710"/>
                </a:moveTo>
                <a:lnTo>
                  <a:pt x="2308352" y="227710"/>
                </a:lnTo>
                <a:lnTo>
                  <a:pt x="2327402" y="246760"/>
                </a:lnTo>
                <a:lnTo>
                  <a:pt x="2327402" y="227710"/>
                </a:lnTo>
                <a:close/>
              </a:path>
              <a:path w="2935604" h="304164">
                <a:moveTo>
                  <a:pt x="2821304" y="227710"/>
                </a:moveTo>
                <a:lnTo>
                  <a:pt x="2327402" y="227710"/>
                </a:lnTo>
                <a:lnTo>
                  <a:pt x="2327402" y="246760"/>
                </a:lnTo>
                <a:lnTo>
                  <a:pt x="2821304" y="246760"/>
                </a:lnTo>
                <a:lnTo>
                  <a:pt x="2821304" y="227710"/>
                </a:lnTo>
                <a:close/>
              </a:path>
              <a:path w="2935604" h="304164">
                <a:moveTo>
                  <a:pt x="2327402" y="0"/>
                </a:moveTo>
                <a:lnTo>
                  <a:pt x="0" y="0"/>
                </a:lnTo>
                <a:lnTo>
                  <a:pt x="0" y="38099"/>
                </a:lnTo>
                <a:lnTo>
                  <a:pt x="2289302" y="38099"/>
                </a:lnTo>
                <a:lnTo>
                  <a:pt x="2289302" y="19049"/>
                </a:lnTo>
                <a:lnTo>
                  <a:pt x="2327402" y="19049"/>
                </a:lnTo>
                <a:lnTo>
                  <a:pt x="2327402" y="0"/>
                </a:lnTo>
                <a:close/>
              </a:path>
              <a:path w="2935604" h="304164">
                <a:moveTo>
                  <a:pt x="2327402" y="19049"/>
                </a:moveTo>
                <a:lnTo>
                  <a:pt x="2289302" y="19049"/>
                </a:lnTo>
                <a:lnTo>
                  <a:pt x="2308352" y="38099"/>
                </a:lnTo>
                <a:lnTo>
                  <a:pt x="2327402" y="38099"/>
                </a:lnTo>
                <a:lnTo>
                  <a:pt x="2327402" y="19049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7141591" y="296671"/>
            <a:ext cx="44805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Write-</a:t>
            </a:r>
            <a:r>
              <a:rPr sz="1800" dirty="0">
                <a:latin typeface="Calibri"/>
                <a:cs typeface="Calibri"/>
              </a:rPr>
              <a:t>Back: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Wait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until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line evicted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writeback </a:t>
            </a:r>
            <a:r>
              <a:rPr sz="1800" spc="-25" dirty="0">
                <a:latin typeface="Calibri"/>
                <a:cs typeface="Calibri"/>
              </a:rPr>
              <a:t>Write-</a:t>
            </a:r>
            <a:r>
              <a:rPr sz="1800" dirty="0">
                <a:latin typeface="Calibri"/>
                <a:cs typeface="Calibri"/>
              </a:rPr>
              <a:t>Through: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Writeback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immediately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on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store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9877298" y="3285490"/>
            <a:ext cx="90931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When?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968057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Memory</a:t>
            </a:r>
            <a:r>
              <a:rPr spc="-70" dirty="0"/>
              <a:t> </a:t>
            </a:r>
            <a:r>
              <a:rPr dirty="0"/>
              <a:t>is</a:t>
            </a:r>
            <a:r>
              <a:rPr spc="-70" dirty="0"/>
              <a:t> </a:t>
            </a:r>
            <a:r>
              <a:rPr dirty="0"/>
              <a:t>conceptually</a:t>
            </a:r>
            <a:r>
              <a:rPr spc="-50" dirty="0"/>
              <a:t> </a:t>
            </a:r>
            <a:r>
              <a:rPr dirty="0"/>
              <a:t>far</a:t>
            </a:r>
            <a:r>
              <a:rPr spc="-90" dirty="0"/>
              <a:t> </a:t>
            </a:r>
            <a:r>
              <a:rPr dirty="0"/>
              <a:t>away</a:t>
            </a:r>
            <a:r>
              <a:rPr spc="-65" dirty="0"/>
              <a:t> </a:t>
            </a:r>
            <a:r>
              <a:rPr dirty="0"/>
              <a:t>from</a:t>
            </a:r>
            <a:r>
              <a:rPr spc="-85" dirty="0"/>
              <a:t> </a:t>
            </a:r>
            <a:r>
              <a:rPr spc="-25" dirty="0"/>
              <a:t>CPU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504950" y="1371346"/>
            <a:ext cx="9803765" cy="5011420"/>
            <a:chOff x="1504950" y="1371346"/>
            <a:chExt cx="9803765" cy="5011420"/>
          </a:xfrm>
        </p:grpSpPr>
        <p:sp>
          <p:nvSpPr>
            <p:cNvPr id="4" name="object 4"/>
            <p:cNvSpPr/>
            <p:nvPr/>
          </p:nvSpPr>
          <p:spPr>
            <a:xfrm>
              <a:off x="10575035" y="1377696"/>
              <a:ext cx="727075" cy="4998720"/>
            </a:xfrm>
            <a:custGeom>
              <a:avLst/>
              <a:gdLst/>
              <a:ahLst/>
              <a:cxnLst/>
              <a:rect l="l" t="t" r="r" b="b"/>
              <a:pathLst>
                <a:path w="727075" h="4998720">
                  <a:moveTo>
                    <a:pt x="726948" y="0"/>
                  </a:moveTo>
                  <a:lnTo>
                    <a:pt x="0" y="0"/>
                  </a:lnTo>
                  <a:lnTo>
                    <a:pt x="0" y="4998720"/>
                  </a:lnTo>
                  <a:lnTo>
                    <a:pt x="726948" y="4998720"/>
                  </a:lnTo>
                  <a:lnTo>
                    <a:pt x="72694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575035" y="1377696"/>
              <a:ext cx="727075" cy="4998720"/>
            </a:xfrm>
            <a:custGeom>
              <a:avLst/>
              <a:gdLst/>
              <a:ahLst/>
              <a:cxnLst/>
              <a:rect l="l" t="t" r="r" b="b"/>
              <a:pathLst>
                <a:path w="727075" h="4998720">
                  <a:moveTo>
                    <a:pt x="0" y="4998720"/>
                  </a:moveTo>
                  <a:lnTo>
                    <a:pt x="726948" y="4998720"/>
                  </a:lnTo>
                  <a:lnTo>
                    <a:pt x="726948" y="0"/>
                  </a:lnTo>
                  <a:lnTo>
                    <a:pt x="0" y="0"/>
                  </a:lnTo>
                  <a:lnTo>
                    <a:pt x="0" y="4998720"/>
                  </a:lnTo>
                  <a:close/>
                </a:path>
                <a:path w="727075" h="4998720">
                  <a:moveTo>
                    <a:pt x="0" y="3108960"/>
                  </a:moveTo>
                  <a:lnTo>
                    <a:pt x="726948" y="3108960"/>
                  </a:lnTo>
                  <a:lnTo>
                    <a:pt x="726948" y="2822448"/>
                  </a:lnTo>
                  <a:lnTo>
                    <a:pt x="0" y="2822448"/>
                  </a:lnTo>
                  <a:lnTo>
                    <a:pt x="0" y="310896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04950" y="4106418"/>
              <a:ext cx="9070975" cy="250825"/>
            </a:xfrm>
            <a:custGeom>
              <a:avLst/>
              <a:gdLst/>
              <a:ahLst/>
              <a:cxnLst/>
              <a:rect l="l" t="t" r="r" b="b"/>
              <a:pathLst>
                <a:path w="9070975" h="250825">
                  <a:moveTo>
                    <a:pt x="50800" y="63499"/>
                  </a:moveTo>
                  <a:lnTo>
                    <a:pt x="25400" y="63499"/>
                  </a:lnTo>
                  <a:lnTo>
                    <a:pt x="25400" y="250697"/>
                  </a:lnTo>
                  <a:lnTo>
                    <a:pt x="9070975" y="250697"/>
                  </a:lnTo>
                  <a:lnTo>
                    <a:pt x="9070975" y="237997"/>
                  </a:lnTo>
                  <a:lnTo>
                    <a:pt x="50800" y="237997"/>
                  </a:lnTo>
                  <a:lnTo>
                    <a:pt x="38100" y="225297"/>
                  </a:lnTo>
                  <a:lnTo>
                    <a:pt x="50800" y="225297"/>
                  </a:lnTo>
                  <a:lnTo>
                    <a:pt x="50800" y="63499"/>
                  </a:lnTo>
                  <a:close/>
                </a:path>
                <a:path w="9070975" h="250825">
                  <a:moveTo>
                    <a:pt x="50800" y="225297"/>
                  </a:moveTo>
                  <a:lnTo>
                    <a:pt x="38100" y="225297"/>
                  </a:lnTo>
                  <a:lnTo>
                    <a:pt x="50800" y="237997"/>
                  </a:lnTo>
                  <a:lnTo>
                    <a:pt x="50800" y="225297"/>
                  </a:lnTo>
                  <a:close/>
                </a:path>
                <a:path w="9070975" h="250825">
                  <a:moveTo>
                    <a:pt x="9070975" y="225297"/>
                  </a:moveTo>
                  <a:lnTo>
                    <a:pt x="50800" y="225297"/>
                  </a:lnTo>
                  <a:lnTo>
                    <a:pt x="50800" y="237997"/>
                  </a:lnTo>
                  <a:lnTo>
                    <a:pt x="9070975" y="237997"/>
                  </a:lnTo>
                  <a:lnTo>
                    <a:pt x="9070975" y="225297"/>
                  </a:lnTo>
                  <a:close/>
                </a:path>
                <a:path w="9070975" h="250825">
                  <a:moveTo>
                    <a:pt x="38100" y="0"/>
                  </a:moveTo>
                  <a:lnTo>
                    <a:pt x="0" y="76199"/>
                  </a:lnTo>
                  <a:lnTo>
                    <a:pt x="25400" y="76199"/>
                  </a:lnTo>
                  <a:lnTo>
                    <a:pt x="25400" y="63499"/>
                  </a:lnTo>
                  <a:lnTo>
                    <a:pt x="69850" y="63499"/>
                  </a:lnTo>
                  <a:lnTo>
                    <a:pt x="38100" y="0"/>
                  </a:lnTo>
                  <a:close/>
                </a:path>
                <a:path w="9070975" h="250825">
                  <a:moveTo>
                    <a:pt x="69850" y="63499"/>
                  </a:moveTo>
                  <a:lnTo>
                    <a:pt x="50800" y="63499"/>
                  </a:lnTo>
                  <a:lnTo>
                    <a:pt x="50800" y="76199"/>
                  </a:lnTo>
                  <a:lnTo>
                    <a:pt x="76200" y="76199"/>
                  </a:lnTo>
                  <a:lnTo>
                    <a:pt x="69850" y="63499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575035" y="3915156"/>
              <a:ext cx="727075" cy="285115"/>
            </a:xfrm>
            <a:custGeom>
              <a:avLst/>
              <a:gdLst/>
              <a:ahLst/>
              <a:cxnLst/>
              <a:rect l="l" t="t" r="r" b="b"/>
              <a:pathLst>
                <a:path w="727075" h="285114">
                  <a:moveTo>
                    <a:pt x="0" y="284988"/>
                  </a:moveTo>
                  <a:lnTo>
                    <a:pt x="726948" y="284988"/>
                  </a:lnTo>
                  <a:lnTo>
                    <a:pt x="726948" y="0"/>
                  </a:lnTo>
                  <a:lnTo>
                    <a:pt x="0" y="0"/>
                  </a:lnTo>
                  <a:lnTo>
                    <a:pt x="0" y="2849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567416" y="3628644"/>
              <a:ext cx="727075" cy="287020"/>
            </a:xfrm>
            <a:custGeom>
              <a:avLst/>
              <a:gdLst/>
              <a:ahLst/>
              <a:cxnLst/>
              <a:rect l="l" t="t" r="r" b="b"/>
              <a:pathLst>
                <a:path w="727075" h="287020">
                  <a:moveTo>
                    <a:pt x="726948" y="0"/>
                  </a:moveTo>
                  <a:lnTo>
                    <a:pt x="0" y="0"/>
                  </a:lnTo>
                  <a:lnTo>
                    <a:pt x="0" y="286511"/>
                  </a:lnTo>
                  <a:lnTo>
                    <a:pt x="726948" y="286511"/>
                  </a:lnTo>
                  <a:lnTo>
                    <a:pt x="72694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567416" y="3345180"/>
              <a:ext cx="734695" cy="570230"/>
            </a:xfrm>
            <a:custGeom>
              <a:avLst/>
              <a:gdLst/>
              <a:ahLst/>
              <a:cxnLst/>
              <a:rect l="l" t="t" r="r" b="b"/>
              <a:pathLst>
                <a:path w="734695" h="570229">
                  <a:moveTo>
                    <a:pt x="0" y="569975"/>
                  </a:moveTo>
                  <a:lnTo>
                    <a:pt x="726948" y="569975"/>
                  </a:lnTo>
                  <a:lnTo>
                    <a:pt x="726948" y="283463"/>
                  </a:lnTo>
                  <a:lnTo>
                    <a:pt x="0" y="283463"/>
                  </a:lnTo>
                  <a:lnTo>
                    <a:pt x="0" y="569975"/>
                  </a:lnTo>
                  <a:close/>
                </a:path>
                <a:path w="734695" h="570229">
                  <a:moveTo>
                    <a:pt x="7619" y="286511"/>
                  </a:moveTo>
                  <a:lnTo>
                    <a:pt x="734567" y="286511"/>
                  </a:lnTo>
                  <a:lnTo>
                    <a:pt x="734567" y="0"/>
                  </a:lnTo>
                  <a:lnTo>
                    <a:pt x="7619" y="0"/>
                  </a:lnTo>
                  <a:lnTo>
                    <a:pt x="7619" y="28651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9854310" y="5227849"/>
            <a:ext cx="607695" cy="1155065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30"/>
              </a:spcBef>
            </a:pPr>
            <a:r>
              <a:rPr sz="1800" dirty="0">
                <a:latin typeface="Calibri"/>
                <a:cs typeface="Calibri"/>
              </a:rPr>
              <a:t>Byte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35"/>
              </a:spcBef>
            </a:pPr>
            <a:r>
              <a:rPr sz="1800" dirty="0">
                <a:latin typeface="Calibri"/>
                <a:cs typeface="Calibri"/>
              </a:rPr>
              <a:t>Byte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1800" dirty="0">
                <a:latin typeface="Calibri"/>
                <a:cs typeface="Calibri"/>
              </a:rPr>
              <a:t>Byte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981183" y="2778405"/>
            <a:ext cx="254000" cy="3022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.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. </a:t>
            </a:r>
            <a:r>
              <a:rPr sz="1800" spc="-5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785984" y="1339037"/>
            <a:ext cx="68834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Byte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98449" y="1470405"/>
            <a:ext cx="12553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urier New"/>
                <a:cs typeface="Courier New"/>
              </a:rPr>
              <a:t>lw</a:t>
            </a:r>
            <a:r>
              <a:rPr sz="1800" spc="-2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x6</a:t>
            </a:r>
            <a:r>
              <a:rPr sz="1800" spc="-20" dirty="0">
                <a:latin typeface="Courier New"/>
                <a:cs typeface="Courier New"/>
              </a:rPr>
              <a:t> </a:t>
            </a:r>
            <a:r>
              <a:rPr sz="1800" spc="-25" dirty="0">
                <a:latin typeface="Courier New"/>
                <a:cs typeface="Courier New"/>
              </a:rPr>
              <a:t>0xC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981183" y="4828819"/>
            <a:ext cx="254000" cy="3022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.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. </a:t>
            </a:r>
            <a:r>
              <a:rPr sz="1800" spc="-5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302365" y="3289300"/>
            <a:ext cx="847090" cy="1188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6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Byte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0xF </a:t>
            </a:r>
            <a:r>
              <a:rPr sz="1800" dirty="0">
                <a:latin typeface="Calibri"/>
                <a:cs typeface="Calibri"/>
              </a:rPr>
              <a:t>Byte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0xE </a:t>
            </a:r>
            <a:r>
              <a:rPr sz="1800" dirty="0">
                <a:latin typeface="Calibri"/>
                <a:cs typeface="Calibri"/>
              </a:rPr>
              <a:t>Byte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0xD </a:t>
            </a:r>
            <a:r>
              <a:rPr sz="1800" dirty="0">
                <a:latin typeface="Calibri"/>
                <a:cs typeface="Calibri"/>
              </a:rPr>
              <a:t>Byte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0xC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0575797" y="3345941"/>
            <a:ext cx="727075" cy="1138555"/>
          </a:xfrm>
          <a:custGeom>
            <a:avLst/>
            <a:gdLst/>
            <a:ahLst/>
            <a:cxnLst/>
            <a:rect l="l" t="t" r="r" b="b"/>
            <a:pathLst>
              <a:path w="727075" h="1138554">
                <a:moveTo>
                  <a:pt x="0" y="1138428"/>
                </a:moveTo>
                <a:lnTo>
                  <a:pt x="726948" y="1138428"/>
                </a:lnTo>
                <a:lnTo>
                  <a:pt x="726948" y="0"/>
                </a:lnTo>
                <a:lnTo>
                  <a:pt x="0" y="0"/>
                </a:lnTo>
                <a:lnTo>
                  <a:pt x="0" y="1138428"/>
                </a:lnTo>
                <a:close/>
              </a:path>
            </a:pathLst>
          </a:custGeom>
          <a:ln w="381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034796" y="3517391"/>
            <a:ext cx="1033780" cy="512445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6515">
              <a:lnSpc>
                <a:spcPts val="195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  <a:p>
            <a:pPr marL="56515">
              <a:lnSpc>
                <a:spcPts val="2080"/>
              </a:lnSpc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Unit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530351" y="1836420"/>
            <a:ext cx="2042160" cy="3641090"/>
            <a:chOff x="530351" y="1836420"/>
            <a:chExt cx="2042160" cy="3641090"/>
          </a:xfrm>
        </p:grpSpPr>
        <p:sp>
          <p:nvSpPr>
            <p:cNvPr id="19" name="object 19"/>
            <p:cNvSpPr/>
            <p:nvPr/>
          </p:nvSpPr>
          <p:spPr>
            <a:xfrm>
              <a:off x="549401" y="1855470"/>
              <a:ext cx="2004060" cy="3602990"/>
            </a:xfrm>
            <a:custGeom>
              <a:avLst/>
              <a:gdLst/>
              <a:ahLst/>
              <a:cxnLst/>
              <a:rect l="l" t="t" r="r" b="b"/>
              <a:pathLst>
                <a:path w="2004060" h="3602990">
                  <a:moveTo>
                    <a:pt x="0" y="3602735"/>
                  </a:moveTo>
                  <a:lnTo>
                    <a:pt x="2004060" y="3602735"/>
                  </a:lnTo>
                  <a:lnTo>
                    <a:pt x="2004060" y="0"/>
                  </a:lnTo>
                  <a:lnTo>
                    <a:pt x="0" y="0"/>
                  </a:lnTo>
                  <a:lnTo>
                    <a:pt x="0" y="3602735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084831" y="3744468"/>
              <a:ext cx="367030" cy="76200"/>
            </a:xfrm>
            <a:custGeom>
              <a:avLst/>
              <a:gdLst/>
              <a:ahLst/>
              <a:cxnLst/>
              <a:rect l="l" t="t" r="r" b="b"/>
              <a:pathLst>
                <a:path w="367030" h="76200">
                  <a:moveTo>
                    <a:pt x="290830" y="0"/>
                  </a:moveTo>
                  <a:lnTo>
                    <a:pt x="290830" y="76199"/>
                  </a:lnTo>
                  <a:lnTo>
                    <a:pt x="354330" y="44449"/>
                  </a:lnTo>
                  <a:lnTo>
                    <a:pt x="303530" y="44449"/>
                  </a:lnTo>
                  <a:lnTo>
                    <a:pt x="303530" y="31749"/>
                  </a:lnTo>
                  <a:lnTo>
                    <a:pt x="354330" y="31749"/>
                  </a:lnTo>
                  <a:lnTo>
                    <a:pt x="290830" y="0"/>
                  </a:lnTo>
                  <a:close/>
                </a:path>
                <a:path w="367030" h="76200">
                  <a:moveTo>
                    <a:pt x="290830" y="31749"/>
                  </a:moveTo>
                  <a:lnTo>
                    <a:pt x="0" y="31749"/>
                  </a:lnTo>
                  <a:lnTo>
                    <a:pt x="0" y="44449"/>
                  </a:lnTo>
                  <a:lnTo>
                    <a:pt x="290830" y="44449"/>
                  </a:lnTo>
                  <a:lnTo>
                    <a:pt x="290830" y="31749"/>
                  </a:lnTo>
                  <a:close/>
                </a:path>
                <a:path w="367030" h="76200">
                  <a:moveTo>
                    <a:pt x="354330" y="31749"/>
                  </a:moveTo>
                  <a:lnTo>
                    <a:pt x="303530" y="31749"/>
                  </a:lnTo>
                  <a:lnTo>
                    <a:pt x="303530" y="44449"/>
                  </a:lnTo>
                  <a:lnTo>
                    <a:pt x="354330" y="44449"/>
                  </a:lnTo>
                  <a:lnTo>
                    <a:pt x="367030" y="38099"/>
                  </a:lnTo>
                  <a:lnTo>
                    <a:pt x="354330" y="31749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2095754" y="3372992"/>
            <a:ext cx="4241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latin typeface="Calibri"/>
                <a:cs typeface="Calibri"/>
              </a:rPr>
              <a:t>Read </a:t>
            </a:r>
            <a:r>
              <a:rPr sz="1200" b="1" dirty="0">
                <a:latin typeface="Calibri"/>
                <a:cs typeface="Calibri"/>
              </a:rPr>
              <a:t>Data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C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16915" y="3499866"/>
            <a:ext cx="43307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Cont. Sigs.: </a:t>
            </a:r>
            <a:r>
              <a:rPr sz="1200" spc="-25" dirty="0">
                <a:latin typeface="Calibri"/>
                <a:cs typeface="Calibri"/>
              </a:rPr>
              <a:t>Op. </a:t>
            </a:r>
            <a:r>
              <a:rPr sz="1200" spc="-10" dirty="0">
                <a:latin typeface="Calibri"/>
                <a:cs typeface="Calibri"/>
              </a:rPr>
              <a:t>Select [Ld/St]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95579" y="5174437"/>
            <a:ext cx="82804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36624" y="3148583"/>
            <a:ext cx="3079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MUX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930528" y="2497708"/>
            <a:ext cx="424815" cy="1036955"/>
            <a:chOff x="930528" y="2497708"/>
            <a:chExt cx="424815" cy="1036955"/>
          </a:xfrm>
        </p:grpSpPr>
        <p:sp>
          <p:nvSpPr>
            <p:cNvPr id="26" name="object 26"/>
            <p:cNvSpPr/>
            <p:nvPr/>
          </p:nvSpPr>
          <p:spPr>
            <a:xfrm>
              <a:off x="930529" y="2497708"/>
              <a:ext cx="424815" cy="576580"/>
            </a:xfrm>
            <a:custGeom>
              <a:avLst/>
              <a:gdLst/>
              <a:ahLst/>
              <a:cxnLst/>
              <a:rect l="l" t="t" r="r" b="b"/>
              <a:pathLst>
                <a:path w="424815" h="576580">
                  <a:moveTo>
                    <a:pt x="76187" y="499745"/>
                  </a:moveTo>
                  <a:lnTo>
                    <a:pt x="44437" y="500075"/>
                  </a:lnTo>
                  <a:lnTo>
                    <a:pt x="38989" y="6096"/>
                  </a:lnTo>
                  <a:lnTo>
                    <a:pt x="26289" y="6350"/>
                  </a:lnTo>
                  <a:lnTo>
                    <a:pt x="31724" y="500202"/>
                  </a:lnTo>
                  <a:lnTo>
                    <a:pt x="0" y="500507"/>
                  </a:lnTo>
                  <a:lnTo>
                    <a:pt x="38938" y="576326"/>
                  </a:lnTo>
                  <a:lnTo>
                    <a:pt x="69761" y="512953"/>
                  </a:lnTo>
                  <a:lnTo>
                    <a:pt x="76187" y="499745"/>
                  </a:lnTo>
                  <a:close/>
                </a:path>
                <a:path w="424815" h="576580">
                  <a:moveTo>
                    <a:pt x="260591" y="493649"/>
                  </a:moveTo>
                  <a:lnTo>
                    <a:pt x="228841" y="493979"/>
                  </a:lnTo>
                  <a:lnTo>
                    <a:pt x="223393" y="0"/>
                  </a:lnTo>
                  <a:lnTo>
                    <a:pt x="210693" y="254"/>
                  </a:lnTo>
                  <a:lnTo>
                    <a:pt x="216128" y="494106"/>
                  </a:lnTo>
                  <a:lnTo>
                    <a:pt x="184404" y="494411"/>
                  </a:lnTo>
                  <a:lnTo>
                    <a:pt x="223342" y="570230"/>
                  </a:lnTo>
                  <a:lnTo>
                    <a:pt x="254165" y="506857"/>
                  </a:lnTo>
                  <a:lnTo>
                    <a:pt x="260426" y="493979"/>
                  </a:lnTo>
                  <a:lnTo>
                    <a:pt x="260591" y="493649"/>
                  </a:lnTo>
                  <a:close/>
                </a:path>
                <a:path w="424815" h="576580">
                  <a:moveTo>
                    <a:pt x="424307" y="493268"/>
                  </a:moveTo>
                  <a:lnTo>
                    <a:pt x="392557" y="493268"/>
                  </a:lnTo>
                  <a:lnTo>
                    <a:pt x="392557" y="126619"/>
                  </a:lnTo>
                  <a:lnTo>
                    <a:pt x="379857" y="126619"/>
                  </a:lnTo>
                  <a:lnTo>
                    <a:pt x="379857" y="493268"/>
                  </a:lnTo>
                  <a:lnTo>
                    <a:pt x="348107" y="493268"/>
                  </a:lnTo>
                  <a:lnTo>
                    <a:pt x="386207" y="569468"/>
                  </a:lnTo>
                  <a:lnTo>
                    <a:pt x="417957" y="505968"/>
                  </a:lnTo>
                  <a:lnTo>
                    <a:pt x="424307" y="493268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01305" y="3312159"/>
              <a:ext cx="75298" cy="222503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223771" y="2645663"/>
              <a:ext cx="94615" cy="119380"/>
            </a:xfrm>
            <a:custGeom>
              <a:avLst/>
              <a:gdLst/>
              <a:ahLst/>
              <a:cxnLst/>
              <a:rect l="l" t="t" r="r" b="b"/>
              <a:pathLst>
                <a:path w="94615" h="119380">
                  <a:moveTo>
                    <a:pt x="94487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94487" y="118872"/>
                  </a:lnTo>
                  <a:lnTo>
                    <a:pt x="944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223771" y="2645663"/>
              <a:ext cx="94615" cy="119380"/>
            </a:xfrm>
            <a:custGeom>
              <a:avLst/>
              <a:gdLst/>
              <a:ahLst/>
              <a:cxnLst/>
              <a:rect l="l" t="t" r="r" b="b"/>
              <a:pathLst>
                <a:path w="94615" h="119380">
                  <a:moveTo>
                    <a:pt x="0" y="118872"/>
                  </a:moveTo>
                  <a:lnTo>
                    <a:pt x="94487" y="118872"/>
                  </a:lnTo>
                  <a:lnTo>
                    <a:pt x="94487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998982" y="3072383"/>
            <a:ext cx="436880" cy="254635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36830">
              <a:lnSpc>
                <a:spcPct val="100000"/>
              </a:lnSpc>
              <a:spcBef>
                <a:spcPts val="300"/>
              </a:spcBef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MUX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929005" y="2497708"/>
            <a:ext cx="262255" cy="576580"/>
          </a:xfrm>
          <a:custGeom>
            <a:avLst/>
            <a:gdLst/>
            <a:ahLst/>
            <a:cxnLst/>
            <a:rect l="l" t="t" r="r" b="b"/>
            <a:pathLst>
              <a:path w="262255" h="576580">
                <a:moveTo>
                  <a:pt x="76187" y="499745"/>
                </a:moveTo>
                <a:lnTo>
                  <a:pt x="44437" y="500075"/>
                </a:lnTo>
                <a:lnTo>
                  <a:pt x="38989" y="6096"/>
                </a:lnTo>
                <a:lnTo>
                  <a:pt x="26289" y="6350"/>
                </a:lnTo>
                <a:lnTo>
                  <a:pt x="31724" y="500202"/>
                </a:lnTo>
                <a:lnTo>
                  <a:pt x="0" y="500507"/>
                </a:lnTo>
                <a:lnTo>
                  <a:pt x="38938" y="576326"/>
                </a:lnTo>
                <a:lnTo>
                  <a:pt x="69761" y="512953"/>
                </a:lnTo>
                <a:lnTo>
                  <a:pt x="76187" y="499745"/>
                </a:lnTo>
                <a:close/>
              </a:path>
              <a:path w="262255" h="576580">
                <a:moveTo>
                  <a:pt x="262115" y="493649"/>
                </a:moveTo>
                <a:lnTo>
                  <a:pt x="230365" y="493979"/>
                </a:lnTo>
                <a:lnTo>
                  <a:pt x="224917" y="0"/>
                </a:lnTo>
                <a:lnTo>
                  <a:pt x="212217" y="254"/>
                </a:lnTo>
                <a:lnTo>
                  <a:pt x="217652" y="494106"/>
                </a:lnTo>
                <a:lnTo>
                  <a:pt x="185928" y="494411"/>
                </a:lnTo>
                <a:lnTo>
                  <a:pt x="224866" y="570230"/>
                </a:lnTo>
                <a:lnTo>
                  <a:pt x="255689" y="506857"/>
                </a:lnTo>
                <a:lnTo>
                  <a:pt x="261950" y="493979"/>
                </a:lnTo>
                <a:lnTo>
                  <a:pt x="262115" y="493649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828243" y="1935761"/>
            <a:ext cx="542290" cy="109918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dirty="0">
                <a:latin typeface="Calibri"/>
                <a:cs typeface="Calibri"/>
              </a:rPr>
              <a:t>WB/Mem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Fwd</a:t>
            </a:r>
            <a:endParaRPr sz="1200">
              <a:latin typeface="Calibri"/>
              <a:cs typeface="Calibri"/>
            </a:endParaRPr>
          </a:p>
          <a:p>
            <a:pPr marL="56515" marR="5080" indent="-1905">
              <a:lnSpc>
                <a:spcPts val="1430"/>
              </a:lnSpc>
              <a:spcBef>
                <a:spcPts val="55"/>
              </a:spcBef>
            </a:pPr>
            <a:r>
              <a:rPr sz="1200" b="1" dirty="0">
                <a:latin typeface="Calibri"/>
                <a:cs typeface="Calibri"/>
              </a:rPr>
              <a:t>Mem/Mem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Fwd </a:t>
            </a:r>
            <a:r>
              <a:rPr sz="1200" b="1" dirty="0">
                <a:latin typeface="Calibri"/>
                <a:cs typeface="Calibri"/>
              </a:rPr>
              <a:t>Addr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Reg </a:t>
            </a:r>
            <a:r>
              <a:rPr sz="1200" b="1" spc="-50" dirty="0"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1201305" y="2624327"/>
            <a:ext cx="153670" cy="910590"/>
            <a:chOff x="1201305" y="2624327"/>
            <a:chExt cx="153670" cy="910590"/>
          </a:xfrm>
        </p:grpSpPr>
        <p:sp>
          <p:nvSpPr>
            <p:cNvPr id="34" name="object 34"/>
            <p:cNvSpPr/>
            <p:nvPr/>
          </p:nvSpPr>
          <p:spPr>
            <a:xfrm>
              <a:off x="1278636" y="2624327"/>
              <a:ext cx="76200" cy="443230"/>
            </a:xfrm>
            <a:custGeom>
              <a:avLst/>
              <a:gdLst/>
              <a:ahLst/>
              <a:cxnLst/>
              <a:rect l="l" t="t" r="r" b="b"/>
              <a:pathLst>
                <a:path w="76200" h="443230">
                  <a:moveTo>
                    <a:pt x="31750" y="366649"/>
                  </a:moveTo>
                  <a:lnTo>
                    <a:pt x="0" y="366649"/>
                  </a:lnTo>
                  <a:lnTo>
                    <a:pt x="38100" y="442849"/>
                  </a:lnTo>
                  <a:lnTo>
                    <a:pt x="69850" y="379349"/>
                  </a:lnTo>
                  <a:lnTo>
                    <a:pt x="31750" y="379349"/>
                  </a:lnTo>
                  <a:lnTo>
                    <a:pt x="31750" y="366649"/>
                  </a:lnTo>
                  <a:close/>
                </a:path>
                <a:path w="76200" h="443230">
                  <a:moveTo>
                    <a:pt x="44450" y="0"/>
                  </a:moveTo>
                  <a:lnTo>
                    <a:pt x="31750" y="0"/>
                  </a:lnTo>
                  <a:lnTo>
                    <a:pt x="31750" y="379349"/>
                  </a:lnTo>
                  <a:lnTo>
                    <a:pt x="44450" y="379349"/>
                  </a:lnTo>
                  <a:lnTo>
                    <a:pt x="44450" y="0"/>
                  </a:lnTo>
                  <a:close/>
                </a:path>
                <a:path w="76200" h="443230">
                  <a:moveTo>
                    <a:pt x="76200" y="366649"/>
                  </a:moveTo>
                  <a:lnTo>
                    <a:pt x="44450" y="366649"/>
                  </a:lnTo>
                  <a:lnTo>
                    <a:pt x="44450" y="379349"/>
                  </a:lnTo>
                  <a:lnTo>
                    <a:pt x="69850" y="379349"/>
                  </a:lnTo>
                  <a:lnTo>
                    <a:pt x="76200" y="366649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01305" y="3312159"/>
              <a:ext cx="75298" cy="222503"/>
            </a:xfrm>
            <a:prstGeom prst="rect">
              <a:avLst/>
            </a:prstGeom>
          </p:spPr>
        </p:pic>
      </p:grpSp>
      <p:sp>
        <p:nvSpPr>
          <p:cNvPr id="36" name="object 36"/>
          <p:cNvSpPr txBox="1"/>
          <p:nvPr/>
        </p:nvSpPr>
        <p:spPr>
          <a:xfrm>
            <a:off x="1720595" y="3060192"/>
            <a:ext cx="436245" cy="254635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36830">
              <a:lnSpc>
                <a:spcPct val="100000"/>
              </a:lnSpc>
              <a:spcBef>
                <a:spcPts val="290"/>
              </a:spcBef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MUX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1651380" y="2483992"/>
            <a:ext cx="424815" cy="1038860"/>
            <a:chOff x="1651380" y="2483992"/>
            <a:chExt cx="424815" cy="1038860"/>
          </a:xfrm>
        </p:grpSpPr>
        <p:sp>
          <p:nvSpPr>
            <p:cNvPr id="38" name="object 38"/>
            <p:cNvSpPr/>
            <p:nvPr/>
          </p:nvSpPr>
          <p:spPr>
            <a:xfrm>
              <a:off x="1651381" y="2483992"/>
              <a:ext cx="424815" cy="577850"/>
            </a:xfrm>
            <a:custGeom>
              <a:avLst/>
              <a:gdLst/>
              <a:ahLst/>
              <a:cxnLst/>
              <a:rect l="l" t="t" r="r" b="b"/>
              <a:pathLst>
                <a:path w="424814" h="577850">
                  <a:moveTo>
                    <a:pt x="76200" y="501269"/>
                  </a:moveTo>
                  <a:lnTo>
                    <a:pt x="44437" y="501599"/>
                  </a:lnTo>
                  <a:lnTo>
                    <a:pt x="38989" y="7620"/>
                  </a:lnTo>
                  <a:lnTo>
                    <a:pt x="26289" y="7874"/>
                  </a:lnTo>
                  <a:lnTo>
                    <a:pt x="31724" y="501726"/>
                  </a:lnTo>
                  <a:lnTo>
                    <a:pt x="0" y="502031"/>
                  </a:lnTo>
                  <a:lnTo>
                    <a:pt x="38989" y="577850"/>
                  </a:lnTo>
                  <a:lnTo>
                    <a:pt x="69773" y="514477"/>
                  </a:lnTo>
                  <a:lnTo>
                    <a:pt x="76200" y="501269"/>
                  </a:lnTo>
                  <a:close/>
                </a:path>
                <a:path w="424814" h="577850">
                  <a:moveTo>
                    <a:pt x="260604" y="493649"/>
                  </a:moveTo>
                  <a:lnTo>
                    <a:pt x="228841" y="493979"/>
                  </a:lnTo>
                  <a:lnTo>
                    <a:pt x="223393" y="0"/>
                  </a:lnTo>
                  <a:lnTo>
                    <a:pt x="210693" y="254"/>
                  </a:lnTo>
                  <a:lnTo>
                    <a:pt x="216128" y="494106"/>
                  </a:lnTo>
                  <a:lnTo>
                    <a:pt x="184404" y="494411"/>
                  </a:lnTo>
                  <a:lnTo>
                    <a:pt x="223393" y="570230"/>
                  </a:lnTo>
                  <a:lnTo>
                    <a:pt x="254177" y="506857"/>
                  </a:lnTo>
                  <a:lnTo>
                    <a:pt x="260604" y="493649"/>
                  </a:lnTo>
                  <a:close/>
                </a:path>
                <a:path w="424814" h="577850">
                  <a:moveTo>
                    <a:pt x="424307" y="494792"/>
                  </a:moveTo>
                  <a:lnTo>
                    <a:pt x="392557" y="494792"/>
                  </a:lnTo>
                  <a:lnTo>
                    <a:pt x="392557" y="128143"/>
                  </a:lnTo>
                  <a:lnTo>
                    <a:pt x="379857" y="128143"/>
                  </a:lnTo>
                  <a:lnTo>
                    <a:pt x="379857" y="494792"/>
                  </a:lnTo>
                  <a:lnTo>
                    <a:pt x="348107" y="494792"/>
                  </a:lnTo>
                  <a:lnTo>
                    <a:pt x="386207" y="570992"/>
                  </a:lnTo>
                  <a:lnTo>
                    <a:pt x="417957" y="507492"/>
                  </a:lnTo>
                  <a:lnTo>
                    <a:pt x="424307" y="494792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22144" y="3299967"/>
              <a:ext cx="75311" cy="222504"/>
            </a:xfrm>
            <a:prstGeom prst="rect">
              <a:avLst/>
            </a:prstGeom>
          </p:spPr>
        </p:pic>
      </p:grpSp>
      <p:sp>
        <p:nvSpPr>
          <p:cNvPr id="40" name="object 40"/>
          <p:cNvSpPr txBox="1"/>
          <p:nvPr/>
        </p:nvSpPr>
        <p:spPr>
          <a:xfrm>
            <a:off x="1549653" y="1965352"/>
            <a:ext cx="541655" cy="105727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3335">
              <a:lnSpc>
                <a:spcPts val="1160"/>
              </a:lnSpc>
            </a:pPr>
            <a:r>
              <a:rPr sz="1200" b="1" dirty="0">
                <a:latin typeface="Calibri"/>
                <a:cs typeface="Calibri"/>
              </a:rPr>
              <a:t>WB/Mem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Fwd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360"/>
              </a:lnSpc>
            </a:pPr>
            <a:r>
              <a:rPr sz="1200" b="1" dirty="0">
                <a:latin typeface="Calibri"/>
                <a:cs typeface="Calibri"/>
              </a:rPr>
              <a:t>Mem/Mem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Fwd</a:t>
            </a:r>
            <a:endParaRPr sz="1200">
              <a:latin typeface="Calibri"/>
              <a:cs typeface="Calibri"/>
            </a:endParaRPr>
          </a:p>
          <a:p>
            <a:pPr marL="56515">
              <a:lnSpc>
                <a:spcPct val="100000"/>
              </a:lnSpc>
              <a:spcBef>
                <a:spcPts val="140"/>
              </a:spcBef>
            </a:pPr>
            <a:r>
              <a:rPr sz="1200" b="1" dirty="0">
                <a:latin typeface="Calibri"/>
                <a:cs typeface="Calibri"/>
              </a:rPr>
              <a:t>Data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Reg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B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573270" y="3224529"/>
            <a:ext cx="355472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What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does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this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“distance”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entail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for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50" dirty="0"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hardware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/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software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interface?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080" y="219583"/>
            <a:ext cx="11457838" cy="677108"/>
          </a:xfrm>
        </p:spPr>
        <p:txBody>
          <a:bodyPr/>
          <a:lstStyle/>
          <a:p>
            <a:r>
              <a:rPr lang="en-US" dirty="0"/>
              <a:t>Recall 18x13: Snoopy Caches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0876" y="1362076"/>
            <a:ext cx="7896225" cy="1261884"/>
          </a:xfrm>
        </p:spPr>
        <p:txBody>
          <a:bodyPr/>
          <a:lstStyle/>
          <a:p>
            <a:r>
              <a:rPr lang="en-US" dirty="0"/>
              <a:t>Tag each cache block with state</a:t>
            </a:r>
          </a:p>
          <a:p>
            <a:pPr lvl="1">
              <a:buNone/>
            </a:pPr>
            <a:r>
              <a:rPr lang="en-US" dirty="0"/>
              <a:t>Invalid	Cannot use value</a:t>
            </a:r>
          </a:p>
          <a:p>
            <a:pPr lvl="1">
              <a:buNone/>
            </a:pPr>
            <a:r>
              <a:rPr lang="en-US" dirty="0"/>
              <a:t>Shared	Readable copy</a:t>
            </a:r>
          </a:p>
          <a:p>
            <a:pPr lvl="1">
              <a:buNone/>
            </a:pPr>
            <a:r>
              <a:rPr lang="en-US" dirty="0"/>
              <a:t>Exclusive	Writeable copy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2133600" y="4724400"/>
            <a:ext cx="44958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Main Memory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276600" y="51816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a:1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4800600" y="5181601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b:100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133600" y="3200400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Thread1 Cache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4648200" y="3200400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Thread2 Cache</a:t>
            </a:r>
          </a:p>
        </p:txBody>
      </p:sp>
      <p:cxnSp>
        <p:nvCxnSpPr>
          <p:cNvPr id="21" name="Straight Connector 20"/>
          <p:cNvCxnSpPr>
            <a:endCxn id="9" idx="2"/>
          </p:cNvCxnSpPr>
          <p:nvPr/>
        </p:nvCxnSpPr>
        <p:spPr bwMode="auto">
          <a:xfrm rot="5400000" flipH="1" flipV="1">
            <a:off x="2971800" y="4572000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rot="5400000" flipH="1" flipV="1">
            <a:off x="5487194" y="4571206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7" name="Group 35"/>
          <p:cNvGrpSpPr/>
          <p:nvPr/>
        </p:nvGrpSpPr>
        <p:grpSpPr>
          <a:xfrm>
            <a:off x="2286000" y="3581400"/>
            <a:ext cx="990600" cy="304800"/>
            <a:chOff x="762000" y="3581400"/>
            <a:chExt cx="990600" cy="304800"/>
          </a:xfrm>
        </p:grpSpPr>
        <p:sp>
          <p:nvSpPr>
            <p:cNvPr id="37" name="Rectangle 36"/>
            <p:cNvSpPr/>
            <p:nvPr/>
          </p:nvSpPr>
          <p:spPr bwMode="auto">
            <a:xfrm>
              <a:off x="1066800" y="3581400"/>
              <a:ext cx="685800" cy="3048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a: 2</a:t>
              </a: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762000" y="3581400"/>
              <a:ext cx="304800" cy="30480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E</a:t>
              </a:r>
            </a:p>
          </p:txBody>
        </p:sp>
      </p:grpSp>
      <p:grpSp>
        <p:nvGrpSpPr>
          <p:cNvPr id="8" name="Group 38"/>
          <p:cNvGrpSpPr/>
          <p:nvPr/>
        </p:nvGrpSpPr>
        <p:grpSpPr>
          <a:xfrm>
            <a:off x="4724400" y="4038600"/>
            <a:ext cx="952500" cy="304800"/>
            <a:chOff x="2705100" y="3874532"/>
            <a:chExt cx="952500" cy="304800"/>
          </a:xfrm>
        </p:grpSpPr>
        <p:sp>
          <p:nvSpPr>
            <p:cNvPr id="40" name="Rectangle 39"/>
            <p:cNvSpPr/>
            <p:nvPr/>
          </p:nvSpPr>
          <p:spPr bwMode="auto">
            <a:xfrm>
              <a:off x="2971800" y="3874532"/>
              <a:ext cx="685800" cy="3048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b:200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2705100" y="3874532"/>
              <a:ext cx="304800" cy="30480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E</a:t>
              </a:r>
            </a:p>
          </p:txBody>
        </p:sp>
      </p:grpSp>
      <p:grpSp>
        <p:nvGrpSpPr>
          <p:cNvPr id="10" name="Group 16"/>
          <p:cNvGrpSpPr/>
          <p:nvPr/>
        </p:nvGrpSpPr>
        <p:grpSpPr>
          <a:xfrm>
            <a:off x="6858000" y="809474"/>
            <a:ext cx="3200400" cy="2069068"/>
            <a:chOff x="2057400" y="1283732"/>
            <a:chExt cx="3200400" cy="2069068"/>
          </a:xfrm>
        </p:grpSpPr>
        <p:sp>
          <p:nvSpPr>
            <p:cNvPr id="18" name="TextBox 17"/>
            <p:cNvSpPr txBox="1"/>
            <p:nvPr/>
          </p:nvSpPr>
          <p:spPr>
            <a:xfrm>
              <a:off x="2133600" y="1283732"/>
              <a:ext cx="3048000" cy="646331"/>
            </a:xfrm>
            <a:prstGeom prst="rect">
              <a:avLst/>
            </a:prstGeom>
            <a:solidFill>
              <a:srgbClr val="F6F5B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latin typeface="Calibri" pitchFamily="34" charset="0"/>
                </a:rPr>
                <a:t>int</a:t>
              </a:r>
              <a:r>
                <a:rPr lang="en-US" dirty="0">
                  <a:latin typeface="Calibri" pitchFamily="34" charset="0"/>
                </a:rPr>
                <a:t> a = 1;</a:t>
              </a:r>
            </a:p>
            <a:p>
              <a:r>
                <a:rPr lang="en-US" dirty="0" err="1">
                  <a:latin typeface="Calibri" pitchFamily="34" charset="0"/>
                </a:rPr>
                <a:t>int</a:t>
              </a:r>
              <a:r>
                <a:rPr lang="en-US" dirty="0">
                  <a:latin typeface="Calibri" pitchFamily="34" charset="0"/>
                </a:rPr>
                <a:t> b = 100;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057400" y="2426732"/>
              <a:ext cx="1447800" cy="926068"/>
            </a:xfrm>
            <a:prstGeom prst="rect">
              <a:avLst/>
            </a:prstGeom>
            <a:solidFill>
              <a:srgbClr val="F1C7C7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dirty="0">
                  <a:latin typeface="Calibri" pitchFamily="34" charset="0"/>
                </a:rPr>
                <a:t>Thread1:</a:t>
              </a:r>
            </a:p>
            <a:p>
              <a:pPr>
                <a:tabLst>
                  <a:tab pos="463550" algn="l"/>
                </a:tabLst>
              </a:pPr>
              <a:r>
                <a:rPr lang="en-US" dirty="0" err="1">
                  <a:latin typeface="Calibri" pitchFamily="34" charset="0"/>
                </a:rPr>
                <a:t>Wa</a:t>
              </a:r>
              <a:r>
                <a:rPr lang="en-US" dirty="0">
                  <a:latin typeface="Calibri" pitchFamily="34" charset="0"/>
                </a:rPr>
                <a:t>:	a = 2;</a:t>
              </a:r>
            </a:p>
            <a:p>
              <a:pPr>
                <a:tabLst>
                  <a:tab pos="463550" algn="l"/>
                </a:tabLst>
              </a:pPr>
              <a:r>
                <a:rPr lang="en-US" dirty="0" err="1">
                  <a:latin typeface="Calibri" pitchFamily="34" charset="0"/>
                </a:rPr>
                <a:t>Rb</a:t>
              </a:r>
              <a:r>
                <a:rPr lang="en-US" dirty="0">
                  <a:latin typeface="Calibri" pitchFamily="34" charset="0"/>
                </a:rPr>
                <a:t>: 	print(b);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657600" y="2426732"/>
              <a:ext cx="1600200" cy="926068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dirty="0">
                  <a:latin typeface="Calibri" pitchFamily="34" charset="0"/>
                </a:rPr>
                <a:t>Thread2:</a:t>
              </a:r>
            </a:p>
            <a:p>
              <a:pPr>
                <a:tabLst>
                  <a:tab pos="463550" algn="l"/>
                </a:tabLst>
              </a:pPr>
              <a:r>
                <a:rPr lang="en-US" dirty="0" err="1">
                  <a:latin typeface="Calibri" pitchFamily="34" charset="0"/>
                </a:rPr>
                <a:t>Wb</a:t>
              </a:r>
              <a:r>
                <a:rPr lang="en-US" dirty="0">
                  <a:latin typeface="Calibri" pitchFamily="34" charset="0"/>
                </a:rPr>
                <a:t>:	b = 200;</a:t>
              </a:r>
            </a:p>
            <a:p>
              <a:pPr>
                <a:tabLst>
                  <a:tab pos="463550" algn="l"/>
                </a:tabLst>
              </a:pPr>
              <a:r>
                <a:rPr lang="en-US" dirty="0">
                  <a:latin typeface="Calibri" pitchFamily="34" charset="0"/>
                </a:rPr>
                <a:t>Ra:	print(a);</a:t>
              </a:r>
            </a:p>
          </p:txBody>
        </p:sp>
        <p:cxnSp>
          <p:nvCxnSpPr>
            <p:cNvPr id="22" name="Straight Arrow Connector 21"/>
            <p:cNvCxnSpPr>
              <a:stCxn id="18" idx="2"/>
              <a:endCxn id="19" idx="0"/>
            </p:cNvCxnSpPr>
            <p:nvPr/>
          </p:nvCxnSpPr>
          <p:spPr bwMode="auto">
            <a:xfrm rot="5400000">
              <a:off x="2971116" y="1740247"/>
              <a:ext cx="496669" cy="8763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23" name="Straight Arrow Connector 22"/>
            <p:cNvCxnSpPr>
              <a:stCxn id="18" idx="2"/>
              <a:endCxn id="20" idx="0"/>
            </p:cNvCxnSpPr>
            <p:nvPr/>
          </p:nvCxnSpPr>
          <p:spPr bwMode="auto">
            <a:xfrm rot="16200000" flipH="1">
              <a:off x="3809316" y="1778347"/>
              <a:ext cx="496669" cy="8001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87801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080" y="219583"/>
            <a:ext cx="11457838" cy="677108"/>
          </a:xfrm>
        </p:spPr>
        <p:txBody>
          <a:bodyPr/>
          <a:lstStyle/>
          <a:p>
            <a:r>
              <a:rPr lang="en-US" dirty="0"/>
              <a:t>Recall 18x13: Snoopy Caches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0876" y="1362076"/>
            <a:ext cx="7896225" cy="1261884"/>
          </a:xfrm>
        </p:spPr>
        <p:txBody>
          <a:bodyPr/>
          <a:lstStyle/>
          <a:p>
            <a:r>
              <a:rPr lang="en-US" dirty="0"/>
              <a:t>Tag each cache block with state</a:t>
            </a:r>
          </a:p>
          <a:p>
            <a:pPr lvl="1">
              <a:buNone/>
            </a:pPr>
            <a:r>
              <a:rPr lang="en-US" dirty="0"/>
              <a:t>Invalid	Cannot use value</a:t>
            </a:r>
          </a:p>
          <a:p>
            <a:pPr lvl="1">
              <a:buNone/>
            </a:pPr>
            <a:r>
              <a:rPr lang="en-US" dirty="0"/>
              <a:t>Shared	Readable copy</a:t>
            </a:r>
          </a:p>
          <a:p>
            <a:pPr lvl="1">
              <a:buNone/>
            </a:pPr>
            <a:r>
              <a:rPr lang="en-US" dirty="0"/>
              <a:t>Exclusive	Writeable copy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2133600" y="4724400"/>
            <a:ext cx="44958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Main Memory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276600" y="51816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a:1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4800600" y="5181601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b:100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133600" y="3200400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Thread1 Cache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4648200" y="3200400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Thread2 Cache</a:t>
            </a:r>
          </a:p>
        </p:txBody>
      </p:sp>
      <p:cxnSp>
        <p:nvCxnSpPr>
          <p:cNvPr id="21" name="Straight Connector 20"/>
          <p:cNvCxnSpPr>
            <a:endCxn id="9" idx="2"/>
          </p:cNvCxnSpPr>
          <p:nvPr/>
        </p:nvCxnSpPr>
        <p:spPr bwMode="auto">
          <a:xfrm rot="5400000" flipH="1" flipV="1">
            <a:off x="2971800" y="4572000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rot="5400000" flipH="1" flipV="1">
            <a:off x="5487194" y="4571206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7" name="Group 35"/>
          <p:cNvGrpSpPr/>
          <p:nvPr/>
        </p:nvGrpSpPr>
        <p:grpSpPr>
          <a:xfrm>
            <a:off x="2286000" y="3581400"/>
            <a:ext cx="990600" cy="304800"/>
            <a:chOff x="762000" y="3581400"/>
            <a:chExt cx="990600" cy="304800"/>
          </a:xfrm>
        </p:grpSpPr>
        <p:sp>
          <p:nvSpPr>
            <p:cNvPr id="37" name="Rectangle 36"/>
            <p:cNvSpPr/>
            <p:nvPr/>
          </p:nvSpPr>
          <p:spPr bwMode="auto">
            <a:xfrm>
              <a:off x="1066800" y="3581400"/>
              <a:ext cx="685800" cy="3048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a: 2</a:t>
              </a: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762000" y="3581400"/>
              <a:ext cx="304800" cy="30480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E</a:t>
              </a:r>
            </a:p>
          </p:txBody>
        </p:sp>
      </p:grpSp>
      <p:grpSp>
        <p:nvGrpSpPr>
          <p:cNvPr id="8" name="Group 38"/>
          <p:cNvGrpSpPr/>
          <p:nvPr/>
        </p:nvGrpSpPr>
        <p:grpSpPr>
          <a:xfrm>
            <a:off x="4724400" y="4038600"/>
            <a:ext cx="952500" cy="304800"/>
            <a:chOff x="2705100" y="3874532"/>
            <a:chExt cx="952500" cy="304800"/>
          </a:xfrm>
        </p:grpSpPr>
        <p:sp>
          <p:nvSpPr>
            <p:cNvPr id="40" name="Rectangle 39"/>
            <p:cNvSpPr/>
            <p:nvPr/>
          </p:nvSpPr>
          <p:spPr bwMode="auto">
            <a:xfrm>
              <a:off x="2971800" y="3874532"/>
              <a:ext cx="685800" cy="3048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b:200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2705100" y="3874532"/>
              <a:ext cx="304800" cy="30480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E</a:t>
              </a:r>
            </a:p>
          </p:txBody>
        </p:sp>
      </p:grpSp>
      <p:grpSp>
        <p:nvGrpSpPr>
          <p:cNvPr id="14" name="Group 44"/>
          <p:cNvGrpSpPr/>
          <p:nvPr/>
        </p:nvGrpSpPr>
        <p:grpSpPr>
          <a:xfrm>
            <a:off x="2286000" y="3745468"/>
            <a:ext cx="6177638" cy="1131332"/>
            <a:chOff x="762000" y="3745468"/>
            <a:chExt cx="6177638" cy="1131332"/>
          </a:xfrm>
        </p:grpSpPr>
        <p:sp>
          <p:nvSpPr>
            <p:cNvPr id="35" name="TextBox 34"/>
            <p:cNvSpPr txBox="1"/>
            <p:nvPr/>
          </p:nvSpPr>
          <p:spPr>
            <a:xfrm>
              <a:off x="5888260" y="4202668"/>
              <a:ext cx="10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46E2"/>
                  </a:solidFill>
                  <a:latin typeface="Calibri" pitchFamily="34" charset="0"/>
                </a:rPr>
                <a:t>print 200</a:t>
              </a:r>
            </a:p>
          </p:txBody>
        </p:sp>
        <p:grpSp>
          <p:nvGrpSpPr>
            <p:cNvPr id="15" name="Group 32"/>
            <p:cNvGrpSpPr/>
            <p:nvPr/>
          </p:nvGrpSpPr>
          <p:grpSpPr>
            <a:xfrm>
              <a:off x="762000" y="3962400"/>
              <a:ext cx="990600" cy="304800"/>
              <a:chOff x="762000" y="3962400"/>
              <a:chExt cx="990600" cy="304800"/>
            </a:xfrm>
          </p:grpSpPr>
          <p:sp>
            <p:nvSpPr>
              <p:cNvPr id="11" name="Rectangle 10"/>
              <p:cNvSpPr/>
              <p:nvPr/>
            </p:nvSpPr>
            <p:spPr bwMode="auto">
              <a:xfrm>
                <a:off x="1066800" y="3962400"/>
                <a:ext cx="685800" cy="304800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/>
                  <a:t>b:200</a:t>
                </a:r>
              </a:p>
            </p:txBody>
          </p:sp>
          <p:sp>
            <p:nvSpPr>
              <p:cNvPr id="25" name="Rectangle 24"/>
              <p:cNvSpPr/>
              <p:nvPr/>
            </p:nvSpPr>
            <p:spPr bwMode="auto">
              <a:xfrm>
                <a:off x="762000" y="3962400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/>
                  <a:t>S</a:t>
                </a:r>
              </a:p>
            </p:txBody>
          </p:sp>
        </p:grpSp>
        <p:grpSp>
          <p:nvGrpSpPr>
            <p:cNvPr id="17" name="Group 30"/>
            <p:cNvGrpSpPr/>
            <p:nvPr/>
          </p:nvGrpSpPr>
          <p:grpSpPr>
            <a:xfrm>
              <a:off x="3200400" y="4038600"/>
              <a:ext cx="990600" cy="304800"/>
              <a:chOff x="3200400" y="4038600"/>
              <a:chExt cx="990600" cy="304800"/>
            </a:xfrm>
          </p:grpSpPr>
          <p:sp>
            <p:nvSpPr>
              <p:cNvPr id="16" name="Rectangle 15"/>
              <p:cNvSpPr/>
              <p:nvPr/>
            </p:nvSpPr>
            <p:spPr bwMode="auto">
              <a:xfrm>
                <a:off x="3505200" y="4038600"/>
                <a:ext cx="685800" cy="304800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/>
                  <a:t>b:200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 bwMode="auto">
              <a:xfrm>
                <a:off x="3200400" y="4038600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/>
                  <a:t>S</a:t>
                </a:r>
              </a:p>
            </p:txBody>
          </p:sp>
        </p:grpSp>
        <p:sp>
          <p:nvSpPr>
            <p:cNvPr id="43" name="Arc 42"/>
            <p:cNvSpPr/>
            <p:nvPr/>
          </p:nvSpPr>
          <p:spPr bwMode="auto">
            <a:xfrm flipH="1" flipV="1">
              <a:off x="1371600" y="3745468"/>
              <a:ext cx="2324100" cy="1131332"/>
            </a:xfrm>
            <a:prstGeom prst="arc">
              <a:avLst>
                <a:gd name="adj1" fmla="val 10822690"/>
                <a:gd name="adj2" fmla="val 0"/>
              </a:avLst>
            </a:prstGeom>
            <a:noFill/>
            <a:ln w="38100">
              <a:solidFill>
                <a:srgbClr val="C00000"/>
              </a:solidFill>
              <a:miter lim="800000"/>
              <a:headEnd type="none" w="med" len="med"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43"/>
          <p:cNvGrpSpPr/>
          <p:nvPr/>
        </p:nvGrpSpPr>
        <p:grpSpPr>
          <a:xfrm>
            <a:off x="2286000" y="3352800"/>
            <a:ext cx="5922740" cy="1131332"/>
            <a:chOff x="762000" y="3352800"/>
            <a:chExt cx="5922740" cy="1131332"/>
          </a:xfrm>
        </p:grpSpPr>
        <p:sp>
          <p:nvSpPr>
            <p:cNvPr id="34" name="TextBox 33"/>
            <p:cNvSpPr txBox="1"/>
            <p:nvPr/>
          </p:nvSpPr>
          <p:spPr>
            <a:xfrm>
              <a:off x="5867400" y="3657601"/>
              <a:ext cx="8173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ED0101"/>
                  </a:solidFill>
                  <a:latin typeface="Calibri" pitchFamily="34" charset="0"/>
                </a:rPr>
                <a:t>print 2</a:t>
              </a:r>
            </a:p>
          </p:txBody>
        </p:sp>
        <p:grpSp>
          <p:nvGrpSpPr>
            <p:cNvPr id="19" name="Group 29"/>
            <p:cNvGrpSpPr/>
            <p:nvPr/>
          </p:nvGrpSpPr>
          <p:grpSpPr>
            <a:xfrm>
              <a:off x="3200400" y="3657600"/>
              <a:ext cx="990600" cy="304800"/>
              <a:chOff x="3200400" y="3657600"/>
              <a:chExt cx="990600" cy="304800"/>
            </a:xfrm>
          </p:grpSpPr>
          <p:sp>
            <p:nvSpPr>
              <p:cNvPr id="13" name="Rectangle 12"/>
              <p:cNvSpPr/>
              <p:nvPr/>
            </p:nvSpPr>
            <p:spPr bwMode="auto">
              <a:xfrm>
                <a:off x="3505200" y="3657600"/>
                <a:ext cx="685800" cy="304800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/>
                  <a:t>a:2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 bwMode="auto">
              <a:xfrm>
                <a:off x="3200400" y="3657600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/>
                  <a:t>S</a:t>
                </a:r>
              </a:p>
            </p:txBody>
          </p:sp>
        </p:grpSp>
        <p:grpSp>
          <p:nvGrpSpPr>
            <p:cNvPr id="20" name="Group 31"/>
            <p:cNvGrpSpPr/>
            <p:nvPr/>
          </p:nvGrpSpPr>
          <p:grpSpPr>
            <a:xfrm>
              <a:off x="762000" y="3581400"/>
              <a:ext cx="990600" cy="304800"/>
              <a:chOff x="762000" y="3581400"/>
              <a:chExt cx="990600" cy="304800"/>
            </a:xfrm>
          </p:grpSpPr>
          <p:sp>
            <p:nvSpPr>
              <p:cNvPr id="10" name="Rectangle 9"/>
              <p:cNvSpPr/>
              <p:nvPr/>
            </p:nvSpPr>
            <p:spPr bwMode="auto">
              <a:xfrm>
                <a:off x="1066800" y="3581400"/>
                <a:ext cx="685800" cy="304800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/>
                  <a:t>a: 2</a:t>
                </a:r>
              </a:p>
            </p:txBody>
          </p:sp>
          <p:sp>
            <p:nvSpPr>
              <p:cNvPr id="24" name="Rectangle 23"/>
              <p:cNvSpPr/>
              <p:nvPr/>
            </p:nvSpPr>
            <p:spPr bwMode="auto">
              <a:xfrm>
                <a:off x="762000" y="3581400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/>
                  <a:t>S</a:t>
                </a:r>
              </a:p>
            </p:txBody>
          </p:sp>
        </p:grpSp>
        <p:sp>
          <p:nvSpPr>
            <p:cNvPr id="42" name="Arc 41"/>
            <p:cNvSpPr/>
            <p:nvPr/>
          </p:nvSpPr>
          <p:spPr bwMode="auto">
            <a:xfrm flipV="1">
              <a:off x="1371600" y="3352800"/>
              <a:ext cx="2324100" cy="1131332"/>
            </a:xfrm>
            <a:prstGeom prst="arc">
              <a:avLst>
                <a:gd name="adj1" fmla="val 10822690"/>
                <a:gd name="adj2" fmla="val 0"/>
              </a:avLst>
            </a:prstGeom>
            <a:noFill/>
            <a:ln w="38100">
              <a:solidFill>
                <a:srgbClr val="C00000"/>
              </a:solidFill>
              <a:miter lim="800000"/>
              <a:headEnd type="none" w="med" len="med"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35"/>
          <p:cNvGrpSpPr/>
          <p:nvPr/>
        </p:nvGrpSpPr>
        <p:grpSpPr>
          <a:xfrm>
            <a:off x="6858000" y="809474"/>
            <a:ext cx="3200400" cy="2069068"/>
            <a:chOff x="2057400" y="1283732"/>
            <a:chExt cx="3200400" cy="2069068"/>
          </a:xfrm>
        </p:grpSpPr>
        <p:sp>
          <p:nvSpPr>
            <p:cNvPr id="39" name="TextBox 38"/>
            <p:cNvSpPr txBox="1"/>
            <p:nvPr/>
          </p:nvSpPr>
          <p:spPr>
            <a:xfrm>
              <a:off x="2133600" y="1283732"/>
              <a:ext cx="3048000" cy="646331"/>
            </a:xfrm>
            <a:prstGeom prst="rect">
              <a:avLst/>
            </a:prstGeom>
            <a:solidFill>
              <a:srgbClr val="F6F5B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latin typeface="Calibri" pitchFamily="34" charset="0"/>
                </a:rPr>
                <a:t>int</a:t>
              </a:r>
              <a:r>
                <a:rPr lang="en-US" dirty="0">
                  <a:latin typeface="Calibri" pitchFamily="34" charset="0"/>
                </a:rPr>
                <a:t> a = 1;</a:t>
              </a:r>
            </a:p>
            <a:p>
              <a:r>
                <a:rPr lang="en-US" dirty="0" err="1">
                  <a:latin typeface="Calibri" pitchFamily="34" charset="0"/>
                </a:rPr>
                <a:t>int</a:t>
              </a:r>
              <a:r>
                <a:rPr lang="en-US" dirty="0">
                  <a:latin typeface="Calibri" pitchFamily="34" charset="0"/>
                </a:rPr>
                <a:t> b = 100;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057400" y="2426732"/>
              <a:ext cx="1447800" cy="926068"/>
            </a:xfrm>
            <a:prstGeom prst="rect">
              <a:avLst/>
            </a:prstGeom>
            <a:solidFill>
              <a:srgbClr val="F1C7C7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dirty="0">
                  <a:latin typeface="Calibri" pitchFamily="34" charset="0"/>
                </a:rPr>
                <a:t>Thread1:</a:t>
              </a:r>
            </a:p>
            <a:p>
              <a:pPr>
                <a:tabLst>
                  <a:tab pos="463550" algn="l"/>
                </a:tabLst>
              </a:pPr>
              <a:r>
                <a:rPr lang="en-US" dirty="0" err="1">
                  <a:latin typeface="Calibri" pitchFamily="34" charset="0"/>
                </a:rPr>
                <a:t>Wa</a:t>
              </a:r>
              <a:r>
                <a:rPr lang="en-US" dirty="0">
                  <a:latin typeface="Calibri" pitchFamily="34" charset="0"/>
                </a:rPr>
                <a:t>:	a = 2;</a:t>
              </a:r>
            </a:p>
            <a:p>
              <a:pPr>
                <a:tabLst>
                  <a:tab pos="463550" algn="l"/>
                </a:tabLst>
              </a:pPr>
              <a:r>
                <a:rPr lang="en-US" dirty="0" err="1">
                  <a:latin typeface="Calibri" pitchFamily="34" charset="0"/>
                </a:rPr>
                <a:t>Rb</a:t>
              </a:r>
              <a:r>
                <a:rPr lang="en-US" dirty="0">
                  <a:latin typeface="Calibri" pitchFamily="34" charset="0"/>
                </a:rPr>
                <a:t>: 	</a:t>
              </a:r>
              <a:r>
                <a:rPr lang="en-US" dirty="0">
                  <a:solidFill>
                    <a:srgbClr val="0046E2"/>
                  </a:solidFill>
                  <a:latin typeface="Calibri" pitchFamily="34" charset="0"/>
                </a:rPr>
                <a:t>print(b)</a:t>
              </a:r>
              <a:r>
                <a:rPr lang="en-US" dirty="0">
                  <a:latin typeface="Calibri" pitchFamily="34" charset="0"/>
                </a:rPr>
                <a:t>;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657600" y="2426732"/>
              <a:ext cx="1600200" cy="926068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dirty="0">
                  <a:latin typeface="Calibri" pitchFamily="34" charset="0"/>
                </a:rPr>
                <a:t>Thread2:</a:t>
              </a:r>
            </a:p>
            <a:p>
              <a:pPr>
                <a:tabLst>
                  <a:tab pos="463550" algn="l"/>
                </a:tabLst>
              </a:pPr>
              <a:r>
                <a:rPr lang="en-US" dirty="0" err="1">
                  <a:latin typeface="Calibri" pitchFamily="34" charset="0"/>
                </a:rPr>
                <a:t>Wb</a:t>
              </a:r>
              <a:r>
                <a:rPr lang="en-US" dirty="0">
                  <a:latin typeface="Calibri" pitchFamily="34" charset="0"/>
                </a:rPr>
                <a:t>:	b = 200;</a:t>
              </a:r>
            </a:p>
            <a:p>
              <a:pPr>
                <a:tabLst>
                  <a:tab pos="463550" algn="l"/>
                </a:tabLst>
              </a:pPr>
              <a:r>
                <a:rPr lang="en-US" dirty="0">
                  <a:latin typeface="Calibri" pitchFamily="34" charset="0"/>
                </a:rPr>
                <a:t>Ra:	</a:t>
              </a:r>
              <a:r>
                <a:rPr lang="en-US" dirty="0">
                  <a:solidFill>
                    <a:srgbClr val="ED0101"/>
                  </a:solidFill>
                  <a:latin typeface="Calibri" pitchFamily="34" charset="0"/>
                </a:rPr>
                <a:t>print(a)</a:t>
              </a:r>
              <a:r>
                <a:rPr lang="en-US" dirty="0">
                  <a:latin typeface="Calibri" pitchFamily="34" charset="0"/>
                </a:rPr>
                <a:t>;</a:t>
              </a:r>
            </a:p>
          </p:txBody>
        </p:sp>
        <p:cxnSp>
          <p:nvCxnSpPr>
            <p:cNvPr id="46" name="Straight Arrow Connector 45"/>
            <p:cNvCxnSpPr>
              <a:stCxn id="39" idx="2"/>
              <a:endCxn id="44" idx="0"/>
            </p:cNvCxnSpPr>
            <p:nvPr/>
          </p:nvCxnSpPr>
          <p:spPr bwMode="auto">
            <a:xfrm rot="5400000">
              <a:off x="2971116" y="1740247"/>
              <a:ext cx="496669" cy="8763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47" name="Straight Arrow Connector 46"/>
            <p:cNvCxnSpPr>
              <a:stCxn id="39" idx="2"/>
              <a:endCxn id="45" idx="0"/>
            </p:cNvCxnSpPr>
            <p:nvPr/>
          </p:nvCxnSpPr>
          <p:spPr bwMode="auto">
            <a:xfrm rot="16200000" flipH="1">
              <a:off x="3809316" y="1778347"/>
              <a:ext cx="496669" cy="8001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48" name="Content Placeholder 2"/>
          <p:cNvSpPr txBox="1">
            <a:spLocks/>
          </p:cNvSpPr>
          <p:nvPr/>
        </p:nvSpPr>
        <p:spPr bwMode="auto">
          <a:xfrm>
            <a:off x="6858000" y="4725195"/>
            <a:ext cx="37338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/>
            </a:pPr>
            <a:r>
              <a:rPr lang="en-US" sz="2000" dirty="0">
                <a:solidFill>
                  <a:schemeClr val="tx1"/>
                </a:solidFill>
                <a:latin typeface="Calibri" pitchFamily="34" charset="0"/>
              </a:rPr>
              <a:t>When cache sees request for one of its E-tagged blocks</a:t>
            </a:r>
          </a:p>
          <a:p>
            <a:pPr marL="800100" lvl="1" indent="-342900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</a:pPr>
            <a:r>
              <a:rPr lang="en-US" sz="2000" dirty="0">
                <a:latin typeface="Calibri" pitchFamily="34" charset="0"/>
              </a:rPr>
              <a:t>Supply value from cache</a:t>
            </a:r>
            <a:br>
              <a:rPr lang="en-US" sz="2000" dirty="0">
                <a:latin typeface="Calibri" pitchFamily="34" charset="0"/>
              </a:rPr>
            </a:br>
            <a:r>
              <a:rPr lang="en-US" sz="2000" dirty="0">
                <a:latin typeface="Calibri" pitchFamily="34" charset="0"/>
              </a:rPr>
              <a:t>(Note: value in memory may be stale)</a:t>
            </a:r>
          </a:p>
          <a:p>
            <a:pPr marL="800100" lvl="1" indent="-342900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</a:pPr>
            <a:r>
              <a:rPr lang="en-US" sz="2000" dirty="0">
                <a:solidFill>
                  <a:schemeClr val="tx1"/>
                </a:solidFill>
                <a:latin typeface="Calibri" pitchFamily="34" charset="0"/>
              </a:rPr>
              <a:t>Set tag to S</a:t>
            </a:r>
          </a:p>
        </p:txBody>
      </p:sp>
    </p:spTree>
    <p:extLst>
      <p:ext uri="{BB962C8B-B14F-4D97-AF65-F5344CB8AC3E}">
        <p14:creationId xmlns:p14="http://schemas.microsoft.com/office/powerpoint/2010/main" val="38035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080" y="219583"/>
            <a:ext cx="11457838" cy="677108"/>
          </a:xfrm>
        </p:spPr>
        <p:txBody>
          <a:bodyPr/>
          <a:lstStyle/>
          <a:p>
            <a:r>
              <a:rPr lang="en-US" dirty="0"/>
              <a:t>Recall 18x13: Typical Multicore Processor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454661" y="1712521"/>
            <a:ext cx="4992036" cy="3922314"/>
            <a:chOff x="1066800" y="1219200"/>
            <a:chExt cx="6172200" cy="4953000"/>
          </a:xfrm>
        </p:grpSpPr>
        <p:sp>
          <p:nvSpPr>
            <p:cNvPr id="28" name="Rectangle 425"/>
            <p:cNvSpPr>
              <a:spLocks noChangeArrowheads="1"/>
            </p:cNvSpPr>
            <p:nvPr/>
          </p:nvSpPr>
          <p:spPr bwMode="auto">
            <a:xfrm>
              <a:off x="1066800" y="1219200"/>
              <a:ext cx="6172200" cy="38862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11" name="Rectangle 404"/>
            <p:cNvSpPr>
              <a:spLocks noChangeArrowheads="1"/>
            </p:cNvSpPr>
            <p:nvPr/>
          </p:nvSpPr>
          <p:spPr bwMode="auto">
            <a:xfrm>
              <a:off x="1219200" y="1524000"/>
              <a:ext cx="2122488" cy="24384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0" name="Rectangle 413"/>
            <p:cNvSpPr>
              <a:spLocks noChangeArrowheads="1"/>
            </p:cNvSpPr>
            <p:nvPr/>
          </p:nvSpPr>
          <p:spPr bwMode="auto">
            <a:xfrm>
              <a:off x="4953000" y="1524000"/>
              <a:ext cx="2122488" cy="24384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4" name="Rectangle 396"/>
            <p:cNvSpPr>
              <a:spLocks noChangeArrowheads="1"/>
            </p:cNvSpPr>
            <p:nvPr/>
          </p:nvSpPr>
          <p:spPr bwMode="auto">
            <a:xfrm>
              <a:off x="1384300" y="1676400"/>
              <a:ext cx="977900" cy="3048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400">
                  <a:latin typeface="+mn-lt"/>
                </a:rPr>
                <a:t>Regs</a:t>
              </a:r>
            </a:p>
          </p:txBody>
        </p:sp>
        <p:sp>
          <p:nvSpPr>
            <p:cNvPr id="5" name="Rectangle 397"/>
            <p:cNvSpPr>
              <a:spLocks noChangeArrowheads="1"/>
            </p:cNvSpPr>
            <p:nvPr/>
          </p:nvSpPr>
          <p:spPr bwMode="auto">
            <a:xfrm>
              <a:off x="1427163" y="2324100"/>
              <a:ext cx="782637" cy="5715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400" dirty="0">
                  <a:latin typeface="+mn-lt"/>
                </a:rPr>
                <a:t>L1 </a:t>
              </a:r>
            </a:p>
            <a:p>
              <a:r>
                <a:rPr lang="en-US" sz="1400" dirty="0">
                  <a:latin typeface="+mn-lt"/>
                </a:rPr>
                <a:t>d-cache</a:t>
              </a:r>
            </a:p>
          </p:txBody>
        </p:sp>
        <p:sp>
          <p:nvSpPr>
            <p:cNvPr id="6" name="Rectangle 399"/>
            <p:cNvSpPr>
              <a:spLocks noChangeArrowheads="1"/>
            </p:cNvSpPr>
            <p:nvPr/>
          </p:nvSpPr>
          <p:spPr bwMode="auto">
            <a:xfrm>
              <a:off x="2362200" y="2324100"/>
              <a:ext cx="795338" cy="5715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400">
                  <a:latin typeface="+mn-lt"/>
                </a:rPr>
                <a:t>L1 </a:t>
              </a:r>
            </a:p>
            <a:p>
              <a:r>
                <a:rPr lang="en-US" sz="1400">
                  <a:latin typeface="+mn-lt"/>
                </a:rPr>
                <a:t>i-cache</a:t>
              </a:r>
            </a:p>
          </p:txBody>
        </p:sp>
        <p:sp>
          <p:nvSpPr>
            <p:cNvPr id="7" name="Rectangle 400"/>
            <p:cNvSpPr>
              <a:spLocks noChangeArrowheads="1"/>
            </p:cNvSpPr>
            <p:nvPr/>
          </p:nvSpPr>
          <p:spPr bwMode="auto">
            <a:xfrm>
              <a:off x="1447800" y="3238500"/>
              <a:ext cx="1709738" cy="5715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 sz="1400">
                  <a:latin typeface="+mn-lt"/>
                </a:rPr>
                <a:t>L2 unified cache</a:t>
              </a:r>
            </a:p>
          </p:txBody>
        </p:sp>
        <p:sp>
          <p:nvSpPr>
            <p:cNvPr id="8" name="Line 401"/>
            <p:cNvSpPr>
              <a:spLocks noChangeShapeType="1"/>
            </p:cNvSpPr>
            <p:nvPr/>
          </p:nvSpPr>
          <p:spPr bwMode="auto">
            <a:xfrm>
              <a:off x="1905000" y="1981200"/>
              <a:ext cx="0" cy="342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9" name="Line 402"/>
            <p:cNvSpPr>
              <a:spLocks noChangeShapeType="1"/>
            </p:cNvSpPr>
            <p:nvPr/>
          </p:nvSpPr>
          <p:spPr bwMode="auto">
            <a:xfrm>
              <a:off x="1905000" y="2895600"/>
              <a:ext cx="0" cy="342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10" name="Line 403"/>
            <p:cNvSpPr>
              <a:spLocks noChangeShapeType="1"/>
            </p:cNvSpPr>
            <p:nvPr/>
          </p:nvSpPr>
          <p:spPr bwMode="auto">
            <a:xfrm>
              <a:off x="2743200" y="2895600"/>
              <a:ext cx="0" cy="342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12" name="Text Box 405"/>
            <p:cNvSpPr txBox="1">
              <a:spLocks noChangeArrowheads="1"/>
            </p:cNvSpPr>
            <p:nvPr/>
          </p:nvSpPr>
          <p:spPr bwMode="auto">
            <a:xfrm>
              <a:off x="1143000" y="1219200"/>
              <a:ext cx="766026" cy="3637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+mn-lt"/>
                </a:rPr>
                <a:t>Core 0</a:t>
              </a:r>
            </a:p>
          </p:txBody>
        </p:sp>
        <p:sp>
          <p:nvSpPr>
            <p:cNvPr id="13" name="Rectangle 406"/>
            <p:cNvSpPr>
              <a:spLocks noChangeArrowheads="1"/>
            </p:cNvSpPr>
            <p:nvPr/>
          </p:nvSpPr>
          <p:spPr bwMode="auto">
            <a:xfrm>
              <a:off x="5118100" y="1676400"/>
              <a:ext cx="977900" cy="3048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400">
                  <a:latin typeface="+mn-lt"/>
                </a:rPr>
                <a:t>Regs</a:t>
              </a:r>
            </a:p>
          </p:txBody>
        </p:sp>
        <p:sp>
          <p:nvSpPr>
            <p:cNvPr id="14" name="Rectangle 407"/>
            <p:cNvSpPr>
              <a:spLocks noChangeArrowheads="1"/>
            </p:cNvSpPr>
            <p:nvPr/>
          </p:nvSpPr>
          <p:spPr bwMode="auto">
            <a:xfrm>
              <a:off x="5160963" y="2324100"/>
              <a:ext cx="782637" cy="5715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400">
                  <a:latin typeface="+mn-lt"/>
                </a:rPr>
                <a:t>L1 </a:t>
              </a:r>
            </a:p>
            <a:p>
              <a:r>
                <a:rPr lang="en-US" sz="1400">
                  <a:latin typeface="+mn-lt"/>
                </a:rPr>
                <a:t>d-cache</a:t>
              </a:r>
            </a:p>
          </p:txBody>
        </p:sp>
        <p:sp>
          <p:nvSpPr>
            <p:cNvPr id="15" name="Rectangle 408"/>
            <p:cNvSpPr>
              <a:spLocks noChangeArrowheads="1"/>
            </p:cNvSpPr>
            <p:nvPr/>
          </p:nvSpPr>
          <p:spPr bwMode="auto">
            <a:xfrm>
              <a:off x="6096000" y="2324100"/>
              <a:ext cx="795338" cy="5715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400">
                  <a:latin typeface="+mn-lt"/>
                </a:rPr>
                <a:t>L1 </a:t>
              </a:r>
            </a:p>
            <a:p>
              <a:r>
                <a:rPr lang="en-US" sz="1400">
                  <a:latin typeface="+mn-lt"/>
                </a:rPr>
                <a:t>i-cache</a:t>
              </a:r>
            </a:p>
          </p:txBody>
        </p:sp>
        <p:sp>
          <p:nvSpPr>
            <p:cNvPr id="16" name="Rectangle 409"/>
            <p:cNvSpPr>
              <a:spLocks noChangeArrowheads="1"/>
            </p:cNvSpPr>
            <p:nvPr/>
          </p:nvSpPr>
          <p:spPr bwMode="auto">
            <a:xfrm>
              <a:off x="5181600" y="3238500"/>
              <a:ext cx="1709738" cy="5715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 sz="1400">
                  <a:latin typeface="+mn-lt"/>
                </a:rPr>
                <a:t>L2 unified cache</a:t>
              </a:r>
            </a:p>
          </p:txBody>
        </p:sp>
        <p:sp>
          <p:nvSpPr>
            <p:cNvPr id="17" name="Line 410"/>
            <p:cNvSpPr>
              <a:spLocks noChangeShapeType="1"/>
            </p:cNvSpPr>
            <p:nvPr/>
          </p:nvSpPr>
          <p:spPr bwMode="auto">
            <a:xfrm>
              <a:off x="5638800" y="1981200"/>
              <a:ext cx="0" cy="342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18" name="Line 411"/>
            <p:cNvSpPr>
              <a:spLocks noChangeShapeType="1"/>
            </p:cNvSpPr>
            <p:nvPr/>
          </p:nvSpPr>
          <p:spPr bwMode="auto">
            <a:xfrm>
              <a:off x="5638800" y="2895600"/>
              <a:ext cx="0" cy="342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19" name="Line 412"/>
            <p:cNvSpPr>
              <a:spLocks noChangeShapeType="1"/>
            </p:cNvSpPr>
            <p:nvPr/>
          </p:nvSpPr>
          <p:spPr bwMode="auto">
            <a:xfrm>
              <a:off x="6477000" y="2895600"/>
              <a:ext cx="0" cy="342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1" name="Text Box 414"/>
            <p:cNvSpPr txBox="1">
              <a:spLocks noChangeArrowheads="1"/>
            </p:cNvSpPr>
            <p:nvPr/>
          </p:nvSpPr>
          <p:spPr bwMode="auto">
            <a:xfrm>
              <a:off x="4876800" y="1219200"/>
              <a:ext cx="941111" cy="3637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dirty="0">
                  <a:latin typeface="+mn-lt"/>
                </a:rPr>
                <a:t>Core n-1</a:t>
              </a:r>
            </a:p>
          </p:txBody>
        </p:sp>
        <p:sp>
          <p:nvSpPr>
            <p:cNvPr id="22" name="Text Box 415"/>
            <p:cNvSpPr txBox="1">
              <a:spLocks noChangeArrowheads="1"/>
            </p:cNvSpPr>
            <p:nvPr/>
          </p:nvSpPr>
          <p:spPr bwMode="auto">
            <a:xfrm>
              <a:off x="3906838" y="2454274"/>
              <a:ext cx="403711" cy="43648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latin typeface="+mn-lt"/>
                </a:rPr>
                <a:t>…</a:t>
              </a:r>
            </a:p>
          </p:txBody>
        </p:sp>
        <p:sp>
          <p:nvSpPr>
            <p:cNvPr id="23" name="Line 417"/>
            <p:cNvSpPr>
              <a:spLocks noChangeShapeType="1"/>
            </p:cNvSpPr>
            <p:nvPr/>
          </p:nvSpPr>
          <p:spPr bwMode="auto">
            <a:xfrm>
              <a:off x="2286000" y="3810000"/>
              <a:ext cx="0" cy="533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4" name="Line 418"/>
            <p:cNvSpPr>
              <a:spLocks noChangeShapeType="1"/>
            </p:cNvSpPr>
            <p:nvPr/>
          </p:nvSpPr>
          <p:spPr bwMode="auto">
            <a:xfrm>
              <a:off x="6019800" y="3810000"/>
              <a:ext cx="0" cy="533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5" name="Rectangle 419"/>
            <p:cNvSpPr>
              <a:spLocks noChangeArrowheads="1"/>
            </p:cNvSpPr>
            <p:nvPr/>
          </p:nvSpPr>
          <p:spPr bwMode="auto">
            <a:xfrm>
              <a:off x="1936750" y="4343400"/>
              <a:ext cx="4387850" cy="5715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 sz="1400">
                  <a:latin typeface="+mn-lt"/>
                </a:rPr>
                <a:t>L3 unified cache</a:t>
              </a:r>
            </a:p>
            <a:p>
              <a:r>
                <a:rPr lang="en-US" sz="1400">
                  <a:latin typeface="+mn-lt"/>
                </a:rPr>
                <a:t>(shared by all cores)</a:t>
              </a:r>
            </a:p>
          </p:txBody>
        </p:sp>
        <p:sp>
          <p:nvSpPr>
            <p:cNvPr id="26" name="Rectangle 420"/>
            <p:cNvSpPr>
              <a:spLocks noChangeArrowheads="1"/>
            </p:cNvSpPr>
            <p:nvPr/>
          </p:nvSpPr>
          <p:spPr bwMode="auto">
            <a:xfrm>
              <a:off x="1066800" y="5600700"/>
              <a:ext cx="6172200" cy="5715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 sz="1400">
                  <a:latin typeface="+mn-lt"/>
                </a:rPr>
                <a:t>Main memory</a:t>
              </a:r>
            </a:p>
          </p:txBody>
        </p:sp>
        <p:sp>
          <p:nvSpPr>
            <p:cNvPr id="27" name="Line 421"/>
            <p:cNvSpPr>
              <a:spLocks noChangeShapeType="1"/>
            </p:cNvSpPr>
            <p:nvPr/>
          </p:nvSpPr>
          <p:spPr bwMode="auto">
            <a:xfrm>
              <a:off x="4210050" y="4914900"/>
              <a:ext cx="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0B29B336-A832-2EFC-AEFF-0B537326AA27}"/>
              </a:ext>
            </a:extLst>
          </p:cNvPr>
          <p:cNvSpPr txBox="1"/>
          <p:nvPr/>
        </p:nvSpPr>
        <p:spPr>
          <a:xfrm>
            <a:off x="5768702" y="2799241"/>
            <a:ext cx="5987537" cy="147732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Propagation Policy v. Multicore Cache Coherency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is required for a snooping?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 does propagation policy facilitate or impede this?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does this suggest about cache policy by level?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5988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11885" y="3200400"/>
            <a:ext cx="996823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Cache</a:t>
            </a:r>
            <a:r>
              <a:rPr spc="-114" dirty="0"/>
              <a:t> </a:t>
            </a:r>
            <a:r>
              <a:rPr spc="-10" dirty="0"/>
              <a:t>Hierarchy</a:t>
            </a:r>
            <a:r>
              <a:rPr spc="-125" dirty="0"/>
              <a:t> </a:t>
            </a:r>
            <a:r>
              <a:rPr spc="-10" dirty="0"/>
              <a:t>Performance</a:t>
            </a:r>
            <a:r>
              <a:rPr spc="-125" dirty="0"/>
              <a:t> </a:t>
            </a:r>
            <a:r>
              <a:rPr spc="-10" dirty="0"/>
              <a:t>Measurement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1568" y="78740"/>
            <a:ext cx="10473690" cy="1183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4560"/>
              </a:lnSpc>
              <a:spcBef>
                <a:spcPts val="95"/>
              </a:spcBef>
            </a:pPr>
            <a:r>
              <a:rPr sz="4000" spc="-25" dirty="0"/>
              <a:t>Average</a:t>
            </a:r>
            <a:r>
              <a:rPr sz="4000" spc="-140" dirty="0"/>
              <a:t> </a:t>
            </a:r>
            <a:r>
              <a:rPr sz="4000" dirty="0"/>
              <a:t>Memory</a:t>
            </a:r>
            <a:r>
              <a:rPr sz="4000" spc="-125" dirty="0"/>
              <a:t> </a:t>
            </a:r>
            <a:r>
              <a:rPr sz="4000" dirty="0"/>
              <a:t>Access</a:t>
            </a:r>
            <a:r>
              <a:rPr sz="4000" spc="-114" dirty="0"/>
              <a:t> </a:t>
            </a:r>
            <a:r>
              <a:rPr sz="4000" dirty="0"/>
              <a:t>Time</a:t>
            </a:r>
            <a:r>
              <a:rPr sz="4000" spc="-120" dirty="0"/>
              <a:t> </a:t>
            </a:r>
            <a:r>
              <a:rPr sz="4000" spc="-10" dirty="0"/>
              <a:t>(AMAT):</a:t>
            </a:r>
            <a:endParaRPr sz="4000"/>
          </a:p>
          <a:p>
            <a:pPr marL="12700">
              <a:lnSpc>
                <a:spcPts val="4560"/>
              </a:lnSpc>
            </a:pPr>
            <a:r>
              <a:rPr sz="4000" dirty="0"/>
              <a:t>Measuring</a:t>
            </a:r>
            <a:r>
              <a:rPr sz="4000" spc="-90" dirty="0"/>
              <a:t> </a:t>
            </a:r>
            <a:r>
              <a:rPr sz="4000" dirty="0"/>
              <a:t>the</a:t>
            </a:r>
            <a:r>
              <a:rPr sz="4000" spc="-95" dirty="0"/>
              <a:t> </a:t>
            </a:r>
            <a:r>
              <a:rPr sz="4000" spc="-20" dirty="0"/>
              <a:t>performance</a:t>
            </a:r>
            <a:r>
              <a:rPr sz="4000" spc="-110" dirty="0"/>
              <a:t> </a:t>
            </a:r>
            <a:r>
              <a:rPr sz="4000" dirty="0"/>
              <a:t>of</a:t>
            </a:r>
            <a:r>
              <a:rPr sz="4000" spc="-90" dirty="0"/>
              <a:t> </a:t>
            </a:r>
            <a:r>
              <a:rPr sz="4000" dirty="0"/>
              <a:t>a</a:t>
            </a:r>
            <a:r>
              <a:rPr sz="4000" spc="-80" dirty="0"/>
              <a:t> </a:t>
            </a:r>
            <a:r>
              <a:rPr sz="4000" dirty="0"/>
              <a:t>memory</a:t>
            </a:r>
            <a:r>
              <a:rPr sz="4000" spc="-110" dirty="0"/>
              <a:t> </a:t>
            </a:r>
            <a:r>
              <a:rPr sz="4000" spc="-10" dirty="0"/>
              <a:t>hierarchy</a:t>
            </a:r>
            <a:endParaRPr sz="4000"/>
          </a:p>
        </p:txBody>
      </p:sp>
      <p:grpSp>
        <p:nvGrpSpPr>
          <p:cNvPr id="3" name="object 3"/>
          <p:cNvGrpSpPr/>
          <p:nvPr/>
        </p:nvGrpSpPr>
        <p:grpSpPr>
          <a:xfrm>
            <a:off x="1504950" y="1371346"/>
            <a:ext cx="9803765" cy="5011420"/>
            <a:chOff x="1504950" y="1371346"/>
            <a:chExt cx="9803765" cy="5011420"/>
          </a:xfrm>
        </p:grpSpPr>
        <p:sp>
          <p:nvSpPr>
            <p:cNvPr id="4" name="object 4"/>
            <p:cNvSpPr/>
            <p:nvPr/>
          </p:nvSpPr>
          <p:spPr>
            <a:xfrm>
              <a:off x="10575035" y="1377696"/>
              <a:ext cx="727075" cy="4998720"/>
            </a:xfrm>
            <a:custGeom>
              <a:avLst/>
              <a:gdLst/>
              <a:ahLst/>
              <a:cxnLst/>
              <a:rect l="l" t="t" r="r" b="b"/>
              <a:pathLst>
                <a:path w="727075" h="4998720">
                  <a:moveTo>
                    <a:pt x="726948" y="0"/>
                  </a:moveTo>
                  <a:lnTo>
                    <a:pt x="0" y="0"/>
                  </a:lnTo>
                  <a:lnTo>
                    <a:pt x="0" y="4998720"/>
                  </a:lnTo>
                  <a:lnTo>
                    <a:pt x="726948" y="4998720"/>
                  </a:lnTo>
                  <a:lnTo>
                    <a:pt x="72694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575035" y="1377696"/>
              <a:ext cx="727075" cy="4998720"/>
            </a:xfrm>
            <a:custGeom>
              <a:avLst/>
              <a:gdLst/>
              <a:ahLst/>
              <a:cxnLst/>
              <a:rect l="l" t="t" r="r" b="b"/>
              <a:pathLst>
                <a:path w="727075" h="4998720">
                  <a:moveTo>
                    <a:pt x="0" y="4998720"/>
                  </a:moveTo>
                  <a:lnTo>
                    <a:pt x="726948" y="4998720"/>
                  </a:lnTo>
                  <a:lnTo>
                    <a:pt x="726948" y="0"/>
                  </a:lnTo>
                  <a:lnTo>
                    <a:pt x="0" y="0"/>
                  </a:lnTo>
                  <a:lnTo>
                    <a:pt x="0" y="4998720"/>
                  </a:lnTo>
                  <a:close/>
                </a:path>
                <a:path w="727075" h="4998720">
                  <a:moveTo>
                    <a:pt x="0" y="3108960"/>
                  </a:moveTo>
                  <a:lnTo>
                    <a:pt x="726948" y="3108960"/>
                  </a:lnTo>
                  <a:lnTo>
                    <a:pt x="726948" y="2822448"/>
                  </a:lnTo>
                  <a:lnTo>
                    <a:pt x="0" y="2822448"/>
                  </a:lnTo>
                  <a:lnTo>
                    <a:pt x="0" y="310896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04950" y="4106418"/>
              <a:ext cx="9070975" cy="250825"/>
            </a:xfrm>
            <a:custGeom>
              <a:avLst/>
              <a:gdLst/>
              <a:ahLst/>
              <a:cxnLst/>
              <a:rect l="l" t="t" r="r" b="b"/>
              <a:pathLst>
                <a:path w="9070975" h="250825">
                  <a:moveTo>
                    <a:pt x="50800" y="63499"/>
                  </a:moveTo>
                  <a:lnTo>
                    <a:pt x="25400" y="63499"/>
                  </a:lnTo>
                  <a:lnTo>
                    <a:pt x="25400" y="250697"/>
                  </a:lnTo>
                  <a:lnTo>
                    <a:pt x="9070975" y="250697"/>
                  </a:lnTo>
                  <a:lnTo>
                    <a:pt x="9070975" y="237997"/>
                  </a:lnTo>
                  <a:lnTo>
                    <a:pt x="50800" y="237997"/>
                  </a:lnTo>
                  <a:lnTo>
                    <a:pt x="38100" y="225297"/>
                  </a:lnTo>
                  <a:lnTo>
                    <a:pt x="50800" y="225297"/>
                  </a:lnTo>
                  <a:lnTo>
                    <a:pt x="50800" y="63499"/>
                  </a:lnTo>
                  <a:close/>
                </a:path>
                <a:path w="9070975" h="250825">
                  <a:moveTo>
                    <a:pt x="50800" y="225297"/>
                  </a:moveTo>
                  <a:lnTo>
                    <a:pt x="38100" y="225297"/>
                  </a:lnTo>
                  <a:lnTo>
                    <a:pt x="50800" y="237997"/>
                  </a:lnTo>
                  <a:lnTo>
                    <a:pt x="50800" y="225297"/>
                  </a:lnTo>
                  <a:close/>
                </a:path>
                <a:path w="9070975" h="250825">
                  <a:moveTo>
                    <a:pt x="9070975" y="225297"/>
                  </a:moveTo>
                  <a:lnTo>
                    <a:pt x="50800" y="225297"/>
                  </a:lnTo>
                  <a:lnTo>
                    <a:pt x="50800" y="237997"/>
                  </a:lnTo>
                  <a:lnTo>
                    <a:pt x="9070975" y="237997"/>
                  </a:lnTo>
                  <a:lnTo>
                    <a:pt x="9070975" y="225297"/>
                  </a:lnTo>
                  <a:close/>
                </a:path>
                <a:path w="9070975" h="250825">
                  <a:moveTo>
                    <a:pt x="38100" y="0"/>
                  </a:moveTo>
                  <a:lnTo>
                    <a:pt x="0" y="76199"/>
                  </a:lnTo>
                  <a:lnTo>
                    <a:pt x="25400" y="76199"/>
                  </a:lnTo>
                  <a:lnTo>
                    <a:pt x="25400" y="63499"/>
                  </a:lnTo>
                  <a:lnTo>
                    <a:pt x="69850" y="63499"/>
                  </a:lnTo>
                  <a:lnTo>
                    <a:pt x="38100" y="0"/>
                  </a:lnTo>
                  <a:close/>
                </a:path>
                <a:path w="9070975" h="250825">
                  <a:moveTo>
                    <a:pt x="69850" y="63499"/>
                  </a:moveTo>
                  <a:lnTo>
                    <a:pt x="50800" y="63499"/>
                  </a:lnTo>
                  <a:lnTo>
                    <a:pt x="50800" y="76199"/>
                  </a:lnTo>
                  <a:lnTo>
                    <a:pt x="76200" y="76199"/>
                  </a:lnTo>
                  <a:lnTo>
                    <a:pt x="69850" y="63499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575035" y="3915156"/>
              <a:ext cx="727075" cy="285115"/>
            </a:xfrm>
            <a:custGeom>
              <a:avLst/>
              <a:gdLst/>
              <a:ahLst/>
              <a:cxnLst/>
              <a:rect l="l" t="t" r="r" b="b"/>
              <a:pathLst>
                <a:path w="727075" h="285114">
                  <a:moveTo>
                    <a:pt x="0" y="284988"/>
                  </a:moveTo>
                  <a:lnTo>
                    <a:pt x="726948" y="284988"/>
                  </a:lnTo>
                  <a:lnTo>
                    <a:pt x="726948" y="0"/>
                  </a:lnTo>
                  <a:lnTo>
                    <a:pt x="0" y="0"/>
                  </a:lnTo>
                  <a:lnTo>
                    <a:pt x="0" y="2849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567416" y="3628644"/>
              <a:ext cx="727075" cy="287020"/>
            </a:xfrm>
            <a:custGeom>
              <a:avLst/>
              <a:gdLst/>
              <a:ahLst/>
              <a:cxnLst/>
              <a:rect l="l" t="t" r="r" b="b"/>
              <a:pathLst>
                <a:path w="727075" h="287020">
                  <a:moveTo>
                    <a:pt x="726948" y="0"/>
                  </a:moveTo>
                  <a:lnTo>
                    <a:pt x="0" y="0"/>
                  </a:lnTo>
                  <a:lnTo>
                    <a:pt x="0" y="286511"/>
                  </a:lnTo>
                  <a:lnTo>
                    <a:pt x="726948" y="286511"/>
                  </a:lnTo>
                  <a:lnTo>
                    <a:pt x="72694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567416" y="3345180"/>
              <a:ext cx="734695" cy="570230"/>
            </a:xfrm>
            <a:custGeom>
              <a:avLst/>
              <a:gdLst/>
              <a:ahLst/>
              <a:cxnLst/>
              <a:rect l="l" t="t" r="r" b="b"/>
              <a:pathLst>
                <a:path w="734695" h="570229">
                  <a:moveTo>
                    <a:pt x="0" y="569975"/>
                  </a:moveTo>
                  <a:lnTo>
                    <a:pt x="726948" y="569975"/>
                  </a:lnTo>
                  <a:lnTo>
                    <a:pt x="726948" y="283463"/>
                  </a:lnTo>
                  <a:lnTo>
                    <a:pt x="0" y="283463"/>
                  </a:lnTo>
                  <a:lnTo>
                    <a:pt x="0" y="569975"/>
                  </a:lnTo>
                  <a:close/>
                </a:path>
                <a:path w="734695" h="570229">
                  <a:moveTo>
                    <a:pt x="7619" y="286511"/>
                  </a:moveTo>
                  <a:lnTo>
                    <a:pt x="734567" y="286511"/>
                  </a:lnTo>
                  <a:lnTo>
                    <a:pt x="734567" y="0"/>
                  </a:lnTo>
                  <a:lnTo>
                    <a:pt x="7619" y="0"/>
                  </a:lnTo>
                  <a:lnTo>
                    <a:pt x="7619" y="28651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9854310" y="5227849"/>
            <a:ext cx="607695" cy="1155065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30"/>
              </a:spcBef>
            </a:pPr>
            <a:r>
              <a:rPr sz="1800" dirty="0">
                <a:latin typeface="Calibri"/>
                <a:cs typeface="Calibri"/>
              </a:rPr>
              <a:t>Byte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35"/>
              </a:spcBef>
            </a:pPr>
            <a:r>
              <a:rPr sz="1800" dirty="0">
                <a:latin typeface="Calibri"/>
                <a:cs typeface="Calibri"/>
              </a:rPr>
              <a:t>Byte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1800" dirty="0">
                <a:latin typeface="Calibri"/>
                <a:cs typeface="Calibri"/>
              </a:rPr>
              <a:t>Byte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981183" y="2778405"/>
            <a:ext cx="254000" cy="3022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.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. </a:t>
            </a:r>
            <a:r>
              <a:rPr sz="1800" spc="-5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785984" y="1339037"/>
            <a:ext cx="68834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Byte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98449" y="1470405"/>
            <a:ext cx="12553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urier New"/>
                <a:cs typeface="Courier New"/>
              </a:rPr>
              <a:t>lw</a:t>
            </a:r>
            <a:r>
              <a:rPr sz="1800" spc="-2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x6</a:t>
            </a:r>
            <a:r>
              <a:rPr sz="1800" spc="-20" dirty="0">
                <a:latin typeface="Courier New"/>
                <a:cs typeface="Courier New"/>
              </a:rPr>
              <a:t> </a:t>
            </a:r>
            <a:r>
              <a:rPr sz="1800" spc="-25" dirty="0">
                <a:latin typeface="Courier New"/>
                <a:cs typeface="Courier New"/>
              </a:rPr>
              <a:t>0xC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981183" y="4828819"/>
            <a:ext cx="254000" cy="3022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.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. </a:t>
            </a:r>
            <a:r>
              <a:rPr sz="1800" spc="-5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302365" y="3289300"/>
            <a:ext cx="847090" cy="1188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6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Byte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0xF </a:t>
            </a:r>
            <a:r>
              <a:rPr sz="1800" dirty="0">
                <a:latin typeface="Calibri"/>
                <a:cs typeface="Calibri"/>
              </a:rPr>
              <a:t>Byte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0xE </a:t>
            </a:r>
            <a:r>
              <a:rPr sz="1800" dirty="0">
                <a:latin typeface="Calibri"/>
                <a:cs typeface="Calibri"/>
              </a:rPr>
              <a:t>Byte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0xD </a:t>
            </a:r>
            <a:r>
              <a:rPr sz="1800" dirty="0">
                <a:latin typeface="Calibri"/>
                <a:cs typeface="Calibri"/>
              </a:rPr>
              <a:t>Byte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0xC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028446" y="3326891"/>
            <a:ext cx="10293350" cy="1176655"/>
            <a:chOff x="1028446" y="3326891"/>
            <a:chExt cx="10293350" cy="1176655"/>
          </a:xfrm>
        </p:grpSpPr>
        <p:sp>
          <p:nvSpPr>
            <p:cNvPr id="17" name="object 17"/>
            <p:cNvSpPr/>
            <p:nvPr/>
          </p:nvSpPr>
          <p:spPr>
            <a:xfrm>
              <a:off x="10575798" y="3345941"/>
              <a:ext cx="727075" cy="1138555"/>
            </a:xfrm>
            <a:custGeom>
              <a:avLst/>
              <a:gdLst/>
              <a:ahLst/>
              <a:cxnLst/>
              <a:rect l="l" t="t" r="r" b="b"/>
              <a:pathLst>
                <a:path w="727075" h="1138554">
                  <a:moveTo>
                    <a:pt x="0" y="1138428"/>
                  </a:moveTo>
                  <a:lnTo>
                    <a:pt x="726948" y="1138428"/>
                  </a:lnTo>
                  <a:lnTo>
                    <a:pt x="726948" y="0"/>
                  </a:lnTo>
                  <a:lnTo>
                    <a:pt x="0" y="0"/>
                  </a:lnTo>
                  <a:lnTo>
                    <a:pt x="0" y="1138428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34796" y="3517391"/>
              <a:ext cx="1033780" cy="512445"/>
            </a:xfrm>
            <a:custGeom>
              <a:avLst/>
              <a:gdLst/>
              <a:ahLst/>
              <a:cxnLst/>
              <a:rect l="l" t="t" r="r" b="b"/>
              <a:pathLst>
                <a:path w="1033780" h="512445">
                  <a:moveTo>
                    <a:pt x="1033272" y="0"/>
                  </a:moveTo>
                  <a:lnTo>
                    <a:pt x="0" y="0"/>
                  </a:lnTo>
                  <a:lnTo>
                    <a:pt x="0" y="512064"/>
                  </a:lnTo>
                  <a:lnTo>
                    <a:pt x="1033272" y="512064"/>
                  </a:lnTo>
                  <a:lnTo>
                    <a:pt x="103327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34796" y="3517391"/>
              <a:ext cx="1033780" cy="512445"/>
            </a:xfrm>
            <a:custGeom>
              <a:avLst/>
              <a:gdLst/>
              <a:ahLst/>
              <a:cxnLst/>
              <a:rect l="l" t="t" r="r" b="b"/>
              <a:pathLst>
                <a:path w="1033780" h="512445">
                  <a:moveTo>
                    <a:pt x="0" y="512064"/>
                  </a:moveTo>
                  <a:lnTo>
                    <a:pt x="1033272" y="512064"/>
                  </a:lnTo>
                  <a:lnTo>
                    <a:pt x="1033272" y="0"/>
                  </a:lnTo>
                  <a:lnTo>
                    <a:pt x="0" y="0"/>
                  </a:lnTo>
                  <a:lnTo>
                    <a:pt x="0" y="512064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034796" y="3517391"/>
            <a:ext cx="1033780" cy="512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6515">
              <a:lnSpc>
                <a:spcPts val="195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  <a:p>
            <a:pPr marL="56515">
              <a:lnSpc>
                <a:spcPts val="2080"/>
              </a:lnSpc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Unit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530351" y="1836420"/>
            <a:ext cx="2042160" cy="3641090"/>
            <a:chOff x="530351" y="1836420"/>
            <a:chExt cx="2042160" cy="3641090"/>
          </a:xfrm>
        </p:grpSpPr>
        <p:sp>
          <p:nvSpPr>
            <p:cNvPr id="22" name="object 22"/>
            <p:cNvSpPr/>
            <p:nvPr/>
          </p:nvSpPr>
          <p:spPr>
            <a:xfrm>
              <a:off x="549401" y="1855470"/>
              <a:ext cx="2004060" cy="3602990"/>
            </a:xfrm>
            <a:custGeom>
              <a:avLst/>
              <a:gdLst/>
              <a:ahLst/>
              <a:cxnLst/>
              <a:rect l="l" t="t" r="r" b="b"/>
              <a:pathLst>
                <a:path w="2004060" h="3602990">
                  <a:moveTo>
                    <a:pt x="0" y="3602735"/>
                  </a:moveTo>
                  <a:lnTo>
                    <a:pt x="2004060" y="3602735"/>
                  </a:lnTo>
                  <a:lnTo>
                    <a:pt x="2004060" y="0"/>
                  </a:lnTo>
                  <a:lnTo>
                    <a:pt x="0" y="0"/>
                  </a:lnTo>
                  <a:lnTo>
                    <a:pt x="0" y="3602735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084831" y="3744468"/>
              <a:ext cx="367030" cy="76200"/>
            </a:xfrm>
            <a:custGeom>
              <a:avLst/>
              <a:gdLst/>
              <a:ahLst/>
              <a:cxnLst/>
              <a:rect l="l" t="t" r="r" b="b"/>
              <a:pathLst>
                <a:path w="367030" h="76200">
                  <a:moveTo>
                    <a:pt x="290830" y="0"/>
                  </a:moveTo>
                  <a:lnTo>
                    <a:pt x="290830" y="76199"/>
                  </a:lnTo>
                  <a:lnTo>
                    <a:pt x="354330" y="44449"/>
                  </a:lnTo>
                  <a:lnTo>
                    <a:pt x="303530" y="44449"/>
                  </a:lnTo>
                  <a:lnTo>
                    <a:pt x="303530" y="31749"/>
                  </a:lnTo>
                  <a:lnTo>
                    <a:pt x="354330" y="31749"/>
                  </a:lnTo>
                  <a:lnTo>
                    <a:pt x="290830" y="0"/>
                  </a:lnTo>
                  <a:close/>
                </a:path>
                <a:path w="367030" h="76200">
                  <a:moveTo>
                    <a:pt x="290830" y="31749"/>
                  </a:moveTo>
                  <a:lnTo>
                    <a:pt x="0" y="31749"/>
                  </a:lnTo>
                  <a:lnTo>
                    <a:pt x="0" y="44449"/>
                  </a:lnTo>
                  <a:lnTo>
                    <a:pt x="290830" y="44449"/>
                  </a:lnTo>
                  <a:lnTo>
                    <a:pt x="290830" y="31749"/>
                  </a:lnTo>
                  <a:close/>
                </a:path>
                <a:path w="367030" h="76200">
                  <a:moveTo>
                    <a:pt x="354330" y="31749"/>
                  </a:moveTo>
                  <a:lnTo>
                    <a:pt x="303530" y="31749"/>
                  </a:lnTo>
                  <a:lnTo>
                    <a:pt x="303530" y="44449"/>
                  </a:lnTo>
                  <a:lnTo>
                    <a:pt x="354330" y="44449"/>
                  </a:lnTo>
                  <a:lnTo>
                    <a:pt x="367030" y="38099"/>
                  </a:lnTo>
                  <a:lnTo>
                    <a:pt x="354330" y="31749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2083054" y="3372992"/>
            <a:ext cx="4368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latin typeface="Calibri"/>
                <a:cs typeface="Calibri"/>
              </a:rPr>
              <a:t>Read </a:t>
            </a:r>
            <a:r>
              <a:rPr sz="1200" b="1" dirty="0">
                <a:latin typeface="Calibri"/>
                <a:cs typeface="Calibri"/>
              </a:rPr>
              <a:t>Data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C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04215" y="3499866"/>
            <a:ext cx="39814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Cont. Sigs.: </a:t>
            </a:r>
            <a:r>
              <a:rPr sz="1200" spc="-25" dirty="0">
                <a:latin typeface="Calibri"/>
                <a:cs typeface="Calibri"/>
              </a:rPr>
              <a:t>Op.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04215" y="4231640"/>
            <a:ext cx="4457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[Ld/St]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82879" y="5174437"/>
            <a:ext cx="84074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999744" y="3072383"/>
            <a:ext cx="436245" cy="254635"/>
          </a:xfrm>
          <a:custGeom>
            <a:avLst/>
            <a:gdLst/>
            <a:ahLst/>
            <a:cxnLst/>
            <a:rect l="l" t="t" r="r" b="b"/>
            <a:pathLst>
              <a:path w="436244" h="254635">
                <a:moveTo>
                  <a:pt x="0" y="254508"/>
                </a:moveTo>
                <a:lnTo>
                  <a:pt x="435863" y="254508"/>
                </a:lnTo>
                <a:lnTo>
                  <a:pt x="435863" y="0"/>
                </a:lnTo>
                <a:lnTo>
                  <a:pt x="0" y="0"/>
                </a:lnTo>
                <a:lnTo>
                  <a:pt x="0" y="254508"/>
                </a:lnTo>
                <a:close/>
              </a:path>
            </a:pathLst>
          </a:custGeom>
          <a:ln w="127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036624" y="3148583"/>
            <a:ext cx="3079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MUX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930528" y="2497708"/>
            <a:ext cx="511809" cy="1036955"/>
            <a:chOff x="930528" y="2497708"/>
            <a:chExt cx="511809" cy="1036955"/>
          </a:xfrm>
        </p:grpSpPr>
        <p:sp>
          <p:nvSpPr>
            <p:cNvPr id="31" name="object 31"/>
            <p:cNvSpPr/>
            <p:nvPr/>
          </p:nvSpPr>
          <p:spPr>
            <a:xfrm>
              <a:off x="930529" y="2497708"/>
              <a:ext cx="424815" cy="576580"/>
            </a:xfrm>
            <a:custGeom>
              <a:avLst/>
              <a:gdLst/>
              <a:ahLst/>
              <a:cxnLst/>
              <a:rect l="l" t="t" r="r" b="b"/>
              <a:pathLst>
                <a:path w="424815" h="576580">
                  <a:moveTo>
                    <a:pt x="76187" y="499745"/>
                  </a:moveTo>
                  <a:lnTo>
                    <a:pt x="44437" y="500075"/>
                  </a:lnTo>
                  <a:lnTo>
                    <a:pt x="38989" y="6096"/>
                  </a:lnTo>
                  <a:lnTo>
                    <a:pt x="26289" y="6350"/>
                  </a:lnTo>
                  <a:lnTo>
                    <a:pt x="31724" y="500202"/>
                  </a:lnTo>
                  <a:lnTo>
                    <a:pt x="0" y="500507"/>
                  </a:lnTo>
                  <a:lnTo>
                    <a:pt x="38938" y="576326"/>
                  </a:lnTo>
                  <a:lnTo>
                    <a:pt x="69761" y="512953"/>
                  </a:lnTo>
                  <a:lnTo>
                    <a:pt x="76187" y="499745"/>
                  </a:lnTo>
                  <a:close/>
                </a:path>
                <a:path w="424815" h="576580">
                  <a:moveTo>
                    <a:pt x="260591" y="493649"/>
                  </a:moveTo>
                  <a:lnTo>
                    <a:pt x="228841" y="493979"/>
                  </a:lnTo>
                  <a:lnTo>
                    <a:pt x="223393" y="0"/>
                  </a:lnTo>
                  <a:lnTo>
                    <a:pt x="210693" y="254"/>
                  </a:lnTo>
                  <a:lnTo>
                    <a:pt x="216128" y="494106"/>
                  </a:lnTo>
                  <a:lnTo>
                    <a:pt x="184404" y="494411"/>
                  </a:lnTo>
                  <a:lnTo>
                    <a:pt x="223342" y="570230"/>
                  </a:lnTo>
                  <a:lnTo>
                    <a:pt x="254165" y="506857"/>
                  </a:lnTo>
                  <a:lnTo>
                    <a:pt x="260426" y="493979"/>
                  </a:lnTo>
                  <a:lnTo>
                    <a:pt x="260591" y="493649"/>
                  </a:lnTo>
                  <a:close/>
                </a:path>
                <a:path w="424815" h="576580">
                  <a:moveTo>
                    <a:pt x="424307" y="493268"/>
                  </a:moveTo>
                  <a:lnTo>
                    <a:pt x="392557" y="493268"/>
                  </a:lnTo>
                  <a:lnTo>
                    <a:pt x="392557" y="126619"/>
                  </a:lnTo>
                  <a:lnTo>
                    <a:pt x="379857" y="126619"/>
                  </a:lnTo>
                  <a:lnTo>
                    <a:pt x="379857" y="493268"/>
                  </a:lnTo>
                  <a:lnTo>
                    <a:pt x="348107" y="493268"/>
                  </a:lnTo>
                  <a:lnTo>
                    <a:pt x="386207" y="569468"/>
                  </a:lnTo>
                  <a:lnTo>
                    <a:pt x="417957" y="505968"/>
                  </a:lnTo>
                  <a:lnTo>
                    <a:pt x="424307" y="493268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01305" y="3312159"/>
              <a:ext cx="75298" cy="222503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1223771" y="2645663"/>
              <a:ext cx="94615" cy="119380"/>
            </a:xfrm>
            <a:custGeom>
              <a:avLst/>
              <a:gdLst/>
              <a:ahLst/>
              <a:cxnLst/>
              <a:rect l="l" t="t" r="r" b="b"/>
              <a:pathLst>
                <a:path w="94615" h="119380">
                  <a:moveTo>
                    <a:pt x="94487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94487" y="118872"/>
                  </a:lnTo>
                  <a:lnTo>
                    <a:pt x="944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223771" y="2645663"/>
              <a:ext cx="94615" cy="119380"/>
            </a:xfrm>
            <a:custGeom>
              <a:avLst/>
              <a:gdLst/>
              <a:ahLst/>
              <a:cxnLst/>
              <a:rect l="l" t="t" r="r" b="b"/>
              <a:pathLst>
                <a:path w="94615" h="119380">
                  <a:moveTo>
                    <a:pt x="0" y="118872"/>
                  </a:moveTo>
                  <a:lnTo>
                    <a:pt x="94487" y="118872"/>
                  </a:lnTo>
                  <a:lnTo>
                    <a:pt x="94487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998219" y="3072383"/>
              <a:ext cx="437515" cy="254635"/>
            </a:xfrm>
            <a:custGeom>
              <a:avLst/>
              <a:gdLst/>
              <a:ahLst/>
              <a:cxnLst/>
              <a:rect l="l" t="t" r="r" b="b"/>
              <a:pathLst>
                <a:path w="437515" h="254635">
                  <a:moveTo>
                    <a:pt x="437388" y="0"/>
                  </a:moveTo>
                  <a:lnTo>
                    <a:pt x="0" y="0"/>
                  </a:lnTo>
                  <a:lnTo>
                    <a:pt x="0" y="254508"/>
                  </a:lnTo>
                  <a:lnTo>
                    <a:pt x="437388" y="254508"/>
                  </a:lnTo>
                  <a:lnTo>
                    <a:pt x="43738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998219" y="3072383"/>
              <a:ext cx="437515" cy="254635"/>
            </a:xfrm>
            <a:custGeom>
              <a:avLst/>
              <a:gdLst/>
              <a:ahLst/>
              <a:cxnLst/>
              <a:rect l="l" t="t" r="r" b="b"/>
              <a:pathLst>
                <a:path w="437515" h="254635">
                  <a:moveTo>
                    <a:pt x="0" y="254508"/>
                  </a:moveTo>
                  <a:lnTo>
                    <a:pt x="437388" y="254508"/>
                  </a:lnTo>
                  <a:lnTo>
                    <a:pt x="437388" y="0"/>
                  </a:lnTo>
                  <a:lnTo>
                    <a:pt x="0" y="0"/>
                  </a:lnTo>
                  <a:lnTo>
                    <a:pt x="0" y="254508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998219" y="3072383"/>
            <a:ext cx="437515" cy="25463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00"/>
              </a:spcBef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MUX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929005" y="2497708"/>
            <a:ext cx="262255" cy="576580"/>
          </a:xfrm>
          <a:custGeom>
            <a:avLst/>
            <a:gdLst/>
            <a:ahLst/>
            <a:cxnLst/>
            <a:rect l="l" t="t" r="r" b="b"/>
            <a:pathLst>
              <a:path w="262255" h="576580">
                <a:moveTo>
                  <a:pt x="76187" y="499745"/>
                </a:moveTo>
                <a:lnTo>
                  <a:pt x="44437" y="500075"/>
                </a:lnTo>
                <a:lnTo>
                  <a:pt x="38989" y="6096"/>
                </a:lnTo>
                <a:lnTo>
                  <a:pt x="26289" y="6350"/>
                </a:lnTo>
                <a:lnTo>
                  <a:pt x="31724" y="500202"/>
                </a:lnTo>
                <a:lnTo>
                  <a:pt x="0" y="500507"/>
                </a:lnTo>
                <a:lnTo>
                  <a:pt x="38938" y="576326"/>
                </a:lnTo>
                <a:lnTo>
                  <a:pt x="69761" y="512953"/>
                </a:lnTo>
                <a:lnTo>
                  <a:pt x="76187" y="499745"/>
                </a:lnTo>
                <a:close/>
              </a:path>
              <a:path w="262255" h="576580">
                <a:moveTo>
                  <a:pt x="262115" y="493649"/>
                </a:moveTo>
                <a:lnTo>
                  <a:pt x="230365" y="493979"/>
                </a:lnTo>
                <a:lnTo>
                  <a:pt x="224917" y="0"/>
                </a:lnTo>
                <a:lnTo>
                  <a:pt x="212217" y="254"/>
                </a:lnTo>
                <a:lnTo>
                  <a:pt x="217652" y="494106"/>
                </a:lnTo>
                <a:lnTo>
                  <a:pt x="185928" y="494411"/>
                </a:lnTo>
                <a:lnTo>
                  <a:pt x="224866" y="570230"/>
                </a:lnTo>
                <a:lnTo>
                  <a:pt x="255689" y="506857"/>
                </a:lnTo>
                <a:lnTo>
                  <a:pt x="261950" y="493979"/>
                </a:lnTo>
                <a:lnTo>
                  <a:pt x="262115" y="493649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828243" y="1935761"/>
            <a:ext cx="542290" cy="109918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dirty="0">
                <a:latin typeface="Calibri"/>
                <a:cs typeface="Calibri"/>
              </a:rPr>
              <a:t>WB/Mem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Fwd</a:t>
            </a:r>
            <a:endParaRPr sz="1200">
              <a:latin typeface="Calibri"/>
              <a:cs typeface="Calibri"/>
            </a:endParaRPr>
          </a:p>
          <a:p>
            <a:pPr marL="56515" marR="5080" indent="-1905">
              <a:lnSpc>
                <a:spcPts val="1430"/>
              </a:lnSpc>
              <a:spcBef>
                <a:spcPts val="55"/>
              </a:spcBef>
            </a:pPr>
            <a:r>
              <a:rPr sz="1200" b="1" dirty="0">
                <a:latin typeface="Calibri"/>
                <a:cs typeface="Calibri"/>
              </a:rPr>
              <a:t>Mem/Mem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Fwd </a:t>
            </a:r>
            <a:r>
              <a:rPr sz="1200" b="1" dirty="0">
                <a:latin typeface="Calibri"/>
                <a:cs typeface="Calibri"/>
              </a:rPr>
              <a:t>Addr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Reg </a:t>
            </a:r>
            <a:r>
              <a:rPr sz="1200" b="1" spc="-50" dirty="0"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1201305" y="2624327"/>
            <a:ext cx="962025" cy="910590"/>
            <a:chOff x="1201305" y="2624327"/>
            <a:chExt cx="962025" cy="910590"/>
          </a:xfrm>
        </p:grpSpPr>
        <p:sp>
          <p:nvSpPr>
            <p:cNvPr id="41" name="object 41"/>
            <p:cNvSpPr/>
            <p:nvPr/>
          </p:nvSpPr>
          <p:spPr>
            <a:xfrm>
              <a:off x="1278636" y="2624327"/>
              <a:ext cx="76200" cy="443230"/>
            </a:xfrm>
            <a:custGeom>
              <a:avLst/>
              <a:gdLst/>
              <a:ahLst/>
              <a:cxnLst/>
              <a:rect l="l" t="t" r="r" b="b"/>
              <a:pathLst>
                <a:path w="76200" h="443230">
                  <a:moveTo>
                    <a:pt x="31750" y="366649"/>
                  </a:moveTo>
                  <a:lnTo>
                    <a:pt x="0" y="366649"/>
                  </a:lnTo>
                  <a:lnTo>
                    <a:pt x="38100" y="442849"/>
                  </a:lnTo>
                  <a:lnTo>
                    <a:pt x="69850" y="379349"/>
                  </a:lnTo>
                  <a:lnTo>
                    <a:pt x="31750" y="379349"/>
                  </a:lnTo>
                  <a:lnTo>
                    <a:pt x="31750" y="366649"/>
                  </a:lnTo>
                  <a:close/>
                </a:path>
                <a:path w="76200" h="443230">
                  <a:moveTo>
                    <a:pt x="44450" y="0"/>
                  </a:moveTo>
                  <a:lnTo>
                    <a:pt x="31750" y="0"/>
                  </a:lnTo>
                  <a:lnTo>
                    <a:pt x="31750" y="379349"/>
                  </a:lnTo>
                  <a:lnTo>
                    <a:pt x="44450" y="379349"/>
                  </a:lnTo>
                  <a:lnTo>
                    <a:pt x="44450" y="0"/>
                  </a:lnTo>
                  <a:close/>
                </a:path>
                <a:path w="76200" h="443230">
                  <a:moveTo>
                    <a:pt x="76200" y="366649"/>
                  </a:moveTo>
                  <a:lnTo>
                    <a:pt x="44450" y="366649"/>
                  </a:lnTo>
                  <a:lnTo>
                    <a:pt x="44450" y="379349"/>
                  </a:lnTo>
                  <a:lnTo>
                    <a:pt x="69850" y="379349"/>
                  </a:lnTo>
                  <a:lnTo>
                    <a:pt x="76200" y="366649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01305" y="3312159"/>
              <a:ext cx="75298" cy="222503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1720596" y="3060191"/>
              <a:ext cx="436245" cy="254635"/>
            </a:xfrm>
            <a:custGeom>
              <a:avLst/>
              <a:gdLst/>
              <a:ahLst/>
              <a:cxnLst/>
              <a:rect l="l" t="t" r="r" b="b"/>
              <a:pathLst>
                <a:path w="436244" h="254635">
                  <a:moveTo>
                    <a:pt x="435863" y="0"/>
                  </a:moveTo>
                  <a:lnTo>
                    <a:pt x="0" y="0"/>
                  </a:lnTo>
                  <a:lnTo>
                    <a:pt x="0" y="254508"/>
                  </a:lnTo>
                  <a:lnTo>
                    <a:pt x="435863" y="254508"/>
                  </a:lnTo>
                  <a:lnTo>
                    <a:pt x="43586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720596" y="3060191"/>
              <a:ext cx="436245" cy="254635"/>
            </a:xfrm>
            <a:custGeom>
              <a:avLst/>
              <a:gdLst/>
              <a:ahLst/>
              <a:cxnLst/>
              <a:rect l="l" t="t" r="r" b="b"/>
              <a:pathLst>
                <a:path w="436244" h="254635">
                  <a:moveTo>
                    <a:pt x="0" y="254508"/>
                  </a:moveTo>
                  <a:lnTo>
                    <a:pt x="435863" y="254508"/>
                  </a:lnTo>
                  <a:lnTo>
                    <a:pt x="435863" y="0"/>
                  </a:lnTo>
                  <a:lnTo>
                    <a:pt x="0" y="0"/>
                  </a:lnTo>
                  <a:lnTo>
                    <a:pt x="0" y="2545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1720595" y="3060192"/>
            <a:ext cx="436245" cy="25463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36830">
              <a:lnSpc>
                <a:spcPct val="100000"/>
              </a:lnSpc>
              <a:spcBef>
                <a:spcPts val="290"/>
              </a:spcBef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MUX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1651380" y="2483992"/>
            <a:ext cx="424815" cy="1038860"/>
            <a:chOff x="1651380" y="2483992"/>
            <a:chExt cx="424815" cy="1038860"/>
          </a:xfrm>
        </p:grpSpPr>
        <p:sp>
          <p:nvSpPr>
            <p:cNvPr id="47" name="object 47"/>
            <p:cNvSpPr/>
            <p:nvPr/>
          </p:nvSpPr>
          <p:spPr>
            <a:xfrm>
              <a:off x="1651381" y="2483992"/>
              <a:ext cx="424815" cy="577850"/>
            </a:xfrm>
            <a:custGeom>
              <a:avLst/>
              <a:gdLst/>
              <a:ahLst/>
              <a:cxnLst/>
              <a:rect l="l" t="t" r="r" b="b"/>
              <a:pathLst>
                <a:path w="424814" h="577850">
                  <a:moveTo>
                    <a:pt x="76200" y="501269"/>
                  </a:moveTo>
                  <a:lnTo>
                    <a:pt x="44437" y="501599"/>
                  </a:lnTo>
                  <a:lnTo>
                    <a:pt x="38989" y="7620"/>
                  </a:lnTo>
                  <a:lnTo>
                    <a:pt x="26289" y="7874"/>
                  </a:lnTo>
                  <a:lnTo>
                    <a:pt x="31724" y="501726"/>
                  </a:lnTo>
                  <a:lnTo>
                    <a:pt x="0" y="502031"/>
                  </a:lnTo>
                  <a:lnTo>
                    <a:pt x="38989" y="577850"/>
                  </a:lnTo>
                  <a:lnTo>
                    <a:pt x="69773" y="514477"/>
                  </a:lnTo>
                  <a:lnTo>
                    <a:pt x="76200" y="501269"/>
                  </a:lnTo>
                  <a:close/>
                </a:path>
                <a:path w="424814" h="577850">
                  <a:moveTo>
                    <a:pt x="260604" y="493649"/>
                  </a:moveTo>
                  <a:lnTo>
                    <a:pt x="228841" y="493979"/>
                  </a:lnTo>
                  <a:lnTo>
                    <a:pt x="223393" y="0"/>
                  </a:lnTo>
                  <a:lnTo>
                    <a:pt x="210693" y="254"/>
                  </a:lnTo>
                  <a:lnTo>
                    <a:pt x="216128" y="494106"/>
                  </a:lnTo>
                  <a:lnTo>
                    <a:pt x="184404" y="494411"/>
                  </a:lnTo>
                  <a:lnTo>
                    <a:pt x="223393" y="570230"/>
                  </a:lnTo>
                  <a:lnTo>
                    <a:pt x="254177" y="506857"/>
                  </a:lnTo>
                  <a:lnTo>
                    <a:pt x="260604" y="493649"/>
                  </a:lnTo>
                  <a:close/>
                </a:path>
                <a:path w="424814" h="577850">
                  <a:moveTo>
                    <a:pt x="424307" y="494792"/>
                  </a:moveTo>
                  <a:lnTo>
                    <a:pt x="392557" y="494792"/>
                  </a:lnTo>
                  <a:lnTo>
                    <a:pt x="392557" y="128143"/>
                  </a:lnTo>
                  <a:lnTo>
                    <a:pt x="379857" y="128143"/>
                  </a:lnTo>
                  <a:lnTo>
                    <a:pt x="379857" y="494792"/>
                  </a:lnTo>
                  <a:lnTo>
                    <a:pt x="348107" y="494792"/>
                  </a:lnTo>
                  <a:lnTo>
                    <a:pt x="386207" y="570992"/>
                  </a:lnTo>
                  <a:lnTo>
                    <a:pt x="417957" y="507492"/>
                  </a:lnTo>
                  <a:lnTo>
                    <a:pt x="424307" y="494792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22144" y="3299967"/>
              <a:ext cx="75311" cy="222504"/>
            </a:xfrm>
            <a:prstGeom prst="rect">
              <a:avLst/>
            </a:prstGeom>
          </p:spPr>
        </p:pic>
      </p:grpSp>
      <p:sp>
        <p:nvSpPr>
          <p:cNvPr id="49" name="object 49"/>
          <p:cNvSpPr txBox="1"/>
          <p:nvPr/>
        </p:nvSpPr>
        <p:spPr>
          <a:xfrm>
            <a:off x="1549653" y="1965352"/>
            <a:ext cx="541655" cy="105727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3335">
              <a:lnSpc>
                <a:spcPts val="1160"/>
              </a:lnSpc>
            </a:pPr>
            <a:r>
              <a:rPr sz="1200" b="1" dirty="0">
                <a:latin typeface="Calibri"/>
                <a:cs typeface="Calibri"/>
              </a:rPr>
              <a:t>WB/Mem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Fwd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360"/>
              </a:lnSpc>
            </a:pPr>
            <a:r>
              <a:rPr sz="1200" b="1" dirty="0">
                <a:latin typeface="Calibri"/>
                <a:cs typeface="Calibri"/>
              </a:rPr>
              <a:t>Mem/Mem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Fwd</a:t>
            </a:r>
            <a:endParaRPr sz="1200">
              <a:latin typeface="Calibri"/>
              <a:cs typeface="Calibri"/>
            </a:endParaRPr>
          </a:p>
          <a:p>
            <a:pPr marL="56515">
              <a:lnSpc>
                <a:spcPct val="100000"/>
              </a:lnSpc>
              <a:spcBef>
                <a:spcPts val="140"/>
              </a:spcBef>
            </a:pPr>
            <a:r>
              <a:rPr sz="1200" b="1" dirty="0">
                <a:latin typeface="Calibri"/>
                <a:cs typeface="Calibri"/>
              </a:rPr>
              <a:t>Data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Reg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B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3399790" y="2529585"/>
            <a:ext cx="4857750" cy="3482975"/>
            <a:chOff x="3399790" y="2529585"/>
            <a:chExt cx="4857750" cy="3482975"/>
          </a:xfrm>
        </p:grpSpPr>
        <p:sp>
          <p:nvSpPr>
            <p:cNvPr id="51" name="object 51"/>
            <p:cNvSpPr/>
            <p:nvPr/>
          </p:nvSpPr>
          <p:spPr>
            <a:xfrm>
              <a:off x="7523988" y="2535935"/>
              <a:ext cx="727075" cy="3470275"/>
            </a:xfrm>
            <a:custGeom>
              <a:avLst/>
              <a:gdLst/>
              <a:ahLst/>
              <a:cxnLst/>
              <a:rect l="l" t="t" r="r" b="b"/>
              <a:pathLst>
                <a:path w="727075" h="3470275">
                  <a:moveTo>
                    <a:pt x="726948" y="0"/>
                  </a:moveTo>
                  <a:lnTo>
                    <a:pt x="0" y="0"/>
                  </a:lnTo>
                  <a:lnTo>
                    <a:pt x="0" y="3470148"/>
                  </a:lnTo>
                  <a:lnTo>
                    <a:pt x="726948" y="3470148"/>
                  </a:lnTo>
                  <a:lnTo>
                    <a:pt x="72694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7523988" y="2535935"/>
              <a:ext cx="727075" cy="3470275"/>
            </a:xfrm>
            <a:custGeom>
              <a:avLst/>
              <a:gdLst/>
              <a:ahLst/>
              <a:cxnLst/>
              <a:rect l="l" t="t" r="r" b="b"/>
              <a:pathLst>
                <a:path w="727075" h="3470275">
                  <a:moveTo>
                    <a:pt x="0" y="3470148"/>
                  </a:moveTo>
                  <a:lnTo>
                    <a:pt x="726948" y="3470148"/>
                  </a:lnTo>
                  <a:lnTo>
                    <a:pt x="726948" y="0"/>
                  </a:lnTo>
                  <a:lnTo>
                    <a:pt x="0" y="0"/>
                  </a:lnTo>
                  <a:lnTo>
                    <a:pt x="0" y="347014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394960" y="3157727"/>
              <a:ext cx="727075" cy="2383790"/>
            </a:xfrm>
            <a:custGeom>
              <a:avLst/>
              <a:gdLst/>
              <a:ahLst/>
              <a:cxnLst/>
              <a:rect l="l" t="t" r="r" b="b"/>
              <a:pathLst>
                <a:path w="727075" h="2383790">
                  <a:moveTo>
                    <a:pt x="726948" y="0"/>
                  </a:moveTo>
                  <a:lnTo>
                    <a:pt x="0" y="0"/>
                  </a:lnTo>
                  <a:lnTo>
                    <a:pt x="0" y="2383536"/>
                  </a:lnTo>
                  <a:lnTo>
                    <a:pt x="726948" y="2383536"/>
                  </a:lnTo>
                  <a:lnTo>
                    <a:pt x="72694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394960" y="3157727"/>
              <a:ext cx="727075" cy="2383790"/>
            </a:xfrm>
            <a:custGeom>
              <a:avLst/>
              <a:gdLst/>
              <a:ahLst/>
              <a:cxnLst/>
              <a:rect l="l" t="t" r="r" b="b"/>
              <a:pathLst>
                <a:path w="727075" h="2383790">
                  <a:moveTo>
                    <a:pt x="0" y="2383536"/>
                  </a:moveTo>
                  <a:lnTo>
                    <a:pt x="726948" y="2383536"/>
                  </a:lnTo>
                  <a:lnTo>
                    <a:pt x="726948" y="0"/>
                  </a:lnTo>
                  <a:lnTo>
                    <a:pt x="0" y="0"/>
                  </a:lnTo>
                  <a:lnTo>
                    <a:pt x="0" y="23835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406140" y="3820667"/>
              <a:ext cx="727075" cy="1325880"/>
            </a:xfrm>
            <a:custGeom>
              <a:avLst/>
              <a:gdLst/>
              <a:ahLst/>
              <a:cxnLst/>
              <a:rect l="l" t="t" r="r" b="b"/>
              <a:pathLst>
                <a:path w="727075" h="1325879">
                  <a:moveTo>
                    <a:pt x="726948" y="0"/>
                  </a:moveTo>
                  <a:lnTo>
                    <a:pt x="0" y="0"/>
                  </a:lnTo>
                  <a:lnTo>
                    <a:pt x="0" y="1325879"/>
                  </a:lnTo>
                  <a:lnTo>
                    <a:pt x="726948" y="1325879"/>
                  </a:lnTo>
                  <a:lnTo>
                    <a:pt x="72694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406140" y="3820667"/>
              <a:ext cx="727075" cy="1325880"/>
            </a:xfrm>
            <a:custGeom>
              <a:avLst/>
              <a:gdLst/>
              <a:ahLst/>
              <a:cxnLst/>
              <a:rect l="l" t="t" r="r" b="b"/>
              <a:pathLst>
                <a:path w="727075" h="1325879">
                  <a:moveTo>
                    <a:pt x="0" y="1325879"/>
                  </a:moveTo>
                  <a:lnTo>
                    <a:pt x="726948" y="1325879"/>
                  </a:lnTo>
                  <a:lnTo>
                    <a:pt x="726948" y="0"/>
                  </a:lnTo>
                  <a:lnTo>
                    <a:pt x="0" y="0"/>
                  </a:lnTo>
                  <a:lnTo>
                    <a:pt x="0" y="132587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4560189" y="3170682"/>
            <a:ext cx="8032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Byte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M2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3357371" y="3811015"/>
            <a:ext cx="7543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4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Byte</a:t>
            </a: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M1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498449" y="5674258"/>
            <a:ext cx="533781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Compute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the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time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taken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by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the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average </a:t>
            </a:r>
            <a:r>
              <a:rPr sz="2400" b="1" dirty="0">
                <a:latin typeface="Calibri"/>
                <a:cs typeface="Calibri"/>
              </a:rPr>
              <a:t>access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based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on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miss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rate,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hit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latency,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and </a:t>
            </a:r>
            <a:r>
              <a:rPr sz="2400" b="1" dirty="0">
                <a:latin typeface="Calibri"/>
                <a:cs typeface="Calibri"/>
              </a:rPr>
              <a:t>miss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penalty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at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each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level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3351021" y="1859026"/>
            <a:ext cx="739775" cy="1338580"/>
            <a:chOff x="3351021" y="1859026"/>
            <a:chExt cx="739775" cy="1338580"/>
          </a:xfrm>
        </p:grpSpPr>
        <p:sp>
          <p:nvSpPr>
            <p:cNvPr id="61" name="object 61"/>
            <p:cNvSpPr/>
            <p:nvPr/>
          </p:nvSpPr>
          <p:spPr>
            <a:xfrm>
              <a:off x="3357371" y="1865376"/>
              <a:ext cx="727075" cy="1325880"/>
            </a:xfrm>
            <a:custGeom>
              <a:avLst/>
              <a:gdLst/>
              <a:ahLst/>
              <a:cxnLst/>
              <a:rect l="l" t="t" r="r" b="b"/>
              <a:pathLst>
                <a:path w="727075" h="1325880">
                  <a:moveTo>
                    <a:pt x="726948" y="0"/>
                  </a:moveTo>
                  <a:lnTo>
                    <a:pt x="0" y="0"/>
                  </a:lnTo>
                  <a:lnTo>
                    <a:pt x="0" y="1325879"/>
                  </a:lnTo>
                  <a:lnTo>
                    <a:pt x="726948" y="1325879"/>
                  </a:lnTo>
                  <a:lnTo>
                    <a:pt x="72694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357371" y="1865376"/>
              <a:ext cx="727075" cy="1325880"/>
            </a:xfrm>
            <a:custGeom>
              <a:avLst/>
              <a:gdLst/>
              <a:ahLst/>
              <a:cxnLst/>
              <a:rect l="l" t="t" r="r" b="b"/>
              <a:pathLst>
                <a:path w="727075" h="1325880">
                  <a:moveTo>
                    <a:pt x="0" y="1325879"/>
                  </a:moveTo>
                  <a:lnTo>
                    <a:pt x="726948" y="1325879"/>
                  </a:lnTo>
                  <a:lnTo>
                    <a:pt x="726948" y="0"/>
                  </a:lnTo>
                  <a:lnTo>
                    <a:pt x="0" y="0"/>
                  </a:lnTo>
                  <a:lnTo>
                    <a:pt x="0" y="132587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" name="object 63"/>
          <p:cNvSpPr txBox="1"/>
          <p:nvPr/>
        </p:nvSpPr>
        <p:spPr>
          <a:xfrm>
            <a:off x="3453129" y="3514470"/>
            <a:ext cx="4940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Calibri"/>
                <a:cs typeface="Calibri"/>
              </a:rPr>
              <a:t>L1D$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3450082" y="1559128"/>
            <a:ext cx="4127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775" dirty="0">
                <a:latin typeface="Calibri"/>
                <a:cs typeface="Calibri"/>
              </a:rPr>
              <a:t>L</a:t>
            </a:r>
            <a:r>
              <a:rPr sz="1800" spc="-25" dirty="0">
                <a:latin typeface="Calibri"/>
                <a:cs typeface="Calibri"/>
              </a:rPr>
              <a:t>L</a:t>
            </a:r>
            <a:r>
              <a:rPr sz="1800" spc="-935" dirty="0">
                <a:latin typeface="Calibri"/>
                <a:cs typeface="Calibri"/>
              </a:rPr>
              <a:t>1</a:t>
            </a:r>
            <a:r>
              <a:rPr sz="1800" spc="-20" dirty="0">
                <a:latin typeface="Calibri"/>
                <a:cs typeface="Calibri"/>
              </a:rPr>
              <a:t>1</a:t>
            </a:r>
            <a:r>
              <a:rPr sz="1800" spc="-475" dirty="0">
                <a:latin typeface="Calibri"/>
                <a:cs typeface="Calibri"/>
              </a:rPr>
              <a:t>I</a:t>
            </a:r>
            <a:r>
              <a:rPr sz="1800" spc="-25" dirty="0">
                <a:latin typeface="Calibri"/>
                <a:cs typeface="Calibri"/>
              </a:rPr>
              <a:t>I</a:t>
            </a:r>
            <a:r>
              <a:rPr sz="1800" spc="-930" dirty="0">
                <a:latin typeface="Calibri"/>
                <a:cs typeface="Calibri"/>
              </a:rPr>
              <a:t>$</a:t>
            </a:r>
            <a:r>
              <a:rPr sz="1800" spc="-20" dirty="0">
                <a:latin typeface="Calibri"/>
                <a:cs typeface="Calibri"/>
              </a:rPr>
              <a:t>$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5530977" y="2089150"/>
            <a:ext cx="2529840" cy="1054100"/>
          </a:xfrm>
          <a:prstGeom prst="rect">
            <a:avLst/>
          </a:prstGeom>
        </p:spPr>
        <p:txBody>
          <a:bodyPr vert="horz" wrap="square" lIns="0" tIns="123825" rIns="0" bIns="0" rtlCol="0">
            <a:spAutoFit/>
          </a:bodyPr>
          <a:lstStyle/>
          <a:p>
            <a:pPr marL="2188845">
              <a:lnSpc>
                <a:spcPct val="100000"/>
              </a:lnSpc>
              <a:spcBef>
                <a:spcPts val="975"/>
              </a:spcBef>
            </a:pPr>
            <a:r>
              <a:rPr sz="1800" spc="-25" dirty="0">
                <a:latin typeface="Calibri"/>
                <a:cs typeface="Calibri"/>
              </a:rPr>
              <a:t>L3$</a:t>
            </a:r>
            <a:endParaRPr sz="1800">
              <a:latin typeface="Calibri"/>
              <a:cs typeface="Calibri"/>
            </a:endParaRPr>
          </a:p>
          <a:p>
            <a:pPr marL="1087755">
              <a:lnSpc>
                <a:spcPts val="2090"/>
              </a:lnSpc>
              <a:spcBef>
                <a:spcPts val="875"/>
              </a:spcBef>
            </a:pPr>
            <a:r>
              <a:rPr sz="1800" dirty="0">
                <a:latin typeface="Calibri"/>
                <a:cs typeface="Calibri"/>
              </a:rPr>
              <a:t>Byte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M3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090"/>
              </a:lnSpc>
            </a:pPr>
            <a:r>
              <a:rPr sz="1800" spc="-25" dirty="0">
                <a:latin typeface="Calibri"/>
                <a:cs typeface="Calibri"/>
              </a:rPr>
              <a:t>L2$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2670810" y="1806702"/>
            <a:ext cx="6654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Byte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I1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4085082" y="2529077"/>
            <a:ext cx="1310640" cy="1821180"/>
          </a:xfrm>
          <a:custGeom>
            <a:avLst/>
            <a:gdLst/>
            <a:ahLst/>
            <a:cxnLst/>
            <a:rect l="l" t="t" r="r" b="b"/>
            <a:pathLst>
              <a:path w="1310639" h="1821179">
                <a:moveTo>
                  <a:pt x="1310513" y="1821180"/>
                </a:moveTo>
                <a:lnTo>
                  <a:pt x="183895" y="1821180"/>
                </a:lnTo>
                <a:lnTo>
                  <a:pt x="183895" y="0"/>
                </a:lnTo>
                <a:lnTo>
                  <a:pt x="0" y="0"/>
                </a:lnTo>
              </a:path>
            </a:pathLst>
          </a:custGeom>
          <a:ln w="254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61" y="2514726"/>
            <a:ext cx="3535045" cy="2366010"/>
          </a:xfrm>
          <a:custGeom>
            <a:avLst/>
            <a:gdLst/>
            <a:ahLst/>
            <a:cxnLst/>
            <a:rect l="l" t="t" r="r" b="b"/>
            <a:pathLst>
              <a:path w="3535045" h="2366010">
                <a:moveTo>
                  <a:pt x="85725" y="2280285"/>
                </a:moveTo>
                <a:lnTo>
                  <a:pt x="0" y="2323211"/>
                </a:lnTo>
                <a:lnTo>
                  <a:pt x="85725" y="2366010"/>
                </a:lnTo>
                <a:lnTo>
                  <a:pt x="85725" y="2337435"/>
                </a:lnTo>
                <a:lnTo>
                  <a:pt x="71432" y="2337435"/>
                </a:lnTo>
                <a:lnTo>
                  <a:pt x="71432" y="2308860"/>
                </a:lnTo>
                <a:lnTo>
                  <a:pt x="85725" y="2308860"/>
                </a:lnTo>
                <a:lnTo>
                  <a:pt x="85725" y="2280285"/>
                </a:lnTo>
                <a:close/>
              </a:path>
              <a:path w="3535045" h="2366010">
                <a:moveTo>
                  <a:pt x="85725" y="2308860"/>
                </a:moveTo>
                <a:lnTo>
                  <a:pt x="71432" y="2308860"/>
                </a:lnTo>
                <a:lnTo>
                  <a:pt x="71432" y="2337435"/>
                </a:lnTo>
                <a:lnTo>
                  <a:pt x="85725" y="2337435"/>
                </a:lnTo>
                <a:lnTo>
                  <a:pt x="85725" y="2308860"/>
                </a:lnTo>
                <a:close/>
              </a:path>
              <a:path w="3535045" h="2366010">
                <a:moveTo>
                  <a:pt x="2940050" y="2308860"/>
                </a:moveTo>
                <a:lnTo>
                  <a:pt x="85725" y="2308860"/>
                </a:lnTo>
                <a:lnTo>
                  <a:pt x="85725" y="2337435"/>
                </a:lnTo>
                <a:lnTo>
                  <a:pt x="2968625" y="2337435"/>
                </a:lnTo>
                <a:lnTo>
                  <a:pt x="2968625" y="2323211"/>
                </a:lnTo>
                <a:lnTo>
                  <a:pt x="2940050" y="2323211"/>
                </a:lnTo>
                <a:lnTo>
                  <a:pt x="2940050" y="2308860"/>
                </a:lnTo>
                <a:close/>
              </a:path>
              <a:path w="3535045" h="2366010">
                <a:moveTo>
                  <a:pt x="3534664" y="0"/>
                </a:moveTo>
                <a:lnTo>
                  <a:pt x="2940050" y="0"/>
                </a:lnTo>
                <a:lnTo>
                  <a:pt x="2940050" y="2323211"/>
                </a:lnTo>
                <a:lnTo>
                  <a:pt x="2954401" y="2308860"/>
                </a:lnTo>
                <a:lnTo>
                  <a:pt x="2968625" y="2308860"/>
                </a:lnTo>
                <a:lnTo>
                  <a:pt x="2968625" y="28575"/>
                </a:lnTo>
                <a:lnTo>
                  <a:pt x="2954401" y="28575"/>
                </a:lnTo>
                <a:lnTo>
                  <a:pt x="2968625" y="14350"/>
                </a:lnTo>
                <a:lnTo>
                  <a:pt x="3534664" y="14350"/>
                </a:lnTo>
                <a:lnTo>
                  <a:pt x="3534664" y="0"/>
                </a:lnTo>
                <a:close/>
              </a:path>
              <a:path w="3535045" h="2366010">
                <a:moveTo>
                  <a:pt x="2968625" y="2308860"/>
                </a:moveTo>
                <a:lnTo>
                  <a:pt x="2954401" y="2308860"/>
                </a:lnTo>
                <a:lnTo>
                  <a:pt x="2940050" y="2323211"/>
                </a:lnTo>
                <a:lnTo>
                  <a:pt x="2968625" y="2323211"/>
                </a:lnTo>
                <a:lnTo>
                  <a:pt x="2968625" y="2308860"/>
                </a:lnTo>
                <a:close/>
              </a:path>
              <a:path w="3535045" h="2366010">
                <a:moveTo>
                  <a:pt x="2968625" y="14350"/>
                </a:moveTo>
                <a:lnTo>
                  <a:pt x="2954401" y="28575"/>
                </a:lnTo>
                <a:lnTo>
                  <a:pt x="2968625" y="28575"/>
                </a:lnTo>
                <a:lnTo>
                  <a:pt x="2968625" y="14350"/>
                </a:lnTo>
                <a:close/>
              </a:path>
              <a:path w="3535045" h="2366010">
                <a:moveTo>
                  <a:pt x="3534664" y="14350"/>
                </a:moveTo>
                <a:lnTo>
                  <a:pt x="2968625" y="14350"/>
                </a:lnTo>
                <a:lnTo>
                  <a:pt x="2968625" y="28575"/>
                </a:lnTo>
                <a:lnTo>
                  <a:pt x="3534664" y="28575"/>
                </a:lnTo>
                <a:lnTo>
                  <a:pt x="3534664" y="143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1568" y="78740"/>
            <a:ext cx="10473690" cy="1183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4560"/>
              </a:lnSpc>
              <a:spcBef>
                <a:spcPts val="95"/>
              </a:spcBef>
            </a:pPr>
            <a:r>
              <a:rPr sz="4000" spc="-25" dirty="0"/>
              <a:t>Average</a:t>
            </a:r>
            <a:r>
              <a:rPr sz="4000" spc="-140" dirty="0"/>
              <a:t> </a:t>
            </a:r>
            <a:r>
              <a:rPr sz="4000" dirty="0"/>
              <a:t>Memory</a:t>
            </a:r>
            <a:r>
              <a:rPr sz="4000" spc="-125" dirty="0"/>
              <a:t> </a:t>
            </a:r>
            <a:r>
              <a:rPr sz="4000" dirty="0"/>
              <a:t>Access</a:t>
            </a:r>
            <a:r>
              <a:rPr sz="4000" spc="-114" dirty="0"/>
              <a:t> </a:t>
            </a:r>
            <a:r>
              <a:rPr sz="4000" dirty="0"/>
              <a:t>Time</a:t>
            </a:r>
            <a:r>
              <a:rPr sz="4000" spc="-120" dirty="0"/>
              <a:t> </a:t>
            </a:r>
            <a:r>
              <a:rPr sz="4000" spc="-10" dirty="0"/>
              <a:t>(AMAT):</a:t>
            </a:r>
            <a:endParaRPr sz="4000"/>
          </a:p>
          <a:p>
            <a:pPr marL="12700">
              <a:lnSpc>
                <a:spcPts val="4560"/>
              </a:lnSpc>
            </a:pPr>
            <a:r>
              <a:rPr sz="4000" dirty="0"/>
              <a:t>Measuring</a:t>
            </a:r>
            <a:r>
              <a:rPr sz="4000" spc="-90" dirty="0"/>
              <a:t> </a:t>
            </a:r>
            <a:r>
              <a:rPr sz="4000" dirty="0"/>
              <a:t>the</a:t>
            </a:r>
            <a:r>
              <a:rPr sz="4000" spc="-95" dirty="0"/>
              <a:t> </a:t>
            </a:r>
            <a:r>
              <a:rPr sz="4000" spc="-20" dirty="0"/>
              <a:t>performance</a:t>
            </a:r>
            <a:r>
              <a:rPr sz="4000" spc="-110" dirty="0"/>
              <a:t> </a:t>
            </a:r>
            <a:r>
              <a:rPr sz="4000" dirty="0"/>
              <a:t>of</a:t>
            </a:r>
            <a:r>
              <a:rPr sz="4000" spc="-90" dirty="0"/>
              <a:t> </a:t>
            </a:r>
            <a:r>
              <a:rPr sz="4000" dirty="0"/>
              <a:t>a</a:t>
            </a:r>
            <a:r>
              <a:rPr sz="4000" spc="-80" dirty="0"/>
              <a:t> </a:t>
            </a:r>
            <a:r>
              <a:rPr sz="4000" dirty="0"/>
              <a:t>memory</a:t>
            </a:r>
            <a:r>
              <a:rPr sz="4000" spc="-110" dirty="0"/>
              <a:t> </a:t>
            </a:r>
            <a:r>
              <a:rPr sz="4000" spc="-10" dirty="0"/>
              <a:t>hierarchy</a:t>
            </a:r>
            <a:endParaRPr sz="4000"/>
          </a:p>
        </p:txBody>
      </p:sp>
      <p:grpSp>
        <p:nvGrpSpPr>
          <p:cNvPr id="3" name="object 3"/>
          <p:cNvGrpSpPr/>
          <p:nvPr/>
        </p:nvGrpSpPr>
        <p:grpSpPr>
          <a:xfrm>
            <a:off x="1504950" y="1371346"/>
            <a:ext cx="9803765" cy="5011420"/>
            <a:chOff x="1504950" y="1371346"/>
            <a:chExt cx="9803765" cy="5011420"/>
          </a:xfrm>
        </p:grpSpPr>
        <p:sp>
          <p:nvSpPr>
            <p:cNvPr id="4" name="object 4"/>
            <p:cNvSpPr/>
            <p:nvPr/>
          </p:nvSpPr>
          <p:spPr>
            <a:xfrm>
              <a:off x="10575035" y="1377696"/>
              <a:ext cx="727075" cy="4998720"/>
            </a:xfrm>
            <a:custGeom>
              <a:avLst/>
              <a:gdLst/>
              <a:ahLst/>
              <a:cxnLst/>
              <a:rect l="l" t="t" r="r" b="b"/>
              <a:pathLst>
                <a:path w="727075" h="4998720">
                  <a:moveTo>
                    <a:pt x="726948" y="0"/>
                  </a:moveTo>
                  <a:lnTo>
                    <a:pt x="0" y="0"/>
                  </a:lnTo>
                  <a:lnTo>
                    <a:pt x="0" y="4998720"/>
                  </a:lnTo>
                  <a:lnTo>
                    <a:pt x="726948" y="4998720"/>
                  </a:lnTo>
                  <a:lnTo>
                    <a:pt x="72694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575035" y="1377696"/>
              <a:ext cx="727075" cy="4998720"/>
            </a:xfrm>
            <a:custGeom>
              <a:avLst/>
              <a:gdLst/>
              <a:ahLst/>
              <a:cxnLst/>
              <a:rect l="l" t="t" r="r" b="b"/>
              <a:pathLst>
                <a:path w="727075" h="4998720">
                  <a:moveTo>
                    <a:pt x="0" y="4998720"/>
                  </a:moveTo>
                  <a:lnTo>
                    <a:pt x="726948" y="4998720"/>
                  </a:lnTo>
                  <a:lnTo>
                    <a:pt x="726948" y="0"/>
                  </a:lnTo>
                  <a:lnTo>
                    <a:pt x="0" y="0"/>
                  </a:lnTo>
                  <a:lnTo>
                    <a:pt x="0" y="4998720"/>
                  </a:lnTo>
                  <a:close/>
                </a:path>
                <a:path w="727075" h="4998720">
                  <a:moveTo>
                    <a:pt x="0" y="3108960"/>
                  </a:moveTo>
                  <a:lnTo>
                    <a:pt x="726948" y="3108960"/>
                  </a:lnTo>
                  <a:lnTo>
                    <a:pt x="726948" y="2822448"/>
                  </a:lnTo>
                  <a:lnTo>
                    <a:pt x="0" y="2822448"/>
                  </a:lnTo>
                  <a:lnTo>
                    <a:pt x="0" y="310896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04950" y="4106418"/>
              <a:ext cx="9070975" cy="250825"/>
            </a:xfrm>
            <a:custGeom>
              <a:avLst/>
              <a:gdLst/>
              <a:ahLst/>
              <a:cxnLst/>
              <a:rect l="l" t="t" r="r" b="b"/>
              <a:pathLst>
                <a:path w="9070975" h="250825">
                  <a:moveTo>
                    <a:pt x="50800" y="63499"/>
                  </a:moveTo>
                  <a:lnTo>
                    <a:pt x="25400" y="63499"/>
                  </a:lnTo>
                  <a:lnTo>
                    <a:pt x="25400" y="250697"/>
                  </a:lnTo>
                  <a:lnTo>
                    <a:pt x="9070975" y="250697"/>
                  </a:lnTo>
                  <a:lnTo>
                    <a:pt x="9070975" y="237997"/>
                  </a:lnTo>
                  <a:lnTo>
                    <a:pt x="50800" y="237997"/>
                  </a:lnTo>
                  <a:lnTo>
                    <a:pt x="38100" y="225297"/>
                  </a:lnTo>
                  <a:lnTo>
                    <a:pt x="50800" y="225297"/>
                  </a:lnTo>
                  <a:lnTo>
                    <a:pt x="50800" y="63499"/>
                  </a:lnTo>
                  <a:close/>
                </a:path>
                <a:path w="9070975" h="250825">
                  <a:moveTo>
                    <a:pt x="50800" y="225297"/>
                  </a:moveTo>
                  <a:lnTo>
                    <a:pt x="38100" y="225297"/>
                  </a:lnTo>
                  <a:lnTo>
                    <a:pt x="50800" y="237997"/>
                  </a:lnTo>
                  <a:lnTo>
                    <a:pt x="50800" y="225297"/>
                  </a:lnTo>
                  <a:close/>
                </a:path>
                <a:path w="9070975" h="250825">
                  <a:moveTo>
                    <a:pt x="9070975" y="225297"/>
                  </a:moveTo>
                  <a:lnTo>
                    <a:pt x="50800" y="225297"/>
                  </a:lnTo>
                  <a:lnTo>
                    <a:pt x="50800" y="237997"/>
                  </a:lnTo>
                  <a:lnTo>
                    <a:pt x="9070975" y="237997"/>
                  </a:lnTo>
                  <a:lnTo>
                    <a:pt x="9070975" y="225297"/>
                  </a:lnTo>
                  <a:close/>
                </a:path>
                <a:path w="9070975" h="250825">
                  <a:moveTo>
                    <a:pt x="38100" y="0"/>
                  </a:moveTo>
                  <a:lnTo>
                    <a:pt x="0" y="76199"/>
                  </a:lnTo>
                  <a:lnTo>
                    <a:pt x="25400" y="76199"/>
                  </a:lnTo>
                  <a:lnTo>
                    <a:pt x="25400" y="63499"/>
                  </a:lnTo>
                  <a:lnTo>
                    <a:pt x="69850" y="63499"/>
                  </a:lnTo>
                  <a:lnTo>
                    <a:pt x="38100" y="0"/>
                  </a:lnTo>
                  <a:close/>
                </a:path>
                <a:path w="9070975" h="250825">
                  <a:moveTo>
                    <a:pt x="69850" y="63499"/>
                  </a:moveTo>
                  <a:lnTo>
                    <a:pt x="50800" y="63499"/>
                  </a:lnTo>
                  <a:lnTo>
                    <a:pt x="50800" y="76199"/>
                  </a:lnTo>
                  <a:lnTo>
                    <a:pt x="76200" y="76199"/>
                  </a:lnTo>
                  <a:lnTo>
                    <a:pt x="69850" y="63499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575035" y="3915156"/>
              <a:ext cx="727075" cy="285115"/>
            </a:xfrm>
            <a:custGeom>
              <a:avLst/>
              <a:gdLst/>
              <a:ahLst/>
              <a:cxnLst/>
              <a:rect l="l" t="t" r="r" b="b"/>
              <a:pathLst>
                <a:path w="727075" h="285114">
                  <a:moveTo>
                    <a:pt x="0" y="284988"/>
                  </a:moveTo>
                  <a:lnTo>
                    <a:pt x="726948" y="284988"/>
                  </a:lnTo>
                  <a:lnTo>
                    <a:pt x="726948" y="0"/>
                  </a:lnTo>
                  <a:lnTo>
                    <a:pt x="0" y="0"/>
                  </a:lnTo>
                  <a:lnTo>
                    <a:pt x="0" y="2849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567416" y="3628644"/>
              <a:ext cx="727075" cy="287020"/>
            </a:xfrm>
            <a:custGeom>
              <a:avLst/>
              <a:gdLst/>
              <a:ahLst/>
              <a:cxnLst/>
              <a:rect l="l" t="t" r="r" b="b"/>
              <a:pathLst>
                <a:path w="727075" h="287020">
                  <a:moveTo>
                    <a:pt x="726948" y="0"/>
                  </a:moveTo>
                  <a:lnTo>
                    <a:pt x="0" y="0"/>
                  </a:lnTo>
                  <a:lnTo>
                    <a:pt x="0" y="286511"/>
                  </a:lnTo>
                  <a:lnTo>
                    <a:pt x="726948" y="286511"/>
                  </a:lnTo>
                  <a:lnTo>
                    <a:pt x="72694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567416" y="3345180"/>
              <a:ext cx="734695" cy="570230"/>
            </a:xfrm>
            <a:custGeom>
              <a:avLst/>
              <a:gdLst/>
              <a:ahLst/>
              <a:cxnLst/>
              <a:rect l="l" t="t" r="r" b="b"/>
              <a:pathLst>
                <a:path w="734695" h="570229">
                  <a:moveTo>
                    <a:pt x="0" y="569975"/>
                  </a:moveTo>
                  <a:lnTo>
                    <a:pt x="726948" y="569975"/>
                  </a:lnTo>
                  <a:lnTo>
                    <a:pt x="726948" y="283463"/>
                  </a:lnTo>
                  <a:lnTo>
                    <a:pt x="0" y="283463"/>
                  </a:lnTo>
                  <a:lnTo>
                    <a:pt x="0" y="569975"/>
                  </a:lnTo>
                  <a:close/>
                </a:path>
                <a:path w="734695" h="570229">
                  <a:moveTo>
                    <a:pt x="7619" y="286511"/>
                  </a:moveTo>
                  <a:lnTo>
                    <a:pt x="734567" y="286511"/>
                  </a:lnTo>
                  <a:lnTo>
                    <a:pt x="734567" y="0"/>
                  </a:lnTo>
                  <a:lnTo>
                    <a:pt x="7619" y="0"/>
                  </a:lnTo>
                  <a:lnTo>
                    <a:pt x="7619" y="28651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9854310" y="5618479"/>
            <a:ext cx="607695" cy="764540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44"/>
              </a:spcBef>
            </a:pPr>
            <a:r>
              <a:rPr sz="1800" dirty="0">
                <a:latin typeface="Calibri"/>
                <a:cs typeface="Calibri"/>
              </a:rPr>
              <a:t>Byte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1800" dirty="0">
                <a:latin typeface="Calibri"/>
                <a:cs typeface="Calibri"/>
              </a:rPr>
              <a:t>Byte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854310" y="5333441"/>
            <a:ext cx="6076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Byte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981183" y="2778405"/>
            <a:ext cx="254000" cy="3022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.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. </a:t>
            </a:r>
            <a:r>
              <a:rPr sz="1800" spc="-5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785984" y="1344548"/>
            <a:ext cx="7391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7.5ns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Latency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98449" y="1470405"/>
            <a:ext cx="12553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urier New"/>
                <a:cs typeface="Courier New"/>
              </a:rPr>
              <a:t>lw</a:t>
            </a:r>
            <a:r>
              <a:rPr sz="1800" spc="-2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x6</a:t>
            </a:r>
            <a:r>
              <a:rPr sz="1800" spc="-20" dirty="0">
                <a:latin typeface="Courier New"/>
                <a:cs typeface="Courier New"/>
              </a:rPr>
              <a:t> </a:t>
            </a:r>
            <a:r>
              <a:rPr sz="1800" spc="-25" dirty="0">
                <a:latin typeface="Courier New"/>
                <a:cs typeface="Courier New"/>
              </a:rPr>
              <a:t>0xC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981183" y="4828819"/>
            <a:ext cx="254000" cy="3022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.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. </a:t>
            </a:r>
            <a:r>
              <a:rPr sz="1800" spc="-5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302365" y="3289300"/>
            <a:ext cx="847090" cy="1188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6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Byte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0xF </a:t>
            </a:r>
            <a:r>
              <a:rPr sz="1800" dirty="0">
                <a:latin typeface="Calibri"/>
                <a:cs typeface="Calibri"/>
              </a:rPr>
              <a:t>Byte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0xE </a:t>
            </a:r>
            <a:r>
              <a:rPr sz="1800" dirty="0">
                <a:latin typeface="Calibri"/>
                <a:cs typeface="Calibri"/>
              </a:rPr>
              <a:t>Byte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0xD </a:t>
            </a:r>
            <a:r>
              <a:rPr sz="1800" dirty="0">
                <a:latin typeface="Calibri"/>
                <a:cs typeface="Calibri"/>
              </a:rPr>
              <a:t>Byte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0xC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0575797" y="3345941"/>
            <a:ext cx="727075" cy="1138555"/>
          </a:xfrm>
          <a:custGeom>
            <a:avLst/>
            <a:gdLst/>
            <a:ahLst/>
            <a:cxnLst/>
            <a:rect l="l" t="t" r="r" b="b"/>
            <a:pathLst>
              <a:path w="727075" h="1138554">
                <a:moveTo>
                  <a:pt x="0" y="1138428"/>
                </a:moveTo>
                <a:lnTo>
                  <a:pt x="726948" y="1138428"/>
                </a:lnTo>
                <a:lnTo>
                  <a:pt x="726948" y="0"/>
                </a:lnTo>
                <a:lnTo>
                  <a:pt x="0" y="0"/>
                </a:lnTo>
                <a:lnTo>
                  <a:pt x="0" y="1138428"/>
                </a:lnTo>
                <a:close/>
              </a:path>
            </a:pathLst>
          </a:custGeom>
          <a:ln w="381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034796" y="3517391"/>
            <a:ext cx="1033780" cy="512445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6515">
              <a:lnSpc>
                <a:spcPts val="195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  <a:p>
            <a:pPr marL="56515">
              <a:lnSpc>
                <a:spcPts val="2080"/>
              </a:lnSpc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Unit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30351" y="1836420"/>
            <a:ext cx="2042160" cy="3641090"/>
            <a:chOff x="530351" y="1836420"/>
            <a:chExt cx="2042160" cy="3641090"/>
          </a:xfrm>
        </p:grpSpPr>
        <p:sp>
          <p:nvSpPr>
            <p:cNvPr id="20" name="object 20"/>
            <p:cNvSpPr/>
            <p:nvPr/>
          </p:nvSpPr>
          <p:spPr>
            <a:xfrm>
              <a:off x="549401" y="1855470"/>
              <a:ext cx="2004060" cy="3602990"/>
            </a:xfrm>
            <a:custGeom>
              <a:avLst/>
              <a:gdLst/>
              <a:ahLst/>
              <a:cxnLst/>
              <a:rect l="l" t="t" r="r" b="b"/>
              <a:pathLst>
                <a:path w="2004060" h="3602990">
                  <a:moveTo>
                    <a:pt x="0" y="3602735"/>
                  </a:moveTo>
                  <a:lnTo>
                    <a:pt x="2004060" y="3602735"/>
                  </a:lnTo>
                  <a:lnTo>
                    <a:pt x="2004060" y="0"/>
                  </a:lnTo>
                  <a:lnTo>
                    <a:pt x="0" y="0"/>
                  </a:lnTo>
                  <a:lnTo>
                    <a:pt x="0" y="3602735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084831" y="3744468"/>
              <a:ext cx="367030" cy="76200"/>
            </a:xfrm>
            <a:custGeom>
              <a:avLst/>
              <a:gdLst/>
              <a:ahLst/>
              <a:cxnLst/>
              <a:rect l="l" t="t" r="r" b="b"/>
              <a:pathLst>
                <a:path w="367030" h="76200">
                  <a:moveTo>
                    <a:pt x="290830" y="0"/>
                  </a:moveTo>
                  <a:lnTo>
                    <a:pt x="290830" y="76199"/>
                  </a:lnTo>
                  <a:lnTo>
                    <a:pt x="354330" y="44449"/>
                  </a:lnTo>
                  <a:lnTo>
                    <a:pt x="303530" y="44449"/>
                  </a:lnTo>
                  <a:lnTo>
                    <a:pt x="303530" y="31749"/>
                  </a:lnTo>
                  <a:lnTo>
                    <a:pt x="354330" y="31749"/>
                  </a:lnTo>
                  <a:lnTo>
                    <a:pt x="290830" y="0"/>
                  </a:lnTo>
                  <a:close/>
                </a:path>
                <a:path w="367030" h="76200">
                  <a:moveTo>
                    <a:pt x="290830" y="31749"/>
                  </a:moveTo>
                  <a:lnTo>
                    <a:pt x="0" y="31749"/>
                  </a:lnTo>
                  <a:lnTo>
                    <a:pt x="0" y="44449"/>
                  </a:lnTo>
                  <a:lnTo>
                    <a:pt x="290830" y="44449"/>
                  </a:lnTo>
                  <a:lnTo>
                    <a:pt x="290830" y="31749"/>
                  </a:lnTo>
                  <a:close/>
                </a:path>
                <a:path w="367030" h="76200">
                  <a:moveTo>
                    <a:pt x="354330" y="31749"/>
                  </a:moveTo>
                  <a:lnTo>
                    <a:pt x="303530" y="31749"/>
                  </a:lnTo>
                  <a:lnTo>
                    <a:pt x="303530" y="44449"/>
                  </a:lnTo>
                  <a:lnTo>
                    <a:pt x="354330" y="44449"/>
                  </a:lnTo>
                  <a:lnTo>
                    <a:pt x="367030" y="38099"/>
                  </a:lnTo>
                  <a:lnTo>
                    <a:pt x="354330" y="31749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2095754" y="3372992"/>
            <a:ext cx="4241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latin typeface="Calibri"/>
                <a:cs typeface="Calibri"/>
              </a:rPr>
              <a:t>Read </a:t>
            </a:r>
            <a:r>
              <a:rPr sz="1200" b="1" dirty="0">
                <a:latin typeface="Calibri"/>
                <a:cs typeface="Calibri"/>
              </a:rPr>
              <a:t>Data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C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16915" y="3499866"/>
            <a:ext cx="43307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Cont. Sigs.: </a:t>
            </a:r>
            <a:r>
              <a:rPr sz="1200" spc="-25" dirty="0">
                <a:latin typeface="Calibri"/>
                <a:cs typeface="Calibri"/>
              </a:rPr>
              <a:t>Op. </a:t>
            </a:r>
            <a:r>
              <a:rPr sz="1200" spc="-10" dirty="0">
                <a:latin typeface="Calibri"/>
                <a:cs typeface="Calibri"/>
              </a:rPr>
              <a:t>Select [Ld/St]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95579" y="5174437"/>
            <a:ext cx="82804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36624" y="3148583"/>
            <a:ext cx="3079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MUX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930528" y="2497708"/>
            <a:ext cx="424815" cy="1036955"/>
            <a:chOff x="930528" y="2497708"/>
            <a:chExt cx="424815" cy="1036955"/>
          </a:xfrm>
        </p:grpSpPr>
        <p:sp>
          <p:nvSpPr>
            <p:cNvPr id="27" name="object 27"/>
            <p:cNvSpPr/>
            <p:nvPr/>
          </p:nvSpPr>
          <p:spPr>
            <a:xfrm>
              <a:off x="930529" y="2497708"/>
              <a:ext cx="424815" cy="576580"/>
            </a:xfrm>
            <a:custGeom>
              <a:avLst/>
              <a:gdLst/>
              <a:ahLst/>
              <a:cxnLst/>
              <a:rect l="l" t="t" r="r" b="b"/>
              <a:pathLst>
                <a:path w="424815" h="576580">
                  <a:moveTo>
                    <a:pt x="76187" y="499745"/>
                  </a:moveTo>
                  <a:lnTo>
                    <a:pt x="44437" y="500075"/>
                  </a:lnTo>
                  <a:lnTo>
                    <a:pt x="38989" y="6096"/>
                  </a:lnTo>
                  <a:lnTo>
                    <a:pt x="26289" y="6350"/>
                  </a:lnTo>
                  <a:lnTo>
                    <a:pt x="31724" y="500202"/>
                  </a:lnTo>
                  <a:lnTo>
                    <a:pt x="0" y="500507"/>
                  </a:lnTo>
                  <a:lnTo>
                    <a:pt x="38938" y="576326"/>
                  </a:lnTo>
                  <a:lnTo>
                    <a:pt x="69761" y="512953"/>
                  </a:lnTo>
                  <a:lnTo>
                    <a:pt x="76187" y="499745"/>
                  </a:lnTo>
                  <a:close/>
                </a:path>
                <a:path w="424815" h="576580">
                  <a:moveTo>
                    <a:pt x="260591" y="493649"/>
                  </a:moveTo>
                  <a:lnTo>
                    <a:pt x="228841" y="493979"/>
                  </a:lnTo>
                  <a:lnTo>
                    <a:pt x="223393" y="0"/>
                  </a:lnTo>
                  <a:lnTo>
                    <a:pt x="210693" y="254"/>
                  </a:lnTo>
                  <a:lnTo>
                    <a:pt x="216128" y="494106"/>
                  </a:lnTo>
                  <a:lnTo>
                    <a:pt x="184404" y="494411"/>
                  </a:lnTo>
                  <a:lnTo>
                    <a:pt x="223342" y="570230"/>
                  </a:lnTo>
                  <a:lnTo>
                    <a:pt x="254165" y="506857"/>
                  </a:lnTo>
                  <a:lnTo>
                    <a:pt x="260426" y="493979"/>
                  </a:lnTo>
                  <a:lnTo>
                    <a:pt x="260591" y="493649"/>
                  </a:lnTo>
                  <a:close/>
                </a:path>
                <a:path w="424815" h="576580">
                  <a:moveTo>
                    <a:pt x="424307" y="493268"/>
                  </a:moveTo>
                  <a:lnTo>
                    <a:pt x="392557" y="493268"/>
                  </a:lnTo>
                  <a:lnTo>
                    <a:pt x="392557" y="126619"/>
                  </a:lnTo>
                  <a:lnTo>
                    <a:pt x="379857" y="126619"/>
                  </a:lnTo>
                  <a:lnTo>
                    <a:pt x="379857" y="493268"/>
                  </a:lnTo>
                  <a:lnTo>
                    <a:pt x="348107" y="493268"/>
                  </a:lnTo>
                  <a:lnTo>
                    <a:pt x="386207" y="569468"/>
                  </a:lnTo>
                  <a:lnTo>
                    <a:pt x="417957" y="505968"/>
                  </a:lnTo>
                  <a:lnTo>
                    <a:pt x="424307" y="493268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01305" y="3312159"/>
              <a:ext cx="75298" cy="222503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1223771" y="2645663"/>
              <a:ext cx="94615" cy="119380"/>
            </a:xfrm>
            <a:custGeom>
              <a:avLst/>
              <a:gdLst/>
              <a:ahLst/>
              <a:cxnLst/>
              <a:rect l="l" t="t" r="r" b="b"/>
              <a:pathLst>
                <a:path w="94615" h="119380">
                  <a:moveTo>
                    <a:pt x="94487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94487" y="118872"/>
                  </a:lnTo>
                  <a:lnTo>
                    <a:pt x="944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223771" y="2645663"/>
              <a:ext cx="94615" cy="119380"/>
            </a:xfrm>
            <a:custGeom>
              <a:avLst/>
              <a:gdLst/>
              <a:ahLst/>
              <a:cxnLst/>
              <a:rect l="l" t="t" r="r" b="b"/>
              <a:pathLst>
                <a:path w="94615" h="119380">
                  <a:moveTo>
                    <a:pt x="0" y="118872"/>
                  </a:moveTo>
                  <a:lnTo>
                    <a:pt x="94487" y="118872"/>
                  </a:lnTo>
                  <a:lnTo>
                    <a:pt x="94487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998982" y="3072383"/>
            <a:ext cx="436880" cy="254635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36830">
              <a:lnSpc>
                <a:spcPct val="100000"/>
              </a:lnSpc>
              <a:spcBef>
                <a:spcPts val="300"/>
              </a:spcBef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MUX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929005" y="2497708"/>
            <a:ext cx="262255" cy="576580"/>
          </a:xfrm>
          <a:custGeom>
            <a:avLst/>
            <a:gdLst/>
            <a:ahLst/>
            <a:cxnLst/>
            <a:rect l="l" t="t" r="r" b="b"/>
            <a:pathLst>
              <a:path w="262255" h="576580">
                <a:moveTo>
                  <a:pt x="76187" y="499745"/>
                </a:moveTo>
                <a:lnTo>
                  <a:pt x="44437" y="500075"/>
                </a:lnTo>
                <a:lnTo>
                  <a:pt x="38989" y="6096"/>
                </a:lnTo>
                <a:lnTo>
                  <a:pt x="26289" y="6350"/>
                </a:lnTo>
                <a:lnTo>
                  <a:pt x="31724" y="500202"/>
                </a:lnTo>
                <a:lnTo>
                  <a:pt x="0" y="500507"/>
                </a:lnTo>
                <a:lnTo>
                  <a:pt x="38938" y="576326"/>
                </a:lnTo>
                <a:lnTo>
                  <a:pt x="69761" y="512953"/>
                </a:lnTo>
                <a:lnTo>
                  <a:pt x="76187" y="499745"/>
                </a:lnTo>
                <a:close/>
              </a:path>
              <a:path w="262255" h="576580">
                <a:moveTo>
                  <a:pt x="262115" y="493649"/>
                </a:moveTo>
                <a:lnTo>
                  <a:pt x="230365" y="493979"/>
                </a:lnTo>
                <a:lnTo>
                  <a:pt x="224917" y="0"/>
                </a:lnTo>
                <a:lnTo>
                  <a:pt x="212217" y="254"/>
                </a:lnTo>
                <a:lnTo>
                  <a:pt x="217652" y="494106"/>
                </a:lnTo>
                <a:lnTo>
                  <a:pt x="185928" y="494411"/>
                </a:lnTo>
                <a:lnTo>
                  <a:pt x="224866" y="570230"/>
                </a:lnTo>
                <a:lnTo>
                  <a:pt x="255689" y="506857"/>
                </a:lnTo>
                <a:lnTo>
                  <a:pt x="261950" y="493979"/>
                </a:lnTo>
                <a:lnTo>
                  <a:pt x="262115" y="493649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828243" y="1935761"/>
            <a:ext cx="542290" cy="109918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dirty="0">
                <a:latin typeface="Calibri"/>
                <a:cs typeface="Calibri"/>
              </a:rPr>
              <a:t>WB/Mem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Fwd</a:t>
            </a:r>
            <a:endParaRPr sz="1200">
              <a:latin typeface="Calibri"/>
              <a:cs typeface="Calibri"/>
            </a:endParaRPr>
          </a:p>
          <a:p>
            <a:pPr marL="56515" marR="5080" indent="-1905">
              <a:lnSpc>
                <a:spcPts val="1430"/>
              </a:lnSpc>
              <a:spcBef>
                <a:spcPts val="55"/>
              </a:spcBef>
            </a:pPr>
            <a:r>
              <a:rPr sz="1200" b="1" dirty="0">
                <a:latin typeface="Calibri"/>
                <a:cs typeface="Calibri"/>
              </a:rPr>
              <a:t>Mem/Mem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Fwd </a:t>
            </a:r>
            <a:r>
              <a:rPr sz="1200" b="1" dirty="0">
                <a:latin typeface="Calibri"/>
                <a:cs typeface="Calibri"/>
              </a:rPr>
              <a:t>Addr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Reg </a:t>
            </a:r>
            <a:r>
              <a:rPr sz="1200" b="1" spc="-50" dirty="0"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1201305" y="2624327"/>
            <a:ext cx="153670" cy="910590"/>
            <a:chOff x="1201305" y="2624327"/>
            <a:chExt cx="153670" cy="910590"/>
          </a:xfrm>
        </p:grpSpPr>
        <p:sp>
          <p:nvSpPr>
            <p:cNvPr id="35" name="object 35"/>
            <p:cNvSpPr/>
            <p:nvPr/>
          </p:nvSpPr>
          <p:spPr>
            <a:xfrm>
              <a:off x="1278636" y="2624327"/>
              <a:ext cx="76200" cy="443230"/>
            </a:xfrm>
            <a:custGeom>
              <a:avLst/>
              <a:gdLst/>
              <a:ahLst/>
              <a:cxnLst/>
              <a:rect l="l" t="t" r="r" b="b"/>
              <a:pathLst>
                <a:path w="76200" h="443230">
                  <a:moveTo>
                    <a:pt x="31750" y="366649"/>
                  </a:moveTo>
                  <a:lnTo>
                    <a:pt x="0" y="366649"/>
                  </a:lnTo>
                  <a:lnTo>
                    <a:pt x="38100" y="442849"/>
                  </a:lnTo>
                  <a:lnTo>
                    <a:pt x="69850" y="379349"/>
                  </a:lnTo>
                  <a:lnTo>
                    <a:pt x="31750" y="379349"/>
                  </a:lnTo>
                  <a:lnTo>
                    <a:pt x="31750" y="366649"/>
                  </a:lnTo>
                  <a:close/>
                </a:path>
                <a:path w="76200" h="443230">
                  <a:moveTo>
                    <a:pt x="44450" y="0"/>
                  </a:moveTo>
                  <a:lnTo>
                    <a:pt x="31750" y="0"/>
                  </a:lnTo>
                  <a:lnTo>
                    <a:pt x="31750" y="379349"/>
                  </a:lnTo>
                  <a:lnTo>
                    <a:pt x="44450" y="379349"/>
                  </a:lnTo>
                  <a:lnTo>
                    <a:pt x="44450" y="0"/>
                  </a:lnTo>
                  <a:close/>
                </a:path>
                <a:path w="76200" h="443230">
                  <a:moveTo>
                    <a:pt x="76200" y="366649"/>
                  </a:moveTo>
                  <a:lnTo>
                    <a:pt x="44450" y="366649"/>
                  </a:lnTo>
                  <a:lnTo>
                    <a:pt x="44450" y="379349"/>
                  </a:lnTo>
                  <a:lnTo>
                    <a:pt x="69850" y="379349"/>
                  </a:lnTo>
                  <a:lnTo>
                    <a:pt x="76200" y="366649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01305" y="3312159"/>
              <a:ext cx="75298" cy="222503"/>
            </a:xfrm>
            <a:prstGeom prst="rect">
              <a:avLst/>
            </a:prstGeom>
          </p:spPr>
        </p:pic>
      </p:grpSp>
      <p:sp>
        <p:nvSpPr>
          <p:cNvPr id="37" name="object 37"/>
          <p:cNvSpPr txBox="1"/>
          <p:nvPr/>
        </p:nvSpPr>
        <p:spPr>
          <a:xfrm>
            <a:off x="1720595" y="3060192"/>
            <a:ext cx="436245" cy="254635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36830">
              <a:lnSpc>
                <a:spcPct val="100000"/>
              </a:lnSpc>
              <a:spcBef>
                <a:spcPts val="290"/>
              </a:spcBef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MUX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1651380" y="2483992"/>
            <a:ext cx="424815" cy="1038860"/>
            <a:chOff x="1651380" y="2483992"/>
            <a:chExt cx="424815" cy="1038860"/>
          </a:xfrm>
        </p:grpSpPr>
        <p:sp>
          <p:nvSpPr>
            <p:cNvPr id="39" name="object 39"/>
            <p:cNvSpPr/>
            <p:nvPr/>
          </p:nvSpPr>
          <p:spPr>
            <a:xfrm>
              <a:off x="1651381" y="2483992"/>
              <a:ext cx="424815" cy="577850"/>
            </a:xfrm>
            <a:custGeom>
              <a:avLst/>
              <a:gdLst/>
              <a:ahLst/>
              <a:cxnLst/>
              <a:rect l="l" t="t" r="r" b="b"/>
              <a:pathLst>
                <a:path w="424814" h="577850">
                  <a:moveTo>
                    <a:pt x="76200" y="501269"/>
                  </a:moveTo>
                  <a:lnTo>
                    <a:pt x="44437" y="501599"/>
                  </a:lnTo>
                  <a:lnTo>
                    <a:pt x="38989" y="7620"/>
                  </a:lnTo>
                  <a:lnTo>
                    <a:pt x="26289" y="7874"/>
                  </a:lnTo>
                  <a:lnTo>
                    <a:pt x="31724" y="501726"/>
                  </a:lnTo>
                  <a:lnTo>
                    <a:pt x="0" y="502031"/>
                  </a:lnTo>
                  <a:lnTo>
                    <a:pt x="38989" y="577850"/>
                  </a:lnTo>
                  <a:lnTo>
                    <a:pt x="69773" y="514477"/>
                  </a:lnTo>
                  <a:lnTo>
                    <a:pt x="76200" y="501269"/>
                  </a:lnTo>
                  <a:close/>
                </a:path>
                <a:path w="424814" h="577850">
                  <a:moveTo>
                    <a:pt x="260604" y="493649"/>
                  </a:moveTo>
                  <a:lnTo>
                    <a:pt x="228841" y="493979"/>
                  </a:lnTo>
                  <a:lnTo>
                    <a:pt x="223393" y="0"/>
                  </a:lnTo>
                  <a:lnTo>
                    <a:pt x="210693" y="254"/>
                  </a:lnTo>
                  <a:lnTo>
                    <a:pt x="216128" y="494106"/>
                  </a:lnTo>
                  <a:lnTo>
                    <a:pt x="184404" y="494411"/>
                  </a:lnTo>
                  <a:lnTo>
                    <a:pt x="223393" y="570230"/>
                  </a:lnTo>
                  <a:lnTo>
                    <a:pt x="254177" y="506857"/>
                  </a:lnTo>
                  <a:lnTo>
                    <a:pt x="260604" y="493649"/>
                  </a:lnTo>
                  <a:close/>
                </a:path>
                <a:path w="424814" h="577850">
                  <a:moveTo>
                    <a:pt x="424307" y="494792"/>
                  </a:moveTo>
                  <a:lnTo>
                    <a:pt x="392557" y="494792"/>
                  </a:lnTo>
                  <a:lnTo>
                    <a:pt x="392557" y="128143"/>
                  </a:lnTo>
                  <a:lnTo>
                    <a:pt x="379857" y="128143"/>
                  </a:lnTo>
                  <a:lnTo>
                    <a:pt x="379857" y="494792"/>
                  </a:lnTo>
                  <a:lnTo>
                    <a:pt x="348107" y="494792"/>
                  </a:lnTo>
                  <a:lnTo>
                    <a:pt x="386207" y="570992"/>
                  </a:lnTo>
                  <a:lnTo>
                    <a:pt x="417957" y="507492"/>
                  </a:lnTo>
                  <a:lnTo>
                    <a:pt x="424307" y="494792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22144" y="3299967"/>
              <a:ext cx="75311" cy="222504"/>
            </a:xfrm>
            <a:prstGeom prst="rect">
              <a:avLst/>
            </a:prstGeom>
          </p:spPr>
        </p:pic>
      </p:grpSp>
      <p:sp>
        <p:nvSpPr>
          <p:cNvPr id="41" name="object 41"/>
          <p:cNvSpPr txBox="1"/>
          <p:nvPr/>
        </p:nvSpPr>
        <p:spPr>
          <a:xfrm>
            <a:off x="1549653" y="1965352"/>
            <a:ext cx="541655" cy="105727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3335">
              <a:lnSpc>
                <a:spcPts val="1160"/>
              </a:lnSpc>
            </a:pPr>
            <a:r>
              <a:rPr sz="1200" b="1" dirty="0">
                <a:latin typeface="Calibri"/>
                <a:cs typeface="Calibri"/>
              </a:rPr>
              <a:t>WB/Mem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Fwd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360"/>
              </a:lnSpc>
            </a:pPr>
            <a:r>
              <a:rPr sz="1200" b="1" dirty="0">
                <a:latin typeface="Calibri"/>
                <a:cs typeface="Calibri"/>
              </a:rPr>
              <a:t>Mem/Mem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Fwd</a:t>
            </a:r>
            <a:endParaRPr sz="1200">
              <a:latin typeface="Calibri"/>
              <a:cs typeface="Calibri"/>
            </a:endParaRPr>
          </a:p>
          <a:p>
            <a:pPr marL="56515">
              <a:lnSpc>
                <a:spcPct val="100000"/>
              </a:lnSpc>
              <a:spcBef>
                <a:spcPts val="140"/>
              </a:spcBef>
            </a:pPr>
            <a:r>
              <a:rPr sz="1200" b="1" dirty="0">
                <a:latin typeface="Calibri"/>
                <a:cs typeface="Calibri"/>
              </a:rPr>
              <a:t>Data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Reg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B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98449" y="5674258"/>
            <a:ext cx="533781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Compute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the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time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taken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by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the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average </a:t>
            </a:r>
            <a:r>
              <a:rPr sz="2400" b="1" dirty="0">
                <a:latin typeface="Calibri"/>
                <a:cs typeface="Calibri"/>
              </a:rPr>
              <a:t>access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based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on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miss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rate,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hit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latency,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and </a:t>
            </a:r>
            <a:r>
              <a:rPr sz="2400" b="1" dirty="0">
                <a:latin typeface="Calibri"/>
                <a:cs typeface="Calibri"/>
              </a:rPr>
              <a:t>miss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penalty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at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each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level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406140" y="3820667"/>
            <a:ext cx="727075" cy="132588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168275">
              <a:lnSpc>
                <a:spcPct val="100000"/>
              </a:lnSpc>
              <a:spcBef>
                <a:spcPts val="1170"/>
              </a:spcBef>
            </a:pPr>
            <a:r>
              <a:rPr sz="1800" spc="-25" dirty="0">
                <a:latin typeface="Calibri"/>
                <a:cs typeface="Calibri"/>
              </a:rPr>
              <a:t>L1$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394959" y="3157727"/>
            <a:ext cx="727075" cy="238379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700">
              <a:latin typeface="Times New Roman"/>
              <a:cs typeface="Times New Roman"/>
            </a:endParaRPr>
          </a:p>
          <a:p>
            <a:pPr marL="200025">
              <a:lnSpc>
                <a:spcPct val="100000"/>
              </a:lnSpc>
              <a:spcBef>
                <a:spcPts val="5"/>
              </a:spcBef>
            </a:pPr>
            <a:r>
              <a:rPr sz="1800" spc="-25" dirty="0">
                <a:latin typeface="Calibri"/>
                <a:cs typeface="Calibri"/>
              </a:rPr>
              <a:t>L2$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523988" y="2535935"/>
            <a:ext cx="727075" cy="3470275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00">
              <a:latin typeface="Times New Roman"/>
              <a:cs typeface="Times New Roman"/>
            </a:endParaRPr>
          </a:p>
          <a:p>
            <a:pPr marL="220345">
              <a:lnSpc>
                <a:spcPct val="100000"/>
              </a:lnSpc>
              <a:spcBef>
                <a:spcPts val="5"/>
              </a:spcBef>
            </a:pPr>
            <a:r>
              <a:rPr sz="1800" spc="-25" dirty="0">
                <a:latin typeface="Calibri"/>
                <a:cs typeface="Calibri"/>
              </a:rPr>
              <a:t>L3$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803017" y="2701290"/>
            <a:ext cx="189420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Miss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rate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25" dirty="0">
                <a:latin typeface="Calibri"/>
                <a:cs typeface="Calibri"/>
              </a:rPr>
              <a:t> 0.1 </a:t>
            </a:r>
            <a:r>
              <a:rPr sz="1800" dirty="0">
                <a:latin typeface="Calibri"/>
                <a:cs typeface="Calibri"/>
              </a:rPr>
              <a:t>Access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time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10" dirty="0">
                <a:latin typeface="Calibri"/>
                <a:cs typeface="Calibri"/>
              </a:rPr>
              <a:t> 322ps </a:t>
            </a:r>
            <a:r>
              <a:rPr sz="1800" dirty="0">
                <a:latin typeface="Calibri"/>
                <a:cs typeface="Calibri"/>
              </a:rPr>
              <a:t>Miss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time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10" dirty="0">
                <a:latin typeface="Calibri"/>
                <a:cs typeface="Calibri"/>
              </a:rPr>
              <a:t> 305ps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8343138" y="5759907"/>
            <a:ext cx="5156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Calibri"/>
                <a:cs typeface="Calibri"/>
              </a:rPr>
              <a:t>1MB,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20" dirty="0">
                <a:latin typeface="Calibri"/>
                <a:cs typeface="Calibri"/>
              </a:rPr>
              <a:t>8way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213986" y="4804029"/>
            <a:ext cx="5105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Calibri"/>
                <a:cs typeface="Calibri"/>
              </a:rPr>
              <a:t>4kB,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20" dirty="0">
                <a:latin typeface="Calibri"/>
                <a:cs typeface="Calibri"/>
              </a:rPr>
              <a:t>4way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175375" y="5296280"/>
            <a:ext cx="5397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64kB,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20" dirty="0">
                <a:latin typeface="Calibri"/>
                <a:cs typeface="Calibri"/>
              </a:rPr>
              <a:t>8way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768977" y="2017521"/>
            <a:ext cx="1898014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Miss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rate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20" dirty="0">
                <a:latin typeface="Calibri"/>
                <a:cs typeface="Calibri"/>
              </a:rPr>
              <a:t> 0.02 </a:t>
            </a:r>
            <a:r>
              <a:rPr sz="1800" dirty="0">
                <a:latin typeface="Calibri"/>
                <a:cs typeface="Calibri"/>
              </a:rPr>
              <a:t>Access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time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10" dirty="0">
                <a:latin typeface="Calibri"/>
                <a:cs typeface="Calibri"/>
              </a:rPr>
              <a:t> 461ps </a:t>
            </a:r>
            <a:r>
              <a:rPr sz="1800" dirty="0">
                <a:latin typeface="Calibri"/>
                <a:cs typeface="Calibri"/>
              </a:rPr>
              <a:t>Miss time = </a:t>
            </a:r>
            <a:r>
              <a:rPr sz="1800" spc="-10" dirty="0">
                <a:latin typeface="Calibri"/>
                <a:cs typeface="Calibri"/>
              </a:rPr>
              <a:t>395ps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7093966" y="1465326"/>
            <a:ext cx="170307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Miss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rate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0.01 </a:t>
            </a:r>
            <a:r>
              <a:rPr sz="1800" dirty="0">
                <a:latin typeface="Calibri"/>
                <a:cs typeface="Calibri"/>
              </a:rPr>
              <a:t>Hit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time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10" dirty="0">
                <a:latin typeface="Calibri"/>
                <a:cs typeface="Calibri"/>
              </a:rPr>
              <a:t> 1.28ns </a:t>
            </a:r>
            <a:r>
              <a:rPr sz="1800" dirty="0">
                <a:latin typeface="Calibri"/>
                <a:cs typeface="Calibri"/>
              </a:rPr>
              <a:t>Miss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time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10" dirty="0">
                <a:latin typeface="Calibri"/>
                <a:cs typeface="Calibri"/>
              </a:rPr>
              <a:t> 485ps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1568" y="78740"/>
            <a:ext cx="10473690" cy="1183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4560"/>
              </a:lnSpc>
              <a:spcBef>
                <a:spcPts val="95"/>
              </a:spcBef>
            </a:pPr>
            <a:r>
              <a:rPr sz="4000" spc="-25" dirty="0"/>
              <a:t>Average</a:t>
            </a:r>
            <a:r>
              <a:rPr sz="4000" spc="-140" dirty="0"/>
              <a:t> </a:t>
            </a:r>
            <a:r>
              <a:rPr sz="4000" dirty="0"/>
              <a:t>Memory</a:t>
            </a:r>
            <a:r>
              <a:rPr sz="4000" spc="-125" dirty="0"/>
              <a:t> </a:t>
            </a:r>
            <a:r>
              <a:rPr sz="4000" dirty="0"/>
              <a:t>Access</a:t>
            </a:r>
            <a:r>
              <a:rPr sz="4000" spc="-114" dirty="0"/>
              <a:t> </a:t>
            </a:r>
            <a:r>
              <a:rPr sz="4000" dirty="0"/>
              <a:t>Time</a:t>
            </a:r>
            <a:r>
              <a:rPr sz="4000" spc="-120" dirty="0"/>
              <a:t> </a:t>
            </a:r>
            <a:r>
              <a:rPr sz="4000" spc="-10" dirty="0"/>
              <a:t>(AMAT):</a:t>
            </a:r>
            <a:endParaRPr sz="4000"/>
          </a:p>
          <a:p>
            <a:pPr marL="12700">
              <a:lnSpc>
                <a:spcPts val="4560"/>
              </a:lnSpc>
            </a:pPr>
            <a:r>
              <a:rPr sz="4000" dirty="0"/>
              <a:t>Measuring</a:t>
            </a:r>
            <a:r>
              <a:rPr sz="4000" spc="-90" dirty="0"/>
              <a:t> </a:t>
            </a:r>
            <a:r>
              <a:rPr sz="4000" dirty="0"/>
              <a:t>the</a:t>
            </a:r>
            <a:r>
              <a:rPr sz="4000" spc="-95" dirty="0"/>
              <a:t> </a:t>
            </a:r>
            <a:r>
              <a:rPr sz="4000" spc="-20" dirty="0"/>
              <a:t>performance</a:t>
            </a:r>
            <a:r>
              <a:rPr sz="4000" spc="-110" dirty="0"/>
              <a:t> </a:t>
            </a:r>
            <a:r>
              <a:rPr sz="4000" dirty="0"/>
              <a:t>of</a:t>
            </a:r>
            <a:r>
              <a:rPr sz="4000" spc="-90" dirty="0"/>
              <a:t> </a:t>
            </a:r>
            <a:r>
              <a:rPr sz="4000" dirty="0"/>
              <a:t>a</a:t>
            </a:r>
            <a:r>
              <a:rPr sz="4000" spc="-80" dirty="0"/>
              <a:t> </a:t>
            </a:r>
            <a:r>
              <a:rPr sz="4000" dirty="0"/>
              <a:t>memory</a:t>
            </a:r>
            <a:r>
              <a:rPr sz="4000" spc="-110" dirty="0"/>
              <a:t> </a:t>
            </a:r>
            <a:r>
              <a:rPr sz="4000" spc="-10" dirty="0"/>
              <a:t>hierarchy</a:t>
            </a:r>
            <a:endParaRPr sz="4000"/>
          </a:p>
        </p:txBody>
      </p:sp>
      <p:grpSp>
        <p:nvGrpSpPr>
          <p:cNvPr id="3" name="object 3"/>
          <p:cNvGrpSpPr/>
          <p:nvPr/>
        </p:nvGrpSpPr>
        <p:grpSpPr>
          <a:xfrm>
            <a:off x="1504950" y="1371346"/>
            <a:ext cx="9803765" cy="5011420"/>
            <a:chOff x="1504950" y="1371346"/>
            <a:chExt cx="9803765" cy="5011420"/>
          </a:xfrm>
        </p:grpSpPr>
        <p:sp>
          <p:nvSpPr>
            <p:cNvPr id="4" name="object 4"/>
            <p:cNvSpPr/>
            <p:nvPr/>
          </p:nvSpPr>
          <p:spPr>
            <a:xfrm>
              <a:off x="10575035" y="1377696"/>
              <a:ext cx="727075" cy="4998720"/>
            </a:xfrm>
            <a:custGeom>
              <a:avLst/>
              <a:gdLst/>
              <a:ahLst/>
              <a:cxnLst/>
              <a:rect l="l" t="t" r="r" b="b"/>
              <a:pathLst>
                <a:path w="727075" h="4998720">
                  <a:moveTo>
                    <a:pt x="726948" y="0"/>
                  </a:moveTo>
                  <a:lnTo>
                    <a:pt x="0" y="0"/>
                  </a:lnTo>
                  <a:lnTo>
                    <a:pt x="0" y="4998720"/>
                  </a:lnTo>
                  <a:lnTo>
                    <a:pt x="726948" y="4998720"/>
                  </a:lnTo>
                  <a:lnTo>
                    <a:pt x="72694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575035" y="1377696"/>
              <a:ext cx="727075" cy="4998720"/>
            </a:xfrm>
            <a:custGeom>
              <a:avLst/>
              <a:gdLst/>
              <a:ahLst/>
              <a:cxnLst/>
              <a:rect l="l" t="t" r="r" b="b"/>
              <a:pathLst>
                <a:path w="727075" h="4998720">
                  <a:moveTo>
                    <a:pt x="0" y="4998720"/>
                  </a:moveTo>
                  <a:lnTo>
                    <a:pt x="726948" y="4998720"/>
                  </a:lnTo>
                  <a:lnTo>
                    <a:pt x="726948" y="0"/>
                  </a:lnTo>
                  <a:lnTo>
                    <a:pt x="0" y="0"/>
                  </a:lnTo>
                  <a:lnTo>
                    <a:pt x="0" y="4998720"/>
                  </a:lnTo>
                  <a:close/>
                </a:path>
                <a:path w="727075" h="4998720">
                  <a:moveTo>
                    <a:pt x="0" y="3108960"/>
                  </a:moveTo>
                  <a:lnTo>
                    <a:pt x="726948" y="3108960"/>
                  </a:lnTo>
                  <a:lnTo>
                    <a:pt x="726948" y="2822448"/>
                  </a:lnTo>
                  <a:lnTo>
                    <a:pt x="0" y="2822448"/>
                  </a:lnTo>
                  <a:lnTo>
                    <a:pt x="0" y="310896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04950" y="4106418"/>
              <a:ext cx="9070975" cy="250825"/>
            </a:xfrm>
            <a:custGeom>
              <a:avLst/>
              <a:gdLst/>
              <a:ahLst/>
              <a:cxnLst/>
              <a:rect l="l" t="t" r="r" b="b"/>
              <a:pathLst>
                <a:path w="9070975" h="250825">
                  <a:moveTo>
                    <a:pt x="50800" y="63499"/>
                  </a:moveTo>
                  <a:lnTo>
                    <a:pt x="25400" y="63499"/>
                  </a:lnTo>
                  <a:lnTo>
                    <a:pt x="25400" y="250697"/>
                  </a:lnTo>
                  <a:lnTo>
                    <a:pt x="9070975" y="250697"/>
                  </a:lnTo>
                  <a:lnTo>
                    <a:pt x="9070975" y="237997"/>
                  </a:lnTo>
                  <a:lnTo>
                    <a:pt x="50800" y="237997"/>
                  </a:lnTo>
                  <a:lnTo>
                    <a:pt x="38100" y="225297"/>
                  </a:lnTo>
                  <a:lnTo>
                    <a:pt x="50800" y="225297"/>
                  </a:lnTo>
                  <a:lnTo>
                    <a:pt x="50800" y="63499"/>
                  </a:lnTo>
                  <a:close/>
                </a:path>
                <a:path w="9070975" h="250825">
                  <a:moveTo>
                    <a:pt x="50800" y="225297"/>
                  </a:moveTo>
                  <a:lnTo>
                    <a:pt x="38100" y="225297"/>
                  </a:lnTo>
                  <a:lnTo>
                    <a:pt x="50800" y="237997"/>
                  </a:lnTo>
                  <a:lnTo>
                    <a:pt x="50800" y="225297"/>
                  </a:lnTo>
                  <a:close/>
                </a:path>
                <a:path w="9070975" h="250825">
                  <a:moveTo>
                    <a:pt x="9070975" y="225297"/>
                  </a:moveTo>
                  <a:lnTo>
                    <a:pt x="50800" y="225297"/>
                  </a:lnTo>
                  <a:lnTo>
                    <a:pt x="50800" y="237997"/>
                  </a:lnTo>
                  <a:lnTo>
                    <a:pt x="9070975" y="237997"/>
                  </a:lnTo>
                  <a:lnTo>
                    <a:pt x="9070975" y="225297"/>
                  </a:lnTo>
                  <a:close/>
                </a:path>
                <a:path w="9070975" h="250825">
                  <a:moveTo>
                    <a:pt x="38100" y="0"/>
                  </a:moveTo>
                  <a:lnTo>
                    <a:pt x="0" y="76199"/>
                  </a:lnTo>
                  <a:lnTo>
                    <a:pt x="25400" y="76199"/>
                  </a:lnTo>
                  <a:lnTo>
                    <a:pt x="25400" y="63499"/>
                  </a:lnTo>
                  <a:lnTo>
                    <a:pt x="69850" y="63499"/>
                  </a:lnTo>
                  <a:lnTo>
                    <a:pt x="38100" y="0"/>
                  </a:lnTo>
                  <a:close/>
                </a:path>
                <a:path w="9070975" h="250825">
                  <a:moveTo>
                    <a:pt x="69850" y="63499"/>
                  </a:moveTo>
                  <a:lnTo>
                    <a:pt x="50800" y="63499"/>
                  </a:lnTo>
                  <a:lnTo>
                    <a:pt x="50800" y="76199"/>
                  </a:lnTo>
                  <a:lnTo>
                    <a:pt x="76200" y="76199"/>
                  </a:lnTo>
                  <a:lnTo>
                    <a:pt x="69850" y="63499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575035" y="3915156"/>
              <a:ext cx="727075" cy="285115"/>
            </a:xfrm>
            <a:custGeom>
              <a:avLst/>
              <a:gdLst/>
              <a:ahLst/>
              <a:cxnLst/>
              <a:rect l="l" t="t" r="r" b="b"/>
              <a:pathLst>
                <a:path w="727075" h="285114">
                  <a:moveTo>
                    <a:pt x="0" y="284988"/>
                  </a:moveTo>
                  <a:lnTo>
                    <a:pt x="726948" y="284988"/>
                  </a:lnTo>
                  <a:lnTo>
                    <a:pt x="726948" y="0"/>
                  </a:lnTo>
                  <a:lnTo>
                    <a:pt x="0" y="0"/>
                  </a:lnTo>
                  <a:lnTo>
                    <a:pt x="0" y="2849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567416" y="3628644"/>
              <a:ext cx="727075" cy="287020"/>
            </a:xfrm>
            <a:custGeom>
              <a:avLst/>
              <a:gdLst/>
              <a:ahLst/>
              <a:cxnLst/>
              <a:rect l="l" t="t" r="r" b="b"/>
              <a:pathLst>
                <a:path w="727075" h="287020">
                  <a:moveTo>
                    <a:pt x="726948" y="0"/>
                  </a:moveTo>
                  <a:lnTo>
                    <a:pt x="0" y="0"/>
                  </a:lnTo>
                  <a:lnTo>
                    <a:pt x="0" y="286511"/>
                  </a:lnTo>
                  <a:lnTo>
                    <a:pt x="726948" y="286511"/>
                  </a:lnTo>
                  <a:lnTo>
                    <a:pt x="72694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567416" y="3345180"/>
              <a:ext cx="734695" cy="570230"/>
            </a:xfrm>
            <a:custGeom>
              <a:avLst/>
              <a:gdLst/>
              <a:ahLst/>
              <a:cxnLst/>
              <a:rect l="l" t="t" r="r" b="b"/>
              <a:pathLst>
                <a:path w="734695" h="570229">
                  <a:moveTo>
                    <a:pt x="0" y="569975"/>
                  </a:moveTo>
                  <a:lnTo>
                    <a:pt x="726948" y="569975"/>
                  </a:lnTo>
                  <a:lnTo>
                    <a:pt x="726948" y="283463"/>
                  </a:lnTo>
                  <a:lnTo>
                    <a:pt x="0" y="283463"/>
                  </a:lnTo>
                  <a:lnTo>
                    <a:pt x="0" y="569975"/>
                  </a:lnTo>
                  <a:close/>
                </a:path>
                <a:path w="734695" h="570229">
                  <a:moveTo>
                    <a:pt x="7619" y="286511"/>
                  </a:moveTo>
                  <a:lnTo>
                    <a:pt x="734567" y="286511"/>
                  </a:lnTo>
                  <a:lnTo>
                    <a:pt x="734567" y="0"/>
                  </a:lnTo>
                  <a:lnTo>
                    <a:pt x="7619" y="0"/>
                  </a:lnTo>
                  <a:lnTo>
                    <a:pt x="7619" y="28651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9854310" y="5618479"/>
            <a:ext cx="607695" cy="764540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44"/>
              </a:spcBef>
            </a:pPr>
            <a:r>
              <a:rPr sz="1800" dirty="0">
                <a:latin typeface="Calibri"/>
                <a:cs typeface="Calibri"/>
              </a:rPr>
              <a:t>Byte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1800" dirty="0">
                <a:latin typeface="Calibri"/>
                <a:cs typeface="Calibri"/>
              </a:rPr>
              <a:t>Byte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854310" y="5333441"/>
            <a:ext cx="6076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Byte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981183" y="2778405"/>
            <a:ext cx="254000" cy="3022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.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. </a:t>
            </a:r>
            <a:r>
              <a:rPr sz="1800" spc="-5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98449" y="1470405"/>
            <a:ext cx="12553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urier New"/>
                <a:cs typeface="Courier New"/>
              </a:rPr>
              <a:t>lw</a:t>
            </a:r>
            <a:r>
              <a:rPr sz="1800" spc="-2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x6</a:t>
            </a:r>
            <a:r>
              <a:rPr sz="1800" spc="-20" dirty="0">
                <a:latin typeface="Courier New"/>
                <a:cs typeface="Courier New"/>
              </a:rPr>
              <a:t> </a:t>
            </a:r>
            <a:r>
              <a:rPr sz="1800" spc="-25" dirty="0">
                <a:latin typeface="Courier New"/>
                <a:cs typeface="Courier New"/>
              </a:rPr>
              <a:t>0xC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981183" y="4828819"/>
            <a:ext cx="254000" cy="3022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.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. </a:t>
            </a:r>
            <a:r>
              <a:rPr sz="1800" spc="-5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302365" y="3289300"/>
            <a:ext cx="847090" cy="1188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6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Byte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0xF </a:t>
            </a:r>
            <a:r>
              <a:rPr sz="1800" dirty="0">
                <a:latin typeface="Calibri"/>
                <a:cs typeface="Calibri"/>
              </a:rPr>
              <a:t>Byte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0xE </a:t>
            </a:r>
            <a:r>
              <a:rPr sz="1800" dirty="0">
                <a:latin typeface="Calibri"/>
                <a:cs typeface="Calibri"/>
              </a:rPr>
              <a:t>Byte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0xD </a:t>
            </a:r>
            <a:r>
              <a:rPr sz="1800" dirty="0">
                <a:latin typeface="Calibri"/>
                <a:cs typeface="Calibri"/>
              </a:rPr>
              <a:t>Byte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0xC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0575797" y="3345941"/>
            <a:ext cx="727075" cy="1138555"/>
          </a:xfrm>
          <a:custGeom>
            <a:avLst/>
            <a:gdLst/>
            <a:ahLst/>
            <a:cxnLst/>
            <a:rect l="l" t="t" r="r" b="b"/>
            <a:pathLst>
              <a:path w="727075" h="1138554">
                <a:moveTo>
                  <a:pt x="0" y="1138428"/>
                </a:moveTo>
                <a:lnTo>
                  <a:pt x="726948" y="1138428"/>
                </a:lnTo>
                <a:lnTo>
                  <a:pt x="726948" y="0"/>
                </a:lnTo>
                <a:lnTo>
                  <a:pt x="0" y="0"/>
                </a:lnTo>
                <a:lnTo>
                  <a:pt x="0" y="1138428"/>
                </a:lnTo>
                <a:close/>
              </a:path>
            </a:pathLst>
          </a:custGeom>
          <a:ln w="381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034796" y="3517391"/>
            <a:ext cx="1033780" cy="512445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6515">
              <a:lnSpc>
                <a:spcPts val="195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  <a:p>
            <a:pPr marL="56515">
              <a:lnSpc>
                <a:spcPts val="2080"/>
              </a:lnSpc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Unit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530351" y="1836420"/>
            <a:ext cx="2042160" cy="3641090"/>
            <a:chOff x="530351" y="1836420"/>
            <a:chExt cx="2042160" cy="3641090"/>
          </a:xfrm>
        </p:grpSpPr>
        <p:sp>
          <p:nvSpPr>
            <p:cNvPr id="19" name="object 19"/>
            <p:cNvSpPr/>
            <p:nvPr/>
          </p:nvSpPr>
          <p:spPr>
            <a:xfrm>
              <a:off x="549401" y="1855470"/>
              <a:ext cx="2004060" cy="3602990"/>
            </a:xfrm>
            <a:custGeom>
              <a:avLst/>
              <a:gdLst/>
              <a:ahLst/>
              <a:cxnLst/>
              <a:rect l="l" t="t" r="r" b="b"/>
              <a:pathLst>
                <a:path w="2004060" h="3602990">
                  <a:moveTo>
                    <a:pt x="0" y="3602735"/>
                  </a:moveTo>
                  <a:lnTo>
                    <a:pt x="2004060" y="3602735"/>
                  </a:lnTo>
                  <a:lnTo>
                    <a:pt x="2004060" y="0"/>
                  </a:lnTo>
                  <a:lnTo>
                    <a:pt x="0" y="0"/>
                  </a:lnTo>
                  <a:lnTo>
                    <a:pt x="0" y="3602735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084831" y="3744468"/>
              <a:ext cx="367030" cy="76200"/>
            </a:xfrm>
            <a:custGeom>
              <a:avLst/>
              <a:gdLst/>
              <a:ahLst/>
              <a:cxnLst/>
              <a:rect l="l" t="t" r="r" b="b"/>
              <a:pathLst>
                <a:path w="367030" h="76200">
                  <a:moveTo>
                    <a:pt x="290830" y="0"/>
                  </a:moveTo>
                  <a:lnTo>
                    <a:pt x="290830" y="76199"/>
                  </a:lnTo>
                  <a:lnTo>
                    <a:pt x="354330" y="44449"/>
                  </a:lnTo>
                  <a:lnTo>
                    <a:pt x="303530" y="44449"/>
                  </a:lnTo>
                  <a:lnTo>
                    <a:pt x="303530" y="31749"/>
                  </a:lnTo>
                  <a:lnTo>
                    <a:pt x="354330" y="31749"/>
                  </a:lnTo>
                  <a:lnTo>
                    <a:pt x="290830" y="0"/>
                  </a:lnTo>
                  <a:close/>
                </a:path>
                <a:path w="367030" h="76200">
                  <a:moveTo>
                    <a:pt x="290830" y="31749"/>
                  </a:moveTo>
                  <a:lnTo>
                    <a:pt x="0" y="31749"/>
                  </a:lnTo>
                  <a:lnTo>
                    <a:pt x="0" y="44449"/>
                  </a:lnTo>
                  <a:lnTo>
                    <a:pt x="290830" y="44449"/>
                  </a:lnTo>
                  <a:lnTo>
                    <a:pt x="290830" y="31749"/>
                  </a:lnTo>
                  <a:close/>
                </a:path>
                <a:path w="367030" h="76200">
                  <a:moveTo>
                    <a:pt x="354330" y="31749"/>
                  </a:moveTo>
                  <a:lnTo>
                    <a:pt x="303530" y="31749"/>
                  </a:lnTo>
                  <a:lnTo>
                    <a:pt x="303530" y="44449"/>
                  </a:lnTo>
                  <a:lnTo>
                    <a:pt x="354330" y="44449"/>
                  </a:lnTo>
                  <a:lnTo>
                    <a:pt x="367030" y="38099"/>
                  </a:lnTo>
                  <a:lnTo>
                    <a:pt x="354330" y="31749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2095754" y="3372992"/>
            <a:ext cx="4241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latin typeface="Calibri"/>
                <a:cs typeface="Calibri"/>
              </a:rPr>
              <a:t>Read </a:t>
            </a:r>
            <a:r>
              <a:rPr sz="1200" b="1" dirty="0">
                <a:latin typeface="Calibri"/>
                <a:cs typeface="Calibri"/>
              </a:rPr>
              <a:t>Data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C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16915" y="3499866"/>
            <a:ext cx="43307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Cont. Sigs.: </a:t>
            </a:r>
            <a:r>
              <a:rPr sz="1200" spc="-25" dirty="0">
                <a:latin typeface="Calibri"/>
                <a:cs typeface="Calibri"/>
              </a:rPr>
              <a:t>Op. </a:t>
            </a:r>
            <a:r>
              <a:rPr sz="1200" spc="-10" dirty="0">
                <a:latin typeface="Calibri"/>
                <a:cs typeface="Calibri"/>
              </a:rPr>
              <a:t>Select [Ld/St]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95579" y="5174437"/>
            <a:ext cx="82804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36624" y="3148583"/>
            <a:ext cx="3079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MUX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930528" y="2497708"/>
            <a:ext cx="424815" cy="1036955"/>
            <a:chOff x="930528" y="2497708"/>
            <a:chExt cx="424815" cy="1036955"/>
          </a:xfrm>
        </p:grpSpPr>
        <p:sp>
          <p:nvSpPr>
            <p:cNvPr id="26" name="object 26"/>
            <p:cNvSpPr/>
            <p:nvPr/>
          </p:nvSpPr>
          <p:spPr>
            <a:xfrm>
              <a:off x="930529" y="2497708"/>
              <a:ext cx="424815" cy="576580"/>
            </a:xfrm>
            <a:custGeom>
              <a:avLst/>
              <a:gdLst/>
              <a:ahLst/>
              <a:cxnLst/>
              <a:rect l="l" t="t" r="r" b="b"/>
              <a:pathLst>
                <a:path w="424815" h="576580">
                  <a:moveTo>
                    <a:pt x="76187" y="499745"/>
                  </a:moveTo>
                  <a:lnTo>
                    <a:pt x="44437" y="500075"/>
                  </a:lnTo>
                  <a:lnTo>
                    <a:pt x="38989" y="6096"/>
                  </a:lnTo>
                  <a:lnTo>
                    <a:pt x="26289" y="6350"/>
                  </a:lnTo>
                  <a:lnTo>
                    <a:pt x="31724" y="500202"/>
                  </a:lnTo>
                  <a:lnTo>
                    <a:pt x="0" y="500507"/>
                  </a:lnTo>
                  <a:lnTo>
                    <a:pt x="38938" y="576326"/>
                  </a:lnTo>
                  <a:lnTo>
                    <a:pt x="69761" y="512953"/>
                  </a:lnTo>
                  <a:lnTo>
                    <a:pt x="76187" y="499745"/>
                  </a:lnTo>
                  <a:close/>
                </a:path>
                <a:path w="424815" h="576580">
                  <a:moveTo>
                    <a:pt x="260591" y="493649"/>
                  </a:moveTo>
                  <a:lnTo>
                    <a:pt x="228841" y="493979"/>
                  </a:lnTo>
                  <a:lnTo>
                    <a:pt x="223393" y="0"/>
                  </a:lnTo>
                  <a:lnTo>
                    <a:pt x="210693" y="254"/>
                  </a:lnTo>
                  <a:lnTo>
                    <a:pt x="216128" y="494106"/>
                  </a:lnTo>
                  <a:lnTo>
                    <a:pt x="184404" y="494411"/>
                  </a:lnTo>
                  <a:lnTo>
                    <a:pt x="223342" y="570230"/>
                  </a:lnTo>
                  <a:lnTo>
                    <a:pt x="254165" y="506857"/>
                  </a:lnTo>
                  <a:lnTo>
                    <a:pt x="260426" y="493979"/>
                  </a:lnTo>
                  <a:lnTo>
                    <a:pt x="260591" y="493649"/>
                  </a:lnTo>
                  <a:close/>
                </a:path>
                <a:path w="424815" h="576580">
                  <a:moveTo>
                    <a:pt x="424307" y="493268"/>
                  </a:moveTo>
                  <a:lnTo>
                    <a:pt x="392557" y="493268"/>
                  </a:lnTo>
                  <a:lnTo>
                    <a:pt x="392557" y="126619"/>
                  </a:lnTo>
                  <a:lnTo>
                    <a:pt x="379857" y="126619"/>
                  </a:lnTo>
                  <a:lnTo>
                    <a:pt x="379857" y="493268"/>
                  </a:lnTo>
                  <a:lnTo>
                    <a:pt x="348107" y="493268"/>
                  </a:lnTo>
                  <a:lnTo>
                    <a:pt x="386207" y="569468"/>
                  </a:lnTo>
                  <a:lnTo>
                    <a:pt x="417957" y="505968"/>
                  </a:lnTo>
                  <a:lnTo>
                    <a:pt x="424307" y="493268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01305" y="3312159"/>
              <a:ext cx="75298" cy="222503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223771" y="2645663"/>
              <a:ext cx="94615" cy="119380"/>
            </a:xfrm>
            <a:custGeom>
              <a:avLst/>
              <a:gdLst/>
              <a:ahLst/>
              <a:cxnLst/>
              <a:rect l="l" t="t" r="r" b="b"/>
              <a:pathLst>
                <a:path w="94615" h="119380">
                  <a:moveTo>
                    <a:pt x="94487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94487" y="118872"/>
                  </a:lnTo>
                  <a:lnTo>
                    <a:pt x="944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223771" y="2645663"/>
              <a:ext cx="94615" cy="119380"/>
            </a:xfrm>
            <a:custGeom>
              <a:avLst/>
              <a:gdLst/>
              <a:ahLst/>
              <a:cxnLst/>
              <a:rect l="l" t="t" r="r" b="b"/>
              <a:pathLst>
                <a:path w="94615" h="119380">
                  <a:moveTo>
                    <a:pt x="0" y="118872"/>
                  </a:moveTo>
                  <a:lnTo>
                    <a:pt x="94487" y="118872"/>
                  </a:lnTo>
                  <a:lnTo>
                    <a:pt x="94487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998982" y="3072383"/>
            <a:ext cx="436880" cy="254635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36830">
              <a:lnSpc>
                <a:spcPct val="100000"/>
              </a:lnSpc>
              <a:spcBef>
                <a:spcPts val="300"/>
              </a:spcBef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MUX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929005" y="2497708"/>
            <a:ext cx="262255" cy="576580"/>
          </a:xfrm>
          <a:custGeom>
            <a:avLst/>
            <a:gdLst/>
            <a:ahLst/>
            <a:cxnLst/>
            <a:rect l="l" t="t" r="r" b="b"/>
            <a:pathLst>
              <a:path w="262255" h="576580">
                <a:moveTo>
                  <a:pt x="76187" y="499745"/>
                </a:moveTo>
                <a:lnTo>
                  <a:pt x="44437" y="500075"/>
                </a:lnTo>
                <a:lnTo>
                  <a:pt x="38989" y="6096"/>
                </a:lnTo>
                <a:lnTo>
                  <a:pt x="26289" y="6350"/>
                </a:lnTo>
                <a:lnTo>
                  <a:pt x="31724" y="500202"/>
                </a:lnTo>
                <a:lnTo>
                  <a:pt x="0" y="500507"/>
                </a:lnTo>
                <a:lnTo>
                  <a:pt x="38938" y="576326"/>
                </a:lnTo>
                <a:lnTo>
                  <a:pt x="69761" y="512953"/>
                </a:lnTo>
                <a:lnTo>
                  <a:pt x="76187" y="499745"/>
                </a:lnTo>
                <a:close/>
              </a:path>
              <a:path w="262255" h="576580">
                <a:moveTo>
                  <a:pt x="262115" y="493649"/>
                </a:moveTo>
                <a:lnTo>
                  <a:pt x="230365" y="493979"/>
                </a:lnTo>
                <a:lnTo>
                  <a:pt x="224917" y="0"/>
                </a:lnTo>
                <a:lnTo>
                  <a:pt x="212217" y="254"/>
                </a:lnTo>
                <a:lnTo>
                  <a:pt x="217652" y="494106"/>
                </a:lnTo>
                <a:lnTo>
                  <a:pt x="185928" y="494411"/>
                </a:lnTo>
                <a:lnTo>
                  <a:pt x="224866" y="570230"/>
                </a:lnTo>
                <a:lnTo>
                  <a:pt x="255689" y="506857"/>
                </a:lnTo>
                <a:lnTo>
                  <a:pt x="261950" y="493979"/>
                </a:lnTo>
                <a:lnTo>
                  <a:pt x="262115" y="493649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828243" y="1935761"/>
            <a:ext cx="542290" cy="109918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dirty="0">
                <a:latin typeface="Calibri"/>
                <a:cs typeface="Calibri"/>
              </a:rPr>
              <a:t>WB/Mem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Fwd</a:t>
            </a:r>
            <a:endParaRPr sz="1200">
              <a:latin typeface="Calibri"/>
              <a:cs typeface="Calibri"/>
            </a:endParaRPr>
          </a:p>
          <a:p>
            <a:pPr marL="56515" marR="5080" indent="-1905">
              <a:lnSpc>
                <a:spcPts val="1430"/>
              </a:lnSpc>
              <a:spcBef>
                <a:spcPts val="55"/>
              </a:spcBef>
            </a:pPr>
            <a:r>
              <a:rPr sz="1200" b="1" dirty="0">
                <a:latin typeface="Calibri"/>
                <a:cs typeface="Calibri"/>
              </a:rPr>
              <a:t>Mem/Mem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Fwd </a:t>
            </a:r>
            <a:r>
              <a:rPr sz="1200" b="1" dirty="0">
                <a:latin typeface="Calibri"/>
                <a:cs typeface="Calibri"/>
              </a:rPr>
              <a:t>Addr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Reg </a:t>
            </a:r>
            <a:r>
              <a:rPr sz="1200" b="1" spc="-50" dirty="0"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1201305" y="2624327"/>
            <a:ext cx="153670" cy="910590"/>
            <a:chOff x="1201305" y="2624327"/>
            <a:chExt cx="153670" cy="910590"/>
          </a:xfrm>
        </p:grpSpPr>
        <p:sp>
          <p:nvSpPr>
            <p:cNvPr id="34" name="object 34"/>
            <p:cNvSpPr/>
            <p:nvPr/>
          </p:nvSpPr>
          <p:spPr>
            <a:xfrm>
              <a:off x="1278636" y="2624327"/>
              <a:ext cx="76200" cy="443230"/>
            </a:xfrm>
            <a:custGeom>
              <a:avLst/>
              <a:gdLst/>
              <a:ahLst/>
              <a:cxnLst/>
              <a:rect l="l" t="t" r="r" b="b"/>
              <a:pathLst>
                <a:path w="76200" h="443230">
                  <a:moveTo>
                    <a:pt x="31750" y="366649"/>
                  </a:moveTo>
                  <a:lnTo>
                    <a:pt x="0" y="366649"/>
                  </a:lnTo>
                  <a:lnTo>
                    <a:pt x="38100" y="442849"/>
                  </a:lnTo>
                  <a:lnTo>
                    <a:pt x="69850" y="379349"/>
                  </a:lnTo>
                  <a:lnTo>
                    <a:pt x="31750" y="379349"/>
                  </a:lnTo>
                  <a:lnTo>
                    <a:pt x="31750" y="366649"/>
                  </a:lnTo>
                  <a:close/>
                </a:path>
                <a:path w="76200" h="443230">
                  <a:moveTo>
                    <a:pt x="44450" y="0"/>
                  </a:moveTo>
                  <a:lnTo>
                    <a:pt x="31750" y="0"/>
                  </a:lnTo>
                  <a:lnTo>
                    <a:pt x="31750" y="379349"/>
                  </a:lnTo>
                  <a:lnTo>
                    <a:pt x="44450" y="379349"/>
                  </a:lnTo>
                  <a:lnTo>
                    <a:pt x="44450" y="0"/>
                  </a:lnTo>
                  <a:close/>
                </a:path>
                <a:path w="76200" h="443230">
                  <a:moveTo>
                    <a:pt x="76200" y="366649"/>
                  </a:moveTo>
                  <a:lnTo>
                    <a:pt x="44450" y="366649"/>
                  </a:lnTo>
                  <a:lnTo>
                    <a:pt x="44450" y="379349"/>
                  </a:lnTo>
                  <a:lnTo>
                    <a:pt x="69850" y="379349"/>
                  </a:lnTo>
                  <a:lnTo>
                    <a:pt x="76200" y="366649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01305" y="3312159"/>
              <a:ext cx="75298" cy="222503"/>
            </a:xfrm>
            <a:prstGeom prst="rect">
              <a:avLst/>
            </a:prstGeom>
          </p:spPr>
        </p:pic>
      </p:grpSp>
      <p:sp>
        <p:nvSpPr>
          <p:cNvPr id="36" name="object 36"/>
          <p:cNvSpPr txBox="1"/>
          <p:nvPr/>
        </p:nvSpPr>
        <p:spPr>
          <a:xfrm>
            <a:off x="1720595" y="3060192"/>
            <a:ext cx="436245" cy="254635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36830">
              <a:lnSpc>
                <a:spcPct val="100000"/>
              </a:lnSpc>
              <a:spcBef>
                <a:spcPts val="290"/>
              </a:spcBef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MUX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1651380" y="2483992"/>
            <a:ext cx="424815" cy="1038860"/>
            <a:chOff x="1651380" y="2483992"/>
            <a:chExt cx="424815" cy="1038860"/>
          </a:xfrm>
        </p:grpSpPr>
        <p:sp>
          <p:nvSpPr>
            <p:cNvPr id="38" name="object 38"/>
            <p:cNvSpPr/>
            <p:nvPr/>
          </p:nvSpPr>
          <p:spPr>
            <a:xfrm>
              <a:off x="1651381" y="2483992"/>
              <a:ext cx="424815" cy="577850"/>
            </a:xfrm>
            <a:custGeom>
              <a:avLst/>
              <a:gdLst/>
              <a:ahLst/>
              <a:cxnLst/>
              <a:rect l="l" t="t" r="r" b="b"/>
              <a:pathLst>
                <a:path w="424814" h="577850">
                  <a:moveTo>
                    <a:pt x="76200" y="501269"/>
                  </a:moveTo>
                  <a:lnTo>
                    <a:pt x="44437" y="501599"/>
                  </a:lnTo>
                  <a:lnTo>
                    <a:pt x="38989" y="7620"/>
                  </a:lnTo>
                  <a:lnTo>
                    <a:pt x="26289" y="7874"/>
                  </a:lnTo>
                  <a:lnTo>
                    <a:pt x="31724" y="501726"/>
                  </a:lnTo>
                  <a:lnTo>
                    <a:pt x="0" y="502031"/>
                  </a:lnTo>
                  <a:lnTo>
                    <a:pt x="38989" y="577850"/>
                  </a:lnTo>
                  <a:lnTo>
                    <a:pt x="69773" y="514477"/>
                  </a:lnTo>
                  <a:lnTo>
                    <a:pt x="76200" y="501269"/>
                  </a:lnTo>
                  <a:close/>
                </a:path>
                <a:path w="424814" h="577850">
                  <a:moveTo>
                    <a:pt x="260604" y="493649"/>
                  </a:moveTo>
                  <a:lnTo>
                    <a:pt x="228841" y="493979"/>
                  </a:lnTo>
                  <a:lnTo>
                    <a:pt x="223393" y="0"/>
                  </a:lnTo>
                  <a:lnTo>
                    <a:pt x="210693" y="254"/>
                  </a:lnTo>
                  <a:lnTo>
                    <a:pt x="216128" y="494106"/>
                  </a:lnTo>
                  <a:lnTo>
                    <a:pt x="184404" y="494411"/>
                  </a:lnTo>
                  <a:lnTo>
                    <a:pt x="223393" y="570230"/>
                  </a:lnTo>
                  <a:lnTo>
                    <a:pt x="254177" y="506857"/>
                  </a:lnTo>
                  <a:lnTo>
                    <a:pt x="260604" y="493649"/>
                  </a:lnTo>
                  <a:close/>
                </a:path>
                <a:path w="424814" h="577850">
                  <a:moveTo>
                    <a:pt x="424307" y="494792"/>
                  </a:moveTo>
                  <a:lnTo>
                    <a:pt x="392557" y="494792"/>
                  </a:lnTo>
                  <a:lnTo>
                    <a:pt x="392557" y="128143"/>
                  </a:lnTo>
                  <a:lnTo>
                    <a:pt x="379857" y="128143"/>
                  </a:lnTo>
                  <a:lnTo>
                    <a:pt x="379857" y="494792"/>
                  </a:lnTo>
                  <a:lnTo>
                    <a:pt x="348107" y="494792"/>
                  </a:lnTo>
                  <a:lnTo>
                    <a:pt x="386207" y="570992"/>
                  </a:lnTo>
                  <a:lnTo>
                    <a:pt x="417957" y="507492"/>
                  </a:lnTo>
                  <a:lnTo>
                    <a:pt x="424307" y="494792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22144" y="3299967"/>
              <a:ext cx="75311" cy="222504"/>
            </a:xfrm>
            <a:prstGeom prst="rect">
              <a:avLst/>
            </a:prstGeom>
          </p:spPr>
        </p:pic>
      </p:grpSp>
      <p:sp>
        <p:nvSpPr>
          <p:cNvPr id="40" name="object 40"/>
          <p:cNvSpPr txBox="1"/>
          <p:nvPr/>
        </p:nvSpPr>
        <p:spPr>
          <a:xfrm>
            <a:off x="1549653" y="1965352"/>
            <a:ext cx="541655" cy="105727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3335">
              <a:lnSpc>
                <a:spcPts val="1160"/>
              </a:lnSpc>
            </a:pPr>
            <a:r>
              <a:rPr sz="1200" b="1" dirty="0">
                <a:latin typeface="Calibri"/>
                <a:cs typeface="Calibri"/>
              </a:rPr>
              <a:t>WB/Mem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Fwd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360"/>
              </a:lnSpc>
            </a:pPr>
            <a:r>
              <a:rPr sz="1200" b="1" dirty="0">
                <a:latin typeface="Calibri"/>
                <a:cs typeface="Calibri"/>
              </a:rPr>
              <a:t>Mem/Mem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Fwd</a:t>
            </a:r>
            <a:endParaRPr sz="1200">
              <a:latin typeface="Calibri"/>
              <a:cs typeface="Calibri"/>
            </a:endParaRPr>
          </a:p>
          <a:p>
            <a:pPr marL="56515">
              <a:lnSpc>
                <a:spcPct val="100000"/>
              </a:lnSpc>
              <a:spcBef>
                <a:spcPts val="140"/>
              </a:spcBef>
            </a:pPr>
            <a:r>
              <a:rPr sz="1200" b="1" dirty="0">
                <a:latin typeface="Calibri"/>
                <a:cs typeface="Calibri"/>
              </a:rPr>
              <a:t>Data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Reg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B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7403" y="5576722"/>
            <a:ext cx="6734809" cy="1245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82980" marR="5080" indent="-970915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latin typeface="Calibri"/>
                <a:cs typeface="Calibri"/>
              </a:rPr>
              <a:t>AMAT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=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L1HitRate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x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L1AccTime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+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L1MissRate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x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(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L1MissTime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b="1" spc="-50" dirty="0">
                <a:latin typeface="Calibri"/>
                <a:cs typeface="Calibri"/>
              </a:rPr>
              <a:t>+ </a:t>
            </a:r>
            <a:r>
              <a:rPr sz="2000" b="1" dirty="0">
                <a:latin typeface="Calibri"/>
                <a:cs typeface="Calibri"/>
              </a:rPr>
              <a:t>L2HitRate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x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L2AccTime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+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L2MissRate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x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(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L2MissTime</a:t>
            </a:r>
            <a:r>
              <a:rPr sz="2000" b="1" spc="-50" dirty="0">
                <a:latin typeface="Calibri"/>
                <a:cs typeface="Calibri"/>
              </a:rPr>
              <a:t> + </a:t>
            </a:r>
            <a:r>
              <a:rPr sz="2000" b="1" dirty="0">
                <a:latin typeface="Calibri"/>
                <a:cs typeface="Calibri"/>
              </a:rPr>
              <a:t>L3HitRate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x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L3AccTime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+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L3MissRate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x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(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L3MissTime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b="1" spc="-50" dirty="0">
                <a:latin typeface="Calibri"/>
                <a:cs typeface="Calibri"/>
              </a:rPr>
              <a:t>+</a:t>
            </a:r>
            <a:endParaRPr sz="2000">
              <a:latin typeface="Calibri"/>
              <a:cs typeface="Calibri"/>
            </a:endParaRPr>
          </a:p>
          <a:p>
            <a:pPr marL="1211580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latin typeface="Calibri"/>
                <a:cs typeface="Calibri"/>
              </a:rPr>
              <a:t>DRAM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Latency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)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)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50" dirty="0"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406140" y="3820667"/>
            <a:ext cx="727075" cy="132588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168275">
              <a:lnSpc>
                <a:spcPct val="100000"/>
              </a:lnSpc>
              <a:spcBef>
                <a:spcPts val="1170"/>
              </a:spcBef>
            </a:pPr>
            <a:r>
              <a:rPr sz="1800" spc="-25" dirty="0">
                <a:latin typeface="Calibri"/>
                <a:cs typeface="Calibri"/>
              </a:rPr>
              <a:t>L1$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394959" y="3157727"/>
            <a:ext cx="727075" cy="238379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700">
              <a:latin typeface="Times New Roman"/>
              <a:cs typeface="Times New Roman"/>
            </a:endParaRPr>
          </a:p>
          <a:p>
            <a:pPr marL="200025">
              <a:lnSpc>
                <a:spcPct val="100000"/>
              </a:lnSpc>
              <a:spcBef>
                <a:spcPts val="5"/>
              </a:spcBef>
            </a:pPr>
            <a:r>
              <a:rPr sz="1800" spc="-25" dirty="0">
                <a:latin typeface="Calibri"/>
                <a:cs typeface="Calibri"/>
              </a:rPr>
              <a:t>L2$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523988" y="2535935"/>
            <a:ext cx="727075" cy="3470275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00">
              <a:latin typeface="Times New Roman"/>
              <a:cs typeface="Times New Roman"/>
            </a:endParaRPr>
          </a:p>
          <a:p>
            <a:pPr marL="220345">
              <a:lnSpc>
                <a:spcPct val="100000"/>
              </a:lnSpc>
              <a:spcBef>
                <a:spcPts val="5"/>
              </a:spcBef>
            </a:pPr>
            <a:r>
              <a:rPr sz="1800" spc="-25" dirty="0">
                <a:latin typeface="Calibri"/>
                <a:cs typeface="Calibri"/>
              </a:rPr>
              <a:t>L3$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803017" y="2701290"/>
            <a:ext cx="189420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Miss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rate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25" dirty="0">
                <a:latin typeface="Calibri"/>
                <a:cs typeface="Calibri"/>
              </a:rPr>
              <a:t> 0.1 </a:t>
            </a:r>
            <a:r>
              <a:rPr sz="1800" dirty="0">
                <a:latin typeface="Calibri"/>
                <a:cs typeface="Calibri"/>
              </a:rPr>
              <a:t>Access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time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10" dirty="0">
                <a:latin typeface="Calibri"/>
                <a:cs typeface="Calibri"/>
              </a:rPr>
              <a:t> 322ps </a:t>
            </a:r>
            <a:r>
              <a:rPr sz="1800" dirty="0">
                <a:latin typeface="Calibri"/>
                <a:cs typeface="Calibri"/>
              </a:rPr>
              <a:t>Miss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time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10" dirty="0">
                <a:latin typeface="Calibri"/>
                <a:cs typeface="Calibri"/>
              </a:rPr>
              <a:t> 305ps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8343138" y="5759907"/>
            <a:ext cx="5156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Calibri"/>
                <a:cs typeface="Calibri"/>
              </a:rPr>
              <a:t>1MB,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20" dirty="0">
                <a:latin typeface="Calibri"/>
                <a:cs typeface="Calibri"/>
              </a:rPr>
              <a:t>8way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213986" y="4804029"/>
            <a:ext cx="5105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Calibri"/>
                <a:cs typeface="Calibri"/>
              </a:rPr>
              <a:t>4kB,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20" dirty="0">
                <a:latin typeface="Calibri"/>
                <a:cs typeface="Calibri"/>
              </a:rPr>
              <a:t>4way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175375" y="4870526"/>
            <a:ext cx="54038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64kB,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20" dirty="0">
                <a:latin typeface="Calibri"/>
                <a:cs typeface="Calibri"/>
              </a:rPr>
              <a:t>8way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768977" y="2017521"/>
            <a:ext cx="1898014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Miss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rate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20" dirty="0">
                <a:latin typeface="Calibri"/>
                <a:cs typeface="Calibri"/>
              </a:rPr>
              <a:t> 0.02 </a:t>
            </a:r>
            <a:r>
              <a:rPr sz="1800" dirty="0">
                <a:latin typeface="Calibri"/>
                <a:cs typeface="Calibri"/>
              </a:rPr>
              <a:t>Access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time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10" dirty="0">
                <a:latin typeface="Calibri"/>
                <a:cs typeface="Calibri"/>
              </a:rPr>
              <a:t> 461ps </a:t>
            </a:r>
            <a:r>
              <a:rPr sz="1800" dirty="0">
                <a:latin typeface="Calibri"/>
                <a:cs typeface="Calibri"/>
              </a:rPr>
              <a:t>Miss time = </a:t>
            </a:r>
            <a:r>
              <a:rPr sz="1800" spc="-10" dirty="0">
                <a:latin typeface="Calibri"/>
                <a:cs typeface="Calibri"/>
              </a:rPr>
              <a:t>395ps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093966" y="1465326"/>
            <a:ext cx="170307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Miss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rate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0.01 </a:t>
            </a:r>
            <a:r>
              <a:rPr sz="1800" dirty="0">
                <a:latin typeface="Calibri"/>
                <a:cs typeface="Calibri"/>
              </a:rPr>
              <a:t>Hit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time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10" dirty="0">
                <a:latin typeface="Calibri"/>
                <a:cs typeface="Calibri"/>
              </a:rPr>
              <a:t> 1.28ns </a:t>
            </a:r>
            <a:r>
              <a:rPr sz="1800" dirty="0">
                <a:latin typeface="Calibri"/>
                <a:cs typeface="Calibri"/>
              </a:rPr>
              <a:t>Miss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time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10" dirty="0">
                <a:latin typeface="Calibri"/>
                <a:cs typeface="Calibri"/>
              </a:rPr>
              <a:t> 485ps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9785984" y="1344548"/>
            <a:ext cx="7391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7.5ns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Latency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850" y="58851"/>
            <a:ext cx="11457838" cy="1183640"/>
          </a:xfrm>
          <a:prstGeom prst="rect">
            <a:avLst/>
          </a:prstGeom>
        </p:spPr>
        <p:txBody>
          <a:bodyPr vert="horz" wrap="square" lIns="0" tIns="403428" rIns="0" bIns="0" rtlCol="0">
            <a:spAutoFit/>
          </a:bodyPr>
          <a:lstStyle/>
          <a:p>
            <a:pPr marL="561975">
              <a:lnSpc>
                <a:spcPct val="100000"/>
              </a:lnSpc>
              <a:spcBef>
                <a:spcPts val="105"/>
              </a:spcBef>
            </a:pPr>
            <a:r>
              <a:rPr dirty="0"/>
              <a:t>Computing</a:t>
            </a:r>
            <a:r>
              <a:rPr spc="-50" dirty="0"/>
              <a:t> </a:t>
            </a:r>
            <a:r>
              <a:rPr dirty="0"/>
              <a:t>the</a:t>
            </a:r>
            <a:r>
              <a:rPr spc="-35" dirty="0"/>
              <a:t> </a:t>
            </a:r>
            <a:r>
              <a:rPr spc="-50" dirty="0"/>
              <a:t>AMAT </a:t>
            </a:r>
            <a:r>
              <a:rPr dirty="0"/>
              <a:t>1/2/4/23</a:t>
            </a:r>
            <a:r>
              <a:rPr spc="-55" dirty="0"/>
              <a:t> </a:t>
            </a:r>
            <a:r>
              <a:rPr dirty="0"/>
              <a:t>90%</a:t>
            </a:r>
            <a:r>
              <a:rPr spc="-35" dirty="0"/>
              <a:t> </a:t>
            </a:r>
            <a:r>
              <a:rPr spc="-20" dirty="0"/>
              <a:t>hits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235" y="1698116"/>
            <a:ext cx="189420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Miss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rate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25" dirty="0">
                <a:latin typeface="Calibri"/>
                <a:cs typeface="Calibri"/>
              </a:rPr>
              <a:t> 0.1 </a:t>
            </a:r>
            <a:r>
              <a:rPr sz="1800" dirty="0">
                <a:latin typeface="Calibri"/>
                <a:cs typeface="Calibri"/>
              </a:rPr>
              <a:t>Access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time =</a:t>
            </a:r>
            <a:r>
              <a:rPr sz="1800" spc="-10" dirty="0">
                <a:latin typeface="Calibri"/>
                <a:cs typeface="Calibri"/>
              </a:rPr>
              <a:t> 322ps </a:t>
            </a:r>
            <a:r>
              <a:rPr sz="1800" dirty="0">
                <a:latin typeface="Calibri"/>
                <a:cs typeface="Calibri"/>
              </a:rPr>
              <a:t>(1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cycle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@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3GHz) </a:t>
            </a:r>
            <a:r>
              <a:rPr sz="1800" dirty="0">
                <a:latin typeface="Calibri"/>
                <a:cs typeface="Calibri"/>
              </a:rPr>
              <a:t>Miss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time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305ps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20997" y="1708480"/>
            <a:ext cx="1894205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Miss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rate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0.02 </a:t>
            </a:r>
            <a:r>
              <a:rPr sz="1800" dirty="0">
                <a:latin typeface="Calibri"/>
                <a:cs typeface="Calibri"/>
              </a:rPr>
              <a:t>Access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time =</a:t>
            </a:r>
            <a:r>
              <a:rPr sz="1800" spc="-10" dirty="0">
                <a:latin typeface="Calibri"/>
                <a:cs typeface="Calibri"/>
              </a:rPr>
              <a:t> 461ps </a:t>
            </a:r>
            <a:r>
              <a:rPr sz="1800" dirty="0">
                <a:latin typeface="Calibri"/>
                <a:cs typeface="Calibri"/>
              </a:rPr>
              <a:t>(2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cycles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@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3GHz) </a:t>
            </a:r>
            <a:r>
              <a:rPr sz="1800" dirty="0">
                <a:latin typeface="Calibri"/>
                <a:cs typeface="Calibri"/>
              </a:rPr>
              <a:t>Miss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time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10" dirty="0">
                <a:latin typeface="Calibri"/>
                <a:cs typeface="Calibri"/>
              </a:rPr>
              <a:t> 395ps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379589" y="1698116"/>
            <a:ext cx="170307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Miss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rate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0.01 </a:t>
            </a:r>
            <a:r>
              <a:rPr sz="1800" dirty="0">
                <a:latin typeface="Calibri"/>
                <a:cs typeface="Calibri"/>
              </a:rPr>
              <a:t>Hit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time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10" dirty="0">
                <a:latin typeface="Calibri"/>
                <a:cs typeface="Calibri"/>
              </a:rPr>
              <a:t> 1.28ns </a:t>
            </a:r>
            <a:r>
              <a:rPr sz="1800" dirty="0">
                <a:latin typeface="Calibri"/>
                <a:cs typeface="Calibri"/>
              </a:rPr>
              <a:t>(4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cycles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@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3GHz) </a:t>
            </a:r>
            <a:r>
              <a:rPr sz="1800" dirty="0">
                <a:latin typeface="Calibri"/>
                <a:cs typeface="Calibri"/>
              </a:rPr>
              <a:t>Miss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time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485ps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33752" y="3346830"/>
            <a:ext cx="733742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4401185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0.322ns x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0.9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+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0.1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x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(0.305ns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+</a:t>
            </a:r>
            <a:endParaRPr sz="1800">
              <a:latin typeface="Calibri"/>
              <a:cs typeface="Calibri"/>
            </a:endParaRPr>
          </a:p>
          <a:p>
            <a:pPr marR="83820" algn="ctr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0.461ns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x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0.98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+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0.02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x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(0.395ns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+</a:t>
            </a:r>
            <a:endParaRPr sz="18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1.28ns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x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0.99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+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0.01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x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(0.485ns </a:t>
            </a:r>
            <a:r>
              <a:rPr sz="1800" spc="-50" dirty="0">
                <a:latin typeface="Calibri"/>
                <a:cs typeface="Calibri"/>
              </a:rPr>
              <a:t>+</a:t>
            </a:r>
            <a:endParaRPr sz="1800">
              <a:latin typeface="Calibri"/>
              <a:cs typeface="Calibri"/>
            </a:endParaRPr>
          </a:p>
          <a:p>
            <a:pPr marR="59055" algn="r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7.5ns)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)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251693" y="1708480"/>
            <a:ext cx="1799589" cy="849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DRAM</a:t>
            </a:r>
            <a:r>
              <a:rPr sz="1800" spc="-10" dirty="0">
                <a:latin typeface="Calibri"/>
                <a:cs typeface="Calibri"/>
              </a:rPr>
              <a:t> Latency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alibri"/>
                <a:cs typeface="Calibri"/>
              </a:rPr>
              <a:t>7.5ns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(CAS</a:t>
            </a:r>
            <a:r>
              <a:rPr sz="1800" spc="-10" dirty="0">
                <a:latin typeface="Calibri"/>
                <a:cs typeface="Calibri"/>
              </a:rPr>
              <a:t> latency) </a:t>
            </a:r>
            <a:r>
              <a:rPr sz="1800" dirty="0">
                <a:latin typeface="Calibri"/>
                <a:cs typeface="Calibri"/>
              </a:rPr>
              <a:t>(23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cycles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@</a:t>
            </a:r>
            <a:r>
              <a:rPr sz="1800" spc="-10" dirty="0">
                <a:latin typeface="Calibri"/>
                <a:cs typeface="Calibri"/>
              </a:rPr>
              <a:t> 3GHz)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33752" y="4979289"/>
            <a:ext cx="39725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1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x 0.9 +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0.1 x (1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60" dirty="0">
                <a:latin typeface="Calibri"/>
                <a:cs typeface="Calibri"/>
              </a:rPr>
              <a:t>+</a:t>
            </a:r>
            <a:endParaRPr sz="1800">
              <a:latin typeface="Calibri"/>
              <a:cs typeface="Calibri"/>
            </a:endParaRPr>
          </a:p>
          <a:p>
            <a:pPr marL="2056764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2 x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0.98 +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0.02 x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(2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+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30544" y="5527954"/>
            <a:ext cx="19284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4 x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0.99 +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0.01 x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(2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+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278114" y="5801969"/>
            <a:ext cx="5721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23)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)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706736" y="3903979"/>
            <a:ext cx="16573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Calibri"/>
                <a:cs typeface="Calibri"/>
              </a:rPr>
              <a:t>AMAT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Seconds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706736" y="5579465"/>
            <a:ext cx="14643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Calibri"/>
                <a:cs typeface="Calibri"/>
              </a:rPr>
              <a:t>AMAT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Cycles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483616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Computing</a:t>
            </a:r>
            <a:r>
              <a:rPr spc="-5" dirty="0"/>
              <a:t> </a:t>
            </a:r>
            <a:r>
              <a:rPr dirty="0"/>
              <a:t>the</a:t>
            </a:r>
            <a:r>
              <a:rPr spc="-5" dirty="0"/>
              <a:t> </a:t>
            </a:r>
            <a:r>
              <a:rPr spc="-65" dirty="0"/>
              <a:t>AMAT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235" y="1698116"/>
            <a:ext cx="189420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Miss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rate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25" dirty="0">
                <a:latin typeface="Calibri"/>
                <a:cs typeface="Calibri"/>
              </a:rPr>
              <a:t> 0.1 </a:t>
            </a:r>
            <a:r>
              <a:rPr sz="1800" dirty="0">
                <a:latin typeface="Calibri"/>
                <a:cs typeface="Calibri"/>
              </a:rPr>
              <a:t>Access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time =</a:t>
            </a:r>
            <a:r>
              <a:rPr sz="1800" spc="-10" dirty="0">
                <a:latin typeface="Calibri"/>
                <a:cs typeface="Calibri"/>
              </a:rPr>
              <a:t> 322ps </a:t>
            </a:r>
            <a:r>
              <a:rPr sz="1800" dirty="0">
                <a:latin typeface="Calibri"/>
                <a:cs typeface="Calibri"/>
              </a:rPr>
              <a:t>Miss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time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10" dirty="0">
                <a:latin typeface="Calibri"/>
                <a:cs typeface="Calibri"/>
              </a:rPr>
              <a:t> 305ps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20997" y="1708480"/>
            <a:ext cx="1894205" cy="849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Miss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rate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0.02 </a:t>
            </a:r>
            <a:r>
              <a:rPr sz="1800" dirty="0">
                <a:latin typeface="Calibri"/>
                <a:cs typeface="Calibri"/>
              </a:rPr>
              <a:t>Access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time =</a:t>
            </a:r>
            <a:r>
              <a:rPr sz="1800" spc="-10" dirty="0">
                <a:latin typeface="Calibri"/>
                <a:cs typeface="Calibri"/>
              </a:rPr>
              <a:t> 461ps </a:t>
            </a:r>
            <a:r>
              <a:rPr sz="1800" dirty="0">
                <a:latin typeface="Calibri"/>
                <a:cs typeface="Calibri"/>
              </a:rPr>
              <a:t>Miss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time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10" dirty="0">
                <a:latin typeface="Calibri"/>
                <a:cs typeface="Calibri"/>
              </a:rPr>
              <a:t> 395ps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379589" y="1698116"/>
            <a:ext cx="170307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Miss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rate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0.01 </a:t>
            </a:r>
            <a:r>
              <a:rPr sz="1800" dirty="0">
                <a:latin typeface="Calibri"/>
                <a:cs typeface="Calibri"/>
              </a:rPr>
              <a:t>Hit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time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10" dirty="0">
                <a:latin typeface="Calibri"/>
                <a:cs typeface="Calibri"/>
              </a:rPr>
              <a:t> 1.28ns </a:t>
            </a:r>
            <a:r>
              <a:rPr sz="1800" dirty="0">
                <a:latin typeface="Calibri"/>
                <a:cs typeface="Calibri"/>
              </a:rPr>
              <a:t>Miss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time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10" dirty="0">
                <a:latin typeface="Calibri"/>
                <a:cs typeface="Calibri"/>
              </a:rPr>
              <a:t> 485ps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229215" y="1708480"/>
            <a:ext cx="1793239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DRAM</a:t>
            </a:r>
            <a:r>
              <a:rPr sz="1800" spc="-10" dirty="0">
                <a:latin typeface="Calibri"/>
                <a:cs typeface="Calibri"/>
              </a:rPr>
              <a:t> Latency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alibri"/>
                <a:cs typeface="Calibri"/>
              </a:rPr>
              <a:t>7.5ns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(CAS</a:t>
            </a:r>
            <a:r>
              <a:rPr sz="1800" spc="-10" dirty="0">
                <a:latin typeface="Calibri"/>
                <a:cs typeface="Calibri"/>
              </a:rPr>
              <a:t> latency)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676" y="3526535"/>
            <a:ext cx="5878068" cy="246602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96000" y="3526435"/>
            <a:ext cx="6096000" cy="203006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1086845" y="5618784"/>
            <a:ext cx="5861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cycles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03428" rIns="0" bIns="0" rtlCol="0">
            <a:spAutoFit/>
          </a:bodyPr>
          <a:lstStyle/>
          <a:p>
            <a:pPr marL="561975">
              <a:lnSpc>
                <a:spcPct val="100000"/>
              </a:lnSpc>
              <a:spcBef>
                <a:spcPts val="105"/>
              </a:spcBef>
            </a:pPr>
            <a:r>
              <a:rPr dirty="0"/>
              <a:t>Computing</a:t>
            </a:r>
            <a:r>
              <a:rPr spc="-30" dirty="0"/>
              <a:t> </a:t>
            </a:r>
            <a:r>
              <a:rPr dirty="0"/>
              <a:t>the</a:t>
            </a:r>
            <a:r>
              <a:rPr spc="-25" dirty="0"/>
              <a:t> </a:t>
            </a:r>
            <a:r>
              <a:rPr spc="-55" dirty="0"/>
              <a:t>AMAT</a:t>
            </a:r>
            <a:r>
              <a:rPr spc="-60" dirty="0"/>
              <a:t> </a:t>
            </a:r>
            <a:r>
              <a:rPr dirty="0"/>
              <a:t>–</a:t>
            </a:r>
            <a:r>
              <a:rPr spc="-30" dirty="0"/>
              <a:t> </a:t>
            </a:r>
            <a:r>
              <a:rPr dirty="0"/>
              <a:t>2/5/10/30</a:t>
            </a:r>
            <a:r>
              <a:rPr spc="-55" dirty="0"/>
              <a:t> </a:t>
            </a:r>
            <a:r>
              <a:rPr dirty="0"/>
              <a:t>90%</a:t>
            </a:r>
            <a:r>
              <a:rPr spc="-25" dirty="0"/>
              <a:t> </a:t>
            </a:r>
            <a:r>
              <a:rPr spc="-20" dirty="0"/>
              <a:t>hits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235" y="1698116"/>
            <a:ext cx="205549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Miss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rate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25" dirty="0">
                <a:latin typeface="Calibri"/>
                <a:cs typeface="Calibri"/>
              </a:rPr>
              <a:t> 0.1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Access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time =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cycles </a:t>
            </a:r>
            <a:r>
              <a:rPr sz="1800" dirty="0">
                <a:latin typeface="Calibri"/>
                <a:cs typeface="Calibri"/>
              </a:rPr>
              <a:t>Miss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time =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cycles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20997" y="1708480"/>
            <a:ext cx="2055495" cy="849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Miss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rate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0.02 </a:t>
            </a:r>
            <a:r>
              <a:rPr sz="1800" dirty="0">
                <a:latin typeface="Calibri"/>
                <a:cs typeface="Calibri"/>
              </a:rPr>
              <a:t>Access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time =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5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cycles </a:t>
            </a:r>
            <a:r>
              <a:rPr sz="1800" dirty="0">
                <a:latin typeface="Calibri"/>
                <a:cs typeface="Calibri"/>
              </a:rPr>
              <a:t>Miss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time =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5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cycles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379589" y="1698116"/>
            <a:ext cx="197993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Miss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rate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0.01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Hit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time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10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cycles </a:t>
            </a:r>
            <a:r>
              <a:rPr sz="1800" dirty="0">
                <a:latin typeface="Calibri"/>
                <a:cs typeface="Calibri"/>
              </a:rPr>
              <a:t>Miss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time =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10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cycles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229215" y="1708480"/>
            <a:ext cx="1382395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DRAM</a:t>
            </a:r>
            <a:r>
              <a:rPr sz="1800" spc="-10" dirty="0">
                <a:latin typeface="Calibri"/>
                <a:cs typeface="Calibri"/>
              </a:rPr>
              <a:t> Latency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alibri"/>
                <a:cs typeface="Calibri"/>
              </a:rPr>
              <a:t>30 </a:t>
            </a:r>
            <a:r>
              <a:rPr sz="1800" spc="-10" dirty="0">
                <a:latin typeface="Calibri"/>
                <a:cs typeface="Calibri"/>
              </a:rPr>
              <a:t>cycles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516869" y="5256403"/>
            <a:ext cx="14395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Calibri"/>
                <a:cs typeface="Calibri"/>
              </a:rPr>
              <a:t>AMAT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cycles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93139" y="4979289"/>
            <a:ext cx="16967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2 x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0.9 +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0.1 x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(2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+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37077" y="5253608"/>
            <a:ext cx="19284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5 x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0.98 +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0.02 x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(5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+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89930" y="5527954"/>
            <a:ext cx="489394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10 x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0.99 +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0.01 x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(10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+</a:t>
            </a:r>
            <a:endParaRPr sz="1800">
              <a:latin typeface="Calibri"/>
              <a:cs typeface="Calibri"/>
            </a:endParaRPr>
          </a:p>
          <a:p>
            <a:pPr marL="216027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30)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)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)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2.52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cycles =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3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cycles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968057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Memory</a:t>
            </a:r>
            <a:r>
              <a:rPr spc="-70" dirty="0"/>
              <a:t> </a:t>
            </a:r>
            <a:r>
              <a:rPr dirty="0"/>
              <a:t>is</a:t>
            </a:r>
            <a:r>
              <a:rPr spc="-70" dirty="0"/>
              <a:t> </a:t>
            </a:r>
            <a:r>
              <a:rPr dirty="0"/>
              <a:t>conceptually</a:t>
            </a:r>
            <a:r>
              <a:rPr spc="-50" dirty="0"/>
              <a:t> </a:t>
            </a:r>
            <a:r>
              <a:rPr dirty="0"/>
              <a:t>far</a:t>
            </a:r>
            <a:r>
              <a:rPr spc="-90" dirty="0"/>
              <a:t> </a:t>
            </a:r>
            <a:r>
              <a:rPr dirty="0"/>
              <a:t>away</a:t>
            </a:r>
            <a:r>
              <a:rPr spc="-65" dirty="0"/>
              <a:t> </a:t>
            </a:r>
            <a:r>
              <a:rPr dirty="0"/>
              <a:t>from</a:t>
            </a:r>
            <a:r>
              <a:rPr spc="-85" dirty="0"/>
              <a:t> </a:t>
            </a:r>
            <a:r>
              <a:rPr spc="-25" dirty="0"/>
              <a:t>CPU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504950" y="1371346"/>
            <a:ext cx="9803765" cy="5011420"/>
            <a:chOff x="1504950" y="1371346"/>
            <a:chExt cx="9803765" cy="5011420"/>
          </a:xfrm>
        </p:grpSpPr>
        <p:sp>
          <p:nvSpPr>
            <p:cNvPr id="4" name="object 4"/>
            <p:cNvSpPr/>
            <p:nvPr/>
          </p:nvSpPr>
          <p:spPr>
            <a:xfrm>
              <a:off x="10575035" y="1377696"/>
              <a:ext cx="727075" cy="4998720"/>
            </a:xfrm>
            <a:custGeom>
              <a:avLst/>
              <a:gdLst/>
              <a:ahLst/>
              <a:cxnLst/>
              <a:rect l="l" t="t" r="r" b="b"/>
              <a:pathLst>
                <a:path w="727075" h="4998720">
                  <a:moveTo>
                    <a:pt x="726948" y="0"/>
                  </a:moveTo>
                  <a:lnTo>
                    <a:pt x="0" y="0"/>
                  </a:lnTo>
                  <a:lnTo>
                    <a:pt x="0" y="4998720"/>
                  </a:lnTo>
                  <a:lnTo>
                    <a:pt x="726948" y="4998720"/>
                  </a:lnTo>
                  <a:lnTo>
                    <a:pt x="72694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575035" y="1377696"/>
              <a:ext cx="727075" cy="4998720"/>
            </a:xfrm>
            <a:custGeom>
              <a:avLst/>
              <a:gdLst/>
              <a:ahLst/>
              <a:cxnLst/>
              <a:rect l="l" t="t" r="r" b="b"/>
              <a:pathLst>
                <a:path w="727075" h="4998720">
                  <a:moveTo>
                    <a:pt x="0" y="4998720"/>
                  </a:moveTo>
                  <a:lnTo>
                    <a:pt x="726948" y="4998720"/>
                  </a:lnTo>
                  <a:lnTo>
                    <a:pt x="726948" y="0"/>
                  </a:lnTo>
                  <a:lnTo>
                    <a:pt x="0" y="0"/>
                  </a:lnTo>
                  <a:lnTo>
                    <a:pt x="0" y="4998720"/>
                  </a:lnTo>
                  <a:close/>
                </a:path>
                <a:path w="727075" h="4998720">
                  <a:moveTo>
                    <a:pt x="0" y="3108960"/>
                  </a:moveTo>
                  <a:lnTo>
                    <a:pt x="726948" y="3108960"/>
                  </a:lnTo>
                  <a:lnTo>
                    <a:pt x="726948" y="2822448"/>
                  </a:lnTo>
                  <a:lnTo>
                    <a:pt x="0" y="2822448"/>
                  </a:lnTo>
                  <a:lnTo>
                    <a:pt x="0" y="310896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04950" y="4106418"/>
              <a:ext cx="9070975" cy="250825"/>
            </a:xfrm>
            <a:custGeom>
              <a:avLst/>
              <a:gdLst/>
              <a:ahLst/>
              <a:cxnLst/>
              <a:rect l="l" t="t" r="r" b="b"/>
              <a:pathLst>
                <a:path w="9070975" h="250825">
                  <a:moveTo>
                    <a:pt x="50800" y="63499"/>
                  </a:moveTo>
                  <a:lnTo>
                    <a:pt x="25400" y="63499"/>
                  </a:lnTo>
                  <a:lnTo>
                    <a:pt x="25400" y="250697"/>
                  </a:lnTo>
                  <a:lnTo>
                    <a:pt x="9070975" y="250697"/>
                  </a:lnTo>
                  <a:lnTo>
                    <a:pt x="9070975" y="237997"/>
                  </a:lnTo>
                  <a:lnTo>
                    <a:pt x="50800" y="237997"/>
                  </a:lnTo>
                  <a:lnTo>
                    <a:pt x="38100" y="225297"/>
                  </a:lnTo>
                  <a:lnTo>
                    <a:pt x="50800" y="225297"/>
                  </a:lnTo>
                  <a:lnTo>
                    <a:pt x="50800" y="63499"/>
                  </a:lnTo>
                  <a:close/>
                </a:path>
                <a:path w="9070975" h="250825">
                  <a:moveTo>
                    <a:pt x="50800" y="225297"/>
                  </a:moveTo>
                  <a:lnTo>
                    <a:pt x="38100" y="225297"/>
                  </a:lnTo>
                  <a:lnTo>
                    <a:pt x="50800" y="237997"/>
                  </a:lnTo>
                  <a:lnTo>
                    <a:pt x="50800" y="225297"/>
                  </a:lnTo>
                  <a:close/>
                </a:path>
                <a:path w="9070975" h="250825">
                  <a:moveTo>
                    <a:pt x="9070975" y="225297"/>
                  </a:moveTo>
                  <a:lnTo>
                    <a:pt x="50800" y="225297"/>
                  </a:lnTo>
                  <a:lnTo>
                    <a:pt x="50800" y="237997"/>
                  </a:lnTo>
                  <a:lnTo>
                    <a:pt x="9070975" y="237997"/>
                  </a:lnTo>
                  <a:lnTo>
                    <a:pt x="9070975" y="225297"/>
                  </a:lnTo>
                  <a:close/>
                </a:path>
                <a:path w="9070975" h="250825">
                  <a:moveTo>
                    <a:pt x="38100" y="0"/>
                  </a:moveTo>
                  <a:lnTo>
                    <a:pt x="0" y="76199"/>
                  </a:lnTo>
                  <a:lnTo>
                    <a:pt x="25400" y="76199"/>
                  </a:lnTo>
                  <a:lnTo>
                    <a:pt x="25400" y="63499"/>
                  </a:lnTo>
                  <a:lnTo>
                    <a:pt x="69850" y="63499"/>
                  </a:lnTo>
                  <a:lnTo>
                    <a:pt x="38100" y="0"/>
                  </a:lnTo>
                  <a:close/>
                </a:path>
                <a:path w="9070975" h="250825">
                  <a:moveTo>
                    <a:pt x="69850" y="63499"/>
                  </a:moveTo>
                  <a:lnTo>
                    <a:pt x="50800" y="63499"/>
                  </a:lnTo>
                  <a:lnTo>
                    <a:pt x="50800" y="76199"/>
                  </a:lnTo>
                  <a:lnTo>
                    <a:pt x="76200" y="76199"/>
                  </a:lnTo>
                  <a:lnTo>
                    <a:pt x="69850" y="63499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575035" y="3915156"/>
              <a:ext cx="727075" cy="285115"/>
            </a:xfrm>
            <a:custGeom>
              <a:avLst/>
              <a:gdLst/>
              <a:ahLst/>
              <a:cxnLst/>
              <a:rect l="l" t="t" r="r" b="b"/>
              <a:pathLst>
                <a:path w="727075" h="285114">
                  <a:moveTo>
                    <a:pt x="0" y="284988"/>
                  </a:moveTo>
                  <a:lnTo>
                    <a:pt x="726948" y="284988"/>
                  </a:lnTo>
                  <a:lnTo>
                    <a:pt x="726948" y="0"/>
                  </a:lnTo>
                  <a:lnTo>
                    <a:pt x="0" y="0"/>
                  </a:lnTo>
                  <a:lnTo>
                    <a:pt x="0" y="2849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567416" y="3628644"/>
              <a:ext cx="727075" cy="287020"/>
            </a:xfrm>
            <a:custGeom>
              <a:avLst/>
              <a:gdLst/>
              <a:ahLst/>
              <a:cxnLst/>
              <a:rect l="l" t="t" r="r" b="b"/>
              <a:pathLst>
                <a:path w="727075" h="287020">
                  <a:moveTo>
                    <a:pt x="726948" y="0"/>
                  </a:moveTo>
                  <a:lnTo>
                    <a:pt x="0" y="0"/>
                  </a:lnTo>
                  <a:lnTo>
                    <a:pt x="0" y="286511"/>
                  </a:lnTo>
                  <a:lnTo>
                    <a:pt x="726948" y="286511"/>
                  </a:lnTo>
                  <a:lnTo>
                    <a:pt x="72694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567416" y="3345180"/>
              <a:ext cx="734695" cy="570230"/>
            </a:xfrm>
            <a:custGeom>
              <a:avLst/>
              <a:gdLst/>
              <a:ahLst/>
              <a:cxnLst/>
              <a:rect l="l" t="t" r="r" b="b"/>
              <a:pathLst>
                <a:path w="734695" h="570229">
                  <a:moveTo>
                    <a:pt x="0" y="569975"/>
                  </a:moveTo>
                  <a:lnTo>
                    <a:pt x="726948" y="569975"/>
                  </a:lnTo>
                  <a:lnTo>
                    <a:pt x="726948" y="283463"/>
                  </a:lnTo>
                  <a:lnTo>
                    <a:pt x="0" y="283463"/>
                  </a:lnTo>
                  <a:lnTo>
                    <a:pt x="0" y="569975"/>
                  </a:lnTo>
                  <a:close/>
                </a:path>
                <a:path w="734695" h="570229">
                  <a:moveTo>
                    <a:pt x="7619" y="286511"/>
                  </a:moveTo>
                  <a:lnTo>
                    <a:pt x="734567" y="286511"/>
                  </a:lnTo>
                  <a:lnTo>
                    <a:pt x="734567" y="0"/>
                  </a:lnTo>
                  <a:lnTo>
                    <a:pt x="7619" y="0"/>
                  </a:lnTo>
                  <a:lnTo>
                    <a:pt x="7619" y="28651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9854310" y="5227849"/>
            <a:ext cx="607695" cy="1155065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30"/>
              </a:spcBef>
            </a:pPr>
            <a:r>
              <a:rPr sz="1800" dirty="0">
                <a:latin typeface="Calibri"/>
                <a:cs typeface="Calibri"/>
              </a:rPr>
              <a:t>Byte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35"/>
              </a:spcBef>
            </a:pPr>
            <a:r>
              <a:rPr sz="1800" dirty="0">
                <a:latin typeface="Calibri"/>
                <a:cs typeface="Calibri"/>
              </a:rPr>
              <a:t>Byte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1800" dirty="0">
                <a:latin typeface="Calibri"/>
                <a:cs typeface="Calibri"/>
              </a:rPr>
              <a:t>Byte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981183" y="2778405"/>
            <a:ext cx="254000" cy="3022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.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. </a:t>
            </a:r>
            <a:r>
              <a:rPr sz="1800" spc="-5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785984" y="1339037"/>
            <a:ext cx="68834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Byte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98449" y="1470405"/>
            <a:ext cx="12553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urier New"/>
                <a:cs typeface="Courier New"/>
              </a:rPr>
              <a:t>lw</a:t>
            </a:r>
            <a:r>
              <a:rPr sz="1800" spc="-2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x6</a:t>
            </a:r>
            <a:r>
              <a:rPr sz="1800" spc="-20" dirty="0">
                <a:latin typeface="Courier New"/>
                <a:cs typeface="Courier New"/>
              </a:rPr>
              <a:t> </a:t>
            </a:r>
            <a:r>
              <a:rPr sz="1800" spc="-25" dirty="0">
                <a:latin typeface="Courier New"/>
                <a:cs typeface="Courier New"/>
              </a:rPr>
              <a:t>0xC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981183" y="4828819"/>
            <a:ext cx="254000" cy="3022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.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. </a:t>
            </a:r>
            <a:r>
              <a:rPr sz="1800" spc="-5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302365" y="3289300"/>
            <a:ext cx="847090" cy="1188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6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Byte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0xF </a:t>
            </a:r>
            <a:r>
              <a:rPr sz="1800" dirty="0">
                <a:latin typeface="Calibri"/>
                <a:cs typeface="Calibri"/>
              </a:rPr>
              <a:t>Byte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0xE </a:t>
            </a:r>
            <a:r>
              <a:rPr sz="1800" dirty="0">
                <a:latin typeface="Calibri"/>
                <a:cs typeface="Calibri"/>
              </a:rPr>
              <a:t>Byte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0xD </a:t>
            </a:r>
            <a:r>
              <a:rPr sz="1800" dirty="0">
                <a:latin typeface="Calibri"/>
                <a:cs typeface="Calibri"/>
              </a:rPr>
              <a:t>Byte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0xC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0575797" y="3345941"/>
            <a:ext cx="727075" cy="1138555"/>
          </a:xfrm>
          <a:custGeom>
            <a:avLst/>
            <a:gdLst/>
            <a:ahLst/>
            <a:cxnLst/>
            <a:rect l="l" t="t" r="r" b="b"/>
            <a:pathLst>
              <a:path w="727075" h="1138554">
                <a:moveTo>
                  <a:pt x="0" y="1138428"/>
                </a:moveTo>
                <a:lnTo>
                  <a:pt x="726948" y="1138428"/>
                </a:lnTo>
                <a:lnTo>
                  <a:pt x="726948" y="0"/>
                </a:lnTo>
                <a:lnTo>
                  <a:pt x="0" y="0"/>
                </a:lnTo>
                <a:lnTo>
                  <a:pt x="0" y="1138428"/>
                </a:lnTo>
                <a:close/>
              </a:path>
            </a:pathLst>
          </a:custGeom>
          <a:ln w="381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034796" y="3517391"/>
            <a:ext cx="1033780" cy="512445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6515">
              <a:lnSpc>
                <a:spcPts val="195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  <a:p>
            <a:pPr marL="56515">
              <a:lnSpc>
                <a:spcPts val="2080"/>
              </a:lnSpc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Unit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530351" y="1836420"/>
            <a:ext cx="2042160" cy="3641090"/>
            <a:chOff x="530351" y="1836420"/>
            <a:chExt cx="2042160" cy="3641090"/>
          </a:xfrm>
        </p:grpSpPr>
        <p:sp>
          <p:nvSpPr>
            <p:cNvPr id="19" name="object 19"/>
            <p:cNvSpPr/>
            <p:nvPr/>
          </p:nvSpPr>
          <p:spPr>
            <a:xfrm>
              <a:off x="549401" y="1855470"/>
              <a:ext cx="2004060" cy="3602990"/>
            </a:xfrm>
            <a:custGeom>
              <a:avLst/>
              <a:gdLst/>
              <a:ahLst/>
              <a:cxnLst/>
              <a:rect l="l" t="t" r="r" b="b"/>
              <a:pathLst>
                <a:path w="2004060" h="3602990">
                  <a:moveTo>
                    <a:pt x="0" y="3602735"/>
                  </a:moveTo>
                  <a:lnTo>
                    <a:pt x="2004060" y="3602735"/>
                  </a:lnTo>
                  <a:lnTo>
                    <a:pt x="2004060" y="0"/>
                  </a:lnTo>
                  <a:lnTo>
                    <a:pt x="0" y="0"/>
                  </a:lnTo>
                  <a:lnTo>
                    <a:pt x="0" y="3602735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084831" y="3744468"/>
              <a:ext cx="367030" cy="76200"/>
            </a:xfrm>
            <a:custGeom>
              <a:avLst/>
              <a:gdLst/>
              <a:ahLst/>
              <a:cxnLst/>
              <a:rect l="l" t="t" r="r" b="b"/>
              <a:pathLst>
                <a:path w="367030" h="76200">
                  <a:moveTo>
                    <a:pt x="290830" y="0"/>
                  </a:moveTo>
                  <a:lnTo>
                    <a:pt x="290830" y="76199"/>
                  </a:lnTo>
                  <a:lnTo>
                    <a:pt x="354330" y="44449"/>
                  </a:lnTo>
                  <a:lnTo>
                    <a:pt x="303530" y="44449"/>
                  </a:lnTo>
                  <a:lnTo>
                    <a:pt x="303530" y="31749"/>
                  </a:lnTo>
                  <a:lnTo>
                    <a:pt x="354330" y="31749"/>
                  </a:lnTo>
                  <a:lnTo>
                    <a:pt x="290830" y="0"/>
                  </a:lnTo>
                  <a:close/>
                </a:path>
                <a:path w="367030" h="76200">
                  <a:moveTo>
                    <a:pt x="290830" y="31749"/>
                  </a:moveTo>
                  <a:lnTo>
                    <a:pt x="0" y="31749"/>
                  </a:lnTo>
                  <a:lnTo>
                    <a:pt x="0" y="44449"/>
                  </a:lnTo>
                  <a:lnTo>
                    <a:pt x="290830" y="44449"/>
                  </a:lnTo>
                  <a:lnTo>
                    <a:pt x="290830" y="31749"/>
                  </a:lnTo>
                  <a:close/>
                </a:path>
                <a:path w="367030" h="76200">
                  <a:moveTo>
                    <a:pt x="354330" y="31749"/>
                  </a:moveTo>
                  <a:lnTo>
                    <a:pt x="303530" y="31749"/>
                  </a:lnTo>
                  <a:lnTo>
                    <a:pt x="303530" y="44449"/>
                  </a:lnTo>
                  <a:lnTo>
                    <a:pt x="354330" y="44449"/>
                  </a:lnTo>
                  <a:lnTo>
                    <a:pt x="367030" y="38099"/>
                  </a:lnTo>
                  <a:lnTo>
                    <a:pt x="354330" y="31749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2095754" y="3372992"/>
            <a:ext cx="4241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latin typeface="Calibri"/>
                <a:cs typeface="Calibri"/>
              </a:rPr>
              <a:t>Read </a:t>
            </a:r>
            <a:r>
              <a:rPr sz="1200" b="1" dirty="0">
                <a:latin typeface="Calibri"/>
                <a:cs typeface="Calibri"/>
              </a:rPr>
              <a:t>Data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C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16915" y="3499866"/>
            <a:ext cx="43307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Cont. Sigs.: </a:t>
            </a:r>
            <a:r>
              <a:rPr sz="1200" spc="-25" dirty="0">
                <a:latin typeface="Calibri"/>
                <a:cs typeface="Calibri"/>
              </a:rPr>
              <a:t>Op. </a:t>
            </a:r>
            <a:r>
              <a:rPr sz="1200" spc="-10" dirty="0">
                <a:latin typeface="Calibri"/>
                <a:cs typeface="Calibri"/>
              </a:rPr>
              <a:t>Select [Ld/St]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95579" y="5174437"/>
            <a:ext cx="82804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36624" y="3148583"/>
            <a:ext cx="3079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MUX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930528" y="2497708"/>
            <a:ext cx="424815" cy="1036955"/>
            <a:chOff x="930528" y="2497708"/>
            <a:chExt cx="424815" cy="1036955"/>
          </a:xfrm>
        </p:grpSpPr>
        <p:sp>
          <p:nvSpPr>
            <p:cNvPr id="26" name="object 26"/>
            <p:cNvSpPr/>
            <p:nvPr/>
          </p:nvSpPr>
          <p:spPr>
            <a:xfrm>
              <a:off x="930529" y="2497708"/>
              <a:ext cx="424815" cy="576580"/>
            </a:xfrm>
            <a:custGeom>
              <a:avLst/>
              <a:gdLst/>
              <a:ahLst/>
              <a:cxnLst/>
              <a:rect l="l" t="t" r="r" b="b"/>
              <a:pathLst>
                <a:path w="424815" h="576580">
                  <a:moveTo>
                    <a:pt x="76187" y="499745"/>
                  </a:moveTo>
                  <a:lnTo>
                    <a:pt x="44437" y="500075"/>
                  </a:lnTo>
                  <a:lnTo>
                    <a:pt x="38989" y="6096"/>
                  </a:lnTo>
                  <a:lnTo>
                    <a:pt x="26289" y="6350"/>
                  </a:lnTo>
                  <a:lnTo>
                    <a:pt x="31724" y="500202"/>
                  </a:lnTo>
                  <a:lnTo>
                    <a:pt x="0" y="500507"/>
                  </a:lnTo>
                  <a:lnTo>
                    <a:pt x="38938" y="576326"/>
                  </a:lnTo>
                  <a:lnTo>
                    <a:pt x="69761" y="512953"/>
                  </a:lnTo>
                  <a:lnTo>
                    <a:pt x="76187" y="499745"/>
                  </a:lnTo>
                  <a:close/>
                </a:path>
                <a:path w="424815" h="576580">
                  <a:moveTo>
                    <a:pt x="260591" y="493649"/>
                  </a:moveTo>
                  <a:lnTo>
                    <a:pt x="228841" y="493979"/>
                  </a:lnTo>
                  <a:lnTo>
                    <a:pt x="223393" y="0"/>
                  </a:lnTo>
                  <a:lnTo>
                    <a:pt x="210693" y="254"/>
                  </a:lnTo>
                  <a:lnTo>
                    <a:pt x="216128" y="494106"/>
                  </a:lnTo>
                  <a:lnTo>
                    <a:pt x="184404" y="494411"/>
                  </a:lnTo>
                  <a:lnTo>
                    <a:pt x="223342" y="570230"/>
                  </a:lnTo>
                  <a:lnTo>
                    <a:pt x="254165" y="506857"/>
                  </a:lnTo>
                  <a:lnTo>
                    <a:pt x="260426" y="493979"/>
                  </a:lnTo>
                  <a:lnTo>
                    <a:pt x="260591" y="493649"/>
                  </a:lnTo>
                  <a:close/>
                </a:path>
                <a:path w="424815" h="576580">
                  <a:moveTo>
                    <a:pt x="424307" y="493268"/>
                  </a:moveTo>
                  <a:lnTo>
                    <a:pt x="392557" y="493268"/>
                  </a:lnTo>
                  <a:lnTo>
                    <a:pt x="392557" y="126619"/>
                  </a:lnTo>
                  <a:lnTo>
                    <a:pt x="379857" y="126619"/>
                  </a:lnTo>
                  <a:lnTo>
                    <a:pt x="379857" y="493268"/>
                  </a:lnTo>
                  <a:lnTo>
                    <a:pt x="348107" y="493268"/>
                  </a:lnTo>
                  <a:lnTo>
                    <a:pt x="386207" y="569468"/>
                  </a:lnTo>
                  <a:lnTo>
                    <a:pt x="417957" y="505968"/>
                  </a:lnTo>
                  <a:lnTo>
                    <a:pt x="424307" y="493268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01305" y="3312159"/>
              <a:ext cx="75298" cy="222503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223771" y="2645663"/>
              <a:ext cx="94615" cy="119380"/>
            </a:xfrm>
            <a:custGeom>
              <a:avLst/>
              <a:gdLst/>
              <a:ahLst/>
              <a:cxnLst/>
              <a:rect l="l" t="t" r="r" b="b"/>
              <a:pathLst>
                <a:path w="94615" h="119380">
                  <a:moveTo>
                    <a:pt x="94487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94487" y="118872"/>
                  </a:lnTo>
                  <a:lnTo>
                    <a:pt x="944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223771" y="2645663"/>
              <a:ext cx="94615" cy="119380"/>
            </a:xfrm>
            <a:custGeom>
              <a:avLst/>
              <a:gdLst/>
              <a:ahLst/>
              <a:cxnLst/>
              <a:rect l="l" t="t" r="r" b="b"/>
              <a:pathLst>
                <a:path w="94615" h="119380">
                  <a:moveTo>
                    <a:pt x="0" y="118872"/>
                  </a:moveTo>
                  <a:lnTo>
                    <a:pt x="94487" y="118872"/>
                  </a:lnTo>
                  <a:lnTo>
                    <a:pt x="94487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998982" y="3072383"/>
            <a:ext cx="436880" cy="254635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36830">
              <a:lnSpc>
                <a:spcPct val="100000"/>
              </a:lnSpc>
              <a:spcBef>
                <a:spcPts val="300"/>
              </a:spcBef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MUX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929005" y="2497708"/>
            <a:ext cx="262255" cy="576580"/>
          </a:xfrm>
          <a:custGeom>
            <a:avLst/>
            <a:gdLst/>
            <a:ahLst/>
            <a:cxnLst/>
            <a:rect l="l" t="t" r="r" b="b"/>
            <a:pathLst>
              <a:path w="262255" h="576580">
                <a:moveTo>
                  <a:pt x="76187" y="499745"/>
                </a:moveTo>
                <a:lnTo>
                  <a:pt x="44437" y="500075"/>
                </a:lnTo>
                <a:lnTo>
                  <a:pt x="38989" y="6096"/>
                </a:lnTo>
                <a:lnTo>
                  <a:pt x="26289" y="6350"/>
                </a:lnTo>
                <a:lnTo>
                  <a:pt x="31724" y="500202"/>
                </a:lnTo>
                <a:lnTo>
                  <a:pt x="0" y="500507"/>
                </a:lnTo>
                <a:lnTo>
                  <a:pt x="38938" y="576326"/>
                </a:lnTo>
                <a:lnTo>
                  <a:pt x="69761" y="512953"/>
                </a:lnTo>
                <a:lnTo>
                  <a:pt x="76187" y="499745"/>
                </a:lnTo>
                <a:close/>
              </a:path>
              <a:path w="262255" h="576580">
                <a:moveTo>
                  <a:pt x="262115" y="493649"/>
                </a:moveTo>
                <a:lnTo>
                  <a:pt x="230365" y="493979"/>
                </a:lnTo>
                <a:lnTo>
                  <a:pt x="224917" y="0"/>
                </a:lnTo>
                <a:lnTo>
                  <a:pt x="212217" y="254"/>
                </a:lnTo>
                <a:lnTo>
                  <a:pt x="217652" y="494106"/>
                </a:lnTo>
                <a:lnTo>
                  <a:pt x="185928" y="494411"/>
                </a:lnTo>
                <a:lnTo>
                  <a:pt x="224866" y="570230"/>
                </a:lnTo>
                <a:lnTo>
                  <a:pt x="255689" y="506857"/>
                </a:lnTo>
                <a:lnTo>
                  <a:pt x="261950" y="493979"/>
                </a:lnTo>
                <a:lnTo>
                  <a:pt x="262115" y="493649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828243" y="1935761"/>
            <a:ext cx="542290" cy="109918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dirty="0">
                <a:latin typeface="Calibri"/>
                <a:cs typeface="Calibri"/>
              </a:rPr>
              <a:t>WB/Mem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Fwd</a:t>
            </a:r>
            <a:endParaRPr sz="1200">
              <a:latin typeface="Calibri"/>
              <a:cs typeface="Calibri"/>
            </a:endParaRPr>
          </a:p>
          <a:p>
            <a:pPr marL="56515" marR="5080" indent="-1905">
              <a:lnSpc>
                <a:spcPts val="1430"/>
              </a:lnSpc>
              <a:spcBef>
                <a:spcPts val="55"/>
              </a:spcBef>
            </a:pPr>
            <a:r>
              <a:rPr sz="1200" b="1" dirty="0">
                <a:latin typeface="Calibri"/>
                <a:cs typeface="Calibri"/>
              </a:rPr>
              <a:t>Mem/Mem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Fwd </a:t>
            </a:r>
            <a:r>
              <a:rPr sz="1200" b="1" dirty="0">
                <a:latin typeface="Calibri"/>
                <a:cs typeface="Calibri"/>
              </a:rPr>
              <a:t>Addr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Reg </a:t>
            </a:r>
            <a:r>
              <a:rPr sz="1200" b="1" spc="-50" dirty="0"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1201305" y="2624327"/>
            <a:ext cx="153670" cy="910590"/>
            <a:chOff x="1201305" y="2624327"/>
            <a:chExt cx="153670" cy="910590"/>
          </a:xfrm>
        </p:grpSpPr>
        <p:sp>
          <p:nvSpPr>
            <p:cNvPr id="34" name="object 34"/>
            <p:cNvSpPr/>
            <p:nvPr/>
          </p:nvSpPr>
          <p:spPr>
            <a:xfrm>
              <a:off x="1278636" y="2624327"/>
              <a:ext cx="76200" cy="443230"/>
            </a:xfrm>
            <a:custGeom>
              <a:avLst/>
              <a:gdLst/>
              <a:ahLst/>
              <a:cxnLst/>
              <a:rect l="l" t="t" r="r" b="b"/>
              <a:pathLst>
                <a:path w="76200" h="443230">
                  <a:moveTo>
                    <a:pt x="31750" y="366649"/>
                  </a:moveTo>
                  <a:lnTo>
                    <a:pt x="0" y="366649"/>
                  </a:lnTo>
                  <a:lnTo>
                    <a:pt x="38100" y="442849"/>
                  </a:lnTo>
                  <a:lnTo>
                    <a:pt x="69850" y="379349"/>
                  </a:lnTo>
                  <a:lnTo>
                    <a:pt x="31750" y="379349"/>
                  </a:lnTo>
                  <a:lnTo>
                    <a:pt x="31750" y="366649"/>
                  </a:lnTo>
                  <a:close/>
                </a:path>
                <a:path w="76200" h="443230">
                  <a:moveTo>
                    <a:pt x="44450" y="0"/>
                  </a:moveTo>
                  <a:lnTo>
                    <a:pt x="31750" y="0"/>
                  </a:lnTo>
                  <a:lnTo>
                    <a:pt x="31750" y="379349"/>
                  </a:lnTo>
                  <a:lnTo>
                    <a:pt x="44450" y="379349"/>
                  </a:lnTo>
                  <a:lnTo>
                    <a:pt x="44450" y="0"/>
                  </a:lnTo>
                  <a:close/>
                </a:path>
                <a:path w="76200" h="443230">
                  <a:moveTo>
                    <a:pt x="76200" y="366649"/>
                  </a:moveTo>
                  <a:lnTo>
                    <a:pt x="44450" y="366649"/>
                  </a:lnTo>
                  <a:lnTo>
                    <a:pt x="44450" y="379349"/>
                  </a:lnTo>
                  <a:lnTo>
                    <a:pt x="69850" y="379349"/>
                  </a:lnTo>
                  <a:lnTo>
                    <a:pt x="76200" y="366649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01305" y="3312159"/>
              <a:ext cx="75298" cy="222503"/>
            </a:xfrm>
            <a:prstGeom prst="rect">
              <a:avLst/>
            </a:prstGeom>
          </p:spPr>
        </p:pic>
      </p:grpSp>
      <p:sp>
        <p:nvSpPr>
          <p:cNvPr id="36" name="object 36"/>
          <p:cNvSpPr txBox="1"/>
          <p:nvPr/>
        </p:nvSpPr>
        <p:spPr>
          <a:xfrm>
            <a:off x="1720595" y="3060192"/>
            <a:ext cx="436245" cy="254635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36830">
              <a:lnSpc>
                <a:spcPct val="100000"/>
              </a:lnSpc>
              <a:spcBef>
                <a:spcPts val="290"/>
              </a:spcBef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MUX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1651380" y="2483992"/>
            <a:ext cx="424815" cy="1038860"/>
            <a:chOff x="1651380" y="2483992"/>
            <a:chExt cx="424815" cy="1038860"/>
          </a:xfrm>
        </p:grpSpPr>
        <p:sp>
          <p:nvSpPr>
            <p:cNvPr id="38" name="object 38"/>
            <p:cNvSpPr/>
            <p:nvPr/>
          </p:nvSpPr>
          <p:spPr>
            <a:xfrm>
              <a:off x="1651381" y="2483992"/>
              <a:ext cx="424815" cy="577850"/>
            </a:xfrm>
            <a:custGeom>
              <a:avLst/>
              <a:gdLst/>
              <a:ahLst/>
              <a:cxnLst/>
              <a:rect l="l" t="t" r="r" b="b"/>
              <a:pathLst>
                <a:path w="424814" h="577850">
                  <a:moveTo>
                    <a:pt x="76200" y="501269"/>
                  </a:moveTo>
                  <a:lnTo>
                    <a:pt x="44437" y="501599"/>
                  </a:lnTo>
                  <a:lnTo>
                    <a:pt x="38989" y="7620"/>
                  </a:lnTo>
                  <a:lnTo>
                    <a:pt x="26289" y="7874"/>
                  </a:lnTo>
                  <a:lnTo>
                    <a:pt x="31724" y="501726"/>
                  </a:lnTo>
                  <a:lnTo>
                    <a:pt x="0" y="502031"/>
                  </a:lnTo>
                  <a:lnTo>
                    <a:pt x="38989" y="577850"/>
                  </a:lnTo>
                  <a:lnTo>
                    <a:pt x="69773" y="514477"/>
                  </a:lnTo>
                  <a:lnTo>
                    <a:pt x="76200" y="501269"/>
                  </a:lnTo>
                  <a:close/>
                </a:path>
                <a:path w="424814" h="577850">
                  <a:moveTo>
                    <a:pt x="260604" y="493649"/>
                  </a:moveTo>
                  <a:lnTo>
                    <a:pt x="228841" y="493979"/>
                  </a:lnTo>
                  <a:lnTo>
                    <a:pt x="223393" y="0"/>
                  </a:lnTo>
                  <a:lnTo>
                    <a:pt x="210693" y="254"/>
                  </a:lnTo>
                  <a:lnTo>
                    <a:pt x="216128" y="494106"/>
                  </a:lnTo>
                  <a:lnTo>
                    <a:pt x="184404" y="494411"/>
                  </a:lnTo>
                  <a:lnTo>
                    <a:pt x="223393" y="570230"/>
                  </a:lnTo>
                  <a:lnTo>
                    <a:pt x="254177" y="506857"/>
                  </a:lnTo>
                  <a:lnTo>
                    <a:pt x="260604" y="493649"/>
                  </a:lnTo>
                  <a:close/>
                </a:path>
                <a:path w="424814" h="577850">
                  <a:moveTo>
                    <a:pt x="424307" y="494792"/>
                  </a:moveTo>
                  <a:lnTo>
                    <a:pt x="392557" y="494792"/>
                  </a:lnTo>
                  <a:lnTo>
                    <a:pt x="392557" y="128143"/>
                  </a:lnTo>
                  <a:lnTo>
                    <a:pt x="379857" y="128143"/>
                  </a:lnTo>
                  <a:lnTo>
                    <a:pt x="379857" y="494792"/>
                  </a:lnTo>
                  <a:lnTo>
                    <a:pt x="348107" y="494792"/>
                  </a:lnTo>
                  <a:lnTo>
                    <a:pt x="386207" y="570992"/>
                  </a:lnTo>
                  <a:lnTo>
                    <a:pt x="417957" y="507492"/>
                  </a:lnTo>
                  <a:lnTo>
                    <a:pt x="424307" y="494792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22144" y="3299967"/>
              <a:ext cx="75311" cy="222504"/>
            </a:xfrm>
            <a:prstGeom prst="rect">
              <a:avLst/>
            </a:prstGeom>
          </p:spPr>
        </p:pic>
      </p:grpSp>
      <p:sp>
        <p:nvSpPr>
          <p:cNvPr id="40" name="object 40"/>
          <p:cNvSpPr txBox="1"/>
          <p:nvPr/>
        </p:nvSpPr>
        <p:spPr>
          <a:xfrm>
            <a:off x="1549653" y="1965352"/>
            <a:ext cx="541655" cy="105727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3335">
              <a:lnSpc>
                <a:spcPts val="1160"/>
              </a:lnSpc>
            </a:pPr>
            <a:r>
              <a:rPr sz="1200" b="1" dirty="0">
                <a:latin typeface="Calibri"/>
                <a:cs typeface="Calibri"/>
              </a:rPr>
              <a:t>WB/Mem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Fwd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360"/>
              </a:lnSpc>
            </a:pPr>
            <a:r>
              <a:rPr sz="1200" b="1" dirty="0">
                <a:latin typeface="Calibri"/>
                <a:cs typeface="Calibri"/>
              </a:rPr>
              <a:t>Mem/Mem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Fwd</a:t>
            </a:r>
            <a:endParaRPr sz="1200">
              <a:latin typeface="Calibri"/>
              <a:cs typeface="Calibri"/>
            </a:endParaRPr>
          </a:p>
          <a:p>
            <a:pPr marL="56515">
              <a:lnSpc>
                <a:spcPct val="100000"/>
              </a:lnSpc>
              <a:spcBef>
                <a:spcPts val="140"/>
              </a:spcBef>
            </a:pPr>
            <a:r>
              <a:rPr sz="1200" b="1" dirty="0">
                <a:latin typeface="Calibri"/>
                <a:cs typeface="Calibri"/>
              </a:rPr>
              <a:t>Data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Reg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B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454400" y="2164460"/>
            <a:ext cx="555498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What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does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this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“distance”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entail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for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</a:t>
            </a:r>
            <a:r>
              <a:rPr sz="1800" b="1" spc="-10" dirty="0">
                <a:latin typeface="Calibri"/>
                <a:cs typeface="Calibri"/>
              </a:rPr>
              <a:t> hardware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/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software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interface?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454400" y="2704338"/>
            <a:ext cx="5779770" cy="1406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3434079" algn="l"/>
              </a:tabLst>
            </a:pPr>
            <a:r>
              <a:rPr sz="1800" dirty="0">
                <a:latin typeface="Calibri"/>
                <a:cs typeface="Calibri"/>
              </a:rPr>
              <a:t>Need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judicious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with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b="1" dirty="0">
                <a:latin typeface="Courier New"/>
                <a:cs typeface="Courier New"/>
              </a:rPr>
              <a:t>lw</a:t>
            </a:r>
            <a:r>
              <a:rPr sz="1800" b="1" spc="-35" dirty="0">
                <a:latin typeface="Courier New"/>
                <a:cs typeface="Courier New"/>
              </a:rPr>
              <a:t> </a:t>
            </a:r>
            <a:r>
              <a:rPr sz="1800" b="1" spc="-50" dirty="0">
                <a:latin typeface="Calibri"/>
                <a:cs typeface="Calibri"/>
              </a:rPr>
              <a:t>&amp;</a:t>
            </a:r>
            <a:r>
              <a:rPr sz="1800" b="1" dirty="0">
                <a:latin typeface="Calibri"/>
                <a:cs typeface="Calibri"/>
              </a:rPr>
              <a:t>	</a:t>
            </a:r>
            <a:r>
              <a:rPr sz="1800" b="1" spc="-25" dirty="0">
                <a:latin typeface="Courier New"/>
                <a:cs typeface="Courier New"/>
              </a:rPr>
              <a:t>sw</a:t>
            </a:r>
            <a:endParaRPr sz="1800">
              <a:latin typeface="Courier New"/>
              <a:cs typeface="Courier New"/>
            </a:endParaRPr>
          </a:p>
          <a:p>
            <a:pPr marL="299085" indent="-286385">
              <a:lnSpc>
                <a:spcPct val="100000"/>
              </a:lnSpc>
              <a:spcBef>
                <a:spcPts val="70"/>
              </a:spcBef>
              <a:buFont typeface="Arial"/>
              <a:buChar char="•"/>
              <a:tabLst>
                <a:tab pos="299085" algn="l"/>
              </a:tabLst>
            </a:pPr>
            <a:r>
              <a:rPr sz="1800" dirty="0">
                <a:latin typeface="Calibri"/>
                <a:cs typeface="Calibri"/>
              </a:rPr>
              <a:t>Compiler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&amp;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programmer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must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carefully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lay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out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800" dirty="0">
                <a:latin typeface="Calibri"/>
                <a:cs typeface="Calibri"/>
              </a:rPr>
              <a:t>Worth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spending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hardware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resources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optimize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800" dirty="0">
                <a:latin typeface="Calibri"/>
                <a:cs typeface="Calibri"/>
              </a:rPr>
              <a:t>Need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hardware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software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co-</a:t>
            </a:r>
            <a:r>
              <a:rPr sz="1800" dirty="0">
                <a:latin typeface="Calibri"/>
                <a:cs typeface="Calibri"/>
              </a:rPr>
              <a:t>optimize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data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re-</a:t>
            </a:r>
            <a:r>
              <a:rPr sz="1800" b="1" spc="-25" dirty="0">
                <a:latin typeface="Calibri"/>
                <a:cs typeface="Calibri"/>
              </a:rPr>
              <a:t>use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800" b="1" dirty="0">
                <a:latin typeface="Calibri"/>
                <a:cs typeface="Calibri"/>
              </a:rPr>
              <a:t>Data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movement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is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fundamental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limit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on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speed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&amp;</a:t>
            </a:r>
            <a:r>
              <a:rPr sz="1800" b="1" spc="-10" dirty="0">
                <a:latin typeface="Calibri"/>
                <a:cs typeface="Calibri"/>
              </a:rPr>
              <a:t> energy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03428" rIns="0" bIns="0" rtlCol="0">
            <a:spAutoFit/>
          </a:bodyPr>
          <a:lstStyle/>
          <a:p>
            <a:pPr marL="561975">
              <a:lnSpc>
                <a:spcPct val="100000"/>
              </a:lnSpc>
              <a:spcBef>
                <a:spcPts val="105"/>
              </a:spcBef>
            </a:pPr>
            <a:r>
              <a:rPr dirty="0"/>
              <a:t>Computing</a:t>
            </a:r>
            <a:r>
              <a:rPr spc="-30" dirty="0"/>
              <a:t> </a:t>
            </a:r>
            <a:r>
              <a:rPr dirty="0"/>
              <a:t>the</a:t>
            </a:r>
            <a:r>
              <a:rPr spc="-25" dirty="0"/>
              <a:t> </a:t>
            </a:r>
            <a:r>
              <a:rPr spc="-55" dirty="0"/>
              <a:t>AMAT</a:t>
            </a:r>
            <a:r>
              <a:rPr spc="-60" dirty="0"/>
              <a:t> </a:t>
            </a:r>
            <a:r>
              <a:rPr dirty="0"/>
              <a:t>–</a:t>
            </a:r>
            <a:r>
              <a:rPr spc="-30" dirty="0"/>
              <a:t> </a:t>
            </a:r>
            <a:r>
              <a:rPr dirty="0"/>
              <a:t>2/5/10/30</a:t>
            </a:r>
            <a:r>
              <a:rPr spc="-55" dirty="0"/>
              <a:t> </a:t>
            </a:r>
            <a:r>
              <a:rPr dirty="0"/>
              <a:t>80%</a:t>
            </a:r>
            <a:r>
              <a:rPr spc="-25" dirty="0"/>
              <a:t> </a:t>
            </a:r>
            <a:r>
              <a:rPr spc="-20" dirty="0"/>
              <a:t>hits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235" y="1698116"/>
            <a:ext cx="205549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Miss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rate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25" dirty="0">
                <a:latin typeface="Calibri"/>
                <a:cs typeface="Calibri"/>
              </a:rPr>
              <a:t> 0.2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Access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time =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cycles </a:t>
            </a:r>
            <a:r>
              <a:rPr sz="1800" dirty="0">
                <a:latin typeface="Calibri"/>
                <a:cs typeface="Calibri"/>
              </a:rPr>
              <a:t>Miss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time =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cycles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20997" y="1708480"/>
            <a:ext cx="2055495" cy="849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Miss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rate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0.02 </a:t>
            </a:r>
            <a:r>
              <a:rPr sz="1800" dirty="0">
                <a:latin typeface="Calibri"/>
                <a:cs typeface="Calibri"/>
              </a:rPr>
              <a:t>Access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time =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5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cycles </a:t>
            </a:r>
            <a:r>
              <a:rPr sz="1800" dirty="0">
                <a:latin typeface="Calibri"/>
                <a:cs typeface="Calibri"/>
              </a:rPr>
              <a:t>Miss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time =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5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cycles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379589" y="1698116"/>
            <a:ext cx="197993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Miss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rate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0.01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Hit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time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10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cycles </a:t>
            </a:r>
            <a:r>
              <a:rPr sz="1800" dirty="0">
                <a:latin typeface="Calibri"/>
                <a:cs typeface="Calibri"/>
              </a:rPr>
              <a:t>Miss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time =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10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cycles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229215" y="1708480"/>
            <a:ext cx="1382395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DRAM</a:t>
            </a:r>
            <a:r>
              <a:rPr sz="1800" spc="-10" dirty="0">
                <a:latin typeface="Calibri"/>
                <a:cs typeface="Calibri"/>
              </a:rPr>
              <a:t> Latency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alibri"/>
                <a:cs typeface="Calibri"/>
              </a:rPr>
              <a:t>30 </a:t>
            </a:r>
            <a:r>
              <a:rPr sz="1800" spc="-10" dirty="0">
                <a:latin typeface="Calibri"/>
                <a:cs typeface="Calibri"/>
              </a:rPr>
              <a:t>cycles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516869" y="5256403"/>
            <a:ext cx="14395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Calibri"/>
                <a:cs typeface="Calibri"/>
              </a:rPr>
              <a:t>AMAT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cycles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16939" y="4972304"/>
            <a:ext cx="16967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2 x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0.8 +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0.2 x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(2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+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60877" y="5246623"/>
            <a:ext cx="19284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5 x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0.98 +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0.02 x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(5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+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13730" y="5520944"/>
            <a:ext cx="645985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10 x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0.99 +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0.01 x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(10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+</a:t>
            </a:r>
            <a:endParaRPr sz="1800">
              <a:latin typeface="Calibri"/>
              <a:cs typeface="Calibri"/>
            </a:endParaRPr>
          </a:p>
          <a:p>
            <a:pPr marL="216027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30)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)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) =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3.04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cycles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=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4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cycles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=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2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x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L1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latency!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576" y="3154756"/>
            <a:ext cx="71374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The</a:t>
            </a:r>
            <a:r>
              <a:rPr spc="-30" dirty="0"/>
              <a:t> </a:t>
            </a:r>
            <a:r>
              <a:rPr dirty="0"/>
              <a:t>ABCs</a:t>
            </a:r>
            <a:r>
              <a:rPr spc="-20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Optimizing</a:t>
            </a:r>
            <a:r>
              <a:rPr spc="-15" dirty="0"/>
              <a:t> </a:t>
            </a:r>
            <a:r>
              <a:rPr dirty="0"/>
              <a:t>a</a:t>
            </a:r>
            <a:r>
              <a:rPr spc="-20" dirty="0"/>
              <a:t> </a:t>
            </a:r>
            <a:r>
              <a:rPr spc="-10" dirty="0"/>
              <a:t>Cache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03428" rIns="0" bIns="0" rtlCol="0">
            <a:spAutoFit/>
          </a:bodyPr>
          <a:lstStyle/>
          <a:p>
            <a:pPr marL="561975">
              <a:lnSpc>
                <a:spcPct val="100000"/>
              </a:lnSpc>
              <a:spcBef>
                <a:spcPts val="105"/>
              </a:spcBef>
            </a:pPr>
            <a:r>
              <a:rPr dirty="0"/>
              <a:t>Associativity</a:t>
            </a:r>
            <a:r>
              <a:rPr spc="-50" dirty="0"/>
              <a:t> </a:t>
            </a:r>
            <a:r>
              <a:rPr dirty="0"/>
              <a:t>vs.</a:t>
            </a:r>
            <a:r>
              <a:rPr spc="-35" dirty="0"/>
              <a:t> </a:t>
            </a:r>
            <a:r>
              <a:rPr dirty="0"/>
              <a:t>Block</a:t>
            </a:r>
            <a:r>
              <a:rPr spc="-40" dirty="0"/>
              <a:t> </a:t>
            </a:r>
            <a:r>
              <a:rPr dirty="0"/>
              <a:t>Size</a:t>
            </a:r>
            <a:r>
              <a:rPr spc="-35" dirty="0"/>
              <a:t> </a:t>
            </a:r>
            <a:r>
              <a:rPr dirty="0"/>
              <a:t>vs</a:t>
            </a:r>
            <a:r>
              <a:rPr spc="-40" dirty="0"/>
              <a:t> </a:t>
            </a:r>
            <a:r>
              <a:rPr dirty="0"/>
              <a:t>Cache</a:t>
            </a:r>
            <a:r>
              <a:rPr spc="-35" dirty="0"/>
              <a:t> </a:t>
            </a:r>
            <a:r>
              <a:rPr spc="-20" dirty="0"/>
              <a:t>Size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766559" y="1606550"/>
            <a:ext cx="3808729" cy="4426585"/>
            <a:chOff x="6766559" y="1606550"/>
            <a:chExt cx="3808729" cy="4426585"/>
          </a:xfrm>
        </p:grpSpPr>
        <p:sp>
          <p:nvSpPr>
            <p:cNvPr id="4" name="object 4"/>
            <p:cNvSpPr/>
            <p:nvPr/>
          </p:nvSpPr>
          <p:spPr>
            <a:xfrm>
              <a:off x="6766560" y="2084831"/>
              <a:ext cx="3418840" cy="3948429"/>
            </a:xfrm>
            <a:custGeom>
              <a:avLst/>
              <a:gdLst/>
              <a:ahLst/>
              <a:cxnLst/>
              <a:rect l="l" t="t" r="r" b="b"/>
              <a:pathLst>
                <a:path w="3418840" h="3948429">
                  <a:moveTo>
                    <a:pt x="3418332" y="3936428"/>
                  </a:moveTo>
                  <a:lnTo>
                    <a:pt x="3404197" y="3922217"/>
                  </a:lnTo>
                  <a:lnTo>
                    <a:pt x="3358261" y="3876027"/>
                  </a:lnTo>
                  <a:lnTo>
                    <a:pt x="3348139" y="3906139"/>
                  </a:lnTo>
                  <a:lnTo>
                    <a:pt x="57924" y="2799613"/>
                  </a:lnTo>
                  <a:lnTo>
                    <a:pt x="3319449" y="1739531"/>
                  </a:lnTo>
                  <a:lnTo>
                    <a:pt x="3329305" y="1769745"/>
                  </a:lnTo>
                  <a:lnTo>
                    <a:pt x="3376218" y="1723517"/>
                  </a:lnTo>
                  <a:lnTo>
                    <a:pt x="3390011" y="1709928"/>
                  </a:lnTo>
                  <a:lnTo>
                    <a:pt x="3305683" y="1697228"/>
                  </a:lnTo>
                  <a:lnTo>
                    <a:pt x="3315525" y="1727466"/>
                  </a:lnTo>
                  <a:lnTo>
                    <a:pt x="44450" y="2790685"/>
                  </a:lnTo>
                  <a:lnTo>
                    <a:pt x="44450" y="76200"/>
                  </a:lnTo>
                  <a:lnTo>
                    <a:pt x="76200" y="76200"/>
                  </a:lnTo>
                  <a:lnTo>
                    <a:pt x="69850" y="63500"/>
                  </a:lnTo>
                  <a:lnTo>
                    <a:pt x="38100" y="0"/>
                  </a:lnTo>
                  <a:lnTo>
                    <a:pt x="0" y="76200"/>
                  </a:lnTo>
                  <a:lnTo>
                    <a:pt x="31750" y="76200"/>
                  </a:lnTo>
                  <a:lnTo>
                    <a:pt x="31750" y="2799969"/>
                  </a:lnTo>
                  <a:lnTo>
                    <a:pt x="37960" y="2799969"/>
                  </a:lnTo>
                  <a:lnTo>
                    <a:pt x="36068" y="2805557"/>
                  </a:lnTo>
                  <a:lnTo>
                    <a:pt x="3344100" y="3918191"/>
                  </a:lnTo>
                  <a:lnTo>
                    <a:pt x="3334004" y="3948265"/>
                  </a:lnTo>
                  <a:lnTo>
                    <a:pt x="3418332" y="3936428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35037" y="1606550"/>
              <a:ext cx="3539997" cy="4240847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6479032" y="2934348"/>
            <a:ext cx="254000" cy="118427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b="1" spc="-10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ssociativity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66038" y="1612773"/>
            <a:ext cx="4575810" cy="47199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0005">
              <a:lnSpc>
                <a:spcPct val="100000"/>
              </a:lnSpc>
              <a:spcBef>
                <a:spcPts val="95"/>
              </a:spcBef>
            </a:pPr>
            <a:r>
              <a:rPr sz="2200" b="1" dirty="0">
                <a:latin typeface="Calibri"/>
                <a:cs typeface="Calibri"/>
              </a:rPr>
              <a:t>Many</a:t>
            </a:r>
            <a:r>
              <a:rPr sz="2200" b="1" spc="-114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complex</a:t>
            </a:r>
            <a:r>
              <a:rPr sz="2200" b="1" spc="-95" dirty="0">
                <a:latin typeface="Calibri"/>
                <a:cs typeface="Calibri"/>
              </a:rPr>
              <a:t> </a:t>
            </a:r>
            <a:r>
              <a:rPr sz="2200" b="1" spc="-25" dirty="0">
                <a:latin typeface="Calibri"/>
                <a:cs typeface="Calibri"/>
              </a:rPr>
              <a:t>inter-</a:t>
            </a:r>
            <a:r>
              <a:rPr sz="2200" b="1" dirty="0">
                <a:latin typeface="Calibri"/>
                <a:cs typeface="Calibri"/>
              </a:rPr>
              <a:t>dependent</a:t>
            </a:r>
            <a:r>
              <a:rPr sz="2200" b="1" spc="-7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factors determine</a:t>
            </a:r>
            <a:r>
              <a:rPr sz="2200" b="1" spc="-6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cache</a:t>
            </a:r>
            <a:r>
              <a:rPr sz="2200" b="1" spc="-6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performance</a:t>
            </a:r>
            <a:endParaRPr sz="22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2200" spc="-10" dirty="0">
                <a:latin typeface="Calibri"/>
                <a:cs typeface="Calibri"/>
              </a:rPr>
              <a:t>Associativity</a:t>
            </a:r>
            <a:endParaRPr sz="22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2200" dirty="0">
                <a:latin typeface="Calibri"/>
                <a:cs typeface="Calibri"/>
              </a:rPr>
              <a:t>Block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Size</a:t>
            </a:r>
            <a:endParaRPr sz="22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2200" dirty="0">
                <a:latin typeface="Calibri"/>
                <a:cs typeface="Calibri"/>
              </a:rPr>
              <a:t>Cache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Size</a:t>
            </a:r>
            <a:endParaRPr sz="22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2200" spc="-10" dirty="0">
                <a:latin typeface="Calibri"/>
                <a:cs typeface="Calibri"/>
              </a:rPr>
              <a:t>Replacement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Policy</a:t>
            </a:r>
            <a:endParaRPr sz="22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2200" spc="-10" dirty="0">
                <a:latin typeface="Calibri"/>
                <a:cs typeface="Calibri"/>
              </a:rPr>
              <a:t>Write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allocation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policy</a:t>
            </a:r>
            <a:endParaRPr sz="22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2200" spc="-10" dirty="0">
                <a:latin typeface="Calibri"/>
                <a:cs typeface="Calibri"/>
              </a:rPr>
              <a:t>Write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propagation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policy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2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200" b="1" dirty="0">
                <a:latin typeface="Calibri"/>
                <a:cs typeface="Calibri"/>
              </a:rPr>
              <a:t>Best</a:t>
            </a:r>
            <a:r>
              <a:rPr sz="2200" b="1" spc="-6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option</a:t>
            </a:r>
            <a:r>
              <a:rPr sz="2200" b="1" spc="-5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depends</a:t>
            </a:r>
            <a:r>
              <a:rPr sz="2200" b="1" spc="-5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on</a:t>
            </a:r>
            <a:r>
              <a:rPr sz="2200" b="1" spc="-7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workload!</a:t>
            </a:r>
            <a:endParaRPr sz="22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200" spc="-20" dirty="0">
                <a:latin typeface="Calibri"/>
                <a:cs typeface="Calibri"/>
              </a:rPr>
              <a:t>Factors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will</a:t>
            </a:r>
            <a:r>
              <a:rPr sz="2200" spc="-9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sometimes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work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against </a:t>
            </a:r>
            <a:r>
              <a:rPr sz="2200" dirty="0">
                <a:latin typeface="Calibri"/>
                <a:cs typeface="Calibri"/>
              </a:rPr>
              <a:t>one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another,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where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improving degrades</a:t>
            </a:r>
            <a:r>
              <a:rPr sz="2200" spc="-9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another.</a:t>
            </a:r>
            <a:r>
              <a:rPr sz="2200" spc="3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(we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will</a:t>
            </a:r>
            <a:r>
              <a:rPr sz="2200" spc="-9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study</a:t>
            </a:r>
            <a:r>
              <a:rPr sz="2200" spc="-9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this </a:t>
            </a:r>
            <a:r>
              <a:rPr sz="2200" dirty="0">
                <a:latin typeface="Calibri"/>
                <a:cs typeface="Calibri"/>
              </a:rPr>
              <a:t>next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week)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3580841"/>
            <a:ext cx="475551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Replacement</a:t>
            </a:r>
            <a:r>
              <a:rPr spc="-204" dirty="0"/>
              <a:t> </a:t>
            </a:r>
            <a:r>
              <a:rPr spc="-10" dirty="0"/>
              <a:t>Policies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9604" y="411556"/>
            <a:ext cx="476504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Replacement</a:t>
            </a:r>
            <a:r>
              <a:rPr spc="-135" dirty="0"/>
              <a:t> </a:t>
            </a:r>
            <a:r>
              <a:rPr spc="-10" dirty="0"/>
              <a:t>Policies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513077" y="2357373"/>
            <a:ext cx="7067550" cy="4137025"/>
            <a:chOff x="1513077" y="2357373"/>
            <a:chExt cx="7067550" cy="4137025"/>
          </a:xfrm>
        </p:grpSpPr>
        <p:sp>
          <p:nvSpPr>
            <p:cNvPr id="4" name="object 4"/>
            <p:cNvSpPr/>
            <p:nvPr/>
          </p:nvSpPr>
          <p:spPr>
            <a:xfrm>
              <a:off x="1519427" y="2363723"/>
              <a:ext cx="7054850" cy="4124325"/>
            </a:xfrm>
            <a:custGeom>
              <a:avLst/>
              <a:gdLst/>
              <a:ahLst/>
              <a:cxnLst/>
              <a:rect l="l" t="t" r="r" b="b"/>
              <a:pathLst>
                <a:path w="7054850" h="4124325">
                  <a:moveTo>
                    <a:pt x="7054596" y="0"/>
                  </a:moveTo>
                  <a:lnTo>
                    <a:pt x="0" y="0"/>
                  </a:lnTo>
                  <a:lnTo>
                    <a:pt x="0" y="4123944"/>
                  </a:lnTo>
                  <a:lnTo>
                    <a:pt x="7054596" y="4123944"/>
                  </a:lnTo>
                  <a:lnTo>
                    <a:pt x="70545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19427" y="2363723"/>
              <a:ext cx="7054850" cy="4124325"/>
            </a:xfrm>
            <a:custGeom>
              <a:avLst/>
              <a:gdLst/>
              <a:ahLst/>
              <a:cxnLst/>
              <a:rect l="l" t="t" r="r" b="b"/>
              <a:pathLst>
                <a:path w="7054850" h="4124325">
                  <a:moveTo>
                    <a:pt x="0" y="4123944"/>
                  </a:moveTo>
                  <a:lnTo>
                    <a:pt x="7054596" y="4123944"/>
                  </a:lnTo>
                  <a:lnTo>
                    <a:pt x="7054596" y="0"/>
                  </a:lnTo>
                  <a:lnTo>
                    <a:pt x="0" y="0"/>
                  </a:lnTo>
                  <a:lnTo>
                    <a:pt x="0" y="412394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48967" y="2545079"/>
              <a:ext cx="6753225" cy="749935"/>
            </a:xfrm>
            <a:custGeom>
              <a:avLst/>
              <a:gdLst/>
              <a:ahLst/>
              <a:cxnLst/>
              <a:rect l="l" t="t" r="r" b="b"/>
              <a:pathLst>
                <a:path w="6753225" h="749935">
                  <a:moveTo>
                    <a:pt x="6752844" y="0"/>
                  </a:moveTo>
                  <a:lnTo>
                    <a:pt x="0" y="0"/>
                  </a:lnTo>
                  <a:lnTo>
                    <a:pt x="0" y="749808"/>
                  </a:lnTo>
                  <a:lnTo>
                    <a:pt x="6752844" y="749808"/>
                  </a:lnTo>
                  <a:lnTo>
                    <a:pt x="675284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48967" y="2545079"/>
              <a:ext cx="6753225" cy="749935"/>
            </a:xfrm>
            <a:custGeom>
              <a:avLst/>
              <a:gdLst/>
              <a:ahLst/>
              <a:cxnLst/>
              <a:rect l="l" t="t" r="r" b="b"/>
              <a:pathLst>
                <a:path w="6753225" h="749935">
                  <a:moveTo>
                    <a:pt x="0" y="749808"/>
                  </a:moveTo>
                  <a:lnTo>
                    <a:pt x="6752844" y="749808"/>
                  </a:lnTo>
                  <a:lnTo>
                    <a:pt x="6752844" y="0"/>
                  </a:lnTo>
                  <a:lnTo>
                    <a:pt x="0" y="0"/>
                  </a:lnTo>
                  <a:lnTo>
                    <a:pt x="0" y="7498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48967" y="3531107"/>
              <a:ext cx="6753225" cy="749935"/>
            </a:xfrm>
            <a:custGeom>
              <a:avLst/>
              <a:gdLst/>
              <a:ahLst/>
              <a:cxnLst/>
              <a:rect l="l" t="t" r="r" b="b"/>
              <a:pathLst>
                <a:path w="6753225" h="749935">
                  <a:moveTo>
                    <a:pt x="6752844" y="0"/>
                  </a:moveTo>
                  <a:lnTo>
                    <a:pt x="0" y="0"/>
                  </a:lnTo>
                  <a:lnTo>
                    <a:pt x="0" y="749807"/>
                  </a:lnTo>
                  <a:lnTo>
                    <a:pt x="6752844" y="749807"/>
                  </a:lnTo>
                  <a:lnTo>
                    <a:pt x="675284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48967" y="3531107"/>
              <a:ext cx="6753225" cy="749935"/>
            </a:xfrm>
            <a:custGeom>
              <a:avLst/>
              <a:gdLst/>
              <a:ahLst/>
              <a:cxnLst/>
              <a:rect l="l" t="t" r="r" b="b"/>
              <a:pathLst>
                <a:path w="6753225" h="749935">
                  <a:moveTo>
                    <a:pt x="0" y="749807"/>
                  </a:moveTo>
                  <a:lnTo>
                    <a:pt x="6752844" y="749807"/>
                  </a:lnTo>
                  <a:lnTo>
                    <a:pt x="6752844" y="0"/>
                  </a:lnTo>
                  <a:lnTo>
                    <a:pt x="0" y="0"/>
                  </a:lnTo>
                  <a:lnTo>
                    <a:pt x="0" y="7498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648967" y="4546091"/>
              <a:ext cx="6753225" cy="749935"/>
            </a:xfrm>
            <a:custGeom>
              <a:avLst/>
              <a:gdLst/>
              <a:ahLst/>
              <a:cxnLst/>
              <a:rect l="l" t="t" r="r" b="b"/>
              <a:pathLst>
                <a:path w="6753225" h="749935">
                  <a:moveTo>
                    <a:pt x="6752844" y="0"/>
                  </a:moveTo>
                  <a:lnTo>
                    <a:pt x="0" y="0"/>
                  </a:lnTo>
                  <a:lnTo>
                    <a:pt x="0" y="749807"/>
                  </a:lnTo>
                  <a:lnTo>
                    <a:pt x="6752844" y="749807"/>
                  </a:lnTo>
                  <a:lnTo>
                    <a:pt x="675284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648967" y="4546091"/>
              <a:ext cx="6753225" cy="749935"/>
            </a:xfrm>
            <a:custGeom>
              <a:avLst/>
              <a:gdLst/>
              <a:ahLst/>
              <a:cxnLst/>
              <a:rect l="l" t="t" r="r" b="b"/>
              <a:pathLst>
                <a:path w="6753225" h="749935">
                  <a:moveTo>
                    <a:pt x="0" y="749807"/>
                  </a:moveTo>
                  <a:lnTo>
                    <a:pt x="6752844" y="749807"/>
                  </a:lnTo>
                  <a:lnTo>
                    <a:pt x="6752844" y="0"/>
                  </a:lnTo>
                  <a:lnTo>
                    <a:pt x="0" y="0"/>
                  </a:lnTo>
                  <a:lnTo>
                    <a:pt x="0" y="7498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648967" y="5532119"/>
              <a:ext cx="6753225" cy="749935"/>
            </a:xfrm>
            <a:custGeom>
              <a:avLst/>
              <a:gdLst/>
              <a:ahLst/>
              <a:cxnLst/>
              <a:rect l="l" t="t" r="r" b="b"/>
              <a:pathLst>
                <a:path w="6753225" h="749935">
                  <a:moveTo>
                    <a:pt x="6752844" y="0"/>
                  </a:moveTo>
                  <a:lnTo>
                    <a:pt x="0" y="0"/>
                  </a:lnTo>
                  <a:lnTo>
                    <a:pt x="0" y="749807"/>
                  </a:lnTo>
                  <a:lnTo>
                    <a:pt x="6752844" y="749807"/>
                  </a:lnTo>
                  <a:lnTo>
                    <a:pt x="675284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648967" y="5532119"/>
              <a:ext cx="6753225" cy="749935"/>
            </a:xfrm>
            <a:custGeom>
              <a:avLst/>
              <a:gdLst/>
              <a:ahLst/>
              <a:cxnLst/>
              <a:rect l="l" t="t" r="r" b="b"/>
              <a:pathLst>
                <a:path w="6753225" h="749935">
                  <a:moveTo>
                    <a:pt x="0" y="749807"/>
                  </a:moveTo>
                  <a:lnTo>
                    <a:pt x="6752844" y="749807"/>
                  </a:lnTo>
                  <a:lnTo>
                    <a:pt x="6752844" y="0"/>
                  </a:lnTo>
                  <a:lnTo>
                    <a:pt x="0" y="0"/>
                  </a:lnTo>
                  <a:lnTo>
                    <a:pt x="0" y="7498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532889" y="2036445"/>
            <a:ext cx="354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L3$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701038" y="2660249"/>
            <a:ext cx="254000" cy="4876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Set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709927" y="3685647"/>
            <a:ext cx="254000" cy="4876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Set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01038" y="4691233"/>
            <a:ext cx="254000" cy="4876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Set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724532" y="5686964"/>
            <a:ext cx="254000" cy="4876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Set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066289" y="1645666"/>
            <a:ext cx="6360160" cy="4848860"/>
            <a:chOff x="2066289" y="1645666"/>
            <a:chExt cx="6360160" cy="4848860"/>
          </a:xfrm>
        </p:grpSpPr>
        <p:sp>
          <p:nvSpPr>
            <p:cNvPr id="20" name="object 20"/>
            <p:cNvSpPr/>
            <p:nvPr/>
          </p:nvSpPr>
          <p:spPr>
            <a:xfrm>
              <a:off x="2072639" y="1653540"/>
              <a:ext cx="1569720" cy="4834255"/>
            </a:xfrm>
            <a:custGeom>
              <a:avLst/>
              <a:gdLst/>
              <a:ahLst/>
              <a:cxnLst/>
              <a:rect l="l" t="t" r="r" b="b"/>
              <a:pathLst>
                <a:path w="1569720" h="4834255">
                  <a:moveTo>
                    <a:pt x="1569719" y="0"/>
                  </a:moveTo>
                  <a:lnTo>
                    <a:pt x="0" y="0"/>
                  </a:lnTo>
                  <a:lnTo>
                    <a:pt x="0" y="4834128"/>
                  </a:lnTo>
                  <a:lnTo>
                    <a:pt x="1569719" y="4834128"/>
                  </a:lnTo>
                  <a:lnTo>
                    <a:pt x="1569719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072639" y="1653540"/>
              <a:ext cx="1569720" cy="4834255"/>
            </a:xfrm>
            <a:custGeom>
              <a:avLst/>
              <a:gdLst/>
              <a:ahLst/>
              <a:cxnLst/>
              <a:rect l="l" t="t" r="r" b="b"/>
              <a:pathLst>
                <a:path w="1569720" h="4834255">
                  <a:moveTo>
                    <a:pt x="0" y="4834128"/>
                  </a:moveTo>
                  <a:lnTo>
                    <a:pt x="1569719" y="4834128"/>
                  </a:lnTo>
                  <a:lnTo>
                    <a:pt x="1569719" y="0"/>
                  </a:lnTo>
                  <a:lnTo>
                    <a:pt x="0" y="0"/>
                  </a:lnTo>
                  <a:lnTo>
                    <a:pt x="0" y="483412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668267" y="1652016"/>
              <a:ext cx="1568450" cy="4832985"/>
            </a:xfrm>
            <a:custGeom>
              <a:avLst/>
              <a:gdLst/>
              <a:ahLst/>
              <a:cxnLst/>
              <a:rect l="l" t="t" r="r" b="b"/>
              <a:pathLst>
                <a:path w="1568450" h="4832985">
                  <a:moveTo>
                    <a:pt x="1568196" y="0"/>
                  </a:moveTo>
                  <a:lnTo>
                    <a:pt x="0" y="0"/>
                  </a:lnTo>
                  <a:lnTo>
                    <a:pt x="0" y="4832604"/>
                  </a:lnTo>
                  <a:lnTo>
                    <a:pt x="1568196" y="4832604"/>
                  </a:lnTo>
                  <a:lnTo>
                    <a:pt x="1568196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668267" y="1652016"/>
              <a:ext cx="1568450" cy="4832985"/>
            </a:xfrm>
            <a:custGeom>
              <a:avLst/>
              <a:gdLst/>
              <a:ahLst/>
              <a:cxnLst/>
              <a:rect l="l" t="t" r="r" b="b"/>
              <a:pathLst>
                <a:path w="1568450" h="4832985">
                  <a:moveTo>
                    <a:pt x="0" y="4832604"/>
                  </a:moveTo>
                  <a:lnTo>
                    <a:pt x="1568196" y="4832604"/>
                  </a:lnTo>
                  <a:lnTo>
                    <a:pt x="1568196" y="0"/>
                  </a:lnTo>
                  <a:lnTo>
                    <a:pt x="0" y="0"/>
                  </a:lnTo>
                  <a:lnTo>
                    <a:pt x="0" y="483260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265419" y="1655064"/>
              <a:ext cx="1568450" cy="4832985"/>
            </a:xfrm>
            <a:custGeom>
              <a:avLst/>
              <a:gdLst/>
              <a:ahLst/>
              <a:cxnLst/>
              <a:rect l="l" t="t" r="r" b="b"/>
              <a:pathLst>
                <a:path w="1568450" h="4832985">
                  <a:moveTo>
                    <a:pt x="1568196" y="0"/>
                  </a:moveTo>
                  <a:lnTo>
                    <a:pt x="0" y="0"/>
                  </a:lnTo>
                  <a:lnTo>
                    <a:pt x="0" y="4832604"/>
                  </a:lnTo>
                  <a:lnTo>
                    <a:pt x="1568196" y="4832604"/>
                  </a:lnTo>
                  <a:lnTo>
                    <a:pt x="1568196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265419" y="1655064"/>
              <a:ext cx="1568450" cy="4832985"/>
            </a:xfrm>
            <a:custGeom>
              <a:avLst/>
              <a:gdLst/>
              <a:ahLst/>
              <a:cxnLst/>
              <a:rect l="l" t="t" r="r" b="b"/>
              <a:pathLst>
                <a:path w="1568450" h="4832985">
                  <a:moveTo>
                    <a:pt x="0" y="4832604"/>
                  </a:moveTo>
                  <a:lnTo>
                    <a:pt x="1568196" y="4832604"/>
                  </a:lnTo>
                  <a:lnTo>
                    <a:pt x="1568196" y="0"/>
                  </a:lnTo>
                  <a:lnTo>
                    <a:pt x="0" y="0"/>
                  </a:lnTo>
                  <a:lnTo>
                    <a:pt x="0" y="483260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850380" y="1652016"/>
              <a:ext cx="1569720" cy="4832985"/>
            </a:xfrm>
            <a:custGeom>
              <a:avLst/>
              <a:gdLst/>
              <a:ahLst/>
              <a:cxnLst/>
              <a:rect l="l" t="t" r="r" b="b"/>
              <a:pathLst>
                <a:path w="1569720" h="4832985">
                  <a:moveTo>
                    <a:pt x="1569720" y="0"/>
                  </a:moveTo>
                  <a:lnTo>
                    <a:pt x="0" y="0"/>
                  </a:lnTo>
                  <a:lnTo>
                    <a:pt x="0" y="4832604"/>
                  </a:lnTo>
                  <a:lnTo>
                    <a:pt x="1569720" y="4832604"/>
                  </a:lnTo>
                  <a:lnTo>
                    <a:pt x="1569720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850380" y="1652016"/>
              <a:ext cx="1569720" cy="4832985"/>
            </a:xfrm>
            <a:custGeom>
              <a:avLst/>
              <a:gdLst/>
              <a:ahLst/>
              <a:cxnLst/>
              <a:rect l="l" t="t" r="r" b="b"/>
              <a:pathLst>
                <a:path w="1569720" h="4832985">
                  <a:moveTo>
                    <a:pt x="0" y="4832604"/>
                  </a:moveTo>
                  <a:lnTo>
                    <a:pt x="1569720" y="4832604"/>
                  </a:lnTo>
                  <a:lnTo>
                    <a:pt x="1569720" y="0"/>
                  </a:lnTo>
                  <a:lnTo>
                    <a:pt x="0" y="0"/>
                  </a:lnTo>
                  <a:lnTo>
                    <a:pt x="0" y="4832604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738372" y="2682240"/>
              <a:ext cx="1423670" cy="401320"/>
            </a:xfrm>
            <a:custGeom>
              <a:avLst/>
              <a:gdLst/>
              <a:ahLst/>
              <a:cxnLst/>
              <a:rect l="l" t="t" r="r" b="b"/>
              <a:pathLst>
                <a:path w="1423670" h="401319">
                  <a:moveTo>
                    <a:pt x="1423415" y="0"/>
                  </a:moveTo>
                  <a:lnTo>
                    <a:pt x="0" y="0"/>
                  </a:lnTo>
                  <a:lnTo>
                    <a:pt x="0" y="400812"/>
                  </a:lnTo>
                  <a:lnTo>
                    <a:pt x="1423415" y="400812"/>
                  </a:lnTo>
                  <a:lnTo>
                    <a:pt x="142341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738372" y="2682240"/>
              <a:ext cx="1423670" cy="401320"/>
            </a:xfrm>
            <a:custGeom>
              <a:avLst/>
              <a:gdLst/>
              <a:ahLst/>
              <a:cxnLst/>
              <a:rect l="l" t="t" r="r" b="b"/>
              <a:pathLst>
                <a:path w="1423670" h="401319">
                  <a:moveTo>
                    <a:pt x="0" y="400812"/>
                  </a:moveTo>
                  <a:lnTo>
                    <a:pt x="1423415" y="400812"/>
                  </a:lnTo>
                  <a:lnTo>
                    <a:pt x="1423415" y="0"/>
                  </a:lnTo>
                  <a:lnTo>
                    <a:pt x="0" y="0"/>
                  </a:lnTo>
                  <a:lnTo>
                    <a:pt x="0" y="400812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303519" y="2682240"/>
              <a:ext cx="1423670" cy="401320"/>
            </a:xfrm>
            <a:custGeom>
              <a:avLst/>
              <a:gdLst/>
              <a:ahLst/>
              <a:cxnLst/>
              <a:rect l="l" t="t" r="r" b="b"/>
              <a:pathLst>
                <a:path w="1423670" h="401319">
                  <a:moveTo>
                    <a:pt x="1423416" y="0"/>
                  </a:moveTo>
                  <a:lnTo>
                    <a:pt x="0" y="0"/>
                  </a:lnTo>
                  <a:lnTo>
                    <a:pt x="0" y="400812"/>
                  </a:lnTo>
                  <a:lnTo>
                    <a:pt x="1423416" y="400812"/>
                  </a:lnTo>
                  <a:lnTo>
                    <a:pt x="1423416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303519" y="2682240"/>
              <a:ext cx="1423670" cy="401320"/>
            </a:xfrm>
            <a:custGeom>
              <a:avLst/>
              <a:gdLst/>
              <a:ahLst/>
              <a:cxnLst/>
              <a:rect l="l" t="t" r="r" b="b"/>
              <a:pathLst>
                <a:path w="1423670" h="401319">
                  <a:moveTo>
                    <a:pt x="0" y="400812"/>
                  </a:moveTo>
                  <a:lnTo>
                    <a:pt x="1423416" y="400812"/>
                  </a:lnTo>
                  <a:lnTo>
                    <a:pt x="1423416" y="0"/>
                  </a:lnTo>
                  <a:lnTo>
                    <a:pt x="0" y="0"/>
                  </a:lnTo>
                  <a:lnTo>
                    <a:pt x="0" y="40081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870192" y="2674619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40" h="402589">
                  <a:moveTo>
                    <a:pt x="1424940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4940" y="402336"/>
                  </a:lnTo>
                  <a:lnTo>
                    <a:pt x="1424940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870192" y="2674619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40" h="402589">
                  <a:moveTo>
                    <a:pt x="0" y="402336"/>
                  </a:moveTo>
                  <a:lnTo>
                    <a:pt x="1424940" y="402336"/>
                  </a:lnTo>
                  <a:lnTo>
                    <a:pt x="1424940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142743" y="3710939"/>
              <a:ext cx="1423670" cy="402590"/>
            </a:xfrm>
            <a:custGeom>
              <a:avLst/>
              <a:gdLst/>
              <a:ahLst/>
              <a:cxnLst/>
              <a:rect l="l" t="t" r="r" b="b"/>
              <a:pathLst>
                <a:path w="1423670" h="402589">
                  <a:moveTo>
                    <a:pt x="1423416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3416" y="402336"/>
                  </a:lnTo>
                  <a:lnTo>
                    <a:pt x="1423416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142743" y="3710939"/>
              <a:ext cx="1423670" cy="402590"/>
            </a:xfrm>
            <a:custGeom>
              <a:avLst/>
              <a:gdLst/>
              <a:ahLst/>
              <a:cxnLst/>
              <a:rect l="l" t="t" r="r" b="b"/>
              <a:pathLst>
                <a:path w="1423670" h="402589">
                  <a:moveTo>
                    <a:pt x="0" y="402336"/>
                  </a:moveTo>
                  <a:lnTo>
                    <a:pt x="1423416" y="402336"/>
                  </a:lnTo>
                  <a:lnTo>
                    <a:pt x="1423416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738372" y="3710939"/>
              <a:ext cx="1423670" cy="402590"/>
            </a:xfrm>
            <a:custGeom>
              <a:avLst/>
              <a:gdLst/>
              <a:ahLst/>
              <a:cxnLst/>
              <a:rect l="l" t="t" r="r" b="b"/>
              <a:pathLst>
                <a:path w="1423670" h="402589">
                  <a:moveTo>
                    <a:pt x="1423415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3415" y="402336"/>
                  </a:lnTo>
                  <a:lnTo>
                    <a:pt x="142341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738372" y="3710939"/>
              <a:ext cx="1423670" cy="402590"/>
            </a:xfrm>
            <a:custGeom>
              <a:avLst/>
              <a:gdLst/>
              <a:ahLst/>
              <a:cxnLst/>
              <a:rect l="l" t="t" r="r" b="b"/>
              <a:pathLst>
                <a:path w="1423670" h="402589">
                  <a:moveTo>
                    <a:pt x="0" y="402336"/>
                  </a:moveTo>
                  <a:lnTo>
                    <a:pt x="1423415" y="402336"/>
                  </a:lnTo>
                  <a:lnTo>
                    <a:pt x="1423415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303519" y="3710939"/>
              <a:ext cx="1423670" cy="402590"/>
            </a:xfrm>
            <a:custGeom>
              <a:avLst/>
              <a:gdLst/>
              <a:ahLst/>
              <a:cxnLst/>
              <a:rect l="l" t="t" r="r" b="b"/>
              <a:pathLst>
                <a:path w="1423670" h="402589">
                  <a:moveTo>
                    <a:pt x="1423416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3416" y="402336"/>
                  </a:lnTo>
                  <a:lnTo>
                    <a:pt x="1423416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303519" y="3710939"/>
              <a:ext cx="1423670" cy="402590"/>
            </a:xfrm>
            <a:custGeom>
              <a:avLst/>
              <a:gdLst/>
              <a:ahLst/>
              <a:cxnLst/>
              <a:rect l="l" t="t" r="r" b="b"/>
              <a:pathLst>
                <a:path w="1423670" h="402589">
                  <a:moveTo>
                    <a:pt x="0" y="402336"/>
                  </a:moveTo>
                  <a:lnTo>
                    <a:pt x="1423416" y="402336"/>
                  </a:lnTo>
                  <a:lnTo>
                    <a:pt x="1423416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870192" y="3704844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40" h="401320">
                  <a:moveTo>
                    <a:pt x="1424940" y="0"/>
                  </a:moveTo>
                  <a:lnTo>
                    <a:pt x="0" y="0"/>
                  </a:lnTo>
                  <a:lnTo>
                    <a:pt x="0" y="400811"/>
                  </a:lnTo>
                  <a:lnTo>
                    <a:pt x="1424940" y="400811"/>
                  </a:lnTo>
                  <a:lnTo>
                    <a:pt x="1424940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870192" y="3704844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40" h="401320">
                  <a:moveTo>
                    <a:pt x="0" y="400811"/>
                  </a:moveTo>
                  <a:lnTo>
                    <a:pt x="1424940" y="400811"/>
                  </a:lnTo>
                  <a:lnTo>
                    <a:pt x="1424940" y="0"/>
                  </a:lnTo>
                  <a:lnTo>
                    <a:pt x="0" y="0"/>
                  </a:lnTo>
                  <a:lnTo>
                    <a:pt x="0" y="40081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145791" y="4742688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39" h="401320">
                  <a:moveTo>
                    <a:pt x="1424940" y="0"/>
                  </a:moveTo>
                  <a:lnTo>
                    <a:pt x="0" y="0"/>
                  </a:lnTo>
                  <a:lnTo>
                    <a:pt x="0" y="400812"/>
                  </a:lnTo>
                  <a:lnTo>
                    <a:pt x="1424940" y="400812"/>
                  </a:lnTo>
                  <a:lnTo>
                    <a:pt x="1424940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145791" y="4742688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39" h="401320">
                  <a:moveTo>
                    <a:pt x="0" y="400812"/>
                  </a:moveTo>
                  <a:lnTo>
                    <a:pt x="1424940" y="400812"/>
                  </a:lnTo>
                  <a:lnTo>
                    <a:pt x="1424940" y="0"/>
                  </a:lnTo>
                  <a:lnTo>
                    <a:pt x="0" y="0"/>
                  </a:lnTo>
                  <a:lnTo>
                    <a:pt x="0" y="40081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741419" y="4742688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39" h="401320">
                  <a:moveTo>
                    <a:pt x="1424939" y="0"/>
                  </a:moveTo>
                  <a:lnTo>
                    <a:pt x="0" y="0"/>
                  </a:lnTo>
                  <a:lnTo>
                    <a:pt x="0" y="400812"/>
                  </a:lnTo>
                  <a:lnTo>
                    <a:pt x="1424939" y="400812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741419" y="4742688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39" h="401320">
                  <a:moveTo>
                    <a:pt x="0" y="400812"/>
                  </a:moveTo>
                  <a:lnTo>
                    <a:pt x="1424939" y="400812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0812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306567" y="4742688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40" h="401320">
                  <a:moveTo>
                    <a:pt x="1424939" y="0"/>
                  </a:moveTo>
                  <a:lnTo>
                    <a:pt x="0" y="0"/>
                  </a:lnTo>
                  <a:lnTo>
                    <a:pt x="0" y="400812"/>
                  </a:lnTo>
                  <a:lnTo>
                    <a:pt x="1424939" y="400812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306567" y="4735067"/>
              <a:ext cx="2988945" cy="408940"/>
            </a:xfrm>
            <a:custGeom>
              <a:avLst/>
              <a:gdLst/>
              <a:ahLst/>
              <a:cxnLst/>
              <a:rect l="l" t="t" r="r" b="b"/>
              <a:pathLst>
                <a:path w="2988945" h="408939">
                  <a:moveTo>
                    <a:pt x="0" y="408431"/>
                  </a:moveTo>
                  <a:lnTo>
                    <a:pt x="1424939" y="408431"/>
                  </a:lnTo>
                  <a:lnTo>
                    <a:pt x="1424939" y="7619"/>
                  </a:lnTo>
                  <a:lnTo>
                    <a:pt x="0" y="7619"/>
                  </a:lnTo>
                  <a:lnTo>
                    <a:pt x="0" y="408431"/>
                  </a:lnTo>
                  <a:close/>
                </a:path>
                <a:path w="2988945" h="408939">
                  <a:moveTo>
                    <a:pt x="1563624" y="400811"/>
                  </a:moveTo>
                  <a:lnTo>
                    <a:pt x="2988564" y="400811"/>
                  </a:lnTo>
                  <a:lnTo>
                    <a:pt x="2988564" y="0"/>
                  </a:lnTo>
                  <a:lnTo>
                    <a:pt x="1563624" y="0"/>
                  </a:lnTo>
                  <a:lnTo>
                    <a:pt x="1563624" y="40081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148839" y="569366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39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4939" y="402336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148839" y="569366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6"/>
                  </a:moveTo>
                  <a:lnTo>
                    <a:pt x="1424939" y="402336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744467" y="569366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39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4939" y="402336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744467" y="569366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6"/>
                  </a:moveTo>
                  <a:lnTo>
                    <a:pt x="1424939" y="402336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309616" y="569366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40" h="402589">
                  <a:moveTo>
                    <a:pt x="1424939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4939" y="402336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309616" y="569366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40" h="402589">
                  <a:moveTo>
                    <a:pt x="0" y="402336"/>
                  </a:moveTo>
                  <a:lnTo>
                    <a:pt x="1424939" y="402336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876287" y="5687568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40" h="401320">
                  <a:moveTo>
                    <a:pt x="1424940" y="0"/>
                  </a:moveTo>
                  <a:lnTo>
                    <a:pt x="0" y="0"/>
                  </a:lnTo>
                  <a:lnTo>
                    <a:pt x="0" y="400811"/>
                  </a:lnTo>
                  <a:lnTo>
                    <a:pt x="1424940" y="400811"/>
                  </a:lnTo>
                  <a:lnTo>
                    <a:pt x="1424940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876287" y="5687568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40" h="401320">
                  <a:moveTo>
                    <a:pt x="0" y="400811"/>
                  </a:moveTo>
                  <a:lnTo>
                    <a:pt x="1424940" y="400811"/>
                  </a:lnTo>
                  <a:lnTo>
                    <a:pt x="1424940" y="0"/>
                  </a:lnTo>
                  <a:lnTo>
                    <a:pt x="0" y="0"/>
                  </a:lnTo>
                  <a:lnTo>
                    <a:pt x="0" y="40081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2078989" y="1659127"/>
            <a:ext cx="1570355" cy="698500"/>
          </a:xfrm>
          <a:prstGeom prst="rect">
            <a:avLst/>
          </a:prstGeom>
          <a:solidFill>
            <a:srgbClr val="ACB8C9">
              <a:alpha val="39999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marL="506095">
              <a:lnSpc>
                <a:spcPts val="2065"/>
              </a:lnSpc>
            </a:pPr>
            <a:r>
              <a:rPr sz="1800" spc="-10" dirty="0">
                <a:latin typeface="Calibri"/>
                <a:cs typeface="Calibri"/>
              </a:rPr>
              <a:t>Way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3661664" y="1659127"/>
            <a:ext cx="1583055" cy="698500"/>
          </a:xfrm>
          <a:prstGeom prst="rect">
            <a:avLst/>
          </a:prstGeom>
          <a:solidFill>
            <a:srgbClr val="ACB8C9">
              <a:alpha val="39999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marL="455930">
              <a:lnSpc>
                <a:spcPts val="2070"/>
              </a:lnSpc>
            </a:pPr>
            <a:r>
              <a:rPr sz="1800" spc="-10" dirty="0">
                <a:latin typeface="Calibri"/>
                <a:cs typeface="Calibri"/>
              </a:rPr>
              <a:t>Way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5257291" y="1659127"/>
            <a:ext cx="1578610" cy="698500"/>
          </a:xfrm>
          <a:prstGeom prst="rect">
            <a:avLst/>
          </a:prstGeom>
          <a:solidFill>
            <a:srgbClr val="ACB8C9">
              <a:alpha val="39999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marL="474980">
              <a:lnSpc>
                <a:spcPts val="2000"/>
              </a:lnSpc>
            </a:pPr>
            <a:r>
              <a:rPr sz="1800" spc="-10" dirty="0">
                <a:latin typeface="Calibri"/>
                <a:cs typeface="Calibri"/>
              </a:rPr>
              <a:t>Way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6848347" y="1659127"/>
            <a:ext cx="1565910" cy="698500"/>
          </a:xfrm>
          <a:prstGeom prst="rect">
            <a:avLst/>
          </a:prstGeom>
          <a:solidFill>
            <a:srgbClr val="ACB8C9">
              <a:alpha val="39999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marL="481965">
              <a:lnSpc>
                <a:spcPts val="2065"/>
              </a:lnSpc>
            </a:pPr>
            <a:r>
              <a:rPr sz="1800" spc="-10" dirty="0">
                <a:latin typeface="Calibri"/>
                <a:cs typeface="Calibri"/>
              </a:rPr>
              <a:t>Way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2142744" y="2682239"/>
            <a:ext cx="1423670" cy="401320"/>
          </a:xfrm>
          <a:prstGeom prst="rect">
            <a:avLst/>
          </a:prstGeom>
          <a:solidFill>
            <a:srgbClr val="DAE2F3"/>
          </a:solidFill>
          <a:ln w="12700">
            <a:solidFill>
              <a:srgbClr val="2E528F"/>
            </a:solidFill>
          </a:ln>
        </p:spPr>
        <p:txBody>
          <a:bodyPr vert="horz" wrap="square" lIns="0" tIns="55880" rIns="0" bIns="0" rtlCol="0">
            <a:spAutoFit/>
          </a:bodyPr>
          <a:lstStyle/>
          <a:p>
            <a:pPr marL="442595">
              <a:lnSpc>
                <a:spcPct val="100000"/>
              </a:lnSpc>
              <a:spcBef>
                <a:spcPts val="440"/>
              </a:spcBef>
            </a:pPr>
            <a:r>
              <a:rPr sz="1800" spc="-20" dirty="0">
                <a:latin typeface="Calibri"/>
                <a:cs typeface="Calibri"/>
              </a:rPr>
              <a:t>Line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9206483" y="283463"/>
            <a:ext cx="2745105" cy="81089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1650">
              <a:latin typeface="Times New Roman"/>
              <a:cs typeface="Times New Roman"/>
            </a:endParaRPr>
          </a:p>
          <a:p>
            <a:pPr marL="262255">
              <a:lnSpc>
                <a:spcPct val="100000"/>
              </a:lnSpc>
            </a:pPr>
            <a:r>
              <a:rPr sz="1800" dirty="0">
                <a:latin typeface="Courier New"/>
                <a:cs typeface="Courier New"/>
              </a:rPr>
              <a:t>lb</a:t>
            </a:r>
            <a:r>
              <a:rPr sz="1800" spc="-2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x6</a:t>
            </a:r>
            <a:r>
              <a:rPr sz="1800" spc="-20" dirty="0">
                <a:latin typeface="Courier New"/>
                <a:cs typeface="Courier New"/>
              </a:rPr>
              <a:t> </a:t>
            </a:r>
            <a:r>
              <a:rPr sz="1800" spc="-10" dirty="0">
                <a:latin typeface="Courier New"/>
                <a:cs typeface="Courier New"/>
              </a:rPr>
              <a:t>0x7fff0053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2152142" y="4840604"/>
            <a:ext cx="13836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1,0,0x7fff10,…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3747770" y="4840604"/>
            <a:ext cx="13881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925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1,0,0x000000,…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5312917" y="4829302"/>
            <a:ext cx="13989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244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1,1,0x001e00,…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6870192" y="4735067"/>
            <a:ext cx="1424940" cy="401320"/>
          </a:xfrm>
          <a:prstGeom prst="rect">
            <a:avLst/>
          </a:prstGeom>
          <a:solidFill>
            <a:srgbClr val="DAE2F3"/>
          </a:solidFill>
        </p:spPr>
        <p:txBody>
          <a:bodyPr vert="horz" wrap="square" lIns="0" tIns="106680" rIns="0" bIns="0" rtlCol="0">
            <a:spAutoFit/>
          </a:bodyPr>
          <a:lstStyle/>
          <a:p>
            <a:pPr marL="46990">
              <a:lnSpc>
                <a:spcPct val="100000"/>
              </a:lnSpc>
              <a:spcBef>
                <a:spcPts val="840"/>
              </a:spcBef>
            </a:pPr>
            <a:r>
              <a:rPr sz="1200" spc="-10" dirty="0">
                <a:latin typeface="Calibri"/>
                <a:cs typeface="Calibri"/>
              </a:rPr>
              <a:t>0,0,0x7fff00,…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66" name="object 66"/>
          <p:cNvGrpSpPr/>
          <p:nvPr/>
        </p:nvGrpSpPr>
        <p:grpSpPr>
          <a:xfrm>
            <a:off x="2066544" y="1377441"/>
            <a:ext cx="9255760" cy="5011420"/>
            <a:chOff x="2066544" y="1377441"/>
            <a:chExt cx="9255760" cy="5011420"/>
          </a:xfrm>
        </p:grpSpPr>
        <p:sp>
          <p:nvSpPr>
            <p:cNvPr id="67" name="object 67"/>
            <p:cNvSpPr/>
            <p:nvPr/>
          </p:nvSpPr>
          <p:spPr>
            <a:xfrm>
              <a:off x="6850379" y="4675632"/>
              <a:ext cx="1469390" cy="467995"/>
            </a:xfrm>
            <a:custGeom>
              <a:avLst/>
              <a:gdLst/>
              <a:ahLst/>
              <a:cxnLst/>
              <a:rect l="l" t="t" r="r" b="b"/>
              <a:pathLst>
                <a:path w="1469390" h="467995">
                  <a:moveTo>
                    <a:pt x="0" y="467868"/>
                  </a:moveTo>
                  <a:lnTo>
                    <a:pt x="1469135" y="467868"/>
                  </a:lnTo>
                  <a:lnTo>
                    <a:pt x="1469135" y="0"/>
                  </a:lnTo>
                  <a:lnTo>
                    <a:pt x="0" y="0"/>
                  </a:lnTo>
                  <a:lnTo>
                    <a:pt x="0" y="467868"/>
                  </a:lnTo>
                  <a:close/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7528559" y="3896868"/>
              <a:ext cx="3047365" cy="780415"/>
            </a:xfrm>
            <a:custGeom>
              <a:avLst/>
              <a:gdLst/>
              <a:ahLst/>
              <a:cxnLst/>
              <a:rect l="l" t="t" r="r" b="b"/>
              <a:pathLst>
                <a:path w="3047365" h="780414">
                  <a:moveTo>
                    <a:pt x="38100" y="665987"/>
                  </a:moveTo>
                  <a:lnTo>
                    <a:pt x="0" y="665987"/>
                  </a:lnTo>
                  <a:lnTo>
                    <a:pt x="57150" y="780287"/>
                  </a:lnTo>
                  <a:lnTo>
                    <a:pt x="104775" y="685037"/>
                  </a:lnTo>
                  <a:lnTo>
                    <a:pt x="38100" y="685037"/>
                  </a:lnTo>
                  <a:lnTo>
                    <a:pt x="38100" y="665987"/>
                  </a:lnTo>
                  <a:close/>
                </a:path>
                <a:path w="3047365" h="780414">
                  <a:moveTo>
                    <a:pt x="3047238" y="0"/>
                  </a:moveTo>
                  <a:lnTo>
                    <a:pt x="38100" y="0"/>
                  </a:lnTo>
                  <a:lnTo>
                    <a:pt x="38100" y="685037"/>
                  </a:lnTo>
                  <a:lnTo>
                    <a:pt x="76200" y="685037"/>
                  </a:lnTo>
                  <a:lnTo>
                    <a:pt x="76200" y="38099"/>
                  </a:lnTo>
                  <a:lnTo>
                    <a:pt x="57150" y="38099"/>
                  </a:lnTo>
                  <a:lnTo>
                    <a:pt x="76200" y="19049"/>
                  </a:lnTo>
                  <a:lnTo>
                    <a:pt x="3047238" y="19049"/>
                  </a:lnTo>
                  <a:lnTo>
                    <a:pt x="3047238" y="0"/>
                  </a:lnTo>
                  <a:close/>
                </a:path>
                <a:path w="3047365" h="780414">
                  <a:moveTo>
                    <a:pt x="114300" y="665987"/>
                  </a:moveTo>
                  <a:lnTo>
                    <a:pt x="76200" y="665987"/>
                  </a:lnTo>
                  <a:lnTo>
                    <a:pt x="76200" y="685037"/>
                  </a:lnTo>
                  <a:lnTo>
                    <a:pt x="104775" y="685037"/>
                  </a:lnTo>
                  <a:lnTo>
                    <a:pt x="114300" y="665987"/>
                  </a:lnTo>
                  <a:close/>
                </a:path>
                <a:path w="3047365" h="780414">
                  <a:moveTo>
                    <a:pt x="76200" y="19049"/>
                  </a:moveTo>
                  <a:lnTo>
                    <a:pt x="57150" y="38099"/>
                  </a:lnTo>
                  <a:lnTo>
                    <a:pt x="76200" y="38099"/>
                  </a:lnTo>
                  <a:lnTo>
                    <a:pt x="76200" y="19049"/>
                  </a:lnTo>
                  <a:close/>
                </a:path>
                <a:path w="3047365" h="780414">
                  <a:moveTo>
                    <a:pt x="3047238" y="19049"/>
                  </a:moveTo>
                  <a:lnTo>
                    <a:pt x="76200" y="19049"/>
                  </a:lnTo>
                  <a:lnTo>
                    <a:pt x="76200" y="38099"/>
                  </a:lnTo>
                  <a:lnTo>
                    <a:pt x="3047238" y="38099"/>
                  </a:lnTo>
                  <a:lnTo>
                    <a:pt x="3047238" y="190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0575036" y="1383791"/>
              <a:ext cx="727075" cy="4998720"/>
            </a:xfrm>
            <a:custGeom>
              <a:avLst/>
              <a:gdLst/>
              <a:ahLst/>
              <a:cxnLst/>
              <a:rect l="l" t="t" r="r" b="b"/>
              <a:pathLst>
                <a:path w="727075" h="4998720">
                  <a:moveTo>
                    <a:pt x="726948" y="0"/>
                  </a:moveTo>
                  <a:lnTo>
                    <a:pt x="0" y="0"/>
                  </a:lnTo>
                  <a:lnTo>
                    <a:pt x="0" y="4998720"/>
                  </a:lnTo>
                  <a:lnTo>
                    <a:pt x="726948" y="4998720"/>
                  </a:lnTo>
                  <a:lnTo>
                    <a:pt x="72694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0575036" y="1383791"/>
              <a:ext cx="727075" cy="4998720"/>
            </a:xfrm>
            <a:custGeom>
              <a:avLst/>
              <a:gdLst/>
              <a:ahLst/>
              <a:cxnLst/>
              <a:rect l="l" t="t" r="r" b="b"/>
              <a:pathLst>
                <a:path w="727075" h="4998720">
                  <a:moveTo>
                    <a:pt x="0" y="4998720"/>
                  </a:moveTo>
                  <a:lnTo>
                    <a:pt x="726948" y="4998720"/>
                  </a:lnTo>
                  <a:lnTo>
                    <a:pt x="726948" y="0"/>
                  </a:lnTo>
                  <a:lnTo>
                    <a:pt x="0" y="0"/>
                  </a:lnTo>
                  <a:lnTo>
                    <a:pt x="0" y="499872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0575798" y="3345941"/>
              <a:ext cx="727075" cy="1138555"/>
            </a:xfrm>
            <a:custGeom>
              <a:avLst/>
              <a:gdLst/>
              <a:ahLst/>
              <a:cxnLst/>
              <a:rect l="l" t="t" r="r" b="b"/>
              <a:pathLst>
                <a:path w="727075" h="1138554">
                  <a:moveTo>
                    <a:pt x="0" y="1138428"/>
                  </a:moveTo>
                  <a:lnTo>
                    <a:pt x="726948" y="1138428"/>
                  </a:lnTo>
                  <a:lnTo>
                    <a:pt x="726948" y="0"/>
                  </a:lnTo>
                  <a:lnTo>
                    <a:pt x="0" y="0"/>
                  </a:lnTo>
                  <a:lnTo>
                    <a:pt x="0" y="1138428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104644" y="4695444"/>
              <a:ext cx="4645660" cy="486409"/>
            </a:xfrm>
            <a:custGeom>
              <a:avLst/>
              <a:gdLst/>
              <a:ahLst/>
              <a:cxnLst/>
              <a:rect l="l" t="t" r="r" b="b"/>
              <a:pathLst>
                <a:path w="4645659" h="486410">
                  <a:moveTo>
                    <a:pt x="3176016" y="467867"/>
                  </a:moveTo>
                  <a:lnTo>
                    <a:pt x="4645152" y="467867"/>
                  </a:lnTo>
                  <a:lnTo>
                    <a:pt x="4645152" y="0"/>
                  </a:lnTo>
                  <a:lnTo>
                    <a:pt x="3176016" y="0"/>
                  </a:lnTo>
                  <a:lnTo>
                    <a:pt x="3176016" y="467867"/>
                  </a:lnTo>
                  <a:close/>
                </a:path>
                <a:path w="4645659" h="486410">
                  <a:moveTo>
                    <a:pt x="1600200" y="486155"/>
                  </a:moveTo>
                  <a:lnTo>
                    <a:pt x="3069336" y="486155"/>
                  </a:lnTo>
                  <a:lnTo>
                    <a:pt x="3069336" y="18287"/>
                  </a:lnTo>
                  <a:lnTo>
                    <a:pt x="1600200" y="18287"/>
                  </a:lnTo>
                  <a:lnTo>
                    <a:pt x="1600200" y="486155"/>
                  </a:lnTo>
                  <a:close/>
                </a:path>
                <a:path w="4645659" h="486410">
                  <a:moveTo>
                    <a:pt x="0" y="480059"/>
                  </a:moveTo>
                  <a:lnTo>
                    <a:pt x="1469135" y="480059"/>
                  </a:lnTo>
                  <a:lnTo>
                    <a:pt x="1469135" y="12191"/>
                  </a:lnTo>
                  <a:lnTo>
                    <a:pt x="0" y="12191"/>
                  </a:lnTo>
                  <a:lnTo>
                    <a:pt x="0" y="480059"/>
                  </a:lnTo>
                  <a:close/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782824" y="3896867"/>
              <a:ext cx="7793355" cy="846455"/>
            </a:xfrm>
            <a:custGeom>
              <a:avLst/>
              <a:gdLst/>
              <a:ahLst/>
              <a:cxnLst/>
              <a:rect l="l" t="t" r="r" b="b"/>
              <a:pathLst>
                <a:path w="7793355" h="846454">
                  <a:moveTo>
                    <a:pt x="7793228" y="0"/>
                  </a:moveTo>
                  <a:lnTo>
                    <a:pt x="7793228" y="0"/>
                  </a:lnTo>
                  <a:lnTo>
                    <a:pt x="38100" y="0"/>
                  </a:lnTo>
                  <a:lnTo>
                    <a:pt x="38100" y="697357"/>
                  </a:lnTo>
                  <a:lnTo>
                    <a:pt x="0" y="697357"/>
                  </a:lnTo>
                  <a:lnTo>
                    <a:pt x="57150" y="811657"/>
                  </a:lnTo>
                  <a:lnTo>
                    <a:pt x="104775" y="716407"/>
                  </a:lnTo>
                  <a:lnTo>
                    <a:pt x="114300" y="697357"/>
                  </a:lnTo>
                  <a:lnTo>
                    <a:pt x="76200" y="697357"/>
                  </a:lnTo>
                  <a:lnTo>
                    <a:pt x="76200" y="38100"/>
                  </a:lnTo>
                  <a:lnTo>
                    <a:pt x="1652016" y="38100"/>
                  </a:lnTo>
                  <a:lnTo>
                    <a:pt x="1652016" y="732155"/>
                  </a:lnTo>
                  <a:lnTo>
                    <a:pt x="1613916" y="732155"/>
                  </a:lnTo>
                  <a:lnTo>
                    <a:pt x="1671066" y="846455"/>
                  </a:lnTo>
                  <a:lnTo>
                    <a:pt x="1718691" y="751205"/>
                  </a:lnTo>
                  <a:lnTo>
                    <a:pt x="1728216" y="732155"/>
                  </a:lnTo>
                  <a:lnTo>
                    <a:pt x="1690116" y="732155"/>
                  </a:lnTo>
                  <a:lnTo>
                    <a:pt x="1690116" y="38100"/>
                  </a:lnTo>
                  <a:lnTo>
                    <a:pt x="3214116" y="38100"/>
                  </a:lnTo>
                  <a:lnTo>
                    <a:pt x="3214116" y="685927"/>
                  </a:lnTo>
                  <a:lnTo>
                    <a:pt x="3176016" y="685927"/>
                  </a:lnTo>
                  <a:lnTo>
                    <a:pt x="3233166" y="800227"/>
                  </a:lnTo>
                  <a:lnTo>
                    <a:pt x="3280791" y="704977"/>
                  </a:lnTo>
                  <a:lnTo>
                    <a:pt x="3290316" y="685927"/>
                  </a:lnTo>
                  <a:lnTo>
                    <a:pt x="3252216" y="685927"/>
                  </a:lnTo>
                  <a:lnTo>
                    <a:pt x="3252216" y="38100"/>
                  </a:lnTo>
                  <a:lnTo>
                    <a:pt x="4783836" y="38100"/>
                  </a:lnTo>
                  <a:lnTo>
                    <a:pt x="4783836" y="665988"/>
                  </a:lnTo>
                  <a:lnTo>
                    <a:pt x="4745736" y="665988"/>
                  </a:lnTo>
                  <a:lnTo>
                    <a:pt x="4802886" y="780288"/>
                  </a:lnTo>
                  <a:lnTo>
                    <a:pt x="4850511" y="685038"/>
                  </a:lnTo>
                  <a:lnTo>
                    <a:pt x="4860036" y="665988"/>
                  </a:lnTo>
                  <a:lnTo>
                    <a:pt x="4821936" y="665988"/>
                  </a:lnTo>
                  <a:lnTo>
                    <a:pt x="4821936" y="38100"/>
                  </a:lnTo>
                  <a:lnTo>
                    <a:pt x="7792847" y="38100"/>
                  </a:lnTo>
                  <a:lnTo>
                    <a:pt x="7792974" y="38100"/>
                  </a:lnTo>
                  <a:lnTo>
                    <a:pt x="7793228" y="38100"/>
                  </a:lnTo>
                  <a:lnTo>
                    <a:pt x="7793228" y="19050"/>
                  </a:lnTo>
                  <a:lnTo>
                    <a:pt x="77932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3637026" y="3254502"/>
              <a:ext cx="3779520" cy="646430"/>
            </a:xfrm>
            <a:custGeom>
              <a:avLst/>
              <a:gdLst/>
              <a:ahLst/>
              <a:cxnLst/>
              <a:rect l="l" t="t" r="r" b="b"/>
              <a:pathLst>
                <a:path w="3779520" h="646429">
                  <a:moveTo>
                    <a:pt x="3779520" y="0"/>
                  </a:moveTo>
                  <a:lnTo>
                    <a:pt x="0" y="0"/>
                  </a:lnTo>
                  <a:lnTo>
                    <a:pt x="0" y="646176"/>
                  </a:lnTo>
                  <a:lnTo>
                    <a:pt x="3779520" y="646176"/>
                  </a:lnTo>
                  <a:lnTo>
                    <a:pt x="37795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3637026" y="3254502"/>
              <a:ext cx="3779520" cy="646430"/>
            </a:xfrm>
            <a:custGeom>
              <a:avLst/>
              <a:gdLst/>
              <a:ahLst/>
              <a:cxnLst/>
              <a:rect l="l" t="t" r="r" b="b"/>
              <a:pathLst>
                <a:path w="3779520" h="646429">
                  <a:moveTo>
                    <a:pt x="0" y="646176"/>
                  </a:moveTo>
                  <a:lnTo>
                    <a:pt x="3779520" y="646176"/>
                  </a:lnTo>
                  <a:lnTo>
                    <a:pt x="3779520" y="0"/>
                  </a:lnTo>
                  <a:lnTo>
                    <a:pt x="0" y="0"/>
                  </a:lnTo>
                  <a:lnTo>
                    <a:pt x="0" y="646176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6" name="object 76"/>
          <p:cNvGrpSpPr/>
          <p:nvPr/>
        </p:nvGrpSpPr>
        <p:grpSpPr>
          <a:xfrm>
            <a:off x="-6350" y="2357373"/>
            <a:ext cx="1024890" cy="4133850"/>
            <a:chOff x="-6350" y="2357373"/>
            <a:chExt cx="1024890" cy="4133850"/>
          </a:xfrm>
        </p:grpSpPr>
        <p:sp>
          <p:nvSpPr>
            <p:cNvPr id="77" name="object 77"/>
            <p:cNvSpPr/>
            <p:nvPr/>
          </p:nvSpPr>
          <p:spPr>
            <a:xfrm>
              <a:off x="0" y="2363723"/>
              <a:ext cx="1012190" cy="4121150"/>
            </a:xfrm>
            <a:custGeom>
              <a:avLst/>
              <a:gdLst/>
              <a:ahLst/>
              <a:cxnLst/>
              <a:rect l="l" t="t" r="r" b="b"/>
              <a:pathLst>
                <a:path w="1012190" h="4121150">
                  <a:moveTo>
                    <a:pt x="1011935" y="0"/>
                  </a:moveTo>
                  <a:lnTo>
                    <a:pt x="0" y="0"/>
                  </a:lnTo>
                  <a:lnTo>
                    <a:pt x="0" y="4120896"/>
                  </a:lnTo>
                  <a:lnTo>
                    <a:pt x="1011935" y="4120896"/>
                  </a:lnTo>
                  <a:lnTo>
                    <a:pt x="101193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0" y="2363723"/>
              <a:ext cx="1012190" cy="4121150"/>
            </a:xfrm>
            <a:custGeom>
              <a:avLst/>
              <a:gdLst/>
              <a:ahLst/>
              <a:cxnLst/>
              <a:rect l="l" t="t" r="r" b="b"/>
              <a:pathLst>
                <a:path w="1012190" h="4121150">
                  <a:moveTo>
                    <a:pt x="0" y="4120896"/>
                  </a:moveTo>
                  <a:lnTo>
                    <a:pt x="1011935" y="4120896"/>
                  </a:lnTo>
                  <a:lnTo>
                    <a:pt x="1011935" y="0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9" name="object 79"/>
          <p:cNvSpPr txBox="1"/>
          <p:nvPr/>
        </p:nvSpPr>
        <p:spPr>
          <a:xfrm>
            <a:off x="0" y="4131945"/>
            <a:ext cx="10058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180" marR="121285" indent="-635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Calibri"/>
                <a:cs typeface="Calibri"/>
              </a:rPr>
              <a:t>ache </a:t>
            </a:r>
            <a:r>
              <a:rPr sz="1800" b="1" spc="-10" dirty="0">
                <a:latin typeface="Calibri"/>
                <a:cs typeface="Calibri"/>
              </a:rPr>
              <a:t>ontroller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-52601" y="1504569"/>
            <a:ext cx="45339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20" dirty="0">
                <a:latin typeface="Courier New"/>
                <a:cs typeface="Courier New"/>
              </a:rPr>
              <a:t>0011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0" y="1784476"/>
            <a:ext cx="417830" cy="6350"/>
          </a:xfrm>
          <a:custGeom>
            <a:avLst/>
            <a:gdLst/>
            <a:ahLst/>
            <a:cxnLst/>
            <a:rect l="l" t="t" r="r" b="b"/>
            <a:pathLst>
              <a:path w="417830" h="6350">
                <a:moveTo>
                  <a:pt x="417372" y="0"/>
                </a:moveTo>
                <a:lnTo>
                  <a:pt x="0" y="0"/>
                </a:lnTo>
                <a:lnTo>
                  <a:pt x="0" y="6350"/>
                </a:lnTo>
                <a:lnTo>
                  <a:pt x="417372" y="6350"/>
                </a:lnTo>
                <a:lnTo>
                  <a:pt x="417372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 txBox="1"/>
          <p:nvPr/>
        </p:nvSpPr>
        <p:spPr>
          <a:xfrm>
            <a:off x="10414" y="1828876"/>
            <a:ext cx="294640" cy="4540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20" dirty="0">
                <a:latin typeface="Calibri"/>
                <a:cs typeface="Calibri"/>
              </a:rPr>
              <a:t>fset</a:t>
            </a:r>
            <a:endParaRPr sz="1400">
              <a:latin typeface="Calibri"/>
              <a:cs typeface="Calibri"/>
            </a:endParaRPr>
          </a:p>
          <a:p>
            <a:pPr marL="21590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Calibri"/>
                <a:cs typeface="Calibri"/>
              </a:rPr>
              <a:t>9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0" y="1785873"/>
            <a:ext cx="455930" cy="577850"/>
          </a:xfrm>
          <a:custGeom>
            <a:avLst/>
            <a:gdLst/>
            <a:ahLst/>
            <a:cxnLst/>
            <a:rect l="l" t="t" r="r" b="b"/>
            <a:pathLst>
              <a:path w="455930" h="577850">
                <a:moveTo>
                  <a:pt x="411200" y="501650"/>
                </a:moveTo>
                <a:lnTo>
                  <a:pt x="379450" y="501650"/>
                </a:lnTo>
                <a:lnTo>
                  <a:pt x="417550" y="577850"/>
                </a:lnTo>
                <a:lnTo>
                  <a:pt x="449300" y="514350"/>
                </a:lnTo>
                <a:lnTo>
                  <a:pt x="411200" y="514350"/>
                </a:lnTo>
                <a:lnTo>
                  <a:pt x="411200" y="501650"/>
                </a:lnTo>
                <a:close/>
              </a:path>
              <a:path w="455930" h="577850">
                <a:moveTo>
                  <a:pt x="411200" y="6350"/>
                </a:moveTo>
                <a:lnTo>
                  <a:pt x="411200" y="514350"/>
                </a:lnTo>
                <a:lnTo>
                  <a:pt x="423900" y="514350"/>
                </a:lnTo>
                <a:lnTo>
                  <a:pt x="423900" y="12700"/>
                </a:lnTo>
                <a:lnTo>
                  <a:pt x="417550" y="12700"/>
                </a:lnTo>
                <a:lnTo>
                  <a:pt x="411200" y="6350"/>
                </a:lnTo>
                <a:close/>
              </a:path>
              <a:path w="455930" h="577850">
                <a:moveTo>
                  <a:pt x="455650" y="501650"/>
                </a:moveTo>
                <a:lnTo>
                  <a:pt x="423900" y="501650"/>
                </a:lnTo>
                <a:lnTo>
                  <a:pt x="423900" y="514350"/>
                </a:lnTo>
                <a:lnTo>
                  <a:pt x="449300" y="514350"/>
                </a:lnTo>
                <a:lnTo>
                  <a:pt x="455650" y="501650"/>
                </a:lnTo>
                <a:close/>
              </a:path>
              <a:path w="455930" h="577850">
                <a:moveTo>
                  <a:pt x="423900" y="0"/>
                </a:moveTo>
                <a:lnTo>
                  <a:pt x="0" y="0"/>
                </a:lnTo>
                <a:lnTo>
                  <a:pt x="0" y="12700"/>
                </a:lnTo>
                <a:lnTo>
                  <a:pt x="411200" y="12700"/>
                </a:lnTo>
                <a:lnTo>
                  <a:pt x="411200" y="6350"/>
                </a:lnTo>
                <a:lnTo>
                  <a:pt x="423900" y="6350"/>
                </a:lnTo>
                <a:lnTo>
                  <a:pt x="423900" y="0"/>
                </a:lnTo>
                <a:close/>
              </a:path>
              <a:path w="455930" h="577850">
                <a:moveTo>
                  <a:pt x="423900" y="6350"/>
                </a:moveTo>
                <a:lnTo>
                  <a:pt x="411200" y="6350"/>
                </a:lnTo>
                <a:lnTo>
                  <a:pt x="417550" y="12700"/>
                </a:lnTo>
                <a:lnTo>
                  <a:pt x="423900" y="12700"/>
                </a:lnTo>
                <a:lnTo>
                  <a:pt x="423900" y="63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 txBox="1"/>
          <p:nvPr/>
        </p:nvSpPr>
        <p:spPr>
          <a:xfrm>
            <a:off x="9854310" y="5227849"/>
            <a:ext cx="607695" cy="1155065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30"/>
              </a:spcBef>
            </a:pPr>
            <a:r>
              <a:rPr sz="1800" dirty="0">
                <a:latin typeface="Calibri"/>
                <a:cs typeface="Calibri"/>
              </a:rPr>
              <a:t>Byte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35"/>
              </a:spcBef>
            </a:pPr>
            <a:r>
              <a:rPr sz="1800" dirty="0">
                <a:latin typeface="Calibri"/>
                <a:cs typeface="Calibri"/>
              </a:rPr>
              <a:t>Byte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1800" dirty="0">
                <a:latin typeface="Calibri"/>
                <a:cs typeface="Calibri"/>
              </a:rPr>
              <a:t>Byte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9981183" y="2778405"/>
            <a:ext cx="254000" cy="3022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.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. </a:t>
            </a:r>
            <a:r>
              <a:rPr sz="1800" spc="-5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9785984" y="1337817"/>
            <a:ext cx="6883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Byte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9981183" y="4828819"/>
            <a:ext cx="254000" cy="3022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.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. </a:t>
            </a:r>
            <a:r>
              <a:rPr sz="1800" spc="-5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11356213" y="3311161"/>
            <a:ext cx="528320" cy="12846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32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Byte</a:t>
            </a:r>
            <a:r>
              <a:rPr sz="1800" spc="-20" dirty="0">
                <a:latin typeface="Calibri"/>
                <a:cs typeface="Calibri"/>
              </a:rPr>
              <a:t> Block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@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0x7fff0000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3715639" y="3272154"/>
            <a:ext cx="30873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Which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block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 the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set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should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we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6848347" y="3301238"/>
            <a:ext cx="549275" cy="22352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60"/>
              </a:lnSpc>
            </a:pPr>
            <a:r>
              <a:rPr sz="1800" spc="-10" dirty="0">
                <a:latin typeface="Calibri"/>
                <a:cs typeface="Calibri"/>
              </a:rPr>
              <a:t>evict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3715639" y="3546729"/>
            <a:ext cx="31388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to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make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space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new</a:t>
            </a:r>
            <a:r>
              <a:rPr sz="1800" spc="-10" dirty="0">
                <a:latin typeface="Calibri"/>
                <a:cs typeface="Calibri"/>
              </a:rPr>
              <a:t> block?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9604" y="411556"/>
            <a:ext cx="815276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Replacement</a:t>
            </a:r>
            <a:r>
              <a:rPr spc="-85" dirty="0"/>
              <a:t> </a:t>
            </a:r>
            <a:r>
              <a:rPr dirty="0"/>
              <a:t>Policies</a:t>
            </a:r>
            <a:r>
              <a:rPr spc="-110" dirty="0"/>
              <a:t> </a:t>
            </a:r>
            <a:r>
              <a:rPr dirty="0"/>
              <a:t>–</a:t>
            </a:r>
            <a:r>
              <a:rPr spc="-95" dirty="0"/>
              <a:t> </a:t>
            </a:r>
            <a:r>
              <a:rPr dirty="0"/>
              <a:t>Round</a:t>
            </a:r>
            <a:r>
              <a:rPr spc="-80" dirty="0"/>
              <a:t> </a:t>
            </a:r>
            <a:r>
              <a:rPr spc="-10" dirty="0"/>
              <a:t>Robin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513077" y="2357373"/>
            <a:ext cx="7067550" cy="4137025"/>
            <a:chOff x="1513077" y="2357373"/>
            <a:chExt cx="7067550" cy="4137025"/>
          </a:xfrm>
        </p:grpSpPr>
        <p:sp>
          <p:nvSpPr>
            <p:cNvPr id="4" name="object 4"/>
            <p:cNvSpPr/>
            <p:nvPr/>
          </p:nvSpPr>
          <p:spPr>
            <a:xfrm>
              <a:off x="1519427" y="2363723"/>
              <a:ext cx="7054850" cy="4124325"/>
            </a:xfrm>
            <a:custGeom>
              <a:avLst/>
              <a:gdLst/>
              <a:ahLst/>
              <a:cxnLst/>
              <a:rect l="l" t="t" r="r" b="b"/>
              <a:pathLst>
                <a:path w="7054850" h="4124325">
                  <a:moveTo>
                    <a:pt x="7054596" y="0"/>
                  </a:moveTo>
                  <a:lnTo>
                    <a:pt x="0" y="0"/>
                  </a:lnTo>
                  <a:lnTo>
                    <a:pt x="0" y="4123944"/>
                  </a:lnTo>
                  <a:lnTo>
                    <a:pt x="7054596" y="4123944"/>
                  </a:lnTo>
                  <a:lnTo>
                    <a:pt x="70545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19427" y="2363723"/>
              <a:ext cx="7054850" cy="4124325"/>
            </a:xfrm>
            <a:custGeom>
              <a:avLst/>
              <a:gdLst/>
              <a:ahLst/>
              <a:cxnLst/>
              <a:rect l="l" t="t" r="r" b="b"/>
              <a:pathLst>
                <a:path w="7054850" h="4124325">
                  <a:moveTo>
                    <a:pt x="0" y="4123944"/>
                  </a:moveTo>
                  <a:lnTo>
                    <a:pt x="7054596" y="4123944"/>
                  </a:lnTo>
                  <a:lnTo>
                    <a:pt x="7054596" y="0"/>
                  </a:lnTo>
                  <a:lnTo>
                    <a:pt x="0" y="0"/>
                  </a:lnTo>
                  <a:lnTo>
                    <a:pt x="0" y="412394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48967" y="2545079"/>
              <a:ext cx="6753225" cy="749935"/>
            </a:xfrm>
            <a:custGeom>
              <a:avLst/>
              <a:gdLst/>
              <a:ahLst/>
              <a:cxnLst/>
              <a:rect l="l" t="t" r="r" b="b"/>
              <a:pathLst>
                <a:path w="6753225" h="749935">
                  <a:moveTo>
                    <a:pt x="6752844" y="0"/>
                  </a:moveTo>
                  <a:lnTo>
                    <a:pt x="0" y="0"/>
                  </a:lnTo>
                  <a:lnTo>
                    <a:pt x="0" y="749808"/>
                  </a:lnTo>
                  <a:lnTo>
                    <a:pt x="6752844" y="749808"/>
                  </a:lnTo>
                  <a:lnTo>
                    <a:pt x="675284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48967" y="2545079"/>
              <a:ext cx="6753225" cy="749935"/>
            </a:xfrm>
            <a:custGeom>
              <a:avLst/>
              <a:gdLst/>
              <a:ahLst/>
              <a:cxnLst/>
              <a:rect l="l" t="t" r="r" b="b"/>
              <a:pathLst>
                <a:path w="6753225" h="749935">
                  <a:moveTo>
                    <a:pt x="0" y="749808"/>
                  </a:moveTo>
                  <a:lnTo>
                    <a:pt x="6752844" y="749808"/>
                  </a:lnTo>
                  <a:lnTo>
                    <a:pt x="6752844" y="0"/>
                  </a:lnTo>
                  <a:lnTo>
                    <a:pt x="0" y="0"/>
                  </a:lnTo>
                  <a:lnTo>
                    <a:pt x="0" y="7498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48967" y="3531107"/>
              <a:ext cx="6753225" cy="749935"/>
            </a:xfrm>
            <a:custGeom>
              <a:avLst/>
              <a:gdLst/>
              <a:ahLst/>
              <a:cxnLst/>
              <a:rect l="l" t="t" r="r" b="b"/>
              <a:pathLst>
                <a:path w="6753225" h="749935">
                  <a:moveTo>
                    <a:pt x="6752844" y="0"/>
                  </a:moveTo>
                  <a:lnTo>
                    <a:pt x="0" y="0"/>
                  </a:lnTo>
                  <a:lnTo>
                    <a:pt x="0" y="749807"/>
                  </a:lnTo>
                  <a:lnTo>
                    <a:pt x="6752844" y="749807"/>
                  </a:lnTo>
                  <a:lnTo>
                    <a:pt x="675284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48967" y="3531107"/>
              <a:ext cx="6753225" cy="749935"/>
            </a:xfrm>
            <a:custGeom>
              <a:avLst/>
              <a:gdLst/>
              <a:ahLst/>
              <a:cxnLst/>
              <a:rect l="l" t="t" r="r" b="b"/>
              <a:pathLst>
                <a:path w="6753225" h="749935">
                  <a:moveTo>
                    <a:pt x="0" y="749807"/>
                  </a:moveTo>
                  <a:lnTo>
                    <a:pt x="6752844" y="749807"/>
                  </a:lnTo>
                  <a:lnTo>
                    <a:pt x="6752844" y="0"/>
                  </a:lnTo>
                  <a:lnTo>
                    <a:pt x="0" y="0"/>
                  </a:lnTo>
                  <a:lnTo>
                    <a:pt x="0" y="7498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648967" y="4546091"/>
              <a:ext cx="6753225" cy="749935"/>
            </a:xfrm>
            <a:custGeom>
              <a:avLst/>
              <a:gdLst/>
              <a:ahLst/>
              <a:cxnLst/>
              <a:rect l="l" t="t" r="r" b="b"/>
              <a:pathLst>
                <a:path w="6753225" h="749935">
                  <a:moveTo>
                    <a:pt x="6752844" y="0"/>
                  </a:moveTo>
                  <a:lnTo>
                    <a:pt x="0" y="0"/>
                  </a:lnTo>
                  <a:lnTo>
                    <a:pt x="0" y="749807"/>
                  </a:lnTo>
                  <a:lnTo>
                    <a:pt x="6752844" y="749807"/>
                  </a:lnTo>
                  <a:lnTo>
                    <a:pt x="675284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648967" y="4546091"/>
              <a:ext cx="6753225" cy="749935"/>
            </a:xfrm>
            <a:custGeom>
              <a:avLst/>
              <a:gdLst/>
              <a:ahLst/>
              <a:cxnLst/>
              <a:rect l="l" t="t" r="r" b="b"/>
              <a:pathLst>
                <a:path w="6753225" h="749935">
                  <a:moveTo>
                    <a:pt x="0" y="749807"/>
                  </a:moveTo>
                  <a:lnTo>
                    <a:pt x="6752844" y="749807"/>
                  </a:lnTo>
                  <a:lnTo>
                    <a:pt x="6752844" y="0"/>
                  </a:lnTo>
                  <a:lnTo>
                    <a:pt x="0" y="0"/>
                  </a:lnTo>
                  <a:lnTo>
                    <a:pt x="0" y="7498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648967" y="5532119"/>
              <a:ext cx="6753225" cy="749935"/>
            </a:xfrm>
            <a:custGeom>
              <a:avLst/>
              <a:gdLst/>
              <a:ahLst/>
              <a:cxnLst/>
              <a:rect l="l" t="t" r="r" b="b"/>
              <a:pathLst>
                <a:path w="6753225" h="749935">
                  <a:moveTo>
                    <a:pt x="6752844" y="0"/>
                  </a:moveTo>
                  <a:lnTo>
                    <a:pt x="0" y="0"/>
                  </a:lnTo>
                  <a:lnTo>
                    <a:pt x="0" y="749807"/>
                  </a:lnTo>
                  <a:lnTo>
                    <a:pt x="6752844" y="749807"/>
                  </a:lnTo>
                  <a:lnTo>
                    <a:pt x="675284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648967" y="5532119"/>
              <a:ext cx="6753225" cy="749935"/>
            </a:xfrm>
            <a:custGeom>
              <a:avLst/>
              <a:gdLst/>
              <a:ahLst/>
              <a:cxnLst/>
              <a:rect l="l" t="t" r="r" b="b"/>
              <a:pathLst>
                <a:path w="6753225" h="749935">
                  <a:moveTo>
                    <a:pt x="0" y="749807"/>
                  </a:moveTo>
                  <a:lnTo>
                    <a:pt x="6752844" y="749807"/>
                  </a:lnTo>
                  <a:lnTo>
                    <a:pt x="6752844" y="0"/>
                  </a:lnTo>
                  <a:lnTo>
                    <a:pt x="0" y="0"/>
                  </a:lnTo>
                  <a:lnTo>
                    <a:pt x="0" y="7498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532889" y="2036445"/>
            <a:ext cx="354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L3$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701038" y="2660249"/>
            <a:ext cx="254000" cy="4876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Set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709927" y="3685647"/>
            <a:ext cx="254000" cy="4876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Set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01038" y="4691233"/>
            <a:ext cx="254000" cy="4876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Set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724532" y="5686964"/>
            <a:ext cx="254000" cy="4876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Set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066289" y="1645666"/>
            <a:ext cx="6360160" cy="4848860"/>
            <a:chOff x="2066289" y="1645666"/>
            <a:chExt cx="6360160" cy="4848860"/>
          </a:xfrm>
        </p:grpSpPr>
        <p:sp>
          <p:nvSpPr>
            <p:cNvPr id="20" name="object 20"/>
            <p:cNvSpPr/>
            <p:nvPr/>
          </p:nvSpPr>
          <p:spPr>
            <a:xfrm>
              <a:off x="2072639" y="1653540"/>
              <a:ext cx="1569720" cy="4834255"/>
            </a:xfrm>
            <a:custGeom>
              <a:avLst/>
              <a:gdLst/>
              <a:ahLst/>
              <a:cxnLst/>
              <a:rect l="l" t="t" r="r" b="b"/>
              <a:pathLst>
                <a:path w="1569720" h="4834255">
                  <a:moveTo>
                    <a:pt x="1569719" y="0"/>
                  </a:moveTo>
                  <a:lnTo>
                    <a:pt x="0" y="0"/>
                  </a:lnTo>
                  <a:lnTo>
                    <a:pt x="0" y="4834128"/>
                  </a:lnTo>
                  <a:lnTo>
                    <a:pt x="1569719" y="4834128"/>
                  </a:lnTo>
                  <a:lnTo>
                    <a:pt x="1569719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072639" y="1653540"/>
              <a:ext cx="1569720" cy="4834255"/>
            </a:xfrm>
            <a:custGeom>
              <a:avLst/>
              <a:gdLst/>
              <a:ahLst/>
              <a:cxnLst/>
              <a:rect l="l" t="t" r="r" b="b"/>
              <a:pathLst>
                <a:path w="1569720" h="4834255">
                  <a:moveTo>
                    <a:pt x="0" y="4834128"/>
                  </a:moveTo>
                  <a:lnTo>
                    <a:pt x="1569719" y="4834128"/>
                  </a:lnTo>
                  <a:lnTo>
                    <a:pt x="1569719" y="0"/>
                  </a:lnTo>
                  <a:lnTo>
                    <a:pt x="0" y="0"/>
                  </a:lnTo>
                  <a:lnTo>
                    <a:pt x="0" y="483412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668267" y="1652016"/>
              <a:ext cx="1568450" cy="4832985"/>
            </a:xfrm>
            <a:custGeom>
              <a:avLst/>
              <a:gdLst/>
              <a:ahLst/>
              <a:cxnLst/>
              <a:rect l="l" t="t" r="r" b="b"/>
              <a:pathLst>
                <a:path w="1568450" h="4832985">
                  <a:moveTo>
                    <a:pt x="1568196" y="0"/>
                  </a:moveTo>
                  <a:lnTo>
                    <a:pt x="0" y="0"/>
                  </a:lnTo>
                  <a:lnTo>
                    <a:pt x="0" y="4832604"/>
                  </a:lnTo>
                  <a:lnTo>
                    <a:pt x="1568196" y="4832604"/>
                  </a:lnTo>
                  <a:lnTo>
                    <a:pt x="1568196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668267" y="1652016"/>
              <a:ext cx="1568450" cy="4832985"/>
            </a:xfrm>
            <a:custGeom>
              <a:avLst/>
              <a:gdLst/>
              <a:ahLst/>
              <a:cxnLst/>
              <a:rect l="l" t="t" r="r" b="b"/>
              <a:pathLst>
                <a:path w="1568450" h="4832985">
                  <a:moveTo>
                    <a:pt x="0" y="4832604"/>
                  </a:moveTo>
                  <a:lnTo>
                    <a:pt x="1568196" y="4832604"/>
                  </a:lnTo>
                  <a:lnTo>
                    <a:pt x="1568196" y="0"/>
                  </a:lnTo>
                  <a:lnTo>
                    <a:pt x="0" y="0"/>
                  </a:lnTo>
                  <a:lnTo>
                    <a:pt x="0" y="483260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265419" y="1655064"/>
              <a:ext cx="1568450" cy="4832985"/>
            </a:xfrm>
            <a:custGeom>
              <a:avLst/>
              <a:gdLst/>
              <a:ahLst/>
              <a:cxnLst/>
              <a:rect l="l" t="t" r="r" b="b"/>
              <a:pathLst>
                <a:path w="1568450" h="4832985">
                  <a:moveTo>
                    <a:pt x="1568196" y="0"/>
                  </a:moveTo>
                  <a:lnTo>
                    <a:pt x="0" y="0"/>
                  </a:lnTo>
                  <a:lnTo>
                    <a:pt x="0" y="4832604"/>
                  </a:lnTo>
                  <a:lnTo>
                    <a:pt x="1568196" y="4832604"/>
                  </a:lnTo>
                  <a:lnTo>
                    <a:pt x="1568196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265419" y="1655064"/>
              <a:ext cx="1568450" cy="4832985"/>
            </a:xfrm>
            <a:custGeom>
              <a:avLst/>
              <a:gdLst/>
              <a:ahLst/>
              <a:cxnLst/>
              <a:rect l="l" t="t" r="r" b="b"/>
              <a:pathLst>
                <a:path w="1568450" h="4832985">
                  <a:moveTo>
                    <a:pt x="0" y="4832604"/>
                  </a:moveTo>
                  <a:lnTo>
                    <a:pt x="1568196" y="4832604"/>
                  </a:lnTo>
                  <a:lnTo>
                    <a:pt x="1568196" y="0"/>
                  </a:lnTo>
                  <a:lnTo>
                    <a:pt x="0" y="0"/>
                  </a:lnTo>
                  <a:lnTo>
                    <a:pt x="0" y="483260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850380" y="1652016"/>
              <a:ext cx="1569720" cy="4832985"/>
            </a:xfrm>
            <a:custGeom>
              <a:avLst/>
              <a:gdLst/>
              <a:ahLst/>
              <a:cxnLst/>
              <a:rect l="l" t="t" r="r" b="b"/>
              <a:pathLst>
                <a:path w="1569720" h="4832985">
                  <a:moveTo>
                    <a:pt x="1569720" y="0"/>
                  </a:moveTo>
                  <a:lnTo>
                    <a:pt x="0" y="0"/>
                  </a:lnTo>
                  <a:lnTo>
                    <a:pt x="0" y="4832604"/>
                  </a:lnTo>
                  <a:lnTo>
                    <a:pt x="1569720" y="4832604"/>
                  </a:lnTo>
                  <a:lnTo>
                    <a:pt x="1569720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850380" y="1652016"/>
              <a:ext cx="1569720" cy="4832985"/>
            </a:xfrm>
            <a:custGeom>
              <a:avLst/>
              <a:gdLst/>
              <a:ahLst/>
              <a:cxnLst/>
              <a:rect l="l" t="t" r="r" b="b"/>
              <a:pathLst>
                <a:path w="1569720" h="4832985">
                  <a:moveTo>
                    <a:pt x="0" y="4832604"/>
                  </a:moveTo>
                  <a:lnTo>
                    <a:pt x="1569720" y="4832604"/>
                  </a:lnTo>
                  <a:lnTo>
                    <a:pt x="1569720" y="0"/>
                  </a:lnTo>
                  <a:lnTo>
                    <a:pt x="0" y="0"/>
                  </a:lnTo>
                  <a:lnTo>
                    <a:pt x="0" y="4832604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738372" y="2682240"/>
              <a:ext cx="1423670" cy="401320"/>
            </a:xfrm>
            <a:custGeom>
              <a:avLst/>
              <a:gdLst/>
              <a:ahLst/>
              <a:cxnLst/>
              <a:rect l="l" t="t" r="r" b="b"/>
              <a:pathLst>
                <a:path w="1423670" h="401319">
                  <a:moveTo>
                    <a:pt x="1423415" y="0"/>
                  </a:moveTo>
                  <a:lnTo>
                    <a:pt x="0" y="0"/>
                  </a:lnTo>
                  <a:lnTo>
                    <a:pt x="0" y="400812"/>
                  </a:lnTo>
                  <a:lnTo>
                    <a:pt x="1423415" y="400812"/>
                  </a:lnTo>
                  <a:lnTo>
                    <a:pt x="142341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738372" y="2682240"/>
              <a:ext cx="1423670" cy="401320"/>
            </a:xfrm>
            <a:custGeom>
              <a:avLst/>
              <a:gdLst/>
              <a:ahLst/>
              <a:cxnLst/>
              <a:rect l="l" t="t" r="r" b="b"/>
              <a:pathLst>
                <a:path w="1423670" h="401319">
                  <a:moveTo>
                    <a:pt x="0" y="400812"/>
                  </a:moveTo>
                  <a:lnTo>
                    <a:pt x="1423415" y="400812"/>
                  </a:lnTo>
                  <a:lnTo>
                    <a:pt x="1423415" y="0"/>
                  </a:lnTo>
                  <a:lnTo>
                    <a:pt x="0" y="0"/>
                  </a:lnTo>
                  <a:lnTo>
                    <a:pt x="0" y="400812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303519" y="2682240"/>
              <a:ext cx="1423670" cy="401320"/>
            </a:xfrm>
            <a:custGeom>
              <a:avLst/>
              <a:gdLst/>
              <a:ahLst/>
              <a:cxnLst/>
              <a:rect l="l" t="t" r="r" b="b"/>
              <a:pathLst>
                <a:path w="1423670" h="401319">
                  <a:moveTo>
                    <a:pt x="1423416" y="0"/>
                  </a:moveTo>
                  <a:lnTo>
                    <a:pt x="0" y="0"/>
                  </a:lnTo>
                  <a:lnTo>
                    <a:pt x="0" y="400812"/>
                  </a:lnTo>
                  <a:lnTo>
                    <a:pt x="1423416" y="400812"/>
                  </a:lnTo>
                  <a:lnTo>
                    <a:pt x="1423416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303519" y="2682240"/>
              <a:ext cx="1423670" cy="401320"/>
            </a:xfrm>
            <a:custGeom>
              <a:avLst/>
              <a:gdLst/>
              <a:ahLst/>
              <a:cxnLst/>
              <a:rect l="l" t="t" r="r" b="b"/>
              <a:pathLst>
                <a:path w="1423670" h="401319">
                  <a:moveTo>
                    <a:pt x="0" y="400812"/>
                  </a:moveTo>
                  <a:lnTo>
                    <a:pt x="1423416" y="400812"/>
                  </a:lnTo>
                  <a:lnTo>
                    <a:pt x="1423416" y="0"/>
                  </a:lnTo>
                  <a:lnTo>
                    <a:pt x="0" y="0"/>
                  </a:lnTo>
                  <a:lnTo>
                    <a:pt x="0" y="40081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870192" y="2674619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40" h="402589">
                  <a:moveTo>
                    <a:pt x="1424940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4940" y="402336"/>
                  </a:lnTo>
                  <a:lnTo>
                    <a:pt x="1424940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870192" y="2674619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40" h="402589">
                  <a:moveTo>
                    <a:pt x="0" y="402336"/>
                  </a:moveTo>
                  <a:lnTo>
                    <a:pt x="1424940" y="402336"/>
                  </a:lnTo>
                  <a:lnTo>
                    <a:pt x="1424940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142743" y="3710939"/>
              <a:ext cx="1423670" cy="402590"/>
            </a:xfrm>
            <a:custGeom>
              <a:avLst/>
              <a:gdLst/>
              <a:ahLst/>
              <a:cxnLst/>
              <a:rect l="l" t="t" r="r" b="b"/>
              <a:pathLst>
                <a:path w="1423670" h="402589">
                  <a:moveTo>
                    <a:pt x="1423416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3416" y="402336"/>
                  </a:lnTo>
                  <a:lnTo>
                    <a:pt x="1423416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142743" y="3710939"/>
              <a:ext cx="1423670" cy="402590"/>
            </a:xfrm>
            <a:custGeom>
              <a:avLst/>
              <a:gdLst/>
              <a:ahLst/>
              <a:cxnLst/>
              <a:rect l="l" t="t" r="r" b="b"/>
              <a:pathLst>
                <a:path w="1423670" h="402589">
                  <a:moveTo>
                    <a:pt x="0" y="402336"/>
                  </a:moveTo>
                  <a:lnTo>
                    <a:pt x="1423416" y="402336"/>
                  </a:lnTo>
                  <a:lnTo>
                    <a:pt x="1423416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738372" y="3710939"/>
              <a:ext cx="1423670" cy="402590"/>
            </a:xfrm>
            <a:custGeom>
              <a:avLst/>
              <a:gdLst/>
              <a:ahLst/>
              <a:cxnLst/>
              <a:rect l="l" t="t" r="r" b="b"/>
              <a:pathLst>
                <a:path w="1423670" h="402589">
                  <a:moveTo>
                    <a:pt x="1423415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3415" y="402336"/>
                  </a:lnTo>
                  <a:lnTo>
                    <a:pt x="142341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738372" y="3710939"/>
              <a:ext cx="1423670" cy="402590"/>
            </a:xfrm>
            <a:custGeom>
              <a:avLst/>
              <a:gdLst/>
              <a:ahLst/>
              <a:cxnLst/>
              <a:rect l="l" t="t" r="r" b="b"/>
              <a:pathLst>
                <a:path w="1423670" h="402589">
                  <a:moveTo>
                    <a:pt x="0" y="402336"/>
                  </a:moveTo>
                  <a:lnTo>
                    <a:pt x="1423415" y="402336"/>
                  </a:lnTo>
                  <a:lnTo>
                    <a:pt x="1423415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303519" y="3710939"/>
              <a:ext cx="1423670" cy="402590"/>
            </a:xfrm>
            <a:custGeom>
              <a:avLst/>
              <a:gdLst/>
              <a:ahLst/>
              <a:cxnLst/>
              <a:rect l="l" t="t" r="r" b="b"/>
              <a:pathLst>
                <a:path w="1423670" h="402589">
                  <a:moveTo>
                    <a:pt x="1423416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3416" y="402336"/>
                  </a:lnTo>
                  <a:lnTo>
                    <a:pt x="1423416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303519" y="3710939"/>
              <a:ext cx="1423670" cy="402590"/>
            </a:xfrm>
            <a:custGeom>
              <a:avLst/>
              <a:gdLst/>
              <a:ahLst/>
              <a:cxnLst/>
              <a:rect l="l" t="t" r="r" b="b"/>
              <a:pathLst>
                <a:path w="1423670" h="402589">
                  <a:moveTo>
                    <a:pt x="0" y="402336"/>
                  </a:moveTo>
                  <a:lnTo>
                    <a:pt x="1423416" y="402336"/>
                  </a:lnTo>
                  <a:lnTo>
                    <a:pt x="1423416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870192" y="3704844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40" h="401320">
                  <a:moveTo>
                    <a:pt x="1424940" y="0"/>
                  </a:moveTo>
                  <a:lnTo>
                    <a:pt x="0" y="0"/>
                  </a:lnTo>
                  <a:lnTo>
                    <a:pt x="0" y="400811"/>
                  </a:lnTo>
                  <a:lnTo>
                    <a:pt x="1424940" y="400811"/>
                  </a:lnTo>
                  <a:lnTo>
                    <a:pt x="1424940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870192" y="3704844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40" h="401320">
                  <a:moveTo>
                    <a:pt x="0" y="400811"/>
                  </a:moveTo>
                  <a:lnTo>
                    <a:pt x="1424940" y="400811"/>
                  </a:lnTo>
                  <a:lnTo>
                    <a:pt x="1424940" y="0"/>
                  </a:lnTo>
                  <a:lnTo>
                    <a:pt x="0" y="0"/>
                  </a:lnTo>
                  <a:lnTo>
                    <a:pt x="0" y="40081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145791" y="4742688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39" h="401320">
                  <a:moveTo>
                    <a:pt x="1424940" y="0"/>
                  </a:moveTo>
                  <a:lnTo>
                    <a:pt x="0" y="0"/>
                  </a:lnTo>
                  <a:lnTo>
                    <a:pt x="0" y="400812"/>
                  </a:lnTo>
                  <a:lnTo>
                    <a:pt x="1424940" y="400812"/>
                  </a:lnTo>
                  <a:lnTo>
                    <a:pt x="1424940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145791" y="4742688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39" h="401320">
                  <a:moveTo>
                    <a:pt x="0" y="400812"/>
                  </a:moveTo>
                  <a:lnTo>
                    <a:pt x="1424940" y="400812"/>
                  </a:lnTo>
                  <a:lnTo>
                    <a:pt x="1424940" y="0"/>
                  </a:lnTo>
                  <a:lnTo>
                    <a:pt x="0" y="0"/>
                  </a:lnTo>
                  <a:lnTo>
                    <a:pt x="0" y="40081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741419" y="4742688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39" h="401320">
                  <a:moveTo>
                    <a:pt x="1424939" y="0"/>
                  </a:moveTo>
                  <a:lnTo>
                    <a:pt x="0" y="0"/>
                  </a:lnTo>
                  <a:lnTo>
                    <a:pt x="0" y="400812"/>
                  </a:lnTo>
                  <a:lnTo>
                    <a:pt x="1424939" y="400812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741419" y="4742688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39" h="401320">
                  <a:moveTo>
                    <a:pt x="0" y="400812"/>
                  </a:moveTo>
                  <a:lnTo>
                    <a:pt x="1424939" y="400812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0812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306567" y="4742688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40" h="401320">
                  <a:moveTo>
                    <a:pt x="1424939" y="0"/>
                  </a:moveTo>
                  <a:lnTo>
                    <a:pt x="0" y="0"/>
                  </a:lnTo>
                  <a:lnTo>
                    <a:pt x="0" y="400812"/>
                  </a:lnTo>
                  <a:lnTo>
                    <a:pt x="1424939" y="400812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306567" y="4735067"/>
              <a:ext cx="2988945" cy="408940"/>
            </a:xfrm>
            <a:custGeom>
              <a:avLst/>
              <a:gdLst/>
              <a:ahLst/>
              <a:cxnLst/>
              <a:rect l="l" t="t" r="r" b="b"/>
              <a:pathLst>
                <a:path w="2988945" h="408939">
                  <a:moveTo>
                    <a:pt x="0" y="408431"/>
                  </a:moveTo>
                  <a:lnTo>
                    <a:pt x="1424939" y="408431"/>
                  </a:lnTo>
                  <a:lnTo>
                    <a:pt x="1424939" y="7619"/>
                  </a:lnTo>
                  <a:lnTo>
                    <a:pt x="0" y="7619"/>
                  </a:lnTo>
                  <a:lnTo>
                    <a:pt x="0" y="408431"/>
                  </a:lnTo>
                  <a:close/>
                </a:path>
                <a:path w="2988945" h="408939">
                  <a:moveTo>
                    <a:pt x="1563624" y="400811"/>
                  </a:moveTo>
                  <a:lnTo>
                    <a:pt x="2988564" y="400811"/>
                  </a:lnTo>
                  <a:lnTo>
                    <a:pt x="2988564" y="0"/>
                  </a:lnTo>
                  <a:lnTo>
                    <a:pt x="1563624" y="0"/>
                  </a:lnTo>
                  <a:lnTo>
                    <a:pt x="1563624" y="40081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148839" y="569366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39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4939" y="402336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148839" y="569366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6"/>
                  </a:moveTo>
                  <a:lnTo>
                    <a:pt x="1424939" y="402336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744467" y="569366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39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4939" y="402336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744467" y="569366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6"/>
                  </a:moveTo>
                  <a:lnTo>
                    <a:pt x="1424939" y="402336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309616" y="569366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40" h="402589">
                  <a:moveTo>
                    <a:pt x="1424939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4939" y="402336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309616" y="569366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40" h="402589">
                  <a:moveTo>
                    <a:pt x="0" y="402336"/>
                  </a:moveTo>
                  <a:lnTo>
                    <a:pt x="1424939" y="402336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876287" y="5687568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40" h="401320">
                  <a:moveTo>
                    <a:pt x="1424940" y="0"/>
                  </a:moveTo>
                  <a:lnTo>
                    <a:pt x="0" y="0"/>
                  </a:lnTo>
                  <a:lnTo>
                    <a:pt x="0" y="400811"/>
                  </a:lnTo>
                  <a:lnTo>
                    <a:pt x="1424940" y="400811"/>
                  </a:lnTo>
                  <a:lnTo>
                    <a:pt x="1424940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876287" y="5687568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40" h="401320">
                  <a:moveTo>
                    <a:pt x="0" y="400811"/>
                  </a:moveTo>
                  <a:lnTo>
                    <a:pt x="1424940" y="400811"/>
                  </a:lnTo>
                  <a:lnTo>
                    <a:pt x="1424940" y="0"/>
                  </a:lnTo>
                  <a:lnTo>
                    <a:pt x="0" y="0"/>
                  </a:lnTo>
                  <a:lnTo>
                    <a:pt x="0" y="40081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2078989" y="1659127"/>
            <a:ext cx="1570355" cy="698500"/>
          </a:xfrm>
          <a:prstGeom prst="rect">
            <a:avLst/>
          </a:prstGeom>
          <a:solidFill>
            <a:srgbClr val="ACB8C9">
              <a:alpha val="39999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marL="506095">
              <a:lnSpc>
                <a:spcPts val="2065"/>
              </a:lnSpc>
            </a:pPr>
            <a:r>
              <a:rPr sz="1800" spc="-10" dirty="0">
                <a:latin typeface="Calibri"/>
                <a:cs typeface="Calibri"/>
              </a:rPr>
              <a:t>Way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3661664" y="1659127"/>
            <a:ext cx="1583055" cy="698500"/>
          </a:xfrm>
          <a:prstGeom prst="rect">
            <a:avLst/>
          </a:prstGeom>
          <a:solidFill>
            <a:srgbClr val="ACB8C9">
              <a:alpha val="39999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marL="455930">
              <a:lnSpc>
                <a:spcPts val="2070"/>
              </a:lnSpc>
            </a:pPr>
            <a:r>
              <a:rPr sz="1800" spc="-10" dirty="0">
                <a:latin typeface="Calibri"/>
                <a:cs typeface="Calibri"/>
              </a:rPr>
              <a:t>Way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5257291" y="1659127"/>
            <a:ext cx="1578610" cy="698500"/>
          </a:xfrm>
          <a:prstGeom prst="rect">
            <a:avLst/>
          </a:prstGeom>
          <a:solidFill>
            <a:srgbClr val="ACB8C9">
              <a:alpha val="39999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marL="474980">
              <a:lnSpc>
                <a:spcPts val="2000"/>
              </a:lnSpc>
            </a:pPr>
            <a:r>
              <a:rPr sz="1800" spc="-10" dirty="0">
                <a:latin typeface="Calibri"/>
                <a:cs typeface="Calibri"/>
              </a:rPr>
              <a:t>Way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6848347" y="1659127"/>
            <a:ext cx="1565910" cy="698500"/>
          </a:xfrm>
          <a:prstGeom prst="rect">
            <a:avLst/>
          </a:prstGeom>
          <a:solidFill>
            <a:srgbClr val="ACB8C9">
              <a:alpha val="39999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marL="481965">
              <a:lnSpc>
                <a:spcPts val="2065"/>
              </a:lnSpc>
            </a:pPr>
            <a:r>
              <a:rPr sz="1800" spc="-10" dirty="0">
                <a:latin typeface="Calibri"/>
                <a:cs typeface="Calibri"/>
              </a:rPr>
              <a:t>Way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2142744" y="2682239"/>
            <a:ext cx="1423670" cy="401320"/>
          </a:xfrm>
          <a:prstGeom prst="rect">
            <a:avLst/>
          </a:prstGeom>
          <a:solidFill>
            <a:srgbClr val="DAE2F3"/>
          </a:solidFill>
          <a:ln w="12700">
            <a:solidFill>
              <a:srgbClr val="2E528F"/>
            </a:solidFill>
          </a:ln>
        </p:spPr>
        <p:txBody>
          <a:bodyPr vert="horz" wrap="square" lIns="0" tIns="55880" rIns="0" bIns="0" rtlCol="0">
            <a:spAutoFit/>
          </a:bodyPr>
          <a:lstStyle/>
          <a:p>
            <a:pPr marL="442595">
              <a:lnSpc>
                <a:spcPct val="100000"/>
              </a:lnSpc>
              <a:spcBef>
                <a:spcPts val="440"/>
              </a:spcBef>
            </a:pPr>
            <a:r>
              <a:rPr sz="1800" spc="-20" dirty="0">
                <a:latin typeface="Calibri"/>
                <a:cs typeface="Calibri"/>
              </a:rPr>
              <a:t>Line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9206483" y="283463"/>
            <a:ext cx="2745105" cy="81089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1650">
              <a:latin typeface="Times New Roman"/>
              <a:cs typeface="Times New Roman"/>
            </a:endParaRPr>
          </a:p>
          <a:p>
            <a:pPr marL="262255">
              <a:lnSpc>
                <a:spcPct val="100000"/>
              </a:lnSpc>
            </a:pPr>
            <a:r>
              <a:rPr sz="1800" dirty="0">
                <a:latin typeface="Courier New"/>
                <a:cs typeface="Courier New"/>
              </a:rPr>
              <a:t>lb</a:t>
            </a:r>
            <a:r>
              <a:rPr sz="1800" spc="-2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x6</a:t>
            </a:r>
            <a:r>
              <a:rPr sz="1800" spc="-20" dirty="0">
                <a:latin typeface="Courier New"/>
                <a:cs typeface="Courier New"/>
              </a:rPr>
              <a:t> </a:t>
            </a:r>
            <a:r>
              <a:rPr sz="1800" spc="-10" dirty="0">
                <a:latin typeface="Courier New"/>
                <a:cs typeface="Courier New"/>
              </a:rPr>
              <a:t>0x7fff0053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2152142" y="4840604"/>
            <a:ext cx="13836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1,0,0x7fff10,…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3747770" y="4840604"/>
            <a:ext cx="13881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925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1,0,0x000000,…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5312917" y="4829302"/>
            <a:ext cx="13989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244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1,1,0x001e00,…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6870192" y="4735067"/>
            <a:ext cx="1424940" cy="401320"/>
          </a:xfrm>
          <a:prstGeom prst="rect">
            <a:avLst/>
          </a:prstGeom>
          <a:solidFill>
            <a:srgbClr val="DAE2F3"/>
          </a:solidFill>
        </p:spPr>
        <p:txBody>
          <a:bodyPr vert="horz" wrap="square" lIns="0" tIns="106680" rIns="0" bIns="0" rtlCol="0">
            <a:spAutoFit/>
          </a:bodyPr>
          <a:lstStyle/>
          <a:p>
            <a:pPr marL="46990">
              <a:lnSpc>
                <a:spcPct val="100000"/>
              </a:lnSpc>
              <a:spcBef>
                <a:spcPts val="840"/>
              </a:spcBef>
            </a:pPr>
            <a:r>
              <a:rPr sz="1200" spc="-10" dirty="0">
                <a:latin typeface="Calibri"/>
                <a:cs typeface="Calibri"/>
              </a:rPr>
              <a:t>0,0,0x7fff00,…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66" name="object 66"/>
          <p:cNvGrpSpPr/>
          <p:nvPr/>
        </p:nvGrpSpPr>
        <p:grpSpPr>
          <a:xfrm>
            <a:off x="1549653" y="1377441"/>
            <a:ext cx="9772650" cy="5011420"/>
            <a:chOff x="1549653" y="1377441"/>
            <a:chExt cx="9772650" cy="5011420"/>
          </a:xfrm>
        </p:grpSpPr>
        <p:sp>
          <p:nvSpPr>
            <p:cNvPr id="67" name="object 67"/>
            <p:cNvSpPr/>
            <p:nvPr/>
          </p:nvSpPr>
          <p:spPr>
            <a:xfrm>
              <a:off x="6850380" y="4675632"/>
              <a:ext cx="1469390" cy="467995"/>
            </a:xfrm>
            <a:custGeom>
              <a:avLst/>
              <a:gdLst/>
              <a:ahLst/>
              <a:cxnLst/>
              <a:rect l="l" t="t" r="r" b="b"/>
              <a:pathLst>
                <a:path w="1469390" h="467995">
                  <a:moveTo>
                    <a:pt x="0" y="467868"/>
                  </a:moveTo>
                  <a:lnTo>
                    <a:pt x="1469135" y="467868"/>
                  </a:lnTo>
                  <a:lnTo>
                    <a:pt x="1469135" y="0"/>
                  </a:lnTo>
                  <a:lnTo>
                    <a:pt x="0" y="0"/>
                  </a:lnTo>
                  <a:lnTo>
                    <a:pt x="0" y="467868"/>
                  </a:lnTo>
                  <a:close/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7528559" y="3896868"/>
              <a:ext cx="3047365" cy="780415"/>
            </a:xfrm>
            <a:custGeom>
              <a:avLst/>
              <a:gdLst/>
              <a:ahLst/>
              <a:cxnLst/>
              <a:rect l="l" t="t" r="r" b="b"/>
              <a:pathLst>
                <a:path w="3047365" h="780414">
                  <a:moveTo>
                    <a:pt x="38100" y="665987"/>
                  </a:moveTo>
                  <a:lnTo>
                    <a:pt x="0" y="665987"/>
                  </a:lnTo>
                  <a:lnTo>
                    <a:pt x="57150" y="780287"/>
                  </a:lnTo>
                  <a:lnTo>
                    <a:pt x="104775" y="685037"/>
                  </a:lnTo>
                  <a:lnTo>
                    <a:pt x="38100" y="685037"/>
                  </a:lnTo>
                  <a:lnTo>
                    <a:pt x="38100" y="665987"/>
                  </a:lnTo>
                  <a:close/>
                </a:path>
                <a:path w="3047365" h="780414">
                  <a:moveTo>
                    <a:pt x="3047238" y="0"/>
                  </a:moveTo>
                  <a:lnTo>
                    <a:pt x="38100" y="0"/>
                  </a:lnTo>
                  <a:lnTo>
                    <a:pt x="38100" y="685037"/>
                  </a:lnTo>
                  <a:lnTo>
                    <a:pt x="76200" y="685037"/>
                  </a:lnTo>
                  <a:lnTo>
                    <a:pt x="76200" y="38099"/>
                  </a:lnTo>
                  <a:lnTo>
                    <a:pt x="57150" y="38099"/>
                  </a:lnTo>
                  <a:lnTo>
                    <a:pt x="76200" y="19049"/>
                  </a:lnTo>
                  <a:lnTo>
                    <a:pt x="3047238" y="19049"/>
                  </a:lnTo>
                  <a:lnTo>
                    <a:pt x="3047238" y="0"/>
                  </a:lnTo>
                  <a:close/>
                </a:path>
                <a:path w="3047365" h="780414">
                  <a:moveTo>
                    <a:pt x="114300" y="665987"/>
                  </a:moveTo>
                  <a:lnTo>
                    <a:pt x="76200" y="665987"/>
                  </a:lnTo>
                  <a:lnTo>
                    <a:pt x="76200" y="685037"/>
                  </a:lnTo>
                  <a:lnTo>
                    <a:pt x="104775" y="685037"/>
                  </a:lnTo>
                  <a:lnTo>
                    <a:pt x="114300" y="665987"/>
                  </a:lnTo>
                  <a:close/>
                </a:path>
                <a:path w="3047365" h="780414">
                  <a:moveTo>
                    <a:pt x="76200" y="19049"/>
                  </a:moveTo>
                  <a:lnTo>
                    <a:pt x="57150" y="38099"/>
                  </a:lnTo>
                  <a:lnTo>
                    <a:pt x="76200" y="38099"/>
                  </a:lnTo>
                  <a:lnTo>
                    <a:pt x="76200" y="19049"/>
                  </a:lnTo>
                  <a:close/>
                </a:path>
                <a:path w="3047365" h="780414">
                  <a:moveTo>
                    <a:pt x="3047238" y="19049"/>
                  </a:moveTo>
                  <a:lnTo>
                    <a:pt x="76200" y="19049"/>
                  </a:lnTo>
                  <a:lnTo>
                    <a:pt x="76200" y="38099"/>
                  </a:lnTo>
                  <a:lnTo>
                    <a:pt x="3047238" y="38099"/>
                  </a:lnTo>
                  <a:lnTo>
                    <a:pt x="3047238" y="190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0575035" y="1383791"/>
              <a:ext cx="727075" cy="4998720"/>
            </a:xfrm>
            <a:custGeom>
              <a:avLst/>
              <a:gdLst/>
              <a:ahLst/>
              <a:cxnLst/>
              <a:rect l="l" t="t" r="r" b="b"/>
              <a:pathLst>
                <a:path w="727075" h="4998720">
                  <a:moveTo>
                    <a:pt x="726948" y="0"/>
                  </a:moveTo>
                  <a:lnTo>
                    <a:pt x="0" y="0"/>
                  </a:lnTo>
                  <a:lnTo>
                    <a:pt x="0" y="4998720"/>
                  </a:lnTo>
                  <a:lnTo>
                    <a:pt x="726948" y="4998720"/>
                  </a:lnTo>
                  <a:lnTo>
                    <a:pt x="72694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0575035" y="1383791"/>
              <a:ext cx="727075" cy="4998720"/>
            </a:xfrm>
            <a:custGeom>
              <a:avLst/>
              <a:gdLst/>
              <a:ahLst/>
              <a:cxnLst/>
              <a:rect l="l" t="t" r="r" b="b"/>
              <a:pathLst>
                <a:path w="727075" h="4998720">
                  <a:moveTo>
                    <a:pt x="0" y="4998720"/>
                  </a:moveTo>
                  <a:lnTo>
                    <a:pt x="726948" y="4998720"/>
                  </a:lnTo>
                  <a:lnTo>
                    <a:pt x="726948" y="0"/>
                  </a:lnTo>
                  <a:lnTo>
                    <a:pt x="0" y="0"/>
                  </a:lnTo>
                  <a:lnTo>
                    <a:pt x="0" y="499872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0575797" y="3345941"/>
              <a:ext cx="727075" cy="1138555"/>
            </a:xfrm>
            <a:custGeom>
              <a:avLst/>
              <a:gdLst/>
              <a:ahLst/>
              <a:cxnLst/>
              <a:rect l="l" t="t" r="r" b="b"/>
              <a:pathLst>
                <a:path w="727075" h="1138554">
                  <a:moveTo>
                    <a:pt x="0" y="1138428"/>
                  </a:moveTo>
                  <a:lnTo>
                    <a:pt x="726948" y="1138428"/>
                  </a:lnTo>
                  <a:lnTo>
                    <a:pt x="726948" y="0"/>
                  </a:lnTo>
                  <a:lnTo>
                    <a:pt x="0" y="0"/>
                  </a:lnTo>
                  <a:lnTo>
                    <a:pt x="0" y="1138428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104643" y="4695444"/>
              <a:ext cx="4645660" cy="486409"/>
            </a:xfrm>
            <a:custGeom>
              <a:avLst/>
              <a:gdLst/>
              <a:ahLst/>
              <a:cxnLst/>
              <a:rect l="l" t="t" r="r" b="b"/>
              <a:pathLst>
                <a:path w="4645659" h="486410">
                  <a:moveTo>
                    <a:pt x="3176016" y="467867"/>
                  </a:moveTo>
                  <a:lnTo>
                    <a:pt x="4645152" y="467867"/>
                  </a:lnTo>
                  <a:lnTo>
                    <a:pt x="4645152" y="0"/>
                  </a:lnTo>
                  <a:lnTo>
                    <a:pt x="3176016" y="0"/>
                  </a:lnTo>
                  <a:lnTo>
                    <a:pt x="3176016" y="467867"/>
                  </a:lnTo>
                  <a:close/>
                </a:path>
                <a:path w="4645659" h="486410">
                  <a:moveTo>
                    <a:pt x="1600200" y="486155"/>
                  </a:moveTo>
                  <a:lnTo>
                    <a:pt x="3069336" y="486155"/>
                  </a:lnTo>
                  <a:lnTo>
                    <a:pt x="3069336" y="18287"/>
                  </a:lnTo>
                  <a:lnTo>
                    <a:pt x="1600200" y="18287"/>
                  </a:lnTo>
                  <a:lnTo>
                    <a:pt x="1600200" y="486155"/>
                  </a:lnTo>
                  <a:close/>
                </a:path>
                <a:path w="4645659" h="486410">
                  <a:moveTo>
                    <a:pt x="0" y="480059"/>
                  </a:moveTo>
                  <a:lnTo>
                    <a:pt x="1469135" y="480059"/>
                  </a:lnTo>
                  <a:lnTo>
                    <a:pt x="1469135" y="12191"/>
                  </a:lnTo>
                  <a:lnTo>
                    <a:pt x="0" y="12191"/>
                  </a:lnTo>
                  <a:lnTo>
                    <a:pt x="0" y="480059"/>
                  </a:lnTo>
                  <a:close/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556004" y="3896867"/>
              <a:ext cx="9020175" cy="846455"/>
            </a:xfrm>
            <a:custGeom>
              <a:avLst/>
              <a:gdLst/>
              <a:ahLst/>
              <a:cxnLst/>
              <a:rect l="l" t="t" r="r" b="b"/>
              <a:pathLst>
                <a:path w="9020175" h="846454">
                  <a:moveTo>
                    <a:pt x="9020048" y="0"/>
                  </a:moveTo>
                  <a:lnTo>
                    <a:pt x="9020048" y="0"/>
                  </a:lnTo>
                  <a:lnTo>
                    <a:pt x="1264920" y="0"/>
                  </a:lnTo>
                  <a:lnTo>
                    <a:pt x="1264920" y="45720"/>
                  </a:lnTo>
                  <a:lnTo>
                    <a:pt x="423291" y="45720"/>
                  </a:lnTo>
                  <a:lnTo>
                    <a:pt x="423291" y="415290"/>
                  </a:lnTo>
                  <a:lnTo>
                    <a:pt x="0" y="415290"/>
                  </a:lnTo>
                  <a:lnTo>
                    <a:pt x="846582" y="784860"/>
                  </a:lnTo>
                  <a:lnTo>
                    <a:pt x="1264920" y="602246"/>
                  </a:lnTo>
                  <a:lnTo>
                    <a:pt x="1264920" y="697357"/>
                  </a:lnTo>
                  <a:lnTo>
                    <a:pt x="1226820" y="697357"/>
                  </a:lnTo>
                  <a:lnTo>
                    <a:pt x="1283970" y="811657"/>
                  </a:lnTo>
                  <a:lnTo>
                    <a:pt x="1331595" y="716407"/>
                  </a:lnTo>
                  <a:lnTo>
                    <a:pt x="1341120" y="697357"/>
                  </a:lnTo>
                  <a:lnTo>
                    <a:pt x="1303020" y="697357"/>
                  </a:lnTo>
                  <a:lnTo>
                    <a:pt x="1303020" y="585609"/>
                  </a:lnTo>
                  <a:lnTo>
                    <a:pt x="1693164" y="415290"/>
                  </a:lnTo>
                  <a:lnTo>
                    <a:pt x="1303020" y="415290"/>
                  </a:lnTo>
                  <a:lnTo>
                    <a:pt x="1303020" y="38100"/>
                  </a:lnTo>
                  <a:lnTo>
                    <a:pt x="2878836" y="38100"/>
                  </a:lnTo>
                  <a:lnTo>
                    <a:pt x="2878836" y="732155"/>
                  </a:lnTo>
                  <a:lnTo>
                    <a:pt x="2840736" y="732155"/>
                  </a:lnTo>
                  <a:lnTo>
                    <a:pt x="2897886" y="846455"/>
                  </a:lnTo>
                  <a:lnTo>
                    <a:pt x="2945511" y="751205"/>
                  </a:lnTo>
                  <a:lnTo>
                    <a:pt x="2955036" y="732155"/>
                  </a:lnTo>
                  <a:lnTo>
                    <a:pt x="2916936" y="732155"/>
                  </a:lnTo>
                  <a:lnTo>
                    <a:pt x="2916936" y="38100"/>
                  </a:lnTo>
                  <a:lnTo>
                    <a:pt x="4440936" y="38100"/>
                  </a:lnTo>
                  <a:lnTo>
                    <a:pt x="4440936" y="685927"/>
                  </a:lnTo>
                  <a:lnTo>
                    <a:pt x="4402836" y="685927"/>
                  </a:lnTo>
                  <a:lnTo>
                    <a:pt x="4459986" y="800227"/>
                  </a:lnTo>
                  <a:lnTo>
                    <a:pt x="4507611" y="704977"/>
                  </a:lnTo>
                  <a:lnTo>
                    <a:pt x="4517136" y="685927"/>
                  </a:lnTo>
                  <a:lnTo>
                    <a:pt x="4479036" y="685927"/>
                  </a:lnTo>
                  <a:lnTo>
                    <a:pt x="4479036" y="38100"/>
                  </a:lnTo>
                  <a:lnTo>
                    <a:pt x="6010656" y="38100"/>
                  </a:lnTo>
                  <a:lnTo>
                    <a:pt x="6010656" y="665988"/>
                  </a:lnTo>
                  <a:lnTo>
                    <a:pt x="5972556" y="665988"/>
                  </a:lnTo>
                  <a:lnTo>
                    <a:pt x="6029706" y="780288"/>
                  </a:lnTo>
                  <a:lnTo>
                    <a:pt x="6077331" y="685038"/>
                  </a:lnTo>
                  <a:lnTo>
                    <a:pt x="6086856" y="665988"/>
                  </a:lnTo>
                  <a:lnTo>
                    <a:pt x="6048756" y="665988"/>
                  </a:lnTo>
                  <a:lnTo>
                    <a:pt x="6048756" y="38100"/>
                  </a:lnTo>
                  <a:lnTo>
                    <a:pt x="9019667" y="38100"/>
                  </a:lnTo>
                  <a:lnTo>
                    <a:pt x="9019794" y="38100"/>
                  </a:lnTo>
                  <a:lnTo>
                    <a:pt x="9020048" y="38100"/>
                  </a:lnTo>
                  <a:lnTo>
                    <a:pt x="9020048" y="19050"/>
                  </a:lnTo>
                  <a:lnTo>
                    <a:pt x="90200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556003" y="3942587"/>
              <a:ext cx="1693545" cy="739140"/>
            </a:xfrm>
            <a:custGeom>
              <a:avLst/>
              <a:gdLst/>
              <a:ahLst/>
              <a:cxnLst/>
              <a:rect l="l" t="t" r="r" b="b"/>
              <a:pathLst>
                <a:path w="1693545" h="739139">
                  <a:moveTo>
                    <a:pt x="0" y="369569"/>
                  </a:moveTo>
                  <a:lnTo>
                    <a:pt x="423291" y="369569"/>
                  </a:lnTo>
                  <a:lnTo>
                    <a:pt x="423291" y="0"/>
                  </a:lnTo>
                  <a:lnTo>
                    <a:pt x="1269873" y="0"/>
                  </a:lnTo>
                  <a:lnTo>
                    <a:pt x="1269873" y="369569"/>
                  </a:lnTo>
                  <a:lnTo>
                    <a:pt x="1693164" y="369569"/>
                  </a:lnTo>
                  <a:lnTo>
                    <a:pt x="846582" y="739139"/>
                  </a:lnTo>
                  <a:lnTo>
                    <a:pt x="0" y="369569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5" name="object 75"/>
          <p:cNvGrpSpPr/>
          <p:nvPr/>
        </p:nvGrpSpPr>
        <p:grpSpPr>
          <a:xfrm>
            <a:off x="-6350" y="2357373"/>
            <a:ext cx="1024890" cy="4133850"/>
            <a:chOff x="-6350" y="2357373"/>
            <a:chExt cx="1024890" cy="4133850"/>
          </a:xfrm>
        </p:grpSpPr>
        <p:sp>
          <p:nvSpPr>
            <p:cNvPr id="76" name="object 76"/>
            <p:cNvSpPr/>
            <p:nvPr/>
          </p:nvSpPr>
          <p:spPr>
            <a:xfrm>
              <a:off x="0" y="2363723"/>
              <a:ext cx="1012190" cy="4121150"/>
            </a:xfrm>
            <a:custGeom>
              <a:avLst/>
              <a:gdLst/>
              <a:ahLst/>
              <a:cxnLst/>
              <a:rect l="l" t="t" r="r" b="b"/>
              <a:pathLst>
                <a:path w="1012190" h="4121150">
                  <a:moveTo>
                    <a:pt x="1011935" y="0"/>
                  </a:moveTo>
                  <a:lnTo>
                    <a:pt x="0" y="0"/>
                  </a:lnTo>
                  <a:lnTo>
                    <a:pt x="0" y="4120896"/>
                  </a:lnTo>
                  <a:lnTo>
                    <a:pt x="1011935" y="4120896"/>
                  </a:lnTo>
                  <a:lnTo>
                    <a:pt x="101193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0" y="2363723"/>
              <a:ext cx="1012190" cy="4121150"/>
            </a:xfrm>
            <a:custGeom>
              <a:avLst/>
              <a:gdLst/>
              <a:ahLst/>
              <a:cxnLst/>
              <a:rect l="l" t="t" r="r" b="b"/>
              <a:pathLst>
                <a:path w="1012190" h="4121150">
                  <a:moveTo>
                    <a:pt x="0" y="4120896"/>
                  </a:moveTo>
                  <a:lnTo>
                    <a:pt x="1011935" y="4120896"/>
                  </a:lnTo>
                  <a:lnTo>
                    <a:pt x="1011935" y="0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8" name="object 78"/>
          <p:cNvSpPr txBox="1"/>
          <p:nvPr/>
        </p:nvSpPr>
        <p:spPr>
          <a:xfrm>
            <a:off x="0" y="4131945"/>
            <a:ext cx="10058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180" marR="121285" indent="-635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Calibri"/>
                <a:cs typeface="Calibri"/>
              </a:rPr>
              <a:t>ache </a:t>
            </a:r>
            <a:r>
              <a:rPr sz="1800" b="1" spc="-10" dirty="0">
                <a:latin typeface="Calibri"/>
                <a:cs typeface="Calibri"/>
              </a:rPr>
              <a:t>ontroller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-52601" y="1504569"/>
            <a:ext cx="45339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20" dirty="0">
                <a:latin typeface="Courier New"/>
                <a:cs typeface="Courier New"/>
              </a:rPr>
              <a:t>0011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0" y="1784476"/>
            <a:ext cx="417830" cy="6350"/>
          </a:xfrm>
          <a:custGeom>
            <a:avLst/>
            <a:gdLst/>
            <a:ahLst/>
            <a:cxnLst/>
            <a:rect l="l" t="t" r="r" b="b"/>
            <a:pathLst>
              <a:path w="417830" h="6350">
                <a:moveTo>
                  <a:pt x="417372" y="0"/>
                </a:moveTo>
                <a:lnTo>
                  <a:pt x="0" y="0"/>
                </a:lnTo>
                <a:lnTo>
                  <a:pt x="0" y="6350"/>
                </a:lnTo>
                <a:lnTo>
                  <a:pt x="417372" y="6350"/>
                </a:lnTo>
                <a:lnTo>
                  <a:pt x="417372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10414" y="1828876"/>
            <a:ext cx="294640" cy="4540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20" dirty="0">
                <a:latin typeface="Calibri"/>
                <a:cs typeface="Calibri"/>
              </a:rPr>
              <a:t>fset</a:t>
            </a:r>
            <a:endParaRPr sz="1400">
              <a:latin typeface="Calibri"/>
              <a:cs typeface="Calibri"/>
            </a:endParaRPr>
          </a:p>
          <a:p>
            <a:pPr marL="21590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Calibri"/>
                <a:cs typeface="Calibri"/>
              </a:rPr>
              <a:t>9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0" y="1785873"/>
            <a:ext cx="455930" cy="577850"/>
          </a:xfrm>
          <a:custGeom>
            <a:avLst/>
            <a:gdLst/>
            <a:ahLst/>
            <a:cxnLst/>
            <a:rect l="l" t="t" r="r" b="b"/>
            <a:pathLst>
              <a:path w="455930" h="577850">
                <a:moveTo>
                  <a:pt x="411200" y="501650"/>
                </a:moveTo>
                <a:lnTo>
                  <a:pt x="379450" y="501650"/>
                </a:lnTo>
                <a:lnTo>
                  <a:pt x="417550" y="577850"/>
                </a:lnTo>
                <a:lnTo>
                  <a:pt x="449300" y="514350"/>
                </a:lnTo>
                <a:lnTo>
                  <a:pt x="411200" y="514350"/>
                </a:lnTo>
                <a:lnTo>
                  <a:pt x="411200" y="501650"/>
                </a:lnTo>
                <a:close/>
              </a:path>
              <a:path w="455930" h="577850">
                <a:moveTo>
                  <a:pt x="411200" y="6350"/>
                </a:moveTo>
                <a:lnTo>
                  <a:pt x="411200" y="514350"/>
                </a:lnTo>
                <a:lnTo>
                  <a:pt x="423900" y="514350"/>
                </a:lnTo>
                <a:lnTo>
                  <a:pt x="423900" y="12700"/>
                </a:lnTo>
                <a:lnTo>
                  <a:pt x="417550" y="12700"/>
                </a:lnTo>
                <a:lnTo>
                  <a:pt x="411200" y="6350"/>
                </a:lnTo>
                <a:close/>
              </a:path>
              <a:path w="455930" h="577850">
                <a:moveTo>
                  <a:pt x="455650" y="501650"/>
                </a:moveTo>
                <a:lnTo>
                  <a:pt x="423900" y="501650"/>
                </a:lnTo>
                <a:lnTo>
                  <a:pt x="423900" y="514350"/>
                </a:lnTo>
                <a:lnTo>
                  <a:pt x="449300" y="514350"/>
                </a:lnTo>
                <a:lnTo>
                  <a:pt x="455650" y="501650"/>
                </a:lnTo>
                <a:close/>
              </a:path>
              <a:path w="455930" h="577850">
                <a:moveTo>
                  <a:pt x="423900" y="0"/>
                </a:moveTo>
                <a:lnTo>
                  <a:pt x="0" y="0"/>
                </a:lnTo>
                <a:lnTo>
                  <a:pt x="0" y="12700"/>
                </a:lnTo>
                <a:lnTo>
                  <a:pt x="411200" y="12700"/>
                </a:lnTo>
                <a:lnTo>
                  <a:pt x="411200" y="6350"/>
                </a:lnTo>
                <a:lnTo>
                  <a:pt x="423900" y="6350"/>
                </a:lnTo>
                <a:lnTo>
                  <a:pt x="423900" y="0"/>
                </a:lnTo>
                <a:close/>
              </a:path>
              <a:path w="455930" h="577850">
                <a:moveTo>
                  <a:pt x="423900" y="6350"/>
                </a:moveTo>
                <a:lnTo>
                  <a:pt x="411200" y="6350"/>
                </a:lnTo>
                <a:lnTo>
                  <a:pt x="417550" y="12700"/>
                </a:lnTo>
                <a:lnTo>
                  <a:pt x="423900" y="12700"/>
                </a:lnTo>
                <a:lnTo>
                  <a:pt x="423900" y="63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 txBox="1"/>
          <p:nvPr/>
        </p:nvSpPr>
        <p:spPr>
          <a:xfrm>
            <a:off x="9854310" y="5227849"/>
            <a:ext cx="607695" cy="1155065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30"/>
              </a:spcBef>
            </a:pPr>
            <a:r>
              <a:rPr sz="1800" dirty="0">
                <a:latin typeface="Calibri"/>
                <a:cs typeface="Calibri"/>
              </a:rPr>
              <a:t>Byte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35"/>
              </a:spcBef>
            </a:pPr>
            <a:r>
              <a:rPr sz="1800" dirty="0">
                <a:latin typeface="Calibri"/>
                <a:cs typeface="Calibri"/>
              </a:rPr>
              <a:t>Byte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1800" dirty="0">
                <a:latin typeface="Calibri"/>
                <a:cs typeface="Calibri"/>
              </a:rPr>
              <a:t>Byte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9981183" y="2778405"/>
            <a:ext cx="254000" cy="3022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.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. </a:t>
            </a:r>
            <a:r>
              <a:rPr sz="1800" spc="-5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9785984" y="1337817"/>
            <a:ext cx="6883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Byte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9981183" y="4828819"/>
            <a:ext cx="254000" cy="3022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.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. </a:t>
            </a:r>
            <a:r>
              <a:rPr sz="1800" spc="-5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11356213" y="3311161"/>
            <a:ext cx="528320" cy="12846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32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Byte</a:t>
            </a:r>
            <a:r>
              <a:rPr sz="1800" spc="-20" dirty="0">
                <a:latin typeface="Calibri"/>
                <a:cs typeface="Calibri"/>
              </a:rPr>
              <a:t> Block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@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0x7fff0000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2172970" y="3917950"/>
            <a:ext cx="4603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Evict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2078989" y="4191965"/>
            <a:ext cx="157035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668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Next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9604" y="411556"/>
            <a:ext cx="815276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Replacement</a:t>
            </a:r>
            <a:r>
              <a:rPr spc="-85" dirty="0"/>
              <a:t> </a:t>
            </a:r>
            <a:r>
              <a:rPr dirty="0"/>
              <a:t>Policies</a:t>
            </a:r>
            <a:r>
              <a:rPr spc="-110" dirty="0"/>
              <a:t> </a:t>
            </a:r>
            <a:r>
              <a:rPr dirty="0"/>
              <a:t>–</a:t>
            </a:r>
            <a:r>
              <a:rPr spc="-95" dirty="0"/>
              <a:t> </a:t>
            </a:r>
            <a:r>
              <a:rPr dirty="0"/>
              <a:t>Round</a:t>
            </a:r>
            <a:r>
              <a:rPr spc="-80" dirty="0"/>
              <a:t> </a:t>
            </a:r>
            <a:r>
              <a:rPr spc="-10" dirty="0"/>
              <a:t>Robin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513077" y="2357373"/>
            <a:ext cx="7067550" cy="4137025"/>
            <a:chOff x="1513077" y="2357373"/>
            <a:chExt cx="7067550" cy="4137025"/>
          </a:xfrm>
        </p:grpSpPr>
        <p:sp>
          <p:nvSpPr>
            <p:cNvPr id="4" name="object 4"/>
            <p:cNvSpPr/>
            <p:nvPr/>
          </p:nvSpPr>
          <p:spPr>
            <a:xfrm>
              <a:off x="1519427" y="2363723"/>
              <a:ext cx="7054850" cy="4124325"/>
            </a:xfrm>
            <a:custGeom>
              <a:avLst/>
              <a:gdLst/>
              <a:ahLst/>
              <a:cxnLst/>
              <a:rect l="l" t="t" r="r" b="b"/>
              <a:pathLst>
                <a:path w="7054850" h="4124325">
                  <a:moveTo>
                    <a:pt x="7054596" y="0"/>
                  </a:moveTo>
                  <a:lnTo>
                    <a:pt x="0" y="0"/>
                  </a:lnTo>
                  <a:lnTo>
                    <a:pt x="0" y="4123944"/>
                  </a:lnTo>
                  <a:lnTo>
                    <a:pt x="7054596" y="4123944"/>
                  </a:lnTo>
                  <a:lnTo>
                    <a:pt x="70545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19427" y="2363723"/>
              <a:ext cx="7054850" cy="4124325"/>
            </a:xfrm>
            <a:custGeom>
              <a:avLst/>
              <a:gdLst/>
              <a:ahLst/>
              <a:cxnLst/>
              <a:rect l="l" t="t" r="r" b="b"/>
              <a:pathLst>
                <a:path w="7054850" h="4124325">
                  <a:moveTo>
                    <a:pt x="0" y="4123944"/>
                  </a:moveTo>
                  <a:lnTo>
                    <a:pt x="7054596" y="4123944"/>
                  </a:lnTo>
                  <a:lnTo>
                    <a:pt x="7054596" y="0"/>
                  </a:lnTo>
                  <a:lnTo>
                    <a:pt x="0" y="0"/>
                  </a:lnTo>
                  <a:lnTo>
                    <a:pt x="0" y="412394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48967" y="2545079"/>
              <a:ext cx="6753225" cy="749935"/>
            </a:xfrm>
            <a:custGeom>
              <a:avLst/>
              <a:gdLst/>
              <a:ahLst/>
              <a:cxnLst/>
              <a:rect l="l" t="t" r="r" b="b"/>
              <a:pathLst>
                <a:path w="6753225" h="749935">
                  <a:moveTo>
                    <a:pt x="6752844" y="0"/>
                  </a:moveTo>
                  <a:lnTo>
                    <a:pt x="0" y="0"/>
                  </a:lnTo>
                  <a:lnTo>
                    <a:pt x="0" y="749808"/>
                  </a:lnTo>
                  <a:lnTo>
                    <a:pt x="6752844" y="749808"/>
                  </a:lnTo>
                  <a:lnTo>
                    <a:pt x="675284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48967" y="2545079"/>
              <a:ext cx="6753225" cy="749935"/>
            </a:xfrm>
            <a:custGeom>
              <a:avLst/>
              <a:gdLst/>
              <a:ahLst/>
              <a:cxnLst/>
              <a:rect l="l" t="t" r="r" b="b"/>
              <a:pathLst>
                <a:path w="6753225" h="749935">
                  <a:moveTo>
                    <a:pt x="0" y="749808"/>
                  </a:moveTo>
                  <a:lnTo>
                    <a:pt x="6752844" y="749808"/>
                  </a:lnTo>
                  <a:lnTo>
                    <a:pt x="6752844" y="0"/>
                  </a:lnTo>
                  <a:lnTo>
                    <a:pt x="0" y="0"/>
                  </a:lnTo>
                  <a:lnTo>
                    <a:pt x="0" y="7498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48967" y="3531107"/>
              <a:ext cx="6753225" cy="749935"/>
            </a:xfrm>
            <a:custGeom>
              <a:avLst/>
              <a:gdLst/>
              <a:ahLst/>
              <a:cxnLst/>
              <a:rect l="l" t="t" r="r" b="b"/>
              <a:pathLst>
                <a:path w="6753225" h="749935">
                  <a:moveTo>
                    <a:pt x="6752844" y="0"/>
                  </a:moveTo>
                  <a:lnTo>
                    <a:pt x="0" y="0"/>
                  </a:lnTo>
                  <a:lnTo>
                    <a:pt x="0" y="749807"/>
                  </a:lnTo>
                  <a:lnTo>
                    <a:pt x="6752844" y="749807"/>
                  </a:lnTo>
                  <a:lnTo>
                    <a:pt x="675284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48967" y="3531107"/>
              <a:ext cx="6753225" cy="749935"/>
            </a:xfrm>
            <a:custGeom>
              <a:avLst/>
              <a:gdLst/>
              <a:ahLst/>
              <a:cxnLst/>
              <a:rect l="l" t="t" r="r" b="b"/>
              <a:pathLst>
                <a:path w="6753225" h="749935">
                  <a:moveTo>
                    <a:pt x="0" y="749807"/>
                  </a:moveTo>
                  <a:lnTo>
                    <a:pt x="6752844" y="749807"/>
                  </a:lnTo>
                  <a:lnTo>
                    <a:pt x="6752844" y="0"/>
                  </a:lnTo>
                  <a:lnTo>
                    <a:pt x="0" y="0"/>
                  </a:lnTo>
                  <a:lnTo>
                    <a:pt x="0" y="7498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648967" y="4546091"/>
              <a:ext cx="6753225" cy="749935"/>
            </a:xfrm>
            <a:custGeom>
              <a:avLst/>
              <a:gdLst/>
              <a:ahLst/>
              <a:cxnLst/>
              <a:rect l="l" t="t" r="r" b="b"/>
              <a:pathLst>
                <a:path w="6753225" h="749935">
                  <a:moveTo>
                    <a:pt x="6752844" y="0"/>
                  </a:moveTo>
                  <a:lnTo>
                    <a:pt x="0" y="0"/>
                  </a:lnTo>
                  <a:lnTo>
                    <a:pt x="0" y="749807"/>
                  </a:lnTo>
                  <a:lnTo>
                    <a:pt x="6752844" y="749807"/>
                  </a:lnTo>
                  <a:lnTo>
                    <a:pt x="675284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648967" y="4546091"/>
              <a:ext cx="6753225" cy="749935"/>
            </a:xfrm>
            <a:custGeom>
              <a:avLst/>
              <a:gdLst/>
              <a:ahLst/>
              <a:cxnLst/>
              <a:rect l="l" t="t" r="r" b="b"/>
              <a:pathLst>
                <a:path w="6753225" h="749935">
                  <a:moveTo>
                    <a:pt x="0" y="749807"/>
                  </a:moveTo>
                  <a:lnTo>
                    <a:pt x="6752844" y="749807"/>
                  </a:lnTo>
                  <a:lnTo>
                    <a:pt x="6752844" y="0"/>
                  </a:lnTo>
                  <a:lnTo>
                    <a:pt x="0" y="0"/>
                  </a:lnTo>
                  <a:lnTo>
                    <a:pt x="0" y="7498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648967" y="5532119"/>
              <a:ext cx="6753225" cy="749935"/>
            </a:xfrm>
            <a:custGeom>
              <a:avLst/>
              <a:gdLst/>
              <a:ahLst/>
              <a:cxnLst/>
              <a:rect l="l" t="t" r="r" b="b"/>
              <a:pathLst>
                <a:path w="6753225" h="749935">
                  <a:moveTo>
                    <a:pt x="6752844" y="0"/>
                  </a:moveTo>
                  <a:lnTo>
                    <a:pt x="0" y="0"/>
                  </a:lnTo>
                  <a:lnTo>
                    <a:pt x="0" y="749807"/>
                  </a:lnTo>
                  <a:lnTo>
                    <a:pt x="6752844" y="749807"/>
                  </a:lnTo>
                  <a:lnTo>
                    <a:pt x="675284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648967" y="5532119"/>
              <a:ext cx="6753225" cy="749935"/>
            </a:xfrm>
            <a:custGeom>
              <a:avLst/>
              <a:gdLst/>
              <a:ahLst/>
              <a:cxnLst/>
              <a:rect l="l" t="t" r="r" b="b"/>
              <a:pathLst>
                <a:path w="6753225" h="749935">
                  <a:moveTo>
                    <a:pt x="0" y="749807"/>
                  </a:moveTo>
                  <a:lnTo>
                    <a:pt x="6752844" y="749807"/>
                  </a:lnTo>
                  <a:lnTo>
                    <a:pt x="6752844" y="0"/>
                  </a:lnTo>
                  <a:lnTo>
                    <a:pt x="0" y="0"/>
                  </a:lnTo>
                  <a:lnTo>
                    <a:pt x="0" y="7498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532889" y="2036445"/>
            <a:ext cx="354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L3$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701038" y="2660249"/>
            <a:ext cx="254000" cy="4876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Set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709927" y="3685647"/>
            <a:ext cx="254000" cy="4876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Set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01038" y="4691233"/>
            <a:ext cx="254000" cy="4876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Set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724532" y="5686964"/>
            <a:ext cx="254000" cy="4876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Set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066289" y="1645666"/>
            <a:ext cx="6360160" cy="4848860"/>
            <a:chOff x="2066289" y="1645666"/>
            <a:chExt cx="6360160" cy="4848860"/>
          </a:xfrm>
        </p:grpSpPr>
        <p:sp>
          <p:nvSpPr>
            <p:cNvPr id="20" name="object 20"/>
            <p:cNvSpPr/>
            <p:nvPr/>
          </p:nvSpPr>
          <p:spPr>
            <a:xfrm>
              <a:off x="2072639" y="1653540"/>
              <a:ext cx="1569720" cy="4834255"/>
            </a:xfrm>
            <a:custGeom>
              <a:avLst/>
              <a:gdLst/>
              <a:ahLst/>
              <a:cxnLst/>
              <a:rect l="l" t="t" r="r" b="b"/>
              <a:pathLst>
                <a:path w="1569720" h="4834255">
                  <a:moveTo>
                    <a:pt x="1569719" y="0"/>
                  </a:moveTo>
                  <a:lnTo>
                    <a:pt x="0" y="0"/>
                  </a:lnTo>
                  <a:lnTo>
                    <a:pt x="0" y="4834128"/>
                  </a:lnTo>
                  <a:lnTo>
                    <a:pt x="1569719" y="4834128"/>
                  </a:lnTo>
                  <a:lnTo>
                    <a:pt x="1569719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072639" y="1653540"/>
              <a:ext cx="1569720" cy="4834255"/>
            </a:xfrm>
            <a:custGeom>
              <a:avLst/>
              <a:gdLst/>
              <a:ahLst/>
              <a:cxnLst/>
              <a:rect l="l" t="t" r="r" b="b"/>
              <a:pathLst>
                <a:path w="1569720" h="4834255">
                  <a:moveTo>
                    <a:pt x="0" y="4834128"/>
                  </a:moveTo>
                  <a:lnTo>
                    <a:pt x="1569719" y="4834128"/>
                  </a:lnTo>
                  <a:lnTo>
                    <a:pt x="1569719" y="0"/>
                  </a:lnTo>
                  <a:lnTo>
                    <a:pt x="0" y="0"/>
                  </a:lnTo>
                  <a:lnTo>
                    <a:pt x="0" y="483412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668267" y="1652016"/>
              <a:ext cx="1568450" cy="4832985"/>
            </a:xfrm>
            <a:custGeom>
              <a:avLst/>
              <a:gdLst/>
              <a:ahLst/>
              <a:cxnLst/>
              <a:rect l="l" t="t" r="r" b="b"/>
              <a:pathLst>
                <a:path w="1568450" h="4832985">
                  <a:moveTo>
                    <a:pt x="1568196" y="0"/>
                  </a:moveTo>
                  <a:lnTo>
                    <a:pt x="0" y="0"/>
                  </a:lnTo>
                  <a:lnTo>
                    <a:pt x="0" y="4832604"/>
                  </a:lnTo>
                  <a:lnTo>
                    <a:pt x="1568196" y="4832604"/>
                  </a:lnTo>
                  <a:lnTo>
                    <a:pt x="1568196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668267" y="1652016"/>
              <a:ext cx="1568450" cy="4832985"/>
            </a:xfrm>
            <a:custGeom>
              <a:avLst/>
              <a:gdLst/>
              <a:ahLst/>
              <a:cxnLst/>
              <a:rect l="l" t="t" r="r" b="b"/>
              <a:pathLst>
                <a:path w="1568450" h="4832985">
                  <a:moveTo>
                    <a:pt x="0" y="4832604"/>
                  </a:moveTo>
                  <a:lnTo>
                    <a:pt x="1568196" y="4832604"/>
                  </a:lnTo>
                  <a:lnTo>
                    <a:pt x="1568196" y="0"/>
                  </a:lnTo>
                  <a:lnTo>
                    <a:pt x="0" y="0"/>
                  </a:lnTo>
                  <a:lnTo>
                    <a:pt x="0" y="483260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265419" y="1655064"/>
              <a:ext cx="1568450" cy="4832985"/>
            </a:xfrm>
            <a:custGeom>
              <a:avLst/>
              <a:gdLst/>
              <a:ahLst/>
              <a:cxnLst/>
              <a:rect l="l" t="t" r="r" b="b"/>
              <a:pathLst>
                <a:path w="1568450" h="4832985">
                  <a:moveTo>
                    <a:pt x="1568196" y="0"/>
                  </a:moveTo>
                  <a:lnTo>
                    <a:pt x="0" y="0"/>
                  </a:lnTo>
                  <a:lnTo>
                    <a:pt x="0" y="4832604"/>
                  </a:lnTo>
                  <a:lnTo>
                    <a:pt x="1568196" y="4832604"/>
                  </a:lnTo>
                  <a:lnTo>
                    <a:pt x="1568196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265419" y="1655064"/>
              <a:ext cx="1568450" cy="4832985"/>
            </a:xfrm>
            <a:custGeom>
              <a:avLst/>
              <a:gdLst/>
              <a:ahLst/>
              <a:cxnLst/>
              <a:rect l="l" t="t" r="r" b="b"/>
              <a:pathLst>
                <a:path w="1568450" h="4832985">
                  <a:moveTo>
                    <a:pt x="0" y="4832604"/>
                  </a:moveTo>
                  <a:lnTo>
                    <a:pt x="1568196" y="4832604"/>
                  </a:lnTo>
                  <a:lnTo>
                    <a:pt x="1568196" y="0"/>
                  </a:lnTo>
                  <a:lnTo>
                    <a:pt x="0" y="0"/>
                  </a:lnTo>
                  <a:lnTo>
                    <a:pt x="0" y="483260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850380" y="1652016"/>
              <a:ext cx="1569720" cy="4832985"/>
            </a:xfrm>
            <a:custGeom>
              <a:avLst/>
              <a:gdLst/>
              <a:ahLst/>
              <a:cxnLst/>
              <a:rect l="l" t="t" r="r" b="b"/>
              <a:pathLst>
                <a:path w="1569720" h="4832985">
                  <a:moveTo>
                    <a:pt x="1569720" y="0"/>
                  </a:moveTo>
                  <a:lnTo>
                    <a:pt x="0" y="0"/>
                  </a:lnTo>
                  <a:lnTo>
                    <a:pt x="0" y="4832604"/>
                  </a:lnTo>
                  <a:lnTo>
                    <a:pt x="1569720" y="4832604"/>
                  </a:lnTo>
                  <a:lnTo>
                    <a:pt x="1569720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850380" y="1652016"/>
              <a:ext cx="1569720" cy="4832985"/>
            </a:xfrm>
            <a:custGeom>
              <a:avLst/>
              <a:gdLst/>
              <a:ahLst/>
              <a:cxnLst/>
              <a:rect l="l" t="t" r="r" b="b"/>
              <a:pathLst>
                <a:path w="1569720" h="4832985">
                  <a:moveTo>
                    <a:pt x="0" y="4832604"/>
                  </a:moveTo>
                  <a:lnTo>
                    <a:pt x="1569720" y="4832604"/>
                  </a:lnTo>
                  <a:lnTo>
                    <a:pt x="1569720" y="0"/>
                  </a:lnTo>
                  <a:lnTo>
                    <a:pt x="0" y="0"/>
                  </a:lnTo>
                  <a:lnTo>
                    <a:pt x="0" y="4832604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738372" y="2682240"/>
              <a:ext cx="1423670" cy="401320"/>
            </a:xfrm>
            <a:custGeom>
              <a:avLst/>
              <a:gdLst/>
              <a:ahLst/>
              <a:cxnLst/>
              <a:rect l="l" t="t" r="r" b="b"/>
              <a:pathLst>
                <a:path w="1423670" h="401319">
                  <a:moveTo>
                    <a:pt x="1423415" y="0"/>
                  </a:moveTo>
                  <a:lnTo>
                    <a:pt x="0" y="0"/>
                  </a:lnTo>
                  <a:lnTo>
                    <a:pt x="0" y="400812"/>
                  </a:lnTo>
                  <a:lnTo>
                    <a:pt x="1423415" y="400812"/>
                  </a:lnTo>
                  <a:lnTo>
                    <a:pt x="142341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738372" y="2682240"/>
              <a:ext cx="1423670" cy="401320"/>
            </a:xfrm>
            <a:custGeom>
              <a:avLst/>
              <a:gdLst/>
              <a:ahLst/>
              <a:cxnLst/>
              <a:rect l="l" t="t" r="r" b="b"/>
              <a:pathLst>
                <a:path w="1423670" h="401319">
                  <a:moveTo>
                    <a:pt x="0" y="400812"/>
                  </a:moveTo>
                  <a:lnTo>
                    <a:pt x="1423415" y="400812"/>
                  </a:lnTo>
                  <a:lnTo>
                    <a:pt x="1423415" y="0"/>
                  </a:lnTo>
                  <a:lnTo>
                    <a:pt x="0" y="0"/>
                  </a:lnTo>
                  <a:lnTo>
                    <a:pt x="0" y="400812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303519" y="2682240"/>
              <a:ext cx="1423670" cy="401320"/>
            </a:xfrm>
            <a:custGeom>
              <a:avLst/>
              <a:gdLst/>
              <a:ahLst/>
              <a:cxnLst/>
              <a:rect l="l" t="t" r="r" b="b"/>
              <a:pathLst>
                <a:path w="1423670" h="401319">
                  <a:moveTo>
                    <a:pt x="1423416" y="0"/>
                  </a:moveTo>
                  <a:lnTo>
                    <a:pt x="0" y="0"/>
                  </a:lnTo>
                  <a:lnTo>
                    <a:pt x="0" y="400812"/>
                  </a:lnTo>
                  <a:lnTo>
                    <a:pt x="1423416" y="400812"/>
                  </a:lnTo>
                  <a:lnTo>
                    <a:pt x="1423416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303519" y="2682240"/>
              <a:ext cx="1423670" cy="401320"/>
            </a:xfrm>
            <a:custGeom>
              <a:avLst/>
              <a:gdLst/>
              <a:ahLst/>
              <a:cxnLst/>
              <a:rect l="l" t="t" r="r" b="b"/>
              <a:pathLst>
                <a:path w="1423670" h="401319">
                  <a:moveTo>
                    <a:pt x="0" y="400812"/>
                  </a:moveTo>
                  <a:lnTo>
                    <a:pt x="1423416" y="400812"/>
                  </a:lnTo>
                  <a:lnTo>
                    <a:pt x="1423416" y="0"/>
                  </a:lnTo>
                  <a:lnTo>
                    <a:pt x="0" y="0"/>
                  </a:lnTo>
                  <a:lnTo>
                    <a:pt x="0" y="40081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870192" y="2674619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40" h="402589">
                  <a:moveTo>
                    <a:pt x="1424940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4940" y="402336"/>
                  </a:lnTo>
                  <a:lnTo>
                    <a:pt x="1424940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870192" y="2674619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40" h="402589">
                  <a:moveTo>
                    <a:pt x="0" y="402336"/>
                  </a:moveTo>
                  <a:lnTo>
                    <a:pt x="1424940" y="402336"/>
                  </a:lnTo>
                  <a:lnTo>
                    <a:pt x="1424940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142743" y="3710939"/>
              <a:ext cx="1423670" cy="402590"/>
            </a:xfrm>
            <a:custGeom>
              <a:avLst/>
              <a:gdLst/>
              <a:ahLst/>
              <a:cxnLst/>
              <a:rect l="l" t="t" r="r" b="b"/>
              <a:pathLst>
                <a:path w="1423670" h="402589">
                  <a:moveTo>
                    <a:pt x="1423416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3416" y="402336"/>
                  </a:lnTo>
                  <a:lnTo>
                    <a:pt x="1423416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142743" y="3710939"/>
              <a:ext cx="1423670" cy="402590"/>
            </a:xfrm>
            <a:custGeom>
              <a:avLst/>
              <a:gdLst/>
              <a:ahLst/>
              <a:cxnLst/>
              <a:rect l="l" t="t" r="r" b="b"/>
              <a:pathLst>
                <a:path w="1423670" h="402589">
                  <a:moveTo>
                    <a:pt x="0" y="402336"/>
                  </a:moveTo>
                  <a:lnTo>
                    <a:pt x="1423416" y="402336"/>
                  </a:lnTo>
                  <a:lnTo>
                    <a:pt x="1423416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738372" y="3710939"/>
              <a:ext cx="1423670" cy="402590"/>
            </a:xfrm>
            <a:custGeom>
              <a:avLst/>
              <a:gdLst/>
              <a:ahLst/>
              <a:cxnLst/>
              <a:rect l="l" t="t" r="r" b="b"/>
              <a:pathLst>
                <a:path w="1423670" h="402589">
                  <a:moveTo>
                    <a:pt x="1423415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3415" y="402336"/>
                  </a:lnTo>
                  <a:lnTo>
                    <a:pt x="142341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738372" y="3710939"/>
              <a:ext cx="1423670" cy="402590"/>
            </a:xfrm>
            <a:custGeom>
              <a:avLst/>
              <a:gdLst/>
              <a:ahLst/>
              <a:cxnLst/>
              <a:rect l="l" t="t" r="r" b="b"/>
              <a:pathLst>
                <a:path w="1423670" h="402589">
                  <a:moveTo>
                    <a:pt x="0" y="402336"/>
                  </a:moveTo>
                  <a:lnTo>
                    <a:pt x="1423415" y="402336"/>
                  </a:lnTo>
                  <a:lnTo>
                    <a:pt x="1423415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303519" y="3710939"/>
              <a:ext cx="1423670" cy="402590"/>
            </a:xfrm>
            <a:custGeom>
              <a:avLst/>
              <a:gdLst/>
              <a:ahLst/>
              <a:cxnLst/>
              <a:rect l="l" t="t" r="r" b="b"/>
              <a:pathLst>
                <a:path w="1423670" h="402589">
                  <a:moveTo>
                    <a:pt x="1423416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3416" y="402336"/>
                  </a:lnTo>
                  <a:lnTo>
                    <a:pt x="1423416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303519" y="3710939"/>
              <a:ext cx="1423670" cy="402590"/>
            </a:xfrm>
            <a:custGeom>
              <a:avLst/>
              <a:gdLst/>
              <a:ahLst/>
              <a:cxnLst/>
              <a:rect l="l" t="t" r="r" b="b"/>
              <a:pathLst>
                <a:path w="1423670" h="402589">
                  <a:moveTo>
                    <a:pt x="0" y="402336"/>
                  </a:moveTo>
                  <a:lnTo>
                    <a:pt x="1423416" y="402336"/>
                  </a:lnTo>
                  <a:lnTo>
                    <a:pt x="1423416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870192" y="3704844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40" h="401320">
                  <a:moveTo>
                    <a:pt x="1424940" y="0"/>
                  </a:moveTo>
                  <a:lnTo>
                    <a:pt x="0" y="0"/>
                  </a:lnTo>
                  <a:lnTo>
                    <a:pt x="0" y="400811"/>
                  </a:lnTo>
                  <a:lnTo>
                    <a:pt x="1424940" y="400811"/>
                  </a:lnTo>
                  <a:lnTo>
                    <a:pt x="1424940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870192" y="3704844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40" h="401320">
                  <a:moveTo>
                    <a:pt x="0" y="400811"/>
                  </a:moveTo>
                  <a:lnTo>
                    <a:pt x="1424940" y="400811"/>
                  </a:lnTo>
                  <a:lnTo>
                    <a:pt x="1424940" y="0"/>
                  </a:lnTo>
                  <a:lnTo>
                    <a:pt x="0" y="0"/>
                  </a:lnTo>
                  <a:lnTo>
                    <a:pt x="0" y="40081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145791" y="4742688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39" h="401320">
                  <a:moveTo>
                    <a:pt x="1424940" y="0"/>
                  </a:moveTo>
                  <a:lnTo>
                    <a:pt x="0" y="0"/>
                  </a:lnTo>
                  <a:lnTo>
                    <a:pt x="0" y="400812"/>
                  </a:lnTo>
                  <a:lnTo>
                    <a:pt x="1424940" y="400812"/>
                  </a:lnTo>
                  <a:lnTo>
                    <a:pt x="1424940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145791" y="4742688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39" h="401320">
                  <a:moveTo>
                    <a:pt x="0" y="400812"/>
                  </a:moveTo>
                  <a:lnTo>
                    <a:pt x="1424940" y="400812"/>
                  </a:lnTo>
                  <a:lnTo>
                    <a:pt x="1424940" y="0"/>
                  </a:lnTo>
                  <a:lnTo>
                    <a:pt x="0" y="0"/>
                  </a:lnTo>
                  <a:lnTo>
                    <a:pt x="0" y="40081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741419" y="4742688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39" h="401320">
                  <a:moveTo>
                    <a:pt x="1424939" y="0"/>
                  </a:moveTo>
                  <a:lnTo>
                    <a:pt x="0" y="0"/>
                  </a:lnTo>
                  <a:lnTo>
                    <a:pt x="0" y="400812"/>
                  </a:lnTo>
                  <a:lnTo>
                    <a:pt x="1424939" y="400812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741419" y="4742688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39" h="401320">
                  <a:moveTo>
                    <a:pt x="0" y="400812"/>
                  </a:moveTo>
                  <a:lnTo>
                    <a:pt x="1424939" y="400812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0812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306567" y="4742688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40" h="401320">
                  <a:moveTo>
                    <a:pt x="1424939" y="0"/>
                  </a:moveTo>
                  <a:lnTo>
                    <a:pt x="0" y="0"/>
                  </a:lnTo>
                  <a:lnTo>
                    <a:pt x="0" y="400812"/>
                  </a:lnTo>
                  <a:lnTo>
                    <a:pt x="1424939" y="400812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306567" y="4735067"/>
              <a:ext cx="2988945" cy="408940"/>
            </a:xfrm>
            <a:custGeom>
              <a:avLst/>
              <a:gdLst/>
              <a:ahLst/>
              <a:cxnLst/>
              <a:rect l="l" t="t" r="r" b="b"/>
              <a:pathLst>
                <a:path w="2988945" h="408939">
                  <a:moveTo>
                    <a:pt x="0" y="408431"/>
                  </a:moveTo>
                  <a:lnTo>
                    <a:pt x="1424939" y="408431"/>
                  </a:lnTo>
                  <a:lnTo>
                    <a:pt x="1424939" y="7619"/>
                  </a:lnTo>
                  <a:lnTo>
                    <a:pt x="0" y="7619"/>
                  </a:lnTo>
                  <a:lnTo>
                    <a:pt x="0" y="408431"/>
                  </a:lnTo>
                  <a:close/>
                </a:path>
                <a:path w="2988945" h="408939">
                  <a:moveTo>
                    <a:pt x="1563624" y="400811"/>
                  </a:moveTo>
                  <a:lnTo>
                    <a:pt x="2988564" y="400811"/>
                  </a:lnTo>
                  <a:lnTo>
                    <a:pt x="2988564" y="0"/>
                  </a:lnTo>
                  <a:lnTo>
                    <a:pt x="1563624" y="0"/>
                  </a:lnTo>
                  <a:lnTo>
                    <a:pt x="1563624" y="40081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148839" y="569366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39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4939" y="402336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148839" y="569366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6"/>
                  </a:moveTo>
                  <a:lnTo>
                    <a:pt x="1424939" y="402336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744467" y="569366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39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4939" y="402336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744467" y="569366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6"/>
                  </a:moveTo>
                  <a:lnTo>
                    <a:pt x="1424939" y="402336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309616" y="569366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40" h="402589">
                  <a:moveTo>
                    <a:pt x="1424939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4939" y="402336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309616" y="569366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40" h="402589">
                  <a:moveTo>
                    <a:pt x="0" y="402336"/>
                  </a:moveTo>
                  <a:lnTo>
                    <a:pt x="1424939" y="402336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876287" y="5687568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40" h="401320">
                  <a:moveTo>
                    <a:pt x="1424940" y="0"/>
                  </a:moveTo>
                  <a:lnTo>
                    <a:pt x="0" y="0"/>
                  </a:lnTo>
                  <a:lnTo>
                    <a:pt x="0" y="400811"/>
                  </a:lnTo>
                  <a:lnTo>
                    <a:pt x="1424940" y="400811"/>
                  </a:lnTo>
                  <a:lnTo>
                    <a:pt x="1424940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876287" y="5687568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40" h="401320">
                  <a:moveTo>
                    <a:pt x="0" y="400811"/>
                  </a:moveTo>
                  <a:lnTo>
                    <a:pt x="1424940" y="400811"/>
                  </a:lnTo>
                  <a:lnTo>
                    <a:pt x="1424940" y="0"/>
                  </a:lnTo>
                  <a:lnTo>
                    <a:pt x="0" y="0"/>
                  </a:lnTo>
                  <a:lnTo>
                    <a:pt x="0" y="40081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2078989" y="1659127"/>
            <a:ext cx="1570355" cy="698500"/>
          </a:xfrm>
          <a:prstGeom prst="rect">
            <a:avLst/>
          </a:prstGeom>
          <a:solidFill>
            <a:srgbClr val="ACB8C9">
              <a:alpha val="39999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marL="506095">
              <a:lnSpc>
                <a:spcPts val="2065"/>
              </a:lnSpc>
            </a:pPr>
            <a:r>
              <a:rPr sz="1800" spc="-10" dirty="0">
                <a:latin typeface="Calibri"/>
                <a:cs typeface="Calibri"/>
              </a:rPr>
              <a:t>Way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3661664" y="1659127"/>
            <a:ext cx="1583055" cy="698500"/>
          </a:xfrm>
          <a:prstGeom prst="rect">
            <a:avLst/>
          </a:prstGeom>
          <a:solidFill>
            <a:srgbClr val="ACB8C9">
              <a:alpha val="39999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marL="455930">
              <a:lnSpc>
                <a:spcPts val="2070"/>
              </a:lnSpc>
            </a:pPr>
            <a:r>
              <a:rPr sz="1800" spc="-10" dirty="0">
                <a:latin typeface="Calibri"/>
                <a:cs typeface="Calibri"/>
              </a:rPr>
              <a:t>Way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5257291" y="1659127"/>
            <a:ext cx="1578610" cy="698500"/>
          </a:xfrm>
          <a:prstGeom prst="rect">
            <a:avLst/>
          </a:prstGeom>
          <a:solidFill>
            <a:srgbClr val="ACB8C9">
              <a:alpha val="39999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marL="474980">
              <a:lnSpc>
                <a:spcPts val="2000"/>
              </a:lnSpc>
            </a:pPr>
            <a:r>
              <a:rPr sz="1800" spc="-10" dirty="0">
                <a:latin typeface="Calibri"/>
                <a:cs typeface="Calibri"/>
              </a:rPr>
              <a:t>Way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6848347" y="1659127"/>
            <a:ext cx="1565910" cy="698500"/>
          </a:xfrm>
          <a:prstGeom prst="rect">
            <a:avLst/>
          </a:prstGeom>
          <a:solidFill>
            <a:srgbClr val="ACB8C9">
              <a:alpha val="39999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marL="481965">
              <a:lnSpc>
                <a:spcPts val="2065"/>
              </a:lnSpc>
            </a:pPr>
            <a:r>
              <a:rPr sz="1800" spc="-10" dirty="0">
                <a:latin typeface="Calibri"/>
                <a:cs typeface="Calibri"/>
              </a:rPr>
              <a:t>Way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2142744" y="2682239"/>
            <a:ext cx="1423670" cy="401320"/>
          </a:xfrm>
          <a:prstGeom prst="rect">
            <a:avLst/>
          </a:prstGeom>
          <a:solidFill>
            <a:srgbClr val="DAE2F3"/>
          </a:solidFill>
          <a:ln w="12700">
            <a:solidFill>
              <a:srgbClr val="2E528F"/>
            </a:solidFill>
          </a:ln>
        </p:spPr>
        <p:txBody>
          <a:bodyPr vert="horz" wrap="square" lIns="0" tIns="55880" rIns="0" bIns="0" rtlCol="0">
            <a:spAutoFit/>
          </a:bodyPr>
          <a:lstStyle/>
          <a:p>
            <a:pPr marL="442595">
              <a:lnSpc>
                <a:spcPct val="100000"/>
              </a:lnSpc>
              <a:spcBef>
                <a:spcPts val="440"/>
              </a:spcBef>
            </a:pPr>
            <a:r>
              <a:rPr sz="1800" spc="-20" dirty="0">
                <a:latin typeface="Calibri"/>
                <a:cs typeface="Calibri"/>
              </a:rPr>
              <a:t>Line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9206483" y="283463"/>
            <a:ext cx="2745105" cy="81089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1650">
              <a:latin typeface="Times New Roman"/>
              <a:cs typeface="Times New Roman"/>
            </a:endParaRPr>
          </a:p>
          <a:p>
            <a:pPr marL="262255">
              <a:lnSpc>
                <a:spcPct val="100000"/>
              </a:lnSpc>
            </a:pPr>
            <a:r>
              <a:rPr sz="1800" dirty="0">
                <a:latin typeface="Courier New"/>
                <a:cs typeface="Courier New"/>
              </a:rPr>
              <a:t>lb</a:t>
            </a:r>
            <a:r>
              <a:rPr sz="1800" spc="-2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x6</a:t>
            </a:r>
            <a:r>
              <a:rPr sz="1800" spc="-20" dirty="0">
                <a:latin typeface="Courier New"/>
                <a:cs typeface="Courier New"/>
              </a:rPr>
              <a:t> </a:t>
            </a:r>
            <a:r>
              <a:rPr sz="1800" spc="-10" dirty="0">
                <a:latin typeface="Courier New"/>
                <a:cs typeface="Courier New"/>
              </a:rPr>
              <a:t>0x7fff0053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2152142" y="4840604"/>
            <a:ext cx="13836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1,0,0x7fff10,…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3747770" y="4840604"/>
            <a:ext cx="13881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925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1,0,0x000000,…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5312917" y="4829302"/>
            <a:ext cx="13989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244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1,1,0x001e00,…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6870192" y="4735067"/>
            <a:ext cx="1424940" cy="401320"/>
          </a:xfrm>
          <a:prstGeom prst="rect">
            <a:avLst/>
          </a:prstGeom>
          <a:solidFill>
            <a:srgbClr val="DAE2F3"/>
          </a:solidFill>
        </p:spPr>
        <p:txBody>
          <a:bodyPr vert="horz" wrap="square" lIns="0" tIns="106680" rIns="0" bIns="0" rtlCol="0">
            <a:spAutoFit/>
          </a:bodyPr>
          <a:lstStyle/>
          <a:p>
            <a:pPr marL="46990">
              <a:lnSpc>
                <a:spcPct val="100000"/>
              </a:lnSpc>
              <a:spcBef>
                <a:spcPts val="840"/>
              </a:spcBef>
            </a:pPr>
            <a:r>
              <a:rPr sz="1200" spc="-10" dirty="0">
                <a:latin typeface="Calibri"/>
                <a:cs typeface="Calibri"/>
              </a:rPr>
              <a:t>0,0,0x7fff00,…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66" name="object 66"/>
          <p:cNvGrpSpPr/>
          <p:nvPr/>
        </p:nvGrpSpPr>
        <p:grpSpPr>
          <a:xfrm>
            <a:off x="2066544" y="1377441"/>
            <a:ext cx="9255760" cy="5011420"/>
            <a:chOff x="2066544" y="1377441"/>
            <a:chExt cx="9255760" cy="5011420"/>
          </a:xfrm>
        </p:grpSpPr>
        <p:sp>
          <p:nvSpPr>
            <p:cNvPr id="67" name="object 67"/>
            <p:cNvSpPr/>
            <p:nvPr/>
          </p:nvSpPr>
          <p:spPr>
            <a:xfrm>
              <a:off x="6850379" y="4675632"/>
              <a:ext cx="1469390" cy="467995"/>
            </a:xfrm>
            <a:custGeom>
              <a:avLst/>
              <a:gdLst/>
              <a:ahLst/>
              <a:cxnLst/>
              <a:rect l="l" t="t" r="r" b="b"/>
              <a:pathLst>
                <a:path w="1469390" h="467995">
                  <a:moveTo>
                    <a:pt x="0" y="467868"/>
                  </a:moveTo>
                  <a:lnTo>
                    <a:pt x="1469135" y="467868"/>
                  </a:lnTo>
                  <a:lnTo>
                    <a:pt x="1469135" y="0"/>
                  </a:lnTo>
                  <a:lnTo>
                    <a:pt x="0" y="0"/>
                  </a:lnTo>
                  <a:lnTo>
                    <a:pt x="0" y="467868"/>
                  </a:lnTo>
                  <a:close/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7528559" y="3896868"/>
              <a:ext cx="3047365" cy="780415"/>
            </a:xfrm>
            <a:custGeom>
              <a:avLst/>
              <a:gdLst/>
              <a:ahLst/>
              <a:cxnLst/>
              <a:rect l="l" t="t" r="r" b="b"/>
              <a:pathLst>
                <a:path w="3047365" h="780414">
                  <a:moveTo>
                    <a:pt x="38100" y="665987"/>
                  </a:moveTo>
                  <a:lnTo>
                    <a:pt x="0" y="665987"/>
                  </a:lnTo>
                  <a:lnTo>
                    <a:pt x="57150" y="780287"/>
                  </a:lnTo>
                  <a:lnTo>
                    <a:pt x="104775" y="685037"/>
                  </a:lnTo>
                  <a:lnTo>
                    <a:pt x="38100" y="685037"/>
                  </a:lnTo>
                  <a:lnTo>
                    <a:pt x="38100" y="665987"/>
                  </a:lnTo>
                  <a:close/>
                </a:path>
                <a:path w="3047365" h="780414">
                  <a:moveTo>
                    <a:pt x="3047238" y="0"/>
                  </a:moveTo>
                  <a:lnTo>
                    <a:pt x="38100" y="0"/>
                  </a:lnTo>
                  <a:lnTo>
                    <a:pt x="38100" y="685037"/>
                  </a:lnTo>
                  <a:lnTo>
                    <a:pt x="76200" y="685037"/>
                  </a:lnTo>
                  <a:lnTo>
                    <a:pt x="76200" y="38099"/>
                  </a:lnTo>
                  <a:lnTo>
                    <a:pt x="57150" y="38099"/>
                  </a:lnTo>
                  <a:lnTo>
                    <a:pt x="76200" y="19049"/>
                  </a:lnTo>
                  <a:lnTo>
                    <a:pt x="3047238" y="19049"/>
                  </a:lnTo>
                  <a:lnTo>
                    <a:pt x="3047238" y="0"/>
                  </a:lnTo>
                  <a:close/>
                </a:path>
                <a:path w="3047365" h="780414">
                  <a:moveTo>
                    <a:pt x="114300" y="665987"/>
                  </a:moveTo>
                  <a:lnTo>
                    <a:pt x="76200" y="665987"/>
                  </a:lnTo>
                  <a:lnTo>
                    <a:pt x="76200" y="685037"/>
                  </a:lnTo>
                  <a:lnTo>
                    <a:pt x="104775" y="685037"/>
                  </a:lnTo>
                  <a:lnTo>
                    <a:pt x="114300" y="665987"/>
                  </a:lnTo>
                  <a:close/>
                </a:path>
                <a:path w="3047365" h="780414">
                  <a:moveTo>
                    <a:pt x="76200" y="19049"/>
                  </a:moveTo>
                  <a:lnTo>
                    <a:pt x="57150" y="38099"/>
                  </a:lnTo>
                  <a:lnTo>
                    <a:pt x="76200" y="38099"/>
                  </a:lnTo>
                  <a:lnTo>
                    <a:pt x="76200" y="19049"/>
                  </a:lnTo>
                  <a:close/>
                </a:path>
                <a:path w="3047365" h="780414">
                  <a:moveTo>
                    <a:pt x="3047238" y="19049"/>
                  </a:moveTo>
                  <a:lnTo>
                    <a:pt x="76200" y="19049"/>
                  </a:lnTo>
                  <a:lnTo>
                    <a:pt x="76200" y="38099"/>
                  </a:lnTo>
                  <a:lnTo>
                    <a:pt x="3047238" y="38099"/>
                  </a:lnTo>
                  <a:lnTo>
                    <a:pt x="3047238" y="190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0575036" y="1383791"/>
              <a:ext cx="727075" cy="4998720"/>
            </a:xfrm>
            <a:custGeom>
              <a:avLst/>
              <a:gdLst/>
              <a:ahLst/>
              <a:cxnLst/>
              <a:rect l="l" t="t" r="r" b="b"/>
              <a:pathLst>
                <a:path w="727075" h="4998720">
                  <a:moveTo>
                    <a:pt x="726948" y="0"/>
                  </a:moveTo>
                  <a:lnTo>
                    <a:pt x="0" y="0"/>
                  </a:lnTo>
                  <a:lnTo>
                    <a:pt x="0" y="4998720"/>
                  </a:lnTo>
                  <a:lnTo>
                    <a:pt x="726948" y="4998720"/>
                  </a:lnTo>
                  <a:lnTo>
                    <a:pt x="72694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0575036" y="1383791"/>
              <a:ext cx="727075" cy="4998720"/>
            </a:xfrm>
            <a:custGeom>
              <a:avLst/>
              <a:gdLst/>
              <a:ahLst/>
              <a:cxnLst/>
              <a:rect l="l" t="t" r="r" b="b"/>
              <a:pathLst>
                <a:path w="727075" h="4998720">
                  <a:moveTo>
                    <a:pt x="0" y="4998720"/>
                  </a:moveTo>
                  <a:lnTo>
                    <a:pt x="726948" y="4998720"/>
                  </a:lnTo>
                  <a:lnTo>
                    <a:pt x="726948" y="0"/>
                  </a:lnTo>
                  <a:lnTo>
                    <a:pt x="0" y="0"/>
                  </a:lnTo>
                  <a:lnTo>
                    <a:pt x="0" y="499872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0575798" y="3345941"/>
              <a:ext cx="727075" cy="1138555"/>
            </a:xfrm>
            <a:custGeom>
              <a:avLst/>
              <a:gdLst/>
              <a:ahLst/>
              <a:cxnLst/>
              <a:rect l="l" t="t" r="r" b="b"/>
              <a:pathLst>
                <a:path w="727075" h="1138554">
                  <a:moveTo>
                    <a:pt x="0" y="1138428"/>
                  </a:moveTo>
                  <a:lnTo>
                    <a:pt x="726948" y="1138428"/>
                  </a:lnTo>
                  <a:lnTo>
                    <a:pt x="726948" y="0"/>
                  </a:lnTo>
                  <a:lnTo>
                    <a:pt x="0" y="0"/>
                  </a:lnTo>
                  <a:lnTo>
                    <a:pt x="0" y="1138428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104644" y="4695444"/>
              <a:ext cx="4645660" cy="486409"/>
            </a:xfrm>
            <a:custGeom>
              <a:avLst/>
              <a:gdLst/>
              <a:ahLst/>
              <a:cxnLst/>
              <a:rect l="l" t="t" r="r" b="b"/>
              <a:pathLst>
                <a:path w="4645659" h="486410">
                  <a:moveTo>
                    <a:pt x="3176016" y="467867"/>
                  </a:moveTo>
                  <a:lnTo>
                    <a:pt x="4645152" y="467867"/>
                  </a:lnTo>
                  <a:lnTo>
                    <a:pt x="4645152" y="0"/>
                  </a:lnTo>
                  <a:lnTo>
                    <a:pt x="3176016" y="0"/>
                  </a:lnTo>
                  <a:lnTo>
                    <a:pt x="3176016" y="467867"/>
                  </a:lnTo>
                  <a:close/>
                </a:path>
                <a:path w="4645659" h="486410">
                  <a:moveTo>
                    <a:pt x="1600200" y="486155"/>
                  </a:moveTo>
                  <a:lnTo>
                    <a:pt x="3069336" y="486155"/>
                  </a:lnTo>
                  <a:lnTo>
                    <a:pt x="3069336" y="18287"/>
                  </a:lnTo>
                  <a:lnTo>
                    <a:pt x="1600200" y="18287"/>
                  </a:lnTo>
                  <a:lnTo>
                    <a:pt x="1600200" y="486155"/>
                  </a:lnTo>
                  <a:close/>
                </a:path>
                <a:path w="4645659" h="486410">
                  <a:moveTo>
                    <a:pt x="0" y="480059"/>
                  </a:moveTo>
                  <a:lnTo>
                    <a:pt x="1469135" y="480059"/>
                  </a:lnTo>
                  <a:lnTo>
                    <a:pt x="1469135" y="12191"/>
                  </a:lnTo>
                  <a:lnTo>
                    <a:pt x="0" y="12191"/>
                  </a:lnTo>
                  <a:lnTo>
                    <a:pt x="0" y="480059"/>
                  </a:lnTo>
                  <a:close/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782824" y="3896867"/>
              <a:ext cx="7793355" cy="846455"/>
            </a:xfrm>
            <a:custGeom>
              <a:avLst/>
              <a:gdLst/>
              <a:ahLst/>
              <a:cxnLst/>
              <a:rect l="l" t="t" r="r" b="b"/>
              <a:pathLst>
                <a:path w="7793355" h="846454">
                  <a:moveTo>
                    <a:pt x="7793228" y="0"/>
                  </a:moveTo>
                  <a:lnTo>
                    <a:pt x="7793228" y="0"/>
                  </a:lnTo>
                  <a:lnTo>
                    <a:pt x="38100" y="0"/>
                  </a:lnTo>
                  <a:lnTo>
                    <a:pt x="38100" y="697357"/>
                  </a:lnTo>
                  <a:lnTo>
                    <a:pt x="0" y="697357"/>
                  </a:lnTo>
                  <a:lnTo>
                    <a:pt x="57150" y="811657"/>
                  </a:lnTo>
                  <a:lnTo>
                    <a:pt x="104775" y="716407"/>
                  </a:lnTo>
                  <a:lnTo>
                    <a:pt x="114300" y="697357"/>
                  </a:lnTo>
                  <a:lnTo>
                    <a:pt x="76200" y="697357"/>
                  </a:lnTo>
                  <a:lnTo>
                    <a:pt x="76200" y="38100"/>
                  </a:lnTo>
                  <a:lnTo>
                    <a:pt x="1652016" y="38100"/>
                  </a:lnTo>
                  <a:lnTo>
                    <a:pt x="1652016" y="432054"/>
                  </a:lnTo>
                  <a:lnTo>
                    <a:pt x="1618869" y="432054"/>
                  </a:lnTo>
                  <a:lnTo>
                    <a:pt x="1618869" y="62484"/>
                  </a:lnTo>
                  <a:lnTo>
                    <a:pt x="772287" y="62484"/>
                  </a:lnTo>
                  <a:lnTo>
                    <a:pt x="772287" y="432054"/>
                  </a:lnTo>
                  <a:lnTo>
                    <a:pt x="348996" y="432054"/>
                  </a:lnTo>
                  <a:lnTo>
                    <a:pt x="1195578" y="801624"/>
                  </a:lnTo>
                  <a:lnTo>
                    <a:pt x="1652016" y="602373"/>
                  </a:lnTo>
                  <a:lnTo>
                    <a:pt x="1652016" y="732155"/>
                  </a:lnTo>
                  <a:lnTo>
                    <a:pt x="1613916" y="732155"/>
                  </a:lnTo>
                  <a:lnTo>
                    <a:pt x="1671066" y="846455"/>
                  </a:lnTo>
                  <a:lnTo>
                    <a:pt x="1718691" y="751205"/>
                  </a:lnTo>
                  <a:lnTo>
                    <a:pt x="1728216" y="732155"/>
                  </a:lnTo>
                  <a:lnTo>
                    <a:pt x="1690116" y="732155"/>
                  </a:lnTo>
                  <a:lnTo>
                    <a:pt x="1690116" y="585736"/>
                  </a:lnTo>
                  <a:lnTo>
                    <a:pt x="2042160" y="432054"/>
                  </a:lnTo>
                  <a:lnTo>
                    <a:pt x="1690116" y="432054"/>
                  </a:lnTo>
                  <a:lnTo>
                    <a:pt x="1690116" y="38100"/>
                  </a:lnTo>
                  <a:lnTo>
                    <a:pt x="3214116" y="38100"/>
                  </a:lnTo>
                  <a:lnTo>
                    <a:pt x="3214116" y="685927"/>
                  </a:lnTo>
                  <a:lnTo>
                    <a:pt x="3176016" y="685927"/>
                  </a:lnTo>
                  <a:lnTo>
                    <a:pt x="3233166" y="800227"/>
                  </a:lnTo>
                  <a:lnTo>
                    <a:pt x="3280791" y="704977"/>
                  </a:lnTo>
                  <a:lnTo>
                    <a:pt x="3290316" y="685927"/>
                  </a:lnTo>
                  <a:lnTo>
                    <a:pt x="3252216" y="685927"/>
                  </a:lnTo>
                  <a:lnTo>
                    <a:pt x="3252216" y="38100"/>
                  </a:lnTo>
                  <a:lnTo>
                    <a:pt x="4783836" y="38100"/>
                  </a:lnTo>
                  <a:lnTo>
                    <a:pt x="4783836" y="665988"/>
                  </a:lnTo>
                  <a:lnTo>
                    <a:pt x="4745736" y="665988"/>
                  </a:lnTo>
                  <a:lnTo>
                    <a:pt x="4802886" y="780288"/>
                  </a:lnTo>
                  <a:lnTo>
                    <a:pt x="4850511" y="685038"/>
                  </a:lnTo>
                  <a:lnTo>
                    <a:pt x="4860036" y="665988"/>
                  </a:lnTo>
                  <a:lnTo>
                    <a:pt x="4821936" y="665988"/>
                  </a:lnTo>
                  <a:lnTo>
                    <a:pt x="4821936" y="38100"/>
                  </a:lnTo>
                  <a:lnTo>
                    <a:pt x="7792847" y="38100"/>
                  </a:lnTo>
                  <a:lnTo>
                    <a:pt x="7792974" y="38100"/>
                  </a:lnTo>
                  <a:lnTo>
                    <a:pt x="7793228" y="38100"/>
                  </a:lnTo>
                  <a:lnTo>
                    <a:pt x="7793228" y="19050"/>
                  </a:lnTo>
                  <a:lnTo>
                    <a:pt x="77932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3131819" y="3959352"/>
              <a:ext cx="1693545" cy="739140"/>
            </a:xfrm>
            <a:custGeom>
              <a:avLst/>
              <a:gdLst/>
              <a:ahLst/>
              <a:cxnLst/>
              <a:rect l="l" t="t" r="r" b="b"/>
              <a:pathLst>
                <a:path w="1693545" h="739139">
                  <a:moveTo>
                    <a:pt x="0" y="369570"/>
                  </a:moveTo>
                  <a:lnTo>
                    <a:pt x="423291" y="369570"/>
                  </a:lnTo>
                  <a:lnTo>
                    <a:pt x="423291" y="0"/>
                  </a:lnTo>
                  <a:lnTo>
                    <a:pt x="1269872" y="0"/>
                  </a:lnTo>
                  <a:lnTo>
                    <a:pt x="1269872" y="369570"/>
                  </a:lnTo>
                  <a:lnTo>
                    <a:pt x="1693164" y="369570"/>
                  </a:lnTo>
                  <a:lnTo>
                    <a:pt x="846582" y="739140"/>
                  </a:lnTo>
                  <a:lnTo>
                    <a:pt x="0" y="36957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5" name="object 75"/>
          <p:cNvGrpSpPr/>
          <p:nvPr/>
        </p:nvGrpSpPr>
        <p:grpSpPr>
          <a:xfrm>
            <a:off x="-6350" y="2357373"/>
            <a:ext cx="1024890" cy="4133850"/>
            <a:chOff x="-6350" y="2357373"/>
            <a:chExt cx="1024890" cy="4133850"/>
          </a:xfrm>
        </p:grpSpPr>
        <p:sp>
          <p:nvSpPr>
            <p:cNvPr id="76" name="object 76"/>
            <p:cNvSpPr/>
            <p:nvPr/>
          </p:nvSpPr>
          <p:spPr>
            <a:xfrm>
              <a:off x="0" y="2363723"/>
              <a:ext cx="1012190" cy="4121150"/>
            </a:xfrm>
            <a:custGeom>
              <a:avLst/>
              <a:gdLst/>
              <a:ahLst/>
              <a:cxnLst/>
              <a:rect l="l" t="t" r="r" b="b"/>
              <a:pathLst>
                <a:path w="1012190" h="4121150">
                  <a:moveTo>
                    <a:pt x="1011935" y="0"/>
                  </a:moveTo>
                  <a:lnTo>
                    <a:pt x="0" y="0"/>
                  </a:lnTo>
                  <a:lnTo>
                    <a:pt x="0" y="4120896"/>
                  </a:lnTo>
                  <a:lnTo>
                    <a:pt x="1011935" y="4120896"/>
                  </a:lnTo>
                  <a:lnTo>
                    <a:pt x="101193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0" y="2363723"/>
              <a:ext cx="1012190" cy="4121150"/>
            </a:xfrm>
            <a:custGeom>
              <a:avLst/>
              <a:gdLst/>
              <a:ahLst/>
              <a:cxnLst/>
              <a:rect l="l" t="t" r="r" b="b"/>
              <a:pathLst>
                <a:path w="1012190" h="4121150">
                  <a:moveTo>
                    <a:pt x="0" y="4120896"/>
                  </a:moveTo>
                  <a:lnTo>
                    <a:pt x="1011935" y="4120896"/>
                  </a:lnTo>
                  <a:lnTo>
                    <a:pt x="1011935" y="0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8" name="object 78"/>
          <p:cNvSpPr txBox="1"/>
          <p:nvPr/>
        </p:nvSpPr>
        <p:spPr>
          <a:xfrm>
            <a:off x="0" y="4131945"/>
            <a:ext cx="10058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180" marR="121285" indent="-635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Calibri"/>
                <a:cs typeface="Calibri"/>
              </a:rPr>
              <a:t>ache </a:t>
            </a:r>
            <a:r>
              <a:rPr sz="1800" b="1" spc="-10" dirty="0">
                <a:latin typeface="Calibri"/>
                <a:cs typeface="Calibri"/>
              </a:rPr>
              <a:t>ontroller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-52601" y="1504569"/>
            <a:ext cx="45339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20" dirty="0">
                <a:latin typeface="Courier New"/>
                <a:cs typeface="Courier New"/>
              </a:rPr>
              <a:t>0011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0" y="1784476"/>
            <a:ext cx="417830" cy="6350"/>
          </a:xfrm>
          <a:custGeom>
            <a:avLst/>
            <a:gdLst/>
            <a:ahLst/>
            <a:cxnLst/>
            <a:rect l="l" t="t" r="r" b="b"/>
            <a:pathLst>
              <a:path w="417830" h="6350">
                <a:moveTo>
                  <a:pt x="417372" y="0"/>
                </a:moveTo>
                <a:lnTo>
                  <a:pt x="0" y="0"/>
                </a:lnTo>
                <a:lnTo>
                  <a:pt x="0" y="6350"/>
                </a:lnTo>
                <a:lnTo>
                  <a:pt x="417372" y="6350"/>
                </a:lnTo>
                <a:lnTo>
                  <a:pt x="417372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10414" y="1828876"/>
            <a:ext cx="294640" cy="4540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20" dirty="0">
                <a:latin typeface="Calibri"/>
                <a:cs typeface="Calibri"/>
              </a:rPr>
              <a:t>fset</a:t>
            </a:r>
            <a:endParaRPr sz="1400">
              <a:latin typeface="Calibri"/>
              <a:cs typeface="Calibri"/>
            </a:endParaRPr>
          </a:p>
          <a:p>
            <a:pPr marL="21590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Calibri"/>
                <a:cs typeface="Calibri"/>
              </a:rPr>
              <a:t>9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0" y="1785873"/>
            <a:ext cx="455930" cy="577850"/>
          </a:xfrm>
          <a:custGeom>
            <a:avLst/>
            <a:gdLst/>
            <a:ahLst/>
            <a:cxnLst/>
            <a:rect l="l" t="t" r="r" b="b"/>
            <a:pathLst>
              <a:path w="455930" h="577850">
                <a:moveTo>
                  <a:pt x="411200" y="501650"/>
                </a:moveTo>
                <a:lnTo>
                  <a:pt x="379450" y="501650"/>
                </a:lnTo>
                <a:lnTo>
                  <a:pt x="417550" y="577850"/>
                </a:lnTo>
                <a:lnTo>
                  <a:pt x="449300" y="514350"/>
                </a:lnTo>
                <a:lnTo>
                  <a:pt x="411200" y="514350"/>
                </a:lnTo>
                <a:lnTo>
                  <a:pt x="411200" y="501650"/>
                </a:lnTo>
                <a:close/>
              </a:path>
              <a:path w="455930" h="577850">
                <a:moveTo>
                  <a:pt x="411200" y="6350"/>
                </a:moveTo>
                <a:lnTo>
                  <a:pt x="411200" y="514350"/>
                </a:lnTo>
                <a:lnTo>
                  <a:pt x="423900" y="514350"/>
                </a:lnTo>
                <a:lnTo>
                  <a:pt x="423900" y="12700"/>
                </a:lnTo>
                <a:lnTo>
                  <a:pt x="417550" y="12700"/>
                </a:lnTo>
                <a:lnTo>
                  <a:pt x="411200" y="6350"/>
                </a:lnTo>
                <a:close/>
              </a:path>
              <a:path w="455930" h="577850">
                <a:moveTo>
                  <a:pt x="455650" y="501650"/>
                </a:moveTo>
                <a:lnTo>
                  <a:pt x="423900" y="501650"/>
                </a:lnTo>
                <a:lnTo>
                  <a:pt x="423900" y="514350"/>
                </a:lnTo>
                <a:lnTo>
                  <a:pt x="449300" y="514350"/>
                </a:lnTo>
                <a:lnTo>
                  <a:pt x="455650" y="501650"/>
                </a:lnTo>
                <a:close/>
              </a:path>
              <a:path w="455930" h="577850">
                <a:moveTo>
                  <a:pt x="423900" y="0"/>
                </a:moveTo>
                <a:lnTo>
                  <a:pt x="0" y="0"/>
                </a:lnTo>
                <a:lnTo>
                  <a:pt x="0" y="12700"/>
                </a:lnTo>
                <a:lnTo>
                  <a:pt x="411200" y="12700"/>
                </a:lnTo>
                <a:lnTo>
                  <a:pt x="411200" y="6350"/>
                </a:lnTo>
                <a:lnTo>
                  <a:pt x="423900" y="6350"/>
                </a:lnTo>
                <a:lnTo>
                  <a:pt x="423900" y="0"/>
                </a:lnTo>
                <a:close/>
              </a:path>
              <a:path w="455930" h="577850">
                <a:moveTo>
                  <a:pt x="423900" y="6350"/>
                </a:moveTo>
                <a:lnTo>
                  <a:pt x="411200" y="6350"/>
                </a:lnTo>
                <a:lnTo>
                  <a:pt x="417550" y="12700"/>
                </a:lnTo>
                <a:lnTo>
                  <a:pt x="423900" y="12700"/>
                </a:lnTo>
                <a:lnTo>
                  <a:pt x="423900" y="63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 txBox="1"/>
          <p:nvPr/>
        </p:nvSpPr>
        <p:spPr>
          <a:xfrm>
            <a:off x="9854310" y="5227849"/>
            <a:ext cx="607695" cy="1155065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30"/>
              </a:spcBef>
            </a:pPr>
            <a:r>
              <a:rPr sz="1800" dirty="0">
                <a:latin typeface="Calibri"/>
                <a:cs typeface="Calibri"/>
              </a:rPr>
              <a:t>Byte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35"/>
              </a:spcBef>
            </a:pPr>
            <a:r>
              <a:rPr sz="1800" dirty="0">
                <a:latin typeface="Calibri"/>
                <a:cs typeface="Calibri"/>
              </a:rPr>
              <a:t>Byte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1800" dirty="0">
                <a:latin typeface="Calibri"/>
                <a:cs typeface="Calibri"/>
              </a:rPr>
              <a:t>Byte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9981183" y="2778405"/>
            <a:ext cx="254000" cy="3022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.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. </a:t>
            </a:r>
            <a:r>
              <a:rPr sz="1800" spc="-5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9785984" y="1337817"/>
            <a:ext cx="6883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Byte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9981183" y="4828819"/>
            <a:ext cx="254000" cy="3022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.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. </a:t>
            </a:r>
            <a:r>
              <a:rPr sz="1800" spc="-5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11356213" y="3311161"/>
            <a:ext cx="528320" cy="12846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32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Byte</a:t>
            </a:r>
            <a:r>
              <a:rPr sz="1800" spc="-20" dirty="0">
                <a:latin typeface="Calibri"/>
                <a:cs typeface="Calibri"/>
              </a:rPr>
              <a:t> Block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@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0x7fff0000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3748785" y="3935095"/>
            <a:ext cx="4603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Evict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3661664" y="4209110"/>
            <a:ext cx="158305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9695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Next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9604" y="411556"/>
            <a:ext cx="815276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Replacement</a:t>
            </a:r>
            <a:r>
              <a:rPr spc="-85" dirty="0"/>
              <a:t> </a:t>
            </a:r>
            <a:r>
              <a:rPr dirty="0"/>
              <a:t>Policies</a:t>
            </a:r>
            <a:r>
              <a:rPr spc="-110" dirty="0"/>
              <a:t> </a:t>
            </a:r>
            <a:r>
              <a:rPr dirty="0"/>
              <a:t>–</a:t>
            </a:r>
            <a:r>
              <a:rPr spc="-95" dirty="0"/>
              <a:t> </a:t>
            </a:r>
            <a:r>
              <a:rPr dirty="0"/>
              <a:t>Round</a:t>
            </a:r>
            <a:r>
              <a:rPr spc="-80" dirty="0"/>
              <a:t> </a:t>
            </a:r>
            <a:r>
              <a:rPr spc="-10" dirty="0"/>
              <a:t>Robin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513077" y="2357373"/>
            <a:ext cx="7067550" cy="4137025"/>
            <a:chOff x="1513077" y="2357373"/>
            <a:chExt cx="7067550" cy="4137025"/>
          </a:xfrm>
        </p:grpSpPr>
        <p:sp>
          <p:nvSpPr>
            <p:cNvPr id="4" name="object 4"/>
            <p:cNvSpPr/>
            <p:nvPr/>
          </p:nvSpPr>
          <p:spPr>
            <a:xfrm>
              <a:off x="1519427" y="2363723"/>
              <a:ext cx="7054850" cy="4124325"/>
            </a:xfrm>
            <a:custGeom>
              <a:avLst/>
              <a:gdLst/>
              <a:ahLst/>
              <a:cxnLst/>
              <a:rect l="l" t="t" r="r" b="b"/>
              <a:pathLst>
                <a:path w="7054850" h="4124325">
                  <a:moveTo>
                    <a:pt x="7054596" y="0"/>
                  </a:moveTo>
                  <a:lnTo>
                    <a:pt x="0" y="0"/>
                  </a:lnTo>
                  <a:lnTo>
                    <a:pt x="0" y="4123944"/>
                  </a:lnTo>
                  <a:lnTo>
                    <a:pt x="7054596" y="4123944"/>
                  </a:lnTo>
                  <a:lnTo>
                    <a:pt x="70545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19427" y="2363723"/>
              <a:ext cx="7054850" cy="4124325"/>
            </a:xfrm>
            <a:custGeom>
              <a:avLst/>
              <a:gdLst/>
              <a:ahLst/>
              <a:cxnLst/>
              <a:rect l="l" t="t" r="r" b="b"/>
              <a:pathLst>
                <a:path w="7054850" h="4124325">
                  <a:moveTo>
                    <a:pt x="0" y="4123944"/>
                  </a:moveTo>
                  <a:lnTo>
                    <a:pt x="7054596" y="4123944"/>
                  </a:lnTo>
                  <a:lnTo>
                    <a:pt x="7054596" y="0"/>
                  </a:lnTo>
                  <a:lnTo>
                    <a:pt x="0" y="0"/>
                  </a:lnTo>
                  <a:lnTo>
                    <a:pt x="0" y="412394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48967" y="2545079"/>
              <a:ext cx="6753225" cy="749935"/>
            </a:xfrm>
            <a:custGeom>
              <a:avLst/>
              <a:gdLst/>
              <a:ahLst/>
              <a:cxnLst/>
              <a:rect l="l" t="t" r="r" b="b"/>
              <a:pathLst>
                <a:path w="6753225" h="749935">
                  <a:moveTo>
                    <a:pt x="6752844" y="0"/>
                  </a:moveTo>
                  <a:lnTo>
                    <a:pt x="0" y="0"/>
                  </a:lnTo>
                  <a:lnTo>
                    <a:pt x="0" y="749808"/>
                  </a:lnTo>
                  <a:lnTo>
                    <a:pt x="6752844" y="749808"/>
                  </a:lnTo>
                  <a:lnTo>
                    <a:pt x="675284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48967" y="2545079"/>
              <a:ext cx="6753225" cy="749935"/>
            </a:xfrm>
            <a:custGeom>
              <a:avLst/>
              <a:gdLst/>
              <a:ahLst/>
              <a:cxnLst/>
              <a:rect l="l" t="t" r="r" b="b"/>
              <a:pathLst>
                <a:path w="6753225" h="749935">
                  <a:moveTo>
                    <a:pt x="0" y="749808"/>
                  </a:moveTo>
                  <a:lnTo>
                    <a:pt x="6752844" y="749808"/>
                  </a:lnTo>
                  <a:lnTo>
                    <a:pt x="6752844" y="0"/>
                  </a:lnTo>
                  <a:lnTo>
                    <a:pt x="0" y="0"/>
                  </a:lnTo>
                  <a:lnTo>
                    <a:pt x="0" y="7498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48967" y="3531107"/>
              <a:ext cx="6753225" cy="749935"/>
            </a:xfrm>
            <a:custGeom>
              <a:avLst/>
              <a:gdLst/>
              <a:ahLst/>
              <a:cxnLst/>
              <a:rect l="l" t="t" r="r" b="b"/>
              <a:pathLst>
                <a:path w="6753225" h="749935">
                  <a:moveTo>
                    <a:pt x="6752844" y="0"/>
                  </a:moveTo>
                  <a:lnTo>
                    <a:pt x="0" y="0"/>
                  </a:lnTo>
                  <a:lnTo>
                    <a:pt x="0" y="749807"/>
                  </a:lnTo>
                  <a:lnTo>
                    <a:pt x="6752844" y="749807"/>
                  </a:lnTo>
                  <a:lnTo>
                    <a:pt x="675284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48967" y="3531107"/>
              <a:ext cx="6753225" cy="749935"/>
            </a:xfrm>
            <a:custGeom>
              <a:avLst/>
              <a:gdLst/>
              <a:ahLst/>
              <a:cxnLst/>
              <a:rect l="l" t="t" r="r" b="b"/>
              <a:pathLst>
                <a:path w="6753225" h="749935">
                  <a:moveTo>
                    <a:pt x="0" y="749807"/>
                  </a:moveTo>
                  <a:lnTo>
                    <a:pt x="6752844" y="749807"/>
                  </a:lnTo>
                  <a:lnTo>
                    <a:pt x="6752844" y="0"/>
                  </a:lnTo>
                  <a:lnTo>
                    <a:pt x="0" y="0"/>
                  </a:lnTo>
                  <a:lnTo>
                    <a:pt x="0" y="7498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648967" y="4546091"/>
              <a:ext cx="6753225" cy="749935"/>
            </a:xfrm>
            <a:custGeom>
              <a:avLst/>
              <a:gdLst/>
              <a:ahLst/>
              <a:cxnLst/>
              <a:rect l="l" t="t" r="r" b="b"/>
              <a:pathLst>
                <a:path w="6753225" h="749935">
                  <a:moveTo>
                    <a:pt x="6752844" y="0"/>
                  </a:moveTo>
                  <a:lnTo>
                    <a:pt x="0" y="0"/>
                  </a:lnTo>
                  <a:lnTo>
                    <a:pt x="0" y="749807"/>
                  </a:lnTo>
                  <a:lnTo>
                    <a:pt x="6752844" y="749807"/>
                  </a:lnTo>
                  <a:lnTo>
                    <a:pt x="675284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648967" y="4546091"/>
              <a:ext cx="6753225" cy="749935"/>
            </a:xfrm>
            <a:custGeom>
              <a:avLst/>
              <a:gdLst/>
              <a:ahLst/>
              <a:cxnLst/>
              <a:rect l="l" t="t" r="r" b="b"/>
              <a:pathLst>
                <a:path w="6753225" h="749935">
                  <a:moveTo>
                    <a:pt x="0" y="749807"/>
                  </a:moveTo>
                  <a:lnTo>
                    <a:pt x="6752844" y="749807"/>
                  </a:lnTo>
                  <a:lnTo>
                    <a:pt x="6752844" y="0"/>
                  </a:lnTo>
                  <a:lnTo>
                    <a:pt x="0" y="0"/>
                  </a:lnTo>
                  <a:lnTo>
                    <a:pt x="0" y="7498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648967" y="5532119"/>
              <a:ext cx="6753225" cy="749935"/>
            </a:xfrm>
            <a:custGeom>
              <a:avLst/>
              <a:gdLst/>
              <a:ahLst/>
              <a:cxnLst/>
              <a:rect l="l" t="t" r="r" b="b"/>
              <a:pathLst>
                <a:path w="6753225" h="749935">
                  <a:moveTo>
                    <a:pt x="6752844" y="0"/>
                  </a:moveTo>
                  <a:lnTo>
                    <a:pt x="0" y="0"/>
                  </a:lnTo>
                  <a:lnTo>
                    <a:pt x="0" y="749807"/>
                  </a:lnTo>
                  <a:lnTo>
                    <a:pt x="6752844" y="749807"/>
                  </a:lnTo>
                  <a:lnTo>
                    <a:pt x="675284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648967" y="5532119"/>
              <a:ext cx="6753225" cy="749935"/>
            </a:xfrm>
            <a:custGeom>
              <a:avLst/>
              <a:gdLst/>
              <a:ahLst/>
              <a:cxnLst/>
              <a:rect l="l" t="t" r="r" b="b"/>
              <a:pathLst>
                <a:path w="6753225" h="749935">
                  <a:moveTo>
                    <a:pt x="0" y="749807"/>
                  </a:moveTo>
                  <a:lnTo>
                    <a:pt x="6752844" y="749807"/>
                  </a:lnTo>
                  <a:lnTo>
                    <a:pt x="6752844" y="0"/>
                  </a:lnTo>
                  <a:lnTo>
                    <a:pt x="0" y="0"/>
                  </a:lnTo>
                  <a:lnTo>
                    <a:pt x="0" y="7498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532889" y="2036445"/>
            <a:ext cx="354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L3$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701038" y="2660249"/>
            <a:ext cx="254000" cy="4876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Set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709927" y="3685647"/>
            <a:ext cx="254000" cy="4876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Set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01038" y="4691233"/>
            <a:ext cx="254000" cy="4876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Set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724532" y="5686964"/>
            <a:ext cx="254000" cy="4876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Set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066289" y="1645666"/>
            <a:ext cx="6360160" cy="4848860"/>
            <a:chOff x="2066289" y="1645666"/>
            <a:chExt cx="6360160" cy="4848860"/>
          </a:xfrm>
        </p:grpSpPr>
        <p:sp>
          <p:nvSpPr>
            <p:cNvPr id="20" name="object 20"/>
            <p:cNvSpPr/>
            <p:nvPr/>
          </p:nvSpPr>
          <p:spPr>
            <a:xfrm>
              <a:off x="2072639" y="1653540"/>
              <a:ext cx="1569720" cy="4834255"/>
            </a:xfrm>
            <a:custGeom>
              <a:avLst/>
              <a:gdLst/>
              <a:ahLst/>
              <a:cxnLst/>
              <a:rect l="l" t="t" r="r" b="b"/>
              <a:pathLst>
                <a:path w="1569720" h="4834255">
                  <a:moveTo>
                    <a:pt x="1569719" y="0"/>
                  </a:moveTo>
                  <a:lnTo>
                    <a:pt x="0" y="0"/>
                  </a:lnTo>
                  <a:lnTo>
                    <a:pt x="0" y="4834128"/>
                  </a:lnTo>
                  <a:lnTo>
                    <a:pt x="1569719" y="4834128"/>
                  </a:lnTo>
                  <a:lnTo>
                    <a:pt x="1569719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072639" y="1653540"/>
              <a:ext cx="1569720" cy="4834255"/>
            </a:xfrm>
            <a:custGeom>
              <a:avLst/>
              <a:gdLst/>
              <a:ahLst/>
              <a:cxnLst/>
              <a:rect l="l" t="t" r="r" b="b"/>
              <a:pathLst>
                <a:path w="1569720" h="4834255">
                  <a:moveTo>
                    <a:pt x="0" y="4834128"/>
                  </a:moveTo>
                  <a:lnTo>
                    <a:pt x="1569719" y="4834128"/>
                  </a:lnTo>
                  <a:lnTo>
                    <a:pt x="1569719" y="0"/>
                  </a:lnTo>
                  <a:lnTo>
                    <a:pt x="0" y="0"/>
                  </a:lnTo>
                  <a:lnTo>
                    <a:pt x="0" y="483412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668267" y="1652016"/>
              <a:ext cx="1568450" cy="4832985"/>
            </a:xfrm>
            <a:custGeom>
              <a:avLst/>
              <a:gdLst/>
              <a:ahLst/>
              <a:cxnLst/>
              <a:rect l="l" t="t" r="r" b="b"/>
              <a:pathLst>
                <a:path w="1568450" h="4832985">
                  <a:moveTo>
                    <a:pt x="1568196" y="0"/>
                  </a:moveTo>
                  <a:lnTo>
                    <a:pt x="0" y="0"/>
                  </a:lnTo>
                  <a:lnTo>
                    <a:pt x="0" y="4832604"/>
                  </a:lnTo>
                  <a:lnTo>
                    <a:pt x="1568196" y="4832604"/>
                  </a:lnTo>
                  <a:lnTo>
                    <a:pt x="1568196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668267" y="1652016"/>
              <a:ext cx="1568450" cy="4832985"/>
            </a:xfrm>
            <a:custGeom>
              <a:avLst/>
              <a:gdLst/>
              <a:ahLst/>
              <a:cxnLst/>
              <a:rect l="l" t="t" r="r" b="b"/>
              <a:pathLst>
                <a:path w="1568450" h="4832985">
                  <a:moveTo>
                    <a:pt x="0" y="4832604"/>
                  </a:moveTo>
                  <a:lnTo>
                    <a:pt x="1568196" y="4832604"/>
                  </a:lnTo>
                  <a:lnTo>
                    <a:pt x="1568196" y="0"/>
                  </a:lnTo>
                  <a:lnTo>
                    <a:pt x="0" y="0"/>
                  </a:lnTo>
                  <a:lnTo>
                    <a:pt x="0" y="483260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265419" y="1655064"/>
              <a:ext cx="1568450" cy="4832985"/>
            </a:xfrm>
            <a:custGeom>
              <a:avLst/>
              <a:gdLst/>
              <a:ahLst/>
              <a:cxnLst/>
              <a:rect l="l" t="t" r="r" b="b"/>
              <a:pathLst>
                <a:path w="1568450" h="4832985">
                  <a:moveTo>
                    <a:pt x="1568196" y="0"/>
                  </a:moveTo>
                  <a:lnTo>
                    <a:pt x="0" y="0"/>
                  </a:lnTo>
                  <a:lnTo>
                    <a:pt x="0" y="4832604"/>
                  </a:lnTo>
                  <a:lnTo>
                    <a:pt x="1568196" y="4832604"/>
                  </a:lnTo>
                  <a:lnTo>
                    <a:pt x="1568196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265419" y="1655064"/>
              <a:ext cx="1568450" cy="4832985"/>
            </a:xfrm>
            <a:custGeom>
              <a:avLst/>
              <a:gdLst/>
              <a:ahLst/>
              <a:cxnLst/>
              <a:rect l="l" t="t" r="r" b="b"/>
              <a:pathLst>
                <a:path w="1568450" h="4832985">
                  <a:moveTo>
                    <a:pt x="0" y="4832604"/>
                  </a:moveTo>
                  <a:lnTo>
                    <a:pt x="1568196" y="4832604"/>
                  </a:lnTo>
                  <a:lnTo>
                    <a:pt x="1568196" y="0"/>
                  </a:lnTo>
                  <a:lnTo>
                    <a:pt x="0" y="0"/>
                  </a:lnTo>
                  <a:lnTo>
                    <a:pt x="0" y="483260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850380" y="1652016"/>
              <a:ext cx="1569720" cy="4832985"/>
            </a:xfrm>
            <a:custGeom>
              <a:avLst/>
              <a:gdLst/>
              <a:ahLst/>
              <a:cxnLst/>
              <a:rect l="l" t="t" r="r" b="b"/>
              <a:pathLst>
                <a:path w="1569720" h="4832985">
                  <a:moveTo>
                    <a:pt x="1569720" y="0"/>
                  </a:moveTo>
                  <a:lnTo>
                    <a:pt x="0" y="0"/>
                  </a:lnTo>
                  <a:lnTo>
                    <a:pt x="0" y="4832604"/>
                  </a:lnTo>
                  <a:lnTo>
                    <a:pt x="1569720" y="4832604"/>
                  </a:lnTo>
                  <a:lnTo>
                    <a:pt x="1569720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850380" y="1652016"/>
              <a:ext cx="1569720" cy="4832985"/>
            </a:xfrm>
            <a:custGeom>
              <a:avLst/>
              <a:gdLst/>
              <a:ahLst/>
              <a:cxnLst/>
              <a:rect l="l" t="t" r="r" b="b"/>
              <a:pathLst>
                <a:path w="1569720" h="4832985">
                  <a:moveTo>
                    <a:pt x="0" y="4832604"/>
                  </a:moveTo>
                  <a:lnTo>
                    <a:pt x="1569720" y="4832604"/>
                  </a:lnTo>
                  <a:lnTo>
                    <a:pt x="1569720" y="0"/>
                  </a:lnTo>
                  <a:lnTo>
                    <a:pt x="0" y="0"/>
                  </a:lnTo>
                  <a:lnTo>
                    <a:pt x="0" y="4832604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738372" y="2682240"/>
              <a:ext cx="1423670" cy="401320"/>
            </a:xfrm>
            <a:custGeom>
              <a:avLst/>
              <a:gdLst/>
              <a:ahLst/>
              <a:cxnLst/>
              <a:rect l="l" t="t" r="r" b="b"/>
              <a:pathLst>
                <a:path w="1423670" h="401319">
                  <a:moveTo>
                    <a:pt x="1423415" y="0"/>
                  </a:moveTo>
                  <a:lnTo>
                    <a:pt x="0" y="0"/>
                  </a:lnTo>
                  <a:lnTo>
                    <a:pt x="0" y="400812"/>
                  </a:lnTo>
                  <a:lnTo>
                    <a:pt x="1423415" y="400812"/>
                  </a:lnTo>
                  <a:lnTo>
                    <a:pt x="142341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738372" y="2682240"/>
              <a:ext cx="1423670" cy="401320"/>
            </a:xfrm>
            <a:custGeom>
              <a:avLst/>
              <a:gdLst/>
              <a:ahLst/>
              <a:cxnLst/>
              <a:rect l="l" t="t" r="r" b="b"/>
              <a:pathLst>
                <a:path w="1423670" h="401319">
                  <a:moveTo>
                    <a:pt x="0" y="400812"/>
                  </a:moveTo>
                  <a:lnTo>
                    <a:pt x="1423415" y="400812"/>
                  </a:lnTo>
                  <a:lnTo>
                    <a:pt x="1423415" y="0"/>
                  </a:lnTo>
                  <a:lnTo>
                    <a:pt x="0" y="0"/>
                  </a:lnTo>
                  <a:lnTo>
                    <a:pt x="0" y="400812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303519" y="2682240"/>
              <a:ext cx="1423670" cy="401320"/>
            </a:xfrm>
            <a:custGeom>
              <a:avLst/>
              <a:gdLst/>
              <a:ahLst/>
              <a:cxnLst/>
              <a:rect l="l" t="t" r="r" b="b"/>
              <a:pathLst>
                <a:path w="1423670" h="401319">
                  <a:moveTo>
                    <a:pt x="1423416" y="0"/>
                  </a:moveTo>
                  <a:lnTo>
                    <a:pt x="0" y="0"/>
                  </a:lnTo>
                  <a:lnTo>
                    <a:pt x="0" y="400812"/>
                  </a:lnTo>
                  <a:lnTo>
                    <a:pt x="1423416" y="400812"/>
                  </a:lnTo>
                  <a:lnTo>
                    <a:pt x="1423416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303519" y="2682240"/>
              <a:ext cx="1423670" cy="401320"/>
            </a:xfrm>
            <a:custGeom>
              <a:avLst/>
              <a:gdLst/>
              <a:ahLst/>
              <a:cxnLst/>
              <a:rect l="l" t="t" r="r" b="b"/>
              <a:pathLst>
                <a:path w="1423670" h="401319">
                  <a:moveTo>
                    <a:pt x="0" y="400812"/>
                  </a:moveTo>
                  <a:lnTo>
                    <a:pt x="1423416" y="400812"/>
                  </a:lnTo>
                  <a:lnTo>
                    <a:pt x="1423416" y="0"/>
                  </a:lnTo>
                  <a:lnTo>
                    <a:pt x="0" y="0"/>
                  </a:lnTo>
                  <a:lnTo>
                    <a:pt x="0" y="40081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870192" y="2674619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40" h="402589">
                  <a:moveTo>
                    <a:pt x="1424940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4940" y="402336"/>
                  </a:lnTo>
                  <a:lnTo>
                    <a:pt x="1424940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870192" y="2674619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40" h="402589">
                  <a:moveTo>
                    <a:pt x="0" y="402336"/>
                  </a:moveTo>
                  <a:lnTo>
                    <a:pt x="1424940" y="402336"/>
                  </a:lnTo>
                  <a:lnTo>
                    <a:pt x="1424940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142743" y="3710939"/>
              <a:ext cx="1423670" cy="402590"/>
            </a:xfrm>
            <a:custGeom>
              <a:avLst/>
              <a:gdLst/>
              <a:ahLst/>
              <a:cxnLst/>
              <a:rect l="l" t="t" r="r" b="b"/>
              <a:pathLst>
                <a:path w="1423670" h="402589">
                  <a:moveTo>
                    <a:pt x="1423416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3416" y="402336"/>
                  </a:lnTo>
                  <a:lnTo>
                    <a:pt x="1423416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142743" y="3710939"/>
              <a:ext cx="1423670" cy="402590"/>
            </a:xfrm>
            <a:custGeom>
              <a:avLst/>
              <a:gdLst/>
              <a:ahLst/>
              <a:cxnLst/>
              <a:rect l="l" t="t" r="r" b="b"/>
              <a:pathLst>
                <a:path w="1423670" h="402589">
                  <a:moveTo>
                    <a:pt x="0" y="402336"/>
                  </a:moveTo>
                  <a:lnTo>
                    <a:pt x="1423416" y="402336"/>
                  </a:lnTo>
                  <a:lnTo>
                    <a:pt x="1423416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738372" y="3710939"/>
              <a:ext cx="1423670" cy="402590"/>
            </a:xfrm>
            <a:custGeom>
              <a:avLst/>
              <a:gdLst/>
              <a:ahLst/>
              <a:cxnLst/>
              <a:rect l="l" t="t" r="r" b="b"/>
              <a:pathLst>
                <a:path w="1423670" h="402589">
                  <a:moveTo>
                    <a:pt x="1423415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3415" y="402336"/>
                  </a:lnTo>
                  <a:lnTo>
                    <a:pt x="142341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738372" y="3710939"/>
              <a:ext cx="1423670" cy="402590"/>
            </a:xfrm>
            <a:custGeom>
              <a:avLst/>
              <a:gdLst/>
              <a:ahLst/>
              <a:cxnLst/>
              <a:rect l="l" t="t" r="r" b="b"/>
              <a:pathLst>
                <a:path w="1423670" h="402589">
                  <a:moveTo>
                    <a:pt x="0" y="402336"/>
                  </a:moveTo>
                  <a:lnTo>
                    <a:pt x="1423415" y="402336"/>
                  </a:lnTo>
                  <a:lnTo>
                    <a:pt x="1423415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303519" y="3710939"/>
              <a:ext cx="1423670" cy="402590"/>
            </a:xfrm>
            <a:custGeom>
              <a:avLst/>
              <a:gdLst/>
              <a:ahLst/>
              <a:cxnLst/>
              <a:rect l="l" t="t" r="r" b="b"/>
              <a:pathLst>
                <a:path w="1423670" h="402589">
                  <a:moveTo>
                    <a:pt x="1423416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3416" y="402336"/>
                  </a:lnTo>
                  <a:lnTo>
                    <a:pt x="1423416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303519" y="3710939"/>
              <a:ext cx="1423670" cy="402590"/>
            </a:xfrm>
            <a:custGeom>
              <a:avLst/>
              <a:gdLst/>
              <a:ahLst/>
              <a:cxnLst/>
              <a:rect l="l" t="t" r="r" b="b"/>
              <a:pathLst>
                <a:path w="1423670" h="402589">
                  <a:moveTo>
                    <a:pt x="0" y="402336"/>
                  </a:moveTo>
                  <a:lnTo>
                    <a:pt x="1423416" y="402336"/>
                  </a:lnTo>
                  <a:lnTo>
                    <a:pt x="1423416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870192" y="3704844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40" h="401320">
                  <a:moveTo>
                    <a:pt x="1424940" y="0"/>
                  </a:moveTo>
                  <a:lnTo>
                    <a:pt x="0" y="0"/>
                  </a:lnTo>
                  <a:lnTo>
                    <a:pt x="0" y="400811"/>
                  </a:lnTo>
                  <a:lnTo>
                    <a:pt x="1424940" y="400811"/>
                  </a:lnTo>
                  <a:lnTo>
                    <a:pt x="1424940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870192" y="3704844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40" h="401320">
                  <a:moveTo>
                    <a:pt x="0" y="400811"/>
                  </a:moveTo>
                  <a:lnTo>
                    <a:pt x="1424940" y="400811"/>
                  </a:lnTo>
                  <a:lnTo>
                    <a:pt x="1424940" y="0"/>
                  </a:lnTo>
                  <a:lnTo>
                    <a:pt x="0" y="0"/>
                  </a:lnTo>
                  <a:lnTo>
                    <a:pt x="0" y="40081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145791" y="4742688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39" h="401320">
                  <a:moveTo>
                    <a:pt x="1424940" y="0"/>
                  </a:moveTo>
                  <a:lnTo>
                    <a:pt x="0" y="0"/>
                  </a:lnTo>
                  <a:lnTo>
                    <a:pt x="0" y="400812"/>
                  </a:lnTo>
                  <a:lnTo>
                    <a:pt x="1424940" y="400812"/>
                  </a:lnTo>
                  <a:lnTo>
                    <a:pt x="1424940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145791" y="4742688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39" h="401320">
                  <a:moveTo>
                    <a:pt x="0" y="400812"/>
                  </a:moveTo>
                  <a:lnTo>
                    <a:pt x="1424940" y="400812"/>
                  </a:lnTo>
                  <a:lnTo>
                    <a:pt x="1424940" y="0"/>
                  </a:lnTo>
                  <a:lnTo>
                    <a:pt x="0" y="0"/>
                  </a:lnTo>
                  <a:lnTo>
                    <a:pt x="0" y="40081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741419" y="4742688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39" h="401320">
                  <a:moveTo>
                    <a:pt x="1424939" y="0"/>
                  </a:moveTo>
                  <a:lnTo>
                    <a:pt x="0" y="0"/>
                  </a:lnTo>
                  <a:lnTo>
                    <a:pt x="0" y="400812"/>
                  </a:lnTo>
                  <a:lnTo>
                    <a:pt x="1424939" y="400812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741419" y="4742688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39" h="401320">
                  <a:moveTo>
                    <a:pt x="0" y="400812"/>
                  </a:moveTo>
                  <a:lnTo>
                    <a:pt x="1424939" y="400812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0812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306567" y="4742688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40" h="401320">
                  <a:moveTo>
                    <a:pt x="1424939" y="0"/>
                  </a:moveTo>
                  <a:lnTo>
                    <a:pt x="0" y="0"/>
                  </a:lnTo>
                  <a:lnTo>
                    <a:pt x="0" y="400812"/>
                  </a:lnTo>
                  <a:lnTo>
                    <a:pt x="1424939" y="400812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306567" y="4735067"/>
              <a:ext cx="2988945" cy="408940"/>
            </a:xfrm>
            <a:custGeom>
              <a:avLst/>
              <a:gdLst/>
              <a:ahLst/>
              <a:cxnLst/>
              <a:rect l="l" t="t" r="r" b="b"/>
              <a:pathLst>
                <a:path w="2988945" h="408939">
                  <a:moveTo>
                    <a:pt x="0" y="408431"/>
                  </a:moveTo>
                  <a:lnTo>
                    <a:pt x="1424939" y="408431"/>
                  </a:lnTo>
                  <a:lnTo>
                    <a:pt x="1424939" y="7619"/>
                  </a:lnTo>
                  <a:lnTo>
                    <a:pt x="0" y="7619"/>
                  </a:lnTo>
                  <a:lnTo>
                    <a:pt x="0" y="408431"/>
                  </a:lnTo>
                  <a:close/>
                </a:path>
                <a:path w="2988945" h="408939">
                  <a:moveTo>
                    <a:pt x="1563624" y="400811"/>
                  </a:moveTo>
                  <a:lnTo>
                    <a:pt x="2988564" y="400811"/>
                  </a:lnTo>
                  <a:lnTo>
                    <a:pt x="2988564" y="0"/>
                  </a:lnTo>
                  <a:lnTo>
                    <a:pt x="1563624" y="0"/>
                  </a:lnTo>
                  <a:lnTo>
                    <a:pt x="1563624" y="40081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148839" y="569366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39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4939" y="402336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148839" y="569366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6"/>
                  </a:moveTo>
                  <a:lnTo>
                    <a:pt x="1424939" y="402336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744467" y="569366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39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4939" y="402336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744467" y="569366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6"/>
                  </a:moveTo>
                  <a:lnTo>
                    <a:pt x="1424939" y="402336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309616" y="569366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40" h="402589">
                  <a:moveTo>
                    <a:pt x="1424939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4939" y="402336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309616" y="569366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40" h="402589">
                  <a:moveTo>
                    <a:pt x="0" y="402336"/>
                  </a:moveTo>
                  <a:lnTo>
                    <a:pt x="1424939" y="402336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876287" y="5687568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40" h="401320">
                  <a:moveTo>
                    <a:pt x="1424940" y="0"/>
                  </a:moveTo>
                  <a:lnTo>
                    <a:pt x="0" y="0"/>
                  </a:lnTo>
                  <a:lnTo>
                    <a:pt x="0" y="400811"/>
                  </a:lnTo>
                  <a:lnTo>
                    <a:pt x="1424940" y="400811"/>
                  </a:lnTo>
                  <a:lnTo>
                    <a:pt x="1424940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876287" y="5687568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40" h="401320">
                  <a:moveTo>
                    <a:pt x="0" y="400811"/>
                  </a:moveTo>
                  <a:lnTo>
                    <a:pt x="1424940" y="400811"/>
                  </a:lnTo>
                  <a:lnTo>
                    <a:pt x="1424940" y="0"/>
                  </a:lnTo>
                  <a:lnTo>
                    <a:pt x="0" y="0"/>
                  </a:lnTo>
                  <a:lnTo>
                    <a:pt x="0" y="40081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2078989" y="1659127"/>
            <a:ext cx="1570355" cy="698500"/>
          </a:xfrm>
          <a:prstGeom prst="rect">
            <a:avLst/>
          </a:prstGeom>
          <a:solidFill>
            <a:srgbClr val="ACB8C9">
              <a:alpha val="39999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marL="506095">
              <a:lnSpc>
                <a:spcPts val="2065"/>
              </a:lnSpc>
            </a:pPr>
            <a:r>
              <a:rPr sz="1800" spc="-10" dirty="0">
                <a:latin typeface="Calibri"/>
                <a:cs typeface="Calibri"/>
              </a:rPr>
              <a:t>Way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3661664" y="1659127"/>
            <a:ext cx="1583055" cy="698500"/>
          </a:xfrm>
          <a:prstGeom prst="rect">
            <a:avLst/>
          </a:prstGeom>
          <a:solidFill>
            <a:srgbClr val="ACB8C9">
              <a:alpha val="39999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marL="455930">
              <a:lnSpc>
                <a:spcPts val="2070"/>
              </a:lnSpc>
            </a:pPr>
            <a:r>
              <a:rPr sz="1800" spc="-10" dirty="0">
                <a:latin typeface="Calibri"/>
                <a:cs typeface="Calibri"/>
              </a:rPr>
              <a:t>Way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5257291" y="1659127"/>
            <a:ext cx="1578610" cy="698500"/>
          </a:xfrm>
          <a:prstGeom prst="rect">
            <a:avLst/>
          </a:prstGeom>
          <a:solidFill>
            <a:srgbClr val="ACB8C9">
              <a:alpha val="39999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marL="474980">
              <a:lnSpc>
                <a:spcPts val="2000"/>
              </a:lnSpc>
            </a:pPr>
            <a:r>
              <a:rPr sz="1800" spc="-10" dirty="0">
                <a:latin typeface="Calibri"/>
                <a:cs typeface="Calibri"/>
              </a:rPr>
              <a:t>Way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6848347" y="1659127"/>
            <a:ext cx="1565910" cy="698500"/>
          </a:xfrm>
          <a:prstGeom prst="rect">
            <a:avLst/>
          </a:prstGeom>
          <a:solidFill>
            <a:srgbClr val="ACB8C9">
              <a:alpha val="39999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marL="481965">
              <a:lnSpc>
                <a:spcPts val="2065"/>
              </a:lnSpc>
            </a:pPr>
            <a:r>
              <a:rPr sz="1800" spc="-10" dirty="0">
                <a:latin typeface="Calibri"/>
                <a:cs typeface="Calibri"/>
              </a:rPr>
              <a:t>Way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2142744" y="2682239"/>
            <a:ext cx="1423670" cy="401320"/>
          </a:xfrm>
          <a:prstGeom prst="rect">
            <a:avLst/>
          </a:prstGeom>
          <a:solidFill>
            <a:srgbClr val="DAE2F3"/>
          </a:solidFill>
          <a:ln w="12700">
            <a:solidFill>
              <a:srgbClr val="2E528F"/>
            </a:solidFill>
          </a:ln>
        </p:spPr>
        <p:txBody>
          <a:bodyPr vert="horz" wrap="square" lIns="0" tIns="55880" rIns="0" bIns="0" rtlCol="0">
            <a:spAutoFit/>
          </a:bodyPr>
          <a:lstStyle/>
          <a:p>
            <a:pPr marL="442595">
              <a:lnSpc>
                <a:spcPct val="100000"/>
              </a:lnSpc>
              <a:spcBef>
                <a:spcPts val="440"/>
              </a:spcBef>
            </a:pPr>
            <a:r>
              <a:rPr sz="1800" spc="-20" dirty="0">
                <a:latin typeface="Calibri"/>
                <a:cs typeface="Calibri"/>
              </a:rPr>
              <a:t>Line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9206483" y="283463"/>
            <a:ext cx="2745105" cy="81089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1650">
              <a:latin typeface="Times New Roman"/>
              <a:cs typeface="Times New Roman"/>
            </a:endParaRPr>
          </a:p>
          <a:p>
            <a:pPr marL="262255">
              <a:lnSpc>
                <a:spcPct val="100000"/>
              </a:lnSpc>
            </a:pPr>
            <a:r>
              <a:rPr sz="1800" dirty="0">
                <a:latin typeface="Courier New"/>
                <a:cs typeface="Courier New"/>
              </a:rPr>
              <a:t>lb</a:t>
            </a:r>
            <a:r>
              <a:rPr sz="1800" spc="-2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x6</a:t>
            </a:r>
            <a:r>
              <a:rPr sz="1800" spc="-20" dirty="0">
                <a:latin typeface="Courier New"/>
                <a:cs typeface="Courier New"/>
              </a:rPr>
              <a:t> </a:t>
            </a:r>
            <a:r>
              <a:rPr sz="1800" spc="-10" dirty="0">
                <a:latin typeface="Courier New"/>
                <a:cs typeface="Courier New"/>
              </a:rPr>
              <a:t>0x7fff0053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2152142" y="4840604"/>
            <a:ext cx="13836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1,0,0x7fff10,…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3747770" y="4840604"/>
            <a:ext cx="13881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925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1,0,0x000000,…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5312917" y="4829302"/>
            <a:ext cx="13989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244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1,1,0x001e00,…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6870192" y="4735067"/>
            <a:ext cx="1424940" cy="401320"/>
          </a:xfrm>
          <a:prstGeom prst="rect">
            <a:avLst/>
          </a:prstGeom>
          <a:solidFill>
            <a:srgbClr val="DAE2F3"/>
          </a:solidFill>
        </p:spPr>
        <p:txBody>
          <a:bodyPr vert="horz" wrap="square" lIns="0" tIns="106680" rIns="0" bIns="0" rtlCol="0">
            <a:spAutoFit/>
          </a:bodyPr>
          <a:lstStyle/>
          <a:p>
            <a:pPr marL="46990">
              <a:lnSpc>
                <a:spcPct val="100000"/>
              </a:lnSpc>
              <a:spcBef>
                <a:spcPts val="840"/>
              </a:spcBef>
            </a:pPr>
            <a:r>
              <a:rPr sz="1200" spc="-10" dirty="0">
                <a:latin typeface="Calibri"/>
                <a:cs typeface="Calibri"/>
              </a:rPr>
              <a:t>0,0,0x7fff00,…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66" name="object 66"/>
          <p:cNvGrpSpPr/>
          <p:nvPr/>
        </p:nvGrpSpPr>
        <p:grpSpPr>
          <a:xfrm>
            <a:off x="2066544" y="1377441"/>
            <a:ext cx="9255760" cy="5011420"/>
            <a:chOff x="2066544" y="1377441"/>
            <a:chExt cx="9255760" cy="5011420"/>
          </a:xfrm>
        </p:grpSpPr>
        <p:sp>
          <p:nvSpPr>
            <p:cNvPr id="67" name="object 67"/>
            <p:cNvSpPr/>
            <p:nvPr/>
          </p:nvSpPr>
          <p:spPr>
            <a:xfrm>
              <a:off x="6850379" y="4675632"/>
              <a:ext cx="1469390" cy="467995"/>
            </a:xfrm>
            <a:custGeom>
              <a:avLst/>
              <a:gdLst/>
              <a:ahLst/>
              <a:cxnLst/>
              <a:rect l="l" t="t" r="r" b="b"/>
              <a:pathLst>
                <a:path w="1469390" h="467995">
                  <a:moveTo>
                    <a:pt x="0" y="467868"/>
                  </a:moveTo>
                  <a:lnTo>
                    <a:pt x="1469135" y="467868"/>
                  </a:lnTo>
                  <a:lnTo>
                    <a:pt x="1469135" y="0"/>
                  </a:lnTo>
                  <a:lnTo>
                    <a:pt x="0" y="0"/>
                  </a:lnTo>
                  <a:lnTo>
                    <a:pt x="0" y="467868"/>
                  </a:lnTo>
                  <a:close/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7528559" y="3896868"/>
              <a:ext cx="3047365" cy="780415"/>
            </a:xfrm>
            <a:custGeom>
              <a:avLst/>
              <a:gdLst/>
              <a:ahLst/>
              <a:cxnLst/>
              <a:rect l="l" t="t" r="r" b="b"/>
              <a:pathLst>
                <a:path w="3047365" h="780414">
                  <a:moveTo>
                    <a:pt x="38100" y="665987"/>
                  </a:moveTo>
                  <a:lnTo>
                    <a:pt x="0" y="665987"/>
                  </a:lnTo>
                  <a:lnTo>
                    <a:pt x="57150" y="780287"/>
                  </a:lnTo>
                  <a:lnTo>
                    <a:pt x="104775" y="685037"/>
                  </a:lnTo>
                  <a:lnTo>
                    <a:pt x="38100" y="685037"/>
                  </a:lnTo>
                  <a:lnTo>
                    <a:pt x="38100" y="665987"/>
                  </a:lnTo>
                  <a:close/>
                </a:path>
                <a:path w="3047365" h="780414">
                  <a:moveTo>
                    <a:pt x="3047238" y="0"/>
                  </a:moveTo>
                  <a:lnTo>
                    <a:pt x="38100" y="0"/>
                  </a:lnTo>
                  <a:lnTo>
                    <a:pt x="38100" y="685037"/>
                  </a:lnTo>
                  <a:lnTo>
                    <a:pt x="76200" y="685037"/>
                  </a:lnTo>
                  <a:lnTo>
                    <a:pt x="76200" y="38099"/>
                  </a:lnTo>
                  <a:lnTo>
                    <a:pt x="57150" y="38099"/>
                  </a:lnTo>
                  <a:lnTo>
                    <a:pt x="76200" y="19049"/>
                  </a:lnTo>
                  <a:lnTo>
                    <a:pt x="3047238" y="19049"/>
                  </a:lnTo>
                  <a:lnTo>
                    <a:pt x="3047238" y="0"/>
                  </a:lnTo>
                  <a:close/>
                </a:path>
                <a:path w="3047365" h="780414">
                  <a:moveTo>
                    <a:pt x="114300" y="665987"/>
                  </a:moveTo>
                  <a:lnTo>
                    <a:pt x="76200" y="665987"/>
                  </a:lnTo>
                  <a:lnTo>
                    <a:pt x="76200" y="685037"/>
                  </a:lnTo>
                  <a:lnTo>
                    <a:pt x="104775" y="685037"/>
                  </a:lnTo>
                  <a:lnTo>
                    <a:pt x="114300" y="665987"/>
                  </a:lnTo>
                  <a:close/>
                </a:path>
                <a:path w="3047365" h="780414">
                  <a:moveTo>
                    <a:pt x="76200" y="19049"/>
                  </a:moveTo>
                  <a:lnTo>
                    <a:pt x="57150" y="38099"/>
                  </a:lnTo>
                  <a:lnTo>
                    <a:pt x="76200" y="38099"/>
                  </a:lnTo>
                  <a:lnTo>
                    <a:pt x="76200" y="19049"/>
                  </a:lnTo>
                  <a:close/>
                </a:path>
                <a:path w="3047365" h="780414">
                  <a:moveTo>
                    <a:pt x="3047238" y="19049"/>
                  </a:moveTo>
                  <a:lnTo>
                    <a:pt x="76200" y="19049"/>
                  </a:lnTo>
                  <a:lnTo>
                    <a:pt x="76200" y="38099"/>
                  </a:lnTo>
                  <a:lnTo>
                    <a:pt x="3047238" y="38099"/>
                  </a:lnTo>
                  <a:lnTo>
                    <a:pt x="3047238" y="190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0575036" y="1383791"/>
              <a:ext cx="727075" cy="4998720"/>
            </a:xfrm>
            <a:custGeom>
              <a:avLst/>
              <a:gdLst/>
              <a:ahLst/>
              <a:cxnLst/>
              <a:rect l="l" t="t" r="r" b="b"/>
              <a:pathLst>
                <a:path w="727075" h="4998720">
                  <a:moveTo>
                    <a:pt x="726948" y="0"/>
                  </a:moveTo>
                  <a:lnTo>
                    <a:pt x="0" y="0"/>
                  </a:lnTo>
                  <a:lnTo>
                    <a:pt x="0" y="4998720"/>
                  </a:lnTo>
                  <a:lnTo>
                    <a:pt x="726948" y="4998720"/>
                  </a:lnTo>
                  <a:lnTo>
                    <a:pt x="72694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0575036" y="1383791"/>
              <a:ext cx="727075" cy="4998720"/>
            </a:xfrm>
            <a:custGeom>
              <a:avLst/>
              <a:gdLst/>
              <a:ahLst/>
              <a:cxnLst/>
              <a:rect l="l" t="t" r="r" b="b"/>
              <a:pathLst>
                <a:path w="727075" h="4998720">
                  <a:moveTo>
                    <a:pt x="0" y="4998720"/>
                  </a:moveTo>
                  <a:lnTo>
                    <a:pt x="726948" y="4998720"/>
                  </a:lnTo>
                  <a:lnTo>
                    <a:pt x="726948" y="0"/>
                  </a:lnTo>
                  <a:lnTo>
                    <a:pt x="0" y="0"/>
                  </a:lnTo>
                  <a:lnTo>
                    <a:pt x="0" y="499872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0575798" y="3345941"/>
              <a:ext cx="727075" cy="1138555"/>
            </a:xfrm>
            <a:custGeom>
              <a:avLst/>
              <a:gdLst/>
              <a:ahLst/>
              <a:cxnLst/>
              <a:rect l="l" t="t" r="r" b="b"/>
              <a:pathLst>
                <a:path w="727075" h="1138554">
                  <a:moveTo>
                    <a:pt x="0" y="1138428"/>
                  </a:moveTo>
                  <a:lnTo>
                    <a:pt x="726948" y="1138428"/>
                  </a:lnTo>
                  <a:lnTo>
                    <a:pt x="726948" y="0"/>
                  </a:lnTo>
                  <a:lnTo>
                    <a:pt x="0" y="0"/>
                  </a:lnTo>
                  <a:lnTo>
                    <a:pt x="0" y="1138428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104644" y="4695444"/>
              <a:ext cx="4645660" cy="486409"/>
            </a:xfrm>
            <a:custGeom>
              <a:avLst/>
              <a:gdLst/>
              <a:ahLst/>
              <a:cxnLst/>
              <a:rect l="l" t="t" r="r" b="b"/>
              <a:pathLst>
                <a:path w="4645659" h="486410">
                  <a:moveTo>
                    <a:pt x="3176016" y="467867"/>
                  </a:moveTo>
                  <a:lnTo>
                    <a:pt x="4645152" y="467867"/>
                  </a:lnTo>
                  <a:lnTo>
                    <a:pt x="4645152" y="0"/>
                  </a:lnTo>
                  <a:lnTo>
                    <a:pt x="3176016" y="0"/>
                  </a:lnTo>
                  <a:lnTo>
                    <a:pt x="3176016" y="467867"/>
                  </a:lnTo>
                  <a:close/>
                </a:path>
                <a:path w="4645659" h="486410">
                  <a:moveTo>
                    <a:pt x="1600200" y="486155"/>
                  </a:moveTo>
                  <a:lnTo>
                    <a:pt x="3069336" y="486155"/>
                  </a:lnTo>
                  <a:lnTo>
                    <a:pt x="3069336" y="18287"/>
                  </a:lnTo>
                  <a:lnTo>
                    <a:pt x="1600200" y="18287"/>
                  </a:lnTo>
                  <a:lnTo>
                    <a:pt x="1600200" y="486155"/>
                  </a:lnTo>
                  <a:close/>
                </a:path>
                <a:path w="4645659" h="486410">
                  <a:moveTo>
                    <a:pt x="0" y="480059"/>
                  </a:moveTo>
                  <a:lnTo>
                    <a:pt x="1469135" y="480059"/>
                  </a:lnTo>
                  <a:lnTo>
                    <a:pt x="1469135" y="12191"/>
                  </a:lnTo>
                  <a:lnTo>
                    <a:pt x="0" y="12191"/>
                  </a:lnTo>
                  <a:lnTo>
                    <a:pt x="0" y="480059"/>
                  </a:lnTo>
                  <a:close/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782824" y="3896867"/>
              <a:ext cx="7793355" cy="846455"/>
            </a:xfrm>
            <a:custGeom>
              <a:avLst/>
              <a:gdLst/>
              <a:ahLst/>
              <a:cxnLst/>
              <a:rect l="l" t="t" r="r" b="b"/>
              <a:pathLst>
                <a:path w="7793355" h="846454">
                  <a:moveTo>
                    <a:pt x="7793228" y="0"/>
                  </a:moveTo>
                  <a:lnTo>
                    <a:pt x="7793228" y="0"/>
                  </a:lnTo>
                  <a:lnTo>
                    <a:pt x="38100" y="0"/>
                  </a:lnTo>
                  <a:lnTo>
                    <a:pt x="38100" y="697357"/>
                  </a:lnTo>
                  <a:lnTo>
                    <a:pt x="0" y="697357"/>
                  </a:lnTo>
                  <a:lnTo>
                    <a:pt x="57150" y="811657"/>
                  </a:lnTo>
                  <a:lnTo>
                    <a:pt x="104775" y="716407"/>
                  </a:lnTo>
                  <a:lnTo>
                    <a:pt x="114300" y="697357"/>
                  </a:lnTo>
                  <a:lnTo>
                    <a:pt x="76200" y="697357"/>
                  </a:lnTo>
                  <a:lnTo>
                    <a:pt x="76200" y="38100"/>
                  </a:lnTo>
                  <a:lnTo>
                    <a:pt x="1652016" y="38100"/>
                  </a:lnTo>
                  <a:lnTo>
                    <a:pt x="1652016" y="732155"/>
                  </a:lnTo>
                  <a:lnTo>
                    <a:pt x="1613916" y="732155"/>
                  </a:lnTo>
                  <a:lnTo>
                    <a:pt x="1671066" y="846455"/>
                  </a:lnTo>
                  <a:lnTo>
                    <a:pt x="1718691" y="751205"/>
                  </a:lnTo>
                  <a:lnTo>
                    <a:pt x="1728216" y="732155"/>
                  </a:lnTo>
                  <a:lnTo>
                    <a:pt x="1690116" y="732155"/>
                  </a:lnTo>
                  <a:lnTo>
                    <a:pt x="1690116" y="38100"/>
                  </a:lnTo>
                  <a:lnTo>
                    <a:pt x="2415159" y="38100"/>
                  </a:lnTo>
                  <a:lnTo>
                    <a:pt x="2415159" y="407670"/>
                  </a:lnTo>
                  <a:lnTo>
                    <a:pt x="1991868" y="407670"/>
                  </a:lnTo>
                  <a:lnTo>
                    <a:pt x="2838450" y="777240"/>
                  </a:lnTo>
                  <a:lnTo>
                    <a:pt x="3214116" y="613257"/>
                  </a:lnTo>
                  <a:lnTo>
                    <a:pt x="3214116" y="685927"/>
                  </a:lnTo>
                  <a:lnTo>
                    <a:pt x="3176016" y="685927"/>
                  </a:lnTo>
                  <a:lnTo>
                    <a:pt x="3233166" y="800227"/>
                  </a:lnTo>
                  <a:lnTo>
                    <a:pt x="3280791" y="704977"/>
                  </a:lnTo>
                  <a:lnTo>
                    <a:pt x="3290316" y="685927"/>
                  </a:lnTo>
                  <a:lnTo>
                    <a:pt x="3252216" y="685927"/>
                  </a:lnTo>
                  <a:lnTo>
                    <a:pt x="3252216" y="596620"/>
                  </a:lnTo>
                  <a:lnTo>
                    <a:pt x="3685032" y="407670"/>
                  </a:lnTo>
                  <a:lnTo>
                    <a:pt x="3261741" y="407670"/>
                  </a:lnTo>
                  <a:lnTo>
                    <a:pt x="3261741" y="38100"/>
                  </a:lnTo>
                  <a:lnTo>
                    <a:pt x="4783836" y="38100"/>
                  </a:lnTo>
                  <a:lnTo>
                    <a:pt x="4783836" y="665988"/>
                  </a:lnTo>
                  <a:lnTo>
                    <a:pt x="4745736" y="665988"/>
                  </a:lnTo>
                  <a:lnTo>
                    <a:pt x="4802886" y="780288"/>
                  </a:lnTo>
                  <a:lnTo>
                    <a:pt x="4850511" y="685038"/>
                  </a:lnTo>
                  <a:lnTo>
                    <a:pt x="4860036" y="665988"/>
                  </a:lnTo>
                  <a:lnTo>
                    <a:pt x="4821936" y="665988"/>
                  </a:lnTo>
                  <a:lnTo>
                    <a:pt x="4821936" y="38100"/>
                  </a:lnTo>
                  <a:lnTo>
                    <a:pt x="7792847" y="38100"/>
                  </a:lnTo>
                  <a:lnTo>
                    <a:pt x="7792974" y="38100"/>
                  </a:lnTo>
                  <a:lnTo>
                    <a:pt x="7793228" y="38100"/>
                  </a:lnTo>
                  <a:lnTo>
                    <a:pt x="7793228" y="19050"/>
                  </a:lnTo>
                  <a:lnTo>
                    <a:pt x="77932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4774692" y="3934968"/>
              <a:ext cx="1693545" cy="739140"/>
            </a:xfrm>
            <a:custGeom>
              <a:avLst/>
              <a:gdLst/>
              <a:ahLst/>
              <a:cxnLst/>
              <a:rect l="l" t="t" r="r" b="b"/>
              <a:pathLst>
                <a:path w="1693545" h="739139">
                  <a:moveTo>
                    <a:pt x="0" y="369569"/>
                  </a:moveTo>
                  <a:lnTo>
                    <a:pt x="423291" y="369569"/>
                  </a:lnTo>
                  <a:lnTo>
                    <a:pt x="423291" y="0"/>
                  </a:lnTo>
                  <a:lnTo>
                    <a:pt x="1269873" y="0"/>
                  </a:lnTo>
                  <a:lnTo>
                    <a:pt x="1269873" y="369569"/>
                  </a:lnTo>
                  <a:lnTo>
                    <a:pt x="1693164" y="369569"/>
                  </a:lnTo>
                  <a:lnTo>
                    <a:pt x="846582" y="739139"/>
                  </a:lnTo>
                  <a:lnTo>
                    <a:pt x="0" y="369569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5" name="object 75"/>
          <p:cNvGrpSpPr/>
          <p:nvPr/>
        </p:nvGrpSpPr>
        <p:grpSpPr>
          <a:xfrm>
            <a:off x="-6350" y="2357373"/>
            <a:ext cx="1024890" cy="4133850"/>
            <a:chOff x="-6350" y="2357373"/>
            <a:chExt cx="1024890" cy="4133850"/>
          </a:xfrm>
        </p:grpSpPr>
        <p:sp>
          <p:nvSpPr>
            <p:cNvPr id="76" name="object 76"/>
            <p:cNvSpPr/>
            <p:nvPr/>
          </p:nvSpPr>
          <p:spPr>
            <a:xfrm>
              <a:off x="0" y="2363723"/>
              <a:ext cx="1012190" cy="4121150"/>
            </a:xfrm>
            <a:custGeom>
              <a:avLst/>
              <a:gdLst/>
              <a:ahLst/>
              <a:cxnLst/>
              <a:rect l="l" t="t" r="r" b="b"/>
              <a:pathLst>
                <a:path w="1012190" h="4121150">
                  <a:moveTo>
                    <a:pt x="1011935" y="0"/>
                  </a:moveTo>
                  <a:lnTo>
                    <a:pt x="0" y="0"/>
                  </a:lnTo>
                  <a:lnTo>
                    <a:pt x="0" y="4120896"/>
                  </a:lnTo>
                  <a:lnTo>
                    <a:pt x="1011935" y="4120896"/>
                  </a:lnTo>
                  <a:lnTo>
                    <a:pt x="101193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0" y="2363723"/>
              <a:ext cx="1012190" cy="4121150"/>
            </a:xfrm>
            <a:custGeom>
              <a:avLst/>
              <a:gdLst/>
              <a:ahLst/>
              <a:cxnLst/>
              <a:rect l="l" t="t" r="r" b="b"/>
              <a:pathLst>
                <a:path w="1012190" h="4121150">
                  <a:moveTo>
                    <a:pt x="0" y="4120896"/>
                  </a:moveTo>
                  <a:lnTo>
                    <a:pt x="1011935" y="4120896"/>
                  </a:lnTo>
                  <a:lnTo>
                    <a:pt x="1011935" y="0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8" name="object 78"/>
          <p:cNvSpPr txBox="1"/>
          <p:nvPr/>
        </p:nvSpPr>
        <p:spPr>
          <a:xfrm>
            <a:off x="0" y="4131945"/>
            <a:ext cx="10058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180" marR="121285" indent="-635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Calibri"/>
                <a:cs typeface="Calibri"/>
              </a:rPr>
              <a:t>ache </a:t>
            </a:r>
            <a:r>
              <a:rPr sz="1800" b="1" spc="-10" dirty="0">
                <a:latin typeface="Calibri"/>
                <a:cs typeface="Calibri"/>
              </a:rPr>
              <a:t>ontroller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-52601" y="1504569"/>
            <a:ext cx="45339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20" dirty="0">
                <a:latin typeface="Courier New"/>
                <a:cs typeface="Courier New"/>
              </a:rPr>
              <a:t>0011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0" y="1784476"/>
            <a:ext cx="417830" cy="6350"/>
          </a:xfrm>
          <a:custGeom>
            <a:avLst/>
            <a:gdLst/>
            <a:ahLst/>
            <a:cxnLst/>
            <a:rect l="l" t="t" r="r" b="b"/>
            <a:pathLst>
              <a:path w="417830" h="6350">
                <a:moveTo>
                  <a:pt x="417372" y="0"/>
                </a:moveTo>
                <a:lnTo>
                  <a:pt x="0" y="0"/>
                </a:lnTo>
                <a:lnTo>
                  <a:pt x="0" y="6350"/>
                </a:lnTo>
                <a:lnTo>
                  <a:pt x="417372" y="6350"/>
                </a:lnTo>
                <a:lnTo>
                  <a:pt x="417372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10414" y="1828876"/>
            <a:ext cx="294640" cy="4540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20" dirty="0">
                <a:latin typeface="Calibri"/>
                <a:cs typeface="Calibri"/>
              </a:rPr>
              <a:t>fset</a:t>
            </a:r>
            <a:endParaRPr sz="1400">
              <a:latin typeface="Calibri"/>
              <a:cs typeface="Calibri"/>
            </a:endParaRPr>
          </a:p>
          <a:p>
            <a:pPr marL="21590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Calibri"/>
                <a:cs typeface="Calibri"/>
              </a:rPr>
              <a:t>9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0" y="1785873"/>
            <a:ext cx="455930" cy="577850"/>
          </a:xfrm>
          <a:custGeom>
            <a:avLst/>
            <a:gdLst/>
            <a:ahLst/>
            <a:cxnLst/>
            <a:rect l="l" t="t" r="r" b="b"/>
            <a:pathLst>
              <a:path w="455930" h="577850">
                <a:moveTo>
                  <a:pt x="411200" y="501650"/>
                </a:moveTo>
                <a:lnTo>
                  <a:pt x="379450" y="501650"/>
                </a:lnTo>
                <a:lnTo>
                  <a:pt x="417550" y="577850"/>
                </a:lnTo>
                <a:lnTo>
                  <a:pt x="449300" y="514350"/>
                </a:lnTo>
                <a:lnTo>
                  <a:pt x="411200" y="514350"/>
                </a:lnTo>
                <a:lnTo>
                  <a:pt x="411200" y="501650"/>
                </a:lnTo>
                <a:close/>
              </a:path>
              <a:path w="455930" h="577850">
                <a:moveTo>
                  <a:pt x="411200" y="6350"/>
                </a:moveTo>
                <a:lnTo>
                  <a:pt x="411200" y="514350"/>
                </a:lnTo>
                <a:lnTo>
                  <a:pt x="423900" y="514350"/>
                </a:lnTo>
                <a:lnTo>
                  <a:pt x="423900" y="12700"/>
                </a:lnTo>
                <a:lnTo>
                  <a:pt x="417550" y="12700"/>
                </a:lnTo>
                <a:lnTo>
                  <a:pt x="411200" y="6350"/>
                </a:lnTo>
                <a:close/>
              </a:path>
              <a:path w="455930" h="577850">
                <a:moveTo>
                  <a:pt x="455650" y="501650"/>
                </a:moveTo>
                <a:lnTo>
                  <a:pt x="423900" y="501650"/>
                </a:lnTo>
                <a:lnTo>
                  <a:pt x="423900" y="514350"/>
                </a:lnTo>
                <a:lnTo>
                  <a:pt x="449300" y="514350"/>
                </a:lnTo>
                <a:lnTo>
                  <a:pt x="455650" y="501650"/>
                </a:lnTo>
                <a:close/>
              </a:path>
              <a:path w="455930" h="577850">
                <a:moveTo>
                  <a:pt x="423900" y="0"/>
                </a:moveTo>
                <a:lnTo>
                  <a:pt x="0" y="0"/>
                </a:lnTo>
                <a:lnTo>
                  <a:pt x="0" y="12700"/>
                </a:lnTo>
                <a:lnTo>
                  <a:pt x="411200" y="12700"/>
                </a:lnTo>
                <a:lnTo>
                  <a:pt x="411200" y="6350"/>
                </a:lnTo>
                <a:lnTo>
                  <a:pt x="423900" y="6350"/>
                </a:lnTo>
                <a:lnTo>
                  <a:pt x="423900" y="0"/>
                </a:lnTo>
                <a:close/>
              </a:path>
              <a:path w="455930" h="577850">
                <a:moveTo>
                  <a:pt x="423900" y="6350"/>
                </a:moveTo>
                <a:lnTo>
                  <a:pt x="411200" y="6350"/>
                </a:lnTo>
                <a:lnTo>
                  <a:pt x="417550" y="12700"/>
                </a:lnTo>
                <a:lnTo>
                  <a:pt x="423900" y="12700"/>
                </a:lnTo>
                <a:lnTo>
                  <a:pt x="423900" y="63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 txBox="1"/>
          <p:nvPr/>
        </p:nvSpPr>
        <p:spPr>
          <a:xfrm>
            <a:off x="9854310" y="5227849"/>
            <a:ext cx="607695" cy="1155065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30"/>
              </a:spcBef>
            </a:pPr>
            <a:r>
              <a:rPr sz="1800" dirty="0">
                <a:latin typeface="Calibri"/>
                <a:cs typeface="Calibri"/>
              </a:rPr>
              <a:t>Byte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35"/>
              </a:spcBef>
            </a:pPr>
            <a:r>
              <a:rPr sz="1800" dirty="0">
                <a:latin typeface="Calibri"/>
                <a:cs typeface="Calibri"/>
              </a:rPr>
              <a:t>Byte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1800" dirty="0">
                <a:latin typeface="Calibri"/>
                <a:cs typeface="Calibri"/>
              </a:rPr>
              <a:t>Byte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9981183" y="2778405"/>
            <a:ext cx="254000" cy="3022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.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. </a:t>
            </a:r>
            <a:r>
              <a:rPr sz="1800" spc="-5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9785984" y="1337817"/>
            <a:ext cx="6883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Byte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9981183" y="4828819"/>
            <a:ext cx="254000" cy="3022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.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. </a:t>
            </a:r>
            <a:r>
              <a:rPr sz="1800" spc="-5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11356213" y="3311161"/>
            <a:ext cx="528320" cy="12846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32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Byte</a:t>
            </a:r>
            <a:r>
              <a:rPr sz="1800" spc="-20" dirty="0">
                <a:latin typeface="Calibri"/>
                <a:cs typeface="Calibri"/>
              </a:rPr>
              <a:t> Block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@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0x7fff0000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5391658" y="3911600"/>
            <a:ext cx="4616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Evict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5257291" y="4185920"/>
            <a:ext cx="15786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685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Next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9604" y="411556"/>
            <a:ext cx="815276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Replacement</a:t>
            </a:r>
            <a:r>
              <a:rPr spc="-85" dirty="0"/>
              <a:t> </a:t>
            </a:r>
            <a:r>
              <a:rPr dirty="0"/>
              <a:t>Policies</a:t>
            </a:r>
            <a:r>
              <a:rPr spc="-110" dirty="0"/>
              <a:t> </a:t>
            </a:r>
            <a:r>
              <a:rPr dirty="0"/>
              <a:t>–</a:t>
            </a:r>
            <a:r>
              <a:rPr spc="-95" dirty="0"/>
              <a:t> </a:t>
            </a:r>
            <a:r>
              <a:rPr dirty="0"/>
              <a:t>Round</a:t>
            </a:r>
            <a:r>
              <a:rPr spc="-80" dirty="0"/>
              <a:t> </a:t>
            </a:r>
            <a:r>
              <a:rPr spc="-10" dirty="0"/>
              <a:t>Robin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513077" y="2357373"/>
            <a:ext cx="7067550" cy="4137025"/>
            <a:chOff x="1513077" y="2357373"/>
            <a:chExt cx="7067550" cy="4137025"/>
          </a:xfrm>
        </p:grpSpPr>
        <p:sp>
          <p:nvSpPr>
            <p:cNvPr id="4" name="object 4"/>
            <p:cNvSpPr/>
            <p:nvPr/>
          </p:nvSpPr>
          <p:spPr>
            <a:xfrm>
              <a:off x="1519427" y="2363723"/>
              <a:ext cx="7054850" cy="4124325"/>
            </a:xfrm>
            <a:custGeom>
              <a:avLst/>
              <a:gdLst/>
              <a:ahLst/>
              <a:cxnLst/>
              <a:rect l="l" t="t" r="r" b="b"/>
              <a:pathLst>
                <a:path w="7054850" h="4124325">
                  <a:moveTo>
                    <a:pt x="7054596" y="0"/>
                  </a:moveTo>
                  <a:lnTo>
                    <a:pt x="0" y="0"/>
                  </a:lnTo>
                  <a:lnTo>
                    <a:pt x="0" y="4123944"/>
                  </a:lnTo>
                  <a:lnTo>
                    <a:pt x="7054596" y="4123944"/>
                  </a:lnTo>
                  <a:lnTo>
                    <a:pt x="70545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19427" y="2363723"/>
              <a:ext cx="7054850" cy="4124325"/>
            </a:xfrm>
            <a:custGeom>
              <a:avLst/>
              <a:gdLst/>
              <a:ahLst/>
              <a:cxnLst/>
              <a:rect l="l" t="t" r="r" b="b"/>
              <a:pathLst>
                <a:path w="7054850" h="4124325">
                  <a:moveTo>
                    <a:pt x="0" y="4123944"/>
                  </a:moveTo>
                  <a:lnTo>
                    <a:pt x="7054596" y="4123944"/>
                  </a:lnTo>
                  <a:lnTo>
                    <a:pt x="7054596" y="0"/>
                  </a:lnTo>
                  <a:lnTo>
                    <a:pt x="0" y="0"/>
                  </a:lnTo>
                  <a:lnTo>
                    <a:pt x="0" y="412394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48967" y="2545079"/>
              <a:ext cx="6753225" cy="749935"/>
            </a:xfrm>
            <a:custGeom>
              <a:avLst/>
              <a:gdLst/>
              <a:ahLst/>
              <a:cxnLst/>
              <a:rect l="l" t="t" r="r" b="b"/>
              <a:pathLst>
                <a:path w="6753225" h="749935">
                  <a:moveTo>
                    <a:pt x="6752844" y="0"/>
                  </a:moveTo>
                  <a:lnTo>
                    <a:pt x="0" y="0"/>
                  </a:lnTo>
                  <a:lnTo>
                    <a:pt x="0" y="749808"/>
                  </a:lnTo>
                  <a:lnTo>
                    <a:pt x="6752844" y="749808"/>
                  </a:lnTo>
                  <a:lnTo>
                    <a:pt x="675284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48967" y="2545079"/>
              <a:ext cx="6753225" cy="749935"/>
            </a:xfrm>
            <a:custGeom>
              <a:avLst/>
              <a:gdLst/>
              <a:ahLst/>
              <a:cxnLst/>
              <a:rect l="l" t="t" r="r" b="b"/>
              <a:pathLst>
                <a:path w="6753225" h="749935">
                  <a:moveTo>
                    <a:pt x="0" y="749808"/>
                  </a:moveTo>
                  <a:lnTo>
                    <a:pt x="6752844" y="749808"/>
                  </a:lnTo>
                  <a:lnTo>
                    <a:pt x="6752844" y="0"/>
                  </a:lnTo>
                  <a:lnTo>
                    <a:pt x="0" y="0"/>
                  </a:lnTo>
                  <a:lnTo>
                    <a:pt x="0" y="7498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48967" y="3531107"/>
              <a:ext cx="6753225" cy="749935"/>
            </a:xfrm>
            <a:custGeom>
              <a:avLst/>
              <a:gdLst/>
              <a:ahLst/>
              <a:cxnLst/>
              <a:rect l="l" t="t" r="r" b="b"/>
              <a:pathLst>
                <a:path w="6753225" h="749935">
                  <a:moveTo>
                    <a:pt x="6752844" y="0"/>
                  </a:moveTo>
                  <a:lnTo>
                    <a:pt x="0" y="0"/>
                  </a:lnTo>
                  <a:lnTo>
                    <a:pt x="0" y="749807"/>
                  </a:lnTo>
                  <a:lnTo>
                    <a:pt x="6752844" y="749807"/>
                  </a:lnTo>
                  <a:lnTo>
                    <a:pt x="675284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48967" y="3531107"/>
              <a:ext cx="6753225" cy="749935"/>
            </a:xfrm>
            <a:custGeom>
              <a:avLst/>
              <a:gdLst/>
              <a:ahLst/>
              <a:cxnLst/>
              <a:rect l="l" t="t" r="r" b="b"/>
              <a:pathLst>
                <a:path w="6753225" h="749935">
                  <a:moveTo>
                    <a:pt x="0" y="749807"/>
                  </a:moveTo>
                  <a:lnTo>
                    <a:pt x="6752844" y="749807"/>
                  </a:lnTo>
                  <a:lnTo>
                    <a:pt x="6752844" y="0"/>
                  </a:lnTo>
                  <a:lnTo>
                    <a:pt x="0" y="0"/>
                  </a:lnTo>
                  <a:lnTo>
                    <a:pt x="0" y="7498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648967" y="4546091"/>
              <a:ext cx="6753225" cy="749935"/>
            </a:xfrm>
            <a:custGeom>
              <a:avLst/>
              <a:gdLst/>
              <a:ahLst/>
              <a:cxnLst/>
              <a:rect l="l" t="t" r="r" b="b"/>
              <a:pathLst>
                <a:path w="6753225" h="749935">
                  <a:moveTo>
                    <a:pt x="6752844" y="0"/>
                  </a:moveTo>
                  <a:lnTo>
                    <a:pt x="0" y="0"/>
                  </a:lnTo>
                  <a:lnTo>
                    <a:pt x="0" y="749807"/>
                  </a:lnTo>
                  <a:lnTo>
                    <a:pt x="6752844" y="749807"/>
                  </a:lnTo>
                  <a:lnTo>
                    <a:pt x="675284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648967" y="4546091"/>
              <a:ext cx="6753225" cy="749935"/>
            </a:xfrm>
            <a:custGeom>
              <a:avLst/>
              <a:gdLst/>
              <a:ahLst/>
              <a:cxnLst/>
              <a:rect l="l" t="t" r="r" b="b"/>
              <a:pathLst>
                <a:path w="6753225" h="749935">
                  <a:moveTo>
                    <a:pt x="0" y="749807"/>
                  </a:moveTo>
                  <a:lnTo>
                    <a:pt x="6752844" y="749807"/>
                  </a:lnTo>
                  <a:lnTo>
                    <a:pt x="6752844" y="0"/>
                  </a:lnTo>
                  <a:lnTo>
                    <a:pt x="0" y="0"/>
                  </a:lnTo>
                  <a:lnTo>
                    <a:pt x="0" y="7498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648967" y="5532119"/>
              <a:ext cx="6753225" cy="749935"/>
            </a:xfrm>
            <a:custGeom>
              <a:avLst/>
              <a:gdLst/>
              <a:ahLst/>
              <a:cxnLst/>
              <a:rect l="l" t="t" r="r" b="b"/>
              <a:pathLst>
                <a:path w="6753225" h="749935">
                  <a:moveTo>
                    <a:pt x="6752844" y="0"/>
                  </a:moveTo>
                  <a:lnTo>
                    <a:pt x="0" y="0"/>
                  </a:lnTo>
                  <a:lnTo>
                    <a:pt x="0" y="749807"/>
                  </a:lnTo>
                  <a:lnTo>
                    <a:pt x="6752844" y="749807"/>
                  </a:lnTo>
                  <a:lnTo>
                    <a:pt x="675284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648967" y="5532119"/>
              <a:ext cx="6753225" cy="749935"/>
            </a:xfrm>
            <a:custGeom>
              <a:avLst/>
              <a:gdLst/>
              <a:ahLst/>
              <a:cxnLst/>
              <a:rect l="l" t="t" r="r" b="b"/>
              <a:pathLst>
                <a:path w="6753225" h="749935">
                  <a:moveTo>
                    <a:pt x="0" y="749807"/>
                  </a:moveTo>
                  <a:lnTo>
                    <a:pt x="6752844" y="749807"/>
                  </a:lnTo>
                  <a:lnTo>
                    <a:pt x="6752844" y="0"/>
                  </a:lnTo>
                  <a:lnTo>
                    <a:pt x="0" y="0"/>
                  </a:lnTo>
                  <a:lnTo>
                    <a:pt x="0" y="7498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532889" y="2036445"/>
            <a:ext cx="354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L3$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701038" y="2660249"/>
            <a:ext cx="254000" cy="4876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Set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709927" y="3685647"/>
            <a:ext cx="254000" cy="4876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Set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01038" y="4691233"/>
            <a:ext cx="254000" cy="4876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Set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724532" y="5686964"/>
            <a:ext cx="254000" cy="4876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Set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066289" y="1645666"/>
            <a:ext cx="6360160" cy="4848860"/>
            <a:chOff x="2066289" y="1645666"/>
            <a:chExt cx="6360160" cy="4848860"/>
          </a:xfrm>
        </p:grpSpPr>
        <p:sp>
          <p:nvSpPr>
            <p:cNvPr id="20" name="object 20"/>
            <p:cNvSpPr/>
            <p:nvPr/>
          </p:nvSpPr>
          <p:spPr>
            <a:xfrm>
              <a:off x="2072639" y="1653540"/>
              <a:ext cx="1569720" cy="4834255"/>
            </a:xfrm>
            <a:custGeom>
              <a:avLst/>
              <a:gdLst/>
              <a:ahLst/>
              <a:cxnLst/>
              <a:rect l="l" t="t" r="r" b="b"/>
              <a:pathLst>
                <a:path w="1569720" h="4834255">
                  <a:moveTo>
                    <a:pt x="1569719" y="0"/>
                  </a:moveTo>
                  <a:lnTo>
                    <a:pt x="0" y="0"/>
                  </a:lnTo>
                  <a:lnTo>
                    <a:pt x="0" y="4834128"/>
                  </a:lnTo>
                  <a:lnTo>
                    <a:pt x="1569719" y="4834128"/>
                  </a:lnTo>
                  <a:lnTo>
                    <a:pt x="1569719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072639" y="1653540"/>
              <a:ext cx="1569720" cy="4834255"/>
            </a:xfrm>
            <a:custGeom>
              <a:avLst/>
              <a:gdLst/>
              <a:ahLst/>
              <a:cxnLst/>
              <a:rect l="l" t="t" r="r" b="b"/>
              <a:pathLst>
                <a:path w="1569720" h="4834255">
                  <a:moveTo>
                    <a:pt x="0" y="4834128"/>
                  </a:moveTo>
                  <a:lnTo>
                    <a:pt x="1569719" y="4834128"/>
                  </a:lnTo>
                  <a:lnTo>
                    <a:pt x="1569719" y="0"/>
                  </a:lnTo>
                  <a:lnTo>
                    <a:pt x="0" y="0"/>
                  </a:lnTo>
                  <a:lnTo>
                    <a:pt x="0" y="483412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668267" y="1652016"/>
              <a:ext cx="1568450" cy="4832985"/>
            </a:xfrm>
            <a:custGeom>
              <a:avLst/>
              <a:gdLst/>
              <a:ahLst/>
              <a:cxnLst/>
              <a:rect l="l" t="t" r="r" b="b"/>
              <a:pathLst>
                <a:path w="1568450" h="4832985">
                  <a:moveTo>
                    <a:pt x="1568196" y="0"/>
                  </a:moveTo>
                  <a:lnTo>
                    <a:pt x="0" y="0"/>
                  </a:lnTo>
                  <a:lnTo>
                    <a:pt x="0" y="4832604"/>
                  </a:lnTo>
                  <a:lnTo>
                    <a:pt x="1568196" y="4832604"/>
                  </a:lnTo>
                  <a:lnTo>
                    <a:pt x="1568196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668267" y="1652016"/>
              <a:ext cx="1568450" cy="4832985"/>
            </a:xfrm>
            <a:custGeom>
              <a:avLst/>
              <a:gdLst/>
              <a:ahLst/>
              <a:cxnLst/>
              <a:rect l="l" t="t" r="r" b="b"/>
              <a:pathLst>
                <a:path w="1568450" h="4832985">
                  <a:moveTo>
                    <a:pt x="0" y="4832604"/>
                  </a:moveTo>
                  <a:lnTo>
                    <a:pt x="1568196" y="4832604"/>
                  </a:lnTo>
                  <a:lnTo>
                    <a:pt x="1568196" y="0"/>
                  </a:lnTo>
                  <a:lnTo>
                    <a:pt x="0" y="0"/>
                  </a:lnTo>
                  <a:lnTo>
                    <a:pt x="0" y="483260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265419" y="1655064"/>
              <a:ext cx="1568450" cy="4832985"/>
            </a:xfrm>
            <a:custGeom>
              <a:avLst/>
              <a:gdLst/>
              <a:ahLst/>
              <a:cxnLst/>
              <a:rect l="l" t="t" r="r" b="b"/>
              <a:pathLst>
                <a:path w="1568450" h="4832985">
                  <a:moveTo>
                    <a:pt x="1568196" y="0"/>
                  </a:moveTo>
                  <a:lnTo>
                    <a:pt x="0" y="0"/>
                  </a:lnTo>
                  <a:lnTo>
                    <a:pt x="0" y="4832604"/>
                  </a:lnTo>
                  <a:lnTo>
                    <a:pt x="1568196" y="4832604"/>
                  </a:lnTo>
                  <a:lnTo>
                    <a:pt x="1568196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265419" y="1655064"/>
              <a:ext cx="1568450" cy="4832985"/>
            </a:xfrm>
            <a:custGeom>
              <a:avLst/>
              <a:gdLst/>
              <a:ahLst/>
              <a:cxnLst/>
              <a:rect l="l" t="t" r="r" b="b"/>
              <a:pathLst>
                <a:path w="1568450" h="4832985">
                  <a:moveTo>
                    <a:pt x="0" y="4832604"/>
                  </a:moveTo>
                  <a:lnTo>
                    <a:pt x="1568196" y="4832604"/>
                  </a:lnTo>
                  <a:lnTo>
                    <a:pt x="1568196" y="0"/>
                  </a:lnTo>
                  <a:lnTo>
                    <a:pt x="0" y="0"/>
                  </a:lnTo>
                  <a:lnTo>
                    <a:pt x="0" y="483260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850380" y="1652016"/>
              <a:ext cx="1569720" cy="4832985"/>
            </a:xfrm>
            <a:custGeom>
              <a:avLst/>
              <a:gdLst/>
              <a:ahLst/>
              <a:cxnLst/>
              <a:rect l="l" t="t" r="r" b="b"/>
              <a:pathLst>
                <a:path w="1569720" h="4832985">
                  <a:moveTo>
                    <a:pt x="1569720" y="0"/>
                  </a:moveTo>
                  <a:lnTo>
                    <a:pt x="0" y="0"/>
                  </a:lnTo>
                  <a:lnTo>
                    <a:pt x="0" y="4832604"/>
                  </a:lnTo>
                  <a:lnTo>
                    <a:pt x="1569720" y="4832604"/>
                  </a:lnTo>
                  <a:lnTo>
                    <a:pt x="1569720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850380" y="1652016"/>
              <a:ext cx="1569720" cy="4832985"/>
            </a:xfrm>
            <a:custGeom>
              <a:avLst/>
              <a:gdLst/>
              <a:ahLst/>
              <a:cxnLst/>
              <a:rect l="l" t="t" r="r" b="b"/>
              <a:pathLst>
                <a:path w="1569720" h="4832985">
                  <a:moveTo>
                    <a:pt x="0" y="4832604"/>
                  </a:moveTo>
                  <a:lnTo>
                    <a:pt x="1569720" y="4832604"/>
                  </a:lnTo>
                  <a:lnTo>
                    <a:pt x="1569720" y="0"/>
                  </a:lnTo>
                  <a:lnTo>
                    <a:pt x="0" y="0"/>
                  </a:lnTo>
                  <a:lnTo>
                    <a:pt x="0" y="4832604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738372" y="2682240"/>
              <a:ext cx="1423670" cy="401320"/>
            </a:xfrm>
            <a:custGeom>
              <a:avLst/>
              <a:gdLst/>
              <a:ahLst/>
              <a:cxnLst/>
              <a:rect l="l" t="t" r="r" b="b"/>
              <a:pathLst>
                <a:path w="1423670" h="401319">
                  <a:moveTo>
                    <a:pt x="1423415" y="0"/>
                  </a:moveTo>
                  <a:lnTo>
                    <a:pt x="0" y="0"/>
                  </a:lnTo>
                  <a:lnTo>
                    <a:pt x="0" y="400812"/>
                  </a:lnTo>
                  <a:lnTo>
                    <a:pt x="1423415" y="400812"/>
                  </a:lnTo>
                  <a:lnTo>
                    <a:pt x="142341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738372" y="2682240"/>
              <a:ext cx="1423670" cy="401320"/>
            </a:xfrm>
            <a:custGeom>
              <a:avLst/>
              <a:gdLst/>
              <a:ahLst/>
              <a:cxnLst/>
              <a:rect l="l" t="t" r="r" b="b"/>
              <a:pathLst>
                <a:path w="1423670" h="401319">
                  <a:moveTo>
                    <a:pt x="0" y="400812"/>
                  </a:moveTo>
                  <a:lnTo>
                    <a:pt x="1423415" y="400812"/>
                  </a:lnTo>
                  <a:lnTo>
                    <a:pt x="1423415" y="0"/>
                  </a:lnTo>
                  <a:lnTo>
                    <a:pt x="0" y="0"/>
                  </a:lnTo>
                  <a:lnTo>
                    <a:pt x="0" y="400812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303519" y="2682240"/>
              <a:ext cx="1423670" cy="401320"/>
            </a:xfrm>
            <a:custGeom>
              <a:avLst/>
              <a:gdLst/>
              <a:ahLst/>
              <a:cxnLst/>
              <a:rect l="l" t="t" r="r" b="b"/>
              <a:pathLst>
                <a:path w="1423670" h="401319">
                  <a:moveTo>
                    <a:pt x="1423416" y="0"/>
                  </a:moveTo>
                  <a:lnTo>
                    <a:pt x="0" y="0"/>
                  </a:lnTo>
                  <a:lnTo>
                    <a:pt x="0" y="400812"/>
                  </a:lnTo>
                  <a:lnTo>
                    <a:pt x="1423416" y="400812"/>
                  </a:lnTo>
                  <a:lnTo>
                    <a:pt x="1423416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303519" y="2682240"/>
              <a:ext cx="1423670" cy="401320"/>
            </a:xfrm>
            <a:custGeom>
              <a:avLst/>
              <a:gdLst/>
              <a:ahLst/>
              <a:cxnLst/>
              <a:rect l="l" t="t" r="r" b="b"/>
              <a:pathLst>
                <a:path w="1423670" h="401319">
                  <a:moveTo>
                    <a:pt x="0" y="400812"/>
                  </a:moveTo>
                  <a:lnTo>
                    <a:pt x="1423416" y="400812"/>
                  </a:lnTo>
                  <a:lnTo>
                    <a:pt x="1423416" y="0"/>
                  </a:lnTo>
                  <a:lnTo>
                    <a:pt x="0" y="0"/>
                  </a:lnTo>
                  <a:lnTo>
                    <a:pt x="0" y="40081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870192" y="2674619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40" h="402589">
                  <a:moveTo>
                    <a:pt x="1424940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4940" y="402336"/>
                  </a:lnTo>
                  <a:lnTo>
                    <a:pt x="1424940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870192" y="2674619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40" h="402589">
                  <a:moveTo>
                    <a:pt x="0" y="402336"/>
                  </a:moveTo>
                  <a:lnTo>
                    <a:pt x="1424940" y="402336"/>
                  </a:lnTo>
                  <a:lnTo>
                    <a:pt x="1424940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142743" y="3710939"/>
              <a:ext cx="1423670" cy="402590"/>
            </a:xfrm>
            <a:custGeom>
              <a:avLst/>
              <a:gdLst/>
              <a:ahLst/>
              <a:cxnLst/>
              <a:rect l="l" t="t" r="r" b="b"/>
              <a:pathLst>
                <a:path w="1423670" h="402589">
                  <a:moveTo>
                    <a:pt x="1423416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3416" y="402336"/>
                  </a:lnTo>
                  <a:lnTo>
                    <a:pt x="1423416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142743" y="3710939"/>
              <a:ext cx="1423670" cy="402590"/>
            </a:xfrm>
            <a:custGeom>
              <a:avLst/>
              <a:gdLst/>
              <a:ahLst/>
              <a:cxnLst/>
              <a:rect l="l" t="t" r="r" b="b"/>
              <a:pathLst>
                <a:path w="1423670" h="402589">
                  <a:moveTo>
                    <a:pt x="0" y="402336"/>
                  </a:moveTo>
                  <a:lnTo>
                    <a:pt x="1423416" y="402336"/>
                  </a:lnTo>
                  <a:lnTo>
                    <a:pt x="1423416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738372" y="3710939"/>
              <a:ext cx="1423670" cy="402590"/>
            </a:xfrm>
            <a:custGeom>
              <a:avLst/>
              <a:gdLst/>
              <a:ahLst/>
              <a:cxnLst/>
              <a:rect l="l" t="t" r="r" b="b"/>
              <a:pathLst>
                <a:path w="1423670" h="402589">
                  <a:moveTo>
                    <a:pt x="1423415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3415" y="402336"/>
                  </a:lnTo>
                  <a:lnTo>
                    <a:pt x="142341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738372" y="3710939"/>
              <a:ext cx="1423670" cy="402590"/>
            </a:xfrm>
            <a:custGeom>
              <a:avLst/>
              <a:gdLst/>
              <a:ahLst/>
              <a:cxnLst/>
              <a:rect l="l" t="t" r="r" b="b"/>
              <a:pathLst>
                <a:path w="1423670" h="402589">
                  <a:moveTo>
                    <a:pt x="0" y="402336"/>
                  </a:moveTo>
                  <a:lnTo>
                    <a:pt x="1423415" y="402336"/>
                  </a:lnTo>
                  <a:lnTo>
                    <a:pt x="1423415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303519" y="3710939"/>
              <a:ext cx="1423670" cy="402590"/>
            </a:xfrm>
            <a:custGeom>
              <a:avLst/>
              <a:gdLst/>
              <a:ahLst/>
              <a:cxnLst/>
              <a:rect l="l" t="t" r="r" b="b"/>
              <a:pathLst>
                <a:path w="1423670" h="402589">
                  <a:moveTo>
                    <a:pt x="1423416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3416" y="402336"/>
                  </a:lnTo>
                  <a:lnTo>
                    <a:pt x="1423416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303519" y="3710939"/>
              <a:ext cx="1423670" cy="402590"/>
            </a:xfrm>
            <a:custGeom>
              <a:avLst/>
              <a:gdLst/>
              <a:ahLst/>
              <a:cxnLst/>
              <a:rect l="l" t="t" r="r" b="b"/>
              <a:pathLst>
                <a:path w="1423670" h="402589">
                  <a:moveTo>
                    <a:pt x="0" y="402336"/>
                  </a:moveTo>
                  <a:lnTo>
                    <a:pt x="1423416" y="402336"/>
                  </a:lnTo>
                  <a:lnTo>
                    <a:pt x="1423416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870192" y="3704844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40" h="401320">
                  <a:moveTo>
                    <a:pt x="1424940" y="0"/>
                  </a:moveTo>
                  <a:lnTo>
                    <a:pt x="0" y="0"/>
                  </a:lnTo>
                  <a:lnTo>
                    <a:pt x="0" y="400811"/>
                  </a:lnTo>
                  <a:lnTo>
                    <a:pt x="1424940" y="400811"/>
                  </a:lnTo>
                  <a:lnTo>
                    <a:pt x="1424940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870192" y="3704844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40" h="401320">
                  <a:moveTo>
                    <a:pt x="0" y="400811"/>
                  </a:moveTo>
                  <a:lnTo>
                    <a:pt x="1424940" y="400811"/>
                  </a:lnTo>
                  <a:lnTo>
                    <a:pt x="1424940" y="0"/>
                  </a:lnTo>
                  <a:lnTo>
                    <a:pt x="0" y="0"/>
                  </a:lnTo>
                  <a:lnTo>
                    <a:pt x="0" y="40081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145791" y="4742688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39" h="401320">
                  <a:moveTo>
                    <a:pt x="1424940" y="0"/>
                  </a:moveTo>
                  <a:lnTo>
                    <a:pt x="0" y="0"/>
                  </a:lnTo>
                  <a:lnTo>
                    <a:pt x="0" y="400812"/>
                  </a:lnTo>
                  <a:lnTo>
                    <a:pt x="1424940" y="400812"/>
                  </a:lnTo>
                  <a:lnTo>
                    <a:pt x="1424940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145791" y="4742688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39" h="401320">
                  <a:moveTo>
                    <a:pt x="0" y="400812"/>
                  </a:moveTo>
                  <a:lnTo>
                    <a:pt x="1424940" y="400812"/>
                  </a:lnTo>
                  <a:lnTo>
                    <a:pt x="1424940" y="0"/>
                  </a:lnTo>
                  <a:lnTo>
                    <a:pt x="0" y="0"/>
                  </a:lnTo>
                  <a:lnTo>
                    <a:pt x="0" y="40081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741419" y="4742688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39" h="401320">
                  <a:moveTo>
                    <a:pt x="1424939" y="0"/>
                  </a:moveTo>
                  <a:lnTo>
                    <a:pt x="0" y="0"/>
                  </a:lnTo>
                  <a:lnTo>
                    <a:pt x="0" y="400812"/>
                  </a:lnTo>
                  <a:lnTo>
                    <a:pt x="1424939" y="400812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741419" y="4742688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39" h="401320">
                  <a:moveTo>
                    <a:pt x="0" y="400812"/>
                  </a:moveTo>
                  <a:lnTo>
                    <a:pt x="1424939" y="400812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0812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306567" y="4742688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40" h="401320">
                  <a:moveTo>
                    <a:pt x="1424939" y="0"/>
                  </a:moveTo>
                  <a:lnTo>
                    <a:pt x="0" y="0"/>
                  </a:lnTo>
                  <a:lnTo>
                    <a:pt x="0" y="400812"/>
                  </a:lnTo>
                  <a:lnTo>
                    <a:pt x="1424939" y="400812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306567" y="4735067"/>
              <a:ext cx="2988945" cy="408940"/>
            </a:xfrm>
            <a:custGeom>
              <a:avLst/>
              <a:gdLst/>
              <a:ahLst/>
              <a:cxnLst/>
              <a:rect l="l" t="t" r="r" b="b"/>
              <a:pathLst>
                <a:path w="2988945" h="408939">
                  <a:moveTo>
                    <a:pt x="0" y="408431"/>
                  </a:moveTo>
                  <a:lnTo>
                    <a:pt x="1424939" y="408431"/>
                  </a:lnTo>
                  <a:lnTo>
                    <a:pt x="1424939" y="7619"/>
                  </a:lnTo>
                  <a:lnTo>
                    <a:pt x="0" y="7619"/>
                  </a:lnTo>
                  <a:lnTo>
                    <a:pt x="0" y="408431"/>
                  </a:lnTo>
                  <a:close/>
                </a:path>
                <a:path w="2988945" h="408939">
                  <a:moveTo>
                    <a:pt x="1563624" y="400811"/>
                  </a:moveTo>
                  <a:lnTo>
                    <a:pt x="2988564" y="400811"/>
                  </a:lnTo>
                  <a:lnTo>
                    <a:pt x="2988564" y="0"/>
                  </a:lnTo>
                  <a:lnTo>
                    <a:pt x="1563624" y="0"/>
                  </a:lnTo>
                  <a:lnTo>
                    <a:pt x="1563624" y="40081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148839" y="569366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39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4939" y="402336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148839" y="569366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6"/>
                  </a:moveTo>
                  <a:lnTo>
                    <a:pt x="1424939" y="402336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744467" y="569366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39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4939" y="402336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744467" y="569366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6"/>
                  </a:moveTo>
                  <a:lnTo>
                    <a:pt x="1424939" y="402336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309616" y="569366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40" h="402589">
                  <a:moveTo>
                    <a:pt x="1424939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4939" y="402336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309616" y="569366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40" h="402589">
                  <a:moveTo>
                    <a:pt x="0" y="402336"/>
                  </a:moveTo>
                  <a:lnTo>
                    <a:pt x="1424939" y="402336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876287" y="5687568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40" h="401320">
                  <a:moveTo>
                    <a:pt x="1424940" y="0"/>
                  </a:moveTo>
                  <a:lnTo>
                    <a:pt x="0" y="0"/>
                  </a:lnTo>
                  <a:lnTo>
                    <a:pt x="0" y="400811"/>
                  </a:lnTo>
                  <a:lnTo>
                    <a:pt x="1424940" y="400811"/>
                  </a:lnTo>
                  <a:lnTo>
                    <a:pt x="1424940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876287" y="5687568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40" h="401320">
                  <a:moveTo>
                    <a:pt x="0" y="400811"/>
                  </a:moveTo>
                  <a:lnTo>
                    <a:pt x="1424940" y="400811"/>
                  </a:lnTo>
                  <a:lnTo>
                    <a:pt x="1424940" y="0"/>
                  </a:lnTo>
                  <a:lnTo>
                    <a:pt x="0" y="0"/>
                  </a:lnTo>
                  <a:lnTo>
                    <a:pt x="0" y="40081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2078989" y="1659127"/>
            <a:ext cx="1570355" cy="698500"/>
          </a:xfrm>
          <a:prstGeom prst="rect">
            <a:avLst/>
          </a:prstGeom>
          <a:solidFill>
            <a:srgbClr val="ACB8C9">
              <a:alpha val="39999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marL="506095">
              <a:lnSpc>
                <a:spcPts val="2065"/>
              </a:lnSpc>
            </a:pPr>
            <a:r>
              <a:rPr sz="1800" spc="-10" dirty="0">
                <a:latin typeface="Calibri"/>
                <a:cs typeface="Calibri"/>
              </a:rPr>
              <a:t>Way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3661664" y="1659127"/>
            <a:ext cx="1583055" cy="698500"/>
          </a:xfrm>
          <a:prstGeom prst="rect">
            <a:avLst/>
          </a:prstGeom>
          <a:solidFill>
            <a:srgbClr val="ACB8C9">
              <a:alpha val="39999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marL="455930">
              <a:lnSpc>
                <a:spcPts val="2070"/>
              </a:lnSpc>
            </a:pPr>
            <a:r>
              <a:rPr sz="1800" spc="-10" dirty="0">
                <a:latin typeface="Calibri"/>
                <a:cs typeface="Calibri"/>
              </a:rPr>
              <a:t>Way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5257291" y="1659127"/>
            <a:ext cx="1578610" cy="698500"/>
          </a:xfrm>
          <a:prstGeom prst="rect">
            <a:avLst/>
          </a:prstGeom>
          <a:solidFill>
            <a:srgbClr val="ACB8C9">
              <a:alpha val="39999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marL="474980">
              <a:lnSpc>
                <a:spcPts val="2000"/>
              </a:lnSpc>
            </a:pPr>
            <a:r>
              <a:rPr sz="1800" spc="-10" dirty="0">
                <a:latin typeface="Calibri"/>
                <a:cs typeface="Calibri"/>
              </a:rPr>
              <a:t>Way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6848347" y="1659127"/>
            <a:ext cx="1565910" cy="698500"/>
          </a:xfrm>
          <a:prstGeom prst="rect">
            <a:avLst/>
          </a:prstGeom>
          <a:solidFill>
            <a:srgbClr val="ACB8C9">
              <a:alpha val="39999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marL="481965">
              <a:lnSpc>
                <a:spcPts val="2065"/>
              </a:lnSpc>
            </a:pPr>
            <a:r>
              <a:rPr sz="1800" spc="-10" dirty="0">
                <a:latin typeface="Calibri"/>
                <a:cs typeface="Calibri"/>
              </a:rPr>
              <a:t>Way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2142744" y="2682239"/>
            <a:ext cx="1423670" cy="401320"/>
          </a:xfrm>
          <a:prstGeom prst="rect">
            <a:avLst/>
          </a:prstGeom>
          <a:solidFill>
            <a:srgbClr val="DAE2F3"/>
          </a:solidFill>
          <a:ln w="12700">
            <a:solidFill>
              <a:srgbClr val="2E528F"/>
            </a:solidFill>
          </a:ln>
        </p:spPr>
        <p:txBody>
          <a:bodyPr vert="horz" wrap="square" lIns="0" tIns="55880" rIns="0" bIns="0" rtlCol="0">
            <a:spAutoFit/>
          </a:bodyPr>
          <a:lstStyle/>
          <a:p>
            <a:pPr marL="442595">
              <a:lnSpc>
                <a:spcPct val="100000"/>
              </a:lnSpc>
              <a:spcBef>
                <a:spcPts val="440"/>
              </a:spcBef>
            </a:pPr>
            <a:r>
              <a:rPr sz="1800" spc="-20" dirty="0">
                <a:latin typeface="Calibri"/>
                <a:cs typeface="Calibri"/>
              </a:rPr>
              <a:t>Line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9206483" y="283463"/>
            <a:ext cx="2745105" cy="81089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1650">
              <a:latin typeface="Times New Roman"/>
              <a:cs typeface="Times New Roman"/>
            </a:endParaRPr>
          </a:p>
          <a:p>
            <a:pPr marL="262255">
              <a:lnSpc>
                <a:spcPct val="100000"/>
              </a:lnSpc>
            </a:pPr>
            <a:r>
              <a:rPr sz="1800" dirty="0">
                <a:latin typeface="Courier New"/>
                <a:cs typeface="Courier New"/>
              </a:rPr>
              <a:t>lb</a:t>
            </a:r>
            <a:r>
              <a:rPr sz="1800" spc="-2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x6</a:t>
            </a:r>
            <a:r>
              <a:rPr sz="1800" spc="-20" dirty="0">
                <a:latin typeface="Courier New"/>
                <a:cs typeface="Courier New"/>
              </a:rPr>
              <a:t> </a:t>
            </a:r>
            <a:r>
              <a:rPr sz="1800" spc="-10" dirty="0">
                <a:latin typeface="Courier New"/>
                <a:cs typeface="Courier New"/>
              </a:rPr>
              <a:t>0x7fff0053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2152142" y="4840604"/>
            <a:ext cx="13836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1,0,0x7fff10,…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3747770" y="4840604"/>
            <a:ext cx="13881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925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1,0,0x000000,…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5312917" y="4829302"/>
            <a:ext cx="13989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244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1,1,0x001e00,…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6870192" y="4735067"/>
            <a:ext cx="1424940" cy="401320"/>
          </a:xfrm>
          <a:prstGeom prst="rect">
            <a:avLst/>
          </a:prstGeom>
          <a:solidFill>
            <a:srgbClr val="DAE2F3"/>
          </a:solidFill>
        </p:spPr>
        <p:txBody>
          <a:bodyPr vert="horz" wrap="square" lIns="0" tIns="106680" rIns="0" bIns="0" rtlCol="0">
            <a:spAutoFit/>
          </a:bodyPr>
          <a:lstStyle/>
          <a:p>
            <a:pPr marL="46990">
              <a:lnSpc>
                <a:spcPct val="100000"/>
              </a:lnSpc>
              <a:spcBef>
                <a:spcPts val="840"/>
              </a:spcBef>
            </a:pPr>
            <a:r>
              <a:rPr sz="1200" spc="-10" dirty="0">
                <a:latin typeface="Calibri"/>
                <a:cs typeface="Calibri"/>
              </a:rPr>
              <a:t>0,0,0x7fff00,…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66" name="object 66"/>
          <p:cNvGrpSpPr/>
          <p:nvPr/>
        </p:nvGrpSpPr>
        <p:grpSpPr>
          <a:xfrm>
            <a:off x="2066544" y="1377441"/>
            <a:ext cx="9255760" cy="5011420"/>
            <a:chOff x="2066544" y="1377441"/>
            <a:chExt cx="9255760" cy="5011420"/>
          </a:xfrm>
        </p:grpSpPr>
        <p:sp>
          <p:nvSpPr>
            <p:cNvPr id="67" name="object 67"/>
            <p:cNvSpPr/>
            <p:nvPr/>
          </p:nvSpPr>
          <p:spPr>
            <a:xfrm>
              <a:off x="6850379" y="4675632"/>
              <a:ext cx="1469390" cy="467995"/>
            </a:xfrm>
            <a:custGeom>
              <a:avLst/>
              <a:gdLst/>
              <a:ahLst/>
              <a:cxnLst/>
              <a:rect l="l" t="t" r="r" b="b"/>
              <a:pathLst>
                <a:path w="1469390" h="467995">
                  <a:moveTo>
                    <a:pt x="0" y="467868"/>
                  </a:moveTo>
                  <a:lnTo>
                    <a:pt x="1469135" y="467868"/>
                  </a:lnTo>
                  <a:lnTo>
                    <a:pt x="1469135" y="0"/>
                  </a:lnTo>
                  <a:lnTo>
                    <a:pt x="0" y="0"/>
                  </a:lnTo>
                  <a:lnTo>
                    <a:pt x="0" y="467868"/>
                  </a:lnTo>
                  <a:close/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7528559" y="3896868"/>
              <a:ext cx="3047365" cy="780415"/>
            </a:xfrm>
            <a:custGeom>
              <a:avLst/>
              <a:gdLst/>
              <a:ahLst/>
              <a:cxnLst/>
              <a:rect l="l" t="t" r="r" b="b"/>
              <a:pathLst>
                <a:path w="3047365" h="780414">
                  <a:moveTo>
                    <a:pt x="38100" y="665987"/>
                  </a:moveTo>
                  <a:lnTo>
                    <a:pt x="0" y="665987"/>
                  </a:lnTo>
                  <a:lnTo>
                    <a:pt x="57150" y="780287"/>
                  </a:lnTo>
                  <a:lnTo>
                    <a:pt x="104775" y="685037"/>
                  </a:lnTo>
                  <a:lnTo>
                    <a:pt x="38100" y="685037"/>
                  </a:lnTo>
                  <a:lnTo>
                    <a:pt x="38100" y="665987"/>
                  </a:lnTo>
                  <a:close/>
                </a:path>
                <a:path w="3047365" h="780414">
                  <a:moveTo>
                    <a:pt x="3047238" y="0"/>
                  </a:moveTo>
                  <a:lnTo>
                    <a:pt x="38100" y="0"/>
                  </a:lnTo>
                  <a:lnTo>
                    <a:pt x="38100" y="685037"/>
                  </a:lnTo>
                  <a:lnTo>
                    <a:pt x="76200" y="685037"/>
                  </a:lnTo>
                  <a:lnTo>
                    <a:pt x="76200" y="38099"/>
                  </a:lnTo>
                  <a:lnTo>
                    <a:pt x="57150" y="38099"/>
                  </a:lnTo>
                  <a:lnTo>
                    <a:pt x="76200" y="19049"/>
                  </a:lnTo>
                  <a:lnTo>
                    <a:pt x="3047238" y="19049"/>
                  </a:lnTo>
                  <a:lnTo>
                    <a:pt x="3047238" y="0"/>
                  </a:lnTo>
                  <a:close/>
                </a:path>
                <a:path w="3047365" h="780414">
                  <a:moveTo>
                    <a:pt x="114300" y="665987"/>
                  </a:moveTo>
                  <a:lnTo>
                    <a:pt x="76200" y="665987"/>
                  </a:lnTo>
                  <a:lnTo>
                    <a:pt x="76200" y="685037"/>
                  </a:lnTo>
                  <a:lnTo>
                    <a:pt x="104775" y="685037"/>
                  </a:lnTo>
                  <a:lnTo>
                    <a:pt x="114300" y="665987"/>
                  </a:lnTo>
                  <a:close/>
                </a:path>
                <a:path w="3047365" h="780414">
                  <a:moveTo>
                    <a:pt x="76200" y="19049"/>
                  </a:moveTo>
                  <a:lnTo>
                    <a:pt x="57150" y="38099"/>
                  </a:lnTo>
                  <a:lnTo>
                    <a:pt x="76200" y="38099"/>
                  </a:lnTo>
                  <a:lnTo>
                    <a:pt x="76200" y="19049"/>
                  </a:lnTo>
                  <a:close/>
                </a:path>
                <a:path w="3047365" h="780414">
                  <a:moveTo>
                    <a:pt x="3047238" y="19049"/>
                  </a:moveTo>
                  <a:lnTo>
                    <a:pt x="76200" y="19049"/>
                  </a:lnTo>
                  <a:lnTo>
                    <a:pt x="76200" y="38099"/>
                  </a:lnTo>
                  <a:lnTo>
                    <a:pt x="3047238" y="38099"/>
                  </a:lnTo>
                  <a:lnTo>
                    <a:pt x="3047238" y="190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0575036" y="1383791"/>
              <a:ext cx="727075" cy="4998720"/>
            </a:xfrm>
            <a:custGeom>
              <a:avLst/>
              <a:gdLst/>
              <a:ahLst/>
              <a:cxnLst/>
              <a:rect l="l" t="t" r="r" b="b"/>
              <a:pathLst>
                <a:path w="727075" h="4998720">
                  <a:moveTo>
                    <a:pt x="726948" y="0"/>
                  </a:moveTo>
                  <a:lnTo>
                    <a:pt x="0" y="0"/>
                  </a:lnTo>
                  <a:lnTo>
                    <a:pt x="0" y="4998720"/>
                  </a:lnTo>
                  <a:lnTo>
                    <a:pt x="726948" y="4998720"/>
                  </a:lnTo>
                  <a:lnTo>
                    <a:pt x="72694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0575036" y="1383791"/>
              <a:ext cx="727075" cy="4998720"/>
            </a:xfrm>
            <a:custGeom>
              <a:avLst/>
              <a:gdLst/>
              <a:ahLst/>
              <a:cxnLst/>
              <a:rect l="l" t="t" r="r" b="b"/>
              <a:pathLst>
                <a:path w="727075" h="4998720">
                  <a:moveTo>
                    <a:pt x="0" y="4998720"/>
                  </a:moveTo>
                  <a:lnTo>
                    <a:pt x="726948" y="4998720"/>
                  </a:lnTo>
                  <a:lnTo>
                    <a:pt x="726948" y="0"/>
                  </a:lnTo>
                  <a:lnTo>
                    <a:pt x="0" y="0"/>
                  </a:lnTo>
                  <a:lnTo>
                    <a:pt x="0" y="499872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0575798" y="3345941"/>
              <a:ext cx="727075" cy="1138555"/>
            </a:xfrm>
            <a:custGeom>
              <a:avLst/>
              <a:gdLst/>
              <a:ahLst/>
              <a:cxnLst/>
              <a:rect l="l" t="t" r="r" b="b"/>
              <a:pathLst>
                <a:path w="727075" h="1138554">
                  <a:moveTo>
                    <a:pt x="0" y="1138428"/>
                  </a:moveTo>
                  <a:lnTo>
                    <a:pt x="726948" y="1138428"/>
                  </a:lnTo>
                  <a:lnTo>
                    <a:pt x="726948" y="0"/>
                  </a:lnTo>
                  <a:lnTo>
                    <a:pt x="0" y="0"/>
                  </a:lnTo>
                  <a:lnTo>
                    <a:pt x="0" y="1138428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104644" y="4695444"/>
              <a:ext cx="4645660" cy="486409"/>
            </a:xfrm>
            <a:custGeom>
              <a:avLst/>
              <a:gdLst/>
              <a:ahLst/>
              <a:cxnLst/>
              <a:rect l="l" t="t" r="r" b="b"/>
              <a:pathLst>
                <a:path w="4645659" h="486410">
                  <a:moveTo>
                    <a:pt x="3176016" y="467867"/>
                  </a:moveTo>
                  <a:lnTo>
                    <a:pt x="4645152" y="467867"/>
                  </a:lnTo>
                  <a:lnTo>
                    <a:pt x="4645152" y="0"/>
                  </a:lnTo>
                  <a:lnTo>
                    <a:pt x="3176016" y="0"/>
                  </a:lnTo>
                  <a:lnTo>
                    <a:pt x="3176016" y="467867"/>
                  </a:lnTo>
                  <a:close/>
                </a:path>
                <a:path w="4645659" h="486410">
                  <a:moveTo>
                    <a:pt x="1600200" y="486155"/>
                  </a:moveTo>
                  <a:lnTo>
                    <a:pt x="3069336" y="486155"/>
                  </a:lnTo>
                  <a:lnTo>
                    <a:pt x="3069336" y="18287"/>
                  </a:lnTo>
                  <a:lnTo>
                    <a:pt x="1600200" y="18287"/>
                  </a:lnTo>
                  <a:lnTo>
                    <a:pt x="1600200" y="486155"/>
                  </a:lnTo>
                  <a:close/>
                </a:path>
                <a:path w="4645659" h="486410">
                  <a:moveTo>
                    <a:pt x="0" y="480059"/>
                  </a:moveTo>
                  <a:lnTo>
                    <a:pt x="1469135" y="480059"/>
                  </a:lnTo>
                  <a:lnTo>
                    <a:pt x="1469135" y="12191"/>
                  </a:lnTo>
                  <a:lnTo>
                    <a:pt x="0" y="12191"/>
                  </a:lnTo>
                  <a:lnTo>
                    <a:pt x="0" y="480059"/>
                  </a:lnTo>
                  <a:close/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782824" y="3896867"/>
              <a:ext cx="7793355" cy="846455"/>
            </a:xfrm>
            <a:custGeom>
              <a:avLst/>
              <a:gdLst/>
              <a:ahLst/>
              <a:cxnLst/>
              <a:rect l="l" t="t" r="r" b="b"/>
              <a:pathLst>
                <a:path w="7793355" h="846454">
                  <a:moveTo>
                    <a:pt x="7793228" y="0"/>
                  </a:moveTo>
                  <a:lnTo>
                    <a:pt x="7793228" y="0"/>
                  </a:lnTo>
                  <a:lnTo>
                    <a:pt x="38100" y="0"/>
                  </a:lnTo>
                  <a:lnTo>
                    <a:pt x="38100" y="697357"/>
                  </a:lnTo>
                  <a:lnTo>
                    <a:pt x="0" y="697357"/>
                  </a:lnTo>
                  <a:lnTo>
                    <a:pt x="57150" y="811657"/>
                  </a:lnTo>
                  <a:lnTo>
                    <a:pt x="104775" y="716407"/>
                  </a:lnTo>
                  <a:lnTo>
                    <a:pt x="114300" y="697357"/>
                  </a:lnTo>
                  <a:lnTo>
                    <a:pt x="76200" y="697357"/>
                  </a:lnTo>
                  <a:lnTo>
                    <a:pt x="76200" y="38100"/>
                  </a:lnTo>
                  <a:lnTo>
                    <a:pt x="1652016" y="38100"/>
                  </a:lnTo>
                  <a:lnTo>
                    <a:pt x="1652016" y="732155"/>
                  </a:lnTo>
                  <a:lnTo>
                    <a:pt x="1613916" y="732155"/>
                  </a:lnTo>
                  <a:lnTo>
                    <a:pt x="1671066" y="846455"/>
                  </a:lnTo>
                  <a:lnTo>
                    <a:pt x="1718691" y="751205"/>
                  </a:lnTo>
                  <a:lnTo>
                    <a:pt x="1728216" y="732155"/>
                  </a:lnTo>
                  <a:lnTo>
                    <a:pt x="1690116" y="732155"/>
                  </a:lnTo>
                  <a:lnTo>
                    <a:pt x="1690116" y="38100"/>
                  </a:lnTo>
                  <a:lnTo>
                    <a:pt x="3214116" y="38100"/>
                  </a:lnTo>
                  <a:lnTo>
                    <a:pt x="3214116" y="685927"/>
                  </a:lnTo>
                  <a:lnTo>
                    <a:pt x="3176016" y="685927"/>
                  </a:lnTo>
                  <a:lnTo>
                    <a:pt x="3233166" y="800227"/>
                  </a:lnTo>
                  <a:lnTo>
                    <a:pt x="3280791" y="704977"/>
                  </a:lnTo>
                  <a:lnTo>
                    <a:pt x="3290316" y="685927"/>
                  </a:lnTo>
                  <a:lnTo>
                    <a:pt x="3252216" y="685927"/>
                  </a:lnTo>
                  <a:lnTo>
                    <a:pt x="3252216" y="38100"/>
                  </a:lnTo>
                  <a:lnTo>
                    <a:pt x="4004691" y="38100"/>
                  </a:lnTo>
                  <a:lnTo>
                    <a:pt x="4004691" y="389382"/>
                  </a:lnTo>
                  <a:lnTo>
                    <a:pt x="3581400" y="389382"/>
                  </a:lnTo>
                  <a:lnTo>
                    <a:pt x="4427982" y="758952"/>
                  </a:lnTo>
                  <a:lnTo>
                    <a:pt x="4783836" y="603618"/>
                  </a:lnTo>
                  <a:lnTo>
                    <a:pt x="4783836" y="665988"/>
                  </a:lnTo>
                  <a:lnTo>
                    <a:pt x="4745736" y="665988"/>
                  </a:lnTo>
                  <a:lnTo>
                    <a:pt x="4802886" y="780288"/>
                  </a:lnTo>
                  <a:lnTo>
                    <a:pt x="4850511" y="685038"/>
                  </a:lnTo>
                  <a:lnTo>
                    <a:pt x="4860036" y="665988"/>
                  </a:lnTo>
                  <a:lnTo>
                    <a:pt x="4821936" y="665988"/>
                  </a:lnTo>
                  <a:lnTo>
                    <a:pt x="4821936" y="586981"/>
                  </a:lnTo>
                  <a:lnTo>
                    <a:pt x="5274564" y="389382"/>
                  </a:lnTo>
                  <a:lnTo>
                    <a:pt x="4851273" y="389382"/>
                  </a:lnTo>
                  <a:lnTo>
                    <a:pt x="4851273" y="38100"/>
                  </a:lnTo>
                  <a:lnTo>
                    <a:pt x="7792847" y="38100"/>
                  </a:lnTo>
                  <a:lnTo>
                    <a:pt x="7792974" y="38100"/>
                  </a:lnTo>
                  <a:lnTo>
                    <a:pt x="7793228" y="38100"/>
                  </a:lnTo>
                  <a:lnTo>
                    <a:pt x="7793228" y="19050"/>
                  </a:lnTo>
                  <a:lnTo>
                    <a:pt x="77932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6364223" y="3916680"/>
              <a:ext cx="1693545" cy="739140"/>
            </a:xfrm>
            <a:custGeom>
              <a:avLst/>
              <a:gdLst/>
              <a:ahLst/>
              <a:cxnLst/>
              <a:rect l="l" t="t" r="r" b="b"/>
              <a:pathLst>
                <a:path w="1693545" h="739139">
                  <a:moveTo>
                    <a:pt x="0" y="369570"/>
                  </a:moveTo>
                  <a:lnTo>
                    <a:pt x="423291" y="369570"/>
                  </a:lnTo>
                  <a:lnTo>
                    <a:pt x="423291" y="0"/>
                  </a:lnTo>
                  <a:lnTo>
                    <a:pt x="1269873" y="0"/>
                  </a:lnTo>
                  <a:lnTo>
                    <a:pt x="1269873" y="369570"/>
                  </a:lnTo>
                  <a:lnTo>
                    <a:pt x="1693164" y="369570"/>
                  </a:lnTo>
                  <a:lnTo>
                    <a:pt x="846581" y="739140"/>
                  </a:lnTo>
                  <a:lnTo>
                    <a:pt x="0" y="36957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5" name="object 75"/>
          <p:cNvGrpSpPr/>
          <p:nvPr/>
        </p:nvGrpSpPr>
        <p:grpSpPr>
          <a:xfrm>
            <a:off x="-6350" y="2357373"/>
            <a:ext cx="1024890" cy="4133850"/>
            <a:chOff x="-6350" y="2357373"/>
            <a:chExt cx="1024890" cy="4133850"/>
          </a:xfrm>
        </p:grpSpPr>
        <p:sp>
          <p:nvSpPr>
            <p:cNvPr id="76" name="object 76"/>
            <p:cNvSpPr/>
            <p:nvPr/>
          </p:nvSpPr>
          <p:spPr>
            <a:xfrm>
              <a:off x="0" y="2363723"/>
              <a:ext cx="1012190" cy="4121150"/>
            </a:xfrm>
            <a:custGeom>
              <a:avLst/>
              <a:gdLst/>
              <a:ahLst/>
              <a:cxnLst/>
              <a:rect l="l" t="t" r="r" b="b"/>
              <a:pathLst>
                <a:path w="1012190" h="4121150">
                  <a:moveTo>
                    <a:pt x="1011935" y="0"/>
                  </a:moveTo>
                  <a:lnTo>
                    <a:pt x="0" y="0"/>
                  </a:lnTo>
                  <a:lnTo>
                    <a:pt x="0" y="4120896"/>
                  </a:lnTo>
                  <a:lnTo>
                    <a:pt x="1011935" y="4120896"/>
                  </a:lnTo>
                  <a:lnTo>
                    <a:pt x="101193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0" y="2363723"/>
              <a:ext cx="1012190" cy="4121150"/>
            </a:xfrm>
            <a:custGeom>
              <a:avLst/>
              <a:gdLst/>
              <a:ahLst/>
              <a:cxnLst/>
              <a:rect l="l" t="t" r="r" b="b"/>
              <a:pathLst>
                <a:path w="1012190" h="4121150">
                  <a:moveTo>
                    <a:pt x="0" y="4120896"/>
                  </a:moveTo>
                  <a:lnTo>
                    <a:pt x="1011935" y="4120896"/>
                  </a:lnTo>
                  <a:lnTo>
                    <a:pt x="1011935" y="0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8" name="object 78"/>
          <p:cNvSpPr txBox="1"/>
          <p:nvPr/>
        </p:nvSpPr>
        <p:spPr>
          <a:xfrm>
            <a:off x="0" y="4131945"/>
            <a:ext cx="10058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180" marR="121285" indent="-635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Calibri"/>
                <a:cs typeface="Calibri"/>
              </a:rPr>
              <a:t>ache </a:t>
            </a:r>
            <a:r>
              <a:rPr sz="1800" b="1" spc="-10" dirty="0">
                <a:latin typeface="Calibri"/>
                <a:cs typeface="Calibri"/>
              </a:rPr>
              <a:t>ontroller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-52601" y="1504569"/>
            <a:ext cx="45339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20" dirty="0">
                <a:latin typeface="Courier New"/>
                <a:cs typeface="Courier New"/>
              </a:rPr>
              <a:t>0011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0" y="1784476"/>
            <a:ext cx="417830" cy="6350"/>
          </a:xfrm>
          <a:custGeom>
            <a:avLst/>
            <a:gdLst/>
            <a:ahLst/>
            <a:cxnLst/>
            <a:rect l="l" t="t" r="r" b="b"/>
            <a:pathLst>
              <a:path w="417830" h="6350">
                <a:moveTo>
                  <a:pt x="417372" y="0"/>
                </a:moveTo>
                <a:lnTo>
                  <a:pt x="0" y="0"/>
                </a:lnTo>
                <a:lnTo>
                  <a:pt x="0" y="6350"/>
                </a:lnTo>
                <a:lnTo>
                  <a:pt x="417372" y="6350"/>
                </a:lnTo>
                <a:lnTo>
                  <a:pt x="417372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10414" y="1828876"/>
            <a:ext cx="294640" cy="4540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20" dirty="0">
                <a:latin typeface="Calibri"/>
                <a:cs typeface="Calibri"/>
              </a:rPr>
              <a:t>fset</a:t>
            </a:r>
            <a:endParaRPr sz="1400">
              <a:latin typeface="Calibri"/>
              <a:cs typeface="Calibri"/>
            </a:endParaRPr>
          </a:p>
          <a:p>
            <a:pPr marL="21590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Calibri"/>
                <a:cs typeface="Calibri"/>
              </a:rPr>
              <a:t>9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0" y="1785873"/>
            <a:ext cx="455930" cy="577850"/>
          </a:xfrm>
          <a:custGeom>
            <a:avLst/>
            <a:gdLst/>
            <a:ahLst/>
            <a:cxnLst/>
            <a:rect l="l" t="t" r="r" b="b"/>
            <a:pathLst>
              <a:path w="455930" h="577850">
                <a:moveTo>
                  <a:pt x="411200" y="501650"/>
                </a:moveTo>
                <a:lnTo>
                  <a:pt x="379450" y="501650"/>
                </a:lnTo>
                <a:lnTo>
                  <a:pt x="417550" y="577850"/>
                </a:lnTo>
                <a:lnTo>
                  <a:pt x="449300" y="514350"/>
                </a:lnTo>
                <a:lnTo>
                  <a:pt x="411200" y="514350"/>
                </a:lnTo>
                <a:lnTo>
                  <a:pt x="411200" y="501650"/>
                </a:lnTo>
                <a:close/>
              </a:path>
              <a:path w="455930" h="577850">
                <a:moveTo>
                  <a:pt x="411200" y="6350"/>
                </a:moveTo>
                <a:lnTo>
                  <a:pt x="411200" y="514350"/>
                </a:lnTo>
                <a:lnTo>
                  <a:pt x="423900" y="514350"/>
                </a:lnTo>
                <a:lnTo>
                  <a:pt x="423900" y="12700"/>
                </a:lnTo>
                <a:lnTo>
                  <a:pt x="417550" y="12700"/>
                </a:lnTo>
                <a:lnTo>
                  <a:pt x="411200" y="6350"/>
                </a:lnTo>
                <a:close/>
              </a:path>
              <a:path w="455930" h="577850">
                <a:moveTo>
                  <a:pt x="455650" y="501650"/>
                </a:moveTo>
                <a:lnTo>
                  <a:pt x="423900" y="501650"/>
                </a:lnTo>
                <a:lnTo>
                  <a:pt x="423900" y="514350"/>
                </a:lnTo>
                <a:lnTo>
                  <a:pt x="449300" y="514350"/>
                </a:lnTo>
                <a:lnTo>
                  <a:pt x="455650" y="501650"/>
                </a:lnTo>
                <a:close/>
              </a:path>
              <a:path w="455930" h="577850">
                <a:moveTo>
                  <a:pt x="423900" y="0"/>
                </a:moveTo>
                <a:lnTo>
                  <a:pt x="0" y="0"/>
                </a:lnTo>
                <a:lnTo>
                  <a:pt x="0" y="12700"/>
                </a:lnTo>
                <a:lnTo>
                  <a:pt x="411200" y="12700"/>
                </a:lnTo>
                <a:lnTo>
                  <a:pt x="411200" y="6350"/>
                </a:lnTo>
                <a:lnTo>
                  <a:pt x="423900" y="6350"/>
                </a:lnTo>
                <a:lnTo>
                  <a:pt x="423900" y="0"/>
                </a:lnTo>
                <a:close/>
              </a:path>
              <a:path w="455930" h="577850">
                <a:moveTo>
                  <a:pt x="423900" y="6350"/>
                </a:moveTo>
                <a:lnTo>
                  <a:pt x="411200" y="6350"/>
                </a:lnTo>
                <a:lnTo>
                  <a:pt x="417550" y="12700"/>
                </a:lnTo>
                <a:lnTo>
                  <a:pt x="423900" y="12700"/>
                </a:lnTo>
                <a:lnTo>
                  <a:pt x="423900" y="63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 txBox="1"/>
          <p:nvPr/>
        </p:nvSpPr>
        <p:spPr>
          <a:xfrm>
            <a:off x="9854310" y="5227849"/>
            <a:ext cx="607695" cy="1155065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30"/>
              </a:spcBef>
            </a:pPr>
            <a:r>
              <a:rPr sz="1800" dirty="0">
                <a:latin typeface="Calibri"/>
                <a:cs typeface="Calibri"/>
              </a:rPr>
              <a:t>Byte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35"/>
              </a:spcBef>
            </a:pPr>
            <a:r>
              <a:rPr sz="1800" dirty="0">
                <a:latin typeface="Calibri"/>
                <a:cs typeface="Calibri"/>
              </a:rPr>
              <a:t>Byte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1800" dirty="0">
                <a:latin typeface="Calibri"/>
                <a:cs typeface="Calibri"/>
              </a:rPr>
              <a:t>Byte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9981183" y="2778405"/>
            <a:ext cx="254000" cy="3022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.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. </a:t>
            </a:r>
            <a:r>
              <a:rPr sz="1800" spc="-5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9785984" y="1337817"/>
            <a:ext cx="6883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Byte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9981183" y="4828819"/>
            <a:ext cx="254000" cy="3022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.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. </a:t>
            </a:r>
            <a:r>
              <a:rPr sz="1800" spc="-5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11356213" y="3311161"/>
            <a:ext cx="528320" cy="12846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32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Byte</a:t>
            </a:r>
            <a:r>
              <a:rPr sz="1800" spc="-20" dirty="0">
                <a:latin typeface="Calibri"/>
                <a:cs typeface="Calibri"/>
              </a:rPr>
              <a:t> Block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@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0x7fff0000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6980935" y="3892372"/>
            <a:ext cx="4603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Evict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6848347" y="4167378"/>
            <a:ext cx="15659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478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Next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9604" y="411556"/>
            <a:ext cx="815276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Replacement</a:t>
            </a:r>
            <a:r>
              <a:rPr spc="-85" dirty="0"/>
              <a:t> </a:t>
            </a:r>
            <a:r>
              <a:rPr dirty="0"/>
              <a:t>Policies</a:t>
            </a:r>
            <a:r>
              <a:rPr spc="-110" dirty="0"/>
              <a:t> </a:t>
            </a:r>
            <a:r>
              <a:rPr dirty="0"/>
              <a:t>–</a:t>
            </a:r>
            <a:r>
              <a:rPr spc="-95" dirty="0"/>
              <a:t> </a:t>
            </a:r>
            <a:r>
              <a:rPr dirty="0"/>
              <a:t>Round</a:t>
            </a:r>
            <a:r>
              <a:rPr spc="-80" dirty="0"/>
              <a:t> </a:t>
            </a:r>
            <a:r>
              <a:rPr spc="-10" dirty="0"/>
              <a:t>Robin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513077" y="2357373"/>
            <a:ext cx="7067550" cy="4137025"/>
            <a:chOff x="1513077" y="2357373"/>
            <a:chExt cx="7067550" cy="4137025"/>
          </a:xfrm>
        </p:grpSpPr>
        <p:sp>
          <p:nvSpPr>
            <p:cNvPr id="4" name="object 4"/>
            <p:cNvSpPr/>
            <p:nvPr/>
          </p:nvSpPr>
          <p:spPr>
            <a:xfrm>
              <a:off x="1519427" y="2363723"/>
              <a:ext cx="7054850" cy="4124325"/>
            </a:xfrm>
            <a:custGeom>
              <a:avLst/>
              <a:gdLst/>
              <a:ahLst/>
              <a:cxnLst/>
              <a:rect l="l" t="t" r="r" b="b"/>
              <a:pathLst>
                <a:path w="7054850" h="4124325">
                  <a:moveTo>
                    <a:pt x="7054596" y="0"/>
                  </a:moveTo>
                  <a:lnTo>
                    <a:pt x="0" y="0"/>
                  </a:lnTo>
                  <a:lnTo>
                    <a:pt x="0" y="4123944"/>
                  </a:lnTo>
                  <a:lnTo>
                    <a:pt x="7054596" y="4123944"/>
                  </a:lnTo>
                  <a:lnTo>
                    <a:pt x="70545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19427" y="2363723"/>
              <a:ext cx="7054850" cy="4124325"/>
            </a:xfrm>
            <a:custGeom>
              <a:avLst/>
              <a:gdLst/>
              <a:ahLst/>
              <a:cxnLst/>
              <a:rect l="l" t="t" r="r" b="b"/>
              <a:pathLst>
                <a:path w="7054850" h="4124325">
                  <a:moveTo>
                    <a:pt x="0" y="4123944"/>
                  </a:moveTo>
                  <a:lnTo>
                    <a:pt x="7054596" y="4123944"/>
                  </a:lnTo>
                  <a:lnTo>
                    <a:pt x="7054596" y="0"/>
                  </a:lnTo>
                  <a:lnTo>
                    <a:pt x="0" y="0"/>
                  </a:lnTo>
                  <a:lnTo>
                    <a:pt x="0" y="412394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48967" y="2545079"/>
              <a:ext cx="6753225" cy="749935"/>
            </a:xfrm>
            <a:custGeom>
              <a:avLst/>
              <a:gdLst/>
              <a:ahLst/>
              <a:cxnLst/>
              <a:rect l="l" t="t" r="r" b="b"/>
              <a:pathLst>
                <a:path w="6753225" h="749935">
                  <a:moveTo>
                    <a:pt x="6752844" y="0"/>
                  </a:moveTo>
                  <a:lnTo>
                    <a:pt x="0" y="0"/>
                  </a:lnTo>
                  <a:lnTo>
                    <a:pt x="0" y="749808"/>
                  </a:lnTo>
                  <a:lnTo>
                    <a:pt x="6752844" y="749808"/>
                  </a:lnTo>
                  <a:lnTo>
                    <a:pt x="675284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48967" y="2545079"/>
              <a:ext cx="6753225" cy="749935"/>
            </a:xfrm>
            <a:custGeom>
              <a:avLst/>
              <a:gdLst/>
              <a:ahLst/>
              <a:cxnLst/>
              <a:rect l="l" t="t" r="r" b="b"/>
              <a:pathLst>
                <a:path w="6753225" h="749935">
                  <a:moveTo>
                    <a:pt x="0" y="749808"/>
                  </a:moveTo>
                  <a:lnTo>
                    <a:pt x="6752844" y="749808"/>
                  </a:lnTo>
                  <a:lnTo>
                    <a:pt x="6752844" y="0"/>
                  </a:lnTo>
                  <a:lnTo>
                    <a:pt x="0" y="0"/>
                  </a:lnTo>
                  <a:lnTo>
                    <a:pt x="0" y="7498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48967" y="3531107"/>
              <a:ext cx="6753225" cy="749935"/>
            </a:xfrm>
            <a:custGeom>
              <a:avLst/>
              <a:gdLst/>
              <a:ahLst/>
              <a:cxnLst/>
              <a:rect l="l" t="t" r="r" b="b"/>
              <a:pathLst>
                <a:path w="6753225" h="749935">
                  <a:moveTo>
                    <a:pt x="6752844" y="0"/>
                  </a:moveTo>
                  <a:lnTo>
                    <a:pt x="0" y="0"/>
                  </a:lnTo>
                  <a:lnTo>
                    <a:pt x="0" y="749807"/>
                  </a:lnTo>
                  <a:lnTo>
                    <a:pt x="6752844" y="749807"/>
                  </a:lnTo>
                  <a:lnTo>
                    <a:pt x="675284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48967" y="3531107"/>
              <a:ext cx="6753225" cy="749935"/>
            </a:xfrm>
            <a:custGeom>
              <a:avLst/>
              <a:gdLst/>
              <a:ahLst/>
              <a:cxnLst/>
              <a:rect l="l" t="t" r="r" b="b"/>
              <a:pathLst>
                <a:path w="6753225" h="749935">
                  <a:moveTo>
                    <a:pt x="0" y="749807"/>
                  </a:moveTo>
                  <a:lnTo>
                    <a:pt x="6752844" y="749807"/>
                  </a:lnTo>
                  <a:lnTo>
                    <a:pt x="6752844" y="0"/>
                  </a:lnTo>
                  <a:lnTo>
                    <a:pt x="0" y="0"/>
                  </a:lnTo>
                  <a:lnTo>
                    <a:pt x="0" y="7498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648967" y="4546091"/>
              <a:ext cx="6753225" cy="749935"/>
            </a:xfrm>
            <a:custGeom>
              <a:avLst/>
              <a:gdLst/>
              <a:ahLst/>
              <a:cxnLst/>
              <a:rect l="l" t="t" r="r" b="b"/>
              <a:pathLst>
                <a:path w="6753225" h="749935">
                  <a:moveTo>
                    <a:pt x="6752844" y="0"/>
                  </a:moveTo>
                  <a:lnTo>
                    <a:pt x="0" y="0"/>
                  </a:lnTo>
                  <a:lnTo>
                    <a:pt x="0" y="749807"/>
                  </a:lnTo>
                  <a:lnTo>
                    <a:pt x="6752844" y="749807"/>
                  </a:lnTo>
                  <a:lnTo>
                    <a:pt x="675284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648967" y="4546091"/>
              <a:ext cx="6753225" cy="749935"/>
            </a:xfrm>
            <a:custGeom>
              <a:avLst/>
              <a:gdLst/>
              <a:ahLst/>
              <a:cxnLst/>
              <a:rect l="l" t="t" r="r" b="b"/>
              <a:pathLst>
                <a:path w="6753225" h="749935">
                  <a:moveTo>
                    <a:pt x="0" y="749807"/>
                  </a:moveTo>
                  <a:lnTo>
                    <a:pt x="6752844" y="749807"/>
                  </a:lnTo>
                  <a:lnTo>
                    <a:pt x="6752844" y="0"/>
                  </a:lnTo>
                  <a:lnTo>
                    <a:pt x="0" y="0"/>
                  </a:lnTo>
                  <a:lnTo>
                    <a:pt x="0" y="7498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648967" y="5532119"/>
              <a:ext cx="6753225" cy="749935"/>
            </a:xfrm>
            <a:custGeom>
              <a:avLst/>
              <a:gdLst/>
              <a:ahLst/>
              <a:cxnLst/>
              <a:rect l="l" t="t" r="r" b="b"/>
              <a:pathLst>
                <a:path w="6753225" h="749935">
                  <a:moveTo>
                    <a:pt x="6752844" y="0"/>
                  </a:moveTo>
                  <a:lnTo>
                    <a:pt x="0" y="0"/>
                  </a:lnTo>
                  <a:lnTo>
                    <a:pt x="0" y="749807"/>
                  </a:lnTo>
                  <a:lnTo>
                    <a:pt x="6752844" y="749807"/>
                  </a:lnTo>
                  <a:lnTo>
                    <a:pt x="675284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648967" y="5532119"/>
              <a:ext cx="6753225" cy="749935"/>
            </a:xfrm>
            <a:custGeom>
              <a:avLst/>
              <a:gdLst/>
              <a:ahLst/>
              <a:cxnLst/>
              <a:rect l="l" t="t" r="r" b="b"/>
              <a:pathLst>
                <a:path w="6753225" h="749935">
                  <a:moveTo>
                    <a:pt x="0" y="749807"/>
                  </a:moveTo>
                  <a:lnTo>
                    <a:pt x="6752844" y="749807"/>
                  </a:lnTo>
                  <a:lnTo>
                    <a:pt x="6752844" y="0"/>
                  </a:lnTo>
                  <a:lnTo>
                    <a:pt x="0" y="0"/>
                  </a:lnTo>
                  <a:lnTo>
                    <a:pt x="0" y="7498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532889" y="2036445"/>
            <a:ext cx="354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L3$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709927" y="3685647"/>
            <a:ext cx="254000" cy="4876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Set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701038" y="4691233"/>
            <a:ext cx="254000" cy="4876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Set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24532" y="5686964"/>
            <a:ext cx="254000" cy="4876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Set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066289" y="1645666"/>
            <a:ext cx="6360160" cy="4848860"/>
            <a:chOff x="2066289" y="1645666"/>
            <a:chExt cx="6360160" cy="4848860"/>
          </a:xfrm>
        </p:grpSpPr>
        <p:sp>
          <p:nvSpPr>
            <p:cNvPr id="19" name="object 19"/>
            <p:cNvSpPr/>
            <p:nvPr/>
          </p:nvSpPr>
          <p:spPr>
            <a:xfrm>
              <a:off x="2072639" y="1653540"/>
              <a:ext cx="1569720" cy="4834255"/>
            </a:xfrm>
            <a:custGeom>
              <a:avLst/>
              <a:gdLst/>
              <a:ahLst/>
              <a:cxnLst/>
              <a:rect l="l" t="t" r="r" b="b"/>
              <a:pathLst>
                <a:path w="1569720" h="4834255">
                  <a:moveTo>
                    <a:pt x="1569719" y="0"/>
                  </a:moveTo>
                  <a:lnTo>
                    <a:pt x="0" y="0"/>
                  </a:lnTo>
                  <a:lnTo>
                    <a:pt x="0" y="4834128"/>
                  </a:lnTo>
                  <a:lnTo>
                    <a:pt x="1569719" y="4834128"/>
                  </a:lnTo>
                  <a:lnTo>
                    <a:pt x="1569719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072639" y="1653540"/>
              <a:ext cx="1569720" cy="4834255"/>
            </a:xfrm>
            <a:custGeom>
              <a:avLst/>
              <a:gdLst/>
              <a:ahLst/>
              <a:cxnLst/>
              <a:rect l="l" t="t" r="r" b="b"/>
              <a:pathLst>
                <a:path w="1569720" h="4834255">
                  <a:moveTo>
                    <a:pt x="0" y="4834128"/>
                  </a:moveTo>
                  <a:lnTo>
                    <a:pt x="1569719" y="4834128"/>
                  </a:lnTo>
                  <a:lnTo>
                    <a:pt x="1569719" y="0"/>
                  </a:lnTo>
                  <a:lnTo>
                    <a:pt x="0" y="0"/>
                  </a:lnTo>
                  <a:lnTo>
                    <a:pt x="0" y="483412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668267" y="1652016"/>
              <a:ext cx="1568450" cy="4832985"/>
            </a:xfrm>
            <a:custGeom>
              <a:avLst/>
              <a:gdLst/>
              <a:ahLst/>
              <a:cxnLst/>
              <a:rect l="l" t="t" r="r" b="b"/>
              <a:pathLst>
                <a:path w="1568450" h="4832985">
                  <a:moveTo>
                    <a:pt x="1568196" y="0"/>
                  </a:moveTo>
                  <a:lnTo>
                    <a:pt x="0" y="0"/>
                  </a:lnTo>
                  <a:lnTo>
                    <a:pt x="0" y="4832604"/>
                  </a:lnTo>
                  <a:lnTo>
                    <a:pt x="1568196" y="4832604"/>
                  </a:lnTo>
                  <a:lnTo>
                    <a:pt x="1568196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668267" y="1652016"/>
              <a:ext cx="1568450" cy="4832985"/>
            </a:xfrm>
            <a:custGeom>
              <a:avLst/>
              <a:gdLst/>
              <a:ahLst/>
              <a:cxnLst/>
              <a:rect l="l" t="t" r="r" b="b"/>
              <a:pathLst>
                <a:path w="1568450" h="4832985">
                  <a:moveTo>
                    <a:pt x="0" y="4832604"/>
                  </a:moveTo>
                  <a:lnTo>
                    <a:pt x="1568196" y="4832604"/>
                  </a:lnTo>
                  <a:lnTo>
                    <a:pt x="1568196" y="0"/>
                  </a:lnTo>
                  <a:lnTo>
                    <a:pt x="0" y="0"/>
                  </a:lnTo>
                  <a:lnTo>
                    <a:pt x="0" y="483260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265419" y="1655064"/>
              <a:ext cx="1568450" cy="4832985"/>
            </a:xfrm>
            <a:custGeom>
              <a:avLst/>
              <a:gdLst/>
              <a:ahLst/>
              <a:cxnLst/>
              <a:rect l="l" t="t" r="r" b="b"/>
              <a:pathLst>
                <a:path w="1568450" h="4832985">
                  <a:moveTo>
                    <a:pt x="1568196" y="0"/>
                  </a:moveTo>
                  <a:lnTo>
                    <a:pt x="0" y="0"/>
                  </a:lnTo>
                  <a:lnTo>
                    <a:pt x="0" y="4832604"/>
                  </a:lnTo>
                  <a:lnTo>
                    <a:pt x="1568196" y="4832604"/>
                  </a:lnTo>
                  <a:lnTo>
                    <a:pt x="1568196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265419" y="1655064"/>
              <a:ext cx="1568450" cy="4832985"/>
            </a:xfrm>
            <a:custGeom>
              <a:avLst/>
              <a:gdLst/>
              <a:ahLst/>
              <a:cxnLst/>
              <a:rect l="l" t="t" r="r" b="b"/>
              <a:pathLst>
                <a:path w="1568450" h="4832985">
                  <a:moveTo>
                    <a:pt x="0" y="4832604"/>
                  </a:moveTo>
                  <a:lnTo>
                    <a:pt x="1568196" y="4832604"/>
                  </a:lnTo>
                  <a:lnTo>
                    <a:pt x="1568196" y="0"/>
                  </a:lnTo>
                  <a:lnTo>
                    <a:pt x="0" y="0"/>
                  </a:lnTo>
                  <a:lnTo>
                    <a:pt x="0" y="483260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850380" y="1652016"/>
              <a:ext cx="1569720" cy="4832985"/>
            </a:xfrm>
            <a:custGeom>
              <a:avLst/>
              <a:gdLst/>
              <a:ahLst/>
              <a:cxnLst/>
              <a:rect l="l" t="t" r="r" b="b"/>
              <a:pathLst>
                <a:path w="1569720" h="4832985">
                  <a:moveTo>
                    <a:pt x="1569720" y="0"/>
                  </a:moveTo>
                  <a:lnTo>
                    <a:pt x="0" y="0"/>
                  </a:lnTo>
                  <a:lnTo>
                    <a:pt x="0" y="4832604"/>
                  </a:lnTo>
                  <a:lnTo>
                    <a:pt x="1569720" y="4832604"/>
                  </a:lnTo>
                  <a:lnTo>
                    <a:pt x="1569720" y="0"/>
                  </a:lnTo>
                  <a:close/>
                </a:path>
              </a:pathLst>
            </a:custGeom>
            <a:solidFill>
              <a:srgbClr val="ACB8C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850380" y="1652016"/>
              <a:ext cx="1569720" cy="4832985"/>
            </a:xfrm>
            <a:custGeom>
              <a:avLst/>
              <a:gdLst/>
              <a:ahLst/>
              <a:cxnLst/>
              <a:rect l="l" t="t" r="r" b="b"/>
              <a:pathLst>
                <a:path w="1569720" h="4832985">
                  <a:moveTo>
                    <a:pt x="0" y="4832604"/>
                  </a:moveTo>
                  <a:lnTo>
                    <a:pt x="1569720" y="4832604"/>
                  </a:lnTo>
                  <a:lnTo>
                    <a:pt x="1569720" y="0"/>
                  </a:lnTo>
                  <a:lnTo>
                    <a:pt x="0" y="0"/>
                  </a:lnTo>
                  <a:lnTo>
                    <a:pt x="0" y="4832604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738372" y="2682240"/>
              <a:ext cx="1423670" cy="401320"/>
            </a:xfrm>
            <a:custGeom>
              <a:avLst/>
              <a:gdLst/>
              <a:ahLst/>
              <a:cxnLst/>
              <a:rect l="l" t="t" r="r" b="b"/>
              <a:pathLst>
                <a:path w="1423670" h="401319">
                  <a:moveTo>
                    <a:pt x="1423415" y="0"/>
                  </a:moveTo>
                  <a:lnTo>
                    <a:pt x="0" y="0"/>
                  </a:lnTo>
                  <a:lnTo>
                    <a:pt x="0" y="400812"/>
                  </a:lnTo>
                  <a:lnTo>
                    <a:pt x="1423415" y="400812"/>
                  </a:lnTo>
                  <a:lnTo>
                    <a:pt x="142341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142743" y="2682240"/>
              <a:ext cx="3019425" cy="401320"/>
            </a:xfrm>
            <a:custGeom>
              <a:avLst/>
              <a:gdLst/>
              <a:ahLst/>
              <a:cxnLst/>
              <a:rect l="l" t="t" r="r" b="b"/>
              <a:pathLst>
                <a:path w="3019425" h="401319">
                  <a:moveTo>
                    <a:pt x="1595628" y="400812"/>
                  </a:moveTo>
                  <a:lnTo>
                    <a:pt x="3019044" y="400812"/>
                  </a:lnTo>
                  <a:lnTo>
                    <a:pt x="3019044" y="0"/>
                  </a:lnTo>
                  <a:lnTo>
                    <a:pt x="1595628" y="0"/>
                  </a:lnTo>
                  <a:lnTo>
                    <a:pt x="1595628" y="400812"/>
                  </a:lnTo>
                  <a:close/>
                </a:path>
                <a:path w="3019425" h="401319">
                  <a:moveTo>
                    <a:pt x="0" y="400812"/>
                  </a:moveTo>
                  <a:lnTo>
                    <a:pt x="1423416" y="400812"/>
                  </a:lnTo>
                  <a:lnTo>
                    <a:pt x="1423416" y="0"/>
                  </a:lnTo>
                  <a:lnTo>
                    <a:pt x="0" y="0"/>
                  </a:lnTo>
                  <a:lnTo>
                    <a:pt x="0" y="40081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303519" y="2682240"/>
              <a:ext cx="1423670" cy="401320"/>
            </a:xfrm>
            <a:custGeom>
              <a:avLst/>
              <a:gdLst/>
              <a:ahLst/>
              <a:cxnLst/>
              <a:rect l="l" t="t" r="r" b="b"/>
              <a:pathLst>
                <a:path w="1423670" h="401319">
                  <a:moveTo>
                    <a:pt x="1423416" y="0"/>
                  </a:moveTo>
                  <a:lnTo>
                    <a:pt x="0" y="0"/>
                  </a:lnTo>
                  <a:lnTo>
                    <a:pt x="0" y="400812"/>
                  </a:lnTo>
                  <a:lnTo>
                    <a:pt x="1423416" y="400812"/>
                  </a:lnTo>
                  <a:lnTo>
                    <a:pt x="1423416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303519" y="2682240"/>
              <a:ext cx="1423670" cy="401320"/>
            </a:xfrm>
            <a:custGeom>
              <a:avLst/>
              <a:gdLst/>
              <a:ahLst/>
              <a:cxnLst/>
              <a:rect l="l" t="t" r="r" b="b"/>
              <a:pathLst>
                <a:path w="1423670" h="401319">
                  <a:moveTo>
                    <a:pt x="0" y="400812"/>
                  </a:moveTo>
                  <a:lnTo>
                    <a:pt x="1423416" y="400812"/>
                  </a:lnTo>
                  <a:lnTo>
                    <a:pt x="1423416" y="0"/>
                  </a:lnTo>
                  <a:lnTo>
                    <a:pt x="0" y="0"/>
                  </a:lnTo>
                  <a:lnTo>
                    <a:pt x="0" y="40081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870192" y="2674619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40" h="402589">
                  <a:moveTo>
                    <a:pt x="1424940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4940" y="402336"/>
                  </a:lnTo>
                  <a:lnTo>
                    <a:pt x="1424940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870192" y="2674619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40" h="402589">
                  <a:moveTo>
                    <a:pt x="0" y="402336"/>
                  </a:moveTo>
                  <a:lnTo>
                    <a:pt x="1424940" y="402336"/>
                  </a:lnTo>
                  <a:lnTo>
                    <a:pt x="1424940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142743" y="3710939"/>
              <a:ext cx="1423670" cy="402590"/>
            </a:xfrm>
            <a:custGeom>
              <a:avLst/>
              <a:gdLst/>
              <a:ahLst/>
              <a:cxnLst/>
              <a:rect l="l" t="t" r="r" b="b"/>
              <a:pathLst>
                <a:path w="1423670" h="402589">
                  <a:moveTo>
                    <a:pt x="1423416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3416" y="402336"/>
                  </a:lnTo>
                  <a:lnTo>
                    <a:pt x="1423416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142743" y="3710939"/>
              <a:ext cx="1423670" cy="402590"/>
            </a:xfrm>
            <a:custGeom>
              <a:avLst/>
              <a:gdLst/>
              <a:ahLst/>
              <a:cxnLst/>
              <a:rect l="l" t="t" r="r" b="b"/>
              <a:pathLst>
                <a:path w="1423670" h="402589">
                  <a:moveTo>
                    <a:pt x="0" y="402336"/>
                  </a:moveTo>
                  <a:lnTo>
                    <a:pt x="1423416" y="402336"/>
                  </a:lnTo>
                  <a:lnTo>
                    <a:pt x="1423416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738372" y="3710939"/>
              <a:ext cx="1423670" cy="402590"/>
            </a:xfrm>
            <a:custGeom>
              <a:avLst/>
              <a:gdLst/>
              <a:ahLst/>
              <a:cxnLst/>
              <a:rect l="l" t="t" r="r" b="b"/>
              <a:pathLst>
                <a:path w="1423670" h="402589">
                  <a:moveTo>
                    <a:pt x="1423415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3415" y="402336"/>
                  </a:lnTo>
                  <a:lnTo>
                    <a:pt x="142341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738372" y="3710939"/>
              <a:ext cx="1423670" cy="402590"/>
            </a:xfrm>
            <a:custGeom>
              <a:avLst/>
              <a:gdLst/>
              <a:ahLst/>
              <a:cxnLst/>
              <a:rect l="l" t="t" r="r" b="b"/>
              <a:pathLst>
                <a:path w="1423670" h="402589">
                  <a:moveTo>
                    <a:pt x="0" y="402336"/>
                  </a:moveTo>
                  <a:lnTo>
                    <a:pt x="1423415" y="402336"/>
                  </a:lnTo>
                  <a:lnTo>
                    <a:pt x="1423415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303519" y="3710939"/>
              <a:ext cx="1423670" cy="402590"/>
            </a:xfrm>
            <a:custGeom>
              <a:avLst/>
              <a:gdLst/>
              <a:ahLst/>
              <a:cxnLst/>
              <a:rect l="l" t="t" r="r" b="b"/>
              <a:pathLst>
                <a:path w="1423670" h="402589">
                  <a:moveTo>
                    <a:pt x="1423416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3416" y="402336"/>
                  </a:lnTo>
                  <a:lnTo>
                    <a:pt x="1423416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303519" y="3710939"/>
              <a:ext cx="1423670" cy="402590"/>
            </a:xfrm>
            <a:custGeom>
              <a:avLst/>
              <a:gdLst/>
              <a:ahLst/>
              <a:cxnLst/>
              <a:rect l="l" t="t" r="r" b="b"/>
              <a:pathLst>
                <a:path w="1423670" h="402589">
                  <a:moveTo>
                    <a:pt x="0" y="402336"/>
                  </a:moveTo>
                  <a:lnTo>
                    <a:pt x="1423416" y="402336"/>
                  </a:lnTo>
                  <a:lnTo>
                    <a:pt x="1423416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870192" y="3704844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40" h="401320">
                  <a:moveTo>
                    <a:pt x="1424940" y="0"/>
                  </a:moveTo>
                  <a:lnTo>
                    <a:pt x="0" y="0"/>
                  </a:lnTo>
                  <a:lnTo>
                    <a:pt x="0" y="400811"/>
                  </a:lnTo>
                  <a:lnTo>
                    <a:pt x="1424940" y="400811"/>
                  </a:lnTo>
                  <a:lnTo>
                    <a:pt x="1424940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870192" y="3704844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40" h="401320">
                  <a:moveTo>
                    <a:pt x="0" y="400811"/>
                  </a:moveTo>
                  <a:lnTo>
                    <a:pt x="1424940" y="400811"/>
                  </a:lnTo>
                  <a:lnTo>
                    <a:pt x="1424940" y="0"/>
                  </a:lnTo>
                  <a:lnTo>
                    <a:pt x="0" y="0"/>
                  </a:lnTo>
                  <a:lnTo>
                    <a:pt x="0" y="40081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145791" y="4742688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39" h="401320">
                  <a:moveTo>
                    <a:pt x="1424940" y="0"/>
                  </a:moveTo>
                  <a:lnTo>
                    <a:pt x="0" y="0"/>
                  </a:lnTo>
                  <a:lnTo>
                    <a:pt x="0" y="400812"/>
                  </a:lnTo>
                  <a:lnTo>
                    <a:pt x="1424940" y="400812"/>
                  </a:lnTo>
                  <a:lnTo>
                    <a:pt x="1424940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145791" y="4742688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39" h="401320">
                  <a:moveTo>
                    <a:pt x="0" y="400812"/>
                  </a:moveTo>
                  <a:lnTo>
                    <a:pt x="1424940" y="400812"/>
                  </a:lnTo>
                  <a:lnTo>
                    <a:pt x="1424940" y="0"/>
                  </a:lnTo>
                  <a:lnTo>
                    <a:pt x="0" y="0"/>
                  </a:lnTo>
                  <a:lnTo>
                    <a:pt x="0" y="40081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741419" y="4742688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39" h="401320">
                  <a:moveTo>
                    <a:pt x="1424939" y="0"/>
                  </a:moveTo>
                  <a:lnTo>
                    <a:pt x="0" y="0"/>
                  </a:lnTo>
                  <a:lnTo>
                    <a:pt x="0" y="400812"/>
                  </a:lnTo>
                  <a:lnTo>
                    <a:pt x="1424939" y="400812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741419" y="4742688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39" h="401320">
                  <a:moveTo>
                    <a:pt x="0" y="400812"/>
                  </a:moveTo>
                  <a:lnTo>
                    <a:pt x="1424939" y="400812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0812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306567" y="4742688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40" h="401320">
                  <a:moveTo>
                    <a:pt x="1424939" y="0"/>
                  </a:moveTo>
                  <a:lnTo>
                    <a:pt x="0" y="0"/>
                  </a:lnTo>
                  <a:lnTo>
                    <a:pt x="0" y="400812"/>
                  </a:lnTo>
                  <a:lnTo>
                    <a:pt x="1424939" y="400812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306567" y="4735067"/>
              <a:ext cx="2988945" cy="408940"/>
            </a:xfrm>
            <a:custGeom>
              <a:avLst/>
              <a:gdLst/>
              <a:ahLst/>
              <a:cxnLst/>
              <a:rect l="l" t="t" r="r" b="b"/>
              <a:pathLst>
                <a:path w="2988945" h="408939">
                  <a:moveTo>
                    <a:pt x="0" y="408431"/>
                  </a:moveTo>
                  <a:lnTo>
                    <a:pt x="1424939" y="408431"/>
                  </a:lnTo>
                  <a:lnTo>
                    <a:pt x="1424939" y="7619"/>
                  </a:lnTo>
                  <a:lnTo>
                    <a:pt x="0" y="7619"/>
                  </a:lnTo>
                  <a:lnTo>
                    <a:pt x="0" y="408431"/>
                  </a:lnTo>
                  <a:close/>
                </a:path>
                <a:path w="2988945" h="408939">
                  <a:moveTo>
                    <a:pt x="1563624" y="400811"/>
                  </a:moveTo>
                  <a:lnTo>
                    <a:pt x="2988564" y="400811"/>
                  </a:lnTo>
                  <a:lnTo>
                    <a:pt x="2988564" y="0"/>
                  </a:lnTo>
                  <a:lnTo>
                    <a:pt x="1563624" y="0"/>
                  </a:lnTo>
                  <a:lnTo>
                    <a:pt x="1563624" y="40081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148839" y="569366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39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4939" y="402336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148839" y="569366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6"/>
                  </a:moveTo>
                  <a:lnTo>
                    <a:pt x="1424939" y="402336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744467" y="569366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1424939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4939" y="402336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744467" y="569366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39" h="402589">
                  <a:moveTo>
                    <a:pt x="0" y="402336"/>
                  </a:moveTo>
                  <a:lnTo>
                    <a:pt x="1424939" y="402336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309616" y="569366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40" h="402589">
                  <a:moveTo>
                    <a:pt x="1424939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4939" y="402336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309616" y="5693663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40" h="402589">
                  <a:moveTo>
                    <a:pt x="0" y="402336"/>
                  </a:moveTo>
                  <a:lnTo>
                    <a:pt x="1424939" y="402336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876287" y="5687568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40" h="401320">
                  <a:moveTo>
                    <a:pt x="1424940" y="0"/>
                  </a:moveTo>
                  <a:lnTo>
                    <a:pt x="0" y="0"/>
                  </a:lnTo>
                  <a:lnTo>
                    <a:pt x="0" y="400811"/>
                  </a:lnTo>
                  <a:lnTo>
                    <a:pt x="1424940" y="400811"/>
                  </a:lnTo>
                  <a:lnTo>
                    <a:pt x="1424940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876287" y="5687568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40" h="401320">
                  <a:moveTo>
                    <a:pt x="0" y="400811"/>
                  </a:moveTo>
                  <a:lnTo>
                    <a:pt x="1424940" y="400811"/>
                  </a:lnTo>
                  <a:lnTo>
                    <a:pt x="1424940" y="0"/>
                  </a:lnTo>
                  <a:lnTo>
                    <a:pt x="0" y="0"/>
                  </a:lnTo>
                  <a:lnTo>
                    <a:pt x="0" y="40081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2078989" y="1659127"/>
            <a:ext cx="1570355" cy="698500"/>
          </a:xfrm>
          <a:prstGeom prst="rect">
            <a:avLst/>
          </a:prstGeom>
          <a:solidFill>
            <a:srgbClr val="ACB8C9">
              <a:alpha val="39999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marL="506095">
              <a:lnSpc>
                <a:spcPts val="2065"/>
              </a:lnSpc>
            </a:pPr>
            <a:r>
              <a:rPr sz="1800" spc="-10" dirty="0">
                <a:latin typeface="Calibri"/>
                <a:cs typeface="Calibri"/>
              </a:rPr>
              <a:t>Way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3661664" y="1659127"/>
            <a:ext cx="1583055" cy="698500"/>
          </a:xfrm>
          <a:prstGeom prst="rect">
            <a:avLst/>
          </a:prstGeom>
          <a:solidFill>
            <a:srgbClr val="ACB8C9">
              <a:alpha val="39999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marL="455930">
              <a:lnSpc>
                <a:spcPts val="2070"/>
              </a:lnSpc>
            </a:pPr>
            <a:r>
              <a:rPr sz="1800" spc="-10" dirty="0">
                <a:latin typeface="Calibri"/>
                <a:cs typeface="Calibri"/>
              </a:rPr>
              <a:t>Way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5257291" y="1659127"/>
            <a:ext cx="1578610" cy="698500"/>
          </a:xfrm>
          <a:prstGeom prst="rect">
            <a:avLst/>
          </a:prstGeom>
          <a:solidFill>
            <a:srgbClr val="ACB8C9">
              <a:alpha val="39999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marL="474980">
              <a:lnSpc>
                <a:spcPts val="2000"/>
              </a:lnSpc>
            </a:pPr>
            <a:r>
              <a:rPr sz="1800" spc="-10" dirty="0">
                <a:latin typeface="Calibri"/>
                <a:cs typeface="Calibri"/>
              </a:rPr>
              <a:t>Way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6848347" y="1659127"/>
            <a:ext cx="1565910" cy="698500"/>
          </a:xfrm>
          <a:prstGeom prst="rect">
            <a:avLst/>
          </a:prstGeom>
          <a:solidFill>
            <a:srgbClr val="ACB8C9">
              <a:alpha val="39999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marL="481965">
              <a:lnSpc>
                <a:spcPts val="2065"/>
              </a:lnSpc>
            </a:pPr>
            <a:r>
              <a:rPr sz="1800" spc="-10" dirty="0">
                <a:latin typeface="Calibri"/>
                <a:cs typeface="Calibri"/>
              </a:rPr>
              <a:t>Way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585592" y="2795523"/>
            <a:ext cx="38227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sz="1800" spc="-20" dirty="0">
                <a:latin typeface="Calibri"/>
                <a:cs typeface="Calibri"/>
              </a:rPr>
              <a:t>Line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9206483" y="283463"/>
            <a:ext cx="2745105" cy="81089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1650">
              <a:latin typeface="Times New Roman"/>
              <a:cs typeface="Times New Roman"/>
            </a:endParaRPr>
          </a:p>
          <a:p>
            <a:pPr marL="262255">
              <a:lnSpc>
                <a:spcPct val="100000"/>
              </a:lnSpc>
            </a:pPr>
            <a:r>
              <a:rPr sz="1800" dirty="0">
                <a:latin typeface="Courier New"/>
                <a:cs typeface="Courier New"/>
              </a:rPr>
              <a:t>lb</a:t>
            </a:r>
            <a:r>
              <a:rPr sz="1800" spc="-2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x6</a:t>
            </a:r>
            <a:r>
              <a:rPr sz="1800" spc="-20" dirty="0">
                <a:latin typeface="Courier New"/>
                <a:cs typeface="Courier New"/>
              </a:rPr>
              <a:t> </a:t>
            </a:r>
            <a:r>
              <a:rPr sz="1800" spc="-10" dirty="0">
                <a:latin typeface="Courier New"/>
                <a:cs typeface="Courier New"/>
              </a:rPr>
              <a:t>0x7fff0053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2152142" y="4840604"/>
            <a:ext cx="13836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1,0,0x7fff10,…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3747770" y="4840604"/>
            <a:ext cx="13881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925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1,0,0x000000,…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5312917" y="4829302"/>
            <a:ext cx="13989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244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1,1,0x001e00,…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6870192" y="4735067"/>
            <a:ext cx="1424940" cy="401320"/>
          </a:xfrm>
          <a:prstGeom prst="rect">
            <a:avLst/>
          </a:prstGeom>
          <a:solidFill>
            <a:srgbClr val="DAE2F3"/>
          </a:solidFill>
        </p:spPr>
        <p:txBody>
          <a:bodyPr vert="horz" wrap="square" lIns="0" tIns="106680" rIns="0" bIns="0" rtlCol="0">
            <a:spAutoFit/>
          </a:bodyPr>
          <a:lstStyle/>
          <a:p>
            <a:pPr marL="46990">
              <a:lnSpc>
                <a:spcPct val="100000"/>
              </a:lnSpc>
              <a:spcBef>
                <a:spcPts val="840"/>
              </a:spcBef>
            </a:pPr>
            <a:r>
              <a:rPr sz="1200" spc="-10" dirty="0">
                <a:latin typeface="Calibri"/>
                <a:cs typeface="Calibri"/>
              </a:rPr>
              <a:t>0,0,0x7fff00,…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1532889" y="1377441"/>
            <a:ext cx="9789160" cy="5011420"/>
            <a:chOff x="1532889" y="1377441"/>
            <a:chExt cx="9789160" cy="5011420"/>
          </a:xfrm>
        </p:grpSpPr>
        <p:sp>
          <p:nvSpPr>
            <p:cNvPr id="66" name="object 66"/>
            <p:cNvSpPr/>
            <p:nvPr/>
          </p:nvSpPr>
          <p:spPr>
            <a:xfrm>
              <a:off x="6850380" y="4675632"/>
              <a:ext cx="1469390" cy="467995"/>
            </a:xfrm>
            <a:custGeom>
              <a:avLst/>
              <a:gdLst/>
              <a:ahLst/>
              <a:cxnLst/>
              <a:rect l="l" t="t" r="r" b="b"/>
              <a:pathLst>
                <a:path w="1469390" h="467995">
                  <a:moveTo>
                    <a:pt x="0" y="467868"/>
                  </a:moveTo>
                  <a:lnTo>
                    <a:pt x="1469135" y="467868"/>
                  </a:lnTo>
                  <a:lnTo>
                    <a:pt x="1469135" y="0"/>
                  </a:lnTo>
                  <a:lnTo>
                    <a:pt x="0" y="0"/>
                  </a:lnTo>
                  <a:lnTo>
                    <a:pt x="0" y="467868"/>
                  </a:lnTo>
                  <a:close/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7528560" y="3896868"/>
              <a:ext cx="3047365" cy="780415"/>
            </a:xfrm>
            <a:custGeom>
              <a:avLst/>
              <a:gdLst/>
              <a:ahLst/>
              <a:cxnLst/>
              <a:rect l="l" t="t" r="r" b="b"/>
              <a:pathLst>
                <a:path w="3047365" h="780414">
                  <a:moveTo>
                    <a:pt x="38100" y="665987"/>
                  </a:moveTo>
                  <a:lnTo>
                    <a:pt x="0" y="665987"/>
                  </a:lnTo>
                  <a:lnTo>
                    <a:pt x="57150" y="780287"/>
                  </a:lnTo>
                  <a:lnTo>
                    <a:pt x="104775" y="685037"/>
                  </a:lnTo>
                  <a:lnTo>
                    <a:pt x="38100" y="685037"/>
                  </a:lnTo>
                  <a:lnTo>
                    <a:pt x="38100" y="665987"/>
                  </a:lnTo>
                  <a:close/>
                </a:path>
                <a:path w="3047365" h="780414">
                  <a:moveTo>
                    <a:pt x="3047238" y="0"/>
                  </a:moveTo>
                  <a:lnTo>
                    <a:pt x="38100" y="0"/>
                  </a:lnTo>
                  <a:lnTo>
                    <a:pt x="38100" y="685037"/>
                  </a:lnTo>
                  <a:lnTo>
                    <a:pt x="76200" y="685037"/>
                  </a:lnTo>
                  <a:lnTo>
                    <a:pt x="76200" y="38099"/>
                  </a:lnTo>
                  <a:lnTo>
                    <a:pt x="57150" y="38099"/>
                  </a:lnTo>
                  <a:lnTo>
                    <a:pt x="76200" y="19049"/>
                  </a:lnTo>
                  <a:lnTo>
                    <a:pt x="3047238" y="19049"/>
                  </a:lnTo>
                  <a:lnTo>
                    <a:pt x="3047238" y="0"/>
                  </a:lnTo>
                  <a:close/>
                </a:path>
                <a:path w="3047365" h="780414">
                  <a:moveTo>
                    <a:pt x="114300" y="665987"/>
                  </a:moveTo>
                  <a:lnTo>
                    <a:pt x="76200" y="665987"/>
                  </a:lnTo>
                  <a:lnTo>
                    <a:pt x="76200" y="685037"/>
                  </a:lnTo>
                  <a:lnTo>
                    <a:pt x="104775" y="685037"/>
                  </a:lnTo>
                  <a:lnTo>
                    <a:pt x="114300" y="665987"/>
                  </a:lnTo>
                  <a:close/>
                </a:path>
                <a:path w="3047365" h="780414">
                  <a:moveTo>
                    <a:pt x="76200" y="19049"/>
                  </a:moveTo>
                  <a:lnTo>
                    <a:pt x="57150" y="38099"/>
                  </a:lnTo>
                  <a:lnTo>
                    <a:pt x="76200" y="38099"/>
                  </a:lnTo>
                  <a:lnTo>
                    <a:pt x="76200" y="19049"/>
                  </a:lnTo>
                  <a:close/>
                </a:path>
                <a:path w="3047365" h="780414">
                  <a:moveTo>
                    <a:pt x="3047238" y="19049"/>
                  </a:moveTo>
                  <a:lnTo>
                    <a:pt x="76200" y="19049"/>
                  </a:lnTo>
                  <a:lnTo>
                    <a:pt x="76200" y="38099"/>
                  </a:lnTo>
                  <a:lnTo>
                    <a:pt x="3047238" y="38099"/>
                  </a:lnTo>
                  <a:lnTo>
                    <a:pt x="3047238" y="190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0575035" y="1383791"/>
              <a:ext cx="727075" cy="4998720"/>
            </a:xfrm>
            <a:custGeom>
              <a:avLst/>
              <a:gdLst/>
              <a:ahLst/>
              <a:cxnLst/>
              <a:rect l="l" t="t" r="r" b="b"/>
              <a:pathLst>
                <a:path w="727075" h="4998720">
                  <a:moveTo>
                    <a:pt x="726948" y="0"/>
                  </a:moveTo>
                  <a:lnTo>
                    <a:pt x="0" y="0"/>
                  </a:lnTo>
                  <a:lnTo>
                    <a:pt x="0" y="4998720"/>
                  </a:lnTo>
                  <a:lnTo>
                    <a:pt x="726948" y="4998720"/>
                  </a:lnTo>
                  <a:lnTo>
                    <a:pt x="72694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0575035" y="1383791"/>
              <a:ext cx="727075" cy="4998720"/>
            </a:xfrm>
            <a:custGeom>
              <a:avLst/>
              <a:gdLst/>
              <a:ahLst/>
              <a:cxnLst/>
              <a:rect l="l" t="t" r="r" b="b"/>
              <a:pathLst>
                <a:path w="727075" h="4998720">
                  <a:moveTo>
                    <a:pt x="0" y="4998720"/>
                  </a:moveTo>
                  <a:lnTo>
                    <a:pt x="726948" y="4998720"/>
                  </a:lnTo>
                  <a:lnTo>
                    <a:pt x="726948" y="0"/>
                  </a:lnTo>
                  <a:lnTo>
                    <a:pt x="0" y="0"/>
                  </a:lnTo>
                  <a:lnTo>
                    <a:pt x="0" y="499872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0575797" y="3345941"/>
              <a:ext cx="727075" cy="1138555"/>
            </a:xfrm>
            <a:custGeom>
              <a:avLst/>
              <a:gdLst/>
              <a:ahLst/>
              <a:cxnLst/>
              <a:rect l="l" t="t" r="r" b="b"/>
              <a:pathLst>
                <a:path w="727075" h="1138554">
                  <a:moveTo>
                    <a:pt x="0" y="1138428"/>
                  </a:moveTo>
                  <a:lnTo>
                    <a:pt x="726948" y="1138428"/>
                  </a:lnTo>
                  <a:lnTo>
                    <a:pt x="726948" y="0"/>
                  </a:lnTo>
                  <a:lnTo>
                    <a:pt x="0" y="0"/>
                  </a:lnTo>
                  <a:lnTo>
                    <a:pt x="0" y="1138428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104643" y="4695444"/>
              <a:ext cx="4645660" cy="486409"/>
            </a:xfrm>
            <a:custGeom>
              <a:avLst/>
              <a:gdLst/>
              <a:ahLst/>
              <a:cxnLst/>
              <a:rect l="l" t="t" r="r" b="b"/>
              <a:pathLst>
                <a:path w="4645659" h="486410">
                  <a:moveTo>
                    <a:pt x="3176016" y="467867"/>
                  </a:moveTo>
                  <a:lnTo>
                    <a:pt x="4645152" y="467867"/>
                  </a:lnTo>
                  <a:lnTo>
                    <a:pt x="4645152" y="0"/>
                  </a:lnTo>
                  <a:lnTo>
                    <a:pt x="3176016" y="0"/>
                  </a:lnTo>
                  <a:lnTo>
                    <a:pt x="3176016" y="467867"/>
                  </a:lnTo>
                  <a:close/>
                </a:path>
                <a:path w="4645659" h="486410">
                  <a:moveTo>
                    <a:pt x="1600200" y="486155"/>
                  </a:moveTo>
                  <a:lnTo>
                    <a:pt x="3069336" y="486155"/>
                  </a:lnTo>
                  <a:lnTo>
                    <a:pt x="3069336" y="18287"/>
                  </a:lnTo>
                  <a:lnTo>
                    <a:pt x="1600200" y="18287"/>
                  </a:lnTo>
                  <a:lnTo>
                    <a:pt x="1600200" y="486155"/>
                  </a:lnTo>
                  <a:close/>
                </a:path>
                <a:path w="4645659" h="486410">
                  <a:moveTo>
                    <a:pt x="0" y="480059"/>
                  </a:moveTo>
                  <a:lnTo>
                    <a:pt x="1469135" y="480059"/>
                  </a:lnTo>
                  <a:lnTo>
                    <a:pt x="1469135" y="12191"/>
                  </a:lnTo>
                  <a:lnTo>
                    <a:pt x="0" y="12191"/>
                  </a:lnTo>
                  <a:lnTo>
                    <a:pt x="0" y="480059"/>
                  </a:lnTo>
                  <a:close/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556004" y="3896867"/>
              <a:ext cx="9020175" cy="846455"/>
            </a:xfrm>
            <a:custGeom>
              <a:avLst/>
              <a:gdLst/>
              <a:ahLst/>
              <a:cxnLst/>
              <a:rect l="l" t="t" r="r" b="b"/>
              <a:pathLst>
                <a:path w="9020175" h="846454">
                  <a:moveTo>
                    <a:pt x="9020048" y="0"/>
                  </a:moveTo>
                  <a:lnTo>
                    <a:pt x="9020048" y="0"/>
                  </a:lnTo>
                  <a:lnTo>
                    <a:pt x="1264920" y="0"/>
                  </a:lnTo>
                  <a:lnTo>
                    <a:pt x="1264920" y="45720"/>
                  </a:lnTo>
                  <a:lnTo>
                    <a:pt x="423291" y="45720"/>
                  </a:lnTo>
                  <a:lnTo>
                    <a:pt x="423291" y="415290"/>
                  </a:lnTo>
                  <a:lnTo>
                    <a:pt x="0" y="415290"/>
                  </a:lnTo>
                  <a:lnTo>
                    <a:pt x="846582" y="784860"/>
                  </a:lnTo>
                  <a:lnTo>
                    <a:pt x="1264920" y="602246"/>
                  </a:lnTo>
                  <a:lnTo>
                    <a:pt x="1264920" y="697357"/>
                  </a:lnTo>
                  <a:lnTo>
                    <a:pt x="1226820" y="697357"/>
                  </a:lnTo>
                  <a:lnTo>
                    <a:pt x="1283970" y="811657"/>
                  </a:lnTo>
                  <a:lnTo>
                    <a:pt x="1331595" y="716407"/>
                  </a:lnTo>
                  <a:lnTo>
                    <a:pt x="1341120" y="697357"/>
                  </a:lnTo>
                  <a:lnTo>
                    <a:pt x="1303020" y="697357"/>
                  </a:lnTo>
                  <a:lnTo>
                    <a:pt x="1303020" y="585609"/>
                  </a:lnTo>
                  <a:lnTo>
                    <a:pt x="1693164" y="415290"/>
                  </a:lnTo>
                  <a:lnTo>
                    <a:pt x="1303020" y="415290"/>
                  </a:lnTo>
                  <a:lnTo>
                    <a:pt x="1303020" y="38100"/>
                  </a:lnTo>
                  <a:lnTo>
                    <a:pt x="2878836" y="38100"/>
                  </a:lnTo>
                  <a:lnTo>
                    <a:pt x="2878836" y="732155"/>
                  </a:lnTo>
                  <a:lnTo>
                    <a:pt x="2840736" y="732155"/>
                  </a:lnTo>
                  <a:lnTo>
                    <a:pt x="2897886" y="846455"/>
                  </a:lnTo>
                  <a:lnTo>
                    <a:pt x="2945511" y="751205"/>
                  </a:lnTo>
                  <a:lnTo>
                    <a:pt x="2955036" y="732155"/>
                  </a:lnTo>
                  <a:lnTo>
                    <a:pt x="2916936" y="732155"/>
                  </a:lnTo>
                  <a:lnTo>
                    <a:pt x="2916936" y="38100"/>
                  </a:lnTo>
                  <a:lnTo>
                    <a:pt x="4440936" y="38100"/>
                  </a:lnTo>
                  <a:lnTo>
                    <a:pt x="4440936" y="685927"/>
                  </a:lnTo>
                  <a:lnTo>
                    <a:pt x="4402836" y="685927"/>
                  </a:lnTo>
                  <a:lnTo>
                    <a:pt x="4459986" y="800227"/>
                  </a:lnTo>
                  <a:lnTo>
                    <a:pt x="4507611" y="704977"/>
                  </a:lnTo>
                  <a:lnTo>
                    <a:pt x="4517136" y="685927"/>
                  </a:lnTo>
                  <a:lnTo>
                    <a:pt x="4479036" y="685927"/>
                  </a:lnTo>
                  <a:lnTo>
                    <a:pt x="4479036" y="38100"/>
                  </a:lnTo>
                  <a:lnTo>
                    <a:pt x="6010656" y="38100"/>
                  </a:lnTo>
                  <a:lnTo>
                    <a:pt x="6010656" y="665988"/>
                  </a:lnTo>
                  <a:lnTo>
                    <a:pt x="5972556" y="665988"/>
                  </a:lnTo>
                  <a:lnTo>
                    <a:pt x="6029706" y="780288"/>
                  </a:lnTo>
                  <a:lnTo>
                    <a:pt x="6077331" y="685038"/>
                  </a:lnTo>
                  <a:lnTo>
                    <a:pt x="6086856" y="665988"/>
                  </a:lnTo>
                  <a:lnTo>
                    <a:pt x="6048756" y="665988"/>
                  </a:lnTo>
                  <a:lnTo>
                    <a:pt x="6048756" y="38100"/>
                  </a:lnTo>
                  <a:lnTo>
                    <a:pt x="9019667" y="38100"/>
                  </a:lnTo>
                  <a:lnTo>
                    <a:pt x="9019794" y="38100"/>
                  </a:lnTo>
                  <a:lnTo>
                    <a:pt x="9020048" y="38100"/>
                  </a:lnTo>
                  <a:lnTo>
                    <a:pt x="9020048" y="19050"/>
                  </a:lnTo>
                  <a:lnTo>
                    <a:pt x="90200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556003" y="3942587"/>
              <a:ext cx="1693545" cy="739140"/>
            </a:xfrm>
            <a:custGeom>
              <a:avLst/>
              <a:gdLst/>
              <a:ahLst/>
              <a:cxnLst/>
              <a:rect l="l" t="t" r="r" b="b"/>
              <a:pathLst>
                <a:path w="1693545" h="739139">
                  <a:moveTo>
                    <a:pt x="0" y="369569"/>
                  </a:moveTo>
                  <a:lnTo>
                    <a:pt x="423291" y="369569"/>
                  </a:lnTo>
                  <a:lnTo>
                    <a:pt x="423291" y="0"/>
                  </a:lnTo>
                  <a:lnTo>
                    <a:pt x="1269873" y="0"/>
                  </a:lnTo>
                  <a:lnTo>
                    <a:pt x="1269873" y="369569"/>
                  </a:lnTo>
                  <a:lnTo>
                    <a:pt x="1693164" y="369569"/>
                  </a:lnTo>
                  <a:lnTo>
                    <a:pt x="846582" y="739139"/>
                  </a:lnTo>
                  <a:lnTo>
                    <a:pt x="0" y="369569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3738372" y="2682239"/>
              <a:ext cx="1423670" cy="401320"/>
            </a:xfrm>
            <a:custGeom>
              <a:avLst/>
              <a:gdLst/>
              <a:ahLst/>
              <a:cxnLst/>
              <a:rect l="l" t="t" r="r" b="b"/>
              <a:pathLst>
                <a:path w="1423670" h="401319">
                  <a:moveTo>
                    <a:pt x="0" y="400812"/>
                  </a:moveTo>
                  <a:lnTo>
                    <a:pt x="1423415" y="400812"/>
                  </a:lnTo>
                  <a:lnTo>
                    <a:pt x="1423415" y="0"/>
                  </a:lnTo>
                  <a:lnTo>
                    <a:pt x="0" y="0"/>
                  </a:lnTo>
                  <a:lnTo>
                    <a:pt x="0" y="400812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2142743" y="2682239"/>
              <a:ext cx="1423670" cy="401320"/>
            </a:xfrm>
            <a:custGeom>
              <a:avLst/>
              <a:gdLst/>
              <a:ahLst/>
              <a:cxnLst/>
              <a:rect l="l" t="t" r="r" b="b"/>
              <a:pathLst>
                <a:path w="1423670" h="401319">
                  <a:moveTo>
                    <a:pt x="1423416" y="0"/>
                  </a:moveTo>
                  <a:lnTo>
                    <a:pt x="0" y="0"/>
                  </a:lnTo>
                  <a:lnTo>
                    <a:pt x="0" y="400812"/>
                  </a:lnTo>
                  <a:lnTo>
                    <a:pt x="1423416" y="400812"/>
                  </a:lnTo>
                  <a:lnTo>
                    <a:pt x="1423416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2142743" y="2674619"/>
              <a:ext cx="6152515" cy="408940"/>
            </a:xfrm>
            <a:custGeom>
              <a:avLst/>
              <a:gdLst/>
              <a:ahLst/>
              <a:cxnLst/>
              <a:rect l="l" t="t" r="r" b="b"/>
              <a:pathLst>
                <a:path w="6152515" h="408939">
                  <a:moveTo>
                    <a:pt x="0" y="408432"/>
                  </a:moveTo>
                  <a:lnTo>
                    <a:pt x="1423416" y="408432"/>
                  </a:lnTo>
                  <a:lnTo>
                    <a:pt x="1423416" y="7620"/>
                  </a:lnTo>
                  <a:lnTo>
                    <a:pt x="0" y="7620"/>
                  </a:lnTo>
                  <a:lnTo>
                    <a:pt x="0" y="408432"/>
                  </a:lnTo>
                  <a:close/>
                </a:path>
                <a:path w="6152515" h="408939">
                  <a:moveTo>
                    <a:pt x="3160776" y="408432"/>
                  </a:moveTo>
                  <a:lnTo>
                    <a:pt x="4584192" y="408432"/>
                  </a:lnTo>
                  <a:lnTo>
                    <a:pt x="4584192" y="7620"/>
                  </a:lnTo>
                  <a:lnTo>
                    <a:pt x="3160776" y="7620"/>
                  </a:lnTo>
                  <a:lnTo>
                    <a:pt x="3160776" y="408432"/>
                  </a:lnTo>
                  <a:close/>
                </a:path>
                <a:path w="6152515" h="408939">
                  <a:moveTo>
                    <a:pt x="4727448" y="402336"/>
                  </a:moveTo>
                  <a:lnTo>
                    <a:pt x="6152388" y="402336"/>
                  </a:lnTo>
                  <a:lnTo>
                    <a:pt x="6152388" y="0"/>
                  </a:lnTo>
                  <a:lnTo>
                    <a:pt x="4727448" y="0"/>
                  </a:lnTo>
                  <a:lnTo>
                    <a:pt x="4727448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539239" y="3942587"/>
              <a:ext cx="1693545" cy="739140"/>
            </a:xfrm>
            <a:custGeom>
              <a:avLst/>
              <a:gdLst/>
              <a:ahLst/>
              <a:cxnLst/>
              <a:rect l="l" t="t" r="r" b="b"/>
              <a:pathLst>
                <a:path w="1693545" h="739139">
                  <a:moveTo>
                    <a:pt x="1269873" y="0"/>
                  </a:moveTo>
                  <a:lnTo>
                    <a:pt x="423291" y="0"/>
                  </a:lnTo>
                  <a:lnTo>
                    <a:pt x="423291" y="369569"/>
                  </a:lnTo>
                  <a:lnTo>
                    <a:pt x="0" y="369569"/>
                  </a:lnTo>
                  <a:lnTo>
                    <a:pt x="846582" y="739139"/>
                  </a:lnTo>
                  <a:lnTo>
                    <a:pt x="1693164" y="369569"/>
                  </a:lnTo>
                  <a:lnTo>
                    <a:pt x="1269873" y="369569"/>
                  </a:lnTo>
                  <a:lnTo>
                    <a:pt x="126987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539239" y="3942587"/>
              <a:ext cx="1693545" cy="739140"/>
            </a:xfrm>
            <a:custGeom>
              <a:avLst/>
              <a:gdLst/>
              <a:ahLst/>
              <a:cxnLst/>
              <a:rect l="l" t="t" r="r" b="b"/>
              <a:pathLst>
                <a:path w="1693545" h="739139">
                  <a:moveTo>
                    <a:pt x="0" y="369569"/>
                  </a:moveTo>
                  <a:lnTo>
                    <a:pt x="423291" y="369569"/>
                  </a:lnTo>
                  <a:lnTo>
                    <a:pt x="423291" y="0"/>
                  </a:lnTo>
                  <a:lnTo>
                    <a:pt x="1269873" y="0"/>
                  </a:lnTo>
                  <a:lnTo>
                    <a:pt x="1269873" y="369569"/>
                  </a:lnTo>
                  <a:lnTo>
                    <a:pt x="1693164" y="369569"/>
                  </a:lnTo>
                  <a:lnTo>
                    <a:pt x="846582" y="739139"/>
                  </a:lnTo>
                  <a:lnTo>
                    <a:pt x="0" y="369569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9" name="object 79"/>
          <p:cNvGrpSpPr/>
          <p:nvPr/>
        </p:nvGrpSpPr>
        <p:grpSpPr>
          <a:xfrm>
            <a:off x="-6350" y="2357373"/>
            <a:ext cx="1024890" cy="4133850"/>
            <a:chOff x="-6350" y="2357373"/>
            <a:chExt cx="1024890" cy="4133850"/>
          </a:xfrm>
        </p:grpSpPr>
        <p:sp>
          <p:nvSpPr>
            <p:cNvPr id="80" name="object 80"/>
            <p:cNvSpPr/>
            <p:nvPr/>
          </p:nvSpPr>
          <p:spPr>
            <a:xfrm>
              <a:off x="0" y="2363723"/>
              <a:ext cx="1012190" cy="4121150"/>
            </a:xfrm>
            <a:custGeom>
              <a:avLst/>
              <a:gdLst/>
              <a:ahLst/>
              <a:cxnLst/>
              <a:rect l="l" t="t" r="r" b="b"/>
              <a:pathLst>
                <a:path w="1012190" h="4121150">
                  <a:moveTo>
                    <a:pt x="1011935" y="0"/>
                  </a:moveTo>
                  <a:lnTo>
                    <a:pt x="0" y="0"/>
                  </a:lnTo>
                  <a:lnTo>
                    <a:pt x="0" y="4120896"/>
                  </a:lnTo>
                  <a:lnTo>
                    <a:pt x="1011935" y="4120896"/>
                  </a:lnTo>
                  <a:lnTo>
                    <a:pt x="101193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0" y="2363723"/>
              <a:ext cx="1012190" cy="4121150"/>
            </a:xfrm>
            <a:custGeom>
              <a:avLst/>
              <a:gdLst/>
              <a:ahLst/>
              <a:cxnLst/>
              <a:rect l="l" t="t" r="r" b="b"/>
              <a:pathLst>
                <a:path w="1012190" h="4121150">
                  <a:moveTo>
                    <a:pt x="0" y="4120896"/>
                  </a:moveTo>
                  <a:lnTo>
                    <a:pt x="1011935" y="4120896"/>
                  </a:lnTo>
                  <a:lnTo>
                    <a:pt x="1011935" y="0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2" name="object 82"/>
          <p:cNvSpPr txBox="1"/>
          <p:nvPr/>
        </p:nvSpPr>
        <p:spPr>
          <a:xfrm>
            <a:off x="0" y="4131945"/>
            <a:ext cx="10058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180" marR="121285" indent="-635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Calibri"/>
                <a:cs typeface="Calibri"/>
              </a:rPr>
              <a:t>ache </a:t>
            </a:r>
            <a:r>
              <a:rPr sz="1800" b="1" spc="-10" dirty="0">
                <a:latin typeface="Calibri"/>
                <a:cs typeface="Calibri"/>
              </a:rPr>
              <a:t>ontroller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-52601" y="1504569"/>
            <a:ext cx="45339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20" dirty="0">
                <a:latin typeface="Courier New"/>
                <a:cs typeface="Courier New"/>
              </a:rPr>
              <a:t>0011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0" y="1784476"/>
            <a:ext cx="417830" cy="6350"/>
          </a:xfrm>
          <a:custGeom>
            <a:avLst/>
            <a:gdLst/>
            <a:ahLst/>
            <a:cxnLst/>
            <a:rect l="l" t="t" r="r" b="b"/>
            <a:pathLst>
              <a:path w="417830" h="6350">
                <a:moveTo>
                  <a:pt x="417372" y="0"/>
                </a:moveTo>
                <a:lnTo>
                  <a:pt x="0" y="0"/>
                </a:lnTo>
                <a:lnTo>
                  <a:pt x="0" y="6350"/>
                </a:lnTo>
                <a:lnTo>
                  <a:pt x="417372" y="6350"/>
                </a:lnTo>
                <a:lnTo>
                  <a:pt x="417372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 txBox="1"/>
          <p:nvPr/>
        </p:nvSpPr>
        <p:spPr>
          <a:xfrm>
            <a:off x="10414" y="1828876"/>
            <a:ext cx="294640" cy="4540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20" dirty="0">
                <a:latin typeface="Calibri"/>
                <a:cs typeface="Calibri"/>
              </a:rPr>
              <a:t>fset</a:t>
            </a:r>
            <a:endParaRPr sz="1400">
              <a:latin typeface="Calibri"/>
              <a:cs typeface="Calibri"/>
            </a:endParaRPr>
          </a:p>
          <a:p>
            <a:pPr marL="21590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Calibri"/>
                <a:cs typeface="Calibri"/>
              </a:rPr>
              <a:t>9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0" y="1785873"/>
            <a:ext cx="455930" cy="577850"/>
          </a:xfrm>
          <a:custGeom>
            <a:avLst/>
            <a:gdLst/>
            <a:ahLst/>
            <a:cxnLst/>
            <a:rect l="l" t="t" r="r" b="b"/>
            <a:pathLst>
              <a:path w="455930" h="577850">
                <a:moveTo>
                  <a:pt x="411200" y="501650"/>
                </a:moveTo>
                <a:lnTo>
                  <a:pt x="379450" y="501650"/>
                </a:lnTo>
                <a:lnTo>
                  <a:pt x="417550" y="577850"/>
                </a:lnTo>
                <a:lnTo>
                  <a:pt x="449300" y="514350"/>
                </a:lnTo>
                <a:lnTo>
                  <a:pt x="411200" y="514350"/>
                </a:lnTo>
                <a:lnTo>
                  <a:pt x="411200" y="501650"/>
                </a:lnTo>
                <a:close/>
              </a:path>
              <a:path w="455930" h="577850">
                <a:moveTo>
                  <a:pt x="411200" y="6350"/>
                </a:moveTo>
                <a:lnTo>
                  <a:pt x="411200" y="514350"/>
                </a:lnTo>
                <a:lnTo>
                  <a:pt x="423900" y="514350"/>
                </a:lnTo>
                <a:lnTo>
                  <a:pt x="423900" y="12700"/>
                </a:lnTo>
                <a:lnTo>
                  <a:pt x="417550" y="12700"/>
                </a:lnTo>
                <a:lnTo>
                  <a:pt x="411200" y="6350"/>
                </a:lnTo>
                <a:close/>
              </a:path>
              <a:path w="455930" h="577850">
                <a:moveTo>
                  <a:pt x="455650" y="501650"/>
                </a:moveTo>
                <a:lnTo>
                  <a:pt x="423900" y="501650"/>
                </a:lnTo>
                <a:lnTo>
                  <a:pt x="423900" y="514350"/>
                </a:lnTo>
                <a:lnTo>
                  <a:pt x="449300" y="514350"/>
                </a:lnTo>
                <a:lnTo>
                  <a:pt x="455650" y="501650"/>
                </a:lnTo>
                <a:close/>
              </a:path>
              <a:path w="455930" h="577850">
                <a:moveTo>
                  <a:pt x="423900" y="0"/>
                </a:moveTo>
                <a:lnTo>
                  <a:pt x="0" y="0"/>
                </a:lnTo>
                <a:lnTo>
                  <a:pt x="0" y="12700"/>
                </a:lnTo>
                <a:lnTo>
                  <a:pt x="411200" y="12700"/>
                </a:lnTo>
                <a:lnTo>
                  <a:pt x="411200" y="6350"/>
                </a:lnTo>
                <a:lnTo>
                  <a:pt x="423900" y="6350"/>
                </a:lnTo>
                <a:lnTo>
                  <a:pt x="423900" y="0"/>
                </a:lnTo>
                <a:close/>
              </a:path>
              <a:path w="455930" h="577850">
                <a:moveTo>
                  <a:pt x="423900" y="6350"/>
                </a:moveTo>
                <a:lnTo>
                  <a:pt x="411200" y="6350"/>
                </a:lnTo>
                <a:lnTo>
                  <a:pt x="417550" y="12700"/>
                </a:lnTo>
                <a:lnTo>
                  <a:pt x="423900" y="12700"/>
                </a:lnTo>
                <a:lnTo>
                  <a:pt x="423900" y="63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 txBox="1"/>
          <p:nvPr/>
        </p:nvSpPr>
        <p:spPr>
          <a:xfrm>
            <a:off x="9854310" y="5227849"/>
            <a:ext cx="607695" cy="1155065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30"/>
              </a:spcBef>
            </a:pPr>
            <a:r>
              <a:rPr sz="1800" dirty="0">
                <a:latin typeface="Calibri"/>
                <a:cs typeface="Calibri"/>
              </a:rPr>
              <a:t>Byte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35"/>
              </a:spcBef>
            </a:pPr>
            <a:r>
              <a:rPr sz="1800" dirty="0">
                <a:latin typeface="Calibri"/>
                <a:cs typeface="Calibri"/>
              </a:rPr>
              <a:t>Byte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1800" dirty="0">
                <a:latin typeface="Calibri"/>
                <a:cs typeface="Calibri"/>
              </a:rPr>
              <a:t>Byte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9981183" y="2778405"/>
            <a:ext cx="254000" cy="3022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.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. </a:t>
            </a:r>
            <a:r>
              <a:rPr sz="1800" spc="-5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9785984" y="1337817"/>
            <a:ext cx="6883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Byte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9981183" y="4828819"/>
            <a:ext cx="254000" cy="3022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.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. </a:t>
            </a:r>
            <a:r>
              <a:rPr sz="1800" spc="-5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11356213" y="3311161"/>
            <a:ext cx="528320" cy="12846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32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Byte</a:t>
            </a:r>
            <a:r>
              <a:rPr sz="1800" spc="-20" dirty="0">
                <a:latin typeface="Calibri"/>
                <a:cs typeface="Calibri"/>
              </a:rPr>
              <a:t> Block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@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0x7fff0000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1701038" y="2660249"/>
            <a:ext cx="254000" cy="4876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Set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2155951" y="3918966"/>
            <a:ext cx="4603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Evict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2078989" y="4192981"/>
            <a:ext cx="157035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100"/>
              </a:spcBef>
            </a:pPr>
            <a:r>
              <a:rPr sz="1800" spc="-104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spc="-14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spc="-77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-17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-655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800" spc="-150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800" spc="-48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4215" y="433832"/>
            <a:ext cx="1064323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Memory</a:t>
            </a:r>
            <a:r>
              <a:rPr spc="-50" dirty="0"/>
              <a:t> </a:t>
            </a:r>
            <a:r>
              <a:rPr spc="-10" dirty="0"/>
              <a:t>hierarchy:</a:t>
            </a:r>
            <a:r>
              <a:rPr spc="-90" dirty="0"/>
              <a:t> </a:t>
            </a:r>
            <a:r>
              <a:rPr dirty="0"/>
              <a:t>large</a:t>
            </a:r>
            <a:r>
              <a:rPr spc="-40" dirty="0"/>
              <a:t> </a:t>
            </a:r>
            <a:r>
              <a:rPr dirty="0"/>
              <a:t>&amp;</a:t>
            </a:r>
            <a:r>
              <a:rPr spc="-35" dirty="0"/>
              <a:t> </a:t>
            </a:r>
            <a:r>
              <a:rPr dirty="0"/>
              <a:t>slow</a:t>
            </a:r>
            <a:r>
              <a:rPr spc="-25" dirty="0"/>
              <a:t> </a:t>
            </a:r>
            <a:r>
              <a:rPr dirty="0"/>
              <a:t>vs.</a:t>
            </a:r>
            <a:r>
              <a:rPr spc="-35" dirty="0"/>
              <a:t> </a:t>
            </a:r>
            <a:r>
              <a:rPr dirty="0"/>
              <a:t>small</a:t>
            </a:r>
            <a:r>
              <a:rPr spc="-40" dirty="0"/>
              <a:t> </a:t>
            </a:r>
            <a:r>
              <a:rPr dirty="0"/>
              <a:t>&amp;</a:t>
            </a:r>
            <a:r>
              <a:rPr spc="-35" dirty="0"/>
              <a:t> </a:t>
            </a:r>
            <a:r>
              <a:rPr spc="-20" dirty="0"/>
              <a:t>fast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504950" y="1371346"/>
            <a:ext cx="9803765" cy="5011420"/>
            <a:chOff x="1504950" y="1371346"/>
            <a:chExt cx="9803765" cy="5011420"/>
          </a:xfrm>
        </p:grpSpPr>
        <p:sp>
          <p:nvSpPr>
            <p:cNvPr id="4" name="object 4"/>
            <p:cNvSpPr/>
            <p:nvPr/>
          </p:nvSpPr>
          <p:spPr>
            <a:xfrm>
              <a:off x="10575035" y="1377696"/>
              <a:ext cx="727075" cy="4998720"/>
            </a:xfrm>
            <a:custGeom>
              <a:avLst/>
              <a:gdLst/>
              <a:ahLst/>
              <a:cxnLst/>
              <a:rect l="l" t="t" r="r" b="b"/>
              <a:pathLst>
                <a:path w="727075" h="4998720">
                  <a:moveTo>
                    <a:pt x="726948" y="0"/>
                  </a:moveTo>
                  <a:lnTo>
                    <a:pt x="0" y="0"/>
                  </a:lnTo>
                  <a:lnTo>
                    <a:pt x="0" y="4998720"/>
                  </a:lnTo>
                  <a:lnTo>
                    <a:pt x="726948" y="4998720"/>
                  </a:lnTo>
                  <a:lnTo>
                    <a:pt x="72694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575035" y="1377696"/>
              <a:ext cx="727075" cy="4998720"/>
            </a:xfrm>
            <a:custGeom>
              <a:avLst/>
              <a:gdLst/>
              <a:ahLst/>
              <a:cxnLst/>
              <a:rect l="l" t="t" r="r" b="b"/>
              <a:pathLst>
                <a:path w="727075" h="4998720">
                  <a:moveTo>
                    <a:pt x="0" y="4998720"/>
                  </a:moveTo>
                  <a:lnTo>
                    <a:pt x="726948" y="4998720"/>
                  </a:lnTo>
                  <a:lnTo>
                    <a:pt x="726948" y="0"/>
                  </a:lnTo>
                  <a:lnTo>
                    <a:pt x="0" y="0"/>
                  </a:lnTo>
                  <a:lnTo>
                    <a:pt x="0" y="4998720"/>
                  </a:lnTo>
                  <a:close/>
                </a:path>
                <a:path w="727075" h="4998720">
                  <a:moveTo>
                    <a:pt x="0" y="3108960"/>
                  </a:moveTo>
                  <a:lnTo>
                    <a:pt x="726948" y="3108960"/>
                  </a:lnTo>
                  <a:lnTo>
                    <a:pt x="726948" y="2822448"/>
                  </a:lnTo>
                  <a:lnTo>
                    <a:pt x="0" y="2822448"/>
                  </a:lnTo>
                  <a:lnTo>
                    <a:pt x="0" y="310896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04950" y="4106418"/>
              <a:ext cx="9070975" cy="250825"/>
            </a:xfrm>
            <a:custGeom>
              <a:avLst/>
              <a:gdLst/>
              <a:ahLst/>
              <a:cxnLst/>
              <a:rect l="l" t="t" r="r" b="b"/>
              <a:pathLst>
                <a:path w="9070975" h="250825">
                  <a:moveTo>
                    <a:pt x="50800" y="63499"/>
                  </a:moveTo>
                  <a:lnTo>
                    <a:pt x="25400" y="63499"/>
                  </a:lnTo>
                  <a:lnTo>
                    <a:pt x="25400" y="250697"/>
                  </a:lnTo>
                  <a:lnTo>
                    <a:pt x="9070975" y="250697"/>
                  </a:lnTo>
                  <a:lnTo>
                    <a:pt x="9070975" y="237997"/>
                  </a:lnTo>
                  <a:lnTo>
                    <a:pt x="50800" y="237997"/>
                  </a:lnTo>
                  <a:lnTo>
                    <a:pt x="38100" y="225297"/>
                  </a:lnTo>
                  <a:lnTo>
                    <a:pt x="50800" y="225297"/>
                  </a:lnTo>
                  <a:lnTo>
                    <a:pt x="50800" y="63499"/>
                  </a:lnTo>
                  <a:close/>
                </a:path>
                <a:path w="9070975" h="250825">
                  <a:moveTo>
                    <a:pt x="50800" y="225297"/>
                  </a:moveTo>
                  <a:lnTo>
                    <a:pt x="38100" y="225297"/>
                  </a:lnTo>
                  <a:lnTo>
                    <a:pt x="50800" y="237997"/>
                  </a:lnTo>
                  <a:lnTo>
                    <a:pt x="50800" y="225297"/>
                  </a:lnTo>
                  <a:close/>
                </a:path>
                <a:path w="9070975" h="250825">
                  <a:moveTo>
                    <a:pt x="9070975" y="225297"/>
                  </a:moveTo>
                  <a:lnTo>
                    <a:pt x="50800" y="225297"/>
                  </a:lnTo>
                  <a:lnTo>
                    <a:pt x="50800" y="237997"/>
                  </a:lnTo>
                  <a:lnTo>
                    <a:pt x="9070975" y="237997"/>
                  </a:lnTo>
                  <a:lnTo>
                    <a:pt x="9070975" y="225297"/>
                  </a:lnTo>
                  <a:close/>
                </a:path>
                <a:path w="9070975" h="250825">
                  <a:moveTo>
                    <a:pt x="38100" y="0"/>
                  </a:moveTo>
                  <a:lnTo>
                    <a:pt x="0" y="76199"/>
                  </a:lnTo>
                  <a:lnTo>
                    <a:pt x="25400" y="76199"/>
                  </a:lnTo>
                  <a:lnTo>
                    <a:pt x="25400" y="63499"/>
                  </a:lnTo>
                  <a:lnTo>
                    <a:pt x="69850" y="63499"/>
                  </a:lnTo>
                  <a:lnTo>
                    <a:pt x="38100" y="0"/>
                  </a:lnTo>
                  <a:close/>
                </a:path>
                <a:path w="9070975" h="250825">
                  <a:moveTo>
                    <a:pt x="69850" y="63499"/>
                  </a:moveTo>
                  <a:lnTo>
                    <a:pt x="50800" y="63499"/>
                  </a:lnTo>
                  <a:lnTo>
                    <a:pt x="50800" y="76199"/>
                  </a:lnTo>
                  <a:lnTo>
                    <a:pt x="76200" y="76199"/>
                  </a:lnTo>
                  <a:lnTo>
                    <a:pt x="69850" y="63499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575035" y="3915156"/>
              <a:ext cx="727075" cy="285115"/>
            </a:xfrm>
            <a:custGeom>
              <a:avLst/>
              <a:gdLst/>
              <a:ahLst/>
              <a:cxnLst/>
              <a:rect l="l" t="t" r="r" b="b"/>
              <a:pathLst>
                <a:path w="727075" h="285114">
                  <a:moveTo>
                    <a:pt x="0" y="284988"/>
                  </a:moveTo>
                  <a:lnTo>
                    <a:pt x="726948" y="284988"/>
                  </a:lnTo>
                  <a:lnTo>
                    <a:pt x="726948" y="0"/>
                  </a:lnTo>
                  <a:lnTo>
                    <a:pt x="0" y="0"/>
                  </a:lnTo>
                  <a:lnTo>
                    <a:pt x="0" y="2849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567416" y="3628644"/>
              <a:ext cx="727075" cy="287020"/>
            </a:xfrm>
            <a:custGeom>
              <a:avLst/>
              <a:gdLst/>
              <a:ahLst/>
              <a:cxnLst/>
              <a:rect l="l" t="t" r="r" b="b"/>
              <a:pathLst>
                <a:path w="727075" h="287020">
                  <a:moveTo>
                    <a:pt x="726948" y="0"/>
                  </a:moveTo>
                  <a:lnTo>
                    <a:pt x="0" y="0"/>
                  </a:lnTo>
                  <a:lnTo>
                    <a:pt x="0" y="286511"/>
                  </a:lnTo>
                  <a:lnTo>
                    <a:pt x="726948" y="286511"/>
                  </a:lnTo>
                  <a:lnTo>
                    <a:pt x="72694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567416" y="3345180"/>
              <a:ext cx="734695" cy="570230"/>
            </a:xfrm>
            <a:custGeom>
              <a:avLst/>
              <a:gdLst/>
              <a:ahLst/>
              <a:cxnLst/>
              <a:rect l="l" t="t" r="r" b="b"/>
              <a:pathLst>
                <a:path w="734695" h="570229">
                  <a:moveTo>
                    <a:pt x="0" y="569975"/>
                  </a:moveTo>
                  <a:lnTo>
                    <a:pt x="726948" y="569975"/>
                  </a:lnTo>
                  <a:lnTo>
                    <a:pt x="726948" y="283463"/>
                  </a:lnTo>
                  <a:lnTo>
                    <a:pt x="0" y="283463"/>
                  </a:lnTo>
                  <a:lnTo>
                    <a:pt x="0" y="569975"/>
                  </a:lnTo>
                  <a:close/>
                </a:path>
                <a:path w="734695" h="570229">
                  <a:moveTo>
                    <a:pt x="7619" y="286511"/>
                  </a:moveTo>
                  <a:lnTo>
                    <a:pt x="734567" y="286511"/>
                  </a:lnTo>
                  <a:lnTo>
                    <a:pt x="734567" y="0"/>
                  </a:lnTo>
                  <a:lnTo>
                    <a:pt x="7619" y="0"/>
                  </a:lnTo>
                  <a:lnTo>
                    <a:pt x="7619" y="28651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9854310" y="5227849"/>
            <a:ext cx="607695" cy="1155065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30"/>
              </a:spcBef>
            </a:pPr>
            <a:r>
              <a:rPr sz="1800" dirty="0">
                <a:latin typeface="Calibri"/>
                <a:cs typeface="Calibri"/>
              </a:rPr>
              <a:t>Byte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35"/>
              </a:spcBef>
            </a:pPr>
            <a:r>
              <a:rPr sz="1800" dirty="0">
                <a:latin typeface="Calibri"/>
                <a:cs typeface="Calibri"/>
              </a:rPr>
              <a:t>Byte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1800" dirty="0">
                <a:latin typeface="Calibri"/>
                <a:cs typeface="Calibri"/>
              </a:rPr>
              <a:t>Byte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981183" y="2778405"/>
            <a:ext cx="254000" cy="3022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.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. </a:t>
            </a:r>
            <a:r>
              <a:rPr sz="1800" spc="-5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785984" y="1339037"/>
            <a:ext cx="68834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Byte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98449" y="1470405"/>
            <a:ext cx="12553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urier New"/>
                <a:cs typeface="Courier New"/>
              </a:rPr>
              <a:t>lw</a:t>
            </a:r>
            <a:r>
              <a:rPr sz="1800" spc="-2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x6</a:t>
            </a:r>
            <a:r>
              <a:rPr sz="1800" spc="-20" dirty="0">
                <a:latin typeface="Courier New"/>
                <a:cs typeface="Courier New"/>
              </a:rPr>
              <a:t> </a:t>
            </a:r>
            <a:r>
              <a:rPr sz="1800" spc="-25" dirty="0">
                <a:latin typeface="Courier New"/>
                <a:cs typeface="Courier New"/>
              </a:rPr>
              <a:t>0xC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981183" y="4828819"/>
            <a:ext cx="254000" cy="3022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.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. </a:t>
            </a:r>
            <a:r>
              <a:rPr sz="1800" spc="-5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302365" y="3289300"/>
            <a:ext cx="847090" cy="1188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6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Byte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0xF </a:t>
            </a:r>
            <a:r>
              <a:rPr sz="1800" dirty="0">
                <a:latin typeface="Calibri"/>
                <a:cs typeface="Calibri"/>
              </a:rPr>
              <a:t>Byte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0xE </a:t>
            </a:r>
            <a:r>
              <a:rPr sz="1800" dirty="0">
                <a:latin typeface="Calibri"/>
                <a:cs typeface="Calibri"/>
              </a:rPr>
              <a:t>Byte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0xD </a:t>
            </a:r>
            <a:r>
              <a:rPr sz="1800" dirty="0">
                <a:latin typeface="Calibri"/>
                <a:cs typeface="Calibri"/>
              </a:rPr>
              <a:t>Byte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0xC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028446" y="3326891"/>
            <a:ext cx="10293350" cy="1176655"/>
            <a:chOff x="1028446" y="3326891"/>
            <a:chExt cx="10293350" cy="1176655"/>
          </a:xfrm>
        </p:grpSpPr>
        <p:sp>
          <p:nvSpPr>
            <p:cNvPr id="17" name="object 17"/>
            <p:cNvSpPr/>
            <p:nvPr/>
          </p:nvSpPr>
          <p:spPr>
            <a:xfrm>
              <a:off x="10575798" y="3345941"/>
              <a:ext cx="727075" cy="1138555"/>
            </a:xfrm>
            <a:custGeom>
              <a:avLst/>
              <a:gdLst/>
              <a:ahLst/>
              <a:cxnLst/>
              <a:rect l="l" t="t" r="r" b="b"/>
              <a:pathLst>
                <a:path w="727075" h="1138554">
                  <a:moveTo>
                    <a:pt x="0" y="1138428"/>
                  </a:moveTo>
                  <a:lnTo>
                    <a:pt x="726948" y="1138428"/>
                  </a:lnTo>
                  <a:lnTo>
                    <a:pt x="726948" y="0"/>
                  </a:lnTo>
                  <a:lnTo>
                    <a:pt x="0" y="0"/>
                  </a:lnTo>
                  <a:lnTo>
                    <a:pt x="0" y="1138428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34796" y="3517391"/>
              <a:ext cx="1033780" cy="512445"/>
            </a:xfrm>
            <a:custGeom>
              <a:avLst/>
              <a:gdLst/>
              <a:ahLst/>
              <a:cxnLst/>
              <a:rect l="l" t="t" r="r" b="b"/>
              <a:pathLst>
                <a:path w="1033780" h="512445">
                  <a:moveTo>
                    <a:pt x="1033272" y="0"/>
                  </a:moveTo>
                  <a:lnTo>
                    <a:pt x="0" y="0"/>
                  </a:lnTo>
                  <a:lnTo>
                    <a:pt x="0" y="512064"/>
                  </a:lnTo>
                  <a:lnTo>
                    <a:pt x="1033272" y="512064"/>
                  </a:lnTo>
                  <a:lnTo>
                    <a:pt x="103327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34796" y="3517391"/>
              <a:ext cx="1033780" cy="512445"/>
            </a:xfrm>
            <a:custGeom>
              <a:avLst/>
              <a:gdLst/>
              <a:ahLst/>
              <a:cxnLst/>
              <a:rect l="l" t="t" r="r" b="b"/>
              <a:pathLst>
                <a:path w="1033780" h="512445">
                  <a:moveTo>
                    <a:pt x="0" y="512064"/>
                  </a:moveTo>
                  <a:lnTo>
                    <a:pt x="1033272" y="512064"/>
                  </a:lnTo>
                  <a:lnTo>
                    <a:pt x="1033272" y="0"/>
                  </a:lnTo>
                  <a:lnTo>
                    <a:pt x="0" y="0"/>
                  </a:lnTo>
                  <a:lnTo>
                    <a:pt x="0" y="512064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034796" y="3517391"/>
            <a:ext cx="1033780" cy="512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6515">
              <a:lnSpc>
                <a:spcPts val="195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  <a:p>
            <a:pPr marL="56515">
              <a:lnSpc>
                <a:spcPts val="2080"/>
              </a:lnSpc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Unit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530351" y="1836420"/>
            <a:ext cx="2042160" cy="3641090"/>
            <a:chOff x="530351" y="1836420"/>
            <a:chExt cx="2042160" cy="3641090"/>
          </a:xfrm>
        </p:grpSpPr>
        <p:sp>
          <p:nvSpPr>
            <p:cNvPr id="22" name="object 22"/>
            <p:cNvSpPr/>
            <p:nvPr/>
          </p:nvSpPr>
          <p:spPr>
            <a:xfrm>
              <a:off x="549401" y="1855470"/>
              <a:ext cx="2004060" cy="3602990"/>
            </a:xfrm>
            <a:custGeom>
              <a:avLst/>
              <a:gdLst/>
              <a:ahLst/>
              <a:cxnLst/>
              <a:rect l="l" t="t" r="r" b="b"/>
              <a:pathLst>
                <a:path w="2004060" h="3602990">
                  <a:moveTo>
                    <a:pt x="0" y="3602735"/>
                  </a:moveTo>
                  <a:lnTo>
                    <a:pt x="2004060" y="3602735"/>
                  </a:lnTo>
                  <a:lnTo>
                    <a:pt x="2004060" y="0"/>
                  </a:lnTo>
                  <a:lnTo>
                    <a:pt x="0" y="0"/>
                  </a:lnTo>
                  <a:lnTo>
                    <a:pt x="0" y="3602735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084831" y="3744468"/>
              <a:ext cx="367030" cy="76200"/>
            </a:xfrm>
            <a:custGeom>
              <a:avLst/>
              <a:gdLst/>
              <a:ahLst/>
              <a:cxnLst/>
              <a:rect l="l" t="t" r="r" b="b"/>
              <a:pathLst>
                <a:path w="367030" h="76200">
                  <a:moveTo>
                    <a:pt x="290830" y="0"/>
                  </a:moveTo>
                  <a:lnTo>
                    <a:pt x="290830" y="76199"/>
                  </a:lnTo>
                  <a:lnTo>
                    <a:pt x="354330" y="44449"/>
                  </a:lnTo>
                  <a:lnTo>
                    <a:pt x="303530" y="44449"/>
                  </a:lnTo>
                  <a:lnTo>
                    <a:pt x="303530" y="31749"/>
                  </a:lnTo>
                  <a:lnTo>
                    <a:pt x="354330" y="31749"/>
                  </a:lnTo>
                  <a:lnTo>
                    <a:pt x="290830" y="0"/>
                  </a:lnTo>
                  <a:close/>
                </a:path>
                <a:path w="367030" h="76200">
                  <a:moveTo>
                    <a:pt x="290830" y="31749"/>
                  </a:moveTo>
                  <a:lnTo>
                    <a:pt x="0" y="31749"/>
                  </a:lnTo>
                  <a:lnTo>
                    <a:pt x="0" y="44449"/>
                  </a:lnTo>
                  <a:lnTo>
                    <a:pt x="290830" y="44449"/>
                  </a:lnTo>
                  <a:lnTo>
                    <a:pt x="290830" y="31749"/>
                  </a:lnTo>
                  <a:close/>
                </a:path>
                <a:path w="367030" h="76200">
                  <a:moveTo>
                    <a:pt x="354330" y="31749"/>
                  </a:moveTo>
                  <a:lnTo>
                    <a:pt x="303530" y="31749"/>
                  </a:lnTo>
                  <a:lnTo>
                    <a:pt x="303530" y="44449"/>
                  </a:lnTo>
                  <a:lnTo>
                    <a:pt x="354330" y="44449"/>
                  </a:lnTo>
                  <a:lnTo>
                    <a:pt x="367030" y="38099"/>
                  </a:lnTo>
                  <a:lnTo>
                    <a:pt x="354330" y="31749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2083054" y="3372992"/>
            <a:ext cx="4368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latin typeface="Calibri"/>
                <a:cs typeface="Calibri"/>
              </a:rPr>
              <a:t>Read </a:t>
            </a:r>
            <a:r>
              <a:rPr sz="1200" b="1" dirty="0">
                <a:latin typeface="Calibri"/>
                <a:cs typeface="Calibri"/>
              </a:rPr>
              <a:t>Data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C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04215" y="3499866"/>
            <a:ext cx="39814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Cont. Sigs.: </a:t>
            </a:r>
            <a:r>
              <a:rPr sz="1200" spc="-25" dirty="0">
                <a:latin typeface="Calibri"/>
                <a:cs typeface="Calibri"/>
              </a:rPr>
              <a:t>Op.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04215" y="4231640"/>
            <a:ext cx="4457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[Ld/St]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82879" y="5174437"/>
            <a:ext cx="84074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999744" y="3072383"/>
            <a:ext cx="436245" cy="254635"/>
          </a:xfrm>
          <a:custGeom>
            <a:avLst/>
            <a:gdLst/>
            <a:ahLst/>
            <a:cxnLst/>
            <a:rect l="l" t="t" r="r" b="b"/>
            <a:pathLst>
              <a:path w="436244" h="254635">
                <a:moveTo>
                  <a:pt x="0" y="254508"/>
                </a:moveTo>
                <a:lnTo>
                  <a:pt x="435863" y="254508"/>
                </a:lnTo>
                <a:lnTo>
                  <a:pt x="435863" y="0"/>
                </a:lnTo>
                <a:lnTo>
                  <a:pt x="0" y="0"/>
                </a:lnTo>
                <a:lnTo>
                  <a:pt x="0" y="254508"/>
                </a:lnTo>
                <a:close/>
              </a:path>
            </a:pathLst>
          </a:custGeom>
          <a:ln w="127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036624" y="3148583"/>
            <a:ext cx="3079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MUX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930528" y="2497708"/>
            <a:ext cx="511809" cy="1036955"/>
            <a:chOff x="930528" y="2497708"/>
            <a:chExt cx="511809" cy="1036955"/>
          </a:xfrm>
        </p:grpSpPr>
        <p:sp>
          <p:nvSpPr>
            <p:cNvPr id="31" name="object 31"/>
            <p:cNvSpPr/>
            <p:nvPr/>
          </p:nvSpPr>
          <p:spPr>
            <a:xfrm>
              <a:off x="930529" y="2497708"/>
              <a:ext cx="424815" cy="576580"/>
            </a:xfrm>
            <a:custGeom>
              <a:avLst/>
              <a:gdLst/>
              <a:ahLst/>
              <a:cxnLst/>
              <a:rect l="l" t="t" r="r" b="b"/>
              <a:pathLst>
                <a:path w="424815" h="576580">
                  <a:moveTo>
                    <a:pt x="76187" y="499745"/>
                  </a:moveTo>
                  <a:lnTo>
                    <a:pt x="44437" y="500075"/>
                  </a:lnTo>
                  <a:lnTo>
                    <a:pt x="38989" y="6096"/>
                  </a:lnTo>
                  <a:lnTo>
                    <a:pt x="26289" y="6350"/>
                  </a:lnTo>
                  <a:lnTo>
                    <a:pt x="31724" y="500202"/>
                  </a:lnTo>
                  <a:lnTo>
                    <a:pt x="0" y="500507"/>
                  </a:lnTo>
                  <a:lnTo>
                    <a:pt x="38938" y="576326"/>
                  </a:lnTo>
                  <a:lnTo>
                    <a:pt x="69761" y="512953"/>
                  </a:lnTo>
                  <a:lnTo>
                    <a:pt x="76187" y="499745"/>
                  </a:lnTo>
                  <a:close/>
                </a:path>
                <a:path w="424815" h="576580">
                  <a:moveTo>
                    <a:pt x="260591" y="493649"/>
                  </a:moveTo>
                  <a:lnTo>
                    <a:pt x="228841" y="493979"/>
                  </a:lnTo>
                  <a:lnTo>
                    <a:pt x="223393" y="0"/>
                  </a:lnTo>
                  <a:lnTo>
                    <a:pt x="210693" y="254"/>
                  </a:lnTo>
                  <a:lnTo>
                    <a:pt x="216128" y="494106"/>
                  </a:lnTo>
                  <a:lnTo>
                    <a:pt x="184404" y="494411"/>
                  </a:lnTo>
                  <a:lnTo>
                    <a:pt x="223342" y="570230"/>
                  </a:lnTo>
                  <a:lnTo>
                    <a:pt x="254165" y="506857"/>
                  </a:lnTo>
                  <a:lnTo>
                    <a:pt x="260426" y="493979"/>
                  </a:lnTo>
                  <a:lnTo>
                    <a:pt x="260591" y="493649"/>
                  </a:lnTo>
                  <a:close/>
                </a:path>
                <a:path w="424815" h="576580">
                  <a:moveTo>
                    <a:pt x="424307" y="493268"/>
                  </a:moveTo>
                  <a:lnTo>
                    <a:pt x="392557" y="493268"/>
                  </a:lnTo>
                  <a:lnTo>
                    <a:pt x="392557" y="126619"/>
                  </a:lnTo>
                  <a:lnTo>
                    <a:pt x="379857" y="126619"/>
                  </a:lnTo>
                  <a:lnTo>
                    <a:pt x="379857" y="493268"/>
                  </a:lnTo>
                  <a:lnTo>
                    <a:pt x="348107" y="493268"/>
                  </a:lnTo>
                  <a:lnTo>
                    <a:pt x="386207" y="569468"/>
                  </a:lnTo>
                  <a:lnTo>
                    <a:pt x="417957" y="505968"/>
                  </a:lnTo>
                  <a:lnTo>
                    <a:pt x="424307" y="493268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01305" y="3312159"/>
              <a:ext cx="75298" cy="222503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1223771" y="2645663"/>
              <a:ext cx="94615" cy="119380"/>
            </a:xfrm>
            <a:custGeom>
              <a:avLst/>
              <a:gdLst/>
              <a:ahLst/>
              <a:cxnLst/>
              <a:rect l="l" t="t" r="r" b="b"/>
              <a:pathLst>
                <a:path w="94615" h="119380">
                  <a:moveTo>
                    <a:pt x="94487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94487" y="118872"/>
                  </a:lnTo>
                  <a:lnTo>
                    <a:pt x="944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223771" y="2645663"/>
              <a:ext cx="94615" cy="119380"/>
            </a:xfrm>
            <a:custGeom>
              <a:avLst/>
              <a:gdLst/>
              <a:ahLst/>
              <a:cxnLst/>
              <a:rect l="l" t="t" r="r" b="b"/>
              <a:pathLst>
                <a:path w="94615" h="119380">
                  <a:moveTo>
                    <a:pt x="0" y="118872"/>
                  </a:moveTo>
                  <a:lnTo>
                    <a:pt x="94487" y="118872"/>
                  </a:lnTo>
                  <a:lnTo>
                    <a:pt x="94487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998219" y="3072383"/>
              <a:ext cx="437515" cy="254635"/>
            </a:xfrm>
            <a:custGeom>
              <a:avLst/>
              <a:gdLst/>
              <a:ahLst/>
              <a:cxnLst/>
              <a:rect l="l" t="t" r="r" b="b"/>
              <a:pathLst>
                <a:path w="437515" h="254635">
                  <a:moveTo>
                    <a:pt x="437388" y="0"/>
                  </a:moveTo>
                  <a:lnTo>
                    <a:pt x="0" y="0"/>
                  </a:lnTo>
                  <a:lnTo>
                    <a:pt x="0" y="254508"/>
                  </a:lnTo>
                  <a:lnTo>
                    <a:pt x="437388" y="254508"/>
                  </a:lnTo>
                  <a:lnTo>
                    <a:pt x="43738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998219" y="3072383"/>
              <a:ext cx="437515" cy="254635"/>
            </a:xfrm>
            <a:custGeom>
              <a:avLst/>
              <a:gdLst/>
              <a:ahLst/>
              <a:cxnLst/>
              <a:rect l="l" t="t" r="r" b="b"/>
              <a:pathLst>
                <a:path w="437515" h="254635">
                  <a:moveTo>
                    <a:pt x="0" y="254508"/>
                  </a:moveTo>
                  <a:lnTo>
                    <a:pt x="437388" y="254508"/>
                  </a:lnTo>
                  <a:lnTo>
                    <a:pt x="437388" y="0"/>
                  </a:lnTo>
                  <a:lnTo>
                    <a:pt x="0" y="0"/>
                  </a:lnTo>
                  <a:lnTo>
                    <a:pt x="0" y="254508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998219" y="3072383"/>
            <a:ext cx="437515" cy="25463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00"/>
              </a:spcBef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MUX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929005" y="2497708"/>
            <a:ext cx="262255" cy="576580"/>
          </a:xfrm>
          <a:custGeom>
            <a:avLst/>
            <a:gdLst/>
            <a:ahLst/>
            <a:cxnLst/>
            <a:rect l="l" t="t" r="r" b="b"/>
            <a:pathLst>
              <a:path w="262255" h="576580">
                <a:moveTo>
                  <a:pt x="76187" y="499745"/>
                </a:moveTo>
                <a:lnTo>
                  <a:pt x="44437" y="500075"/>
                </a:lnTo>
                <a:lnTo>
                  <a:pt x="38989" y="6096"/>
                </a:lnTo>
                <a:lnTo>
                  <a:pt x="26289" y="6350"/>
                </a:lnTo>
                <a:lnTo>
                  <a:pt x="31724" y="500202"/>
                </a:lnTo>
                <a:lnTo>
                  <a:pt x="0" y="500507"/>
                </a:lnTo>
                <a:lnTo>
                  <a:pt x="38938" y="576326"/>
                </a:lnTo>
                <a:lnTo>
                  <a:pt x="69761" y="512953"/>
                </a:lnTo>
                <a:lnTo>
                  <a:pt x="76187" y="499745"/>
                </a:lnTo>
                <a:close/>
              </a:path>
              <a:path w="262255" h="576580">
                <a:moveTo>
                  <a:pt x="262115" y="493649"/>
                </a:moveTo>
                <a:lnTo>
                  <a:pt x="230365" y="493979"/>
                </a:lnTo>
                <a:lnTo>
                  <a:pt x="224917" y="0"/>
                </a:lnTo>
                <a:lnTo>
                  <a:pt x="212217" y="254"/>
                </a:lnTo>
                <a:lnTo>
                  <a:pt x="217652" y="494106"/>
                </a:lnTo>
                <a:lnTo>
                  <a:pt x="185928" y="494411"/>
                </a:lnTo>
                <a:lnTo>
                  <a:pt x="224866" y="570230"/>
                </a:lnTo>
                <a:lnTo>
                  <a:pt x="255689" y="506857"/>
                </a:lnTo>
                <a:lnTo>
                  <a:pt x="261950" y="493979"/>
                </a:lnTo>
                <a:lnTo>
                  <a:pt x="262115" y="493649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828243" y="1935761"/>
            <a:ext cx="542290" cy="109918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dirty="0">
                <a:latin typeface="Calibri"/>
                <a:cs typeface="Calibri"/>
              </a:rPr>
              <a:t>WB/Mem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Fwd</a:t>
            </a:r>
            <a:endParaRPr sz="1200">
              <a:latin typeface="Calibri"/>
              <a:cs typeface="Calibri"/>
            </a:endParaRPr>
          </a:p>
          <a:p>
            <a:pPr marL="56515" marR="5080" indent="-1905">
              <a:lnSpc>
                <a:spcPts val="1430"/>
              </a:lnSpc>
              <a:spcBef>
                <a:spcPts val="55"/>
              </a:spcBef>
            </a:pPr>
            <a:r>
              <a:rPr sz="1200" b="1" dirty="0">
                <a:latin typeface="Calibri"/>
                <a:cs typeface="Calibri"/>
              </a:rPr>
              <a:t>Mem/Mem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Fwd </a:t>
            </a:r>
            <a:r>
              <a:rPr sz="1200" b="1" dirty="0">
                <a:latin typeface="Calibri"/>
                <a:cs typeface="Calibri"/>
              </a:rPr>
              <a:t>Addr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Reg </a:t>
            </a:r>
            <a:r>
              <a:rPr sz="1200" b="1" spc="-50" dirty="0"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1201305" y="2624327"/>
            <a:ext cx="962025" cy="910590"/>
            <a:chOff x="1201305" y="2624327"/>
            <a:chExt cx="962025" cy="910590"/>
          </a:xfrm>
        </p:grpSpPr>
        <p:sp>
          <p:nvSpPr>
            <p:cNvPr id="41" name="object 41"/>
            <p:cNvSpPr/>
            <p:nvPr/>
          </p:nvSpPr>
          <p:spPr>
            <a:xfrm>
              <a:off x="1278636" y="2624327"/>
              <a:ext cx="76200" cy="443230"/>
            </a:xfrm>
            <a:custGeom>
              <a:avLst/>
              <a:gdLst/>
              <a:ahLst/>
              <a:cxnLst/>
              <a:rect l="l" t="t" r="r" b="b"/>
              <a:pathLst>
                <a:path w="76200" h="443230">
                  <a:moveTo>
                    <a:pt x="31750" y="366649"/>
                  </a:moveTo>
                  <a:lnTo>
                    <a:pt x="0" y="366649"/>
                  </a:lnTo>
                  <a:lnTo>
                    <a:pt x="38100" y="442849"/>
                  </a:lnTo>
                  <a:lnTo>
                    <a:pt x="69850" y="379349"/>
                  </a:lnTo>
                  <a:lnTo>
                    <a:pt x="31750" y="379349"/>
                  </a:lnTo>
                  <a:lnTo>
                    <a:pt x="31750" y="366649"/>
                  </a:lnTo>
                  <a:close/>
                </a:path>
                <a:path w="76200" h="443230">
                  <a:moveTo>
                    <a:pt x="44450" y="0"/>
                  </a:moveTo>
                  <a:lnTo>
                    <a:pt x="31750" y="0"/>
                  </a:lnTo>
                  <a:lnTo>
                    <a:pt x="31750" y="379349"/>
                  </a:lnTo>
                  <a:lnTo>
                    <a:pt x="44450" y="379349"/>
                  </a:lnTo>
                  <a:lnTo>
                    <a:pt x="44450" y="0"/>
                  </a:lnTo>
                  <a:close/>
                </a:path>
                <a:path w="76200" h="443230">
                  <a:moveTo>
                    <a:pt x="76200" y="366649"/>
                  </a:moveTo>
                  <a:lnTo>
                    <a:pt x="44450" y="366649"/>
                  </a:lnTo>
                  <a:lnTo>
                    <a:pt x="44450" y="379349"/>
                  </a:lnTo>
                  <a:lnTo>
                    <a:pt x="69850" y="379349"/>
                  </a:lnTo>
                  <a:lnTo>
                    <a:pt x="76200" y="366649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01305" y="3312159"/>
              <a:ext cx="75298" cy="222503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1720596" y="3060191"/>
              <a:ext cx="436245" cy="254635"/>
            </a:xfrm>
            <a:custGeom>
              <a:avLst/>
              <a:gdLst/>
              <a:ahLst/>
              <a:cxnLst/>
              <a:rect l="l" t="t" r="r" b="b"/>
              <a:pathLst>
                <a:path w="436244" h="254635">
                  <a:moveTo>
                    <a:pt x="435863" y="0"/>
                  </a:moveTo>
                  <a:lnTo>
                    <a:pt x="0" y="0"/>
                  </a:lnTo>
                  <a:lnTo>
                    <a:pt x="0" y="254508"/>
                  </a:lnTo>
                  <a:lnTo>
                    <a:pt x="435863" y="254508"/>
                  </a:lnTo>
                  <a:lnTo>
                    <a:pt x="43586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720596" y="3060191"/>
              <a:ext cx="436245" cy="254635"/>
            </a:xfrm>
            <a:custGeom>
              <a:avLst/>
              <a:gdLst/>
              <a:ahLst/>
              <a:cxnLst/>
              <a:rect l="l" t="t" r="r" b="b"/>
              <a:pathLst>
                <a:path w="436244" h="254635">
                  <a:moveTo>
                    <a:pt x="0" y="254508"/>
                  </a:moveTo>
                  <a:lnTo>
                    <a:pt x="435863" y="254508"/>
                  </a:lnTo>
                  <a:lnTo>
                    <a:pt x="435863" y="0"/>
                  </a:lnTo>
                  <a:lnTo>
                    <a:pt x="0" y="0"/>
                  </a:lnTo>
                  <a:lnTo>
                    <a:pt x="0" y="2545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1720595" y="3060192"/>
            <a:ext cx="436245" cy="25463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36830">
              <a:lnSpc>
                <a:spcPct val="100000"/>
              </a:lnSpc>
              <a:spcBef>
                <a:spcPts val="290"/>
              </a:spcBef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MUX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1651380" y="2483992"/>
            <a:ext cx="424815" cy="1038860"/>
            <a:chOff x="1651380" y="2483992"/>
            <a:chExt cx="424815" cy="1038860"/>
          </a:xfrm>
        </p:grpSpPr>
        <p:sp>
          <p:nvSpPr>
            <p:cNvPr id="47" name="object 47"/>
            <p:cNvSpPr/>
            <p:nvPr/>
          </p:nvSpPr>
          <p:spPr>
            <a:xfrm>
              <a:off x="1651381" y="2483992"/>
              <a:ext cx="424815" cy="577850"/>
            </a:xfrm>
            <a:custGeom>
              <a:avLst/>
              <a:gdLst/>
              <a:ahLst/>
              <a:cxnLst/>
              <a:rect l="l" t="t" r="r" b="b"/>
              <a:pathLst>
                <a:path w="424814" h="577850">
                  <a:moveTo>
                    <a:pt x="76200" y="501269"/>
                  </a:moveTo>
                  <a:lnTo>
                    <a:pt x="44437" y="501599"/>
                  </a:lnTo>
                  <a:lnTo>
                    <a:pt x="38989" y="7620"/>
                  </a:lnTo>
                  <a:lnTo>
                    <a:pt x="26289" y="7874"/>
                  </a:lnTo>
                  <a:lnTo>
                    <a:pt x="31724" y="501726"/>
                  </a:lnTo>
                  <a:lnTo>
                    <a:pt x="0" y="502031"/>
                  </a:lnTo>
                  <a:lnTo>
                    <a:pt x="38989" y="577850"/>
                  </a:lnTo>
                  <a:lnTo>
                    <a:pt x="69773" y="514477"/>
                  </a:lnTo>
                  <a:lnTo>
                    <a:pt x="76200" y="501269"/>
                  </a:lnTo>
                  <a:close/>
                </a:path>
                <a:path w="424814" h="577850">
                  <a:moveTo>
                    <a:pt x="260604" y="493649"/>
                  </a:moveTo>
                  <a:lnTo>
                    <a:pt x="228841" y="493979"/>
                  </a:lnTo>
                  <a:lnTo>
                    <a:pt x="223393" y="0"/>
                  </a:lnTo>
                  <a:lnTo>
                    <a:pt x="210693" y="254"/>
                  </a:lnTo>
                  <a:lnTo>
                    <a:pt x="216128" y="494106"/>
                  </a:lnTo>
                  <a:lnTo>
                    <a:pt x="184404" y="494411"/>
                  </a:lnTo>
                  <a:lnTo>
                    <a:pt x="223393" y="570230"/>
                  </a:lnTo>
                  <a:lnTo>
                    <a:pt x="254177" y="506857"/>
                  </a:lnTo>
                  <a:lnTo>
                    <a:pt x="260604" y="493649"/>
                  </a:lnTo>
                  <a:close/>
                </a:path>
                <a:path w="424814" h="577850">
                  <a:moveTo>
                    <a:pt x="424307" y="494792"/>
                  </a:moveTo>
                  <a:lnTo>
                    <a:pt x="392557" y="494792"/>
                  </a:lnTo>
                  <a:lnTo>
                    <a:pt x="392557" y="128143"/>
                  </a:lnTo>
                  <a:lnTo>
                    <a:pt x="379857" y="128143"/>
                  </a:lnTo>
                  <a:lnTo>
                    <a:pt x="379857" y="494792"/>
                  </a:lnTo>
                  <a:lnTo>
                    <a:pt x="348107" y="494792"/>
                  </a:lnTo>
                  <a:lnTo>
                    <a:pt x="386207" y="570992"/>
                  </a:lnTo>
                  <a:lnTo>
                    <a:pt x="417957" y="507492"/>
                  </a:lnTo>
                  <a:lnTo>
                    <a:pt x="424307" y="494792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22144" y="3299967"/>
              <a:ext cx="75311" cy="222504"/>
            </a:xfrm>
            <a:prstGeom prst="rect">
              <a:avLst/>
            </a:prstGeom>
          </p:spPr>
        </p:pic>
      </p:grpSp>
      <p:sp>
        <p:nvSpPr>
          <p:cNvPr id="49" name="object 49"/>
          <p:cNvSpPr txBox="1"/>
          <p:nvPr/>
        </p:nvSpPr>
        <p:spPr>
          <a:xfrm>
            <a:off x="1549653" y="1965352"/>
            <a:ext cx="541655" cy="105727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3335">
              <a:lnSpc>
                <a:spcPts val="1160"/>
              </a:lnSpc>
            </a:pPr>
            <a:r>
              <a:rPr sz="1200" b="1" dirty="0">
                <a:latin typeface="Calibri"/>
                <a:cs typeface="Calibri"/>
              </a:rPr>
              <a:t>WB/Mem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Fwd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360"/>
              </a:lnSpc>
            </a:pPr>
            <a:r>
              <a:rPr sz="1200" b="1" dirty="0">
                <a:latin typeface="Calibri"/>
                <a:cs typeface="Calibri"/>
              </a:rPr>
              <a:t>Mem/Mem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Fwd</a:t>
            </a:r>
            <a:endParaRPr sz="1200">
              <a:latin typeface="Calibri"/>
              <a:cs typeface="Calibri"/>
            </a:endParaRPr>
          </a:p>
          <a:p>
            <a:pPr marL="56515">
              <a:lnSpc>
                <a:spcPct val="100000"/>
              </a:lnSpc>
              <a:spcBef>
                <a:spcPts val="140"/>
              </a:spcBef>
            </a:pPr>
            <a:r>
              <a:rPr sz="1200" b="1" dirty="0">
                <a:latin typeface="Calibri"/>
                <a:cs typeface="Calibri"/>
              </a:rPr>
              <a:t>Data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Reg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B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3399790" y="2529585"/>
            <a:ext cx="4857750" cy="3482975"/>
            <a:chOff x="3399790" y="2529585"/>
            <a:chExt cx="4857750" cy="3482975"/>
          </a:xfrm>
        </p:grpSpPr>
        <p:sp>
          <p:nvSpPr>
            <p:cNvPr id="51" name="object 51"/>
            <p:cNvSpPr/>
            <p:nvPr/>
          </p:nvSpPr>
          <p:spPr>
            <a:xfrm>
              <a:off x="7523988" y="2535935"/>
              <a:ext cx="727075" cy="3470275"/>
            </a:xfrm>
            <a:custGeom>
              <a:avLst/>
              <a:gdLst/>
              <a:ahLst/>
              <a:cxnLst/>
              <a:rect l="l" t="t" r="r" b="b"/>
              <a:pathLst>
                <a:path w="727075" h="3470275">
                  <a:moveTo>
                    <a:pt x="726948" y="0"/>
                  </a:moveTo>
                  <a:lnTo>
                    <a:pt x="0" y="0"/>
                  </a:lnTo>
                  <a:lnTo>
                    <a:pt x="0" y="3470148"/>
                  </a:lnTo>
                  <a:lnTo>
                    <a:pt x="726948" y="3470148"/>
                  </a:lnTo>
                  <a:lnTo>
                    <a:pt x="72694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7523988" y="2535935"/>
              <a:ext cx="727075" cy="3470275"/>
            </a:xfrm>
            <a:custGeom>
              <a:avLst/>
              <a:gdLst/>
              <a:ahLst/>
              <a:cxnLst/>
              <a:rect l="l" t="t" r="r" b="b"/>
              <a:pathLst>
                <a:path w="727075" h="3470275">
                  <a:moveTo>
                    <a:pt x="0" y="3470148"/>
                  </a:moveTo>
                  <a:lnTo>
                    <a:pt x="726948" y="3470148"/>
                  </a:lnTo>
                  <a:lnTo>
                    <a:pt x="726948" y="0"/>
                  </a:lnTo>
                  <a:lnTo>
                    <a:pt x="0" y="0"/>
                  </a:lnTo>
                  <a:lnTo>
                    <a:pt x="0" y="347014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394960" y="3157727"/>
              <a:ext cx="727075" cy="2383790"/>
            </a:xfrm>
            <a:custGeom>
              <a:avLst/>
              <a:gdLst/>
              <a:ahLst/>
              <a:cxnLst/>
              <a:rect l="l" t="t" r="r" b="b"/>
              <a:pathLst>
                <a:path w="727075" h="2383790">
                  <a:moveTo>
                    <a:pt x="726948" y="0"/>
                  </a:moveTo>
                  <a:lnTo>
                    <a:pt x="0" y="0"/>
                  </a:lnTo>
                  <a:lnTo>
                    <a:pt x="0" y="2383536"/>
                  </a:lnTo>
                  <a:lnTo>
                    <a:pt x="726948" y="2383536"/>
                  </a:lnTo>
                  <a:lnTo>
                    <a:pt x="72694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394960" y="3157727"/>
              <a:ext cx="727075" cy="2383790"/>
            </a:xfrm>
            <a:custGeom>
              <a:avLst/>
              <a:gdLst/>
              <a:ahLst/>
              <a:cxnLst/>
              <a:rect l="l" t="t" r="r" b="b"/>
              <a:pathLst>
                <a:path w="727075" h="2383790">
                  <a:moveTo>
                    <a:pt x="0" y="2383536"/>
                  </a:moveTo>
                  <a:lnTo>
                    <a:pt x="726948" y="2383536"/>
                  </a:lnTo>
                  <a:lnTo>
                    <a:pt x="726948" y="0"/>
                  </a:lnTo>
                  <a:lnTo>
                    <a:pt x="0" y="0"/>
                  </a:lnTo>
                  <a:lnTo>
                    <a:pt x="0" y="23835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406140" y="3820667"/>
              <a:ext cx="727075" cy="1325880"/>
            </a:xfrm>
            <a:custGeom>
              <a:avLst/>
              <a:gdLst/>
              <a:ahLst/>
              <a:cxnLst/>
              <a:rect l="l" t="t" r="r" b="b"/>
              <a:pathLst>
                <a:path w="727075" h="1325879">
                  <a:moveTo>
                    <a:pt x="726948" y="0"/>
                  </a:moveTo>
                  <a:lnTo>
                    <a:pt x="0" y="0"/>
                  </a:lnTo>
                  <a:lnTo>
                    <a:pt x="0" y="1325879"/>
                  </a:lnTo>
                  <a:lnTo>
                    <a:pt x="726948" y="1325879"/>
                  </a:lnTo>
                  <a:lnTo>
                    <a:pt x="72694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406140" y="3820667"/>
              <a:ext cx="727075" cy="1325880"/>
            </a:xfrm>
            <a:custGeom>
              <a:avLst/>
              <a:gdLst/>
              <a:ahLst/>
              <a:cxnLst/>
              <a:rect l="l" t="t" r="r" b="b"/>
              <a:pathLst>
                <a:path w="727075" h="1325879">
                  <a:moveTo>
                    <a:pt x="0" y="1325879"/>
                  </a:moveTo>
                  <a:lnTo>
                    <a:pt x="726948" y="1325879"/>
                  </a:lnTo>
                  <a:lnTo>
                    <a:pt x="726948" y="0"/>
                  </a:lnTo>
                  <a:lnTo>
                    <a:pt x="0" y="0"/>
                  </a:lnTo>
                  <a:lnTo>
                    <a:pt x="0" y="132587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4560189" y="3170682"/>
            <a:ext cx="8032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Byte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M2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3357371" y="3811015"/>
            <a:ext cx="7543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4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Byte</a:t>
            </a: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M1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112926" y="5809284"/>
            <a:ext cx="576135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Capacity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inversely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proportional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to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access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cost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latin typeface="Calibri"/>
                <a:cs typeface="Calibri"/>
              </a:rPr>
              <a:t>M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&gt;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M3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&gt;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M2 &gt;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M1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3351021" y="1859026"/>
            <a:ext cx="739775" cy="1338580"/>
            <a:chOff x="3351021" y="1859026"/>
            <a:chExt cx="739775" cy="1338580"/>
          </a:xfrm>
        </p:grpSpPr>
        <p:sp>
          <p:nvSpPr>
            <p:cNvPr id="61" name="object 61"/>
            <p:cNvSpPr/>
            <p:nvPr/>
          </p:nvSpPr>
          <p:spPr>
            <a:xfrm>
              <a:off x="3357371" y="1865376"/>
              <a:ext cx="727075" cy="1325880"/>
            </a:xfrm>
            <a:custGeom>
              <a:avLst/>
              <a:gdLst/>
              <a:ahLst/>
              <a:cxnLst/>
              <a:rect l="l" t="t" r="r" b="b"/>
              <a:pathLst>
                <a:path w="727075" h="1325880">
                  <a:moveTo>
                    <a:pt x="726948" y="0"/>
                  </a:moveTo>
                  <a:lnTo>
                    <a:pt x="0" y="0"/>
                  </a:lnTo>
                  <a:lnTo>
                    <a:pt x="0" y="1325879"/>
                  </a:lnTo>
                  <a:lnTo>
                    <a:pt x="726948" y="1325879"/>
                  </a:lnTo>
                  <a:lnTo>
                    <a:pt x="72694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357371" y="1865376"/>
              <a:ext cx="727075" cy="1325880"/>
            </a:xfrm>
            <a:custGeom>
              <a:avLst/>
              <a:gdLst/>
              <a:ahLst/>
              <a:cxnLst/>
              <a:rect l="l" t="t" r="r" b="b"/>
              <a:pathLst>
                <a:path w="727075" h="1325880">
                  <a:moveTo>
                    <a:pt x="0" y="1325879"/>
                  </a:moveTo>
                  <a:lnTo>
                    <a:pt x="726948" y="1325879"/>
                  </a:lnTo>
                  <a:lnTo>
                    <a:pt x="726948" y="0"/>
                  </a:lnTo>
                  <a:lnTo>
                    <a:pt x="0" y="0"/>
                  </a:lnTo>
                  <a:lnTo>
                    <a:pt x="0" y="132587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" name="object 63"/>
          <p:cNvSpPr txBox="1"/>
          <p:nvPr/>
        </p:nvSpPr>
        <p:spPr>
          <a:xfrm>
            <a:off x="3453129" y="3514470"/>
            <a:ext cx="4940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Calibri"/>
                <a:cs typeface="Calibri"/>
              </a:rPr>
              <a:t>L1D$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3450082" y="1559128"/>
            <a:ext cx="4127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775" dirty="0">
                <a:latin typeface="Calibri"/>
                <a:cs typeface="Calibri"/>
              </a:rPr>
              <a:t>L</a:t>
            </a:r>
            <a:r>
              <a:rPr sz="1800" spc="-25" dirty="0">
                <a:latin typeface="Calibri"/>
                <a:cs typeface="Calibri"/>
              </a:rPr>
              <a:t>L</a:t>
            </a:r>
            <a:r>
              <a:rPr sz="1800" spc="-935" dirty="0">
                <a:latin typeface="Calibri"/>
                <a:cs typeface="Calibri"/>
              </a:rPr>
              <a:t>1</a:t>
            </a:r>
            <a:r>
              <a:rPr sz="1800" spc="-20" dirty="0">
                <a:latin typeface="Calibri"/>
                <a:cs typeface="Calibri"/>
              </a:rPr>
              <a:t>1</a:t>
            </a:r>
            <a:r>
              <a:rPr sz="1800" spc="-475" dirty="0">
                <a:latin typeface="Calibri"/>
                <a:cs typeface="Calibri"/>
              </a:rPr>
              <a:t>I</a:t>
            </a:r>
            <a:r>
              <a:rPr sz="1800" spc="-25" dirty="0">
                <a:latin typeface="Calibri"/>
                <a:cs typeface="Calibri"/>
              </a:rPr>
              <a:t>I</a:t>
            </a:r>
            <a:r>
              <a:rPr sz="1800" spc="-930" dirty="0">
                <a:latin typeface="Calibri"/>
                <a:cs typeface="Calibri"/>
              </a:rPr>
              <a:t>$</a:t>
            </a:r>
            <a:r>
              <a:rPr sz="1800" spc="-20" dirty="0">
                <a:latin typeface="Calibri"/>
                <a:cs typeface="Calibri"/>
              </a:rPr>
              <a:t>$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5530977" y="2089150"/>
            <a:ext cx="2529840" cy="1054100"/>
          </a:xfrm>
          <a:prstGeom prst="rect">
            <a:avLst/>
          </a:prstGeom>
        </p:spPr>
        <p:txBody>
          <a:bodyPr vert="horz" wrap="square" lIns="0" tIns="123825" rIns="0" bIns="0" rtlCol="0">
            <a:spAutoFit/>
          </a:bodyPr>
          <a:lstStyle/>
          <a:p>
            <a:pPr marL="2188845">
              <a:lnSpc>
                <a:spcPct val="100000"/>
              </a:lnSpc>
              <a:spcBef>
                <a:spcPts val="975"/>
              </a:spcBef>
            </a:pPr>
            <a:r>
              <a:rPr sz="1800" spc="-25" dirty="0">
                <a:latin typeface="Calibri"/>
                <a:cs typeface="Calibri"/>
              </a:rPr>
              <a:t>L3$</a:t>
            </a:r>
            <a:endParaRPr sz="1800">
              <a:latin typeface="Calibri"/>
              <a:cs typeface="Calibri"/>
            </a:endParaRPr>
          </a:p>
          <a:p>
            <a:pPr marL="1087755">
              <a:lnSpc>
                <a:spcPts val="2090"/>
              </a:lnSpc>
              <a:spcBef>
                <a:spcPts val="875"/>
              </a:spcBef>
            </a:pPr>
            <a:r>
              <a:rPr sz="1800" dirty="0">
                <a:latin typeface="Calibri"/>
                <a:cs typeface="Calibri"/>
              </a:rPr>
              <a:t>Byte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M3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090"/>
              </a:lnSpc>
            </a:pPr>
            <a:r>
              <a:rPr sz="1800" spc="-25" dirty="0">
                <a:latin typeface="Calibri"/>
                <a:cs typeface="Calibri"/>
              </a:rPr>
              <a:t>L2$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2670810" y="1806702"/>
            <a:ext cx="6654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Byte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I1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4085082" y="2529077"/>
            <a:ext cx="1310640" cy="1821180"/>
          </a:xfrm>
          <a:custGeom>
            <a:avLst/>
            <a:gdLst/>
            <a:ahLst/>
            <a:cxnLst/>
            <a:rect l="l" t="t" r="r" b="b"/>
            <a:pathLst>
              <a:path w="1310639" h="1821179">
                <a:moveTo>
                  <a:pt x="1310513" y="1821180"/>
                </a:moveTo>
                <a:lnTo>
                  <a:pt x="183895" y="1821180"/>
                </a:lnTo>
                <a:lnTo>
                  <a:pt x="183895" y="0"/>
                </a:lnTo>
                <a:lnTo>
                  <a:pt x="0" y="0"/>
                </a:lnTo>
              </a:path>
            </a:pathLst>
          </a:custGeom>
          <a:ln w="254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61" y="2514726"/>
            <a:ext cx="3538854" cy="2464435"/>
          </a:xfrm>
          <a:custGeom>
            <a:avLst/>
            <a:gdLst/>
            <a:ahLst/>
            <a:cxnLst/>
            <a:rect l="l" t="t" r="r" b="b"/>
            <a:pathLst>
              <a:path w="3538854" h="2464435">
                <a:moveTo>
                  <a:pt x="85725" y="2378583"/>
                </a:moveTo>
                <a:lnTo>
                  <a:pt x="0" y="2421382"/>
                </a:lnTo>
                <a:lnTo>
                  <a:pt x="85725" y="2464308"/>
                </a:lnTo>
                <a:lnTo>
                  <a:pt x="85725" y="2435733"/>
                </a:lnTo>
                <a:lnTo>
                  <a:pt x="71424" y="2435733"/>
                </a:lnTo>
                <a:lnTo>
                  <a:pt x="71424" y="2407158"/>
                </a:lnTo>
                <a:lnTo>
                  <a:pt x="85725" y="2407158"/>
                </a:lnTo>
                <a:lnTo>
                  <a:pt x="85725" y="2378583"/>
                </a:lnTo>
                <a:close/>
              </a:path>
              <a:path w="3538854" h="2464435">
                <a:moveTo>
                  <a:pt x="85725" y="2407158"/>
                </a:moveTo>
                <a:lnTo>
                  <a:pt x="71424" y="2407158"/>
                </a:lnTo>
                <a:lnTo>
                  <a:pt x="71424" y="2435733"/>
                </a:lnTo>
                <a:lnTo>
                  <a:pt x="85725" y="2435733"/>
                </a:lnTo>
                <a:lnTo>
                  <a:pt x="85725" y="2407158"/>
                </a:lnTo>
                <a:close/>
              </a:path>
              <a:path w="3538854" h="2464435">
                <a:moveTo>
                  <a:pt x="2947797" y="2407158"/>
                </a:moveTo>
                <a:lnTo>
                  <a:pt x="85725" y="2407158"/>
                </a:lnTo>
                <a:lnTo>
                  <a:pt x="85725" y="2435733"/>
                </a:lnTo>
                <a:lnTo>
                  <a:pt x="2976372" y="2435733"/>
                </a:lnTo>
                <a:lnTo>
                  <a:pt x="2976372" y="2421382"/>
                </a:lnTo>
                <a:lnTo>
                  <a:pt x="2947797" y="2421382"/>
                </a:lnTo>
                <a:lnTo>
                  <a:pt x="2947797" y="2407158"/>
                </a:lnTo>
                <a:close/>
              </a:path>
              <a:path w="3538854" h="2464435">
                <a:moveTo>
                  <a:pt x="3538854" y="0"/>
                </a:moveTo>
                <a:lnTo>
                  <a:pt x="2947797" y="0"/>
                </a:lnTo>
                <a:lnTo>
                  <a:pt x="2947797" y="2421382"/>
                </a:lnTo>
                <a:lnTo>
                  <a:pt x="2962148" y="2407158"/>
                </a:lnTo>
                <a:lnTo>
                  <a:pt x="2976372" y="2407158"/>
                </a:lnTo>
                <a:lnTo>
                  <a:pt x="2976372" y="28575"/>
                </a:lnTo>
                <a:lnTo>
                  <a:pt x="2962148" y="28575"/>
                </a:lnTo>
                <a:lnTo>
                  <a:pt x="2976372" y="14350"/>
                </a:lnTo>
                <a:lnTo>
                  <a:pt x="3538854" y="14350"/>
                </a:lnTo>
                <a:lnTo>
                  <a:pt x="3538854" y="0"/>
                </a:lnTo>
                <a:close/>
              </a:path>
              <a:path w="3538854" h="2464435">
                <a:moveTo>
                  <a:pt x="2976372" y="2407158"/>
                </a:moveTo>
                <a:lnTo>
                  <a:pt x="2962148" y="2407158"/>
                </a:lnTo>
                <a:lnTo>
                  <a:pt x="2947797" y="2421382"/>
                </a:lnTo>
                <a:lnTo>
                  <a:pt x="2976372" y="2421382"/>
                </a:lnTo>
                <a:lnTo>
                  <a:pt x="2976372" y="2407158"/>
                </a:lnTo>
                <a:close/>
              </a:path>
              <a:path w="3538854" h="2464435">
                <a:moveTo>
                  <a:pt x="2976372" y="14350"/>
                </a:moveTo>
                <a:lnTo>
                  <a:pt x="2962148" y="28575"/>
                </a:lnTo>
                <a:lnTo>
                  <a:pt x="2976372" y="28575"/>
                </a:lnTo>
                <a:lnTo>
                  <a:pt x="2976372" y="14350"/>
                </a:lnTo>
                <a:close/>
              </a:path>
              <a:path w="3538854" h="2464435">
                <a:moveTo>
                  <a:pt x="3538854" y="14350"/>
                </a:moveTo>
                <a:lnTo>
                  <a:pt x="2976372" y="14350"/>
                </a:lnTo>
                <a:lnTo>
                  <a:pt x="2976372" y="28575"/>
                </a:lnTo>
                <a:lnTo>
                  <a:pt x="3538854" y="28575"/>
                </a:lnTo>
                <a:lnTo>
                  <a:pt x="3538854" y="143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9636252" y="2039806"/>
          <a:ext cx="1294129" cy="19805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40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2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99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31750">
                        <a:lnSpc>
                          <a:spcPts val="2110"/>
                        </a:lnSpc>
                      </a:pPr>
                      <a:r>
                        <a:rPr sz="1800" spc="-25" dirty="0">
                          <a:latin typeface="Courier New"/>
                          <a:cs typeface="Courier New"/>
                        </a:rPr>
                        <a:t>lb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10"/>
                        </a:lnSpc>
                      </a:pPr>
                      <a:r>
                        <a:rPr sz="1800" spc="-25" dirty="0">
                          <a:latin typeface="Courier New"/>
                          <a:cs typeface="Courier New"/>
                        </a:rPr>
                        <a:t>x6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110"/>
                        </a:lnSpc>
                      </a:pPr>
                      <a:r>
                        <a:rPr sz="1800" spc="-25" dirty="0">
                          <a:latin typeface="Courier New"/>
                          <a:cs typeface="Courier New"/>
                        </a:rPr>
                        <a:t>0xe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25" dirty="0">
                          <a:latin typeface="Courier New"/>
                          <a:cs typeface="Courier New"/>
                        </a:rPr>
                        <a:t>lb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25" dirty="0">
                          <a:latin typeface="Courier New"/>
                          <a:cs typeface="Courier New"/>
                        </a:rPr>
                        <a:t>x6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25" dirty="0">
                          <a:latin typeface="Courier New"/>
                          <a:cs typeface="Courier New"/>
                        </a:rPr>
                        <a:t>0xb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4191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25" dirty="0">
                          <a:latin typeface="Courier New"/>
                          <a:cs typeface="Courier New"/>
                        </a:rPr>
                        <a:t>lb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25" dirty="0">
                          <a:latin typeface="Courier New"/>
                          <a:cs typeface="Courier New"/>
                        </a:rPr>
                        <a:t>x6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25" dirty="0">
                          <a:latin typeface="Courier New"/>
                          <a:cs typeface="Courier New"/>
                        </a:rPr>
                        <a:t>0xc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4191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800" spc="-25" dirty="0">
                          <a:latin typeface="Courier New"/>
                          <a:cs typeface="Courier New"/>
                        </a:rPr>
                        <a:t>lb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508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800" spc="-25" dirty="0">
                          <a:latin typeface="Courier New"/>
                          <a:cs typeface="Courier New"/>
                        </a:rPr>
                        <a:t>x6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5080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800" spc="-25" dirty="0">
                          <a:latin typeface="Courier New"/>
                          <a:cs typeface="Courier New"/>
                        </a:rPr>
                        <a:t>0xd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5080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800" spc="-25" dirty="0">
                          <a:latin typeface="Courier New"/>
                          <a:cs typeface="Courier New"/>
                        </a:rPr>
                        <a:t>lb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2349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800" spc="-25" dirty="0">
                          <a:latin typeface="Courier New"/>
                          <a:cs typeface="Courier New"/>
                        </a:rPr>
                        <a:t>x6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23495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800" spc="-25" dirty="0">
                          <a:latin typeface="Courier New"/>
                          <a:cs typeface="Courier New"/>
                        </a:rPr>
                        <a:t>0xa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2349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03428" rIns="0" bIns="0" rtlCol="0">
            <a:spAutoFit/>
          </a:bodyPr>
          <a:lstStyle/>
          <a:p>
            <a:pPr marL="561975">
              <a:lnSpc>
                <a:spcPct val="100000"/>
              </a:lnSpc>
              <a:spcBef>
                <a:spcPts val="105"/>
              </a:spcBef>
            </a:pPr>
            <a:r>
              <a:rPr dirty="0"/>
              <a:t>Replacement</a:t>
            </a:r>
            <a:r>
              <a:rPr spc="-80" dirty="0"/>
              <a:t> </a:t>
            </a:r>
            <a:r>
              <a:rPr dirty="0"/>
              <a:t>Policies</a:t>
            </a:r>
            <a:r>
              <a:rPr spc="-95" dirty="0"/>
              <a:t> </a:t>
            </a:r>
            <a:r>
              <a:rPr dirty="0"/>
              <a:t>–</a:t>
            </a:r>
            <a:r>
              <a:rPr spc="-90" dirty="0"/>
              <a:t> </a:t>
            </a:r>
            <a:r>
              <a:rPr spc="-25" dirty="0"/>
              <a:t>Round-</a:t>
            </a:r>
            <a:r>
              <a:rPr dirty="0"/>
              <a:t>Robin</a:t>
            </a:r>
            <a:r>
              <a:rPr spc="-75" dirty="0"/>
              <a:t> </a:t>
            </a:r>
            <a:r>
              <a:rPr spc="-10" dirty="0"/>
              <a:t>Analysis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712466" y="3328161"/>
            <a:ext cx="6767195" cy="762635"/>
            <a:chOff x="2712466" y="3328161"/>
            <a:chExt cx="6767195" cy="762635"/>
          </a:xfrm>
        </p:grpSpPr>
        <p:sp>
          <p:nvSpPr>
            <p:cNvPr id="5" name="object 5"/>
            <p:cNvSpPr/>
            <p:nvPr/>
          </p:nvSpPr>
          <p:spPr>
            <a:xfrm>
              <a:off x="2718816" y="3334511"/>
              <a:ext cx="6754495" cy="749935"/>
            </a:xfrm>
            <a:custGeom>
              <a:avLst/>
              <a:gdLst/>
              <a:ahLst/>
              <a:cxnLst/>
              <a:rect l="l" t="t" r="r" b="b"/>
              <a:pathLst>
                <a:path w="6754495" h="749935">
                  <a:moveTo>
                    <a:pt x="6754368" y="0"/>
                  </a:moveTo>
                  <a:lnTo>
                    <a:pt x="0" y="0"/>
                  </a:lnTo>
                  <a:lnTo>
                    <a:pt x="0" y="749807"/>
                  </a:lnTo>
                  <a:lnTo>
                    <a:pt x="6754368" y="749807"/>
                  </a:lnTo>
                  <a:lnTo>
                    <a:pt x="6754368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718816" y="3334511"/>
              <a:ext cx="6754495" cy="749935"/>
            </a:xfrm>
            <a:custGeom>
              <a:avLst/>
              <a:gdLst/>
              <a:ahLst/>
              <a:cxnLst/>
              <a:rect l="l" t="t" r="r" b="b"/>
              <a:pathLst>
                <a:path w="6754495" h="749935">
                  <a:moveTo>
                    <a:pt x="0" y="749807"/>
                  </a:moveTo>
                  <a:lnTo>
                    <a:pt x="6754368" y="749807"/>
                  </a:lnTo>
                  <a:lnTo>
                    <a:pt x="6754368" y="0"/>
                  </a:lnTo>
                  <a:lnTo>
                    <a:pt x="0" y="0"/>
                  </a:lnTo>
                  <a:lnTo>
                    <a:pt x="0" y="7498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771520" y="3449682"/>
            <a:ext cx="254000" cy="4876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Set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08220" y="3471671"/>
            <a:ext cx="1424940" cy="401320"/>
          </a:xfrm>
          <a:prstGeom prst="rect">
            <a:avLst/>
          </a:prstGeom>
          <a:solidFill>
            <a:srgbClr val="DAE2F3"/>
          </a:solidFill>
          <a:ln w="12700">
            <a:solidFill>
              <a:srgbClr val="2E528F"/>
            </a:solidFill>
          </a:ln>
        </p:spPr>
        <p:txBody>
          <a:bodyPr vert="horz" wrap="square" lIns="0" tIns="4889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385"/>
              </a:spcBef>
            </a:pPr>
            <a:r>
              <a:rPr sz="1800" dirty="0">
                <a:latin typeface="Calibri"/>
                <a:cs typeface="Calibri"/>
              </a:rPr>
              <a:t>b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12592" y="3471671"/>
            <a:ext cx="1424940" cy="401320"/>
          </a:xfrm>
          <a:prstGeom prst="rect">
            <a:avLst/>
          </a:prstGeom>
          <a:solidFill>
            <a:srgbClr val="DAE2F3"/>
          </a:solidFill>
          <a:ln w="12700">
            <a:solidFill>
              <a:srgbClr val="2E528F"/>
            </a:solidFill>
          </a:ln>
        </p:spPr>
        <p:txBody>
          <a:bodyPr vert="horz" wrap="square" lIns="0" tIns="4889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85"/>
              </a:spcBef>
            </a:pPr>
            <a:r>
              <a:rPr sz="1800" dirty="0"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373367" y="3471671"/>
            <a:ext cx="1424940" cy="401320"/>
          </a:xfrm>
          <a:prstGeom prst="rect">
            <a:avLst/>
          </a:prstGeom>
          <a:solidFill>
            <a:srgbClr val="DAE2F3"/>
          </a:solidFill>
          <a:ln w="12700">
            <a:solidFill>
              <a:srgbClr val="2E528F"/>
            </a:solidFill>
          </a:ln>
        </p:spPr>
        <p:txBody>
          <a:bodyPr vert="horz" wrap="square" lIns="0" tIns="4889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385"/>
              </a:spcBef>
            </a:pPr>
            <a:r>
              <a:rPr sz="1800" dirty="0">
                <a:latin typeface="Calibri"/>
                <a:cs typeface="Calibri"/>
              </a:rPr>
              <a:t>c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940040" y="3464052"/>
            <a:ext cx="1424940" cy="402590"/>
          </a:xfrm>
          <a:prstGeom prst="rect">
            <a:avLst/>
          </a:prstGeom>
          <a:solidFill>
            <a:srgbClr val="DAE2F3"/>
          </a:solidFill>
          <a:ln w="12700">
            <a:solidFill>
              <a:srgbClr val="2E528F"/>
            </a:solidFill>
          </a:ln>
        </p:spPr>
        <p:txBody>
          <a:bodyPr vert="horz" wrap="square" lIns="0" tIns="49530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390"/>
              </a:spcBef>
            </a:pPr>
            <a:r>
              <a:rPr sz="1800" dirty="0">
                <a:latin typeface="Calibri"/>
                <a:cs typeface="Calibri"/>
              </a:rPr>
              <a:t>d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673853" y="2701798"/>
            <a:ext cx="1706245" cy="750570"/>
            <a:chOff x="4673853" y="2701798"/>
            <a:chExt cx="1706245" cy="750570"/>
          </a:xfrm>
        </p:grpSpPr>
        <p:sp>
          <p:nvSpPr>
            <p:cNvPr id="13" name="object 13"/>
            <p:cNvSpPr/>
            <p:nvPr/>
          </p:nvSpPr>
          <p:spPr>
            <a:xfrm>
              <a:off x="4680203" y="2708148"/>
              <a:ext cx="1693545" cy="737870"/>
            </a:xfrm>
            <a:custGeom>
              <a:avLst/>
              <a:gdLst/>
              <a:ahLst/>
              <a:cxnLst/>
              <a:rect l="l" t="t" r="r" b="b"/>
              <a:pathLst>
                <a:path w="1693545" h="737870">
                  <a:moveTo>
                    <a:pt x="1269873" y="0"/>
                  </a:moveTo>
                  <a:lnTo>
                    <a:pt x="423291" y="0"/>
                  </a:lnTo>
                  <a:lnTo>
                    <a:pt x="423291" y="368807"/>
                  </a:lnTo>
                  <a:lnTo>
                    <a:pt x="0" y="368807"/>
                  </a:lnTo>
                  <a:lnTo>
                    <a:pt x="846582" y="737615"/>
                  </a:lnTo>
                  <a:lnTo>
                    <a:pt x="1693164" y="368807"/>
                  </a:lnTo>
                  <a:lnTo>
                    <a:pt x="1269873" y="368807"/>
                  </a:lnTo>
                  <a:lnTo>
                    <a:pt x="126987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680203" y="2708148"/>
              <a:ext cx="1693545" cy="737870"/>
            </a:xfrm>
            <a:custGeom>
              <a:avLst/>
              <a:gdLst/>
              <a:ahLst/>
              <a:cxnLst/>
              <a:rect l="l" t="t" r="r" b="b"/>
              <a:pathLst>
                <a:path w="1693545" h="737870">
                  <a:moveTo>
                    <a:pt x="0" y="368807"/>
                  </a:moveTo>
                  <a:lnTo>
                    <a:pt x="423291" y="368807"/>
                  </a:lnTo>
                  <a:lnTo>
                    <a:pt x="423291" y="0"/>
                  </a:lnTo>
                  <a:lnTo>
                    <a:pt x="1269873" y="0"/>
                  </a:lnTo>
                  <a:lnTo>
                    <a:pt x="1269873" y="368807"/>
                  </a:lnTo>
                  <a:lnTo>
                    <a:pt x="1693164" y="368807"/>
                  </a:lnTo>
                  <a:lnTo>
                    <a:pt x="846582" y="737615"/>
                  </a:lnTo>
                  <a:lnTo>
                    <a:pt x="0" y="368807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5297551" y="2683255"/>
            <a:ext cx="4603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Evict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Next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566797" y="5378907"/>
            <a:ext cx="778383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Advantage: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Simple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implement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understand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Disadvantage: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Hopefully the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next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evict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isn’t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going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next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accessed…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7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18266" y="2105914"/>
            <a:ext cx="187959" cy="17272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03428" rIns="0" bIns="0" rtlCol="0">
            <a:spAutoFit/>
          </a:bodyPr>
          <a:lstStyle/>
          <a:p>
            <a:pPr marL="561975">
              <a:lnSpc>
                <a:spcPct val="100000"/>
              </a:lnSpc>
              <a:spcBef>
                <a:spcPts val="105"/>
              </a:spcBef>
            </a:pPr>
            <a:r>
              <a:rPr dirty="0"/>
              <a:t>Replacement</a:t>
            </a:r>
            <a:r>
              <a:rPr spc="-80" dirty="0"/>
              <a:t> </a:t>
            </a:r>
            <a:r>
              <a:rPr dirty="0"/>
              <a:t>Policies</a:t>
            </a:r>
            <a:r>
              <a:rPr spc="-95" dirty="0"/>
              <a:t> </a:t>
            </a:r>
            <a:r>
              <a:rPr dirty="0"/>
              <a:t>–</a:t>
            </a:r>
            <a:r>
              <a:rPr spc="-90" dirty="0"/>
              <a:t> </a:t>
            </a:r>
            <a:r>
              <a:rPr spc="-25" dirty="0"/>
              <a:t>Round-</a:t>
            </a:r>
            <a:r>
              <a:rPr dirty="0"/>
              <a:t>Robin</a:t>
            </a:r>
            <a:r>
              <a:rPr spc="-75" dirty="0"/>
              <a:t> </a:t>
            </a:r>
            <a:r>
              <a:rPr spc="-10" dirty="0"/>
              <a:t>Analysis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712466" y="3328161"/>
            <a:ext cx="6767195" cy="762635"/>
            <a:chOff x="2712466" y="3328161"/>
            <a:chExt cx="6767195" cy="762635"/>
          </a:xfrm>
        </p:grpSpPr>
        <p:sp>
          <p:nvSpPr>
            <p:cNvPr id="4" name="object 4"/>
            <p:cNvSpPr/>
            <p:nvPr/>
          </p:nvSpPr>
          <p:spPr>
            <a:xfrm>
              <a:off x="2718816" y="3334511"/>
              <a:ext cx="6754495" cy="749935"/>
            </a:xfrm>
            <a:custGeom>
              <a:avLst/>
              <a:gdLst/>
              <a:ahLst/>
              <a:cxnLst/>
              <a:rect l="l" t="t" r="r" b="b"/>
              <a:pathLst>
                <a:path w="6754495" h="749935">
                  <a:moveTo>
                    <a:pt x="6754368" y="0"/>
                  </a:moveTo>
                  <a:lnTo>
                    <a:pt x="0" y="0"/>
                  </a:lnTo>
                  <a:lnTo>
                    <a:pt x="0" y="749807"/>
                  </a:lnTo>
                  <a:lnTo>
                    <a:pt x="6754368" y="749807"/>
                  </a:lnTo>
                  <a:lnTo>
                    <a:pt x="6754368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718816" y="3334511"/>
              <a:ext cx="6754495" cy="749935"/>
            </a:xfrm>
            <a:custGeom>
              <a:avLst/>
              <a:gdLst/>
              <a:ahLst/>
              <a:cxnLst/>
              <a:rect l="l" t="t" r="r" b="b"/>
              <a:pathLst>
                <a:path w="6754495" h="749935">
                  <a:moveTo>
                    <a:pt x="0" y="749807"/>
                  </a:moveTo>
                  <a:lnTo>
                    <a:pt x="6754368" y="749807"/>
                  </a:lnTo>
                  <a:lnTo>
                    <a:pt x="6754368" y="0"/>
                  </a:lnTo>
                  <a:lnTo>
                    <a:pt x="0" y="0"/>
                  </a:lnTo>
                  <a:lnTo>
                    <a:pt x="0" y="7498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771520" y="3449682"/>
            <a:ext cx="254000" cy="4876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Set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08220" y="3471671"/>
            <a:ext cx="1424940" cy="401320"/>
          </a:xfrm>
          <a:prstGeom prst="rect">
            <a:avLst/>
          </a:prstGeom>
          <a:solidFill>
            <a:srgbClr val="DAE2F3"/>
          </a:solidFill>
          <a:ln w="12700">
            <a:solidFill>
              <a:srgbClr val="2E528F"/>
            </a:solidFill>
          </a:ln>
        </p:spPr>
        <p:txBody>
          <a:bodyPr vert="horz" wrap="square" lIns="0" tIns="4889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385"/>
              </a:spcBef>
            </a:pPr>
            <a:r>
              <a:rPr sz="1800" dirty="0"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12592" y="3471671"/>
            <a:ext cx="1424940" cy="401320"/>
          </a:xfrm>
          <a:prstGeom prst="rect">
            <a:avLst/>
          </a:prstGeom>
          <a:solidFill>
            <a:srgbClr val="DAE2F3"/>
          </a:solidFill>
          <a:ln w="12700">
            <a:solidFill>
              <a:srgbClr val="2E528F"/>
            </a:solidFill>
          </a:ln>
        </p:spPr>
        <p:txBody>
          <a:bodyPr vert="horz" wrap="square" lIns="0" tIns="4889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85"/>
              </a:spcBef>
            </a:pPr>
            <a:r>
              <a:rPr sz="1800" dirty="0"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367017" y="3465321"/>
            <a:ext cx="1437640" cy="414020"/>
            <a:chOff x="6367017" y="3465321"/>
            <a:chExt cx="1437640" cy="414020"/>
          </a:xfrm>
        </p:grpSpPr>
        <p:sp>
          <p:nvSpPr>
            <p:cNvPr id="10" name="object 10"/>
            <p:cNvSpPr/>
            <p:nvPr/>
          </p:nvSpPr>
          <p:spPr>
            <a:xfrm>
              <a:off x="6373367" y="3471671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40" h="401320">
                  <a:moveTo>
                    <a:pt x="1424939" y="0"/>
                  </a:moveTo>
                  <a:lnTo>
                    <a:pt x="0" y="0"/>
                  </a:lnTo>
                  <a:lnTo>
                    <a:pt x="0" y="400811"/>
                  </a:lnTo>
                  <a:lnTo>
                    <a:pt x="1424939" y="400811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373367" y="3471671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40" h="401320">
                  <a:moveTo>
                    <a:pt x="0" y="400811"/>
                  </a:moveTo>
                  <a:lnTo>
                    <a:pt x="1424939" y="400811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081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026020" y="3507994"/>
            <a:ext cx="1225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c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940040" y="3464052"/>
            <a:ext cx="1424940" cy="402590"/>
          </a:xfrm>
          <a:prstGeom prst="rect">
            <a:avLst/>
          </a:prstGeom>
          <a:solidFill>
            <a:srgbClr val="DAE2F3"/>
          </a:solidFill>
          <a:ln w="12700">
            <a:solidFill>
              <a:srgbClr val="2E528F"/>
            </a:solidFill>
          </a:ln>
        </p:spPr>
        <p:txBody>
          <a:bodyPr vert="horz" wrap="square" lIns="0" tIns="49530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390"/>
              </a:spcBef>
            </a:pPr>
            <a:r>
              <a:rPr sz="1800" dirty="0">
                <a:latin typeface="Calibri"/>
                <a:cs typeface="Calibri"/>
              </a:rPr>
              <a:t>d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229858" y="2779522"/>
            <a:ext cx="1706245" cy="751840"/>
            <a:chOff x="6229858" y="2779522"/>
            <a:chExt cx="1706245" cy="751840"/>
          </a:xfrm>
        </p:grpSpPr>
        <p:sp>
          <p:nvSpPr>
            <p:cNvPr id="15" name="object 15"/>
            <p:cNvSpPr/>
            <p:nvPr/>
          </p:nvSpPr>
          <p:spPr>
            <a:xfrm>
              <a:off x="6236208" y="2785872"/>
              <a:ext cx="1693545" cy="739140"/>
            </a:xfrm>
            <a:custGeom>
              <a:avLst/>
              <a:gdLst/>
              <a:ahLst/>
              <a:cxnLst/>
              <a:rect l="l" t="t" r="r" b="b"/>
              <a:pathLst>
                <a:path w="1693545" h="739139">
                  <a:moveTo>
                    <a:pt x="1269872" y="0"/>
                  </a:moveTo>
                  <a:lnTo>
                    <a:pt x="423290" y="0"/>
                  </a:lnTo>
                  <a:lnTo>
                    <a:pt x="423290" y="369569"/>
                  </a:lnTo>
                  <a:lnTo>
                    <a:pt x="0" y="369569"/>
                  </a:lnTo>
                  <a:lnTo>
                    <a:pt x="846582" y="739139"/>
                  </a:lnTo>
                  <a:lnTo>
                    <a:pt x="1693164" y="369569"/>
                  </a:lnTo>
                  <a:lnTo>
                    <a:pt x="1269872" y="369569"/>
                  </a:lnTo>
                  <a:lnTo>
                    <a:pt x="126987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236208" y="2785872"/>
              <a:ext cx="1693545" cy="739140"/>
            </a:xfrm>
            <a:custGeom>
              <a:avLst/>
              <a:gdLst/>
              <a:ahLst/>
              <a:cxnLst/>
              <a:rect l="l" t="t" r="r" b="b"/>
              <a:pathLst>
                <a:path w="1693545" h="739139">
                  <a:moveTo>
                    <a:pt x="0" y="369569"/>
                  </a:moveTo>
                  <a:lnTo>
                    <a:pt x="423290" y="369569"/>
                  </a:lnTo>
                  <a:lnTo>
                    <a:pt x="423290" y="0"/>
                  </a:lnTo>
                  <a:lnTo>
                    <a:pt x="1269872" y="0"/>
                  </a:lnTo>
                  <a:lnTo>
                    <a:pt x="1269872" y="369569"/>
                  </a:lnTo>
                  <a:lnTo>
                    <a:pt x="1693164" y="369569"/>
                  </a:lnTo>
                  <a:lnTo>
                    <a:pt x="846582" y="739139"/>
                  </a:lnTo>
                  <a:lnTo>
                    <a:pt x="0" y="369569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6853173" y="2761564"/>
            <a:ext cx="460375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Evict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Next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566797" y="5378907"/>
            <a:ext cx="778383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Advantage: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Simple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implement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understand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Disadvantage: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Hopefully the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next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evict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isn’t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going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next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accessed…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9636252" y="2039806"/>
          <a:ext cx="1294129" cy="20853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40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2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99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31750">
                        <a:lnSpc>
                          <a:spcPts val="2110"/>
                        </a:lnSpc>
                      </a:pPr>
                      <a:r>
                        <a:rPr sz="1800" spc="-25" dirty="0">
                          <a:latin typeface="Courier New"/>
                          <a:cs typeface="Courier New"/>
                        </a:rPr>
                        <a:t>lb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10"/>
                        </a:lnSpc>
                      </a:pPr>
                      <a:r>
                        <a:rPr sz="1800" spc="-25" dirty="0">
                          <a:latin typeface="Courier New"/>
                          <a:cs typeface="Courier New"/>
                        </a:rPr>
                        <a:t>x6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110"/>
                        </a:lnSpc>
                      </a:pPr>
                      <a:r>
                        <a:rPr sz="1800" spc="-25" dirty="0">
                          <a:latin typeface="Courier New"/>
                          <a:cs typeface="Courier New"/>
                        </a:rPr>
                        <a:t>0xe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25" dirty="0">
                          <a:latin typeface="Courier New"/>
                          <a:cs typeface="Courier New"/>
                        </a:rPr>
                        <a:t>lb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25" dirty="0">
                          <a:latin typeface="Courier New"/>
                          <a:cs typeface="Courier New"/>
                        </a:rPr>
                        <a:t>x6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25" dirty="0">
                          <a:latin typeface="Courier New"/>
                          <a:cs typeface="Courier New"/>
                        </a:rPr>
                        <a:t>0xb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4191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25" dirty="0">
                          <a:latin typeface="Courier New"/>
                          <a:cs typeface="Courier New"/>
                        </a:rPr>
                        <a:t>lb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25" dirty="0">
                          <a:latin typeface="Courier New"/>
                          <a:cs typeface="Courier New"/>
                        </a:rPr>
                        <a:t>x6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25" dirty="0">
                          <a:latin typeface="Courier New"/>
                          <a:cs typeface="Courier New"/>
                        </a:rPr>
                        <a:t>0xc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4191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28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800" spc="-25" dirty="0">
                          <a:latin typeface="Courier New"/>
                          <a:cs typeface="Courier New"/>
                        </a:rPr>
                        <a:t>lb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508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800" spc="-25" dirty="0">
                          <a:latin typeface="Courier New"/>
                          <a:cs typeface="Courier New"/>
                        </a:rPr>
                        <a:t>x6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5080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800" spc="-25" dirty="0">
                          <a:latin typeface="Courier New"/>
                          <a:cs typeface="Courier New"/>
                        </a:rPr>
                        <a:t>0xd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5080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449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spc="-25" dirty="0">
                          <a:latin typeface="Courier New"/>
                          <a:cs typeface="Courier New"/>
                        </a:rPr>
                        <a:t>lb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762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spc="-25" dirty="0">
                          <a:latin typeface="Courier New"/>
                          <a:cs typeface="Courier New"/>
                        </a:rPr>
                        <a:t>x6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7620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spc="-25" dirty="0">
                          <a:latin typeface="Courier New"/>
                          <a:cs typeface="Courier New"/>
                        </a:rPr>
                        <a:t>0xa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7620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0" name="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18266" y="2532633"/>
            <a:ext cx="187959" cy="171195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03428" rIns="0" bIns="0" rtlCol="0">
            <a:spAutoFit/>
          </a:bodyPr>
          <a:lstStyle/>
          <a:p>
            <a:pPr marL="561975">
              <a:lnSpc>
                <a:spcPct val="100000"/>
              </a:lnSpc>
              <a:spcBef>
                <a:spcPts val="105"/>
              </a:spcBef>
            </a:pPr>
            <a:r>
              <a:rPr dirty="0"/>
              <a:t>Replacement</a:t>
            </a:r>
            <a:r>
              <a:rPr spc="-80" dirty="0"/>
              <a:t> </a:t>
            </a:r>
            <a:r>
              <a:rPr dirty="0"/>
              <a:t>Policies</a:t>
            </a:r>
            <a:r>
              <a:rPr spc="-95" dirty="0"/>
              <a:t> </a:t>
            </a:r>
            <a:r>
              <a:rPr dirty="0"/>
              <a:t>–</a:t>
            </a:r>
            <a:r>
              <a:rPr spc="-90" dirty="0"/>
              <a:t> </a:t>
            </a:r>
            <a:r>
              <a:rPr spc="-25" dirty="0"/>
              <a:t>Round-</a:t>
            </a:r>
            <a:r>
              <a:rPr dirty="0"/>
              <a:t>Robin</a:t>
            </a:r>
            <a:r>
              <a:rPr spc="-75" dirty="0"/>
              <a:t> </a:t>
            </a:r>
            <a:r>
              <a:rPr spc="-10" dirty="0"/>
              <a:t>Analysis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712466" y="3328161"/>
            <a:ext cx="6767195" cy="762635"/>
            <a:chOff x="2712466" y="3328161"/>
            <a:chExt cx="6767195" cy="762635"/>
          </a:xfrm>
        </p:grpSpPr>
        <p:sp>
          <p:nvSpPr>
            <p:cNvPr id="4" name="object 4"/>
            <p:cNvSpPr/>
            <p:nvPr/>
          </p:nvSpPr>
          <p:spPr>
            <a:xfrm>
              <a:off x="2718816" y="3334511"/>
              <a:ext cx="6754495" cy="749935"/>
            </a:xfrm>
            <a:custGeom>
              <a:avLst/>
              <a:gdLst/>
              <a:ahLst/>
              <a:cxnLst/>
              <a:rect l="l" t="t" r="r" b="b"/>
              <a:pathLst>
                <a:path w="6754495" h="749935">
                  <a:moveTo>
                    <a:pt x="6754368" y="0"/>
                  </a:moveTo>
                  <a:lnTo>
                    <a:pt x="0" y="0"/>
                  </a:lnTo>
                  <a:lnTo>
                    <a:pt x="0" y="749807"/>
                  </a:lnTo>
                  <a:lnTo>
                    <a:pt x="6754368" y="749807"/>
                  </a:lnTo>
                  <a:lnTo>
                    <a:pt x="6754368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718816" y="3334511"/>
              <a:ext cx="6754495" cy="749935"/>
            </a:xfrm>
            <a:custGeom>
              <a:avLst/>
              <a:gdLst/>
              <a:ahLst/>
              <a:cxnLst/>
              <a:rect l="l" t="t" r="r" b="b"/>
              <a:pathLst>
                <a:path w="6754495" h="749935">
                  <a:moveTo>
                    <a:pt x="0" y="749807"/>
                  </a:moveTo>
                  <a:lnTo>
                    <a:pt x="6754368" y="749807"/>
                  </a:lnTo>
                  <a:lnTo>
                    <a:pt x="6754368" y="0"/>
                  </a:lnTo>
                  <a:lnTo>
                    <a:pt x="0" y="0"/>
                  </a:lnTo>
                  <a:lnTo>
                    <a:pt x="0" y="7498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771520" y="3449682"/>
            <a:ext cx="254000" cy="4876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Set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08220" y="3471671"/>
            <a:ext cx="1424940" cy="401320"/>
          </a:xfrm>
          <a:prstGeom prst="rect">
            <a:avLst/>
          </a:prstGeom>
          <a:solidFill>
            <a:srgbClr val="DAE2F3"/>
          </a:solidFill>
          <a:ln w="12700">
            <a:solidFill>
              <a:srgbClr val="2E528F"/>
            </a:solidFill>
          </a:ln>
        </p:spPr>
        <p:txBody>
          <a:bodyPr vert="horz" wrap="square" lIns="0" tIns="4889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385"/>
              </a:spcBef>
            </a:pPr>
            <a:r>
              <a:rPr sz="1800" dirty="0"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12592" y="3471671"/>
            <a:ext cx="1424940" cy="401320"/>
          </a:xfrm>
          <a:prstGeom prst="rect">
            <a:avLst/>
          </a:prstGeom>
          <a:solidFill>
            <a:srgbClr val="DAE2F3"/>
          </a:solidFill>
          <a:ln w="12700">
            <a:solidFill>
              <a:srgbClr val="2E528F"/>
            </a:solidFill>
          </a:ln>
        </p:spPr>
        <p:txBody>
          <a:bodyPr vert="horz" wrap="square" lIns="0" tIns="4889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85"/>
              </a:spcBef>
            </a:pPr>
            <a:r>
              <a:rPr sz="1800" dirty="0"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373367" y="3471671"/>
            <a:ext cx="1424940" cy="401320"/>
          </a:xfrm>
          <a:prstGeom prst="rect">
            <a:avLst/>
          </a:prstGeom>
          <a:solidFill>
            <a:srgbClr val="DAE2F3"/>
          </a:solidFill>
          <a:ln w="12700">
            <a:solidFill>
              <a:srgbClr val="2E528F"/>
            </a:solidFill>
          </a:ln>
        </p:spPr>
        <p:txBody>
          <a:bodyPr vert="horz" wrap="square" lIns="0" tIns="4889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385"/>
              </a:spcBef>
            </a:pPr>
            <a:r>
              <a:rPr sz="1800" dirty="0">
                <a:latin typeface="Calibri"/>
                <a:cs typeface="Calibri"/>
              </a:rPr>
              <a:t>b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933690" y="3457702"/>
            <a:ext cx="1437640" cy="415290"/>
            <a:chOff x="7933690" y="3457702"/>
            <a:chExt cx="1437640" cy="415290"/>
          </a:xfrm>
        </p:grpSpPr>
        <p:sp>
          <p:nvSpPr>
            <p:cNvPr id="11" name="object 11"/>
            <p:cNvSpPr/>
            <p:nvPr/>
          </p:nvSpPr>
          <p:spPr>
            <a:xfrm>
              <a:off x="7940040" y="3464052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40" h="402589">
                  <a:moveTo>
                    <a:pt x="1424940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1424940" y="402336"/>
                  </a:lnTo>
                  <a:lnTo>
                    <a:pt x="1424940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940040" y="3464052"/>
              <a:ext cx="1424940" cy="402590"/>
            </a:xfrm>
            <a:custGeom>
              <a:avLst/>
              <a:gdLst/>
              <a:ahLst/>
              <a:cxnLst/>
              <a:rect l="l" t="t" r="r" b="b"/>
              <a:pathLst>
                <a:path w="1424940" h="402589">
                  <a:moveTo>
                    <a:pt x="0" y="402336"/>
                  </a:moveTo>
                  <a:lnTo>
                    <a:pt x="1424940" y="402336"/>
                  </a:lnTo>
                  <a:lnTo>
                    <a:pt x="1424940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8581390" y="3501008"/>
            <a:ext cx="1460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d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7773669" y="2779522"/>
            <a:ext cx="1706245" cy="751840"/>
            <a:chOff x="7773669" y="2779522"/>
            <a:chExt cx="1706245" cy="751840"/>
          </a:xfrm>
        </p:grpSpPr>
        <p:sp>
          <p:nvSpPr>
            <p:cNvPr id="15" name="object 15"/>
            <p:cNvSpPr/>
            <p:nvPr/>
          </p:nvSpPr>
          <p:spPr>
            <a:xfrm>
              <a:off x="7780019" y="2785872"/>
              <a:ext cx="1693545" cy="739140"/>
            </a:xfrm>
            <a:custGeom>
              <a:avLst/>
              <a:gdLst/>
              <a:ahLst/>
              <a:cxnLst/>
              <a:rect l="l" t="t" r="r" b="b"/>
              <a:pathLst>
                <a:path w="1693545" h="739139">
                  <a:moveTo>
                    <a:pt x="1269873" y="0"/>
                  </a:moveTo>
                  <a:lnTo>
                    <a:pt x="423290" y="0"/>
                  </a:lnTo>
                  <a:lnTo>
                    <a:pt x="423290" y="369569"/>
                  </a:lnTo>
                  <a:lnTo>
                    <a:pt x="0" y="369569"/>
                  </a:lnTo>
                  <a:lnTo>
                    <a:pt x="846581" y="739139"/>
                  </a:lnTo>
                  <a:lnTo>
                    <a:pt x="1693163" y="369569"/>
                  </a:lnTo>
                  <a:lnTo>
                    <a:pt x="1269873" y="369569"/>
                  </a:lnTo>
                  <a:lnTo>
                    <a:pt x="126987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780019" y="2785872"/>
              <a:ext cx="1693545" cy="739140"/>
            </a:xfrm>
            <a:custGeom>
              <a:avLst/>
              <a:gdLst/>
              <a:ahLst/>
              <a:cxnLst/>
              <a:rect l="l" t="t" r="r" b="b"/>
              <a:pathLst>
                <a:path w="1693545" h="739139">
                  <a:moveTo>
                    <a:pt x="0" y="369569"/>
                  </a:moveTo>
                  <a:lnTo>
                    <a:pt x="423290" y="369569"/>
                  </a:lnTo>
                  <a:lnTo>
                    <a:pt x="423290" y="0"/>
                  </a:lnTo>
                  <a:lnTo>
                    <a:pt x="1269873" y="0"/>
                  </a:lnTo>
                  <a:lnTo>
                    <a:pt x="1269873" y="369569"/>
                  </a:lnTo>
                  <a:lnTo>
                    <a:pt x="1693163" y="369569"/>
                  </a:lnTo>
                  <a:lnTo>
                    <a:pt x="846581" y="739139"/>
                  </a:lnTo>
                  <a:lnTo>
                    <a:pt x="0" y="369569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8396731" y="2761564"/>
            <a:ext cx="460375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Evict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Next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566797" y="5378907"/>
            <a:ext cx="778383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Advantage: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Simple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implement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understand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Disadvantage: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Hopefully the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next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evict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isn’t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going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next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accessed…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9636252" y="2039806"/>
          <a:ext cx="1294129" cy="20853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40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2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99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31750">
                        <a:lnSpc>
                          <a:spcPts val="2110"/>
                        </a:lnSpc>
                      </a:pPr>
                      <a:r>
                        <a:rPr sz="1800" spc="-25" dirty="0">
                          <a:latin typeface="Courier New"/>
                          <a:cs typeface="Courier New"/>
                        </a:rPr>
                        <a:t>lb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10"/>
                        </a:lnSpc>
                      </a:pPr>
                      <a:r>
                        <a:rPr sz="1800" spc="-25" dirty="0">
                          <a:latin typeface="Courier New"/>
                          <a:cs typeface="Courier New"/>
                        </a:rPr>
                        <a:t>x6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110"/>
                        </a:lnSpc>
                      </a:pPr>
                      <a:r>
                        <a:rPr sz="1800" spc="-25" dirty="0">
                          <a:latin typeface="Courier New"/>
                          <a:cs typeface="Courier New"/>
                        </a:rPr>
                        <a:t>0xe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25" dirty="0">
                          <a:latin typeface="Courier New"/>
                          <a:cs typeface="Courier New"/>
                        </a:rPr>
                        <a:t>lb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25" dirty="0">
                          <a:latin typeface="Courier New"/>
                          <a:cs typeface="Courier New"/>
                        </a:rPr>
                        <a:t>x6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25" dirty="0">
                          <a:latin typeface="Courier New"/>
                          <a:cs typeface="Courier New"/>
                        </a:rPr>
                        <a:t>0xb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4191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25" dirty="0">
                          <a:latin typeface="Courier New"/>
                          <a:cs typeface="Courier New"/>
                        </a:rPr>
                        <a:t>lb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25" dirty="0">
                          <a:latin typeface="Courier New"/>
                          <a:cs typeface="Courier New"/>
                        </a:rPr>
                        <a:t>x6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25" dirty="0">
                          <a:latin typeface="Courier New"/>
                          <a:cs typeface="Courier New"/>
                        </a:rPr>
                        <a:t>0xc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4191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28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800" spc="-25" dirty="0">
                          <a:latin typeface="Courier New"/>
                          <a:cs typeface="Courier New"/>
                        </a:rPr>
                        <a:t>lb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508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800" spc="-25" dirty="0">
                          <a:latin typeface="Courier New"/>
                          <a:cs typeface="Courier New"/>
                        </a:rPr>
                        <a:t>x6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5080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800" spc="-25" dirty="0">
                          <a:latin typeface="Courier New"/>
                          <a:cs typeface="Courier New"/>
                        </a:rPr>
                        <a:t>0xd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5080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449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spc="-25" dirty="0">
                          <a:latin typeface="Courier New"/>
                          <a:cs typeface="Courier New"/>
                        </a:rPr>
                        <a:t>lb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762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spc="-25" dirty="0">
                          <a:latin typeface="Courier New"/>
                          <a:cs typeface="Courier New"/>
                        </a:rPr>
                        <a:t>x6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7620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spc="-25" dirty="0">
                          <a:latin typeface="Courier New"/>
                          <a:cs typeface="Courier New"/>
                        </a:rPr>
                        <a:t>0xa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7620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0" name="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18266" y="2941066"/>
            <a:ext cx="187959" cy="171196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03428" rIns="0" bIns="0" rtlCol="0">
            <a:spAutoFit/>
          </a:bodyPr>
          <a:lstStyle/>
          <a:p>
            <a:pPr marL="561975">
              <a:lnSpc>
                <a:spcPct val="100000"/>
              </a:lnSpc>
              <a:spcBef>
                <a:spcPts val="105"/>
              </a:spcBef>
            </a:pPr>
            <a:r>
              <a:rPr dirty="0"/>
              <a:t>Replacement</a:t>
            </a:r>
            <a:r>
              <a:rPr spc="-80" dirty="0"/>
              <a:t> </a:t>
            </a:r>
            <a:r>
              <a:rPr dirty="0"/>
              <a:t>Policies</a:t>
            </a:r>
            <a:r>
              <a:rPr spc="-95" dirty="0"/>
              <a:t> </a:t>
            </a:r>
            <a:r>
              <a:rPr dirty="0"/>
              <a:t>–</a:t>
            </a:r>
            <a:r>
              <a:rPr spc="-90" dirty="0"/>
              <a:t> </a:t>
            </a:r>
            <a:r>
              <a:rPr spc="-25" dirty="0"/>
              <a:t>Round-</a:t>
            </a:r>
            <a:r>
              <a:rPr dirty="0"/>
              <a:t>Robin</a:t>
            </a:r>
            <a:r>
              <a:rPr spc="-75" dirty="0"/>
              <a:t> </a:t>
            </a:r>
            <a:r>
              <a:rPr spc="-10" dirty="0"/>
              <a:t>Analysis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712466" y="3328161"/>
            <a:ext cx="6767195" cy="762635"/>
            <a:chOff x="2712466" y="3328161"/>
            <a:chExt cx="6767195" cy="762635"/>
          </a:xfrm>
        </p:grpSpPr>
        <p:sp>
          <p:nvSpPr>
            <p:cNvPr id="4" name="object 4"/>
            <p:cNvSpPr/>
            <p:nvPr/>
          </p:nvSpPr>
          <p:spPr>
            <a:xfrm>
              <a:off x="2718816" y="3334511"/>
              <a:ext cx="6754495" cy="749935"/>
            </a:xfrm>
            <a:custGeom>
              <a:avLst/>
              <a:gdLst/>
              <a:ahLst/>
              <a:cxnLst/>
              <a:rect l="l" t="t" r="r" b="b"/>
              <a:pathLst>
                <a:path w="6754495" h="749935">
                  <a:moveTo>
                    <a:pt x="6754368" y="0"/>
                  </a:moveTo>
                  <a:lnTo>
                    <a:pt x="0" y="0"/>
                  </a:lnTo>
                  <a:lnTo>
                    <a:pt x="0" y="749807"/>
                  </a:lnTo>
                  <a:lnTo>
                    <a:pt x="6754368" y="749807"/>
                  </a:lnTo>
                  <a:lnTo>
                    <a:pt x="6754368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718816" y="3334511"/>
              <a:ext cx="6754495" cy="749935"/>
            </a:xfrm>
            <a:custGeom>
              <a:avLst/>
              <a:gdLst/>
              <a:ahLst/>
              <a:cxnLst/>
              <a:rect l="l" t="t" r="r" b="b"/>
              <a:pathLst>
                <a:path w="6754495" h="749935">
                  <a:moveTo>
                    <a:pt x="0" y="749807"/>
                  </a:moveTo>
                  <a:lnTo>
                    <a:pt x="6754368" y="749807"/>
                  </a:lnTo>
                  <a:lnTo>
                    <a:pt x="6754368" y="0"/>
                  </a:lnTo>
                  <a:lnTo>
                    <a:pt x="0" y="0"/>
                  </a:lnTo>
                  <a:lnTo>
                    <a:pt x="0" y="7498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771520" y="3449682"/>
            <a:ext cx="254000" cy="4876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Set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08220" y="3471671"/>
            <a:ext cx="1424940" cy="401320"/>
          </a:xfrm>
          <a:prstGeom prst="rect">
            <a:avLst/>
          </a:prstGeom>
          <a:solidFill>
            <a:srgbClr val="DAE2F3"/>
          </a:solidFill>
          <a:ln w="12700">
            <a:solidFill>
              <a:srgbClr val="2E528F"/>
            </a:solidFill>
          </a:ln>
        </p:spPr>
        <p:txBody>
          <a:bodyPr vert="horz" wrap="square" lIns="0" tIns="4889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385"/>
              </a:spcBef>
            </a:pPr>
            <a:r>
              <a:rPr sz="1800" dirty="0"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206242" y="3465321"/>
            <a:ext cx="1437640" cy="414020"/>
            <a:chOff x="3206242" y="3465321"/>
            <a:chExt cx="1437640" cy="414020"/>
          </a:xfrm>
        </p:grpSpPr>
        <p:sp>
          <p:nvSpPr>
            <p:cNvPr id="9" name="object 9"/>
            <p:cNvSpPr/>
            <p:nvPr/>
          </p:nvSpPr>
          <p:spPr>
            <a:xfrm>
              <a:off x="3212592" y="3471671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39" h="401320">
                  <a:moveTo>
                    <a:pt x="1424940" y="0"/>
                  </a:moveTo>
                  <a:lnTo>
                    <a:pt x="0" y="0"/>
                  </a:lnTo>
                  <a:lnTo>
                    <a:pt x="0" y="400811"/>
                  </a:lnTo>
                  <a:lnTo>
                    <a:pt x="1424940" y="400811"/>
                  </a:lnTo>
                  <a:lnTo>
                    <a:pt x="1424940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212592" y="3471671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39" h="401320">
                  <a:moveTo>
                    <a:pt x="0" y="400811"/>
                  </a:moveTo>
                  <a:lnTo>
                    <a:pt x="1424940" y="400811"/>
                  </a:lnTo>
                  <a:lnTo>
                    <a:pt x="1424940" y="0"/>
                  </a:lnTo>
                  <a:lnTo>
                    <a:pt x="0" y="0"/>
                  </a:lnTo>
                  <a:lnTo>
                    <a:pt x="0" y="40081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857371" y="3507994"/>
            <a:ext cx="1352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373367" y="3471671"/>
            <a:ext cx="1424940" cy="401320"/>
          </a:xfrm>
          <a:prstGeom prst="rect">
            <a:avLst/>
          </a:prstGeom>
          <a:solidFill>
            <a:srgbClr val="DAE2F3"/>
          </a:solidFill>
          <a:ln w="12700">
            <a:solidFill>
              <a:srgbClr val="2E528F"/>
            </a:solidFill>
          </a:ln>
        </p:spPr>
        <p:txBody>
          <a:bodyPr vert="horz" wrap="square" lIns="0" tIns="4889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385"/>
              </a:spcBef>
            </a:pPr>
            <a:r>
              <a:rPr sz="1800" dirty="0">
                <a:latin typeface="Calibri"/>
                <a:cs typeface="Calibri"/>
              </a:rPr>
              <a:t>b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940040" y="3464052"/>
            <a:ext cx="1424940" cy="402590"/>
          </a:xfrm>
          <a:prstGeom prst="rect">
            <a:avLst/>
          </a:prstGeom>
          <a:solidFill>
            <a:srgbClr val="DAE2F3"/>
          </a:solidFill>
          <a:ln w="12700">
            <a:solidFill>
              <a:srgbClr val="2E528F"/>
            </a:solidFill>
          </a:ln>
        </p:spPr>
        <p:txBody>
          <a:bodyPr vert="horz" wrap="square" lIns="0" tIns="49530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390"/>
              </a:spcBef>
            </a:pPr>
            <a:r>
              <a:rPr sz="1800" dirty="0">
                <a:latin typeface="Calibri"/>
                <a:cs typeface="Calibri"/>
              </a:rPr>
              <a:t>c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073654" y="2782570"/>
            <a:ext cx="1706245" cy="750570"/>
            <a:chOff x="3073654" y="2782570"/>
            <a:chExt cx="1706245" cy="750570"/>
          </a:xfrm>
        </p:grpSpPr>
        <p:sp>
          <p:nvSpPr>
            <p:cNvPr id="15" name="object 15"/>
            <p:cNvSpPr/>
            <p:nvPr/>
          </p:nvSpPr>
          <p:spPr>
            <a:xfrm>
              <a:off x="3080004" y="2788920"/>
              <a:ext cx="1693545" cy="737870"/>
            </a:xfrm>
            <a:custGeom>
              <a:avLst/>
              <a:gdLst/>
              <a:ahLst/>
              <a:cxnLst/>
              <a:rect l="l" t="t" r="r" b="b"/>
              <a:pathLst>
                <a:path w="1693545" h="737870">
                  <a:moveTo>
                    <a:pt x="1269872" y="0"/>
                  </a:moveTo>
                  <a:lnTo>
                    <a:pt x="423291" y="0"/>
                  </a:lnTo>
                  <a:lnTo>
                    <a:pt x="423291" y="368807"/>
                  </a:lnTo>
                  <a:lnTo>
                    <a:pt x="0" y="368807"/>
                  </a:lnTo>
                  <a:lnTo>
                    <a:pt x="846582" y="737615"/>
                  </a:lnTo>
                  <a:lnTo>
                    <a:pt x="1693163" y="368807"/>
                  </a:lnTo>
                  <a:lnTo>
                    <a:pt x="1269872" y="368807"/>
                  </a:lnTo>
                  <a:lnTo>
                    <a:pt x="126987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080004" y="2788920"/>
              <a:ext cx="1693545" cy="737870"/>
            </a:xfrm>
            <a:custGeom>
              <a:avLst/>
              <a:gdLst/>
              <a:ahLst/>
              <a:cxnLst/>
              <a:rect l="l" t="t" r="r" b="b"/>
              <a:pathLst>
                <a:path w="1693545" h="737870">
                  <a:moveTo>
                    <a:pt x="0" y="368807"/>
                  </a:moveTo>
                  <a:lnTo>
                    <a:pt x="423291" y="368807"/>
                  </a:lnTo>
                  <a:lnTo>
                    <a:pt x="423291" y="0"/>
                  </a:lnTo>
                  <a:lnTo>
                    <a:pt x="1269872" y="0"/>
                  </a:lnTo>
                  <a:lnTo>
                    <a:pt x="1269872" y="368807"/>
                  </a:lnTo>
                  <a:lnTo>
                    <a:pt x="1693163" y="368807"/>
                  </a:lnTo>
                  <a:lnTo>
                    <a:pt x="846582" y="737615"/>
                  </a:lnTo>
                  <a:lnTo>
                    <a:pt x="0" y="368807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3697351" y="2764028"/>
            <a:ext cx="4603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Evict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Next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566797" y="5378907"/>
            <a:ext cx="778383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Advantage: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Simple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implement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understand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Disadvantage: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Hopefully the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next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evict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isn’t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going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next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accessed…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9636252" y="2039806"/>
          <a:ext cx="1294129" cy="20853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40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2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99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31750">
                        <a:lnSpc>
                          <a:spcPts val="2110"/>
                        </a:lnSpc>
                      </a:pPr>
                      <a:r>
                        <a:rPr sz="1800" spc="-25" dirty="0">
                          <a:latin typeface="Courier New"/>
                          <a:cs typeface="Courier New"/>
                        </a:rPr>
                        <a:t>lb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10"/>
                        </a:lnSpc>
                      </a:pPr>
                      <a:r>
                        <a:rPr sz="1800" spc="-25" dirty="0">
                          <a:latin typeface="Courier New"/>
                          <a:cs typeface="Courier New"/>
                        </a:rPr>
                        <a:t>x6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110"/>
                        </a:lnSpc>
                      </a:pPr>
                      <a:r>
                        <a:rPr sz="1800" spc="-25" dirty="0">
                          <a:latin typeface="Courier New"/>
                          <a:cs typeface="Courier New"/>
                        </a:rPr>
                        <a:t>0xe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25" dirty="0">
                          <a:latin typeface="Courier New"/>
                          <a:cs typeface="Courier New"/>
                        </a:rPr>
                        <a:t>lb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25" dirty="0">
                          <a:latin typeface="Courier New"/>
                          <a:cs typeface="Courier New"/>
                        </a:rPr>
                        <a:t>x6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25" dirty="0">
                          <a:latin typeface="Courier New"/>
                          <a:cs typeface="Courier New"/>
                        </a:rPr>
                        <a:t>0xb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4191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25" dirty="0">
                          <a:latin typeface="Courier New"/>
                          <a:cs typeface="Courier New"/>
                        </a:rPr>
                        <a:t>lb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25" dirty="0">
                          <a:latin typeface="Courier New"/>
                          <a:cs typeface="Courier New"/>
                        </a:rPr>
                        <a:t>x6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25" dirty="0">
                          <a:latin typeface="Courier New"/>
                          <a:cs typeface="Courier New"/>
                        </a:rPr>
                        <a:t>0xc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4191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28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800" spc="-25" dirty="0">
                          <a:latin typeface="Courier New"/>
                          <a:cs typeface="Courier New"/>
                        </a:rPr>
                        <a:t>lb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508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800" spc="-25" dirty="0">
                          <a:latin typeface="Courier New"/>
                          <a:cs typeface="Courier New"/>
                        </a:rPr>
                        <a:t>x6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5080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800" spc="-25" dirty="0">
                          <a:latin typeface="Courier New"/>
                          <a:cs typeface="Courier New"/>
                        </a:rPr>
                        <a:t>0xd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5080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449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spc="-25" dirty="0">
                          <a:latin typeface="Courier New"/>
                          <a:cs typeface="Courier New"/>
                        </a:rPr>
                        <a:t>lb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762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spc="-25" dirty="0">
                          <a:latin typeface="Courier New"/>
                          <a:cs typeface="Courier New"/>
                        </a:rPr>
                        <a:t>x6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7620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spc="-25" dirty="0">
                          <a:latin typeface="Courier New"/>
                          <a:cs typeface="Courier New"/>
                        </a:rPr>
                        <a:t>0xa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7620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0" name="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27409" y="3386073"/>
            <a:ext cx="189484" cy="171196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03428" rIns="0" bIns="0" rtlCol="0">
            <a:spAutoFit/>
          </a:bodyPr>
          <a:lstStyle/>
          <a:p>
            <a:pPr marL="561975">
              <a:lnSpc>
                <a:spcPct val="100000"/>
              </a:lnSpc>
              <a:spcBef>
                <a:spcPts val="105"/>
              </a:spcBef>
            </a:pPr>
            <a:r>
              <a:rPr dirty="0"/>
              <a:t>Replacement</a:t>
            </a:r>
            <a:r>
              <a:rPr spc="-80" dirty="0"/>
              <a:t> </a:t>
            </a:r>
            <a:r>
              <a:rPr dirty="0"/>
              <a:t>Policies</a:t>
            </a:r>
            <a:r>
              <a:rPr spc="-95" dirty="0"/>
              <a:t> </a:t>
            </a:r>
            <a:r>
              <a:rPr dirty="0"/>
              <a:t>–</a:t>
            </a:r>
            <a:r>
              <a:rPr spc="-90" dirty="0"/>
              <a:t> </a:t>
            </a:r>
            <a:r>
              <a:rPr spc="-25" dirty="0"/>
              <a:t>Round-</a:t>
            </a:r>
            <a:r>
              <a:rPr dirty="0"/>
              <a:t>Robin</a:t>
            </a:r>
            <a:r>
              <a:rPr spc="-75" dirty="0"/>
              <a:t> </a:t>
            </a:r>
            <a:r>
              <a:rPr spc="-10" dirty="0"/>
              <a:t>Analysis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712466" y="3328161"/>
            <a:ext cx="6767195" cy="762635"/>
            <a:chOff x="2712466" y="3328161"/>
            <a:chExt cx="6767195" cy="762635"/>
          </a:xfrm>
        </p:grpSpPr>
        <p:sp>
          <p:nvSpPr>
            <p:cNvPr id="4" name="object 4"/>
            <p:cNvSpPr/>
            <p:nvPr/>
          </p:nvSpPr>
          <p:spPr>
            <a:xfrm>
              <a:off x="2718816" y="3334511"/>
              <a:ext cx="6754495" cy="749935"/>
            </a:xfrm>
            <a:custGeom>
              <a:avLst/>
              <a:gdLst/>
              <a:ahLst/>
              <a:cxnLst/>
              <a:rect l="l" t="t" r="r" b="b"/>
              <a:pathLst>
                <a:path w="6754495" h="749935">
                  <a:moveTo>
                    <a:pt x="6754368" y="0"/>
                  </a:moveTo>
                  <a:lnTo>
                    <a:pt x="0" y="0"/>
                  </a:lnTo>
                  <a:lnTo>
                    <a:pt x="0" y="749807"/>
                  </a:lnTo>
                  <a:lnTo>
                    <a:pt x="6754368" y="749807"/>
                  </a:lnTo>
                  <a:lnTo>
                    <a:pt x="6754368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718816" y="3334511"/>
              <a:ext cx="6754495" cy="749935"/>
            </a:xfrm>
            <a:custGeom>
              <a:avLst/>
              <a:gdLst/>
              <a:ahLst/>
              <a:cxnLst/>
              <a:rect l="l" t="t" r="r" b="b"/>
              <a:pathLst>
                <a:path w="6754495" h="749935">
                  <a:moveTo>
                    <a:pt x="0" y="749807"/>
                  </a:moveTo>
                  <a:lnTo>
                    <a:pt x="6754368" y="749807"/>
                  </a:lnTo>
                  <a:lnTo>
                    <a:pt x="6754368" y="0"/>
                  </a:lnTo>
                  <a:lnTo>
                    <a:pt x="0" y="0"/>
                  </a:lnTo>
                  <a:lnTo>
                    <a:pt x="0" y="7498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771520" y="3449682"/>
            <a:ext cx="254000" cy="4876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Set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801870" y="3465321"/>
            <a:ext cx="1437640" cy="414020"/>
            <a:chOff x="4801870" y="3465321"/>
            <a:chExt cx="1437640" cy="414020"/>
          </a:xfrm>
        </p:grpSpPr>
        <p:sp>
          <p:nvSpPr>
            <p:cNvPr id="8" name="object 8"/>
            <p:cNvSpPr/>
            <p:nvPr/>
          </p:nvSpPr>
          <p:spPr>
            <a:xfrm>
              <a:off x="4808220" y="3471671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39" h="401320">
                  <a:moveTo>
                    <a:pt x="1424939" y="0"/>
                  </a:moveTo>
                  <a:lnTo>
                    <a:pt x="0" y="0"/>
                  </a:lnTo>
                  <a:lnTo>
                    <a:pt x="0" y="400811"/>
                  </a:lnTo>
                  <a:lnTo>
                    <a:pt x="1424939" y="400811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808220" y="3471671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39" h="401320">
                  <a:moveTo>
                    <a:pt x="0" y="400811"/>
                  </a:moveTo>
                  <a:lnTo>
                    <a:pt x="1424939" y="400811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081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451475" y="3507994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12592" y="3471671"/>
            <a:ext cx="1424940" cy="401320"/>
          </a:xfrm>
          <a:prstGeom prst="rect">
            <a:avLst/>
          </a:prstGeom>
          <a:solidFill>
            <a:srgbClr val="DAE2F3"/>
          </a:solidFill>
          <a:ln w="12700">
            <a:solidFill>
              <a:srgbClr val="2E528F"/>
            </a:solidFill>
          </a:ln>
        </p:spPr>
        <p:txBody>
          <a:bodyPr vert="horz" wrap="square" lIns="0" tIns="4889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385"/>
              </a:spcBef>
            </a:pPr>
            <a:r>
              <a:rPr sz="1800" dirty="0">
                <a:latin typeface="Calibri"/>
                <a:cs typeface="Calibri"/>
              </a:rPr>
              <a:t>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373367" y="3471671"/>
            <a:ext cx="1424940" cy="401320"/>
          </a:xfrm>
          <a:prstGeom prst="rect">
            <a:avLst/>
          </a:prstGeom>
          <a:solidFill>
            <a:srgbClr val="DAE2F3"/>
          </a:solidFill>
          <a:ln w="12700">
            <a:solidFill>
              <a:srgbClr val="2E528F"/>
            </a:solidFill>
          </a:ln>
        </p:spPr>
        <p:txBody>
          <a:bodyPr vert="horz" wrap="square" lIns="0" tIns="4889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385"/>
              </a:spcBef>
            </a:pPr>
            <a:r>
              <a:rPr sz="1800" dirty="0">
                <a:latin typeface="Calibri"/>
                <a:cs typeface="Calibri"/>
              </a:rPr>
              <a:t>b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940040" y="3464052"/>
            <a:ext cx="1424940" cy="402590"/>
          </a:xfrm>
          <a:prstGeom prst="rect">
            <a:avLst/>
          </a:prstGeom>
          <a:solidFill>
            <a:srgbClr val="DAE2F3"/>
          </a:solidFill>
          <a:ln w="12700">
            <a:solidFill>
              <a:srgbClr val="2E528F"/>
            </a:solidFill>
          </a:ln>
        </p:spPr>
        <p:txBody>
          <a:bodyPr vert="horz" wrap="square" lIns="0" tIns="49530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390"/>
              </a:spcBef>
            </a:pPr>
            <a:r>
              <a:rPr sz="1800" dirty="0">
                <a:latin typeface="Calibri"/>
                <a:cs typeface="Calibri"/>
              </a:rPr>
              <a:t>c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646421" y="2790189"/>
            <a:ext cx="1706245" cy="751840"/>
            <a:chOff x="4646421" y="2790189"/>
            <a:chExt cx="1706245" cy="751840"/>
          </a:xfrm>
        </p:grpSpPr>
        <p:sp>
          <p:nvSpPr>
            <p:cNvPr id="15" name="object 15"/>
            <p:cNvSpPr/>
            <p:nvPr/>
          </p:nvSpPr>
          <p:spPr>
            <a:xfrm>
              <a:off x="4652771" y="2796539"/>
              <a:ext cx="1693545" cy="739140"/>
            </a:xfrm>
            <a:custGeom>
              <a:avLst/>
              <a:gdLst/>
              <a:ahLst/>
              <a:cxnLst/>
              <a:rect l="l" t="t" r="r" b="b"/>
              <a:pathLst>
                <a:path w="1693545" h="739139">
                  <a:moveTo>
                    <a:pt x="1269873" y="0"/>
                  </a:moveTo>
                  <a:lnTo>
                    <a:pt x="423290" y="0"/>
                  </a:lnTo>
                  <a:lnTo>
                    <a:pt x="423290" y="369570"/>
                  </a:lnTo>
                  <a:lnTo>
                    <a:pt x="0" y="369570"/>
                  </a:lnTo>
                  <a:lnTo>
                    <a:pt x="846581" y="739139"/>
                  </a:lnTo>
                  <a:lnTo>
                    <a:pt x="1693164" y="369570"/>
                  </a:lnTo>
                  <a:lnTo>
                    <a:pt x="1269873" y="369570"/>
                  </a:lnTo>
                  <a:lnTo>
                    <a:pt x="126987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652771" y="2796539"/>
              <a:ext cx="1693545" cy="739140"/>
            </a:xfrm>
            <a:custGeom>
              <a:avLst/>
              <a:gdLst/>
              <a:ahLst/>
              <a:cxnLst/>
              <a:rect l="l" t="t" r="r" b="b"/>
              <a:pathLst>
                <a:path w="1693545" h="739139">
                  <a:moveTo>
                    <a:pt x="0" y="369570"/>
                  </a:moveTo>
                  <a:lnTo>
                    <a:pt x="423290" y="369570"/>
                  </a:lnTo>
                  <a:lnTo>
                    <a:pt x="423290" y="0"/>
                  </a:lnTo>
                  <a:lnTo>
                    <a:pt x="1269873" y="0"/>
                  </a:lnTo>
                  <a:lnTo>
                    <a:pt x="1269873" y="369570"/>
                  </a:lnTo>
                  <a:lnTo>
                    <a:pt x="1693164" y="369570"/>
                  </a:lnTo>
                  <a:lnTo>
                    <a:pt x="846581" y="739139"/>
                  </a:lnTo>
                  <a:lnTo>
                    <a:pt x="0" y="36957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269229" y="2771902"/>
            <a:ext cx="4603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Evict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Next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566797" y="5370677"/>
            <a:ext cx="77819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Advantage: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Simple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implement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understand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Disadvantage: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Hopefully the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next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evict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isn’t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going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next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 </a:t>
            </a:r>
            <a:r>
              <a:rPr sz="1800" spc="-10" dirty="0">
                <a:latin typeface="Calibri"/>
                <a:cs typeface="Calibri"/>
              </a:rPr>
              <a:t>accessed…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9636252" y="2039806"/>
          <a:ext cx="1294129" cy="19805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40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2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99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31750">
                        <a:lnSpc>
                          <a:spcPts val="2110"/>
                        </a:lnSpc>
                      </a:pPr>
                      <a:r>
                        <a:rPr sz="1800" spc="-25" dirty="0">
                          <a:latin typeface="Courier New"/>
                          <a:cs typeface="Courier New"/>
                        </a:rPr>
                        <a:t>lb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10"/>
                        </a:lnSpc>
                      </a:pPr>
                      <a:r>
                        <a:rPr sz="1800" spc="-25" dirty="0">
                          <a:latin typeface="Courier New"/>
                          <a:cs typeface="Courier New"/>
                        </a:rPr>
                        <a:t>x6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110"/>
                        </a:lnSpc>
                      </a:pPr>
                      <a:r>
                        <a:rPr sz="1800" spc="-25" dirty="0">
                          <a:latin typeface="Courier New"/>
                          <a:cs typeface="Courier New"/>
                        </a:rPr>
                        <a:t>0xe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25" dirty="0">
                          <a:latin typeface="Courier New"/>
                          <a:cs typeface="Courier New"/>
                        </a:rPr>
                        <a:t>lb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25" dirty="0">
                          <a:latin typeface="Courier New"/>
                          <a:cs typeface="Courier New"/>
                        </a:rPr>
                        <a:t>x6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25" dirty="0">
                          <a:latin typeface="Courier New"/>
                          <a:cs typeface="Courier New"/>
                        </a:rPr>
                        <a:t>0xb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4191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25" dirty="0">
                          <a:latin typeface="Courier New"/>
                          <a:cs typeface="Courier New"/>
                        </a:rPr>
                        <a:t>lb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25" dirty="0">
                          <a:latin typeface="Courier New"/>
                          <a:cs typeface="Courier New"/>
                        </a:rPr>
                        <a:t>x6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25" dirty="0">
                          <a:latin typeface="Courier New"/>
                          <a:cs typeface="Courier New"/>
                        </a:rPr>
                        <a:t>0xc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4191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800" spc="-25" dirty="0">
                          <a:latin typeface="Courier New"/>
                          <a:cs typeface="Courier New"/>
                        </a:rPr>
                        <a:t>lb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508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800" spc="-25" dirty="0">
                          <a:latin typeface="Courier New"/>
                          <a:cs typeface="Courier New"/>
                        </a:rPr>
                        <a:t>x6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5080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800" spc="-25" dirty="0">
                          <a:latin typeface="Courier New"/>
                          <a:cs typeface="Courier New"/>
                        </a:rPr>
                        <a:t>0xd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5080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800" spc="-25" dirty="0">
                          <a:latin typeface="Courier New"/>
                          <a:cs typeface="Courier New"/>
                        </a:rPr>
                        <a:t>lb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2349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800" spc="-25" dirty="0">
                          <a:latin typeface="Courier New"/>
                          <a:cs typeface="Courier New"/>
                        </a:rPr>
                        <a:t>x6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23495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800" spc="-25" dirty="0">
                          <a:latin typeface="Courier New"/>
                          <a:cs typeface="Courier New"/>
                        </a:rPr>
                        <a:t>0xa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2349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0" name="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18266" y="3849370"/>
            <a:ext cx="187959" cy="172719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03428" rIns="0" bIns="0" rtlCol="0">
            <a:spAutoFit/>
          </a:bodyPr>
          <a:lstStyle/>
          <a:p>
            <a:pPr marL="561975">
              <a:lnSpc>
                <a:spcPct val="100000"/>
              </a:lnSpc>
              <a:spcBef>
                <a:spcPts val="105"/>
              </a:spcBef>
            </a:pPr>
            <a:r>
              <a:rPr dirty="0"/>
              <a:t>Replacement</a:t>
            </a:r>
            <a:r>
              <a:rPr spc="-80" dirty="0"/>
              <a:t> </a:t>
            </a:r>
            <a:r>
              <a:rPr dirty="0"/>
              <a:t>Policies</a:t>
            </a:r>
            <a:r>
              <a:rPr spc="-95" dirty="0"/>
              <a:t> </a:t>
            </a:r>
            <a:r>
              <a:rPr dirty="0"/>
              <a:t>–</a:t>
            </a:r>
            <a:r>
              <a:rPr spc="-90" dirty="0"/>
              <a:t> </a:t>
            </a:r>
            <a:r>
              <a:rPr spc="-25" dirty="0"/>
              <a:t>Round-</a:t>
            </a:r>
            <a:r>
              <a:rPr dirty="0"/>
              <a:t>Robin</a:t>
            </a:r>
            <a:r>
              <a:rPr spc="-75" dirty="0"/>
              <a:t> </a:t>
            </a:r>
            <a:r>
              <a:rPr spc="-10" dirty="0"/>
              <a:t>Analysis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712466" y="3328161"/>
            <a:ext cx="6767195" cy="762635"/>
            <a:chOff x="2712466" y="3328161"/>
            <a:chExt cx="6767195" cy="762635"/>
          </a:xfrm>
        </p:grpSpPr>
        <p:sp>
          <p:nvSpPr>
            <p:cNvPr id="4" name="object 4"/>
            <p:cNvSpPr/>
            <p:nvPr/>
          </p:nvSpPr>
          <p:spPr>
            <a:xfrm>
              <a:off x="2718816" y="3334511"/>
              <a:ext cx="6754495" cy="749935"/>
            </a:xfrm>
            <a:custGeom>
              <a:avLst/>
              <a:gdLst/>
              <a:ahLst/>
              <a:cxnLst/>
              <a:rect l="l" t="t" r="r" b="b"/>
              <a:pathLst>
                <a:path w="6754495" h="749935">
                  <a:moveTo>
                    <a:pt x="6754368" y="0"/>
                  </a:moveTo>
                  <a:lnTo>
                    <a:pt x="0" y="0"/>
                  </a:lnTo>
                  <a:lnTo>
                    <a:pt x="0" y="749807"/>
                  </a:lnTo>
                  <a:lnTo>
                    <a:pt x="6754368" y="749807"/>
                  </a:lnTo>
                  <a:lnTo>
                    <a:pt x="6754368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718816" y="3334511"/>
              <a:ext cx="6754495" cy="749935"/>
            </a:xfrm>
            <a:custGeom>
              <a:avLst/>
              <a:gdLst/>
              <a:ahLst/>
              <a:cxnLst/>
              <a:rect l="l" t="t" r="r" b="b"/>
              <a:pathLst>
                <a:path w="6754495" h="749935">
                  <a:moveTo>
                    <a:pt x="0" y="749807"/>
                  </a:moveTo>
                  <a:lnTo>
                    <a:pt x="6754368" y="749807"/>
                  </a:lnTo>
                  <a:lnTo>
                    <a:pt x="6754368" y="0"/>
                  </a:lnTo>
                  <a:lnTo>
                    <a:pt x="0" y="0"/>
                  </a:lnTo>
                  <a:lnTo>
                    <a:pt x="0" y="7498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771520" y="3449682"/>
            <a:ext cx="254000" cy="4876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Set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08220" y="3471671"/>
            <a:ext cx="1424940" cy="401320"/>
          </a:xfrm>
          <a:prstGeom prst="rect">
            <a:avLst/>
          </a:prstGeom>
          <a:solidFill>
            <a:srgbClr val="DAE2F3"/>
          </a:solidFill>
          <a:ln w="12700">
            <a:solidFill>
              <a:srgbClr val="2E528F"/>
            </a:solidFill>
          </a:ln>
        </p:spPr>
        <p:txBody>
          <a:bodyPr vert="horz" wrap="square" lIns="0" tIns="4889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85"/>
              </a:spcBef>
            </a:pPr>
            <a:r>
              <a:rPr sz="1800" dirty="0"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12592" y="3471671"/>
            <a:ext cx="1424940" cy="401320"/>
          </a:xfrm>
          <a:prstGeom prst="rect">
            <a:avLst/>
          </a:prstGeom>
          <a:solidFill>
            <a:srgbClr val="DAE2F3"/>
          </a:solidFill>
          <a:ln w="12700">
            <a:solidFill>
              <a:srgbClr val="2E528F"/>
            </a:solidFill>
          </a:ln>
        </p:spPr>
        <p:txBody>
          <a:bodyPr vert="horz" wrap="square" lIns="0" tIns="4889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385"/>
              </a:spcBef>
            </a:pPr>
            <a:r>
              <a:rPr sz="1800" dirty="0">
                <a:latin typeface="Calibri"/>
                <a:cs typeface="Calibri"/>
              </a:rPr>
              <a:t>d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367017" y="3465321"/>
            <a:ext cx="1437640" cy="414020"/>
            <a:chOff x="6367017" y="3465321"/>
            <a:chExt cx="1437640" cy="414020"/>
          </a:xfrm>
        </p:grpSpPr>
        <p:sp>
          <p:nvSpPr>
            <p:cNvPr id="10" name="object 10"/>
            <p:cNvSpPr/>
            <p:nvPr/>
          </p:nvSpPr>
          <p:spPr>
            <a:xfrm>
              <a:off x="6373367" y="3471671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40" h="401320">
                  <a:moveTo>
                    <a:pt x="1424939" y="0"/>
                  </a:moveTo>
                  <a:lnTo>
                    <a:pt x="0" y="0"/>
                  </a:lnTo>
                  <a:lnTo>
                    <a:pt x="0" y="400811"/>
                  </a:lnTo>
                  <a:lnTo>
                    <a:pt x="1424939" y="400811"/>
                  </a:lnTo>
                  <a:lnTo>
                    <a:pt x="142493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373367" y="3471671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40" h="401320">
                  <a:moveTo>
                    <a:pt x="0" y="400811"/>
                  </a:moveTo>
                  <a:lnTo>
                    <a:pt x="1424939" y="400811"/>
                  </a:lnTo>
                  <a:lnTo>
                    <a:pt x="1424939" y="0"/>
                  </a:lnTo>
                  <a:lnTo>
                    <a:pt x="0" y="0"/>
                  </a:lnTo>
                  <a:lnTo>
                    <a:pt x="0" y="40081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013829" y="3507994"/>
            <a:ext cx="1460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b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940040" y="3464052"/>
            <a:ext cx="1424940" cy="402590"/>
          </a:xfrm>
          <a:prstGeom prst="rect">
            <a:avLst/>
          </a:prstGeom>
          <a:solidFill>
            <a:srgbClr val="DAE2F3"/>
          </a:solidFill>
          <a:ln w="12700">
            <a:solidFill>
              <a:srgbClr val="2E528F"/>
            </a:solidFill>
          </a:ln>
        </p:spPr>
        <p:txBody>
          <a:bodyPr vert="horz" wrap="square" lIns="0" tIns="49530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390"/>
              </a:spcBef>
            </a:pPr>
            <a:r>
              <a:rPr sz="1800" dirty="0">
                <a:latin typeface="Calibri"/>
                <a:cs typeface="Calibri"/>
              </a:rPr>
              <a:t>c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240526" y="2796285"/>
            <a:ext cx="1706245" cy="751840"/>
            <a:chOff x="6240526" y="2796285"/>
            <a:chExt cx="1706245" cy="751840"/>
          </a:xfrm>
        </p:grpSpPr>
        <p:sp>
          <p:nvSpPr>
            <p:cNvPr id="15" name="object 15"/>
            <p:cNvSpPr/>
            <p:nvPr/>
          </p:nvSpPr>
          <p:spPr>
            <a:xfrm>
              <a:off x="6246876" y="2802635"/>
              <a:ext cx="1693545" cy="739140"/>
            </a:xfrm>
            <a:custGeom>
              <a:avLst/>
              <a:gdLst/>
              <a:ahLst/>
              <a:cxnLst/>
              <a:rect l="l" t="t" r="r" b="b"/>
              <a:pathLst>
                <a:path w="1693545" h="739139">
                  <a:moveTo>
                    <a:pt x="1269873" y="0"/>
                  </a:moveTo>
                  <a:lnTo>
                    <a:pt x="423291" y="0"/>
                  </a:lnTo>
                  <a:lnTo>
                    <a:pt x="423291" y="369569"/>
                  </a:lnTo>
                  <a:lnTo>
                    <a:pt x="0" y="369569"/>
                  </a:lnTo>
                  <a:lnTo>
                    <a:pt x="846581" y="739139"/>
                  </a:lnTo>
                  <a:lnTo>
                    <a:pt x="1693164" y="369569"/>
                  </a:lnTo>
                  <a:lnTo>
                    <a:pt x="1269873" y="369569"/>
                  </a:lnTo>
                  <a:lnTo>
                    <a:pt x="126987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246876" y="2802635"/>
              <a:ext cx="1693545" cy="739140"/>
            </a:xfrm>
            <a:custGeom>
              <a:avLst/>
              <a:gdLst/>
              <a:ahLst/>
              <a:cxnLst/>
              <a:rect l="l" t="t" r="r" b="b"/>
              <a:pathLst>
                <a:path w="1693545" h="739139">
                  <a:moveTo>
                    <a:pt x="0" y="369569"/>
                  </a:moveTo>
                  <a:lnTo>
                    <a:pt x="423291" y="369569"/>
                  </a:lnTo>
                  <a:lnTo>
                    <a:pt x="423291" y="0"/>
                  </a:lnTo>
                  <a:lnTo>
                    <a:pt x="1269873" y="0"/>
                  </a:lnTo>
                  <a:lnTo>
                    <a:pt x="1269873" y="369569"/>
                  </a:lnTo>
                  <a:lnTo>
                    <a:pt x="1693164" y="369569"/>
                  </a:lnTo>
                  <a:lnTo>
                    <a:pt x="846581" y="739139"/>
                  </a:lnTo>
                  <a:lnTo>
                    <a:pt x="0" y="369569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6864857" y="2778633"/>
            <a:ext cx="4603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Evict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Next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566797" y="5370677"/>
            <a:ext cx="77819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Advantage: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Simple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implement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understand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Disadvantage: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Hopefully the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next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evict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isn’t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going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next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 </a:t>
            </a:r>
            <a:r>
              <a:rPr sz="1800" spc="-10" dirty="0">
                <a:latin typeface="Calibri"/>
                <a:cs typeface="Calibri"/>
              </a:rPr>
              <a:t>accessed…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9636252" y="2039806"/>
          <a:ext cx="1294129" cy="19805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40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2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99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31750">
                        <a:lnSpc>
                          <a:spcPts val="2110"/>
                        </a:lnSpc>
                      </a:pPr>
                      <a:r>
                        <a:rPr sz="1800" spc="-25" dirty="0">
                          <a:latin typeface="Courier New"/>
                          <a:cs typeface="Courier New"/>
                        </a:rPr>
                        <a:t>lb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10"/>
                        </a:lnSpc>
                      </a:pPr>
                      <a:r>
                        <a:rPr sz="1800" spc="-25" dirty="0">
                          <a:latin typeface="Courier New"/>
                          <a:cs typeface="Courier New"/>
                        </a:rPr>
                        <a:t>x6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110"/>
                        </a:lnSpc>
                      </a:pPr>
                      <a:r>
                        <a:rPr sz="1800" spc="-25" dirty="0">
                          <a:latin typeface="Courier New"/>
                          <a:cs typeface="Courier New"/>
                        </a:rPr>
                        <a:t>0xe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25" dirty="0">
                          <a:latin typeface="Courier New"/>
                          <a:cs typeface="Courier New"/>
                        </a:rPr>
                        <a:t>lb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25" dirty="0">
                          <a:latin typeface="Courier New"/>
                          <a:cs typeface="Courier New"/>
                        </a:rPr>
                        <a:t>x6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25" dirty="0">
                          <a:latin typeface="Courier New"/>
                          <a:cs typeface="Courier New"/>
                        </a:rPr>
                        <a:t>0xb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4191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25" dirty="0">
                          <a:latin typeface="Courier New"/>
                          <a:cs typeface="Courier New"/>
                        </a:rPr>
                        <a:t>lb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25" dirty="0">
                          <a:latin typeface="Courier New"/>
                          <a:cs typeface="Courier New"/>
                        </a:rPr>
                        <a:t>x6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25" dirty="0">
                          <a:latin typeface="Courier New"/>
                          <a:cs typeface="Courier New"/>
                        </a:rPr>
                        <a:t>0xc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4191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800" spc="-25" dirty="0">
                          <a:latin typeface="Courier New"/>
                          <a:cs typeface="Courier New"/>
                        </a:rPr>
                        <a:t>lb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508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800" spc="-25" dirty="0">
                          <a:latin typeface="Courier New"/>
                          <a:cs typeface="Courier New"/>
                        </a:rPr>
                        <a:t>x6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5080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800" spc="-25" dirty="0">
                          <a:latin typeface="Courier New"/>
                          <a:cs typeface="Courier New"/>
                        </a:rPr>
                        <a:t>0xd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5080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800" spc="-25" dirty="0">
                          <a:latin typeface="Courier New"/>
                          <a:cs typeface="Courier New"/>
                        </a:rPr>
                        <a:t>lb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2349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800" spc="-25" dirty="0">
                          <a:latin typeface="Courier New"/>
                          <a:cs typeface="Courier New"/>
                        </a:rPr>
                        <a:t>x6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23495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800" spc="-25" dirty="0">
                          <a:latin typeface="Courier New"/>
                          <a:cs typeface="Courier New"/>
                        </a:rPr>
                        <a:t>0xa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2349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9636252" y="2045648"/>
          <a:ext cx="1294129" cy="19742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40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2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99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7665">
                <a:tc>
                  <a:txBody>
                    <a:bodyPr/>
                    <a:lstStyle/>
                    <a:p>
                      <a:pPr marL="31750">
                        <a:lnSpc>
                          <a:spcPts val="2110"/>
                        </a:lnSpc>
                      </a:pPr>
                      <a:r>
                        <a:rPr sz="1800" spc="-25" dirty="0">
                          <a:latin typeface="Courier New"/>
                          <a:cs typeface="Courier New"/>
                        </a:rPr>
                        <a:t>lb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10"/>
                        </a:lnSpc>
                      </a:pPr>
                      <a:r>
                        <a:rPr sz="1800" spc="-25" dirty="0">
                          <a:latin typeface="Courier New"/>
                          <a:cs typeface="Courier New"/>
                        </a:rPr>
                        <a:t>x6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110"/>
                        </a:lnSpc>
                      </a:pPr>
                      <a:r>
                        <a:rPr sz="1800" spc="-25" dirty="0">
                          <a:latin typeface="Courier New"/>
                          <a:cs typeface="Courier New"/>
                        </a:rPr>
                        <a:t>0xe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92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Courier New"/>
                          <a:cs typeface="Courier New"/>
                        </a:rPr>
                        <a:t>lb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3873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Courier New"/>
                          <a:cs typeface="Courier New"/>
                        </a:rPr>
                        <a:t>x6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38735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Courier New"/>
                          <a:cs typeface="Courier New"/>
                        </a:rPr>
                        <a:t>0xb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3873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25" dirty="0">
                          <a:latin typeface="Courier New"/>
                          <a:cs typeface="Courier New"/>
                        </a:rPr>
                        <a:t>lb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25" dirty="0">
                          <a:latin typeface="Courier New"/>
                          <a:cs typeface="Courier New"/>
                        </a:rPr>
                        <a:t>x6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25" dirty="0">
                          <a:latin typeface="Courier New"/>
                          <a:cs typeface="Courier New"/>
                        </a:rPr>
                        <a:t>0xc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4191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800" spc="-25" dirty="0">
                          <a:latin typeface="Courier New"/>
                          <a:cs typeface="Courier New"/>
                        </a:rPr>
                        <a:t>lb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508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800" spc="-25" dirty="0">
                          <a:latin typeface="Courier New"/>
                          <a:cs typeface="Courier New"/>
                        </a:rPr>
                        <a:t>x6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5080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800" spc="-25" dirty="0">
                          <a:latin typeface="Courier New"/>
                          <a:cs typeface="Courier New"/>
                        </a:rPr>
                        <a:t>0xd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5080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800" spc="-25" dirty="0">
                          <a:latin typeface="Courier New"/>
                          <a:cs typeface="Courier New"/>
                        </a:rPr>
                        <a:t>lb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2349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800" spc="-25" dirty="0">
                          <a:latin typeface="Courier New"/>
                          <a:cs typeface="Courier New"/>
                        </a:rPr>
                        <a:t>x6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23495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800" spc="-25" dirty="0">
                          <a:latin typeface="Courier New"/>
                          <a:cs typeface="Courier New"/>
                        </a:rPr>
                        <a:t>0xa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2349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03428" rIns="0" bIns="0" rtlCol="0">
            <a:spAutoFit/>
          </a:bodyPr>
          <a:lstStyle/>
          <a:p>
            <a:pPr marL="561975">
              <a:lnSpc>
                <a:spcPct val="100000"/>
              </a:lnSpc>
              <a:spcBef>
                <a:spcPts val="105"/>
              </a:spcBef>
            </a:pPr>
            <a:r>
              <a:rPr dirty="0"/>
              <a:t>Minimum</a:t>
            </a:r>
            <a:r>
              <a:rPr spc="-30" dirty="0"/>
              <a:t> </a:t>
            </a:r>
            <a:r>
              <a:rPr dirty="0"/>
              <a:t>Number</a:t>
            </a:r>
            <a:r>
              <a:rPr spc="-30" dirty="0"/>
              <a:t> </a:t>
            </a:r>
            <a:r>
              <a:rPr dirty="0"/>
              <a:t>of </a:t>
            </a:r>
            <a:r>
              <a:rPr spc="-10" dirty="0"/>
              <a:t>Misses?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718816" y="3334511"/>
            <a:ext cx="6754495" cy="749935"/>
          </a:xfrm>
          <a:prstGeom prst="rect">
            <a:avLst/>
          </a:prstGeom>
          <a:solidFill>
            <a:srgbClr val="8FAADC"/>
          </a:solidFill>
          <a:ln w="12700">
            <a:solidFill>
              <a:srgbClr val="2E528F"/>
            </a:solidFill>
          </a:ln>
        </p:spPr>
        <p:txBody>
          <a:bodyPr vert="vert270" wrap="square" lIns="0" tIns="8255" rIns="0" bIns="0" rtlCol="0">
            <a:spAutoFit/>
          </a:bodyPr>
          <a:lstStyle/>
          <a:p>
            <a:pPr marL="159385">
              <a:lnSpc>
                <a:spcPct val="100000"/>
              </a:lnSpc>
              <a:spcBef>
                <a:spcPts val="65"/>
              </a:spcBef>
            </a:pPr>
            <a:r>
              <a:rPr sz="1800" dirty="0">
                <a:latin typeface="Calibri"/>
                <a:cs typeface="Calibri"/>
              </a:rPr>
              <a:t>Set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08220" y="3471671"/>
            <a:ext cx="1424940" cy="401320"/>
          </a:xfrm>
          <a:prstGeom prst="rect">
            <a:avLst/>
          </a:prstGeom>
          <a:solidFill>
            <a:srgbClr val="DAE2F3"/>
          </a:solidFill>
          <a:ln w="12700">
            <a:solidFill>
              <a:srgbClr val="2E528F"/>
            </a:solidFill>
          </a:ln>
        </p:spPr>
        <p:txBody>
          <a:bodyPr vert="horz" wrap="square" lIns="0" tIns="4889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385"/>
              </a:spcBef>
            </a:pPr>
            <a:r>
              <a:rPr sz="1800" dirty="0">
                <a:latin typeface="Calibri"/>
                <a:cs typeface="Calibri"/>
              </a:rPr>
              <a:t>b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12592" y="3471671"/>
            <a:ext cx="1424940" cy="401320"/>
          </a:xfrm>
          <a:prstGeom prst="rect">
            <a:avLst/>
          </a:prstGeom>
          <a:solidFill>
            <a:srgbClr val="DAE2F3"/>
          </a:solidFill>
          <a:ln w="12700">
            <a:solidFill>
              <a:srgbClr val="2E528F"/>
            </a:solidFill>
          </a:ln>
        </p:spPr>
        <p:txBody>
          <a:bodyPr vert="horz" wrap="square" lIns="0" tIns="4889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85"/>
              </a:spcBef>
            </a:pPr>
            <a:r>
              <a:rPr sz="1800" dirty="0"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73367" y="3471671"/>
            <a:ext cx="1424940" cy="401320"/>
          </a:xfrm>
          <a:prstGeom prst="rect">
            <a:avLst/>
          </a:prstGeom>
          <a:solidFill>
            <a:srgbClr val="DAE2F3"/>
          </a:solidFill>
          <a:ln w="12700">
            <a:solidFill>
              <a:srgbClr val="2E528F"/>
            </a:solidFill>
          </a:ln>
        </p:spPr>
        <p:txBody>
          <a:bodyPr vert="horz" wrap="square" lIns="0" tIns="4889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385"/>
              </a:spcBef>
            </a:pPr>
            <a:r>
              <a:rPr sz="1800" dirty="0">
                <a:latin typeface="Calibri"/>
                <a:cs typeface="Calibri"/>
              </a:rPr>
              <a:t>c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40040" y="3464052"/>
            <a:ext cx="1424940" cy="402590"/>
          </a:xfrm>
          <a:prstGeom prst="rect">
            <a:avLst/>
          </a:prstGeom>
          <a:solidFill>
            <a:srgbClr val="DAE2F3"/>
          </a:solidFill>
          <a:ln w="12700">
            <a:solidFill>
              <a:srgbClr val="2E528F"/>
            </a:solidFill>
          </a:ln>
        </p:spPr>
        <p:txBody>
          <a:bodyPr vert="horz" wrap="square" lIns="0" tIns="49530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390"/>
              </a:spcBef>
            </a:pPr>
            <a:r>
              <a:rPr sz="1800" dirty="0">
                <a:latin typeface="Calibri"/>
                <a:cs typeface="Calibri"/>
              </a:rPr>
              <a:t>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66797" y="5378907"/>
            <a:ext cx="61398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What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 best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replacement</a:t>
            </a:r>
            <a:r>
              <a:rPr sz="1800" spc="-10" dirty="0">
                <a:latin typeface="Calibri"/>
                <a:cs typeface="Calibri"/>
              </a:rPr>
              <a:t> strategy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minimize misses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&amp;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why</a:t>
            </a:r>
            <a:r>
              <a:rPr sz="1800" spc="-20" dirty="0">
                <a:latin typeface="Calibri"/>
                <a:cs typeface="Calibri"/>
              </a:rPr>
              <a:t>?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9636252" y="2045648"/>
          <a:ext cx="1294129" cy="19742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40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2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99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7665">
                <a:tc>
                  <a:txBody>
                    <a:bodyPr/>
                    <a:lstStyle/>
                    <a:p>
                      <a:pPr marL="31750">
                        <a:lnSpc>
                          <a:spcPts val="2110"/>
                        </a:lnSpc>
                      </a:pPr>
                      <a:r>
                        <a:rPr sz="1800" spc="-25" dirty="0">
                          <a:latin typeface="Courier New"/>
                          <a:cs typeface="Courier New"/>
                        </a:rPr>
                        <a:t>lb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10"/>
                        </a:lnSpc>
                      </a:pPr>
                      <a:r>
                        <a:rPr sz="1800" spc="-25" dirty="0">
                          <a:latin typeface="Courier New"/>
                          <a:cs typeface="Courier New"/>
                        </a:rPr>
                        <a:t>x6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110"/>
                        </a:lnSpc>
                      </a:pPr>
                      <a:r>
                        <a:rPr sz="1800" spc="-25" dirty="0">
                          <a:latin typeface="Courier New"/>
                          <a:cs typeface="Courier New"/>
                        </a:rPr>
                        <a:t>0xe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92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Courier New"/>
                          <a:cs typeface="Courier New"/>
                        </a:rPr>
                        <a:t>lb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3873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Courier New"/>
                          <a:cs typeface="Courier New"/>
                        </a:rPr>
                        <a:t>x6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38735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Courier New"/>
                          <a:cs typeface="Courier New"/>
                        </a:rPr>
                        <a:t>0xb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3873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25" dirty="0">
                          <a:latin typeface="Courier New"/>
                          <a:cs typeface="Courier New"/>
                        </a:rPr>
                        <a:t>lb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25" dirty="0">
                          <a:latin typeface="Courier New"/>
                          <a:cs typeface="Courier New"/>
                        </a:rPr>
                        <a:t>x6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25" dirty="0">
                          <a:latin typeface="Courier New"/>
                          <a:cs typeface="Courier New"/>
                        </a:rPr>
                        <a:t>0xc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4191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800" spc="-25" dirty="0">
                          <a:latin typeface="Courier New"/>
                          <a:cs typeface="Courier New"/>
                        </a:rPr>
                        <a:t>lb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508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800" spc="-25" dirty="0">
                          <a:latin typeface="Courier New"/>
                          <a:cs typeface="Courier New"/>
                        </a:rPr>
                        <a:t>x6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5080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800" spc="-25" dirty="0">
                          <a:latin typeface="Courier New"/>
                          <a:cs typeface="Courier New"/>
                        </a:rPr>
                        <a:t>0xd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5080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800" spc="-25" dirty="0">
                          <a:latin typeface="Courier New"/>
                          <a:cs typeface="Courier New"/>
                        </a:rPr>
                        <a:t>lb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2349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800" spc="-25" dirty="0">
                          <a:latin typeface="Courier New"/>
                          <a:cs typeface="Courier New"/>
                        </a:rPr>
                        <a:t>x6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23495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800" spc="-25" dirty="0">
                          <a:latin typeface="Courier New"/>
                          <a:cs typeface="Courier New"/>
                        </a:rPr>
                        <a:t>0xa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2349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03428" rIns="0" bIns="0" rtlCol="0">
            <a:spAutoFit/>
          </a:bodyPr>
          <a:lstStyle/>
          <a:p>
            <a:pPr marL="561975">
              <a:lnSpc>
                <a:spcPct val="100000"/>
              </a:lnSpc>
              <a:spcBef>
                <a:spcPts val="105"/>
              </a:spcBef>
            </a:pPr>
            <a:r>
              <a:rPr dirty="0"/>
              <a:t>Minimum</a:t>
            </a:r>
            <a:r>
              <a:rPr spc="-30" dirty="0"/>
              <a:t> </a:t>
            </a:r>
            <a:r>
              <a:rPr dirty="0"/>
              <a:t>Number</a:t>
            </a:r>
            <a:r>
              <a:rPr spc="-30" dirty="0"/>
              <a:t> </a:t>
            </a:r>
            <a:r>
              <a:rPr dirty="0"/>
              <a:t>of </a:t>
            </a:r>
            <a:r>
              <a:rPr spc="-10" dirty="0"/>
              <a:t>Misses?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712466" y="3328161"/>
            <a:ext cx="6767195" cy="762635"/>
            <a:chOff x="2712466" y="3328161"/>
            <a:chExt cx="6767195" cy="762635"/>
          </a:xfrm>
        </p:grpSpPr>
        <p:sp>
          <p:nvSpPr>
            <p:cNvPr id="5" name="object 5"/>
            <p:cNvSpPr/>
            <p:nvPr/>
          </p:nvSpPr>
          <p:spPr>
            <a:xfrm>
              <a:off x="2718816" y="3334511"/>
              <a:ext cx="6754495" cy="749935"/>
            </a:xfrm>
            <a:custGeom>
              <a:avLst/>
              <a:gdLst/>
              <a:ahLst/>
              <a:cxnLst/>
              <a:rect l="l" t="t" r="r" b="b"/>
              <a:pathLst>
                <a:path w="6754495" h="749935">
                  <a:moveTo>
                    <a:pt x="6754368" y="0"/>
                  </a:moveTo>
                  <a:lnTo>
                    <a:pt x="0" y="0"/>
                  </a:lnTo>
                  <a:lnTo>
                    <a:pt x="0" y="749807"/>
                  </a:lnTo>
                  <a:lnTo>
                    <a:pt x="6754368" y="749807"/>
                  </a:lnTo>
                  <a:lnTo>
                    <a:pt x="6754368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718816" y="3334511"/>
              <a:ext cx="6754495" cy="749935"/>
            </a:xfrm>
            <a:custGeom>
              <a:avLst/>
              <a:gdLst/>
              <a:ahLst/>
              <a:cxnLst/>
              <a:rect l="l" t="t" r="r" b="b"/>
              <a:pathLst>
                <a:path w="6754495" h="749935">
                  <a:moveTo>
                    <a:pt x="0" y="749807"/>
                  </a:moveTo>
                  <a:lnTo>
                    <a:pt x="6754368" y="749807"/>
                  </a:lnTo>
                  <a:lnTo>
                    <a:pt x="6754368" y="0"/>
                  </a:lnTo>
                  <a:lnTo>
                    <a:pt x="0" y="0"/>
                  </a:lnTo>
                  <a:lnTo>
                    <a:pt x="0" y="7498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771520" y="3449682"/>
            <a:ext cx="254000" cy="4876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Set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08220" y="3471671"/>
            <a:ext cx="1424940" cy="401320"/>
          </a:xfrm>
          <a:prstGeom prst="rect">
            <a:avLst/>
          </a:prstGeom>
          <a:solidFill>
            <a:srgbClr val="DAE2F3"/>
          </a:solidFill>
          <a:ln w="12700">
            <a:solidFill>
              <a:srgbClr val="2E528F"/>
            </a:solidFill>
          </a:ln>
        </p:spPr>
        <p:txBody>
          <a:bodyPr vert="horz" wrap="square" lIns="0" tIns="4889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385"/>
              </a:spcBef>
            </a:pPr>
            <a:r>
              <a:rPr sz="1800" dirty="0">
                <a:latin typeface="Calibri"/>
                <a:cs typeface="Calibri"/>
              </a:rPr>
              <a:t>b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206242" y="3465321"/>
            <a:ext cx="1437640" cy="414020"/>
            <a:chOff x="3206242" y="3465321"/>
            <a:chExt cx="1437640" cy="414020"/>
          </a:xfrm>
        </p:grpSpPr>
        <p:sp>
          <p:nvSpPr>
            <p:cNvPr id="10" name="object 10"/>
            <p:cNvSpPr/>
            <p:nvPr/>
          </p:nvSpPr>
          <p:spPr>
            <a:xfrm>
              <a:off x="3212592" y="3471671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39" h="401320">
                  <a:moveTo>
                    <a:pt x="1424940" y="0"/>
                  </a:moveTo>
                  <a:lnTo>
                    <a:pt x="0" y="0"/>
                  </a:lnTo>
                  <a:lnTo>
                    <a:pt x="0" y="400811"/>
                  </a:lnTo>
                  <a:lnTo>
                    <a:pt x="1424940" y="400811"/>
                  </a:lnTo>
                  <a:lnTo>
                    <a:pt x="1424940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212592" y="3471671"/>
              <a:ext cx="1424940" cy="401320"/>
            </a:xfrm>
            <a:custGeom>
              <a:avLst/>
              <a:gdLst/>
              <a:ahLst/>
              <a:cxnLst/>
              <a:rect l="l" t="t" r="r" b="b"/>
              <a:pathLst>
                <a:path w="1424939" h="401320">
                  <a:moveTo>
                    <a:pt x="0" y="400811"/>
                  </a:moveTo>
                  <a:lnTo>
                    <a:pt x="1424940" y="400811"/>
                  </a:lnTo>
                  <a:lnTo>
                    <a:pt x="1424940" y="0"/>
                  </a:lnTo>
                  <a:lnTo>
                    <a:pt x="0" y="0"/>
                  </a:lnTo>
                  <a:lnTo>
                    <a:pt x="0" y="40081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857371" y="3507994"/>
            <a:ext cx="1352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73367" y="3471671"/>
            <a:ext cx="1424940" cy="401320"/>
          </a:xfrm>
          <a:prstGeom prst="rect">
            <a:avLst/>
          </a:prstGeom>
          <a:solidFill>
            <a:srgbClr val="DAE2F3"/>
          </a:solidFill>
          <a:ln w="12700">
            <a:solidFill>
              <a:srgbClr val="2E528F"/>
            </a:solidFill>
          </a:ln>
        </p:spPr>
        <p:txBody>
          <a:bodyPr vert="horz" wrap="square" lIns="0" tIns="4889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385"/>
              </a:spcBef>
            </a:pPr>
            <a:r>
              <a:rPr sz="1800" dirty="0">
                <a:latin typeface="Calibri"/>
                <a:cs typeface="Calibri"/>
              </a:rPr>
              <a:t>c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940040" y="3464052"/>
            <a:ext cx="1424940" cy="402590"/>
          </a:xfrm>
          <a:prstGeom prst="rect">
            <a:avLst/>
          </a:prstGeom>
          <a:solidFill>
            <a:srgbClr val="DAE2F3"/>
          </a:solidFill>
          <a:ln w="12700">
            <a:solidFill>
              <a:srgbClr val="2E528F"/>
            </a:solidFill>
          </a:ln>
        </p:spPr>
        <p:txBody>
          <a:bodyPr vert="horz" wrap="square" lIns="0" tIns="49530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390"/>
              </a:spcBef>
            </a:pPr>
            <a:r>
              <a:rPr sz="1800" dirty="0">
                <a:latin typeface="Calibri"/>
                <a:cs typeface="Calibri"/>
              </a:rPr>
              <a:t>d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078226" y="2787142"/>
            <a:ext cx="1706245" cy="751840"/>
            <a:chOff x="3078226" y="2787142"/>
            <a:chExt cx="1706245" cy="751840"/>
          </a:xfrm>
        </p:grpSpPr>
        <p:sp>
          <p:nvSpPr>
            <p:cNvPr id="16" name="object 16"/>
            <p:cNvSpPr/>
            <p:nvPr/>
          </p:nvSpPr>
          <p:spPr>
            <a:xfrm>
              <a:off x="3084576" y="2793492"/>
              <a:ext cx="1693545" cy="739140"/>
            </a:xfrm>
            <a:custGeom>
              <a:avLst/>
              <a:gdLst/>
              <a:ahLst/>
              <a:cxnLst/>
              <a:rect l="l" t="t" r="r" b="b"/>
              <a:pathLst>
                <a:path w="1693545" h="739139">
                  <a:moveTo>
                    <a:pt x="1269873" y="0"/>
                  </a:moveTo>
                  <a:lnTo>
                    <a:pt x="423290" y="0"/>
                  </a:lnTo>
                  <a:lnTo>
                    <a:pt x="423290" y="369570"/>
                  </a:lnTo>
                  <a:lnTo>
                    <a:pt x="0" y="369570"/>
                  </a:lnTo>
                  <a:lnTo>
                    <a:pt x="846582" y="739140"/>
                  </a:lnTo>
                  <a:lnTo>
                    <a:pt x="1693164" y="369570"/>
                  </a:lnTo>
                  <a:lnTo>
                    <a:pt x="1269873" y="369570"/>
                  </a:lnTo>
                  <a:lnTo>
                    <a:pt x="126987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084576" y="2793492"/>
              <a:ext cx="1693545" cy="739140"/>
            </a:xfrm>
            <a:custGeom>
              <a:avLst/>
              <a:gdLst/>
              <a:ahLst/>
              <a:cxnLst/>
              <a:rect l="l" t="t" r="r" b="b"/>
              <a:pathLst>
                <a:path w="1693545" h="739139">
                  <a:moveTo>
                    <a:pt x="0" y="369570"/>
                  </a:moveTo>
                  <a:lnTo>
                    <a:pt x="423290" y="369570"/>
                  </a:lnTo>
                  <a:lnTo>
                    <a:pt x="423290" y="0"/>
                  </a:lnTo>
                  <a:lnTo>
                    <a:pt x="1269873" y="0"/>
                  </a:lnTo>
                  <a:lnTo>
                    <a:pt x="1269873" y="369570"/>
                  </a:lnTo>
                  <a:lnTo>
                    <a:pt x="1693164" y="369570"/>
                  </a:lnTo>
                  <a:lnTo>
                    <a:pt x="846582" y="739140"/>
                  </a:lnTo>
                  <a:lnTo>
                    <a:pt x="0" y="36957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701288" y="2769184"/>
            <a:ext cx="460375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Evict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Next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9" name="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18266" y="2105914"/>
            <a:ext cx="187959" cy="172720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9636252" y="2045648"/>
          <a:ext cx="1294129" cy="19742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40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2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99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7665">
                <a:tc>
                  <a:txBody>
                    <a:bodyPr/>
                    <a:lstStyle/>
                    <a:p>
                      <a:pPr marL="31750">
                        <a:lnSpc>
                          <a:spcPts val="2110"/>
                        </a:lnSpc>
                      </a:pPr>
                      <a:r>
                        <a:rPr sz="1800" spc="-25" dirty="0">
                          <a:latin typeface="Courier New"/>
                          <a:cs typeface="Courier New"/>
                        </a:rPr>
                        <a:t>lb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10"/>
                        </a:lnSpc>
                      </a:pPr>
                      <a:r>
                        <a:rPr sz="1800" spc="-25" dirty="0">
                          <a:latin typeface="Courier New"/>
                          <a:cs typeface="Courier New"/>
                        </a:rPr>
                        <a:t>x6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110"/>
                        </a:lnSpc>
                      </a:pPr>
                      <a:r>
                        <a:rPr sz="1800" spc="-25" dirty="0">
                          <a:latin typeface="Courier New"/>
                          <a:cs typeface="Courier New"/>
                        </a:rPr>
                        <a:t>0xe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92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Courier New"/>
                          <a:cs typeface="Courier New"/>
                        </a:rPr>
                        <a:t>lb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3873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Courier New"/>
                          <a:cs typeface="Courier New"/>
                        </a:rPr>
                        <a:t>x6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38735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25" dirty="0">
                          <a:latin typeface="Courier New"/>
                          <a:cs typeface="Courier New"/>
                        </a:rPr>
                        <a:t>0xb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3873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25" dirty="0">
                          <a:latin typeface="Courier New"/>
                          <a:cs typeface="Courier New"/>
                        </a:rPr>
                        <a:t>lb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25" dirty="0">
                          <a:latin typeface="Courier New"/>
                          <a:cs typeface="Courier New"/>
                        </a:rPr>
                        <a:t>x6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25" dirty="0">
                          <a:latin typeface="Courier New"/>
                          <a:cs typeface="Courier New"/>
                        </a:rPr>
                        <a:t>0xc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4191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800" spc="-25" dirty="0">
                          <a:latin typeface="Courier New"/>
                          <a:cs typeface="Courier New"/>
                        </a:rPr>
                        <a:t>lb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508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800" spc="-25" dirty="0">
                          <a:latin typeface="Courier New"/>
                          <a:cs typeface="Courier New"/>
                        </a:rPr>
                        <a:t>x6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5080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800" spc="-25" dirty="0">
                          <a:latin typeface="Courier New"/>
                          <a:cs typeface="Courier New"/>
                        </a:rPr>
                        <a:t>0xd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5080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800" spc="-25" dirty="0">
                          <a:latin typeface="Courier New"/>
                          <a:cs typeface="Courier New"/>
                        </a:rPr>
                        <a:t>lb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2349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800" spc="-25" dirty="0">
                          <a:latin typeface="Courier New"/>
                          <a:cs typeface="Courier New"/>
                        </a:rPr>
                        <a:t>x6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23495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800" spc="-25" dirty="0">
                          <a:latin typeface="Courier New"/>
                          <a:cs typeface="Courier New"/>
                        </a:rPr>
                        <a:t>0xa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2349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03428" rIns="0" bIns="0" rtlCol="0">
            <a:spAutoFit/>
          </a:bodyPr>
          <a:lstStyle/>
          <a:p>
            <a:pPr marL="561975">
              <a:lnSpc>
                <a:spcPct val="100000"/>
              </a:lnSpc>
              <a:spcBef>
                <a:spcPts val="105"/>
              </a:spcBef>
            </a:pPr>
            <a:r>
              <a:rPr dirty="0"/>
              <a:t>When</a:t>
            </a:r>
            <a:r>
              <a:rPr spc="-50" dirty="0"/>
              <a:t> </a:t>
            </a:r>
            <a:r>
              <a:rPr dirty="0"/>
              <a:t>are</a:t>
            </a:r>
            <a:r>
              <a:rPr spc="-55" dirty="0"/>
              <a:t> </a:t>
            </a:r>
            <a:r>
              <a:rPr dirty="0"/>
              <a:t>we</a:t>
            </a:r>
            <a:r>
              <a:rPr spc="-40" dirty="0"/>
              <a:t> </a:t>
            </a:r>
            <a:r>
              <a:rPr dirty="0"/>
              <a:t>going</a:t>
            </a:r>
            <a:r>
              <a:rPr spc="-40" dirty="0"/>
              <a:t> </a:t>
            </a:r>
            <a:r>
              <a:rPr dirty="0"/>
              <a:t>to</a:t>
            </a:r>
            <a:r>
              <a:rPr spc="-65" dirty="0"/>
              <a:t> </a:t>
            </a:r>
            <a:r>
              <a:rPr spc="-50" dirty="0"/>
              <a:t>re-</a:t>
            </a:r>
            <a:r>
              <a:rPr dirty="0"/>
              <a:t>use</a:t>
            </a:r>
            <a:r>
              <a:rPr spc="-105" dirty="0"/>
              <a:t> </a:t>
            </a:r>
            <a:r>
              <a:rPr dirty="0"/>
              <a:t>cached</a:t>
            </a:r>
            <a:r>
              <a:rPr spc="-35" dirty="0"/>
              <a:t> </a:t>
            </a:r>
            <a:r>
              <a:rPr spc="-10" dirty="0"/>
              <a:t>data?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718816" y="3334511"/>
            <a:ext cx="6754495" cy="749935"/>
          </a:xfrm>
          <a:prstGeom prst="rect">
            <a:avLst/>
          </a:prstGeom>
          <a:solidFill>
            <a:srgbClr val="8FAADC"/>
          </a:solidFill>
          <a:ln w="12700">
            <a:solidFill>
              <a:srgbClr val="2E528F"/>
            </a:solidFill>
          </a:ln>
        </p:spPr>
        <p:txBody>
          <a:bodyPr vert="vert270" wrap="square" lIns="0" tIns="8255" rIns="0" bIns="0" rtlCol="0">
            <a:spAutoFit/>
          </a:bodyPr>
          <a:lstStyle/>
          <a:p>
            <a:pPr marL="159385">
              <a:lnSpc>
                <a:spcPct val="100000"/>
              </a:lnSpc>
              <a:spcBef>
                <a:spcPts val="65"/>
              </a:spcBef>
            </a:pPr>
            <a:r>
              <a:rPr sz="1800" dirty="0">
                <a:latin typeface="Calibri"/>
                <a:cs typeface="Calibri"/>
              </a:rPr>
              <a:t>Set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08220" y="3471671"/>
            <a:ext cx="1424940" cy="401320"/>
          </a:xfrm>
          <a:prstGeom prst="rect">
            <a:avLst/>
          </a:prstGeom>
          <a:solidFill>
            <a:srgbClr val="DAE2F3"/>
          </a:solidFill>
          <a:ln w="12700">
            <a:solidFill>
              <a:srgbClr val="2E528F"/>
            </a:solidFill>
          </a:ln>
        </p:spPr>
        <p:txBody>
          <a:bodyPr vert="horz" wrap="square" lIns="0" tIns="4889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385"/>
              </a:spcBef>
            </a:pPr>
            <a:r>
              <a:rPr sz="1800" dirty="0">
                <a:latin typeface="Calibri"/>
                <a:cs typeface="Calibri"/>
              </a:rPr>
              <a:t>b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12592" y="3471671"/>
            <a:ext cx="1424940" cy="401320"/>
          </a:xfrm>
          <a:prstGeom prst="rect">
            <a:avLst/>
          </a:prstGeom>
          <a:solidFill>
            <a:srgbClr val="DAE2F3"/>
          </a:solidFill>
          <a:ln w="12700">
            <a:solidFill>
              <a:srgbClr val="2E528F"/>
            </a:solidFill>
          </a:ln>
        </p:spPr>
        <p:txBody>
          <a:bodyPr vert="horz" wrap="square" lIns="0" tIns="4889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385"/>
              </a:spcBef>
            </a:pPr>
            <a:r>
              <a:rPr sz="1800" dirty="0"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73367" y="3471671"/>
            <a:ext cx="1424940" cy="401320"/>
          </a:xfrm>
          <a:prstGeom prst="rect">
            <a:avLst/>
          </a:prstGeom>
          <a:solidFill>
            <a:srgbClr val="DAE2F3"/>
          </a:solidFill>
          <a:ln w="12700">
            <a:solidFill>
              <a:srgbClr val="2E528F"/>
            </a:solidFill>
          </a:ln>
        </p:spPr>
        <p:txBody>
          <a:bodyPr vert="horz" wrap="square" lIns="0" tIns="4889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385"/>
              </a:spcBef>
            </a:pPr>
            <a:r>
              <a:rPr sz="1800" dirty="0">
                <a:latin typeface="Calibri"/>
                <a:cs typeface="Calibri"/>
              </a:rPr>
              <a:t>c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40040" y="3464052"/>
            <a:ext cx="1424940" cy="402590"/>
          </a:xfrm>
          <a:prstGeom prst="rect">
            <a:avLst/>
          </a:prstGeom>
          <a:solidFill>
            <a:srgbClr val="DAE2F3"/>
          </a:solidFill>
          <a:ln w="12700">
            <a:solidFill>
              <a:srgbClr val="2E528F"/>
            </a:solidFill>
          </a:ln>
        </p:spPr>
        <p:txBody>
          <a:bodyPr vert="horz" wrap="square" lIns="0" tIns="49530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390"/>
              </a:spcBef>
            </a:pPr>
            <a:r>
              <a:rPr sz="1800" dirty="0">
                <a:latin typeface="Calibri"/>
                <a:cs typeface="Calibri"/>
              </a:rPr>
              <a:t>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155171" y="2017522"/>
            <a:ext cx="451484" cy="1104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6899"/>
              </a:lnSpc>
              <a:spcBef>
                <a:spcPts val="100"/>
              </a:spcBef>
            </a:pPr>
            <a:r>
              <a:rPr sz="1800" spc="-20" dirty="0">
                <a:latin typeface="Calibri"/>
                <a:cs typeface="Calibri"/>
              </a:rPr>
              <a:t>Miss </a:t>
            </a:r>
            <a:r>
              <a:rPr sz="1800" spc="-25" dirty="0">
                <a:latin typeface="Calibri"/>
                <a:cs typeface="Calibri"/>
              </a:rPr>
              <a:t>Hit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sz="1800" spc="-25" dirty="0">
                <a:latin typeface="Calibri"/>
                <a:cs typeface="Calibri"/>
              </a:rPr>
              <a:t>Hit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153013" y="3121278"/>
            <a:ext cx="455295" cy="857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" marR="5080" indent="-4445">
              <a:lnSpc>
                <a:spcPct val="1517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Hit </a:t>
            </a:r>
            <a:r>
              <a:rPr sz="1800" spc="-20" dirty="0">
                <a:latin typeface="Calibri"/>
                <a:cs typeface="Calibri"/>
              </a:rPr>
              <a:t>Miss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169032" y="5378907"/>
            <a:ext cx="87528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Replacement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decisions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must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informed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by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next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reuse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block of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data.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Think: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what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is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an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optimal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policy?</a:t>
            </a:r>
            <a:r>
              <a:rPr sz="1800" b="1" spc="3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How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far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the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future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is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something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going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to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be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used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again?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03428" rIns="0" bIns="0" rtlCol="0">
            <a:spAutoFit/>
          </a:bodyPr>
          <a:lstStyle/>
          <a:p>
            <a:pPr marL="561975">
              <a:lnSpc>
                <a:spcPct val="100000"/>
              </a:lnSpc>
              <a:spcBef>
                <a:spcPts val="105"/>
              </a:spcBef>
            </a:pPr>
            <a:r>
              <a:rPr dirty="0"/>
              <a:t>What</a:t>
            </a:r>
            <a:r>
              <a:rPr spc="-35" dirty="0"/>
              <a:t> </a:t>
            </a:r>
            <a:r>
              <a:rPr dirty="0"/>
              <a:t>did</a:t>
            </a:r>
            <a:r>
              <a:rPr spc="-35" dirty="0"/>
              <a:t> </a:t>
            </a:r>
            <a:r>
              <a:rPr dirty="0"/>
              <a:t>we</a:t>
            </a:r>
            <a:r>
              <a:rPr spc="-35" dirty="0"/>
              <a:t> </a:t>
            </a:r>
            <a:r>
              <a:rPr dirty="0"/>
              <a:t>just</a:t>
            </a:r>
            <a:r>
              <a:rPr spc="-35" dirty="0"/>
              <a:t> </a:t>
            </a:r>
            <a:r>
              <a:rPr spc="-10" dirty="0"/>
              <a:t>learn?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06841"/>
            <a:ext cx="10281920" cy="3989704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Memory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has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high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access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cost;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memory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hierarchy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mitigates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that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cost</a:t>
            </a:r>
            <a:endParaRPr sz="2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Caches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make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locality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exploitable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optimize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for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data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reuse</a:t>
            </a:r>
            <a:endParaRPr sz="2800">
              <a:latin typeface="Calibri"/>
              <a:cs typeface="Calibri"/>
            </a:endParaRPr>
          </a:p>
          <a:p>
            <a:pPr marL="241300" marR="190500" indent="-228600">
              <a:lnSpc>
                <a:spcPts val="3020"/>
              </a:lnSpc>
              <a:spcBef>
                <a:spcPts val="104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Review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basics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cache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operation,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address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decomposition,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set </a:t>
            </a:r>
            <a:r>
              <a:rPr sz="2800" spc="-10" dirty="0">
                <a:latin typeface="Calibri"/>
                <a:cs typeface="Calibri"/>
              </a:rPr>
              <a:t>associative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caches</a:t>
            </a:r>
            <a:endParaRPr sz="2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Miss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types</a:t>
            </a:r>
            <a:endParaRPr sz="2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The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costs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associativity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&amp;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tag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storage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arrays</a:t>
            </a:r>
            <a:endParaRPr sz="2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65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What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do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about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writes?</a:t>
            </a:r>
            <a:endParaRPr sz="2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55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The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replacement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problem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type="title"/>
          </p:nvPr>
        </p:nvSpPr>
        <p:spPr>
          <a:xfrm>
            <a:off x="1881568" y="103188"/>
            <a:ext cx="9982200" cy="782638"/>
          </a:xfrm>
        </p:spPr>
        <p:txBody>
          <a:bodyPr>
            <a:normAutofit fontScale="90000"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cs typeface="Arial"/>
              </a:rPr>
              <a:t>Recall: Memory       Hierarchy from 18x13 </a:t>
            </a:r>
            <a:br>
              <a:rPr lang="en-GB" dirty="0">
                <a:cs typeface="Arial"/>
              </a:rPr>
            </a:br>
            <a:r>
              <a:rPr lang="en-GB" dirty="0">
                <a:cs typeface="Arial"/>
              </a:rPr>
              <a:t>     </a:t>
            </a:r>
          </a:p>
        </p:txBody>
      </p:sp>
      <p:sp>
        <p:nvSpPr>
          <p:cNvPr id="151" name="AutoShape 195"/>
          <p:cNvSpPr>
            <a:spLocks noChangeAspect="1" noChangeArrowheads="1"/>
          </p:cNvSpPr>
          <p:nvPr/>
        </p:nvSpPr>
        <p:spPr bwMode="auto">
          <a:xfrm>
            <a:off x="2076450" y="342901"/>
            <a:ext cx="6902450" cy="6456363"/>
          </a:xfrm>
          <a:prstGeom prst="triangle">
            <a:avLst>
              <a:gd name="adj" fmla="val 50000"/>
            </a:avLst>
          </a:prstGeom>
          <a:gradFill flip="none" rotWithShape="1">
            <a:gsLst>
              <a:gs pos="0">
                <a:schemeClr val="accent6">
                  <a:lumMod val="20000"/>
                  <a:lumOff val="80000"/>
                  <a:alpha val="7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16140000" scaled="0"/>
            <a:tileRect/>
          </a:gra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cs typeface="Arial"/>
            </a:endParaRPr>
          </a:p>
        </p:txBody>
      </p:sp>
      <p:sp>
        <p:nvSpPr>
          <p:cNvPr id="152" name="Text Box 196"/>
          <p:cNvSpPr txBox="1">
            <a:spLocks noChangeAspect="1" noChangeArrowheads="1"/>
          </p:cNvSpPr>
          <p:nvPr/>
        </p:nvSpPr>
        <p:spPr bwMode="auto">
          <a:xfrm>
            <a:off x="5268217" y="834509"/>
            <a:ext cx="62388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dirty="0" err="1">
                <a:latin typeface="Calibri" panose="020F0502020204030204" pitchFamily="34" charset="0"/>
                <a:cs typeface="Arial"/>
              </a:rPr>
              <a:t>Regs</a:t>
            </a:r>
            <a:endParaRPr lang="en-US" dirty="0">
              <a:latin typeface="Calibri" panose="020F0502020204030204" pitchFamily="34" charset="0"/>
              <a:cs typeface="Arial"/>
            </a:endParaRPr>
          </a:p>
        </p:txBody>
      </p:sp>
      <p:sp>
        <p:nvSpPr>
          <p:cNvPr id="153" name="Text Box 198"/>
          <p:cNvSpPr txBox="1">
            <a:spLocks noChangeAspect="1" noChangeArrowheads="1"/>
          </p:cNvSpPr>
          <p:nvPr/>
        </p:nvSpPr>
        <p:spPr bwMode="auto">
          <a:xfrm>
            <a:off x="5055818" y="1283386"/>
            <a:ext cx="104868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>
                <a:latin typeface="Calibri" panose="020F0502020204030204" pitchFamily="34" charset="0"/>
                <a:cs typeface="Arial"/>
              </a:rPr>
              <a:t>L1 cache </a:t>
            </a:r>
          </a:p>
          <a:p>
            <a:pPr algn="ctr">
              <a:defRPr/>
            </a:pPr>
            <a:r>
              <a:rPr lang="en-US">
                <a:latin typeface="Calibri" panose="020F0502020204030204" pitchFamily="34" charset="0"/>
                <a:cs typeface="Arial"/>
              </a:rPr>
              <a:t>(SRAM)</a:t>
            </a:r>
          </a:p>
        </p:txBody>
      </p:sp>
      <p:sp>
        <p:nvSpPr>
          <p:cNvPr id="154" name="Text Box 199"/>
          <p:cNvSpPr txBox="1">
            <a:spLocks noChangeAspect="1" noChangeArrowheads="1"/>
          </p:cNvSpPr>
          <p:nvPr/>
        </p:nvSpPr>
        <p:spPr bwMode="auto">
          <a:xfrm>
            <a:off x="4824985" y="3821798"/>
            <a:ext cx="15103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dirty="0">
                <a:latin typeface="Calibri" panose="020F0502020204030204" pitchFamily="34" charset="0"/>
                <a:cs typeface="Arial"/>
              </a:rPr>
              <a:t>Main memory</a:t>
            </a:r>
          </a:p>
          <a:p>
            <a:pPr algn="ctr">
              <a:defRPr/>
            </a:pPr>
            <a:r>
              <a:rPr lang="en-US" dirty="0">
                <a:latin typeface="Calibri" panose="020F0502020204030204" pitchFamily="34" charset="0"/>
                <a:cs typeface="Arial"/>
              </a:rPr>
              <a:t>(DRAM)</a:t>
            </a:r>
          </a:p>
        </p:txBody>
      </p:sp>
      <p:sp>
        <p:nvSpPr>
          <p:cNvPr id="155" name="Text Box 200"/>
          <p:cNvSpPr txBox="1">
            <a:spLocks noChangeAspect="1" noChangeArrowheads="1"/>
          </p:cNvSpPr>
          <p:nvPr/>
        </p:nvSpPr>
        <p:spPr bwMode="auto">
          <a:xfrm>
            <a:off x="4360916" y="4847323"/>
            <a:ext cx="24384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dirty="0">
                <a:latin typeface="Calibri" panose="020F0502020204030204" pitchFamily="34" charset="0"/>
                <a:cs typeface="Arial"/>
              </a:rPr>
              <a:t>Local secondary storage</a:t>
            </a:r>
          </a:p>
          <a:p>
            <a:pPr algn="ctr">
              <a:defRPr/>
            </a:pPr>
            <a:r>
              <a:rPr lang="en-US" dirty="0">
                <a:latin typeface="Calibri" panose="020F0502020204030204" pitchFamily="34" charset="0"/>
                <a:cs typeface="Arial"/>
              </a:rPr>
              <a:t>(SSD/Disk)</a:t>
            </a:r>
          </a:p>
        </p:txBody>
      </p:sp>
      <p:sp>
        <p:nvSpPr>
          <p:cNvPr id="156" name="Line 203"/>
          <p:cNvSpPr>
            <a:spLocks noChangeAspect="1" noChangeShapeType="1"/>
          </p:cNvSpPr>
          <p:nvPr/>
        </p:nvSpPr>
        <p:spPr bwMode="auto">
          <a:xfrm>
            <a:off x="5037139" y="1265238"/>
            <a:ext cx="9810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cs typeface="Arial"/>
            </a:endParaRPr>
          </a:p>
        </p:txBody>
      </p:sp>
      <p:sp>
        <p:nvSpPr>
          <p:cNvPr id="157" name="Line 204"/>
          <p:cNvSpPr>
            <a:spLocks noChangeAspect="1" noChangeShapeType="1"/>
          </p:cNvSpPr>
          <p:nvPr/>
        </p:nvSpPr>
        <p:spPr bwMode="auto">
          <a:xfrm>
            <a:off x="4686300" y="1903413"/>
            <a:ext cx="16716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cs typeface="Arial"/>
            </a:endParaRPr>
          </a:p>
        </p:txBody>
      </p:sp>
      <p:sp>
        <p:nvSpPr>
          <p:cNvPr id="158" name="Line 205"/>
          <p:cNvSpPr>
            <a:spLocks noChangeAspect="1" noChangeShapeType="1"/>
          </p:cNvSpPr>
          <p:nvPr/>
        </p:nvSpPr>
        <p:spPr bwMode="auto">
          <a:xfrm>
            <a:off x="4303714" y="2655888"/>
            <a:ext cx="24479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cs typeface="Arial"/>
            </a:endParaRPr>
          </a:p>
        </p:txBody>
      </p:sp>
      <p:sp>
        <p:nvSpPr>
          <p:cNvPr id="159" name="Line 222"/>
          <p:cNvSpPr>
            <a:spLocks noChangeAspect="1" noChangeShapeType="1"/>
          </p:cNvSpPr>
          <p:nvPr/>
        </p:nvSpPr>
        <p:spPr bwMode="auto">
          <a:xfrm>
            <a:off x="1600200" y="3473450"/>
            <a:ext cx="0" cy="2344738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cs typeface="Arial"/>
            </a:endParaRPr>
          </a:p>
        </p:txBody>
      </p:sp>
      <p:sp>
        <p:nvSpPr>
          <p:cNvPr id="160" name="Text Box 223"/>
          <p:cNvSpPr txBox="1">
            <a:spLocks noChangeAspect="1" noChangeArrowheads="1"/>
          </p:cNvSpPr>
          <p:nvPr/>
        </p:nvSpPr>
        <p:spPr bwMode="auto">
          <a:xfrm>
            <a:off x="1647826" y="3625166"/>
            <a:ext cx="1010213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600" dirty="0">
                <a:latin typeface="Calibri" panose="020F0502020204030204" pitchFamily="34" charset="0"/>
                <a:cs typeface="Arial"/>
              </a:rPr>
              <a:t>Larger,  </a:t>
            </a:r>
          </a:p>
          <a:p>
            <a:pPr>
              <a:defRPr/>
            </a:pPr>
            <a:r>
              <a:rPr lang="en-US" sz="1600" dirty="0">
                <a:latin typeface="Calibri" panose="020F0502020204030204" pitchFamily="34" charset="0"/>
                <a:cs typeface="Arial"/>
              </a:rPr>
              <a:t>slower, </a:t>
            </a:r>
          </a:p>
          <a:p>
            <a:pPr>
              <a:defRPr/>
            </a:pPr>
            <a:r>
              <a:rPr lang="en-US" sz="1600" dirty="0">
                <a:latin typeface="Calibri" panose="020F0502020204030204" pitchFamily="34" charset="0"/>
                <a:cs typeface="Arial"/>
              </a:rPr>
              <a:t>and </a:t>
            </a:r>
          </a:p>
          <a:p>
            <a:pPr>
              <a:defRPr/>
            </a:pPr>
            <a:r>
              <a:rPr lang="en-US" sz="1600" dirty="0">
                <a:latin typeface="Calibri" panose="020F0502020204030204" pitchFamily="34" charset="0"/>
                <a:cs typeface="Arial"/>
              </a:rPr>
              <a:t>cheaper </a:t>
            </a:r>
          </a:p>
          <a:p>
            <a:pPr>
              <a:defRPr/>
            </a:pPr>
            <a:r>
              <a:rPr lang="en-US" sz="1600" dirty="0">
                <a:latin typeface="Calibri" panose="020F0502020204030204" pitchFamily="34" charset="0"/>
                <a:cs typeface="Arial"/>
              </a:rPr>
              <a:t>(per byte)</a:t>
            </a:r>
          </a:p>
          <a:p>
            <a:pPr>
              <a:defRPr/>
            </a:pPr>
            <a:r>
              <a:rPr lang="en-US" sz="1600" dirty="0">
                <a:latin typeface="Calibri" panose="020F0502020204030204" pitchFamily="34" charset="0"/>
                <a:cs typeface="Arial"/>
              </a:rPr>
              <a:t>storage</a:t>
            </a:r>
          </a:p>
          <a:p>
            <a:pPr>
              <a:defRPr/>
            </a:pPr>
            <a:r>
              <a:rPr lang="en-US" sz="1600" dirty="0">
                <a:latin typeface="Calibri" panose="020F0502020204030204" pitchFamily="34" charset="0"/>
                <a:cs typeface="Arial"/>
              </a:rPr>
              <a:t>devices</a:t>
            </a:r>
          </a:p>
        </p:txBody>
      </p:sp>
      <p:sp>
        <p:nvSpPr>
          <p:cNvPr id="161" name="Line 224"/>
          <p:cNvSpPr>
            <a:spLocks noChangeAspect="1" noChangeShapeType="1"/>
          </p:cNvSpPr>
          <p:nvPr/>
        </p:nvSpPr>
        <p:spPr bwMode="auto">
          <a:xfrm>
            <a:off x="3779839" y="3586163"/>
            <a:ext cx="34750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cs typeface="Arial"/>
            </a:endParaRPr>
          </a:p>
        </p:txBody>
      </p:sp>
      <p:sp>
        <p:nvSpPr>
          <p:cNvPr id="162" name="Text Box 225"/>
          <p:cNvSpPr txBox="1">
            <a:spLocks noChangeAspect="1" noChangeArrowheads="1"/>
          </p:cNvSpPr>
          <p:nvPr/>
        </p:nvSpPr>
        <p:spPr bwMode="auto">
          <a:xfrm>
            <a:off x="4231876" y="5947461"/>
            <a:ext cx="269657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dirty="0">
                <a:latin typeface="Calibri" panose="020F0502020204030204" pitchFamily="34" charset="0"/>
                <a:cs typeface="Arial"/>
              </a:rPr>
              <a:t>Remote secondary storage</a:t>
            </a:r>
          </a:p>
          <a:p>
            <a:pPr algn="ctr">
              <a:defRPr/>
            </a:pPr>
            <a:r>
              <a:rPr lang="en-US" dirty="0">
                <a:latin typeface="Calibri" panose="020F0502020204030204" pitchFamily="34" charset="0"/>
                <a:cs typeface="Arial"/>
              </a:rPr>
              <a:t>(e.g., Web servers)</a:t>
            </a:r>
          </a:p>
        </p:txBody>
      </p:sp>
      <p:sp>
        <p:nvSpPr>
          <p:cNvPr id="165" name="Text Box 227"/>
          <p:cNvSpPr txBox="1">
            <a:spLocks noChangeAspect="1" noChangeArrowheads="1"/>
          </p:cNvSpPr>
          <p:nvPr/>
        </p:nvSpPr>
        <p:spPr bwMode="auto">
          <a:xfrm>
            <a:off x="8597306" y="5375050"/>
            <a:ext cx="206275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defRPr/>
            </a:pPr>
            <a:r>
              <a:rPr lang="en-US" sz="1400" dirty="0">
                <a:solidFill>
                  <a:srgbClr val="C00000"/>
                </a:solidFill>
                <a:latin typeface="Calibri" panose="020F0502020204030204" pitchFamily="34" charset="0"/>
                <a:cs typeface="Arial"/>
              </a:rPr>
              <a:t>Local disks hold files retrieved from disks </a:t>
            </a:r>
          </a:p>
          <a:p>
            <a:pPr algn="l">
              <a:defRPr/>
            </a:pPr>
            <a:r>
              <a:rPr lang="en-US" sz="1400" dirty="0">
                <a:solidFill>
                  <a:srgbClr val="C00000"/>
                </a:solidFill>
                <a:latin typeface="Calibri" panose="020F0502020204030204" pitchFamily="34" charset="0"/>
                <a:cs typeface="Arial"/>
              </a:rPr>
              <a:t>on remote servers.</a:t>
            </a:r>
          </a:p>
        </p:txBody>
      </p:sp>
      <p:sp>
        <p:nvSpPr>
          <p:cNvPr id="166" name="Line 235"/>
          <p:cNvSpPr>
            <a:spLocks noChangeAspect="1" noChangeShapeType="1"/>
          </p:cNvSpPr>
          <p:nvPr/>
        </p:nvSpPr>
        <p:spPr bwMode="auto">
          <a:xfrm>
            <a:off x="3232151" y="4632325"/>
            <a:ext cx="457676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cs typeface="Arial"/>
            </a:endParaRPr>
          </a:p>
        </p:txBody>
      </p:sp>
      <p:sp>
        <p:nvSpPr>
          <p:cNvPr id="167" name="Text Box 236"/>
          <p:cNvSpPr txBox="1">
            <a:spLocks noChangeAspect="1" noChangeArrowheads="1"/>
          </p:cNvSpPr>
          <p:nvPr/>
        </p:nvSpPr>
        <p:spPr bwMode="auto">
          <a:xfrm>
            <a:off x="5055818" y="1948548"/>
            <a:ext cx="104868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dirty="0">
                <a:latin typeface="Calibri" panose="020F0502020204030204" pitchFamily="34" charset="0"/>
                <a:cs typeface="Arial"/>
              </a:rPr>
              <a:t>L2 cache </a:t>
            </a:r>
          </a:p>
          <a:p>
            <a:pPr algn="ctr">
              <a:defRPr/>
            </a:pPr>
            <a:r>
              <a:rPr lang="en-US" dirty="0">
                <a:latin typeface="Calibri" panose="020F0502020204030204" pitchFamily="34" charset="0"/>
                <a:cs typeface="Arial"/>
              </a:rPr>
              <a:t>(SRAM)</a:t>
            </a:r>
          </a:p>
        </p:txBody>
      </p:sp>
      <p:sp>
        <p:nvSpPr>
          <p:cNvPr id="169" name="Text Box 243"/>
          <p:cNvSpPr txBox="1">
            <a:spLocks noChangeAspect="1" noChangeArrowheads="1"/>
          </p:cNvSpPr>
          <p:nvPr/>
        </p:nvSpPr>
        <p:spPr bwMode="auto">
          <a:xfrm>
            <a:off x="6486526" y="1641804"/>
            <a:ext cx="28384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defRPr/>
            </a:pPr>
            <a:r>
              <a:rPr lang="en-US" sz="1400" dirty="0">
                <a:solidFill>
                  <a:srgbClr val="C00000"/>
                </a:solidFill>
                <a:latin typeface="Calibri" panose="020F0502020204030204" pitchFamily="34" charset="0"/>
                <a:cs typeface="Arial"/>
              </a:rPr>
              <a:t>L1 cache holds cache lines retrieved from the L2 cache.</a:t>
            </a:r>
          </a:p>
        </p:txBody>
      </p:sp>
      <p:sp>
        <p:nvSpPr>
          <p:cNvPr id="171" name="Text Box 233"/>
          <p:cNvSpPr txBox="1">
            <a:spLocks noChangeAspect="1" noChangeArrowheads="1"/>
          </p:cNvSpPr>
          <p:nvPr/>
        </p:nvSpPr>
        <p:spPr bwMode="auto">
          <a:xfrm>
            <a:off x="6097588" y="973465"/>
            <a:ext cx="29194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defRPr/>
            </a:pPr>
            <a:r>
              <a:rPr lang="en-US" sz="1400" dirty="0">
                <a:solidFill>
                  <a:srgbClr val="C00000"/>
                </a:solidFill>
                <a:latin typeface="Calibri" panose="020F0502020204030204" pitchFamily="34" charset="0"/>
                <a:cs typeface="Arial"/>
              </a:rPr>
              <a:t>CPU registers hold words retrieved from </a:t>
            </a:r>
            <a:r>
              <a:rPr lang="en-US" sz="1400" dirty="0" err="1">
                <a:solidFill>
                  <a:srgbClr val="C00000"/>
                </a:solidFill>
                <a:latin typeface="Calibri" panose="020F0502020204030204" pitchFamily="34" charset="0"/>
                <a:cs typeface="Arial"/>
              </a:rPr>
              <a:t>th</a:t>
            </a:r>
            <a:r>
              <a:rPr lang="en-US" sz="1400" dirty="0">
                <a:solidFill>
                  <a:srgbClr val="C00000"/>
                </a:solidFill>
                <a:latin typeface="Calibri" panose="020F0502020204030204" pitchFamily="34" charset="0"/>
                <a:cs typeface="Arial"/>
              </a:rPr>
              <a:t>e L1 cache.</a:t>
            </a:r>
          </a:p>
        </p:txBody>
      </p:sp>
      <p:sp>
        <p:nvSpPr>
          <p:cNvPr id="174" name="Text Box 231"/>
          <p:cNvSpPr txBox="1">
            <a:spLocks noChangeAspect="1" noChangeArrowheads="1"/>
          </p:cNvSpPr>
          <p:nvPr/>
        </p:nvSpPr>
        <p:spPr bwMode="auto">
          <a:xfrm>
            <a:off x="6889751" y="2403800"/>
            <a:ext cx="26289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defRPr/>
            </a:pPr>
            <a:r>
              <a:rPr lang="en-US" sz="1400" dirty="0">
                <a:solidFill>
                  <a:srgbClr val="C00000"/>
                </a:solidFill>
                <a:latin typeface="Calibri" panose="020F0502020204030204" pitchFamily="34" charset="0"/>
                <a:cs typeface="Arial"/>
              </a:rPr>
              <a:t>L2 cache holds cache lines</a:t>
            </a:r>
          </a:p>
          <a:p>
            <a:pPr algn="l">
              <a:defRPr/>
            </a:pPr>
            <a:r>
              <a:rPr lang="en-US" sz="1400" dirty="0">
                <a:solidFill>
                  <a:srgbClr val="C00000"/>
                </a:solidFill>
                <a:latin typeface="Calibri" panose="020F0502020204030204" pitchFamily="34" charset="0"/>
                <a:cs typeface="Arial"/>
              </a:rPr>
              <a:t> retrieved from L3 cache.</a:t>
            </a:r>
          </a:p>
        </p:txBody>
      </p:sp>
      <p:sp>
        <p:nvSpPr>
          <p:cNvPr id="176" name="Text Box 247"/>
          <p:cNvSpPr txBox="1">
            <a:spLocks noChangeAspect="1" noChangeArrowheads="1"/>
          </p:cNvSpPr>
          <p:nvPr/>
        </p:nvSpPr>
        <p:spPr bwMode="auto">
          <a:xfrm>
            <a:off x="4759325" y="644009"/>
            <a:ext cx="4635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Arial"/>
              </a:rPr>
              <a:t>L0:</a:t>
            </a:r>
          </a:p>
        </p:txBody>
      </p:sp>
      <p:sp>
        <p:nvSpPr>
          <p:cNvPr id="177" name="Text Box 248"/>
          <p:cNvSpPr txBox="1">
            <a:spLocks noChangeAspect="1" noChangeArrowheads="1"/>
          </p:cNvSpPr>
          <p:nvPr/>
        </p:nvSpPr>
        <p:spPr bwMode="auto">
          <a:xfrm>
            <a:off x="4391025" y="1353622"/>
            <a:ext cx="4635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Arial"/>
              </a:rPr>
              <a:t>L1:</a:t>
            </a:r>
          </a:p>
        </p:txBody>
      </p:sp>
      <p:sp>
        <p:nvSpPr>
          <p:cNvPr id="178" name="Text Box 249"/>
          <p:cNvSpPr txBox="1">
            <a:spLocks noChangeAspect="1" noChangeArrowheads="1"/>
          </p:cNvSpPr>
          <p:nvPr/>
        </p:nvSpPr>
        <p:spPr bwMode="auto">
          <a:xfrm>
            <a:off x="4010025" y="2041009"/>
            <a:ext cx="4635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Arial"/>
              </a:rPr>
              <a:t>L2:</a:t>
            </a:r>
          </a:p>
        </p:txBody>
      </p:sp>
      <p:sp>
        <p:nvSpPr>
          <p:cNvPr id="179" name="Text Box 250"/>
          <p:cNvSpPr txBox="1">
            <a:spLocks noChangeAspect="1" noChangeArrowheads="1"/>
          </p:cNvSpPr>
          <p:nvPr/>
        </p:nvSpPr>
        <p:spPr bwMode="auto">
          <a:xfrm>
            <a:off x="3603625" y="2796659"/>
            <a:ext cx="4635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Arial"/>
              </a:rPr>
              <a:t>L3:</a:t>
            </a:r>
          </a:p>
        </p:txBody>
      </p:sp>
      <p:sp>
        <p:nvSpPr>
          <p:cNvPr id="180" name="Text Box 251"/>
          <p:cNvSpPr txBox="1">
            <a:spLocks noChangeAspect="1" noChangeArrowheads="1"/>
          </p:cNvSpPr>
          <p:nvPr/>
        </p:nvSpPr>
        <p:spPr bwMode="auto">
          <a:xfrm>
            <a:off x="3078163" y="3795197"/>
            <a:ext cx="4635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Arial"/>
              </a:rPr>
              <a:t>L4:</a:t>
            </a:r>
          </a:p>
        </p:txBody>
      </p:sp>
      <p:sp>
        <p:nvSpPr>
          <p:cNvPr id="181" name="Text Box 252"/>
          <p:cNvSpPr txBox="1">
            <a:spLocks noChangeAspect="1" noChangeArrowheads="1"/>
          </p:cNvSpPr>
          <p:nvPr/>
        </p:nvSpPr>
        <p:spPr bwMode="auto">
          <a:xfrm>
            <a:off x="2457450" y="4912797"/>
            <a:ext cx="4635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Arial"/>
              </a:rPr>
              <a:t>L5:</a:t>
            </a:r>
          </a:p>
        </p:txBody>
      </p:sp>
      <p:sp>
        <p:nvSpPr>
          <p:cNvPr id="182" name="Text Box 289"/>
          <p:cNvSpPr txBox="1">
            <a:spLocks noChangeAspect="1" noChangeArrowheads="1"/>
          </p:cNvSpPr>
          <p:nvPr/>
        </p:nvSpPr>
        <p:spPr bwMode="auto">
          <a:xfrm>
            <a:off x="1654176" y="1137553"/>
            <a:ext cx="1010213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600" dirty="0">
                <a:latin typeface="Calibri" panose="020F0502020204030204" pitchFamily="34" charset="0"/>
                <a:cs typeface="Arial"/>
              </a:rPr>
              <a:t>Smaller,</a:t>
            </a:r>
          </a:p>
          <a:p>
            <a:pPr>
              <a:defRPr/>
            </a:pPr>
            <a:r>
              <a:rPr lang="en-US" sz="1600" dirty="0">
                <a:latin typeface="Calibri" panose="020F0502020204030204" pitchFamily="34" charset="0"/>
                <a:cs typeface="Arial"/>
              </a:rPr>
              <a:t>faster,</a:t>
            </a:r>
          </a:p>
          <a:p>
            <a:pPr>
              <a:defRPr/>
            </a:pPr>
            <a:r>
              <a:rPr lang="en-US" sz="1600" dirty="0">
                <a:latin typeface="Calibri" panose="020F0502020204030204" pitchFamily="34" charset="0"/>
                <a:cs typeface="Arial"/>
              </a:rPr>
              <a:t>and </a:t>
            </a:r>
          </a:p>
          <a:p>
            <a:pPr>
              <a:defRPr/>
            </a:pPr>
            <a:r>
              <a:rPr lang="en-US" sz="1600" dirty="0">
                <a:latin typeface="Calibri" panose="020F0502020204030204" pitchFamily="34" charset="0"/>
                <a:cs typeface="Arial"/>
              </a:rPr>
              <a:t>costlier</a:t>
            </a:r>
          </a:p>
          <a:p>
            <a:pPr>
              <a:defRPr/>
            </a:pPr>
            <a:r>
              <a:rPr lang="en-US" sz="1600" dirty="0">
                <a:latin typeface="Calibri" panose="020F0502020204030204" pitchFamily="34" charset="0"/>
                <a:cs typeface="Arial"/>
              </a:rPr>
              <a:t>(per byte)</a:t>
            </a:r>
          </a:p>
          <a:p>
            <a:pPr>
              <a:defRPr/>
            </a:pPr>
            <a:r>
              <a:rPr lang="en-US" sz="1600" dirty="0">
                <a:latin typeface="Calibri" panose="020F0502020204030204" pitchFamily="34" charset="0"/>
                <a:cs typeface="Arial"/>
              </a:rPr>
              <a:t>storage </a:t>
            </a:r>
          </a:p>
          <a:p>
            <a:pPr>
              <a:defRPr/>
            </a:pPr>
            <a:r>
              <a:rPr lang="en-US" sz="1600" dirty="0">
                <a:latin typeface="Calibri" panose="020F0502020204030204" pitchFamily="34" charset="0"/>
                <a:cs typeface="Arial"/>
              </a:rPr>
              <a:t>devices</a:t>
            </a:r>
          </a:p>
        </p:txBody>
      </p:sp>
      <p:sp>
        <p:nvSpPr>
          <p:cNvPr id="183" name="Line 291"/>
          <p:cNvSpPr>
            <a:spLocks noChangeShapeType="1"/>
          </p:cNvSpPr>
          <p:nvPr/>
        </p:nvSpPr>
        <p:spPr bwMode="auto">
          <a:xfrm flipH="1" flipV="1">
            <a:off x="1614488" y="954089"/>
            <a:ext cx="0" cy="2154237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>
              <a:latin typeface="Calibri" panose="020F0502020204030204" pitchFamily="34" charset="0"/>
              <a:cs typeface="Arial"/>
            </a:endParaRPr>
          </a:p>
        </p:txBody>
      </p:sp>
      <p:sp>
        <p:nvSpPr>
          <p:cNvPr id="184" name="Line 292"/>
          <p:cNvSpPr>
            <a:spLocks noChangeAspect="1" noChangeShapeType="1"/>
          </p:cNvSpPr>
          <p:nvPr/>
        </p:nvSpPr>
        <p:spPr bwMode="auto">
          <a:xfrm>
            <a:off x="2641600" y="5743575"/>
            <a:ext cx="57658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cs typeface="Arial"/>
            </a:endParaRPr>
          </a:p>
        </p:txBody>
      </p:sp>
      <p:sp>
        <p:nvSpPr>
          <p:cNvPr id="185" name="Text Box 293"/>
          <p:cNvSpPr txBox="1">
            <a:spLocks noChangeAspect="1" noChangeArrowheads="1"/>
          </p:cNvSpPr>
          <p:nvPr/>
        </p:nvSpPr>
        <p:spPr bwMode="auto">
          <a:xfrm>
            <a:off x="5055818" y="2780398"/>
            <a:ext cx="104868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dirty="0">
                <a:latin typeface="Calibri" panose="020F0502020204030204" pitchFamily="34" charset="0"/>
                <a:cs typeface="Arial"/>
              </a:rPr>
              <a:t>L3 cache </a:t>
            </a:r>
          </a:p>
          <a:p>
            <a:pPr algn="ctr">
              <a:defRPr/>
            </a:pPr>
            <a:r>
              <a:rPr lang="en-US" dirty="0">
                <a:latin typeface="Calibri" panose="020F0502020204030204" pitchFamily="34" charset="0"/>
                <a:cs typeface="Arial"/>
              </a:rPr>
              <a:t>(SRAM)</a:t>
            </a:r>
          </a:p>
        </p:txBody>
      </p:sp>
      <p:sp>
        <p:nvSpPr>
          <p:cNvPr id="187" name="Text Box 295"/>
          <p:cNvSpPr txBox="1">
            <a:spLocks noChangeAspect="1" noChangeArrowheads="1"/>
          </p:cNvSpPr>
          <p:nvPr/>
        </p:nvSpPr>
        <p:spPr bwMode="auto">
          <a:xfrm>
            <a:off x="7334251" y="3305501"/>
            <a:ext cx="287654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l">
              <a:defRPr/>
            </a:pPr>
            <a:r>
              <a:rPr lang="en-US" sz="1400" dirty="0">
                <a:solidFill>
                  <a:srgbClr val="C00000"/>
                </a:solidFill>
                <a:latin typeface="Calibri" panose="020F0502020204030204" pitchFamily="34" charset="0"/>
                <a:cs typeface="Arial"/>
              </a:rPr>
              <a:t>L3 cache holds cache lines</a:t>
            </a:r>
          </a:p>
          <a:p>
            <a:pPr algn="l">
              <a:defRPr/>
            </a:pPr>
            <a:r>
              <a:rPr lang="en-US" sz="1400" dirty="0">
                <a:solidFill>
                  <a:srgbClr val="C00000"/>
                </a:solidFill>
                <a:latin typeface="Calibri" panose="020F0502020204030204" pitchFamily="34" charset="0"/>
                <a:cs typeface="Arial"/>
              </a:rPr>
              <a:t> retrieved from main memory.</a:t>
            </a:r>
          </a:p>
        </p:txBody>
      </p:sp>
      <p:sp>
        <p:nvSpPr>
          <p:cNvPr id="189" name="Text Box 297"/>
          <p:cNvSpPr txBox="1">
            <a:spLocks noChangeAspect="1" noChangeArrowheads="1"/>
          </p:cNvSpPr>
          <p:nvPr/>
        </p:nvSpPr>
        <p:spPr bwMode="auto">
          <a:xfrm>
            <a:off x="1911350" y="5963722"/>
            <a:ext cx="4635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Arial"/>
              </a:rPr>
              <a:t>L6:</a:t>
            </a:r>
          </a:p>
        </p:txBody>
      </p:sp>
      <p:sp>
        <p:nvSpPr>
          <p:cNvPr id="234" name="Text Box 229"/>
          <p:cNvSpPr txBox="1">
            <a:spLocks noChangeAspect="1" noChangeArrowheads="1"/>
          </p:cNvSpPr>
          <p:nvPr/>
        </p:nvSpPr>
        <p:spPr bwMode="auto">
          <a:xfrm>
            <a:off x="7923690" y="4346121"/>
            <a:ext cx="254986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l">
              <a:defRPr/>
            </a:pPr>
            <a:r>
              <a:rPr lang="en-US" sz="1400" dirty="0">
                <a:solidFill>
                  <a:srgbClr val="C00000"/>
                </a:solidFill>
                <a:latin typeface="Calibri" panose="020F0502020204030204" pitchFamily="34" charset="0"/>
                <a:cs typeface="Arial"/>
              </a:rPr>
              <a:t>Main memory holds disk blocks retrieved from local disks.</a:t>
            </a:r>
          </a:p>
        </p:txBody>
      </p:sp>
    </p:spTree>
    <p:extLst>
      <p:ext uri="{BB962C8B-B14F-4D97-AF65-F5344CB8AC3E}">
        <p14:creationId xmlns:p14="http://schemas.microsoft.com/office/powerpoint/2010/main" val="22092581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03428" rIns="0" bIns="0" rtlCol="0">
            <a:spAutoFit/>
          </a:bodyPr>
          <a:lstStyle/>
          <a:p>
            <a:pPr marL="561975">
              <a:lnSpc>
                <a:spcPct val="100000"/>
              </a:lnSpc>
              <a:spcBef>
                <a:spcPts val="105"/>
              </a:spcBef>
            </a:pPr>
            <a:r>
              <a:rPr dirty="0"/>
              <a:t>What</a:t>
            </a:r>
            <a:r>
              <a:rPr spc="-30" dirty="0"/>
              <a:t> </a:t>
            </a:r>
            <a:r>
              <a:rPr dirty="0"/>
              <a:t>to</a:t>
            </a:r>
            <a:r>
              <a:rPr spc="-25" dirty="0"/>
              <a:t> </a:t>
            </a:r>
            <a:r>
              <a:rPr dirty="0"/>
              <a:t>think</a:t>
            </a:r>
            <a:r>
              <a:rPr spc="-20" dirty="0"/>
              <a:t> </a:t>
            </a:r>
            <a:r>
              <a:rPr dirty="0"/>
              <a:t>about</a:t>
            </a:r>
            <a:r>
              <a:rPr spc="-15" dirty="0"/>
              <a:t> </a:t>
            </a:r>
            <a:r>
              <a:rPr spc="-10" dirty="0"/>
              <a:t>next?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56565"/>
            <a:ext cx="9685020" cy="380809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More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caches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(next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time)</a:t>
            </a:r>
            <a:endParaRPr sz="28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697865" algn="l"/>
              </a:tabLst>
            </a:pPr>
            <a:r>
              <a:rPr sz="2400" dirty="0">
                <a:latin typeface="Calibri"/>
                <a:cs typeface="Calibri"/>
              </a:rPr>
              <a:t>Replacement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from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ground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up</a:t>
            </a:r>
            <a:endParaRPr sz="2400">
              <a:latin typeface="Calibri"/>
              <a:cs typeface="Calibri"/>
            </a:endParaRPr>
          </a:p>
          <a:p>
            <a:pPr marL="698500" marR="5080" lvl="1" indent="-228600">
              <a:lnSpc>
                <a:spcPts val="2590"/>
              </a:lnSpc>
              <a:spcBef>
                <a:spcPts val="545"/>
              </a:spcBef>
              <a:buFont typeface="Arial"/>
              <a:buChar char="•"/>
              <a:tabLst>
                <a:tab pos="698500" algn="l"/>
              </a:tabLst>
            </a:pPr>
            <a:r>
              <a:rPr sz="2400" dirty="0">
                <a:latin typeface="Calibri"/>
                <a:cs typeface="Calibri"/>
              </a:rPr>
              <a:t>Caching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optimizations: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victim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caches,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write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buffers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&amp;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lockup-</a:t>
            </a:r>
            <a:r>
              <a:rPr sz="2400" dirty="0">
                <a:latin typeface="Calibri"/>
                <a:cs typeface="Calibri"/>
              </a:rPr>
              <a:t>free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caches, prefetching,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way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partitioning,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banking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&amp;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bank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conflicts</a:t>
            </a:r>
            <a:endParaRPr sz="24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170"/>
              </a:spcBef>
              <a:buFont typeface="Arial"/>
              <a:buChar char="•"/>
              <a:tabLst>
                <a:tab pos="697865" algn="l"/>
              </a:tabLst>
            </a:pPr>
            <a:r>
              <a:rPr sz="2400" dirty="0">
                <a:latin typeface="Calibri"/>
                <a:cs typeface="Calibri"/>
              </a:rPr>
              <a:t>Scratchpads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vs.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Caches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&amp;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their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relation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HW/SW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interface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45"/>
              </a:spcBef>
              <a:buFont typeface="Arial"/>
              <a:buChar char="•"/>
              <a:tabLst>
                <a:tab pos="240665" algn="l"/>
              </a:tabLst>
            </a:pPr>
            <a:r>
              <a:rPr sz="2800" spc="-10" dirty="0">
                <a:latin typeface="Calibri"/>
                <a:cs typeface="Calibri"/>
              </a:rPr>
              <a:t>Performance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Evaluation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(next</a:t>
            </a:r>
            <a:r>
              <a:rPr sz="2800" spc="-1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next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time)</a:t>
            </a:r>
            <a:endParaRPr sz="28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229"/>
              </a:spcBef>
              <a:buFont typeface="Arial"/>
              <a:buChar char="•"/>
              <a:tabLst>
                <a:tab pos="697865" algn="l"/>
              </a:tabLst>
            </a:pPr>
            <a:r>
              <a:rPr sz="2400" dirty="0">
                <a:latin typeface="Calibri"/>
                <a:cs typeface="Calibri"/>
              </a:rPr>
              <a:t>Design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spaces,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Pareto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Frontiers,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design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space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exploration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50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Miscellaneous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(micro)architectural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tricks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&amp;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optimizations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(future)</a:t>
            </a:r>
            <a:endParaRPr sz="28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229"/>
              </a:spcBef>
              <a:buFont typeface="Arial"/>
              <a:buChar char="•"/>
              <a:tabLst>
                <a:tab pos="697865" algn="l"/>
              </a:tabLst>
            </a:pPr>
            <a:r>
              <a:rPr sz="2400" spc="-10" dirty="0">
                <a:latin typeface="Calibri"/>
                <a:cs typeface="Calibri"/>
              </a:rPr>
              <a:t>Vector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processors,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SIMD/SIMT,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dataflow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03428" rIns="0" bIns="0" rtlCol="0">
            <a:spAutoFit/>
          </a:bodyPr>
          <a:lstStyle/>
          <a:p>
            <a:pPr marL="561975">
              <a:lnSpc>
                <a:spcPct val="100000"/>
              </a:lnSpc>
              <a:spcBef>
                <a:spcPts val="105"/>
              </a:spcBef>
            </a:pPr>
            <a:r>
              <a:rPr dirty="0"/>
              <a:t>What</a:t>
            </a:r>
            <a:r>
              <a:rPr spc="-30" dirty="0"/>
              <a:t> </a:t>
            </a:r>
            <a:r>
              <a:rPr dirty="0"/>
              <a:t>to</a:t>
            </a:r>
            <a:r>
              <a:rPr spc="-25" dirty="0"/>
              <a:t> </a:t>
            </a:r>
            <a:r>
              <a:rPr dirty="0"/>
              <a:t>think</a:t>
            </a:r>
            <a:r>
              <a:rPr spc="-20" dirty="0"/>
              <a:t> </a:t>
            </a:r>
            <a:r>
              <a:rPr dirty="0"/>
              <a:t>about</a:t>
            </a:r>
            <a:r>
              <a:rPr spc="-15" dirty="0"/>
              <a:t> </a:t>
            </a:r>
            <a:r>
              <a:rPr spc="-10" dirty="0"/>
              <a:t>next?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240665" algn="l"/>
              </a:tabLst>
            </a:pPr>
            <a:r>
              <a:rPr dirty="0"/>
              <a:t>Caches</a:t>
            </a:r>
            <a:r>
              <a:rPr spc="-60" dirty="0"/>
              <a:t> </a:t>
            </a:r>
            <a:r>
              <a:rPr dirty="0"/>
              <a:t>as</a:t>
            </a:r>
            <a:r>
              <a:rPr spc="-65" dirty="0"/>
              <a:t> </a:t>
            </a:r>
            <a:r>
              <a:rPr dirty="0"/>
              <a:t>a</a:t>
            </a:r>
            <a:r>
              <a:rPr spc="-60" dirty="0"/>
              <a:t> </a:t>
            </a:r>
            <a:r>
              <a:rPr spc="-20" dirty="0"/>
              <a:t>microarchitectural</a:t>
            </a:r>
            <a:r>
              <a:rPr spc="-60" dirty="0"/>
              <a:t> </a:t>
            </a:r>
            <a:r>
              <a:rPr spc="-10" dirty="0"/>
              <a:t>optimization</a:t>
            </a:r>
            <a:r>
              <a:rPr spc="-45" dirty="0"/>
              <a:t> </a:t>
            </a:r>
            <a:r>
              <a:rPr dirty="0"/>
              <a:t>(next</a:t>
            </a:r>
            <a:r>
              <a:rPr spc="-55" dirty="0"/>
              <a:t> </a:t>
            </a:r>
            <a:r>
              <a:rPr spc="-10" dirty="0"/>
              <a:t>time)</a:t>
            </a:r>
          </a:p>
          <a:p>
            <a:pPr marL="697865" lvl="1" indent="-227965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697865" algn="l"/>
              </a:tabLst>
            </a:pPr>
            <a:r>
              <a:rPr sz="2400" dirty="0">
                <a:latin typeface="Calibri"/>
                <a:cs typeface="Calibri"/>
              </a:rPr>
              <a:t>Implementation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cache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hierarchies</a:t>
            </a:r>
            <a:endParaRPr sz="24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697865" algn="l"/>
              </a:tabLst>
            </a:pPr>
            <a:r>
              <a:rPr sz="2400" dirty="0">
                <a:latin typeface="Calibri"/>
                <a:cs typeface="Calibri"/>
              </a:rPr>
              <a:t>Cache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design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tradeoffs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240665" algn="l"/>
              </a:tabLst>
            </a:pPr>
            <a:r>
              <a:rPr spc="-10" dirty="0"/>
              <a:t>Performance</a:t>
            </a:r>
            <a:r>
              <a:rPr spc="-90" dirty="0"/>
              <a:t> </a:t>
            </a:r>
            <a:r>
              <a:rPr spc="-20" dirty="0"/>
              <a:t>Evaluation</a:t>
            </a:r>
            <a:r>
              <a:rPr spc="-110" dirty="0"/>
              <a:t> </a:t>
            </a:r>
            <a:r>
              <a:rPr dirty="0"/>
              <a:t>(next</a:t>
            </a:r>
            <a:r>
              <a:rPr spc="-140" dirty="0"/>
              <a:t> </a:t>
            </a:r>
            <a:r>
              <a:rPr dirty="0"/>
              <a:t>next</a:t>
            </a:r>
            <a:r>
              <a:rPr spc="-95" dirty="0"/>
              <a:t> </a:t>
            </a:r>
            <a:r>
              <a:rPr spc="-10" dirty="0"/>
              <a:t>time)</a:t>
            </a:r>
          </a:p>
          <a:p>
            <a:pPr marL="697865" lvl="1" indent="-227965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697865" algn="l"/>
              </a:tabLst>
            </a:pPr>
            <a:r>
              <a:rPr sz="2400" dirty="0">
                <a:latin typeface="Calibri"/>
                <a:cs typeface="Calibri"/>
              </a:rPr>
              <a:t>Design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spaces,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Pareto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Frontiers,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design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space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exploration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35"/>
              </a:spcBef>
              <a:buFont typeface="Arial"/>
              <a:buChar char="•"/>
              <a:tabLst>
                <a:tab pos="240665" algn="l"/>
              </a:tabLst>
            </a:pPr>
            <a:r>
              <a:rPr dirty="0"/>
              <a:t>Miscellaneous</a:t>
            </a:r>
            <a:r>
              <a:rPr spc="-50" dirty="0"/>
              <a:t> </a:t>
            </a:r>
            <a:r>
              <a:rPr spc="-20" dirty="0"/>
              <a:t>(micro)architectural</a:t>
            </a:r>
            <a:r>
              <a:rPr spc="-60" dirty="0"/>
              <a:t> </a:t>
            </a:r>
            <a:r>
              <a:rPr dirty="0"/>
              <a:t>tricks</a:t>
            </a:r>
            <a:r>
              <a:rPr spc="-65" dirty="0"/>
              <a:t> </a:t>
            </a:r>
            <a:r>
              <a:rPr dirty="0"/>
              <a:t>&amp;</a:t>
            </a:r>
            <a:r>
              <a:rPr spc="-85" dirty="0"/>
              <a:t> </a:t>
            </a:r>
            <a:r>
              <a:rPr spc="-10" dirty="0"/>
              <a:t>optimizations</a:t>
            </a:r>
            <a:r>
              <a:rPr spc="-45" dirty="0"/>
              <a:t> </a:t>
            </a:r>
            <a:r>
              <a:rPr spc="-10" dirty="0"/>
              <a:t>(future)</a:t>
            </a:r>
          </a:p>
          <a:p>
            <a:pPr marL="697865" lvl="1" indent="-227965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697865" algn="l"/>
              </a:tabLst>
            </a:pPr>
            <a:r>
              <a:rPr sz="2400" spc="-10" dirty="0">
                <a:latin typeface="Calibri"/>
                <a:cs typeface="Calibri"/>
              </a:rPr>
              <a:t>Vector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processors,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SIMD/SIMT,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dataflow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080" y="219583"/>
            <a:ext cx="11457838" cy="677108"/>
          </a:xfrm>
        </p:spPr>
        <p:txBody>
          <a:bodyPr/>
          <a:lstStyle/>
          <a:p>
            <a:pPr algn="ctr"/>
            <a:r>
              <a:rPr lang="en-US" dirty="0"/>
              <a:t>Recall from 18x13: The Working Set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524000"/>
            <a:ext cx="9813924" cy="443198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The data that is presently being use is called the </a:t>
            </a:r>
            <a:r>
              <a:rPr lang="en-US" sz="2400" i="1" dirty="0">
                <a:latin typeface="+mn-lt"/>
              </a:rPr>
              <a:t>Working Set</a:t>
            </a:r>
            <a:r>
              <a:rPr lang="en-US" sz="2400" dirty="0">
                <a:latin typeface="+mn-lt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Imagine you are working on 18x13. Your working set might include: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The lab handout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A terminal window for editing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A terminal window for debugging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A browser window for looking up man pages	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If you changed tasks, you’d probably hide those windows and open new ones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The data computer programs use works the same way. </a:t>
            </a:r>
          </a:p>
        </p:txBody>
      </p:sp>
    </p:spTree>
    <p:extLst>
      <p:ext uri="{BB962C8B-B14F-4D97-AF65-F5344CB8AC3E}">
        <p14:creationId xmlns:p14="http://schemas.microsoft.com/office/powerpoint/2010/main" val="3013158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11658600" cy="677108"/>
          </a:xfrm>
        </p:spPr>
        <p:txBody>
          <a:bodyPr/>
          <a:lstStyle/>
          <a:p>
            <a:r>
              <a:rPr lang="en-US" dirty="0"/>
              <a:t>Recall from 18x13: Guesstimating the Working Set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11049000" cy="560153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How does the memory system (cache logic) know the working set?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This is tricky. There is no way it can really know what data the program needs or will need soon.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It could even be totally dynamic, based upon input.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It approximates it using a simple heuristic called </a:t>
            </a:r>
            <a:r>
              <a:rPr lang="en-US" sz="2400" i="1" dirty="0">
                <a:latin typeface="+mn-lt"/>
              </a:rPr>
              <a:t>locality</a:t>
            </a:r>
            <a:r>
              <a:rPr lang="en-US" sz="2400" dirty="0">
                <a:latin typeface="+mn-lt"/>
              </a:rPr>
              <a:t>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i="1" dirty="0"/>
              <a:t>Temporal locality</a:t>
            </a:r>
            <a:r>
              <a:rPr lang="en-US" sz="2400" dirty="0"/>
              <a:t>: Data used recently is likely to be used again in the near future (local in time).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Spatial locality: Data near the data used recently is likely to be used soon (local in space, e.g. address space). </a:t>
            </a:r>
            <a:br>
              <a:rPr lang="en-US" sz="2400" dirty="0"/>
            </a:b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The memory system will bring and keep the </a:t>
            </a:r>
            <a:r>
              <a:rPr lang="en-US" sz="2400" i="1" dirty="0">
                <a:latin typeface="+mn-lt"/>
              </a:rPr>
              <a:t>Most Recently Used (MRU) </a:t>
            </a:r>
            <a:r>
              <a:rPr lang="en-US" sz="2400" dirty="0">
                <a:latin typeface="+mn-lt"/>
              </a:rPr>
              <a:t>data and data near it in memory to the higher layers while evicting the </a:t>
            </a:r>
            <a:r>
              <a:rPr lang="en-US" sz="2400" i="1" dirty="0">
                <a:latin typeface="+mn-lt"/>
              </a:rPr>
              <a:t>Least Recently Used (LRU) </a:t>
            </a:r>
            <a:r>
              <a:rPr lang="en-US" sz="2400" dirty="0">
                <a:latin typeface="+mn-lt"/>
              </a:rPr>
              <a:t>data to the lower layers.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2509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</TotalTime>
  <Words>5104</Words>
  <Application>Microsoft Office PowerPoint</Application>
  <PresentationFormat>Widescreen</PresentationFormat>
  <Paragraphs>1588</Paragraphs>
  <Slides>71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8" baseType="lpstr">
      <vt:lpstr>Arial</vt:lpstr>
      <vt:lpstr>Calibri</vt:lpstr>
      <vt:lpstr>Calibri Light</vt:lpstr>
      <vt:lpstr>Courier New</vt:lpstr>
      <vt:lpstr>Times New Roman</vt:lpstr>
      <vt:lpstr>Wingdings 2</vt:lpstr>
      <vt:lpstr>Office Theme</vt:lpstr>
      <vt:lpstr>PowerPoint Presentation</vt:lpstr>
      <vt:lpstr>Today: Caches and the Memory Hierarchy</vt:lpstr>
      <vt:lpstr>Memory is a big list of M bytes</vt:lpstr>
      <vt:lpstr>Memory is conceptually far away from CPU</vt:lpstr>
      <vt:lpstr>Memory is conceptually far away from CPU</vt:lpstr>
      <vt:lpstr>Memory hierarchy: large &amp; slow vs. small &amp; fast</vt:lpstr>
      <vt:lpstr>Recall: Memory       Hierarchy from 18x13       </vt:lpstr>
      <vt:lpstr>Recall from 18x13: The Working Set</vt:lpstr>
      <vt:lpstr>Recall from 18x13: Guesstimating the Working Set</vt:lpstr>
      <vt:lpstr>What’s New Since 18x13?</vt:lpstr>
      <vt:lpstr>Locality is the key to cache performance</vt:lpstr>
      <vt:lpstr>Memory hierarchy: Unified vs. Split ICache &amp; DCache</vt:lpstr>
      <vt:lpstr>Review: Anatomy of a set-associative cache</vt:lpstr>
      <vt:lpstr>Review: Accessing the cache</vt:lpstr>
      <vt:lpstr>Review: Accessing the cache</vt:lpstr>
      <vt:lpstr>Review: Accessing the cache - Hit</vt:lpstr>
      <vt:lpstr>Review: Accessing the cache - Hit</vt:lpstr>
      <vt:lpstr>Review: Accessing the cache - Miss</vt:lpstr>
      <vt:lpstr>Review: Accessing the cache - Miss</vt:lpstr>
      <vt:lpstr>Review: Accessing the cache - Miss</vt:lpstr>
      <vt:lpstr>Why do we miss in the cache?</vt:lpstr>
      <vt:lpstr>Why do we miss in the cache?</vt:lpstr>
      <vt:lpstr>Why miss? Compulsory misses</vt:lpstr>
      <vt:lpstr>Why miss? Capacity misses</vt:lpstr>
      <vt:lpstr>Why miss? Conflict misses</vt:lpstr>
      <vt:lpstr>How many bits in tag/index/offset?</vt:lpstr>
      <vt:lpstr>How many bits in tag/index/offset?</vt:lpstr>
      <vt:lpstr>How many sets should your cache have?</vt:lpstr>
      <vt:lpstr>What is an implementable # ways?</vt:lpstr>
      <vt:lpstr>What is an implementable # ways?</vt:lpstr>
      <vt:lpstr>What is an implementable # ways?</vt:lpstr>
      <vt:lpstr>Physical implementation separates data &amp; tags</vt:lpstr>
      <vt:lpstr>Sequential Tag Lookup &amp; Data Lookup</vt:lpstr>
      <vt:lpstr>Parallel Tag Lookup &amp; Data Lookup</vt:lpstr>
      <vt:lpstr>Way Prediction: Cost Like Sequential, Performance</vt:lpstr>
      <vt:lpstr>PowerPoint Presentation</vt:lpstr>
      <vt:lpstr>Cost of Associativity</vt:lpstr>
      <vt:lpstr>PowerPoint Presentation</vt:lpstr>
      <vt:lpstr>Write Policies - Propagation</vt:lpstr>
      <vt:lpstr>Recall 18x13: Snoopy Caches</vt:lpstr>
      <vt:lpstr>Recall 18x13: Snoopy Caches</vt:lpstr>
      <vt:lpstr>Recall 18x13: Typical Multicore Processor</vt:lpstr>
      <vt:lpstr>Cache Hierarchy Performance Measurement</vt:lpstr>
      <vt:lpstr>Average Memory Access Time (AMAT): Measuring the performance of a memory hierarchy</vt:lpstr>
      <vt:lpstr>Average Memory Access Time (AMAT): Measuring the performance of a memory hierarchy</vt:lpstr>
      <vt:lpstr>Average Memory Access Time (AMAT): Measuring the performance of a memory hierarchy</vt:lpstr>
      <vt:lpstr>Computing the AMAT 1/2/4/23 90% hits</vt:lpstr>
      <vt:lpstr>Computing the AMAT</vt:lpstr>
      <vt:lpstr>Computing the AMAT – 2/5/10/30 90% hits</vt:lpstr>
      <vt:lpstr>Computing the AMAT – 2/5/10/30 80% hits</vt:lpstr>
      <vt:lpstr>The ABCs of Optimizing a Cache</vt:lpstr>
      <vt:lpstr>Associativity vs. Block Size vs Cache Size</vt:lpstr>
      <vt:lpstr>Replacement Policies</vt:lpstr>
      <vt:lpstr>Replacement Policies</vt:lpstr>
      <vt:lpstr>Replacement Policies – Round Robin</vt:lpstr>
      <vt:lpstr>Replacement Policies – Round Robin</vt:lpstr>
      <vt:lpstr>Replacement Policies – Round Robin</vt:lpstr>
      <vt:lpstr>Replacement Policies – Round Robin</vt:lpstr>
      <vt:lpstr>Replacement Policies – Round Robin</vt:lpstr>
      <vt:lpstr>Replacement Policies – Round-Robin Analysis</vt:lpstr>
      <vt:lpstr>Replacement Policies – Round-Robin Analysis</vt:lpstr>
      <vt:lpstr>Replacement Policies – Round-Robin Analysis</vt:lpstr>
      <vt:lpstr>Replacement Policies – Round-Robin Analysis</vt:lpstr>
      <vt:lpstr>Replacement Policies – Round-Robin Analysis</vt:lpstr>
      <vt:lpstr>Replacement Policies – Round-Robin Analysis</vt:lpstr>
      <vt:lpstr>Minimum Number of Misses?</vt:lpstr>
      <vt:lpstr>Minimum Number of Misses?</vt:lpstr>
      <vt:lpstr>When are we going to re-use cached data?</vt:lpstr>
      <vt:lpstr>What did we just learn?</vt:lpstr>
      <vt:lpstr>What to think about next?</vt:lpstr>
      <vt:lpstr>What to think about next?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CMU 18-344: Computer Systems and the Hardware/Software Interface</dc:title>
  <dc:creator>Brandon Lucia</dc:creator>
  <cp:lastModifiedBy>Gregory Kesden</cp:lastModifiedBy>
  <cp:revision>7</cp:revision>
  <dcterms:created xsi:type="dcterms:W3CDTF">2023-09-19T07:50:46Z</dcterms:created>
  <dcterms:modified xsi:type="dcterms:W3CDTF">2025-09-17T01:04:58Z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2022-09-26T00:00:00Z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2023-09-19T00:00:00Z</vt:filetime>
  </property>
  <property fmtid="{D5CDD505-2E9C-101B-9397-08002B2CF9AE}" pid="5" name="Producer">
    <vt:lpwstr>Microsoft® PowerPoint® for Microsoft 365</vt:lpwstr>
  </property>
</Properties>
</file>