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69"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37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71"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3" r:id="rId79"/>
    <p:sldId id="332" r:id="rId80"/>
    <p:sldId id="334" r:id="rId81"/>
    <p:sldId id="335" r:id="rId82"/>
    <p:sldId id="336" r:id="rId83"/>
    <p:sldId id="337" r:id="rId84"/>
    <p:sldId id="338" r:id="rId85"/>
    <p:sldId id="339" r:id="rId86"/>
    <p:sldId id="340" r:id="rId87"/>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462" y="26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03:10:47.35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2029 701,'-5'2,"-103"43,100-41,-125 55,-47 25,-387 218,440-222,4 5,-147 132,213-163,2 2,2 3,-86 126,109-139,3 2,2 1,2 2,2 0,3 1,-18 79,27-82,2 0,2 0,3 1,1 0,3-1,2 1,14 67,-5-62,2-1,3 0,2-1,2-1,2-2,40 62,-20-47,2-1,4-3,57 56,-31-44,154 112,-92-93,3-6,281 123,-209-122,3-10,4-9,2-10,3-10,1-9,2-10,232-2,-285-28,0-8,221-39,-280 25,-1-4,-1-6,-1-4,139-68,-185 71,-1-4,-1-2,-3-2,-1-4,77-74,-94 75,-2-2,-2-1,-3-2,-1-2,-3-1,51-111,-56 93,-3 0,-3-2,23-139,-33 115,-4 0,-7-153,-11 117,-36-179,-65-117,-57-13,112 325,-118-181,115 213,-3 3,-115-116,115 139,-3 2,-2 3,-112-68,100 77,-3 3,-1 4,-1 3,-105-26,78 32,-2 6,-219-16,182 33,-267 26,232 4,-182 49,215-33,-230 95,178-45,203-89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03:11:32.17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824 1991,'-34'1,"-1"-1,1-2,-1-1,1-1,0-3,0 0,-46-18,50 14,1-1,0-2,0-1,1-2,1 0,1-2,1-1,0-1,2-1,0-1,2-1,0-1,2 0,1-2,1 0,1-1,1-1,2 0,-18-57,20 46,2-2,2 1,1-1,2 0,2 0,2-1,7-49,0 44,1 1,3-1,2 2,2 0,40-84,-29 81,1 2,3 1,1 1,3 2,1 1,2 2,2 2,1 1,2 2,2 2,1 2,56-30,-46 34,1 2,1 3,1 3,1 2,0 2,1 3,0 3,1 2,0 3,93 6,-100 3,0 2,0 2,0 3,100 37,-111-32,0 3,-2 2,0 1,-2 2,-1 2,41 36,-54-40,0 2,-2 0,-1 2,-1 0,-1 1,-2 1,-1 1,23 54,-31-59,0 1,-2 0,-1 1,0-1,-3 1,0 1,-1-1,-2 0,-1 0,-1 1,-8 38,3-37,-1 0,-1-1,-2 0,-1-1,-19 33,11-27,-2-1,-1-1,-42 44,19-31,-2-2,-2-1,-1-4,-103 58,67-50,-1-4,-3-4,-152 41,128-51,-1-5,-188 12,71-27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03:12:19.65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359 94,'-5'-10,"2"6,-8-16,5 11,1 0,1-1,-1 1,-3-14,20 30,9 6,1 0,0-2,0 0,1-2,1 0,41 9,153 16,-200-32,125 13,81 11,-160-16,92 28,-129-29,0 0,35 19,-53-23,0 0,0 1,-1 0,1 0,-1 1,-1 0,1 0,-1 1,11 15,-15-17,0 0,-1 0,0-1,0 1,0 1,1 11,6 20,17 38,-3 1,23 140,-34-109,-4 0,-11 166,-54 216,-106 289,-49-12,200-725,-41 123,41-131,-2-1,-31 53,41-79,0-1,0 0,-1 0,0-1,0 1,0-1,-1 0,-7 5,10-8,-1 0,0-1,1 1,-1 0,0-1,0 0,0 0,0 0,0 0,0-1,0 0,-1 0,1 0,0 0,-8-2,-73-22,64 17,0 1,0 0,-42-4,40 10,-1 0,1 2,-1 1,1 1,0 1,1 0,-1 2,1 1,0 1,-27 14,7 1,0 2,2 2,-72 63,77-58,1 2,-50 66,65-73,1 0,1 1,2 0,-21 56,17-24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03:12:23.17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2231 474,'-10'-5,"2"-1,-44-19,0 2,-2 2,0 2,-1 3,-61-10,50 16,-1 2,0 3,0 3,-71 7,80 1,2 2,-1 3,1 2,1 2,0 3,2 2,0 3,1 2,1 2,2 2,1 2,1 3,-72 66,76-56,2 2,2 2,-38 60,35-41,4 3,-31 74,23-22,4 2,-48 249,31 59,30 57,32 49,103 626,-57-883,13-2,107 295,39-73,-142-373,123 177,-124-216,3-3,98 94,-103-120,3-3,3-2,2-4,2-3,90 45,-94-60,2-3,1-4,1-2,0-3,2-4,84 8,-77-18,0-3,0-4,0-4,129-21,-118 6,-2-4,0-4,145-64,-129 38,-3-3,-2-5,-3-5,-3-4,-3-4,-4-4,89-100,-87 75,-4-5,128-210,-133 173,123-306,-137 258,54-251,-15-209,-84 369,-13-1,-12 0,-13 0,-58-319,32 382,-103-326,97 412,-6 2,-6 2,-109-179,119 234,-4 2,-4 3,-2 2,-4 2,-88-74,89 93,-2 1,-2 4,-2 3,-2 3,-1 2,-101-34,81 41,-1 4,-183-25,152 38,-224 9,-119 55,18 47,45 18</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079625" y="1103198"/>
            <a:ext cx="8032749" cy="2330450"/>
          </a:xfrm>
          <a:prstGeom prst="rect">
            <a:avLst/>
          </a:prstGeom>
        </p:spPr>
        <p:txBody>
          <a:bodyPr wrap="square" lIns="0" tIns="0" rIns="0" bIns="0">
            <a:spAutoFit/>
          </a:bodyPr>
          <a:lstStyle>
            <a:lvl1pPr>
              <a:defRPr sz="4400" b="0" i="0">
                <a:solidFill>
                  <a:schemeClr val="tx1"/>
                </a:solidFill>
                <a:latin typeface="Calibri Light"/>
                <a:cs typeface="Calibri Ligh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4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125374" y="2786888"/>
            <a:ext cx="5201285" cy="3693160"/>
          </a:xfrm>
          <a:prstGeom prst="rect">
            <a:avLst/>
          </a:prstGeom>
        </p:spPr>
        <p:txBody>
          <a:bodyPr wrap="square" lIns="0" tIns="0" rIns="0" bIns="0">
            <a:spAutoFit/>
          </a:bodyPr>
          <a:lstStyle>
            <a:lvl1pPr>
              <a:defRPr sz="2400" b="0" i="0">
                <a:solidFill>
                  <a:schemeClr val="tx1"/>
                </a:solidFill>
                <a:latin typeface="Courier New"/>
                <a:cs typeface="Courier New"/>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39369" y="195529"/>
            <a:ext cx="11713260" cy="1120775"/>
          </a:xfrm>
          <a:prstGeom prst="rect">
            <a:avLst/>
          </a:prstGeom>
        </p:spPr>
        <p:txBody>
          <a:bodyPr wrap="square" lIns="0" tIns="0" rIns="0" bIns="0">
            <a:spAutoFit/>
          </a:bodyPr>
          <a:lstStyle>
            <a:lvl1pPr>
              <a:defRPr sz="44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916939" y="1706841"/>
            <a:ext cx="10347960" cy="1945639"/>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9/15/2025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customXml" Target="../ink/ink2.xml"/><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customXml" Target="../ink/ink1.xml"/></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customXml" Target="../ink/ink4.xml"/><Relationship Id="rId5" Type="http://schemas.openxmlformats.org/officeDocument/2006/relationships/image" Target="../media/image5.png"/><Relationship Id="rId10"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customXml" Target="../ink/ink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8.png"/><Relationship Id="rId5" Type="http://schemas.openxmlformats.org/officeDocument/2006/relationships/image" Target="../media/image5.png"/><Relationship Id="rId10"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16.png"/></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8.png"/><Relationship Id="rId5" Type="http://schemas.openxmlformats.org/officeDocument/2006/relationships/image" Target="../media/image5.png"/><Relationship Id="rId10"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16.png"/></Relationships>
</file>

<file path=ppt/slides/_rels/slide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8.png"/><Relationship Id="rId5" Type="http://schemas.openxmlformats.org/officeDocument/2006/relationships/image" Target="../media/image5.png"/><Relationship Id="rId10"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16.png"/></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7.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omputer hardware software interface&#10;&#10;Description automatically generated">
            <a:extLst>
              <a:ext uri="{FF2B5EF4-FFF2-40B4-BE49-F238E27FC236}">
                <a16:creationId xmlns:a16="http://schemas.microsoft.com/office/drawing/2014/main" id="{810F7516-70DC-172F-E7EE-CF1944FBE48E}"/>
              </a:ext>
            </a:extLst>
          </p:cNvPr>
          <p:cNvPicPr>
            <a:picLocks noChangeAspect="1"/>
          </p:cNvPicPr>
          <p:nvPr/>
        </p:nvPicPr>
        <p:blipFill rotWithShape="1">
          <a:blip r:embed="rId2"/>
          <a:srcRect l="18844" t="16667" r="1609" b="1111"/>
          <a:stretch/>
        </p:blipFill>
        <p:spPr>
          <a:xfrm>
            <a:off x="685800" y="0"/>
            <a:ext cx="11125200" cy="6860540"/>
          </a:xfrm>
          <a:prstGeom prst="rect">
            <a:avLst/>
          </a:prstGeom>
        </p:spPr>
      </p:pic>
      <p:sp>
        <p:nvSpPr>
          <p:cNvPr id="3" name="object 3"/>
          <p:cNvSpPr txBox="1"/>
          <p:nvPr/>
        </p:nvSpPr>
        <p:spPr>
          <a:xfrm>
            <a:off x="6934200" y="152400"/>
            <a:ext cx="3663315" cy="391160"/>
          </a:xfrm>
          <a:prstGeom prst="rect">
            <a:avLst/>
          </a:prstGeom>
        </p:spPr>
        <p:txBody>
          <a:bodyPr vert="horz" wrap="square" lIns="0" tIns="12700" rIns="0" bIns="0" rtlCol="0">
            <a:spAutoFit/>
          </a:bodyPr>
          <a:lstStyle/>
          <a:p>
            <a:pPr marL="12700" algn="ctr">
              <a:lnSpc>
                <a:spcPct val="100000"/>
              </a:lnSpc>
              <a:spcBef>
                <a:spcPts val="100"/>
              </a:spcBef>
            </a:pPr>
            <a:r>
              <a:rPr lang="en-US" sz="2400" dirty="0">
                <a:latin typeface="Calibri"/>
                <a:cs typeface="Calibri"/>
              </a:rPr>
              <a:t>Fall</a:t>
            </a:r>
            <a:r>
              <a:rPr lang="en-US" sz="2400" spc="-80" dirty="0">
                <a:latin typeface="Calibri"/>
                <a:cs typeface="Calibri"/>
              </a:rPr>
              <a:t> </a:t>
            </a:r>
            <a:r>
              <a:rPr lang="en-US" sz="2400" dirty="0">
                <a:latin typeface="Calibri"/>
                <a:cs typeface="Calibri"/>
              </a:rPr>
              <a:t>2025</a:t>
            </a:r>
          </a:p>
        </p:txBody>
      </p:sp>
      <p:sp>
        <p:nvSpPr>
          <p:cNvPr id="13" name="object 3">
            <a:extLst>
              <a:ext uri="{FF2B5EF4-FFF2-40B4-BE49-F238E27FC236}">
                <a16:creationId xmlns:a16="http://schemas.microsoft.com/office/drawing/2014/main" id="{0B8911A5-C562-978F-F58E-02D144E7CC60}"/>
              </a:ext>
            </a:extLst>
          </p:cNvPr>
          <p:cNvSpPr txBox="1"/>
          <p:nvPr/>
        </p:nvSpPr>
        <p:spPr>
          <a:xfrm>
            <a:off x="4191000" y="3352914"/>
            <a:ext cx="6781800" cy="382156"/>
          </a:xfrm>
          <a:prstGeom prst="rect">
            <a:avLst/>
          </a:prstGeom>
        </p:spPr>
        <p:txBody>
          <a:bodyPr vert="horz" wrap="square" lIns="0" tIns="12700" rIns="0" bIns="0" rtlCol="0">
            <a:spAutoFit/>
          </a:bodyPr>
          <a:lstStyle/>
          <a:p>
            <a:pPr marL="12700" algn="ctr">
              <a:lnSpc>
                <a:spcPct val="100000"/>
              </a:lnSpc>
              <a:spcBef>
                <a:spcPts val="100"/>
              </a:spcBef>
            </a:pPr>
            <a:r>
              <a:rPr lang="en-US" sz="2400" b="1" dirty="0">
                <a:latin typeface="Calibri"/>
                <a:cs typeface="Calibri"/>
              </a:rPr>
              <a:t>Lecture 6: Control Hazards and Branch Prediction</a:t>
            </a:r>
          </a:p>
        </p:txBody>
      </p:sp>
      <p:sp>
        <p:nvSpPr>
          <p:cNvPr id="14" name="object 3">
            <a:extLst>
              <a:ext uri="{FF2B5EF4-FFF2-40B4-BE49-F238E27FC236}">
                <a16:creationId xmlns:a16="http://schemas.microsoft.com/office/drawing/2014/main" id="{EA57C735-C7C9-6336-2F3C-F9046D8F623D}"/>
              </a:ext>
            </a:extLst>
          </p:cNvPr>
          <p:cNvSpPr txBox="1"/>
          <p:nvPr/>
        </p:nvSpPr>
        <p:spPr>
          <a:xfrm>
            <a:off x="6324600" y="6324600"/>
            <a:ext cx="5791200" cy="382156"/>
          </a:xfrm>
          <a:prstGeom prst="rect">
            <a:avLst/>
          </a:prstGeom>
        </p:spPr>
        <p:txBody>
          <a:bodyPr vert="horz" wrap="square" lIns="0" tIns="12700" rIns="0" bIns="0" rtlCol="0">
            <a:spAutoFit/>
          </a:bodyPr>
          <a:lstStyle/>
          <a:p>
            <a:pPr marL="12700" algn="ctr">
              <a:lnSpc>
                <a:spcPct val="100000"/>
              </a:lnSpc>
              <a:spcBef>
                <a:spcPts val="100"/>
              </a:spcBef>
            </a:pPr>
            <a:r>
              <a:rPr lang="en-US" sz="2400" b="1" dirty="0">
                <a:latin typeface="Calibri"/>
                <a:cs typeface="Calibri"/>
              </a:rPr>
              <a:t>Credit: Brandon Lucia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a:spLocks noGrp="1"/>
          </p:cNvSpPr>
          <p:nvPr>
            <p:ph type="title"/>
          </p:nvPr>
        </p:nvSpPr>
        <p:spPr>
          <a:prstGeom prst="rect">
            <a:avLst/>
          </a:prstGeom>
        </p:spPr>
        <p:txBody>
          <a:bodyPr vert="horz" wrap="square" lIns="0" tIns="54483" rIns="0" bIns="0" rtlCol="0">
            <a:spAutoFit/>
          </a:bodyPr>
          <a:lstStyle/>
          <a:p>
            <a:pPr marL="12700">
              <a:lnSpc>
                <a:spcPct val="100000"/>
              </a:lnSpc>
              <a:spcBef>
                <a:spcPts val="105"/>
              </a:spcBef>
            </a:pPr>
            <a:r>
              <a:rPr dirty="0"/>
              <a:t>Example:</a:t>
            </a:r>
            <a:r>
              <a:rPr spc="-120" dirty="0"/>
              <a:t> </a:t>
            </a:r>
            <a:r>
              <a:rPr dirty="0"/>
              <a:t>Pipelined</a:t>
            </a:r>
            <a:r>
              <a:rPr spc="-95" dirty="0"/>
              <a:t> </a:t>
            </a:r>
            <a:r>
              <a:rPr dirty="0"/>
              <a:t>Execution</a:t>
            </a:r>
            <a:r>
              <a:rPr spc="-90" dirty="0"/>
              <a:t> </a:t>
            </a:r>
            <a:r>
              <a:rPr dirty="0"/>
              <a:t>w/</a:t>
            </a:r>
            <a:r>
              <a:rPr spc="-95" dirty="0"/>
              <a:t> </a:t>
            </a:r>
            <a:r>
              <a:rPr dirty="0"/>
              <a:t>RAW</a:t>
            </a:r>
            <a:r>
              <a:rPr spc="-110" dirty="0"/>
              <a:t> </a:t>
            </a:r>
            <a:r>
              <a:rPr spc="-10" dirty="0"/>
              <a:t>Hazard</a:t>
            </a:r>
          </a:p>
        </p:txBody>
      </p:sp>
      <p:sp>
        <p:nvSpPr>
          <p:cNvPr id="10" name="object 10"/>
          <p:cNvSpPr txBox="1"/>
          <p:nvPr/>
        </p:nvSpPr>
        <p:spPr>
          <a:xfrm>
            <a:off x="4953761" y="3213608"/>
            <a:ext cx="193802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add</a:t>
            </a:r>
            <a:r>
              <a:rPr sz="1800" spc="-40" dirty="0">
                <a:latin typeface="Courier New"/>
                <a:cs typeface="Courier New"/>
              </a:rPr>
              <a:t> </a:t>
            </a:r>
            <a:r>
              <a:rPr sz="1800" dirty="0">
                <a:latin typeface="Courier New"/>
                <a:cs typeface="Courier New"/>
              </a:rPr>
              <a:t>x12</a:t>
            </a:r>
            <a:r>
              <a:rPr sz="1800" spc="-25" dirty="0">
                <a:latin typeface="Courier New"/>
                <a:cs typeface="Courier New"/>
              </a:rPr>
              <a:t> </a:t>
            </a:r>
            <a:r>
              <a:rPr sz="1800" dirty="0">
                <a:latin typeface="Courier New"/>
                <a:cs typeface="Courier New"/>
              </a:rPr>
              <a:t>x6</a:t>
            </a:r>
            <a:r>
              <a:rPr sz="1800" spc="-40" dirty="0">
                <a:latin typeface="Courier New"/>
                <a:cs typeface="Courier New"/>
              </a:rPr>
              <a:t> </a:t>
            </a:r>
            <a:r>
              <a:rPr sz="1800" spc="-25" dirty="0">
                <a:latin typeface="Courier New"/>
                <a:cs typeface="Courier New"/>
              </a:rPr>
              <a:t>x14</a:t>
            </a:r>
            <a:endParaRPr sz="1800">
              <a:latin typeface="Courier New"/>
              <a:cs typeface="Courier New"/>
            </a:endParaRPr>
          </a:p>
        </p:txBody>
      </p:sp>
      <p:grpSp>
        <p:nvGrpSpPr>
          <p:cNvPr id="11" name="object 11"/>
          <p:cNvGrpSpPr/>
          <p:nvPr/>
        </p:nvGrpSpPr>
        <p:grpSpPr>
          <a:xfrm>
            <a:off x="7068091" y="2809799"/>
            <a:ext cx="1526540" cy="744220"/>
            <a:chOff x="7068091" y="2809799"/>
            <a:chExt cx="1526540" cy="744220"/>
          </a:xfrm>
        </p:grpSpPr>
        <p:sp>
          <p:nvSpPr>
            <p:cNvPr id="12" name="object 12"/>
            <p:cNvSpPr/>
            <p:nvPr/>
          </p:nvSpPr>
          <p:spPr>
            <a:xfrm>
              <a:off x="7074441" y="2816149"/>
              <a:ext cx="1513840" cy="731520"/>
            </a:xfrm>
            <a:custGeom>
              <a:avLst/>
              <a:gdLst/>
              <a:ahLst/>
              <a:cxnLst/>
              <a:rect l="l" t="t" r="r" b="b"/>
              <a:pathLst>
                <a:path w="1513840" h="731520">
                  <a:moveTo>
                    <a:pt x="1188126" y="0"/>
                  </a:moveTo>
                  <a:lnTo>
                    <a:pt x="1136170" y="2791"/>
                  </a:lnTo>
                  <a:lnTo>
                    <a:pt x="1087499" y="15922"/>
                  </a:lnTo>
                  <a:lnTo>
                    <a:pt x="1046065" y="39191"/>
                  </a:lnTo>
                  <a:lnTo>
                    <a:pt x="1034676" y="30414"/>
                  </a:lnTo>
                  <a:lnTo>
                    <a:pt x="1021919" y="22601"/>
                  </a:lnTo>
                  <a:lnTo>
                    <a:pt x="1007899" y="15813"/>
                  </a:lnTo>
                  <a:lnTo>
                    <a:pt x="992725" y="10108"/>
                  </a:lnTo>
                  <a:lnTo>
                    <a:pt x="945923" y="521"/>
                  </a:lnTo>
                  <a:lnTo>
                    <a:pt x="898603" y="986"/>
                  </a:lnTo>
                  <a:lnTo>
                    <a:pt x="854147" y="10766"/>
                  </a:lnTo>
                  <a:lnTo>
                    <a:pt x="815941" y="29123"/>
                  </a:lnTo>
                  <a:lnTo>
                    <a:pt x="787366" y="55320"/>
                  </a:lnTo>
                  <a:lnTo>
                    <a:pt x="777418" y="49275"/>
                  </a:lnTo>
                  <a:lnTo>
                    <a:pt x="696900" y="22779"/>
                  </a:lnTo>
                  <a:lnTo>
                    <a:pt x="648602" y="19957"/>
                  </a:lnTo>
                  <a:lnTo>
                    <a:pt x="601454" y="25284"/>
                  </a:lnTo>
                  <a:lnTo>
                    <a:pt x="557872" y="38273"/>
                  </a:lnTo>
                  <a:lnTo>
                    <a:pt x="520274" y="58438"/>
                  </a:lnTo>
                  <a:lnTo>
                    <a:pt x="491075" y="85292"/>
                  </a:lnTo>
                  <a:lnTo>
                    <a:pt x="455487" y="74068"/>
                  </a:lnTo>
                  <a:lnTo>
                    <a:pt x="417828" y="66940"/>
                  </a:lnTo>
                  <a:lnTo>
                    <a:pt x="378882" y="64003"/>
                  </a:lnTo>
                  <a:lnTo>
                    <a:pt x="339437" y="65353"/>
                  </a:lnTo>
                  <a:lnTo>
                    <a:pt x="286494" y="74221"/>
                  </a:lnTo>
                  <a:lnTo>
                    <a:pt x="239515" y="90220"/>
                  </a:lnTo>
                  <a:lnTo>
                    <a:pt x="199718" y="112302"/>
                  </a:lnTo>
                  <a:lnTo>
                    <a:pt x="168322" y="139418"/>
                  </a:lnTo>
                  <a:lnTo>
                    <a:pt x="135616" y="204559"/>
                  </a:lnTo>
                  <a:lnTo>
                    <a:pt x="136745" y="240486"/>
                  </a:lnTo>
                  <a:lnTo>
                    <a:pt x="135475" y="242772"/>
                  </a:lnTo>
                  <a:lnTo>
                    <a:pt x="68657" y="258266"/>
                  </a:lnTo>
                  <a:lnTo>
                    <a:pt x="19651" y="292048"/>
                  </a:lnTo>
                  <a:lnTo>
                    <a:pt x="0" y="329864"/>
                  </a:lnTo>
                  <a:lnTo>
                    <a:pt x="3696" y="368359"/>
                  </a:lnTo>
                  <a:lnTo>
                    <a:pt x="28991" y="403115"/>
                  </a:lnTo>
                  <a:lnTo>
                    <a:pt x="74134" y="429716"/>
                  </a:lnTo>
                  <a:lnTo>
                    <a:pt x="54092" y="447240"/>
                  </a:lnTo>
                  <a:lnTo>
                    <a:pt x="40479" y="466943"/>
                  </a:lnTo>
                  <a:lnTo>
                    <a:pt x="33629" y="488098"/>
                  </a:lnTo>
                  <a:lnTo>
                    <a:pt x="33875" y="509980"/>
                  </a:lnTo>
                  <a:lnTo>
                    <a:pt x="52706" y="547748"/>
                  </a:lnTo>
                  <a:lnTo>
                    <a:pt x="90898" y="576861"/>
                  </a:lnTo>
                  <a:lnTo>
                    <a:pt x="142996" y="594472"/>
                  </a:lnTo>
                  <a:lnTo>
                    <a:pt x="203547" y="597737"/>
                  </a:lnTo>
                  <a:lnTo>
                    <a:pt x="206341" y="601039"/>
                  </a:lnTo>
                  <a:lnTo>
                    <a:pt x="239180" y="629989"/>
                  </a:lnTo>
                  <a:lnTo>
                    <a:pt x="278886" y="653337"/>
                  </a:lnTo>
                  <a:lnTo>
                    <a:pt x="323967" y="670835"/>
                  </a:lnTo>
                  <a:lnTo>
                    <a:pt x="372933" y="682239"/>
                  </a:lnTo>
                  <a:lnTo>
                    <a:pt x="424292" y="687303"/>
                  </a:lnTo>
                  <a:lnTo>
                    <a:pt x="476553" y="685781"/>
                  </a:lnTo>
                  <a:lnTo>
                    <a:pt x="528225" y="677428"/>
                  </a:lnTo>
                  <a:lnTo>
                    <a:pt x="577816" y="661999"/>
                  </a:lnTo>
                  <a:lnTo>
                    <a:pt x="603341" y="683015"/>
                  </a:lnTo>
                  <a:lnTo>
                    <a:pt x="633712" y="700686"/>
                  </a:lnTo>
                  <a:lnTo>
                    <a:pt x="668202" y="714666"/>
                  </a:lnTo>
                  <a:lnTo>
                    <a:pt x="706086" y="724610"/>
                  </a:lnTo>
                  <a:lnTo>
                    <a:pt x="759878" y="731051"/>
                  </a:lnTo>
                  <a:lnTo>
                    <a:pt x="812744" y="729345"/>
                  </a:lnTo>
                  <a:lnTo>
                    <a:pt x="862917" y="720118"/>
                  </a:lnTo>
                  <a:lnTo>
                    <a:pt x="908631" y="703992"/>
                  </a:lnTo>
                  <a:lnTo>
                    <a:pt x="948121" y="681593"/>
                  </a:lnTo>
                  <a:lnTo>
                    <a:pt x="979619" y="653544"/>
                  </a:lnTo>
                  <a:lnTo>
                    <a:pt x="1001361" y="620470"/>
                  </a:lnTo>
                  <a:lnTo>
                    <a:pt x="1026017" y="629128"/>
                  </a:lnTo>
                  <a:lnTo>
                    <a:pt x="1052113" y="635440"/>
                  </a:lnTo>
                  <a:lnTo>
                    <a:pt x="1079281" y="639347"/>
                  </a:lnTo>
                  <a:lnTo>
                    <a:pt x="1107152" y="640790"/>
                  </a:lnTo>
                  <a:lnTo>
                    <a:pt x="1161130" y="636279"/>
                  </a:lnTo>
                  <a:lnTo>
                    <a:pt x="1209749" y="623080"/>
                  </a:lnTo>
                  <a:lnTo>
                    <a:pt x="1251059" y="602452"/>
                  </a:lnTo>
                  <a:lnTo>
                    <a:pt x="1283108" y="575653"/>
                  </a:lnTo>
                  <a:lnTo>
                    <a:pt x="1311622" y="508583"/>
                  </a:lnTo>
                  <a:lnTo>
                    <a:pt x="1341449" y="504477"/>
                  </a:lnTo>
                  <a:lnTo>
                    <a:pt x="1397293" y="489027"/>
                  </a:lnTo>
                  <a:lnTo>
                    <a:pt x="1467572" y="448172"/>
                  </a:lnTo>
                  <a:lnTo>
                    <a:pt x="1498015" y="412985"/>
                  </a:lnTo>
                  <a:lnTo>
                    <a:pt x="1513536" y="374375"/>
                  </a:lnTo>
                  <a:lnTo>
                    <a:pt x="1513721" y="334433"/>
                  </a:lnTo>
                  <a:lnTo>
                    <a:pt x="1498158" y="295245"/>
                  </a:lnTo>
                  <a:lnTo>
                    <a:pt x="1466435" y="258901"/>
                  </a:lnTo>
                  <a:lnTo>
                    <a:pt x="1469737" y="253694"/>
                  </a:lnTo>
                  <a:lnTo>
                    <a:pt x="1472658" y="248233"/>
                  </a:lnTo>
                  <a:lnTo>
                    <a:pt x="1474944" y="242772"/>
                  </a:lnTo>
                  <a:lnTo>
                    <a:pt x="1481294" y="203547"/>
                  </a:lnTo>
                  <a:lnTo>
                    <a:pt x="1469173" y="166322"/>
                  </a:lnTo>
                  <a:lnTo>
                    <a:pt x="1440745" y="133583"/>
                  </a:lnTo>
                  <a:lnTo>
                    <a:pt x="1398175" y="107818"/>
                  </a:lnTo>
                  <a:lnTo>
                    <a:pt x="1343626" y="91515"/>
                  </a:lnTo>
                  <a:lnTo>
                    <a:pt x="1335940" y="72957"/>
                  </a:lnTo>
                  <a:lnTo>
                    <a:pt x="1323576" y="55637"/>
                  </a:lnTo>
                  <a:lnTo>
                    <a:pt x="1306853" y="39937"/>
                  </a:lnTo>
                  <a:lnTo>
                    <a:pt x="1286095" y="26237"/>
                  </a:lnTo>
                  <a:lnTo>
                    <a:pt x="1239418" y="7748"/>
                  </a:lnTo>
                  <a:lnTo>
                    <a:pt x="1188126" y="0"/>
                  </a:lnTo>
                  <a:close/>
                </a:path>
              </a:pathLst>
            </a:custGeom>
            <a:solidFill>
              <a:srgbClr val="4471C4"/>
            </a:solidFill>
          </p:spPr>
          <p:txBody>
            <a:bodyPr wrap="square" lIns="0" tIns="0" rIns="0" bIns="0" rtlCol="0"/>
            <a:lstStyle/>
            <a:p>
              <a:endParaRPr/>
            </a:p>
          </p:txBody>
        </p:sp>
        <p:sp>
          <p:nvSpPr>
            <p:cNvPr id="13" name="object 13"/>
            <p:cNvSpPr/>
            <p:nvPr/>
          </p:nvSpPr>
          <p:spPr>
            <a:xfrm>
              <a:off x="7074441" y="2816149"/>
              <a:ext cx="1513840" cy="731520"/>
            </a:xfrm>
            <a:custGeom>
              <a:avLst/>
              <a:gdLst/>
              <a:ahLst/>
              <a:cxnLst/>
              <a:rect l="l" t="t" r="r" b="b"/>
              <a:pathLst>
                <a:path w="1513840" h="731520">
                  <a:moveTo>
                    <a:pt x="136745" y="240486"/>
                  </a:moveTo>
                  <a:lnTo>
                    <a:pt x="146549" y="170520"/>
                  </a:lnTo>
                  <a:lnTo>
                    <a:pt x="199718" y="112302"/>
                  </a:lnTo>
                  <a:lnTo>
                    <a:pt x="239515" y="90220"/>
                  </a:lnTo>
                  <a:lnTo>
                    <a:pt x="286494" y="74221"/>
                  </a:lnTo>
                  <a:lnTo>
                    <a:pt x="339437" y="65353"/>
                  </a:lnTo>
                  <a:lnTo>
                    <a:pt x="378882" y="64003"/>
                  </a:lnTo>
                  <a:lnTo>
                    <a:pt x="417828" y="66940"/>
                  </a:lnTo>
                  <a:lnTo>
                    <a:pt x="455487" y="74068"/>
                  </a:lnTo>
                  <a:lnTo>
                    <a:pt x="491075" y="85292"/>
                  </a:lnTo>
                  <a:lnTo>
                    <a:pt x="520274" y="58438"/>
                  </a:lnTo>
                  <a:lnTo>
                    <a:pt x="557872" y="38273"/>
                  </a:lnTo>
                  <a:lnTo>
                    <a:pt x="601454" y="25284"/>
                  </a:lnTo>
                  <a:lnTo>
                    <a:pt x="648602" y="19957"/>
                  </a:lnTo>
                  <a:lnTo>
                    <a:pt x="696900" y="22779"/>
                  </a:lnTo>
                  <a:lnTo>
                    <a:pt x="743932" y="34238"/>
                  </a:lnTo>
                  <a:lnTo>
                    <a:pt x="787366" y="55320"/>
                  </a:lnTo>
                  <a:lnTo>
                    <a:pt x="815941" y="29123"/>
                  </a:lnTo>
                  <a:lnTo>
                    <a:pt x="854147" y="10766"/>
                  </a:lnTo>
                  <a:lnTo>
                    <a:pt x="898603" y="986"/>
                  </a:lnTo>
                  <a:lnTo>
                    <a:pt x="945923" y="521"/>
                  </a:lnTo>
                  <a:lnTo>
                    <a:pt x="992725" y="10108"/>
                  </a:lnTo>
                  <a:lnTo>
                    <a:pt x="1007899" y="15813"/>
                  </a:lnTo>
                  <a:lnTo>
                    <a:pt x="1021919" y="22601"/>
                  </a:lnTo>
                  <a:lnTo>
                    <a:pt x="1034676" y="30414"/>
                  </a:lnTo>
                  <a:lnTo>
                    <a:pt x="1046065" y="39191"/>
                  </a:lnTo>
                  <a:lnTo>
                    <a:pt x="1087499" y="15922"/>
                  </a:lnTo>
                  <a:lnTo>
                    <a:pt x="1136170" y="2791"/>
                  </a:lnTo>
                  <a:lnTo>
                    <a:pt x="1188126" y="0"/>
                  </a:lnTo>
                  <a:lnTo>
                    <a:pt x="1239418" y="7748"/>
                  </a:lnTo>
                  <a:lnTo>
                    <a:pt x="1286095" y="26237"/>
                  </a:lnTo>
                  <a:lnTo>
                    <a:pt x="1323576" y="55637"/>
                  </a:lnTo>
                  <a:lnTo>
                    <a:pt x="1343626" y="91515"/>
                  </a:lnTo>
                  <a:lnTo>
                    <a:pt x="1398175" y="107818"/>
                  </a:lnTo>
                  <a:lnTo>
                    <a:pt x="1440745" y="133583"/>
                  </a:lnTo>
                  <a:lnTo>
                    <a:pt x="1469173" y="166322"/>
                  </a:lnTo>
                  <a:lnTo>
                    <a:pt x="1481294" y="203547"/>
                  </a:lnTo>
                  <a:lnTo>
                    <a:pt x="1474944" y="242772"/>
                  </a:lnTo>
                  <a:lnTo>
                    <a:pt x="1472658" y="248233"/>
                  </a:lnTo>
                  <a:lnTo>
                    <a:pt x="1469737" y="253694"/>
                  </a:lnTo>
                  <a:lnTo>
                    <a:pt x="1466435" y="258901"/>
                  </a:lnTo>
                  <a:lnTo>
                    <a:pt x="1498158" y="295245"/>
                  </a:lnTo>
                  <a:lnTo>
                    <a:pt x="1513721" y="334433"/>
                  </a:lnTo>
                  <a:lnTo>
                    <a:pt x="1513536" y="374375"/>
                  </a:lnTo>
                  <a:lnTo>
                    <a:pt x="1498015" y="412985"/>
                  </a:lnTo>
                  <a:lnTo>
                    <a:pt x="1467572" y="448172"/>
                  </a:lnTo>
                  <a:lnTo>
                    <a:pt x="1422620" y="477849"/>
                  </a:lnTo>
                  <a:lnTo>
                    <a:pt x="1370121" y="497931"/>
                  </a:lnTo>
                  <a:lnTo>
                    <a:pt x="1311622" y="508583"/>
                  </a:lnTo>
                  <a:lnTo>
                    <a:pt x="1303946" y="543943"/>
                  </a:lnTo>
                  <a:lnTo>
                    <a:pt x="1251059" y="602452"/>
                  </a:lnTo>
                  <a:lnTo>
                    <a:pt x="1209749" y="623080"/>
                  </a:lnTo>
                  <a:lnTo>
                    <a:pt x="1161130" y="636279"/>
                  </a:lnTo>
                  <a:lnTo>
                    <a:pt x="1107152" y="640790"/>
                  </a:lnTo>
                  <a:lnTo>
                    <a:pt x="1079281" y="639347"/>
                  </a:lnTo>
                  <a:lnTo>
                    <a:pt x="1052113" y="635440"/>
                  </a:lnTo>
                  <a:lnTo>
                    <a:pt x="1026017" y="629128"/>
                  </a:lnTo>
                  <a:lnTo>
                    <a:pt x="1001361" y="620470"/>
                  </a:lnTo>
                  <a:lnTo>
                    <a:pt x="979619" y="653544"/>
                  </a:lnTo>
                  <a:lnTo>
                    <a:pt x="948121" y="681593"/>
                  </a:lnTo>
                  <a:lnTo>
                    <a:pt x="908631" y="703992"/>
                  </a:lnTo>
                  <a:lnTo>
                    <a:pt x="862917" y="720118"/>
                  </a:lnTo>
                  <a:lnTo>
                    <a:pt x="812744" y="729345"/>
                  </a:lnTo>
                  <a:lnTo>
                    <a:pt x="759878" y="731051"/>
                  </a:lnTo>
                  <a:lnTo>
                    <a:pt x="706086" y="724610"/>
                  </a:lnTo>
                  <a:lnTo>
                    <a:pt x="668202" y="714666"/>
                  </a:lnTo>
                  <a:lnTo>
                    <a:pt x="633712" y="700686"/>
                  </a:lnTo>
                  <a:lnTo>
                    <a:pt x="603341" y="683015"/>
                  </a:lnTo>
                  <a:lnTo>
                    <a:pt x="577816" y="661999"/>
                  </a:lnTo>
                  <a:lnTo>
                    <a:pt x="528225" y="677428"/>
                  </a:lnTo>
                  <a:lnTo>
                    <a:pt x="476553" y="685781"/>
                  </a:lnTo>
                  <a:lnTo>
                    <a:pt x="424292" y="687303"/>
                  </a:lnTo>
                  <a:lnTo>
                    <a:pt x="372933" y="682239"/>
                  </a:lnTo>
                  <a:lnTo>
                    <a:pt x="323967" y="670835"/>
                  </a:lnTo>
                  <a:lnTo>
                    <a:pt x="278886" y="653337"/>
                  </a:lnTo>
                  <a:lnTo>
                    <a:pt x="239180" y="629989"/>
                  </a:lnTo>
                  <a:lnTo>
                    <a:pt x="206341" y="601039"/>
                  </a:lnTo>
                  <a:lnTo>
                    <a:pt x="205452" y="599896"/>
                  </a:lnTo>
                  <a:lnTo>
                    <a:pt x="204436" y="598880"/>
                  </a:lnTo>
                  <a:lnTo>
                    <a:pt x="203547" y="597737"/>
                  </a:lnTo>
                  <a:lnTo>
                    <a:pt x="142996" y="594472"/>
                  </a:lnTo>
                  <a:lnTo>
                    <a:pt x="90898" y="576861"/>
                  </a:lnTo>
                  <a:lnTo>
                    <a:pt x="52706" y="547748"/>
                  </a:lnTo>
                  <a:lnTo>
                    <a:pt x="33875" y="509980"/>
                  </a:lnTo>
                  <a:lnTo>
                    <a:pt x="33629" y="488098"/>
                  </a:lnTo>
                  <a:lnTo>
                    <a:pt x="40479" y="466943"/>
                  </a:lnTo>
                  <a:lnTo>
                    <a:pt x="54092" y="447240"/>
                  </a:lnTo>
                  <a:lnTo>
                    <a:pt x="74134" y="429716"/>
                  </a:lnTo>
                  <a:lnTo>
                    <a:pt x="28991" y="403115"/>
                  </a:lnTo>
                  <a:lnTo>
                    <a:pt x="3696" y="368359"/>
                  </a:lnTo>
                  <a:lnTo>
                    <a:pt x="0" y="329864"/>
                  </a:lnTo>
                  <a:lnTo>
                    <a:pt x="19651" y="292048"/>
                  </a:lnTo>
                  <a:lnTo>
                    <a:pt x="41302" y="273133"/>
                  </a:lnTo>
                  <a:lnTo>
                    <a:pt x="68657" y="258266"/>
                  </a:lnTo>
                  <a:lnTo>
                    <a:pt x="100464" y="247971"/>
                  </a:lnTo>
                  <a:lnTo>
                    <a:pt x="135475" y="242772"/>
                  </a:lnTo>
                  <a:lnTo>
                    <a:pt x="136745" y="240486"/>
                  </a:lnTo>
                  <a:close/>
                </a:path>
                <a:path w="1513840" h="731520">
                  <a:moveTo>
                    <a:pt x="164558" y="440384"/>
                  </a:moveTo>
                  <a:lnTo>
                    <a:pt x="141380" y="440441"/>
                  </a:lnTo>
                  <a:lnTo>
                    <a:pt x="118584" y="438177"/>
                  </a:lnTo>
                  <a:lnTo>
                    <a:pt x="96549" y="433651"/>
                  </a:lnTo>
                  <a:lnTo>
                    <a:pt x="75658" y="426922"/>
                  </a:lnTo>
                </a:path>
                <a:path w="1513840" h="731520">
                  <a:moveTo>
                    <a:pt x="242917" y="588085"/>
                  </a:moveTo>
                  <a:lnTo>
                    <a:pt x="233469" y="590347"/>
                  </a:lnTo>
                  <a:lnTo>
                    <a:pt x="223819" y="592180"/>
                  </a:lnTo>
                  <a:lnTo>
                    <a:pt x="214002" y="593585"/>
                  </a:lnTo>
                  <a:lnTo>
                    <a:pt x="204055" y="594562"/>
                  </a:lnTo>
                </a:path>
                <a:path w="1513840" h="731520">
                  <a:moveTo>
                    <a:pt x="577816" y="659078"/>
                  </a:moveTo>
                  <a:lnTo>
                    <a:pt x="571055" y="652009"/>
                  </a:lnTo>
                  <a:lnTo>
                    <a:pt x="564878" y="644727"/>
                  </a:lnTo>
                  <a:lnTo>
                    <a:pt x="559296" y="637254"/>
                  </a:lnTo>
                  <a:lnTo>
                    <a:pt x="554321" y="629614"/>
                  </a:lnTo>
                </a:path>
                <a:path w="1513840" h="731520">
                  <a:moveTo>
                    <a:pt x="1010759" y="585545"/>
                  </a:moveTo>
                  <a:lnTo>
                    <a:pt x="1009453" y="593784"/>
                  </a:lnTo>
                  <a:lnTo>
                    <a:pt x="1007457" y="601928"/>
                  </a:lnTo>
                  <a:lnTo>
                    <a:pt x="1004794" y="609976"/>
                  </a:lnTo>
                  <a:lnTo>
                    <a:pt x="1001488" y="617930"/>
                  </a:lnTo>
                </a:path>
                <a:path w="1513840" h="731520">
                  <a:moveTo>
                    <a:pt x="1196687" y="385901"/>
                  </a:moveTo>
                  <a:lnTo>
                    <a:pt x="1244278" y="407040"/>
                  </a:lnTo>
                  <a:lnTo>
                    <a:pt x="1280332" y="435478"/>
                  </a:lnTo>
                  <a:lnTo>
                    <a:pt x="1303075" y="469322"/>
                  </a:lnTo>
                  <a:lnTo>
                    <a:pt x="1310733" y="506678"/>
                  </a:lnTo>
                </a:path>
                <a:path w="1513840" h="731520">
                  <a:moveTo>
                    <a:pt x="1465673" y="257123"/>
                  </a:moveTo>
                  <a:lnTo>
                    <a:pt x="1456003" y="269868"/>
                  </a:lnTo>
                  <a:lnTo>
                    <a:pt x="1444226" y="281745"/>
                  </a:lnTo>
                  <a:lnTo>
                    <a:pt x="1430472" y="292645"/>
                  </a:lnTo>
                  <a:lnTo>
                    <a:pt x="1414873" y="302462"/>
                  </a:lnTo>
                </a:path>
                <a:path w="1513840" h="731520">
                  <a:moveTo>
                    <a:pt x="1343880" y="88975"/>
                  </a:moveTo>
                  <a:lnTo>
                    <a:pt x="1345785" y="96087"/>
                  </a:lnTo>
                  <a:lnTo>
                    <a:pt x="1346674" y="103199"/>
                  </a:lnTo>
                  <a:lnTo>
                    <a:pt x="1346547" y="110438"/>
                  </a:lnTo>
                </a:path>
                <a:path w="1513840" h="731520">
                  <a:moveTo>
                    <a:pt x="1019649" y="64083"/>
                  </a:moveTo>
                  <a:lnTo>
                    <a:pt x="1025003" y="56798"/>
                  </a:lnTo>
                  <a:lnTo>
                    <a:pt x="1031142" y="49811"/>
                  </a:lnTo>
                  <a:lnTo>
                    <a:pt x="1038044" y="43134"/>
                  </a:lnTo>
                  <a:lnTo>
                    <a:pt x="1045684" y="36778"/>
                  </a:lnTo>
                </a:path>
                <a:path w="1513840" h="731520">
                  <a:moveTo>
                    <a:pt x="776317" y="77037"/>
                  </a:moveTo>
                  <a:lnTo>
                    <a:pt x="778676" y="70990"/>
                  </a:lnTo>
                  <a:lnTo>
                    <a:pt x="781571" y="65051"/>
                  </a:lnTo>
                  <a:lnTo>
                    <a:pt x="785014" y="59231"/>
                  </a:lnTo>
                  <a:lnTo>
                    <a:pt x="789017" y="53542"/>
                  </a:lnTo>
                </a:path>
                <a:path w="1513840" h="731520">
                  <a:moveTo>
                    <a:pt x="490948" y="85038"/>
                  </a:moveTo>
                  <a:lnTo>
                    <a:pt x="503088" y="90056"/>
                  </a:lnTo>
                  <a:lnTo>
                    <a:pt x="514729" y="95563"/>
                  </a:lnTo>
                  <a:lnTo>
                    <a:pt x="525845" y="101522"/>
                  </a:lnTo>
                  <a:lnTo>
                    <a:pt x="536414" y="107898"/>
                  </a:lnTo>
                </a:path>
                <a:path w="1513840" h="731520">
                  <a:moveTo>
                    <a:pt x="144746" y="264489"/>
                  </a:moveTo>
                  <a:lnTo>
                    <a:pt x="141063" y="256615"/>
                  </a:lnTo>
                  <a:lnTo>
                    <a:pt x="138396" y="248614"/>
                  </a:lnTo>
                  <a:lnTo>
                    <a:pt x="136745" y="240486"/>
                  </a:lnTo>
                </a:path>
              </a:pathLst>
            </a:custGeom>
            <a:ln w="12700">
              <a:solidFill>
                <a:srgbClr val="2E528F"/>
              </a:solidFill>
            </a:ln>
          </p:spPr>
          <p:txBody>
            <a:bodyPr wrap="square" lIns="0" tIns="0" rIns="0" bIns="0" rtlCol="0"/>
            <a:lstStyle/>
            <a:p>
              <a:endParaRPr/>
            </a:p>
          </p:txBody>
        </p:sp>
      </p:grpSp>
      <p:sp>
        <p:nvSpPr>
          <p:cNvPr id="14" name="object 14"/>
          <p:cNvSpPr txBox="1"/>
          <p:nvPr/>
        </p:nvSpPr>
        <p:spPr>
          <a:xfrm>
            <a:off x="7579614" y="2997834"/>
            <a:ext cx="40068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FFFFFF"/>
                </a:solidFill>
                <a:latin typeface="Calibri"/>
                <a:cs typeface="Calibri"/>
              </a:rPr>
              <a:t>stall</a:t>
            </a:r>
            <a:endParaRPr sz="1800">
              <a:latin typeface="Calibri"/>
              <a:cs typeface="Calibri"/>
            </a:endParaRPr>
          </a:p>
        </p:txBody>
      </p:sp>
      <p:grpSp>
        <p:nvGrpSpPr>
          <p:cNvPr id="15" name="object 15"/>
          <p:cNvGrpSpPr/>
          <p:nvPr/>
        </p:nvGrpSpPr>
        <p:grpSpPr>
          <a:xfrm>
            <a:off x="8746015" y="2764024"/>
            <a:ext cx="1528445" cy="745490"/>
            <a:chOff x="8746015" y="2764024"/>
            <a:chExt cx="1528445" cy="745490"/>
          </a:xfrm>
        </p:grpSpPr>
        <p:sp>
          <p:nvSpPr>
            <p:cNvPr id="16" name="object 16"/>
            <p:cNvSpPr/>
            <p:nvPr/>
          </p:nvSpPr>
          <p:spPr>
            <a:xfrm>
              <a:off x="8752365" y="2770374"/>
              <a:ext cx="1515745" cy="732790"/>
            </a:xfrm>
            <a:custGeom>
              <a:avLst/>
              <a:gdLst/>
              <a:ahLst/>
              <a:cxnLst/>
              <a:rect l="l" t="t" r="r" b="b"/>
              <a:pathLst>
                <a:path w="1515745" h="732789">
                  <a:moveTo>
                    <a:pt x="1189371" y="0"/>
                  </a:moveTo>
                  <a:lnTo>
                    <a:pt x="1137338" y="2810"/>
                  </a:lnTo>
                  <a:lnTo>
                    <a:pt x="1088591" y="15965"/>
                  </a:lnTo>
                  <a:lnTo>
                    <a:pt x="1047081" y="39246"/>
                  </a:lnTo>
                  <a:lnTo>
                    <a:pt x="1035746" y="30540"/>
                  </a:lnTo>
                  <a:lnTo>
                    <a:pt x="1022983" y="22751"/>
                  </a:lnTo>
                  <a:lnTo>
                    <a:pt x="1008933" y="15939"/>
                  </a:lnTo>
                  <a:lnTo>
                    <a:pt x="993741" y="10163"/>
                  </a:lnTo>
                  <a:lnTo>
                    <a:pt x="946877" y="577"/>
                  </a:lnTo>
                  <a:lnTo>
                    <a:pt x="899519" y="1049"/>
                  </a:lnTo>
                  <a:lnTo>
                    <a:pt x="855045" y="10848"/>
                  </a:lnTo>
                  <a:lnTo>
                    <a:pt x="816831" y="29243"/>
                  </a:lnTo>
                  <a:lnTo>
                    <a:pt x="788255" y="55502"/>
                  </a:lnTo>
                  <a:lnTo>
                    <a:pt x="778234" y="49457"/>
                  </a:lnTo>
                  <a:lnTo>
                    <a:pt x="697608" y="22908"/>
                  </a:lnTo>
                  <a:lnTo>
                    <a:pt x="649270" y="20054"/>
                  </a:lnTo>
                  <a:lnTo>
                    <a:pt x="602089" y="25371"/>
                  </a:lnTo>
                  <a:lnTo>
                    <a:pt x="558474" y="38371"/>
                  </a:lnTo>
                  <a:lnTo>
                    <a:pt x="520836" y="58567"/>
                  </a:lnTo>
                  <a:lnTo>
                    <a:pt x="491583" y="85474"/>
                  </a:lnTo>
                  <a:lnTo>
                    <a:pt x="455922" y="74250"/>
                  </a:lnTo>
                  <a:lnTo>
                    <a:pt x="418224" y="67122"/>
                  </a:lnTo>
                  <a:lnTo>
                    <a:pt x="379265" y="64185"/>
                  </a:lnTo>
                  <a:lnTo>
                    <a:pt x="339818" y="65535"/>
                  </a:lnTo>
                  <a:lnTo>
                    <a:pt x="286781" y="74417"/>
                  </a:lnTo>
                  <a:lnTo>
                    <a:pt x="239734" y="90455"/>
                  </a:lnTo>
                  <a:lnTo>
                    <a:pt x="199892" y="112594"/>
                  </a:lnTo>
                  <a:lnTo>
                    <a:pt x="168469" y="139778"/>
                  </a:lnTo>
                  <a:lnTo>
                    <a:pt x="135744" y="205061"/>
                  </a:lnTo>
                  <a:lnTo>
                    <a:pt x="136872" y="241049"/>
                  </a:lnTo>
                  <a:lnTo>
                    <a:pt x="135602" y="243335"/>
                  </a:lnTo>
                  <a:lnTo>
                    <a:pt x="68673" y="258844"/>
                  </a:lnTo>
                  <a:lnTo>
                    <a:pt x="19651" y="292738"/>
                  </a:lnTo>
                  <a:lnTo>
                    <a:pt x="0" y="330595"/>
                  </a:lnTo>
                  <a:lnTo>
                    <a:pt x="3696" y="369192"/>
                  </a:lnTo>
                  <a:lnTo>
                    <a:pt x="28991" y="404073"/>
                  </a:lnTo>
                  <a:lnTo>
                    <a:pt x="74134" y="430787"/>
                  </a:lnTo>
                  <a:lnTo>
                    <a:pt x="54145" y="448257"/>
                  </a:lnTo>
                  <a:lnTo>
                    <a:pt x="40526" y="467966"/>
                  </a:lnTo>
                  <a:lnTo>
                    <a:pt x="33647" y="489151"/>
                  </a:lnTo>
                  <a:lnTo>
                    <a:pt x="33875" y="511051"/>
                  </a:lnTo>
                  <a:lnTo>
                    <a:pt x="52780" y="548966"/>
                  </a:lnTo>
                  <a:lnTo>
                    <a:pt x="91009" y="578154"/>
                  </a:lnTo>
                  <a:lnTo>
                    <a:pt x="143121" y="595793"/>
                  </a:lnTo>
                  <a:lnTo>
                    <a:pt x="203674" y="599062"/>
                  </a:lnTo>
                  <a:lnTo>
                    <a:pt x="206595" y="602364"/>
                  </a:lnTo>
                  <a:lnTo>
                    <a:pt x="239445" y="631361"/>
                  </a:lnTo>
                  <a:lnTo>
                    <a:pt x="279181" y="654753"/>
                  </a:lnTo>
                  <a:lnTo>
                    <a:pt x="324308" y="672290"/>
                  </a:lnTo>
                  <a:lnTo>
                    <a:pt x="373330" y="683723"/>
                  </a:lnTo>
                  <a:lnTo>
                    <a:pt x="424751" y="688804"/>
                  </a:lnTo>
                  <a:lnTo>
                    <a:pt x="477075" y="687285"/>
                  </a:lnTo>
                  <a:lnTo>
                    <a:pt x="528807" y="678917"/>
                  </a:lnTo>
                  <a:lnTo>
                    <a:pt x="578451" y="663451"/>
                  </a:lnTo>
                  <a:lnTo>
                    <a:pt x="603978" y="684487"/>
                  </a:lnTo>
                  <a:lnTo>
                    <a:pt x="634363" y="702201"/>
                  </a:lnTo>
                  <a:lnTo>
                    <a:pt x="668891" y="716225"/>
                  </a:lnTo>
                  <a:lnTo>
                    <a:pt x="706848" y="726189"/>
                  </a:lnTo>
                  <a:lnTo>
                    <a:pt x="760654" y="732623"/>
                  </a:lnTo>
                  <a:lnTo>
                    <a:pt x="813556" y="730899"/>
                  </a:lnTo>
                  <a:lnTo>
                    <a:pt x="863779" y="721647"/>
                  </a:lnTo>
                  <a:lnTo>
                    <a:pt x="909547" y="705494"/>
                  </a:lnTo>
                  <a:lnTo>
                    <a:pt x="949086" y="683070"/>
                  </a:lnTo>
                  <a:lnTo>
                    <a:pt x="980621" y="655003"/>
                  </a:lnTo>
                  <a:lnTo>
                    <a:pt x="1002377" y="621922"/>
                  </a:lnTo>
                  <a:lnTo>
                    <a:pt x="1027033" y="630524"/>
                  </a:lnTo>
                  <a:lnTo>
                    <a:pt x="1053129" y="636828"/>
                  </a:lnTo>
                  <a:lnTo>
                    <a:pt x="1080297" y="640727"/>
                  </a:lnTo>
                  <a:lnTo>
                    <a:pt x="1108168" y="642115"/>
                  </a:lnTo>
                  <a:lnTo>
                    <a:pt x="1162209" y="637647"/>
                  </a:lnTo>
                  <a:lnTo>
                    <a:pt x="1210887" y="624452"/>
                  </a:lnTo>
                  <a:lnTo>
                    <a:pt x="1252249" y="603792"/>
                  </a:lnTo>
                  <a:lnTo>
                    <a:pt x="1284340" y="576931"/>
                  </a:lnTo>
                  <a:lnTo>
                    <a:pt x="1312892" y="509654"/>
                  </a:lnTo>
                  <a:lnTo>
                    <a:pt x="1342794" y="505548"/>
                  </a:lnTo>
                  <a:lnTo>
                    <a:pt x="1398742" y="490098"/>
                  </a:lnTo>
                  <a:lnTo>
                    <a:pt x="1469096" y="449170"/>
                  </a:lnTo>
                  <a:lnTo>
                    <a:pt x="1499535" y="413900"/>
                  </a:lnTo>
                  <a:lnTo>
                    <a:pt x="1515044" y="375208"/>
                  </a:lnTo>
                  <a:lnTo>
                    <a:pt x="1515207" y="335193"/>
                  </a:lnTo>
                  <a:lnTo>
                    <a:pt x="1499609" y="295954"/>
                  </a:lnTo>
                  <a:lnTo>
                    <a:pt x="1467832" y="259591"/>
                  </a:lnTo>
                  <a:lnTo>
                    <a:pt x="1471261" y="254257"/>
                  </a:lnTo>
                  <a:lnTo>
                    <a:pt x="1474182" y="248796"/>
                  </a:lnTo>
                  <a:lnTo>
                    <a:pt x="1476468" y="243335"/>
                  </a:lnTo>
                  <a:lnTo>
                    <a:pt x="1482805" y="204035"/>
                  </a:lnTo>
                  <a:lnTo>
                    <a:pt x="1470652" y="166740"/>
                  </a:lnTo>
                  <a:lnTo>
                    <a:pt x="1442187" y="133945"/>
                  </a:lnTo>
                  <a:lnTo>
                    <a:pt x="1399585" y="108142"/>
                  </a:lnTo>
                  <a:lnTo>
                    <a:pt x="1345023" y="91824"/>
                  </a:lnTo>
                  <a:lnTo>
                    <a:pt x="1337266" y="73172"/>
                  </a:lnTo>
                  <a:lnTo>
                    <a:pt x="1324877" y="55771"/>
                  </a:lnTo>
                  <a:lnTo>
                    <a:pt x="1308179" y="40014"/>
                  </a:lnTo>
                  <a:lnTo>
                    <a:pt x="1287492" y="26292"/>
                  </a:lnTo>
                  <a:lnTo>
                    <a:pt x="1240738" y="7754"/>
                  </a:lnTo>
                  <a:lnTo>
                    <a:pt x="1189371" y="0"/>
                  </a:lnTo>
                  <a:close/>
                </a:path>
              </a:pathLst>
            </a:custGeom>
            <a:solidFill>
              <a:srgbClr val="4471C4"/>
            </a:solidFill>
          </p:spPr>
          <p:txBody>
            <a:bodyPr wrap="square" lIns="0" tIns="0" rIns="0" bIns="0" rtlCol="0"/>
            <a:lstStyle/>
            <a:p>
              <a:endParaRPr/>
            </a:p>
          </p:txBody>
        </p:sp>
        <p:sp>
          <p:nvSpPr>
            <p:cNvPr id="17" name="object 17"/>
            <p:cNvSpPr/>
            <p:nvPr/>
          </p:nvSpPr>
          <p:spPr>
            <a:xfrm>
              <a:off x="8752365" y="2770374"/>
              <a:ext cx="1515745" cy="732790"/>
            </a:xfrm>
            <a:custGeom>
              <a:avLst/>
              <a:gdLst/>
              <a:ahLst/>
              <a:cxnLst/>
              <a:rect l="l" t="t" r="r" b="b"/>
              <a:pathLst>
                <a:path w="1515745" h="732789">
                  <a:moveTo>
                    <a:pt x="136872" y="241049"/>
                  </a:moveTo>
                  <a:lnTo>
                    <a:pt x="146681" y="170952"/>
                  </a:lnTo>
                  <a:lnTo>
                    <a:pt x="199892" y="112594"/>
                  </a:lnTo>
                  <a:lnTo>
                    <a:pt x="239734" y="90455"/>
                  </a:lnTo>
                  <a:lnTo>
                    <a:pt x="286781" y="74417"/>
                  </a:lnTo>
                  <a:lnTo>
                    <a:pt x="339818" y="65535"/>
                  </a:lnTo>
                  <a:lnTo>
                    <a:pt x="379265" y="64185"/>
                  </a:lnTo>
                  <a:lnTo>
                    <a:pt x="418224" y="67122"/>
                  </a:lnTo>
                  <a:lnTo>
                    <a:pt x="455922" y="74250"/>
                  </a:lnTo>
                  <a:lnTo>
                    <a:pt x="491583" y="85474"/>
                  </a:lnTo>
                  <a:lnTo>
                    <a:pt x="520836" y="58567"/>
                  </a:lnTo>
                  <a:lnTo>
                    <a:pt x="558474" y="38371"/>
                  </a:lnTo>
                  <a:lnTo>
                    <a:pt x="602089" y="25371"/>
                  </a:lnTo>
                  <a:lnTo>
                    <a:pt x="649270" y="20054"/>
                  </a:lnTo>
                  <a:lnTo>
                    <a:pt x="697608" y="22908"/>
                  </a:lnTo>
                  <a:lnTo>
                    <a:pt x="744694" y="34420"/>
                  </a:lnTo>
                  <a:lnTo>
                    <a:pt x="788255" y="55502"/>
                  </a:lnTo>
                  <a:lnTo>
                    <a:pt x="816831" y="29243"/>
                  </a:lnTo>
                  <a:lnTo>
                    <a:pt x="855045" y="10848"/>
                  </a:lnTo>
                  <a:lnTo>
                    <a:pt x="899519" y="1049"/>
                  </a:lnTo>
                  <a:lnTo>
                    <a:pt x="946877" y="577"/>
                  </a:lnTo>
                  <a:lnTo>
                    <a:pt x="993741" y="10163"/>
                  </a:lnTo>
                  <a:lnTo>
                    <a:pt x="1008933" y="15939"/>
                  </a:lnTo>
                  <a:lnTo>
                    <a:pt x="1022983" y="22751"/>
                  </a:lnTo>
                  <a:lnTo>
                    <a:pt x="1035746" y="30540"/>
                  </a:lnTo>
                  <a:lnTo>
                    <a:pt x="1047081" y="39246"/>
                  </a:lnTo>
                  <a:lnTo>
                    <a:pt x="1088591" y="15965"/>
                  </a:lnTo>
                  <a:lnTo>
                    <a:pt x="1137338" y="2810"/>
                  </a:lnTo>
                  <a:lnTo>
                    <a:pt x="1189371" y="0"/>
                  </a:lnTo>
                  <a:lnTo>
                    <a:pt x="1240738" y="7754"/>
                  </a:lnTo>
                  <a:lnTo>
                    <a:pt x="1287492" y="26292"/>
                  </a:lnTo>
                  <a:lnTo>
                    <a:pt x="1324877" y="55771"/>
                  </a:lnTo>
                  <a:lnTo>
                    <a:pt x="1345023" y="91824"/>
                  </a:lnTo>
                  <a:lnTo>
                    <a:pt x="1399585" y="108142"/>
                  </a:lnTo>
                  <a:lnTo>
                    <a:pt x="1442187" y="133945"/>
                  </a:lnTo>
                  <a:lnTo>
                    <a:pt x="1470652" y="166740"/>
                  </a:lnTo>
                  <a:lnTo>
                    <a:pt x="1482805" y="204035"/>
                  </a:lnTo>
                  <a:lnTo>
                    <a:pt x="1476468" y="243335"/>
                  </a:lnTo>
                  <a:lnTo>
                    <a:pt x="1474182" y="248796"/>
                  </a:lnTo>
                  <a:lnTo>
                    <a:pt x="1471261" y="254257"/>
                  </a:lnTo>
                  <a:lnTo>
                    <a:pt x="1467832" y="259591"/>
                  </a:lnTo>
                  <a:lnTo>
                    <a:pt x="1499609" y="295954"/>
                  </a:lnTo>
                  <a:lnTo>
                    <a:pt x="1515207" y="335193"/>
                  </a:lnTo>
                  <a:lnTo>
                    <a:pt x="1515044" y="375208"/>
                  </a:lnTo>
                  <a:lnTo>
                    <a:pt x="1499535" y="413900"/>
                  </a:lnTo>
                  <a:lnTo>
                    <a:pt x="1469096" y="449170"/>
                  </a:lnTo>
                  <a:lnTo>
                    <a:pt x="1424144" y="478920"/>
                  </a:lnTo>
                  <a:lnTo>
                    <a:pt x="1371518" y="499001"/>
                  </a:lnTo>
                  <a:lnTo>
                    <a:pt x="1312892" y="509654"/>
                  </a:lnTo>
                  <a:lnTo>
                    <a:pt x="1305206" y="545130"/>
                  </a:lnTo>
                  <a:lnTo>
                    <a:pt x="1252249" y="603792"/>
                  </a:lnTo>
                  <a:lnTo>
                    <a:pt x="1210887" y="624452"/>
                  </a:lnTo>
                  <a:lnTo>
                    <a:pt x="1162209" y="637647"/>
                  </a:lnTo>
                  <a:lnTo>
                    <a:pt x="1108168" y="642115"/>
                  </a:lnTo>
                  <a:lnTo>
                    <a:pt x="1080297" y="640727"/>
                  </a:lnTo>
                  <a:lnTo>
                    <a:pt x="1053129" y="636828"/>
                  </a:lnTo>
                  <a:lnTo>
                    <a:pt x="1027033" y="630524"/>
                  </a:lnTo>
                  <a:lnTo>
                    <a:pt x="1002377" y="621922"/>
                  </a:lnTo>
                  <a:lnTo>
                    <a:pt x="980621" y="655003"/>
                  </a:lnTo>
                  <a:lnTo>
                    <a:pt x="949086" y="683070"/>
                  </a:lnTo>
                  <a:lnTo>
                    <a:pt x="909547" y="705494"/>
                  </a:lnTo>
                  <a:lnTo>
                    <a:pt x="863779" y="721647"/>
                  </a:lnTo>
                  <a:lnTo>
                    <a:pt x="813556" y="730899"/>
                  </a:lnTo>
                  <a:lnTo>
                    <a:pt x="760654" y="732623"/>
                  </a:lnTo>
                  <a:lnTo>
                    <a:pt x="706848" y="726189"/>
                  </a:lnTo>
                  <a:lnTo>
                    <a:pt x="668891" y="716225"/>
                  </a:lnTo>
                  <a:lnTo>
                    <a:pt x="634363" y="702201"/>
                  </a:lnTo>
                  <a:lnTo>
                    <a:pt x="603978" y="684487"/>
                  </a:lnTo>
                  <a:lnTo>
                    <a:pt x="578451" y="663451"/>
                  </a:lnTo>
                  <a:lnTo>
                    <a:pt x="528807" y="678917"/>
                  </a:lnTo>
                  <a:lnTo>
                    <a:pt x="477075" y="687285"/>
                  </a:lnTo>
                  <a:lnTo>
                    <a:pt x="424751" y="688804"/>
                  </a:lnTo>
                  <a:lnTo>
                    <a:pt x="373330" y="683723"/>
                  </a:lnTo>
                  <a:lnTo>
                    <a:pt x="324308" y="672290"/>
                  </a:lnTo>
                  <a:lnTo>
                    <a:pt x="279181" y="654753"/>
                  </a:lnTo>
                  <a:lnTo>
                    <a:pt x="239445" y="631361"/>
                  </a:lnTo>
                  <a:lnTo>
                    <a:pt x="206595" y="602364"/>
                  </a:lnTo>
                  <a:lnTo>
                    <a:pt x="204690" y="600205"/>
                  </a:lnTo>
                  <a:lnTo>
                    <a:pt x="203674" y="599062"/>
                  </a:lnTo>
                  <a:lnTo>
                    <a:pt x="143121" y="595793"/>
                  </a:lnTo>
                  <a:lnTo>
                    <a:pt x="91009" y="578154"/>
                  </a:lnTo>
                  <a:lnTo>
                    <a:pt x="52780" y="548966"/>
                  </a:lnTo>
                  <a:lnTo>
                    <a:pt x="33875" y="511051"/>
                  </a:lnTo>
                  <a:lnTo>
                    <a:pt x="33647" y="489151"/>
                  </a:lnTo>
                  <a:lnTo>
                    <a:pt x="40526" y="467966"/>
                  </a:lnTo>
                  <a:lnTo>
                    <a:pt x="54145" y="448257"/>
                  </a:lnTo>
                  <a:lnTo>
                    <a:pt x="74134" y="430787"/>
                  </a:lnTo>
                  <a:lnTo>
                    <a:pt x="28991" y="404073"/>
                  </a:lnTo>
                  <a:lnTo>
                    <a:pt x="3696" y="369192"/>
                  </a:lnTo>
                  <a:lnTo>
                    <a:pt x="0" y="330595"/>
                  </a:lnTo>
                  <a:lnTo>
                    <a:pt x="19651" y="292738"/>
                  </a:lnTo>
                  <a:lnTo>
                    <a:pt x="41304" y="273749"/>
                  </a:lnTo>
                  <a:lnTo>
                    <a:pt x="68673" y="258844"/>
                  </a:lnTo>
                  <a:lnTo>
                    <a:pt x="100518" y="248536"/>
                  </a:lnTo>
                  <a:lnTo>
                    <a:pt x="135602" y="243335"/>
                  </a:lnTo>
                  <a:lnTo>
                    <a:pt x="136872" y="241049"/>
                  </a:lnTo>
                  <a:close/>
                </a:path>
                <a:path w="1515745" h="732789">
                  <a:moveTo>
                    <a:pt x="164685" y="441455"/>
                  </a:moveTo>
                  <a:lnTo>
                    <a:pt x="141489" y="441439"/>
                  </a:lnTo>
                  <a:lnTo>
                    <a:pt x="118663" y="439137"/>
                  </a:lnTo>
                  <a:lnTo>
                    <a:pt x="96623" y="434597"/>
                  </a:lnTo>
                  <a:lnTo>
                    <a:pt x="75785" y="427866"/>
                  </a:lnTo>
                </a:path>
                <a:path w="1515745" h="732789">
                  <a:moveTo>
                    <a:pt x="243171" y="589410"/>
                  </a:moveTo>
                  <a:lnTo>
                    <a:pt x="233723" y="591672"/>
                  </a:lnTo>
                  <a:lnTo>
                    <a:pt x="224073" y="593505"/>
                  </a:lnTo>
                  <a:lnTo>
                    <a:pt x="214256" y="594910"/>
                  </a:lnTo>
                  <a:lnTo>
                    <a:pt x="204309" y="595887"/>
                  </a:lnTo>
                </a:path>
                <a:path w="1515745" h="732789">
                  <a:moveTo>
                    <a:pt x="578324" y="660530"/>
                  </a:moveTo>
                  <a:lnTo>
                    <a:pt x="571583" y="653459"/>
                  </a:lnTo>
                  <a:lnTo>
                    <a:pt x="565449" y="646163"/>
                  </a:lnTo>
                  <a:lnTo>
                    <a:pt x="559911" y="638652"/>
                  </a:lnTo>
                  <a:lnTo>
                    <a:pt x="554956" y="630939"/>
                  </a:lnTo>
                </a:path>
                <a:path w="1515745" h="732789">
                  <a:moveTo>
                    <a:pt x="1011775" y="586870"/>
                  </a:moveTo>
                  <a:lnTo>
                    <a:pt x="1010469" y="595109"/>
                  </a:lnTo>
                  <a:lnTo>
                    <a:pt x="1008473" y="603253"/>
                  </a:lnTo>
                  <a:lnTo>
                    <a:pt x="1005810" y="611301"/>
                  </a:lnTo>
                  <a:lnTo>
                    <a:pt x="1002504" y="619255"/>
                  </a:lnTo>
                </a:path>
                <a:path w="1515745" h="732789">
                  <a:moveTo>
                    <a:pt x="1197957" y="386718"/>
                  </a:moveTo>
                  <a:lnTo>
                    <a:pt x="1245550" y="407879"/>
                  </a:lnTo>
                  <a:lnTo>
                    <a:pt x="1281618" y="436375"/>
                  </a:lnTo>
                  <a:lnTo>
                    <a:pt x="1304399" y="470299"/>
                  </a:lnTo>
                  <a:lnTo>
                    <a:pt x="1312130" y="507749"/>
                  </a:lnTo>
                </a:path>
                <a:path w="1515745" h="732789">
                  <a:moveTo>
                    <a:pt x="1467197" y="257686"/>
                  </a:moveTo>
                  <a:lnTo>
                    <a:pt x="1457525" y="270451"/>
                  </a:lnTo>
                  <a:lnTo>
                    <a:pt x="1445734" y="282371"/>
                  </a:lnTo>
                  <a:lnTo>
                    <a:pt x="1431942" y="293315"/>
                  </a:lnTo>
                  <a:lnTo>
                    <a:pt x="1416270" y="303152"/>
                  </a:lnTo>
                </a:path>
                <a:path w="1515745" h="732789">
                  <a:moveTo>
                    <a:pt x="1345150" y="89284"/>
                  </a:moveTo>
                  <a:lnTo>
                    <a:pt x="1347182" y="96396"/>
                  </a:lnTo>
                  <a:lnTo>
                    <a:pt x="1348071" y="103508"/>
                  </a:lnTo>
                  <a:lnTo>
                    <a:pt x="1347817" y="110747"/>
                  </a:lnTo>
                </a:path>
                <a:path w="1515745" h="732789">
                  <a:moveTo>
                    <a:pt x="1020665" y="64265"/>
                  </a:moveTo>
                  <a:lnTo>
                    <a:pt x="1026019" y="56980"/>
                  </a:lnTo>
                  <a:lnTo>
                    <a:pt x="1032158" y="49993"/>
                  </a:lnTo>
                  <a:lnTo>
                    <a:pt x="1039060" y="43316"/>
                  </a:lnTo>
                  <a:lnTo>
                    <a:pt x="1046700" y="36960"/>
                  </a:lnTo>
                </a:path>
                <a:path w="1515745" h="732789">
                  <a:moveTo>
                    <a:pt x="777206" y="77346"/>
                  </a:moveTo>
                  <a:lnTo>
                    <a:pt x="779492" y="71226"/>
                  </a:lnTo>
                  <a:lnTo>
                    <a:pt x="782349" y="65249"/>
                  </a:lnTo>
                  <a:lnTo>
                    <a:pt x="785778" y="59415"/>
                  </a:lnTo>
                  <a:lnTo>
                    <a:pt x="789779" y="53724"/>
                  </a:lnTo>
                </a:path>
                <a:path w="1515745" h="732789">
                  <a:moveTo>
                    <a:pt x="491329" y="85347"/>
                  </a:moveTo>
                  <a:lnTo>
                    <a:pt x="503545" y="90347"/>
                  </a:lnTo>
                  <a:lnTo>
                    <a:pt x="515237" y="95824"/>
                  </a:lnTo>
                  <a:lnTo>
                    <a:pt x="526405" y="101777"/>
                  </a:lnTo>
                  <a:lnTo>
                    <a:pt x="537049" y="108207"/>
                  </a:lnTo>
                </a:path>
                <a:path w="1515745" h="732789">
                  <a:moveTo>
                    <a:pt x="144873" y="265179"/>
                  </a:moveTo>
                  <a:lnTo>
                    <a:pt x="142301" y="259229"/>
                  </a:lnTo>
                  <a:lnTo>
                    <a:pt x="140110" y="253209"/>
                  </a:lnTo>
                  <a:lnTo>
                    <a:pt x="138301" y="247141"/>
                  </a:lnTo>
                  <a:lnTo>
                    <a:pt x="136872" y="241049"/>
                  </a:lnTo>
                </a:path>
              </a:pathLst>
            </a:custGeom>
            <a:ln w="12700">
              <a:solidFill>
                <a:srgbClr val="2E528F"/>
              </a:solidFill>
            </a:ln>
          </p:spPr>
          <p:txBody>
            <a:bodyPr wrap="square" lIns="0" tIns="0" rIns="0" bIns="0" rtlCol="0"/>
            <a:lstStyle/>
            <a:p>
              <a:endParaRPr/>
            </a:p>
          </p:txBody>
        </p:sp>
      </p:grpSp>
      <p:sp>
        <p:nvSpPr>
          <p:cNvPr id="18" name="object 18"/>
          <p:cNvSpPr txBox="1"/>
          <p:nvPr/>
        </p:nvSpPr>
        <p:spPr>
          <a:xfrm>
            <a:off x="9258045" y="2952750"/>
            <a:ext cx="40068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FFFFFF"/>
                </a:solidFill>
                <a:latin typeface="Calibri"/>
                <a:cs typeface="Calibri"/>
              </a:rPr>
              <a:t>stall</a:t>
            </a:r>
            <a:endParaRPr sz="180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a:spLocks noGrp="1"/>
          </p:cNvSpPr>
          <p:nvPr>
            <p:ph type="title"/>
          </p:nvPr>
        </p:nvSpPr>
        <p:spPr>
          <a:prstGeom prst="rect">
            <a:avLst/>
          </a:prstGeom>
        </p:spPr>
        <p:txBody>
          <a:bodyPr vert="horz" wrap="square" lIns="0" tIns="54483" rIns="0" bIns="0" rtlCol="0">
            <a:spAutoFit/>
          </a:bodyPr>
          <a:lstStyle/>
          <a:p>
            <a:pPr marL="12700">
              <a:lnSpc>
                <a:spcPct val="100000"/>
              </a:lnSpc>
              <a:spcBef>
                <a:spcPts val="105"/>
              </a:spcBef>
            </a:pPr>
            <a:r>
              <a:rPr dirty="0"/>
              <a:t>Example:</a:t>
            </a:r>
            <a:r>
              <a:rPr spc="-120" dirty="0"/>
              <a:t> </a:t>
            </a:r>
            <a:r>
              <a:rPr dirty="0"/>
              <a:t>Pipelined</a:t>
            </a:r>
            <a:r>
              <a:rPr spc="-95" dirty="0"/>
              <a:t> </a:t>
            </a:r>
            <a:r>
              <a:rPr dirty="0"/>
              <a:t>Execution</a:t>
            </a:r>
            <a:r>
              <a:rPr spc="-90" dirty="0"/>
              <a:t> </a:t>
            </a:r>
            <a:r>
              <a:rPr dirty="0"/>
              <a:t>w/</a:t>
            </a:r>
            <a:r>
              <a:rPr spc="-95" dirty="0"/>
              <a:t> </a:t>
            </a:r>
            <a:r>
              <a:rPr dirty="0"/>
              <a:t>RAW</a:t>
            </a:r>
            <a:r>
              <a:rPr spc="-110" dirty="0"/>
              <a:t> </a:t>
            </a:r>
            <a:r>
              <a:rPr spc="-10" dirty="0"/>
              <a:t>Hazard</a:t>
            </a:r>
          </a:p>
        </p:txBody>
      </p:sp>
      <p:grpSp>
        <p:nvGrpSpPr>
          <p:cNvPr id="10" name="object 10"/>
          <p:cNvGrpSpPr/>
          <p:nvPr/>
        </p:nvGrpSpPr>
        <p:grpSpPr>
          <a:xfrm>
            <a:off x="8848123" y="2812847"/>
            <a:ext cx="1528445" cy="744220"/>
            <a:chOff x="8848123" y="2812847"/>
            <a:chExt cx="1528445" cy="744220"/>
          </a:xfrm>
        </p:grpSpPr>
        <p:sp>
          <p:nvSpPr>
            <p:cNvPr id="11" name="object 11"/>
            <p:cNvSpPr/>
            <p:nvPr/>
          </p:nvSpPr>
          <p:spPr>
            <a:xfrm>
              <a:off x="8854473" y="2819197"/>
              <a:ext cx="1515745" cy="731520"/>
            </a:xfrm>
            <a:custGeom>
              <a:avLst/>
              <a:gdLst/>
              <a:ahLst/>
              <a:cxnLst/>
              <a:rect l="l" t="t" r="r" b="b"/>
              <a:pathLst>
                <a:path w="1515745" h="731520">
                  <a:moveTo>
                    <a:pt x="1189371" y="0"/>
                  </a:moveTo>
                  <a:lnTo>
                    <a:pt x="1137338" y="2791"/>
                  </a:lnTo>
                  <a:lnTo>
                    <a:pt x="1088591" y="15922"/>
                  </a:lnTo>
                  <a:lnTo>
                    <a:pt x="1047081" y="39191"/>
                  </a:lnTo>
                  <a:lnTo>
                    <a:pt x="1035746" y="30414"/>
                  </a:lnTo>
                  <a:lnTo>
                    <a:pt x="1022983" y="22601"/>
                  </a:lnTo>
                  <a:lnTo>
                    <a:pt x="1008933" y="15813"/>
                  </a:lnTo>
                  <a:lnTo>
                    <a:pt x="993741" y="10108"/>
                  </a:lnTo>
                  <a:lnTo>
                    <a:pt x="946877" y="521"/>
                  </a:lnTo>
                  <a:lnTo>
                    <a:pt x="899519" y="986"/>
                  </a:lnTo>
                  <a:lnTo>
                    <a:pt x="855045" y="10766"/>
                  </a:lnTo>
                  <a:lnTo>
                    <a:pt x="816831" y="29123"/>
                  </a:lnTo>
                  <a:lnTo>
                    <a:pt x="788255" y="55320"/>
                  </a:lnTo>
                  <a:lnTo>
                    <a:pt x="778234" y="49275"/>
                  </a:lnTo>
                  <a:lnTo>
                    <a:pt x="697608" y="22779"/>
                  </a:lnTo>
                  <a:lnTo>
                    <a:pt x="649270" y="19957"/>
                  </a:lnTo>
                  <a:lnTo>
                    <a:pt x="602089" y="25284"/>
                  </a:lnTo>
                  <a:lnTo>
                    <a:pt x="558474" y="38273"/>
                  </a:lnTo>
                  <a:lnTo>
                    <a:pt x="520836" y="58438"/>
                  </a:lnTo>
                  <a:lnTo>
                    <a:pt x="491583" y="85292"/>
                  </a:lnTo>
                  <a:lnTo>
                    <a:pt x="455922" y="74068"/>
                  </a:lnTo>
                  <a:lnTo>
                    <a:pt x="418224" y="66940"/>
                  </a:lnTo>
                  <a:lnTo>
                    <a:pt x="379265" y="64003"/>
                  </a:lnTo>
                  <a:lnTo>
                    <a:pt x="339818" y="65353"/>
                  </a:lnTo>
                  <a:lnTo>
                    <a:pt x="286781" y="74221"/>
                  </a:lnTo>
                  <a:lnTo>
                    <a:pt x="239734" y="90220"/>
                  </a:lnTo>
                  <a:lnTo>
                    <a:pt x="199892" y="112302"/>
                  </a:lnTo>
                  <a:lnTo>
                    <a:pt x="168469" y="139418"/>
                  </a:lnTo>
                  <a:lnTo>
                    <a:pt x="135744" y="204559"/>
                  </a:lnTo>
                  <a:lnTo>
                    <a:pt x="136872" y="240486"/>
                  </a:lnTo>
                  <a:lnTo>
                    <a:pt x="135602" y="242772"/>
                  </a:lnTo>
                  <a:lnTo>
                    <a:pt x="68673" y="258266"/>
                  </a:lnTo>
                  <a:lnTo>
                    <a:pt x="19651" y="292048"/>
                  </a:lnTo>
                  <a:lnTo>
                    <a:pt x="0" y="329864"/>
                  </a:lnTo>
                  <a:lnTo>
                    <a:pt x="3696" y="368359"/>
                  </a:lnTo>
                  <a:lnTo>
                    <a:pt x="28991" y="403115"/>
                  </a:lnTo>
                  <a:lnTo>
                    <a:pt x="74134" y="429716"/>
                  </a:lnTo>
                  <a:lnTo>
                    <a:pt x="54145" y="447240"/>
                  </a:lnTo>
                  <a:lnTo>
                    <a:pt x="40526" y="466943"/>
                  </a:lnTo>
                  <a:lnTo>
                    <a:pt x="33647" y="488098"/>
                  </a:lnTo>
                  <a:lnTo>
                    <a:pt x="33875" y="509980"/>
                  </a:lnTo>
                  <a:lnTo>
                    <a:pt x="52780" y="547748"/>
                  </a:lnTo>
                  <a:lnTo>
                    <a:pt x="91009" y="576861"/>
                  </a:lnTo>
                  <a:lnTo>
                    <a:pt x="143121" y="594472"/>
                  </a:lnTo>
                  <a:lnTo>
                    <a:pt x="203674" y="597737"/>
                  </a:lnTo>
                  <a:lnTo>
                    <a:pt x="206595" y="601039"/>
                  </a:lnTo>
                  <a:lnTo>
                    <a:pt x="239445" y="629989"/>
                  </a:lnTo>
                  <a:lnTo>
                    <a:pt x="279181" y="653337"/>
                  </a:lnTo>
                  <a:lnTo>
                    <a:pt x="324308" y="670835"/>
                  </a:lnTo>
                  <a:lnTo>
                    <a:pt x="373330" y="682239"/>
                  </a:lnTo>
                  <a:lnTo>
                    <a:pt x="424751" y="687303"/>
                  </a:lnTo>
                  <a:lnTo>
                    <a:pt x="477075" y="685781"/>
                  </a:lnTo>
                  <a:lnTo>
                    <a:pt x="528807" y="677428"/>
                  </a:lnTo>
                  <a:lnTo>
                    <a:pt x="578451" y="661999"/>
                  </a:lnTo>
                  <a:lnTo>
                    <a:pt x="603978" y="683015"/>
                  </a:lnTo>
                  <a:lnTo>
                    <a:pt x="634363" y="700686"/>
                  </a:lnTo>
                  <a:lnTo>
                    <a:pt x="668891" y="714666"/>
                  </a:lnTo>
                  <a:lnTo>
                    <a:pt x="706848" y="724610"/>
                  </a:lnTo>
                  <a:lnTo>
                    <a:pt x="760654" y="731051"/>
                  </a:lnTo>
                  <a:lnTo>
                    <a:pt x="813556" y="729345"/>
                  </a:lnTo>
                  <a:lnTo>
                    <a:pt x="863779" y="720118"/>
                  </a:lnTo>
                  <a:lnTo>
                    <a:pt x="909547" y="703992"/>
                  </a:lnTo>
                  <a:lnTo>
                    <a:pt x="949086" y="681593"/>
                  </a:lnTo>
                  <a:lnTo>
                    <a:pt x="980621" y="653544"/>
                  </a:lnTo>
                  <a:lnTo>
                    <a:pt x="1002377" y="620470"/>
                  </a:lnTo>
                  <a:lnTo>
                    <a:pt x="1027033" y="629128"/>
                  </a:lnTo>
                  <a:lnTo>
                    <a:pt x="1053129" y="635440"/>
                  </a:lnTo>
                  <a:lnTo>
                    <a:pt x="1080297" y="639347"/>
                  </a:lnTo>
                  <a:lnTo>
                    <a:pt x="1108168" y="640790"/>
                  </a:lnTo>
                  <a:lnTo>
                    <a:pt x="1162209" y="636279"/>
                  </a:lnTo>
                  <a:lnTo>
                    <a:pt x="1210887" y="623080"/>
                  </a:lnTo>
                  <a:lnTo>
                    <a:pt x="1252249" y="602452"/>
                  </a:lnTo>
                  <a:lnTo>
                    <a:pt x="1284340" y="575653"/>
                  </a:lnTo>
                  <a:lnTo>
                    <a:pt x="1312892" y="508583"/>
                  </a:lnTo>
                  <a:lnTo>
                    <a:pt x="1342794" y="504477"/>
                  </a:lnTo>
                  <a:lnTo>
                    <a:pt x="1398742" y="489027"/>
                  </a:lnTo>
                  <a:lnTo>
                    <a:pt x="1469096" y="448172"/>
                  </a:lnTo>
                  <a:lnTo>
                    <a:pt x="1499535" y="412985"/>
                  </a:lnTo>
                  <a:lnTo>
                    <a:pt x="1515044" y="374375"/>
                  </a:lnTo>
                  <a:lnTo>
                    <a:pt x="1515207" y="334433"/>
                  </a:lnTo>
                  <a:lnTo>
                    <a:pt x="1499609" y="295245"/>
                  </a:lnTo>
                  <a:lnTo>
                    <a:pt x="1467832" y="258901"/>
                  </a:lnTo>
                  <a:lnTo>
                    <a:pt x="1471261" y="253694"/>
                  </a:lnTo>
                  <a:lnTo>
                    <a:pt x="1474182" y="248233"/>
                  </a:lnTo>
                  <a:lnTo>
                    <a:pt x="1476468" y="242772"/>
                  </a:lnTo>
                  <a:lnTo>
                    <a:pt x="1482805" y="203547"/>
                  </a:lnTo>
                  <a:lnTo>
                    <a:pt x="1470652" y="166322"/>
                  </a:lnTo>
                  <a:lnTo>
                    <a:pt x="1442187" y="133583"/>
                  </a:lnTo>
                  <a:lnTo>
                    <a:pt x="1399585" y="107818"/>
                  </a:lnTo>
                  <a:lnTo>
                    <a:pt x="1345023" y="91515"/>
                  </a:lnTo>
                  <a:lnTo>
                    <a:pt x="1337266" y="72957"/>
                  </a:lnTo>
                  <a:lnTo>
                    <a:pt x="1324877" y="55637"/>
                  </a:lnTo>
                  <a:lnTo>
                    <a:pt x="1308179" y="39937"/>
                  </a:lnTo>
                  <a:lnTo>
                    <a:pt x="1287492" y="26237"/>
                  </a:lnTo>
                  <a:lnTo>
                    <a:pt x="1240738" y="7748"/>
                  </a:lnTo>
                  <a:lnTo>
                    <a:pt x="1189371" y="0"/>
                  </a:lnTo>
                  <a:close/>
                </a:path>
              </a:pathLst>
            </a:custGeom>
            <a:solidFill>
              <a:srgbClr val="4471C4"/>
            </a:solidFill>
          </p:spPr>
          <p:txBody>
            <a:bodyPr wrap="square" lIns="0" tIns="0" rIns="0" bIns="0" rtlCol="0"/>
            <a:lstStyle/>
            <a:p>
              <a:endParaRPr/>
            </a:p>
          </p:txBody>
        </p:sp>
        <p:sp>
          <p:nvSpPr>
            <p:cNvPr id="12" name="object 12"/>
            <p:cNvSpPr/>
            <p:nvPr/>
          </p:nvSpPr>
          <p:spPr>
            <a:xfrm>
              <a:off x="8854473" y="2819197"/>
              <a:ext cx="1515745" cy="731520"/>
            </a:xfrm>
            <a:custGeom>
              <a:avLst/>
              <a:gdLst/>
              <a:ahLst/>
              <a:cxnLst/>
              <a:rect l="l" t="t" r="r" b="b"/>
              <a:pathLst>
                <a:path w="1515745" h="731520">
                  <a:moveTo>
                    <a:pt x="136872" y="240486"/>
                  </a:moveTo>
                  <a:lnTo>
                    <a:pt x="146681" y="170520"/>
                  </a:lnTo>
                  <a:lnTo>
                    <a:pt x="199892" y="112302"/>
                  </a:lnTo>
                  <a:lnTo>
                    <a:pt x="239734" y="90220"/>
                  </a:lnTo>
                  <a:lnTo>
                    <a:pt x="286781" y="74221"/>
                  </a:lnTo>
                  <a:lnTo>
                    <a:pt x="339818" y="65353"/>
                  </a:lnTo>
                  <a:lnTo>
                    <a:pt x="379265" y="64003"/>
                  </a:lnTo>
                  <a:lnTo>
                    <a:pt x="418224" y="66940"/>
                  </a:lnTo>
                  <a:lnTo>
                    <a:pt x="455922" y="74068"/>
                  </a:lnTo>
                  <a:lnTo>
                    <a:pt x="491583" y="85292"/>
                  </a:lnTo>
                  <a:lnTo>
                    <a:pt x="520836" y="58438"/>
                  </a:lnTo>
                  <a:lnTo>
                    <a:pt x="558474" y="38273"/>
                  </a:lnTo>
                  <a:lnTo>
                    <a:pt x="602089" y="25284"/>
                  </a:lnTo>
                  <a:lnTo>
                    <a:pt x="649270" y="19957"/>
                  </a:lnTo>
                  <a:lnTo>
                    <a:pt x="697608" y="22779"/>
                  </a:lnTo>
                  <a:lnTo>
                    <a:pt x="744694" y="34238"/>
                  </a:lnTo>
                  <a:lnTo>
                    <a:pt x="788255" y="55320"/>
                  </a:lnTo>
                  <a:lnTo>
                    <a:pt x="816831" y="29123"/>
                  </a:lnTo>
                  <a:lnTo>
                    <a:pt x="855045" y="10766"/>
                  </a:lnTo>
                  <a:lnTo>
                    <a:pt x="899519" y="986"/>
                  </a:lnTo>
                  <a:lnTo>
                    <a:pt x="946877" y="521"/>
                  </a:lnTo>
                  <a:lnTo>
                    <a:pt x="993741" y="10108"/>
                  </a:lnTo>
                  <a:lnTo>
                    <a:pt x="1008933" y="15813"/>
                  </a:lnTo>
                  <a:lnTo>
                    <a:pt x="1022983" y="22601"/>
                  </a:lnTo>
                  <a:lnTo>
                    <a:pt x="1035746" y="30414"/>
                  </a:lnTo>
                  <a:lnTo>
                    <a:pt x="1047081" y="39191"/>
                  </a:lnTo>
                  <a:lnTo>
                    <a:pt x="1088591" y="15922"/>
                  </a:lnTo>
                  <a:lnTo>
                    <a:pt x="1137338" y="2791"/>
                  </a:lnTo>
                  <a:lnTo>
                    <a:pt x="1189371" y="0"/>
                  </a:lnTo>
                  <a:lnTo>
                    <a:pt x="1240738" y="7748"/>
                  </a:lnTo>
                  <a:lnTo>
                    <a:pt x="1287492" y="26237"/>
                  </a:lnTo>
                  <a:lnTo>
                    <a:pt x="1324877" y="55637"/>
                  </a:lnTo>
                  <a:lnTo>
                    <a:pt x="1345023" y="91515"/>
                  </a:lnTo>
                  <a:lnTo>
                    <a:pt x="1399585" y="107818"/>
                  </a:lnTo>
                  <a:lnTo>
                    <a:pt x="1442187" y="133583"/>
                  </a:lnTo>
                  <a:lnTo>
                    <a:pt x="1470652" y="166322"/>
                  </a:lnTo>
                  <a:lnTo>
                    <a:pt x="1482805" y="203547"/>
                  </a:lnTo>
                  <a:lnTo>
                    <a:pt x="1476468" y="242772"/>
                  </a:lnTo>
                  <a:lnTo>
                    <a:pt x="1474182" y="248233"/>
                  </a:lnTo>
                  <a:lnTo>
                    <a:pt x="1471261" y="253694"/>
                  </a:lnTo>
                  <a:lnTo>
                    <a:pt x="1467832" y="258901"/>
                  </a:lnTo>
                  <a:lnTo>
                    <a:pt x="1499609" y="295245"/>
                  </a:lnTo>
                  <a:lnTo>
                    <a:pt x="1515207" y="334433"/>
                  </a:lnTo>
                  <a:lnTo>
                    <a:pt x="1515044" y="374375"/>
                  </a:lnTo>
                  <a:lnTo>
                    <a:pt x="1499535" y="412985"/>
                  </a:lnTo>
                  <a:lnTo>
                    <a:pt x="1469096" y="448172"/>
                  </a:lnTo>
                  <a:lnTo>
                    <a:pt x="1424144" y="477849"/>
                  </a:lnTo>
                  <a:lnTo>
                    <a:pt x="1371518" y="497931"/>
                  </a:lnTo>
                  <a:lnTo>
                    <a:pt x="1312892" y="508583"/>
                  </a:lnTo>
                  <a:lnTo>
                    <a:pt x="1305206" y="543943"/>
                  </a:lnTo>
                  <a:lnTo>
                    <a:pt x="1252249" y="602452"/>
                  </a:lnTo>
                  <a:lnTo>
                    <a:pt x="1210887" y="623080"/>
                  </a:lnTo>
                  <a:lnTo>
                    <a:pt x="1162209" y="636279"/>
                  </a:lnTo>
                  <a:lnTo>
                    <a:pt x="1108168" y="640790"/>
                  </a:lnTo>
                  <a:lnTo>
                    <a:pt x="1080297" y="639347"/>
                  </a:lnTo>
                  <a:lnTo>
                    <a:pt x="1053129" y="635440"/>
                  </a:lnTo>
                  <a:lnTo>
                    <a:pt x="1027033" y="629128"/>
                  </a:lnTo>
                  <a:lnTo>
                    <a:pt x="1002377" y="620470"/>
                  </a:lnTo>
                  <a:lnTo>
                    <a:pt x="980621" y="653544"/>
                  </a:lnTo>
                  <a:lnTo>
                    <a:pt x="949086" y="681593"/>
                  </a:lnTo>
                  <a:lnTo>
                    <a:pt x="909547" y="703992"/>
                  </a:lnTo>
                  <a:lnTo>
                    <a:pt x="863779" y="720118"/>
                  </a:lnTo>
                  <a:lnTo>
                    <a:pt x="813556" y="729345"/>
                  </a:lnTo>
                  <a:lnTo>
                    <a:pt x="760654" y="731051"/>
                  </a:lnTo>
                  <a:lnTo>
                    <a:pt x="706848" y="724610"/>
                  </a:lnTo>
                  <a:lnTo>
                    <a:pt x="668891" y="714666"/>
                  </a:lnTo>
                  <a:lnTo>
                    <a:pt x="634363" y="700686"/>
                  </a:lnTo>
                  <a:lnTo>
                    <a:pt x="603978" y="683015"/>
                  </a:lnTo>
                  <a:lnTo>
                    <a:pt x="578451" y="661999"/>
                  </a:lnTo>
                  <a:lnTo>
                    <a:pt x="528807" y="677428"/>
                  </a:lnTo>
                  <a:lnTo>
                    <a:pt x="477075" y="685781"/>
                  </a:lnTo>
                  <a:lnTo>
                    <a:pt x="424751" y="687303"/>
                  </a:lnTo>
                  <a:lnTo>
                    <a:pt x="373330" y="682239"/>
                  </a:lnTo>
                  <a:lnTo>
                    <a:pt x="324308" y="670835"/>
                  </a:lnTo>
                  <a:lnTo>
                    <a:pt x="279181" y="653337"/>
                  </a:lnTo>
                  <a:lnTo>
                    <a:pt x="239445" y="629989"/>
                  </a:lnTo>
                  <a:lnTo>
                    <a:pt x="206595" y="601039"/>
                  </a:lnTo>
                  <a:lnTo>
                    <a:pt x="204690" y="598880"/>
                  </a:lnTo>
                  <a:lnTo>
                    <a:pt x="203674" y="597737"/>
                  </a:lnTo>
                  <a:lnTo>
                    <a:pt x="143121" y="594472"/>
                  </a:lnTo>
                  <a:lnTo>
                    <a:pt x="91009" y="576861"/>
                  </a:lnTo>
                  <a:lnTo>
                    <a:pt x="52780" y="547748"/>
                  </a:lnTo>
                  <a:lnTo>
                    <a:pt x="33875" y="509980"/>
                  </a:lnTo>
                  <a:lnTo>
                    <a:pt x="33647" y="488098"/>
                  </a:lnTo>
                  <a:lnTo>
                    <a:pt x="40526" y="466943"/>
                  </a:lnTo>
                  <a:lnTo>
                    <a:pt x="54145" y="447240"/>
                  </a:lnTo>
                  <a:lnTo>
                    <a:pt x="74134" y="429716"/>
                  </a:lnTo>
                  <a:lnTo>
                    <a:pt x="28991" y="403115"/>
                  </a:lnTo>
                  <a:lnTo>
                    <a:pt x="3696" y="368359"/>
                  </a:lnTo>
                  <a:lnTo>
                    <a:pt x="0" y="329864"/>
                  </a:lnTo>
                  <a:lnTo>
                    <a:pt x="19651" y="292048"/>
                  </a:lnTo>
                  <a:lnTo>
                    <a:pt x="41304" y="273133"/>
                  </a:lnTo>
                  <a:lnTo>
                    <a:pt x="68673" y="258266"/>
                  </a:lnTo>
                  <a:lnTo>
                    <a:pt x="100518" y="247971"/>
                  </a:lnTo>
                  <a:lnTo>
                    <a:pt x="135602" y="242772"/>
                  </a:lnTo>
                  <a:lnTo>
                    <a:pt x="136872" y="240486"/>
                  </a:lnTo>
                  <a:close/>
                </a:path>
                <a:path w="1515745" h="731520">
                  <a:moveTo>
                    <a:pt x="164685" y="440384"/>
                  </a:moveTo>
                  <a:lnTo>
                    <a:pt x="141489" y="440441"/>
                  </a:lnTo>
                  <a:lnTo>
                    <a:pt x="118663" y="438177"/>
                  </a:lnTo>
                  <a:lnTo>
                    <a:pt x="96623" y="433651"/>
                  </a:lnTo>
                  <a:lnTo>
                    <a:pt x="75785" y="426922"/>
                  </a:lnTo>
                </a:path>
                <a:path w="1515745" h="731520">
                  <a:moveTo>
                    <a:pt x="243171" y="588085"/>
                  </a:moveTo>
                  <a:lnTo>
                    <a:pt x="233721" y="590347"/>
                  </a:lnTo>
                  <a:lnTo>
                    <a:pt x="224057" y="592180"/>
                  </a:lnTo>
                  <a:lnTo>
                    <a:pt x="214203" y="593585"/>
                  </a:lnTo>
                  <a:lnTo>
                    <a:pt x="204182" y="594562"/>
                  </a:lnTo>
                </a:path>
                <a:path w="1515745" h="731520">
                  <a:moveTo>
                    <a:pt x="578324" y="659078"/>
                  </a:moveTo>
                  <a:lnTo>
                    <a:pt x="571583" y="652009"/>
                  </a:lnTo>
                  <a:lnTo>
                    <a:pt x="565449" y="644727"/>
                  </a:lnTo>
                  <a:lnTo>
                    <a:pt x="559911" y="637254"/>
                  </a:lnTo>
                  <a:lnTo>
                    <a:pt x="554956" y="629614"/>
                  </a:lnTo>
                </a:path>
                <a:path w="1515745" h="731520">
                  <a:moveTo>
                    <a:pt x="1011775" y="585545"/>
                  </a:moveTo>
                  <a:lnTo>
                    <a:pt x="1010469" y="593784"/>
                  </a:lnTo>
                  <a:lnTo>
                    <a:pt x="1008473" y="601928"/>
                  </a:lnTo>
                  <a:lnTo>
                    <a:pt x="1005810" y="609976"/>
                  </a:lnTo>
                  <a:lnTo>
                    <a:pt x="1002504" y="617930"/>
                  </a:lnTo>
                </a:path>
                <a:path w="1515745" h="731520">
                  <a:moveTo>
                    <a:pt x="1197957" y="385901"/>
                  </a:moveTo>
                  <a:lnTo>
                    <a:pt x="1245550" y="407040"/>
                  </a:lnTo>
                  <a:lnTo>
                    <a:pt x="1281618" y="435478"/>
                  </a:lnTo>
                  <a:lnTo>
                    <a:pt x="1304399" y="469322"/>
                  </a:lnTo>
                  <a:lnTo>
                    <a:pt x="1312130" y="506678"/>
                  </a:lnTo>
                </a:path>
                <a:path w="1515745" h="731520">
                  <a:moveTo>
                    <a:pt x="1467070" y="257123"/>
                  </a:moveTo>
                  <a:lnTo>
                    <a:pt x="1457471" y="269868"/>
                  </a:lnTo>
                  <a:lnTo>
                    <a:pt x="1445718" y="281745"/>
                  </a:lnTo>
                  <a:lnTo>
                    <a:pt x="1431940" y="292645"/>
                  </a:lnTo>
                  <a:lnTo>
                    <a:pt x="1416270" y="302462"/>
                  </a:lnTo>
                </a:path>
                <a:path w="1515745" h="731520">
                  <a:moveTo>
                    <a:pt x="1345150" y="88975"/>
                  </a:moveTo>
                  <a:lnTo>
                    <a:pt x="1347182" y="96087"/>
                  </a:lnTo>
                  <a:lnTo>
                    <a:pt x="1348071" y="103199"/>
                  </a:lnTo>
                  <a:lnTo>
                    <a:pt x="1347817" y="110438"/>
                  </a:lnTo>
                </a:path>
                <a:path w="1515745" h="731520">
                  <a:moveTo>
                    <a:pt x="1020665" y="64083"/>
                  </a:moveTo>
                  <a:lnTo>
                    <a:pt x="1026019" y="56798"/>
                  </a:lnTo>
                  <a:lnTo>
                    <a:pt x="1032158" y="49811"/>
                  </a:lnTo>
                  <a:lnTo>
                    <a:pt x="1039060" y="43134"/>
                  </a:lnTo>
                  <a:lnTo>
                    <a:pt x="1046700" y="36778"/>
                  </a:lnTo>
                </a:path>
                <a:path w="1515745" h="731520">
                  <a:moveTo>
                    <a:pt x="777206" y="77037"/>
                  </a:moveTo>
                  <a:lnTo>
                    <a:pt x="779492" y="70990"/>
                  </a:lnTo>
                  <a:lnTo>
                    <a:pt x="782349" y="65051"/>
                  </a:lnTo>
                  <a:lnTo>
                    <a:pt x="785778" y="59231"/>
                  </a:lnTo>
                  <a:lnTo>
                    <a:pt x="789779" y="53542"/>
                  </a:lnTo>
                </a:path>
                <a:path w="1515745" h="731520">
                  <a:moveTo>
                    <a:pt x="491329" y="85038"/>
                  </a:moveTo>
                  <a:lnTo>
                    <a:pt x="503545" y="90056"/>
                  </a:lnTo>
                  <a:lnTo>
                    <a:pt x="515237" y="95563"/>
                  </a:lnTo>
                  <a:lnTo>
                    <a:pt x="526405" y="101522"/>
                  </a:lnTo>
                  <a:lnTo>
                    <a:pt x="537049" y="107898"/>
                  </a:lnTo>
                </a:path>
                <a:path w="1515745" h="731520">
                  <a:moveTo>
                    <a:pt x="144873" y="264489"/>
                  </a:moveTo>
                  <a:lnTo>
                    <a:pt x="141190" y="256615"/>
                  </a:lnTo>
                  <a:lnTo>
                    <a:pt x="138523" y="248614"/>
                  </a:lnTo>
                  <a:lnTo>
                    <a:pt x="136872" y="240486"/>
                  </a:lnTo>
                </a:path>
              </a:pathLst>
            </a:custGeom>
            <a:ln w="12700">
              <a:solidFill>
                <a:srgbClr val="2E528F"/>
              </a:solidFill>
            </a:ln>
          </p:spPr>
          <p:txBody>
            <a:bodyPr wrap="square" lIns="0" tIns="0" rIns="0" bIns="0" rtlCol="0"/>
            <a:lstStyle/>
            <a:p>
              <a:endParaRPr/>
            </a:p>
          </p:txBody>
        </p:sp>
      </p:grpSp>
      <p:sp>
        <p:nvSpPr>
          <p:cNvPr id="13" name="object 13"/>
          <p:cNvSpPr txBox="1"/>
          <p:nvPr/>
        </p:nvSpPr>
        <p:spPr>
          <a:xfrm>
            <a:off x="6734682" y="3000883"/>
            <a:ext cx="3026410" cy="515620"/>
          </a:xfrm>
          <a:prstGeom prst="rect">
            <a:avLst/>
          </a:prstGeom>
        </p:spPr>
        <p:txBody>
          <a:bodyPr vert="horz" wrap="square" lIns="0" tIns="12700" rIns="0" bIns="0" rtlCol="0">
            <a:spAutoFit/>
          </a:bodyPr>
          <a:lstStyle/>
          <a:p>
            <a:pPr marR="5080" algn="r">
              <a:lnSpc>
                <a:spcPts val="1930"/>
              </a:lnSpc>
              <a:spcBef>
                <a:spcPts val="100"/>
              </a:spcBef>
            </a:pPr>
            <a:r>
              <a:rPr sz="1800" spc="-20" dirty="0">
                <a:solidFill>
                  <a:srgbClr val="FFFFFF"/>
                </a:solidFill>
                <a:latin typeface="Calibri"/>
                <a:cs typeface="Calibri"/>
              </a:rPr>
              <a:t>stall</a:t>
            </a:r>
            <a:endParaRPr sz="1800">
              <a:latin typeface="Calibri"/>
              <a:cs typeface="Calibri"/>
            </a:endParaRPr>
          </a:p>
          <a:p>
            <a:pPr marL="12700">
              <a:lnSpc>
                <a:spcPts val="1930"/>
              </a:lnSpc>
            </a:pPr>
            <a:r>
              <a:rPr sz="1800" dirty="0">
                <a:latin typeface="Courier New"/>
                <a:cs typeface="Courier New"/>
              </a:rPr>
              <a:t>add</a:t>
            </a:r>
            <a:r>
              <a:rPr sz="1800" spc="-40" dirty="0">
                <a:latin typeface="Courier New"/>
                <a:cs typeface="Courier New"/>
              </a:rPr>
              <a:t> </a:t>
            </a:r>
            <a:r>
              <a:rPr sz="1800" dirty="0">
                <a:latin typeface="Courier New"/>
                <a:cs typeface="Courier New"/>
              </a:rPr>
              <a:t>x12</a:t>
            </a:r>
            <a:r>
              <a:rPr sz="1800" spc="-25" dirty="0">
                <a:latin typeface="Courier New"/>
                <a:cs typeface="Courier New"/>
              </a:rPr>
              <a:t> </a:t>
            </a:r>
            <a:r>
              <a:rPr sz="1800" dirty="0">
                <a:latin typeface="Courier New"/>
                <a:cs typeface="Courier New"/>
              </a:rPr>
              <a:t>x6</a:t>
            </a:r>
            <a:r>
              <a:rPr sz="1800" spc="-40" dirty="0">
                <a:latin typeface="Courier New"/>
                <a:cs typeface="Courier New"/>
              </a:rPr>
              <a:t> </a:t>
            </a:r>
            <a:r>
              <a:rPr sz="1800" spc="-25" dirty="0">
                <a:latin typeface="Courier New"/>
                <a:cs typeface="Courier New"/>
              </a:rPr>
              <a:t>x14</a:t>
            </a:r>
            <a:endParaRPr sz="1800">
              <a:latin typeface="Courier New"/>
              <a:cs typeface="Courier New"/>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4" name="object 4"/>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5" name="object 5"/>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6" name="object 6"/>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7" name="object 7"/>
          <p:cNvSpPr txBox="1"/>
          <p:nvPr/>
        </p:nvSpPr>
        <p:spPr>
          <a:xfrm>
            <a:off x="8740902" y="3659885"/>
            <a:ext cx="1529080" cy="586740"/>
          </a:xfrm>
          <a:prstGeom prst="rect">
            <a:avLst/>
          </a:prstGeom>
          <a:ln w="38100">
            <a:solidFill>
              <a:srgbClr val="2E528F"/>
            </a:solidFill>
          </a:ln>
        </p:spPr>
        <p:txBody>
          <a:bodyPr vert="horz" wrap="square" lIns="0" tIns="61594" rIns="0" bIns="0" rtlCol="0">
            <a:spAutoFit/>
          </a:bodyPr>
          <a:lstStyle/>
          <a:p>
            <a:pPr marL="91440" marR="381635">
              <a:lnSpc>
                <a:spcPct val="100000"/>
              </a:lnSpc>
              <a:spcBef>
                <a:spcPts val="484"/>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8" name="object 8"/>
          <p:cNvSpPr txBox="1">
            <a:spLocks noGrp="1"/>
          </p:cNvSpPr>
          <p:nvPr>
            <p:ph type="title"/>
          </p:nvPr>
        </p:nvSpPr>
        <p:spPr>
          <a:prstGeom prst="rect">
            <a:avLst/>
          </a:prstGeom>
        </p:spPr>
        <p:txBody>
          <a:bodyPr vert="horz" wrap="square" lIns="0" tIns="54483" rIns="0" bIns="0" rtlCol="0">
            <a:spAutoFit/>
          </a:bodyPr>
          <a:lstStyle/>
          <a:p>
            <a:pPr marL="12700">
              <a:lnSpc>
                <a:spcPct val="100000"/>
              </a:lnSpc>
              <a:spcBef>
                <a:spcPts val="105"/>
              </a:spcBef>
            </a:pPr>
            <a:r>
              <a:rPr dirty="0"/>
              <a:t>Example:</a:t>
            </a:r>
            <a:r>
              <a:rPr spc="-120" dirty="0"/>
              <a:t> </a:t>
            </a:r>
            <a:r>
              <a:rPr dirty="0"/>
              <a:t>Pipelined</a:t>
            </a:r>
            <a:r>
              <a:rPr spc="-95" dirty="0"/>
              <a:t> </a:t>
            </a:r>
            <a:r>
              <a:rPr dirty="0"/>
              <a:t>Execution</a:t>
            </a:r>
            <a:r>
              <a:rPr spc="-90" dirty="0"/>
              <a:t> </a:t>
            </a:r>
            <a:r>
              <a:rPr dirty="0"/>
              <a:t>w/</a:t>
            </a:r>
            <a:r>
              <a:rPr spc="-95" dirty="0"/>
              <a:t> </a:t>
            </a:r>
            <a:r>
              <a:rPr dirty="0"/>
              <a:t>RAW</a:t>
            </a:r>
            <a:r>
              <a:rPr spc="-110" dirty="0"/>
              <a:t> </a:t>
            </a:r>
            <a:r>
              <a:rPr spc="-10" dirty="0"/>
              <a:t>Hazard</a:t>
            </a:r>
          </a:p>
        </p:txBody>
      </p:sp>
      <p:sp>
        <p:nvSpPr>
          <p:cNvPr id="9" name="object 9"/>
          <p:cNvSpPr txBox="1"/>
          <p:nvPr/>
        </p:nvSpPr>
        <p:spPr>
          <a:xfrm>
            <a:off x="8516239" y="3161487"/>
            <a:ext cx="1939289"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add</a:t>
            </a:r>
            <a:r>
              <a:rPr sz="1800" spc="-35" dirty="0">
                <a:latin typeface="Courier New"/>
                <a:cs typeface="Courier New"/>
              </a:rPr>
              <a:t> </a:t>
            </a:r>
            <a:r>
              <a:rPr sz="1800" dirty="0">
                <a:latin typeface="Courier New"/>
                <a:cs typeface="Courier New"/>
              </a:rPr>
              <a:t>x12</a:t>
            </a:r>
            <a:r>
              <a:rPr sz="1800" spc="-30" dirty="0">
                <a:latin typeface="Courier New"/>
                <a:cs typeface="Courier New"/>
              </a:rPr>
              <a:t> </a:t>
            </a:r>
            <a:r>
              <a:rPr sz="1800" dirty="0">
                <a:latin typeface="Courier New"/>
                <a:cs typeface="Courier New"/>
              </a:rPr>
              <a:t>x6</a:t>
            </a:r>
            <a:r>
              <a:rPr sz="1800" spc="-40" dirty="0">
                <a:latin typeface="Courier New"/>
                <a:cs typeface="Courier New"/>
              </a:rPr>
              <a:t> </a:t>
            </a:r>
            <a:r>
              <a:rPr sz="1800" spc="-25" dirty="0">
                <a:latin typeface="Courier New"/>
                <a:cs typeface="Courier New"/>
              </a:rPr>
              <a:t>x14</a:t>
            </a:r>
            <a:endParaRPr sz="1800">
              <a:latin typeface="Courier New"/>
              <a:cs typeface="Courier New"/>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p:nvPr/>
        </p:nvSpPr>
        <p:spPr>
          <a:xfrm>
            <a:off x="8653398" y="3134614"/>
            <a:ext cx="16637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sub</a:t>
            </a:r>
            <a:r>
              <a:rPr sz="1800" spc="-30" dirty="0">
                <a:latin typeface="Courier New"/>
                <a:cs typeface="Courier New"/>
              </a:rPr>
              <a:t> </a:t>
            </a:r>
            <a:r>
              <a:rPr sz="1800" dirty="0">
                <a:latin typeface="Courier New"/>
                <a:cs typeface="Courier New"/>
              </a:rPr>
              <a:t>x6</a:t>
            </a:r>
            <a:r>
              <a:rPr sz="1800" spc="-20" dirty="0">
                <a:latin typeface="Courier New"/>
                <a:cs typeface="Courier New"/>
              </a:rPr>
              <a:t> </a:t>
            </a:r>
            <a:r>
              <a:rPr sz="1800" dirty="0">
                <a:latin typeface="Courier New"/>
                <a:cs typeface="Courier New"/>
              </a:rPr>
              <a:t>x5</a:t>
            </a:r>
            <a:r>
              <a:rPr sz="1800" spc="-25" dirty="0">
                <a:latin typeface="Courier New"/>
                <a:cs typeface="Courier New"/>
              </a:rPr>
              <a:t> x4</a:t>
            </a:r>
            <a:endParaRPr sz="1800">
              <a:latin typeface="Courier New"/>
              <a:cs typeface="Courier New"/>
            </a:endParaRPr>
          </a:p>
        </p:txBody>
      </p:sp>
      <p:sp>
        <p:nvSpPr>
          <p:cNvPr id="10" name="object 10"/>
          <p:cNvSpPr txBox="1">
            <a:spLocks noGrp="1"/>
          </p:cNvSpPr>
          <p:nvPr>
            <p:ph type="title"/>
          </p:nvPr>
        </p:nvSpPr>
        <p:spPr>
          <a:prstGeom prst="rect">
            <a:avLst/>
          </a:prstGeom>
        </p:spPr>
        <p:txBody>
          <a:bodyPr vert="horz" wrap="square" lIns="0" tIns="54483" rIns="0" bIns="0" rtlCol="0">
            <a:spAutoFit/>
          </a:bodyPr>
          <a:lstStyle/>
          <a:p>
            <a:pPr marL="12700">
              <a:lnSpc>
                <a:spcPct val="100000"/>
              </a:lnSpc>
              <a:spcBef>
                <a:spcPts val="105"/>
              </a:spcBef>
            </a:pPr>
            <a:r>
              <a:rPr dirty="0"/>
              <a:t>How</a:t>
            </a:r>
            <a:r>
              <a:rPr spc="-55" dirty="0"/>
              <a:t> </a:t>
            </a:r>
            <a:r>
              <a:rPr dirty="0"/>
              <a:t>do</a:t>
            </a:r>
            <a:r>
              <a:rPr spc="-65" dirty="0"/>
              <a:t> </a:t>
            </a:r>
            <a:r>
              <a:rPr dirty="0"/>
              <a:t>we</a:t>
            </a:r>
            <a:r>
              <a:rPr spc="-60" dirty="0"/>
              <a:t> </a:t>
            </a:r>
            <a:r>
              <a:rPr dirty="0"/>
              <a:t>avoid</a:t>
            </a:r>
            <a:r>
              <a:rPr spc="-40" dirty="0"/>
              <a:t> </a:t>
            </a:r>
            <a:r>
              <a:rPr dirty="0"/>
              <a:t>the</a:t>
            </a:r>
            <a:r>
              <a:rPr spc="-60" dirty="0"/>
              <a:t> </a:t>
            </a:r>
            <a:r>
              <a:rPr dirty="0"/>
              <a:t>stall</a:t>
            </a:r>
            <a:r>
              <a:rPr spc="-70" dirty="0"/>
              <a:t> </a:t>
            </a:r>
            <a:r>
              <a:rPr spc="-10" dirty="0"/>
              <a:t>cycles?</a:t>
            </a:r>
          </a:p>
        </p:txBody>
      </p:sp>
      <p:sp>
        <p:nvSpPr>
          <p:cNvPr id="11" name="object 11"/>
          <p:cNvSpPr txBox="1"/>
          <p:nvPr/>
        </p:nvSpPr>
        <p:spPr>
          <a:xfrm>
            <a:off x="3096260" y="3232530"/>
            <a:ext cx="193802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add</a:t>
            </a:r>
            <a:r>
              <a:rPr sz="1800" spc="-40" dirty="0">
                <a:latin typeface="Courier New"/>
                <a:cs typeface="Courier New"/>
              </a:rPr>
              <a:t> </a:t>
            </a:r>
            <a:r>
              <a:rPr sz="1800" dirty="0">
                <a:latin typeface="Courier New"/>
                <a:cs typeface="Courier New"/>
              </a:rPr>
              <a:t>x12</a:t>
            </a:r>
            <a:r>
              <a:rPr sz="1800" spc="-25" dirty="0">
                <a:latin typeface="Courier New"/>
                <a:cs typeface="Courier New"/>
              </a:rPr>
              <a:t> </a:t>
            </a:r>
            <a:r>
              <a:rPr sz="1800" dirty="0">
                <a:latin typeface="Courier New"/>
                <a:cs typeface="Courier New"/>
              </a:rPr>
              <a:t>x6</a:t>
            </a:r>
            <a:r>
              <a:rPr sz="1800" spc="-40" dirty="0">
                <a:latin typeface="Courier New"/>
                <a:cs typeface="Courier New"/>
              </a:rPr>
              <a:t> </a:t>
            </a:r>
            <a:r>
              <a:rPr sz="1800" spc="-25" dirty="0">
                <a:latin typeface="Courier New"/>
                <a:cs typeface="Courier New"/>
              </a:rPr>
              <a:t>x14</a:t>
            </a:r>
            <a:endParaRPr sz="1800">
              <a:latin typeface="Courier New"/>
              <a:cs typeface="Courier New"/>
            </a:endParaRPr>
          </a:p>
        </p:txBody>
      </p:sp>
      <p:grpSp>
        <p:nvGrpSpPr>
          <p:cNvPr id="12" name="object 12"/>
          <p:cNvGrpSpPr/>
          <p:nvPr/>
        </p:nvGrpSpPr>
        <p:grpSpPr>
          <a:xfrm>
            <a:off x="5210335" y="2828033"/>
            <a:ext cx="1528445" cy="745490"/>
            <a:chOff x="5210335" y="2828033"/>
            <a:chExt cx="1528445" cy="745490"/>
          </a:xfrm>
        </p:grpSpPr>
        <p:sp>
          <p:nvSpPr>
            <p:cNvPr id="13" name="object 13"/>
            <p:cNvSpPr/>
            <p:nvPr/>
          </p:nvSpPr>
          <p:spPr>
            <a:xfrm>
              <a:off x="5216685" y="2834383"/>
              <a:ext cx="1515745" cy="732790"/>
            </a:xfrm>
            <a:custGeom>
              <a:avLst/>
              <a:gdLst/>
              <a:ahLst/>
              <a:cxnLst/>
              <a:rect l="l" t="t" r="r" b="b"/>
              <a:pathLst>
                <a:path w="1515745" h="732789">
                  <a:moveTo>
                    <a:pt x="1189371" y="0"/>
                  </a:moveTo>
                  <a:lnTo>
                    <a:pt x="1137338" y="2810"/>
                  </a:lnTo>
                  <a:lnTo>
                    <a:pt x="1088591" y="15965"/>
                  </a:lnTo>
                  <a:lnTo>
                    <a:pt x="1047081" y="39246"/>
                  </a:lnTo>
                  <a:lnTo>
                    <a:pt x="1035746" y="30540"/>
                  </a:lnTo>
                  <a:lnTo>
                    <a:pt x="1022983" y="22751"/>
                  </a:lnTo>
                  <a:lnTo>
                    <a:pt x="1008933" y="15939"/>
                  </a:lnTo>
                  <a:lnTo>
                    <a:pt x="993741" y="10163"/>
                  </a:lnTo>
                  <a:lnTo>
                    <a:pt x="946877" y="577"/>
                  </a:lnTo>
                  <a:lnTo>
                    <a:pt x="899519" y="1049"/>
                  </a:lnTo>
                  <a:lnTo>
                    <a:pt x="855045" y="10848"/>
                  </a:lnTo>
                  <a:lnTo>
                    <a:pt x="816831" y="29243"/>
                  </a:lnTo>
                  <a:lnTo>
                    <a:pt x="788255" y="55502"/>
                  </a:lnTo>
                  <a:lnTo>
                    <a:pt x="778234" y="49457"/>
                  </a:lnTo>
                  <a:lnTo>
                    <a:pt x="697608" y="22908"/>
                  </a:lnTo>
                  <a:lnTo>
                    <a:pt x="649270" y="20054"/>
                  </a:lnTo>
                  <a:lnTo>
                    <a:pt x="602089" y="25371"/>
                  </a:lnTo>
                  <a:lnTo>
                    <a:pt x="558474" y="38371"/>
                  </a:lnTo>
                  <a:lnTo>
                    <a:pt x="520836" y="58567"/>
                  </a:lnTo>
                  <a:lnTo>
                    <a:pt x="491583" y="85474"/>
                  </a:lnTo>
                  <a:lnTo>
                    <a:pt x="455922" y="74250"/>
                  </a:lnTo>
                  <a:lnTo>
                    <a:pt x="418224" y="67122"/>
                  </a:lnTo>
                  <a:lnTo>
                    <a:pt x="379265" y="64185"/>
                  </a:lnTo>
                  <a:lnTo>
                    <a:pt x="339818" y="65535"/>
                  </a:lnTo>
                  <a:lnTo>
                    <a:pt x="286781" y="74417"/>
                  </a:lnTo>
                  <a:lnTo>
                    <a:pt x="239734" y="90455"/>
                  </a:lnTo>
                  <a:lnTo>
                    <a:pt x="199892" y="112594"/>
                  </a:lnTo>
                  <a:lnTo>
                    <a:pt x="168469" y="139778"/>
                  </a:lnTo>
                  <a:lnTo>
                    <a:pt x="135744" y="205061"/>
                  </a:lnTo>
                  <a:lnTo>
                    <a:pt x="136872" y="241049"/>
                  </a:lnTo>
                  <a:lnTo>
                    <a:pt x="135602" y="243335"/>
                  </a:lnTo>
                  <a:lnTo>
                    <a:pt x="68673" y="258844"/>
                  </a:lnTo>
                  <a:lnTo>
                    <a:pt x="19651" y="292738"/>
                  </a:lnTo>
                  <a:lnTo>
                    <a:pt x="0" y="330595"/>
                  </a:lnTo>
                  <a:lnTo>
                    <a:pt x="3696" y="369192"/>
                  </a:lnTo>
                  <a:lnTo>
                    <a:pt x="28991" y="404073"/>
                  </a:lnTo>
                  <a:lnTo>
                    <a:pt x="74134" y="430787"/>
                  </a:lnTo>
                  <a:lnTo>
                    <a:pt x="54145" y="448257"/>
                  </a:lnTo>
                  <a:lnTo>
                    <a:pt x="40526" y="467966"/>
                  </a:lnTo>
                  <a:lnTo>
                    <a:pt x="33647" y="489151"/>
                  </a:lnTo>
                  <a:lnTo>
                    <a:pt x="33875" y="511051"/>
                  </a:lnTo>
                  <a:lnTo>
                    <a:pt x="52780" y="548966"/>
                  </a:lnTo>
                  <a:lnTo>
                    <a:pt x="91009" y="578154"/>
                  </a:lnTo>
                  <a:lnTo>
                    <a:pt x="143121" y="595793"/>
                  </a:lnTo>
                  <a:lnTo>
                    <a:pt x="203674" y="599062"/>
                  </a:lnTo>
                  <a:lnTo>
                    <a:pt x="206595" y="602364"/>
                  </a:lnTo>
                  <a:lnTo>
                    <a:pt x="239445" y="631361"/>
                  </a:lnTo>
                  <a:lnTo>
                    <a:pt x="279181" y="654753"/>
                  </a:lnTo>
                  <a:lnTo>
                    <a:pt x="324308" y="672290"/>
                  </a:lnTo>
                  <a:lnTo>
                    <a:pt x="373330" y="683723"/>
                  </a:lnTo>
                  <a:lnTo>
                    <a:pt x="424751" y="688804"/>
                  </a:lnTo>
                  <a:lnTo>
                    <a:pt x="477075" y="687285"/>
                  </a:lnTo>
                  <a:lnTo>
                    <a:pt x="528807" y="678917"/>
                  </a:lnTo>
                  <a:lnTo>
                    <a:pt x="578451" y="663451"/>
                  </a:lnTo>
                  <a:lnTo>
                    <a:pt x="603978" y="684487"/>
                  </a:lnTo>
                  <a:lnTo>
                    <a:pt x="634363" y="702201"/>
                  </a:lnTo>
                  <a:lnTo>
                    <a:pt x="668891" y="716225"/>
                  </a:lnTo>
                  <a:lnTo>
                    <a:pt x="706848" y="726189"/>
                  </a:lnTo>
                  <a:lnTo>
                    <a:pt x="760654" y="732623"/>
                  </a:lnTo>
                  <a:lnTo>
                    <a:pt x="813556" y="730899"/>
                  </a:lnTo>
                  <a:lnTo>
                    <a:pt x="863779" y="721647"/>
                  </a:lnTo>
                  <a:lnTo>
                    <a:pt x="909547" y="705494"/>
                  </a:lnTo>
                  <a:lnTo>
                    <a:pt x="949086" y="683070"/>
                  </a:lnTo>
                  <a:lnTo>
                    <a:pt x="980621" y="655003"/>
                  </a:lnTo>
                  <a:lnTo>
                    <a:pt x="1002377" y="621922"/>
                  </a:lnTo>
                  <a:lnTo>
                    <a:pt x="1027033" y="630524"/>
                  </a:lnTo>
                  <a:lnTo>
                    <a:pt x="1053129" y="636828"/>
                  </a:lnTo>
                  <a:lnTo>
                    <a:pt x="1080297" y="640727"/>
                  </a:lnTo>
                  <a:lnTo>
                    <a:pt x="1108168" y="642115"/>
                  </a:lnTo>
                  <a:lnTo>
                    <a:pt x="1162209" y="637647"/>
                  </a:lnTo>
                  <a:lnTo>
                    <a:pt x="1210887" y="624452"/>
                  </a:lnTo>
                  <a:lnTo>
                    <a:pt x="1252249" y="603792"/>
                  </a:lnTo>
                  <a:lnTo>
                    <a:pt x="1284340" y="576931"/>
                  </a:lnTo>
                  <a:lnTo>
                    <a:pt x="1312892" y="509654"/>
                  </a:lnTo>
                  <a:lnTo>
                    <a:pt x="1342794" y="505548"/>
                  </a:lnTo>
                  <a:lnTo>
                    <a:pt x="1398742" y="490098"/>
                  </a:lnTo>
                  <a:lnTo>
                    <a:pt x="1469096" y="449170"/>
                  </a:lnTo>
                  <a:lnTo>
                    <a:pt x="1499535" y="413900"/>
                  </a:lnTo>
                  <a:lnTo>
                    <a:pt x="1515044" y="375208"/>
                  </a:lnTo>
                  <a:lnTo>
                    <a:pt x="1515207" y="335193"/>
                  </a:lnTo>
                  <a:lnTo>
                    <a:pt x="1499609" y="295954"/>
                  </a:lnTo>
                  <a:lnTo>
                    <a:pt x="1467832" y="259591"/>
                  </a:lnTo>
                  <a:lnTo>
                    <a:pt x="1471261" y="254257"/>
                  </a:lnTo>
                  <a:lnTo>
                    <a:pt x="1474182" y="248796"/>
                  </a:lnTo>
                  <a:lnTo>
                    <a:pt x="1476468" y="243335"/>
                  </a:lnTo>
                  <a:lnTo>
                    <a:pt x="1482805" y="204035"/>
                  </a:lnTo>
                  <a:lnTo>
                    <a:pt x="1470652" y="166740"/>
                  </a:lnTo>
                  <a:lnTo>
                    <a:pt x="1442187" y="133945"/>
                  </a:lnTo>
                  <a:lnTo>
                    <a:pt x="1399585" y="108142"/>
                  </a:lnTo>
                  <a:lnTo>
                    <a:pt x="1345023" y="91824"/>
                  </a:lnTo>
                  <a:lnTo>
                    <a:pt x="1337266" y="73172"/>
                  </a:lnTo>
                  <a:lnTo>
                    <a:pt x="1324877" y="55771"/>
                  </a:lnTo>
                  <a:lnTo>
                    <a:pt x="1308179" y="40014"/>
                  </a:lnTo>
                  <a:lnTo>
                    <a:pt x="1287492" y="26292"/>
                  </a:lnTo>
                  <a:lnTo>
                    <a:pt x="1240738" y="7754"/>
                  </a:lnTo>
                  <a:lnTo>
                    <a:pt x="1189371" y="0"/>
                  </a:lnTo>
                  <a:close/>
                </a:path>
              </a:pathLst>
            </a:custGeom>
            <a:solidFill>
              <a:srgbClr val="4471C4"/>
            </a:solidFill>
          </p:spPr>
          <p:txBody>
            <a:bodyPr wrap="square" lIns="0" tIns="0" rIns="0" bIns="0" rtlCol="0"/>
            <a:lstStyle/>
            <a:p>
              <a:endParaRPr/>
            </a:p>
          </p:txBody>
        </p:sp>
        <p:sp>
          <p:nvSpPr>
            <p:cNvPr id="14" name="object 14"/>
            <p:cNvSpPr/>
            <p:nvPr/>
          </p:nvSpPr>
          <p:spPr>
            <a:xfrm>
              <a:off x="5216685" y="2834383"/>
              <a:ext cx="1515745" cy="732790"/>
            </a:xfrm>
            <a:custGeom>
              <a:avLst/>
              <a:gdLst/>
              <a:ahLst/>
              <a:cxnLst/>
              <a:rect l="l" t="t" r="r" b="b"/>
              <a:pathLst>
                <a:path w="1515745" h="732789">
                  <a:moveTo>
                    <a:pt x="136872" y="241049"/>
                  </a:moveTo>
                  <a:lnTo>
                    <a:pt x="146681" y="170952"/>
                  </a:lnTo>
                  <a:lnTo>
                    <a:pt x="199892" y="112594"/>
                  </a:lnTo>
                  <a:lnTo>
                    <a:pt x="239734" y="90455"/>
                  </a:lnTo>
                  <a:lnTo>
                    <a:pt x="286781" y="74417"/>
                  </a:lnTo>
                  <a:lnTo>
                    <a:pt x="339818" y="65535"/>
                  </a:lnTo>
                  <a:lnTo>
                    <a:pt x="379265" y="64185"/>
                  </a:lnTo>
                  <a:lnTo>
                    <a:pt x="418224" y="67122"/>
                  </a:lnTo>
                  <a:lnTo>
                    <a:pt x="455922" y="74250"/>
                  </a:lnTo>
                  <a:lnTo>
                    <a:pt x="491583" y="85474"/>
                  </a:lnTo>
                  <a:lnTo>
                    <a:pt x="520836" y="58567"/>
                  </a:lnTo>
                  <a:lnTo>
                    <a:pt x="558474" y="38371"/>
                  </a:lnTo>
                  <a:lnTo>
                    <a:pt x="602089" y="25371"/>
                  </a:lnTo>
                  <a:lnTo>
                    <a:pt x="649270" y="20054"/>
                  </a:lnTo>
                  <a:lnTo>
                    <a:pt x="697608" y="22908"/>
                  </a:lnTo>
                  <a:lnTo>
                    <a:pt x="744694" y="34420"/>
                  </a:lnTo>
                  <a:lnTo>
                    <a:pt x="788255" y="55502"/>
                  </a:lnTo>
                  <a:lnTo>
                    <a:pt x="816831" y="29243"/>
                  </a:lnTo>
                  <a:lnTo>
                    <a:pt x="855045" y="10848"/>
                  </a:lnTo>
                  <a:lnTo>
                    <a:pt x="899519" y="1049"/>
                  </a:lnTo>
                  <a:lnTo>
                    <a:pt x="946877" y="577"/>
                  </a:lnTo>
                  <a:lnTo>
                    <a:pt x="993741" y="10163"/>
                  </a:lnTo>
                  <a:lnTo>
                    <a:pt x="1008933" y="15939"/>
                  </a:lnTo>
                  <a:lnTo>
                    <a:pt x="1022983" y="22751"/>
                  </a:lnTo>
                  <a:lnTo>
                    <a:pt x="1035746" y="30540"/>
                  </a:lnTo>
                  <a:lnTo>
                    <a:pt x="1047081" y="39246"/>
                  </a:lnTo>
                  <a:lnTo>
                    <a:pt x="1088591" y="15965"/>
                  </a:lnTo>
                  <a:lnTo>
                    <a:pt x="1137338" y="2810"/>
                  </a:lnTo>
                  <a:lnTo>
                    <a:pt x="1189371" y="0"/>
                  </a:lnTo>
                  <a:lnTo>
                    <a:pt x="1240738" y="7754"/>
                  </a:lnTo>
                  <a:lnTo>
                    <a:pt x="1287492" y="26292"/>
                  </a:lnTo>
                  <a:lnTo>
                    <a:pt x="1324877" y="55771"/>
                  </a:lnTo>
                  <a:lnTo>
                    <a:pt x="1345023" y="91824"/>
                  </a:lnTo>
                  <a:lnTo>
                    <a:pt x="1399585" y="108142"/>
                  </a:lnTo>
                  <a:lnTo>
                    <a:pt x="1442187" y="133945"/>
                  </a:lnTo>
                  <a:lnTo>
                    <a:pt x="1470652" y="166740"/>
                  </a:lnTo>
                  <a:lnTo>
                    <a:pt x="1482805" y="204035"/>
                  </a:lnTo>
                  <a:lnTo>
                    <a:pt x="1476468" y="243335"/>
                  </a:lnTo>
                  <a:lnTo>
                    <a:pt x="1474182" y="248796"/>
                  </a:lnTo>
                  <a:lnTo>
                    <a:pt x="1471261" y="254257"/>
                  </a:lnTo>
                  <a:lnTo>
                    <a:pt x="1467832" y="259591"/>
                  </a:lnTo>
                  <a:lnTo>
                    <a:pt x="1499609" y="295954"/>
                  </a:lnTo>
                  <a:lnTo>
                    <a:pt x="1515207" y="335193"/>
                  </a:lnTo>
                  <a:lnTo>
                    <a:pt x="1515044" y="375208"/>
                  </a:lnTo>
                  <a:lnTo>
                    <a:pt x="1499535" y="413900"/>
                  </a:lnTo>
                  <a:lnTo>
                    <a:pt x="1469096" y="449170"/>
                  </a:lnTo>
                  <a:lnTo>
                    <a:pt x="1424144" y="478920"/>
                  </a:lnTo>
                  <a:lnTo>
                    <a:pt x="1371518" y="499001"/>
                  </a:lnTo>
                  <a:lnTo>
                    <a:pt x="1312892" y="509654"/>
                  </a:lnTo>
                  <a:lnTo>
                    <a:pt x="1305206" y="545130"/>
                  </a:lnTo>
                  <a:lnTo>
                    <a:pt x="1252249" y="603792"/>
                  </a:lnTo>
                  <a:lnTo>
                    <a:pt x="1210887" y="624452"/>
                  </a:lnTo>
                  <a:lnTo>
                    <a:pt x="1162209" y="637647"/>
                  </a:lnTo>
                  <a:lnTo>
                    <a:pt x="1108168" y="642115"/>
                  </a:lnTo>
                  <a:lnTo>
                    <a:pt x="1080297" y="640727"/>
                  </a:lnTo>
                  <a:lnTo>
                    <a:pt x="1053129" y="636828"/>
                  </a:lnTo>
                  <a:lnTo>
                    <a:pt x="1027033" y="630524"/>
                  </a:lnTo>
                  <a:lnTo>
                    <a:pt x="1002377" y="621922"/>
                  </a:lnTo>
                  <a:lnTo>
                    <a:pt x="980621" y="655003"/>
                  </a:lnTo>
                  <a:lnTo>
                    <a:pt x="949086" y="683070"/>
                  </a:lnTo>
                  <a:lnTo>
                    <a:pt x="909547" y="705494"/>
                  </a:lnTo>
                  <a:lnTo>
                    <a:pt x="863779" y="721647"/>
                  </a:lnTo>
                  <a:lnTo>
                    <a:pt x="813556" y="730899"/>
                  </a:lnTo>
                  <a:lnTo>
                    <a:pt x="760654" y="732623"/>
                  </a:lnTo>
                  <a:lnTo>
                    <a:pt x="706848" y="726189"/>
                  </a:lnTo>
                  <a:lnTo>
                    <a:pt x="668891" y="716225"/>
                  </a:lnTo>
                  <a:lnTo>
                    <a:pt x="634363" y="702201"/>
                  </a:lnTo>
                  <a:lnTo>
                    <a:pt x="603978" y="684487"/>
                  </a:lnTo>
                  <a:lnTo>
                    <a:pt x="578451" y="663451"/>
                  </a:lnTo>
                  <a:lnTo>
                    <a:pt x="528807" y="678917"/>
                  </a:lnTo>
                  <a:lnTo>
                    <a:pt x="477075" y="687285"/>
                  </a:lnTo>
                  <a:lnTo>
                    <a:pt x="424751" y="688804"/>
                  </a:lnTo>
                  <a:lnTo>
                    <a:pt x="373330" y="683723"/>
                  </a:lnTo>
                  <a:lnTo>
                    <a:pt x="324308" y="672290"/>
                  </a:lnTo>
                  <a:lnTo>
                    <a:pt x="279181" y="654753"/>
                  </a:lnTo>
                  <a:lnTo>
                    <a:pt x="239445" y="631361"/>
                  </a:lnTo>
                  <a:lnTo>
                    <a:pt x="206595" y="602364"/>
                  </a:lnTo>
                  <a:lnTo>
                    <a:pt x="204690" y="600205"/>
                  </a:lnTo>
                  <a:lnTo>
                    <a:pt x="203674" y="599062"/>
                  </a:lnTo>
                  <a:lnTo>
                    <a:pt x="143121" y="595793"/>
                  </a:lnTo>
                  <a:lnTo>
                    <a:pt x="91009" y="578154"/>
                  </a:lnTo>
                  <a:lnTo>
                    <a:pt x="52780" y="548966"/>
                  </a:lnTo>
                  <a:lnTo>
                    <a:pt x="33875" y="511051"/>
                  </a:lnTo>
                  <a:lnTo>
                    <a:pt x="33647" y="489151"/>
                  </a:lnTo>
                  <a:lnTo>
                    <a:pt x="40526" y="467966"/>
                  </a:lnTo>
                  <a:lnTo>
                    <a:pt x="54145" y="448257"/>
                  </a:lnTo>
                  <a:lnTo>
                    <a:pt x="74134" y="430787"/>
                  </a:lnTo>
                  <a:lnTo>
                    <a:pt x="28991" y="404073"/>
                  </a:lnTo>
                  <a:lnTo>
                    <a:pt x="3696" y="369192"/>
                  </a:lnTo>
                  <a:lnTo>
                    <a:pt x="0" y="330595"/>
                  </a:lnTo>
                  <a:lnTo>
                    <a:pt x="19651" y="292738"/>
                  </a:lnTo>
                  <a:lnTo>
                    <a:pt x="41304" y="273749"/>
                  </a:lnTo>
                  <a:lnTo>
                    <a:pt x="68673" y="258844"/>
                  </a:lnTo>
                  <a:lnTo>
                    <a:pt x="100518" y="248536"/>
                  </a:lnTo>
                  <a:lnTo>
                    <a:pt x="135602" y="243335"/>
                  </a:lnTo>
                  <a:lnTo>
                    <a:pt x="136872" y="241049"/>
                  </a:lnTo>
                  <a:close/>
                </a:path>
                <a:path w="1515745" h="732789">
                  <a:moveTo>
                    <a:pt x="164685" y="441455"/>
                  </a:moveTo>
                  <a:lnTo>
                    <a:pt x="141489" y="441439"/>
                  </a:lnTo>
                  <a:lnTo>
                    <a:pt x="118663" y="439137"/>
                  </a:lnTo>
                  <a:lnTo>
                    <a:pt x="96623" y="434597"/>
                  </a:lnTo>
                  <a:lnTo>
                    <a:pt x="75785" y="427866"/>
                  </a:lnTo>
                </a:path>
                <a:path w="1515745" h="732789">
                  <a:moveTo>
                    <a:pt x="243171" y="589410"/>
                  </a:moveTo>
                  <a:lnTo>
                    <a:pt x="233723" y="591672"/>
                  </a:lnTo>
                  <a:lnTo>
                    <a:pt x="224073" y="593505"/>
                  </a:lnTo>
                  <a:lnTo>
                    <a:pt x="214256" y="594910"/>
                  </a:lnTo>
                  <a:lnTo>
                    <a:pt x="204309" y="595887"/>
                  </a:lnTo>
                </a:path>
                <a:path w="1515745" h="732789">
                  <a:moveTo>
                    <a:pt x="578324" y="660530"/>
                  </a:moveTo>
                  <a:lnTo>
                    <a:pt x="571583" y="653459"/>
                  </a:lnTo>
                  <a:lnTo>
                    <a:pt x="565449" y="646163"/>
                  </a:lnTo>
                  <a:lnTo>
                    <a:pt x="559911" y="638652"/>
                  </a:lnTo>
                  <a:lnTo>
                    <a:pt x="554956" y="630939"/>
                  </a:lnTo>
                </a:path>
                <a:path w="1515745" h="732789">
                  <a:moveTo>
                    <a:pt x="1011775" y="586870"/>
                  </a:moveTo>
                  <a:lnTo>
                    <a:pt x="1010469" y="595109"/>
                  </a:lnTo>
                  <a:lnTo>
                    <a:pt x="1008473" y="603253"/>
                  </a:lnTo>
                  <a:lnTo>
                    <a:pt x="1005810" y="611301"/>
                  </a:lnTo>
                  <a:lnTo>
                    <a:pt x="1002504" y="619255"/>
                  </a:lnTo>
                </a:path>
                <a:path w="1515745" h="732789">
                  <a:moveTo>
                    <a:pt x="1197957" y="386718"/>
                  </a:moveTo>
                  <a:lnTo>
                    <a:pt x="1245550" y="407879"/>
                  </a:lnTo>
                  <a:lnTo>
                    <a:pt x="1281618" y="436375"/>
                  </a:lnTo>
                  <a:lnTo>
                    <a:pt x="1304399" y="470299"/>
                  </a:lnTo>
                  <a:lnTo>
                    <a:pt x="1312130" y="507749"/>
                  </a:lnTo>
                </a:path>
                <a:path w="1515745" h="732789">
                  <a:moveTo>
                    <a:pt x="1467070" y="257686"/>
                  </a:moveTo>
                  <a:lnTo>
                    <a:pt x="1457471" y="270451"/>
                  </a:lnTo>
                  <a:lnTo>
                    <a:pt x="1445718" y="282371"/>
                  </a:lnTo>
                  <a:lnTo>
                    <a:pt x="1431940" y="293315"/>
                  </a:lnTo>
                  <a:lnTo>
                    <a:pt x="1416270" y="303152"/>
                  </a:lnTo>
                </a:path>
                <a:path w="1515745" h="732789">
                  <a:moveTo>
                    <a:pt x="1345150" y="89284"/>
                  </a:moveTo>
                  <a:lnTo>
                    <a:pt x="1347182" y="96396"/>
                  </a:lnTo>
                  <a:lnTo>
                    <a:pt x="1348071" y="103508"/>
                  </a:lnTo>
                  <a:lnTo>
                    <a:pt x="1347817" y="110747"/>
                  </a:lnTo>
                </a:path>
                <a:path w="1515745" h="732789">
                  <a:moveTo>
                    <a:pt x="1020665" y="64265"/>
                  </a:moveTo>
                  <a:lnTo>
                    <a:pt x="1026019" y="56980"/>
                  </a:lnTo>
                  <a:lnTo>
                    <a:pt x="1032158" y="49993"/>
                  </a:lnTo>
                  <a:lnTo>
                    <a:pt x="1039060" y="43316"/>
                  </a:lnTo>
                  <a:lnTo>
                    <a:pt x="1046700" y="36960"/>
                  </a:lnTo>
                </a:path>
                <a:path w="1515745" h="732789">
                  <a:moveTo>
                    <a:pt x="777206" y="77346"/>
                  </a:moveTo>
                  <a:lnTo>
                    <a:pt x="779492" y="71226"/>
                  </a:lnTo>
                  <a:lnTo>
                    <a:pt x="782349" y="65249"/>
                  </a:lnTo>
                  <a:lnTo>
                    <a:pt x="785778" y="59415"/>
                  </a:lnTo>
                  <a:lnTo>
                    <a:pt x="789779" y="53724"/>
                  </a:lnTo>
                </a:path>
                <a:path w="1515745" h="732789">
                  <a:moveTo>
                    <a:pt x="491329" y="85347"/>
                  </a:moveTo>
                  <a:lnTo>
                    <a:pt x="503545" y="90347"/>
                  </a:lnTo>
                  <a:lnTo>
                    <a:pt x="515237" y="95824"/>
                  </a:lnTo>
                  <a:lnTo>
                    <a:pt x="526405" y="101777"/>
                  </a:lnTo>
                  <a:lnTo>
                    <a:pt x="537049" y="108207"/>
                  </a:lnTo>
                </a:path>
                <a:path w="1515745" h="732789">
                  <a:moveTo>
                    <a:pt x="144873" y="265179"/>
                  </a:moveTo>
                  <a:lnTo>
                    <a:pt x="142301" y="259229"/>
                  </a:lnTo>
                  <a:lnTo>
                    <a:pt x="140110" y="253209"/>
                  </a:lnTo>
                  <a:lnTo>
                    <a:pt x="138301" y="247141"/>
                  </a:lnTo>
                  <a:lnTo>
                    <a:pt x="136872" y="241049"/>
                  </a:lnTo>
                </a:path>
              </a:pathLst>
            </a:custGeom>
            <a:ln w="12700">
              <a:solidFill>
                <a:srgbClr val="2E528F"/>
              </a:solidFill>
            </a:ln>
          </p:spPr>
          <p:txBody>
            <a:bodyPr wrap="square" lIns="0" tIns="0" rIns="0" bIns="0" rtlCol="0"/>
            <a:lstStyle/>
            <a:p>
              <a:endParaRPr/>
            </a:p>
          </p:txBody>
        </p:sp>
      </p:grpSp>
      <p:sp>
        <p:nvSpPr>
          <p:cNvPr id="15" name="object 15"/>
          <p:cNvSpPr txBox="1"/>
          <p:nvPr/>
        </p:nvSpPr>
        <p:spPr>
          <a:xfrm>
            <a:off x="5722111" y="3016758"/>
            <a:ext cx="40068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FFFFFF"/>
                </a:solidFill>
                <a:latin typeface="Calibri"/>
                <a:cs typeface="Calibri"/>
              </a:rPr>
              <a:t>stall</a:t>
            </a:r>
            <a:endParaRPr sz="1800">
              <a:latin typeface="Calibri"/>
              <a:cs typeface="Calibri"/>
            </a:endParaRPr>
          </a:p>
        </p:txBody>
      </p:sp>
      <p:grpSp>
        <p:nvGrpSpPr>
          <p:cNvPr id="16" name="object 16"/>
          <p:cNvGrpSpPr/>
          <p:nvPr/>
        </p:nvGrpSpPr>
        <p:grpSpPr>
          <a:xfrm>
            <a:off x="6889784" y="2783891"/>
            <a:ext cx="1526540" cy="744220"/>
            <a:chOff x="6889784" y="2783891"/>
            <a:chExt cx="1526540" cy="744220"/>
          </a:xfrm>
        </p:grpSpPr>
        <p:sp>
          <p:nvSpPr>
            <p:cNvPr id="17" name="object 17"/>
            <p:cNvSpPr/>
            <p:nvPr/>
          </p:nvSpPr>
          <p:spPr>
            <a:xfrm>
              <a:off x="6896134" y="2790241"/>
              <a:ext cx="1513840" cy="731520"/>
            </a:xfrm>
            <a:custGeom>
              <a:avLst/>
              <a:gdLst/>
              <a:ahLst/>
              <a:cxnLst/>
              <a:rect l="l" t="t" r="r" b="b"/>
              <a:pathLst>
                <a:path w="1513840" h="731520">
                  <a:moveTo>
                    <a:pt x="1188126" y="0"/>
                  </a:moveTo>
                  <a:lnTo>
                    <a:pt x="1136170" y="2791"/>
                  </a:lnTo>
                  <a:lnTo>
                    <a:pt x="1087499" y="15922"/>
                  </a:lnTo>
                  <a:lnTo>
                    <a:pt x="1046065" y="39191"/>
                  </a:lnTo>
                  <a:lnTo>
                    <a:pt x="1034676" y="30414"/>
                  </a:lnTo>
                  <a:lnTo>
                    <a:pt x="1021919" y="22601"/>
                  </a:lnTo>
                  <a:lnTo>
                    <a:pt x="1007899" y="15813"/>
                  </a:lnTo>
                  <a:lnTo>
                    <a:pt x="992725" y="10108"/>
                  </a:lnTo>
                  <a:lnTo>
                    <a:pt x="945923" y="521"/>
                  </a:lnTo>
                  <a:lnTo>
                    <a:pt x="898603" y="986"/>
                  </a:lnTo>
                  <a:lnTo>
                    <a:pt x="854147" y="10766"/>
                  </a:lnTo>
                  <a:lnTo>
                    <a:pt x="815941" y="29123"/>
                  </a:lnTo>
                  <a:lnTo>
                    <a:pt x="787366" y="55320"/>
                  </a:lnTo>
                  <a:lnTo>
                    <a:pt x="777418" y="49275"/>
                  </a:lnTo>
                  <a:lnTo>
                    <a:pt x="696900" y="22779"/>
                  </a:lnTo>
                  <a:lnTo>
                    <a:pt x="648602" y="19957"/>
                  </a:lnTo>
                  <a:lnTo>
                    <a:pt x="601454" y="25284"/>
                  </a:lnTo>
                  <a:lnTo>
                    <a:pt x="557872" y="38273"/>
                  </a:lnTo>
                  <a:lnTo>
                    <a:pt x="520274" y="58438"/>
                  </a:lnTo>
                  <a:lnTo>
                    <a:pt x="491075" y="85292"/>
                  </a:lnTo>
                  <a:lnTo>
                    <a:pt x="455487" y="74068"/>
                  </a:lnTo>
                  <a:lnTo>
                    <a:pt x="417828" y="66940"/>
                  </a:lnTo>
                  <a:lnTo>
                    <a:pt x="378882" y="64003"/>
                  </a:lnTo>
                  <a:lnTo>
                    <a:pt x="339437" y="65353"/>
                  </a:lnTo>
                  <a:lnTo>
                    <a:pt x="286494" y="74221"/>
                  </a:lnTo>
                  <a:lnTo>
                    <a:pt x="239515" y="90220"/>
                  </a:lnTo>
                  <a:lnTo>
                    <a:pt x="199718" y="112302"/>
                  </a:lnTo>
                  <a:lnTo>
                    <a:pt x="168322" y="139418"/>
                  </a:lnTo>
                  <a:lnTo>
                    <a:pt x="135616" y="204559"/>
                  </a:lnTo>
                  <a:lnTo>
                    <a:pt x="136745" y="240486"/>
                  </a:lnTo>
                  <a:lnTo>
                    <a:pt x="135475" y="242772"/>
                  </a:lnTo>
                  <a:lnTo>
                    <a:pt x="68657" y="258266"/>
                  </a:lnTo>
                  <a:lnTo>
                    <a:pt x="19651" y="292048"/>
                  </a:lnTo>
                  <a:lnTo>
                    <a:pt x="0" y="329864"/>
                  </a:lnTo>
                  <a:lnTo>
                    <a:pt x="3696" y="368359"/>
                  </a:lnTo>
                  <a:lnTo>
                    <a:pt x="28991" y="403115"/>
                  </a:lnTo>
                  <a:lnTo>
                    <a:pt x="74134" y="429716"/>
                  </a:lnTo>
                  <a:lnTo>
                    <a:pt x="54092" y="447240"/>
                  </a:lnTo>
                  <a:lnTo>
                    <a:pt x="40479" y="466943"/>
                  </a:lnTo>
                  <a:lnTo>
                    <a:pt x="33629" y="488098"/>
                  </a:lnTo>
                  <a:lnTo>
                    <a:pt x="33875" y="509980"/>
                  </a:lnTo>
                  <a:lnTo>
                    <a:pt x="52706" y="547748"/>
                  </a:lnTo>
                  <a:lnTo>
                    <a:pt x="90898" y="576861"/>
                  </a:lnTo>
                  <a:lnTo>
                    <a:pt x="142996" y="594472"/>
                  </a:lnTo>
                  <a:lnTo>
                    <a:pt x="203547" y="597737"/>
                  </a:lnTo>
                  <a:lnTo>
                    <a:pt x="206341" y="601039"/>
                  </a:lnTo>
                  <a:lnTo>
                    <a:pt x="239180" y="629989"/>
                  </a:lnTo>
                  <a:lnTo>
                    <a:pt x="278886" y="653337"/>
                  </a:lnTo>
                  <a:lnTo>
                    <a:pt x="323967" y="670835"/>
                  </a:lnTo>
                  <a:lnTo>
                    <a:pt x="372933" y="682239"/>
                  </a:lnTo>
                  <a:lnTo>
                    <a:pt x="424292" y="687303"/>
                  </a:lnTo>
                  <a:lnTo>
                    <a:pt x="476553" y="685781"/>
                  </a:lnTo>
                  <a:lnTo>
                    <a:pt x="528225" y="677428"/>
                  </a:lnTo>
                  <a:lnTo>
                    <a:pt x="577816" y="661999"/>
                  </a:lnTo>
                  <a:lnTo>
                    <a:pt x="603341" y="683015"/>
                  </a:lnTo>
                  <a:lnTo>
                    <a:pt x="633712" y="700686"/>
                  </a:lnTo>
                  <a:lnTo>
                    <a:pt x="668202" y="714666"/>
                  </a:lnTo>
                  <a:lnTo>
                    <a:pt x="706086" y="724610"/>
                  </a:lnTo>
                  <a:lnTo>
                    <a:pt x="759878" y="731051"/>
                  </a:lnTo>
                  <a:lnTo>
                    <a:pt x="812744" y="729345"/>
                  </a:lnTo>
                  <a:lnTo>
                    <a:pt x="862917" y="720118"/>
                  </a:lnTo>
                  <a:lnTo>
                    <a:pt x="908631" y="703992"/>
                  </a:lnTo>
                  <a:lnTo>
                    <a:pt x="948121" y="681593"/>
                  </a:lnTo>
                  <a:lnTo>
                    <a:pt x="979619" y="653544"/>
                  </a:lnTo>
                  <a:lnTo>
                    <a:pt x="1001361" y="620470"/>
                  </a:lnTo>
                  <a:lnTo>
                    <a:pt x="1026017" y="629128"/>
                  </a:lnTo>
                  <a:lnTo>
                    <a:pt x="1052113" y="635440"/>
                  </a:lnTo>
                  <a:lnTo>
                    <a:pt x="1079281" y="639347"/>
                  </a:lnTo>
                  <a:lnTo>
                    <a:pt x="1107152" y="640790"/>
                  </a:lnTo>
                  <a:lnTo>
                    <a:pt x="1161130" y="636279"/>
                  </a:lnTo>
                  <a:lnTo>
                    <a:pt x="1209749" y="623080"/>
                  </a:lnTo>
                  <a:lnTo>
                    <a:pt x="1251059" y="602452"/>
                  </a:lnTo>
                  <a:lnTo>
                    <a:pt x="1283108" y="575653"/>
                  </a:lnTo>
                  <a:lnTo>
                    <a:pt x="1311622" y="508583"/>
                  </a:lnTo>
                  <a:lnTo>
                    <a:pt x="1341449" y="504477"/>
                  </a:lnTo>
                  <a:lnTo>
                    <a:pt x="1397293" y="489027"/>
                  </a:lnTo>
                  <a:lnTo>
                    <a:pt x="1467572" y="448172"/>
                  </a:lnTo>
                  <a:lnTo>
                    <a:pt x="1498015" y="412985"/>
                  </a:lnTo>
                  <a:lnTo>
                    <a:pt x="1513536" y="374375"/>
                  </a:lnTo>
                  <a:lnTo>
                    <a:pt x="1513721" y="334433"/>
                  </a:lnTo>
                  <a:lnTo>
                    <a:pt x="1498158" y="295245"/>
                  </a:lnTo>
                  <a:lnTo>
                    <a:pt x="1466435" y="258901"/>
                  </a:lnTo>
                  <a:lnTo>
                    <a:pt x="1469737" y="253694"/>
                  </a:lnTo>
                  <a:lnTo>
                    <a:pt x="1472658" y="248233"/>
                  </a:lnTo>
                  <a:lnTo>
                    <a:pt x="1474944" y="242772"/>
                  </a:lnTo>
                  <a:lnTo>
                    <a:pt x="1481294" y="203547"/>
                  </a:lnTo>
                  <a:lnTo>
                    <a:pt x="1469173" y="166322"/>
                  </a:lnTo>
                  <a:lnTo>
                    <a:pt x="1440745" y="133583"/>
                  </a:lnTo>
                  <a:lnTo>
                    <a:pt x="1398175" y="107818"/>
                  </a:lnTo>
                  <a:lnTo>
                    <a:pt x="1343626" y="91515"/>
                  </a:lnTo>
                  <a:lnTo>
                    <a:pt x="1335940" y="72957"/>
                  </a:lnTo>
                  <a:lnTo>
                    <a:pt x="1323576" y="55637"/>
                  </a:lnTo>
                  <a:lnTo>
                    <a:pt x="1306853" y="39937"/>
                  </a:lnTo>
                  <a:lnTo>
                    <a:pt x="1286095" y="26237"/>
                  </a:lnTo>
                  <a:lnTo>
                    <a:pt x="1239418" y="7748"/>
                  </a:lnTo>
                  <a:lnTo>
                    <a:pt x="1188126" y="0"/>
                  </a:lnTo>
                  <a:close/>
                </a:path>
              </a:pathLst>
            </a:custGeom>
            <a:solidFill>
              <a:srgbClr val="4471C4"/>
            </a:solidFill>
          </p:spPr>
          <p:txBody>
            <a:bodyPr wrap="square" lIns="0" tIns="0" rIns="0" bIns="0" rtlCol="0"/>
            <a:lstStyle/>
            <a:p>
              <a:endParaRPr/>
            </a:p>
          </p:txBody>
        </p:sp>
        <p:sp>
          <p:nvSpPr>
            <p:cNvPr id="18" name="object 18"/>
            <p:cNvSpPr/>
            <p:nvPr/>
          </p:nvSpPr>
          <p:spPr>
            <a:xfrm>
              <a:off x="6896134" y="2790241"/>
              <a:ext cx="1513840" cy="731520"/>
            </a:xfrm>
            <a:custGeom>
              <a:avLst/>
              <a:gdLst/>
              <a:ahLst/>
              <a:cxnLst/>
              <a:rect l="l" t="t" r="r" b="b"/>
              <a:pathLst>
                <a:path w="1513840" h="731520">
                  <a:moveTo>
                    <a:pt x="136745" y="240486"/>
                  </a:moveTo>
                  <a:lnTo>
                    <a:pt x="146549" y="170520"/>
                  </a:lnTo>
                  <a:lnTo>
                    <a:pt x="199718" y="112302"/>
                  </a:lnTo>
                  <a:lnTo>
                    <a:pt x="239515" y="90220"/>
                  </a:lnTo>
                  <a:lnTo>
                    <a:pt x="286494" y="74221"/>
                  </a:lnTo>
                  <a:lnTo>
                    <a:pt x="339437" y="65353"/>
                  </a:lnTo>
                  <a:lnTo>
                    <a:pt x="378882" y="64003"/>
                  </a:lnTo>
                  <a:lnTo>
                    <a:pt x="417828" y="66940"/>
                  </a:lnTo>
                  <a:lnTo>
                    <a:pt x="455487" y="74068"/>
                  </a:lnTo>
                  <a:lnTo>
                    <a:pt x="491075" y="85292"/>
                  </a:lnTo>
                  <a:lnTo>
                    <a:pt x="520274" y="58438"/>
                  </a:lnTo>
                  <a:lnTo>
                    <a:pt x="557872" y="38273"/>
                  </a:lnTo>
                  <a:lnTo>
                    <a:pt x="601454" y="25284"/>
                  </a:lnTo>
                  <a:lnTo>
                    <a:pt x="648602" y="19957"/>
                  </a:lnTo>
                  <a:lnTo>
                    <a:pt x="696900" y="22779"/>
                  </a:lnTo>
                  <a:lnTo>
                    <a:pt x="743932" y="34238"/>
                  </a:lnTo>
                  <a:lnTo>
                    <a:pt x="787366" y="55320"/>
                  </a:lnTo>
                  <a:lnTo>
                    <a:pt x="815941" y="29123"/>
                  </a:lnTo>
                  <a:lnTo>
                    <a:pt x="854147" y="10766"/>
                  </a:lnTo>
                  <a:lnTo>
                    <a:pt x="898603" y="986"/>
                  </a:lnTo>
                  <a:lnTo>
                    <a:pt x="945923" y="521"/>
                  </a:lnTo>
                  <a:lnTo>
                    <a:pt x="992725" y="10108"/>
                  </a:lnTo>
                  <a:lnTo>
                    <a:pt x="1007899" y="15813"/>
                  </a:lnTo>
                  <a:lnTo>
                    <a:pt x="1021919" y="22601"/>
                  </a:lnTo>
                  <a:lnTo>
                    <a:pt x="1034676" y="30414"/>
                  </a:lnTo>
                  <a:lnTo>
                    <a:pt x="1046065" y="39191"/>
                  </a:lnTo>
                  <a:lnTo>
                    <a:pt x="1087499" y="15922"/>
                  </a:lnTo>
                  <a:lnTo>
                    <a:pt x="1136170" y="2791"/>
                  </a:lnTo>
                  <a:lnTo>
                    <a:pt x="1188126" y="0"/>
                  </a:lnTo>
                  <a:lnTo>
                    <a:pt x="1239418" y="7748"/>
                  </a:lnTo>
                  <a:lnTo>
                    <a:pt x="1286095" y="26237"/>
                  </a:lnTo>
                  <a:lnTo>
                    <a:pt x="1323576" y="55637"/>
                  </a:lnTo>
                  <a:lnTo>
                    <a:pt x="1343626" y="91515"/>
                  </a:lnTo>
                  <a:lnTo>
                    <a:pt x="1398175" y="107818"/>
                  </a:lnTo>
                  <a:lnTo>
                    <a:pt x="1440745" y="133583"/>
                  </a:lnTo>
                  <a:lnTo>
                    <a:pt x="1469173" y="166322"/>
                  </a:lnTo>
                  <a:lnTo>
                    <a:pt x="1481294" y="203547"/>
                  </a:lnTo>
                  <a:lnTo>
                    <a:pt x="1474944" y="242772"/>
                  </a:lnTo>
                  <a:lnTo>
                    <a:pt x="1472658" y="248233"/>
                  </a:lnTo>
                  <a:lnTo>
                    <a:pt x="1469737" y="253694"/>
                  </a:lnTo>
                  <a:lnTo>
                    <a:pt x="1466435" y="258901"/>
                  </a:lnTo>
                  <a:lnTo>
                    <a:pt x="1498158" y="295245"/>
                  </a:lnTo>
                  <a:lnTo>
                    <a:pt x="1513721" y="334433"/>
                  </a:lnTo>
                  <a:lnTo>
                    <a:pt x="1513536" y="374375"/>
                  </a:lnTo>
                  <a:lnTo>
                    <a:pt x="1498015" y="412985"/>
                  </a:lnTo>
                  <a:lnTo>
                    <a:pt x="1467572" y="448172"/>
                  </a:lnTo>
                  <a:lnTo>
                    <a:pt x="1422620" y="477849"/>
                  </a:lnTo>
                  <a:lnTo>
                    <a:pt x="1370121" y="497931"/>
                  </a:lnTo>
                  <a:lnTo>
                    <a:pt x="1311622" y="508583"/>
                  </a:lnTo>
                  <a:lnTo>
                    <a:pt x="1303946" y="543943"/>
                  </a:lnTo>
                  <a:lnTo>
                    <a:pt x="1251059" y="602452"/>
                  </a:lnTo>
                  <a:lnTo>
                    <a:pt x="1209749" y="623080"/>
                  </a:lnTo>
                  <a:lnTo>
                    <a:pt x="1161130" y="636279"/>
                  </a:lnTo>
                  <a:lnTo>
                    <a:pt x="1107152" y="640790"/>
                  </a:lnTo>
                  <a:lnTo>
                    <a:pt x="1079281" y="639347"/>
                  </a:lnTo>
                  <a:lnTo>
                    <a:pt x="1052113" y="635440"/>
                  </a:lnTo>
                  <a:lnTo>
                    <a:pt x="1026017" y="629128"/>
                  </a:lnTo>
                  <a:lnTo>
                    <a:pt x="1001361" y="620470"/>
                  </a:lnTo>
                  <a:lnTo>
                    <a:pt x="979619" y="653544"/>
                  </a:lnTo>
                  <a:lnTo>
                    <a:pt x="948121" y="681593"/>
                  </a:lnTo>
                  <a:lnTo>
                    <a:pt x="908631" y="703992"/>
                  </a:lnTo>
                  <a:lnTo>
                    <a:pt x="862917" y="720118"/>
                  </a:lnTo>
                  <a:lnTo>
                    <a:pt x="812744" y="729345"/>
                  </a:lnTo>
                  <a:lnTo>
                    <a:pt x="759878" y="731051"/>
                  </a:lnTo>
                  <a:lnTo>
                    <a:pt x="706086" y="724610"/>
                  </a:lnTo>
                  <a:lnTo>
                    <a:pt x="668202" y="714666"/>
                  </a:lnTo>
                  <a:lnTo>
                    <a:pt x="633712" y="700686"/>
                  </a:lnTo>
                  <a:lnTo>
                    <a:pt x="603341" y="683015"/>
                  </a:lnTo>
                  <a:lnTo>
                    <a:pt x="577816" y="661999"/>
                  </a:lnTo>
                  <a:lnTo>
                    <a:pt x="528225" y="677428"/>
                  </a:lnTo>
                  <a:lnTo>
                    <a:pt x="476553" y="685781"/>
                  </a:lnTo>
                  <a:lnTo>
                    <a:pt x="424292" y="687303"/>
                  </a:lnTo>
                  <a:lnTo>
                    <a:pt x="372933" y="682239"/>
                  </a:lnTo>
                  <a:lnTo>
                    <a:pt x="323967" y="670835"/>
                  </a:lnTo>
                  <a:lnTo>
                    <a:pt x="278886" y="653337"/>
                  </a:lnTo>
                  <a:lnTo>
                    <a:pt x="239180" y="629989"/>
                  </a:lnTo>
                  <a:lnTo>
                    <a:pt x="206341" y="601039"/>
                  </a:lnTo>
                  <a:lnTo>
                    <a:pt x="205452" y="599896"/>
                  </a:lnTo>
                  <a:lnTo>
                    <a:pt x="204436" y="598880"/>
                  </a:lnTo>
                  <a:lnTo>
                    <a:pt x="203547" y="597737"/>
                  </a:lnTo>
                  <a:lnTo>
                    <a:pt x="142996" y="594472"/>
                  </a:lnTo>
                  <a:lnTo>
                    <a:pt x="90898" y="576861"/>
                  </a:lnTo>
                  <a:lnTo>
                    <a:pt x="52706" y="547748"/>
                  </a:lnTo>
                  <a:lnTo>
                    <a:pt x="33875" y="509980"/>
                  </a:lnTo>
                  <a:lnTo>
                    <a:pt x="33629" y="488098"/>
                  </a:lnTo>
                  <a:lnTo>
                    <a:pt x="40479" y="466943"/>
                  </a:lnTo>
                  <a:lnTo>
                    <a:pt x="54092" y="447240"/>
                  </a:lnTo>
                  <a:lnTo>
                    <a:pt x="74134" y="429716"/>
                  </a:lnTo>
                  <a:lnTo>
                    <a:pt x="28991" y="403115"/>
                  </a:lnTo>
                  <a:lnTo>
                    <a:pt x="3696" y="368359"/>
                  </a:lnTo>
                  <a:lnTo>
                    <a:pt x="0" y="329864"/>
                  </a:lnTo>
                  <a:lnTo>
                    <a:pt x="19651" y="292048"/>
                  </a:lnTo>
                  <a:lnTo>
                    <a:pt x="41302" y="273133"/>
                  </a:lnTo>
                  <a:lnTo>
                    <a:pt x="68657" y="258266"/>
                  </a:lnTo>
                  <a:lnTo>
                    <a:pt x="100464" y="247971"/>
                  </a:lnTo>
                  <a:lnTo>
                    <a:pt x="135475" y="242772"/>
                  </a:lnTo>
                  <a:lnTo>
                    <a:pt x="136745" y="240486"/>
                  </a:lnTo>
                  <a:close/>
                </a:path>
                <a:path w="1513840" h="731520">
                  <a:moveTo>
                    <a:pt x="164558" y="440384"/>
                  </a:moveTo>
                  <a:lnTo>
                    <a:pt x="141380" y="440441"/>
                  </a:lnTo>
                  <a:lnTo>
                    <a:pt x="118584" y="438177"/>
                  </a:lnTo>
                  <a:lnTo>
                    <a:pt x="96549" y="433651"/>
                  </a:lnTo>
                  <a:lnTo>
                    <a:pt x="75658" y="426922"/>
                  </a:lnTo>
                </a:path>
                <a:path w="1513840" h="731520">
                  <a:moveTo>
                    <a:pt x="242917" y="588085"/>
                  </a:moveTo>
                  <a:lnTo>
                    <a:pt x="233469" y="590347"/>
                  </a:lnTo>
                  <a:lnTo>
                    <a:pt x="223819" y="592180"/>
                  </a:lnTo>
                  <a:lnTo>
                    <a:pt x="214002" y="593585"/>
                  </a:lnTo>
                  <a:lnTo>
                    <a:pt x="204055" y="594562"/>
                  </a:lnTo>
                </a:path>
                <a:path w="1513840" h="731520">
                  <a:moveTo>
                    <a:pt x="577816" y="659078"/>
                  </a:moveTo>
                  <a:lnTo>
                    <a:pt x="571055" y="652009"/>
                  </a:lnTo>
                  <a:lnTo>
                    <a:pt x="564878" y="644727"/>
                  </a:lnTo>
                  <a:lnTo>
                    <a:pt x="559296" y="637254"/>
                  </a:lnTo>
                  <a:lnTo>
                    <a:pt x="554321" y="629614"/>
                  </a:lnTo>
                </a:path>
                <a:path w="1513840" h="731520">
                  <a:moveTo>
                    <a:pt x="1010759" y="585545"/>
                  </a:moveTo>
                  <a:lnTo>
                    <a:pt x="1009453" y="593784"/>
                  </a:lnTo>
                  <a:lnTo>
                    <a:pt x="1007457" y="601928"/>
                  </a:lnTo>
                  <a:lnTo>
                    <a:pt x="1004794" y="609976"/>
                  </a:lnTo>
                  <a:lnTo>
                    <a:pt x="1001488" y="617930"/>
                  </a:lnTo>
                </a:path>
                <a:path w="1513840" h="731520">
                  <a:moveTo>
                    <a:pt x="1196687" y="385901"/>
                  </a:moveTo>
                  <a:lnTo>
                    <a:pt x="1244278" y="407040"/>
                  </a:lnTo>
                  <a:lnTo>
                    <a:pt x="1280332" y="435478"/>
                  </a:lnTo>
                  <a:lnTo>
                    <a:pt x="1303075" y="469322"/>
                  </a:lnTo>
                  <a:lnTo>
                    <a:pt x="1310733" y="506678"/>
                  </a:lnTo>
                </a:path>
                <a:path w="1513840" h="731520">
                  <a:moveTo>
                    <a:pt x="1465673" y="257123"/>
                  </a:moveTo>
                  <a:lnTo>
                    <a:pt x="1456003" y="269868"/>
                  </a:lnTo>
                  <a:lnTo>
                    <a:pt x="1444226" y="281745"/>
                  </a:lnTo>
                  <a:lnTo>
                    <a:pt x="1430472" y="292645"/>
                  </a:lnTo>
                  <a:lnTo>
                    <a:pt x="1414873" y="302462"/>
                  </a:lnTo>
                </a:path>
                <a:path w="1513840" h="731520">
                  <a:moveTo>
                    <a:pt x="1343880" y="88975"/>
                  </a:moveTo>
                  <a:lnTo>
                    <a:pt x="1345785" y="96087"/>
                  </a:lnTo>
                  <a:lnTo>
                    <a:pt x="1346674" y="103199"/>
                  </a:lnTo>
                  <a:lnTo>
                    <a:pt x="1346547" y="110438"/>
                  </a:lnTo>
                </a:path>
                <a:path w="1513840" h="731520">
                  <a:moveTo>
                    <a:pt x="1019649" y="64083"/>
                  </a:moveTo>
                  <a:lnTo>
                    <a:pt x="1025003" y="56798"/>
                  </a:lnTo>
                  <a:lnTo>
                    <a:pt x="1031142" y="49811"/>
                  </a:lnTo>
                  <a:lnTo>
                    <a:pt x="1038044" y="43134"/>
                  </a:lnTo>
                  <a:lnTo>
                    <a:pt x="1045684" y="36778"/>
                  </a:lnTo>
                </a:path>
                <a:path w="1513840" h="731520">
                  <a:moveTo>
                    <a:pt x="776317" y="77037"/>
                  </a:moveTo>
                  <a:lnTo>
                    <a:pt x="778676" y="70990"/>
                  </a:lnTo>
                  <a:lnTo>
                    <a:pt x="781571" y="65051"/>
                  </a:lnTo>
                  <a:lnTo>
                    <a:pt x="785014" y="59231"/>
                  </a:lnTo>
                  <a:lnTo>
                    <a:pt x="789017" y="53542"/>
                  </a:lnTo>
                </a:path>
                <a:path w="1513840" h="731520">
                  <a:moveTo>
                    <a:pt x="490948" y="85038"/>
                  </a:moveTo>
                  <a:lnTo>
                    <a:pt x="503088" y="90056"/>
                  </a:lnTo>
                  <a:lnTo>
                    <a:pt x="514729" y="95563"/>
                  </a:lnTo>
                  <a:lnTo>
                    <a:pt x="525845" y="101522"/>
                  </a:lnTo>
                  <a:lnTo>
                    <a:pt x="536414" y="107898"/>
                  </a:lnTo>
                </a:path>
                <a:path w="1513840" h="731520">
                  <a:moveTo>
                    <a:pt x="144746" y="264489"/>
                  </a:moveTo>
                  <a:lnTo>
                    <a:pt x="141063" y="256615"/>
                  </a:lnTo>
                  <a:lnTo>
                    <a:pt x="138396" y="248614"/>
                  </a:lnTo>
                  <a:lnTo>
                    <a:pt x="136745" y="240486"/>
                  </a:lnTo>
                </a:path>
              </a:pathLst>
            </a:custGeom>
            <a:ln w="12700">
              <a:solidFill>
                <a:srgbClr val="2E528F"/>
              </a:solidFill>
            </a:ln>
          </p:spPr>
          <p:txBody>
            <a:bodyPr wrap="square" lIns="0" tIns="0" rIns="0" bIns="0" rtlCol="0"/>
            <a:lstStyle/>
            <a:p>
              <a:endParaRPr/>
            </a:p>
          </p:txBody>
        </p:sp>
      </p:grpSp>
      <p:sp>
        <p:nvSpPr>
          <p:cNvPr id="19" name="object 19"/>
          <p:cNvSpPr txBox="1"/>
          <p:nvPr/>
        </p:nvSpPr>
        <p:spPr>
          <a:xfrm>
            <a:off x="7400670" y="2971546"/>
            <a:ext cx="40068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FFFFFF"/>
                </a:solidFill>
                <a:latin typeface="Calibri"/>
                <a:cs typeface="Calibri"/>
              </a:rPr>
              <a:t>stall</a:t>
            </a:r>
            <a:endParaRPr sz="180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p:nvPr/>
        </p:nvSpPr>
        <p:spPr>
          <a:xfrm>
            <a:off x="5275834" y="3223640"/>
            <a:ext cx="16637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sub</a:t>
            </a:r>
            <a:r>
              <a:rPr sz="1800" spc="-30" dirty="0">
                <a:latin typeface="Courier New"/>
                <a:cs typeface="Courier New"/>
              </a:rPr>
              <a:t> </a:t>
            </a:r>
            <a:r>
              <a:rPr sz="1800" dirty="0">
                <a:latin typeface="Courier New"/>
                <a:cs typeface="Courier New"/>
              </a:rPr>
              <a:t>x6</a:t>
            </a:r>
            <a:r>
              <a:rPr sz="1800" spc="-20" dirty="0">
                <a:latin typeface="Courier New"/>
                <a:cs typeface="Courier New"/>
              </a:rPr>
              <a:t> </a:t>
            </a:r>
            <a:r>
              <a:rPr sz="1800" dirty="0">
                <a:latin typeface="Courier New"/>
                <a:cs typeface="Courier New"/>
              </a:rPr>
              <a:t>x5</a:t>
            </a:r>
            <a:r>
              <a:rPr sz="1800" spc="-25" dirty="0">
                <a:latin typeface="Courier New"/>
                <a:cs typeface="Courier New"/>
              </a:rPr>
              <a:t> x4</a:t>
            </a:r>
            <a:endParaRPr sz="1800">
              <a:latin typeface="Courier New"/>
              <a:cs typeface="Courier New"/>
            </a:endParaRPr>
          </a:p>
        </p:txBody>
      </p:sp>
      <p:sp>
        <p:nvSpPr>
          <p:cNvPr id="10" name="object 10"/>
          <p:cNvSpPr txBox="1">
            <a:spLocks noGrp="1"/>
          </p:cNvSpPr>
          <p:nvPr>
            <p:ph type="title"/>
          </p:nvPr>
        </p:nvSpPr>
        <p:spPr>
          <a:prstGeom prst="rect">
            <a:avLst/>
          </a:prstGeom>
        </p:spPr>
        <p:txBody>
          <a:bodyPr vert="horz" wrap="square" lIns="0" tIns="54483" rIns="0" bIns="0" rtlCol="0">
            <a:spAutoFit/>
          </a:bodyPr>
          <a:lstStyle/>
          <a:p>
            <a:pPr marL="12700">
              <a:lnSpc>
                <a:spcPct val="100000"/>
              </a:lnSpc>
              <a:spcBef>
                <a:spcPts val="105"/>
              </a:spcBef>
            </a:pPr>
            <a:r>
              <a:rPr dirty="0"/>
              <a:t>Example:</a:t>
            </a:r>
            <a:r>
              <a:rPr spc="-120" dirty="0"/>
              <a:t> </a:t>
            </a:r>
            <a:r>
              <a:rPr dirty="0"/>
              <a:t>Pipelined</a:t>
            </a:r>
            <a:r>
              <a:rPr spc="-95" dirty="0"/>
              <a:t> </a:t>
            </a:r>
            <a:r>
              <a:rPr dirty="0"/>
              <a:t>Execution</a:t>
            </a:r>
            <a:r>
              <a:rPr spc="-90" dirty="0"/>
              <a:t> </a:t>
            </a:r>
            <a:r>
              <a:rPr dirty="0"/>
              <a:t>w/</a:t>
            </a:r>
            <a:r>
              <a:rPr spc="-95" dirty="0"/>
              <a:t> </a:t>
            </a:r>
            <a:r>
              <a:rPr dirty="0"/>
              <a:t>RAW</a:t>
            </a:r>
            <a:r>
              <a:rPr spc="-110" dirty="0"/>
              <a:t> </a:t>
            </a:r>
            <a:r>
              <a:rPr spc="-10" dirty="0"/>
              <a:t>Hazard</a:t>
            </a:r>
          </a:p>
        </p:txBody>
      </p:sp>
      <p:sp>
        <p:nvSpPr>
          <p:cNvPr id="11" name="object 11"/>
          <p:cNvSpPr txBox="1"/>
          <p:nvPr/>
        </p:nvSpPr>
        <p:spPr>
          <a:xfrm>
            <a:off x="3185286" y="3240735"/>
            <a:ext cx="1939289"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add</a:t>
            </a:r>
            <a:r>
              <a:rPr sz="1800" spc="-35" dirty="0">
                <a:latin typeface="Courier New"/>
                <a:cs typeface="Courier New"/>
              </a:rPr>
              <a:t> </a:t>
            </a:r>
            <a:r>
              <a:rPr sz="1800" dirty="0">
                <a:latin typeface="Courier New"/>
                <a:cs typeface="Courier New"/>
              </a:rPr>
              <a:t>x12</a:t>
            </a:r>
            <a:r>
              <a:rPr sz="1800" spc="-30" dirty="0">
                <a:latin typeface="Courier New"/>
                <a:cs typeface="Courier New"/>
              </a:rPr>
              <a:t> </a:t>
            </a:r>
            <a:r>
              <a:rPr sz="1800" dirty="0">
                <a:latin typeface="Courier New"/>
                <a:cs typeface="Courier New"/>
              </a:rPr>
              <a:t>x6</a:t>
            </a:r>
            <a:r>
              <a:rPr sz="1800" spc="-40" dirty="0">
                <a:latin typeface="Courier New"/>
                <a:cs typeface="Courier New"/>
              </a:rPr>
              <a:t> </a:t>
            </a:r>
            <a:r>
              <a:rPr sz="1800" spc="-25" dirty="0">
                <a:latin typeface="Courier New"/>
                <a:cs typeface="Courier New"/>
              </a:rPr>
              <a:t>x14</a:t>
            </a:r>
            <a:endParaRPr sz="1800">
              <a:latin typeface="Courier New"/>
              <a:cs typeface="Courier New"/>
            </a:endParaRPr>
          </a:p>
        </p:txBody>
      </p:sp>
      <p:sp>
        <p:nvSpPr>
          <p:cNvPr id="12" name="object 12"/>
          <p:cNvSpPr txBox="1"/>
          <p:nvPr/>
        </p:nvSpPr>
        <p:spPr>
          <a:xfrm>
            <a:off x="3355085" y="4674565"/>
            <a:ext cx="5353050" cy="770255"/>
          </a:xfrm>
          <a:prstGeom prst="rect">
            <a:avLst/>
          </a:prstGeom>
        </p:spPr>
        <p:txBody>
          <a:bodyPr vert="horz" wrap="square" lIns="0" tIns="12700" rIns="0" bIns="0" rtlCol="0">
            <a:spAutoFit/>
          </a:bodyPr>
          <a:lstStyle/>
          <a:p>
            <a:pPr marL="12700">
              <a:lnSpc>
                <a:spcPct val="100000"/>
              </a:lnSpc>
              <a:spcBef>
                <a:spcPts val="100"/>
              </a:spcBef>
            </a:pPr>
            <a:r>
              <a:rPr sz="2400" b="1" spc="-10" dirty="0">
                <a:latin typeface="Calibri"/>
                <a:cs typeface="Calibri"/>
              </a:rPr>
              <a:t>Value</a:t>
            </a:r>
            <a:r>
              <a:rPr sz="2400" b="1" spc="-70" dirty="0">
                <a:latin typeface="Calibri"/>
                <a:cs typeface="Calibri"/>
              </a:rPr>
              <a:t> </a:t>
            </a:r>
            <a:r>
              <a:rPr sz="2400" b="1" dirty="0">
                <a:latin typeface="Calibri"/>
                <a:cs typeface="Calibri"/>
              </a:rPr>
              <a:t>of</a:t>
            </a:r>
            <a:r>
              <a:rPr sz="2400" b="1" spc="-50" dirty="0">
                <a:latin typeface="Calibri"/>
                <a:cs typeface="Calibri"/>
              </a:rPr>
              <a:t> </a:t>
            </a:r>
            <a:r>
              <a:rPr sz="2400" b="1" dirty="0">
                <a:latin typeface="Calibri"/>
                <a:cs typeface="Calibri"/>
              </a:rPr>
              <a:t>x6</a:t>
            </a:r>
            <a:r>
              <a:rPr sz="2400" b="1" spc="-40" dirty="0">
                <a:latin typeface="Calibri"/>
                <a:cs typeface="Calibri"/>
              </a:rPr>
              <a:t> </a:t>
            </a:r>
            <a:r>
              <a:rPr sz="2400" b="1" dirty="0">
                <a:latin typeface="Calibri"/>
                <a:cs typeface="Calibri"/>
              </a:rPr>
              <a:t>is</a:t>
            </a:r>
            <a:r>
              <a:rPr sz="2400" b="1" spc="-35" dirty="0">
                <a:latin typeface="Calibri"/>
                <a:cs typeface="Calibri"/>
              </a:rPr>
              <a:t> </a:t>
            </a:r>
            <a:r>
              <a:rPr sz="2400" b="1" dirty="0">
                <a:latin typeface="Calibri"/>
                <a:cs typeface="Calibri"/>
              </a:rPr>
              <a:t>available</a:t>
            </a:r>
            <a:r>
              <a:rPr sz="2400" b="1" spc="-30" dirty="0">
                <a:latin typeface="Calibri"/>
                <a:cs typeface="Calibri"/>
              </a:rPr>
              <a:t> </a:t>
            </a:r>
            <a:r>
              <a:rPr sz="2400" b="1" dirty="0">
                <a:latin typeface="Calibri"/>
                <a:cs typeface="Calibri"/>
              </a:rPr>
              <a:t>after</a:t>
            </a:r>
            <a:r>
              <a:rPr sz="2400" b="1" spc="-35" dirty="0">
                <a:latin typeface="Calibri"/>
                <a:cs typeface="Calibri"/>
              </a:rPr>
              <a:t> </a:t>
            </a:r>
            <a:r>
              <a:rPr sz="2400" spc="-10" dirty="0">
                <a:latin typeface="Courier New"/>
                <a:cs typeface="Courier New"/>
              </a:rPr>
              <a:t>sub</a:t>
            </a:r>
            <a:r>
              <a:rPr sz="2400" spc="-915" dirty="0">
                <a:latin typeface="Courier New"/>
                <a:cs typeface="Courier New"/>
              </a:rPr>
              <a:t> </a:t>
            </a:r>
            <a:r>
              <a:rPr sz="2400" b="1" spc="-10" dirty="0">
                <a:latin typeface="Calibri"/>
                <a:cs typeface="Calibri"/>
              </a:rPr>
              <a:t>Executes</a:t>
            </a:r>
            <a:endParaRPr sz="2400">
              <a:latin typeface="Calibri"/>
              <a:cs typeface="Calibri"/>
            </a:endParaRPr>
          </a:p>
          <a:p>
            <a:pPr marL="12700">
              <a:lnSpc>
                <a:spcPct val="100000"/>
              </a:lnSpc>
              <a:spcBef>
                <a:spcPts val="100"/>
              </a:spcBef>
            </a:pPr>
            <a:r>
              <a:rPr sz="2400" b="1" dirty="0">
                <a:solidFill>
                  <a:srgbClr val="FF0000"/>
                </a:solidFill>
                <a:latin typeface="Calibri"/>
                <a:cs typeface="Calibri"/>
              </a:rPr>
              <a:t>We</a:t>
            </a:r>
            <a:r>
              <a:rPr sz="2400" b="1" spc="-35" dirty="0">
                <a:solidFill>
                  <a:srgbClr val="FF0000"/>
                </a:solidFill>
                <a:latin typeface="Calibri"/>
                <a:cs typeface="Calibri"/>
              </a:rPr>
              <a:t> </a:t>
            </a:r>
            <a:r>
              <a:rPr sz="2400" b="1" dirty="0">
                <a:solidFill>
                  <a:srgbClr val="FF0000"/>
                </a:solidFill>
                <a:latin typeface="Calibri"/>
                <a:cs typeface="Calibri"/>
              </a:rPr>
              <a:t>can</a:t>
            </a:r>
            <a:r>
              <a:rPr sz="2400" b="1" spc="-55" dirty="0">
                <a:solidFill>
                  <a:srgbClr val="FF0000"/>
                </a:solidFill>
                <a:latin typeface="Calibri"/>
                <a:cs typeface="Calibri"/>
              </a:rPr>
              <a:t> </a:t>
            </a:r>
            <a:r>
              <a:rPr sz="2400" b="1" i="1" dirty="0">
                <a:solidFill>
                  <a:srgbClr val="FF0000"/>
                </a:solidFill>
                <a:latin typeface="Calibri"/>
                <a:cs typeface="Calibri"/>
              </a:rPr>
              <a:t>forward</a:t>
            </a:r>
            <a:r>
              <a:rPr sz="2400" b="1" i="1" spc="-35" dirty="0">
                <a:solidFill>
                  <a:srgbClr val="FF0000"/>
                </a:solidFill>
                <a:latin typeface="Calibri"/>
                <a:cs typeface="Calibri"/>
              </a:rPr>
              <a:t> </a:t>
            </a:r>
            <a:r>
              <a:rPr sz="2400" b="1" dirty="0">
                <a:solidFill>
                  <a:srgbClr val="FF0000"/>
                </a:solidFill>
                <a:latin typeface="Calibri"/>
                <a:cs typeface="Calibri"/>
              </a:rPr>
              <a:t>the</a:t>
            </a:r>
            <a:r>
              <a:rPr sz="2400" b="1" spc="-20" dirty="0">
                <a:solidFill>
                  <a:srgbClr val="FF0000"/>
                </a:solidFill>
                <a:latin typeface="Calibri"/>
                <a:cs typeface="Calibri"/>
              </a:rPr>
              <a:t> </a:t>
            </a:r>
            <a:r>
              <a:rPr sz="2400" b="1" dirty="0">
                <a:solidFill>
                  <a:srgbClr val="FF0000"/>
                </a:solidFill>
                <a:latin typeface="Calibri"/>
                <a:cs typeface="Calibri"/>
              </a:rPr>
              <a:t>value</a:t>
            </a:r>
            <a:r>
              <a:rPr sz="2400" b="1" spc="-35" dirty="0">
                <a:solidFill>
                  <a:srgbClr val="FF0000"/>
                </a:solidFill>
                <a:latin typeface="Calibri"/>
                <a:cs typeface="Calibri"/>
              </a:rPr>
              <a:t> </a:t>
            </a:r>
            <a:r>
              <a:rPr sz="2400" b="1" dirty="0">
                <a:solidFill>
                  <a:srgbClr val="FF0000"/>
                </a:solidFill>
                <a:latin typeface="Calibri"/>
                <a:cs typeface="Calibri"/>
              </a:rPr>
              <a:t>to</a:t>
            </a:r>
            <a:r>
              <a:rPr sz="2400" b="1" spc="-30" dirty="0">
                <a:solidFill>
                  <a:srgbClr val="FF0000"/>
                </a:solidFill>
                <a:latin typeface="Calibri"/>
                <a:cs typeface="Calibri"/>
              </a:rPr>
              <a:t> </a:t>
            </a:r>
            <a:r>
              <a:rPr sz="2400" b="1" dirty="0">
                <a:solidFill>
                  <a:srgbClr val="FF0000"/>
                </a:solidFill>
                <a:latin typeface="Calibri"/>
                <a:cs typeface="Calibri"/>
              </a:rPr>
              <a:t>the</a:t>
            </a:r>
            <a:r>
              <a:rPr sz="2400" b="1" spc="-20" dirty="0">
                <a:solidFill>
                  <a:srgbClr val="FF0000"/>
                </a:solidFill>
                <a:latin typeface="Calibri"/>
                <a:cs typeface="Calibri"/>
              </a:rPr>
              <a:t> add!</a:t>
            </a:r>
            <a:endParaRPr sz="24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p:nvPr/>
        </p:nvSpPr>
        <p:spPr>
          <a:xfrm>
            <a:off x="3811015" y="2339721"/>
            <a:ext cx="4811395" cy="1234440"/>
          </a:xfrm>
          <a:prstGeom prst="rect">
            <a:avLst/>
          </a:prstGeom>
        </p:spPr>
        <p:txBody>
          <a:bodyPr vert="horz" wrap="square" lIns="0" tIns="12700" rIns="0" bIns="0" rtlCol="0">
            <a:spAutoFit/>
          </a:bodyPr>
          <a:lstStyle/>
          <a:p>
            <a:pPr marL="12700" marR="50800">
              <a:lnSpc>
                <a:spcPct val="100000"/>
              </a:lnSpc>
              <a:spcBef>
                <a:spcPts val="100"/>
              </a:spcBef>
            </a:pPr>
            <a:r>
              <a:rPr sz="2400" b="1" spc="-10" dirty="0">
                <a:latin typeface="Calibri"/>
                <a:cs typeface="Calibri"/>
              </a:rPr>
              <a:t>Value</a:t>
            </a:r>
            <a:r>
              <a:rPr sz="2400" b="1" spc="-50" dirty="0">
                <a:latin typeface="Calibri"/>
                <a:cs typeface="Calibri"/>
              </a:rPr>
              <a:t> </a:t>
            </a:r>
            <a:r>
              <a:rPr sz="2400" b="1" dirty="0">
                <a:latin typeface="Calibri"/>
                <a:cs typeface="Calibri"/>
              </a:rPr>
              <a:t>of</a:t>
            </a:r>
            <a:r>
              <a:rPr sz="2400" b="1" spc="-50" dirty="0">
                <a:latin typeface="Calibri"/>
                <a:cs typeface="Calibri"/>
              </a:rPr>
              <a:t> </a:t>
            </a:r>
            <a:r>
              <a:rPr sz="2400" b="1" dirty="0">
                <a:latin typeface="Calibri"/>
                <a:cs typeface="Calibri"/>
              </a:rPr>
              <a:t>x6</a:t>
            </a:r>
            <a:r>
              <a:rPr sz="2400" b="1" spc="-45" dirty="0">
                <a:latin typeface="Calibri"/>
                <a:cs typeface="Calibri"/>
              </a:rPr>
              <a:t> </a:t>
            </a:r>
            <a:r>
              <a:rPr sz="2400" b="1" dirty="0">
                <a:latin typeface="Calibri"/>
                <a:cs typeface="Calibri"/>
              </a:rPr>
              <a:t>is</a:t>
            </a:r>
            <a:r>
              <a:rPr sz="2400" b="1" spc="-40" dirty="0">
                <a:latin typeface="Calibri"/>
                <a:cs typeface="Calibri"/>
              </a:rPr>
              <a:t> </a:t>
            </a:r>
            <a:r>
              <a:rPr sz="2400" b="1" dirty="0">
                <a:latin typeface="Calibri"/>
                <a:cs typeface="Calibri"/>
              </a:rPr>
              <a:t>available</a:t>
            </a:r>
            <a:r>
              <a:rPr sz="2400" b="1" spc="-45" dirty="0">
                <a:latin typeface="Calibri"/>
                <a:cs typeface="Calibri"/>
              </a:rPr>
              <a:t> </a:t>
            </a:r>
            <a:r>
              <a:rPr sz="2400" b="1" dirty="0">
                <a:latin typeface="Calibri"/>
                <a:cs typeface="Calibri"/>
              </a:rPr>
              <a:t>from</a:t>
            </a:r>
            <a:r>
              <a:rPr sz="2400" b="1" spc="-45" dirty="0">
                <a:latin typeface="Calibri"/>
                <a:cs typeface="Calibri"/>
              </a:rPr>
              <a:t> </a:t>
            </a:r>
            <a:r>
              <a:rPr sz="2400" b="1" spc="-10" dirty="0">
                <a:latin typeface="Calibri"/>
                <a:cs typeface="Calibri"/>
              </a:rPr>
              <a:t>EX/MEM </a:t>
            </a:r>
            <a:r>
              <a:rPr sz="2400" b="1" dirty="0">
                <a:latin typeface="Calibri"/>
                <a:cs typeface="Calibri"/>
              </a:rPr>
              <a:t>pipeline</a:t>
            </a:r>
            <a:r>
              <a:rPr sz="2400" b="1" spc="-10" dirty="0">
                <a:latin typeface="Calibri"/>
                <a:cs typeface="Calibri"/>
              </a:rPr>
              <a:t> register!</a:t>
            </a:r>
            <a:endParaRPr sz="2400">
              <a:latin typeface="Calibri"/>
              <a:cs typeface="Calibri"/>
            </a:endParaRPr>
          </a:p>
          <a:p>
            <a:pPr marL="1108075">
              <a:lnSpc>
                <a:spcPct val="100000"/>
              </a:lnSpc>
              <a:spcBef>
                <a:spcPts val="1595"/>
              </a:spcBef>
            </a:pPr>
            <a:r>
              <a:rPr sz="1800" dirty="0">
                <a:latin typeface="Courier New"/>
                <a:cs typeface="Courier New"/>
              </a:rPr>
              <a:t>add</a:t>
            </a:r>
            <a:r>
              <a:rPr sz="1800" spc="-30" dirty="0">
                <a:latin typeface="Courier New"/>
                <a:cs typeface="Courier New"/>
              </a:rPr>
              <a:t> </a:t>
            </a:r>
            <a:r>
              <a:rPr sz="1800" dirty="0">
                <a:latin typeface="Courier New"/>
                <a:cs typeface="Courier New"/>
              </a:rPr>
              <a:t>x12</a:t>
            </a:r>
            <a:r>
              <a:rPr sz="1800" spc="-25" dirty="0">
                <a:latin typeface="Courier New"/>
                <a:cs typeface="Courier New"/>
              </a:rPr>
              <a:t> </a:t>
            </a:r>
            <a:r>
              <a:rPr sz="1800" dirty="0">
                <a:latin typeface="Courier New"/>
                <a:cs typeface="Courier New"/>
              </a:rPr>
              <a:t>x6</a:t>
            </a:r>
            <a:r>
              <a:rPr sz="1800" spc="-45" dirty="0">
                <a:latin typeface="Courier New"/>
                <a:cs typeface="Courier New"/>
              </a:rPr>
              <a:t> </a:t>
            </a:r>
            <a:r>
              <a:rPr sz="1800" dirty="0">
                <a:latin typeface="Courier New"/>
                <a:cs typeface="Courier New"/>
              </a:rPr>
              <a:t>x14</a:t>
            </a:r>
            <a:r>
              <a:rPr sz="1800" spc="5" dirty="0">
                <a:latin typeface="Courier New"/>
                <a:cs typeface="Courier New"/>
              </a:rPr>
              <a:t> </a:t>
            </a:r>
            <a:r>
              <a:rPr sz="1800" dirty="0">
                <a:latin typeface="Courier New"/>
                <a:cs typeface="Courier New"/>
              </a:rPr>
              <a:t>sub</a:t>
            </a:r>
            <a:r>
              <a:rPr sz="1800" spc="-30" dirty="0">
                <a:latin typeface="Courier New"/>
                <a:cs typeface="Courier New"/>
              </a:rPr>
              <a:t> </a:t>
            </a:r>
            <a:r>
              <a:rPr sz="1800" dirty="0">
                <a:latin typeface="Courier New"/>
                <a:cs typeface="Courier New"/>
              </a:rPr>
              <a:t>x6</a:t>
            </a:r>
            <a:r>
              <a:rPr sz="1800" spc="-15" dirty="0">
                <a:latin typeface="Courier New"/>
                <a:cs typeface="Courier New"/>
              </a:rPr>
              <a:t> </a:t>
            </a:r>
            <a:r>
              <a:rPr sz="1800" dirty="0">
                <a:latin typeface="Courier New"/>
                <a:cs typeface="Courier New"/>
              </a:rPr>
              <a:t>x5</a:t>
            </a:r>
            <a:r>
              <a:rPr sz="1800" spc="-25" dirty="0">
                <a:latin typeface="Courier New"/>
                <a:cs typeface="Courier New"/>
              </a:rPr>
              <a:t> x4</a:t>
            </a:r>
            <a:endParaRPr sz="1800">
              <a:latin typeface="Courier New"/>
              <a:cs typeface="Courier New"/>
            </a:endParaRPr>
          </a:p>
        </p:txBody>
      </p:sp>
      <p:sp>
        <p:nvSpPr>
          <p:cNvPr id="10" name="object 10"/>
          <p:cNvSpPr txBox="1">
            <a:spLocks noGrp="1"/>
          </p:cNvSpPr>
          <p:nvPr>
            <p:ph type="title"/>
          </p:nvPr>
        </p:nvSpPr>
        <p:spPr>
          <a:prstGeom prst="rect">
            <a:avLst/>
          </a:prstGeom>
        </p:spPr>
        <p:txBody>
          <a:bodyPr vert="horz" wrap="square" lIns="0" tIns="54483" rIns="0" bIns="0" rtlCol="0">
            <a:spAutoFit/>
          </a:bodyPr>
          <a:lstStyle/>
          <a:p>
            <a:pPr marL="12700">
              <a:lnSpc>
                <a:spcPct val="100000"/>
              </a:lnSpc>
              <a:spcBef>
                <a:spcPts val="105"/>
              </a:spcBef>
            </a:pPr>
            <a:r>
              <a:rPr dirty="0"/>
              <a:t>Forwarding</a:t>
            </a:r>
            <a:r>
              <a:rPr spc="-140" dirty="0"/>
              <a:t> </a:t>
            </a:r>
            <a:r>
              <a:rPr dirty="0"/>
              <a:t>to</a:t>
            </a:r>
            <a:r>
              <a:rPr spc="-100" dirty="0"/>
              <a:t> </a:t>
            </a:r>
            <a:r>
              <a:rPr dirty="0"/>
              <a:t>avoid</a:t>
            </a:r>
            <a:r>
              <a:rPr spc="-80" dirty="0"/>
              <a:t> </a:t>
            </a:r>
            <a:r>
              <a:rPr dirty="0"/>
              <a:t>a</a:t>
            </a:r>
            <a:r>
              <a:rPr spc="-95" dirty="0"/>
              <a:t> </a:t>
            </a:r>
            <a:r>
              <a:rPr dirty="0"/>
              <a:t>pipeline</a:t>
            </a:r>
            <a:r>
              <a:rPr spc="-90" dirty="0"/>
              <a:t> </a:t>
            </a:r>
            <a:r>
              <a:rPr dirty="0"/>
              <a:t>RAW</a:t>
            </a:r>
            <a:r>
              <a:rPr spc="-110" dirty="0"/>
              <a:t> </a:t>
            </a:r>
            <a:r>
              <a:rPr spc="-10" dirty="0"/>
              <a:t>Hazard</a:t>
            </a:r>
          </a:p>
        </p:txBody>
      </p:sp>
      <p:grpSp>
        <p:nvGrpSpPr>
          <p:cNvPr id="11" name="object 11"/>
          <p:cNvGrpSpPr/>
          <p:nvPr/>
        </p:nvGrpSpPr>
        <p:grpSpPr>
          <a:xfrm>
            <a:off x="5341365" y="4087114"/>
            <a:ext cx="1548765" cy="436245"/>
            <a:chOff x="5341365" y="4087114"/>
            <a:chExt cx="1548765" cy="436245"/>
          </a:xfrm>
        </p:grpSpPr>
        <p:sp>
          <p:nvSpPr>
            <p:cNvPr id="12" name="object 12"/>
            <p:cNvSpPr/>
            <p:nvPr/>
          </p:nvSpPr>
          <p:spPr>
            <a:xfrm>
              <a:off x="5397245" y="4194302"/>
              <a:ext cx="1492885" cy="329565"/>
            </a:xfrm>
            <a:custGeom>
              <a:avLst/>
              <a:gdLst/>
              <a:ahLst/>
              <a:cxnLst/>
              <a:rect l="l" t="t" r="r" b="b"/>
              <a:pathLst>
                <a:path w="1492884" h="329564">
                  <a:moveTo>
                    <a:pt x="50800" y="113918"/>
                  </a:moveTo>
                  <a:lnTo>
                    <a:pt x="25400" y="113918"/>
                  </a:lnTo>
                  <a:lnTo>
                    <a:pt x="25400" y="329056"/>
                  </a:lnTo>
                  <a:lnTo>
                    <a:pt x="1492884" y="329056"/>
                  </a:lnTo>
                  <a:lnTo>
                    <a:pt x="1492884" y="316356"/>
                  </a:lnTo>
                  <a:lnTo>
                    <a:pt x="50800" y="316356"/>
                  </a:lnTo>
                  <a:lnTo>
                    <a:pt x="38100" y="303656"/>
                  </a:lnTo>
                  <a:lnTo>
                    <a:pt x="50800" y="303656"/>
                  </a:lnTo>
                  <a:lnTo>
                    <a:pt x="50800" y="113918"/>
                  </a:lnTo>
                  <a:close/>
                </a:path>
                <a:path w="1492884" h="329564">
                  <a:moveTo>
                    <a:pt x="50800" y="303656"/>
                  </a:moveTo>
                  <a:lnTo>
                    <a:pt x="38100" y="303656"/>
                  </a:lnTo>
                  <a:lnTo>
                    <a:pt x="50800" y="316356"/>
                  </a:lnTo>
                  <a:lnTo>
                    <a:pt x="50800" y="303656"/>
                  </a:lnTo>
                  <a:close/>
                </a:path>
                <a:path w="1492884" h="329564">
                  <a:moveTo>
                    <a:pt x="1467484" y="303656"/>
                  </a:moveTo>
                  <a:lnTo>
                    <a:pt x="50800" y="303656"/>
                  </a:lnTo>
                  <a:lnTo>
                    <a:pt x="50800" y="316356"/>
                  </a:lnTo>
                  <a:lnTo>
                    <a:pt x="1467484" y="316356"/>
                  </a:lnTo>
                  <a:lnTo>
                    <a:pt x="1467484" y="303656"/>
                  </a:lnTo>
                  <a:close/>
                </a:path>
                <a:path w="1492884" h="329564">
                  <a:moveTo>
                    <a:pt x="1467484" y="12700"/>
                  </a:moveTo>
                  <a:lnTo>
                    <a:pt x="1467484" y="316356"/>
                  </a:lnTo>
                  <a:lnTo>
                    <a:pt x="1480184" y="303656"/>
                  </a:lnTo>
                  <a:lnTo>
                    <a:pt x="1492884" y="303656"/>
                  </a:lnTo>
                  <a:lnTo>
                    <a:pt x="1492884" y="25400"/>
                  </a:lnTo>
                  <a:lnTo>
                    <a:pt x="1480184" y="25400"/>
                  </a:lnTo>
                  <a:lnTo>
                    <a:pt x="1467484" y="12700"/>
                  </a:lnTo>
                  <a:close/>
                </a:path>
                <a:path w="1492884" h="329564">
                  <a:moveTo>
                    <a:pt x="1492884" y="303656"/>
                  </a:moveTo>
                  <a:lnTo>
                    <a:pt x="1480184" y="303656"/>
                  </a:lnTo>
                  <a:lnTo>
                    <a:pt x="1467484" y="316356"/>
                  </a:lnTo>
                  <a:lnTo>
                    <a:pt x="1492884" y="316356"/>
                  </a:lnTo>
                  <a:lnTo>
                    <a:pt x="1492884" y="303656"/>
                  </a:lnTo>
                  <a:close/>
                </a:path>
                <a:path w="1492884" h="329564">
                  <a:moveTo>
                    <a:pt x="38100" y="50418"/>
                  </a:moveTo>
                  <a:lnTo>
                    <a:pt x="0" y="126618"/>
                  </a:lnTo>
                  <a:lnTo>
                    <a:pt x="25400" y="126618"/>
                  </a:lnTo>
                  <a:lnTo>
                    <a:pt x="25400" y="113918"/>
                  </a:lnTo>
                  <a:lnTo>
                    <a:pt x="69850" y="113918"/>
                  </a:lnTo>
                  <a:lnTo>
                    <a:pt x="38100" y="50418"/>
                  </a:lnTo>
                  <a:close/>
                </a:path>
                <a:path w="1492884" h="329564">
                  <a:moveTo>
                    <a:pt x="69850" y="113918"/>
                  </a:moveTo>
                  <a:lnTo>
                    <a:pt x="50800" y="113918"/>
                  </a:lnTo>
                  <a:lnTo>
                    <a:pt x="50800" y="126618"/>
                  </a:lnTo>
                  <a:lnTo>
                    <a:pt x="76200" y="126618"/>
                  </a:lnTo>
                  <a:lnTo>
                    <a:pt x="69850" y="113918"/>
                  </a:lnTo>
                  <a:close/>
                </a:path>
                <a:path w="1492884" h="329564">
                  <a:moveTo>
                    <a:pt x="1492884" y="0"/>
                  </a:moveTo>
                  <a:lnTo>
                    <a:pt x="1352677" y="0"/>
                  </a:lnTo>
                  <a:lnTo>
                    <a:pt x="1352677" y="25400"/>
                  </a:lnTo>
                  <a:lnTo>
                    <a:pt x="1467484" y="25400"/>
                  </a:lnTo>
                  <a:lnTo>
                    <a:pt x="1467484" y="12700"/>
                  </a:lnTo>
                  <a:lnTo>
                    <a:pt x="1492884" y="12700"/>
                  </a:lnTo>
                  <a:lnTo>
                    <a:pt x="1492884" y="0"/>
                  </a:lnTo>
                  <a:close/>
                </a:path>
                <a:path w="1492884" h="329564">
                  <a:moveTo>
                    <a:pt x="1492884" y="12700"/>
                  </a:moveTo>
                  <a:lnTo>
                    <a:pt x="1467484" y="12700"/>
                  </a:lnTo>
                  <a:lnTo>
                    <a:pt x="1480184" y="25400"/>
                  </a:lnTo>
                  <a:lnTo>
                    <a:pt x="1492884" y="25400"/>
                  </a:lnTo>
                  <a:lnTo>
                    <a:pt x="1492884" y="12700"/>
                  </a:lnTo>
                  <a:close/>
                </a:path>
              </a:pathLst>
            </a:custGeom>
            <a:solidFill>
              <a:srgbClr val="4471C4"/>
            </a:solidFill>
          </p:spPr>
          <p:txBody>
            <a:bodyPr wrap="square" lIns="0" tIns="0" rIns="0" bIns="0" rtlCol="0"/>
            <a:lstStyle/>
            <a:p>
              <a:endParaRPr/>
            </a:p>
          </p:txBody>
        </p:sp>
        <p:sp>
          <p:nvSpPr>
            <p:cNvPr id="13" name="object 13"/>
            <p:cNvSpPr/>
            <p:nvPr/>
          </p:nvSpPr>
          <p:spPr>
            <a:xfrm>
              <a:off x="5347715" y="4093464"/>
              <a:ext cx="173990" cy="151130"/>
            </a:xfrm>
            <a:custGeom>
              <a:avLst/>
              <a:gdLst/>
              <a:ahLst/>
              <a:cxnLst/>
              <a:rect l="l" t="t" r="r" b="b"/>
              <a:pathLst>
                <a:path w="173989" h="151129">
                  <a:moveTo>
                    <a:pt x="173736" y="0"/>
                  </a:moveTo>
                  <a:lnTo>
                    <a:pt x="0" y="0"/>
                  </a:lnTo>
                  <a:lnTo>
                    <a:pt x="0" y="150875"/>
                  </a:lnTo>
                  <a:lnTo>
                    <a:pt x="173736" y="150875"/>
                  </a:lnTo>
                  <a:lnTo>
                    <a:pt x="173736" y="0"/>
                  </a:lnTo>
                  <a:close/>
                </a:path>
              </a:pathLst>
            </a:custGeom>
            <a:solidFill>
              <a:srgbClr val="FFFFFF"/>
            </a:solidFill>
          </p:spPr>
          <p:txBody>
            <a:bodyPr wrap="square" lIns="0" tIns="0" rIns="0" bIns="0" rtlCol="0"/>
            <a:lstStyle/>
            <a:p>
              <a:endParaRPr/>
            </a:p>
          </p:txBody>
        </p:sp>
        <p:sp>
          <p:nvSpPr>
            <p:cNvPr id="14" name="object 14"/>
            <p:cNvSpPr/>
            <p:nvPr/>
          </p:nvSpPr>
          <p:spPr>
            <a:xfrm>
              <a:off x="5347715" y="4093464"/>
              <a:ext cx="173990" cy="151130"/>
            </a:xfrm>
            <a:custGeom>
              <a:avLst/>
              <a:gdLst/>
              <a:ahLst/>
              <a:cxnLst/>
              <a:rect l="l" t="t" r="r" b="b"/>
              <a:pathLst>
                <a:path w="173989" h="151129">
                  <a:moveTo>
                    <a:pt x="0" y="150875"/>
                  </a:moveTo>
                  <a:lnTo>
                    <a:pt x="173736" y="150875"/>
                  </a:lnTo>
                  <a:lnTo>
                    <a:pt x="173736" y="0"/>
                  </a:lnTo>
                  <a:lnTo>
                    <a:pt x="0" y="0"/>
                  </a:lnTo>
                  <a:lnTo>
                    <a:pt x="0" y="150875"/>
                  </a:lnTo>
                  <a:close/>
                </a:path>
              </a:pathLst>
            </a:custGeom>
            <a:ln w="12699">
              <a:solidFill>
                <a:srgbClr val="FFFFFF"/>
              </a:solidFill>
            </a:ln>
          </p:spPr>
          <p:txBody>
            <a:bodyPr wrap="square" lIns="0" tIns="0" rIns="0" bIns="0" rtlCol="0"/>
            <a:lstStyle/>
            <a:p>
              <a:endParaRPr/>
            </a:p>
          </p:txBody>
        </p:sp>
        <p:sp>
          <p:nvSpPr>
            <p:cNvPr id="15" name="object 15"/>
            <p:cNvSpPr/>
            <p:nvPr/>
          </p:nvSpPr>
          <p:spPr>
            <a:xfrm>
              <a:off x="6576059" y="4131564"/>
              <a:ext cx="173990" cy="149860"/>
            </a:xfrm>
            <a:custGeom>
              <a:avLst/>
              <a:gdLst/>
              <a:ahLst/>
              <a:cxnLst/>
              <a:rect l="l" t="t" r="r" b="b"/>
              <a:pathLst>
                <a:path w="173990" h="149860">
                  <a:moveTo>
                    <a:pt x="173735" y="0"/>
                  </a:moveTo>
                  <a:lnTo>
                    <a:pt x="0" y="0"/>
                  </a:lnTo>
                  <a:lnTo>
                    <a:pt x="0" y="149351"/>
                  </a:lnTo>
                  <a:lnTo>
                    <a:pt x="173735" y="149351"/>
                  </a:lnTo>
                  <a:lnTo>
                    <a:pt x="173735" y="0"/>
                  </a:lnTo>
                  <a:close/>
                </a:path>
              </a:pathLst>
            </a:custGeom>
            <a:solidFill>
              <a:srgbClr val="FFFFFF"/>
            </a:solidFill>
          </p:spPr>
          <p:txBody>
            <a:bodyPr wrap="square" lIns="0" tIns="0" rIns="0" bIns="0" rtlCol="0"/>
            <a:lstStyle/>
            <a:p>
              <a:endParaRPr/>
            </a:p>
          </p:txBody>
        </p:sp>
        <p:sp>
          <p:nvSpPr>
            <p:cNvPr id="16" name="object 16"/>
            <p:cNvSpPr/>
            <p:nvPr/>
          </p:nvSpPr>
          <p:spPr>
            <a:xfrm>
              <a:off x="6576059" y="4131564"/>
              <a:ext cx="173990" cy="149860"/>
            </a:xfrm>
            <a:custGeom>
              <a:avLst/>
              <a:gdLst/>
              <a:ahLst/>
              <a:cxnLst/>
              <a:rect l="l" t="t" r="r" b="b"/>
              <a:pathLst>
                <a:path w="173990" h="149860">
                  <a:moveTo>
                    <a:pt x="0" y="149351"/>
                  </a:moveTo>
                  <a:lnTo>
                    <a:pt x="173735" y="149351"/>
                  </a:lnTo>
                  <a:lnTo>
                    <a:pt x="173735" y="0"/>
                  </a:lnTo>
                  <a:lnTo>
                    <a:pt x="0" y="0"/>
                  </a:lnTo>
                  <a:lnTo>
                    <a:pt x="0" y="149351"/>
                  </a:lnTo>
                  <a:close/>
                </a:path>
              </a:pathLst>
            </a:custGeom>
            <a:ln w="12700">
              <a:solidFill>
                <a:srgbClr val="FFFFFF"/>
              </a:solidFill>
            </a:ln>
          </p:spPr>
          <p:txBody>
            <a:bodyPr wrap="square" lIns="0" tIns="0" rIns="0" bIns="0" rtlCol="0"/>
            <a:lstStyle/>
            <a:p>
              <a:endParaRPr/>
            </a:p>
          </p:txBody>
        </p:sp>
      </p:grpSp>
      <p:sp>
        <p:nvSpPr>
          <p:cNvPr id="17" name="object 17"/>
          <p:cNvSpPr txBox="1"/>
          <p:nvPr/>
        </p:nvSpPr>
        <p:spPr>
          <a:xfrm>
            <a:off x="3857371" y="4344479"/>
            <a:ext cx="5808980" cy="1491615"/>
          </a:xfrm>
          <a:prstGeom prst="rect">
            <a:avLst/>
          </a:prstGeom>
        </p:spPr>
        <p:txBody>
          <a:bodyPr vert="horz" wrap="square" lIns="0" tIns="52705" rIns="0" bIns="0" rtlCol="0">
            <a:spAutoFit/>
          </a:bodyPr>
          <a:lstStyle/>
          <a:p>
            <a:pPr marL="828040" algn="ctr">
              <a:lnSpc>
                <a:spcPct val="100000"/>
              </a:lnSpc>
              <a:spcBef>
                <a:spcPts val="415"/>
              </a:spcBef>
            </a:pPr>
            <a:r>
              <a:rPr sz="1800" spc="-20" dirty="0">
                <a:latin typeface="Courier New"/>
                <a:cs typeface="Courier New"/>
              </a:rPr>
              <a:t>“x6”</a:t>
            </a:r>
            <a:endParaRPr sz="1800">
              <a:latin typeface="Courier New"/>
              <a:cs typeface="Courier New"/>
            </a:endParaRPr>
          </a:p>
          <a:p>
            <a:pPr marL="12700" marR="5080">
              <a:lnSpc>
                <a:spcPct val="100000"/>
              </a:lnSpc>
              <a:spcBef>
                <a:spcPts val="420"/>
              </a:spcBef>
            </a:pPr>
            <a:r>
              <a:rPr sz="2400" b="1" dirty="0">
                <a:solidFill>
                  <a:srgbClr val="FF0000"/>
                </a:solidFill>
                <a:latin typeface="Calibri"/>
                <a:cs typeface="Calibri"/>
              </a:rPr>
              <a:t>We</a:t>
            </a:r>
            <a:r>
              <a:rPr sz="2400" b="1" spc="-30" dirty="0">
                <a:solidFill>
                  <a:srgbClr val="FF0000"/>
                </a:solidFill>
                <a:latin typeface="Calibri"/>
                <a:cs typeface="Calibri"/>
              </a:rPr>
              <a:t> </a:t>
            </a:r>
            <a:r>
              <a:rPr sz="2400" b="1" dirty="0">
                <a:solidFill>
                  <a:srgbClr val="FF0000"/>
                </a:solidFill>
                <a:latin typeface="Calibri"/>
                <a:cs typeface="Calibri"/>
              </a:rPr>
              <a:t>can</a:t>
            </a:r>
            <a:r>
              <a:rPr sz="2400" b="1" spc="-50" dirty="0">
                <a:solidFill>
                  <a:srgbClr val="FF0000"/>
                </a:solidFill>
                <a:latin typeface="Calibri"/>
                <a:cs typeface="Calibri"/>
              </a:rPr>
              <a:t> </a:t>
            </a:r>
            <a:r>
              <a:rPr sz="2400" b="1" i="1" dirty="0">
                <a:solidFill>
                  <a:srgbClr val="FF0000"/>
                </a:solidFill>
                <a:latin typeface="Calibri"/>
                <a:cs typeface="Calibri"/>
              </a:rPr>
              <a:t>forward</a:t>
            </a:r>
            <a:r>
              <a:rPr sz="2400" b="1" i="1" spc="-30" dirty="0">
                <a:solidFill>
                  <a:srgbClr val="FF0000"/>
                </a:solidFill>
                <a:latin typeface="Calibri"/>
                <a:cs typeface="Calibri"/>
              </a:rPr>
              <a:t> </a:t>
            </a:r>
            <a:r>
              <a:rPr sz="2400" b="1" dirty="0">
                <a:solidFill>
                  <a:srgbClr val="FF0000"/>
                </a:solidFill>
                <a:latin typeface="Calibri"/>
                <a:cs typeface="Calibri"/>
              </a:rPr>
              <a:t>the</a:t>
            </a:r>
            <a:r>
              <a:rPr sz="2400" b="1" spc="-15" dirty="0">
                <a:solidFill>
                  <a:srgbClr val="FF0000"/>
                </a:solidFill>
                <a:latin typeface="Calibri"/>
                <a:cs typeface="Calibri"/>
              </a:rPr>
              <a:t> </a:t>
            </a:r>
            <a:r>
              <a:rPr sz="2400" b="1" dirty="0">
                <a:solidFill>
                  <a:srgbClr val="FF0000"/>
                </a:solidFill>
                <a:latin typeface="Calibri"/>
                <a:cs typeface="Calibri"/>
              </a:rPr>
              <a:t>value</a:t>
            </a:r>
            <a:r>
              <a:rPr sz="2400" b="1" spc="-30" dirty="0">
                <a:solidFill>
                  <a:srgbClr val="FF0000"/>
                </a:solidFill>
                <a:latin typeface="Calibri"/>
                <a:cs typeface="Calibri"/>
              </a:rPr>
              <a:t> </a:t>
            </a:r>
            <a:r>
              <a:rPr sz="2400" b="1" dirty="0">
                <a:solidFill>
                  <a:srgbClr val="FF0000"/>
                </a:solidFill>
                <a:latin typeface="Calibri"/>
                <a:cs typeface="Calibri"/>
              </a:rPr>
              <a:t>in</a:t>
            </a:r>
            <a:r>
              <a:rPr sz="2400" b="1" spc="-30" dirty="0">
                <a:solidFill>
                  <a:srgbClr val="FF0000"/>
                </a:solidFill>
                <a:latin typeface="Calibri"/>
                <a:cs typeface="Calibri"/>
              </a:rPr>
              <a:t> </a:t>
            </a:r>
            <a:r>
              <a:rPr sz="2400" b="1" dirty="0">
                <a:solidFill>
                  <a:srgbClr val="FF0000"/>
                </a:solidFill>
                <a:latin typeface="Calibri"/>
                <a:cs typeface="Calibri"/>
              </a:rPr>
              <a:t>the</a:t>
            </a:r>
            <a:r>
              <a:rPr sz="2400" b="1" spc="-15" dirty="0">
                <a:solidFill>
                  <a:srgbClr val="FF0000"/>
                </a:solidFill>
                <a:latin typeface="Calibri"/>
                <a:cs typeface="Calibri"/>
              </a:rPr>
              <a:t> </a:t>
            </a:r>
            <a:r>
              <a:rPr sz="2400" b="1" spc="-10" dirty="0">
                <a:solidFill>
                  <a:srgbClr val="FF0000"/>
                </a:solidFill>
                <a:latin typeface="Calibri"/>
                <a:cs typeface="Calibri"/>
              </a:rPr>
              <a:t>EX/MEM </a:t>
            </a:r>
            <a:r>
              <a:rPr sz="2400" b="1" dirty="0">
                <a:solidFill>
                  <a:srgbClr val="FF0000"/>
                </a:solidFill>
                <a:latin typeface="Calibri"/>
                <a:cs typeface="Calibri"/>
              </a:rPr>
              <a:t>pipeline</a:t>
            </a:r>
            <a:r>
              <a:rPr sz="2400" b="1" spc="-30" dirty="0">
                <a:solidFill>
                  <a:srgbClr val="FF0000"/>
                </a:solidFill>
                <a:latin typeface="Calibri"/>
                <a:cs typeface="Calibri"/>
              </a:rPr>
              <a:t> </a:t>
            </a:r>
            <a:r>
              <a:rPr sz="2400" b="1" dirty="0">
                <a:solidFill>
                  <a:srgbClr val="FF0000"/>
                </a:solidFill>
                <a:latin typeface="Calibri"/>
                <a:cs typeface="Calibri"/>
              </a:rPr>
              <a:t>register</a:t>
            </a:r>
            <a:r>
              <a:rPr sz="2400" b="1" spc="-45" dirty="0">
                <a:solidFill>
                  <a:srgbClr val="FF0000"/>
                </a:solidFill>
                <a:latin typeface="Calibri"/>
                <a:cs typeface="Calibri"/>
              </a:rPr>
              <a:t> </a:t>
            </a:r>
            <a:r>
              <a:rPr sz="2400" b="1" dirty="0">
                <a:solidFill>
                  <a:srgbClr val="FF0000"/>
                </a:solidFill>
                <a:latin typeface="Calibri"/>
                <a:cs typeface="Calibri"/>
              </a:rPr>
              <a:t>from</a:t>
            </a:r>
            <a:r>
              <a:rPr sz="2400" b="1" spc="-50" dirty="0">
                <a:solidFill>
                  <a:srgbClr val="FF0000"/>
                </a:solidFill>
                <a:latin typeface="Calibri"/>
                <a:cs typeface="Calibri"/>
              </a:rPr>
              <a:t> </a:t>
            </a:r>
            <a:r>
              <a:rPr sz="2400" b="1" dirty="0">
                <a:solidFill>
                  <a:srgbClr val="FF0000"/>
                </a:solidFill>
                <a:latin typeface="Calibri"/>
                <a:cs typeface="Calibri"/>
              </a:rPr>
              <a:t>the</a:t>
            </a:r>
            <a:r>
              <a:rPr sz="2400" b="1" spc="-20" dirty="0">
                <a:solidFill>
                  <a:srgbClr val="FF0000"/>
                </a:solidFill>
                <a:latin typeface="Calibri"/>
                <a:cs typeface="Calibri"/>
              </a:rPr>
              <a:t> </a:t>
            </a:r>
            <a:r>
              <a:rPr sz="2400" b="1" dirty="0">
                <a:solidFill>
                  <a:srgbClr val="FF0000"/>
                </a:solidFill>
                <a:latin typeface="Calibri"/>
                <a:cs typeface="Calibri"/>
              </a:rPr>
              <a:t>sub</a:t>
            </a:r>
            <a:r>
              <a:rPr sz="2400" b="1" spc="-25" dirty="0">
                <a:solidFill>
                  <a:srgbClr val="FF0000"/>
                </a:solidFill>
                <a:latin typeface="Calibri"/>
                <a:cs typeface="Calibri"/>
              </a:rPr>
              <a:t> </a:t>
            </a:r>
            <a:r>
              <a:rPr sz="2400" b="1" dirty="0">
                <a:solidFill>
                  <a:srgbClr val="FF0000"/>
                </a:solidFill>
                <a:latin typeface="Calibri"/>
                <a:cs typeface="Calibri"/>
              </a:rPr>
              <a:t>back</a:t>
            </a:r>
            <a:r>
              <a:rPr sz="2400" b="1" spc="-45" dirty="0">
                <a:solidFill>
                  <a:srgbClr val="FF0000"/>
                </a:solidFill>
                <a:latin typeface="Calibri"/>
                <a:cs typeface="Calibri"/>
              </a:rPr>
              <a:t> </a:t>
            </a:r>
            <a:r>
              <a:rPr sz="2400" b="1" dirty="0">
                <a:solidFill>
                  <a:srgbClr val="FF0000"/>
                </a:solidFill>
                <a:latin typeface="Calibri"/>
                <a:cs typeface="Calibri"/>
              </a:rPr>
              <a:t>to</a:t>
            </a:r>
            <a:r>
              <a:rPr sz="2400" b="1" spc="-5" dirty="0">
                <a:solidFill>
                  <a:srgbClr val="FF0000"/>
                </a:solidFill>
                <a:latin typeface="Calibri"/>
                <a:cs typeface="Calibri"/>
              </a:rPr>
              <a:t> </a:t>
            </a:r>
            <a:r>
              <a:rPr sz="2400" b="1" spc="-10" dirty="0">
                <a:solidFill>
                  <a:srgbClr val="FF0000"/>
                </a:solidFill>
                <a:latin typeface="Calibri"/>
                <a:cs typeface="Calibri"/>
              </a:rPr>
              <a:t>Execute </a:t>
            </a:r>
            <a:r>
              <a:rPr sz="2400" b="1" dirty="0">
                <a:solidFill>
                  <a:srgbClr val="FF0000"/>
                </a:solidFill>
                <a:latin typeface="Calibri"/>
                <a:cs typeface="Calibri"/>
              </a:rPr>
              <a:t>to</a:t>
            </a:r>
            <a:r>
              <a:rPr sz="2400" b="1" spc="-25" dirty="0">
                <a:solidFill>
                  <a:srgbClr val="FF0000"/>
                </a:solidFill>
                <a:latin typeface="Calibri"/>
                <a:cs typeface="Calibri"/>
              </a:rPr>
              <a:t> </a:t>
            </a:r>
            <a:r>
              <a:rPr sz="2400" b="1" dirty="0">
                <a:solidFill>
                  <a:srgbClr val="FF0000"/>
                </a:solidFill>
                <a:latin typeface="Calibri"/>
                <a:cs typeface="Calibri"/>
              </a:rPr>
              <a:t>act</a:t>
            </a:r>
            <a:r>
              <a:rPr sz="2400" b="1" spc="-30" dirty="0">
                <a:solidFill>
                  <a:srgbClr val="FF0000"/>
                </a:solidFill>
                <a:latin typeface="Calibri"/>
                <a:cs typeface="Calibri"/>
              </a:rPr>
              <a:t> </a:t>
            </a:r>
            <a:r>
              <a:rPr sz="2400" b="1" dirty="0">
                <a:solidFill>
                  <a:srgbClr val="FF0000"/>
                </a:solidFill>
                <a:latin typeface="Calibri"/>
                <a:cs typeface="Calibri"/>
              </a:rPr>
              <a:t>as</a:t>
            </a:r>
            <a:r>
              <a:rPr sz="2400" b="1" spc="-25" dirty="0">
                <a:solidFill>
                  <a:srgbClr val="FF0000"/>
                </a:solidFill>
                <a:latin typeface="Calibri"/>
                <a:cs typeface="Calibri"/>
              </a:rPr>
              <a:t> </a:t>
            </a:r>
            <a:r>
              <a:rPr sz="2400" b="1" dirty="0">
                <a:solidFill>
                  <a:srgbClr val="FF0000"/>
                </a:solidFill>
                <a:latin typeface="Calibri"/>
                <a:cs typeface="Calibri"/>
              </a:rPr>
              <a:t>the</a:t>
            </a:r>
            <a:r>
              <a:rPr sz="2400" b="1" spc="-15" dirty="0">
                <a:solidFill>
                  <a:srgbClr val="FF0000"/>
                </a:solidFill>
                <a:latin typeface="Calibri"/>
                <a:cs typeface="Calibri"/>
              </a:rPr>
              <a:t> </a:t>
            </a:r>
            <a:r>
              <a:rPr sz="2400" b="1" dirty="0">
                <a:solidFill>
                  <a:srgbClr val="FF0000"/>
                </a:solidFill>
                <a:latin typeface="Calibri"/>
                <a:cs typeface="Calibri"/>
              </a:rPr>
              <a:t>input</a:t>
            </a:r>
            <a:r>
              <a:rPr sz="2400" b="1" spc="-10" dirty="0">
                <a:solidFill>
                  <a:srgbClr val="FF0000"/>
                </a:solidFill>
                <a:latin typeface="Calibri"/>
                <a:cs typeface="Calibri"/>
              </a:rPr>
              <a:t> </a:t>
            </a:r>
            <a:r>
              <a:rPr sz="2400" b="1" dirty="0">
                <a:solidFill>
                  <a:srgbClr val="FF0000"/>
                </a:solidFill>
                <a:latin typeface="Calibri"/>
                <a:cs typeface="Calibri"/>
              </a:rPr>
              <a:t>operand</a:t>
            </a:r>
            <a:r>
              <a:rPr sz="2400" b="1" spc="-35" dirty="0">
                <a:solidFill>
                  <a:srgbClr val="FF0000"/>
                </a:solidFill>
                <a:latin typeface="Calibri"/>
                <a:cs typeface="Calibri"/>
              </a:rPr>
              <a:t> </a:t>
            </a:r>
            <a:r>
              <a:rPr sz="2400" b="1" dirty="0">
                <a:solidFill>
                  <a:srgbClr val="FF0000"/>
                </a:solidFill>
                <a:latin typeface="Calibri"/>
                <a:cs typeface="Calibri"/>
              </a:rPr>
              <a:t>for</a:t>
            </a:r>
            <a:r>
              <a:rPr sz="2400" b="1" spc="-35" dirty="0">
                <a:solidFill>
                  <a:srgbClr val="FF0000"/>
                </a:solidFill>
                <a:latin typeface="Calibri"/>
                <a:cs typeface="Calibri"/>
              </a:rPr>
              <a:t> </a:t>
            </a:r>
            <a:r>
              <a:rPr sz="2400" b="1" dirty="0">
                <a:solidFill>
                  <a:srgbClr val="FF0000"/>
                </a:solidFill>
                <a:latin typeface="Calibri"/>
                <a:cs typeface="Calibri"/>
              </a:rPr>
              <a:t>the</a:t>
            </a:r>
            <a:r>
              <a:rPr sz="2400" b="1" spc="-10" dirty="0">
                <a:solidFill>
                  <a:srgbClr val="FF0000"/>
                </a:solidFill>
                <a:latin typeface="Calibri"/>
                <a:cs typeface="Calibri"/>
              </a:rPr>
              <a:t> </a:t>
            </a:r>
            <a:r>
              <a:rPr sz="2400" b="1" spc="-25" dirty="0">
                <a:solidFill>
                  <a:srgbClr val="FF0000"/>
                </a:solidFill>
                <a:latin typeface="Calibri"/>
                <a:cs typeface="Calibri"/>
              </a:rPr>
              <a:t>add</a:t>
            </a:r>
            <a:endParaRPr sz="24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p:nvPr/>
        </p:nvSpPr>
        <p:spPr>
          <a:xfrm>
            <a:off x="6965442"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5" name="object 5"/>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6" name="object 6"/>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7" name="object 7"/>
          <p:cNvSpPr txBox="1"/>
          <p:nvPr/>
        </p:nvSpPr>
        <p:spPr>
          <a:xfrm>
            <a:off x="5601080" y="4004817"/>
            <a:ext cx="2522855" cy="299720"/>
          </a:xfrm>
          <a:prstGeom prst="rect">
            <a:avLst/>
          </a:prstGeom>
        </p:spPr>
        <p:txBody>
          <a:bodyPr vert="horz" wrap="square" lIns="0" tIns="12700" rIns="0" bIns="0" rtlCol="0">
            <a:spAutoFit/>
          </a:bodyPr>
          <a:lstStyle/>
          <a:p>
            <a:pPr marL="12700">
              <a:lnSpc>
                <a:spcPct val="100000"/>
              </a:lnSpc>
              <a:spcBef>
                <a:spcPts val="100"/>
              </a:spcBef>
              <a:tabLst>
                <a:tab pos="1695450" algn="l"/>
              </a:tabLst>
            </a:pPr>
            <a:r>
              <a:rPr sz="1800" b="1" spc="-10" dirty="0">
                <a:latin typeface="Calibri"/>
                <a:cs typeface="Calibri"/>
              </a:rPr>
              <a:t>Execute</a:t>
            </a:r>
            <a:r>
              <a:rPr sz="1800" b="1" dirty="0">
                <a:latin typeface="Calibri"/>
                <a:cs typeface="Calibri"/>
              </a:rPr>
              <a:t>	</a:t>
            </a:r>
            <a:r>
              <a:rPr sz="2700" b="1" spc="-15" baseline="1543" dirty="0">
                <a:latin typeface="Calibri"/>
                <a:cs typeface="Calibri"/>
              </a:rPr>
              <a:t>Memory</a:t>
            </a:r>
            <a:endParaRPr sz="2700" baseline="1543">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p:nvPr/>
        </p:nvSpPr>
        <p:spPr>
          <a:xfrm>
            <a:off x="3392932" y="2202941"/>
            <a:ext cx="6962140" cy="1402715"/>
          </a:xfrm>
          <a:prstGeom prst="rect">
            <a:avLst/>
          </a:prstGeom>
        </p:spPr>
        <p:txBody>
          <a:bodyPr vert="horz" wrap="square" lIns="0" tIns="12700" rIns="0" bIns="0" rtlCol="0">
            <a:spAutoFit/>
          </a:bodyPr>
          <a:lstStyle/>
          <a:p>
            <a:pPr marL="25400" marR="3330575">
              <a:lnSpc>
                <a:spcPct val="100000"/>
              </a:lnSpc>
              <a:spcBef>
                <a:spcPts val="100"/>
              </a:spcBef>
            </a:pPr>
            <a:r>
              <a:rPr sz="2400" b="1" dirty="0">
                <a:latin typeface="Calibri"/>
                <a:cs typeface="Calibri"/>
              </a:rPr>
              <a:t>Can</a:t>
            </a:r>
            <a:r>
              <a:rPr sz="2400" b="1" spc="-50" dirty="0">
                <a:latin typeface="Calibri"/>
                <a:cs typeface="Calibri"/>
              </a:rPr>
              <a:t> </a:t>
            </a:r>
            <a:r>
              <a:rPr sz="2400" b="1" dirty="0">
                <a:latin typeface="Calibri"/>
                <a:cs typeface="Calibri"/>
              </a:rPr>
              <a:t>also</a:t>
            </a:r>
            <a:r>
              <a:rPr sz="2400" b="1" spc="-35" dirty="0">
                <a:latin typeface="Calibri"/>
                <a:cs typeface="Calibri"/>
              </a:rPr>
              <a:t> </a:t>
            </a:r>
            <a:r>
              <a:rPr sz="2400" b="1" dirty="0">
                <a:latin typeface="Calibri"/>
                <a:cs typeface="Calibri"/>
              </a:rPr>
              <a:t>forward</a:t>
            </a:r>
            <a:r>
              <a:rPr sz="2400" b="1" spc="-40" dirty="0">
                <a:latin typeface="Calibri"/>
                <a:cs typeface="Calibri"/>
              </a:rPr>
              <a:t> </a:t>
            </a:r>
            <a:r>
              <a:rPr sz="2400" b="1" dirty="0">
                <a:latin typeface="Calibri"/>
                <a:cs typeface="Calibri"/>
              </a:rPr>
              <a:t>if</a:t>
            </a:r>
            <a:r>
              <a:rPr sz="2400" b="1" spc="-35" dirty="0">
                <a:latin typeface="Calibri"/>
                <a:cs typeface="Calibri"/>
              </a:rPr>
              <a:t> </a:t>
            </a:r>
            <a:r>
              <a:rPr sz="2400" b="1" dirty="0">
                <a:latin typeface="Calibri"/>
                <a:cs typeface="Calibri"/>
              </a:rPr>
              <a:t>there</a:t>
            </a:r>
            <a:r>
              <a:rPr sz="2400" b="1" spc="-30" dirty="0">
                <a:latin typeface="Calibri"/>
                <a:cs typeface="Calibri"/>
              </a:rPr>
              <a:t> </a:t>
            </a:r>
            <a:r>
              <a:rPr sz="2400" b="1" spc="-25" dirty="0">
                <a:latin typeface="Calibri"/>
                <a:cs typeface="Calibri"/>
              </a:rPr>
              <a:t>are </a:t>
            </a:r>
            <a:r>
              <a:rPr sz="2400" b="1" dirty="0">
                <a:latin typeface="Calibri"/>
                <a:cs typeface="Calibri"/>
              </a:rPr>
              <a:t>intervening</a:t>
            </a:r>
            <a:r>
              <a:rPr sz="2400" b="1" spc="-85" dirty="0">
                <a:latin typeface="Calibri"/>
                <a:cs typeface="Calibri"/>
              </a:rPr>
              <a:t> </a:t>
            </a:r>
            <a:r>
              <a:rPr sz="2400" b="1" spc="-10" dirty="0">
                <a:latin typeface="Calibri"/>
                <a:cs typeface="Calibri"/>
              </a:rPr>
              <a:t>instructions</a:t>
            </a:r>
            <a:endParaRPr sz="2400">
              <a:latin typeface="Calibri"/>
              <a:cs typeface="Calibri"/>
            </a:endParaRPr>
          </a:p>
          <a:p>
            <a:pPr>
              <a:lnSpc>
                <a:spcPct val="100000"/>
              </a:lnSpc>
              <a:spcBef>
                <a:spcPts val="55"/>
              </a:spcBef>
            </a:pPr>
            <a:endParaRPr sz="2350">
              <a:latin typeface="Calibri"/>
              <a:cs typeface="Calibri"/>
            </a:endParaRPr>
          </a:p>
          <a:p>
            <a:pPr marL="1527810">
              <a:lnSpc>
                <a:spcPct val="100000"/>
              </a:lnSpc>
            </a:pPr>
            <a:r>
              <a:rPr sz="1800" dirty="0">
                <a:latin typeface="Courier New"/>
                <a:cs typeface="Courier New"/>
              </a:rPr>
              <a:t>add</a:t>
            </a:r>
            <a:r>
              <a:rPr sz="1800" spc="-40" dirty="0">
                <a:latin typeface="Courier New"/>
                <a:cs typeface="Courier New"/>
              </a:rPr>
              <a:t> </a:t>
            </a:r>
            <a:r>
              <a:rPr sz="1800" dirty="0">
                <a:latin typeface="Courier New"/>
                <a:cs typeface="Courier New"/>
              </a:rPr>
              <a:t>x12</a:t>
            </a:r>
            <a:r>
              <a:rPr sz="1800" spc="-25" dirty="0">
                <a:latin typeface="Courier New"/>
                <a:cs typeface="Courier New"/>
              </a:rPr>
              <a:t> </a:t>
            </a:r>
            <a:r>
              <a:rPr sz="1800" dirty="0">
                <a:latin typeface="Courier New"/>
                <a:cs typeface="Courier New"/>
              </a:rPr>
              <a:t>x6</a:t>
            </a:r>
            <a:r>
              <a:rPr sz="1800" spc="-40" dirty="0">
                <a:latin typeface="Courier New"/>
                <a:cs typeface="Courier New"/>
              </a:rPr>
              <a:t> </a:t>
            </a:r>
            <a:r>
              <a:rPr sz="1800" spc="-10" dirty="0">
                <a:latin typeface="Courier New"/>
                <a:cs typeface="Courier New"/>
              </a:rPr>
              <a:t>x14</a:t>
            </a:r>
            <a:r>
              <a:rPr sz="1800" spc="-540" dirty="0">
                <a:latin typeface="Courier New"/>
                <a:cs typeface="Courier New"/>
              </a:rPr>
              <a:t> </a:t>
            </a:r>
            <a:r>
              <a:rPr sz="2700" baseline="4629" dirty="0">
                <a:latin typeface="Courier New"/>
                <a:cs typeface="Courier New"/>
              </a:rPr>
              <a:t>add</a:t>
            </a:r>
            <a:r>
              <a:rPr sz="2700" spc="-30" baseline="4629" dirty="0">
                <a:latin typeface="Courier New"/>
                <a:cs typeface="Courier New"/>
              </a:rPr>
              <a:t> </a:t>
            </a:r>
            <a:r>
              <a:rPr sz="2700" baseline="4629" dirty="0">
                <a:latin typeface="Courier New"/>
                <a:cs typeface="Courier New"/>
              </a:rPr>
              <a:t>x9</a:t>
            </a:r>
            <a:r>
              <a:rPr sz="2700" spc="-22" baseline="4629" dirty="0">
                <a:latin typeface="Courier New"/>
                <a:cs typeface="Courier New"/>
              </a:rPr>
              <a:t> </a:t>
            </a:r>
            <a:r>
              <a:rPr sz="2700" baseline="4629" dirty="0">
                <a:latin typeface="Courier New"/>
                <a:cs typeface="Courier New"/>
              </a:rPr>
              <a:t>x8</a:t>
            </a:r>
            <a:r>
              <a:rPr sz="2700" spc="-37" baseline="4629" dirty="0">
                <a:latin typeface="Courier New"/>
                <a:cs typeface="Courier New"/>
              </a:rPr>
              <a:t> </a:t>
            </a:r>
            <a:r>
              <a:rPr sz="2700" baseline="4629" dirty="0">
                <a:latin typeface="Courier New"/>
                <a:cs typeface="Courier New"/>
              </a:rPr>
              <a:t>x7</a:t>
            </a:r>
            <a:r>
              <a:rPr sz="2700" spc="-172" baseline="4629" dirty="0">
                <a:latin typeface="Courier New"/>
                <a:cs typeface="Courier New"/>
              </a:rPr>
              <a:t> </a:t>
            </a:r>
            <a:r>
              <a:rPr sz="2700" baseline="9259" dirty="0">
                <a:latin typeface="Courier New"/>
                <a:cs typeface="Courier New"/>
              </a:rPr>
              <a:t>sub</a:t>
            </a:r>
            <a:r>
              <a:rPr sz="2700" spc="-37" baseline="9259" dirty="0">
                <a:latin typeface="Courier New"/>
                <a:cs typeface="Courier New"/>
              </a:rPr>
              <a:t> </a:t>
            </a:r>
            <a:r>
              <a:rPr sz="2700" baseline="9259" dirty="0">
                <a:latin typeface="Courier New"/>
                <a:cs typeface="Courier New"/>
              </a:rPr>
              <a:t>x6</a:t>
            </a:r>
            <a:r>
              <a:rPr sz="2700" spc="-22" baseline="9259" dirty="0">
                <a:latin typeface="Courier New"/>
                <a:cs typeface="Courier New"/>
              </a:rPr>
              <a:t> </a:t>
            </a:r>
            <a:r>
              <a:rPr sz="2700" baseline="9259" dirty="0">
                <a:latin typeface="Courier New"/>
                <a:cs typeface="Courier New"/>
              </a:rPr>
              <a:t>x5</a:t>
            </a:r>
            <a:r>
              <a:rPr sz="2700" spc="-30" baseline="9259" dirty="0">
                <a:latin typeface="Courier New"/>
                <a:cs typeface="Courier New"/>
              </a:rPr>
              <a:t> </a:t>
            </a:r>
            <a:r>
              <a:rPr sz="2700" spc="-37" baseline="9259" dirty="0">
                <a:latin typeface="Courier New"/>
                <a:cs typeface="Courier New"/>
              </a:rPr>
              <a:t>x4</a:t>
            </a:r>
            <a:endParaRPr sz="2700" baseline="9259">
              <a:latin typeface="Courier New"/>
              <a:cs typeface="Courier New"/>
            </a:endParaRPr>
          </a:p>
        </p:txBody>
      </p:sp>
      <p:sp>
        <p:nvSpPr>
          <p:cNvPr id="10" name="object 10"/>
          <p:cNvSpPr txBox="1">
            <a:spLocks noGrp="1"/>
          </p:cNvSpPr>
          <p:nvPr>
            <p:ph type="title"/>
          </p:nvPr>
        </p:nvSpPr>
        <p:spPr>
          <a:prstGeom prst="rect">
            <a:avLst/>
          </a:prstGeom>
        </p:spPr>
        <p:txBody>
          <a:bodyPr vert="horz" wrap="square" lIns="0" tIns="54483" rIns="0" bIns="0" rtlCol="0">
            <a:spAutoFit/>
          </a:bodyPr>
          <a:lstStyle/>
          <a:p>
            <a:pPr marL="12700">
              <a:lnSpc>
                <a:spcPct val="100000"/>
              </a:lnSpc>
              <a:spcBef>
                <a:spcPts val="105"/>
              </a:spcBef>
            </a:pPr>
            <a:r>
              <a:rPr dirty="0"/>
              <a:t>Forwarding</a:t>
            </a:r>
            <a:r>
              <a:rPr spc="-140" dirty="0"/>
              <a:t> </a:t>
            </a:r>
            <a:r>
              <a:rPr dirty="0"/>
              <a:t>to</a:t>
            </a:r>
            <a:r>
              <a:rPr spc="-100" dirty="0"/>
              <a:t> </a:t>
            </a:r>
            <a:r>
              <a:rPr dirty="0"/>
              <a:t>avoid</a:t>
            </a:r>
            <a:r>
              <a:rPr spc="-80" dirty="0"/>
              <a:t> </a:t>
            </a:r>
            <a:r>
              <a:rPr dirty="0"/>
              <a:t>a</a:t>
            </a:r>
            <a:r>
              <a:rPr spc="-95" dirty="0"/>
              <a:t> </a:t>
            </a:r>
            <a:r>
              <a:rPr dirty="0"/>
              <a:t>pipeline</a:t>
            </a:r>
            <a:r>
              <a:rPr spc="-90" dirty="0"/>
              <a:t> </a:t>
            </a:r>
            <a:r>
              <a:rPr dirty="0"/>
              <a:t>RAW</a:t>
            </a:r>
            <a:r>
              <a:rPr spc="-110" dirty="0"/>
              <a:t> </a:t>
            </a:r>
            <a:r>
              <a:rPr spc="-10" dirty="0"/>
              <a:t>Hazard</a:t>
            </a:r>
          </a:p>
        </p:txBody>
      </p:sp>
      <p:grpSp>
        <p:nvGrpSpPr>
          <p:cNvPr id="11" name="object 11"/>
          <p:cNvGrpSpPr/>
          <p:nvPr/>
        </p:nvGrpSpPr>
        <p:grpSpPr>
          <a:xfrm>
            <a:off x="5341365" y="4087114"/>
            <a:ext cx="3343275" cy="413384"/>
            <a:chOff x="5341365" y="4087114"/>
            <a:chExt cx="3343275" cy="413384"/>
          </a:xfrm>
        </p:grpSpPr>
        <p:sp>
          <p:nvSpPr>
            <p:cNvPr id="12" name="object 12"/>
            <p:cNvSpPr/>
            <p:nvPr/>
          </p:nvSpPr>
          <p:spPr>
            <a:xfrm>
              <a:off x="5397245" y="4171442"/>
              <a:ext cx="3287395" cy="329565"/>
            </a:xfrm>
            <a:custGeom>
              <a:avLst/>
              <a:gdLst/>
              <a:ahLst/>
              <a:cxnLst/>
              <a:rect l="l" t="t" r="r" b="b"/>
              <a:pathLst>
                <a:path w="3287395" h="329564">
                  <a:moveTo>
                    <a:pt x="50800" y="136270"/>
                  </a:moveTo>
                  <a:lnTo>
                    <a:pt x="25400" y="136270"/>
                  </a:lnTo>
                  <a:lnTo>
                    <a:pt x="25400" y="329056"/>
                  </a:lnTo>
                  <a:lnTo>
                    <a:pt x="3286886" y="329056"/>
                  </a:lnTo>
                  <a:lnTo>
                    <a:pt x="3286886" y="316356"/>
                  </a:lnTo>
                  <a:lnTo>
                    <a:pt x="50800" y="316356"/>
                  </a:lnTo>
                  <a:lnTo>
                    <a:pt x="38100" y="303656"/>
                  </a:lnTo>
                  <a:lnTo>
                    <a:pt x="50800" y="303656"/>
                  </a:lnTo>
                  <a:lnTo>
                    <a:pt x="50800" y="136270"/>
                  </a:lnTo>
                  <a:close/>
                </a:path>
                <a:path w="3287395" h="329564">
                  <a:moveTo>
                    <a:pt x="50800" y="303656"/>
                  </a:moveTo>
                  <a:lnTo>
                    <a:pt x="38100" y="303656"/>
                  </a:lnTo>
                  <a:lnTo>
                    <a:pt x="50800" y="316356"/>
                  </a:lnTo>
                  <a:lnTo>
                    <a:pt x="50800" y="303656"/>
                  </a:lnTo>
                  <a:close/>
                </a:path>
                <a:path w="3287395" h="329564">
                  <a:moveTo>
                    <a:pt x="3261486" y="303656"/>
                  </a:moveTo>
                  <a:lnTo>
                    <a:pt x="50800" y="303656"/>
                  </a:lnTo>
                  <a:lnTo>
                    <a:pt x="50800" y="316356"/>
                  </a:lnTo>
                  <a:lnTo>
                    <a:pt x="3261486" y="316356"/>
                  </a:lnTo>
                  <a:lnTo>
                    <a:pt x="3261486" y="303656"/>
                  </a:lnTo>
                  <a:close/>
                </a:path>
                <a:path w="3287395" h="329564">
                  <a:moveTo>
                    <a:pt x="3261486" y="12699"/>
                  </a:moveTo>
                  <a:lnTo>
                    <a:pt x="3261486" y="316356"/>
                  </a:lnTo>
                  <a:lnTo>
                    <a:pt x="3274186" y="303656"/>
                  </a:lnTo>
                  <a:lnTo>
                    <a:pt x="3286886" y="303656"/>
                  </a:lnTo>
                  <a:lnTo>
                    <a:pt x="3286886" y="25399"/>
                  </a:lnTo>
                  <a:lnTo>
                    <a:pt x="3274186" y="25399"/>
                  </a:lnTo>
                  <a:lnTo>
                    <a:pt x="3261486" y="12699"/>
                  </a:lnTo>
                  <a:close/>
                </a:path>
                <a:path w="3287395" h="329564">
                  <a:moveTo>
                    <a:pt x="3286886" y="303656"/>
                  </a:moveTo>
                  <a:lnTo>
                    <a:pt x="3274186" y="303656"/>
                  </a:lnTo>
                  <a:lnTo>
                    <a:pt x="3261486" y="316356"/>
                  </a:lnTo>
                  <a:lnTo>
                    <a:pt x="3286886" y="316356"/>
                  </a:lnTo>
                  <a:lnTo>
                    <a:pt x="3286886" y="303656"/>
                  </a:lnTo>
                  <a:close/>
                </a:path>
                <a:path w="3287395" h="329564">
                  <a:moveTo>
                    <a:pt x="38100" y="72770"/>
                  </a:moveTo>
                  <a:lnTo>
                    <a:pt x="0" y="148970"/>
                  </a:lnTo>
                  <a:lnTo>
                    <a:pt x="25400" y="148970"/>
                  </a:lnTo>
                  <a:lnTo>
                    <a:pt x="25400" y="136270"/>
                  </a:lnTo>
                  <a:lnTo>
                    <a:pt x="69850" y="136270"/>
                  </a:lnTo>
                  <a:lnTo>
                    <a:pt x="38100" y="72770"/>
                  </a:lnTo>
                  <a:close/>
                </a:path>
                <a:path w="3287395" h="329564">
                  <a:moveTo>
                    <a:pt x="69850" y="136270"/>
                  </a:moveTo>
                  <a:lnTo>
                    <a:pt x="50800" y="136270"/>
                  </a:lnTo>
                  <a:lnTo>
                    <a:pt x="50800" y="148970"/>
                  </a:lnTo>
                  <a:lnTo>
                    <a:pt x="76200" y="148970"/>
                  </a:lnTo>
                  <a:lnTo>
                    <a:pt x="69850" y="136270"/>
                  </a:lnTo>
                  <a:close/>
                </a:path>
                <a:path w="3287395" h="329564">
                  <a:moveTo>
                    <a:pt x="3286886" y="0"/>
                  </a:moveTo>
                  <a:lnTo>
                    <a:pt x="3045586" y="0"/>
                  </a:lnTo>
                  <a:lnTo>
                    <a:pt x="3045586" y="25399"/>
                  </a:lnTo>
                  <a:lnTo>
                    <a:pt x="3261486" y="25399"/>
                  </a:lnTo>
                  <a:lnTo>
                    <a:pt x="3261486" y="12699"/>
                  </a:lnTo>
                  <a:lnTo>
                    <a:pt x="3286886" y="12699"/>
                  </a:lnTo>
                  <a:lnTo>
                    <a:pt x="3286886" y="0"/>
                  </a:lnTo>
                  <a:close/>
                </a:path>
                <a:path w="3287395" h="329564">
                  <a:moveTo>
                    <a:pt x="3286886" y="12699"/>
                  </a:moveTo>
                  <a:lnTo>
                    <a:pt x="3261486" y="12699"/>
                  </a:lnTo>
                  <a:lnTo>
                    <a:pt x="3274186" y="25399"/>
                  </a:lnTo>
                  <a:lnTo>
                    <a:pt x="3286886" y="25399"/>
                  </a:lnTo>
                  <a:lnTo>
                    <a:pt x="3286886" y="12699"/>
                  </a:lnTo>
                  <a:close/>
                </a:path>
              </a:pathLst>
            </a:custGeom>
            <a:solidFill>
              <a:srgbClr val="4471C4"/>
            </a:solidFill>
          </p:spPr>
          <p:txBody>
            <a:bodyPr wrap="square" lIns="0" tIns="0" rIns="0" bIns="0" rtlCol="0"/>
            <a:lstStyle/>
            <a:p>
              <a:endParaRPr/>
            </a:p>
          </p:txBody>
        </p:sp>
        <p:sp>
          <p:nvSpPr>
            <p:cNvPr id="13" name="object 13"/>
            <p:cNvSpPr/>
            <p:nvPr/>
          </p:nvSpPr>
          <p:spPr>
            <a:xfrm>
              <a:off x="5347715" y="4093464"/>
              <a:ext cx="173990" cy="151130"/>
            </a:xfrm>
            <a:custGeom>
              <a:avLst/>
              <a:gdLst/>
              <a:ahLst/>
              <a:cxnLst/>
              <a:rect l="l" t="t" r="r" b="b"/>
              <a:pathLst>
                <a:path w="173989" h="151129">
                  <a:moveTo>
                    <a:pt x="173736" y="0"/>
                  </a:moveTo>
                  <a:lnTo>
                    <a:pt x="0" y="0"/>
                  </a:lnTo>
                  <a:lnTo>
                    <a:pt x="0" y="150875"/>
                  </a:lnTo>
                  <a:lnTo>
                    <a:pt x="173736" y="150875"/>
                  </a:lnTo>
                  <a:lnTo>
                    <a:pt x="173736" y="0"/>
                  </a:lnTo>
                  <a:close/>
                </a:path>
              </a:pathLst>
            </a:custGeom>
            <a:solidFill>
              <a:srgbClr val="FFFFFF"/>
            </a:solidFill>
          </p:spPr>
          <p:txBody>
            <a:bodyPr wrap="square" lIns="0" tIns="0" rIns="0" bIns="0" rtlCol="0"/>
            <a:lstStyle/>
            <a:p>
              <a:endParaRPr/>
            </a:p>
          </p:txBody>
        </p:sp>
        <p:sp>
          <p:nvSpPr>
            <p:cNvPr id="14" name="object 14"/>
            <p:cNvSpPr/>
            <p:nvPr/>
          </p:nvSpPr>
          <p:spPr>
            <a:xfrm>
              <a:off x="5347715" y="4093464"/>
              <a:ext cx="173990" cy="151130"/>
            </a:xfrm>
            <a:custGeom>
              <a:avLst/>
              <a:gdLst/>
              <a:ahLst/>
              <a:cxnLst/>
              <a:rect l="l" t="t" r="r" b="b"/>
              <a:pathLst>
                <a:path w="173989" h="151129">
                  <a:moveTo>
                    <a:pt x="0" y="150875"/>
                  </a:moveTo>
                  <a:lnTo>
                    <a:pt x="173736" y="150875"/>
                  </a:lnTo>
                  <a:lnTo>
                    <a:pt x="173736" y="0"/>
                  </a:lnTo>
                  <a:lnTo>
                    <a:pt x="0" y="0"/>
                  </a:lnTo>
                  <a:lnTo>
                    <a:pt x="0" y="150875"/>
                  </a:lnTo>
                  <a:close/>
                </a:path>
              </a:pathLst>
            </a:custGeom>
            <a:ln w="12699">
              <a:solidFill>
                <a:srgbClr val="FFFFFF"/>
              </a:solidFill>
            </a:ln>
          </p:spPr>
          <p:txBody>
            <a:bodyPr wrap="square" lIns="0" tIns="0" rIns="0" bIns="0" rtlCol="0"/>
            <a:lstStyle/>
            <a:p>
              <a:endParaRPr/>
            </a:p>
          </p:txBody>
        </p:sp>
        <p:sp>
          <p:nvSpPr>
            <p:cNvPr id="15" name="object 15"/>
            <p:cNvSpPr/>
            <p:nvPr/>
          </p:nvSpPr>
          <p:spPr>
            <a:xfrm>
              <a:off x="8269223" y="4108704"/>
              <a:ext cx="173990" cy="149860"/>
            </a:xfrm>
            <a:custGeom>
              <a:avLst/>
              <a:gdLst/>
              <a:ahLst/>
              <a:cxnLst/>
              <a:rect l="l" t="t" r="r" b="b"/>
              <a:pathLst>
                <a:path w="173990" h="149860">
                  <a:moveTo>
                    <a:pt x="173735" y="0"/>
                  </a:moveTo>
                  <a:lnTo>
                    <a:pt x="0" y="0"/>
                  </a:lnTo>
                  <a:lnTo>
                    <a:pt x="0" y="149352"/>
                  </a:lnTo>
                  <a:lnTo>
                    <a:pt x="173735" y="149352"/>
                  </a:lnTo>
                  <a:lnTo>
                    <a:pt x="173735" y="0"/>
                  </a:lnTo>
                  <a:close/>
                </a:path>
              </a:pathLst>
            </a:custGeom>
            <a:solidFill>
              <a:srgbClr val="FFFFFF"/>
            </a:solidFill>
          </p:spPr>
          <p:txBody>
            <a:bodyPr wrap="square" lIns="0" tIns="0" rIns="0" bIns="0" rtlCol="0"/>
            <a:lstStyle/>
            <a:p>
              <a:endParaRPr/>
            </a:p>
          </p:txBody>
        </p:sp>
        <p:sp>
          <p:nvSpPr>
            <p:cNvPr id="16" name="object 16"/>
            <p:cNvSpPr/>
            <p:nvPr/>
          </p:nvSpPr>
          <p:spPr>
            <a:xfrm>
              <a:off x="8269223" y="4108704"/>
              <a:ext cx="173990" cy="149860"/>
            </a:xfrm>
            <a:custGeom>
              <a:avLst/>
              <a:gdLst/>
              <a:ahLst/>
              <a:cxnLst/>
              <a:rect l="l" t="t" r="r" b="b"/>
              <a:pathLst>
                <a:path w="173990" h="149860">
                  <a:moveTo>
                    <a:pt x="0" y="149352"/>
                  </a:moveTo>
                  <a:lnTo>
                    <a:pt x="173735" y="149352"/>
                  </a:lnTo>
                  <a:lnTo>
                    <a:pt x="173735" y="0"/>
                  </a:lnTo>
                  <a:lnTo>
                    <a:pt x="0" y="0"/>
                  </a:lnTo>
                  <a:lnTo>
                    <a:pt x="0" y="149352"/>
                  </a:lnTo>
                  <a:close/>
                </a:path>
              </a:pathLst>
            </a:custGeom>
            <a:ln w="12700">
              <a:solidFill>
                <a:srgbClr val="FFFFFF"/>
              </a:solidFill>
            </a:ln>
          </p:spPr>
          <p:txBody>
            <a:bodyPr wrap="square" lIns="0" tIns="0" rIns="0" bIns="0" rtlCol="0"/>
            <a:lstStyle/>
            <a:p>
              <a:endParaRPr/>
            </a:p>
          </p:txBody>
        </p:sp>
      </p:grpSp>
      <p:sp>
        <p:nvSpPr>
          <p:cNvPr id="17" name="object 17"/>
          <p:cNvSpPr txBox="1"/>
          <p:nvPr/>
        </p:nvSpPr>
        <p:spPr>
          <a:xfrm>
            <a:off x="2540254" y="4423029"/>
            <a:ext cx="6299835" cy="2066289"/>
          </a:xfrm>
          <a:prstGeom prst="rect">
            <a:avLst/>
          </a:prstGeom>
        </p:spPr>
        <p:txBody>
          <a:bodyPr vert="horz" wrap="square" lIns="0" tIns="12700" rIns="0" bIns="0" rtlCol="0">
            <a:spAutoFit/>
          </a:bodyPr>
          <a:lstStyle/>
          <a:p>
            <a:pPr marL="4121785">
              <a:lnSpc>
                <a:spcPct val="100000"/>
              </a:lnSpc>
              <a:spcBef>
                <a:spcPts val="100"/>
              </a:spcBef>
            </a:pPr>
            <a:r>
              <a:rPr sz="1800" spc="-20" dirty="0">
                <a:latin typeface="Courier New"/>
                <a:cs typeface="Courier New"/>
              </a:rPr>
              <a:t>“x6”</a:t>
            </a:r>
            <a:endParaRPr sz="1800">
              <a:latin typeface="Courier New"/>
              <a:cs typeface="Courier New"/>
            </a:endParaRPr>
          </a:p>
          <a:p>
            <a:pPr>
              <a:lnSpc>
                <a:spcPct val="100000"/>
              </a:lnSpc>
            </a:pPr>
            <a:endParaRPr sz="2100">
              <a:latin typeface="Courier New"/>
              <a:cs typeface="Courier New"/>
            </a:endParaRPr>
          </a:p>
          <a:p>
            <a:pPr marL="12700" marR="5080">
              <a:lnSpc>
                <a:spcPct val="100000"/>
              </a:lnSpc>
              <a:spcBef>
                <a:spcPts val="5"/>
              </a:spcBef>
            </a:pPr>
            <a:r>
              <a:rPr sz="2400" b="1" dirty="0">
                <a:solidFill>
                  <a:srgbClr val="FF0000"/>
                </a:solidFill>
                <a:latin typeface="Calibri"/>
                <a:cs typeface="Calibri"/>
              </a:rPr>
              <a:t>Can</a:t>
            </a:r>
            <a:r>
              <a:rPr sz="2400" b="1" spc="-30" dirty="0">
                <a:solidFill>
                  <a:srgbClr val="FF0000"/>
                </a:solidFill>
                <a:latin typeface="Calibri"/>
                <a:cs typeface="Calibri"/>
              </a:rPr>
              <a:t> </a:t>
            </a:r>
            <a:r>
              <a:rPr sz="2400" b="1" i="1" dirty="0">
                <a:solidFill>
                  <a:srgbClr val="FF0000"/>
                </a:solidFill>
                <a:latin typeface="Calibri"/>
                <a:cs typeface="Calibri"/>
              </a:rPr>
              <a:t>forward</a:t>
            </a:r>
            <a:r>
              <a:rPr sz="2400" b="1" i="1" spc="-10" dirty="0">
                <a:solidFill>
                  <a:srgbClr val="FF0000"/>
                </a:solidFill>
                <a:latin typeface="Calibri"/>
                <a:cs typeface="Calibri"/>
              </a:rPr>
              <a:t> </a:t>
            </a:r>
            <a:r>
              <a:rPr sz="2400" b="1" dirty="0">
                <a:solidFill>
                  <a:srgbClr val="FF0000"/>
                </a:solidFill>
                <a:latin typeface="Calibri"/>
                <a:cs typeface="Calibri"/>
              </a:rPr>
              <a:t>the value</a:t>
            </a:r>
            <a:r>
              <a:rPr sz="2400" b="1" spc="-20" dirty="0">
                <a:solidFill>
                  <a:srgbClr val="FF0000"/>
                </a:solidFill>
                <a:latin typeface="Calibri"/>
                <a:cs typeface="Calibri"/>
              </a:rPr>
              <a:t> </a:t>
            </a:r>
            <a:r>
              <a:rPr sz="2400" b="1" dirty="0">
                <a:solidFill>
                  <a:srgbClr val="FF0000"/>
                </a:solidFill>
                <a:latin typeface="Calibri"/>
                <a:cs typeface="Calibri"/>
              </a:rPr>
              <a:t>in</a:t>
            </a:r>
            <a:r>
              <a:rPr sz="2400" b="1" spc="-15" dirty="0">
                <a:solidFill>
                  <a:srgbClr val="FF0000"/>
                </a:solidFill>
                <a:latin typeface="Calibri"/>
                <a:cs typeface="Calibri"/>
              </a:rPr>
              <a:t> </a:t>
            </a:r>
            <a:r>
              <a:rPr sz="2400" b="1" dirty="0">
                <a:solidFill>
                  <a:srgbClr val="FF0000"/>
                </a:solidFill>
                <a:latin typeface="Calibri"/>
                <a:cs typeface="Calibri"/>
              </a:rPr>
              <a:t>the MEM/WB</a:t>
            </a:r>
            <a:r>
              <a:rPr sz="2400" b="1" spc="-5" dirty="0">
                <a:solidFill>
                  <a:srgbClr val="FF0000"/>
                </a:solidFill>
                <a:latin typeface="Calibri"/>
                <a:cs typeface="Calibri"/>
              </a:rPr>
              <a:t> </a:t>
            </a:r>
            <a:r>
              <a:rPr sz="2400" b="1" spc="-10" dirty="0">
                <a:solidFill>
                  <a:srgbClr val="FF0000"/>
                </a:solidFill>
                <a:latin typeface="Calibri"/>
                <a:cs typeface="Calibri"/>
              </a:rPr>
              <a:t>pipeline </a:t>
            </a:r>
            <a:r>
              <a:rPr sz="2400" b="1" dirty="0">
                <a:solidFill>
                  <a:srgbClr val="FF0000"/>
                </a:solidFill>
                <a:latin typeface="Calibri"/>
                <a:cs typeface="Calibri"/>
              </a:rPr>
              <a:t>register</a:t>
            </a:r>
            <a:r>
              <a:rPr sz="2400" b="1" spc="-55" dirty="0">
                <a:solidFill>
                  <a:srgbClr val="FF0000"/>
                </a:solidFill>
                <a:latin typeface="Calibri"/>
                <a:cs typeface="Calibri"/>
              </a:rPr>
              <a:t> </a:t>
            </a:r>
            <a:r>
              <a:rPr sz="2400" b="1" dirty="0">
                <a:solidFill>
                  <a:srgbClr val="FF0000"/>
                </a:solidFill>
                <a:latin typeface="Calibri"/>
                <a:cs typeface="Calibri"/>
              </a:rPr>
              <a:t>from</a:t>
            </a:r>
            <a:r>
              <a:rPr sz="2400" b="1" spc="-45" dirty="0">
                <a:solidFill>
                  <a:srgbClr val="FF0000"/>
                </a:solidFill>
                <a:latin typeface="Calibri"/>
                <a:cs typeface="Calibri"/>
              </a:rPr>
              <a:t> </a:t>
            </a:r>
            <a:r>
              <a:rPr sz="2400" b="1" dirty="0">
                <a:solidFill>
                  <a:srgbClr val="FF0000"/>
                </a:solidFill>
                <a:latin typeface="Calibri"/>
                <a:cs typeface="Calibri"/>
              </a:rPr>
              <a:t>the</a:t>
            </a:r>
            <a:r>
              <a:rPr sz="2400" b="1" spc="-30" dirty="0">
                <a:solidFill>
                  <a:srgbClr val="FF0000"/>
                </a:solidFill>
                <a:latin typeface="Calibri"/>
                <a:cs typeface="Calibri"/>
              </a:rPr>
              <a:t> </a:t>
            </a:r>
            <a:r>
              <a:rPr sz="2400" b="1" dirty="0">
                <a:solidFill>
                  <a:srgbClr val="FF0000"/>
                </a:solidFill>
                <a:latin typeface="Calibri"/>
                <a:cs typeface="Calibri"/>
              </a:rPr>
              <a:t>sub</a:t>
            </a:r>
            <a:r>
              <a:rPr sz="2400" b="1" spc="-45" dirty="0">
                <a:solidFill>
                  <a:srgbClr val="FF0000"/>
                </a:solidFill>
                <a:latin typeface="Calibri"/>
                <a:cs typeface="Calibri"/>
              </a:rPr>
              <a:t> </a:t>
            </a:r>
            <a:r>
              <a:rPr sz="2400" b="1" dirty="0">
                <a:solidFill>
                  <a:srgbClr val="FF0000"/>
                </a:solidFill>
                <a:latin typeface="Calibri"/>
                <a:cs typeface="Calibri"/>
              </a:rPr>
              <a:t>back</a:t>
            </a:r>
            <a:r>
              <a:rPr sz="2400" b="1" spc="-40" dirty="0">
                <a:solidFill>
                  <a:srgbClr val="FF0000"/>
                </a:solidFill>
                <a:latin typeface="Calibri"/>
                <a:cs typeface="Calibri"/>
              </a:rPr>
              <a:t> </a:t>
            </a:r>
            <a:r>
              <a:rPr sz="2400" b="1" dirty="0">
                <a:solidFill>
                  <a:srgbClr val="FF0000"/>
                </a:solidFill>
                <a:latin typeface="Calibri"/>
                <a:cs typeface="Calibri"/>
              </a:rPr>
              <a:t>to</a:t>
            </a:r>
            <a:r>
              <a:rPr sz="2400" b="1" spc="-35" dirty="0">
                <a:solidFill>
                  <a:srgbClr val="FF0000"/>
                </a:solidFill>
                <a:latin typeface="Calibri"/>
                <a:cs typeface="Calibri"/>
              </a:rPr>
              <a:t> </a:t>
            </a:r>
            <a:r>
              <a:rPr sz="2400" b="1" dirty="0">
                <a:solidFill>
                  <a:srgbClr val="FF0000"/>
                </a:solidFill>
                <a:latin typeface="Calibri"/>
                <a:cs typeface="Calibri"/>
              </a:rPr>
              <a:t>Execute</a:t>
            </a:r>
            <a:r>
              <a:rPr sz="2400" b="1" spc="-40" dirty="0">
                <a:solidFill>
                  <a:srgbClr val="FF0000"/>
                </a:solidFill>
                <a:latin typeface="Calibri"/>
                <a:cs typeface="Calibri"/>
              </a:rPr>
              <a:t> </a:t>
            </a:r>
            <a:r>
              <a:rPr sz="2400" b="1" dirty="0">
                <a:solidFill>
                  <a:srgbClr val="FF0000"/>
                </a:solidFill>
                <a:latin typeface="Calibri"/>
                <a:cs typeface="Calibri"/>
              </a:rPr>
              <a:t>for</a:t>
            </a:r>
            <a:r>
              <a:rPr sz="2400" b="1" spc="-35" dirty="0">
                <a:solidFill>
                  <a:srgbClr val="FF0000"/>
                </a:solidFill>
                <a:latin typeface="Calibri"/>
                <a:cs typeface="Calibri"/>
              </a:rPr>
              <a:t> </a:t>
            </a:r>
            <a:r>
              <a:rPr sz="2400" b="1" dirty="0">
                <a:solidFill>
                  <a:srgbClr val="FF0000"/>
                </a:solidFill>
                <a:latin typeface="Calibri"/>
                <a:cs typeface="Calibri"/>
              </a:rPr>
              <a:t>the</a:t>
            </a:r>
            <a:r>
              <a:rPr sz="2400" b="1" spc="-35" dirty="0">
                <a:solidFill>
                  <a:srgbClr val="FF0000"/>
                </a:solidFill>
                <a:latin typeface="Calibri"/>
                <a:cs typeface="Calibri"/>
              </a:rPr>
              <a:t> </a:t>
            </a:r>
            <a:r>
              <a:rPr sz="2400" b="1" spc="-25" dirty="0">
                <a:solidFill>
                  <a:srgbClr val="FF0000"/>
                </a:solidFill>
                <a:latin typeface="Calibri"/>
                <a:cs typeface="Calibri"/>
              </a:rPr>
              <a:t>add </a:t>
            </a:r>
            <a:r>
              <a:rPr sz="2400" b="1" i="1" dirty="0">
                <a:solidFill>
                  <a:srgbClr val="FF0000"/>
                </a:solidFill>
                <a:latin typeface="Calibri"/>
                <a:cs typeface="Calibri"/>
              </a:rPr>
              <a:t>(going</a:t>
            </a:r>
            <a:r>
              <a:rPr sz="2400" b="1" i="1" spc="-55" dirty="0">
                <a:solidFill>
                  <a:srgbClr val="FF0000"/>
                </a:solidFill>
                <a:latin typeface="Calibri"/>
                <a:cs typeface="Calibri"/>
              </a:rPr>
              <a:t> </a:t>
            </a:r>
            <a:r>
              <a:rPr sz="2400" b="1" i="1" dirty="0">
                <a:solidFill>
                  <a:srgbClr val="FF0000"/>
                </a:solidFill>
                <a:latin typeface="Calibri"/>
                <a:cs typeface="Calibri"/>
              </a:rPr>
              <a:t>around</a:t>
            </a:r>
            <a:r>
              <a:rPr sz="2400" b="1" i="1" spc="-40" dirty="0">
                <a:solidFill>
                  <a:srgbClr val="FF0000"/>
                </a:solidFill>
                <a:latin typeface="Calibri"/>
                <a:cs typeface="Calibri"/>
              </a:rPr>
              <a:t> </a:t>
            </a:r>
            <a:r>
              <a:rPr sz="2400" b="1" i="1" dirty="0">
                <a:solidFill>
                  <a:srgbClr val="FF0000"/>
                </a:solidFill>
                <a:latin typeface="Calibri"/>
                <a:cs typeface="Calibri"/>
              </a:rPr>
              <a:t>the</a:t>
            </a:r>
            <a:r>
              <a:rPr sz="2400" b="1" i="1" spc="-45" dirty="0">
                <a:solidFill>
                  <a:srgbClr val="FF0000"/>
                </a:solidFill>
                <a:latin typeface="Calibri"/>
                <a:cs typeface="Calibri"/>
              </a:rPr>
              <a:t> </a:t>
            </a:r>
            <a:r>
              <a:rPr sz="2400" b="1" i="1" dirty="0">
                <a:solidFill>
                  <a:srgbClr val="FF0000"/>
                </a:solidFill>
                <a:latin typeface="Calibri"/>
                <a:cs typeface="Calibri"/>
              </a:rPr>
              <a:t>unrelated</a:t>
            </a:r>
            <a:r>
              <a:rPr sz="2400" b="1" i="1" spc="-35" dirty="0">
                <a:solidFill>
                  <a:srgbClr val="FF0000"/>
                </a:solidFill>
                <a:latin typeface="Calibri"/>
                <a:cs typeface="Calibri"/>
              </a:rPr>
              <a:t> </a:t>
            </a:r>
            <a:r>
              <a:rPr sz="2400" b="1" i="1" dirty="0">
                <a:solidFill>
                  <a:srgbClr val="FF0000"/>
                </a:solidFill>
                <a:latin typeface="Calibri"/>
                <a:cs typeface="Calibri"/>
              </a:rPr>
              <a:t>operation</a:t>
            </a:r>
            <a:r>
              <a:rPr sz="2400" b="1" i="1" spc="-50" dirty="0">
                <a:solidFill>
                  <a:srgbClr val="FF0000"/>
                </a:solidFill>
                <a:latin typeface="Calibri"/>
                <a:cs typeface="Calibri"/>
              </a:rPr>
              <a:t> </a:t>
            </a:r>
            <a:r>
              <a:rPr sz="2400" b="1" i="1" dirty="0">
                <a:solidFill>
                  <a:srgbClr val="FF0000"/>
                </a:solidFill>
                <a:latin typeface="Calibri"/>
                <a:cs typeface="Calibri"/>
              </a:rPr>
              <a:t>now</a:t>
            </a:r>
            <a:r>
              <a:rPr sz="2400" b="1" i="1" spc="-40" dirty="0">
                <a:solidFill>
                  <a:srgbClr val="FF0000"/>
                </a:solidFill>
                <a:latin typeface="Calibri"/>
                <a:cs typeface="Calibri"/>
              </a:rPr>
              <a:t> </a:t>
            </a:r>
            <a:r>
              <a:rPr sz="2400" b="1" i="1" dirty="0">
                <a:solidFill>
                  <a:srgbClr val="FF0000"/>
                </a:solidFill>
                <a:latin typeface="Calibri"/>
                <a:cs typeface="Calibri"/>
              </a:rPr>
              <a:t>in</a:t>
            </a:r>
            <a:r>
              <a:rPr sz="2400" b="1" i="1" spc="-50" dirty="0">
                <a:solidFill>
                  <a:srgbClr val="FF0000"/>
                </a:solidFill>
                <a:latin typeface="Calibri"/>
                <a:cs typeface="Calibri"/>
              </a:rPr>
              <a:t> </a:t>
            </a:r>
            <a:r>
              <a:rPr sz="2400" b="1" i="1" spc="-25" dirty="0">
                <a:solidFill>
                  <a:srgbClr val="FF0000"/>
                </a:solidFill>
                <a:latin typeface="Calibri"/>
                <a:cs typeface="Calibri"/>
              </a:rPr>
              <a:t>the </a:t>
            </a:r>
            <a:r>
              <a:rPr sz="2400" b="1" i="1" dirty="0">
                <a:solidFill>
                  <a:srgbClr val="FF0000"/>
                </a:solidFill>
                <a:latin typeface="Calibri"/>
                <a:cs typeface="Calibri"/>
              </a:rPr>
              <a:t>memory</a:t>
            </a:r>
            <a:r>
              <a:rPr sz="2400" b="1" i="1" spc="-30" dirty="0">
                <a:solidFill>
                  <a:srgbClr val="FF0000"/>
                </a:solidFill>
                <a:latin typeface="Calibri"/>
                <a:cs typeface="Calibri"/>
              </a:rPr>
              <a:t> </a:t>
            </a:r>
            <a:r>
              <a:rPr sz="2400" b="1" i="1" spc="-10" dirty="0">
                <a:solidFill>
                  <a:srgbClr val="FF0000"/>
                </a:solidFill>
                <a:latin typeface="Calibri"/>
                <a:cs typeface="Calibri"/>
              </a:rPr>
              <a:t>stage)</a:t>
            </a:r>
            <a:endParaRPr sz="240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p:nvPr/>
        </p:nvSpPr>
        <p:spPr>
          <a:xfrm>
            <a:off x="6965442"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5" name="object 5"/>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6" name="object 6"/>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7" name="object 7"/>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8" name="object 8"/>
          <p:cNvSpPr txBox="1"/>
          <p:nvPr/>
        </p:nvSpPr>
        <p:spPr>
          <a:xfrm>
            <a:off x="7283957" y="3998721"/>
            <a:ext cx="84010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Memory</a:t>
            </a:r>
            <a:endParaRPr sz="1800">
              <a:latin typeface="Calibri"/>
              <a:cs typeface="Calibri"/>
            </a:endParaRPr>
          </a:p>
        </p:txBody>
      </p:sp>
      <p:sp>
        <p:nvSpPr>
          <p:cNvPr id="9" name="object 9"/>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10" name="object 10"/>
          <p:cNvSpPr txBox="1"/>
          <p:nvPr/>
        </p:nvSpPr>
        <p:spPr>
          <a:xfrm>
            <a:off x="8746617" y="3248025"/>
            <a:ext cx="152844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lw</a:t>
            </a:r>
            <a:r>
              <a:rPr sz="1800" spc="-20" dirty="0">
                <a:latin typeface="Courier New"/>
                <a:cs typeface="Courier New"/>
              </a:rPr>
              <a:t> </a:t>
            </a:r>
            <a:r>
              <a:rPr sz="1800" dirty="0">
                <a:latin typeface="Courier New"/>
                <a:cs typeface="Courier New"/>
              </a:rPr>
              <a:t>x6</a:t>
            </a:r>
            <a:r>
              <a:rPr sz="1800" spc="-15" dirty="0">
                <a:latin typeface="Courier New"/>
                <a:cs typeface="Courier New"/>
              </a:rPr>
              <a:t> </a:t>
            </a:r>
            <a:r>
              <a:rPr sz="1800" spc="-10" dirty="0">
                <a:latin typeface="Courier New"/>
                <a:cs typeface="Courier New"/>
              </a:rPr>
              <a:t>0xabc</a:t>
            </a:r>
            <a:endParaRPr sz="1800">
              <a:latin typeface="Courier New"/>
              <a:cs typeface="Courier New"/>
            </a:endParaRPr>
          </a:p>
        </p:txBody>
      </p:sp>
      <p:sp>
        <p:nvSpPr>
          <p:cNvPr id="11" name="object 11"/>
          <p:cNvSpPr txBox="1">
            <a:spLocks noGrp="1"/>
          </p:cNvSpPr>
          <p:nvPr>
            <p:ph type="title"/>
          </p:nvPr>
        </p:nvSpPr>
        <p:spPr>
          <a:prstGeom prst="rect">
            <a:avLst/>
          </a:prstGeom>
        </p:spPr>
        <p:txBody>
          <a:bodyPr vert="horz" wrap="square" lIns="0" tIns="54483" rIns="0" bIns="0" rtlCol="0">
            <a:spAutoFit/>
          </a:bodyPr>
          <a:lstStyle/>
          <a:p>
            <a:pPr marL="12700">
              <a:lnSpc>
                <a:spcPct val="100000"/>
              </a:lnSpc>
              <a:spcBef>
                <a:spcPts val="105"/>
              </a:spcBef>
            </a:pPr>
            <a:r>
              <a:rPr dirty="0"/>
              <a:t>Immediately</a:t>
            </a:r>
            <a:r>
              <a:rPr spc="-40" dirty="0"/>
              <a:t> </a:t>
            </a:r>
            <a:r>
              <a:rPr dirty="0"/>
              <a:t>preceding</a:t>
            </a:r>
            <a:r>
              <a:rPr spc="-55" dirty="0"/>
              <a:t> </a:t>
            </a:r>
            <a:r>
              <a:rPr dirty="0"/>
              <a:t>&amp;</a:t>
            </a:r>
            <a:r>
              <a:rPr spc="-40" dirty="0"/>
              <a:t> </a:t>
            </a:r>
            <a:r>
              <a:rPr dirty="0"/>
              <a:t>dependent</a:t>
            </a:r>
            <a:r>
              <a:rPr spc="-35" dirty="0"/>
              <a:t> </a:t>
            </a:r>
            <a:r>
              <a:rPr dirty="0"/>
              <a:t>on</a:t>
            </a:r>
            <a:r>
              <a:rPr spc="-40" dirty="0"/>
              <a:t> </a:t>
            </a:r>
            <a:r>
              <a:rPr dirty="0"/>
              <a:t>load</a:t>
            </a:r>
            <a:r>
              <a:rPr spc="-20" dirty="0"/>
              <a:t> </a:t>
            </a:r>
            <a:r>
              <a:rPr dirty="0"/>
              <a:t>=</a:t>
            </a:r>
            <a:r>
              <a:rPr spc="-35" dirty="0"/>
              <a:t> </a:t>
            </a:r>
            <a:r>
              <a:rPr spc="-10" dirty="0"/>
              <a:t>stall</a:t>
            </a:r>
          </a:p>
        </p:txBody>
      </p:sp>
      <p:sp>
        <p:nvSpPr>
          <p:cNvPr id="12" name="object 12"/>
          <p:cNvSpPr txBox="1"/>
          <p:nvPr/>
        </p:nvSpPr>
        <p:spPr>
          <a:xfrm>
            <a:off x="4908296" y="3223716"/>
            <a:ext cx="1939289"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add</a:t>
            </a:r>
            <a:r>
              <a:rPr sz="1800" spc="-35" dirty="0">
                <a:latin typeface="Courier New"/>
                <a:cs typeface="Courier New"/>
              </a:rPr>
              <a:t> </a:t>
            </a:r>
            <a:r>
              <a:rPr sz="1800" dirty="0">
                <a:latin typeface="Courier New"/>
                <a:cs typeface="Courier New"/>
              </a:rPr>
              <a:t>x12</a:t>
            </a:r>
            <a:r>
              <a:rPr sz="1800" spc="-30" dirty="0">
                <a:latin typeface="Courier New"/>
                <a:cs typeface="Courier New"/>
              </a:rPr>
              <a:t> </a:t>
            </a:r>
            <a:r>
              <a:rPr sz="1800" dirty="0">
                <a:latin typeface="Courier New"/>
                <a:cs typeface="Courier New"/>
              </a:rPr>
              <a:t>x6</a:t>
            </a:r>
            <a:r>
              <a:rPr sz="1800" spc="-40" dirty="0">
                <a:latin typeface="Courier New"/>
                <a:cs typeface="Courier New"/>
              </a:rPr>
              <a:t> </a:t>
            </a:r>
            <a:r>
              <a:rPr sz="1800" spc="-25" dirty="0">
                <a:latin typeface="Courier New"/>
                <a:cs typeface="Courier New"/>
              </a:rPr>
              <a:t>x14</a:t>
            </a:r>
            <a:endParaRPr sz="1800">
              <a:latin typeface="Courier New"/>
              <a:cs typeface="Courier New"/>
            </a:endParaRPr>
          </a:p>
        </p:txBody>
      </p:sp>
      <p:sp>
        <p:nvSpPr>
          <p:cNvPr id="13" name="object 13"/>
          <p:cNvSpPr txBox="1"/>
          <p:nvPr/>
        </p:nvSpPr>
        <p:spPr>
          <a:xfrm>
            <a:off x="3811015" y="1668526"/>
            <a:ext cx="7710805" cy="1195705"/>
          </a:xfrm>
          <a:prstGeom prst="rect">
            <a:avLst/>
          </a:prstGeom>
        </p:spPr>
        <p:txBody>
          <a:bodyPr vert="horz" wrap="square" lIns="0" tIns="12700" rIns="0" bIns="0" rtlCol="0">
            <a:spAutoFit/>
          </a:bodyPr>
          <a:lstStyle/>
          <a:p>
            <a:pPr marL="5785485" marR="5080">
              <a:lnSpc>
                <a:spcPct val="100000"/>
              </a:lnSpc>
              <a:spcBef>
                <a:spcPts val="100"/>
              </a:spcBef>
            </a:pPr>
            <a:r>
              <a:rPr sz="1800" dirty="0">
                <a:latin typeface="Courier New"/>
                <a:cs typeface="Courier New"/>
              </a:rPr>
              <a:t>lw</a:t>
            </a:r>
            <a:r>
              <a:rPr sz="1800" spc="-30" dirty="0">
                <a:latin typeface="Courier New"/>
                <a:cs typeface="Courier New"/>
              </a:rPr>
              <a:t> </a:t>
            </a:r>
            <a:r>
              <a:rPr sz="1800" dirty="0">
                <a:latin typeface="Courier New"/>
                <a:cs typeface="Courier New"/>
              </a:rPr>
              <a:t>x6</a:t>
            </a:r>
            <a:r>
              <a:rPr sz="1800" spc="-20" dirty="0">
                <a:latin typeface="Courier New"/>
                <a:cs typeface="Courier New"/>
              </a:rPr>
              <a:t> 0xabc </a:t>
            </a:r>
            <a:r>
              <a:rPr sz="1800" dirty="0">
                <a:latin typeface="Courier New"/>
                <a:cs typeface="Courier New"/>
              </a:rPr>
              <a:t>add</a:t>
            </a:r>
            <a:r>
              <a:rPr sz="1800" spc="-40" dirty="0">
                <a:latin typeface="Courier New"/>
                <a:cs typeface="Courier New"/>
              </a:rPr>
              <a:t> </a:t>
            </a:r>
            <a:r>
              <a:rPr sz="1800" dirty="0">
                <a:latin typeface="Courier New"/>
                <a:cs typeface="Courier New"/>
              </a:rPr>
              <a:t>x12</a:t>
            </a:r>
            <a:r>
              <a:rPr sz="1800" spc="-25" dirty="0">
                <a:latin typeface="Courier New"/>
                <a:cs typeface="Courier New"/>
              </a:rPr>
              <a:t> </a:t>
            </a:r>
            <a:r>
              <a:rPr sz="1800" dirty="0">
                <a:latin typeface="Courier New"/>
                <a:cs typeface="Courier New"/>
              </a:rPr>
              <a:t>x6</a:t>
            </a:r>
            <a:r>
              <a:rPr sz="1800" spc="-40" dirty="0">
                <a:latin typeface="Courier New"/>
                <a:cs typeface="Courier New"/>
              </a:rPr>
              <a:t> </a:t>
            </a:r>
            <a:r>
              <a:rPr sz="1800" spc="-25" dirty="0">
                <a:latin typeface="Courier New"/>
                <a:cs typeface="Courier New"/>
              </a:rPr>
              <a:t>x14</a:t>
            </a:r>
            <a:endParaRPr sz="1800">
              <a:latin typeface="Courier New"/>
              <a:cs typeface="Courier New"/>
            </a:endParaRPr>
          </a:p>
          <a:p>
            <a:pPr>
              <a:lnSpc>
                <a:spcPct val="100000"/>
              </a:lnSpc>
              <a:spcBef>
                <a:spcPts val="25"/>
              </a:spcBef>
            </a:pPr>
            <a:endParaRPr sz="1750">
              <a:latin typeface="Courier New"/>
              <a:cs typeface="Courier New"/>
            </a:endParaRPr>
          </a:p>
          <a:p>
            <a:pPr marL="12700">
              <a:lnSpc>
                <a:spcPct val="100000"/>
              </a:lnSpc>
              <a:spcBef>
                <a:spcPts val="5"/>
              </a:spcBef>
            </a:pPr>
            <a:r>
              <a:rPr sz="2400" b="1" spc="-10" dirty="0">
                <a:latin typeface="Calibri"/>
                <a:cs typeface="Calibri"/>
              </a:rPr>
              <a:t>Value</a:t>
            </a:r>
            <a:r>
              <a:rPr sz="2400" b="1" spc="-40" dirty="0">
                <a:latin typeface="Calibri"/>
                <a:cs typeface="Calibri"/>
              </a:rPr>
              <a:t> </a:t>
            </a:r>
            <a:r>
              <a:rPr sz="2400" b="1" dirty="0">
                <a:latin typeface="Calibri"/>
                <a:cs typeface="Calibri"/>
              </a:rPr>
              <a:t>of</a:t>
            </a:r>
            <a:r>
              <a:rPr sz="2400" b="1" spc="-55" dirty="0">
                <a:latin typeface="Calibri"/>
                <a:cs typeface="Calibri"/>
              </a:rPr>
              <a:t> </a:t>
            </a:r>
            <a:r>
              <a:rPr sz="2400" b="1" dirty="0">
                <a:latin typeface="Calibri"/>
                <a:cs typeface="Calibri"/>
              </a:rPr>
              <a:t>x6</a:t>
            </a:r>
            <a:r>
              <a:rPr sz="2400" b="1" spc="-40" dirty="0">
                <a:latin typeface="Calibri"/>
                <a:cs typeface="Calibri"/>
              </a:rPr>
              <a:t> </a:t>
            </a:r>
            <a:r>
              <a:rPr sz="2400" b="1" dirty="0">
                <a:latin typeface="Calibri"/>
                <a:cs typeface="Calibri"/>
              </a:rPr>
              <a:t>is</a:t>
            </a:r>
            <a:r>
              <a:rPr sz="2400" b="1" spc="-40" dirty="0">
                <a:latin typeface="Calibri"/>
                <a:cs typeface="Calibri"/>
              </a:rPr>
              <a:t> </a:t>
            </a:r>
            <a:r>
              <a:rPr sz="2400" b="1" dirty="0">
                <a:latin typeface="Calibri"/>
                <a:cs typeface="Calibri"/>
              </a:rPr>
              <a:t>available</a:t>
            </a:r>
            <a:r>
              <a:rPr sz="2400" b="1" spc="-45" dirty="0">
                <a:latin typeface="Calibri"/>
                <a:cs typeface="Calibri"/>
              </a:rPr>
              <a:t> </a:t>
            </a:r>
            <a:r>
              <a:rPr sz="2400" b="1" dirty="0">
                <a:latin typeface="Calibri"/>
                <a:cs typeface="Calibri"/>
              </a:rPr>
              <a:t>from</a:t>
            </a:r>
            <a:r>
              <a:rPr sz="2400" b="1" spc="-60" dirty="0">
                <a:latin typeface="Calibri"/>
                <a:cs typeface="Calibri"/>
              </a:rPr>
              <a:t> </a:t>
            </a:r>
            <a:r>
              <a:rPr sz="2400" b="1" spc="-10" dirty="0">
                <a:latin typeface="Calibri"/>
                <a:cs typeface="Calibri"/>
              </a:rPr>
              <a:t>Memory!</a:t>
            </a:r>
            <a:endParaRPr sz="2400">
              <a:latin typeface="Calibri"/>
              <a:cs typeface="Calibri"/>
            </a:endParaRPr>
          </a:p>
        </p:txBody>
      </p:sp>
      <p:grpSp>
        <p:nvGrpSpPr>
          <p:cNvPr id="14" name="object 14"/>
          <p:cNvGrpSpPr/>
          <p:nvPr/>
        </p:nvGrpSpPr>
        <p:grpSpPr>
          <a:xfrm>
            <a:off x="5389626" y="2878324"/>
            <a:ext cx="3253104" cy="1640839"/>
            <a:chOff x="5389626" y="2878324"/>
            <a:chExt cx="3253104" cy="1640839"/>
          </a:xfrm>
        </p:grpSpPr>
        <p:sp>
          <p:nvSpPr>
            <p:cNvPr id="15" name="object 15"/>
            <p:cNvSpPr/>
            <p:nvPr/>
          </p:nvSpPr>
          <p:spPr>
            <a:xfrm>
              <a:off x="5389626" y="2884677"/>
              <a:ext cx="3253104" cy="1634489"/>
            </a:xfrm>
            <a:custGeom>
              <a:avLst/>
              <a:gdLst/>
              <a:ahLst/>
              <a:cxnLst/>
              <a:rect l="l" t="t" r="r" b="b"/>
              <a:pathLst>
                <a:path w="3253104" h="1634489">
                  <a:moveTo>
                    <a:pt x="3090291" y="335191"/>
                  </a:moveTo>
                  <a:lnTo>
                    <a:pt x="3074695" y="295960"/>
                  </a:lnTo>
                  <a:lnTo>
                    <a:pt x="3042920" y="259588"/>
                  </a:lnTo>
                  <a:lnTo>
                    <a:pt x="3046349" y="254254"/>
                  </a:lnTo>
                  <a:lnTo>
                    <a:pt x="3049270" y="248793"/>
                  </a:lnTo>
                  <a:lnTo>
                    <a:pt x="3051556" y="243332"/>
                  </a:lnTo>
                  <a:lnTo>
                    <a:pt x="3057880" y="204038"/>
                  </a:lnTo>
                  <a:lnTo>
                    <a:pt x="3045739" y="166738"/>
                  </a:lnTo>
                  <a:lnTo>
                    <a:pt x="3017266" y="133946"/>
                  </a:lnTo>
                  <a:lnTo>
                    <a:pt x="2974670" y="108140"/>
                  </a:lnTo>
                  <a:lnTo>
                    <a:pt x="2920111" y="91821"/>
                  </a:lnTo>
                  <a:lnTo>
                    <a:pt x="2912351" y="73177"/>
                  </a:lnTo>
                  <a:lnTo>
                    <a:pt x="2883255" y="40017"/>
                  </a:lnTo>
                  <a:lnTo>
                    <a:pt x="2815818" y="7759"/>
                  </a:lnTo>
                  <a:lnTo>
                    <a:pt x="2764447" y="0"/>
                  </a:lnTo>
                  <a:lnTo>
                    <a:pt x="2712415" y="2819"/>
                  </a:lnTo>
                  <a:lnTo>
                    <a:pt x="2663672" y="15963"/>
                  </a:lnTo>
                  <a:lnTo>
                    <a:pt x="2622169" y="39243"/>
                  </a:lnTo>
                  <a:lnTo>
                    <a:pt x="2610828" y="30543"/>
                  </a:lnTo>
                  <a:lnTo>
                    <a:pt x="2598064" y="22758"/>
                  </a:lnTo>
                  <a:lnTo>
                    <a:pt x="2584018" y="15938"/>
                  </a:lnTo>
                  <a:lnTo>
                    <a:pt x="2568829" y="10160"/>
                  </a:lnTo>
                  <a:lnTo>
                    <a:pt x="2521953" y="584"/>
                  </a:lnTo>
                  <a:lnTo>
                    <a:pt x="2474595" y="1054"/>
                  </a:lnTo>
                  <a:lnTo>
                    <a:pt x="2430132" y="10845"/>
                  </a:lnTo>
                  <a:lnTo>
                    <a:pt x="2391918" y="29248"/>
                  </a:lnTo>
                  <a:lnTo>
                    <a:pt x="2363343" y="55499"/>
                  </a:lnTo>
                  <a:lnTo>
                    <a:pt x="2353310" y="49466"/>
                  </a:lnTo>
                  <a:lnTo>
                    <a:pt x="2272690" y="22910"/>
                  </a:lnTo>
                  <a:lnTo>
                    <a:pt x="2224354" y="20053"/>
                  </a:lnTo>
                  <a:lnTo>
                    <a:pt x="2177173" y="25374"/>
                  </a:lnTo>
                  <a:lnTo>
                    <a:pt x="2133562" y="38379"/>
                  </a:lnTo>
                  <a:lnTo>
                    <a:pt x="2095919" y="58572"/>
                  </a:lnTo>
                  <a:lnTo>
                    <a:pt x="2066671" y="85471"/>
                  </a:lnTo>
                  <a:lnTo>
                    <a:pt x="2031009" y="74256"/>
                  </a:lnTo>
                  <a:lnTo>
                    <a:pt x="1993303" y="67119"/>
                  </a:lnTo>
                  <a:lnTo>
                    <a:pt x="1954352" y="64185"/>
                  </a:lnTo>
                  <a:lnTo>
                    <a:pt x="1914906" y="65532"/>
                  </a:lnTo>
                  <a:lnTo>
                    <a:pt x="1861858" y="74422"/>
                  </a:lnTo>
                  <a:lnTo>
                    <a:pt x="1814817" y="90462"/>
                  </a:lnTo>
                  <a:lnTo>
                    <a:pt x="1774977" y="112598"/>
                  </a:lnTo>
                  <a:lnTo>
                    <a:pt x="1743544" y="139776"/>
                  </a:lnTo>
                  <a:lnTo>
                    <a:pt x="1710829" y="205066"/>
                  </a:lnTo>
                  <a:lnTo>
                    <a:pt x="1711960" y="241046"/>
                  </a:lnTo>
                  <a:lnTo>
                    <a:pt x="1710690" y="243332"/>
                  </a:lnTo>
                  <a:lnTo>
                    <a:pt x="1643761" y="258851"/>
                  </a:lnTo>
                  <a:lnTo>
                    <a:pt x="1594739" y="292735"/>
                  </a:lnTo>
                  <a:lnTo>
                    <a:pt x="1575079" y="330593"/>
                  </a:lnTo>
                  <a:lnTo>
                    <a:pt x="1578775" y="369201"/>
                  </a:lnTo>
                  <a:lnTo>
                    <a:pt x="1604073" y="404075"/>
                  </a:lnTo>
                  <a:lnTo>
                    <a:pt x="1649222" y="430784"/>
                  </a:lnTo>
                  <a:lnTo>
                    <a:pt x="1629232" y="448259"/>
                  </a:lnTo>
                  <a:lnTo>
                    <a:pt x="1615605" y="467969"/>
                  </a:lnTo>
                  <a:lnTo>
                    <a:pt x="1608734" y="489153"/>
                  </a:lnTo>
                  <a:lnTo>
                    <a:pt x="1608963" y="511048"/>
                  </a:lnTo>
                  <a:lnTo>
                    <a:pt x="1627860" y="548970"/>
                  </a:lnTo>
                  <a:lnTo>
                    <a:pt x="1666087" y="578154"/>
                  </a:lnTo>
                  <a:lnTo>
                    <a:pt x="1718208" y="595795"/>
                  </a:lnTo>
                  <a:lnTo>
                    <a:pt x="1778762" y="599059"/>
                  </a:lnTo>
                  <a:lnTo>
                    <a:pt x="1781683" y="602361"/>
                  </a:lnTo>
                  <a:lnTo>
                    <a:pt x="1814525" y="631367"/>
                  </a:lnTo>
                  <a:lnTo>
                    <a:pt x="1854263" y="654761"/>
                  </a:lnTo>
                  <a:lnTo>
                    <a:pt x="1899386" y="672287"/>
                  </a:lnTo>
                  <a:lnTo>
                    <a:pt x="1948408" y="683729"/>
                  </a:lnTo>
                  <a:lnTo>
                    <a:pt x="1999830" y="688809"/>
                  </a:lnTo>
                  <a:lnTo>
                    <a:pt x="2052154" y="687285"/>
                  </a:lnTo>
                  <a:lnTo>
                    <a:pt x="2103894" y="678916"/>
                  </a:lnTo>
                  <a:lnTo>
                    <a:pt x="2153539" y="663448"/>
                  </a:lnTo>
                  <a:lnTo>
                    <a:pt x="2179066" y="684491"/>
                  </a:lnTo>
                  <a:lnTo>
                    <a:pt x="2209444" y="702208"/>
                  </a:lnTo>
                  <a:lnTo>
                    <a:pt x="2243975" y="716229"/>
                  </a:lnTo>
                  <a:lnTo>
                    <a:pt x="2281936" y="726186"/>
                  </a:lnTo>
                  <a:lnTo>
                    <a:pt x="2335733" y="732624"/>
                  </a:lnTo>
                  <a:lnTo>
                    <a:pt x="2388641" y="730897"/>
                  </a:lnTo>
                  <a:lnTo>
                    <a:pt x="2438857" y="721652"/>
                  </a:lnTo>
                  <a:lnTo>
                    <a:pt x="2484628" y="705497"/>
                  </a:lnTo>
                  <a:lnTo>
                    <a:pt x="2524163" y="683069"/>
                  </a:lnTo>
                  <a:lnTo>
                    <a:pt x="2555697" y="655002"/>
                  </a:lnTo>
                  <a:lnTo>
                    <a:pt x="2577465" y="621919"/>
                  </a:lnTo>
                  <a:lnTo>
                    <a:pt x="2602115" y="630529"/>
                  </a:lnTo>
                  <a:lnTo>
                    <a:pt x="2628214" y="636828"/>
                  </a:lnTo>
                  <a:lnTo>
                    <a:pt x="2655379" y="640727"/>
                  </a:lnTo>
                  <a:lnTo>
                    <a:pt x="2683256" y="642112"/>
                  </a:lnTo>
                  <a:lnTo>
                    <a:pt x="2737294" y="637654"/>
                  </a:lnTo>
                  <a:lnTo>
                    <a:pt x="2785973" y="624459"/>
                  </a:lnTo>
                  <a:lnTo>
                    <a:pt x="2827337" y="603796"/>
                  </a:lnTo>
                  <a:lnTo>
                    <a:pt x="2859417" y="576935"/>
                  </a:lnTo>
                  <a:lnTo>
                    <a:pt x="2887980" y="509651"/>
                  </a:lnTo>
                  <a:lnTo>
                    <a:pt x="2917875" y="505548"/>
                  </a:lnTo>
                  <a:lnTo>
                    <a:pt x="2973819" y="490105"/>
                  </a:lnTo>
                  <a:lnTo>
                    <a:pt x="3044177" y="449173"/>
                  </a:lnTo>
                  <a:lnTo>
                    <a:pt x="3074619" y="413905"/>
                  </a:lnTo>
                  <a:lnTo>
                    <a:pt x="3090126" y="375208"/>
                  </a:lnTo>
                  <a:lnTo>
                    <a:pt x="3090291" y="335191"/>
                  </a:lnTo>
                  <a:close/>
                </a:path>
                <a:path w="3253104" h="1634489">
                  <a:moveTo>
                    <a:pt x="3252851" y="1305052"/>
                  </a:moveTo>
                  <a:lnTo>
                    <a:pt x="3091307" y="1305052"/>
                  </a:lnTo>
                  <a:lnTo>
                    <a:pt x="3091307" y="1330452"/>
                  </a:lnTo>
                  <a:lnTo>
                    <a:pt x="3227451" y="1330452"/>
                  </a:lnTo>
                  <a:lnTo>
                    <a:pt x="3227451" y="1608709"/>
                  </a:lnTo>
                  <a:lnTo>
                    <a:pt x="50800" y="1608709"/>
                  </a:lnTo>
                  <a:lnTo>
                    <a:pt x="50800" y="1436243"/>
                  </a:lnTo>
                  <a:lnTo>
                    <a:pt x="76200" y="1436243"/>
                  </a:lnTo>
                  <a:lnTo>
                    <a:pt x="69850" y="1423543"/>
                  </a:lnTo>
                  <a:lnTo>
                    <a:pt x="38100" y="1360043"/>
                  </a:lnTo>
                  <a:lnTo>
                    <a:pt x="0" y="1436243"/>
                  </a:lnTo>
                  <a:lnTo>
                    <a:pt x="25400" y="1436243"/>
                  </a:lnTo>
                  <a:lnTo>
                    <a:pt x="25400" y="1634109"/>
                  </a:lnTo>
                  <a:lnTo>
                    <a:pt x="3252851" y="1634109"/>
                  </a:lnTo>
                  <a:lnTo>
                    <a:pt x="3252851" y="1621409"/>
                  </a:lnTo>
                  <a:lnTo>
                    <a:pt x="3252851" y="1608709"/>
                  </a:lnTo>
                  <a:lnTo>
                    <a:pt x="3252851" y="1330452"/>
                  </a:lnTo>
                  <a:lnTo>
                    <a:pt x="3252851" y="1317752"/>
                  </a:lnTo>
                  <a:lnTo>
                    <a:pt x="3252851" y="1305052"/>
                  </a:lnTo>
                  <a:close/>
                </a:path>
              </a:pathLst>
            </a:custGeom>
            <a:solidFill>
              <a:srgbClr val="4471C4"/>
            </a:solidFill>
          </p:spPr>
          <p:txBody>
            <a:bodyPr wrap="square" lIns="0" tIns="0" rIns="0" bIns="0" rtlCol="0"/>
            <a:lstStyle/>
            <a:p>
              <a:endParaRPr/>
            </a:p>
          </p:txBody>
        </p:sp>
        <p:sp>
          <p:nvSpPr>
            <p:cNvPr id="16" name="object 16"/>
            <p:cNvSpPr/>
            <p:nvPr/>
          </p:nvSpPr>
          <p:spPr>
            <a:xfrm>
              <a:off x="6964713" y="2884674"/>
              <a:ext cx="1515745" cy="732790"/>
            </a:xfrm>
            <a:custGeom>
              <a:avLst/>
              <a:gdLst/>
              <a:ahLst/>
              <a:cxnLst/>
              <a:rect l="l" t="t" r="r" b="b"/>
              <a:pathLst>
                <a:path w="1515745" h="732789">
                  <a:moveTo>
                    <a:pt x="136872" y="241049"/>
                  </a:moveTo>
                  <a:lnTo>
                    <a:pt x="146681" y="170952"/>
                  </a:lnTo>
                  <a:lnTo>
                    <a:pt x="199892" y="112594"/>
                  </a:lnTo>
                  <a:lnTo>
                    <a:pt x="239734" y="90455"/>
                  </a:lnTo>
                  <a:lnTo>
                    <a:pt x="286781" y="74417"/>
                  </a:lnTo>
                  <a:lnTo>
                    <a:pt x="339818" y="65535"/>
                  </a:lnTo>
                  <a:lnTo>
                    <a:pt x="379265" y="64185"/>
                  </a:lnTo>
                  <a:lnTo>
                    <a:pt x="418224" y="67122"/>
                  </a:lnTo>
                  <a:lnTo>
                    <a:pt x="455922" y="74250"/>
                  </a:lnTo>
                  <a:lnTo>
                    <a:pt x="491583" y="85474"/>
                  </a:lnTo>
                  <a:lnTo>
                    <a:pt x="520836" y="58567"/>
                  </a:lnTo>
                  <a:lnTo>
                    <a:pt x="558474" y="38371"/>
                  </a:lnTo>
                  <a:lnTo>
                    <a:pt x="602089" y="25371"/>
                  </a:lnTo>
                  <a:lnTo>
                    <a:pt x="649270" y="20054"/>
                  </a:lnTo>
                  <a:lnTo>
                    <a:pt x="697608" y="22908"/>
                  </a:lnTo>
                  <a:lnTo>
                    <a:pt x="744694" y="34420"/>
                  </a:lnTo>
                  <a:lnTo>
                    <a:pt x="788255" y="55502"/>
                  </a:lnTo>
                  <a:lnTo>
                    <a:pt x="816831" y="29243"/>
                  </a:lnTo>
                  <a:lnTo>
                    <a:pt x="855045" y="10848"/>
                  </a:lnTo>
                  <a:lnTo>
                    <a:pt x="899519" y="1049"/>
                  </a:lnTo>
                  <a:lnTo>
                    <a:pt x="946877" y="577"/>
                  </a:lnTo>
                  <a:lnTo>
                    <a:pt x="993741" y="10163"/>
                  </a:lnTo>
                  <a:lnTo>
                    <a:pt x="1008933" y="15939"/>
                  </a:lnTo>
                  <a:lnTo>
                    <a:pt x="1022983" y="22751"/>
                  </a:lnTo>
                  <a:lnTo>
                    <a:pt x="1035746" y="30540"/>
                  </a:lnTo>
                  <a:lnTo>
                    <a:pt x="1047081" y="39246"/>
                  </a:lnTo>
                  <a:lnTo>
                    <a:pt x="1088591" y="15965"/>
                  </a:lnTo>
                  <a:lnTo>
                    <a:pt x="1137338" y="2810"/>
                  </a:lnTo>
                  <a:lnTo>
                    <a:pt x="1189371" y="0"/>
                  </a:lnTo>
                  <a:lnTo>
                    <a:pt x="1240738" y="7754"/>
                  </a:lnTo>
                  <a:lnTo>
                    <a:pt x="1287492" y="26292"/>
                  </a:lnTo>
                  <a:lnTo>
                    <a:pt x="1324877" y="55771"/>
                  </a:lnTo>
                  <a:lnTo>
                    <a:pt x="1345023" y="91824"/>
                  </a:lnTo>
                  <a:lnTo>
                    <a:pt x="1399585" y="108142"/>
                  </a:lnTo>
                  <a:lnTo>
                    <a:pt x="1442187" y="133945"/>
                  </a:lnTo>
                  <a:lnTo>
                    <a:pt x="1470652" y="166740"/>
                  </a:lnTo>
                  <a:lnTo>
                    <a:pt x="1482805" y="204035"/>
                  </a:lnTo>
                  <a:lnTo>
                    <a:pt x="1476468" y="243335"/>
                  </a:lnTo>
                  <a:lnTo>
                    <a:pt x="1474182" y="248796"/>
                  </a:lnTo>
                  <a:lnTo>
                    <a:pt x="1471261" y="254257"/>
                  </a:lnTo>
                  <a:lnTo>
                    <a:pt x="1467832" y="259591"/>
                  </a:lnTo>
                  <a:lnTo>
                    <a:pt x="1499609" y="295954"/>
                  </a:lnTo>
                  <a:lnTo>
                    <a:pt x="1515207" y="335193"/>
                  </a:lnTo>
                  <a:lnTo>
                    <a:pt x="1515044" y="375208"/>
                  </a:lnTo>
                  <a:lnTo>
                    <a:pt x="1499535" y="413900"/>
                  </a:lnTo>
                  <a:lnTo>
                    <a:pt x="1469096" y="449170"/>
                  </a:lnTo>
                  <a:lnTo>
                    <a:pt x="1424144" y="478920"/>
                  </a:lnTo>
                  <a:lnTo>
                    <a:pt x="1371518" y="499001"/>
                  </a:lnTo>
                  <a:lnTo>
                    <a:pt x="1312892" y="509654"/>
                  </a:lnTo>
                  <a:lnTo>
                    <a:pt x="1305206" y="545130"/>
                  </a:lnTo>
                  <a:lnTo>
                    <a:pt x="1252249" y="603792"/>
                  </a:lnTo>
                  <a:lnTo>
                    <a:pt x="1210887" y="624452"/>
                  </a:lnTo>
                  <a:lnTo>
                    <a:pt x="1162209" y="637647"/>
                  </a:lnTo>
                  <a:lnTo>
                    <a:pt x="1108168" y="642115"/>
                  </a:lnTo>
                  <a:lnTo>
                    <a:pt x="1080297" y="640727"/>
                  </a:lnTo>
                  <a:lnTo>
                    <a:pt x="1053129" y="636828"/>
                  </a:lnTo>
                  <a:lnTo>
                    <a:pt x="1027033" y="630524"/>
                  </a:lnTo>
                  <a:lnTo>
                    <a:pt x="1002377" y="621922"/>
                  </a:lnTo>
                  <a:lnTo>
                    <a:pt x="980621" y="655003"/>
                  </a:lnTo>
                  <a:lnTo>
                    <a:pt x="949086" y="683070"/>
                  </a:lnTo>
                  <a:lnTo>
                    <a:pt x="909547" y="705494"/>
                  </a:lnTo>
                  <a:lnTo>
                    <a:pt x="863779" y="721647"/>
                  </a:lnTo>
                  <a:lnTo>
                    <a:pt x="813556" y="730899"/>
                  </a:lnTo>
                  <a:lnTo>
                    <a:pt x="760654" y="732623"/>
                  </a:lnTo>
                  <a:lnTo>
                    <a:pt x="706848" y="726189"/>
                  </a:lnTo>
                  <a:lnTo>
                    <a:pt x="668891" y="716225"/>
                  </a:lnTo>
                  <a:lnTo>
                    <a:pt x="634363" y="702201"/>
                  </a:lnTo>
                  <a:lnTo>
                    <a:pt x="603978" y="684487"/>
                  </a:lnTo>
                  <a:lnTo>
                    <a:pt x="578451" y="663451"/>
                  </a:lnTo>
                  <a:lnTo>
                    <a:pt x="528807" y="678917"/>
                  </a:lnTo>
                  <a:lnTo>
                    <a:pt x="477075" y="687285"/>
                  </a:lnTo>
                  <a:lnTo>
                    <a:pt x="424751" y="688804"/>
                  </a:lnTo>
                  <a:lnTo>
                    <a:pt x="373330" y="683723"/>
                  </a:lnTo>
                  <a:lnTo>
                    <a:pt x="324308" y="672290"/>
                  </a:lnTo>
                  <a:lnTo>
                    <a:pt x="279181" y="654753"/>
                  </a:lnTo>
                  <a:lnTo>
                    <a:pt x="239445" y="631361"/>
                  </a:lnTo>
                  <a:lnTo>
                    <a:pt x="206595" y="602364"/>
                  </a:lnTo>
                  <a:lnTo>
                    <a:pt x="204690" y="600205"/>
                  </a:lnTo>
                  <a:lnTo>
                    <a:pt x="203674" y="599062"/>
                  </a:lnTo>
                  <a:lnTo>
                    <a:pt x="143121" y="595793"/>
                  </a:lnTo>
                  <a:lnTo>
                    <a:pt x="91009" y="578154"/>
                  </a:lnTo>
                  <a:lnTo>
                    <a:pt x="52780" y="548966"/>
                  </a:lnTo>
                  <a:lnTo>
                    <a:pt x="33875" y="511051"/>
                  </a:lnTo>
                  <a:lnTo>
                    <a:pt x="33647" y="489151"/>
                  </a:lnTo>
                  <a:lnTo>
                    <a:pt x="40526" y="467966"/>
                  </a:lnTo>
                  <a:lnTo>
                    <a:pt x="54145" y="448257"/>
                  </a:lnTo>
                  <a:lnTo>
                    <a:pt x="74134" y="430787"/>
                  </a:lnTo>
                  <a:lnTo>
                    <a:pt x="28991" y="404073"/>
                  </a:lnTo>
                  <a:lnTo>
                    <a:pt x="3696" y="369192"/>
                  </a:lnTo>
                  <a:lnTo>
                    <a:pt x="0" y="330595"/>
                  </a:lnTo>
                  <a:lnTo>
                    <a:pt x="19651" y="292738"/>
                  </a:lnTo>
                  <a:lnTo>
                    <a:pt x="41304" y="273749"/>
                  </a:lnTo>
                  <a:lnTo>
                    <a:pt x="68673" y="258844"/>
                  </a:lnTo>
                  <a:lnTo>
                    <a:pt x="100518" y="248536"/>
                  </a:lnTo>
                  <a:lnTo>
                    <a:pt x="135602" y="243335"/>
                  </a:lnTo>
                  <a:lnTo>
                    <a:pt x="136872" y="241049"/>
                  </a:lnTo>
                  <a:close/>
                </a:path>
                <a:path w="1515745" h="732789">
                  <a:moveTo>
                    <a:pt x="164685" y="441455"/>
                  </a:moveTo>
                  <a:lnTo>
                    <a:pt x="141489" y="441439"/>
                  </a:lnTo>
                  <a:lnTo>
                    <a:pt x="118663" y="439137"/>
                  </a:lnTo>
                  <a:lnTo>
                    <a:pt x="96623" y="434597"/>
                  </a:lnTo>
                  <a:lnTo>
                    <a:pt x="75785" y="427866"/>
                  </a:lnTo>
                </a:path>
                <a:path w="1515745" h="732789">
                  <a:moveTo>
                    <a:pt x="243171" y="589410"/>
                  </a:moveTo>
                  <a:lnTo>
                    <a:pt x="233721" y="591672"/>
                  </a:lnTo>
                  <a:lnTo>
                    <a:pt x="224057" y="593505"/>
                  </a:lnTo>
                  <a:lnTo>
                    <a:pt x="214203" y="594910"/>
                  </a:lnTo>
                  <a:lnTo>
                    <a:pt x="204182" y="595887"/>
                  </a:lnTo>
                </a:path>
                <a:path w="1515745" h="732789">
                  <a:moveTo>
                    <a:pt x="578324" y="660530"/>
                  </a:moveTo>
                  <a:lnTo>
                    <a:pt x="571583" y="653459"/>
                  </a:lnTo>
                  <a:lnTo>
                    <a:pt x="565449" y="646163"/>
                  </a:lnTo>
                  <a:lnTo>
                    <a:pt x="559911" y="638652"/>
                  </a:lnTo>
                  <a:lnTo>
                    <a:pt x="554956" y="630939"/>
                  </a:lnTo>
                </a:path>
                <a:path w="1515745" h="732789">
                  <a:moveTo>
                    <a:pt x="1011775" y="586870"/>
                  </a:moveTo>
                  <a:lnTo>
                    <a:pt x="1010469" y="595109"/>
                  </a:lnTo>
                  <a:lnTo>
                    <a:pt x="1008473" y="603253"/>
                  </a:lnTo>
                  <a:lnTo>
                    <a:pt x="1005810" y="611301"/>
                  </a:lnTo>
                  <a:lnTo>
                    <a:pt x="1002504" y="619255"/>
                  </a:lnTo>
                </a:path>
                <a:path w="1515745" h="732789">
                  <a:moveTo>
                    <a:pt x="1197957" y="386718"/>
                  </a:moveTo>
                  <a:lnTo>
                    <a:pt x="1245550" y="407879"/>
                  </a:lnTo>
                  <a:lnTo>
                    <a:pt x="1281618" y="436375"/>
                  </a:lnTo>
                  <a:lnTo>
                    <a:pt x="1304399" y="470299"/>
                  </a:lnTo>
                  <a:lnTo>
                    <a:pt x="1312130" y="507749"/>
                  </a:lnTo>
                </a:path>
                <a:path w="1515745" h="732789">
                  <a:moveTo>
                    <a:pt x="1467070" y="257686"/>
                  </a:moveTo>
                  <a:lnTo>
                    <a:pt x="1457471" y="270451"/>
                  </a:lnTo>
                  <a:lnTo>
                    <a:pt x="1445718" y="282371"/>
                  </a:lnTo>
                  <a:lnTo>
                    <a:pt x="1431940" y="293315"/>
                  </a:lnTo>
                  <a:lnTo>
                    <a:pt x="1416270" y="303152"/>
                  </a:lnTo>
                </a:path>
                <a:path w="1515745" h="732789">
                  <a:moveTo>
                    <a:pt x="1345150" y="89284"/>
                  </a:moveTo>
                  <a:lnTo>
                    <a:pt x="1347182" y="96396"/>
                  </a:lnTo>
                  <a:lnTo>
                    <a:pt x="1348071" y="103508"/>
                  </a:lnTo>
                  <a:lnTo>
                    <a:pt x="1347817" y="110747"/>
                  </a:lnTo>
                </a:path>
                <a:path w="1515745" h="732789">
                  <a:moveTo>
                    <a:pt x="1020665" y="64265"/>
                  </a:moveTo>
                  <a:lnTo>
                    <a:pt x="1026019" y="56980"/>
                  </a:lnTo>
                  <a:lnTo>
                    <a:pt x="1032158" y="49993"/>
                  </a:lnTo>
                  <a:lnTo>
                    <a:pt x="1039060" y="43316"/>
                  </a:lnTo>
                  <a:lnTo>
                    <a:pt x="1046700" y="36960"/>
                  </a:lnTo>
                </a:path>
                <a:path w="1515745" h="732789">
                  <a:moveTo>
                    <a:pt x="777206" y="77346"/>
                  </a:moveTo>
                  <a:lnTo>
                    <a:pt x="779492" y="71226"/>
                  </a:lnTo>
                  <a:lnTo>
                    <a:pt x="782349" y="65249"/>
                  </a:lnTo>
                  <a:lnTo>
                    <a:pt x="785778" y="59415"/>
                  </a:lnTo>
                  <a:lnTo>
                    <a:pt x="789779" y="53724"/>
                  </a:lnTo>
                </a:path>
                <a:path w="1515745" h="732789">
                  <a:moveTo>
                    <a:pt x="491329" y="85347"/>
                  </a:moveTo>
                  <a:lnTo>
                    <a:pt x="503545" y="90347"/>
                  </a:lnTo>
                  <a:lnTo>
                    <a:pt x="515237" y="95824"/>
                  </a:lnTo>
                  <a:lnTo>
                    <a:pt x="526405" y="101777"/>
                  </a:lnTo>
                  <a:lnTo>
                    <a:pt x="537049" y="108207"/>
                  </a:lnTo>
                </a:path>
                <a:path w="1515745" h="732789">
                  <a:moveTo>
                    <a:pt x="144873" y="265179"/>
                  </a:moveTo>
                  <a:lnTo>
                    <a:pt x="142301" y="259229"/>
                  </a:lnTo>
                  <a:lnTo>
                    <a:pt x="140110" y="253209"/>
                  </a:lnTo>
                  <a:lnTo>
                    <a:pt x="138301" y="247141"/>
                  </a:lnTo>
                  <a:lnTo>
                    <a:pt x="136872" y="241049"/>
                  </a:lnTo>
                </a:path>
              </a:pathLst>
            </a:custGeom>
            <a:ln w="12700">
              <a:solidFill>
                <a:srgbClr val="2E528F"/>
              </a:solidFill>
            </a:ln>
          </p:spPr>
          <p:txBody>
            <a:bodyPr wrap="square" lIns="0" tIns="0" rIns="0" bIns="0" rtlCol="0"/>
            <a:lstStyle/>
            <a:p>
              <a:endParaRPr/>
            </a:p>
          </p:txBody>
        </p:sp>
      </p:grpSp>
      <p:sp>
        <p:nvSpPr>
          <p:cNvPr id="17" name="object 17"/>
          <p:cNvSpPr txBox="1"/>
          <p:nvPr/>
        </p:nvSpPr>
        <p:spPr>
          <a:xfrm>
            <a:off x="3871721" y="4705857"/>
            <a:ext cx="7056120" cy="1489075"/>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0000"/>
                </a:solidFill>
                <a:latin typeface="Calibri"/>
                <a:cs typeface="Calibri"/>
              </a:rPr>
              <a:t>We</a:t>
            </a:r>
            <a:r>
              <a:rPr sz="2400" b="1" spc="-50" dirty="0">
                <a:solidFill>
                  <a:srgbClr val="FF0000"/>
                </a:solidFill>
                <a:latin typeface="Calibri"/>
                <a:cs typeface="Calibri"/>
              </a:rPr>
              <a:t> </a:t>
            </a:r>
            <a:r>
              <a:rPr sz="2400" b="1" dirty="0">
                <a:solidFill>
                  <a:srgbClr val="FF0000"/>
                </a:solidFill>
                <a:latin typeface="Calibri"/>
                <a:cs typeface="Calibri"/>
              </a:rPr>
              <a:t>can</a:t>
            </a:r>
            <a:r>
              <a:rPr sz="2400" b="1" spc="-55" dirty="0">
                <a:solidFill>
                  <a:srgbClr val="FF0000"/>
                </a:solidFill>
                <a:latin typeface="Calibri"/>
                <a:cs typeface="Calibri"/>
              </a:rPr>
              <a:t> </a:t>
            </a:r>
            <a:r>
              <a:rPr sz="2400" b="1" i="1" dirty="0">
                <a:solidFill>
                  <a:srgbClr val="FF0000"/>
                </a:solidFill>
                <a:latin typeface="Calibri"/>
                <a:cs typeface="Calibri"/>
              </a:rPr>
              <a:t>forward</a:t>
            </a:r>
            <a:r>
              <a:rPr sz="2400" b="1" i="1" spc="-35" dirty="0">
                <a:solidFill>
                  <a:srgbClr val="FF0000"/>
                </a:solidFill>
                <a:latin typeface="Calibri"/>
                <a:cs typeface="Calibri"/>
              </a:rPr>
              <a:t> </a:t>
            </a:r>
            <a:r>
              <a:rPr sz="2400" b="1" dirty="0">
                <a:solidFill>
                  <a:srgbClr val="FF0000"/>
                </a:solidFill>
                <a:latin typeface="Calibri"/>
                <a:cs typeface="Calibri"/>
              </a:rPr>
              <a:t>the</a:t>
            </a:r>
            <a:r>
              <a:rPr sz="2400" b="1" spc="-20" dirty="0">
                <a:solidFill>
                  <a:srgbClr val="FF0000"/>
                </a:solidFill>
                <a:latin typeface="Calibri"/>
                <a:cs typeface="Calibri"/>
              </a:rPr>
              <a:t> </a:t>
            </a:r>
            <a:r>
              <a:rPr sz="2400" b="1" dirty="0">
                <a:solidFill>
                  <a:srgbClr val="FF0000"/>
                </a:solidFill>
                <a:latin typeface="Calibri"/>
                <a:cs typeface="Calibri"/>
              </a:rPr>
              <a:t>value</a:t>
            </a:r>
            <a:r>
              <a:rPr sz="2400" b="1" spc="-35" dirty="0">
                <a:solidFill>
                  <a:srgbClr val="FF0000"/>
                </a:solidFill>
                <a:latin typeface="Calibri"/>
                <a:cs typeface="Calibri"/>
              </a:rPr>
              <a:t> </a:t>
            </a:r>
            <a:r>
              <a:rPr sz="2400" b="1" dirty="0">
                <a:solidFill>
                  <a:srgbClr val="FF0000"/>
                </a:solidFill>
                <a:latin typeface="Calibri"/>
                <a:cs typeface="Calibri"/>
              </a:rPr>
              <a:t>in</a:t>
            </a:r>
            <a:r>
              <a:rPr sz="2400" b="1" spc="-40" dirty="0">
                <a:solidFill>
                  <a:srgbClr val="FF0000"/>
                </a:solidFill>
                <a:latin typeface="Calibri"/>
                <a:cs typeface="Calibri"/>
              </a:rPr>
              <a:t> </a:t>
            </a:r>
            <a:r>
              <a:rPr sz="2400" b="1" dirty="0">
                <a:solidFill>
                  <a:srgbClr val="FF0000"/>
                </a:solidFill>
                <a:latin typeface="Calibri"/>
                <a:cs typeface="Calibri"/>
              </a:rPr>
              <a:t>Memory’s</a:t>
            </a:r>
            <a:r>
              <a:rPr sz="2400" b="1" spc="-45" dirty="0">
                <a:solidFill>
                  <a:srgbClr val="FF0000"/>
                </a:solidFill>
                <a:latin typeface="Calibri"/>
                <a:cs typeface="Calibri"/>
              </a:rPr>
              <a:t> </a:t>
            </a:r>
            <a:r>
              <a:rPr sz="2400" b="1" dirty="0">
                <a:solidFill>
                  <a:srgbClr val="FF0000"/>
                </a:solidFill>
                <a:latin typeface="Calibri"/>
                <a:cs typeface="Calibri"/>
              </a:rPr>
              <a:t>pipeline</a:t>
            </a:r>
            <a:r>
              <a:rPr sz="2400" b="1" spc="-35" dirty="0">
                <a:solidFill>
                  <a:srgbClr val="FF0000"/>
                </a:solidFill>
                <a:latin typeface="Calibri"/>
                <a:cs typeface="Calibri"/>
              </a:rPr>
              <a:t> </a:t>
            </a:r>
            <a:r>
              <a:rPr sz="2400" b="1" spc="-10" dirty="0">
                <a:solidFill>
                  <a:srgbClr val="FF0000"/>
                </a:solidFill>
                <a:latin typeface="Calibri"/>
                <a:cs typeface="Calibri"/>
              </a:rPr>
              <a:t>register</a:t>
            </a:r>
            <a:endParaRPr sz="2400">
              <a:latin typeface="Calibri"/>
              <a:cs typeface="Calibri"/>
            </a:endParaRPr>
          </a:p>
          <a:p>
            <a:pPr marL="12700">
              <a:lnSpc>
                <a:spcPct val="100000"/>
              </a:lnSpc>
            </a:pPr>
            <a:r>
              <a:rPr sz="2400" b="1" dirty="0">
                <a:solidFill>
                  <a:srgbClr val="FF0000"/>
                </a:solidFill>
                <a:latin typeface="Calibri"/>
                <a:cs typeface="Calibri"/>
              </a:rPr>
              <a:t>from</a:t>
            </a:r>
            <a:r>
              <a:rPr sz="2400" b="1" spc="-60" dirty="0">
                <a:solidFill>
                  <a:srgbClr val="FF0000"/>
                </a:solidFill>
                <a:latin typeface="Calibri"/>
                <a:cs typeface="Calibri"/>
              </a:rPr>
              <a:t> </a:t>
            </a:r>
            <a:r>
              <a:rPr sz="2400" b="1" dirty="0">
                <a:solidFill>
                  <a:srgbClr val="FF0000"/>
                </a:solidFill>
                <a:latin typeface="Calibri"/>
                <a:cs typeface="Calibri"/>
              </a:rPr>
              <a:t>the</a:t>
            </a:r>
            <a:r>
              <a:rPr sz="2400" b="1" spc="-5" dirty="0">
                <a:solidFill>
                  <a:srgbClr val="FF0000"/>
                </a:solidFill>
                <a:latin typeface="Calibri"/>
                <a:cs typeface="Calibri"/>
              </a:rPr>
              <a:t> </a:t>
            </a:r>
            <a:r>
              <a:rPr sz="2400" b="1" dirty="0">
                <a:solidFill>
                  <a:srgbClr val="FF0000"/>
                </a:solidFill>
                <a:latin typeface="Calibri"/>
                <a:cs typeface="Calibri"/>
              </a:rPr>
              <a:t>lw</a:t>
            </a:r>
            <a:r>
              <a:rPr sz="2400" b="1" spc="-20" dirty="0">
                <a:solidFill>
                  <a:srgbClr val="FF0000"/>
                </a:solidFill>
                <a:latin typeface="Calibri"/>
                <a:cs typeface="Calibri"/>
              </a:rPr>
              <a:t> </a:t>
            </a:r>
            <a:r>
              <a:rPr sz="2400" b="1" dirty="0">
                <a:solidFill>
                  <a:srgbClr val="FF0000"/>
                </a:solidFill>
                <a:latin typeface="Calibri"/>
                <a:cs typeface="Calibri"/>
              </a:rPr>
              <a:t>back</a:t>
            </a:r>
            <a:r>
              <a:rPr sz="2400" b="1" spc="-40" dirty="0">
                <a:solidFill>
                  <a:srgbClr val="FF0000"/>
                </a:solidFill>
                <a:latin typeface="Calibri"/>
                <a:cs typeface="Calibri"/>
              </a:rPr>
              <a:t> </a:t>
            </a:r>
            <a:r>
              <a:rPr sz="2400" b="1" dirty="0">
                <a:solidFill>
                  <a:srgbClr val="FF0000"/>
                </a:solidFill>
                <a:latin typeface="Calibri"/>
                <a:cs typeface="Calibri"/>
              </a:rPr>
              <a:t>to</a:t>
            </a:r>
            <a:r>
              <a:rPr sz="2400" b="1" spc="-20" dirty="0">
                <a:solidFill>
                  <a:srgbClr val="FF0000"/>
                </a:solidFill>
                <a:latin typeface="Calibri"/>
                <a:cs typeface="Calibri"/>
              </a:rPr>
              <a:t> Execute’s </a:t>
            </a:r>
            <a:r>
              <a:rPr sz="2400" b="1" dirty="0">
                <a:solidFill>
                  <a:srgbClr val="FF0000"/>
                </a:solidFill>
                <a:latin typeface="Calibri"/>
                <a:cs typeface="Calibri"/>
              </a:rPr>
              <a:t>input</a:t>
            </a:r>
            <a:r>
              <a:rPr sz="2400" b="1" spc="-25" dirty="0">
                <a:solidFill>
                  <a:srgbClr val="FF0000"/>
                </a:solidFill>
                <a:latin typeface="Calibri"/>
                <a:cs typeface="Calibri"/>
              </a:rPr>
              <a:t> </a:t>
            </a:r>
            <a:r>
              <a:rPr sz="2400" b="1" dirty="0">
                <a:solidFill>
                  <a:srgbClr val="FF0000"/>
                </a:solidFill>
                <a:latin typeface="Calibri"/>
                <a:cs typeface="Calibri"/>
              </a:rPr>
              <a:t>for</a:t>
            </a:r>
            <a:r>
              <a:rPr sz="2400" b="1" spc="-25" dirty="0">
                <a:solidFill>
                  <a:srgbClr val="FF0000"/>
                </a:solidFill>
                <a:latin typeface="Calibri"/>
                <a:cs typeface="Calibri"/>
              </a:rPr>
              <a:t> </a:t>
            </a:r>
            <a:r>
              <a:rPr sz="2400" b="1" dirty="0">
                <a:solidFill>
                  <a:srgbClr val="FF0000"/>
                </a:solidFill>
                <a:latin typeface="Calibri"/>
                <a:cs typeface="Calibri"/>
              </a:rPr>
              <a:t>the</a:t>
            </a:r>
            <a:r>
              <a:rPr sz="2400" b="1" spc="-10" dirty="0">
                <a:solidFill>
                  <a:srgbClr val="FF0000"/>
                </a:solidFill>
                <a:latin typeface="Calibri"/>
                <a:cs typeface="Calibri"/>
              </a:rPr>
              <a:t> </a:t>
            </a:r>
            <a:r>
              <a:rPr sz="2400" b="1" spc="-25" dirty="0">
                <a:solidFill>
                  <a:srgbClr val="FF0000"/>
                </a:solidFill>
                <a:latin typeface="Calibri"/>
                <a:cs typeface="Calibri"/>
              </a:rPr>
              <a:t>add</a:t>
            </a:r>
            <a:endParaRPr sz="2400">
              <a:latin typeface="Calibri"/>
              <a:cs typeface="Calibri"/>
            </a:endParaRPr>
          </a:p>
          <a:p>
            <a:pPr>
              <a:lnSpc>
                <a:spcPct val="100000"/>
              </a:lnSpc>
              <a:spcBef>
                <a:spcPts val="10"/>
              </a:spcBef>
            </a:pPr>
            <a:endParaRPr sz="2350">
              <a:latin typeface="Calibri"/>
              <a:cs typeface="Calibri"/>
            </a:endParaRPr>
          </a:p>
          <a:p>
            <a:pPr marL="12700">
              <a:lnSpc>
                <a:spcPct val="100000"/>
              </a:lnSpc>
              <a:spcBef>
                <a:spcPts val="5"/>
              </a:spcBef>
            </a:pPr>
            <a:r>
              <a:rPr sz="2400" b="1" dirty="0">
                <a:solidFill>
                  <a:srgbClr val="FF0000"/>
                </a:solidFill>
                <a:latin typeface="Calibri"/>
                <a:cs typeface="Calibri"/>
              </a:rPr>
              <a:t>(Still</a:t>
            </a:r>
            <a:r>
              <a:rPr sz="2400" b="1" spc="-40" dirty="0">
                <a:solidFill>
                  <a:srgbClr val="FF0000"/>
                </a:solidFill>
                <a:latin typeface="Calibri"/>
                <a:cs typeface="Calibri"/>
              </a:rPr>
              <a:t> </a:t>
            </a:r>
            <a:r>
              <a:rPr sz="2400" b="1" dirty="0">
                <a:solidFill>
                  <a:srgbClr val="FF0000"/>
                </a:solidFill>
                <a:latin typeface="Calibri"/>
                <a:cs typeface="Calibri"/>
              </a:rPr>
              <a:t>requires</a:t>
            </a:r>
            <a:r>
              <a:rPr sz="2400" b="1" spc="-35" dirty="0">
                <a:solidFill>
                  <a:srgbClr val="FF0000"/>
                </a:solidFill>
                <a:latin typeface="Calibri"/>
                <a:cs typeface="Calibri"/>
              </a:rPr>
              <a:t> </a:t>
            </a:r>
            <a:r>
              <a:rPr sz="2400" b="1" spc="-10" dirty="0">
                <a:solidFill>
                  <a:srgbClr val="FF0000"/>
                </a:solidFill>
                <a:latin typeface="Calibri"/>
                <a:cs typeface="Calibri"/>
              </a:rPr>
              <a:t>stalling…)</a:t>
            </a:r>
            <a:endParaRPr sz="2400">
              <a:latin typeface="Calibri"/>
              <a:cs typeface="Calibri"/>
            </a:endParaRPr>
          </a:p>
        </p:txBody>
      </p:sp>
      <p:sp>
        <p:nvSpPr>
          <p:cNvPr id="18" name="object 18"/>
          <p:cNvSpPr txBox="1"/>
          <p:nvPr/>
        </p:nvSpPr>
        <p:spPr>
          <a:xfrm>
            <a:off x="7470393" y="3066999"/>
            <a:ext cx="400050" cy="300355"/>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Calibri"/>
                <a:cs typeface="Calibri"/>
              </a:rPr>
              <a:t>stall</a:t>
            </a:r>
            <a:endParaRPr sz="1800">
              <a:latin typeface="Calibri"/>
              <a:cs typeface="Calibri"/>
            </a:endParaRPr>
          </a:p>
        </p:txBody>
      </p:sp>
      <p:grpSp>
        <p:nvGrpSpPr>
          <p:cNvPr id="19" name="object 19"/>
          <p:cNvGrpSpPr/>
          <p:nvPr/>
        </p:nvGrpSpPr>
        <p:grpSpPr>
          <a:xfrm>
            <a:off x="5333746" y="4088638"/>
            <a:ext cx="3154045" cy="195580"/>
            <a:chOff x="5333746" y="4088638"/>
            <a:chExt cx="3154045" cy="195580"/>
          </a:xfrm>
        </p:grpSpPr>
        <p:sp>
          <p:nvSpPr>
            <p:cNvPr id="20" name="object 20"/>
            <p:cNvSpPr/>
            <p:nvPr/>
          </p:nvSpPr>
          <p:spPr>
            <a:xfrm>
              <a:off x="8307324" y="4126992"/>
              <a:ext cx="173990" cy="151130"/>
            </a:xfrm>
            <a:custGeom>
              <a:avLst/>
              <a:gdLst/>
              <a:ahLst/>
              <a:cxnLst/>
              <a:rect l="l" t="t" r="r" b="b"/>
              <a:pathLst>
                <a:path w="173990" h="151129">
                  <a:moveTo>
                    <a:pt x="173735" y="0"/>
                  </a:moveTo>
                  <a:lnTo>
                    <a:pt x="0" y="0"/>
                  </a:lnTo>
                  <a:lnTo>
                    <a:pt x="0" y="150875"/>
                  </a:lnTo>
                  <a:lnTo>
                    <a:pt x="173735" y="150875"/>
                  </a:lnTo>
                  <a:lnTo>
                    <a:pt x="173735" y="0"/>
                  </a:lnTo>
                  <a:close/>
                </a:path>
              </a:pathLst>
            </a:custGeom>
            <a:solidFill>
              <a:srgbClr val="FFFFFF"/>
            </a:solidFill>
          </p:spPr>
          <p:txBody>
            <a:bodyPr wrap="square" lIns="0" tIns="0" rIns="0" bIns="0" rtlCol="0"/>
            <a:lstStyle/>
            <a:p>
              <a:endParaRPr/>
            </a:p>
          </p:txBody>
        </p:sp>
        <p:sp>
          <p:nvSpPr>
            <p:cNvPr id="21" name="object 21"/>
            <p:cNvSpPr/>
            <p:nvPr/>
          </p:nvSpPr>
          <p:spPr>
            <a:xfrm>
              <a:off x="8307324" y="4126992"/>
              <a:ext cx="173990" cy="151130"/>
            </a:xfrm>
            <a:custGeom>
              <a:avLst/>
              <a:gdLst/>
              <a:ahLst/>
              <a:cxnLst/>
              <a:rect l="l" t="t" r="r" b="b"/>
              <a:pathLst>
                <a:path w="173990" h="151129">
                  <a:moveTo>
                    <a:pt x="0" y="150875"/>
                  </a:moveTo>
                  <a:lnTo>
                    <a:pt x="173735" y="150875"/>
                  </a:lnTo>
                  <a:lnTo>
                    <a:pt x="173735" y="0"/>
                  </a:lnTo>
                  <a:lnTo>
                    <a:pt x="0" y="0"/>
                  </a:lnTo>
                  <a:lnTo>
                    <a:pt x="0" y="150875"/>
                  </a:lnTo>
                  <a:close/>
                </a:path>
              </a:pathLst>
            </a:custGeom>
            <a:ln w="12700">
              <a:solidFill>
                <a:srgbClr val="FFFFFF"/>
              </a:solidFill>
            </a:ln>
          </p:spPr>
          <p:txBody>
            <a:bodyPr wrap="square" lIns="0" tIns="0" rIns="0" bIns="0" rtlCol="0"/>
            <a:lstStyle/>
            <a:p>
              <a:endParaRPr/>
            </a:p>
          </p:txBody>
        </p:sp>
        <p:sp>
          <p:nvSpPr>
            <p:cNvPr id="22" name="object 22"/>
            <p:cNvSpPr/>
            <p:nvPr/>
          </p:nvSpPr>
          <p:spPr>
            <a:xfrm>
              <a:off x="5340096" y="4094988"/>
              <a:ext cx="173990" cy="149860"/>
            </a:xfrm>
            <a:custGeom>
              <a:avLst/>
              <a:gdLst/>
              <a:ahLst/>
              <a:cxnLst/>
              <a:rect l="l" t="t" r="r" b="b"/>
              <a:pathLst>
                <a:path w="173989" h="149860">
                  <a:moveTo>
                    <a:pt x="173736" y="0"/>
                  </a:moveTo>
                  <a:lnTo>
                    <a:pt x="0" y="0"/>
                  </a:lnTo>
                  <a:lnTo>
                    <a:pt x="0" y="149351"/>
                  </a:lnTo>
                  <a:lnTo>
                    <a:pt x="173736" y="149351"/>
                  </a:lnTo>
                  <a:lnTo>
                    <a:pt x="173736" y="0"/>
                  </a:lnTo>
                  <a:close/>
                </a:path>
              </a:pathLst>
            </a:custGeom>
            <a:solidFill>
              <a:srgbClr val="FFFFFF"/>
            </a:solidFill>
          </p:spPr>
          <p:txBody>
            <a:bodyPr wrap="square" lIns="0" tIns="0" rIns="0" bIns="0" rtlCol="0"/>
            <a:lstStyle/>
            <a:p>
              <a:endParaRPr/>
            </a:p>
          </p:txBody>
        </p:sp>
        <p:sp>
          <p:nvSpPr>
            <p:cNvPr id="23" name="object 23"/>
            <p:cNvSpPr/>
            <p:nvPr/>
          </p:nvSpPr>
          <p:spPr>
            <a:xfrm>
              <a:off x="5340096" y="4094988"/>
              <a:ext cx="173990" cy="149860"/>
            </a:xfrm>
            <a:custGeom>
              <a:avLst/>
              <a:gdLst/>
              <a:ahLst/>
              <a:cxnLst/>
              <a:rect l="l" t="t" r="r" b="b"/>
              <a:pathLst>
                <a:path w="173989" h="149860">
                  <a:moveTo>
                    <a:pt x="0" y="149351"/>
                  </a:moveTo>
                  <a:lnTo>
                    <a:pt x="173736" y="149351"/>
                  </a:lnTo>
                  <a:lnTo>
                    <a:pt x="173736" y="0"/>
                  </a:lnTo>
                  <a:lnTo>
                    <a:pt x="0" y="0"/>
                  </a:lnTo>
                  <a:lnTo>
                    <a:pt x="0" y="149351"/>
                  </a:lnTo>
                  <a:close/>
                </a:path>
              </a:pathLst>
            </a:custGeom>
            <a:ln w="12700">
              <a:solidFill>
                <a:srgbClr val="FFFFFF"/>
              </a:solidFill>
            </a:ln>
          </p:spPr>
          <p:txBody>
            <a:bodyPr wrap="square" lIns="0" tIns="0" rIns="0" bIns="0" rtlCol="0"/>
            <a:lstStyle/>
            <a:p>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79831" y="1708404"/>
            <a:ext cx="6155690" cy="3627120"/>
            <a:chOff x="179831" y="1708404"/>
            <a:chExt cx="6155690" cy="3627120"/>
          </a:xfrm>
        </p:grpSpPr>
        <p:sp>
          <p:nvSpPr>
            <p:cNvPr id="3" name="object 3"/>
            <p:cNvSpPr/>
            <p:nvPr/>
          </p:nvSpPr>
          <p:spPr>
            <a:xfrm>
              <a:off x="198881" y="1727454"/>
              <a:ext cx="1663064" cy="3589020"/>
            </a:xfrm>
            <a:custGeom>
              <a:avLst/>
              <a:gdLst/>
              <a:ahLst/>
              <a:cxnLst/>
              <a:rect l="l" t="t" r="r" b="b"/>
              <a:pathLst>
                <a:path w="1663064" h="3589020">
                  <a:moveTo>
                    <a:pt x="0" y="3589020"/>
                  </a:moveTo>
                  <a:lnTo>
                    <a:pt x="1662683" y="3589020"/>
                  </a:lnTo>
                  <a:lnTo>
                    <a:pt x="1662683" y="0"/>
                  </a:lnTo>
                  <a:lnTo>
                    <a:pt x="0" y="0"/>
                  </a:lnTo>
                  <a:lnTo>
                    <a:pt x="0" y="3589020"/>
                  </a:lnTo>
                  <a:close/>
                </a:path>
              </a:pathLst>
            </a:custGeom>
            <a:ln w="38100">
              <a:solidFill>
                <a:srgbClr val="2E528F"/>
              </a:solidFill>
            </a:ln>
          </p:spPr>
          <p:txBody>
            <a:bodyPr wrap="square" lIns="0" tIns="0" rIns="0" bIns="0" rtlCol="0"/>
            <a:lstStyle/>
            <a:p>
              <a:endParaRPr/>
            </a:p>
          </p:txBody>
        </p:sp>
        <p:sp>
          <p:nvSpPr>
            <p:cNvPr id="4" name="object 4"/>
            <p:cNvSpPr/>
            <p:nvPr/>
          </p:nvSpPr>
          <p:spPr>
            <a:xfrm>
              <a:off x="4867655" y="3899916"/>
              <a:ext cx="1461770" cy="433070"/>
            </a:xfrm>
            <a:custGeom>
              <a:avLst/>
              <a:gdLst/>
              <a:ahLst/>
              <a:cxnLst/>
              <a:rect l="l" t="t" r="r" b="b"/>
              <a:pathLst>
                <a:path w="1461770" h="433070">
                  <a:moveTo>
                    <a:pt x="1461516" y="0"/>
                  </a:moveTo>
                  <a:lnTo>
                    <a:pt x="0" y="0"/>
                  </a:lnTo>
                  <a:lnTo>
                    <a:pt x="292354" y="432815"/>
                  </a:lnTo>
                  <a:lnTo>
                    <a:pt x="1169162" y="432815"/>
                  </a:lnTo>
                  <a:lnTo>
                    <a:pt x="1461516" y="0"/>
                  </a:lnTo>
                  <a:close/>
                </a:path>
              </a:pathLst>
            </a:custGeom>
            <a:solidFill>
              <a:srgbClr val="4471C4"/>
            </a:solidFill>
          </p:spPr>
          <p:txBody>
            <a:bodyPr wrap="square" lIns="0" tIns="0" rIns="0" bIns="0" rtlCol="0"/>
            <a:lstStyle/>
            <a:p>
              <a:endParaRPr/>
            </a:p>
          </p:txBody>
        </p:sp>
        <p:sp>
          <p:nvSpPr>
            <p:cNvPr id="5" name="object 5"/>
            <p:cNvSpPr/>
            <p:nvPr/>
          </p:nvSpPr>
          <p:spPr>
            <a:xfrm>
              <a:off x="4867655" y="3899916"/>
              <a:ext cx="1461770" cy="433070"/>
            </a:xfrm>
            <a:custGeom>
              <a:avLst/>
              <a:gdLst/>
              <a:ahLst/>
              <a:cxnLst/>
              <a:rect l="l" t="t" r="r" b="b"/>
              <a:pathLst>
                <a:path w="1461770" h="433070">
                  <a:moveTo>
                    <a:pt x="0" y="0"/>
                  </a:moveTo>
                  <a:lnTo>
                    <a:pt x="1461516" y="0"/>
                  </a:lnTo>
                  <a:lnTo>
                    <a:pt x="1169162" y="432815"/>
                  </a:lnTo>
                  <a:lnTo>
                    <a:pt x="292354" y="432815"/>
                  </a:lnTo>
                  <a:lnTo>
                    <a:pt x="0" y="0"/>
                  </a:lnTo>
                  <a:close/>
                </a:path>
              </a:pathLst>
            </a:custGeom>
            <a:ln w="12700">
              <a:solidFill>
                <a:srgbClr val="2E528F"/>
              </a:solidFill>
            </a:ln>
          </p:spPr>
          <p:txBody>
            <a:bodyPr wrap="square" lIns="0" tIns="0" rIns="0" bIns="0" rtlCol="0"/>
            <a:lstStyle/>
            <a:p>
              <a:endParaRPr/>
            </a:p>
          </p:txBody>
        </p:sp>
        <p:sp>
          <p:nvSpPr>
            <p:cNvPr id="6" name="object 6"/>
            <p:cNvSpPr/>
            <p:nvPr/>
          </p:nvSpPr>
          <p:spPr>
            <a:xfrm>
              <a:off x="5414772" y="3899916"/>
              <a:ext cx="358140" cy="151130"/>
            </a:xfrm>
            <a:custGeom>
              <a:avLst/>
              <a:gdLst/>
              <a:ahLst/>
              <a:cxnLst/>
              <a:rect l="l" t="t" r="r" b="b"/>
              <a:pathLst>
                <a:path w="358139" h="151129">
                  <a:moveTo>
                    <a:pt x="358139" y="0"/>
                  </a:moveTo>
                  <a:lnTo>
                    <a:pt x="0" y="0"/>
                  </a:lnTo>
                  <a:lnTo>
                    <a:pt x="179069" y="150875"/>
                  </a:lnTo>
                  <a:lnTo>
                    <a:pt x="358139" y="0"/>
                  </a:lnTo>
                  <a:close/>
                </a:path>
              </a:pathLst>
            </a:custGeom>
            <a:solidFill>
              <a:srgbClr val="FFFFFF"/>
            </a:solidFill>
          </p:spPr>
          <p:txBody>
            <a:bodyPr wrap="square" lIns="0" tIns="0" rIns="0" bIns="0" rtlCol="0"/>
            <a:lstStyle/>
            <a:p>
              <a:endParaRPr/>
            </a:p>
          </p:txBody>
        </p:sp>
        <p:sp>
          <p:nvSpPr>
            <p:cNvPr id="7" name="object 7"/>
            <p:cNvSpPr/>
            <p:nvPr/>
          </p:nvSpPr>
          <p:spPr>
            <a:xfrm>
              <a:off x="5414772" y="3899916"/>
              <a:ext cx="358140" cy="151130"/>
            </a:xfrm>
            <a:custGeom>
              <a:avLst/>
              <a:gdLst/>
              <a:ahLst/>
              <a:cxnLst/>
              <a:rect l="l" t="t" r="r" b="b"/>
              <a:pathLst>
                <a:path w="358139" h="151129">
                  <a:moveTo>
                    <a:pt x="358139" y="0"/>
                  </a:moveTo>
                  <a:lnTo>
                    <a:pt x="179069" y="150875"/>
                  </a:lnTo>
                  <a:lnTo>
                    <a:pt x="0" y="0"/>
                  </a:lnTo>
                  <a:lnTo>
                    <a:pt x="358139" y="0"/>
                  </a:lnTo>
                  <a:close/>
                </a:path>
              </a:pathLst>
            </a:custGeom>
            <a:ln w="12700">
              <a:solidFill>
                <a:srgbClr val="FFFFFF"/>
              </a:solidFill>
            </a:ln>
          </p:spPr>
          <p:txBody>
            <a:bodyPr wrap="square" lIns="0" tIns="0" rIns="0" bIns="0" rtlCol="0"/>
            <a:lstStyle/>
            <a:p>
              <a:endParaRPr/>
            </a:p>
          </p:txBody>
        </p:sp>
        <p:sp>
          <p:nvSpPr>
            <p:cNvPr id="8" name="object 8"/>
            <p:cNvSpPr/>
            <p:nvPr/>
          </p:nvSpPr>
          <p:spPr>
            <a:xfrm>
              <a:off x="3912108" y="4125849"/>
              <a:ext cx="1116965" cy="76200"/>
            </a:xfrm>
            <a:custGeom>
              <a:avLst/>
              <a:gdLst/>
              <a:ahLst/>
              <a:cxnLst/>
              <a:rect l="l" t="t" r="r" b="b"/>
              <a:pathLst>
                <a:path w="1116964" h="76200">
                  <a:moveTo>
                    <a:pt x="1104248" y="31623"/>
                  </a:moveTo>
                  <a:lnTo>
                    <a:pt x="1053083" y="31623"/>
                  </a:lnTo>
                  <a:lnTo>
                    <a:pt x="1053211" y="44323"/>
                  </a:lnTo>
                  <a:lnTo>
                    <a:pt x="1040478" y="44384"/>
                  </a:lnTo>
                  <a:lnTo>
                    <a:pt x="1040638" y="76200"/>
                  </a:lnTo>
                  <a:lnTo>
                    <a:pt x="1116583" y="37718"/>
                  </a:lnTo>
                  <a:lnTo>
                    <a:pt x="1104248" y="31623"/>
                  </a:lnTo>
                  <a:close/>
                </a:path>
                <a:path w="1116964" h="76200">
                  <a:moveTo>
                    <a:pt x="1040415" y="31684"/>
                  </a:moveTo>
                  <a:lnTo>
                    <a:pt x="0" y="36702"/>
                  </a:lnTo>
                  <a:lnTo>
                    <a:pt x="0" y="49402"/>
                  </a:lnTo>
                  <a:lnTo>
                    <a:pt x="1040478" y="44384"/>
                  </a:lnTo>
                  <a:lnTo>
                    <a:pt x="1040415" y="31684"/>
                  </a:lnTo>
                  <a:close/>
                </a:path>
                <a:path w="1116964" h="76200">
                  <a:moveTo>
                    <a:pt x="1053083" y="31623"/>
                  </a:moveTo>
                  <a:lnTo>
                    <a:pt x="1040415" y="31684"/>
                  </a:lnTo>
                  <a:lnTo>
                    <a:pt x="1040478" y="44384"/>
                  </a:lnTo>
                  <a:lnTo>
                    <a:pt x="1053211" y="44323"/>
                  </a:lnTo>
                  <a:lnTo>
                    <a:pt x="1053083" y="31623"/>
                  </a:lnTo>
                  <a:close/>
                </a:path>
                <a:path w="1116964" h="76200">
                  <a:moveTo>
                    <a:pt x="1040256" y="0"/>
                  </a:moveTo>
                  <a:lnTo>
                    <a:pt x="1040415" y="31684"/>
                  </a:lnTo>
                  <a:lnTo>
                    <a:pt x="1104248" y="31623"/>
                  </a:lnTo>
                  <a:lnTo>
                    <a:pt x="1040256" y="0"/>
                  </a:lnTo>
                  <a:close/>
                </a:path>
              </a:pathLst>
            </a:custGeom>
            <a:solidFill>
              <a:srgbClr val="4471C4"/>
            </a:solidFill>
          </p:spPr>
          <p:txBody>
            <a:bodyPr wrap="square" lIns="0" tIns="0" rIns="0" bIns="0" rtlCol="0"/>
            <a:lstStyle/>
            <a:p>
              <a:endParaRPr/>
            </a:p>
          </p:txBody>
        </p:sp>
      </p:grpSp>
      <p:sp>
        <p:nvSpPr>
          <p:cNvPr id="9" name="object 9"/>
          <p:cNvSpPr txBox="1">
            <a:spLocks noGrp="1"/>
          </p:cNvSpPr>
          <p:nvPr>
            <p:ph type="title"/>
          </p:nvPr>
        </p:nvSpPr>
        <p:spPr>
          <a:xfrm>
            <a:off x="243331" y="236982"/>
            <a:ext cx="6180455" cy="696595"/>
          </a:xfrm>
          <a:prstGeom prst="rect">
            <a:avLst/>
          </a:prstGeom>
        </p:spPr>
        <p:txBody>
          <a:bodyPr vert="horz" wrap="square" lIns="0" tIns="12700" rIns="0" bIns="0" rtlCol="0">
            <a:spAutoFit/>
          </a:bodyPr>
          <a:lstStyle/>
          <a:p>
            <a:pPr marL="12700">
              <a:lnSpc>
                <a:spcPct val="100000"/>
              </a:lnSpc>
              <a:spcBef>
                <a:spcPts val="100"/>
              </a:spcBef>
            </a:pPr>
            <a:r>
              <a:rPr dirty="0"/>
              <a:t>Adding</a:t>
            </a:r>
            <a:r>
              <a:rPr spc="-80" dirty="0"/>
              <a:t> </a:t>
            </a:r>
            <a:r>
              <a:rPr dirty="0"/>
              <a:t>Forwarding</a:t>
            </a:r>
            <a:r>
              <a:rPr spc="-110" dirty="0"/>
              <a:t> </a:t>
            </a:r>
            <a:r>
              <a:rPr spc="-10" dirty="0"/>
              <a:t>Support</a:t>
            </a:r>
          </a:p>
        </p:txBody>
      </p:sp>
      <p:sp>
        <p:nvSpPr>
          <p:cNvPr id="10" name="object 10"/>
          <p:cNvSpPr txBox="1"/>
          <p:nvPr/>
        </p:nvSpPr>
        <p:spPr>
          <a:xfrm>
            <a:off x="5392039" y="4019804"/>
            <a:ext cx="39624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ALU</a:t>
            </a:r>
            <a:endParaRPr sz="1800">
              <a:latin typeface="Calibri"/>
              <a:cs typeface="Calibri"/>
            </a:endParaRPr>
          </a:p>
        </p:txBody>
      </p:sp>
      <p:sp>
        <p:nvSpPr>
          <p:cNvPr id="11" name="object 11"/>
          <p:cNvSpPr/>
          <p:nvPr/>
        </p:nvSpPr>
        <p:spPr>
          <a:xfrm>
            <a:off x="2800858" y="2584703"/>
            <a:ext cx="3420110" cy="3105785"/>
          </a:xfrm>
          <a:custGeom>
            <a:avLst/>
            <a:gdLst/>
            <a:ahLst/>
            <a:cxnLst/>
            <a:rect l="l" t="t" r="r" b="b"/>
            <a:pathLst>
              <a:path w="3420110" h="3105785">
                <a:moveTo>
                  <a:pt x="640207" y="38100"/>
                </a:moveTo>
                <a:lnTo>
                  <a:pt x="627507" y="31750"/>
                </a:lnTo>
                <a:lnTo>
                  <a:pt x="564007" y="0"/>
                </a:lnTo>
                <a:lnTo>
                  <a:pt x="564007" y="31750"/>
                </a:lnTo>
                <a:lnTo>
                  <a:pt x="84074" y="31750"/>
                </a:lnTo>
                <a:lnTo>
                  <a:pt x="84074" y="44450"/>
                </a:lnTo>
                <a:lnTo>
                  <a:pt x="564007" y="44450"/>
                </a:lnTo>
                <a:lnTo>
                  <a:pt x="564007" y="76200"/>
                </a:lnTo>
                <a:lnTo>
                  <a:pt x="627507" y="44450"/>
                </a:lnTo>
                <a:lnTo>
                  <a:pt x="640207" y="38100"/>
                </a:lnTo>
                <a:close/>
              </a:path>
              <a:path w="3420110" h="3105785">
                <a:moveTo>
                  <a:pt x="2487041" y="2827655"/>
                </a:moveTo>
                <a:lnTo>
                  <a:pt x="2480691" y="2814955"/>
                </a:lnTo>
                <a:lnTo>
                  <a:pt x="2448941" y="2751455"/>
                </a:lnTo>
                <a:lnTo>
                  <a:pt x="2410841" y="2827655"/>
                </a:lnTo>
                <a:lnTo>
                  <a:pt x="2442591" y="2827655"/>
                </a:lnTo>
                <a:lnTo>
                  <a:pt x="2442591" y="3092945"/>
                </a:lnTo>
                <a:lnTo>
                  <a:pt x="12700" y="3092945"/>
                </a:lnTo>
                <a:lnTo>
                  <a:pt x="12700" y="2731008"/>
                </a:lnTo>
                <a:lnTo>
                  <a:pt x="0" y="2731008"/>
                </a:lnTo>
                <a:lnTo>
                  <a:pt x="0" y="3105645"/>
                </a:lnTo>
                <a:lnTo>
                  <a:pt x="2455291" y="3105645"/>
                </a:lnTo>
                <a:lnTo>
                  <a:pt x="2455291" y="3099295"/>
                </a:lnTo>
                <a:lnTo>
                  <a:pt x="2455291" y="3092945"/>
                </a:lnTo>
                <a:lnTo>
                  <a:pt x="2455291" y="2827655"/>
                </a:lnTo>
                <a:lnTo>
                  <a:pt x="2487041" y="2827655"/>
                </a:lnTo>
                <a:close/>
              </a:path>
              <a:path w="3420110" h="3105785">
                <a:moveTo>
                  <a:pt x="3420110" y="813181"/>
                </a:moveTo>
                <a:lnTo>
                  <a:pt x="3388360" y="813181"/>
                </a:lnTo>
                <a:lnTo>
                  <a:pt x="3388360" y="446532"/>
                </a:lnTo>
                <a:lnTo>
                  <a:pt x="3375660" y="446532"/>
                </a:lnTo>
                <a:lnTo>
                  <a:pt x="3375660" y="813181"/>
                </a:lnTo>
                <a:lnTo>
                  <a:pt x="3343910" y="813181"/>
                </a:lnTo>
                <a:lnTo>
                  <a:pt x="3382010" y="889381"/>
                </a:lnTo>
                <a:lnTo>
                  <a:pt x="3413760" y="825881"/>
                </a:lnTo>
                <a:lnTo>
                  <a:pt x="3420110" y="813181"/>
                </a:lnTo>
                <a:close/>
              </a:path>
            </a:pathLst>
          </a:custGeom>
          <a:solidFill>
            <a:srgbClr val="4471C4"/>
          </a:solidFill>
        </p:spPr>
        <p:txBody>
          <a:bodyPr wrap="square" lIns="0" tIns="0" rIns="0" bIns="0" rtlCol="0"/>
          <a:lstStyle/>
          <a:p>
            <a:endParaRPr/>
          </a:p>
        </p:txBody>
      </p:sp>
      <p:sp>
        <p:nvSpPr>
          <p:cNvPr id="12" name="object 12"/>
          <p:cNvSpPr txBox="1"/>
          <p:nvPr/>
        </p:nvSpPr>
        <p:spPr>
          <a:xfrm>
            <a:off x="5036946" y="4697095"/>
            <a:ext cx="1578610" cy="391160"/>
          </a:xfrm>
          <a:prstGeom prst="rect">
            <a:avLst/>
          </a:prstGeom>
        </p:spPr>
        <p:txBody>
          <a:bodyPr vert="horz" wrap="square" lIns="0" tIns="12700" rIns="0" bIns="0" rtlCol="0">
            <a:spAutoFit/>
          </a:bodyPr>
          <a:lstStyle/>
          <a:p>
            <a:pPr marL="12700" marR="5080">
              <a:lnSpc>
                <a:spcPct val="100000"/>
              </a:lnSpc>
              <a:spcBef>
                <a:spcPts val="100"/>
              </a:spcBef>
            </a:pPr>
            <a:r>
              <a:rPr sz="1200" b="1" dirty="0">
                <a:latin typeface="Calibri"/>
                <a:cs typeface="Calibri"/>
              </a:rPr>
              <a:t>ALU:</a:t>
            </a:r>
            <a:r>
              <a:rPr sz="1200" b="1" spc="-30" dirty="0">
                <a:latin typeface="Calibri"/>
                <a:cs typeface="Calibri"/>
              </a:rPr>
              <a:t> </a:t>
            </a:r>
            <a:r>
              <a:rPr sz="1200" b="1" dirty="0">
                <a:latin typeface="Calibri"/>
                <a:cs typeface="Calibri"/>
              </a:rPr>
              <a:t>output C</a:t>
            </a:r>
            <a:r>
              <a:rPr sz="1200" b="1" spc="-5" dirty="0">
                <a:latin typeface="Calibri"/>
                <a:cs typeface="Calibri"/>
              </a:rPr>
              <a:t> </a:t>
            </a:r>
            <a:r>
              <a:rPr sz="1200" b="1" spc="-20" dirty="0">
                <a:latin typeface="Calibri"/>
                <a:cs typeface="Calibri"/>
              </a:rPr>
              <a:t>data </a:t>
            </a:r>
            <a:r>
              <a:rPr sz="1200" b="1" dirty="0">
                <a:latin typeface="Calibri"/>
                <a:cs typeface="Calibri"/>
              </a:rPr>
              <a:t>Branch:</a:t>
            </a:r>
            <a:r>
              <a:rPr sz="1200" b="1" spc="-40" dirty="0">
                <a:latin typeface="Calibri"/>
                <a:cs typeface="Calibri"/>
              </a:rPr>
              <a:t> </a:t>
            </a:r>
            <a:r>
              <a:rPr sz="1200" b="1" dirty="0">
                <a:latin typeface="Calibri"/>
                <a:cs typeface="Calibri"/>
              </a:rPr>
              <a:t>PC</a:t>
            </a:r>
            <a:r>
              <a:rPr sz="1200" b="1" spc="-10" dirty="0">
                <a:latin typeface="Calibri"/>
                <a:cs typeface="Calibri"/>
              </a:rPr>
              <a:t> </a:t>
            </a:r>
            <a:r>
              <a:rPr sz="1200" b="1" dirty="0">
                <a:latin typeface="Calibri"/>
                <a:cs typeface="Calibri"/>
              </a:rPr>
              <a:t>Source</a:t>
            </a:r>
            <a:r>
              <a:rPr sz="1200" b="1" spc="-40" dirty="0">
                <a:latin typeface="Calibri"/>
                <a:cs typeface="Calibri"/>
              </a:rPr>
              <a:t> </a:t>
            </a:r>
            <a:r>
              <a:rPr sz="1200" b="1" spc="-10" dirty="0">
                <a:latin typeface="Calibri"/>
                <a:cs typeface="Calibri"/>
              </a:rPr>
              <a:t>Select</a:t>
            </a:r>
            <a:endParaRPr sz="1200">
              <a:latin typeface="Calibri"/>
              <a:cs typeface="Calibri"/>
            </a:endParaRPr>
          </a:p>
        </p:txBody>
      </p:sp>
      <p:grpSp>
        <p:nvGrpSpPr>
          <p:cNvPr id="13" name="object 13"/>
          <p:cNvGrpSpPr/>
          <p:nvPr/>
        </p:nvGrpSpPr>
        <p:grpSpPr>
          <a:xfrm>
            <a:off x="2669794" y="1837689"/>
            <a:ext cx="223520" cy="1931670"/>
            <a:chOff x="2669794" y="1837689"/>
            <a:chExt cx="223520" cy="1931670"/>
          </a:xfrm>
        </p:grpSpPr>
        <p:sp>
          <p:nvSpPr>
            <p:cNvPr id="14" name="object 14"/>
            <p:cNvSpPr/>
            <p:nvPr/>
          </p:nvSpPr>
          <p:spPr>
            <a:xfrm>
              <a:off x="2676144" y="1844039"/>
              <a:ext cx="210820" cy="1918970"/>
            </a:xfrm>
            <a:custGeom>
              <a:avLst/>
              <a:gdLst/>
              <a:ahLst/>
              <a:cxnLst/>
              <a:rect l="l" t="t" r="r" b="b"/>
              <a:pathLst>
                <a:path w="210819" h="1918970">
                  <a:moveTo>
                    <a:pt x="210312" y="0"/>
                  </a:moveTo>
                  <a:lnTo>
                    <a:pt x="0" y="0"/>
                  </a:lnTo>
                  <a:lnTo>
                    <a:pt x="0" y="1918716"/>
                  </a:lnTo>
                  <a:lnTo>
                    <a:pt x="210312" y="1918716"/>
                  </a:lnTo>
                  <a:lnTo>
                    <a:pt x="210312" y="0"/>
                  </a:lnTo>
                  <a:close/>
                </a:path>
              </a:pathLst>
            </a:custGeom>
            <a:solidFill>
              <a:srgbClr val="4471C4"/>
            </a:solidFill>
          </p:spPr>
          <p:txBody>
            <a:bodyPr wrap="square" lIns="0" tIns="0" rIns="0" bIns="0" rtlCol="0"/>
            <a:lstStyle/>
            <a:p>
              <a:endParaRPr/>
            </a:p>
          </p:txBody>
        </p:sp>
        <p:sp>
          <p:nvSpPr>
            <p:cNvPr id="15" name="object 15"/>
            <p:cNvSpPr/>
            <p:nvPr/>
          </p:nvSpPr>
          <p:spPr>
            <a:xfrm>
              <a:off x="2676144" y="1844039"/>
              <a:ext cx="210820" cy="1918970"/>
            </a:xfrm>
            <a:custGeom>
              <a:avLst/>
              <a:gdLst/>
              <a:ahLst/>
              <a:cxnLst/>
              <a:rect l="l" t="t" r="r" b="b"/>
              <a:pathLst>
                <a:path w="210819" h="1918970">
                  <a:moveTo>
                    <a:pt x="0" y="1918716"/>
                  </a:moveTo>
                  <a:lnTo>
                    <a:pt x="210312" y="1918716"/>
                  </a:lnTo>
                  <a:lnTo>
                    <a:pt x="210312" y="0"/>
                  </a:lnTo>
                  <a:lnTo>
                    <a:pt x="0" y="0"/>
                  </a:lnTo>
                  <a:lnTo>
                    <a:pt x="0" y="1918716"/>
                  </a:lnTo>
                  <a:close/>
                </a:path>
              </a:pathLst>
            </a:custGeom>
            <a:ln w="12700">
              <a:solidFill>
                <a:srgbClr val="2E528F"/>
              </a:solidFill>
            </a:ln>
          </p:spPr>
          <p:txBody>
            <a:bodyPr wrap="square" lIns="0" tIns="0" rIns="0" bIns="0" rtlCol="0"/>
            <a:lstStyle/>
            <a:p>
              <a:endParaRPr/>
            </a:p>
          </p:txBody>
        </p:sp>
      </p:grpSp>
      <p:sp>
        <p:nvSpPr>
          <p:cNvPr id="16" name="object 16"/>
          <p:cNvSpPr txBox="1"/>
          <p:nvPr/>
        </p:nvSpPr>
        <p:spPr>
          <a:xfrm>
            <a:off x="445008" y="4187952"/>
            <a:ext cx="1039494" cy="901065"/>
          </a:xfrm>
          <a:prstGeom prst="rect">
            <a:avLst/>
          </a:prstGeom>
          <a:solidFill>
            <a:srgbClr val="7E7E7E"/>
          </a:solidFill>
          <a:ln w="12700">
            <a:solidFill>
              <a:srgbClr val="2E528F"/>
            </a:solidFill>
          </a:ln>
        </p:spPr>
        <p:txBody>
          <a:bodyPr vert="horz" wrap="square" lIns="0" tIns="192405" rIns="0" bIns="0" rtlCol="0">
            <a:spAutoFit/>
          </a:bodyPr>
          <a:lstStyle/>
          <a:p>
            <a:pPr marL="25400">
              <a:lnSpc>
                <a:spcPct val="100000"/>
              </a:lnSpc>
              <a:spcBef>
                <a:spcPts val="1515"/>
              </a:spcBef>
            </a:pPr>
            <a:r>
              <a:rPr sz="1800" spc="-10" dirty="0">
                <a:solidFill>
                  <a:srgbClr val="FFFFFF"/>
                </a:solidFill>
                <a:latin typeface="Calibri"/>
                <a:cs typeface="Calibri"/>
              </a:rPr>
              <a:t>Instruction Memory</a:t>
            </a:r>
            <a:endParaRPr sz="1800">
              <a:latin typeface="Calibri"/>
              <a:cs typeface="Calibri"/>
            </a:endParaRPr>
          </a:p>
        </p:txBody>
      </p:sp>
      <p:grpSp>
        <p:nvGrpSpPr>
          <p:cNvPr id="17" name="object 17"/>
          <p:cNvGrpSpPr/>
          <p:nvPr/>
        </p:nvGrpSpPr>
        <p:grpSpPr>
          <a:xfrm>
            <a:off x="441705" y="3090417"/>
            <a:ext cx="1052195" cy="854075"/>
            <a:chOff x="441705" y="3090417"/>
            <a:chExt cx="1052195" cy="854075"/>
          </a:xfrm>
        </p:grpSpPr>
        <p:sp>
          <p:nvSpPr>
            <p:cNvPr id="18" name="object 18"/>
            <p:cNvSpPr/>
            <p:nvPr/>
          </p:nvSpPr>
          <p:spPr>
            <a:xfrm>
              <a:off x="448055" y="3096767"/>
              <a:ext cx="1039494" cy="841375"/>
            </a:xfrm>
            <a:custGeom>
              <a:avLst/>
              <a:gdLst/>
              <a:ahLst/>
              <a:cxnLst/>
              <a:rect l="l" t="t" r="r" b="b"/>
              <a:pathLst>
                <a:path w="1039494" h="841375">
                  <a:moveTo>
                    <a:pt x="1039368" y="0"/>
                  </a:moveTo>
                  <a:lnTo>
                    <a:pt x="0" y="0"/>
                  </a:lnTo>
                  <a:lnTo>
                    <a:pt x="0" y="841247"/>
                  </a:lnTo>
                  <a:lnTo>
                    <a:pt x="1039368" y="841247"/>
                  </a:lnTo>
                  <a:lnTo>
                    <a:pt x="1039368" y="0"/>
                  </a:lnTo>
                  <a:close/>
                </a:path>
              </a:pathLst>
            </a:custGeom>
            <a:solidFill>
              <a:srgbClr val="4471C4"/>
            </a:solidFill>
          </p:spPr>
          <p:txBody>
            <a:bodyPr wrap="square" lIns="0" tIns="0" rIns="0" bIns="0" rtlCol="0"/>
            <a:lstStyle/>
            <a:p>
              <a:endParaRPr/>
            </a:p>
          </p:txBody>
        </p:sp>
        <p:sp>
          <p:nvSpPr>
            <p:cNvPr id="19" name="object 19"/>
            <p:cNvSpPr/>
            <p:nvPr/>
          </p:nvSpPr>
          <p:spPr>
            <a:xfrm>
              <a:off x="448055" y="3096767"/>
              <a:ext cx="1039494" cy="841375"/>
            </a:xfrm>
            <a:custGeom>
              <a:avLst/>
              <a:gdLst/>
              <a:ahLst/>
              <a:cxnLst/>
              <a:rect l="l" t="t" r="r" b="b"/>
              <a:pathLst>
                <a:path w="1039494" h="841375">
                  <a:moveTo>
                    <a:pt x="0" y="841247"/>
                  </a:moveTo>
                  <a:lnTo>
                    <a:pt x="1039368" y="841247"/>
                  </a:lnTo>
                  <a:lnTo>
                    <a:pt x="1039368" y="0"/>
                  </a:lnTo>
                  <a:lnTo>
                    <a:pt x="0" y="0"/>
                  </a:lnTo>
                  <a:lnTo>
                    <a:pt x="0" y="841247"/>
                  </a:lnTo>
                  <a:close/>
                </a:path>
              </a:pathLst>
            </a:custGeom>
            <a:ln w="12700">
              <a:solidFill>
                <a:srgbClr val="2E528F"/>
              </a:solidFill>
            </a:ln>
          </p:spPr>
          <p:txBody>
            <a:bodyPr wrap="square" lIns="0" tIns="0" rIns="0" bIns="0" rtlCol="0"/>
            <a:lstStyle/>
            <a:p>
              <a:endParaRPr/>
            </a:p>
          </p:txBody>
        </p:sp>
      </p:grpSp>
      <p:sp>
        <p:nvSpPr>
          <p:cNvPr id="20" name="object 20"/>
          <p:cNvSpPr txBox="1"/>
          <p:nvPr/>
        </p:nvSpPr>
        <p:spPr>
          <a:xfrm>
            <a:off x="473963" y="3192017"/>
            <a:ext cx="1018540" cy="574040"/>
          </a:xfrm>
          <a:prstGeom prst="rect">
            <a:avLst/>
          </a:prstGeom>
        </p:spPr>
        <p:txBody>
          <a:bodyPr vert="horz" wrap="square" lIns="0" tIns="12700" rIns="0" bIns="0" rtlCol="0">
            <a:spAutoFit/>
          </a:bodyPr>
          <a:lstStyle/>
          <a:p>
            <a:pPr marR="5080">
              <a:lnSpc>
                <a:spcPct val="100000"/>
              </a:lnSpc>
              <a:spcBef>
                <a:spcPts val="100"/>
              </a:spcBef>
            </a:pPr>
            <a:r>
              <a:rPr sz="1800" spc="-10" dirty="0">
                <a:solidFill>
                  <a:srgbClr val="FFFFFF"/>
                </a:solidFill>
                <a:latin typeface="Calibri"/>
                <a:cs typeface="Calibri"/>
              </a:rPr>
              <a:t>Instruction Fetch</a:t>
            </a:r>
            <a:endParaRPr sz="1800">
              <a:latin typeface="Calibri"/>
              <a:cs typeface="Calibri"/>
            </a:endParaRPr>
          </a:p>
        </p:txBody>
      </p:sp>
      <p:pic>
        <p:nvPicPr>
          <p:cNvPr id="21" name="object 21"/>
          <p:cNvPicPr/>
          <p:nvPr/>
        </p:nvPicPr>
        <p:blipFill>
          <a:blip r:embed="rId2" cstate="print"/>
          <a:stretch>
            <a:fillRect/>
          </a:stretch>
        </p:blipFill>
        <p:spPr>
          <a:xfrm>
            <a:off x="926591" y="3947159"/>
            <a:ext cx="76200" cy="240919"/>
          </a:xfrm>
          <a:prstGeom prst="rect">
            <a:avLst/>
          </a:prstGeom>
        </p:spPr>
      </p:pic>
      <p:sp>
        <p:nvSpPr>
          <p:cNvPr id="22" name="object 22"/>
          <p:cNvSpPr txBox="1"/>
          <p:nvPr/>
        </p:nvSpPr>
        <p:spPr>
          <a:xfrm>
            <a:off x="3849751" y="3960114"/>
            <a:ext cx="982344" cy="574040"/>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Control</a:t>
            </a:r>
            <a:r>
              <a:rPr sz="1200" spc="-45" dirty="0">
                <a:latin typeface="Calibri"/>
                <a:cs typeface="Calibri"/>
              </a:rPr>
              <a:t> </a:t>
            </a:r>
            <a:r>
              <a:rPr sz="1200" spc="-10" dirty="0">
                <a:latin typeface="Calibri"/>
                <a:cs typeface="Calibri"/>
              </a:rPr>
              <a:t>Signals:</a:t>
            </a:r>
            <a:endParaRPr sz="1200">
              <a:latin typeface="Calibri"/>
              <a:cs typeface="Calibri"/>
            </a:endParaRPr>
          </a:p>
          <a:p>
            <a:pPr marL="12700">
              <a:lnSpc>
                <a:spcPct val="100000"/>
              </a:lnSpc>
            </a:pPr>
            <a:r>
              <a:rPr sz="1200" dirty="0">
                <a:latin typeface="Calibri"/>
                <a:cs typeface="Calibri"/>
              </a:rPr>
              <a:t>Op </a:t>
            </a:r>
            <a:r>
              <a:rPr sz="1200" spc="-10" dirty="0">
                <a:latin typeface="Calibri"/>
                <a:cs typeface="Calibri"/>
              </a:rPr>
              <a:t>select</a:t>
            </a:r>
            <a:endParaRPr sz="1200">
              <a:latin typeface="Calibri"/>
              <a:cs typeface="Calibri"/>
            </a:endParaRPr>
          </a:p>
          <a:p>
            <a:pPr marL="12700">
              <a:lnSpc>
                <a:spcPct val="100000"/>
              </a:lnSpc>
            </a:pPr>
            <a:r>
              <a:rPr sz="1200" b="1" dirty="0">
                <a:latin typeface="Calibri"/>
                <a:cs typeface="Calibri"/>
              </a:rPr>
              <a:t>op =</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x,</a:t>
            </a:r>
            <a:r>
              <a:rPr sz="1200" b="1" spc="-5" dirty="0">
                <a:latin typeface="Calibri"/>
                <a:cs typeface="Calibri"/>
              </a:rPr>
              <a:t> </a:t>
            </a:r>
            <a:r>
              <a:rPr sz="1200" b="1" spc="-35" dirty="0">
                <a:latin typeface="Calibri"/>
                <a:cs typeface="Calibri"/>
              </a:rPr>
              <a:t>/]</a:t>
            </a:r>
            <a:endParaRPr sz="1200">
              <a:latin typeface="Calibri"/>
              <a:cs typeface="Calibri"/>
            </a:endParaRPr>
          </a:p>
        </p:txBody>
      </p:sp>
      <p:sp>
        <p:nvSpPr>
          <p:cNvPr id="23" name="object 23"/>
          <p:cNvSpPr txBox="1"/>
          <p:nvPr/>
        </p:nvSpPr>
        <p:spPr>
          <a:xfrm>
            <a:off x="7467600" y="3380232"/>
            <a:ext cx="1033780" cy="513715"/>
          </a:xfrm>
          <a:prstGeom prst="rect">
            <a:avLst/>
          </a:prstGeom>
          <a:solidFill>
            <a:srgbClr val="4471C4"/>
          </a:solidFill>
          <a:ln w="12700">
            <a:solidFill>
              <a:srgbClr val="2E528F"/>
            </a:solidFill>
          </a:ln>
        </p:spPr>
        <p:txBody>
          <a:bodyPr vert="horz" wrap="square" lIns="0" tIns="0" rIns="0" bIns="0" rtlCol="0">
            <a:spAutoFit/>
          </a:bodyPr>
          <a:lstStyle/>
          <a:p>
            <a:pPr marL="57785">
              <a:lnSpc>
                <a:spcPts val="1960"/>
              </a:lnSpc>
            </a:pPr>
            <a:r>
              <a:rPr sz="1800" spc="-10" dirty="0">
                <a:solidFill>
                  <a:srgbClr val="FFFFFF"/>
                </a:solidFill>
                <a:latin typeface="Calibri"/>
                <a:cs typeface="Calibri"/>
              </a:rPr>
              <a:t>Memory</a:t>
            </a:r>
            <a:endParaRPr sz="1800">
              <a:latin typeface="Calibri"/>
              <a:cs typeface="Calibri"/>
            </a:endParaRPr>
          </a:p>
          <a:p>
            <a:pPr marL="57785">
              <a:lnSpc>
                <a:spcPts val="2085"/>
              </a:lnSpc>
            </a:pPr>
            <a:r>
              <a:rPr sz="1800" spc="-20" dirty="0">
                <a:solidFill>
                  <a:srgbClr val="FFFFFF"/>
                </a:solidFill>
                <a:latin typeface="Calibri"/>
                <a:cs typeface="Calibri"/>
              </a:rPr>
              <a:t>Unit</a:t>
            </a:r>
            <a:endParaRPr sz="1800">
              <a:latin typeface="Calibri"/>
              <a:cs typeface="Calibri"/>
            </a:endParaRPr>
          </a:p>
        </p:txBody>
      </p:sp>
      <p:sp>
        <p:nvSpPr>
          <p:cNvPr id="24" name="object 24"/>
          <p:cNvSpPr txBox="1"/>
          <p:nvPr/>
        </p:nvSpPr>
        <p:spPr>
          <a:xfrm>
            <a:off x="7461504" y="4046220"/>
            <a:ext cx="1039494" cy="901065"/>
          </a:xfrm>
          <a:prstGeom prst="rect">
            <a:avLst/>
          </a:prstGeom>
          <a:solidFill>
            <a:srgbClr val="7E7E7E"/>
          </a:solidFill>
          <a:ln w="12700">
            <a:solidFill>
              <a:srgbClr val="2E528F"/>
            </a:solidFill>
          </a:ln>
        </p:spPr>
        <p:txBody>
          <a:bodyPr vert="horz" wrap="square" lIns="0" tIns="151765" rIns="0" bIns="0" rtlCol="0">
            <a:spAutoFit/>
          </a:bodyPr>
          <a:lstStyle/>
          <a:p>
            <a:pPr marL="80645" marR="153670">
              <a:lnSpc>
                <a:spcPct val="100000"/>
              </a:lnSpc>
              <a:spcBef>
                <a:spcPts val="1195"/>
              </a:spcBef>
            </a:pPr>
            <a:r>
              <a:rPr sz="1800" spc="-20" dirty="0">
                <a:solidFill>
                  <a:srgbClr val="FFFFFF"/>
                </a:solidFill>
                <a:latin typeface="Calibri"/>
                <a:cs typeface="Calibri"/>
              </a:rPr>
              <a:t>Data </a:t>
            </a:r>
            <a:r>
              <a:rPr sz="1800" spc="-10" dirty="0">
                <a:solidFill>
                  <a:srgbClr val="FFFFFF"/>
                </a:solidFill>
                <a:latin typeface="Calibri"/>
                <a:cs typeface="Calibri"/>
              </a:rPr>
              <a:t>Memory</a:t>
            </a:r>
            <a:endParaRPr sz="1800">
              <a:latin typeface="Calibri"/>
              <a:cs typeface="Calibri"/>
            </a:endParaRPr>
          </a:p>
        </p:txBody>
      </p:sp>
      <p:pic>
        <p:nvPicPr>
          <p:cNvPr id="25" name="object 25"/>
          <p:cNvPicPr/>
          <p:nvPr/>
        </p:nvPicPr>
        <p:blipFill>
          <a:blip r:embed="rId3" cstate="print"/>
          <a:stretch>
            <a:fillRect/>
          </a:stretch>
        </p:blipFill>
        <p:spPr>
          <a:xfrm>
            <a:off x="7720583" y="3893820"/>
            <a:ext cx="76200" cy="179197"/>
          </a:xfrm>
          <a:prstGeom prst="rect">
            <a:avLst/>
          </a:prstGeom>
        </p:spPr>
      </p:pic>
      <p:pic>
        <p:nvPicPr>
          <p:cNvPr id="26" name="object 26"/>
          <p:cNvPicPr/>
          <p:nvPr/>
        </p:nvPicPr>
        <p:blipFill>
          <a:blip r:embed="rId4" cstate="print"/>
          <a:stretch>
            <a:fillRect/>
          </a:stretch>
        </p:blipFill>
        <p:spPr>
          <a:xfrm>
            <a:off x="8045195" y="3893820"/>
            <a:ext cx="76200" cy="179197"/>
          </a:xfrm>
          <a:prstGeom prst="rect">
            <a:avLst/>
          </a:prstGeom>
        </p:spPr>
      </p:pic>
      <p:sp>
        <p:nvSpPr>
          <p:cNvPr id="27" name="object 27"/>
          <p:cNvSpPr/>
          <p:nvPr/>
        </p:nvSpPr>
        <p:spPr>
          <a:xfrm>
            <a:off x="6980681" y="1719833"/>
            <a:ext cx="2004060" cy="3602990"/>
          </a:xfrm>
          <a:custGeom>
            <a:avLst/>
            <a:gdLst/>
            <a:ahLst/>
            <a:cxnLst/>
            <a:rect l="l" t="t" r="r" b="b"/>
            <a:pathLst>
              <a:path w="2004059" h="3602990">
                <a:moveTo>
                  <a:pt x="0" y="3602736"/>
                </a:moveTo>
                <a:lnTo>
                  <a:pt x="2004060" y="3602736"/>
                </a:lnTo>
                <a:lnTo>
                  <a:pt x="2004060" y="0"/>
                </a:lnTo>
                <a:lnTo>
                  <a:pt x="0" y="0"/>
                </a:lnTo>
                <a:lnTo>
                  <a:pt x="0" y="3602736"/>
                </a:lnTo>
                <a:close/>
              </a:path>
            </a:pathLst>
          </a:custGeom>
          <a:ln w="38100">
            <a:solidFill>
              <a:srgbClr val="2E528F"/>
            </a:solidFill>
          </a:ln>
        </p:spPr>
        <p:txBody>
          <a:bodyPr wrap="square" lIns="0" tIns="0" rIns="0" bIns="0" rtlCol="0"/>
          <a:lstStyle/>
          <a:p>
            <a:endParaRPr/>
          </a:p>
        </p:txBody>
      </p:sp>
      <p:grpSp>
        <p:nvGrpSpPr>
          <p:cNvPr id="28" name="object 28"/>
          <p:cNvGrpSpPr/>
          <p:nvPr/>
        </p:nvGrpSpPr>
        <p:grpSpPr>
          <a:xfrm>
            <a:off x="897636" y="1317625"/>
            <a:ext cx="10932160" cy="4039235"/>
            <a:chOff x="897636" y="1317625"/>
            <a:chExt cx="10932160" cy="4039235"/>
          </a:xfrm>
        </p:grpSpPr>
        <p:sp>
          <p:nvSpPr>
            <p:cNvPr id="29" name="object 29"/>
            <p:cNvSpPr/>
            <p:nvPr/>
          </p:nvSpPr>
          <p:spPr>
            <a:xfrm>
              <a:off x="2059686" y="1727454"/>
              <a:ext cx="4697095" cy="3610610"/>
            </a:xfrm>
            <a:custGeom>
              <a:avLst/>
              <a:gdLst/>
              <a:ahLst/>
              <a:cxnLst/>
              <a:rect l="l" t="t" r="r" b="b"/>
              <a:pathLst>
                <a:path w="4697095" h="3610610">
                  <a:moveTo>
                    <a:pt x="0" y="3589020"/>
                  </a:moveTo>
                  <a:lnTo>
                    <a:pt x="1498091" y="3589020"/>
                  </a:lnTo>
                  <a:lnTo>
                    <a:pt x="1498091" y="0"/>
                  </a:lnTo>
                  <a:lnTo>
                    <a:pt x="0" y="0"/>
                  </a:lnTo>
                  <a:lnTo>
                    <a:pt x="0" y="3589020"/>
                  </a:lnTo>
                  <a:close/>
                </a:path>
                <a:path w="4697095" h="3610610">
                  <a:moveTo>
                    <a:pt x="1685543" y="3610356"/>
                  </a:moveTo>
                  <a:lnTo>
                    <a:pt x="4696968" y="3610356"/>
                  </a:lnTo>
                  <a:lnTo>
                    <a:pt x="4696968" y="19812"/>
                  </a:lnTo>
                  <a:lnTo>
                    <a:pt x="1685543" y="19812"/>
                  </a:lnTo>
                  <a:lnTo>
                    <a:pt x="1685543" y="3610356"/>
                  </a:lnTo>
                  <a:close/>
                </a:path>
              </a:pathLst>
            </a:custGeom>
            <a:ln w="38100">
              <a:solidFill>
                <a:srgbClr val="2E528F"/>
              </a:solidFill>
            </a:ln>
          </p:spPr>
          <p:txBody>
            <a:bodyPr wrap="square" lIns="0" tIns="0" rIns="0" bIns="0" rtlCol="0"/>
            <a:lstStyle/>
            <a:p>
              <a:endParaRPr/>
            </a:p>
          </p:txBody>
        </p:sp>
        <p:sp>
          <p:nvSpPr>
            <p:cNvPr id="30" name="object 30"/>
            <p:cNvSpPr/>
            <p:nvPr/>
          </p:nvSpPr>
          <p:spPr>
            <a:xfrm>
              <a:off x="897636" y="1317625"/>
              <a:ext cx="4236720" cy="420370"/>
            </a:xfrm>
            <a:custGeom>
              <a:avLst/>
              <a:gdLst/>
              <a:ahLst/>
              <a:cxnLst/>
              <a:rect l="l" t="t" r="r" b="b"/>
              <a:pathLst>
                <a:path w="4236720" h="420369">
                  <a:moveTo>
                    <a:pt x="4223893" y="6350"/>
                  </a:moveTo>
                  <a:lnTo>
                    <a:pt x="4223893" y="419862"/>
                  </a:lnTo>
                  <a:lnTo>
                    <a:pt x="4236593" y="419862"/>
                  </a:lnTo>
                  <a:lnTo>
                    <a:pt x="4236593" y="12700"/>
                  </a:lnTo>
                  <a:lnTo>
                    <a:pt x="4230243" y="12700"/>
                  </a:lnTo>
                  <a:lnTo>
                    <a:pt x="4223893" y="6350"/>
                  </a:lnTo>
                  <a:close/>
                </a:path>
                <a:path w="4236720" h="420369">
                  <a:moveTo>
                    <a:pt x="31750" y="334390"/>
                  </a:moveTo>
                  <a:lnTo>
                    <a:pt x="0" y="334390"/>
                  </a:lnTo>
                  <a:lnTo>
                    <a:pt x="38100" y="410590"/>
                  </a:lnTo>
                  <a:lnTo>
                    <a:pt x="69850" y="347090"/>
                  </a:lnTo>
                  <a:lnTo>
                    <a:pt x="31750" y="347090"/>
                  </a:lnTo>
                  <a:lnTo>
                    <a:pt x="31750" y="334390"/>
                  </a:lnTo>
                  <a:close/>
                </a:path>
                <a:path w="4236720" h="420369">
                  <a:moveTo>
                    <a:pt x="4236593" y="0"/>
                  </a:moveTo>
                  <a:lnTo>
                    <a:pt x="31750" y="0"/>
                  </a:lnTo>
                  <a:lnTo>
                    <a:pt x="31750" y="347090"/>
                  </a:lnTo>
                  <a:lnTo>
                    <a:pt x="44450" y="347090"/>
                  </a:lnTo>
                  <a:lnTo>
                    <a:pt x="44450" y="12700"/>
                  </a:lnTo>
                  <a:lnTo>
                    <a:pt x="38100" y="12700"/>
                  </a:lnTo>
                  <a:lnTo>
                    <a:pt x="44450" y="6350"/>
                  </a:lnTo>
                  <a:lnTo>
                    <a:pt x="4236593" y="6350"/>
                  </a:lnTo>
                  <a:lnTo>
                    <a:pt x="4236593" y="0"/>
                  </a:lnTo>
                  <a:close/>
                </a:path>
                <a:path w="4236720" h="420369">
                  <a:moveTo>
                    <a:pt x="76200" y="334390"/>
                  </a:moveTo>
                  <a:lnTo>
                    <a:pt x="44450" y="334390"/>
                  </a:lnTo>
                  <a:lnTo>
                    <a:pt x="44450" y="347090"/>
                  </a:lnTo>
                  <a:lnTo>
                    <a:pt x="69850" y="347090"/>
                  </a:lnTo>
                  <a:lnTo>
                    <a:pt x="76200" y="334390"/>
                  </a:lnTo>
                  <a:close/>
                </a:path>
                <a:path w="4236720" h="420369">
                  <a:moveTo>
                    <a:pt x="44450" y="6350"/>
                  </a:moveTo>
                  <a:lnTo>
                    <a:pt x="38100" y="12700"/>
                  </a:lnTo>
                  <a:lnTo>
                    <a:pt x="44450" y="12700"/>
                  </a:lnTo>
                  <a:lnTo>
                    <a:pt x="44450" y="6350"/>
                  </a:lnTo>
                  <a:close/>
                </a:path>
                <a:path w="4236720" h="420369">
                  <a:moveTo>
                    <a:pt x="4223893" y="6350"/>
                  </a:moveTo>
                  <a:lnTo>
                    <a:pt x="44450" y="6350"/>
                  </a:lnTo>
                  <a:lnTo>
                    <a:pt x="44450" y="12700"/>
                  </a:lnTo>
                  <a:lnTo>
                    <a:pt x="4223893" y="12700"/>
                  </a:lnTo>
                  <a:lnTo>
                    <a:pt x="4223893" y="6350"/>
                  </a:lnTo>
                  <a:close/>
                </a:path>
                <a:path w="4236720" h="420369">
                  <a:moveTo>
                    <a:pt x="4236593" y="6350"/>
                  </a:moveTo>
                  <a:lnTo>
                    <a:pt x="4223893" y="6350"/>
                  </a:lnTo>
                  <a:lnTo>
                    <a:pt x="4230243" y="12700"/>
                  </a:lnTo>
                  <a:lnTo>
                    <a:pt x="4236593" y="12700"/>
                  </a:lnTo>
                  <a:lnTo>
                    <a:pt x="4236593" y="6350"/>
                  </a:lnTo>
                  <a:close/>
                </a:path>
              </a:pathLst>
            </a:custGeom>
            <a:solidFill>
              <a:srgbClr val="4471C4"/>
            </a:solidFill>
          </p:spPr>
          <p:txBody>
            <a:bodyPr wrap="square" lIns="0" tIns="0" rIns="0" bIns="0" rtlCol="0"/>
            <a:lstStyle/>
            <a:p>
              <a:endParaRPr/>
            </a:p>
          </p:txBody>
        </p:sp>
        <p:sp>
          <p:nvSpPr>
            <p:cNvPr id="31" name="object 31"/>
            <p:cNvSpPr/>
            <p:nvPr/>
          </p:nvSpPr>
          <p:spPr>
            <a:xfrm>
              <a:off x="9153905" y="1713738"/>
              <a:ext cx="2656840" cy="3589020"/>
            </a:xfrm>
            <a:custGeom>
              <a:avLst/>
              <a:gdLst/>
              <a:ahLst/>
              <a:cxnLst/>
              <a:rect l="l" t="t" r="r" b="b"/>
              <a:pathLst>
                <a:path w="2656840" h="3589020">
                  <a:moveTo>
                    <a:pt x="0" y="3589020"/>
                  </a:moveTo>
                  <a:lnTo>
                    <a:pt x="2656331" y="3589020"/>
                  </a:lnTo>
                  <a:lnTo>
                    <a:pt x="2656331" y="0"/>
                  </a:lnTo>
                  <a:lnTo>
                    <a:pt x="0" y="0"/>
                  </a:lnTo>
                  <a:lnTo>
                    <a:pt x="0" y="3589020"/>
                  </a:lnTo>
                  <a:close/>
                </a:path>
              </a:pathLst>
            </a:custGeom>
            <a:ln w="38100">
              <a:solidFill>
                <a:srgbClr val="2E528F"/>
              </a:solidFill>
            </a:ln>
          </p:spPr>
          <p:txBody>
            <a:bodyPr wrap="square" lIns="0" tIns="0" rIns="0" bIns="0" rtlCol="0"/>
            <a:lstStyle/>
            <a:p>
              <a:endParaRPr/>
            </a:p>
          </p:txBody>
        </p:sp>
      </p:grpSp>
      <p:sp>
        <p:nvSpPr>
          <p:cNvPr id="32" name="object 32"/>
          <p:cNvSpPr txBox="1"/>
          <p:nvPr/>
        </p:nvSpPr>
        <p:spPr>
          <a:xfrm>
            <a:off x="717499" y="2013965"/>
            <a:ext cx="90170" cy="208279"/>
          </a:xfrm>
          <a:prstGeom prst="rect">
            <a:avLst/>
          </a:prstGeom>
        </p:spPr>
        <p:txBody>
          <a:bodyPr vert="horz" wrap="square" lIns="0" tIns="12700" rIns="0" bIns="0" rtlCol="0">
            <a:spAutoFit/>
          </a:bodyPr>
          <a:lstStyle/>
          <a:p>
            <a:pPr>
              <a:lnSpc>
                <a:spcPct val="100000"/>
              </a:lnSpc>
              <a:spcBef>
                <a:spcPts val="100"/>
              </a:spcBef>
            </a:pPr>
            <a:r>
              <a:rPr sz="1200" dirty="0">
                <a:latin typeface="Calibri"/>
                <a:cs typeface="Calibri"/>
              </a:rPr>
              <a:t>4</a:t>
            </a:r>
            <a:endParaRPr sz="1200">
              <a:latin typeface="Calibri"/>
              <a:cs typeface="Calibri"/>
            </a:endParaRPr>
          </a:p>
        </p:txBody>
      </p:sp>
      <p:grpSp>
        <p:nvGrpSpPr>
          <p:cNvPr id="33" name="object 33"/>
          <p:cNvGrpSpPr/>
          <p:nvPr/>
        </p:nvGrpSpPr>
        <p:grpSpPr>
          <a:xfrm>
            <a:off x="278638" y="2191257"/>
            <a:ext cx="587375" cy="255270"/>
            <a:chOff x="278638" y="2191257"/>
            <a:chExt cx="587375" cy="255270"/>
          </a:xfrm>
        </p:grpSpPr>
        <p:sp>
          <p:nvSpPr>
            <p:cNvPr id="34" name="object 34"/>
            <p:cNvSpPr/>
            <p:nvPr/>
          </p:nvSpPr>
          <p:spPr>
            <a:xfrm>
              <a:off x="284988" y="2197607"/>
              <a:ext cx="574675" cy="242570"/>
            </a:xfrm>
            <a:custGeom>
              <a:avLst/>
              <a:gdLst/>
              <a:ahLst/>
              <a:cxnLst/>
              <a:rect l="l" t="t" r="r" b="b"/>
              <a:pathLst>
                <a:path w="574675" h="242569">
                  <a:moveTo>
                    <a:pt x="574548" y="0"/>
                  </a:moveTo>
                  <a:lnTo>
                    <a:pt x="0" y="0"/>
                  </a:lnTo>
                  <a:lnTo>
                    <a:pt x="114909" y="242315"/>
                  </a:lnTo>
                  <a:lnTo>
                    <a:pt x="459638" y="242315"/>
                  </a:lnTo>
                  <a:lnTo>
                    <a:pt x="574548" y="0"/>
                  </a:lnTo>
                  <a:close/>
                </a:path>
              </a:pathLst>
            </a:custGeom>
            <a:solidFill>
              <a:srgbClr val="4471C4"/>
            </a:solidFill>
          </p:spPr>
          <p:txBody>
            <a:bodyPr wrap="square" lIns="0" tIns="0" rIns="0" bIns="0" rtlCol="0"/>
            <a:lstStyle/>
            <a:p>
              <a:endParaRPr/>
            </a:p>
          </p:txBody>
        </p:sp>
        <p:sp>
          <p:nvSpPr>
            <p:cNvPr id="35" name="object 35"/>
            <p:cNvSpPr/>
            <p:nvPr/>
          </p:nvSpPr>
          <p:spPr>
            <a:xfrm>
              <a:off x="284988" y="2197607"/>
              <a:ext cx="574675" cy="242570"/>
            </a:xfrm>
            <a:custGeom>
              <a:avLst/>
              <a:gdLst/>
              <a:ahLst/>
              <a:cxnLst/>
              <a:rect l="l" t="t" r="r" b="b"/>
              <a:pathLst>
                <a:path w="574675" h="242569">
                  <a:moveTo>
                    <a:pt x="0" y="0"/>
                  </a:moveTo>
                  <a:lnTo>
                    <a:pt x="574548" y="0"/>
                  </a:lnTo>
                  <a:lnTo>
                    <a:pt x="459638" y="242315"/>
                  </a:lnTo>
                  <a:lnTo>
                    <a:pt x="114909" y="242315"/>
                  </a:lnTo>
                  <a:lnTo>
                    <a:pt x="0" y="0"/>
                  </a:lnTo>
                  <a:close/>
                </a:path>
              </a:pathLst>
            </a:custGeom>
            <a:ln w="12700">
              <a:solidFill>
                <a:srgbClr val="2E528F"/>
              </a:solidFill>
            </a:ln>
          </p:spPr>
          <p:txBody>
            <a:bodyPr wrap="square" lIns="0" tIns="0" rIns="0" bIns="0" rtlCol="0"/>
            <a:lstStyle/>
            <a:p>
              <a:endParaRPr/>
            </a:p>
          </p:txBody>
        </p:sp>
        <p:pic>
          <p:nvPicPr>
            <p:cNvPr id="36" name="object 36"/>
            <p:cNvPicPr/>
            <p:nvPr/>
          </p:nvPicPr>
          <p:blipFill>
            <a:blip r:embed="rId5" cstate="print"/>
            <a:stretch>
              <a:fillRect/>
            </a:stretch>
          </p:blipFill>
          <p:spPr>
            <a:xfrm>
              <a:off x="493522" y="2191257"/>
              <a:ext cx="152908" cy="98043"/>
            </a:xfrm>
            <a:prstGeom prst="rect">
              <a:avLst/>
            </a:prstGeom>
          </p:spPr>
        </p:pic>
      </p:grpSp>
      <p:sp>
        <p:nvSpPr>
          <p:cNvPr id="37" name="object 37"/>
          <p:cNvSpPr txBox="1"/>
          <p:nvPr/>
        </p:nvSpPr>
        <p:spPr>
          <a:xfrm>
            <a:off x="419811" y="2310764"/>
            <a:ext cx="177800" cy="101600"/>
          </a:xfrm>
          <a:prstGeom prst="rect">
            <a:avLst/>
          </a:prstGeom>
        </p:spPr>
        <p:txBody>
          <a:bodyPr vert="vert" wrap="square" lIns="0" tIns="0" rIns="0" bIns="0" rtlCol="0">
            <a:spAutoFit/>
          </a:bodyPr>
          <a:lstStyle/>
          <a:p>
            <a:pPr marL="12700">
              <a:lnSpc>
                <a:spcPts val="1240"/>
              </a:lnSpc>
            </a:pPr>
            <a:r>
              <a:rPr sz="1200" dirty="0">
                <a:solidFill>
                  <a:srgbClr val="FFFFFF"/>
                </a:solidFill>
                <a:latin typeface="Calibri"/>
                <a:cs typeface="Calibri"/>
              </a:rPr>
              <a:t>+</a:t>
            </a:r>
            <a:endParaRPr sz="1200">
              <a:latin typeface="Calibri"/>
              <a:cs typeface="Calibri"/>
            </a:endParaRPr>
          </a:p>
        </p:txBody>
      </p:sp>
      <p:grpSp>
        <p:nvGrpSpPr>
          <p:cNvPr id="38" name="object 38"/>
          <p:cNvGrpSpPr/>
          <p:nvPr/>
        </p:nvGrpSpPr>
        <p:grpSpPr>
          <a:xfrm>
            <a:off x="571245" y="2435351"/>
            <a:ext cx="502284" cy="538480"/>
            <a:chOff x="571245" y="2435351"/>
            <a:chExt cx="502284" cy="538480"/>
          </a:xfrm>
        </p:grpSpPr>
        <p:sp>
          <p:nvSpPr>
            <p:cNvPr id="39" name="object 39"/>
            <p:cNvSpPr/>
            <p:nvPr/>
          </p:nvSpPr>
          <p:spPr>
            <a:xfrm>
              <a:off x="746759" y="2691383"/>
              <a:ext cx="320040" cy="276225"/>
            </a:xfrm>
            <a:custGeom>
              <a:avLst/>
              <a:gdLst/>
              <a:ahLst/>
              <a:cxnLst/>
              <a:rect l="l" t="t" r="r" b="b"/>
              <a:pathLst>
                <a:path w="320040" h="276225">
                  <a:moveTo>
                    <a:pt x="320040" y="0"/>
                  </a:moveTo>
                  <a:lnTo>
                    <a:pt x="0" y="0"/>
                  </a:lnTo>
                  <a:lnTo>
                    <a:pt x="0" y="275844"/>
                  </a:lnTo>
                  <a:lnTo>
                    <a:pt x="320040" y="275844"/>
                  </a:lnTo>
                  <a:lnTo>
                    <a:pt x="320040" y="0"/>
                  </a:lnTo>
                  <a:close/>
                </a:path>
              </a:pathLst>
            </a:custGeom>
            <a:solidFill>
              <a:srgbClr val="4471C4"/>
            </a:solidFill>
          </p:spPr>
          <p:txBody>
            <a:bodyPr wrap="square" lIns="0" tIns="0" rIns="0" bIns="0" rtlCol="0"/>
            <a:lstStyle/>
            <a:p>
              <a:endParaRPr/>
            </a:p>
          </p:txBody>
        </p:sp>
        <p:sp>
          <p:nvSpPr>
            <p:cNvPr id="40" name="object 40"/>
            <p:cNvSpPr/>
            <p:nvPr/>
          </p:nvSpPr>
          <p:spPr>
            <a:xfrm>
              <a:off x="746759" y="2691383"/>
              <a:ext cx="320040" cy="276225"/>
            </a:xfrm>
            <a:custGeom>
              <a:avLst/>
              <a:gdLst/>
              <a:ahLst/>
              <a:cxnLst/>
              <a:rect l="l" t="t" r="r" b="b"/>
              <a:pathLst>
                <a:path w="320040" h="276225">
                  <a:moveTo>
                    <a:pt x="0" y="275844"/>
                  </a:moveTo>
                  <a:lnTo>
                    <a:pt x="320040" y="275844"/>
                  </a:lnTo>
                  <a:lnTo>
                    <a:pt x="320040" y="0"/>
                  </a:lnTo>
                  <a:lnTo>
                    <a:pt x="0" y="0"/>
                  </a:lnTo>
                  <a:lnTo>
                    <a:pt x="0" y="275844"/>
                  </a:lnTo>
                  <a:close/>
                </a:path>
              </a:pathLst>
            </a:custGeom>
            <a:ln w="12699">
              <a:solidFill>
                <a:srgbClr val="2E528F"/>
              </a:solidFill>
            </a:ln>
          </p:spPr>
          <p:txBody>
            <a:bodyPr wrap="square" lIns="0" tIns="0" rIns="0" bIns="0" rtlCol="0"/>
            <a:lstStyle/>
            <a:p>
              <a:endParaRPr/>
            </a:p>
          </p:txBody>
        </p:sp>
        <p:sp>
          <p:nvSpPr>
            <p:cNvPr id="41" name="object 41"/>
            <p:cNvSpPr/>
            <p:nvPr/>
          </p:nvSpPr>
          <p:spPr>
            <a:xfrm>
              <a:off x="571245" y="2435351"/>
              <a:ext cx="176530" cy="431800"/>
            </a:xfrm>
            <a:custGeom>
              <a:avLst/>
              <a:gdLst/>
              <a:ahLst/>
              <a:cxnLst/>
              <a:rect l="l" t="t" r="r" b="b"/>
              <a:pathLst>
                <a:path w="176529" h="431800">
                  <a:moveTo>
                    <a:pt x="100241" y="355346"/>
                  </a:moveTo>
                  <a:lnTo>
                    <a:pt x="100241" y="431546"/>
                  </a:lnTo>
                  <a:lnTo>
                    <a:pt x="163741" y="399796"/>
                  </a:lnTo>
                  <a:lnTo>
                    <a:pt x="112941" y="399796"/>
                  </a:lnTo>
                  <a:lnTo>
                    <a:pt x="112941" y="387096"/>
                  </a:lnTo>
                  <a:lnTo>
                    <a:pt x="163741" y="387096"/>
                  </a:lnTo>
                  <a:lnTo>
                    <a:pt x="100241" y="355346"/>
                  </a:lnTo>
                  <a:close/>
                </a:path>
                <a:path w="176529" h="431800">
                  <a:moveTo>
                    <a:pt x="12700" y="0"/>
                  </a:moveTo>
                  <a:lnTo>
                    <a:pt x="0" y="0"/>
                  </a:lnTo>
                  <a:lnTo>
                    <a:pt x="0" y="399796"/>
                  </a:lnTo>
                  <a:lnTo>
                    <a:pt x="100241" y="399796"/>
                  </a:lnTo>
                  <a:lnTo>
                    <a:pt x="100241" y="393446"/>
                  </a:lnTo>
                  <a:lnTo>
                    <a:pt x="12700" y="393446"/>
                  </a:lnTo>
                  <a:lnTo>
                    <a:pt x="6350" y="387096"/>
                  </a:lnTo>
                  <a:lnTo>
                    <a:pt x="12700" y="387096"/>
                  </a:lnTo>
                  <a:lnTo>
                    <a:pt x="12700" y="0"/>
                  </a:lnTo>
                  <a:close/>
                </a:path>
                <a:path w="176529" h="431800">
                  <a:moveTo>
                    <a:pt x="163741" y="387096"/>
                  </a:moveTo>
                  <a:lnTo>
                    <a:pt x="112941" y="387096"/>
                  </a:lnTo>
                  <a:lnTo>
                    <a:pt x="112941" y="399796"/>
                  </a:lnTo>
                  <a:lnTo>
                    <a:pt x="163741" y="399796"/>
                  </a:lnTo>
                  <a:lnTo>
                    <a:pt x="176441" y="393446"/>
                  </a:lnTo>
                  <a:lnTo>
                    <a:pt x="163741" y="387096"/>
                  </a:lnTo>
                  <a:close/>
                </a:path>
                <a:path w="176529" h="431800">
                  <a:moveTo>
                    <a:pt x="12700" y="387096"/>
                  </a:moveTo>
                  <a:lnTo>
                    <a:pt x="6350" y="387096"/>
                  </a:lnTo>
                  <a:lnTo>
                    <a:pt x="12700" y="393446"/>
                  </a:lnTo>
                  <a:lnTo>
                    <a:pt x="12700" y="387096"/>
                  </a:lnTo>
                  <a:close/>
                </a:path>
                <a:path w="176529" h="431800">
                  <a:moveTo>
                    <a:pt x="100241" y="387096"/>
                  </a:moveTo>
                  <a:lnTo>
                    <a:pt x="12700" y="387096"/>
                  </a:lnTo>
                  <a:lnTo>
                    <a:pt x="12700" y="393446"/>
                  </a:lnTo>
                  <a:lnTo>
                    <a:pt x="100241" y="393446"/>
                  </a:lnTo>
                  <a:lnTo>
                    <a:pt x="100241" y="387096"/>
                  </a:lnTo>
                  <a:close/>
                </a:path>
              </a:pathLst>
            </a:custGeom>
            <a:solidFill>
              <a:srgbClr val="4471C4"/>
            </a:solidFill>
          </p:spPr>
          <p:txBody>
            <a:bodyPr wrap="square" lIns="0" tIns="0" rIns="0" bIns="0" rtlCol="0"/>
            <a:lstStyle/>
            <a:p>
              <a:endParaRPr/>
            </a:p>
          </p:txBody>
        </p:sp>
      </p:grpSp>
      <p:sp>
        <p:nvSpPr>
          <p:cNvPr id="42" name="object 42"/>
          <p:cNvSpPr txBox="1"/>
          <p:nvPr/>
        </p:nvSpPr>
        <p:spPr>
          <a:xfrm>
            <a:off x="752551" y="2715259"/>
            <a:ext cx="320675" cy="208279"/>
          </a:xfrm>
          <a:prstGeom prst="rect">
            <a:avLst/>
          </a:prstGeom>
        </p:spPr>
        <p:txBody>
          <a:bodyPr vert="horz" wrap="square" lIns="0" tIns="12700" rIns="0" bIns="0" rtlCol="0">
            <a:spAutoFit/>
          </a:bodyPr>
          <a:lstStyle/>
          <a:p>
            <a:pPr>
              <a:lnSpc>
                <a:spcPct val="100000"/>
              </a:lnSpc>
              <a:spcBef>
                <a:spcPts val="100"/>
              </a:spcBef>
            </a:pPr>
            <a:r>
              <a:rPr sz="1200" spc="-25" dirty="0">
                <a:solidFill>
                  <a:srgbClr val="FFFFFF"/>
                </a:solidFill>
                <a:latin typeface="Calibri"/>
                <a:cs typeface="Calibri"/>
              </a:rPr>
              <a:t>MUX</a:t>
            </a:r>
            <a:endParaRPr sz="1200">
              <a:latin typeface="Calibri"/>
              <a:cs typeface="Calibri"/>
            </a:endParaRPr>
          </a:p>
        </p:txBody>
      </p:sp>
      <p:grpSp>
        <p:nvGrpSpPr>
          <p:cNvPr id="43" name="object 43"/>
          <p:cNvGrpSpPr/>
          <p:nvPr/>
        </p:nvGrpSpPr>
        <p:grpSpPr>
          <a:xfrm>
            <a:off x="347218" y="1491741"/>
            <a:ext cx="4671060" cy="566420"/>
            <a:chOff x="347218" y="1491741"/>
            <a:chExt cx="4671060" cy="566420"/>
          </a:xfrm>
        </p:grpSpPr>
        <p:sp>
          <p:nvSpPr>
            <p:cNvPr id="44" name="object 44"/>
            <p:cNvSpPr/>
            <p:nvPr/>
          </p:nvSpPr>
          <p:spPr>
            <a:xfrm>
              <a:off x="353568" y="1491741"/>
              <a:ext cx="4664710" cy="560070"/>
            </a:xfrm>
            <a:custGeom>
              <a:avLst/>
              <a:gdLst/>
              <a:ahLst/>
              <a:cxnLst/>
              <a:rect l="l" t="t" r="r" b="b"/>
              <a:pathLst>
                <a:path w="4664710" h="560069">
                  <a:moveTo>
                    <a:pt x="265176" y="305054"/>
                  </a:moveTo>
                  <a:lnTo>
                    <a:pt x="0" y="305054"/>
                  </a:lnTo>
                  <a:lnTo>
                    <a:pt x="0" y="559562"/>
                  </a:lnTo>
                  <a:lnTo>
                    <a:pt x="265176" y="559562"/>
                  </a:lnTo>
                  <a:lnTo>
                    <a:pt x="265176" y="305054"/>
                  </a:lnTo>
                  <a:close/>
                </a:path>
                <a:path w="4664710" h="560069">
                  <a:moveTo>
                    <a:pt x="4664456" y="0"/>
                  </a:moveTo>
                  <a:lnTo>
                    <a:pt x="431038" y="0"/>
                  </a:lnTo>
                  <a:lnTo>
                    <a:pt x="431038" y="158750"/>
                  </a:lnTo>
                  <a:lnTo>
                    <a:pt x="399288" y="158750"/>
                  </a:lnTo>
                  <a:lnTo>
                    <a:pt x="437388" y="234950"/>
                  </a:lnTo>
                  <a:lnTo>
                    <a:pt x="469138" y="171450"/>
                  </a:lnTo>
                  <a:lnTo>
                    <a:pt x="475488" y="158750"/>
                  </a:lnTo>
                  <a:lnTo>
                    <a:pt x="443738" y="158750"/>
                  </a:lnTo>
                  <a:lnTo>
                    <a:pt x="443738" y="12700"/>
                  </a:lnTo>
                  <a:lnTo>
                    <a:pt x="4651756" y="12700"/>
                  </a:lnTo>
                  <a:lnTo>
                    <a:pt x="4651756" y="255397"/>
                  </a:lnTo>
                  <a:lnTo>
                    <a:pt x="4664456" y="255397"/>
                  </a:lnTo>
                  <a:lnTo>
                    <a:pt x="4664456" y="12700"/>
                  </a:lnTo>
                  <a:lnTo>
                    <a:pt x="4664456" y="6350"/>
                  </a:lnTo>
                  <a:lnTo>
                    <a:pt x="4664456" y="0"/>
                  </a:lnTo>
                  <a:close/>
                </a:path>
              </a:pathLst>
            </a:custGeom>
            <a:solidFill>
              <a:srgbClr val="4471C4"/>
            </a:solidFill>
          </p:spPr>
          <p:txBody>
            <a:bodyPr wrap="square" lIns="0" tIns="0" rIns="0" bIns="0" rtlCol="0"/>
            <a:lstStyle/>
            <a:p>
              <a:endParaRPr/>
            </a:p>
          </p:txBody>
        </p:sp>
        <p:sp>
          <p:nvSpPr>
            <p:cNvPr id="45" name="object 45"/>
            <p:cNvSpPr/>
            <p:nvPr/>
          </p:nvSpPr>
          <p:spPr>
            <a:xfrm>
              <a:off x="353568" y="1796795"/>
              <a:ext cx="265430" cy="254635"/>
            </a:xfrm>
            <a:custGeom>
              <a:avLst/>
              <a:gdLst/>
              <a:ahLst/>
              <a:cxnLst/>
              <a:rect l="l" t="t" r="r" b="b"/>
              <a:pathLst>
                <a:path w="265430" h="254635">
                  <a:moveTo>
                    <a:pt x="0" y="254508"/>
                  </a:moveTo>
                  <a:lnTo>
                    <a:pt x="265176" y="254508"/>
                  </a:lnTo>
                  <a:lnTo>
                    <a:pt x="265176" y="0"/>
                  </a:lnTo>
                  <a:lnTo>
                    <a:pt x="0" y="0"/>
                  </a:lnTo>
                  <a:lnTo>
                    <a:pt x="0" y="254508"/>
                  </a:lnTo>
                  <a:close/>
                </a:path>
              </a:pathLst>
            </a:custGeom>
            <a:ln w="12700">
              <a:solidFill>
                <a:srgbClr val="2E528F"/>
              </a:solidFill>
            </a:ln>
          </p:spPr>
          <p:txBody>
            <a:bodyPr wrap="square" lIns="0" tIns="0" rIns="0" bIns="0" rtlCol="0"/>
            <a:lstStyle/>
            <a:p>
              <a:endParaRPr/>
            </a:p>
          </p:txBody>
        </p:sp>
      </p:grpSp>
      <p:sp>
        <p:nvSpPr>
          <p:cNvPr id="46" name="object 46"/>
          <p:cNvSpPr txBox="1"/>
          <p:nvPr/>
        </p:nvSpPr>
        <p:spPr>
          <a:xfrm>
            <a:off x="412089" y="1821560"/>
            <a:ext cx="173990" cy="208279"/>
          </a:xfrm>
          <a:prstGeom prst="rect">
            <a:avLst/>
          </a:prstGeom>
        </p:spPr>
        <p:txBody>
          <a:bodyPr vert="horz" wrap="square" lIns="0" tIns="12700" rIns="0" bIns="0" rtlCol="0">
            <a:spAutoFit/>
          </a:bodyPr>
          <a:lstStyle/>
          <a:p>
            <a:pPr>
              <a:lnSpc>
                <a:spcPct val="100000"/>
              </a:lnSpc>
              <a:spcBef>
                <a:spcPts val="100"/>
              </a:spcBef>
            </a:pPr>
            <a:r>
              <a:rPr sz="1200" spc="-25" dirty="0">
                <a:solidFill>
                  <a:srgbClr val="FFFFFF"/>
                </a:solidFill>
                <a:latin typeface="Calibri"/>
                <a:cs typeface="Calibri"/>
              </a:rPr>
              <a:t>PC</a:t>
            </a:r>
            <a:endParaRPr sz="1200">
              <a:latin typeface="Calibri"/>
              <a:cs typeface="Calibri"/>
            </a:endParaRPr>
          </a:p>
        </p:txBody>
      </p:sp>
      <p:grpSp>
        <p:nvGrpSpPr>
          <p:cNvPr id="47" name="object 47"/>
          <p:cNvGrpSpPr/>
          <p:nvPr/>
        </p:nvGrpSpPr>
        <p:grpSpPr>
          <a:xfrm>
            <a:off x="341375" y="2031492"/>
            <a:ext cx="1261745" cy="894715"/>
            <a:chOff x="341375" y="2031492"/>
            <a:chExt cx="1261745" cy="894715"/>
          </a:xfrm>
        </p:grpSpPr>
        <p:pic>
          <p:nvPicPr>
            <p:cNvPr id="48" name="object 48"/>
            <p:cNvPicPr/>
            <p:nvPr/>
          </p:nvPicPr>
          <p:blipFill>
            <a:blip r:embed="rId6" cstate="print"/>
            <a:stretch>
              <a:fillRect/>
            </a:stretch>
          </p:blipFill>
          <p:spPr>
            <a:xfrm>
              <a:off x="341375" y="2031492"/>
              <a:ext cx="76200" cy="159638"/>
            </a:xfrm>
            <a:prstGeom prst="rect">
              <a:avLst/>
            </a:prstGeom>
          </p:spPr>
        </p:pic>
        <p:sp>
          <p:nvSpPr>
            <p:cNvPr id="49" name="object 49"/>
            <p:cNvSpPr/>
            <p:nvPr/>
          </p:nvSpPr>
          <p:spPr>
            <a:xfrm>
              <a:off x="1066799" y="2849880"/>
              <a:ext cx="536575" cy="76200"/>
            </a:xfrm>
            <a:custGeom>
              <a:avLst/>
              <a:gdLst/>
              <a:ahLst/>
              <a:cxnLst/>
              <a:rect l="l" t="t" r="r" b="b"/>
              <a:pathLst>
                <a:path w="536575" h="76200">
                  <a:moveTo>
                    <a:pt x="76200" y="0"/>
                  </a:moveTo>
                  <a:lnTo>
                    <a:pt x="0" y="38100"/>
                  </a:lnTo>
                  <a:lnTo>
                    <a:pt x="76200" y="76200"/>
                  </a:lnTo>
                  <a:lnTo>
                    <a:pt x="76200" y="44450"/>
                  </a:lnTo>
                  <a:lnTo>
                    <a:pt x="63500" y="44450"/>
                  </a:lnTo>
                  <a:lnTo>
                    <a:pt x="63500" y="31750"/>
                  </a:lnTo>
                  <a:lnTo>
                    <a:pt x="76200" y="31750"/>
                  </a:lnTo>
                  <a:lnTo>
                    <a:pt x="76200" y="0"/>
                  </a:lnTo>
                  <a:close/>
                </a:path>
                <a:path w="536575" h="76200">
                  <a:moveTo>
                    <a:pt x="76200" y="31750"/>
                  </a:moveTo>
                  <a:lnTo>
                    <a:pt x="63500" y="31750"/>
                  </a:lnTo>
                  <a:lnTo>
                    <a:pt x="63500" y="44450"/>
                  </a:lnTo>
                  <a:lnTo>
                    <a:pt x="76200" y="44450"/>
                  </a:lnTo>
                  <a:lnTo>
                    <a:pt x="76200" y="31750"/>
                  </a:lnTo>
                  <a:close/>
                </a:path>
                <a:path w="536575" h="76200">
                  <a:moveTo>
                    <a:pt x="536321" y="31750"/>
                  </a:moveTo>
                  <a:lnTo>
                    <a:pt x="76200" y="31750"/>
                  </a:lnTo>
                  <a:lnTo>
                    <a:pt x="76200" y="44450"/>
                  </a:lnTo>
                  <a:lnTo>
                    <a:pt x="536321" y="44450"/>
                  </a:lnTo>
                  <a:lnTo>
                    <a:pt x="536321" y="31750"/>
                  </a:lnTo>
                  <a:close/>
                </a:path>
              </a:pathLst>
            </a:custGeom>
            <a:solidFill>
              <a:srgbClr val="4471C4"/>
            </a:solidFill>
          </p:spPr>
          <p:txBody>
            <a:bodyPr wrap="square" lIns="0" tIns="0" rIns="0" bIns="0" rtlCol="0"/>
            <a:lstStyle/>
            <a:p>
              <a:endParaRPr/>
            </a:p>
          </p:txBody>
        </p:sp>
      </p:grpSp>
      <p:sp>
        <p:nvSpPr>
          <p:cNvPr id="50" name="object 50"/>
          <p:cNvSpPr txBox="1"/>
          <p:nvPr/>
        </p:nvSpPr>
        <p:spPr>
          <a:xfrm>
            <a:off x="1212189" y="2719577"/>
            <a:ext cx="534670" cy="330200"/>
          </a:xfrm>
          <a:prstGeom prst="rect">
            <a:avLst/>
          </a:prstGeom>
        </p:spPr>
        <p:txBody>
          <a:bodyPr vert="horz" wrap="square" lIns="0" tIns="12065" rIns="0" bIns="0" rtlCol="0">
            <a:spAutoFit/>
          </a:bodyPr>
          <a:lstStyle/>
          <a:p>
            <a:pPr marR="5080">
              <a:lnSpc>
                <a:spcPct val="100000"/>
              </a:lnSpc>
              <a:spcBef>
                <a:spcPts val="95"/>
              </a:spcBef>
            </a:pPr>
            <a:r>
              <a:rPr sz="1000" b="1" dirty="0">
                <a:latin typeface="Calibri"/>
                <a:cs typeface="Calibri"/>
              </a:rPr>
              <a:t>PC</a:t>
            </a:r>
            <a:r>
              <a:rPr sz="1000" b="1" spc="-25" dirty="0">
                <a:latin typeface="Calibri"/>
                <a:cs typeface="Calibri"/>
              </a:rPr>
              <a:t> </a:t>
            </a:r>
            <a:r>
              <a:rPr sz="1000" b="1" spc="-10" dirty="0">
                <a:latin typeface="Calibri"/>
                <a:cs typeface="Calibri"/>
              </a:rPr>
              <a:t>Source Select</a:t>
            </a:r>
            <a:endParaRPr sz="1000">
              <a:latin typeface="Calibri"/>
              <a:cs typeface="Calibri"/>
            </a:endParaRPr>
          </a:p>
        </p:txBody>
      </p:sp>
      <p:grpSp>
        <p:nvGrpSpPr>
          <p:cNvPr id="51" name="object 51"/>
          <p:cNvGrpSpPr/>
          <p:nvPr/>
        </p:nvGrpSpPr>
        <p:grpSpPr>
          <a:xfrm>
            <a:off x="118619" y="1886711"/>
            <a:ext cx="1122045" cy="1316990"/>
            <a:chOff x="118619" y="1886711"/>
            <a:chExt cx="1122045" cy="1316990"/>
          </a:xfrm>
        </p:grpSpPr>
        <p:sp>
          <p:nvSpPr>
            <p:cNvPr id="52" name="object 52"/>
            <p:cNvSpPr/>
            <p:nvPr/>
          </p:nvSpPr>
          <p:spPr>
            <a:xfrm>
              <a:off x="118618" y="1886711"/>
              <a:ext cx="1122045" cy="1316990"/>
            </a:xfrm>
            <a:custGeom>
              <a:avLst/>
              <a:gdLst/>
              <a:ahLst/>
              <a:cxnLst/>
              <a:rect l="l" t="t" r="r" b="b"/>
              <a:pathLst>
                <a:path w="1122045" h="1316989">
                  <a:moveTo>
                    <a:pt x="794118" y="1081532"/>
                  </a:moveTo>
                  <a:lnTo>
                    <a:pt x="781418" y="1081532"/>
                  </a:lnTo>
                  <a:lnTo>
                    <a:pt x="781418" y="1303782"/>
                  </a:lnTo>
                  <a:lnTo>
                    <a:pt x="12700" y="1303782"/>
                  </a:lnTo>
                  <a:lnTo>
                    <a:pt x="12700" y="44450"/>
                  </a:lnTo>
                  <a:lnTo>
                    <a:pt x="158750" y="44450"/>
                  </a:lnTo>
                  <a:lnTo>
                    <a:pt x="158750" y="76200"/>
                  </a:lnTo>
                  <a:lnTo>
                    <a:pt x="222250" y="44450"/>
                  </a:lnTo>
                  <a:lnTo>
                    <a:pt x="234950" y="38100"/>
                  </a:lnTo>
                  <a:lnTo>
                    <a:pt x="222250" y="31750"/>
                  </a:lnTo>
                  <a:lnTo>
                    <a:pt x="158750" y="0"/>
                  </a:lnTo>
                  <a:lnTo>
                    <a:pt x="158750" y="31750"/>
                  </a:lnTo>
                  <a:lnTo>
                    <a:pt x="0" y="31750"/>
                  </a:lnTo>
                  <a:lnTo>
                    <a:pt x="0" y="1316482"/>
                  </a:lnTo>
                  <a:lnTo>
                    <a:pt x="794118" y="1316482"/>
                  </a:lnTo>
                  <a:lnTo>
                    <a:pt x="794118" y="1310132"/>
                  </a:lnTo>
                  <a:lnTo>
                    <a:pt x="794118" y="1303782"/>
                  </a:lnTo>
                  <a:lnTo>
                    <a:pt x="794118" y="1081532"/>
                  </a:lnTo>
                  <a:close/>
                </a:path>
                <a:path w="1122045" h="1316989">
                  <a:moveTo>
                    <a:pt x="1121676" y="542290"/>
                  </a:moveTo>
                  <a:lnTo>
                    <a:pt x="787908" y="542290"/>
                  </a:lnTo>
                  <a:lnTo>
                    <a:pt x="787908" y="727456"/>
                  </a:lnTo>
                  <a:lnTo>
                    <a:pt x="756158" y="727456"/>
                  </a:lnTo>
                  <a:lnTo>
                    <a:pt x="794258" y="803656"/>
                  </a:lnTo>
                  <a:lnTo>
                    <a:pt x="826008" y="740156"/>
                  </a:lnTo>
                  <a:lnTo>
                    <a:pt x="832358" y="727456"/>
                  </a:lnTo>
                  <a:lnTo>
                    <a:pt x="800608" y="727456"/>
                  </a:lnTo>
                  <a:lnTo>
                    <a:pt x="800608" y="554990"/>
                  </a:lnTo>
                  <a:lnTo>
                    <a:pt x="1121676" y="554990"/>
                  </a:lnTo>
                  <a:lnTo>
                    <a:pt x="1121676" y="548640"/>
                  </a:lnTo>
                  <a:lnTo>
                    <a:pt x="1121676" y="542290"/>
                  </a:lnTo>
                  <a:close/>
                </a:path>
              </a:pathLst>
            </a:custGeom>
            <a:solidFill>
              <a:srgbClr val="4471C4"/>
            </a:solidFill>
          </p:spPr>
          <p:txBody>
            <a:bodyPr wrap="square" lIns="0" tIns="0" rIns="0" bIns="0" rtlCol="0"/>
            <a:lstStyle/>
            <a:p>
              <a:endParaRPr/>
            </a:p>
          </p:txBody>
        </p:sp>
        <p:pic>
          <p:nvPicPr>
            <p:cNvPr id="53" name="object 53"/>
            <p:cNvPicPr/>
            <p:nvPr/>
          </p:nvPicPr>
          <p:blipFill>
            <a:blip r:embed="rId6" cstate="print"/>
            <a:stretch>
              <a:fillRect/>
            </a:stretch>
          </p:blipFill>
          <p:spPr>
            <a:xfrm>
              <a:off x="949451" y="2951987"/>
              <a:ext cx="76200" cy="159638"/>
            </a:xfrm>
            <a:prstGeom prst="rect">
              <a:avLst/>
            </a:prstGeom>
          </p:spPr>
        </p:pic>
      </p:grpSp>
      <p:graphicFrame>
        <p:nvGraphicFramePr>
          <p:cNvPr id="54" name="object 54"/>
          <p:cNvGraphicFramePr>
            <a:graphicFrameLocks noGrp="1"/>
          </p:cNvGraphicFramePr>
          <p:nvPr/>
        </p:nvGraphicFramePr>
        <p:xfrm>
          <a:off x="2285745" y="4027678"/>
          <a:ext cx="990600" cy="1113790"/>
        </p:xfrm>
        <a:graphic>
          <a:graphicData uri="http://schemas.openxmlformats.org/drawingml/2006/table">
            <a:tbl>
              <a:tblPr firstRow="1" bandRow="1">
                <a:tableStyleId>{2D5ABB26-0587-4C30-8999-92F81FD0307C}</a:tableStyleId>
              </a:tblPr>
              <a:tblGrid>
                <a:gridCol w="990600">
                  <a:extLst>
                    <a:ext uri="{9D8B030D-6E8A-4147-A177-3AD203B41FA5}">
                      <a16:colId xmlns:a16="http://schemas.microsoft.com/office/drawing/2014/main" val="20000"/>
                    </a:ext>
                  </a:extLst>
                </a:gridCol>
              </a:tblGrid>
              <a:tr h="273685">
                <a:tc>
                  <a:txBody>
                    <a:bodyPr/>
                    <a:lstStyle/>
                    <a:p>
                      <a:pPr marL="45085">
                        <a:lnSpc>
                          <a:spcPts val="1995"/>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1</a:t>
                      </a:r>
                      <a:endParaRPr sz="1800">
                        <a:latin typeface="Calibri"/>
                        <a:cs typeface="Calibri"/>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00"/>
                  </a:ext>
                </a:extLst>
              </a:tr>
              <a:tr h="283210">
                <a:tc>
                  <a:txBody>
                    <a:bodyPr/>
                    <a:lstStyle/>
                    <a:p>
                      <a:pPr marL="45085">
                        <a:lnSpc>
                          <a:spcPts val="2020"/>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2</a:t>
                      </a:r>
                      <a:endParaRPr sz="1800">
                        <a:latin typeface="Calibri"/>
                        <a:cs typeface="Calibri"/>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01"/>
                  </a:ext>
                </a:extLst>
              </a:tr>
              <a:tr h="283210">
                <a:tc>
                  <a:txBody>
                    <a:bodyPr/>
                    <a:lstStyle/>
                    <a:p>
                      <a:pPr marL="45085">
                        <a:lnSpc>
                          <a:spcPts val="2075"/>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3</a:t>
                      </a:r>
                      <a:endParaRPr sz="1800">
                        <a:latin typeface="Calibri"/>
                        <a:cs typeface="Calibri"/>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02"/>
                  </a:ext>
                </a:extLst>
              </a:tr>
              <a:tr h="273685">
                <a:tc>
                  <a:txBody>
                    <a:bodyPr/>
                    <a:lstStyle/>
                    <a:p>
                      <a:pPr marL="45085">
                        <a:lnSpc>
                          <a:spcPts val="2025"/>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4</a:t>
                      </a:r>
                      <a:endParaRPr sz="1800">
                        <a:latin typeface="Calibri"/>
                        <a:cs typeface="Calibri"/>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03"/>
                  </a:ext>
                </a:extLst>
              </a:tr>
            </a:tbl>
          </a:graphicData>
        </a:graphic>
      </p:graphicFrame>
      <p:sp>
        <p:nvSpPr>
          <p:cNvPr id="55" name="object 55"/>
          <p:cNvSpPr txBox="1"/>
          <p:nvPr/>
        </p:nvSpPr>
        <p:spPr>
          <a:xfrm>
            <a:off x="2927095" y="2229358"/>
            <a:ext cx="495934" cy="391160"/>
          </a:xfrm>
          <a:prstGeom prst="rect">
            <a:avLst/>
          </a:prstGeom>
        </p:spPr>
        <p:txBody>
          <a:bodyPr vert="horz" wrap="square" lIns="0" tIns="12700" rIns="0" bIns="0" rtlCol="0">
            <a:spAutoFit/>
          </a:bodyPr>
          <a:lstStyle/>
          <a:p>
            <a:pPr marL="12700" marR="5080">
              <a:lnSpc>
                <a:spcPct val="100000"/>
              </a:lnSpc>
              <a:spcBef>
                <a:spcPts val="100"/>
              </a:spcBef>
            </a:pPr>
            <a:r>
              <a:rPr sz="1200" b="1" spc="-10" dirty="0">
                <a:latin typeface="Calibri"/>
                <a:cs typeface="Calibri"/>
              </a:rPr>
              <a:t>Control Signals</a:t>
            </a:r>
            <a:endParaRPr sz="1200">
              <a:latin typeface="Calibri"/>
              <a:cs typeface="Calibri"/>
            </a:endParaRPr>
          </a:p>
        </p:txBody>
      </p:sp>
      <p:sp>
        <p:nvSpPr>
          <p:cNvPr id="56" name="object 56"/>
          <p:cNvSpPr txBox="1"/>
          <p:nvPr/>
        </p:nvSpPr>
        <p:spPr>
          <a:xfrm>
            <a:off x="2960877" y="2924683"/>
            <a:ext cx="537210" cy="756920"/>
          </a:xfrm>
          <a:prstGeom prst="rect">
            <a:avLst/>
          </a:prstGeom>
        </p:spPr>
        <p:txBody>
          <a:bodyPr vert="horz" wrap="square" lIns="0" tIns="12700" rIns="0" bIns="0" rtlCol="0">
            <a:spAutoFit/>
          </a:bodyPr>
          <a:lstStyle/>
          <a:p>
            <a:pPr marL="12700" marR="5080">
              <a:lnSpc>
                <a:spcPct val="100000"/>
              </a:lnSpc>
              <a:spcBef>
                <a:spcPts val="100"/>
              </a:spcBef>
            </a:pPr>
            <a:r>
              <a:rPr sz="1200" b="1" spc="-20" dirty="0">
                <a:latin typeface="Calibri"/>
                <a:cs typeface="Calibri"/>
              </a:rPr>
              <a:t>Read </a:t>
            </a:r>
            <a:r>
              <a:rPr sz="1200" b="1" spc="-10" dirty="0">
                <a:latin typeface="Calibri"/>
                <a:cs typeface="Calibri"/>
              </a:rPr>
              <a:t>Register </a:t>
            </a:r>
            <a:r>
              <a:rPr sz="1200" b="1" dirty="0">
                <a:latin typeface="Calibri"/>
                <a:cs typeface="Calibri"/>
              </a:rPr>
              <a:t>A</a:t>
            </a:r>
            <a:r>
              <a:rPr sz="1200" b="1" spc="-5" dirty="0">
                <a:latin typeface="Calibri"/>
                <a:cs typeface="Calibri"/>
              </a:rPr>
              <a:t> </a:t>
            </a:r>
            <a:r>
              <a:rPr sz="1200" b="1" dirty="0">
                <a:latin typeface="Calibri"/>
                <a:cs typeface="Calibri"/>
              </a:rPr>
              <a:t>&amp;</a:t>
            </a:r>
            <a:r>
              <a:rPr sz="1200" b="1" spc="10" dirty="0">
                <a:latin typeface="Calibri"/>
                <a:cs typeface="Calibri"/>
              </a:rPr>
              <a:t> </a:t>
            </a:r>
            <a:r>
              <a:rPr sz="1200" b="1" spc="-50" dirty="0">
                <a:latin typeface="Calibri"/>
                <a:cs typeface="Calibri"/>
              </a:rPr>
              <a:t>B </a:t>
            </a:r>
            <a:r>
              <a:rPr sz="1200" b="1" spc="-10" dirty="0">
                <a:latin typeface="Calibri"/>
                <a:cs typeface="Calibri"/>
              </a:rPr>
              <a:t>Select</a:t>
            </a:r>
            <a:endParaRPr sz="1200">
              <a:latin typeface="Calibri"/>
              <a:cs typeface="Calibri"/>
            </a:endParaRPr>
          </a:p>
        </p:txBody>
      </p:sp>
      <p:sp>
        <p:nvSpPr>
          <p:cNvPr id="57" name="object 57"/>
          <p:cNvSpPr/>
          <p:nvPr/>
        </p:nvSpPr>
        <p:spPr>
          <a:xfrm>
            <a:off x="2820923" y="2797810"/>
            <a:ext cx="300990" cy="1184275"/>
          </a:xfrm>
          <a:custGeom>
            <a:avLst/>
            <a:gdLst/>
            <a:ahLst/>
            <a:cxnLst/>
            <a:rect l="l" t="t" r="r" b="b"/>
            <a:pathLst>
              <a:path w="300989" h="1184275">
                <a:moveTo>
                  <a:pt x="31750" y="1107694"/>
                </a:moveTo>
                <a:lnTo>
                  <a:pt x="0" y="1107694"/>
                </a:lnTo>
                <a:lnTo>
                  <a:pt x="38100" y="1183894"/>
                </a:lnTo>
                <a:lnTo>
                  <a:pt x="69850" y="1120394"/>
                </a:lnTo>
                <a:lnTo>
                  <a:pt x="31750" y="1120394"/>
                </a:lnTo>
                <a:lnTo>
                  <a:pt x="31750" y="1107694"/>
                </a:lnTo>
                <a:close/>
              </a:path>
              <a:path w="300989" h="1184275">
                <a:moveTo>
                  <a:pt x="287908" y="1068451"/>
                </a:moveTo>
                <a:lnTo>
                  <a:pt x="31750" y="1068451"/>
                </a:lnTo>
                <a:lnTo>
                  <a:pt x="31750" y="1120394"/>
                </a:lnTo>
                <a:lnTo>
                  <a:pt x="44450" y="1120394"/>
                </a:lnTo>
                <a:lnTo>
                  <a:pt x="44450" y="1081151"/>
                </a:lnTo>
                <a:lnTo>
                  <a:pt x="38100" y="1081151"/>
                </a:lnTo>
                <a:lnTo>
                  <a:pt x="44450" y="1074801"/>
                </a:lnTo>
                <a:lnTo>
                  <a:pt x="287908" y="1074801"/>
                </a:lnTo>
                <a:lnTo>
                  <a:pt x="287908" y="1068451"/>
                </a:lnTo>
                <a:close/>
              </a:path>
              <a:path w="300989" h="1184275">
                <a:moveTo>
                  <a:pt x="76200" y="1107694"/>
                </a:moveTo>
                <a:lnTo>
                  <a:pt x="44450" y="1107694"/>
                </a:lnTo>
                <a:lnTo>
                  <a:pt x="44450" y="1120394"/>
                </a:lnTo>
                <a:lnTo>
                  <a:pt x="69850" y="1120394"/>
                </a:lnTo>
                <a:lnTo>
                  <a:pt x="76200" y="1107694"/>
                </a:lnTo>
                <a:close/>
              </a:path>
              <a:path w="300989" h="1184275">
                <a:moveTo>
                  <a:pt x="44450" y="1074801"/>
                </a:moveTo>
                <a:lnTo>
                  <a:pt x="38100" y="1081151"/>
                </a:lnTo>
                <a:lnTo>
                  <a:pt x="44450" y="1081151"/>
                </a:lnTo>
                <a:lnTo>
                  <a:pt x="44450" y="1074801"/>
                </a:lnTo>
                <a:close/>
              </a:path>
              <a:path w="300989" h="1184275">
                <a:moveTo>
                  <a:pt x="300608" y="1068451"/>
                </a:moveTo>
                <a:lnTo>
                  <a:pt x="294258" y="1068451"/>
                </a:lnTo>
                <a:lnTo>
                  <a:pt x="287908" y="1074801"/>
                </a:lnTo>
                <a:lnTo>
                  <a:pt x="44450" y="1074801"/>
                </a:lnTo>
                <a:lnTo>
                  <a:pt x="44450" y="1081151"/>
                </a:lnTo>
                <a:lnTo>
                  <a:pt x="300608" y="1081151"/>
                </a:lnTo>
                <a:lnTo>
                  <a:pt x="300608" y="1068451"/>
                </a:lnTo>
                <a:close/>
              </a:path>
              <a:path w="300989" h="1184275">
                <a:moveTo>
                  <a:pt x="287908" y="6350"/>
                </a:moveTo>
                <a:lnTo>
                  <a:pt x="287908" y="1074801"/>
                </a:lnTo>
                <a:lnTo>
                  <a:pt x="294258" y="1068451"/>
                </a:lnTo>
                <a:lnTo>
                  <a:pt x="300608" y="1068451"/>
                </a:lnTo>
                <a:lnTo>
                  <a:pt x="300608" y="12700"/>
                </a:lnTo>
                <a:lnTo>
                  <a:pt x="294258" y="12700"/>
                </a:lnTo>
                <a:lnTo>
                  <a:pt x="287908" y="6350"/>
                </a:lnTo>
                <a:close/>
              </a:path>
              <a:path w="300989" h="1184275">
                <a:moveTo>
                  <a:pt x="300608" y="0"/>
                </a:moveTo>
                <a:lnTo>
                  <a:pt x="65658" y="0"/>
                </a:lnTo>
                <a:lnTo>
                  <a:pt x="65658" y="12700"/>
                </a:lnTo>
                <a:lnTo>
                  <a:pt x="287908" y="12700"/>
                </a:lnTo>
                <a:lnTo>
                  <a:pt x="287908" y="6350"/>
                </a:lnTo>
                <a:lnTo>
                  <a:pt x="300608" y="6350"/>
                </a:lnTo>
                <a:lnTo>
                  <a:pt x="300608" y="0"/>
                </a:lnTo>
                <a:close/>
              </a:path>
              <a:path w="300989" h="1184275">
                <a:moveTo>
                  <a:pt x="300608" y="6350"/>
                </a:moveTo>
                <a:lnTo>
                  <a:pt x="287908" y="6350"/>
                </a:lnTo>
                <a:lnTo>
                  <a:pt x="294258" y="12700"/>
                </a:lnTo>
                <a:lnTo>
                  <a:pt x="300608" y="12700"/>
                </a:lnTo>
                <a:lnTo>
                  <a:pt x="300608" y="6350"/>
                </a:lnTo>
                <a:close/>
              </a:path>
            </a:pathLst>
          </a:custGeom>
          <a:solidFill>
            <a:srgbClr val="4471C4"/>
          </a:solidFill>
        </p:spPr>
        <p:txBody>
          <a:bodyPr wrap="square" lIns="0" tIns="0" rIns="0" bIns="0" rtlCol="0"/>
          <a:lstStyle/>
          <a:p>
            <a:endParaRPr/>
          </a:p>
        </p:txBody>
      </p:sp>
      <p:sp>
        <p:nvSpPr>
          <p:cNvPr id="58" name="object 58"/>
          <p:cNvSpPr txBox="1"/>
          <p:nvPr/>
        </p:nvSpPr>
        <p:spPr>
          <a:xfrm>
            <a:off x="6179565" y="2847289"/>
            <a:ext cx="370840" cy="574675"/>
          </a:xfrm>
          <a:prstGeom prst="rect">
            <a:avLst/>
          </a:prstGeom>
        </p:spPr>
        <p:txBody>
          <a:bodyPr vert="horz" wrap="square" lIns="0" tIns="12700" rIns="0" bIns="0" rtlCol="0">
            <a:spAutoFit/>
          </a:bodyPr>
          <a:lstStyle/>
          <a:p>
            <a:pPr marL="12700" marR="5080" algn="just">
              <a:lnSpc>
                <a:spcPct val="100000"/>
              </a:lnSpc>
              <a:spcBef>
                <a:spcPts val="100"/>
              </a:spcBef>
            </a:pPr>
            <a:r>
              <a:rPr sz="1200" spc="-10" dirty="0">
                <a:latin typeface="Calibri"/>
                <a:cs typeface="Calibri"/>
              </a:rPr>
              <a:t>Input </a:t>
            </a:r>
            <a:r>
              <a:rPr sz="1200" spc="-20" dirty="0">
                <a:latin typeface="Calibri"/>
                <a:cs typeface="Calibri"/>
              </a:rPr>
              <a:t>Read </a:t>
            </a:r>
            <a:r>
              <a:rPr sz="1200" dirty="0">
                <a:latin typeface="Calibri"/>
                <a:cs typeface="Calibri"/>
              </a:rPr>
              <a:t>Reg</a:t>
            </a:r>
            <a:r>
              <a:rPr sz="1200" spc="-25" dirty="0">
                <a:latin typeface="Calibri"/>
                <a:cs typeface="Calibri"/>
              </a:rPr>
              <a:t> </a:t>
            </a:r>
            <a:r>
              <a:rPr sz="1200" spc="-50" dirty="0">
                <a:latin typeface="Calibri"/>
                <a:cs typeface="Calibri"/>
              </a:rPr>
              <a:t>B</a:t>
            </a:r>
            <a:endParaRPr sz="1200">
              <a:latin typeface="Calibri"/>
              <a:cs typeface="Calibri"/>
            </a:endParaRPr>
          </a:p>
        </p:txBody>
      </p:sp>
      <p:sp>
        <p:nvSpPr>
          <p:cNvPr id="59" name="object 59"/>
          <p:cNvSpPr/>
          <p:nvPr/>
        </p:nvSpPr>
        <p:spPr>
          <a:xfrm>
            <a:off x="2453640" y="5301995"/>
            <a:ext cx="8230870" cy="1169670"/>
          </a:xfrm>
          <a:custGeom>
            <a:avLst/>
            <a:gdLst/>
            <a:ahLst/>
            <a:cxnLst/>
            <a:rect l="l" t="t" r="r" b="b"/>
            <a:pathLst>
              <a:path w="8230870" h="1169670">
                <a:moveTo>
                  <a:pt x="8230489" y="76212"/>
                </a:moveTo>
                <a:lnTo>
                  <a:pt x="8224139" y="63500"/>
                </a:lnTo>
                <a:lnTo>
                  <a:pt x="8192389" y="0"/>
                </a:lnTo>
                <a:lnTo>
                  <a:pt x="8154289" y="76212"/>
                </a:lnTo>
                <a:lnTo>
                  <a:pt x="8186039" y="76212"/>
                </a:lnTo>
                <a:lnTo>
                  <a:pt x="8186039" y="1156665"/>
                </a:lnTo>
                <a:lnTo>
                  <a:pt x="2967482" y="1156665"/>
                </a:lnTo>
                <a:lnTo>
                  <a:pt x="2967482" y="877722"/>
                </a:lnTo>
                <a:lnTo>
                  <a:pt x="7718171" y="877722"/>
                </a:lnTo>
                <a:lnTo>
                  <a:pt x="7718171" y="871372"/>
                </a:lnTo>
                <a:lnTo>
                  <a:pt x="2967482" y="871372"/>
                </a:lnTo>
                <a:lnTo>
                  <a:pt x="7705471" y="871359"/>
                </a:lnTo>
                <a:lnTo>
                  <a:pt x="7718171" y="871372"/>
                </a:lnTo>
                <a:lnTo>
                  <a:pt x="7718171" y="865022"/>
                </a:lnTo>
                <a:lnTo>
                  <a:pt x="7718171" y="614235"/>
                </a:lnTo>
                <a:lnTo>
                  <a:pt x="7902575" y="614235"/>
                </a:lnTo>
                <a:lnTo>
                  <a:pt x="7902575" y="607885"/>
                </a:lnTo>
                <a:lnTo>
                  <a:pt x="7902575" y="601535"/>
                </a:lnTo>
                <a:lnTo>
                  <a:pt x="7902575" y="13716"/>
                </a:lnTo>
                <a:lnTo>
                  <a:pt x="7889875" y="13716"/>
                </a:lnTo>
                <a:lnTo>
                  <a:pt x="7889875" y="601535"/>
                </a:lnTo>
                <a:lnTo>
                  <a:pt x="7718171" y="601535"/>
                </a:lnTo>
                <a:lnTo>
                  <a:pt x="7718171" y="4572"/>
                </a:lnTo>
                <a:lnTo>
                  <a:pt x="7705471" y="4572"/>
                </a:lnTo>
                <a:lnTo>
                  <a:pt x="7705471" y="601535"/>
                </a:lnTo>
                <a:lnTo>
                  <a:pt x="7705471" y="614235"/>
                </a:lnTo>
                <a:lnTo>
                  <a:pt x="7705471" y="865022"/>
                </a:lnTo>
                <a:lnTo>
                  <a:pt x="2967482" y="865022"/>
                </a:lnTo>
                <a:lnTo>
                  <a:pt x="2967482" y="614235"/>
                </a:lnTo>
                <a:lnTo>
                  <a:pt x="7705471" y="614235"/>
                </a:lnTo>
                <a:lnTo>
                  <a:pt x="7705471" y="601535"/>
                </a:lnTo>
                <a:lnTo>
                  <a:pt x="2967482" y="601535"/>
                </a:lnTo>
                <a:lnTo>
                  <a:pt x="2967482" y="33909"/>
                </a:lnTo>
                <a:lnTo>
                  <a:pt x="2954782" y="33909"/>
                </a:lnTo>
                <a:lnTo>
                  <a:pt x="2954782" y="601535"/>
                </a:lnTo>
                <a:lnTo>
                  <a:pt x="228854" y="601535"/>
                </a:lnTo>
                <a:lnTo>
                  <a:pt x="228854" y="103378"/>
                </a:lnTo>
                <a:lnTo>
                  <a:pt x="260604" y="103378"/>
                </a:lnTo>
                <a:lnTo>
                  <a:pt x="254254" y="90678"/>
                </a:lnTo>
                <a:lnTo>
                  <a:pt x="222504" y="27178"/>
                </a:lnTo>
                <a:lnTo>
                  <a:pt x="184404" y="103378"/>
                </a:lnTo>
                <a:lnTo>
                  <a:pt x="216154" y="103378"/>
                </a:lnTo>
                <a:lnTo>
                  <a:pt x="216154" y="614235"/>
                </a:lnTo>
                <a:lnTo>
                  <a:pt x="2954782" y="614235"/>
                </a:lnTo>
                <a:lnTo>
                  <a:pt x="2954782" y="865022"/>
                </a:lnTo>
                <a:lnTo>
                  <a:pt x="2954782" y="871359"/>
                </a:lnTo>
                <a:lnTo>
                  <a:pt x="44450" y="871359"/>
                </a:lnTo>
                <a:lnTo>
                  <a:pt x="2954782" y="871359"/>
                </a:lnTo>
                <a:lnTo>
                  <a:pt x="2954782" y="865022"/>
                </a:lnTo>
                <a:lnTo>
                  <a:pt x="44450" y="865022"/>
                </a:lnTo>
                <a:lnTo>
                  <a:pt x="44450" y="94234"/>
                </a:lnTo>
                <a:lnTo>
                  <a:pt x="76200" y="94234"/>
                </a:lnTo>
                <a:lnTo>
                  <a:pt x="69850" y="81534"/>
                </a:lnTo>
                <a:lnTo>
                  <a:pt x="38100" y="18034"/>
                </a:lnTo>
                <a:lnTo>
                  <a:pt x="0" y="94234"/>
                </a:lnTo>
                <a:lnTo>
                  <a:pt x="31750" y="94234"/>
                </a:lnTo>
                <a:lnTo>
                  <a:pt x="31750" y="877709"/>
                </a:lnTo>
                <a:lnTo>
                  <a:pt x="2954782" y="877722"/>
                </a:lnTo>
                <a:lnTo>
                  <a:pt x="2954782" y="1169352"/>
                </a:lnTo>
                <a:lnTo>
                  <a:pt x="8198739" y="1169352"/>
                </a:lnTo>
                <a:lnTo>
                  <a:pt x="8198739" y="1163002"/>
                </a:lnTo>
                <a:lnTo>
                  <a:pt x="8198739" y="1156665"/>
                </a:lnTo>
                <a:lnTo>
                  <a:pt x="8198739" y="76212"/>
                </a:lnTo>
                <a:lnTo>
                  <a:pt x="8230489" y="76212"/>
                </a:lnTo>
                <a:close/>
              </a:path>
            </a:pathLst>
          </a:custGeom>
          <a:solidFill>
            <a:srgbClr val="4471C4"/>
          </a:solidFill>
        </p:spPr>
        <p:txBody>
          <a:bodyPr wrap="square" lIns="0" tIns="0" rIns="0" bIns="0" rtlCol="0"/>
          <a:lstStyle/>
          <a:p>
            <a:endParaRPr/>
          </a:p>
        </p:txBody>
      </p:sp>
      <p:sp>
        <p:nvSpPr>
          <p:cNvPr id="60" name="object 60"/>
          <p:cNvSpPr txBox="1"/>
          <p:nvPr/>
        </p:nvSpPr>
        <p:spPr>
          <a:xfrm>
            <a:off x="5457825" y="6287820"/>
            <a:ext cx="1092835" cy="208915"/>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Write</a:t>
            </a:r>
            <a:r>
              <a:rPr sz="1200" b="1" spc="-45" dirty="0">
                <a:latin typeface="Calibri"/>
                <a:cs typeface="Calibri"/>
              </a:rPr>
              <a:t> </a:t>
            </a:r>
            <a:r>
              <a:rPr sz="1200" b="1" dirty="0">
                <a:latin typeface="Calibri"/>
                <a:cs typeface="Calibri"/>
              </a:rPr>
              <a:t>Reg</a:t>
            </a:r>
            <a:r>
              <a:rPr sz="1200" b="1" spc="-5" dirty="0">
                <a:latin typeface="Calibri"/>
                <a:cs typeface="Calibri"/>
              </a:rPr>
              <a:t> </a:t>
            </a:r>
            <a:r>
              <a:rPr sz="1200" b="1" dirty="0">
                <a:latin typeface="Calibri"/>
                <a:cs typeface="Calibri"/>
              </a:rPr>
              <a:t>C</a:t>
            </a:r>
            <a:r>
              <a:rPr sz="1200" b="1" spc="-5" dirty="0">
                <a:latin typeface="Calibri"/>
                <a:cs typeface="Calibri"/>
              </a:rPr>
              <a:t> </a:t>
            </a:r>
            <a:r>
              <a:rPr sz="1200" b="1" spc="-20" dirty="0">
                <a:latin typeface="Calibri"/>
                <a:cs typeface="Calibri"/>
              </a:rPr>
              <a:t>Data</a:t>
            </a:r>
            <a:endParaRPr sz="1200">
              <a:latin typeface="Calibri"/>
              <a:cs typeface="Calibri"/>
            </a:endParaRPr>
          </a:p>
        </p:txBody>
      </p:sp>
      <p:grpSp>
        <p:nvGrpSpPr>
          <p:cNvPr id="61" name="object 61"/>
          <p:cNvGrpSpPr/>
          <p:nvPr/>
        </p:nvGrpSpPr>
        <p:grpSpPr>
          <a:xfrm>
            <a:off x="4181728" y="1958085"/>
            <a:ext cx="1446530" cy="2756535"/>
            <a:chOff x="4181728" y="1958085"/>
            <a:chExt cx="1446530" cy="2756535"/>
          </a:xfrm>
        </p:grpSpPr>
        <p:sp>
          <p:nvSpPr>
            <p:cNvPr id="62" name="object 62"/>
            <p:cNvSpPr/>
            <p:nvPr/>
          </p:nvSpPr>
          <p:spPr>
            <a:xfrm>
              <a:off x="4181729" y="2039111"/>
              <a:ext cx="1446530" cy="2675890"/>
            </a:xfrm>
            <a:custGeom>
              <a:avLst/>
              <a:gdLst/>
              <a:ahLst/>
              <a:cxnLst/>
              <a:rect l="l" t="t" r="r" b="b"/>
              <a:pathLst>
                <a:path w="1446529" h="2675890">
                  <a:moveTo>
                    <a:pt x="304279" y="44704"/>
                  </a:moveTo>
                  <a:lnTo>
                    <a:pt x="252349" y="44704"/>
                  </a:lnTo>
                  <a:lnTo>
                    <a:pt x="239560" y="44704"/>
                  </a:lnTo>
                  <a:lnTo>
                    <a:pt x="239141" y="76200"/>
                  </a:lnTo>
                  <a:lnTo>
                    <a:pt x="304279" y="44704"/>
                  </a:lnTo>
                  <a:close/>
                </a:path>
                <a:path w="1446529" h="2675890">
                  <a:moveTo>
                    <a:pt x="315849" y="39116"/>
                  </a:moveTo>
                  <a:lnTo>
                    <a:pt x="240157" y="0"/>
                  </a:lnTo>
                  <a:lnTo>
                    <a:pt x="239725" y="31838"/>
                  </a:lnTo>
                  <a:lnTo>
                    <a:pt x="254" y="28702"/>
                  </a:lnTo>
                  <a:lnTo>
                    <a:pt x="0" y="41402"/>
                  </a:lnTo>
                  <a:lnTo>
                    <a:pt x="239560" y="44538"/>
                  </a:lnTo>
                  <a:lnTo>
                    <a:pt x="252349" y="44538"/>
                  </a:lnTo>
                  <a:lnTo>
                    <a:pt x="304634" y="44538"/>
                  </a:lnTo>
                  <a:lnTo>
                    <a:pt x="315849" y="39116"/>
                  </a:lnTo>
                  <a:close/>
                </a:path>
                <a:path w="1446529" h="2675890">
                  <a:moveTo>
                    <a:pt x="1446403" y="2599309"/>
                  </a:moveTo>
                  <a:lnTo>
                    <a:pt x="1414653" y="2599309"/>
                  </a:lnTo>
                  <a:lnTo>
                    <a:pt x="1414653" y="2232660"/>
                  </a:lnTo>
                  <a:lnTo>
                    <a:pt x="1401953" y="2232660"/>
                  </a:lnTo>
                  <a:lnTo>
                    <a:pt x="1401953" y="2599309"/>
                  </a:lnTo>
                  <a:lnTo>
                    <a:pt x="1370203" y="2599309"/>
                  </a:lnTo>
                  <a:lnTo>
                    <a:pt x="1408303" y="2675509"/>
                  </a:lnTo>
                  <a:lnTo>
                    <a:pt x="1440053" y="2612009"/>
                  </a:lnTo>
                  <a:lnTo>
                    <a:pt x="1446403" y="2599309"/>
                  </a:lnTo>
                  <a:close/>
                </a:path>
              </a:pathLst>
            </a:custGeom>
            <a:solidFill>
              <a:srgbClr val="4471C4"/>
            </a:solidFill>
          </p:spPr>
          <p:txBody>
            <a:bodyPr wrap="square" lIns="0" tIns="0" rIns="0" bIns="0" rtlCol="0"/>
            <a:lstStyle/>
            <a:p>
              <a:endParaRPr/>
            </a:p>
          </p:txBody>
        </p:sp>
        <p:pic>
          <p:nvPicPr>
            <p:cNvPr id="63" name="object 63"/>
            <p:cNvPicPr/>
            <p:nvPr/>
          </p:nvPicPr>
          <p:blipFill>
            <a:blip r:embed="rId7" cstate="print"/>
            <a:stretch>
              <a:fillRect/>
            </a:stretch>
          </p:blipFill>
          <p:spPr>
            <a:xfrm>
              <a:off x="4338827" y="2403347"/>
              <a:ext cx="159638" cy="76200"/>
            </a:xfrm>
            <a:prstGeom prst="rect">
              <a:avLst/>
            </a:prstGeom>
          </p:spPr>
        </p:pic>
        <p:sp>
          <p:nvSpPr>
            <p:cNvPr id="64" name="object 64"/>
            <p:cNvSpPr/>
            <p:nvPr/>
          </p:nvSpPr>
          <p:spPr>
            <a:xfrm>
              <a:off x="4497323" y="1964435"/>
              <a:ext cx="242570" cy="576580"/>
            </a:xfrm>
            <a:custGeom>
              <a:avLst/>
              <a:gdLst/>
              <a:ahLst/>
              <a:cxnLst/>
              <a:rect l="l" t="t" r="r" b="b"/>
              <a:pathLst>
                <a:path w="242570" h="576580">
                  <a:moveTo>
                    <a:pt x="0" y="0"/>
                  </a:moveTo>
                  <a:lnTo>
                    <a:pt x="0" y="576072"/>
                  </a:lnTo>
                  <a:lnTo>
                    <a:pt x="242315" y="460883"/>
                  </a:lnTo>
                  <a:lnTo>
                    <a:pt x="242315" y="115188"/>
                  </a:lnTo>
                  <a:lnTo>
                    <a:pt x="0" y="0"/>
                  </a:lnTo>
                  <a:close/>
                </a:path>
              </a:pathLst>
            </a:custGeom>
            <a:solidFill>
              <a:srgbClr val="4471C4"/>
            </a:solidFill>
          </p:spPr>
          <p:txBody>
            <a:bodyPr wrap="square" lIns="0" tIns="0" rIns="0" bIns="0" rtlCol="0"/>
            <a:lstStyle/>
            <a:p>
              <a:endParaRPr/>
            </a:p>
          </p:txBody>
        </p:sp>
        <p:sp>
          <p:nvSpPr>
            <p:cNvPr id="65" name="object 65"/>
            <p:cNvSpPr/>
            <p:nvPr/>
          </p:nvSpPr>
          <p:spPr>
            <a:xfrm>
              <a:off x="4497323" y="1964435"/>
              <a:ext cx="242570" cy="576580"/>
            </a:xfrm>
            <a:custGeom>
              <a:avLst/>
              <a:gdLst/>
              <a:ahLst/>
              <a:cxnLst/>
              <a:rect l="l" t="t" r="r" b="b"/>
              <a:pathLst>
                <a:path w="242570" h="576580">
                  <a:moveTo>
                    <a:pt x="0" y="576072"/>
                  </a:moveTo>
                  <a:lnTo>
                    <a:pt x="0" y="0"/>
                  </a:lnTo>
                  <a:lnTo>
                    <a:pt x="242315" y="115188"/>
                  </a:lnTo>
                  <a:lnTo>
                    <a:pt x="242315" y="460883"/>
                  </a:lnTo>
                  <a:lnTo>
                    <a:pt x="0" y="576072"/>
                  </a:lnTo>
                  <a:close/>
                </a:path>
              </a:pathLst>
            </a:custGeom>
            <a:ln w="12700">
              <a:solidFill>
                <a:srgbClr val="2E528F"/>
              </a:solidFill>
            </a:ln>
          </p:spPr>
          <p:txBody>
            <a:bodyPr wrap="square" lIns="0" tIns="0" rIns="0" bIns="0" rtlCol="0"/>
            <a:lstStyle/>
            <a:p>
              <a:endParaRPr/>
            </a:p>
          </p:txBody>
        </p:sp>
        <p:pic>
          <p:nvPicPr>
            <p:cNvPr id="66" name="object 66"/>
            <p:cNvPicPr/>
            <p:nvPr/>
          </p:nvPicPr>
          <p:blipFill>
            <a:blip r:embed="rId8" cstate="print"/>
            <a:stretch>
              <a:fillRect/>
            </a:stretch>
          </p:blipFill>
          <p:spPr>
            <a:xfrm>
              <a:off x="4490973" y="2177541"/>
              <a:ext cx="98043" cy="154432"/>
            </a:xfrm>
            <a:prstGeom prst="rect">
              <a:avLst/>
            </a:prstGeom>
          </p:spPr>
        </p:pic>
      </p:grpSp>
      <p:sp>
        <p:nvSpPr>
          <p:cNvPr id="67" name="object 67"/>
          <p:cNvSpPr txBox="1"/>
          <p:nvPr/>
        </p:nvSpPr>
        <p:spPr>
          <a:xfrm>
            <a:off x="4610480" y="2189734"/>
            <a:ext cx="1016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libri"/>
                <a:cs typeface="Calibri"/>
              </a:rPr>
              <a:t>+</a:t>
            </a:r>
            <a:endParaRPr sz="1200">
              <a:latin typeface="Calibri"/>
              <a:cs typeface="Calibri"/>
            </a:endParaRPr>
          </a:p>
        </p:txBody>
      </p:sp>
      <p:sp>
        <p:nvSpPr>
          <p:cNvPr id="68" name="object 68"/>
          <p:cNvSpPr/>
          <p:nvPr/>
        </p:nvSpPr>
        <p:spPr>
          <a:xfrm>
            <a:off x="1023874" y="1089533"/>
            <a:ext cx="4271645" cy="657860"/>
          </a:xfrm>
          <a:custGeom>
            <a:avLst/>
            <a:gdLst/>
            <a:ahLst/>
            <a:cxnLst/>
            <a:rect l="l" t="t" r="r" b="b"/>
            <a:pathLst>
              <a:path w="4271645" h="657860">
                <a:moveTo>
                  <a:pt x="4195318" y="579374"/>
                </a:moveTo>
                <a:lnTo>
                  <a:pt x="4228338" y="657859"/>
                </a:lnTo>
                <a:lnTo>
                  <a:pt x="4265506" y="594487"/>
                </a:lnTo>
                <a:lnTo>
                  <a:pt x="4226179" y="594487"/>
                </a:lnTo>
                <a:lnTo>
                  <a:pt x="4226195" y="581435"/>
                </a:lnTo>
                <a:lnTo>
                  <a:pt x="4195318" y="579374"/>
                </a:lnTo>
                <a:close/>
              </a:path>
              <a:path w="4271645" h="657860">
                <a:moveTo>
                  <a:pt x="4239768" y="0"/>
                </a:moveTo>
                <a:lnTo>
                  <a:pt x="0" y="0"/>
                </a:lnTo>
                <a:lnTo>
                  <a:pt x="0" y="637158"/>
                </a:lnTo>
                <a:lnTo>
                  <a:pt x="12700" y="637158"/>
                </a:lnTo>
                <a:lnTo>
                  <a:pt x="12700" y="12700"/>
                </a:lnTo>
                <a:lnTo>
                  <a:pt x="6350" y="12700"/>
                </a:lnTo>
                <a:lnTo>
                  <a:pt x="12700" y="6350"/>
                </a:lnTo>
                <a:lnTo>
                  <a:pt x="4239758" y="6350"/>
                </a:lnTo>
                <a:lnTo>
                  <a:pt x="4239768" y="0"/>
                </a:lnTo>
                <a:close/>
              </a:path>
              <a:path w="4271645" h="657860">
                <a:moveTo>
                  <a:pt x="4226195" y="581435"/>
                </a:moveTo>
                <a:lnTo>
                  <a:pt x="4226179" y="594487"/>
                </a:lnTo>
                <a:lnTo>
                  <a:pt x="4238879" y="594487"/>
                </a:lnTo>
                <a:lnTo>
                  <a:pt x="4238897" y="582284"/>
                </a:lnTo>
                <a:lnTo>
                  <a:pt x="4226195" y="581435"/>
                </a:lnTo>
                <a:close/>
              </a:path>
              <a:path w="4271645" h="657860">
                <a:moveTo>
                  <a:pt x="4238897" y="582284"/>
                </a:moveTo>
                <a:lnTo>
                  <a:pt x="4238879" y="594487"/>
                </a:lnTo>
                <a:lnTo>
                  <a:pt x="4265506" y="594487"/>
                </a:lnTo>
                <a:lnTo>
                  <a:pt x="4271391" y="584453"/>
                </a:lnTo>
                <a:lnTo>
                  <a:pt x="4238897" y="582284"/>
                </a:lnTo>
                <a:close/>
              </a:path>
              <a:path w="4271645" h="657860">
                <a:moveTo>
                  <a:pt x="4239758" y="6350"/>
                </a:moveTo>
                <a:lnTo>
                  <a:pt x="4226941" y="6350"/>
                </a:lnTo>
                <a:lnTo>
                  <a:pt x="4233291" y="12700"/>
                </a:lnTo>
                <a:lnTo>
                  <a:pt x="4226932" y="12700"/>
                </a:lnTo>
                <a:lnTo>
                  <a:pt x="4226195" y="581435"/>
                </a:lnTo>
                <a:lnTo>
                  <a:pt x="4238897" y="582284"/>
                </a:lnTo>
                <a:lnTo>
                  <a:pt x="4239749" y="12700"/>
                </a:lnTo>
                <a:lnTo>
                  <a:pt x="4233291" y="12700"/>
                </a:lnTo>
                <a:lnTo>
                  <a:pt x="4226941" y="6350"/>
                </a:lnTo>
                <a:lnTo>
                  <a:pt x="4239758" y="6350"/>
                </a:lnTo>
                <a:close/>
              </a:path>
              <a:path w="4271645" h="657860">
                <a:moveTo>
                  <a:pt x="12700" y="6350"/>
                </a:moveTo>
                <a:lnTo>
                  <a:pt x="6350" y="12700"/>
                </a:lnTo>
                <a:lnTo>
                  <a:pt x="12700" y="12700"/>
                </a:lnTo>
                <a:lnTo>
                  <a:pt x="12700" y="6350"/>
                </a:lnTo>
                <a:close/>
              </a:path>
              <a:path w="4271645" h="657860">
                <a:moveTo>
                  <a:pt x="4226941" y="6350"/>
                </a:moveTo>
                <a:lnTo>
                  <a:pt x="12700" y="6350"/>
                </a:lnTo>
                <a:lnTo>
                  <a:pt x="12700" y="12700"/>
                </a:lnTo>
                <a:lnTo>
                  <a:pt x="4226932" y="12700"/>
                </a:lnTo>
                <a:lnTo>
                  <a:pt x="4226941" y="6350"/>
                </a:lnTo>
                <a:close/>
              </a:path>
            </a:pathLst>
          </a:custGeom>
          <a:solidFill>
            <a:srgbClr val="4471C4"/>
          </a:solidFill>
        </p:spPr>
        <p:txBody>
          <a:bodyPr wrap="square" lIns="0" tIns="0" rIns="0" bIns="0" rtlCol="0"/>
          <a:lstStyle/>
          <a:p>
            <a:endParaRPr/>
          </a:p>
        </p:txBody>
      </p:sp>
      <p:sp>
        <p:nvSpPr>
          <p:cNvPr id="69" name="object 69"/>
          <p:cNvSpPr txBox="1"/>
          <p:nvPr/>
        </p:nvSpPr>
        <p:spPr>
          <a:xfrm>
            <a:off x="1040993" y="1016507"/>
            <a:ext cx="2251710" cy="653415"/>
          </a:xfrm>
          <a:prstGeom prst="rect">
            <a:avLst/>
          </a:prstGeom>
        </p:spPr>
        <p:txBody>
          <a:bodyPr vert="horz" wrap="square" lIns="0" tIns="12700" rIns="0" bIns="0" rtlCol="0">
            <a:spAutoFit/>
          </a:bodyPr>
          <a:lstStyle/>
          <a:p>
            <a:pPr marL="12700" marR="1188720" indent="1905">
              <a:lnSpc>
                <a:spcPct val="119900"/>
              </a:lnSpc>
              <a:spcBef>
                <a:spcPts val="100"/>
              </a:spcBef>
            </a:pPr>
            <a:r>
              <a:rPr sz="1200" b="1" dirty="0">
                <a:latin typeface="Calibri"/>
                <a:cs typeface="Calibri"/>
              </a:rPr>
              <a:t>Instruction</a:t>
            </a:r>
            <a:r>
              <a:rPr sz="1200" b="1" spc="-35" dirty="0">
                <a:latin typeface="Calibri"/>
                <a:cs typeface="Calibri"/>
              </a:rPr>
              <a:t> </a:t>
            </a:r>
            <a:r>
              <a:rPr sz="1200" b="1" spc="-20" dirty="0">
                <a:latin typeface="Calibri"/>
                <a:cs typeface="Calibri"/>
              </a:rPr>
              <a:t>PC+4 </a:t>
            </a:r>
            <a:r>
              <a:rPr sz="1200" b="1" dirty="0">
                <a:latin typeface="Calibri"/>
                <a:cs typeface="Calibri"/>
              </a:rPr>
              <a:t>Branch</a:t>
            </a:r>
            <a:r>
              <a:rPr sz="1200" b="1" spc="-25" dirty="0">
                <a:latin typeface="Calibri"/>
                <a:cs typeface="Calibri"/>
              </a:rPr>
              <a:t> </a:t>
            </a:r>
            <a:r>
              <a:rPr sz="1200" b="1" spc="-10" dirty="0">
                <a:latin typeface="Calibri"/>
                <a:cs typeface="Calibri"/>
              </a:rPr>
              <a:t>Target</a:t>
            </a:r>
            <a:endParaRPr sz="1200">
              <a:latin typeface="Calibri"/>
              <a:cs typeface="Calibri"/>
            </a:endParaRPr>
          </a:p>
          <a:p>
            <a:pPr marL="12700">
              <a:lnSpc>
                <a:spcPct val="100000"/>
              </a:lnSpc>
              <a:spcBef>
                <a:spcPts val="45"/>
              </a:spcBef>
            </a:pPr>
            <a:r>
              <a:rPr sz="1200" b="1" dirty="0">
                <a:latin typeface="Calibri"/>
                <a:cs typeface="Calibri"/>
              </a:rPr>
              <a:t>PC</a:t>
            </a:r>
            <a:r>
              <a:rPr sz="1200" b="1" spc="-15" dirty="0">
                <a:latin typeface="Calibri"/>
                <a:cs typeface="Calibri"/>
              </a:rPr>
              <a:t> </a:t>
            </a:r>
            <a:r>
              <a:rPr sz="1200" b="1" dirty="0">
                <a:latin typeface="Calibri"/>
                <a:cs typeface="Calibri"/>
              </a:rPr>
              <a:t>Source</a:t>
            </a:r>
            <a:r>
              <a:rPr sz="1200" b="1" spc="-25" dirty="0">
                <a:latin typeface="Calibri"/>
                <a:cs typeface="Calibri"/>
              </a:rPr>
              <a:t> </a:t>
            </a:r>
            <a:r>
              <a:rPr sz="1200" b="1" dirty="0">
                <a:latin typeface="Calibri"/>
                <a:cs typeface="Calibri"/>
              </a:rPr>
              <a:t>Select</a:t>
            </a:r>
            <a:r>
              <a:rPr sz="1200" b="1" spc="-15" dirty="0">
                <a:latin typeface="Calibri"/>
                <a:cs typeface="Calibri"/>
              </a:rPr>
              <a:t> </a:t>
            </a:r>
            <a:r>
              <a:rPr sz="1200" b="1" dirty="0">
                <a:latin typeface="Calibri"/>
                <a:cs typeface="Calibri"/>
              </a:rPr>
              <a:t>(1</a:t>
            </a:r>
            <a:r>
              <a:rPr sz="1200" b="1" spc="-15" dirty="0">
                <a:latin typeface="Calibri"/>
                <a:cs typeface="Calibri"/>
              </a:rPr>
              <a:t> </a:t>
            </a:r>
            <a:r>
              <a:rPr sz="1200" b="1" dirty="0">
                <a:latin typeface="Calibri"/>
                <a:cs typeface="Calibri"/>
              </a:rPr>
              <a:t>if</a:t>
            </a:r>
            <a:r>
              <a:rPr sz="1200" b="1" spc="-15" dirty="0">
                <a:latin typeface="Calibri"/>
                <a:cs typeface="Calibri"/>
              </a:rPr>
              <a:t> </a:t>
            </a:r>
            <a:r>
              <a:rPr sz="1200" b="1" dirty="0">
                <a:latin typeface="Calibri"/>
                <a:cs typeface="Calibri"/>
              </a:rPr>
              <a:t>branch</a:t>
            </a:r>
            <a:r>
              <a:rPr sz="1200" b="1" spc="-15" dirty="0">
                <a:latin typeface="Calibri"/>
                <a:cs typeface="Calibri"/>
              </a:rPr>
              <a:t> </a:t>
            </a:r>
            <a:r>
              <a:rPr sz="1200" b="1" spc="-10" dirty="0">
                <a:latin typeface="Calibri"/>
                <a:cs typeface="Calibri"/>
              </a:rPr>
              <a:t>taken)</a:t>
            </a:r>
            <a:endParaRPr sz="1200">
              <a:latin typeface="Calibri"/>
              <a:cs typeface="Calibri"/>
            </a:endParaRPr>
          </a:p>
        </p:txBody>
      </p:sp>
      <p:sp>
        <p:nvSpPr>
          <p:cNvPr id="70" name="object 70"/>
          <p:cNvSpPr txBox="1"/>
          <p:nvPr/>
        </p:nvSpPr>
        <p:spPr>
          <a:xfrm>
            <a:off x="946708" y="2279142"/>
            <a:ext cx="382270" cy="330200"/>
          </a:xfrm>
          <a:prstGeom prst="rect">
            <a:avLst/>
          </a:prstGeom>
        </p:spPr>
        <p:txBody>
          <a:bodyPr vert="horz" wrap="square" lIns="0" tIns="12065" rIns="0" bIns="0" rtlCol="0">
            <a:spAutoFit/>
          </a:bodyPr>
          <a:lstStyle/>
          <a:p>
            <a:pPr marR="5080">
              <a:lnSpc>
                <a:spcPct val="100000"/>
              </a:lnSpc>
              <a:spcBef>
                <a:spcPts val="95"/>
              </a:spcBef>
            </a:pPr>
            <a:r>
              <a:rPr sz="1000" b="1" spc="-10" dirty="0">
                <a:latin typeface="Calibri"/>
                <a:cs typeface="Calibri"/>
              </a:rPr>
              <a:t>Branch Target</a:t>
            </a:r>
            <a:endParaRPr sz="1000">
              <a:latin typeface="Calibri"/>
              <a:cs typeface="Calibri"/>
            </a:endParaRPr>
          </a:p>
        </p:txBody>
      </p:sp>
      <p:grpSp>
        <p:nvGrpSpPr>
          <p:cNvPr id="71" name="object 71"/>
          <p:cNvGrpSpPr/>
          <p:nvPr/>
        </p:nvGrpSpPr>
        <p:grpSpPr>
          <a:xfrm>
            <a:off x="2800857" y="2208276"/>
            <a:ext cx="8192770" cy="3552190"/>
            <a:chOff x="2800857" y="2208276"/>
            <a:chExt cx="8192770" cy="3552190"/>
          </a:xfrm>
        </p:grpSpPr>
        <p:pic>
          <p:nvPicPr>
            <p:cNvPr id="72" name="object 72"/>
            <p:cNvPicPr/>
            <p:nvPr/>
          </p:nvPicPr>
          <p:blipFill>
            <a:blip r:embed="rId7" cstate="print"/>
            <a:stretch>
              <a:fillRect/>
            </a:stretch>
          </p:blipFill>
          <p:spPr>
            <a:xfrm>
              <a:off x="4735067" y="2208276"/>
              <a:ext cx="159639" cy="76200"/>
            </a:xfrm>
            <a:prstGeom prst="rect">
              <a:avLst/>
            </a:prstGeom>
          </p:spPr>
        </p:pic>
        <p:sp>
          <p:nvSpPr>
            <p:cNvPr id="73" name="object 73"/>
            <p:cNvSpPr/>
            <p:nvPr/>
          </p:nvSpPr>
          <p:spPr>
            <a:xfrm>
              <a:off x="2800858" y="3608831"/>
              <a:ext cx="8192770" cy="2152015"/>
            </a:xfrm>
            <a:custGeom>
              <a:avLst/>
              <a:gdLst/>
              <a:ahLst/>
              <a:cxnLst/>
              <a:rect l="l" t="t" r="r" b="b"/>
              <a:pathLst>
                <a:path w="8192770" h="2152015">
                  <a:moveTo>
                    <a:pt x="5218176" y="1788922"/>
                  </a:moveTo>
                  <a:lnTo>
                    <a:pt x="5211826" y="1776222"/>
                  </a:lnTo>
                  <a:lnTo>
                    <a:pt x="5180076" y="1712722"/>
                  </a:lnTo>
                  <a:lnTo>
                    <a:pt x="5141976" y="1788922"/>
                  </a:lnTo>
                  <a:lnTo>
                    <a:pt x="5173726" y="1788922"/>
                  </a:lnTo>
                  <a:lnTo>
                    <a:pt x="5173726" y="2070722"/>
                  </a:lnTo>
                  <a:lnTo>
                    <a:pt x="12700" y="2070722"/>
                  </a:lnTo>
                  <a:lnTo>
                    <a:pt x="12700" y="1706880"/>
                  </a:lnTo>
                  <a:lnTo>
                    <a:pt x="0" y="1706880"/>
                  </a:lnTo>
                  <a:lnTo>
                    <a:pt x="0" y="2083422"/>
                  </a:lnTo>
                  <a:lnTo>
                    <a:pt x="5186426" y="2083422"/>
                  </a:lnTo>
                  <a:lnTo>
                    <a:pt x="5186426" y="2077072"/>
                  </a:lnTo>
                  <a:lnTo>
                    <a:pt x="5186426" y="2070722"/>
                  </a:lnTo>
                  <a:lnTo>
                    <a:pt x="5186426" y="1788922"/>
                  </a:lnTo>
                  <a:lnTo>
                    <a:pt x="5218176" y="1788922"/>
                  </a:lnTo>
                  <a:close/>
                </a:path>
                <a:path w="8192770" h="2152015">
                  <a:moveTo>
                    <a:pt x="6083808" y="38100"/>
                  </a:moveTo>
                  <a:lnTo>
                    <a:pt x="6071108" y="31750"/>
                  </a:lnTo>
                  <a:lnTo>
                    <a:pt x="6007608" y="0"/>
                  </a:lnTo>
                  <a:lnTo>
                    <a:pt x="6007608" y="31750"/>
                  </a:lnTo>
                  <a:lnTo>
                    <a:pt x="5716778" y="31750"/>
                  </a:lnTo>
                  <a:lnTo>
                    <a:pt x="5716778" y="44450"/>
                  </a:lnTo>
                  <a:lnTo>
                    <a:pt x="6007608" y="44450"/>
                  </a:lnTo>
                  <a:lnTo>
                    <a:pt x="6007608" y="76200"/>
                  </a:lnTo>
                  <a:lnTo>
                    <a:pt x="6071108" y="44450"/>
                  </a:lnTo>
                  <a:lnTo>
                    <a:pt x="6083808" y="38100"/>
                  </a:lnTo>
                  <a:close/>
                </a:path>
                <a:path w="8192770" h="2152015">
                  <a:moveTo>
                    <a:pt x="8192389" y="1780032"/>
                  </a:moveTo>
                  <a:lnTo>
                    <a:pt x="8186039" y="1767332"/>
                  </a:lnTo>
                  <a:lnTo>
                    <a:pt x="8154289" y="1703832"/>
                  </a:lnTo>
                  <a:lnTo>
                    <a:pt x="8116189" y="1780032"/>
                  </a:lnTo>
                  <a:lnTo>
                    <a:pt x="8147939" y="1780032"/>
                  </a:lnTo>
                  <a:lnTo>
                    <a:pt x="8147939" y="2138730"/>
                  </a:lnTo>
                  <a:lnTo>
                    <a:pt x="5660644" y="2138730"/>
                  </a:lnTo>
                  <a:lnTo>
                    <a:pt x="5660644" y="1709166"/>
                  </a:lnTo>
                  <a:lnTo>
                    <a:pt x="5647944" y="1709166"/>
                  </a:lnTo>
                  <a:lnTo>
                    <a:pt x="5647944" y="2151430"/>
                  </a:lnTo>
                  <a:lnTo>
                    <a:pt x="8160639" y="2151430"/>
                  </a:lnTo>
                  <a:lnTo>
                    <a:pt x="8160639" y="2145080"/>
                  </a:lnTo>
                  <a:lnTo>
                    <a:pt x="8160639" y="2138730"/>
                  </a:lnTo>
                  <a:lnTo>
                    <a:pt x="8160639" y="1780032"/>
                  </a:lnTo>
                  <a:lnTo>
                    <a:pt x="8192389" y="1780032"/>
                  </a:lnTo>
                  <a:close/>
                </a:path>
              </a:pathLst>
            </a:custGeom>
            <a:solidFill>
              <a:srgbClr val="4471C4"/>
            </a:solidFill>
          </p:spPr>
          <p:txBody>
            <a:bodyPr wrap="square" lIns="0" tIns="0" rIns="0" bIns="0" rtlCol="0"/>
            <a:lstStyle/>
            <a:p>
              <a:endParaRPr/>
            </a:p>
          </p:txBody>
        </p:sp>
      </p:grpSp>
      <p:sp>
        <p:nvSpPr>
          <p:cNvPr id="74" name="object 74"/>
          <p:cNvSpPr txBox="1"/>
          <p:nvPr/>
        </p:nvSpPr>
        <p:spPr>
          <a:xfrm>
            <a:off x="3827779" y="1802637"/>
            <a:ext cx="603250" cy="819785"/>
          </a:xfrm>
          <a:prstGeom prst="rect">
            <a:avLst/>
          </a:prstGeom>
        </p:spPr>
        <p:txBody>
          <a:bodyPr vert="horz" wrap="square" lIns="0" tIns="12065" rIns="0" bIns="0" rtlCol="0">
            <a:spAutoFit/>
          </a:bodyPr>
          <a:lstStyle/>
          <a:p>
            <a:pPr marL="12700" marR="212725" algn="just">
              <a:lnSpc>
                <a:spcPct val="100000"/>
              </a:lnSpc>
              <a:spcBef>
                <a:spcPts val="95"/>
              </a:spcBef>
            </a:pPr>
            <a:r>
              <a:rPr sz="1000" b="1" spc="-10" dirty="0">
                <a:latin typeface="Calibri"/>
                <a:cs typeface="Calibri"/>
              </a:rPr>
              <a:t>Branch Target Offset</a:t>
            </a:r>
            <a:endParaRPr sz="1000">
              <a:latin typeface="Calibri"/>
              <a:cs typeface="Calibri"/>
            </a:endParaRPr>
          </a:p>
          <a:p>
            <a:pPr marL="15240" marR="5080" algn="just">
              <a:lnSpc>
                <a:spcPct val="100000"/>
              </a:lnSpc>
              <a:spcBef>
                <a:spcPts val="254"/>
              </a:spcBef>
            </a:pPr>
            <a:r>
              <a:rPr sz="1000" b="1" spc="-10" dirty="0">
                <a:latin typeface="Calibri"/>
                <a:cs typeface="Calibri"/>
              </a:rPr>
              <a:t>Instruction </a:t>
            </a:r>
            <a:r>
              <a:rPr sz="1000" b="1" dirty="0">
                <a:latin typeface="Calibri"/>
                <a:cs typeface="Calibri"/>
              </a:rPr>
              <a:t>PC</a:t>
            </a:r>
            <a:r>
              <a:rPr sz="1000" b="1" spc="-15" dirty="0">
                <a:latin typeface="Calibri"/>
                <a:cs typeface="Calibri"/>
              </a:rPr>
              <a:t> </a:t>
            </a:r>
            <a:r>
              <a:rPr sz="1000" b="1" dirty="0">
                <a:latin typeface="Calibri"/>
                <a:cs typeface="Calibri"/>
              </a:rPr>
              <a:t>+</a:t>
            </a:r>
            <a:r>
              <a:rPr sz="1000" b="1" spc="-5" dirty="0">
                <a:latin typeface="Calibri"/>
                <a:cs typeface="Calibri"/>
              </a:rPr>
              <a:t> </a:t>
            </a:r>
            <a:r>
              <a:rPr sz="1000" b="1" spc="-50" dirty="0">
                <a:latin typeface="Calibri"/>
                <a:cs typeface="Calibri"/>
              </a:rPr>
              <a:t>4</a:t>
            </a:r>
            <a:endParaRPr sz="1000">
              <a:latin typeface="Calibri"/>
              <a:cs typeface="Calibri"/>
            </a:endParaRPr>
          </a:p>
        </p:txBody>
      </p:sp>
      <p:sp>
        <p:nvSpPr>
          <p:cNvPr id="75" name="object 75"/>
          <p:cNvSpPr txBox="1"/>
          <p:nvPr/>
        </p:nvSpPr>
        <p:spPr>
          <a:xfrm>
            <a:off x="8516493" y="3236721"/>
            <a:ext cx="437515" cy="391795"/>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Read</a:t>
            </a:r>
            <a:endParaRPr sz="1200">
              <a:latin typeface="Calibri"/>
              <a:cs typeface="Calibri"/>
            </a:endParaRPr>
          </a:p>
          <a:p>
            <a:pPr marL="12700">
              <a:lnSpc>
                <a:spcPct val="100000"/>
              </a:lnSpc>
            </a:pPr>
            <a:r>
              <a:rPr sz="1200" b="1" dirty="0">
                <a:latin typeface="Calibri"/>
                <a:cs typeface="Calibri"/>
              </a:rPr>
              <a:t>Data</a:t>
            </a:r>
            <a:r>
              <a:rPr sz="1200" b="1" spc="-35" dirty="0">
                <a:latin typeface="Calibri"/>
                <a:cs typeface="Calibri"/>
              </a:rPr>
              <a:t> </a:t>
            </a:r>
            <a:r>
              <a:rPr sz="1200" b="1" spc="-50" dirty="0">
                <a:latin typeface="Calibri"/>
                <a:cs typeface="Calibri"/>
              </a:rPr>
              <a:t>C</a:t>
            </a:r>
            <a:endParaRPr sz="1200">
              <a:latin typeface="Calibri"/>
              <a:cs typeface="Calibri"/>
            </a:endParaRPr>
          </a:p>
        </p:txBody>
      </p:sp>
      <p:sp>
        <p:nvSpPr>
          <p:cNvPr id="76" name="object 76"/>
          <p:cNvSpPr txBox="1"/>
          <p:nvPr/>
        </p:nvSpPr>
        <p:spPr>
          <a:xfrm>
            <a:off x="10950702" y="5588000"/>
            <a:ext cx="1065530" cy="208915"/>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Read</a:t>
            </a:r>
            <a:r>
              <a:rPr sz="1200" b="1" spc="-20" dirty="0">
                <a:latin typeface="Calibri"/>
                <a:cs typeface="Calibri"/>
              </a:rPr>
              <a:t> </a:t>
            </a:r>
            <a:r>
              <a:rPr sz="1200" b="1" dirty="0">
                <a:latin typeface="Calibri"/>
                <a:cs typeface="Calibri"/>
              </a:rPr>
              <a:t>Data</a:t>
            </a:r>
            <a:r>
              <a:rPr sz="1200" b="1" spc="-30" dirty="0">
                <a:latin typeface="Calibri"/>
                <a:cs typeface="Calibri"/>
              </a:rPr>
              <a:t> </a:t>
            </a:r>
            <a:r>
              <a:rPr sz="1200" b="1" dirty="0">
                <a:latin typeface="Calibri"/>
                <a:cs typeface="Calibri"/>
              </a:rPr>
              <a:t>C</a:t>
            </a:r>
            <a:r>
              <a:rPr sz="1200" b="1" spc="-20" dirty="0">
                <a:latin typeface="Calibri"/>
                <a:cs typeface="Calibri"/>
              </a:rPr>
              <a:t> (Ld)</a:t>
            </a:r>
            <a:endParaRPr sz="1200">
              <a:latin typeface="Calibri"/>
              <a:cs typeface="Calibri"/>
            </a:endParaRPr>
          </a:p>
        </p:txBody>
      </p:sp>
      <p:sp>
        <p:nvSpPr>
          <p:cNvPr id="77" name="object 77"/>
          <p:cNvSpPr txBox="1"/>
          <p:nvPr/>
        </p:nvSpPr>
        <p:spPr>
          <a:xfrm>
            <a:off x="9933431" y="2578607"/>
            <a:ext cx="1120140" cy="725805"/>
          </a:xfrm>
          <a:prstGeom prst="rect">
            <a:avLst/>
          </a:prstGeom>
          <a:solidFill>
            <a:srgbClr val="4471C4"/>
          </a:solidFill>
          <a:ln w="12700">
            <a:solidFill>
              <a:srgbClr val="2E528F"/>
            </a:solidFill>
          </a:ln>
        </p:spPr>
        <p:txBody>
          <a:bodyPr vert="horz" wrap="square" lIns="0" tIns="55244" rIns="0" bIns="0" rtlCol="0">
            <a:spAutoFit/>
          </a:bodyPr>
          <a:lstStyle/>
          <a:p>
            <a:pPr marL="92075">
              <a:lnSpc>
                <a:spcPct val="100000"/>
              </a:lnSpc>
              <a:spcBef>
                <a:spcPts val="434"/>
              </a:spcBef>
            </a:pPr>
            <a:r>
              <a:rPr sz="1800" spc="-10" dirty="0">
                <a:solidFill>
                  <a:srgbClr val="FFFFFF"/>
                </a:solidFill>
                <a:latin typeface="Calibri"/>
                <a:cs typeface="Calibri"/>
              </a:rPr>
              <a:t>Register</a:t>
            </a:r>
            <a:endParaRPr sz="1800">
              <a:latin typeface="Calibri"/>
              <a:cs typeface="Calibri"/>
            </a:endParaRPr>
          </a:p>
          <a:p>
            <a:pPr marL="92075">
              <a:lnSpc>
                <a:spcPct val="100000"/>
              </a:lnSpc>
            </a:pPr>
            <a:r>
              <a:rPr sz="1800" spc="-10" dirty="0">
                <a:solidFill>
                  <a:srgbClr val="FFFFFF"/>
                </a:solidFill>
                <a:latin typeface="Calibri"/>
                <a:cs typeface="Calibri"/>
              </a:rPr>
              <a:t>Writeback</a:t>
            </a:r>
            <a:endParaRPr sz="1800">
              <a:latin typeface="Calibri"/>
              <a:cs typeface="Calibri"/>
            </a:endParaRPr>
          </a:p>
        </p:txBody>
      </p:sp>
      <p:sp>
        <p:nvSpPr>
          <p:cNvPr id="78" name="object 78"/>
          <p:cNvSpPr/>
          <p:nvPr/>
        </p:nvSpPr>
        <p:spPr>
          <a:xfrm>
            <a:off x="10090658" y="2195829"/>
            <a:ext cx="733425" cy="394970"/>
          </a:xfrm>
          <a:custGeom>
            <a:avLst/>
            <a:gdLst/>
            <a:ahLst/>
            <a:cxnLst/>
            <a:rect l="l" t="t" r="r" b="b"/>
            <a:pathLst>
              <a:path w="733425" h="394969">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69">
                <a:moveTo>
                  <a:pt x="733044" y="294259"/>
                </a:moveTo>
                <a:lnTo>
                  <a:pt x="701268" y="295275"/>
                </a:lnTo>
                <a:lnTo>
                  <a:pt x="691896" y="0"/>
                </a:lnTo>
                <a:lnTo>
                  <a:pt x="679196" y="508"/>
                </a:lnTo>
                <a:lnTo>
                  <a:pt x="688568" y="295668"/>
                </a:lnTo>
                <a:lnTo>
                  <a:pt x="656844" y="296672"/>
                </a:lnTo>
                <a:lnTo>
                  <a:pt x="697357" y="371729"/>
                </a:lnTo>
                <a:lnTo>
                  <a:pt x="726541" y="308356"/>
                </a:lnTo>
                <a:lnTo>
                  <a:pt x="733044" y="294259"/>
                </a:lnTo>
                <a:close/>
              </a:path>
            </a:pathLst>
          </a:custGeom>
          <a:solidFill>
            <a:srgbClr val="4471C4"/>
          </a:solidFill>
        </p:spPr>
        <p:txBody>
          <a:bodyPr wrap="square" lIns="0" tIns="0" rIns="0" bIns="0" rtlCol="0"/>
          <a:lstStyle/>
          <a:p>
            <a:endParaRPr/>
          </a:p>
        </p:txBody>
      </p:sp>
      <p:sp>
        <p:nvSpPr>
          <p:cNvPr id="79" name="object 79"/>
          <p:cNvSpPr txBox="1"/>
          <p:nvPr/>
        </p:nvSpPr>
        <p:spPr>
          <a:xfrm>
            <a:off x="9395206" y="1956561"/>
            <a:ext cx="851535" cy="391160"/>
          </a:xfrm>
          <a:prstGeom prst="rect">
            <a:avLst/>
          </a:prstGeom>
        </p:spPr>
        <p:txBody>
          <a:bodyPr vert="horz" wrap="square" lIns="0" tIns="12700" rIns="0" bIns="0" rtlCol="0">
            <a:spAutoFit/>
          </a:bodyPr>
          <a:lstStyle/>
          <a:p>
            <a:pPr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10" dirty="0">
                <a:latin typeface="Calibri"/>
                <a:cs typeface="Calibri"/>
              </a:rPr>
              <a:t> </a:t>
            </a:r>
            <a:r>
              <a:rPr sz="1200" b="1" spc="-20" dirty="0">
                <a:latin typeface="Calibri"/>
                <a:cs typeface="Calibri"/>
              </a:rPr>
              <a:t>Data</a:t>
            </a:r>
            <a:endParaRPr sz="1200">
              <a:latin typeface="Calibri"/>
              <a:cs typeface="Calibri"/>
            </a:endParaRPr>
          </a:p>
        </p:txBody>
      </p:sp>
      <p:sp>
        <p:nvSpPr>
          <p:cNvPr id="80" name="object 80"/>
          <p:cNvSpPr txBox="1"/>
          <p:nvPr/>
        </p:nvSpPr>
        <p:spPr>
          <a:xfrm>
            <a:off x="10522966" y="1946528"/>
            <a:ext cx="851535" cy="391160"/>
          </a:xfrm>
          <a:prstGeom prst="rect">
            <a:avLst/>
          </a:prstGeom>
        </p:spPr>
        <p:txBody>
          <a:bodyPr vert="horz" wrap="square" lIns="0" tIns="12700" rIns="0" bIns="0" rtlCol="0">
            <a:spAutoFit/>
          </a:bodyPr>
          <a:lstStyle/>
          <a:p>
            <a:pPr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25" dirty="0">
                <a:latin typeface="Calibri"/>
                <a:cs typeface="Calibri"/>
              </a:rPr>
              <a:t> </a:t>
            </a:r>
            <a:r>
              <a:rPr sz="1200" b="1" spc="-10" dirty="0">
                <a:latin typeface="Calibri"/>
                <a:cs typeface="Calibri"/>
              </a:rPr>
              <a:t>Select</a:t>
            </a:r>
            <a:endParaRPr sz="1200">
              <a:latin typeface="Calibri"/>
              <a:cs typeface="Calibri"/>
            </a:endParaRPr>
          </a:p>
        </p:txBody>
      </p:sp>
      <p:sp>
        <p:nvSpPr>
          <p:cNvPr id="81" name="object 81"/>
          <p:cNvSpPr/>
          <p:nvPr/>
        </p:nvSpPr>
        <p:spPr>
          <a:xfrm>
            <a:off x="10157714" y="3293109"/>
            <a:ext cx="733425" cy="394970"/>
          </a:xfrm>
          <a:custGeom>
            <a:avLst/>
            <a:gdLst/>
            <a:ahLst/>
            <a:cxnLst/>
            <a:rect l="l" t="t" r="r" b="b"/>
            <a:pathLst>
              <a:path w="733425" h="394970">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70">
                <a:moveTo>
                  <a:pt x="733044" y="294271"/>
                </a:moveTo>
                <a:lnTo>
                  <a:pt x="701268" y="295275"/>
                </a:lnTo>
                <a:lnTo>
                  <a:pt x="691896" y="0"/>
                </a:lnTo>
                <a:lnTo>
                  <a:pt x="679196" y="508"/>
                </a:lnTo>
                <a:lnTo>
                  <a:pt x="688568" y="295668"/>
                </a:lnTo>
                <a:lnTo>
                  <a:pt x="656844" y="296684"/>
                </a:lnTo>
                <a:lnTo>
                  <a:pt x="697357" y="371729"/>
                </a:lnTo>
                <a:lnTo>
                  <a:pt x="726541" y="308356"/>
                </a:lnTo>
                <a:lnTo>
                  <a:pt x="733044" y="294271"/>
                </a:lnTo>
                <a:close/>
              </a:path>
            </a:pathLst>
          </a:custGeom>
          <a:solidFill>
            <a:srgbClr val="4471C4"/>
          </a:solidFill>
        </p:spPr>
        <p:txBody>
          <a:bodyPr wrap="square" lIns="0" tIns="0" rIns="0" bIns="0" rtlCol="0"/>
          <a:lstStyle/>
          <a:p>
            <a:endParaRPr/>
          </a:p>
        </p:txBody>
      </p:sp>
      <p:sp>
        <p:nvSpPr>
          <p:cNvPr id="82" name="object 82"/>
          <p:cNvSpPr txBox="1"/>
          <p:nvPr/>
        </p:nvSpPr>
        <p:spPr>
          <a:xfrm>
            <a:off x="9762490" y="3519042"/>
            <a:ext cx="368300" cy="574040"/>
          </a:xfrm>
          <a:prstGeom prst="rect">
            <a:avLst/>
          </a:prstGeom>
        </p:spPr>
        <p:txBody>
          <a:bodyPr vert="horz" wrap="square" lIns="0" tIns="12700" rIns="0" bIns="0" rtlCol="0">
            <a:spAutoFit/>
          </a:bodyPr>
          <a:lstStyle/>
          <a:p>
            <a:pPr marR="5080" algn="just">
              <a:lnSpc>
                <a:spcPct val="100000"/>
              </a:lnSpc>
              <a:spcBef>
                <a:spcPts val="100"/>
              </a:spcBef>
            </a:pPr>
            <a:r>
              <a:rPr sz="1200" b="1" spc="-20" dirty="0">
                <a:latin typeface="Calibri"/>
                <a:cs typeface="Calibri"/>
              </a:rPr>
              <a:t>Write </a:t>
            </a:r>
            <a:r>
              <a:rPr sz="1200" b="1" dirty="0">
                <a:latin typeface="Calibri"/>
                <a:cs typeface="Calibri"/>
              </a:rPr>
              <a:t>Reg</a:t>
            </a:r>
            <a:r>
              <a:rPr sz="1200" b="1" spc="-15" dirty="0">
                <a:latin typeface="Calibri"/>
                <a:cs typeface="Calibri"/>
              </a:rPr>
              <a:t> </a:t>
            </a:r>
            <a:r>
              <a:rPr sz="1200" b="1" spc="-50" dirty="0">
                <a:latin typeface="Calibri"/>
                <a:cs typeface="Calibri"/>
              </a:rPr>
              <a:t>C </a:t>
            </a:r>
            <a:r>
              <a:rPr sz="1200" b="1" spc="-20" dirty="0">
                <a:latin typeface="Calibri"/>
                <a:cs typeface="Calibri"/>
              </a:rPr>
              <a:t>Data</a:t>
            </a:r>
            <a:endParaRPr sz="1200">
              <a:latin typeface="Calibri"/>
              <a:cs typeface="Calibri"/>
            </a:endParaRPr>
          </a:p>
        </p:txBody>
      </p:sp>
      <p:sp>
        <p:nvSpPr>
          <p:cNvPr id="83" name="object 83"/>
          <p:cNvSpPr txBox="1"/>
          <p:nvPr/>
        </p:nvSpPr>
        <p:spPr>
          <a:xfrm>
            <a:off x="10927080" y="3534917"/>
            <a:ext cx="391795" cy="574040"/>
          </a:xfrm>
          <a:prstGeom prst="rect">
            <a:avLst/>
          </a:prstGeom>
        </p:spPr>
        <p:txBody>
          <a:bodyPr vert="horz" wrap="square" lIns="0" tIns="12700" rIns="0" bIns="0" rtlCol="0">
            <a:spAutoFit/>
          </a:bodyPr>
          <a:lstStyle/>
          <a:p>
            <a:pPr marR="5080" algn="just">
              <a:lnSpc>
                <a:spcPct val="100000"/>
              </a:lnSpc>
              <a:spcBef>
                <a:spcPts val="100"/>
              </a:spcBef>
            </a:pPr>
            <a:r>
              <a:rPr sz="1200" b="1" spc="-10" dirty="0">
                <a:latin typeface="Calibri"/>
                <a:cs typeface="Calibri"/>
              </a:rPr>
              <a:t>Write </a:t>
            </a:r>
            <a:r>
              <a:rPr sz="1200" b="1" dirty="0">
                <a:latin typeface="Calibri"/>
                <a:cs typeface="Calibri"/>
              </a:rPr>
              <a:t>Reg</a:t>
            </a:r>
            <a:r>
              <a:rPr sz="1200" b="1" spc="-15" dirty="0">
                <a:latin typeface="Calibri"/>
                <a:cs typeface="Calibri"/>
              </a:rPr>
              <a:t> </a:t>
            </a:r>
            <a:r>
              <a:rPr sz="1200" b="1" spc="-50" dirty="0">
                <a:latin typeface="Calibri"/>
                <a:cs typeface="Calibri"/>
              </a:rPr>
              <a:t>C </a:t>
            </a:r>
            <a:r>
              <a:rPr sz="1200" b="1" spc="-10" dirty="0">
                <a:latin typeface="Calibri"/>
                <a:cs typeface="Calibri"/>
              </a:rPr>
              <a:t>Select</a:t>
            </a:r>
            <a:endParaRPr sz="1200">
              <a:latin typeface="Calibri"/>
              <a:cs typeface="Calibri"/>
            </a:endParaRPr>
          </a:p>
        </p:txBody>
      </p:sp>
      <p:sp>
        <p:nvSpPr>
          <p:cNvPr id="84" name="object 84"/>
          <p:cNvSpPr txBox="1"/>
          <p:nvPr/>
        </p:nvSpPr>
        <p:spPr>
          <a:xfrm>
            <a:off x="7037958" y="3363848"/>
            <a:ext cx="398145" cy="756920"/>
          </a:xfrm>
          <a:prstGeom prst="rect">
            <a:avLst/>
          </a:prstGeom>
        </p:spPr>
        <p:txBody>
          <a:bodyPr vert="horz" wrap="square" lIns="0" tIns="12700" rIns="0" bIns="0" rtlCol="0">
            <a:spAutoFit/>
          </a:bodyPr>
          <a:lstStyle/>
          <a:p>
            <a:pPr marL="12700" marR="5080">
              <a:lnSpc>
                <a:spcPct val="100000"/>
              </a:lnSpc>
              <a:spcBef>
                <a:spcPts val="100"/>
              </a:spcBef>
            </a:pPr>
            <a:r>
              <a:rPr sz="1200" spc="-10" dirty="0">
                <a:latin typeface="Calibri"/>
                <a:cs typeface="Calibri"/>
              </a:rPr>
              <a:t>Cont. Sigs.: </a:t>
            </a:r>
            <a:r>
              <a:rPr sz="1200" spc="-25" dirty="0">
                <a:latin typeface="Calibri"/>
                <a:cs typeface="Calibri"/>
              </a:rPr>
              <a:t>Op. </a:t>
            </a:r>
            <a:r>
              <a:rPr sz="1200" spc="-10" dirty="0">
                <a:latin typeface="Calibri"/>
                <a:cs typeface="Calibri"/>
              </a:rPr>
              <a:t>Select</a:t>
            </a:r>
            <a:endParaRPr sz="1200">
              <a:latin typeface="Calibri"/>
              <a:cs typeface="Calibri"/>
            </a:endParaRPr>
          </a:p>
        </p:txBody>
      </p:sp>
      <p:sp>
        <p:nvSpPr>
          <p:cNvPr id="85" name="object 85"/>
          <p:cNvSpPr txBox="1"/>
          <p:nvPr/>
        </p:nvSpPr>
        <p:spPr>
          <a:xfrm>
            <a:off x="7037958" y="4095064"/>
            <a:ext cx="445770" cy="208915"/>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[Ld/St]</a:t>
            </a:r>
            <a:endParaRPr sz="1200">
              <a:latin typeface="Calibri"/>
              <a:cs typeface="Calibri"/>
            </a:endParaRPr>
          </a:p>
        </p:txBody>
      </p:sp>
      <p:sp>
        <p:nvSpPr>
          <p:cNvPr id="86" name="object 86"/>
          <p:cNvSpPr txBox="1"/>
          <p:nvPr/>
        </p:nvSpPr>
        <p:spPr>
          <a:xfrm>
            <a:off x="233172" y="5036261"/>
            <a:ext cx="1607185" cy="300355"/>
          </a:xfrm>
          <a:prstGeom prst="rect">
            <a:avLst/>
          </a:prstGeom>
        </p:spPr>
        <p:txBody>
          <a:bodyPr vert="horz" wrap="square" lIns="0" tIns="12700" rIns="0" bIns="0" rtlCol="0">
            <a:spAutoFit/>
          </a:bodyPr>
          <a:lstStyle/>
          <a:p>
            <a:pPr>
              <a:lnSpc>
                <a:spcPct val="100000"/>
              </a:lnSpc>
              <a:spcBef>
                <a:spcPts val="100"/>
              </a:spcBef>
            </a:pPr>
            <a:r>
              <a:rPr sz="1800" b="1" dirty="0">
                <a:latin typeface="Calibri"/>
                <a:cs typeface="Calibri"/>
              </a:rPr>
              <a:t>Instruction</a:t>
            </a:r>
            <a:r>
              <a:rPr sz="1800" b="1" spc="-40" dirty="0">
                <a:latin typeface="Calibri"/>
                <a:cs typeface="Calibri"/>
              </a:rPr>
              <a:t> </a:t>
            </a:r>
            <a:r>
              <a:rPr sz="1800" b="1" spc="-10" dirty="0">
                <a:latin typeface="Calibri"/>
                <a:cs typeface="Calibri"/>
              </a:rPr>
              <a:t>Fetch</a:t>
            </a:r>
            <a:endParaRPr sz="1800">
              <a:latin typeface="Calibri"/>
              <a:cs typeface="Calibri"/>
            </a:endParaRPr>
          </a:p>
        </p:txBody>
      </p:sp>
      <p:sp>
        <p:nvSpPr>
          <p:cNvPr id="87" name="object 87"/>
          <p:cNvSpPr txBox="1"/>
          <p:nvPr/>
        </p:nvSpPr>
        <p:spPr>
          <a:xfrm>
            <a:off x="2198370" y="5055565"/>
            <a:ext cx="2320290" cy="1105535"/>
          </a:xfrm>
          <a:prstGeom prst="rect">
            <a:avLst/>
          </a:prstGeom>
        </p:spPr>
        <p:txBody>
          <a:bodyPr vert="horz" wrap="square" lIns="0" tIns="12700" rIns="0" bIns="0" rtlCol="0">
            <a:spAutoFit/>
          </a:bodyPr>
          <a:lstStyle/>
          <a:p>
            <a:pPr marL="12700">
              <a:lnSpc>
                <a:spcPct val="100000"/>
              </a:lnSpc>
              <a:spcBef>
                <a:spcPts val="100"/>
              </a:spcBef>
              <a:tabLst>
                <a:tab pos="1570355" algn="l"/>
              </a:tabLst>
            </a:pPr>
            <a:r>
              <a:rPr sz="1800" b="1" spc="-25" dirty="0">
                <a:latin typeface="Calibri"/>
                <a:cs typeface="Calibri"/>
              </a:rPr>
              <a:t>Instr.</a:t>
            </a:r>
            <a:r>
              <a:rPr sz="1800" b="1" spc="-65" dirty="0">
                <a:latin typeface="Calibri"/>
                <a:cs typeface="Calibri"/>
              </a:rPr>
              <a:t> </a:t>
            </a:r>
            <a:r>
              <a:rPr sz="1800" b="1" spc="-10" dirty="0">
                <a:latin typeface="Calibri"/>
                <a:cs typeface="Calibri"/>
              </a:rPr>
              <a:t>Decode</a:t>
            </a:r>
            <a:r>
              <a:rPr sz="1800" b="1" dirty="0">
                <a:latin typeface="Calibri"/>
                <a:cs typeface="Calibri"/>
              </a:rPr>
              <a:t>	</a:t>
            </a:r>
            <a:r>
              <a:rPr sz="1800" b="1" spc="-10" dirty="0">
                <a:latin typeface="Calibri"/>
                <a:cs typeface="Calibri"/>
              </a:rPr>
              <a:t>Execute</a:t>
            </a:r>
            <a:endParaRPr sz="1800">
              <a:latin typeface="Calibri"/>
              <a:cs typeface="Calibri"/>
            </a:endParaRPr>
          </a:p>
          <a:p>
            <a:pPr marL="515620" marR="299085" indent="131445">
              <a:lnSpc>
                <a:spcPct val="143700"/>
              </a:lnSpc>
              <a:spcBef>
                <a:spcPts val="450"/>
              </a:spcBef>
            </a:pPr>
            <a:r>
              <a:rPr sz="1200" b="1" dirty="0">
                <a:latin typeface="Calibri"/>
                <a:cs typeface="Calibri"/>
              </a:rPr>
              <a:t>Read</a:t>
            </a:r>
            <a:r>
              <a:rPr sz="1200" b="1" spc="-20" dirty="0">
                <a:latin typeface="Calibri"/>
                <a:cs typeface="Calibri"/>
              </a:rPr>
              <a:t> </a:t>
            </a:r>
            <a:r>
              <a:rPr sz="1200" b="1" dirty="0">
                <a:latin typeface="Calibri"/>
                <a:cs typeface="Calibri"/>
              </a:rPr>
              <a:t>Regs</a:t>
            </a:r>
            <a:r>
              <a:rPr sz="1200" b="1" spc="-10" dirty="0">
                <a:latin typeface="Calibri"/>
                <a:cs typeface="Calibri"/>
              </a:rPr>
              <a:t> </a:t>
            </a:r>
            <a:r>
              <a:rPr sz="1200" b="1" dirty="0">
                <a:latin typeface="Calibri"/>
                <a:cs typeface="Calibri"/>
              </a:rPr>
              <a:t>A</a:t>
            </a:r>
            <a:r>
              <a:rPr sz="1200" b="1" spc="-20" dirty="0">
                <a:latin typeface="Calibri"/>
                <a:cs typeface="Calibri"/>
              </a:rPr>
              <a:t> </a:t>
            </a:r>
            <a:r>
              <a:rPr sz="1200" b="1" dirty="0">
                <a:latin typeface="Calibri"/>
                <a:cs typeface="Calibri"/>
              </a:rPr>
              <a:t>&amp; B</a:t>
            </a:r>
            <a:r>
              <a:rPr sz="1200" b="1" spc="-10" dirty="0">
                <a:latin typeface="Calibri"/>
                <a:cs typeface="Calibri"/>
              </a:rPr>
              <a:t> </a:t>
            </a:r>
            <a:r>
              <a:rPr sz="1200" b="1" spc="-20" dirty="0">
                <a:latin typeface="Calibri"/>
                <a:cs typeface="Calibri"/>
              </a:rPr>
              <a:t>Data </a:t>
            </a:r>
            <a:r>
              <a:rPr sz="1200" b="1" spc="-10" dirty="0">
                <a:latin typeface="Calibri"/>
                <a:cs typeface="Calibri"/>
              </a:rPr>
              <a:t>Write</a:t>
            </a:r>
            <a:r>
              <a:rPr sz="1200" b="1" spc="-4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10" dirty="0">
                <a:latin typeface="Calibri"/>
                <a:cs typeface="Calibri"/>
              </a:rPr>
              <a:t>Select</a:t>
            </a:r>
            <a:endParaRPr sz="1200">
              <a:latin typeface="Calibri"/>
              <a:cs typeface="Calibri"/>
            </a:endParaRPr>
          </a:p>
          <a:p>
            <a:pPr marL="385445">
              <a:lnSpc>
                <a:spcPct val="100000"/>
              </a:lnSpc>
              <a:spcBef>
                <a:spcPts val="315"/>
              </a:spcBef>
            </a:pPr>
            <a:r>
              <a:rPr sz="1200" b="1" spc="-10" dirty="0">
                <a:latin typeface="Calibri"/>
                <a:cs typeface="Calibri"/>
              </a:rPr>
              <a:t>Write</a:t>
            </a:r>
            <a:r>
              <a:rPr sz="1200" b="1" spc="-5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20" dirty="0">
                <a:latin typeface="Calibri"/>
                <a:cs typeface="Calibri"/>
              </a:rPr>
              <a:t>Data</a:t>
            </a:r>
            <a:endParaRPr sz="1200">
              <a:latin typeface="Calibri"/>
              <a:cs typeface="Calibri"/>
            </a:endParaRPr>
          </a:p>
        </p:txBody>
      </p:sp>
      <p:sp>
        <p:nvSpPr>
          <p:cNvPr id="88" name="object 88"/>
          <p:cNvSpPr txBox="1"/>
          <p:nvPr/>
        </p:nvSpPr>
        <p:spPr>
          <a:xfrm>
            <a:off x="7016622" y="5038725"/>
            <a:ext cx="84010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Memory</a:t>
            </a:r>
            <a:endParaRPr sz="1800">
              <a:latin typeface="Calibri"/>
              <a:cs typeface="Calibri"/>
            </a:endParaRPr>
          </a:p>
        </p:txBody>
      </p:sp>
      <p:sp>
        <p:nvSpPr>
          <p:cNvPr id="89" name="object 89"/>
          <p:cNvSpPr txBox="1"/>
          <p:nvPr/>
        </p:nvSpPr>
        <p:spPr>
          <a:xfrm>
            <a:off x="9215628" y="4995417"/>
            <a:ext cx="1875155" cy="299720"/>
          </a:xfrm>
          <a:prstGeom prst="rect">
            <a:avLst/>
          </a:prstGeom>
        </p:spPr>
        <p:txBody>
          <a:bodyPr vert="horz" wrap="square" lIns="0" tIns="12700" rIns="0" bIns="0" rtlCol="0">
            <a:spAutoFit/>
          </a:bodyPr>
          <a:lstStyle/>
          <a:p>
            <a:pPr>
              <a:lnSpc>
                <a:spcPct val="100000"/>
              </a:lnSpc>
              <a:spcBef>
                <a:spcPts val="100"/>
              </a:spcBef>
            </a:pPr>
            <a:r>
              <a:rPr sz="1800" b="1" dirty="0">
                <a:latin typeface="Calibri"/>
                <a:cs typeface="Calibri"/>
              </a:rPr>
              <a:t>Register</a:t>
            </a:r>
            <a:r>
              <a:rPr sz="1800" b="1" spc="-60" dirty="0">
                <a:latin typeface="Calibri"/>
                <a:cs typeface="Calibri"/>
              </a:rPr>
              <a:t> </a:t>
            </a:r>
            <a:r>
              <a:rPr sz="1800" b="1" spc="-20" dirty="0">
                <a:latin typeface="Calibri"/>
                <a:cs typeface="Calibri"/>
              </a:rPr>
              <a:t>Write-Back</a:t>
            </a:r>
            <a:endParaRPr sz="1800">
              <a:latin typeface="Calibri"/>
              <a:cs typeface="Calibri"/>
            </a:endParaRPr>
          </a:p>
        </p:txBody>
      </p:sp>
      <p:grpSp>
        <p:nvGrpSpPr>
          <p:cNvPr id="90" name="object 90"/>
          <p:cNvGrpSpPr/>
          <p:nvPr/>
        </p:nvGrpSpPr>
        <p:grpSpPr>
          <a:xfrm>
            <a:off x="5940297" y="1270888"/>
            <a:ext cx="3166110" cy="1652905"/>
            <a:chOff x="5940297" y="1270888"/>
            <a:chExt cx="3166110" cy="1652905"/>
          </a:xfrm>
        </p:grpSpPr>
        <p:sp>
          <p:nvSpPr>
            <p:cNvPr id="91" name="object 91"/>
            <p:cNvSpPr/>
            <p:nvPr/>
          </p:nvSpPr>
          <p:spPr>
            <a:xfrm>
              <a:off x="6720839" y="2796539"/>
              <a:ext cx="94615" cy="120650"/>
            </a:xfrm>
            <a:custGeom>
              <a:avLst/>
              <a:gdLst/>
              <a:ahLst/>
              <a:cxnLst/>
              <a:rect l="l" t="t" r="r" b="b"/>
              <a:pathLst>
                <a:path w="94615" h="120650">
                  <a:moveTo>
                    <a:pt x="94488" y="0"/>
                  </a:moveTo>
                  <a:lnTo>
                    <a:pt x="0" y="0"/>
                  </a:lnTo>
                  <a:lnTo>
                    <a:pt x="0" y="120396"/>
                  </a:lnTo>
                  <a:lnTo>
                    <a:pt x="94488" y="120396"/>
                  </a:lnTo>
                  <a:lnTo>
                    <a:pt x="94488" y="0"/>
                  </a:lnTo>
                  <a:close/>
                </a:path>
              </a:pathLst>
            </a:custGeom>
            <a:solidFill>
              <a:srgbClr val="FFFFFF"/>
            </a:solidFill>
          </p:spPr>
          <p:txBody>
            <a:bodyPr wrap="square" lIns="0" tIns="0" rIns="0" bIns="0" rtlCol="0"/>
            <a:lstStyle/>
            <a:p>
              <a:endParaRPr/>
            </a:p>
          </p:txBody>
        </p:sp>
        <p:sp>
          <p:nvSpPr>
            <p:cNvPr id="92" name="object 92"/>
            <p:cNvSpPr/>
            <p:nvPr/>
          </p:nvSpPr>
          <p:spPr>
            <a:xfrm>
              <a:off x="6720839" y="2796539"/>
              <a:ext cx="94615" cy="120650"/>
            </a:xfrm>
            <a:custGeom>
              <a:avLst/>
              <a:gdLst/>
              <a:ahLst/>
              <a:cxnLst/>
              <a:rect l="l" t="t" r="r" b="b"/>
              <a:pathLst>
                <a:path w="94615" h="120650">
                  <a:moveTo>
                    <a:pt x="0" y="120396"/>
                  </a:moveTo>
                  <a:lnTo>
                    <a:pt x="94488" y="120396"/>
                  </a:lnTo>
                  <a:lnTo>
                    <a:pt x="94488" y="0"/>
                  </a:lnTo>
                  <a:lnTo>
                    <a:pt x="0" y="0"/>
                  </a:lnTo>
                  <a:lnTo>
                    <a:pt x="0" y="120396"/>
                  </a:lnTo>
                  <a:close/>
                </a:path>
              </a:pathLst>
            </a:custGeom>
            <a:ln w="12700">
              <a:solidFill>
                <a:srgbClr val="FFFFFF"/>
              </a:solidFill>
            </a:ln>
          </p:spPr>
          <p:txBody>
            <a:bodyPr wrap="square" lIns="0" tIns="0" rIns="0" bIns="0" rtlCol="0"/>
            <a:lstStyle/>
            <a:p>
              <a:endParaRPr/>
            </a:p>
          </p:txBody>
        </p:sp>
        <p:sp>
          <p:nvSpPr>
            <p:cNvPr id="93" name="object 93"/>
            <p:cNvSpPr/>
            <p:nvPr/>
          </p:nvSpPr>
          <p:spPr>
            <a:xfrm>
              <a:off x="6332219" y="1549654"/>
              <a:ext cx="718820" cy="1313815"/>
            </a:xfrm>
            <a:custGeom>
              <a:avLst/>
              <a:gdLst/>
              <a:ahLst/>
              <a:cxnLst/>
              <a:rect l="l" t="t" r="r" b="b"/>
              <a:pathLst>
                <a:path w="718820" h="1313814">
                  <a:moveTo>
                    <a:pt x="706120" y="1300734"/>
                  </a:moveTo>
                  <a:lnTo>
                    <a:pt x="483870" y="1300734"/>
                  </a:lnTo>
                  <a:lnTo>
                    <a:pt x="483870" y="1313434"/>
                  </a:lnTo>
                  <a:lnTo>
                    <a:pt x="718820" y="1313434"/>
                  </a:lnTo>
                  <a:lnTo>
                    <a:pt x="718820" y="1307084"/>
                  </a:lnTo>
                  <a:lnTo>
                    <a:pt x="706120" y="1307084"/>
                  </a:lnTo>
                  <a:lnTo>
                    <a:pt x="706120" y="1300734"/>
                  </a:lnTo>
                  <a:close/>
                </a:path>
                <a:path w="718820" h="1313814">
                  <a:moveTo>
                    <a:pt x="706120" y="6350"/>
                  </a:moveTo>
                  <a:lnTo>
                    <a:pt x="706120" y="1307084"/>
                  </a:lnTo>
                  <a:lnTo>
                    <a:pt x="712470" y="1300734"/>
                  </a:lnTo>
                  <a:lnTo>
                    <a:pt x="718820" y="1300734"/>
                  </a:lnTo>
                  <a:lnTo>
                    <a:pt x="718820" y="12700"/>
                  </a:lnTo>
                  <a:lnTo>
                    <a:pt x="712470" y="12700"/>
                  </a:lnTo>
                  <a:lnTo>
                    <a:pt x="706120" y="6350"/>
                  </a:lnTo>
                  <a:close/>
                </a:path>
                <a:path w="718820" h="1313814">
                  <a:moveTo>
                    <a:pt x="718820" y="1300734"/>
                  </a:moveTo>
                  <a:lnTo>
                    <a:pt x="712470" y="1300734"/>
                  </a:lnTo>
                  <a:lnTo>
                    <a:pt x="706120" y="1307084"/>
                  </a:lnTo>
                  <a:lnTo>
                    <a:pt x="718820" y="1307084"/>
                  </a:lnTo>
                  <a:lnTo>
                    <a:pt x="718820" y="1300734"/>
                  </a:lnTo>
                  <a:close/>
                </a:path>
                <a:path w="718820" h="1313814">
                  <a:moveTo>
                    <a:pt x="31750" y="158750"/>
                  </a:moveTo>
                  <a:lnTo>
                    <a:pt x="0" y="158750"/>
                  </a:lnTo>
                  <a:lnTo>
                    <a:pt x="38100" y="234950"/>
                  </a:lnTo>
                  <a:lnTo>
                    <a:pt x="69850" y="171450"/>
                  </a:lnTo>
                  <a:lnTo>
                    <a:pt x="31750" y="171450"/>
                  </a:lnTo>
                  <a:lnTo>
                    <a:pt x="31750" y="158750"/>
                  </a:lnTo>
                  <a:close/>
                </a:path>
                <a:path w="718820" h="1313814">
                  <a:moveTo>
                    <a:pt x="718820" y="0"/>
                  </a:moveTo>
                  <a:lnTo>
                    <a:pt x="31750" y="0"/>
                  </a:lnTo>
                  <a:lnTo>
                    <a:pt x="31750" y="171450"/>
                  </a:lnTo>
                  <a:lnTo>
                    <a:pt x="44450" y="171450"/>
                  </a:lnTo>
                  <a:lnTo>
                    <a:pt x="44450" y="12700"/>
                  </a:lnTo>
                  <a:lnTo>
                    <a:pt x="38100" y="12700"/>
                  </a:lnTo>
                  <a:lnTo>
                    <a:pt x="44450" y="6350"/>
                  </a:lnTo>
                  <a:lnTo>
                    <a:pt x="718820" y="6350"/>
                  </a:lnTo>
                  <a:lnTo>
                    <a:pt x="718820" y="0"/>
                  </a:lnTo>
                  <a:close/>
                </a:path>
                <a:path w="718820" h="1313814">
                  <a:moveTo>
                    <a:pt x="76200" y="158750"/>
                  </a:moveTo>
                  <a:lnTo>
                    <a:pt x="44450" y="158750"/>
                  </a:lnTo>
                  <a:lnTo>
                    <a:pt x="44450" y="171450"/>
                  </a:lnTo>
                  <a:lnTo>
                    <a:pt x="69850" y="171450"/>
                  </a:lnTo>
                  <a:lnTo>
                    <a:pt x="76200" y="158750"/>
                  </a:lnTo>
                  <a:close/>
                </a:path>
                <a:path w="718820" h="1313814">
                  <a:moveTo>
                    <a:pt x="44450" y="6350"/>
                  </a:moveTo>
                  <a:lnTo>
                    <a:pt x="38100" y="12700"/>
                  </a:lnTo>
                  <a:lnTo>
                    <a:pt x="44450" y="12700"/>
                  </a:lnTo>
                  <a:lnTo>
                    <a:pt x="44450" y="6350"/>
                  </a:lnTo>
                  <a:close/>
                </a:path>
                <a:path w="718820" h="1313814">
                  <a:moveTo>
                    <a:pt x="706120" y="6350"/>
                  </a:moveTo>
                  <a:lnTo>
                    <a:pt x="44450" y="6350"/>
                  </a:lnTo>
                  <a:lnTo>
                    <a:pt x="44450" y="12700"/>
                  </a:lnTo>
                  <a:lnTo>
                    <a:pt x="706120" y="12700"/>
                  </a:lnTo>
                  <a:lnTo>
                    <a:pt x="706120" y="6350"/>
                  </a:lnTo>
                  <a:close/>
                </a:path>
                <a:path w="718820" h="1313814">
                  <a:moveTo>
                    <a:pt x="718820" y="6350"/>
                  </a:moveTo>
                  <a:lnTo>
                    <a:pt x="706120" y="6350"/>
                  </a:lnTo>
                  <a:lnTo>
                    <a:pt x="712470" y="12700"/>
                  </a:lnTo>
                  <a:lnTo>
                    <a:pt x="718820" y="12700"/>
                  </a:lnTo>
                  <a:lnTo>
                    <a:pt x="718820" y="6350"/>
                  </a:lnTo>
                  <a:close/>
                </a:path>
              </a:pathLst>
            </a:custGeom>
            <a:solidFill>
              <a:srgbClr val="FF0000"/>
            </a:solidFill>
          </p:spPr>
          <p:txBody>
            <a:bodyPr wrap="square" lIns="0" tIns="0" rIns="0" bIns="0" rtlCol="0"/>
            <a:lstStyle/>
            <a:p>
              <a:endParaRPr/>
            </a:p>
          </p:txBody>
        </p:sp>
        <p:sp>
          <p:nvSpPr>
            <p:cNvPr id="94" name="object 94"/>
            <p:cNvSpPr/>
            <p:nvPr/>
          </p:nvSpPr>
          <p:spPr>
            <a:xfrm>
              <a:off x="8915399" y="2007108"/>
              <a:ext cx="94615" cy="120650"/>
            </a:xfrm>
            <a:custGeom>
              <a:avLst/>
              <a:gdLst/>
              <a:ahLst/>
              <a:cxnLst/>
              <a:rect l="l" t="t" r="r" b="b"/>
              <a:pathLst>
                <a:path w="94615" h="120650">
                  <a:moveTo>
                    <a:pt x="94488" y="0"/>
                  </a:moveTo>
                  <a:lnTo>
                    <a:pt x="0" y="0"/>
                  </a:lnTo>
                  <a:lnTo>
                    <a:pt x="0" y="120396"/>
                  </a:lnTo>
                  <a:lnTo>
                    <a:pt x="94488" y="120396"/>
                  </a:lnTo>
                  <a:lnTo>
                    <a:pt x="94488" y="0"/>
                  </a:lnTo>
                  <a:close/>
                </a:path>
              </a:pathLst>
            </a:custGeom>
            <a:solidFill>
              <a:srgbClr val="FFFFFF"/>
            </a:solidFill>
          </p:spPr>
          <p:txBody>
            <a:bodyPr wrap="square" lIns="0" tIns="0" rIns="0" bIns="0" rtlCol="0"/>
            <a:lstStyle/>
            <a:p>
              <a:endParaRPr/>
            </a:p>
          </p:txBody>
        </p:sp>
        <p:sp>
          <p:nvSpPr>
            <p:cNvPr id="95" name="object 95"/>
            <p:cNvSpPr/>
            <p:nvPr/>
          </p:nvSpPr>
          <p:spPr>
            <a:xfrm>
              <a:off x="8915399" y="2007108"/>
              <a:ext cx="94615" cy="120650"/>
            </a:xfrm>
            <a:custGeom>
              <a:avLst/>
              <a:gdLst/>
              <a:ahLst/>
              <a:cxnLst/>
              <a:rect l="l" t="t" r="r" b="b"/>
              <a:pathLst>
                <a:path w="94615" h="120650">
                  <a:moveTo>
                    <a:pt x="0" y="120396"/>
                  </a:moveTo>
                  <a:lnTo>
                    <a:pt x="94488" y="120396"/>
                  </a:lnTo>
                  <a:lnTo>
                    <a:pt x="94488" y="0"/>
                  </a:lnTo>
                  <a:lnTo>
                    <a:pt x="0" y="0"/>
                  </a:lnTo>
                  <a:lnTo>
                    <a:pt x="0" y="120396"/>
                  </a:lnTo>
                  <a:close/>
                </a:path>
              </a:pathLst>
            </a:custGeom>
            <a:ln w="12700">
              <a:solidFill>
                <a:srgbClr val="FFFFFF"/>
              </a:solidFill>
            </a:ln>
          </p:spPr>
          <p:txBody>
            <a:bodyPr wrap="square" lIns="0" tIns="0" rIns="0" bIns="0" rtlCol="0"/>
            <a:lstStyle/>
            <a:p>
              <a:endParaRPr/>
            </a:p>
          </p:txBody>
        </p:sp>
        <p:sp>
          <p:nvSpPr>
            <p:cNvPr id="96" name="object 96"/>
            <p:cNvSpPr/>
            <p:nvPr/>
          </p:nvSpPr>
          <p:spPr>
            <a:xfrm>
              <a:off x="5955791" y="1270888"/>
              <a:ext cx="3150870" cy="802640"/>
            </a:xfrm>
            <a:custGeom>
              <a:avLst/>
              <a:gdLst/>
              <a:ahLst/>
              <a:cxnLst/>
              <a:rect l="l" t="t" r="r" b="b"/>
              <a:pathLst>
                <a:path w="3150870" h="802639">
                  <a:moveTo>
                    <a:pt x="3137789" y="789939"/>
                  </a:moveTo>
                  <a:lnTo>
                    <a:pt x="3053715" y="789939"/>
                  </a:lnTo>
                  <a:lnTo>
                    <a:pt x="3053715" y="802639"/>
                  </a:lnTo>
                  <a:lnTo>
                    <a:pt x="3150489" y="802639"/>
                  </a:lnTo>
                  <a:lnTo>
                    <a:pt x="3150489" y="796289"/>
                  </a:lnTo>
                  <a:lnTo>
                    <a:pt x="3137789" y="796289"/>
                  </a:lnTo>
                  <a:lnTo>
                    <a:pt x="3137789" y="789939"/>
                  </a:lnTo>
                  <a:close/>
                </a:path>
                <a:path w="3150870" h="802639">
                  <a:moveTo>
                    <a:pt x="3137789" y="6350"/>
                  </a:moveTo>
                  <a:lnTo>
                    <a:pt x="3137789" y="796289"/>
                  </a:lnTo>
                  <a:lnTo>
                    <a:pt x="3144139" y="789939"/>
                  </a:lnTo>
                  <a:lnTo>
                    <a:pt x="3150489" y="789939"/>
                  </a:lnTo>
                  <a:lnTo>
                    <a:pt x="3150489" y="12700"/>
                  </a:lnTo>
                  <a:lnTo>
                    <a:pt x="3144139" y="12700"/>
                  </a:lnTo>
                  <a:lnTo>
                    <a:pt x="3137789" y="6350"/>
                  </a:lnTo>
                  <a:close/>
                </a:path>
                <a:path w="3150870" h="802639">
                  <a:moveTo>
                    <a:pt x="3150489" y="789939"/>
                  </a:moveTo>
                  <a:lnTo>
                    <a:pt x="3144139" y="789939"/>
                  </a:lnTo>
                  <a:lnTo>
                    <a:pt x="3137789" y="796289"/>
                  </a:lnTo>
                  <a:lnTo>
                    <a:pt x="3150489" y="796289"/>
                  </a:lnTo>
                  <a:lnTo>
                    <a:pt x="3150489" y="789939"/>
                  </a:lnTo>
                  <a:close/>
                </a:path>
                <a:path w="3150870" h="802639">
                  <a:moveTo>
                    <a:pt x="31750" y="429895"/>
                  </a:moveTo>
                  <a:lnTo>
                    <a:pt x="0" y="429895"/>
                  </a:lnTo>
                  <a:lnTo>
                    <a:pt x="38100" y="506095"/>
                  </a:lnTo>
                  <a:lnTo>
                    <a:pt x="69850" y="442595"/>
                  </a:lnTo>
                  <a:lnTo>
                    <a:pt x="31750" y="442595"/>
                  </a:lnTo>
                  <a:lnTo>
                    <a:pt x="31750" y="429895"/>
                  </a:lnTo>
                  <a:close/>
                </a:path>
                <a:path w="3150870" h="802639">
                  <a:moveTo>
                    <a:pt x="3150489" y="0"/>
                  </a:moveTo>
                  <a:lnTo>
                    <a:pt x="31750" y="0"/>
                  </a:lnTo>
                  <a:lnTo>
                    <a:pt x="31750" y="442595"/>
                  </a:lnTo>
                  <a:lnTo>
                    <a:pt x="44450" y="442595"/>
                  </a:lnTo>
                  <a:lnTo>
                    <a:pt x="44450" y="12700"/>
                  </a:lnTo>
                  <a:lnTo>
                    <a:pt x="38100" y="12700"/>
                  </a:lnTo>
                  <a:lnTo>
                    <a:pt x="44450" y="6350"/>
                  </a:lnTo>
                  <a:lnTo>
                    <a:pt x="3150489" y="6350"/>
                  </a:lnTo>
                  <a:lnTo>
                    <a:pt x="3150489" y="0"/>
                  </a:lnTo>
                  <a:close/>
                </a:path>
                <a:path w="3150870" h="802639">
                  <a:moveTo>
                    <a:pt x="76200" y="429895"/>
                  </a:moveTo>
                  <a:lnTo>
                    <a:pt x="44450" y="429895"/>
                  </a:lnTo>
                  <a:lnTo>
                    <a:pt x="44450" y="442595"/>
                  </a:lnTo>
                  <a:lnTo>
                    <a:pt x="69850" y="442595"/>
                  </a:lnTo>
                  <a:lnTo>
                    <a:pt x="76200" y="429895"/>
                  </a:lnTo>
                  <a:close/>
                </a:path>
                <a:path w="3150870" h="802639">
                  <a:moveTo>
                    <a:pt x="44450" y="6350"/>
                  </a:moveTo>
                  <a:lnTo>
                    <a:pt x="38100" y="12700"/>
                  </a:lnTo>
                  <a:lnTo>
                    <a:pt x="44450" y="12700"/>
                  </a:lnTo>
                  <a:lnTo>
                    <a:pt x="44450" y="6350"/>
                  </a:lnTo>
                  <a:close/>
                </a:path>
                <a:path w="3150870" h="802639">
                  <a:moveTo>
                    <a:pt x="3137789" y="6350"/>
                  </a:moveTo>
                  <a:lnTo>
                    <a:pt x="44450" y="6350"/>
                  </a:lnTo>
                  <a:lnTo>
                    <a:pt x="44450" y="12700"/>
                  </a:lnTo>
                  <a:lnTo>
                    <a:pt x="3137789" y="12700"/>
                  </a:lnTo>
                  <a:lnTo>
                    <a:pt x="3137789" y="6350"/>
                  </a:lnTo>
                  <a:close/>
                </a:path>
                <a:path w="3150870" h="802639">
                  <a:moveTo>
                    <a:pt x="3150489" y="6350"/>
                  </a:moveTo>
                  <a:lnTo>
                    <a:pt x="3137789" y="6350"/>
                  </a:lnTo>
                  <a:lnTo>
                    <a:pt x="3144139" y="12700"/>
                  </a:lnTo>
                  <a:lnTo>
                    <a:pt x="3150489" y="12700"/>
                  </a:lnTo>
                  <a:lnTo>
                    <a:pt x="3150489" y="6350"/>
                  </a:lnTo>
                  <a:close/>
                </a:path>
              </a:pathLst>
            </a:custGeom>
            <a:solidFill>
              <a:srgbClr val="FF0000"/>
            </a:solidFill>
          </p:spPr>
          <p:txBody>
            <a:bodyPr wrap="square" lIns="0" tIns="0" rIns="0" bIns="0" rtlCol="0"/>
            <a:lstStyle/>
            <a:p>
              <a:endParaRPr/>
            </a:p>
          </p:txBody>
        </p:sp>
        <p:sp>
          <p:nvSpPr>
            <p:cNvPr id="97" name="object 97"/>
            <p:cNvSpPr/>
            <p:nvPr/>
          </p:nvSpPr>
          <p:spPr>
            <a:xfrm>
              <a:off x="5946647" y="1776983"/>
              <a:ext cx="94615" cy="120650"/>
            </a:xfrm>
            <a:custGeom>
              <a:avLst/>
              <a:gdLst/>
              <a:ahLst/>
              <a:cxnLst/>
              <a:rect l="l" t="t" r="r" b="b"/>
              <a:pathLst>
                <a:path w="94614" h="120650">
                  <a:moveTo>
                    <a:pt x="94487" y="0"/>
                  </a:moveTo>
                  <a:lnTo>
                    <a:pt x="0" y="0"/>
                  </a:lnTo>
                  <a:lnTo>
                    <a:pt x="0" y="120396"/>
                  </a:lnTo>
                  <a:lnTo>
                    <a:pt x="94487" y="120396"/>
                  </a:lnTo>
                  <a:lnTo>
                    <a:pt x="94487" y="0"/>
                  </a:lnTo>
                  <a:close/>
                </a:path>
              </a:pathLst>
            </a:custGeom>
            <a:solidFill>
              <a:srgbClr val="FFFFFF"/>
            </a:solidFill>
          </p:spPr>
          <p:txBody>
            <a:bodyPr wrap="square" lIns="0" tIns="0" rIns="0" bIns="0" rtlCol="0"/>
            <a:lstStyle/>
            <a:p>
              <a:endParaRPr/>
            </a:p>
          </p:txBody>
        </p:sp>
        <p:sp>
          <p:nvSpPr>
            <p:cNvPr id="98" name="object 98"/>
            <p:cNvSpPr/>
            <p:nvPr/>
          </p:nvSpPr>
          <p:spPr>
            <a:xfrm>
              <a:off x="5946647" y="1776983"/>
              <a:ext cx="94615" cy="120650"/>
            </a:xfrm>
            <a:custGeom>
              <a:avLst/>
              <a:gdLst/>
              <a:ahLst/>
              <a:cxnLst/>
              <a:rect l="l" t="t" r="r" b="b"/>
              <a:pathLst>
                <a:path w="94614" h="120650">
                  <a:moveTo>
                    <a:pt x="0" y="120396"/>
                  </a:moveTo>
                  <a:lnTo>
                    <a:pt x="94487" y="120396"/>
                  </a:lnTo>
                  <a:lnTo>
                    <a:pt x="94487" y="0"/>
                  </a:lnTo>
                  <a:lnTo>
                    <a:pt x="0" y="0"/>
                  </a:lnTo>
                  <a:lnTo>
                    <a:pt x="0" y="120396"/>
                  </a:lnTo>
                  <a:close/>
                </a:path>
              </a:pathLst>
            </a:custGeom>
            <a:ln w="12700">
              <a:solidFill>
                <a:srgbClr val="FFFFFF"/>
              </a:solidFill>
            </a:ln>
          </p:spPr>
          <p:txBody>
            <a:bodyPr wrap="square" lIns="0" tIns="0" rIns="0" bIns="0" rtlCol="0"/>
            <a:lstStyle/>
            <a:p>
              <a:endParaRPr/>
            </a:p>
          </p:txBody>
        </p:sp>
      </p:grpSp>
      <p:sp>
        <p:nvSpPr>
          <p:cNvPr id="99" name="object 99"/>
          <p:cNvSpPr txBox="1"/>
          <p:nvPr/>
        </p:nvSpPr>
        <p:spPr>
          <a:xfrm>
            <a:off x="4890642" y="2147442"/>
            <a:ext cx="757555"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Calibri"/>
                <a:cs typeface="Calibri"/>
              </a:rPr>
              <a:t>Branch</a:t>
            </a:r>
            <a:r>
              <a:rPr sz="1000" b="1" dirty="0">
                <a:latin typeface="Calibri"/>
                <a:cs typeface="Calibri"/>
              </a:rPr>
              <a:t> </a:t>
            </a:r>
            <a:r>
              <a:rPr sz="1000" b="1" spc="-10" dirty="0">
                <a:latin typeface="Calibri"/>
                <a:cs typeface="Calibri"/>
              </a:rPr>
              <a:t>Target</a:t>
            </a:r>
            <a:endParaRPr sz="1000">
              <a:latin typeface="Calibri"/>
              <a:cs typeface="Calibri"/>
            </a:endParaRPr>
          </a:p>
        </p:txBody>
      </p:sp>
      <p:sp>
        <p:nvSpPr>
          <p:cNvPr id="100" name="object 100"/>
          <p:cNvSpPr txBox="1"/>
          <p:nvPr/>
        </p:nvSpPr>
        <p:spPr>
          <a:xfrm>
            <a:off x="5995161" y="1104646"/>
            <a:ext cx="1218565" cy="618490"/>
          </a:xfrm>
          <a:prstGeom prst="rect">
            <a:avLst/>
          </a:prstGeom>
        </p:spPr>
        <p:txBody>
          <a:bodyPr vert="horz" wrap="square" lIns="0" tIns="12065" rIns="0" bIns="0" rtlCol="0">
            <a:spAutoFit/>
          </a:bodyPr>
          <a:lstStyle/>
          <a:p>
            <a:pPr marL="12700" marR="273685">
              <a:lnSpc>
                <a:spcPct val="100000"/>
              </a:lnSpc>
              <a:spcBef>
                <a:spcPts val="95"/>
              </a:spcBef>
            </a:pPr>
            <a:r>
              <a:rPr sz="1000" b="1" dirty="0">
                <a:solidFill>
                  <a:srgbClr val="FF0000"/>
                </a:solidFill>
                <a:latin typeface="Calibri"/>
                <a:cs typeface="Calibri"/>
              </a:rPr>
              <a:t>Mem/WB</a:t>
            </a:r>
            <a:r>
              <a:rPr sz="1000" b="1" spc="-35" dirty="0">
                <a:solidFill>
                  <a:srgbClr val="FF0000"/>
                </a:solidFill>
                <a:latin typeface="Calibri"/>
                <a:cs typeface="Calibri"/>
              </a:rPr>
              <a:t> </a:t>
            </a:r>
            <a:r>
              <a:rPr sz="1000" b="1" dirty="0">
                <a:solidFill>
                  <a:srgbClr val="FF0000"/>
                </a:solidFill>
                <a:latin typeface="Calibri"/>
                <a:cs typeface="Calibri"/>
              </a:rPr>
              <a:t>to</a:t>
            </a:r>
            <a:r>
              <a:rPr sz="1000" b="1" spc="-15" dirty="0">
                <a:solidFill>
                  <a:srgbClr val="FF0000"/>
                </a:solidFill>
                <a:latin typeface="Calibri"/>
                <a:cs typeface="Calibri"/>
              </a:rPr>
              <a:t> </a:t>
            </a:r>
            <a:r>
              <a:rPr sz="1000" b="1" spc="-20" dirty="0">
                <a:solidFill>
                  <a:srgbClr val="FF0000"/>
                </a:solidFill>
                <a:latin typeface="Calibri"/>
                <a:cs typeface="Calibri"/>
              </a:rPr>
              <a:t>Exec </a:t>
            </a:r>
            <a:r>
              <a:rPr sz="1000" b="1" spc="-10" dirty="0">
                <a:solidFill>
                  <a:srgbClr val="FF0000"/>
                </a:solidFill>
                <a:latin typeface="Calibri"/>
                <a:cs typeface="Calibri"/>
              </a:rPr>
              <a:t>Forward</a:t>
            </a:r>
            <a:endParaRPr sz="1000">
              <a:latin typeface="Calibri"/>
              <a:cs typeface="Calibri"/>
            </a:endParaRPr>
          </a:p>
          <a:p>
            <a:pPr marL="349250">
              <a:lnSpc>
                <a:spcPts val="1070"/>
              </a:lnSpc>
            </a:pPr>
            <a:r>
              <a:rPr sz="1000" b="1" dirty="0">
                <a:solidFill>
                  <a:srgbClr val="FF0000"/>
                </a:solidFill>
                <a:latin typeface="Calibri"/>
                <a:cs typeface="Calibri"/>
              </a:rPr>
              <a:t>Ex/Mem</a:t>
            </a:r>
            <a:r>
              <a:rPr sz="1000" b="1" spc="-30" dirty="0">
                <a:solidFill>
                  <a:srgbClr val="FF0000"/>
                </a:solidFill>
                <a:latin typeface="Calibri"/>
                <a:cs typeface="Calibri"/>
              </a:rPr>
              <a:t> </a:t>
            </a:r>
            <a:r>
              <a:rPr sz="1000" b="1" dirty="0">
                <a:solidFill>
                  <a:srgbClr val="FF0000"/>
                </a:solidFill>
                <a:latin typeface="Calibri"/>
                <a:cs typeface="Calibri"/>
              </a:rPr>
              <a:t>to</a:t>
            </a:r>
            <a:r>
              <a:rPr sz="1000" b="1" spc="-30" dirty="0">
                <a:solidFill>
                  <a:srgbClr val="FF0000"/>
                </a:solidFill>
                <a:latin typeface="Calibri"/>
                <a:cs typeface="Calibri"/>
              </a:rPr>
              <a:t> </a:t>
            </a:r>
            <a:r>
              <a:rPr sz="1000" b="1" spc="-20" dirty="0">
                <a:solidFill>
                  <a:srgbClr val="FF0000"/>
                </a:solidFill>
                <a:latin typeface="Calibri"/>
                <a:cs typeface="Calibri"/>
              </a:rPr>
              <a:t>Exec</a:t>
            </a:r>
            <a:endParaRPr sz="1000">
              <a:latin typeface="Calibri"/>
              <a:cs typeface="Calibri"/>
            </a:endParaRPr>
          </a:p>
          <a:p>
            <a:pPr marL="349250">
              <a:lnSpc>
                <a:spcPct val="100000"/>
              </a:lnSpc>
            </a:pPr>
            <a:r>
              <a:rPr sz="1000" b="1" spc="-10" dirty="0">
                <a:solidFill>
                  <a:srgbClr val="FF0000"/>
                </a:solidFill>
                <a:latin typeface="Calibri"/>
                <a:cs typeface="Calibri"/>
              </a:rPr>
              <a:t>Forward</a:t>
            </a:r>
            <a:endParaRPr sz="1000">
              <a:latin typeface="Calibri"/>
              <a:cs typeface="Calibri"/>
            </a:endParaRPr>
          </a:p>
        </p:txBody>
      </p:sp>
      <p:sp>
        <p:nvSpPr>
          <p:cNvPr id="101" name="object 101"/>
          <p:cNvSpPr txBox="1"/>
          <p:nvPr/>
        </p:nvSpPr>
        <p:spPr>
          <a:xfrm>
            <a:off x="5747003" y="3485388"/>
            <a:ext cx="436245" cy="254635"/>
          </a:xfrm>
          <a:prstGeom prst="rect">
            <a:avLst/>
          </a:prstGeom>
          <a:solidFill>
            <a:srgbClr val="4471C4"/>
          </a:solidFill>
          <a:ln w="12700">
            <a:solidFill>
              <a:srgbClr val="2E528F"/>
            </a:solidFill>
          </a:ln>
        </p:spPr>
        <p:txBody>
          <a:bodyPr vert="horz" wrap="square" lIns="0" tIns="37465" rIns="0" bIns="0" rtlCol="0">
            <a:spAutoFit/>
          </a:bodyPr>
          <a:lstStyle/>
          <a:p>
            <a:pPr marL="38100">
              <a:lnSpc>
                <a:spcPct val="100000"/>
              </a:lnSpc>
              <a:spcBef>
                <a:spcPts val="295"/>
              </a:spcBef>
            </a:pPr>
            <a:r>
              <a:rPr sz="1200" spc="-25" dirty="0">
                <a:solidFill>
                  <a:srgbClr val="FFFFFF"/>
                </a:solidFill>
                <a:latin typeface="Calibri"/>
                <a:cs typeface="Calibri"/>
              </a:rPr>
              <a:t>MUX</a:t>
            </a:r>
            <a:endParaRPr sz="1200">
              <a:latin typeface="Calibri"/>
              <a:cs typeface="Calibri"/>
            </a:endParaRPr>
          </a:p>
        </p:txBody>
      </p:sp>
      <p:sp>
        <p:nvSpPr>
          <p:cNvPr id="102" name="object 102"/>
          <p:cNvSpPr/>
          <p:nvPr/>
        </p:nvSpPr>
        <p:spPr>
          <a:xfrm>
            <a:off x="5705221" y="2910712"/>
            <a:ext cx="260985" cy="576580"/>
          </a:xfrm>
          <a:custGeom>
            <a:avLst/>
            <a:gdLst/>
            <a:ahLst/>
            <a:cxnLst/>
            <a:rect l="l" t="t" r="r" b="b"/>
            <a:pathLst>
              <a:path w="260985" h="576579">
                <a:moveTo>
                  <a:pt x="76200" y="499745"/>
                </a:moveTo>
                <a:lnTo>
                  <a:pt x="44437" y="500075"/>
                </a:lnTo>
                <a:lnTo>
                  <a:pt x="38989" y="6096"/>
                </a:lnTo>
                <a:lnTo>
                  <a:pt x="26289" y="6350"/>
                </a:lnTo>
                <a:lnTo>
                  <a:pt x="31724" y="500202"/>
                </a:lnTo>
                <a:lnTo>
                  <a:pt x="0" y="500507"/>
                </a:lnTo>
                <a:lnTo>
                  <a:pt x="38989" y="576326"/>
                </a:lnTo>
                <a:lnTo>
                  <a:pt x="69773" y="512953"/>
                </a:lnTo>
                <a:lnTo>
                  <a:pt x="76200" y="499745"/>
                </a:lnTo>
                <a:close/>
              </a:path>
              <a:path w="260985" h="576579">
                <a:moveTo>
                  <a:pt x="260604" y="493649"/>
                </a:moveTo>
                <a:lnTo>
                  <a:pt x="228841" y="493979"/>
                </a:lnTo>
                <a:lnTo>
                  <a:pt x="223393" y="0"/>
                </a:lnTo>
                <a:lnTo>
                  <a:pt x="210693" y="254"/>
                </a:lnTo>
                <a:lnTo>
                  <a:pt x="216128" y="494106"/>
                </a:lnTo>
                <a:lnTo>
                  <a:pt x="184404" y="494411"/>
                </a:lnTo>
                <a:lnTo>
                  <a:pt x="223393" y="570230"/>
                </a:lnTo>
                <a:lnTo>
                  <a:pt x="254177" y="506857"/>
                </a:lnTo>
                <a:lnTo>
                  <a:pt x="260604" y="493649"/>
                </a:lnTo>
                <a:close/>
              </a:path>
            </a:pathLst>
          </a:custGeom>
          <a:solidFill>
            <a:srgbClr val="4471C4"/>
          </a:solidFill>
        </p:spPr>
        <p:txBody>
          <a:bodyPr wrap="square" lIns="0" tIns="0" rIns="0" bIns="0" rtlCol="0"/>
          <a:lstStyle/>
          <a:p>
            <a:endParaRPr/>
          </a:p>
        </p:txBody>
      </p:sp>
      <p:sp>
        <p:nvSpPr>
          <p:cNvPr id="103" name="object 103"/>
          <p:cNvSpPr txBox="1"/>
          <p:nvPr/>
        </p:nvSpPr>
        <p:spPr>
          <a:xfrm>
            <a:off x="5604509" y="2536598"/>
            <a:ext cx="541655" cy="911225"/>
          </a:xfrm>
          <a:prstGeom prst="rect">
            <a:avLst/>
          </a:prstGeom>
        </p:spPr>
        <p:txBody>
          <a:bodyPr vert="vert270" wrap="square" lIns="0" tIns="0" rIns="0" bIns="0" rtlCol="0">
            <a:spAutoFit/>
          </a:bodyPr>
          <a:lstStyle/>
          <a:p>
            <a:pPr marL="12700">
              <a:lnSpc>
                <a:spcPts val="1235"/>
              </a:lnSpc>
            </a:pPr>
            <a:r>
              <a:rPr sz="1200" b="1" dirty="0">
                <a:latin typeface="Calibri"/>
                <a:cs typeface="Calibri"/>
              </a:rPr>
              <a:t>WB/Ex</a:t>
            </a:r>
            <a:r>
              <a:rPr sz="1200" b="1" spc="-20" dirty="0">
                <a:latin typeface="Calibri"/>
                <a:cs typeface="Calibri"/>
              </a:rPr>
              <a:t> </a:t>
            </a:r>
            <a:r>
              <a:rPr sz="1200" b="1" spc="-25" dirty="0">
                <a:latin typeface="Calibri"/>
                <a:cs typeface="Calibri"/>
              </a:rPr>
              <a:t>Fwd</a:t>
            </a:r>
            <a:endParaRPr sz="1200">
              <a:latin typeface="Calibri"/>
              <a:cs typeface="Calibri"/>
            </a:endParaRPr>
          </a:p>
          <a:p>
            <a:pPr marL="55880" marR="5080" indent="-1905">
              <a:lnSpc>
                <a:spcPts val="1430"/>
              </a:lnSpc>
              <a:spcBef>
                <a:spcPts val="50"/>
              </a:spcBef>
            </a:pPr>
            <a:r>
              <a:rPr sz="1200" b="1" dirty="0">
                <a:latin typeface="Calibri"/>
                <a:cs typeface="Calibri"/>
              </a:rPr>
              <a:t>Ex/Ex</a:t>
            </a:r>
            <a:r>
              <a:rPr sz="1200" b="1" spc="-5" dirty="0">
                <a:latin typeface="Calibri"/>
                <a:cs typeface="Calibri"/>
              </a:rPr>
              <a:t> </a:t>
            </a:r>
            <a:r>
              <a:rPr sz="1200" b="1" spc="-25" dirty="0">
                <a:latin typeface="Calibri"/>
                <a:cs typeface="Calibri"/>
              </a:rPr>
              <a:t>Fwd </a:t>
            </a:r>
            <a:r>
              <a:rPr sz="1200" b="1" dirty="0">
                <a:latin typeface="Calibri"/>
                <a:cs typeface="Calibri"/>
              </a:rPr>
              <a:t>Mem/Ex</a:t>
            </a:r>
            <a:r>
              <a:rPr sz="1200" b="1" spc="-20" dirty="0">
                <a:latin typeface="Calibri"/>
                <a:cs typeface="Calibri"/>
              </a:rPr>
              <a:t> </a:t>
            </a:r>
            <a:r>
              <a:rPr sz="1200" b="1" spc="-25" dirty="0">
                <a:latin typeface="Calibri"/>
                <a:cs typeface="Calibri"/>
              </a:rPr>
              <a:t>Fwd</a:t>
            </a:r>
            <a:endParaRPr sz="1200">
              <a:latin typeface="Calibri"/>
              <a:cs typeface="Calibri"/>
            </a:endParaRPr>
          </a:p>
        </p:txBody>
      </p:sp>
      <p:sp>
        <p:nvSpPr>
          <p:cNvPr id="104" name="object 104"/>
          <p:cNvSpPr/>
          <p:nvPr/>
        </p:nvSpPr>
        <p:spPr>
          <a:xfrm>
            <a:off x="5135880" y="2974847"/>
            <a:ext cx="993775" cy="505459"/>
          </a:xfrm>
          <a:custGeom>
            <a:avLst/>
            <a:gdLst/>
            <a:ahLst/>
            <a:cxnLst/>
            <a:rect l="l" t="t" r="r" b="b"/>
            <a:pathLst>
              <a:path w="993775" h="505460">
                <a:moveTo>
                  <a:pt x="76200" y="366649"/>
                </a:moveTo>
                <a:lnTo>
                  <a:pt x="44450" y="366649"/>
                </a:lnTo>
                <a:lnTo>
                  <a:pt x="44450" y="0"/>
                </a:lnTo>
                <a:lnTo>
                  <a:pt x="31750" y="0"/>
                </a:lnTo>
                <a:lnTo>
                  <a:pt x="31750" y="366649"/>
                </a:lnTo>
                <a:lnTo>
                  <a:pt x="0" y="366649"/>
                </a:lnTo>
                <a:lnTo>
                  <a:pt x="38100" y="442849"/>
                </a:lnTo>
                <a:lnTo>
                  <a:pt x="69850" y="379349"/>
                </a:lnTo>
                <a:lnTo>
                  <a:pt x="76200" y="366649"/>
                </a:lnTo>
                <a:close/>
              </a:path>
              <a:path w="993775" h="505460">
                <a:moveTo>
                  <a:pt x="993648" y="429133"/>
                </a:moveTo>
                <a:lnTo>
                  <a:pt x="961898" y="429133"/>
                </a:lnTo>
                <a:lnTo>
                  <a:pt x="961898" y="62484"/>
                </a:lnTo>
                <a:lnTo>
                  <a:pt x="949198" y="62484"/>
                </a:lnTo>
                <a:lnTo>
                  <a:pt x="949198" y="429133"/>
                </a:lnTo>
                <a:lnTo>
                  <a:pt x="917448" y="429133"/>
                </a:lnTo>
                <a:lnTo>
                  <a:pt x="955548" y="505333"/>
                </a:lnTo>
                <a:lnTo>
                  <a:pt x="987298" y="441833"/>
                </a:lnTo>
                <a:lnTo>
                  <a:pt x="993648" y="429133"/>
                </a:lnTo>
                <a:close/>
              </a:path>
            </a:pathLst>
          </a:custGeom>
          <a:solidFill>
            <a:srgbClr val="4471C4"/>
          </a:solidFill>
        </p:spPr>
        <p:txBody>
          <a:bodyPr wrap="square" lIns="0" tIns="0" rIns="0" bIns="0" rtlCol="0"/>
          <a:lstStyle/>
          <a:p>
            <a:endParaRPr/>
          </a:p>
        </p:txBody>
      </p:sp>
      <p:sp>
        <p:nvSpPr>
          <p:cNvPr id="105" name="object 105"/>
          <p:cNvSpPr txBox="1"/>
          <p:nvPr/>
        </p:nvSpPr>
        <p:spPr>
          <a:xfrm>
            <a:off x="5170423" y="2791714"/>
            <a:ext cx="375920" cy="574040"/>
          </a:xfrm>
          <a:prstGeom prst="rect">
            <a:avLst/>
          </a:prstGeom>
        </p:spPr>
        <p:txBody>
          <a:bodyPr vert="horz" wrap="square" lIns="0" tIns="12700" rIns="0" bIns="0" rtlCol="0">
            <a:spAutoFit/>
          </a:bodyPr>
          <a:lstStyle/>
          <a:p>
            <a:pPr marL="12700" marR="5080" algn="just">
              <a:lnSpc>
                <a:spcPct val="100000"/>
              </a:lnSpc>
              <a:spcBef>
                <a:spcPts val="100"/>
              </a:spcBef>
            </a:pPr>
            <a:r>
              <a:rPr sz="1200" spc="-10" dirty="0">
                <a:latin typeface="Calibri"/>
                <a:cs typeface="Calibri"/>
              </a:rPr>
              <a:t>Input </a:t>
            </a:r>
            <a:r>
              <a:rPr sz="1200" spc="-20" dirty="0">
                <a:latin typeface="Calibri"/>
                <a:cs typeface="Calibri"/>
              </a:rPr>
              <a:t>Read </a:t>
            </a:r>
            <a:r>
              <a:rPr sz="1200" dirty="0">
                <a:latin typeface="Calibri"/>
                <a:cs typeface="Calibri"/>
              </a:rPr>
              <a:t>Reg</a:t>
            </a:r>
            <a:r>
              <a:rPr sz="1200" spc="-25" dirty="0">
                <a:latin typeface="Calibri"/>
                <a:cs typeface="Calibri"/>
              </a:rPr>
              <a:t> </a:t>
            </a:r>
            <a:r>
              <a:rPr sz="1200" spc="-50" dirty="0">
                <a:latin typeface="Calibri"/>
                <a:cs typeface="Calibri"/>
              </a:rPr>
              <a:t>A</a:t>
            </a:r>
            <a:endParaRPr sz="1200">
              <a:latin typeface="Calibri"/>
              <a:cs typeface="Calibri"/>
            </a:endParaRPr>
          </a:p>
        </p:txBody>
      </p:sp>
      <p:sp>
        <p:nvSpPr>
          <p:cNvPr id="106" name="object 106"/>
          <p:cNvSpPr txBox="1"/>
          <p:nvPr/>
        </p:nvSpPr>
        <p:spPr>
          <a:xfrm>
            <a:off x="4738115" y="3429000"/>
            <a:ext cx="436245" cy="254635"/>
          </a:xfrm>
          <a:prstGeom prst="rect">
            <a:avLst/>
          </a:prstGeom>
          <a:solidFill>
            <a:srgbClr val="4471C4"/>
          </a:solidFill>
          <a:ln w="12700">
            <a:solidFill>
              <a:srgbClr val="2E528F"/>
            </a:solidFill>
          </a:ln>
        </p:spPr>
        <p:txBody>
          <a:bodyPr vert="horz" wrap="square" lIns="0" tIns="37465" rIns="0" bIns="0" rtlCol="0">
            <a:spAutoFit/>
          </a:bodyPr>
          <a:lstStyle/>
          <a:p>
            <a:pPr marL="37465">
              <a:lnSpc>
                <a:spcPct val="100000"/>
              </a:lnSpc>
              <a:spcBef>
                <a:spcPts val="295"/>
              </a:spcBef>
            </a:pPr>
            <a:r>
              <a:rPr sz="1200" spc="-25" dirty="0">
                <a:solidFill>
                  <a:srgbClr val="FFFFFF"/>
                </a:solidFill>
                <a:latin typeface="Calibri"/>
                <a:cs typeface="Calibri"/>
              </a:rPr>
              <a:t>MUX</a:t>
            </a:r>
            <a:endParaRPr sz="1200">
              <a:latin typeface="Calibri"/>
              <a:cs typeface="Calibri"/>
            </a:endParaRPr>
          </a:p>
        </p:txBody>
      </p:sp>
      <p:sp>
        <p:nvSpPr>
          <p:cNvPr id="107" name="object 107"/>
          <p:cNvSpPr/>
          <p:nvPr/>
        </p:nvSpPr>
        <p:spPr>
          <a:xfrm>
            <a:off x="4696333" y="2854324"/>
            <a:ext cx="260985" cy="577850"/>
          </a:xfrm>
          <a:custGeom>
            <a:avLst/>
            <a:gdLst/>
            <a:ahLst/>
            <a:cxnLst/>
            <a:rect l="l" t="t" r="r" b="b"/>
            <a:pathLst>
              <a:path w="260985" h="577850">
                <a:moveTo>
                  <a:pt x="76200" y="501269"/>
                </a:moveTo>
                <a:lnTo>
                  <a:pt x="44437" y="501599"/>
                </a:lnTo>
                <a:lnTo>
                  <a:pt x="38989" y="7620"/>
                </a:lnTo>
                <a:lnTo>
                  <a:pt x="26289" y="7874"/>
                </a:lnTo>
                <a:lnTo>
                  <a:pt x="31724" y="501726"/>
                </a:lnTo>
                <a:lnTo>
                  <a:pt x="0" y="502031"/>
                </a:lnTo>
                <a:lnTo>
                  <a:pt x="38989" y="577850"/>
                </a:lnTo>
                <a:lnTo>
                  <a:pt x="69773" y="514477"/>
                </a:lnTo>
                <a:lnTo>
                  <a:pt x="76200" y="501269"/>
                </a:lnTo>
                <a:close/>
              </a:path>
              <a:path w="260985" h="577850">
                <a:moveTo>
                  <a:pt x="260604" y="493649"/>
                </a:moveTo>
                <a:lnTo>
                  <a:pt x="228841" y="493979"/>
                </a:lnTo>
                <a:lnTo>
                  <a:pt x="223393" y="0"/>
                </a:lnTo>
                <a:lnTo>
                  <a:pt x="210693" y="254"/>
                </a:lnTo>
                <a:lnTo>
                  <a:pt x="216128" y="494106"/>
                </a:lnTo>
                <a:lnTo>
                  <a:pt x="184404" y="494411"/>
                </a:lnTo>
                <a:lnTo>
                  <a:pt x="223393" y="570230"/>
                </a:lnTo>
                <a:lnTo>
                  <a:pt x="254177" y="506857"/>
                </a:lnTo>
                <a:lnTo>
                  <a:pt x="260604" y="493649"/>
                </a:lnTo>
                <a:close/>
              </a:path>
            </a:pathLst>
          </a:custGeom>
          <a:solidFill>
            <a:srgbClr val="4471C4"/>
          </a:solidFill>
        </p:spPr>
        <p:txBody>
          <a:bodyPr wrap="square" lIns="0" tIns="0" rIns="0" bIns="0" rtlCol="0"/>
          <a:lstStyle/>
          <a:p>
            <a:endParaRPr/>
          </a:p>
        </p:txBody>
      </p:sp>
      <p:sp>
        <p:nvSpPr>
          <p:cNvPr id="108" name="object 108"/>
          <p:cNvSpPr txBox="1"/>
          <p:nvPr/>
        </p:nvSpPr>
        <p:spPr>
          <a:xfrm>
            <a:off x="4595240" y="2480464"/>
            <a:ext cx="541655" cy="911860"/>
          </a:xfrm>
          <a:prstGeom prst="rect">
            <a:avLst/>
          </a:prstGeom>
        </p:spPr>
        <p:txBody>
          <a:bodyPr vert="vert270" wrap="square" lIns="0" tIns="0" rIns="0" bIns="0" rtlCol="0">
            <a:spAutoFit/>
          </a:bodyPr>
          <a:lstStyle/>
          <a:p>
            <a:pPr marL="12700">
              <a:lnSpc>
                <a:spcPts val="1235"/>
              </a:lnSpc>
            </a:pPr>
            <a:r>
              <a:rPr sz="1200" b="1" dirty="0">
                <a:latin typeface="Calibri"/>
                <a:cs typeface="Calibri"/>
              </a:rPr>
              <a:t>WB/Ex</a:t>
            </a:r>
            <a:r>
              <a:rPr sz="1200" b="1" spc="-15" dirty="0">
                <a:latin typeface="Calibri"/>
                <a:cs typeface="Calibri"/>
              </a:rPr>
              <a:t> </a:t>
            </a:r>
            <a:r>
              <a:rPr sz="1200" b="1" spc="-25" dirty="0">
                <a:latin typeface="Calibri"/>
                <a:cs typeface="Calibri"/>
              </a:rPr>
              <a:t>Fwd</a:t>
            </a:r>
            <a:endParaRPr sz="1200">
              <a:latin typeface="Calibri"/>
              <a:cs typeface="Calibri"/>
            </a:endParaRPr>
          </a:p>
          <a:p>
            <a:pPr marL="56515" marR="5080" indent="-1905">
              <a:lnSpc>
                <a:spcPts val="1430"/>
              </a:lnSpc>
              <a:spcBef>
                <a:spcPts val="50"/>
              </a:spcBef>
            </a:pPr>
            <a:r>
              <a:rPr sz="1200" b="1" dirty="0">
                <a:latin typeface="Calibri"/>
                <a:cs typeface="Calibri"/>
              </a:rPr>
              <a:t>Ex/Ex </a:t>
            </a:r>
            <a:r>
              <a:rPr sz="1200" b="1" spc="-25" dirty="0">
                <a:latin typeface="Calibri"/>
                <a:cs typeface="Calibri"/>
              </a:rPr>
              <a:t>Fwd </a:t>
            </a:r>
            <a:r>
              <a:rPr sz="1200" b="1" dirty="0">
                <a:latin typeface="Calibri"/>
                <a:cs typeface="Calibri"/>
              </a:rPr>
              <a:t>Mem/Ex</a:t>
            </a:r>
            <a:r>
              <a:rPr sz="1200" b="1" spc="-20" dirty="0">
                <a:latin typeface="Calibri"/>
                <a:cs typeface="Calibri"/>
              </a:rPr>
              <a:t> </a:t>
            </a:r>
            <a:r>
              <a:rPr sz="1200" b="1" spc="-25" dirty="0">
                <a:latin typeface="Calibri"/>
                <a:cs typeface="Calibri"/>
              </a:rPr>
              <a:t>Fwd</a:t>
            </a:r>
            <a:endParaRPr sz="1200">
              <a:latin typeface="Calibri"/>
              <a:cs typeface="Calibri"/>
            </a:endParaRPr>
          </a:p>
        </p:txBody>
      </p:sp>
      <p:grpSp>
        <p:nvGrpSpPr>
          <p:cNvPr id="109" name="object 109"/>
          <p:cNvGrpSpPr/>
          <p:nvPr/>
        </p:nvGrpSpPr>
        <p:grpSpPr>
          <a:xfrm>
            <a:off x="4922520" y="2980944"/>
            <a:ext cx="1102995" cy="967105"/>
            <a:chOff x="4922520" y="2980944"/>
            <a:chExt cx="1102995" cy="967105"/>
          </a:xfrm>
        </p:grpSpPr>
        <p:sp>
          <p:nvSpPr>
            <p:cNvPr id="110" name="object 110"/>
            <p:cNvSpPr/>
            <p:nvPr/>
          </p:nvSpPr>
          <p:spPr>
            <a:xfrm>
              <a:off x="5044440" y="2980944"/>
              <a:ext cx="76200" cy="443230"/>
            </a:xfrm>
            <a:custGeom>
              <a:avLst/>
              <a:gdLst/>
              <a:ahLst/>
              <a:cxnLst/>
              <a:rect l="l" t="t" r="r" b="b"/>
              <a:pathLst>
                <a:path w="76200" h="443229">
                  <a:moveTo>
                    <a:pt x="31750" y="366648"/>
                  </a:moveTo>
                  <a:lnTo>
                    <a:pt x="0" y="366648"/>
                  </a:lnTo>
                  <a:lnTo>
                    <a:pt x="38100" y="442848"/>
                  </a:lnTo>
                  <a:lnTo>
                    <a:pt x="69850" y="379348"/>
                  </a:lnTo>
                  <a:lnTo>
                    <a:pt x="31750" y="379348"/>
                  </a:lnTo>
                  <a:lnTo>
                    <a:pt x="31750" y="366648"/>
                  </a:lnTo>
                  <a:close/>
                </a:path>
                <a:path w="76200" h="443229">
                  <a:moveTo>
                    <a:pt x="44450" y="0"/>
                  </a:moveTo>
                  <a:lnTo>
                    <a:pt x="31750" y="0"/>
                  </a:lnTo>
                  <a:lnTo>
                    <a:pt x="31750" y="379348"/>
                  </a:lnTo>
                  <a:lnTo>
                    <a:pt x="44450" y="379348"/>
                  </a:lnTo>
                  <a:lnTo>
                    <a:pt x="44450" y="0"/>
                  </a:lnTo>
                  <a:close/>
                </a:path>
                <a:path w="76200" h="443229">
                  <a:moveTo>
                    <a:pt x="76200" y="366648"/>
                  </a:moveTo>
                  <a:lnTo>
                    <a:pt x="44450" y="366648"/>
                  </a:lnTo>
                  <a:lnTo>
                    <a:pt x="44450" y="379348"/>
                  </a:lnTo>
                  <a:lnTo>
                    <a:pt x="69850" y="379348"/>
                  </a:lnTo>
                  <a:lnTo>
                    <a:pt x="76200" y="366648"/>
                  </a:lnTo>
                  <a:close/>
                </a:path>
              </a:pathLst>
            </a:custGeom>
            <a:solidFill>
              <a:srgbClr val="4471C4"/>
            </a:solidFill>
          </p:spPr>
          <p:txBody>
            <a:bodyPr wrap="square" lIns="0" tIns="0" rIns="0" bIns="0" rtlCol="0"/>
            <a:lstStyle/>
            <a:p>
              <a:endParaRPr/>
            </a:p>
          </p:txBody>
        </p:sp>
        <p:pic>
          <p:nvPicPr>
            <p:cNvPr id="111" name="object 111"/>
            <p:cNvPicPr/>
            <p:nvPr/>
          </p:nvPicPr>
          <p:blipFill>
            <a:blip r:embed="rId9" cstate="print"/>
            <a:stretch>
              <a:fillRect/>
            </a:stretch>
          </p:blipFill>
          <p:spPr>
            <a:xfrm>
              <a:off x="5950077" y="3725163"/>
              <a:ext cx="75311" cy="222504"/>
            </a:xfrm>
            <a:prstGeom prst="rect">
              <a:avLst/>
            </a:prstGeom>
          </p:spPr>
        </p:pic>
        <p:pic>
          <p:nvPicPr>
            <p:cNvPr id="112" name="object 112"/>
            <p:cNvPicPr/>
            <p:nvPr/>
          </p:nvPicPr>
          <p:blipFill>
            <a:blip r:embed="rId10" cstate="print"/>
            <a:stretch>
              <a:fillRect/>
            </a:stretch>
          </p:blipFill>
          <p:spPr>
            <a:xfrm>
              <a:off x="4922520" y="3665220"/>
              <a:ext cx="76200" cy="234696"/>
            </a:xfrm>
            <a:prstGeom prst="rect">
              <a:avLst/>
            </a:prstGeom>
          </p:spPr>
        </p:pic>
      </p:grpSp>
      <p:sp>
        <p:nvSpPr>
          <p:cNvPr id="113" name="object 113"/>
          <p:cNvSpPr txBox="1"/>
          <p:nvPr/>
        </p:nvSpPr>
        <p:spPr>
          <a:xfrm>
            <a:off x="7470393" y="3012313"/>
            <a:ext cx="307975" cy="152400"/>
          </a:xfrm>
          <a:prstGeom prst="rect">
            <a:avLst/>
          </a:prstGeom>
        </p:spPr>
        <p:txBody>
          <a:bodyPr vert="horz" wrap="square" lIns="0" tIns="0" rIns="0" bIns="0" rtlCol="0">
            <a:spAutoFit/>
          </a:bodyPr>
          <a:lstStyle/>
          <a:p>
            <a:pPr>
              <a:lnSpc>
                <a:spcPts val="1140"/>
              </a:lnSpc>
            </a:pPr>
            <a:r>
              <a:rPr sz="1200" spc="-25" dirty="0">
                <a:solidFill>
                  <a:srgbClr val="FFFFFF"/>
                </a:solidFill>
                <a:latin typeface="Calibri"/>
                <a:cs typeface="Calibri"/>
              </a:rPr>
              <a:t>MUX</a:t>
            </a:r>
            <a:endParaRPr sz="1200">
              <a:latin typeface="Calibri"/>
              <a:cs typeface="Calibri"/>
            </a:endParaRPr>
          </a:p>
        </p:txBody>
      </p:sp>
      <p:grpSp>
        <p:nvGrpSpPr>
          <p:cNvPr id="114" name="object 114"/>
          <p:cNvGrpSpPr/>
          <p:nvPr/>
        </p:nvGrpSpPr>
        <p:grpSpPr>
          <a:xfrm>
            <a:off x="7363332" y="1737105"/>
            <a:ext cx="656590" cy="1662430"/>
            <a:chOff x="7363332" y="1737105"/>
            <a:chExt cx="656590" cy="1662430"/>
          </a:xfrm>
        </p:grpSpPr>
        <p:sp>
          <p:nvSpPr>
            <p:cNvPr id="115" name="object 115"/>
            <p:cNvSpPr/>
            <p:nvPr/>
          </p:nvSpPr>
          <p:spPr>
            <a:xfrm>
              <a:off x="7363333" y="2360548"/>
              <a:ext cx="424815" cy="577850"/>
            </a:xfrm>
            <a:custGeom>
              <a:avLst/>
              <a:gdLst/>
              <a:ahLst/>
              <a:cxnLst/>
              <a:rect l="l" t="t" r="r" b="b"/>
              <a:pathLst>
                <a:path w="424815" h="577850">
                  <a:moveTo>
                    <a:pt x="76200" y="501269"/>
                  </a:moveTo>
                  <a:lnTo>
                    <a:pt x="44437" y="501599"/>
                  </a:lnTo>
                  <a:lnTo>
                    <a:pt x="38989" y="7620"/>
                  </a:lnTo>
                  <a:lnTo>
                    <a:pt x="26289" y="7874"/>
                  </a:lnTo>
                  <a:lnTo>
                    <a:pt x="31724" y="501726"/>
                  </a:lnTo>
                  <a:lnTo>
                    <a:pt x="0" y="502031"/>
                  </a:lnTo>
                  <a:lnTo>
                    <a:pt x="38989" y="577850"/>
                  </a:lnTo>
                  <a:lnTo>
                    <a:pt x="69773" y="514477"/>
                  </a:lnTo>
                  <a:lnTo>
                    <a:pt x="76200" y="501269"/>
                  </a:lnTo>
                  <a:close/>
                </a:path>
                <a:path w="424815" h="577850">
                  <a:moveTo>
                    <a:pt x="260604" y="493649"/>
                  </a:moveTo>
                  <a:lnTo>
                    <a:pt x="228841" y="493979"/>
                  </a:lnTo>
                  <a:lnTo>
                    <a:pt x="223393" y="0"/>
                  </a:lnTo>
                  <a:lnTo>
                    <a:pt x="210693" y="254"/>
                  </a:lnTo>
                  <a:lnTo>
                    <a:pt x="216128" y="494106"/>
                  </a:lnTo>
                  <a:lnTo>
                    <a:pt x="184404" y="494411"/>
                  </a:lnTo>
                  <a:lnTo>
                    <a:pt x="223393" y="570230"/>
                  </a:lnTo>
                  <a:lnTo>
                    <a:pt x="254177" y="506857"/>
                  </a:lnTo>
                  <a:lnTo>
                    <a:pt x="260604" y="493649"/>
                  </a:lnTo>
                  <a:close/>
                </a:path>
                <a:path w="424815" h="577850">
                  <a:moveTo>
                    <a:pt x="424307" y="494792"/>
                  </a:moveTo>
                  <a:lnTo>
                    <a:pt x="392557" y="494792"/>
                  </a:lnTo>
                  <a:lnTo>
                    <a:pt x="392557" y="128143"/>
                  </a:lnTo>
                  <a:lnTo>
                    <a:pt x="379857" y="128143"/>
                  </a:lnTo>
                  <a:lnTo>
                    <a:pt x="379857" y="494792"/>
                  </a:lnTo>
                  <a:lnTo>
                    <a:pt x="348107" y="494792"/>
                  </a:lnTo>
                  <a:lnTo>
                    <a:pt x="386207" y="570992"/>
                  </a:lnTo>
                  <a:lnTo>
                    <a:pt x="417957" y="507492"/>
                  </a:lnTo>
                  <a:lnTo>
                    <a:pt x="424307" y="494792"/>
                  </a:lnTo>
                  <a:close/>
                </a:path>
              </a:pathLst>
            </a:custGeom>
            <a:solidFill>
              <a:srgbClr val="4471C4"/>
            </a:solidFill>
          </p:spPr>
          <p:txBody>
            <a:bodyPr wrap="square" lIns="0" tIns="0" rIns="0" bIns="0" rtlCol="0"/>
            <a:lstStyle/>
            <a:p>
              <a:endParaRPr/>
            </a:p>
          </p:txBody>
        </p:sp>
        <p:pic>
          <p:nvPicPr>
            <p:cNvPr id="116" name="object 116"/>
            <p:cNvPicPr/>
            <p:nvPr/>
          </p:nvPicPr>
          <p:blipFill>
            <a:blip r:embed="rId9" cstate="print"/>
            <a:stretch>
              <a:fillRect/>
            </a:stretch>
          </p:blipFill>
          <p:spPr>
            <a:xfrm>
              <a:off x="7634096" y="3176523"/>
              <a:ext cx="75310" cy="222503"/>
            </a:xfrm>
            <a:prstGeom prst="rect">
              <a:avLst/>
            </a:prstGeom>
          </p:spPr>
        </p:pic>
        <p:sp>
          <p:nvSpPr>
            <p:cNvPr id="117" name="object 117"/>
            <p:cNvSpPr/>
            <p:nvPr/>
          </p:nvSpPr>
          <p:spPr>
            <a:xfrm>
              <a:off x="7918703" y="1743455"/>
              <a:ext cx="94615" cy="120650"/>
            </a:xfrm>
            <a:custGeom>
              <a:avLst/>
              <a:gdLst/>
              <a:ahLst/>
              <a:cxnLst/>
              <a:rect l="l" t="t" r="r" b="b"/>
              <a:pathLst>
                <a:path w="94615" h="120650">
                  <a:moveTo>
                    <a:pt x="94488" y="0"/>
                  </a:moveTo>
                  <a:lnTo>
                    <a:pt x="0" y="0"/>
                  </a:lnTo>
                  <a:lnTo>
                    <a:pt x="0" y="120396"/>
                  </a:lnTo>
                  <a:lnTo>
                    <a:pt x="94488" y="120396"/>
                  </a:lnTo>
                  <a:lnTo>
                    <a:pt x="94488" y="0"/>
                  </a:lnTo>
                  <a:close/>
                </a:path>
              </a:pathLst>
            </a:custGeom>
            <a:solidFill>
              <a:srgbClr val="FFFFFF"/>
            </a:solidFill>
          </p:spPr>
          <p:txBody>
            <a:bodyPr wrap="square" lIns="0" tIns="0" rIns="0" bIns="0" rtlCol="0"/>
            <a:lstStyle/>
            <a:p>
              <a:endParaRPr/>
            </a:p>
          </p:txBody>
        </p:sp>
        <p:sp>
          <p:nvSpPr>
            <p:cNvPr id="118" name="object 118"/>
            <p:cNvSpPr/>
            <p:nvPr/>
          </p:nvSpPr>
          <p:spPr>
            <a:xfrm>
              <a:off x="7918703" y="1743455"/>
              <a:ext cx="94615" cy="120650"/>
            </a:xfrm>
            <a:custGeom>
              <a:avLst/>
              <a:gdLst/>
              <a:ahLst/>
              <a:cxnLst/>
              <a:rect l="l" t="t" r="r" b="b"/>
              <a:pathLst>
                <a:path w="94615" h="120650">
                  <a:moveTo>
                    <a:pt x="0" y="120396"/>
                  </a:moveTo>
                  <a:lnTo>
                    <a:pt x="94488" y="120396"/>
                  </a:lnTo>
                  <a:lnTo>
                    <a:pt x="94488" y="0"/>
                  </a:lnTo>
                  <a:lnTo>
                    <a:pt x="0" y="0"/>
                  </a:lnTo>
                  <a:lnTo>
                    <a:pt x="0" y="120396"/>
                  </a:lnTo>
                  <a:close/>
                </a:path>
              </a:pathLst>
            </a:custGeom>
            <a:ln w="12700">
              <a:solidFill>
                <a:srgbClr val="FFFFFF"/>
              </a:solidFill>
            </a:ln>
          </p:spPr>
          <p:txBody>
            <a:bodyPr wrap="square" lIns="0" tIns="0" rIns="0" bIns="0" rtlCol="0"/>
            <a:lstStyle/>
            <a:p>
              <a:endParaRPr/>
            </a:p>
          </p:txBody>
        </p:sp>
        <p:sp>
          <p:nvSpPr>
            <p:cNvPr id="119" name="object 119"/>
            <p:cNvSpPr/>
            <p:nvPr/>
          </p:nvSpPr>
          <p:spPr>
            <a:xfrm>
              <a:off x="7656575" y="2508504"/>
              <a:ext cx="94615" cy="120650"/>
            </a:xfrm>
            <a:custGeom>
              <a:avLst/>
              <a:gdLst/>
              <a:ahLst/>
              <a:cxnLst/>
              <a:rect l="l" t="t" r="r" b="b"/>
              <a:pathLst>
                <a:path w="94615" h="120650">
                  <a:moveTo>
                    <a:pt x="94488" y="0"/>
                  </a:moveTo>
                  <a:lnTo>
                    <a:pt x="0" y="0"/>
                  </a:lnTo>
                  <a:lnTo>
                    <a:pt x="0" y="120396"/>
                  </a:lnTo>
                  <a:lnTo>
                    <a:pt x="94488" y="120396"/>
                  </a:lnTo>
                  <a:lnTo>
                    <a:pt x="94488" y="0"/>
                  </a:lnTo>
                  <a:close/>
                </a:path>
              </a:pathLst>
            </a:custGeom>
            <a:solidFill>
              <a:srgbClr val="FFFFFF"/>
            </a:solidFill>
          </p:spPr>
          <p:txBody>
            <a:bodyPr wrap="square" lIns="0" tIns="0" rIns="0" bIns="0" rtlCol="0"/>
            <a:lstStyle/>
            <a:p>
              <a:endParaRPr/>
            </a:p>
          </p:txBody>
        </p:sp>
        <p:sp>
          <p:nvSpPr>
            <p:cNvPr id="120" name="object 120"/>
            <p:cNvSpPr/>
            <p:nvPr/>
          </p:nvSpPr>
          <p:spPr>
            <a:xfrm>
              <a:off x="7656575" y="2508504"/>
              <a:ext cx="94615" cy="120650"/>
            </a:xfrm>
            <a:custGeom>
              <a:avLst/>
              <a:gdLst/>
              <a:ahLst/>
              <a:cxnLst/>
              <a:rect l="l" t="t" r="r" b="b"/>
              <a:pathLst>
                <a:path w="94615" h="120650">
                  <a:moveTo>
                    <a:pt x="0" y="120396"/>
                  </a:moveTo>
                  <a:lnTo>
                    <a:pt x="94488" y="120396"/>
                  </a:lnTo>
                  <a:lnTo>
                    <a:pt x="94488" y="0"/>
                  </a:lnTo>
                  <a:lnTo>
                    <a:pt x="0" y="0"/>
                  </a:lnTo>
                  <a:lnTo>
                    <a:pt x="0" y="120396"/>
                  </a:lnTo>
                  <a:close/>
                </a:path>
              </a:pathLst>
            </a:custGeom>
            <a:ln w="12700">
              <a:solidFill>
                <a:srgbClr val="FFFFFF"/>
              </a:solidFill>
            </a:ln>
          </p:spPr>
          <p:txBody>
            <a:bodyPr wrap="square" lIns="0" tIns="0" rIns="0" bIns="0" rtlCol="0"/>
            <a:lstStyle/>
            <a:p>
              <a:endParaRPr/>
            </a:p>
          </p:txBody>
        </p:sp>
      </p:grpSp>
      <p:sp>
        <p:nvSpPr>
          <p:cNvPr id="121" name="object 121"/>
          <p:cNvSpPr txBox="1"/>
          <p:nvPr/>
        </p:nvSpPr>
        <p:spPr>
          <a:xfrm>
            <a:off x="7431785" y="2936748"/>
            <a:ext cx="436880" cy="254635"/>
          </a:xfrm>
          <a:prstGeom prst="rect">
            <a:avLst/>
          </a:prstGeom>
          <a:solidFill>
            <a:srgbClr val="4471C4"/>
          </a:solidFill>
          <a:ln w="12700">
            <a:solidFill>
              <a:srgbClr val="2E528F"/>
            </a:solidFill>
          </a:ln>
        </p:spPr>
        <p:txBody>
          <a:bodyPr vert="horz" wrap="square" lIns="0" tIns="37465" rIns="0" bIns="0" rtlCol="0">
            <a:spAutoFit/>
          </a:bodyPr>
          <a:lstStyle/>
          <a:p>
            <a:pPr marL="37465">
              <a:lnSpc>
                <a:spcPct val="100000"/>
              </a:lnSpc>
              <a:spcBef>
                <a:spcPts val="295"/>
              </a:spcBef>
            </a:pPr>
            <a:r>
              <a:rPr sz="1200" spc="-25" dirty="0">
                <a:solidFill>
                  <a:srgbClr val="FFFFFF"/>
                </a:solidFill>
                <a:latin typeface="Calibri"/>
                <a:cs typeface="Calibri"/>
              </a:rPr>
              <a:t>MUX</a:t>
            </a:r>
            <a:endParaRPr sz="1200">
              <a:latin typeface="Calibri"/>
              <a:cs typeface="Calibri"/>
            </a:endParaRPr>
          </a:p>
        </p:txBody>
      </p:sp>
      <p:sp>
        <p:nvSpPr>
          <p:cNvPr id="122" name="object 122"/>
          <p:cNvSpPr/>
          <p:nvPr/>
        </p:nvSpPr>
        <p:spPr>
          <a:xfrm>
            <a:off x="7361809" y="2360548"/>
            <a:ext cx="262255" cy="577850"/>
          </a:xfrm>
          <a:custGeom>
            <a:avLst/>
            <a:gdLst/>
            <a:ahLst/>
            <a:cxnLst/>
            <a:rect l="l" t="t" r="r" b="b"/>
            <a:pathLst>
              <a:path w="262254" h="577850">
                <a:moveTo>
                  <a:pt x="76200" y="501269"/>
                </a:moveTo>
                <a:lnTo>
                  <a:pt x="44437" y="501599"/>
                </a:lnTo>
                <a:lnTo>
                  <a:pt x="38989" y="7620"/>
                </a:lnTo>
                <a:lnTo>
                  <a:pt x="26289" y="7874"/>
                </a:lnTo>
                <a:lnTo>
                  <a:pt x="31724" y="501726"/>
                </a:lnTo>
                <a:lnTo>
                  <a:pt x="0" y="502031"/>
                </a:lnTo>
                <a:lnTo>
                  <a:pt x="38989" y="577850"/>
                </a:lnTo>
                <a:lnTo>
                  <a:pt x="69773" y="514477"/>
                </a:lnTo>
                <a:lnTo>
                  <a:pt x="76200" y="501269"/>
                </a:lnTo>
                <a:close/>
              </a:path>
              <a:path w="262254" h="577850">
                <a:moveTo>
                  <a:pt x="262128" y="493649"/>
                </a:moveTo>
                <a:lnTo>
                  <a:pt x="230365" y="493979"/>
                </a:lnTo>
                <a:lnTo>
                  <a:pt x="224917" y="0"/>
                </a:lnTo>
                <a:lnTo>
                  <a:pt x="212217" y="254"/>
                </a:lnTo>
                <a:lnTo>
                  <a:pt x="217652" y="494106"/>
                </a:lnTo>
                <a:lnTo>
                  <a:pt x="185928" y="494411"/>
                </a:lnTo>
                <a:lnTo>
                  <a:pt x="224917" y="570230"/>
                </a:lnTo>
                <a:lnTo>
                  <a:pt x="255701" y="506857"/>
                </a:lnTo>
                <a:lnTo>
                  <a:pt x="262128" y="493649"/>
                </a:lnTo>
                <a:close/>
              </a:path>
            </a:pathLst>
          </a:custGeom>
          <a:solidFill>
            <a:srgbClr val="4471C4"/>
          </a:solidFill>
        </p:spPr>
        <p:txBody>
          <a:bodyPr wrap="square" lIns="0" tIns="0" rIns="0" bIns="0" rtlCol="0"/>
          <a:lstStyle/>
          <a:p>
            <a:endParaRPr/>
          </a:p>
        </p:txBody>
      </p:sp>
      <p:sp>
        <p:nvSpPr>
          <p:cNvPr id="123" name="object 123"/>
          <p:cNvSpPr txBox="1"/>
          <p:nvPr/>
        </p:nvSpPr>
        <p:spPr>
          <a:xfrm>
            <a:off x="7261986" y="1799871"/>
            <a:ext cx="541655" cy="1099185"/>
          </a:xfrm>
          <a:prstGeom prst="rect">
            <a:avLst/>
          </a:prstGeom>
        </p:spPr>
        <p:txBody>
          <a:bodyPr vert="vert270" wrap="square" lIns="0" tIns="0" rIns="0" bIns="0" rtlCol="0">
            <a:spAutoFit/>
          </a:bodyPr>
          <a:lstStyle/>
          <a:p>
            <a:pPr marL="12700">
              <a:lnSpc>
                <a:spcPts val="1240"/>
              </a:lnSpc>
            </a:pPr>
            <a:r>
              <a:rPr sz="1200" b="1" dirty="0">
                <a:latin typeface="Calibri"/>
                <a:cs typeface="Calibri"/>
              </a:rPr>
              <a:t>WB/Mem</a:t>
            </a:r>
            <a:r>
              <a:rPr sz="1200" b="1" spc="-15" dirty="0">
                <a:latin typeface="Calibri"/>
                <a:cs typeface="Calibri"/>
              </a:rPr>
              <a:t> </a:t>
            </a:r>
            <a:r>
              <a:rPr sz="1200" b="1" spc="-25" dirty="0">
                <a:latin typeface="Calibri"/>
                <a:cs typeface="Calibri"/>
              </a:rPr>
              <a:t>Fwd</a:t>
            </a:r>
            <a:endParaRPr sz="1200">
              <a:latin typeface="Calibri"/>
              <a:cs typeface="Calibri"/>
            </a:endParaRPr>
          </a:p>
          <a:p>
            <a:pPr marL="55880" marR="5080" indent="-1905">
              <a:lnSpc>
                <a:spcPts val="1430"/>
              </a:lnSpc>
              <a:spcBef>
                <a:spcPts val="50"/>
              </a:spcBef>
            </a:pPr>
            <a:r>
              <a:rPr sz="1200" b="1" dirty="0">
                <a:latin typeface="Calibri"/>
                <a:cs typeface="Calibri"/>
              </a:rPr>
              <a:t>Mem/Mem</a:t>
            </a:r>
            <a:r>
              <a:rPr sz="1200" b="1" spc="-15" dirty="0">
                <a:latin typeface="Calibri"/>
                <a:cs typeface="Calibri"/>
              </a:rPr>
              <a:t> </a:t>
            </a:r>
            <a:r>
              <a:rPr sz="1200" b="1" spc="-25" dirty="0">
                <a:latin typeface="Calibri"/>
                <a:cs typeface="Calibri"/>
              </a:rPr>
              <a:t>Fwd </a:t>
            </a:r>
            <a:r>
              <a:rPr sz="1200" b="1" dirty="0">
                <a:latin typeface="Calibri"/>
                <a:cs typeface="Calibri"/>
              </a:rPr>
              <a:t>Addr</a:t>
            </a:r>
            <a:r>
              <a:rPr sz="1200" b="1" spc="-15" dirty="0">
                <a:latin typeface="Calibri"/>
                <a:cs typeface="Calibri"/>
              </a:rPr>
              <a:t> </a:t>
            </a:r>
            <a:r>
              <a:rPr sz="1200" b="1" dirty="0">
                <a:latin typeface="Calibri"/>
                <a:cs typeface="Calibri"/>
              </a:rPr>
              <a:t>Reg </a:t>
            </a:r>
            <a:r>
              <a:rPr sz="1200" b="1" spc="-50" dirty="0">
                <a:latin typeface="Calibri"/>
                <a:cs typeface="Calibri"/>
              </a:rPr>
              <a:t>A</a:t>
            </a:r>
            <a:endParaRPr sz="1200">
              <a:latin typeface="Calibri"/>
              <a:cs typeface="Calibri"/>
            </a:endParaRPr>
          </a:p>
        </p:txBody>
      </p:sp>
      <p:grpSp>
        <p:nvGrpSpPr>
          <p:cNvPr id="124" name="object 124"/>
          <p:cNvGrpSpPr/>
          <p:nvPr/>
        </p:nvGrpSpPr>
        <p:grpSpPr>
          <a:xfrm>
            <a:off x="7634096" y="2488692"/>
            <a:ext cx="153670" cy="910590"/>
            <a:chOff x="7634096" y="2488692"/>
            <a:chExt cx="153670" cy="910590"/>
          </a:xfrm>
        </p:grpSpPr>
        <p:sp>
          <p:nvSpPr>
            <p:cNvPr id="125" name="object 125"/>
            <p:cNvSpPr/>
            <p:nvPr/>
          </p:nvSpPr>
          <p:spPr>
            <a:xfrm>
              <a:off x="7711439" y="2488692"/>
              <a:ext cx="76200" cy="443230"/>
            </a:xfrm>
            <a:custGeom>
              <a:avLst/>
              <a:gdLst/>
              <a:ahLst/>
              <a:cxnLst/>
              <a:rect l="l" t="t" r="r" b="b"/>
              <a:pathLst>
                <a:path w="76200" h="443230">
                  <a:moveTo>
                    <a:pt x="31750" y="366649"/>
                  </a:moveTo>
                  <a:lnTo>
                    <a:pt x="0" y="366649"/>
                  </a:lnTo>
                  <a:lnTo>
                    <a:pt x="38100" y="442849"/>
                  </a:lnTo>
                  <a:lnTo>
                    <a:pt x="69850" y="379349"/>
                  </a:lnTo>
                  <a:lnTo>
                    <a:pt x="31750" y="379349"/>
                  </a:lnTo>
                  <a:lnTo>
                    <a:pt x="31750" y="366649"/>
                  </a:lnTo>
                  <a:close/>
                </a:path>
                <a:path w="76200" h="443230">
                  <a:moveTo>
                    <a:pt x="44450" y="0"/>
                  </a:moveTo>
                  <a:lnTo>
                    <a:pt x="31750" y="0"/>
                  </a:lnTo>
                  <a:lnTo>
                    <a:pt x="31750" y="379349"/>
                  </a:lnTo>
                  <a:lnTo>
                    <a:pt x="44450" y="379349"/>
                  </a:lnTo>
                  <a:lnTo>
                    <a:pt x="44450" y="0"/>
                  </a:lnTo>
                  <a:close/>
                </a:path>
                <a:path w="76200" h="443230">
                  <a:moveTo>
                    <a:pt x="76200" y="366649"/>
                  </a:moveTo>
                  <a:lnTo>
                    <a:pt x="44450" y="366649"/>
                  </a:lnTo>
                  <a:lnTo>
                    <a:pt x="44450" y="379349"/>
                  </a:lnTo>
                  <a:lnTo>
                    <a:pt x="69850" y="379349"/>
                  </a:lnTo>
                  <a:lnTo>
                    <a:pt x="76200" y="366649"/>
                  </a:lnTo>
                  <a:close/>
                </a:path>
              </a:pathLst>
            </a:custGeom>
            <a:solidFill>
              <a:srgbClr val="4471C4"/>
            </a:solidFill>
          </p:spPr>
          <p:txBody>
            <a:bodyPr wrap="square" lIns="0" tIns="0" rIns="0" bIns="0" rtlCol="0"/>
            <a:lstStyle/>
            <a:p>
              <a:endParaRPr/>
            </a:p>
          </p:txBody>
        </p:sp>
        <p:pic>
          <p:nvPicPr>
            <p:cNvPr id="126" name="object 126"/>
            <p:cNvPicPr/>
            <p:nvPr/>
          </p:nvPicPr>
          <p:blipFill>
            <a:blip r:embed="rId9" cstate="print"/>
            <a:stretch>
              <a:fillRect/>
            </a:stretch>
          </p:blipFill>
          <p:spPr>
            <a:xfrm>
              <a:off x="7634096" y="3176524"/>
              <a:ext cx="75310" cy="222503"/>
            </a:xfrm>
            <a:prstGeom prst="rect">
              <a:avLst/>
            </a:prstGeom>
          </p:spPr>
        </p:pic>
      </p:grpSp>
      <p:sp>
        <p:nvSpPr>
          <p:cNvPr id="127" name="object 127"/>
          <p:cNvSpPr txBox="1"/>
          <p:nvPr/>
        </p:nvSpPr>
        <p:spPr>
          <a:xfrm>
            <a:off x="8153400" y="2924555"/>
            <a:ext cx="436245" cy="253365"/>
          </a:xfrm>
          <a:prstGeom prst="rect">
            <a:avLst/>
          </a:prstGeom>
          <a:solidFill>
            <a:srgbClr val="4471C4"/>
          </a:solidFill>
          <a:ln w="12700">
            <a:solidFill>
              <a:srgbClr val="2E528F"/>
            </a:solidFill>
          </a:ln>
        </p:spPr>
        <p:txBody>
          <a:bodyPr vert="horz" wrap="square" lIns="0" tIns="36830" rIns="0" bIns="0" rtlCol="0">
            <a:spAutoFit/>
          </a:bodyPr>
          <a:lstStyle/>
          <a:p>
            <a:pPr marL="37465">
              <a:lnSpc>
                <a:spcPct val="100000"/>
              </a:lnSpc>
              <a:spcBef>
                <a:spcPts val="290"/>
              </a:spcBef>
            </a:pPr>
            <a:r>
              <a:rPr sz="1200" spc="-25" dirty="0">
                <a:solidFill>
                  <a:srgbClr val="FFFFFF"/>
                </a:solidFill>
                <a:latin typeface="Calibri"/>
                <a:cs typeface="Calibri"/>
              </a:rPr>
              <a:t>MUX</a:t>
            </a:r>
            <a:endParaRPr sz="1200">
              <a:latin typeface="Calibri"/>
              <a:cs typeface="Calibri"/>
            </a:endParaRPr>
          </a:p>
        </p:txBody>
      </p:sp>
      <p:grpSp>
        <p:nvGrpSpPr>
          <p:cNvPr id="128" name="object 128"/>
          <p:cNvGrpSpPr/>
          <p:nvPr/>
        </p:nvGrpSpPr>
        <p:grpSpPr>
          <a:xfrm>
            <a:off x="8084184" y="2348357"/>
            <a:ext cx="424815" cy="1036955"/>
            <a:chOff x="8084184" y="2348357"/>
            <a:chExt cx="424815" cy="1036955"/>
          </a:xfrm>
        </p:grpSpPr>
        <p:sp>
          <p:nvSpPr>
            <p:cNvPr id="129" name="object 129"/>
            <p:cNvSpPr/>
            <p:nvPr/>
          </p:nvSpPr>
          <p:spPr>
            <a:xfrm>
              <a:off x="8084185" y="2348356"/>
              <a:ext cx="424815" cy="577850"/>
            </a:xfrm>
            <a:custGeom>
              <a:avLst/>
              <a:gdLst/>
              <a:ahLst/>
              <a:cxnLst/>
              <a:rect l="l" t="t" r="r" b="b"/>
              <a:pathLst>
                <a:path w="424815" h="577850">
                  <a:moveTo>
                    <a:pt x="76200" y="501269"/>
                  </a:moveTo>
                  <a:lnTo>
                    <a:pt x="44437" y="501599"/>
                  </a:lnTo>
                  <a:lnTo>
                    <a:pt x="38989" y="7620"/>
                  </a:lnTo>
                  <a:lnTo>
                    <a:pt x="26289" y="7874"/>
                  </a:lnTo>
                  <a:lnTo>
                    <a:pt x="31724" y="501726"/>
                  </a:lnTo>
                  <a:lnTo>
                    <a:pt x="0" y="502031"/>
                  </a:lnTo>
                  <a:lnTo>
                    <a:pt x="38989" y="577850"/>
                  </a:lnTo>
                  <a:lnTo>
                    <a:pt x="69773" y="514477"/>
                  </a:lnTo>
                  <a:lnTo>
                    <a:pt x="76200" y="501269"/>
                  </a:lnTo>
                  <a:close/>
                </a:path>
                <a:path w="424815" h="577850">
                  <a:moveTo>
                    <a:pt x="260604" y="493649"/>
                  </a:moveTo>
                  <a:lnTo>
                    <a:pt x="228841" y="493979"/>
                  </a:lnTo>
                  <a:lnTo>
                    <a:pt x="223393" y="0"/>
                  </a:lnTo>
                  <a:lnTo>
                    <a:pt x="210693" y="254"/>
                  </a:lnTo>
                  <a:lnTo>
                    <a:pt x="216128" y="494106"/>
                  </a:lnTo>
                  <a:lnTo>
                    <a:pt x="184404" y="494411"/>
                  </a:lnTo>
                  <a:lnTo>
                    <a:pt x="223393" y="570230"/>
                  </a:lnTo>
                  <a:lnTo>
                    <a:pt x="254177" y="506857"/>
                  </a:lnTo>
                  <a:lnTo>
                    <a:pt x="260604" y="493649"/>
                  </a:lnTo>
                  <a:close/>
                </a:path>
                <a:path w="424815" h="577850">
                  <a:moveTo>
                    <a:pt x="424307" y="493268"/>
                  </a:moveTo>
                  <a:lnTo>
                    <a:pt x="392557" y="493268"/>
                  </a:lnTo>
                  <a:lnTo>
                    <a:pt x="392557" y="126619"/>
                  </a:lnTo>
                  <a:lnTo>
                    <a:pt x="379857" y="126619"/>
                  </a:lnTo>
                  <a:lnTo>
                    <a:pt x="379857" y="493268"/>
                  </a:lnTo>
                  <a:lnTo>
                    <a:pt x="348107" y="493268"/>
                  </a:lnTo>
                  <a:lnTo>
                    <a:pt x="386207" y="569468"/>
                  </a:lnTo>
                  <a:lnTo>
                    <a:pt x="417957" y="505968"/>
                  </a:lnTo>
                  <a:lnTo>
                    <a:pt x="424307" y="493268"/>
                  </a:lnTo>
                  <a:close/>
                </a:path>
              </a:pathLst>
            </a:custGeom>
            <a:solidFill>
              <a:srgbClr val="4471C4"/>
            </a:solidFill>
          </p:spPr>
          <p:txBody>
            <a:bodyPr wrap="square" lIns="0" tIns="0" rIns="0" bIns="0" rtlCol="0"/>
            <a:lstStyle/>
            <a:p>
              <a:endParaRPr/>
            </a:p>
          </p:txBody>
        </p:sp>
        <p:pic>
          <p:nvPicPr>
            <p:cNvPr id="130" name="object 130"/>
            <p:cNvPicPr/>
            <p:nvPr/>
          </p:nvPicPr>
          <p:blipFill>
            <a:blip r:embed="rId9" cstate="print"/>
            <a:stretch>
              <a:fillRect/>
            </a:stretch>
          </p:blipFill>
          <p:spPr>
            <a:xfrm>
              <a:off x="8354948" y="3162808"/>
              <a:ext cx="75310" cy="222503"/>
            </a:xfrm>
            <a:prstGeom prst="rect">
              <a:avLst/>
            </a:prstGeom>
          </p:spPr>
        </p:pic>
      </p:grpSp>
      <p:sp>
        <p:nvSpPr>
          <p:cNvPr id="131" name="object 131"/>
          <p:cNvSpPr txBox="1"/>
          <p:nvPr/>
        </p:nvSpPr>
        <p:spPr>
          <a:xfrm>
            <a:off x="7983093" y="1828394"/>
            <a:ext cx="542290" cy="1057910"/>
          </a:xfrm>
          <a:prstGeom prst="rect">
            <a:avLst/>
          </a:prstGeom>
        </p:spPr>
        <p:txBody>
          <a:bodyPr vert="vert270" wrap="square" lIns="0" tIns="0" rIns="0" bIns="0" rtlCol="0">
            <a:spAutoFit/>
          </a:bodyPr>
          <a:lstStyle/>
          <a:p>
            <a:pPr marL="12700">
              <a:lnSpc>
                <a:spcPts val="1160"/>
              </a:lnSpc>
            </a:pPr>
            <a:r>
              <a:rPr sz="1200" b="1" dirty="0">
                <a:latin typeface="Calibri"/>
                <a:cs typeface="Calibri"/>
              </a:rPr>
              <a:t>WB/Mem</a:t>
            </a:r>
            <a:r>
              <a:rPr sz="1200" b="1" spc="-15" dirty="0">
                <a:latin typeface="Calibri"/>
                <a:cs typeface="Calibri"/>
              </a:rPr>
              <a:t> </a:t>
            </a:r>
            <a:r>
              <a:rPr sz="1200" b="1" spc="-25" dirty="0">
                <a:latin typeface="Calibri"/>
                <a:cs typeface="Calibri"/>
              </a:rPr>
              <a:t>Fwd</a:t>
            </a:r>
            <a:endParaRPr sz="1200">
              <a:latin typeface="Calibri"/>
              <a:cs typeface="Calibri"/>
            </a:endParaRPr>
          </a:p>
          <a:p>
            <a:pPr marL="12700">
              <a:lnSpc>
                <a:spcPts val="1360"/>
              </a:lnSpc>
            </a:pPr>
            <a:r>
              <a:rPr sz="1200" b="1" dirty="0">
                <a:latin typeface="Calibri"/>
                <a:cs typeface="Calibri"/>
              </a:rPr>
              <a:t>Mem/Mem</a:t>
            </a:r>
            <a:r>
              <a:rPr sz="1200" b="1" spc="-15" dirty="0">
                <a:latin typeface="Calibri"/>
                <a:cs typeface="Calibri"/>
              </a:rPr>
              <a:t> </a:t>
            </a:r>
            <a:r>
              <a:rPr sz="1200" b="1" spc="-25" dirty="0">
                <a:latin typeface="Calibri"/>
                <a:cs typeface="Calibri"/>
              </a:rPr>
              <a:t>Fwd</a:t>
            </a:r>
            <a:endParaRPr sz="1200">
              <a:latin typeface="Calibri"/>
              <a:cs typeface="Calibri"/>
            </a:endParaRPr>
          </a:p>
          <a:p>
            <a:pPr marL="56515">
              <a:lnSpc>
                <a:spcPct val="100000"/>
              </a:lnSpc>
              <a:spcBef>
                <a:spcPts val="140"/>
              </a:spcBef>
            </a:pPr>
            <a:r>
              <a:rPr sz="1200" b="1" dirty="0">
                <a:latin typeface="Calibri"/>
                <a:cs typeface="Calibri"/>
              </a:rPr>
              <a:t>Data</a:t>
            </a:r>
            <a:r>
              <a:rPr sz="1200" b="1" spc="-35" dirty="0">
                <a:latin typeface="Calibri"/>
                <a:cs typeface="Calibri"/>
              </a:rPr>
              <a:t> </a:t>
            </a:r>
            <a:r>
              <a:rPr sz="1200" b="1" dirty="0">
                <a:latin typeface="Calibri"/>
                <a:cs typeface="Calibri"/>
              </a:rPr>
              <a:t>Reg</a:t>
            </a:r>
            <a:r>
              <a:rPr sz="1200" b="1" spc="-30" dirty="0">
                <a:latin typeface="Calibri"/>
                <a:cs typeface="Calibri"/>
              </a:rPr>
              <a:t> </a:t>
            </a:r>
            <a:r>
              <a:rPr sz="1200" b="1" spc="-50" dirty="0">
                <a:latin typeface="Calibri"/>
                <a:cs typeface="Calibri"/>
              </a:rPr>
              <a:t>B</a:t>
            </a:r>
            <a:endParaRPr sz="12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4" name="object 4"/>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5" name="object 5"/>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6" name="object 6"/>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7" name="object 7"/>
          <p:cNvSpPr txBox="1"/>
          <p:nvPr/>
        </p:nvSpPr>
        <p:spPr>
          <a:xfrm>
            <a:off x="8740902" y="3659885"/>
            <a:ext cx="1529080" cy="586740"/>
          </a:xfrm>
          <a:prstGeom prst="rect">
            <a:avLst/>
          </a:prstGeom>
          <a:ln w="38100">
            <a:solidFill>
              <a:srgbClr val="2E528F"/>
            </a:solidFill>
          </a:ln>
        </p:spPr>
        <p:txBody>
          <a:bodyPr vert="horz" wrap="square" lIns="0" tIns="61594" rIns="0" bIns="0" rtlCol="0">
            <a:spAutoFit/>
          </a:bodyPr>
          <a:lstStyle/>
          <a:p>
            <a:pPr marL="91440" marR="381635">
              <a:lnSpc>
                <a:spcPct val="100000"/>
              </a:lnSpc>
              <a:spcBef>
                <a:spcPts val="484"/>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8" name="object 8"/>
          <p:cNvSpPr txBox="1"/>
          <p:nvPr/>
        </p:nvSpPr>
        <p:spPr>
          <a:xfrm>
            <a:off x="7036434" y="3294634"/>
            <a:ext cx="3342004"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lw</a:t>
            </a:r>
            <a:r>
              <a:rPr sz="1800" spc="-35" dirty="0">
                <a:latin typeface="Courier New"/>
                <a:cs typeface="Courier New"/>
              </a:rPr>
              <a:t> </a:t>
            </a:r>
            <a:r>
              <a:rPr sz="1800" dirty="0">
                <a:latin typeface="Courier New"/>
                <a:cs typeface="Courier New"/>
              </a:rPr>
              <a:t>x12</a:t>
            </a:r>
            <a:r>
              <a:rPr sz="1800" spc="-15" dirty="0">
                <a:latin typeface="Courier New"/>
                <a:cs typeface="Courier New"/>
              </a:rPr>
              <a:t> </a:t>
            </a:r>
            <a:r>
              <a:rPr sz="1800" spc="-10" dirty="0">
                <a:latin typeface="Courier New"/>
                <a:cs typeface="Courier New"/>
              </a:rPr>
              <a:t>(x15)</a:t>
            </a:r>
            <a:r>
              <a:rPr sz="1800" spc="-765" dirty="0">
                <a:latin typeface="Courier New"/>
                <a:cs typeface="Courier New"/>
              </a:rPr>
              <a:t> </a:t>
            </a:r>
            <a:r>
              <a:rPr sz="1800" dirty="0">
                <a:latin typeface="Courier New"/>
                <a:cs typeface="Courier New"/>
              </a:rPr>
              <a:t>add</a:t>
            </a:r>
            <a:r>
              <a:rPr sz="1800" spc="-30" dirty="0">
                <a:latin typeface="Courier New"/>
                <a:cs typeface="Courier New"/>
              </a:rPr>
              <a:t> </a:t>
            </a:r>
            <a:r>
              <a:rPr sz="1800" dirty="0">
                <a:latin typeface="Courier New"/>
                <a:cs typeface="Courier New"/>
              </a:rPr>
              <a:t>x7</a:t>
            </a:r>
            <a:r>
              <a:rPr sz="1800" spc="-15" dirty="0">
                <a:latin typeface="Courier New"/>
                <a:cs typeface="Courier New"/>
              </a:rPr>
              <a:t> </a:t>
            </a:r>
            <a:r>
              <a:rPr sz="1800" dirty="0">
                <a:latin typeface="Courier New"/>
                <a:cs typeface="Courier New"/>
              </a:rPr>
              <a:t>x8</a:t>
            </a:r>
            <a:r>
              <a:rPr sz="1800" spc="-25" dirty="0">
                <a:latin typeface="Courier New"/>
                <a:cs typeface="Courier New"/>
              </a:rPr>
              <a:t> x9</a:t>
            </a:r>
            <a:endParaRPr sz="1800">
              <a:latin typeface="Courier New"/>
              <a:cs typeface="Courier New"/>
            </a:endParaRPr>
          </a:p>
        </p:txBody>
      </p:sp>
      <p:sp>
        <p:nvSpPr>
          <p:cNvPr id="9" name="object 9"/>
          <p:cNvSpPr txBox="1"/>
          <p:nvPr/>
        </p:nvSpPr>
        <p:spPr>
          <a:xfrm>
            <a:off x="3459860" y="3294634"/>
            <a:ext cx="152781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invalid</a:t>
            </a:r>
            <a:r>
              <a:rPr sz="1800" spc="-65" dirty="0">
                <a:latin typeface="Courier New"/>
                <a:cs typeface="Courier New"/>
              </a:rPr>
              <a:t> </a:t>
            </a:r>
            <a:r>
              <a:rPr sz="1800" spc="-25" dirty="0">
                <a:latin typeface="Courier New"/>
                <a:cs typeface="Courier New"/>
              </a:rPr>
              <a:t>ins</a:t>
            </a:r>
            <a:endParaRPr sz="1800">
              <a:latin typeface="Courier New"/>
              <a:cs typeface="Courier New"/>
            </a:endParaRPr>
          </a:p>
        </p:txBody>
      </p:sp>
      <p:sp>
        <p:nvSpPr>
          <p:cNvPr id="10" name="object 10"/>
          <p:cNvSpPr txBox="1"/>
          <p:nvPr/>
        </p:nvSpPr>
        <p:spPr>
          <a:xfrm>
            <a:off x="1705101" y="3289757"/>
            <a:ext cx="1528445"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sw</a:t>
            </a:r>
            <a:r>
              <a:rPr sz="1800" spc="-30" dirty="0">
                <a:latin typeface="Courier New"/>
                <a:cs typeface="Courier New"/>
              </a:rPr>
              <a:t> </a:t>
            </a:r>
            <a:r>
              <a:rPr sz="1800" dirty="0">
                <a:latin typeface="Courier New"/>
                <a:cs typeface="Courier New"/>
              </a:rPr>
              <a:t>x6</a:t>
            </a:r>
            <a:r>
              <a:rPr sz="1800" spc="-20" dirty="0">
                <a:latin typeface="Courier New"/>
                <a:cs typeface="Courier New"/>
              </a:rPr>
              <a:t> (x14)</a:t>
            </a:r>
            <a:endParaRPr sz="1800">
              <a:latin typeface="Courier New"/>
              <a:cs typeface="Courier New"/>
            </a:endParaRPr>
          </a:p>
        </p:txBody>
      </p:sp>
      <p:sp>
        <p:nvSpPr>
          <p:cNvPr id="11" name="object 11"/>
          <p:cNvSpPr txBox="1">
            <a:spLocks noGrp="1"/>
          </p:cNvSpPr>
          <p:nvPr>
            <p:ph type="title"/>
          </p:nvPr>
        </p:nvSpPr>
        <p:spPr>
          <a:prstGeom prst="rect">
            <a:avLst/>
          </a:prstGeom>
        </p:spPr>
        <p:txBody>
          <a:bodyPr vert="horz" wrap="square" lIns="0" tIns="54483" rIns="0" bIns="0" rtlCol="0">
            <a:spAutoFit/>
          </a:bodyPr>
          <a:lstStyle/>
          <a:p>
            <a:pPr marL="12700">
              <a:lnSpc>
                <a:spcPct val="100000"/>
              </a:lnSpc>
              <a:spcBef>
                <a:spcPts val="105"/>
              </a:spcBef>
            </a:pPr>
            <a:r>
              <a:rPr dirty="0"/>
              <a:t>Exception</a:t>
            </a:r>
            <a:r>
              <a:rPr spc="-135" dirty="0"/>
              <a:t> </a:t>
            </a:r>
            <a:r>
              <a:rPr spc="-10" dirty="0"/>
              <a:t>Handling</a:t>
            </a:r>
          </a:p>
        </p:txBody>
      </p:sp>
      <p:sp>
        <p:nvSpPr>
          <p:cNvPr id="12" name="object 12"/>
          <p:cNvSpPr txBox="1"/>
          <p:nvPr/>
        </p:nvSpPr>
        <p:spPr>
          <a:xfrm>
            <a:off x="5235321" y="3297428"/>
            <a:ext cx="152844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sw</a:t>
            </a:r>
            <a:r>
              <a:rPr sz="1800" spc="-30" dirty="0">
                <a:latin typeface="Courier New"/>
                <a:cs typeface="Courier New"/>
              </a:rPr>
              <a:t> </a:t>
            </a:r>
            <a:r>
              <a:rPr sz="1800" dirty="0">
                <a:latin typeface="Courier New"/>
                <a:cs typeface="Courier New"/>
              </a:rPr>
              <a:t>x0</a:t>
            </a:r>
            <a:r>
              <a:rPr sz="1800" spc="-20" dirty="0">
                <a:latin typeface="Courier New"/>
                <a:cs typeface="Courier New"/>
              </a:rPr>
              <a:t> (x13)</a:t>
            </a:r>
            <a:endParaRPr sz="1800">
              <a:latin typeface="Courier New"/>
              <a:cs typeface="Courier New"/>
            </a:endParaRPr>
          </a:p>
        </p:txBody>
      </p:sp>
      <p:sp>
        <p:nvSpPr>
          <p:cNvPr id="13" name="object 13"/>
          <p:cNvSpPr txBox="1"/>
          <p:nvPr/>
        </p:nvSpPr>
        <p:spPr>
          <a:xfrm>
            <a:off x="527405" y="4960365"/>
            <a:ext cx="10499725" cy="1579880"/>
          </a:xfrm>
          <a:prstGeom prst="rect">
            <a:avLst/>
          </a:prstGeom>
        </p:spPr>
        <p:txBody>
          <a:bodyPr vert="horz" wrap="square" lIns="0" tIns="12065" rIns="0" bIns="0" rtlCol="0">
            <a:spAutoFit/>
          </a:bodyPr>
          <a:lstStyle/>
          <a:p>
            <a:pPr marL="12700" marR="5080" algn="just">
              <a:lnSpc>
                <a:spcPct val="100000"/>
              </a:lnSpc>
              <a:spcBef>
                <a:spcPts val="95"/>
              </a:spcBef>
            </a:pPr>
            <a:r>
              <a:rPr sz="3400" dirty="0">
                <a:latin typeface="Calibri"/>
                <a:cs typeface="Calibri"/>
              </a:rPr>
              <a:t>Basic</a:t>
            </a:r>
            <a:r>
              <a:rPr sz="3400" spc="-140" dirty="0">
                <a:latin typeface="Calibri"/>
                <a:cs typeface="Calibri"/>
              </a:rPr>
              <a:t> </a:t>
            </a:r>
            <a:r>
              <a:rPr sz="3400" spc="-10" dirty="0">
                <a:latin typeface="Calibri"/>
                <a:cs typeface="Calibri"/>
              </a:rPr>
              <a:t>Exception</a:t>
            </a:r>
            <a:r>
              <a:rPr sz="3400" spc="-150" dirty="0">
                <a:latin typeface="Calibri"/>
                <a:cs typeface="Calibri"/>
              </a:rPr>
              <a:t> </a:t>
            </a:r>
            <a:r>
              <a:rPr sz="3400" dirty="0">
                <a:latin typeface="Calibri"/>
                <a:cs typeface="Calibri"/>
              </a:rPr>
              <a:t>Idea:</a:t>
            </a:r>
            <a:r>
              <a:rPr sz="3400" spc="-125" dirty="0">
                <a:latin typeface="Calibri"/>
                <a:cs typeface="Calibri"/>
              </a:rPr>
              <a:t> </a:t>
            </a:r>
            <a:r>
              <a:rPr sz="3400" dirty="0">
                <a:latin typeface="Calibri"/>
                <a:cs typeface="Calibri"/>
              </a:rPr>
              <a:t>Nuke</a:t>
            </a:r>
            <a:r>
              <a:rPr sz="3400" spc="-130" dirty="0">
                <a:latin typeface="Calibri"/>
                <a:cs typeface="Calibri"/>
              </a:rPr>
              <a:t> </a:t>
            </a:r>
            <a:r>
              <a:rPr sz="3400" dirty="0">
                <a:latin typeface="Calibri"/>
                <a:cs typeface="Calibri"/>
              </a:rPr>
              <a:t>everything</a:t>
            </a:r>
            <a:r>
              <a:rPr sz="3400" spc="-130" dirty="0">
                <a:latin typeface="Calibri"/>
                <a:cs typeface="Calibri"/>
              </a:rPr>
              <a:t> </a:t>
            </a:r>
            <a:r>
              <a:rPr sz="3400" dirty="0">
                <a:latin typeface="Calibri"/>
                <a:cs typeface="Calibri"/>
              </a:rPr>
              <a:t>that</a:t>
            </a:r>
            <a:r>
              <a:rPr sz="3400" spc="-130" dirty="0">
                <a:latin typeface="Calibri"/>
                <a:cs typeface="Calibri"/>
              </a:rPr>
              <a:t> </a:t>
            </a:r>
            <a:r>
              <a:rPr sz="3400" spc="-10" dirty="0">
                <a:latin typeface="Calibri"/>
                <a:cs typeface="Calibri"/>
              </a:rPr>
              <a:t>started</a:t>
            </a:r>
            <a:r>
              <a:rPr sz="3400" spc="-155" dirty="0">
                <a:latin typeface="Calibri"/>
                <a:cs typeface="Calibri"/>
              </a:rPr>
              <a:t> </a:t>
            </a:r>
            <a:r>
              <a:rPr sz="3400" dirty="0">
                <a:latin typeface="Calibri"/>
                <a:cs typeface="Calibri"/>
              </a:rPr>
              <a:t>after</a:t>
            </a:r>
            <a:r>
              <a:rPr sz="3400" spc="-130" dirty="0">
                <a:latin typeface="Calibri"/>
                <a:cs typeface="Calibri"/>
              </a:rPr>
              <a:t> </a:t>
            </a:r>
            <a:r>
              <a:rPr sz="3400" spc="-25" dirty="0">
                <a:latin typeface="Calibri"/>
                <a:cs typeface="Calibri"/>
              </a:rPr>
              <a:t>the </a:t>
            </a:r>
            <a:r>
              <a:rPr sz="3400" dirty="0">
                <a:latin typeface="Calibri"/>
                <a:cs typeface="Calibri"/>
              </a:rPr>
              <a:t>current</a:t>
            </a:r>
            <a:r>
              <a:rPr sz="3400" spc="-140" dirty="0">
                <a:latin typeface="Calibri"/>
                <a:cs typeface="Calibri"/>
              </a:rPr>
              <a:t> </a:t>
            </a:r>
            <a:r>
              <a:rPr sz="3400" spc="-10" dirty="0">
                <a:latin typeface="Calibri"/>
                <a:cs typeface="Calibri"/>
              </a:rPr>
              <a:t>instruction,</a:t>
            </a:r>
            <a:r>
              <a:rPr sz="3400" spc="-155" dirty="0">
                <a:latin typeface="Calibri"/>
                <a:cs typeface="Calibri"/>
              </a:rPr>
              <a:t> </a:t>
            </a:r>
            <a:r>
              <a:rPr sz="3400" dirty="0">
                <a:latin typeface="Calibri"/>
                <a:cs typeface="Calibri"/>
              </a:rPr>
              <a:t>finish</a:t>
            </a:r>
            <a:r>
              <a:rPr sz="3400" spc="-135" dirty="0">
                <a:latin typeface="Calibri"/>
                <a:cs typeface="Calibri"/>
              </a:rPr>
              <a:t> </a:t>
            </a:r>
            <a:r>
              <a:rPr sz="3400" dirty="0">
                <a:latin typeface="Calibri"/>
                <a:cs typeface="Calibri"/>
              </a:rPr>
              <a:t>everything</a:t>
            </a:r>
            <a:r>
              <a:rPr sz="3400" spc="-135" dirty="0">
                <a:latin typeface="Calibri"/>
                <a:cs typeface="Calibri"/>
              </a:rPr>
              <a:t> </a:t>
            </a:r>
            <a:r>
              <a:rPr sz="3400" dirty="0">
                <a:latin typeface="Calibri"/>
                <a:cs typeface="Calibri"/>
              </a:rPr>
              <a:t>that</a:t>
            </a:r>
            <a:r>
              <a:rPr sz="3400" spc="-135" dirty="0">
                <a:latin typeface="Calibri"/>
                <a:cs typeface="Calibri"/>
              </a:rPr>
              <a:t> </a:t>
            </a:r>
            <a:r>
              <a:rPr sz="3400" spc="-10" dirty="0">
                <a:latin typeface="Calibri"/>
                <a:cs typeface="Calibri"/>
              </a:rPr>
              <a:t>started</a:t>
            </a:r>
            <a:r>
              <a:rPr sz="3400" spc="-165" dirty="0">
                <a:latin typeface="Calibri"/>
                <a:cs typeface="Calibri"/>
              </a:rPr>
              <a:t> </a:t>
            </a:r>
            <a:r>
              <a:rPr sz="3400" spc="-20" dirty="0">
                <a:latin typeface="Calibri"/>
                <a:cs typeface="Calibri"/>
              </a:rPr>
              <a:t>before</a:t>
            </a:r>
            <a:r>
              <a:rPr sz="3400" spc="-140" dirty="0">
                <a:latin typeface="Calibri"/>
                <a:cs typeface="Calibri"/>
              </a:rPr>
              <a:t> </a:t>
            </a:r>
            <a:r>
              <a:rPr sz="3400" spc="-25" dirty="0">
                <a:latin typeface="Calibri"/>
                <a:cs typeface="Calibri"/>
              </a:rPr>
              <a:t>the </a:t>
            </a:r>
            <a:r>
              <a:rPr sz="3400" spc="-10" dirty="0">
                <a:latin typeface="Calibri"/>
                <a:cs typeface="Calibri"/>
              </a:rPr>
              <a:t>current</a:t>
            </a:r>
            <a:r>
              <a:rPr sz="3400" spc="-100" dirty="0">
                <a:latin typeface="Calibri"/>
                <a:cs typeface="Calibri"/>
              </a:rPr>
              <a:t> </a:t>
            </a:r>
            <a:r>
              <a:rPr sz="3400" spc="-10" dirty="0">
                <a:latin typeface="Calibri"/>
                <a:cs typeface="Calibri"/>
              </a:rPr>
              <a:t>instruction,</a:t>
            </a:r>
            <a:r>
              <a:rPr sz="3400" spc="-114" dirty="0">
                <a:latin typeface="Calibri"/>
                <a:cs typeface="Calibri"/>
              </a:rPr>
              <a:t> </a:t>
            </a:r>
            <a:r>
              <a:rPr sz="3400" dirty="0">
                <a:latin typeface="Calibri"/>
                <a:cs typeface="Calibri"/>
              </a:rPr>
              <a:t>jump</a:t>
            </a:r>
            <a:r>
              <a:rPr sz="3400" spc="-90" dirty="0">
                <a:latin typeface="Calibri"/>
                <a:cs typeface="Calibri"/>
              </a:rPr>
              <a:t> </a:t>
            </a:r>
            <a:r>
              <a:rPr sz="3400" dirty="0">
                <a:latin typeface="Calibri"/>
                <a:cs typeface="Calibri"/>
              </a:rPr>
              <a:t>to</a:t>
            </a:r>
            <a:r>
              <a:rPr sz="3400" spc="-90" dirty="0">
                <a:latin typeface="Calibri"/>
                <a:cs typeface="Calibri"/>
              </a:rPr>
              <a:t> </a:t>
            </a:r>
            <a:r>
              <a:rPr sz="3400" spc="-25" dirty="0">
                <a:latin typeface="Calibri"/>
                <a:cs typeface="Calibri"/>
              </a:rPr>
              <a:t>exception</a:t>
            </a:r>
            <a:r>
              <a:rPr sz="3400" spc="-125" dirty="0">
                <a:latin typeface="Calibri"/>
                <a:cs typeface="Calibri"/>
              </a:rPr>
              <a:t> </a:t>
            </a:r>
            <a:r>
              <a:rPr sz="3400" spc="-10" dirty="0">
                <a:latin typeface="Calibri"/>
                <a:cs typeface="Calibri"/>
              </a:rPr>
              <a:t>handler</a:t>
            </a:r>
            <a:endParaRPr sz="3400">
              <a:latin typeface="Calibri"/>
              <a:cs typeface="Calibri"/>
            </a:endParaRPr>
          </a:p>
        </p:txBody>
      </p:sp>
      <p:sp>
        <p:nvSpPr>
          <p:cNvPr id="14" name="object 14"/>
          <p:cNvSpPr/>
          <p:nvPr/>
        </p:nvSpPr>
        <p:spPr>
          <a:xfrm>
            <a:off x="4196715" y="1709927"/>
            <a:ext cx="171450" cy="1448435"/>
          </a:xfrm>
          <a:custGeom>
            <a:avLst/>
            <a:gdLst/>
            <a:ahLst/>
            <a:cxnLst/>
            <a:rect l="l" t="t" r="r" b="b"/>
            <a:pathLst>
              <a:path w="171450" h="1448435">
                <a:moveTo>
                  <a:pt x="57150" y="1276858"/>
                </a:moveTo>
                <a:lnTo>
                  <a:pt x="0" y="1276858"/>
                </a:lnTo>
                <a:lnTo>
                  <a:pt x="85725" y="1448308"/>
                </a:lnTo>
                <a:lnTo>
                  <a:pt x="157162" y="1305433"/>
                </a:lnTo>
                <a:lnTo>
                  <a:pt x="57150" y="1305433"/>
                </a:lnTo>
                <a:lnTo>
                  <a:pt x="57150" y="1276858"/>
                </a:lnTo>
                <a:close/>
              </a:path>
              <a:path w="171450" h="1448435">
                <a:moveTo>
                  <a:pt x="114300" y="0"/>
                </a:moveTo>
                <a:lnTo>
                  <a:pt x="57150" y="0"/>
                </a:lnTo>
                <a:lnTo>
                  <a:pt x="57150" y="1305433"/>
                </a:lnTo>
                <a:lnTo>
                  <a:pt x="114300" y="1305433"/>
                </a:lnTo>
                <a:lnTo>
                  <a:pt x="114300" y="0"/>
                </a:lnTo>
                <a:close/>
              </a:path>
              <a:path w="171450" h="1448435">
                <a:moveTo>
                  <a:pt x="171450" y="1276858"/>
                </a:moveTo>
                <a:lnTo>
                  <a:pt x="114300" y="1276858"/>
                </a:lnTo>
                <a:lnTo>
                  <a:pt x="114300" y="1305433"/>
                </a:lnTo>
                <a:lnTo>
                  <a:pt x="157162" y="1305433"/>
                </a:lnTo>
                <a:lnTo>
                  <a:pt x="171450" y="1276858"/>
                </a:lnTo>
                <a:close/>
              </a:path>
            </a:pathLst>
          </a:custGeom>
          <a:solidFill>
            <a:srgbClr val="4471C4"/>
          </a:solidFill>
        </p:spPr>
        <p:txBody>
          <a:bodyPr wrap="square" lIns="0" tIns="0" rIns="0" bIns="0" rtlCol="0"/>
          <a:lstStyle/>
          <a:p>
            <a:endParaRPr/>
          </a:p>
        </p:txBody>
      </p:sp>
      <p:sp>
        <p:nvSpPr>
          <p:cNvPr id="15" name="object 15"/>
          <p:cNvSpPr txBox="1"/>
          <p:nvPr/>
        </p:nvSpPr>
        <p:spPr>
          <a:xfrm>
            <a:off x="3816222" y="1335785"/>
            <a:ext cx="100393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Exception!</a:t>
            </a:r>
            <a:endParaRPr sz="1800">
              <a:latin typeface="Calibri"/>
              <a:cs typeface="Calibri"/>
            </a:endParaRPr>
          </a:p>
        </p:txBody>
      </p:sp>
      <p:sp>
        <p:nvSpPr>
          <p:cNvPr id="16" name="object 16"/>
          <p:cNvSpPr/>
          <p:nvPr/>
        </p:nvSpPr>
        <p:spPr>
          <a:xfrm>
            <a:off x="5242559" y="3032379"/>
            <a:ext cx="5100320" cy="171450"/>
          </a:xfrm>
          <a:custGeom>
            <a:avLst/>
            <a:gdLst/>
            <a:ahLst/>
            <a:cxnLst/>
            <a:rect l="l" t="t" r="r" b="b"/>
            <a:pathLst>
              <a:path w="5100320" h="171450">
                <a:moveTo>
                  <a:pt x="4928870" y="0"/>
                </a:moveTo>
                <a:lnTo>
                  <a:pt x="4928870" y="171450"/>
                </a:lnTo>
                <a:lnTo>
                  <a:pt x="5043170" y="114300"/>
                </a:lnTo>
                <a:lnTo>
                  <a:pt x="4957445" y="114300"/>
                </a:lnTo>
                <a:lnTo>
                  <a:pt x="4957445" y="57150"/>
                </a:lnTo>
                <a:lnTo>
                  <a:pt x="5043170" y="57150"/>
                </a:lnTo>
                <a:lnTo>
                  <a:pt x="4928870" y="0"/>
                </a:lnTo>
                <a:close/>
              </a:path>
              <a:path w="5100320" h="171450">
                <a:moveTo>
                  <a:pt x="4928870" y="57150"/>
                </a:moveTo>
                <a:lnTo>
                  <a:pt x="0" y="57150"/>
                </a:lnTo>
                <a:lnTo>
                  <a:pt x="0" y="114300"/>
                </a:lnTo>
                <a:lnTo>
                  <a:pt x="4928870" y="114300"/>
                </a:lnTo>
                <a:lnTo>
                  <a:pt x="4928870" y="57150"/>
                </a:lnTo>
                <a:close/>
              </a:path>
              <a:path w="5100320" h="171450">
                <a:moveTo>
                  <a:pt x="5043170" y="57150"/>
                </a:moveTo>
                <a:lnTo>
                  <a:pt x="4957445" y="57150"/>
                </a:lnTo>
                <a:lnTo>
                  <a:pt x="4957445" y="114300"/>
                </a:lnTo>
                <a:lnTo>
                  <a:pt x="5043170" y="114300"/>
                </a:lnTo>
                <a:lnTo>
                  <a:pt x="5100320" y="85725"/>
                </a:lnTo>
                <a:lnTo>
                  <a:pt x="5043170" y="57150"/>
                </a:lnTo>
                <a:close/>
              </a:path>
            </a:pathLst>
          </a:custGeom>
          <a:solidFill>
            <a:srgbClr val="6FAC46"/>
          </a:solidFill>
        </p:spPr>
        <p:txBody>
          <a:bodyPr wrap="square" lIns="0" tIns="0" rIns="0" bIns="0" rtlCol="0"/>
          <a:lstStyle/>
          <a:p>
            <a:endParaRPr/>
          </a:p>
        </p:txBody>
      </p:sp>
      <p:sp>
        <p:nvSpPr>
          <p:cNvPr id="17" name="object 17"/>
          <p:cNvSpPr/>
          <p:nvPr/>
        </p:nvSpPr>
        <p:spPr>
          <a:xfrm>
            <a:off x="1696211" y="3072002"/>
            <a:ext cx="1496695" cy="171450"/>
          </a:xfrm>
          <a:custGeom>
            <a:avLst/>
            <a:gdLst/>
            <a:ahLst/>
            <a:cxnLst/>
            <a:rect l="l" t="t" r="r" b="b"/>
            <a:pathLst>
              <a:path w="1496695" h="171450">
                <a:moveTo>
                  <a:pt x="171450" y="0"/>
                </a:moveTo>
                <a:lnTo>
                  <a:pt x="0" y="85725"/>
                </a:lnTo>
                <a:lnTo>
                  <a:pt x="171450" y="171450"/>
                </a:lnTo>
                <a:lnTo>
                  <a:pt x="171450" y="114300"/>
                </a:lnTo>
                <a:lnTo>
                  <a:pt x="142875" y="114300"/>
                </a:lnTo>
                <a:lnTo>
                  <a:pt x="142875" y="57150"/>
                </a:lnTo>
                <a:lnTo>
                  <a:pt x="171450" y="57150"/>
                </a:lnTo>
                <a:lnTo>
                  <a:pt x="171450" y="0"/>
                </a:lnTo>
                <a:close/>
              </a:path>
              <a:path w="1496695" h="171450">
                <a:moveTo>
                  <a:pt x="171450" y="57150"/>
                </a:moveTo>
                <a:lnTo>
                  <a:pt x="142875" y="57150"/>
                </a:lnTo>
                <a:lnTo>
                  <a:pt x="142875" y="114300"/>
                </a:lnTo>
                <a:lnTo>
                  <a:pt x="171450" y="114300"/>
                </a:lnTo>
                <a:lnTo>
                  <a:pt x="171450" y="57150"/>
                </a:lnTo>
                <a:close/>
              </a:path>
              <a:path w="1496695" h="171450">
                <a:moveTo>
                  <a:pt x="1496440" y="57150"/>
                </a:moveTo>
                <a:lnTo>
                  <a:pt x="171450" y="57150"/>
                </a:lnTo>
                <a:lnTo>
                  <a:pt x="171450" y="114300"/>
                </a:lnTo>
                <a:lnTo>
                  <a:pt x="1496440" y="114300"/>
                </a:lnTo>
                <a:lnTo>
                  <a:pt x="1496440" y="57150"/>
                </a:lnTo>
                <a:close/>
              </a:path>
            </a:pathLst>
          </a:custGeom>
          <a:solidFill>
            <a:srgbClr val="FF0000"/>
          </a:solid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Recap:</a:t>
            </a:r>
            <a:r>
              <a:rPr spc="-105" dirty="0"/>
              <a:t> </a:t>
            </a:r>
            <a:r>
              <a:rPr dirty="0"/>
              <a:t>Pipelined</a:t>
            </a:r>
            <a:r>
              <a:rPr spc="-95" dirty="0"/>
              <a:t> </a:t>
            </a:r>
            <a:r>
              <a:rPr dirty="0"/>
              <a:t>Datapath</a:t>
            </a:r>
            <a:r>
              <a:rPr spc="-90" dirty="0"/>
              <a:t> </a:t>
            </a:r>
            <a:r>
              <a:rPr spc="-10" dirty="0"/>
              <a:t>Microarchitecture</a:t>
            </a:r>
          </a:p>
        </p:txBody>
      </p:sp>
      <p:sp>
        <p:nvSpPr>
          <p:cNvPr id="3" name="object 3"/>
          <p:cNvSpPr txBox="1">
            <a:spLocks noGrp="1"/>
          </p:cNvSpPr>
          <p:nvPr>
            <p:ph type="body" idx="1"/>
          </p:nvPr>
        </p:nvSpPr>
        <p:spPr>
          <a:prstGeom prst="rect">
            <a:avLst/>
          </a:prstGeom>
        </p:spPr>
        <p:txBody>
          <a:bodyPr vert="horz" wrap="square" lIns="0" tIns="98425" rIns="0" bIns="0" rtlCol="0">
            <a:spAutoFit/>
          </a:bodyPr>
          <a:lstStyle/>
          <a:p>
            <a:pPr marL="240665" indent="-227965">
              <a:lnSpc>
                <a:spcPct val="100000"/>
              </a:lnSpc>
              <a:spcBef>
                <a:spcPts val="775"/>
              </a:spcBef>
              <a:buFont typeface="Arial"/>
              <a:buChar char="•"/>
              <a:tabLst>
                <a:tab pos="240665" algn="l"/>
              </a:tabLst>
            </a:pPr>
            <a:r>
              <a:rPr sz="2800" b="0" spc="-10" dirty="0">
                <a:latin typeface="Calibri"/>
                <a:cs typeface="Calibri"/>
              </a:rPr>
              <a:t>Understanding</a:t>
            </a:r>
            <a:r>
              <a:rPr sz="2800" b="0" spc="-35" dirty="0">
                <a:latin typeface="Calibri"/>
                <a:cs typeface="Calibri"/>
              </a:rPr>
              <a:t> </a:t>
            </a:r>
            <a:r>
              <a:rPr sz="2800" b="0" dirty="0">
                <a:latin typeface="Calibri"/>
                <a:cs typeface="Calibri"/>
              </a:rPr>
              <a:t>pipelining</a:t>
            </a:r>
            <a:r>
              <a:rPr sz="2800" b="0" spc="-50" dirty="0">
                <a:latin typeface="Calibri"/>
                <a:cs typeface="Calibri"/>
              </a:rPr>
              <a:t> </a:t>
            </a:r>
            <a:r>
              <a:rPr sz="2800" b="0" dirty="0">
                <a:latin typeface="Calibri"/>
                <a:cs typeface="Calibri"/>
              </a:rPr>
              <a:t>as</a:t>
            </a:r>
            <a:r>
              <a:rPr sz="2800" b="0" spc="-85" dirty="0">
                <a:latin typeface="Calibri"/>
                <a:cs typeface="Calibri"/>
              </a:rPr>
              <a:t> </a:t>
            </a:r>
            <a:r>
              <a:rPr sz="2800" b="0" dirty="0">
                <a:latin typeface="Calibri"/>
                <a:cs typeface="Calibri"/>
              </a:rPr>
              <a:t>a</a:t>
            </a:r>
            <a:r>
              <a:rPr sz="2800" b="0" spc="-85" dirty="0">
                <a:latin typeface="Calibri"/>
                <a:cs typeface="Calibri"/>
              </a:rPr>
              <a:t> </a:t>
            </a:r>
            <a:r>
              <a:rPr sz="2800" b="0" spc="-10" dirty="0">
                <a:latin typeface="Calibri"/>
                <a:cs typeface="Calibri"/>
              </a:rPr>
              <a:t>general</a:t>
            </a:r>
            <a:r>
              <a:rPr sz="2800" b="0" spc="-85" dirty="0">
                <a:latin typeface="Calibri"/>
                <a:cs typeface="Calibri"/>
              </a:rPr>
              <a:t> </a:t>
            </a:r>
            <a:r>
              <a:rPr sz="2800" b="0" spc="-20" dirty="0">
                <a:latin typeface="Calibri"/>
                <a:cs typeface="Calibri"/>
              </a:rPr>
              <a:t>microarchitectural</a:t>
            </a:r>
            <a:r>
              <a:rPr sz="2800" b="0" spc="-80" dirty="0">
                <a:latin typeface="Calibri"/>
                <a:cs typeface="Calibri"/>
              </a:rPr>
              <a:t> </a:t>
            </a:r>
            <a:r>
              <a:rPr sz="2800" b="0" spc="-10" dirty="0">
                <a:latin typeface="Calibri"/>
                <a:cs typeface="Calibri"/>
              </a:rPr>
              <a:t>optimization</a:t>
            </a:r>
            <a:endParaRPr sz="2800">
              <a:latin typeface="Calibri"/>
              <a:cs typeface="Calibri"/>
            </a:endParaRPr>
          </a:p>
          <a:p>
            <a:pPr marL="241300" marR="759460" indent="-228600">
              <a:lnSpc>
                <a:spcPts val="3020"/>
              </a:lnSpc>
              <a:spcBef>
                <a:spcPts val="1060"/>
              </a:spcBef>
              <a:buFont typeface="Arial"/>
              <a:buChar char="•"/>
              <a:tabLst>
                <a:tab pos="241300" algn="l"/>
              </a:tabLst>
            </a:pPr>
            <a:r>
              <a:rPr sz="2800" b="0" dirty="0">
                <a:latin typeface="Calibri"/>
                <a:cs typeface="Calibri"/>
              </a:rPr>
              <a:t>Data</a:t>
            </a:r>
            <a:r>
              <a:rPr sz="2800" b="0" spc="-80" dirty="0">
                <a:latin typeface="Calibri"/>
                <a:cs typeface="Calibri"/>
              </a:rPr>
              <a:t> </a:t>
            </a:r>
            <a:r>
              <a:rPr sz="2800" b="0" spc="-10" dirty="0">
                <a:latin typeface="Calibri"/>
                <a:cs typeface="Calibri"/>
              </a:rPr>
              <a:t>hazards</a:t>
            </a:r>
            <a:r>
              <a:rPr sz="2800" b="0" spc="-70" dirty="0">
                <a:latin typeface="Calibri"/>
                <a:cs typeface="Calibri"/>
              </a:rPr>
              <a:t> </a:t>
            </a:r>
            <a:r>
              <a:rPr sz="2800" b="0" dirty="0">
                <a:latin typeface="Calibri"/>
                <a:cs typeface="Calibri"/>
              </a:rPr>
              <a:t>and</a:t>
            </a:r>
            <a:r>
              <a:rPr sz="2800" b="0" spc="-60" dirty="0">
                <a:latin typeface="Calibri"/>
                <a:cs typeface="Calibri"/>
              </a:rPr>
              <a:t> </a:t>
            </a:r>
            <a:r>
              <a:rPr sz="2800" b="0" dirty="0">
                <a:latin typeface="Calibri"/>
                <a:cs typeface="Calibri"/>
              </a:rPr>
              <a:t>their</a:t>
            </a:r>
            <a:r>
              <a:rPr sz="2800" b="0" spc="-75" dirty="0">
                <a:latin typeface="Calibri"/>
                <a:cs typeface="Calibri"/>
              </a:rPr>
              <a:t> </a:t>
            </a:r>
            <a:r>
              <a:rPr sz="2800" b="0" spc="-10" dirty="0">
                <a:latin typeface="Calibri"/>
                <a:cs typeface="Calibri"/>
              </a:rPr>
              <a:t>effect</a:t>
            </a:r>
            <a:r>
              <a:rPr sz="2800" b="0" spc="-85" dirty="0">
                <a:latin typeface="Calibri"/>
                <a:cs typeface="Calibri"/>
              </a:rPr>
              <a:t> </a:t>
            </a:r>
            <a:r>
              <a:rPr sz="2800" b="0" dirty="0">
                <a:latin typeface="Calibri"/>
                <a:cs typeface="Calibri"/>
              </a:rPr>
              <a:t>on</a:t>
            </a:r>
            <a:r>
              <a:rPr sz="2800" b="0" spc="-75" dirty="0">
                <a:latin typeface="Calibri"/>
                <a:cs typeface="Calibri"/>
              </a:rPr>
              <a:t> </a:t>
            </a:r>
            <a:r>
              <a:rPr sz="2800" b="0" dirty="0">
                <a:latin typeface="Calibri"/>
                <a:cs typeface="Calibri"/>
              </a:rPr>
              <a:t>the</a:t>
            </a:r>
            <a:r>
              <a:rPr sz="2800" b="0" spc="-65" dirty="0">
                <a:latin typeface="Calibri"/>
                <a:cs typeface="Calibri"/>
              </a:rPr>
              <a:t> </a:t>
            </a:r>
            <a:r>
              <a:rPr sz="2800" b="0" dirty="0">
                <a:latin typeface="Calibri"/>
                <a:cs typeface="Calibri"/>
              </a:rPr>
              <a:t>pipelined</a:t>
            </a:r>
            <a:r>
              <a:rPr sz="2800" b="0" spc="-50" dirty="0">
                <a:latin typeface="Calibri"/>
                <a:cs typeface="Calibri"/>
              </a:rPr>
              <a:t> </a:t>
            </a:r>
            <a:r>
              <a:rPr sz="2800" b="0" spc="-10" dirty="0">
                <a:latin typeface="Calibri"/>
                <a:cs typeface="Calibri"/>
              </a:rPr>
              <a:t>microarchitectural datapath</a:t>
            </a:r>
            <a:endParaRPr sz="2800">
              <a:latin typeface="Calibri"/>
              <a:cs typeface="Calibri"/>
            </a:endParaRPr>
          </a:p>
          <a:p>
            <a:pPr marL="240665" indent="-227965">
              <a:lnSpc>
                <a:spcPct val="100000"/>
              </a:lnSpc>
              <a:spcBef>
                <a:spcPts val="620"/>
              </a:spcBef>
              <a:buFont typeface="Arial"/>
              <a:buChar char="•"/>
              <a:tabLst>
                <a:tab pos="240665" algn="l"/>
              </a:tabLst>
            </a:pPr>
            <a:r>
              <a:rPr sz="2800" b="0" spc="-10" dirty="0">
                <a:latin typeface="Calibri"/>
                <a:cs typeface="Calibri"/>
              </a:rPr>
              <a:t>Forwarding</a:t>
            </a:r>
            <a:r>
              <a:rPr sz="2800" b="0" spc="-60" dirty="0">
                <a:latin typeface="Calibri"/>
                <a:cs typeface="Calibri"/>
              </a:rPr>
              <a:t> </a:t>
            </a:r>
            <a:r>
              <a:rPr sz="2800" b="0" dirty="0">
                <a:latin typeface="Calibri"/>
                <a:cs typeface="Calibri"/>
              </a:rPr>
              <a:t>as</a:t>
            </a:r>
            <a:r>
              <a:rPr sz="2800" b="0" spc="-80" dirty="0">
                <a:latin typeface="Calibri"/>
                <a:cs typeface="Calibri"/>
              </a:rPr>
              <a:t> </a:t>
            </a:r>
            <a:r>
              <a:rPr sz="2800" b="0" dirty="0">
                <a:latin typeface="Calibri"/>
                <a:cs typeface="Calibri"/>
              </a:rPr>
              <a:t>a</a:t>
            </a:r>
            <a:r>
              <a:rPr sz="2800" b="0" spc="-80" dirty="0">
                <a:latin typeface="Calibri"/>
                <a:cs typeface="Calibri"/>
              </a:rPr>
              <a:t> </a:t>
            </a:r>
            <a:r>
              <a:rPr sz="2800" b="0" spc="-10" dirty="0">
                <a:latin typeface="Calibri"/>
                <a:cs typeface="Calibri"/>
              </a:rPr>
              <a:t>mitigation</a:t>
            </a:r>
            <a:r>
              <a:rPr sz="2800" b="0" spc="-75" dirty="0">
                <a:latin typeface="Calibri"/>
                <a:cs typeface="Calibri"/>
              </a:rPr>
              <a:t> </a:t>
            </a:r>
            <a:r>
              <a:rPr sz="2800" b="0" dirty="0">
                <a:latin typeface="Calibri"/>
                <a:cs typeface="Calibri"/>
              </a:rPr>
              <a:t>for</a:t>
            </a:r>
            <a:r>
              <a:rPr sz="2800" b="0" spc="-80" dirty="0">
                <a:latin typeface="Calibri"/>
                <a:cs typeface="Calibri"/>
              </a:rPr>
              <a:t> </a:t>
            </a:r>
            <a:r>
              <a:rPr sz="2800" b="0" dirty="0">
                <a:latin typeface="Calibri"/>
                <a:cs typeface="Calibri"/>
              </a:rPr>
              <a:t>data</a:t>
            </a:r>
            <a:r>
              <a:rPr sz="2800" b="0" spc="-75" dirty="0">
                <a:latin typeface="Calibri"/>
                <a:cs typeface="Calibri"/>
              </a:rPr>
              <a:t> </a:t>
            </a:r>
            <a:r>
              <a:rPr sz="2800" b="0" spc="-10" dirty="0">
                <a:latin typeface="Calibri"/>
                <a:cs typeface="Calibri"/>
              </a:rPr>
              <a:t>hazards</a:t>
            </a:r>
            <a:r>
              <a:rPr sz="2800" b="0" spc="-70" dirty="0">
                <a:latin typeface="Calibri"/>
                <a:cs typeface="Calibri"/>
              </a:rPr>
              <a:t> </a:t>
            </a:r>
            <a:r>
              <a:rPr sz="2800" b="0" dirty="0">
                <a:latin typeface="Calibri"/>
                <a:cs typeface="Calibri"/>
              </a:rPr>
              <a:t>in</a:t>
            </a:r>
            <a:r>
              <a:rPr sz="2800" b="0" spc="-65" dirty="0">
                <a:latin typeface="Calibri"/>
                <a:cs typeface="Calibri"/>
              </a:rPr>
              <a:t> </a:t>
            </a:r>
            <a:r>
              <a:rPr sz="2800" b="0" dirty="0">
                <a:latin typeface="Calibri"/>
                <a:cs typeface="Calibri"/>
              </a:rPr>
              <a:t>a</a:t>
            </a:r>
            <a:r>
              <a:rPr sz="2800" b="0" spc="-85" dirty="0">
                <a:latin typeface="Calibri"/>
                <a:cs typeface="Calibri"/>
              </a:rPr>
              <a:t> </a:t>
            </a:r>
            <a:r>
              <a:rPr sz="2800" b="0" dirty="0">
                <a:latin typeface="Calibri"/>
                <a:cs typeface="Calibri"/>
              </a:rPr>
              <a:t>pipelined</a:t>
            </a:r>
            <a:r>
              <a:rPr sz="2800" b="0" spc="-40" dirty="0">
                <a:latin typeface="Calibri"/>
                <a:cs typeface="Calibri"/>
              </a:rPr>
              <a:t> </a:t>
            </a:r>
            <a:r>
              <a:rPr sz="2800" b="0" spc="-10" dirty="0">
                <a:latin typeface="Calibri"/>
                <a:cs typeface="Calibri"/>
              </a:rPr>
              <a:t>architecture</a:t>
            </a:r>
            <a:endParaRPr sz="280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spc="-55" dirty="0"/>
              <a:t>Today:</a:t>
            </a:r>
            <a:r>
              <a:rPr spc="-75" dirty="0"/>
              <a:t> </a:t>
            </a:r>
            <a:r>
              <a:rPr dirty="0"/>
              <a:t>More</a:t>
            </a:r>
            <a:r>
              <a:rPr spc="-90" dirty="0"/>
              <a:t> </a:t>
            </a:r>
            <a:r>
              <a:rPr dirty="0"/>
              <a:t>Pipelined</a:t>
            </a:r>
            <a:r>
              <a:rPr spc="-70" dirty="0"/>
              <a:t> </a:t>
            </a:r>
            <a:r>
              <a:rPr spc="-10" dirty="0"/>
              <a:t>Microarchitecture</a:t>
            </a:r>
          </a:p>
        </p:txBody>
      </p:sp>
      <p:sp>
        <p:nvSpPr>
          <p:cNvPr id="3" name="object 3"/>
          <p:cNvSpPr txBox="1"/>
          <p:nvPr/>
        </p:nvSpPr>
        <p:spPr>
          <a:xfrm>
            <a:off x="916939" y="1706841"/>
            <a:ext cx="6998970" cy="2584450"/>
          </a:xfrm>
          <a:prstGeom prst="rect">
            <a:avLst/>
          </a:prstGeom>
        </p:spPr>
        <p:txBody>
          <a:bodyPr vert="horz" wrap="square" lIns="0" tIns="98425" rIns="0" bIns="0" rtlCol="0">
            <a:spAutoFit/>
          </a:bodyPr>
          <a:lstStyle/>
          <a:p>
            <a:pPr marL="240665" indent="-227965">
              <a:lnSpc>
                <a:spcPct val="100000"/>
              </a:lnSpc>
              <a:spcBef>
                <a:spcPts val="775"/>
              </a:spcBef>
              <a:buFont typeface="Arial"/>
              <a:buChar char="•"/>
              <a:tabLst>
                <a:tab pos="240665" algn="l"/>
              </a:tabLst>
            </a:pPr>
            <a:r>
              <a:rPr sz="2800" dirty="0">
                <a:latin typeface="Calibri"/>
                <a:cs typeface="Calibri"/>
              </a:rPr>
              <a:t>Quick</a:t>
            </a:r>
            <a:r>
              <a:rPr sz="2800" spc="-65" dirty="0">
                <a:latin typeface="Calibri"/>
                <a:cs typeface="Calibri"/>
              </a:rPr>
              <a:t> </a:t>
            </a:r>
            <a:r>
              <a:rPr sz="2800" dirty="0">
                <a:latin typeface="Calibri"/>
                <a:cs typeface="Calibri"/>
              </a:rPr>
              <a:t>recap</a:t>
            </a:r>
            <a:r>
              <a:rPr sz="2800" spc="-85" dirty="0">
                <a:latin typeface="Calibri"/>
                <a:cs typeface="Calibri"/>
              </a:rPr>
              <a:t> </a:t>
            </a:r>
            <a:r>
              <a:rPr sz="2800" dirty="0">
                <a:latin typeface="Calibri"/>
                <a:cs typeface="Calibri"/>
              </a:rPr>
              <a:t>of</a:t>
            </a:r>
            <a:r>
              <a:rPr sz="2800" spc="-90" dirty="0">
                <a:latin typeface="Calibri"/>
                <a:cs typeface="Calibri"/>
              </a:rPr>
              <a:t> </a:t>
            </a:r>
            <a:r>
              <a:rPr sz="2800" dirty="0">
                <a:latin typeface="Calibri"/>
                <a:cs typeface="Calibri"/>
              </a:rPr>
              <a:t>pipeline</a:t>
            </a:r>
            <a:r>
              <a:rPr sz="2800" spc="-60" dirty="0">
                <a:latin typeface="Calibri"/>
                <a:cs typeface="Calibri"/>
              </a:rPr>
              <a:t> </a:t>
            </a:r>
            <a:r>
              <a:rPr sz="2800" spc="-10" dirty="0">
                <a:latin typeface="Calibri"/>
                <a:cs typeface="Calibri"/>
              </a:rPr>
              <a:t>mechanics</a:t>
            </a:r>
            <a:endParaRPr sz="2800">
              <a:latin typeface="Calibri"/>
              <a:cs typeface="Calibri"/>
            </a:endParaRPr>
          </a:p>
          <a:p>
            <a:pPr marL="240665" indent="-227965">
              <a:lnSpc>
                <a:spcPct val="100000"/>
              </a:lnSpc>
              <a:spcBef>
                <a:spcPts val="675"/>
              </a:spcBef>
              <a:buFont typeface="Arial"/>
              <a:buChar char="•"/>
              <a:tabLst>
                <a:tab pos="240665" algn="l"/>
              </a:tabLst>
            </a:pPr>
            <a:r>
              <a:rPr sz="2800" spc="-10" dirty="0">
                <a:latin typeface="Calibri"/>
                <a:cs typeface="Calibri"/>
              </a:rPr>
              <a:t>Introduction</a:t>
            </a:r>
            <a:r>
              <a:rPr sz="2800" spc="-45" dirty="0">
                <a:latin typeface="Calibri"/>
                <a:cs typeface="Calibri"/>
              </a:rPr>
              <a:t> </a:t>
            </a:r>
            <a:r>
              <a:rPr sz="2800" dirty="0">
                <a:latin typeface="Calibri"/>
                <a:cs typeface="Calibri"/>
              </a:rPr>
              <a:t>to</a:t>
            </a:r>
            <a:r>
              <a:rPr sz="2800" spc="-85" dirty="0">
                <a:latin typeface="Calibri"/>
                <a:cs typeface="Calibri"/>
              </a:rPr>
              <a:t> </a:t>
            </a:r>
            <a:r>
              <a:rPr sz="2800" spc="-10" dirty="0">
                <a:latin typeface="Calibri"/>
                <a:cs typeface="Calibri"/>
              </a:rPr>
              <a:t>structural</a:t>
            </a:r>
            <a:r>
              <a:rPr sz="2800" spc="-55" dirty="0">
                <a:latin typeface="Calibri"/>
                <a:cs typeface="Calibri"/>
              </a:rPr>
              <a:t> </a:t>
            </a:r>
            <a:r>
              <a:rPr sz="2800" spc="-10" dirty="0">
                <a:latin typeface="Calibri"/>
                <a:cs typeface="Calibri"/>
              </a:rPr>
              <a:t>hazards</a:t>
            </a:r>
            <a:endParaRPr sz="2800">
              <a:latin typeface="Calibri"/>
              <a:cs typeface="Calibri"/>
            </a:endParaRPr>
          </a:p>
          <a:p>
            <a:pPr marL="240665" indent="-227965">
              <a:lnSpc>
                <a:spcPct val="100000"/>
              </a:lnSpc>
              <a:spcBef>
                <a:spcPts val="660"/>
              </a:spcBef>
              <a:buFont typeface="Arial"/>
              <a:buChar char="•"/>
              <a:tabLst>
                <a:tab pos="240665" algn="l"/>
              </a:tabLst>
            </a:pPr>
            <a:r>
              <a:rPr sz="2800" spc="-10" dirty="0">
                <a:latin typeface="Calibri"/>
                <a:cs typeface="Calibri"/>
              </a:rPr>
              <a:t>Introduction</a:t>
            </a:r>
            <a:r>
              <a:rPr sz="2800" spc="-45" dirty="0">
                <a:latin typeface="Calibri"/>
                <a:cs typeface="Calibri"/>
              </a:rPr>
              <a:t> </a:t>
            </a:r>
            <a:r>
              <a:rPr sz="2800" dirty="0">
                <a:latin typeface="Calibri"/>
                <a:cs typeface="Calibri"/>
              </a:rPr>
              <a:t>to</a:t>
            </a:r>
            <a:r>
              <a:rPr sz="2800" spc="-80" dirty="0">
                <a:latin typeface="Calibri"/>
                <a:cs typeface="Calibri"/>
              </a:rPr>
              <a:t> </a:t>
            </a:r>
            <a:r>
              <a:rPr sz="2800" spc="-10" dirty="0">
                <a:latin typeface="Calibri"/>
                <a:cs typeface="Calibri"/>
              </a:rPr>
              <a:t>control</a:t>
            </a:r>
            <a:r>
              <a:rPr sz="2800" spc="-70" dirty="0">
                <a:latin typeface="Calibri"/>
                <a:cs typeface="Calibri"/>
              </a:rPr>
              <a:t> </a:t>
            </a:r>
            <a:r>
              <a:rPr sz="2800" spc="-10" dirty="0">
                <a:latin typeface="Calibri"/>
                <a:cs typeface="Calibri"/>
              </a:rPr>
              <a:t>hazards</a:t>
            </a:r>
            <a:r>
              <a:rPr sz="2800" spc="-70" dirty="0">
                <a:latin typeface="Calibri"/>
                <a:cs typeface="Calibri"/>
              </a:rPr>
              <a:t> </a:t>
            </a:r>
            <a:r>
              <a:rPr sz="2800" dirty="0">
                <a:latin typeface="Calibri"/>
                <a:cs typeface="Calibri"/>
              </a:rPr>
              <a:t>on</a:t>
            </a:r>
            <a:r>
              <a:rPr sz="2800" spc="-70" dirty="0">
                <a:latin typeface="Calibri"/>
                <a:cs typeface="Calibri"/>
              </a:rPr>
              <a:t> </a:t>
            </a:r>
            <a:r>
              <a:rPr sz="2800" spc="-10" dirty="0">
                <a:latin typeface="Calibri"/>
                <a:cs typeface="Calibri"/>
              </a:rPr>
              <a:t>branches</a:t>
            </a:r>
            <a:endParaRPr sz="2800">
              <a:latin typeface="Calibri"/>
              <a:cs typeface="Calibri"/>
            </a:endParaRPr>
          </a:p>
          <a:p>
            <a:pPr marL="240665" indent="-227965">
              <a:lnSpc>
                <a:spcPct val="100000"/>
              </a:lnSpc>
              <a:spcBef>
                <a:spcPts val="665"/>
              </a:spcBef>
              <a:buFont typeface="Arial"/>
              <a:buChar char="•"/>
              <a:tabLst>
                <a:tab pos="240665" algn="l"/>
              </a:tabLst>
            </a:pPr>
            <a:r>
              <a:rPr sz="2800" dirty="0">
                <a:latin typeface="Calibri"/>
                <a:cs typeface="Calibri"/>
              </a:rPr>
              <a:t>Simple</a:t>
            </a:r>
            <a:r>
              <a:rPr sz="2800" spc="-80" dirty="0">
                <a:latin typeface="Calibri"/>
                <a:cs typeface="Calibri"/>
              </a:rPr>
              <a:t> </a:t>
            </a:r>
            <a:r>
              <a:rPr sz="2800" dirty="0">
                <a:latin typeface="Calibri"/>
                <a:cs typeface="Calibri"/>
              </a:rPr>
              <a:t>approaches</a:t>
            </a:r>
            <a:r>
              <a:rPr sz="2800" spc="-80" dirty="0">
                <a:latin typeface="Calibri"/>
                <a:cs typeface="Calibri"/>
              </a:rPr>
              <a:t> </a:t>
            </a:r>
            <a:r>
              <a:rPr sz="2800" dirty="0">
                <a:latin typeface="Calibri"/>
                <a:cs typeface="Calibri"/>
              </a:rPr>
              <a:t>to</a:t>
            </a:r>
            <a:r>
              <a:rPr sz="2800" spc="-105" dirty="0">
                <a:latin typeface="Calibri"/>
                <a:cs typeface="Calibri"/>
              </a:rPr>
              <a:t> </a:t>
            </a:r>
            <a:r>
              <a:rPr sz="2800" dirty="0">
                <a:latin typeface="Calibri"/>
                <a:cs typeface="Calibri"/>
              </a:rPr>
              <a:t>handling</a:t>
            </a:r>
            <a:r>
              <a:rPr sz="2800" spc="-75" dirty="0">
                <a:latin typeface="Calibri"/>
                <a:cs typeface="Calibri"/>
              </a:rPr>
              <a:t> </a:t>
            </a:r>
            <a:r>
              <a:rPr sz="2800" spc="-10" dirty="0">
                <a:latin typeface="Calibri"/>
                <a:cs typeface="Calibri"/>
              </a:rPr>
              <a:t>control</a:t>
            </a:r>
            <a:r>
              <a:rPr sz="2800" spc="-95" dirty="0">
                <a:latin typeface="Calibri"/>
                <a:cs typeface="Calibri"/>
              </a:rPr>
              <a:t> </a:t>
            </a:r>
            <a:r>
              <a:rPr sz="2800" spc="-10" dirty="0">
                <a:latin typeface="Calibri"/>
                <a:cs typeface="Calibri"/>
              </a:rPr>
              <a:t>hazards</a:t>
            </a:r>
            <a:endParaRPr sz="2800">
              <a:latin typeface="Calibri"/>
              <a:cs typeface="Calibri"/>
            </a:endParaRPr>
          </a:p>
          <a:p>
            <a:pPr marL="240665" indent="-227965">
              <a:lnSpc>
                <a:spcPct val="100000"/>
              </a:lnSpc>
              <a:spcBef>
                <a:spcPts val="670"/>
              </a:spcBef>
              <a:buFont typeface="Arial"/>
              <a:buChar char="•"/>
              <a:tabLst>
                <a:tab pos="240665" algn="l"/>
              </a:tabLst>
            </a:pPr>
            <a:r>
              <a:rPr sz="2800" dirty="0">
                <a:latin typeface="Calibri"/>
                <a:cs typeface="Calibri"/>
              </a:rPr>
              <a:t>Branch</a:t>
            </a:r>
            <a:r>
              <a:rPr sz="2800" spc="-110" dirty="0">
                <a:latin typeface="Calibri"/>
                <a:cs typeface="Calibri"/>
              </a:rPr>
              <a:t> </a:t>
            </a:r>
            <a:r>
              <a:rPr sz="2800" dirty="0">
                <a:latin typeface="Calibri"/>
                <a:cs typeface="Calibri"/>
              </a:rPr>
              <a:t>prediction</a:t>
            </a:r>
            <a:r>
              <a:rPr sz="2800" spc="-95" dirty="0">
                <a:latin typeface="Calibri"/>
                <a:cs typeface="Calibri"/>
              </a:rPr>
              <a:t> </a:t>
            </a:r>
            <a:r>
              <a:rPr sz="2800" dirty="0">
                <a:latin typeface="Calibri"/>
                <a:cs typeface="Calibri"/>
              </a:rPr>
              <a:t>for</a:t>
            </a:r>
            <a:r>
              <a:rPr sz="2800" spc="-125" dirty="0">
                <a:latin typeface="Calibri"/>
                <a:cs typeface="Calibri"/>
              </a:rPr>
              <a:t> </a:t>
            </a:r>
            <a:r>
              <a:rPr sz="2800" dirty="0">
                <a:latin typeface="Calibri"/>
                <a:cs typeface="Calibri"/>
              </a:rPr>
              <a:t>handling</a:t>
            </a:r>
            <a:r>
              <a:rPr sz="2800" spc="-90" dirty="0">
                <a:latin typeface="Calibri"/>
                <a:cs typeface="Calibri"/>
              </a:rPr>
              <a:t> </a:t>
            </a:r>
            <a:r>
              <a:rPr sz="2800" spc="-10" dirty="0">
                <a:latin typeface="Calibri"/>
                <a:cs typeface="Calibri"/>
              </a:rPr>
              <a:t>control</a:t>
            </a:r>
            <a:r>
              <a:rPr sz="2800" spc="-114" dirty="0">
                <a:latin typeface="Calibri"/>
                <a:cs typeface="Calibri"/>
              </a:rPr>
              <a:t> </a:t>
            </a:r>
            <a:r>
              <a:rPr sz="2800" spc="-10" dirty="0">
                <a:latin typeface="Calibri"/>
                <a:cs typeface="Calibri"/>
              </a:rPr>
              <a:t>hazards</a:t>
            </a:r>
            <a:endParaRPr sz="280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340" y="3369640"/>
            <a:ext cx="5260340" cy="697230"/>
          </a:xfrm>
          <a:prstGeom prst="rect">
            <a:avLst/>
          </a:prstGeom>
        </p:spPr>
        <p:txBody>
          <a:bodyPr vert="horz" wrap="square" lIns="0" tIns="13335" rIns="0" bIns="0" rtlCol="0">
            <a:spAutoFit/>
          </a:bodyPr>
          <a:lstStyle/>
          <a:p>
            <a:pPr marL="12700">
              <a:lnSpc>
                <a:spcPct val="100000"/>
              </a:lnSpc>
              <a:spcBef>
                <a:spcPts val="105"/>
              </a:spcBef>
            </a:pPr>
            <a:r>
              <a:rPr dirty="0"/>
              <a:t>Pipeline</a:t>
            </a:r>
            <a:r>
              <a:rPr spc="-80" dirty="0"/>
              <a:t> </a:t>
            </a:r>
            <a:r>
              <a:rPr dirty="0"/>
              <a:t>Control</a:t>
            </a:r>
            <a:r>
              <a:rPr spc="-75" dirty="0"/>
              <a:t> </a:t>
            </a:r>
            <a:r>
              <a:rPr spc="-10" dirty="0"/>
              <a:t>Signals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79831" y="1708404"/>
            <a:ext cx="6155690" cy="3627120"/>
            <a:chOff x="179831" y="1708404"/>
            <a:chExt cx="6155690" cy="3627120"/>
          </a:xfrm>
        </p:grpSpPr>
        <p:sp>
          <p:nvSpPr>
            <p:cNvPr id="3" name="object 3"/>
            <p:cNvSpPr/>
            <p:nvPr/>
          </p:nvSpPr>
          <p:spPr>
            <a:xfrm>
              <a:off x="198881" y="1727454"/>
              <a:ext cx="1663064" cy="3589020"/>
            </a:xfrm>
            <a:custGeom>
              <a:avLst/>
              <a:gdLst/>
              <a:ahLst/>
              <a:cxnLst/>
              <a:rect l="l" t="t" r="r" b="b"/>
              <a:pathLst>
                <a:path w="1663064" h="3589020">
                  <a:moveTo>
                    <a:pt x="0" y="3589020"/>
                  </a:moveTo>
                  <a:lnTo>
                    <a:pt x="1662683" y="3589020"/>
                  </a:lnTo>
                  <a:lnTo>
                    <a:pt x="1662683" y="0"/>
                  </a:lnTo>
                  <a:lnTo>
                    <a:pt x="0" y="0"/>
                  </a:lnTo>
                  <a:lnTo>
                    <a:pt x="0" y="3589020"/>
                  </a:lnTo>
                  <a:close/>
                </a:path>
              </a:pathLst>
            </a:custGeom>
            <a:ln w="38100">
              <a:solidFill>
                <a:srgbClr val="2E528F"/>
              </a:solidFill>
            </a:ln>
          </p:spPr>
          <p:txBody>
            <a:bodyPr wrap="square" lIns="0" tIns="0" rIns="0" bIns="0" rtlCol="0"/>
            <a:lstStyle/>
            <a:p>
              <a:endParaRPr/>
            </a:p>
          </p:txBody>
        </p:sp>
        <p:sp>
          <p:nvSpPr>
            <p:cNvPr id="4" name="object 4"/>
            <p:cNvSpPr/>
            <p:nvPr/>
          </p:nvSpPr>
          <p:spPr>
            <a:xfrm>
              <a:off x="4867655" y="3899916"/>
              <a:ext cx="1461770" cy="433070"/>
            </a:xfrm>
            <a:custGeom>
              <a:avLst/>
              <a:gdLst/>
              <a:ahLst/>
              <a:cxnLst/>
              <a:rect l="l" t="t" r="r" b="b"/>
              <a:pathLst>
                <a:path w="1461770" h="433070">
                  <a:moveTo>
                    <a:pt x="1461516" y="0"/>
                  </a:moveTo>
                  <a:lnTo>
                    <a:pt x="0" y="0"/>
                  </a:lnTo>
                  <a:lnTo>
                    <a:pt x="292354" y="432815"/>
                  </a:lnTo>
                  <a:lnTo>
                    <a:pt x="1169162" y="432815"/>
                  </a:lnTo>
                  <a:lnTo>
                    <a:pt x="1461516" y="0"/>
                  </a:lnTo>
                  <a:close/>
                </a:path>
              </a:pathLst>
            </a:custGeom>
            <a:solidFill>
              <a:srgbClr val="4471C4"/>
            </a:solidFill>
          </p:spPr>
          <p:txBody>
            <a:bodyPr wrap="square" lIns="0" tIns="0" rIns="0" bIns="0" rtlCol="0"/>
            <a:lstStyle/>
            <a:p>
              <a:endParaRPr/>
            </a:p>
          </p:txBody>
        </p:sp>
        <p:sp>
          <p:nvSpPr>
            <p:cNvPr id="5" name="object 5"/>
            <p:cNvSpPr/>
            <p:nvPr/>
          </p:nvSpPr>
          <p:spPr>
            <a:xfrm>
              <a:off x="4867655" y="3899916"/>
              <a:ext cx="1461770" cy="433070"/>
            </a:xfrm>
            <a:custGeom>
              <a:avLst/>
              <a:gdLst/>
              <a:ahLst/>
              <a:cxnLst/>
              <a:rect l="l" t="t" r="r" b="b"/>
              <a:pathLst>
                <a:path w="1461770" h="433070">
                  <a:moveTo>
                    <a:pt x="0" y="0"/>
                  </a:moveTo>
                  <a:lnTo>
                    <a:pt x="1461516" y="0"/>
                  </a:lnTo>
                  <a:lnTo>
                    <a:pt x="1169162" y="432815"/>
                  </a:lnTo>
                  <a:lnTo>
                    <a:pt x="292354" y="432815"/>
                  </a:lnTo>
                  <a:lnTo>
                    <a:pt x="0" y="0"/>
                  </a:lnTo>
                  <a:close/>
                </a:path>
              </a:pathLst>
            </a:custGeom>
            <a:ln w="12700">
              <a:solidFill>
                <a:srgbClr val="2E528F"/>
              </a:solidFill>
            </a:ln>
          </p:spPr>
          <p:txBody>
            <a:bodyPr wrap="square" lIns="0" tIns="0" rIns="0" bIns="0" rtlCol="0"/>
            <a:lstStyle/>
            <a:p>
              <a:endParaRPr/>
            </a:p>
          </p:txBody>
        </p:sp>
        <p:sp>
          <p:nvSpPr>
            <p:cNvPr id="6" name="object 6"/>
            <p:cNvSpPr/>
            <p:nvPr/>
          </p:nvSpPr>
          <p:spPr>
            <a:xfrm>
              <a:off x="5414772" y="3899916"/>
              <a:ext cx="358140" cy="151130"/>
            </a:xfrm>
            <a:custGeom>
              <a:avLst/>
              <a:gdLst/>
              <a:ahLst/>
              <a:cxnLst/>
              <a:rect l="l" t="t" r="r" b="b"/>
              <a:pathLst>
                <a:path w="358139" h="151129">
                  <a:moveTo>
                    <a:pt x="358139" y="0"/>
                  </a:moveTo>
                  <a:lnTo>
                    <a:pt x="0" y="0"/>
                  </a:lnTo>
                  <a:lnTo>
                    <a:pt x="179069" y="150875"/>
                  </a:lnTo>
                  <a:lnTo>
                    <a:pt x="358139" y="0"/>
                  </a:lnTo>
                  <a:close/>
                </a:path>
              </a:pathLst>
            </a:custGeom>
            <a:solidFill>
              <a:srgbClr val="FFFFFF"/>
            </a:solidFill>
          </p:spPr>
          <p:txBody>
            <a:bodyPr wrap="square" lIns="0" tIns="0" rIns="0" bIns="0" rtlCol="0"/>
            <a:lstStyle/>
            <a:p>
              <a:endParaRPr/>
            </a:p>
          </p:txBody>
        </p:sp>
        <p:sp>
          <p:nvSpPr>
            <p:cNvPr id="7" name="object 7"/>
            <p:cNvSpPr/>
            <p:nvPr/>
          </p:nvSpPr>
          <p:spPr>
            <a:xfrm>
              <a:off x="5414772" y="3899916"/>
              <a:ext cx="358140" cy="151130"/>
            </a:xfrm>
            <a:custGeom>
              <a:avLst/>
              <a:gdLst/>
              <a:ahLst/>
              <a:cxnLst/>
              <a:rect l="l" t="t" r="r" b="b"/>
              <a:pathLst>
                <a:path w="358139" h="151129">
                  <a:moveTo>
                    <a:pt x="358139" y="0"/>
                  </a:moveTo>
                  <a:lnTo>
                    <a:pt x="179069" y="150875"/>
                  </a:lnTo>
                  <a:lnTo>
                    <a:pt x="0" y="0"/>
                  </a:lnTo>
                  <a:lnTo>
                    <a:pt x="358139" y="0"/>
                  </a:lnTo>
                  <a:close/>
                </a:path>
              </a:pathLst>
            </a:custGeom>
            <a:ln w="12700">
              <a:solidFill>
                <a:srgbClr val="FFFFFF"/>
              </a:solidFill>
            </a:ln>
          </p:spPr>
          <p:txBody>
            <a:bodyPr wrap="square" lIns="0" tIns="0" rIns="0" bIns="0" rtlCol="0"/>
            <a:lstStyle/>
            <a:p>
              <a:endParaRPr/>
            </a:p>
          </p:txBody>
        </p:sp>
        <p:sp>
          <p:nvSpPr>
            <p:cNvPr id="8" name="object 8"/>
            <p:cNvSpPr/>
            <p:nvPr/>
          </p:nvSpPr>
          <p:spPr>
            <a:xfrm>
              <a:off x="3912108" y="4125849"/>
              <a:ext cx="1116965" cy="76200"/>
            </a:xfrm>
            <a:custGeom>
              <a:avLst/>
              <a:gdLst/>
              <a:ahLst/>
              <a:cxnLst/>
              <a:rect l="l" t="t" r="r" b="b"/>
              <a:pathLst>
                <a:path w="1116964" h="76200">
                  <a:moveTo>
                    <a:pt x="1104248" y="31623"/>
                  </a:moveTo>
                  <a:lnTo>
                    <a:pt x="1053083" y="31623"/>
                  </a:lnTo>
                  <a:lnTo>
                    <a:pt x="1053211" y="44323"/>
                  </a:lnTo>
                  <a:lnTo>
                    <a:pt x="1040478" y="44384"/>
                  </a:lnTo>
                  <a:lnTo>
                    <a:pt x="1040638" y="76200"/>
                  </a:lnTo>
                  <a:lnTo>
                    <a:pt x="1116583" y="37718"/>
                  </a:lnTo>
                  <a:lnTo>
                    <a:pt x="1104248" y="31623"/>
                  </a:lnTo>
                  <a:close/>
                </a:path>
                <a:path w="1116964" h="76200">
                  <a:moveTo>
                    <a:pt x="1040415" y="31684"/>
                  </a:moveTo>
                  <a:lnTo>
                    <a:pt x="0" y="36702"/>
                  </a:lnTo>
                  <a:lnTo>
                    <a:pt x="0" y="49402"/>
                  </a:lnTo>
                  <a:lnTo>
                    <a:pt x="1040478" y="44384"/>
                  </a:lnTo>
                  <a:lnTo>
                    <a:pt x="1040415" y="31684"/>
                  </a:lnTo>
                  <a:close/>
                </a:path>
                <a:path w="1116964" h="76200">
                  <a:moveTo>
                    <a:pt x="1053083" y="31623"/>
                  </a:moveTo>
                  <a:lnTo>
                    <a:pt x="1040415" y="31684"/>
                  </a:lnTo>
                  <a:lnTo>
                    <a:pt x="1040478" y="44384"/>
                  </a:lnTo>
                  <a:lnTo>
                    <a:pt x="1053211" y="44323"/>
                  </a:lnTo>
                  <a:lnTo>
                    <a:pt x="1053083" y="31623"/>
                  </a:lnTo>
                  <a:close/>
                </a:path>
                <a:path w="1116964" h="76200">
                  <a:moveTo>
                    <a:pt x="1040256" y="0"/>
                  </a:moveTo>
                  <a:lnTo>
                    <a:pt x="1040415" y="31684"/>
                  </a:lnTo>
                  <a:lnTo>
                    <a:pt x="1104248" y="31623"/>
                  </a:lnTo>
                  <a:lnTo>
                    <a:pt x="1040256" y="0"/>
                  </a:lnTo>
                  <a:close/>
                </a:path>
              </a:pathLst>
            </a:custGeom>
            <a:solidFill>
              <a:srgbClr val="4471C4"/>
            </a:solidFill>
          </p:spPr>
          <p:txBody>
            <a:bodyPr wrap="square" lIns="0" tIns="0" rIns="0" bIns="0" rtlCol="0"/>
            <a:lstStyle/>
            <a:p>
              <a:endParaRPr/>
            </a:p>
          </p:txBody>
        </p:sp>
      </p:grpSp>
      <p:sp>
        <p:nvSpPr>
          <p:cNvPr id="9" name="object 9"/>
          <p:cNvSpPr txBox="1">
            <a:spLocks noGrp="1"/>
          </p:cNvSpPr>
          <p:nvPr>
            <p:ph type="title"/>
          </p:nvPr>
        </p:nvSpPr>
        <p:spPr>
          <a:xfrm>
            <a:off x="78739" y="168020"/>
            <a:ext cx="9987280" cy="696595"/>
          </a:xfrm>
          <a:prstGeom prst="rect">
            <a:avLst/>
          </a:prstGeom>
        </p:spPr>
        <p:txBody>
          <a:bodyPr vert="horz" wrap="square" lIns="0" tIns="12700" rIns="0" bIns="0" rtlCol="0">
            <a:spAutoFit/>
          </a:bodyPr>
          <a:lstStyle/>
          <a:p>
            <a:pPr marL="12700">
              <a:lnSpc>
                <a:spcPct val="100000"/>
              </a:lnSpc>
              <a:spcBef>
                <a:spcPts val="100"/>
              </a:spcBef>
            </a:pPr>
            <a:r>
              <a:rPr dirty="0"/>
              <a:t>Control</a:t>
            </a:r>
            <a:r>
              <a:rPr spc="-55" dirty="0"/>
              <a:t> </a:t>
            </a:r>
            <a:r>
              <a:rPr dirty="0"/>
              <a:t>signals</a:t>
            </a:r>
            <a:r>
              <a:rPr spc="-45" dirty="0"/>
              <a:t> </a:t>
            </a:r>
            <a:r>
              <a:rPr dirty="0"/>
              <a:t>also</a:t>
            </a:r>
            <a:r>
              <a:rPr spc="-45" dirty="0"/>
              <a:t> </a:t>
            </a:r>
            <a:r>
              <a:rPr dirty="0"/>
              <a:t>pipelined</a:t>
            </a:r>
            <a:r>
              <a:rPr spc="-45" dirty="0"/>
              <a:t> </a:t>
            </a:r>
            <a:r>
              <a:rPr dirty="0"/>
              <a:t>through</a:t>
            </a:r>
            <a:r>
              <a:rPr spc="-60" dirty="0"/>
              <a:t> </a:t>
            </a:r>
            <a:r>
              <a:rPr spc="-10" dirty="0"/>
              <a:t>stages</a:t>
            </a:r>
          </a:p>
        </p:txBody>
      </p:sp>
      <p:sp>
        <p:nvSpPr>
          <p:cNvPr id="10" name="object 10"/>
          <p:cNvSpPr txBox="1"/>
          <p:nvPr/>
        </p:nvSpPr>
        <p:spPr>
          <a:xfrm>
            <a:off x="5392039" y="4019804"/>
            <a:ext cx="39624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ALU</a:t>
            </a:r>
            <a:endParaRPr sz="1800">
              <a:latin typeface="Calibri"/>
              <a:cs typeface="Calibri"/>
            </a:endParaRPr>
          </a:p>
        </p:txBody>
      </p:sp>
      <p:sp>
        <p:nvSpPr>
          <p:cNvPr id="11" name="object 11"/>
          <p:cNvSpPr/>
          <p:nvPr/>
        </p:nvSpPr>
        <p:spPr>
          <a:xfrm>
            <a:off x="2800858" y="2584703"/>
            <a:ext cx="3289300" cy="3105785"/>
          </a:xfrm>
          <a:custGeom>
            <a:avLst/>
            <a:gdLst/>
            <a:ahLst/>
            <a:cxnLst/>
            <a:rect l="l" t="t" r="r" b="b"/>
            <a:pathLst>
              <a:path w="3289300" h="3105785">
                <a:moveTo>
                  <a:pt x="640207" y="38100"/>
                </a:moveTo>
                <a:lnTo>
                  <a:pt x="627507" y="31750"/>
                </a:lnTo>
                <a:lnTo>
                  <a:pt x="564007" y="0"/>
                </a:lnTo>
                <a:lnTo>
                  <a:pt x="564007" y="31750"/>
                </a:lnTo>
                <a:lnTo>
                  <a:pt x="84074" y="31750"/>
                </a:lnTo>
                <a:lnTo>
                  <a:pt x="84074" y="44450"/>
                </a:lnTo>
                <a:lnTo>
                  <a:pt x="564007" y="44450"/>
                </a:lnTo>
                <a:lnTo>
                  <a:pt x="564007" y="76200"/>
                </a:lnTo>
                <a:lnTo>
                  <a:pt x="627507" y="44450"/>
                </a:lnTo>
                <a:lnTo>
                  <a:pt x="640207" y="38100"/>
                </a:lnTo>
                <a:close/>
              </a:path>
              <a:path w="3289300" h="3105785">
                <a:moveTo>
                  <a:pt x="2300859" y="1238758"/>
                </a:moveTo>
                <a:lnTo>
                  <a:pt x="2269096" y="1239088"/>
                </a:lnTo>
                <a:lnTo>
                  <a:pt x="2263648" y="745109"/>
                </a:lnTo>
                <a:lnTo>
                  <a:pt x="2250948" y="745363"/>
                </a:lnTo>
                <a:lnTo>
                  <a:pt x="2256383" y="1239215"/>
                </a:lnTo>
                <a:lnTo>
                  <a:pt x="2224659" y="1239520"/>
                </a:lnTo>
                <a:lnTo>
                  <a:pt x="2263648" y="1315339"/>
                </a:lnTo>
                <a:lnTo>
                  <a:pt x="2294432" y="1251966"/>
                </a:lnTo>
                <a:lnTo>
                  <a:pt x="2300859" y="1238758"/>
                </a:lnTo>
                <a:close/>
              </a:path>
              <a:path w="3289300" h="3105785">
                <a:moveTo>
                  <a:pt x="2487041" y="2827655"/>
                </a:moveTo>
                <a:lnTo>
                  <a:pt x="2480691" y="2814955"/>
                </a:lnTo>
                <a:lnTo>
                  <a:pt x="2448941" y="2751455"/>
                </a:lnTo>
                <a:lnTo>
                  <a:pt x="2410841" y="2827655"/>
                </a:lnTo>
                <a:lnTo>
                  <a:pt x="2442591" y="2827655"/>
                </a:lnTo>
                <a:lnTo>
                  <a:pt x="2442591" y="3092945"/>
                </a:lnTo>
                <a:lnTo>
                  <a:pt x="12700" y="3092945"/>
                </a:lnTo>
                <a:lnTo>
                  <a:pt x="12700" y="2731008"/>
                </a:lnTo>
                <a:lnTo>
                  <a:pt x="0" y="2731008"/>
                </a:lnTo>
                <a:lnTo>
                  <a:pt x="0" y="3105645"/>
                </a:lnTo>
                <a:lnTo>
                  <a:pt x="2455291" y="3105645"/>
                </a:lnTo>
                <a:lnTo>
                  <a:pt x="2455291" y="3099295"/>
                </a:lnTo>
                <a:lnTo>
                  <a:pt x="2455291" y="3092945"/>
                </a:lnTo>
                <a:lnTo>
                  <a:pt x="2455291" y="2827655"/>
                </a:lnTo>
                <a:lnTo>
                  <a:pt x="2487041" y="2827655"/>
                </a:lnTo>
                <a:close/>
              </a:path>
              <a:path w="3289300" h="3105785">
                <a:moveTo>
                  <a:pt x="3289046" y="1238377"/>
                </a:moveTo>
                <a:lnTo>
                  <a:pt x="3257296" y="1238377"/>
                </a:lnTo>
                <a:lnTo>
                  <a:pt x="3257296" y="871728"/>
                </a:lnTo>
                <a:lnTo>
                  <a:pt x="3244596" y="871728"/>
                </a:lnTo>
                <a:lnTo>
                  <a:pt x="3244596" y="1238377"/>
                </a:lnTo>
                <a:lnTo>
                  <a:pt x="3212846" y="1238377"/>
                </a:lnTo>
                <a:lnTo>
                  <a:pt x="3250946" y="1314577"/>
                </a:lnTo>
                <a:lnTo>
                  <a:pt x="3282696" y="1251077"/>
                </a:lnTo>
                <a:lnTo>
                  <a:pt x="3289046" y="1238377"/>
                </a:lnTo>
                <a:close/>
              </a:path>
            </a:pathLst>
          </a:custGeom>
          <a:solidFill>
            <a:srgbClr val="4471C4"/>
          </a:solidFill>
        </p:spPr>
        <p:txBody>
          <a:bodyPr wrap="square" lIns="0" tIns="0" rIns="0" bIns="0" rtlCol="0"/>
          <a:lstStyle/>
          <a:p>
            <a:endParaRPr/>
          </a:p>
        </p:txBody>
      </p:sp>
      <p:sp>
        <p:nvSpPr>
          <p:cNvPr id="12" name="object 12"/>
          <p:cNvSpPr txBox="1"/>
          <p:nvPr/>
        </p:nvSpPr>
        <p:spPr>
          <a:xfrm>
            <a:off x="4643754" y="3059938"/>
            <a:ext cx="375920" cy="574040"/>
          </a:xfrm>
          <a:prstGeom prst="rect">
            <a:avLst/>
          </a:prstGeom>
        </p:spPr>
        <p:txBody>
          <a:bodyPr vert="horz" wrap="square" lIns="0" tIns="12700" rIns="0" bIns="0" rtlCol="0">
            <a:spAutoFit/>
          </a:bodyPr>
          <a:lstStyle/>
          <a:p>
            <a:pPr marL="12700" marR="5080" algn="just">
              <a:lnSpc>
                <a:spcPct val="100000"/>
              </a:lnSpc>
              <a:spcBef>
                <a:spcPts val="100"/>
              </a:spcBef>
            </a:pPr>
            <a:r>
              <a:rPr sz="1200" spc="-10" dirty="0">
                <a:latin typeface="Calibri"/>
                <a:cs typeface="Calibri"/>
              </a:rPr>
              <a:t>Input </a:t>
            </a:r>
            <a:r>
              <a:rPr sz="1200" spc="-20" dirty="0">
                <a:latin typeface="Calibri"/>
                <a:cs typeface="Calibri"/>
              </a:rPr>
              <a:t>Read </a:t>
            </a:r>
            <a:r>
              <a:rPr sz="1200" dirty="0">
                <a:latin typeface="Calibri"/>
                <a:cs typeface="Calibri"/>
              </a:rPr>
              <a:t>Reg</a:t>
            </a:r>
            <a:r>
              <a:rPr sz="1200" spc="-25" dirty="0">
                <a:latin typeface="Calibri"/>
                <a:cs typeface="Calibri"/>
              </a:rPr>
              <a:t> </a:t>
            </a:r>
            <a:r>
              <a:rPr sz="1200" spc="-50" dirty="0">
                <a:latin typeface="Calibri"/>
                <a:cs typeface="Calibri"/>
              </a:rPr>
              <a:t>A</a:t>
            </a:r>
            <a:endParaRPr sz="1200">
              <a:latin typeface="Calibri"/>
              <a:cs typeface="Calibri"/>
            </a:endParaRPr>
          </a:p>
        </p:txBody>
      </p:sp>
      <p:sp>
        <p:nvSpPr>
          <p:cNvPr id="13" name="object 13"/>
          <p:cNvSpPr txBox="1"/>
          <p:nvPr/>
        </p:nvSpPr>
        <p:spPr>
          <a:xfrm>
            <a:off x="5036946" y="4697095"/>
            <a:ext cx="122301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ALU:</a:t>
            </a:r>
            <a:r>
              <a:rPr sz="1200" b="1" spc="-30" dirty="0">
                <a:latin typeface="Calibri"/>
                <a:cs typeface="Calibri"/>
              </a:rPr>
              <a:t> </a:t>
            </a:r>
            <a:r>
              <a:rPr sz="1200" b="1" dirty="0">
                <a:latin typeface="Calibri"/>
                <a:cs typeface="Calibri"/>
              </a:rPr>
              <a:t>output C</a:t>
            </a:r>
            <a:r>
              <a:rPr sz="1200" b="1" spc="-5" dirty="0">
                <a:latin typeface="Calibri"/>
                <a:cs typeface="Calibri"/>
              </a:rPr>
              <a:t> </a:t>
            </a:r>
            <a:r>
              <a:rPr sz="1200" b="1" spc="-20" dirty="0">
                <a:latin typeface="Calibri"/>
                <a:cs typeface="Calibri"/>
              </a:rPr>
              <a:t>data</a:t>
            </a:r>
            <a:endParaRPr sz="1200">
              <a:latin typeface="Calibri"/>
              <a:cs typeface="Calibri"/>
            </a:endParaRPr>
          </a:p>
        </p:txBody>
      </p:sp>
      <p:sp>
        <p:nvSpPr>
          <p:cNvPr id="14" name="object 14"/>
          <p:cNvSpPr txBox="1"/>
          <p:nvPr/>
        </p:nvSpPr>
        <p:spPr>
          <a:xfrm>
            <a:off x="5036946" y="4879975"/>
            <a:ext cx="157861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40" dirty="0">
                <a:latin typeface="Calibri"/>
                <a:cs typeface="Calibri"/>
              </a:rPr>
              <a:t> </a:t>
            </a:r>
            <a:r>
              <a:rPr sz="1200" b="1" dirty="0">
                <a:latin typeface="Calibri"/>
                <a:cs typeface="Calibri"/>
              </a:rPr>
              <a:t>PC</a:t>
            </a:r>
            <a:r>
              <a:rPr sz="1200" b="1" spc="-10" dirty="0">
                <a:latin typeface="Calibri"/>
                <a:cs typeface="Calibri"/>
              </a:rPr>
              <a:t> </a:t>
            </a:r>
            <a:r>
              <a:rPr sz="1200" b="1" dirty="0">
                <a:latin typeface="Calibri"/>
                <a:cs typeface="Calibri"/>
              </a:rPr>
              <a:t>Source</a:t>
            </a:r>
            <a:r>
              <a:rPr sz="1200" b="1" spc="-40" dirty="0">
                <a:latin typeface="Calibri"/>
                <a:cs typeface="Calibri"/>
              </a:rPr>
              <a:t> </a:t>
            </a:r>
            <a:r>
              <a:rPr sz="1200" b="1" spc="-10" dirty="0">
                <a:latin typeface="Calibri"/>
                <a:cs typeface="Calibri"/>
              </a:rPr>
              <a:t>Select</a:t>
            </a:r>
            <a:endParaRPr sz="1200">
              <a:latin typeface="Calibri"/>
              <a:cs typeface="Calibri"/>
            </a:endParaRPr>
          </a:p>
        </p:txBody>
      </p:sp>
      <p:grpSp>
        <p:nvGrpSpPr>
          <p:cNvPr id="15" name="object 15"/>
          <p:cNvGrpSpPr/>
          <p:nvPr/>
        </p:nvGrpSpPr>
        <p:grpSpPr>
          <a:xfrm>
            <a:off x="438658" y="1837689"/>
            <a:ext cx="2454275" cy="3257550"/>
            <a:chOff x="438658" y="1837689"/>
            <a:chExt cx="2454275" cy="3257550"/>
          </a:xfrm>
        </p:grpSpPr>
        <p:sp>
          <p:nvSpPr>
            <p:cNvPr id="16" name="object 16"/>
            <p:cNvSpPr/>
            <p:nvPr/>
          </p:nvSpPr>
          <p:spPr>
            <a:xfrm>
              <a:off x="445008" y="4187951"/>
              <a:ext cx="1039494" cy="901065"/>
            </a:xfrm>
            <a:custGeom>
              <a:avLst/>
              <a:gdLst/>
              <a:ahLst/>
              <a:cxnLst/>
              <a:rect l="l" t="t" r="r" b="b"/>
              <a:pathLst>
                <a:path w="1039494" h="901064">
                  <a:moveTo>
                    <a:pt x="1039368" y="0"/>
                  </a:moveTo>
                  <a:lnTo>
                    <a:pt x="0" y="0"/>
                  </a:lnTo>
                  <a:lnTo>
                    <a:pt x="0" y="900684"/>
                  </a:lnTo>
                  <a:lnTo>
                    <a:pt x="1039368" y="900684"/>
                  </a:lnTo>
                  <a:lnTo>
                    <a:pt x="1039368" y="0"/>
                  </a:lnTo>
                  <a:close/>
                </a:path>
              </a:pathLst>
            </a:custGeom>
            <a:solidFill>
              <a:srgbClr val="7E7E7E"/>
            </a:solidFill>
          </p:spPr>
          <p:txBody>
            <a:bodyPr wrap="square" lIns="0" tIns="0" rIns="0" bIns="0" rtlCol="0"/>
            <a:lstStyle/>
            <a:p>
              <a:endParaRPr/>
            </a:p>
          </p:txBody>
        </p:sp>
        <p:sp>
          <p:nvSpPr>
            <p:cNvPr id="17" name="object 17"/>
            <p:cNvSpPr/>
            <p:nvPr/>
          </p:nvSpPr>
          <p:spPr>
            <a:xfrm>
              <a:off x="445008" y="4187951"/>
              <a:ext cx="1039494" cy="901065"/>
            </a:xfrm>
            <a:custGeom>
              <a:avLst/>
              <a:gdLst/>
              <a:ahLst/>
              <a:cxnLst/>
              <a:rect l="l" t="t" r="r" b="b"/>
              <a:pathLst>
                <a:path w="1039494" h="901064">
                  <a:moveTo>
                    <a:pt x="0" y="900684"/>
                  </a:moveTo>
                  <a:lnTo>
                    <a:pt x="1039368" y="900684"/>
                  </a:lnTo>
                  <a:lnTo>
                    <a:pt x="1039368" y="0"/>
                  </a:lnTo>
                  <a:lnTo>
                    <a:pt x="0" y="0"/>
                  </a:lnTo>
                  <a:lnTo>
                    <a:pt x="0" y="900684"/>
                  </a:lnTo>
                  <a:close/>
                </a:path>
              </a:pathLst>
            </a:custGeom>
            <a:ln w="12700">
              <a:solidFill>
                <a:srgbClr val="2E528F"/>
              </a:solidFill>
            </a:ln>
          </p:spPr>
          <p:txBody>
            <a:bodyPr wrap="square" lIns="0" tIns="0" rIns="0" bIns="0" rtlCol="0"/>
            <a:lstStyle/>
            <a:p>
              <a:endParaRPr/>
            </a:p>
          </p:txBody>
        </p:sp>
        <p:sp>
          <p:nvSpPr>
            <p:cNvPr id="18" name="object 18"/>
            <p:cNvSpPr/>
            <p:nvPr/>
          </p:nvSpPr>
          <p:spPr>
            <a:xfrm>
              <a:off x="2676143" y="1844039"/>
              <a:ext cx="210820" cy="1918970"/>
            </a:xfrm>
            <a:custGeom>
              <a:avLst/>
              <a:gdLst/>
              <a:ahLst/>
              <a:cxnLst/>
              <a:rect l="l" t="t" r="r" b="b"/>
              <a:pathLst>
                <a:path w="210819" h="1918970">
                  <a:moveTo>
                    <a:pt x="210312" y="0"/>
                  </a:moveTo>
                  <a:lnTo>
                    <a:pt x="0" y="0"/>
                  </a:lnTo>
                  <a:lnTo>
                    <a:pt x="0" y="1918716"/>
                  </a:lnTo>
                  <a:lnTo>
                    <a:pt x="210312" y="1918716"/>
                  </a:lnTo>
                  <a:lnTo>
                    <a:pt x="210312" y="0"/>
                  </a:lnTo>
                  <a:close/>
                </a:path>
              </a:pathLst>
            </a:custGeom>
            <a:solidFill>
              <a:srgbClr val="4471C4"/>
            </a:solidFill>
          </p:spPr>
          <p:txBody>
            <a:bodyPr wrap="square" lIns="0" tIns="0" rIns="0" bIns="0" rtlCol="0"/>
            <a:lstStyle/>
            <a:p>
              <a:endParaRPr/>
            </a:p>
          </p:txBody>
        </p:sp>
        <p:sp>
          <p:nvSpPr>
            <p:cNvPr id="19" name="object 19"/>
            <p:cNvSpPr/>
            <p:nvPr/>
          </p:nvSpPr>
          <p:spPr>
            <a:xfrm>
              <a:off x="2676143" y="1844039"/>
              <a:ext cx="210820" cy="1918970"/>
            </a:xfrm>
            <a:custGeom>
              <a:avLst/>
              <a:gdLst/>
              <a:ahLst/>
              <a:cxnLst/>
              <a:rect l="l" t="t" r="r" b="b"/>
              <a:pathLst>
                <a:path w="210819" h="1918970">
                  <a:moveTo>
                    <a:pt x="0" y="1918716"/>
                  </a:moveTo>
                  <a:lnTo>
                    <a:pt x="210312" y="1918716"/>
                  </a:lnTo>
                  <a:lnTo>
                    <a:pt x="210312" y="0"/>
                  </a:lnTo>
                  <a:lnTo>
                    <a:pt x="0" y="0"/>
                  </a:lnTo>
                  <a:lnTo>
                    <a:pt x="0" y="1918716"/>
                  </a:lnTo>
                  <a:close/>
                </a:path>
              </a:pathLst>
            </a:custGeom>
            <a:ln w="12700">
              <a:solidFill>
                <a:srgbClr val="2E528F"/>
              </a:solidFill>
            </a:ln>
          </p:spPr>
          <p:txBody>
            <a:bodyPr wrap="square" lIns="0" tIns="0" rIns="0" bIns="0" rtlCol="0"/>
            <a:lstStyle/>
            <a:p>
              <a:endParaRPr/>
            </a:p>
          </p:txBody>
        </p:sp>
      </p:grpSp>
      <p:sp>
        <p:nvSpPr>
          <p:cNvPr id="20" name="object 20"/>
          <p:cNvSpPr txBox="1"/>
          <p:nvPr/>
        </p:nvSpPr>
        <p:spPr>
          <a:xfrm>
            <a:off x="458216" y="4368165"/>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Memory</a:t>
            </a:r>
            <a:endParaRPr sz="1800">
              <a:latin typeface="Calibri"/>
              <a:cs typeface="Calibri"/>
            </a:endParaRPr>
          </a:p>
        </p:txBody>
      </p:sp>
      <p:grpSp>
        <p:nvGrpSpPr>
          <p:cNvPr id="21" name="object 21"/>
          <p:cNvGrpSpPr/>
          <p:nvPr/>
        </p:nvGrpSpPr>
        <p:grpSpPr>
          <a:xfrm>
            <a:off x="441705" y="3090417"/>
            <a:ext cx="1052195" cy="854075"/>
            <a:chOff x="441705" y="3090417"/>
            <a:chExt cx="1052195" cy="854075"/>
          </a:xfrm>
        </p:grpSpPr>
        <p:sp>
          <p:nvSpPr>
            <p:cNvPr id="22" name="object 22"/>
            <p:cNvSpPr/>
            <p:nvPr/>
          </p:nvSpPr>
          <p:spPr>
            <a:xfrm>
              <a:off x="448055" y="3096767"/>
              <a:ext cx="1039494" cy="841375"/>
            </a:xfrm>
            <a:custGeom>
              <a:avLst/>
              <a:gdLst/>
              <a:ahLst/>
              <a:cxnLst/>
              <a:rect l="l" t="t" r="r" b="b"/>
              <a:pathLst>
                <a:path w="1039494" h="841375">
                  <a:moveTo>
                    <a:pt x="1039368" y="0"/>
                  </a:moveTo>
                  <a:lnTo>
                    <a:pt x="0" y="0"/>
                  </a:lnTo>
                  <a:lnTo>
                    <a:pt x="0" y="841247"/>
                  </a:lnTo>
                  <a:lnTo>
                    <a:pt x="1039368" y="841247"/>
                  </a:lnTo>
                  <a:lnTo>
                    <a:pt x="1039368" y="0"/>
                  </a:lnTo>
                  <a:close/>
                </a:path>
              </a:pathLst>
            </a:custGeom>
            <a:solidFill>
              <a:srgbClr val="4471C4"/>
            </a:solidFill>
          </p:spPr>
          <p:txBody>
            <a:bodyPr wrap="square" lIns="0" tIns="0" rIns="0" bIns="0" rtlCol="0"/>
            <a:lstStyle/>
            <a:p>
              <a:endParaRPr/>
            </a:p>
          </p:txBody>
        </p:sp>
        <p:sp>
          <p:nvSpPr>
            <p:cNvPr id="23" name="object 23"/>
            <p:cNvSpPr/>
            <p:nvPr/>
          </p:nvSpPr>
          <p:spPr>
            <a:xfrm>
              <a:off x="448055" y="3096767"/>
              <a:ext cx="1039494" cy="841375"/>
            </a:xfrm>
            <a:custGeom>
              <a:avLst/>
              <a:gdLst/>
              <a:ahLst/>
              <a:cxnLst/>
              <a:rect l="l" t="t" r="r" b="b"/>
              <a:pathLst>
                <a:path w="1039494" h="841375">
                  <a:moveTo>
                    <a:pt x="0" y="841247"/>
                  </a:moveTo>
                  <a:lnTo>
                    <a:pt x="1039368" y="841247"/>
                  </a:lnTo>
                  <a:lnTo>
                    <a:pt x="1039368" y="0"/>
                  </a:lnTo>
                  <a:lnTo>
                    <a:pt x="0" y="0"/>
                  </a:lnTo>
                  <a:lnTo>
                    <a:pt x="0" y="841247"/>
                  </a:lnTo>
                  <a:close/>
                </a:path>
              </a:pathLst>
            </a:custGeom>
            <a:ln w="12700">
              <a:solidFill>
                <a:srgbClr val="2E528F"/>
              </a:solidFill>
            </a:ln>
          </p:spPr>
          <p:txBody>
            <a:bodyPr wrap="square" lIns="0" tIns="0" rIns="0" bIns="0" rtlCol="0"/>
            <a:lstStyle/>
            <a:p>
              <a:endParaRPr/>
            </a:p>
          </p:txBody>
        </p:sp>
      </p:grpSp>
      <p:sp>
        <p:nvSpPr>
          <p:cNvPr id="24" name="object 24"/>
          <p:cNvSpPr txBox="1"/>
          <p:nvPr/>
        </p:nvSpPr>
        <p:spPr>
          <a:xfrm>
            <a:off x="461263" y="3192017"/>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Fetch</a:t>
            </a:r>
            <a:endParaRPr sz="1800">
              <a:latin typeface="Calibri"/>
              <a:cs typeface="Calibri"/>
            </a:endParaRPr>
          </a:p>
        </p:txBody>
      </p:sp>
      <p:pic>
        <p:nvPicPr>
          <p:cNvPr id="25" name="object 25"/>
          <p:cNvPicPr/>
          <p:nvPr/>
        </p:nvPicPr>
        <p:blipFill>
          <a:blip r:embed="rId2" cstate="print"/>
          <a:stretch>
            <a:fillRect/>
          </a:stretch>
        </p:blipFill>
        <p:spPr>
          <a:xfrm>
            <a:off x="926591" y="3947159"/>
            <a:ext cx="76200" cy="240919"/>
          </a:xfrm>
          <a:prstGeom prst="rect">
            <a:avLst/>
          </a:prstGeom>
        </p:spPr>
      </p:pic>
      <p:sp>
        <p:nvSpPr>
          <p:cNvPr id="26" name="object 26"/>
          <p:cNvSpPr txBox="1"/>
          <p:nvPr/>
        </p:nvSpPr>
        <p:spPr>
          <a:xfrm>
            <a:off x="3849751" y="3960114"/>
            <a:ext cx="982344"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Control</a:t>
            </a:r>
            <a:r>
              <a:rPr sz="1200" spc="-45" dirty="0">
                <a:latin typeface="Calibri"/>
                <a:cs typeface="Calibri"/>
              </a:rPr>
              <a:t> </a:t>
            </a:r>
            <a:r>
              <a:rPr sz="1200" spc="-10" dirty="0">
                <a:latin typeface="Calibri"/>
                <a:cs typeface="Calibri"/>
              </a:rPr>
              <a:t>Signals:</a:t>
            </a:r>
            <a:endParaRPr sz="1200">
              <a:latin typeface="Calibri"/>
              <a:cs typeface="Calibri"/>
            </a:endParaRPr>
          </a:p>
        </p:txBody>
      </p:sp>
      <p:sp>
        <p:nvSpPr>
          <p:cNvPr id="27" name="object 27"/>
          <p:cNvSpPr txBox="1"/>
          <p:nvPr/>
        </p:nvSpPr>
        <p:spPr>
          <a:xfrm>
            <a:off x="3931738" y="4142994"/>
            <a:ext cx="834390" cy="391160"/>
          </a:xfrm>
          <a:prstGeom prst="rect">
            <a:avLst/>
          </a:prstGeom>
        </p:spPr>
        <p:txBody>
          <a:bodyPr vert="horz" wrap="square" lIns="0" tIns="12700" rIns="0" bIns="0" rtlCol="0">
            <a:spAutoFit/>
          </a:bodyPr>
          <a:lstStyle/>
          <a:p>
            <a:pPr marL="31115">
              <a:lnSpc>
                <a:spcPct val="100000"/>
              </a:lnSpc>
              <a:spcBef>
                <a:spcPts val="100"/>
              </a:spcBef>
            </a:pPr>
            <a:r>
              <a:rPr sz="1200" dirty="0">
                <a:latin typeface="Calibri"/>
                <a:cs typeface="Calibri"/>
              </a:rPr>
              <a:t>p</a:t>
            </a:r>
            <a:r>
              <a:rPr sz="1200" spc="5" dirty="0">
                <a:latin typeface="Calibri"/>
                <a:cs typeface="Calibri"/>
              </a:rPr>
              <a:t> </a:t>
            </a:r>
            <a:r>
              <a:rPr sz="1200" spc="-10" dirty="0">
                <a:latin typeface="Calibri"/>
                <a:cs typeface="Calibri"/>
              </a:rPr>
              <a:t>select</a:t>
            </a:r>
            <a:endParaRPr sz="1200">
              <a:latin typeface="Calibri"/>
              <a:cs typeface="Calibri"/>
            </a:endParaRPr>
          </a:p>
          <a:p>
            <a:pPr marL="12700">
              <a:lnSpc>
                <a:spcPct val="100000"/>
              </a:lnSpc>
            </a:pPr>
            <a:r>
              <a:rPr sz="1200" b="1" dirty="0">
                <a:latin typeface="Calibri"/>
                <a:cs typeface="Calibri"/>
              </a:rPr>
              <a:t>p =</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x,</a:t>
            </a:r>
            <a:r>
              <a:rPr sz="1200" b="1" spc="-5" dirty="0">
                <a:latin typeface="Calibri"/>
                <a:cs typeface="Calibri"/>
              </a:rPr>
              <a:t> </a:t>
            </a:r>
            <a:r>
              <a:rPr sz="1200" b="1" spc="-25" dirty="0">
                <a:latin typeface="Calibri"/>
                <a:cs typeface="Calibri"/>
              </a:rPr>
              <a:t>/]</a:t>
            </a:r>
            <a:endParaRPr sz="1200">
              <a:latin typeface="Calibri"/>
              <a:cs typeface="Calibri"/>
            </a:endParaRPr>
          </a:p>
        </p:txBody>
      </p:sp>
      <p:sp>
        <p:nvSpPr>
          <p:cNvPr id="28" name="object 28"/>
          <p:cNvSpPr txBox="1"/>
          <p:nvPr/>
        </p:nvSpPr>
        <p:spPr>
          <a:xfrm>
            <a:off x="7440168" y="2615183"/>
            <a:ext cx="1033780" cy="512445"/>
          </a:xfrm>
          <a:prstGeom prst="rect">
            <a:avLst/>
          </a:prstGeom>
          <a:solidFill>
            <a:srgbClr val="4471C4"/>
          </a:solidFill>
          <a:ln w="12700">
            <a:solidFill>
              <a:srgbClr val="2E528F"/>
            </a:solidFill>
          </a:ln>
        </p:spPr>
        <p:txBody>
          <a:bodyPr vert="horz" wrap="square" lIns="0" tIns="0" rIns="0" bIns="0" rtlCol="0">
            <a:spAutoFit/>
          </a:bodyPr>
          <a:lstStyle/>
          <a:p>
            <a:pPr marL="58419">
              <a:lnSpc>
                <a:spcPts val="1950"/>
              </a:lnSpc>
            </a:pPr>
            <a:r>
              <a:rPr sz="1800" spc="-10" dirty="0">
                <a:solidFill>
                  <a:srgbClr val="FFFFFF"/>
                </a:solidFill>
                <a:latin typeface="Calibri"/>
                <a:cs typeface="Calibri"/>
              </a:rPr>
              <a:t>Memory</a:t>
            </a:r>
            <a:endParaRPr sz="1800">
              <a:latin typeface="Calibri"/>
              <a:cs typeface="Calibri"/>
            </a:endParaRPr>
          </a:p>
          <a:p>
            <a:pPr marL="58419">
              <a:lnSpc>
                <a:spcPts val="2085"/>
              </a:lnSpc>
            </a:pPr>
            <a:r>
              <a:rPr sz="1800" spc="-20" dirty="0">
                <a:solidFill>
                  <a:srgbClr val="FFFFFF"/>
                </a:solidFill>
                <a:latin typeface="Calibri"/>
                <a:cs typeface="Calibri"/>
              </a:rPr>
              <a:t>Unit</a:t>
            </a:r>
            <a:endParaRPr sz="1800">
              <a:latin typeface="Calibri"/>
              <a:cs typeface="Calibri"/>
            </a:endParaRPr>
          </a:p>
        </p:txBody>
      </p:sp>
      <p:sp>
        <p:nvSpPr>
          <p:cNvPr id="29" name="object 29"/>
          <p:cNvSpPr txBox="1"/>
          <p:nvPr/>
        </p:nvSpPr>
        <p:spPr>
          <a:xfrm>
            <a:off x="7435595" y="3281171"/>
            <a:ext cx="1038225" cy="901065"/>
          </a:xfrm>
          <a:prstGeom prst="rect">
            <a:avLst/>
          </a:prstGeom>
          <a:solidFill>
            <a:srgbClr val="7E7E7E"/>
          </a:solidFill>
          <a:ln w="12700">
            <a:solidFill>
              <a:srgbClr val="2E528F"/>
            </a:solidFill>
          </a:ln>
        </p:spPr>
        <p:txBody>
          <a:bodyPr vert="horz" wrap="square" lIns="0" tIns="150495" rIns="0" bIns="0" rtlCol="0">
            <a:spAutoFit/>
          </a:bodyPr>
          <a:lstStyle/>
          <a:p>
            <a:pPr marL="79375">
              <a:lnSpc>
                <a:spcPct val="100000"/>
              </a:lnSpc>
              <a:spcBef>
                <a:spcPts val="1185"/>
              </a:spcBef>
            </a:pPr>
            <a:r>
              <a:rPr sz="1800" spc="-20" dirty="0">
                <a:solidFill>
                  <a:srgbClr val="FFFFFF"/>
                </a:solidFill>
                <a:latin typeface="Calibri"/>
                <a:cs typeface="Calibri"/>
              </a:rPr>
              <a:t>Data</a:t>
            </a:r>
            <a:endParaRPr sz="1800">
              <a:latin typeface="Calibri"/>
              <a:cs typeface="Calibri"/>
            </a:endParaRPr>
          </a:p>
          <a:p>
            <a:pPr marL="79375">
              <a:lnSpc>
                <a:spcPct val="100000"/>
              </a:lnSpc>
            </a:pPr>
            <a:r>
              <a:rPr sz="1800" spc="-10" dirty="0">
                <a:solidFill>
                  <a:srgbClr val="FFFFFF"/>
                </a:solidFill>
                <a:latin typeface="Calibri"/>
                <a:cs typeface="Calibri"/>
              </a:rPr>
              <a:t>Memory</a:t>
            </a:r>
            <a:endParaRPr sz="1800">
              <a:latin typeface="Calibri"/>
              <a:cs typeface="Calibri"/>
            </a:endParaRPr>
          </a:p>
        </p:txBody>
      </p:sp>
      <p:grpSp>
        <p:nvGrpSpPr>
          <p:cNvPr id="30" name="object 30"/>
          <p:cNvGrpSpPr/>
          <p:nvPr/>
        </p:nvGrpSpPr>
        <p:grpSpPr>
          <a:xfrm>
            <a:off x="897636" y="1317625"/>
            <a:ext cx="10932160" cy="4039235"/>
            <a:chOff x="897636" y="1317625"/>
            <a:chExt cx="10932160" cy="4039235"/>
          </a:xfrm>
        </p:grpSpPr>
        <p:sp>
          <p:nvSpPr>
            <p:cNvPr id="31" name="object 31"/>
            <p:cNvSpPr/>
            <p:nvPr/>
          </p:nvSpPr>
          <p:spPr>
            <a:xfrm>
              <a:off x="2059686" y="1727454"/>
              <a:ext cx="4697095" cy="3610610"/>
            </a:xfrm>
            <a:custGeom>
              <a:avLst/>
              <a:gdLst/>
              <a:ahLst/>
              <a:cxnLst/>
              <a:rect l="l" t="t" r="r" b="b"/>
              <a:pathLst>
                <a:path w="4697095" h="3610610">
                  <a:moveTo>
                    <a:pt x="0" y="3589020"/>
                  </a:moveTo>
                  <a:lnTo>
                    <a:pt x="1498091" y="3589020"/>
                  </a:lnTo>
                  <a:lnTo>
                    <a:pt x="1498091" y="0"/>
                  </a:lnTo>
                  <a:lnTo>
                    <a:pt x="0" y="0"/>
                  </a:lnTo>
                  <a:lnTo>
                    <a:pt x="0" y="3589020"/>
                  </a:lnTo>
                  <a:close/>
                </a:path>
                <a:path w="4697095" h="3610610">
                  <a:moveTo>
                    <a:pt x="1685543" y="3610356"/>
                  </a:moveTo>
                  <a:lnTo>
                    <a:pt x="4696968" y="3610356"/>
                  </a:lnTo>
                  <a:lnTo>
                    <a:pt x="4696968" y="19812"/>
                  </a:lnTo>
                  <a:lnTo>
                    <a:pt x="1685543" y="19812"/>
                  </a:lnTo>
                  <a:lnTo>
                    <a:pt x="1685543" y="3610356"/>
                  </a:lnTo>
                  <a:close/>
                </a:path>
              </a:pathLst>
            </a:custGeom>
            <a:ln w="38100">
              <a:solidFill>
                <a:srgbClr val="2E528F"/>
              </a:solidFill>
            </a:ln>
          </p:spPr>
          <p:txBody>
            <a:bodyPr wrap="square" lIns="0" tIns="0" rIns="0" bIns="0" rtlCol="0"/>
            <a:lstStyle/>
            <a:p>
              <a:endParaRPr/>
            </a:p>
          </p:txBody>
        </p:sp>
        <p:sp>
          <p:nvSpPr>
            <p:cNvPr id="32" name="object 32"/>
            <p:cNvSpPr/>
            <p:nvPr/>
          </p:nvSpPr>
          <p:spPr>
            <a:xfrm>
              <a:off x="897636" y="1317625"/>
              <a:ext cx="4236720" cy="420370"/>
            </a:xfrm>
            <a:custGeom>
              <a:avLst/>
              <a:gdLst/>
              <a:ahLst/>
              <a:cxnLst/>
              <a:rect l="l" t="t" r="r" b="b"/>
              <a:pathLst>
                <a:path w="4236720" h="420369">
                  <a:moveTo>
                    <a:pt x="4223893" y="6350"/>
                  </a:moveTo>
                  <a:lnTo>
                    <a:pt x="4223893" y="419862"/>
                  </a:lnTo>
                  <a:lnTo>
                    <a:pt x="4236593" y="419862"/>
                  </a:lnTo>
                  <a:lnTo>
                    <a:pt x="4236593" y="12700"/>
                  </a:lnTo>
                  <a:lnTo>
                    <a:pt x="4230243" y="12700"/>
                  </a:lnTo>
                  <a:lnTo>
                    <a:pt x="4223893" y="6350"/>
                  </a:lnTo>
                  <a:close/>
                </a:path>
                <a:path w="4236720" h="420369">
                  <a:moveTo>
                    <a:pt x="31750" y="334390"/>
                  </a:moveTo>
                  <a:lnTo>
                    <a:pt x="0" y="334390"/>
                  </a:lnTo>
                  <a:lnTo>
                    <a:pt x="38100" y="410590"/>
                  </a:lnTo>
                  <a:lnTo>
                    <a:pt x="69850" y="347090"/>
                  </a:lnTo>
                  <a:lnTo>
                    <a:pt x="31750" y="347090"/>
                  </a:lnTo>
                  <a:lnTo>
                    <a:pt x="31750" y="334390"/>
                  </a:lnTo>
                  <a:close/>
                </a:path>
                <a:path w="4236720" h="420369">
                  <a:moveTo>
                    <a:pt x="4236593" y="0"/>
                  </a:moveTo>
                  <a:lnTo>
                    <a:pt x="31750" y="0"/>
                  </a:lnTo>
                  <a:lnTo>
                    <a:pt x="31750" y="347090"/>
                  </a:lnTo>
                  <a:lnTo>
                    <a:pt x="44450" y="347090"/>
                  </a:lnTo>
                  <a:lnTo>
                    <a:pt x="44450" y="12700"/>
                  </a:lnTo>
                  <a:lnTo>
                    <a:pt x="38100" y="12700"/>
                  </a:lnTo>
                  <a:lnTo>
                    <a:pt x="44450" y="6350"/>
                  </a:lnTo>
                  <a:lnTo>
                    <a:pt x="4236593" y="6350"/>
                  </a:lnTo>
                  <a:lnTo>
                    <a:pt x="4236593" y="0"/>
                  </a:lnTo>
                  <a:close/>
                </a:path>
                <a:path w="4236720" h="420369">
                  <a:moveTo>
                    <a:pt x="76200" y="334390"/>
                  </a:moveTo>
                  <a:lnTo>
                    <a:pt x="44450" y="334390"/>
                  </a:lnTo>
                  <a:lnTo>
                    <a:pt x="44450" y="347090"/>
                  </a:lnTo>
                  <a:lnTo>
                    <a:pt x="69850" y="347090"/>
                  </a:lnTo>
                  <a:lnTo>
                    <a:pt x="76200" y="334390"/>
                  </a:lnTo>
                  <a:close/>
                </a:path>
                <a:path w="4236720" h="420369">
                  <a:moveTo>
                    <a:pt x="44450" y="6350"/>
                  </a:moveTo>
                  <a:lnTo>
                    <a:pt x="38100" y="12700"/>
                  </a:lnTo>
                  <a:lnTo>
                    <a:pt x="44450" y="12700"/>
                  </a:lnTo>
                  <a:lnTo>
                    <a:pt x="44450" y="6350"/>
                  </a:lnTo>
                  <a:close/>
                </a:path>
                <a:path w="4236720" h="420369">
                  <a:moveTo>
                    <a:pt x="4223893" y="6350"/>
                  </a:moveTo>
                  <a:lnTo>
                    <a:pt x="44450" y="6350"/>
                  </a:lnTo>
                  <a:lnTo>
                    <a:pt x="44450" y="12700"/>
                  </a:lnTo>
                  <a:lnTo>
                    <a:pt x="4223893" y="12700"/>
                  </a:lnTo>
                  <a:lnTo>
                    <a:pt x="4223893" y="6350"/>
                  </a:lnTo>
                  <a:close/>
                </a:path>
                <a:path w="4236720" h="420369">
                  <a:moveTo>
                    <a:pt x="4236593" y="6350"/>
                  </a:moveTo>
                  <a:lnTo>
                    <a:pt x="4223893" y="6350"/>
                  </a:lnTo>
                  <a:lnTo>
                    <a:pt x="4230243" y="12700"/>
                  </a:lnTo>
                  <a:lnTo>
                    <a:pt x="4236593" y="12700"/>
                  </a:lnTo>
                  <a:lnTo>
                    <a:pt x="4236593" y="6350"/>
                  </a:lnTo>
                  <a:close/>
                </a:path>
              </a:pathLst>
            </a:custGeom>
            <a:solidFill>
              <a:srgbClr val="4471C4"/>
            </a:solidFill>
          </p:spPr>
          <p:txBody>
            <a:bodyPr wrap="square" lIns="0" tIns="0" rIns="0" bIns="0" rtlCol="0"/>
            <a:lstStyle/>
            <a:p>
              <a:endParaRPr/>
            </a:p>
          </p:txBody>
        </p:sp>
        <p:pic>
          <p:nvPicPr>
            <p:cNvPr id="33" name="object 33"/>
            <p:cNvPicPr/>
            <p:nvPr/>
          </p:nvPicPr>
          <p:blipFill>
            <a:blip r:embed="rId3" cstate="print"/>
            <a:stretch>
              <a:fillRect/>
            </a:stretch>
          </p:blipFill>
          <p:spPr>
            <a:xfrm>
              <a:off x="7694676" y="3127248"/>
              <a:ext cx="76200" cy="179197"/>
            </a:xfrm>
            <a:prstGeom prst="rect">
              <a:avLst/>
            </a:prstGeom>
          </p:spPr>
        </p:pic>
        <p:pic>
          <p:nvPicPr>
            <p:cNvPr id="34" name="object 34"/>
            <p:cNvPicPr/>
            <p:nvPr/>
          </p:nvPicPr>
          <p:blipFill>
            <a:blip r:embed="rId4" cstate="print"/>
            <a:stretch>
              <a:fillRect/>
            </a:stretch>
          </p:blipFill>
          <p:spPr>
            <a:xfrm>
              <a:off x="8019288" y="3127248"/>
              <a:ext cx="76200" cy="179197"/>
            </a:xfrm>
            <a:prstGeom prst="rect">
              <a:avLst/>
            </a:prstGeom>
          </p:spPr>
        </p:pic>
        <p:sp>
          <p:nvSpPr>
            <p:cNvPr id="35" name="object 35"/>
            <p:cNvSpPr/>
            <p:nvPr/>
          </p:nvSpPr>
          <p:spPr>
            <a:xfrm>
              <a:off x="6980682" y="1713738"/>
              <a:ext cx="4829810" cy="3609340"/>
            </a:xfrm>
            <a:custGeom>
              <a:avLst/>
              <a:gdLst/>
              <a:ahLst/>
              <a:cxnLst/>
              <a:rect l="l" t="t" r="r" b="b"/>
              <a:pathLst>
                <a:path w="4829809" h="3609340">
                  <a:moveTo>
                    <a:pt x="0" y="3608831"/>
                  </a:moveTo>
                  <a:lnTo>
                    <a:pt x="2004060" y="3608831"/>
                  </a:lnTo>
                  <a:lnTo>
                    <a:pt x="2004060" y="6095"/>
                  </a:lnTo>
                  <a:lnTo>
                    <a:pt x="0" y="6095"/>
                  </a:lnTo>
                  <a:lnTo>
                    <a:pt x="0" y="3608831"/>
                  </a:lnTo>
                  <a:close/>
                </a:path>
                <a:path w="4829809" h="3609340">
                  <a:moveTo>
                    <a:pt x="2173224" y="3589020"/>
                  </a:moveTo>
                  <a:lnTo>
                    <a:pt x="4829556" y="3589020"/>
                  </a:lnTo>
                  <a:lnTo>
                    <a:pt x="4829556" y="0"/>
                  </a:lnTo>
                  <a:lnTo>
                    <a:pt x="2173224" y="0"/>
                  </a:lnTo>
                  <a:lnTo>
                    <a:pt x="2173224" y="3589020"/>
                  </a:lnTo>
                  <a:close/>
                </a:path>
              </a:pathLst>
            </a:custGeom>
            <a:ln w="38100">
              <a:solidFill>
                <a:srgbClr val="2E528F"/>
              </a:solidFill>
            </a:ln>
          </p:spPr>
          <p:txBody>
            <a:bodyPr wrap="square" lIns="0" tIns="0" rIns="0" bIns="0" rtlCol="0"/>
            <a:lstStyle/>
            <a:p>
              <a:endParaRPr/>
            </a:p>
          </p:txBody>
        </p:sp>
      </p:grpSp>
      <p:sp>
        <p:nvSpPr>
          <p:cNvPr id="36" name="object 36"/>
          <p:cNvSpPr txBox="1"/>
          <p:nvPr/>
        </p:nvSpPr>
        <p:spPr>
          <a:xfrm>
            <a:off x="704799" y="2013965"/>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4</a:t>
            </a:r>
            <a:endParaRPr sz="1200">
              <a:latin typeface="Calibri"/>
              <a:cs typeface="Calibri"/>
            </a:endParaRPr>
          </a:p>
        </p:txBody>
      </p:sp>
      <p:grpSp>
        <p:nvGrpSpPr>
          <p:cNvPr id="37" name="object 37"/>
          <p:cNvGrpSpPr/>
          <p:nvPr/>
        </p:nvGrpSpPr>
        <p:grpSpPr>
          <a:xfrm>
            <a:off x="278638" y="2191257"/>
            <a:ext cx="587375" cy="255270"/>
            <a:chOff x="278638" y="2191257"/>
            <a:chExt cx="587375" cy="255270"/>
          </a:xfrm>
        </p:grpSpPr>
        <p:sp>
          <p:nvSpPr>
            <p:cNvPr id="38" name="object 38"/>
            <p:cNvSpPr/>
            <p:nvPr/>
          </p:nvSpPr>
          <p:spPr>
            <a:xfrm>
              <a:off x="284988" y="2197607"/>
              <a:ext cx="574675" cy="242570"/>
            </a:xfrm>
            <a:custGeom>
              <a:avLst/>
              <a:gdLst/>
              <a:ahLst/>
              <a:cxnLst/>
              <a:rect l="l" t="t" r="r" b="b"/>
              <a:pathLst>
                <a:path w="574675" h="242569">
                  <a:moveTo>
                    <a:pt x="574548" y="0"/>
                  </a:moveTo>
                  <a:lnTo>
                    <a:pt x="0" y="0"/>
                  </a:lnTo>
                  <a:lnTo>
                    <a:pt x="114909" y="242315"/>
                  </a:lnTo>
                  <a:lnTo>
                    <a:pt x="459638" y="242315"/>
                  </a:lnTo>
                  <a:lnTo>
                    <a:pt x="574548" y="0"/>
                  </a:lnTo>
                  <a:close/>
                </a:path>
              </a:pathLst>
            </a:custGeom>
            <a:solidFill>
              <a:srgbClr val="4471C4"/>
            </a:solidFill>
          </p:spPr>
          <p:txBody>
            <a:bodyPr wrap="square" lIns="0" tIns="0" rIns="0" bIns="0" rtlCol="0"/>
            <a:lstStyle/>
            <a:p>
              <a:endParaRPr/>
            </a:p>
          </p:txBody>
        </p:sp>
        <p:sp>
          <p:nvSpPr>
            <p:cNvPr id="39" name="object 39"/>
            <p:cNvSpPr/>
            <p:nvPr/>
          </p:nvSpPr>
          <p:spPr>
            <a:xfrm>
              <a:off x="284988" y="2197607"/>
              <a:ext cx="574675" cy="242570"/>
            </a:xfrm>
            <a:custGeom>
              <a:avLst/>
              <a:gdLst/>
              <a:ahLst/>
              <a:cxnLst/>
              <a:rect l="l" t="t" r="r" b="b"/>
              <a:pathLst>
                <a:path w="574675" h="242569">
                  <a:moveTo>
                    <a:pt x="0" y="0"/>
                  </a:moveTo>
                  <a:lnTo>
                    <a:pt x="574548" y="0"/>
                  </a:lnTo>
                  <a:lnTo>
                    <a:pt x="459638" y="242315"/>
                  </a:lnTo>
                  <a:lnTo>
                    <a:pt x="114909" y="242315"/>
                  </a:lnTo>
                  <a:lnTo>
                    <a:pt x="0" y="0"/>
                  </a:lnTo>
                  <a:close/>
                </a:path>
              </a:pathLst>
            </a:custGeom>
            <a:ln w="12700">
              <a:solidFill>
                <a:srgbClr val="2E528F"/>
              </a:solidFill>
            </a:ln>
          </p:spPr>
          <p:txBody>
            <a:bodyPr wrap="square" lIns="0" tIns="0" rIns="0" bIns="0" rtlCol="0"/>
            <a:lstStyle/>
            <a:p>
              <a:endParaRPr/>
            </a:p>
          </p:txBody>
        </p:sp>
        <p:pic>
          <p:nvPicPr>
            <p:cNvPr id="40" name="object 40"/>
            <p:cNvPicPr/>
            <p:nvPr/>
          </p:nvPicPr>
          <p:blipFill>
            <a:blip r:embed="rId5" cstate="print"/>
            <a:stretch>
              <a:fillRect/>
            </a:stretch>
          </p:blipFill>
          <p:spPr>
            <a:xfrm>
              <a:off x="493522" y="2191257"/>
              <a:ext cx="152908" cy="98043"/>
            </a:xfrm>
            <a:prstGeom prst="rect">
              <a:avLst/>
            </a:prstGeom>
          </p:spPr>
        </p:pic>
      </p:grpSp>
      <p:sp>
        <p:nvSpPr>
          <p:cNvPr id="41" name="object 41"/>
          <p:cNvSpPr txBox="1"/>
          <p:nvPr/>
        </p:nvSpPr>
        <p:spPr>
          <a:xfrm>
            <a:off x="419811" y="2310764"/>
            <a:ext cx="177800" cy="101600"/>
          </a:xfrm>
          <a:prstGeom prst="rect">
            <a:avLst/>
          </a:prstGeom>
        </p:spPr>
        <p:txBody>
          <a:bodyPr vert="vert" wrap="square" lIns="0" tIns="0" rIns="0" bIns="0" rtlCol="0">
            <a:spAutoFit/>
          </a:bodyPr>
          <a:lstStyle/>
          <a:p>
            <a:pPr marL="12700">
              <a:lnSpc>
                <a:spcPts val="1240"/>
              </a:lnSpc>
            </a:pPr>
            <a:r>
              <a:rPr sz="1200" dirty="0">
                <a:solidFill>
                  <a:srgbClr val="FFFFFF"/>
                </a:solidFill>
                <a:latin typeface="Calibri"/>
                <a:cs typeface="Calibri"/>
              </a:rPr>
              <a:t>+</a:t>
            </a:r>
            <a:endParaRPr sz="1200">
              <a:latin typeface="Calibri"/>
              <a:cs typeface="Calibri"/>
            </a:endParaRPr>
          </a:p>
        </p:txBody>
      </p:sp>
      <p:grpSp>
        <p:nvGrpSpPr>
          <p:cNvPr id="42" name="object 42"/>
          <p:cNvGrpSpPr/>
          <p:nvPr/>
        </p:nvGrpSpPr>
        <p:grpSpPr>
          <a:xfrm>
            <a:off x="571245" y="2435351"/>
            <a:ext cx="502284" cy="538480"/>
            <a:chOff x="571245" y="2435351"/>
            <a:chExt cx="502284" cy="538480"/>
          </a:xfrm>
        </p:grpSpPr>
        <p:sp>
          <p:nvSpPr>
            <p:cNvPr id="43" name="object 43"/>
            <p:cNvSpPr/>
            <p:nvPr/>
          </p:nvSpPr>
          <p:spPr>
            <a:xfrm>
              <a:off x="746759" y="2691383"/>
              <a:ext cx="320040" cy="276225"/>
            </a:xfrm>
            <a:custGeom>
              <a:avLst/>
              <a:gdLst/>
              <a:ahLst/>
              <a:cxnLst/>
              <a:rect l="l" t="t" r="r" b="b"/>
              <a:pathLst>
                <a:path w="320040" h="276225">
                  <a:moveTo>
                    <a:pt x="320040" y="0"/>
                  </a:moveTo>
                  <a:lnTo>
                    <a:pt x="0" y="0"/>
                  </a:lnTo>
                  <a:lnTo>
                    <a:pt x="0" y="275844"/>
                  </a:lnTo>
                  <a:lnTo>
                    <a:pt x="320040" y="275844"/>
                  </a:lnTo>
                  <a:lnTo>
                    <a:pt x="320040" y="0"/>
                  </a:lnTo>
                  <a:close/>
                </a:path>
              </a:pathLst>
            </a:custGeom>
            <a:solidFill>
              <a:srgbClr val="4471C4"/>
            </a:solidFill>
          </p:spPr>
          <p:txBody>
            <a:bodyPr wrap="square" lIns="0" tIns="0" rIns="0" bIns="0" rtlCol="0"/>
            <a:lstStyle/>
            <a:p>
              <a:endParaRPr/>
            </a:p>
          </p:txBody>
        </p:sp>
        <p:sp>
          <p:nvSpPr>
            <p:cNvPr id="44" name="object 44"/>
            <p:cNvSpPr/>
            <p:nvPr/>
          </p:nvSpPr>
          <p:spPr>
            <a:xfrm>
              <a:off x="746759" y="2691383"/>
              <a:ext cx="320040" cy="276225"/>
            </a:xfrm>
            <a:custGeom>
              <a:avLst/>
              <a:gdLst/>
              <a:ahLst/>
              <a:cxnLst/>
              <a:rect l="l" t="t" r="r" b="b"/>
              <a:pathLst>
                <a:path w="320040" h="276225">
                  <a:moveTo>
                    <a:pt x="0" y="275844"/>
                  </a:moveTo>
                  <a:lnTo>
                    <a:pt x="320040" y="275844"/>
                  </a:lnTo>
                  <a:lnTo>
                    <a:pt x="320040" y="0"/>
                  </a:lnTo>
                  <a:lnTo>
                    <a:pt x="0" y="0"/>
                  </a:lnTo>
                  <a:lnTo>
                    <a:pt x="0" y="275844"/>
                  </a:lnTo>
                  <a:close/>
                </a:path>
              </a:pathLst>
            </a:custGeom>
            <a:ln w="12699">
              <a:solidFill>
                <a:srgbClr val="2E528F"/>
              </a:solidFill>
            </a:ln>
          </p:spPr>
          <p:txBody>
            <a:bodyPr wrap="square" lIns="0" tIns="0" rIns="0" bIns="0" rtlCol="0"/>
            <a:lstStyle/>
            <a:p>
              <a:endParaRPr/>
            </a:p>
          </p:txBody>
        </p:sp>
        <p:sp>
          <p:nvSpPr>
            <p:cNvPr id="45" name="object 45"/>
            <p:cNvSpPr/>
            <p:nvPr/>
          </p:nvSpPr>
          <p:spPr>
            <a:xfrm>
              <a:off x="571245" y="2435351"/>
              <a:ext cx="176530" cy="431800"/>
            </a:xfrm>
            <a:custGeom>
              <a:avLst/>
              <a:gdLst/>
              <a:ahLst/>
              <a:cxnLst/>
              <a:rect l="l" t="t" r="r" b="b"/>
              <a:pathLst>
                <a:path w="176529" h="431800">
                  <a:moveTo>
                    <a:pt x="100241" y="355346"/>
                  </a:moveTo>
                  <a:lnTo>
                    <a:pt x="100241" y="431546"/>
                  </a:lnTo>
                  <a:lnTo>
                    <a:pt x="163741" y="399796"/>
                  </a:lnTo>
                  <a:lnTo>
                    <a:pt x="112941" y="399796"/>
                  </a:lnTo>
                  <a:lnTo>
                    <a:pt x="112941" y="387096"/>
                  </a:lnTo>
                  <a:lnTo>
                    <a:pt x="163741" y="387096"/>
                  </a:lnTo>
                  <a:lnTo>
                    <a:pt x="100241" y="355346"/>
                  </a:lnTo>
                  <a:close/>
                </a:path>
                <a:path w="176529" h="431800">
                  <a:moveTo>
                    <a:pt x="12700" y="0"/>
                  </a:moveTo>
                  <a:lnTo>
                    <a:pt x="0" y="0"/>
                  </a:lnTo>
                  <a:lnTo>
                    <a:pt x="0" y="399796"/>
                  </a:lnTo>
                  <a:lnTo>
                    <a:pt x="100241" y="399796"/>
                  </a:lnTo>
                  <a:lnTo>
                    <a:pt x="100241" y="393446"/>
                  </a:lnTo>
                  <a:lnTo>
                    <a:pt x="12700" y="393446"/>
                  </a:lnTo>
                  <a:lnTo>
                    <a:pt x="6350" y="387096"/>
                  </a:lnTo>
                  <a:lnTo>
                    <a:pt x="12700" y="387096"/>
                  </a:lnTo>
                  <a:lnTo>
                    <a:pt x="12700" y="0"/>
                  </a:lnTo>
                  <a:close/>
                </a:path>
                <a:path w="176529" h="431800">
                  <a:moveTo>
                    <a:pt x="163741" y="387096"/>
                  </a:moveTo>
                  <a:lnTo>
                    <a:pt x="112941" y="387096"/>
                  </a:lnTo>
                  <a:lnTo>
                    <a:pt x="112941" y="399796"/>
                  </a:lnTo>
                  <a:lnTo>
                    <a:pt x="163741" y="399796"/>
                  </a:lnTo>
                  <a:lnTo>
                    <a:pt x="176441" y="393446"/>
                  </a:lnTo>
                  <a:lnTo>
                    <a:pt x="163741" y="387096"/>
                  </a:lnTo>
                  <a:close/>
                </a:path>
                <a:path w="176529" h="431800">
                  <a:moveTo>
                    <a:pt x="12700" y="387096"/>
                  </a:moveTo>
                  <a:lnTo>
                    <a:pt x="6350" y="387096"/>
                  </a:lnTo>
                  <a:lnTo>
                    <a:pt x="12700" y="393446"/>
                  </a:lnTo>
                  <a:lnTo>
                    <a:pt x="12700" y="387096"/>
                  </a:lnTo>
                  <a:close/>
                </a:path>
                <a:path w="176529" h="431800">
                  <a:moveTo>
                    <a:pt x="100241" y="387096"/>
                  </a:moveTo>
                  <a:lnTo>
                    <a:pt x="12700" y="387096"/>
                  </a:lnTo>
                  <a:lnTo>
                    <a:pt x="12700" y="393446"/>
                  </a:lnTo>
                  <a:lnTo>
                    <a:pt x="100241" y="393446"/>
                  </a:lnTo>
                  <a:lnTo>
                    <a:pt x="100241" y="387096"/>
                  </a:lnTo>
                  <a:close/>
                </a:path>
              </a:pathLst>
            </a:custGeom>
            <a:solidFill>
              <a:srgbClr val="4471C4"/>
            </a:solidFill>
          </p:spPr>
          <p:txBody>
            <a:bodyPr wrap="square" lIns="0" tIns="0" rIns="0" bIns="0" rtlCol="0"/>
            <a:lstStyle/>
            <a:p>
              <a:endParaRPr/>
            </a:p>
          </p:txBody>
        </p:sp>
      </p:grpSp>
      <p:sp>
        <p:nvSpPr>
          <p:cNvPr id="46" name="object 46"/>
          <p:cNvSpPr txBox="1"/>
          <p:nvPr/>
        </p:nvSpPr>
        <p:spPr>
          <a:xfrm>
            <a:off x="738327" y="2715259"/>
            <a:ext cx="33401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MUX</a:t>
            </a:r>
            <a:endParaRPr sz="1200">
              <a:latin typeface="Calibri"/>
              <a:cs typeface="Calibri"/>
            </a:endParaRPr>
          </a:p>
        </p:txBody>
      </p:sp>
      <p:grpSp>
        <p:nvGrpSpPr>
          <p:cNvPr id="47" name="object 47"/>
          <p:cNvGrpSpPr/>
          <p:nvPr/>
        </p:nvGrpSpPr>
        <p:grpSpPr>
          <a:xfrm>
            <a:off x="347218" y="1790445"/>
            <a:ext cx="278130" cy="267335"/>
            <a:chOff x="347218" y="1790445"/>
            <a:chExt cx="278130" cy="267335"/>
          </a:xfrm>
        </p:grpSpPr>
        <p:sp>
          <p:nvSpPr>
            <p:cNvPr id="48" name="object 48"/>
            <p:cNvSpPr/>
            <p:nvPr/>
          </p:nvSpPr>
          <p:spPr>
            <a:xfrm>
              <a:off x="353568" y="1796795"/>
              <a:ext cx="265430" cy="254635"/>
            </a:xfrm>
            <a:custGeom>
              <a:avLst/>
              <a:gdLst/>
              <a:ahLst/>
              <a:cxnLst/>
              <a:rect l="l" t="t" r="r" b="b"/>
              <a:pathLst>
                <a:path w="265430" h="254635">
                  <a:moveTo>
                    <a:pt x="265176" y="0"/>
                  </a:moveTo>
                  <a:lnTo>
                    <a:pt x="0" y="0"/>
                  </a:lnTo>
                  <a:lnTo>
                    <a:pt x="0" y="254508"/>
                  </a:lnTo>
                  <a:lnTo>
                    <a:pt x="265176" y="254508"/>
                  </a:lnTo>
                  <a:lnTo>
                    <a:pt x="265176" y="0"/>
                  </a:lnTo>
                  <a:close/>
                </a:path>
              </a:pathLst>
            </a:custGeom>
            <a:solidFill>
              <a:srgbClr val="4471C4"/>
            </a:solidFill>
          </p:spPr>
          <p:txBody>
            <a:bodyPr wrap="square" lIns="0" tIns="0" rIns="0" bIns="0" rtlCol="0"/>
            <a:lstStyle/>
            <a:p>
              <a:endParaRPr/>
            </a:p>
          </p:txBody>
        </p:sp>
        <p:sp>
          <p:nvSpPr>
            <p:cNvPr id="49" name="object 49"/>
            <p:cNvSpPr/>
            <p:nvPr/>
          </p:nvSpPr>
          <p:spPr>
            <a:xfrm>
              <a:off x="353568" y="1796795"/>
              <a:ext cx="265430" cy="254635"/>
            </a:xfrm>
            <a:custGeom>
              <a:avLst/>
              <a:gdLst/>
              <a:ahLst/>
              <a:cxnLst/>
              <a:rect l="l" t="t" r="r" b="b"/>
              <a:pathLst>
                <a:path w="265430" h="254635">
                  <a:moveTo>
                    <a:pt x="0" y="254508"/>
                  </a:moveTo>
                  <a:lnTo>
                    <a:pt x="265176" y="254508"/>
                  </a:lnTo>
                  <a:lnTo>
                    <a:pt x="265176" y="0"/>
                  </a:lnTo>
                  <a:lnTo>
                    <a:pt x="0" y="0"/>
                  </a:lnTo>
                  <a:lnTo>
                    <a:pt x="0" y="254508"/>
                  </a:lnTo>
                  <a:close/>
                </a:path>
              </a:pathLst>
            </a:custGeom>
            <a:ln w="12700">
              <a:solidFill>
                <a:srgbClr val="2E528F"/>
              </a:solidFill>
            </a:ln>
          </p:spPr>
          <p:txBody>
            <a:bodyPr wrap="square" lIns="0" tIns="0" rIns="0" bIns="0" rtlCol="0"/>
            <a:lstStyle/>
            <a:p>
              <a:endParaRPr/>
            </a:p>
          </p:txBody>
        </p:sp>
      </p:grpSp>
      <p:sp>
        <p:nvSpPr>
          <p:cNvPr id="50" name="object 50"/>
          <p:cNvSpPr txBox="1"/>
          <p:nvPr/>
        </p:nvSpPr>
        <p:spPr>
          <a:xfrm>
            <a:off x="399389" y="1821560"/>
            <a:ext cx="18669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PC</a:t>
            </a:r>
            <a:endParaRPr sz="1200">
              <a:latin typeface="Calibri"/>
              <a:cs typeface="Calibri"/>
            </a:endParaRPr>
          </a:p>
        </p:txBody>
      </p:sp>
      <p:grpSp>
        <p:nvGrpSpPr>
          <p:cNvPr id="51" name="object 51"/>
          <p:cNvGrpSpPr/>
          <p:nvPr/>
        </p:nvGrpSpPr>
        <p:grpSpPr>
          <a:xfrm>
            <a:off x="341375" y="2031492"/>
            <a:ext cx="1261745" cy="894715"/>
            <a:chOff x="341375" y="2031492"/>
            <a:chExt cx="1261745" cy="894715"/>
          </a:xfrm>
        </p:grpSpPr>
        <p:pic>
          <p:nvPicPr>
            <p:cNvPr id="52" name="object 52"/>
            <p:cNvPicPr/>
            <p:nvPr/>
          </p:nvPicPr>
          <p:blipFill>
            <a:blip r:embed="rId6" cstate="print"/>
            <a:stretch>
              <a:fillRect/>
            </a:stretch>
          </p:blipFill>
          <p:spPr>
            <a:xfrm>
              <a:off x="341375" y="2031492"/>
              <a:ext cx="76200" cy="159638"/>
            </a:xfrm>
            <a:prstGeom prst="rect">
              <a:avLst/>
            </a:prstGeom>
          </p:spPr>
        </p:pic>
        <p:sp>
          <p:nvSpPr>
            <p:cNvPr id="53" name="object 53"/>
            <p:cNvSpPr/>
            <p:nvPr/>
          </p:nvSpPr>
          <p:spPr>
            <a:xfrm>
              <a:off x="1066799" y="2849880"/>
              <a:ext cx="536575" cy="76200"/>
            </a:xfrm>
            <a:custGeom>
              <a:avLst/>
              <a:gdLst/>
              <a:ahLst/>
              <a:cxnLst/>
              <a:rect l="l" t="t" r="r" b="b"/>
              <a:pathLst>
                <a:path w="536575" h="76200">
                  <a:moveTo>
                    <a:pt x="76200" y="0"/>
                  </a:moveTo>
                  <a:lnTo>
                    <a:pt x="0" y="38100"/>
                  </a:lnTo>
                  <a:lnTo>
                    <a:pt x="76200" y="76200"/>
                  </a:lnTo>
                  <a:lnTo>
                    <a:pt x="76200" y="44450"/>
                  </a:lnTo>
                  <a:lnTo>
                    <a:pt x="63500" y="44450"/>
                  </a:lnTo>
                  <a:lnTo>
                    <a:pt x="63500" y="31750"/>
                  </a:lnTo>
                  <a:lnTo>
                    <a:pt x="76200" y="31750"/>
                  </a:lnTo>
                  <a:lnTo>
                    <a:pt x="76200" y="0"/>
                  </a:lnTo>
                  <a:close/>
                </a:path>
                <a:path w="536575" h="76200">
                  <a:moveTo>
                    <a:pt x="76200" y="31750"/>
                  </a:moveTo>
                  <a:lnTo>
                    <a:pt x="63500" y="31750"/>
                  </a:lnTo>
                  <a:lnTo>
                    <a:pt x="63500" y="44450"/>
                  </a:lnTo>
                  <a:lnTo>
                    <a:pt x="76200" y="44450"/>
                  </a:lnTo>
                  <a:lnTo>
                    <a:pt x="76200" y="31750"/>
                  </a:lnTo>
                  <a:close/>
                </a:path>
                <a:path w="536575" h="76200">
                  <a:moveTo>
                    <a:pt x="536321" y="31750"/>
                  </a:moveTo>
                  <a:lnTo>
                    <a:pt x="76200" y="31750"/>
                  </a:lnTo>
                  <a:lnTo>
                    <a:pt x="76200" y="44450"/>
                  </a:lnTo>
                  <a:lnTo>
                    <a:pt x="536321" y="44450"/>
                  </a:lnTo>
                  <a:lnTo>
                    <a:pt x="536321" y="31750"/>
                  </a:lnTo>
                  <a:close/>
                </a:path>
              </a:pathLst>
            </a:custGeom>
            <a:solidFill>
              <a:srgbClr val="4471C4"/>
            </a:solidFill>
          </p:spPr>
          <p:txBody>
            <a:bodyPr wrap="square" lIns="0" tIns="0" rIns="0" bIns="0" rtlCol="0"/>
            <a:lstStyle/>
            <a:p>
              <a:endParaRPr/>
            </a:p>
          </p:txBody>
        </p:sp>
      </p:grpSp>
      <p:sp>
        <p:nvSpPr>
          <p:cNvPr id="54" name="object 54"/>
          <p:cNvSpPr txBox="1"/>
          <p:nvPr/>
        </p:nvSpPr>
        <p:spPr>
          <a:xfrm>
            <a:off x="1199489" y="2719577"/>
            <a:ext cx="547370" cy="330200"/>
          </a:xfrm>
          <a:prstGeom prst="rect">
            <a:avLst/>
          </a:prstGeom>
        </p:spPr>
        <p:txBody>
          <a:bodyPr vert="horz" wrap="square" lIns="0" tIns="12065" rIns="0" bIns="0" rtlCol="0">
            <a:spAutoFit/>
          </a:bodyPr>
          <a:lstStyle/>
          <a:p>
            <a:pPr marL="12700" marR="5080">
              <a:lnSpc>
                <a:spcPct val="100000"/>
              </a:lnSpc>
              <a:spcBef>
                <a:spcPts val="95"/>
              </a:spcBef>
            </a:pPr>
            <a:r>
              <a:rPr sz="1000" b="1" dirty="0">
                <a:latin typeface="Calibri"/>
                <a:cs typeface="Calibri"/>
              </a:rPr>
              <a:t>PC</a:t>
            </a:r>
            <a:r>
              <a:rPr sz="1000" b="1" spc="-25" dirty="0">
                <a:latin typeface="Calibri"/>
                <a:cs typeface="Calibri"/>
              </a:rPr>
              <a:t> </a:t>
            </a:r>
            <a:r>
              <a:rPr sz="1000" b="1" spc="-10" dirty="0">
                <a:latin typeface="Calibri"/>
                <a:cs typeface="Calibri"/>
              </a:rPr>
              <a:t>Source Select</a:t>
            </a:r>
            <a:endParaRPr sz="1000">
              <a:latin typeface="Calibri"/>
              <a:cs typeface="Calibri"/>
            </a:endParaRPr>
          </a:p>
        </p:txBody>
      </p:sp>
      <p:grpSp>
        <p:nvGrpSpPr>
          <p:cNvPr id="55" name="object 55"/>
          <p:cNvGrpSpPr/>
          <p:nvPr/>
        </p:nvGrpSpPr>
        <p:grpSpPr>
          <a:xfrm>
            <a:off x="118619" y="1886711"/>
            <a:ext cx="3170555" cy="3269615"/>
            <a:chOff x="118619" y="1886711"/>
            <a:chExt cx="3170555" cy="3269615"/>
          </a:xfrm>
        </p:grpSpPr>
        <p:sp>
          <p:nvSpPr>
            <p:cNvPr id="56" name="object 56"/>
            <p:cNvSpPr/>
            <p:nvPr/>
          </p:nvSpPr>
          <p:spPr>
            <a:xfrm>
              <a:off x="118618" y="1886711"/>
              <a:ext cx="1120775" cy="1316990"/>
            </a:xfrm>
            <a:custGeom>
              <a:avLst/>
              <a:gdLst/>
              <a:ahLst/>
              <a:cxnLst/>
              <a:rect l="l" t="t" r="r" b="b"/>
              <a:pathLst>
                <a:path w="1120775" h="1316989">
                  <a:moveTo>
                    <a:pt x="794118" y="1081532"/>
                  </a:moveTo>
                  <a:lnTo>
                    <a:pt x="781418" y="1081532"/>
                  </a:lnTo>
                  <a:lnTo>
                    <a:pt x="781418" y="1303782"/>
                  </a:lnTo>
                  <a:lnTo>
                    <a:pt x="12700" y="1303782"/>
                  </a:lnTo>
                  <a:lnTo>
                    <a:pt x="12700" y="44450"/>
                  </a:lnTo>
                  <a:lnTo>
                    <a:pt x="158750" y="44450"/>
                  </a:lnTo>
                  <a:lnTo>
                    <a:pt x="158750" y="76200"/>
                  </a:lnTo>
                  <a:lnTo>
                    <a:pt x="222250" y="44450"/>
                  </a:lnTo>
                  <a:lnTo>
                    <a:pt x="234950" y="38100"/>
                  </a:lnTo>
                  <a:lnTo>
                    <a:pt x="222250" y="31750"/>
                  </a:lnTo>
                  <a:lnTo>
                    <a:pt x="158750" y="0"/>
                  </a:lnTo>
                  <a:lnTo>
                    <a:pt x="158750" y="31750"/>
                  </a:lnTo>
                  <a:lnTo>
                    <a:pt x="0" y="31750"/>
                  </a:lnTo>
                  <a:lnTo>
                    <a:pt x="0" y="1316482"/>
                  </a:lnTo>
                  <a:lnTo>
                    <a:pt x="794118" y="1316482"/>
                  </a:lnTo>
                  <a:lnTo>
                    <a:pt x="794118" y="1310132"/>
                  </a:lnTo>
                  <a:lnTo>
                    <a:pt x="794118" y="1303782"/>
                  </a:lnTo>
                  <a:lnTo>
                    <a:pt x="794118" y="1081532"/>
                  </a:lnTo>
                  <a:close/>
                </a:path>
                <a:path w="1120775" h="1316989">
                  <a:moveTo>
                    <a:pt x="1120152" y="542290"/>
                  </a:moveTo>
                  <a:lnTo>
                    <a:pt x="786384" y="542290"/>
                  </a:lnTo>
                  <a:lnTo>
                    <a:pt x="786384" y="727456"/>
                  </a:lnTo>
                  <a:lnTo>
                    <a:pt x="754634" y="727456"/>
                  </a:lnTo>
                  <a:lnTo>
                    <a:pt x="792734" y="803656"/>
                  </a:lnTo>
                  <a:lnTo>
                    <a:pt x="824484" y="740156"/>
                  </a:lnTo>
                  <a:lnTo>
                    <a:pt x="830834" y="727456"/>
                  </a:lnTo>
                  <a:lnTo>
                    <a:pt x="799084" y="727456"/>
                  </a:lnTo>
                  <a:lnTo>
                    <a:pt x="799084" y="554990"/>
                  </a:lnTo>
                  <a:lnTo>
                    <a:pt x="1120152" y="554990"/>
                  </a:lnTo>
                  <a:lnTo>
                    <a:pt x="1120152" y="548640"/>
                  </a:lnTo>
                  <a:lnTo>
                    <a:pt x="1120152" y="542290"/>
                  </a:lnTo>
                  <a:close/>
                </a:path>
              </a:pathLst>
            </a:custGeom>
            <a:solidFill>
              <a:srgbClr val="4471C4"/>
            </a:solidFill>
          </p:spPr>
          <p:txBody>
            <a:bodyPr wrap="square" lIns="0" tIns="0" rIns="0" bIns="0" rtlCol="0"/>
            <a:lstStyle/>
            <a:p>
              <a:endParaRPr/>
            </a:p>
          </p:txBody>
        </p:sp>
        <p:pic>
          <p:nvPicPr>
            <p:cNvPr id="57" name="object 57"/>
            <p:cNvPicPr/>
            <p:nvPr/>
          </p:nvPicPr>
          <p:blipFill>
            <a:blip r:embed="rId6" cstate="print"/>
            <a:stretch>
              <a:fillRect/>
            </a:stretch>
          </p:blipFill>
          <p:spPr>
            <a:xfrm>
              <a:off x="949451" y="2951987"/>
              <a:ext cx="76200" cy="159638"/>
            </a:xfrm>
            <a:prstGeom prst="rect">
              <a:avLst/>
            </a:prstGeom>
          </p:spPr>
        </p:pic>
        <p:sp>
          <p:nvSpPr>
            <p:cNvPr id="58" name="object 58"/>
            <p:cNvSpPr/>
            <p:nvPr/>
          </p:nvSpPr>
          <p:spPr>
            <a:xfrm>
              <a:off x="2292095" y="4034027"/>
              <a:ext cx="990600" cy="264160"/>
            </a:xfrm>
            <a:custGeom>
              <a:avLst/>
              <a:gdLst/>
              <a:ahLst/>
              <a:cxnLst/>
              <a:rect l="l" t="t" r="r" b="b"/>
              <a:pathLst>
                <a:path w="990600" h="264160">
                  <a:moveTo>
                    <a:pt x="0" y="263652"/>
                  </a:moveTo>
                  <a:lnTo>
                    <a:pt x="990600" y="263652"/>
                  </a:lnTo>
                  <a:lnTo>
                    <a:pt x="990600" y="0"/>
                  </a:lnTo>
                  <a:lnTo>
                    <a:pt x="0" y="0"/>
                  </a:lnTo>
                  <a:lnTo>
                    <a:pt x="0" y="263652"/>
                  </a:lnTo>
                  <a:close/>
                </a:path>
              </a:pathLst>
            </a:custGeom>
            <a:ln w="12700">
              <a:solidFill>
                <a:srgbClr val="2E528F"/>
              </a:solidFill>
            </a:ln>
          </p:spPr>
          <p:txBody>
            <a:bodyPr wrap="square" lIns="0" tIns="0" rIns="0" bIns="0" rtlCol="0"/>
            <a:lstStyle/>
            <a:p>
              <a:endParaRPr/>
            </a:p>
          </p:txBody>
        </p:sp>
        <p:sp>
          <p:nvSpPr>
            <p:cNvPr id="59" name="object 59"/>
            <p:cNvSpPr/>
            <p:nvPr/>
          </p:nvSpPr>
          <p:spPr>
            <a:xfrm>
              <a:off x="2292095" y="4319016"/>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60" name="object 60"/>
            <p:cNvSpPr/>
            <p:nvPr/>
          </p:nvSpPr>
          <p:spPr>
            <a:xfrm>
              <a:off x="2292095" y="4319016"/>
              <a:ext cx="990600" cy="830580"/>
            </a:xfrm>
            <a:custGeom>
              <a:avLst/>
              <a:gdLst/>
              <a:ahLst/>
              <a:cxnLst/>
              <a:rect l="l" t="t" r="r" b="b"/>
              <a:pathLst>
                <a:path w="990600" h="830579">
                  <a:moveTo>
                    <a:pt x="0" y="262128"/>
                  </a:moveTo>
                  <a:lnTo>
                    <a:pt x="990600" y="262128"/>
                  </a:lnTo>
                  <a:lnTo>
                    <a:pt x="990600" y="0"/>
                  </a:lnTo>
                  <a:lnTo>
                    <a:pt x="0" y="0"/>
                  </a:lnTo>
                  <a:lnTo>
                    <a:pt x="0" y="262128"/>
                  </a:lnTo>
                  <a:close/>
                </a:path>
                <a:path w="990600" h="830579">
                  <a:moveTo>
                    <a:pt x="0" y="545592"/>
                  </a:moveTo>
                  <a:lnTo>
                    <a:pt x="990600" y="545592"/>
                  </a:lnTo>
                  <a:lnTo>
                    <a:pt x="990600" y="283463"/>
                  </a:lnTo>
                  <a:lnTo>
                    <a:pt x="0" y="283463"/>
                  </a:lnTo>
                  <a:lnTo>
                    <a:pt x="0" y="545592"/>
                  </a:lnTo>
                  <a:close/>
                </a:path>
                <a:path w="990600" h="830579">
                  <a:moveTo>
                    <a:pt x="0" y="830580"/>
                  </a:moveTo>
                  <a:lnTo>
                    <a:pt x="990600" y="830580"/>
                  </a:lnTo>
                  <a:lnTo>
                    <a:pt x="990600" y="566928"/>
                  </a:lnTo>
                  <a:lnTo>
                    <a:pt x="0" y="566928"/>
                  </a:lnTo>
                  <a:lnTo>
                    <a:pt x="0" y="830580"/>
                  </a:lnTo>
                  <a:close/>
                </a:path>
              </a:pathLst>
            </a:custGeom>
            <a:ln w="12700">
              <a:solidFill>
                <a:srgbClr val="2E528F"/>
              </a:solidFill>
            </a:ln>
          </p:spPr>
          <p:txBody>
            <a:bodyPr wrap="square" lIns="0" tIns="0" rIns="0" bIns="0" rtlCol="0"/>
            <a:lstStyle/>
            <a:p>
              <a:endParaRPr/>
            </a:p>
          </p:txBody>
        </p:sp>
      </p:grpSp>
      <p:sp>
        <p:nvSpPr>
          <p:cNvPr id="61" name="object 61"/>
          <p:cNvSpPr txBox="1"/>
          <p:nvPr/>
        </p:nvSpPr>
        <p:spPr>
          <a:xfrm>
            <a:off x="2298445" y="4040378"/>
            <a:ext cx="977900" cy="261620"/>
          </a:xfrm>
          <a:prstGeom prst="rect">
            <a:avLst/>
          </a:prstGeom>
          <a:solidFill>
            <a:srgbClr val="4471C4"/>
          </a:solidFill>
        </p:spPr>
        <p:txBody>
          <a:bodyPr vert="horz" wrap="square" lIns="0" tIns="0" rIns="0" bIns="0" rtlCol="0">
            <a:spAutoFit/>
          </a:bodyPr>
          <a:lstStyle/>
          <a:p>
            <a:pPr marL="38735">
              <a:lnSpc>
                <a:spcPts val="1945"/>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1</a:t>
            </a:r>
            <a:endParaRPr sz="1800">
              <a:latin typeface="Calibri"/>
              <a:cs typeface="Calibri"/>
            </a:endParaRPr>
          </a:p>
        </p:txBody>
      </p:sp>
      <p:sp>
        <p:nvSpPr>
          <p:cNvPr id="62" name="object 62"/>
          <p:cNvSpPr txBox="1"/>
          <p:nvPr/>
        </p:nvSpPr>
        <p:spPr>
          <a:xfrm>
            <a:off x="2324861" y="4277995"/>
            <a:ext cx="5359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2</a:t>
            </a:r>
            <a:endParaRPr sz="1800">
              <a:latin typeface="Calibri"/>
              <a:cs typeface="Calibri"/>
            </a:endParaRPr>
          </a:p>
        </p:txBody>
      </p:sp>
      <p:sp>
        <p:nvSpPr>
          <p:cNvPr id="63" name="object 63"/>
          <p:cNvSpPr txBox="1"/>
          <p:nvPr/>
        </p:nvSpPr>
        <p:spPr>
          <a:xfrm>
            <a:off x="2298445" y="4598161"/>
            <a:ext cx="977900" cy="271145"/>
          </a:xfrm>
          <a:prstGeom prst="rect">
            <a:avLst/>
          </a:prstGeom>
          <a:solidFill>
            <a:srgbClr val="4471C4"/>
          </a:solidFill>
        </p:spPr>
        <p:txBody>
          <a:bodyPr vert="horz" wrap="square" lIns="0" tIns="0" rIns="0" bIns="0" rtlCol="0">
            <a:spAutoFit/>
          </a:bodyPr>
          <a:lstStyle/>
          <a:p>
            <a:pPr marL="38735">
              <a:lnSpc>
                <a:spcPts val="2025"/>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3</a:t>
            </a:r>
            <a:endParaRPr sz="1800">
              <a:latin typeface="Calibri"/>
              <a:cs typeface="Calibri"/>
            </a:endParaRPr>
          </a:p>
        </p:txBody>
      </p:sp>
      <p:sp>
        <p:nvSpPr>
          <p:cNvPr id="64" name="object 64"/>
          <p:cNvSpPr txBox="1"/>
          <p:nvPr/>
        </p:nvSpPr>
        <p:spPr>
          <a:xfrm>
            <a:off x="2298445" y="4881626"/>
            <a:ext cx="977900" cy="261620"/>
          </a:xfrm>
          <a:prstGeom prst="rect">
            <a:avLst/>
          </a:prstGeom>
          <a:solidFill>
            <a:srgbClr val="4471C4"/>
          </a:solidFill>
        </p:spPr>
        <p:txBody>
          <a:bodyPr vert="horz" wrap="square" lIns="0" tIns="0" rIns="0" bIns="0" rtlCol="0">
            <a:spAutoFit/>
          </a:bodyPr>
          <a:lstStyle/>
          <a:p>
            <a:pPr marL="38735">
              <a:lnSpc>
                <a:spcPts val="1975"/>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4</a:t>
            </a:r>
            <a:endParaRPr sz="1800">
              <a:latin typeface="Calibri"/>
              <a:cs typeface="Calibri"/>
            </a:endParaRPr>
          </a:p>
        </p:txBody>
      </p:sp>
      <p:sp>
        <p:nvSpPr>
          <p:cNvPr id="65" name="object 65"/>
          <p:cNvSpPr txBox="1"/>
          <p:nvPr/>
        </p:nvSpPr>
        <p:spPr>
          <a:xfrm>
            <a:off x="2927095" y="2229358"/>
            <a:ext cx="495934" cy="391160"/>
          </a:xfrm>
          <a:prstGeom prst="rect">
            <a:avLst/>
          </a:prstGeom>
        </p:spPr>
        <p:txBody>
          <a:bodyPr vert="horz" wrap="square" lIns="0" tIns="12700" rIns="0" bIns="0" rtlCol="0">
            <a:spAutoFit/>
          </a:bodyPr>
          <a:lstStyle/>
          <a:p>
            <a:pPr marL="12700" marR="5080">
              <a:lnSpc>
                <a:spcPct val="100000"/>
              </a:lnSpc>
              <a:spcBef>
                <a:spcPts val="100"/>
              </a:spcBef>
            </a:pPr>
            <a:r>
              <a:rPr sz="1200" b="1" spc="-10" dirty="0">
                <a:latin typeface="Calibri"/>
                <a:cs typeface="Calibri"/>
              </a:rPr>
              <a:t>Control Signals</a:t>
            </a:r>
            <a:endParaRPr sz="1200">
              <a:latin typeface="Calibri"/>
              <a:cs typeface="Calibri"/>
            </a:endParaRPr>
          </a:p>
        </p:txBody>
      </p:sp>
      <p:sp>
        <p:nvSpPr>
          <p:cNvPr id="66" name="object 66"/>
          <p:cNvSpPr txBox="1"/>
          <p:nvPr/>
        </p:nvSpPr>
        <p:spPr>
          <a:xfrm>
            <a:off x="2960877" y="2924683"/>
            <a:ext cx="342265"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Read</a:t>
            </a:r>
            <a:endParaRPr sz="1200">
              <a:latin typeface="Calibri"/>
              <a:cs typeface="Calibri"/>
            </a:endParaRPr>
          </a:p>
        </p:txBody>
      </p:sp>
      <p:sp>
        <p:nvSpPr>
          <p:cNvPr id="67" name="object 67"/>
          <p:cNvSpPr txBox="1"/>
          <p:nvPr/>
        </p:nvSpPr>
        <p:spPr>
          <a:xfrm>
            <a:off x="2960877" y="3107563"/>
            <a:ext cx="483234"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Registe</a:t>
            </a:r>
            <a:endParaRPr sz="1200">
              <a:latin typeface="Calibri"/>
              <a:cs typeface="Calibri"/>
            </a:endParaRPr>
          </a:p>
        </p:txBody>
      </p:sp>
      <p:sp>
        <p:nvSpPr>
          <p:cNvPr id="68" name="object 68"/>
          <p:cNvSpPr txBox="1"/>
          <p:nvPr/>
        </p:nvSpPr>
        <p:spPr>
          <a:xfrm>
            <a:off x="2960877" y="3290442"/>
            <a:ext cx="404495" cy="391160"/>
          </a:xfrm>
          <a:prstGeom prst="rect">
            <a:avLst/>
          </a:prstGeom>
        </p:spPr>
        <p:txBody>
          <a:bodyPr vert="horz" wrap="square" lIns="0" tIns="12700" rIns="0" bIns="0" rtlCol="0">
            <a:spAutoFit/>
          </a:bodyPr>
          <a:lstStyle/>
          <a:p>
            <a:pPr marL="12700" marR="5080">
              <a:lnSpc>
                <a:spcPct val="100000"/>
              </a:lnSpc>
              <a:spcBef>
                <a:spcPts val="100"/>
              </a:spcBef>
            </a:pPr>
            <a:r>
              <a:rPr sz="1200" b="1" dirty="0">
                <a:latin typeface="Calibri"/>
                <a:cs typeface="Calibri"/>
              </a:rPr>
              <a:t>A</a:t>
            </a:r>
            <a:r>
              <a:rPr sz="1200" b="1" spc="-5" dirty="0">
                <a:latin typeface="Calibri"/>
                <a:cs typeface="Calibri"/>
              </a:rPr>
              <a:t> </a:t>
            </a:r>
            <a:r>
              <a:rPr sz="1200" b="1" dirty="0">
                <a:latin typeface="Calibri"/>
                <a:cs typeface="Calibri"/>
              </a:rPr>
              <a:t>&amp;</a:t>
            </a:r>
            <a:r>
              <a:rPr sz="1200" b="1" spc="10" dirty="0">
                <a:latin typeface="Calibri"/>
                <a:cs typeface="Calibri"/>
              </a:rPr>
              <a:t> </a:t>
            </a:r>
            <a:r>
              <a:rPr sz="1200" b="1" spc="-50" dirty="0">
                <a:latin typeface="Calibri"/>
                <a:cs typeface="Calibri"/>
              </a:rPr>
              <a:t>B </a:t>
            </a:r>
            <a:r>
              <a:rPr sz="1200" b="1" spc="-10" dirty="0">
                <a:latin typeface="Calibri"/>
                <a:cs typeface="Calibri"/>
              </a:rPr>
              <a:t>Select</a:t>
            </a:r>
            <a:endParaRPr sz="1200">
              <a:latin typeface="Calibri"/>
              <a:cs typeface="Calibri"/>
            </a:endParaRPr>
          </a:p>
        </p:txBody>
      </p:sp>
      <p:sp>
        <p:nvSpPr>
          <p:cNvPr id="69" name="object 69"/>
          <p:cNvSpPr/>
          <p:nvPr/>
        </p:nvSpPr>
        <p:spPr>
          <a:xfrm>
            <a:off x="2820923" y="2797810"/>
            <a:ext cx="300990" cy="1184275"/>
          </a:xfrm>
          <a:custGeom>
            <a:avLst/>
            <a:gdLst/>
            <a:ahLst/>
            <a:cxnLst/>
            <a:rect l="l" t="t" r="r" b="b"/>
            <a:pathLst>
              <a:path w="300989" h="1184275">
                <a:moveTo>
                  <a:pt x="31750" y="1107694"/>
                </a:moveTo>
                <a:lnTo>
                  <a:pt x="0" y="1107694"/>
                </a:lnTo>
                <a:lnTo>
                  <a:pt x="38100" y="1183894"/>
                </a:lnTo>
                <a:lnTo>
                  <a:pt x="69850" y="1120394"/>
                </a:lnTo>
                <a:lnTo>
                  <a:pt x="31750" y="1120394"/>
                </a:lnTo>
                <a:lnTo>
                  <a:pt x="31750" y="1107694"/>
                </a:lnTo>
                <a:close/>
              </a:path>
              <a:path w="300989" h="1184275">
                <a:moveTo>
                  <a:pt x="287908" y="1068451"/>
                </a:moveTo>
                <a:lnTo>
                  <a:pt x="31750" y="1068451"/>
                </a:lnTo>
                <a:lnTo>
                  <a:pt x="31750" y="1120394"/>
                </a:lnTo>
                <a:lnTo>
                  <a:pt x="44450" y="1120394"/>
                </a:lnTo>
                <a:lnTo>
                  <a:pt x="44450" y="1081151"/>
                </a:lnTo>
                <a:lnTo>
                  <a:pt x="38100" y="1081151"/>
                </a:lnTo>
                <a:lnTo>
                  <a:pt x="44450" y="1074801"/>
                </a:lnTo>
                <a:lnTo>
                  <a:pt x="287908" y="1074801"/>
                </a:lnTo>
                <a:lnTo>
                  <a:pt x="287908" y="1068451"/>
                </a:lnTo>
                <a:close/>
              </a:path>
              <a:path w="300989" h="1184275">
                <a:moveTo>
                  <a:pt x="76200" y="1107694"/>
                </a:moveTo>
                <a:lnTo>
                  <a:pt x="44450" y="1107694"/>
                </a:lnTo>
                <a:lnTo>
                  <a:pt x="44450" y="1120394"/>
                </a:lnTo>
                <a:lnTo>
                  <a:pt x="69850" y="1120394"/>
                </a:lnTo>
                <a:lnTo>
                  <a:pt x="76200" y="1107694"/>
                </a:lnTo>
                <a:close/>
              </a:path>
              <a:path w="300989" h="1184275">
                <a:moveTo>
                  <a:pt x="44450" y="1074801"/>
                </a:moveTo>
                <a:lnTo>
                  <a:pt x="38100" y="1081151"/>
                </a:lnTo>
                <a:lnTo>
                  <a:pt x="44450" y="1081151"/>
                </a:lnTo>
                <a:lnTo>
                  <a:pt x="44450" y="1074801"/>
                </a:lnTo>
                <a:close/>
              </a:path>
              <a:path w="300989" h="1184275">
                <a:moveTo>
                  <a:pt x="300608" y="1068451"/>
                </a:moveTo>
                <a:lnTo>
                  <a:pt x="294258" y="1068451"/>
                </a:lnTo>
                <a:lnTo>
                  <a:pt x="287908" y="1074801"/>
                </a:lnTo>
                <a:lnTo>
                  <a:pt x="44450" y="1074801"/>
                </a:lnTo>
                <a:lnTo>
                  <a:pt x="44450" y="1081151"/>
                </a:lnTo>
                <a:lnTo>
                  <a:pt x="300608" y="1081151"/>
                </a:lnTo>
                <a:lnTo>
                  <a:pt x="300608" y="1068451"/>
                </a:lnTo>
                <a:close/>
              </a:path>
              <a:path w="300989" h="1184275">
                <a:moveTo>
                  <a:pt x="287908" y="6350"/>
                </a:moveTo>
                <a:lnTo>
                  <a:pt x="287908" y="1074801"/>
                </a:lnTo>
                <a:lnTo>
                  <a:pt x="294258" y="1068451"/>
                </a:lnTo>
                <a:lnTo>
                  <a:pt x="300608" y="1068451"/>
                </a:lnTo>
                <a:lnTo>
                  <a:pt x="300608" y="12700"/>
                </a:lnTo>
                <a:lnTo>
                  <a:pt x="294258" y="12700"/>
                </a:lnTo>
                <a:lnTo>
                  <a:pt x="287908" y="6350"/>
                </a:lnTo>
                <a:close/>
              </a:path>
              <a:path w="300989" h="1184275">
                <a:moveTo>
                  <a:pt x="300608" y="0"/>
                </a:moveTo>
                <a:lnTo>
                  <a:pt x="65658" y="0"/>
                </a:lnTo>
                <a:lnTo>
                  <a:pt x="65658" y="12700"/>
                </a:lnTo>
                <a:lnTo>
                  <a:pt x="287908" y="12700"/>
                </a:lnTo>
                <a:lnTo>
                  <a:pt x="287908" y="6350"/>
                </a:lnTo>
                <a:lnTo>
                  <a:pt x="300608" y="6350"/>
                </a:lnTo>
                <a:lnTo>
                  <a:pt x="300608" y="0"/>
                </a:lnTo>
                <a:close/>
              </a:path>
              <a:path w="300989" h="1184275">
                <a:moveTo>
                  <a:pt x="300608" y="6350"/>
                </a:moveTo>
                <a:lnTo>
                  <a:pt x="287908" y="6350"/>
                </a:lnTo>
                <a:lnTo>
                  <a:pt x="294258" y="12700"/>
                </a:lnTo>
                <a:lnTo>
                  <a:pt x="300608" y="12700"/>
                </a:lnTo>
                <a:lnTo>
                  <a:pt x="300608" y="6350"/>
                </a:lnTo>
                <a:close/>
              </a:path>
            </a:pathLst>
          </a:custGeom>
          <a:solidFill>
            <a:srgbClr val="4471C4"/>
          </a:solidFill>
        </p:spPr>
        <p:txBody>
          <a:bodyPr wrap="square" lIns="0" tIns="0" rIns="0" bIns="0" rtlCol="0"/>
          <a:lstStyle/>
          <a:p>
            <a:endParaRPr/>
          </a:p>
        </p:txBody>
      </p:sp>
      <p:sp>
        <p:nvSpPr>
          <p:cNvPr id="70" name="object 70"/>
          <p:cNvSpPr txBox="1"/>
          <p:nvPr/>
        </p:nvSpPr>
        <p:spPr>
          <a:xfrm>
            <a:off x="5628513" y="3053841"/>
            <a:ext cx="370840" cy="574675"/>
          </a:xfrm>
          <a:prstGeom prst="rect">
            <a:avLst/>
          </a:prstGeom>
        </p:spPr>
        <p:txBody>
          <a:bodyPr vert="horz" wrap="square" lIns="0" tIns="12700" rIns="0" bIns="0" rtlCol="0">
            <a:spAutoFit/>
          </a:bodyPr>
          <a:lstStyle/>
          <a:p>
            <a:pPr marL="12700" marR="5080" algn="just">
              <a:lnSpc>
                <a:spcPct val="100000"/>
              </a:lnSpc>
              <a:spcBef>
                <a:spcPts val="100"/>
              </a:spcBef>
            </a:pPr>
            <a:r>
              <a:rPr sz="1200" spc="-10" dirty="0">
                <a:latin typeface="Calibri"/>
                <a:cs typeface="Calibri"/>
              </a:rPr>
              <a:t>Input </a:t>
            </a:r>
            <a:r>
              <a:rPr sz="1200" spc="-20" dirty="0">
                <a:latin typeface="Calibri"/>
                <a:cs typeface="Calibri"/>
              </a:rPr>
              <a:t>Read </a:t>
            </a:r>
            <a:r>
              <a:rPr sz="1200" dirty="0">
                <a:latin typeface="Calibri"/>
                <a:cs typeface="Calibri"/>
              </a:rPr>
              <a:t>Reg</a:t>
            </a:r>
            <a:r>
              <a:rPr sz="1200" spc="-25" dirty="0">
                <a:latin typeface="Calibri"/>
                <a:cs typeface="Calibri"/>
              </a:rPr>
              <a:t> </a:t>
            </a:r>
            <a:r>
              <a:rPr sz="1200" spc="-50" dirty="0">
                <a:latin typeface="Calibri"/>
                <a:cs typeface="Calibri"/>
              </a:rPr>
              <a:t>B</a:t>
            </a:r>
            <a:endParaRPr sz="1200">
              <a:latin typeface="Calibri"/>
              <a:cs typeface="Calibri"/>
            </a:endParaRPr>
          </a:p>
        </p:txBody>
      </p:sp>
      <p:sp>
        <p:nvSpPr>
          <p:cNvPr id="71" name="object 71"/>
          <p:cNvSpPr txBox="1"/>
          <p:nvPr/>
        </p:nvSpPr>
        <p:spPr>
          <a:xfrm>
            <a:off x="2571369" y="5387441"/>
            <a:ext cx="1652905" cy="773430"/>
          </a:xfrm>
          <a:prstGeom prst="rect">
            <a:avLst/>
          </a:prstGeom>
        </p:spPr>
        <p:txBody>
          <a:bodyPr vert="horz" wrap="square" lIns="0" tIns="12700" rIns="0" bIns="0" rtlCol="0">
            <a:spAutoFit/>
          </a:bodyPr>
          <a:lstStyle/>
          <a:p>
            <a:pPr marL="142875" marR="5080" indent="131445">
              <a:lnSpc>
                <a:spcPct val="143700"/>
              </a:lnSpc>
              <a:spcBef>
                <a:spcPts val="100"/>
              </a:spcBef>
            </a:pPr>
            <a:r>
              <a:rPr sz="1200" b="1" dirty="0">
                <a:latin typeface="Calibri"/>
                <a:cs typeface="Calibri"/>
              </a:rPr>
              <a:t>Read</a:t>
            </a:r>
            <a:r>
              <a:rPr sz="1200" b="1" spc="-20" dirty="0">
                <a:latin typeface="Calibri"/>
                <a:cs typeface="Calibri"/>
              </a:rPr>
              <a:t> </a:t>
            </a:r>
            <a:r>
              <a:rPr sz="1200" b="1" dirty="0">
                <a:latin typeface="Calibri"/>
                <a:cs typeface="Calibri"/>
              </a:rPr>
              <a:t>Regs</a:t>
            </a:r>
            <a:r>
              <a:rPr sz="1200" b="1" spc="-10" dirty="0">
                <a:latin typeface="Calibri"/>
                <a:cs typeface="Calibri"/>
              </a:rPr>
              <a:t> </a:t>
            </a:r>
            <a:r>
              <a:rPr sz="1200" b="1" dirty="0">
                <a:latin typeface="Calibri"/>
                <a:cs typeface="Calibri"/>
              </a:rPr>
              <a:t>A</a:t>
            </a:r>
            <a:r>
              <a:rPr sz="1200" b="1" spc="-20" dirty="0">
                <a:latin typeface="Calibri"/>
                <a:cs typeface="Calibri"/>
              </a:rPr>
              <a:t> </a:t>
            </a:r>
            <a:r>
              <a:rPr sz="1200" b="1" dirty="0">
                <a:latin typeface="Calibri"/>
                <a:cs typeface="Calibri"/>
              </a:rPr>
              <a:t>&amp; B</a:t>
            </a:r>
            <a:r>
              <a:rPr sz="1200" b="1" spc="-10" dirty="0">
                <a:latin typeface="Calibri"/>
                <a:cs typeface="Calibri"/>
              </a:rPr>
              <a:t> </a:t>
            </a:r>
            <a:r>
              <a:rPr sz="1200" b="1" spc="-20" dirty="0">
                <a:latin typeface="Calibri"/>
                <a:cs typeface="Calibri"/>
              </a:rPr>
              <a:t>Data </a:t>
            </a:r>
            <a:r>
              <a:rPr sz="1200" b="1" spc="-10" dirty="0">
                <a:latin typeface="Calibri"/>
                <a:cs typeface="Calibri"/>
              </a:rPr>
              <a:t>Write</a:t>
            </a:r>
            <a:r>
              <a:rPr sz="1200" b="1" spc="-4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10" dirty="0">
                <a:latin typeface="Calibri"/>
                <a:cs typeface="Calibri"/>
              </a:rPr>
              <a:t>Select</a:t>
            </a:r>
            <a:endParaRPr sz="1200">
              <a:latin typeface="Calibri"/>
              <a:cs typeface="Calibri"/>
            </a:endParaRPr>
          </a:p>
          <a:p>
            <a:pPr marL="12700">
              <a:lnSpc>
                <a:spcPct val="100000"/>
              </a:lnSpc>
              <a:spcBef>
                <a:spcPts val="310"/>
              </a:spcBef>
            </a:pPr>
            <a:r>
              <a:rPr sz="1200" b="1" spc="-10" dirty="0">
                <a:latin typeface="Calibri"/>
                <a:cs typeface="Calibri"/>
              </a:rPr>
              <a:t>Write</a:t>
            </a:r>
            <a:r>
              <a:rPr sz="1200" b="1" spc="-5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20" dirty="0">
                <a:latin typeface="Calibri"/>
                <a:cs typeface="Calibri"/>
              </a:rPr>
              <a:t>Data</a:t>
            </a:r>
            <a:endParaRPr sz="1200">
              <a:latin typeface="Calibri"/>
              <a:cs typeface="Calibri"/>
            </a:endParaRPr>
          </a:p>
        </p:txBody>
      </p:sp>
      <p:sp>
        <p:nvSpPr>
          <p:cNvPr id="72" name="object 72"/>
          <p:cNvSpPr/>
          <p:nvPr/>
        </p:nvSpPr>
        <p:spPr>
          <a:xfrm>
            <a:off x="2453640" y="5301995"/>
            <a:ext cx="8230870" cy="1169670"/>
          </a:xfrm>
          <a:custGeom>
            <a:avLst/>
            <a:gdLst/>
            <a:ahLst/>
            <a:cxnLst/>
            <a:rect l="l" t="t" r="r" b="b"/>
            <a:pathLst>
              <a:path w="8230870" h="1169670">
                <a:moveTo>
                  <a:pt x="8230489" y="76212"/>
                </a:moveTo>
                <a:lnTo>
                  <a:pt x="8224139" y="63500"/>
                </a:lnTo>
                <a:lnTo>
                  <a:pt x="8192389" y="0"/>
                </a:lnTo>
                <a:lnTo>
                  <a:pt x="8154289" y="76212"/>
                </a:lnTo>
                <a:lnTo>
                  <a:pt x="8186039" y="76212"/>
                </a:lnTo>
                <a:lnTo>
                  <a:pt x="8186039" y="1156665"/>
                </a:lnTo>
                <a:lnTo>
                  <a:pt x="2967482" y="1156665"/>
                </a:lnTo>
                <a:lnTo>
                  <a:pt x="2967482" y="877722"/>
                </a:lnTo>
                <a:lnTo>
                  <a:pt x="7718171" y="877722"/>
                </a:lnTo>
                <a:lnTo>
                  <a:pt x="7718171" y="871372"/>
                </a:lnTo>
                <a:lnTo>
                  <a:pt x="2967482" y="871372"/>
                </a:lnTo>
                <a:lnTo>
                  <a:pt x="7705471" y="871359"/>
                </a:lnTo>
                <a:lnTo>
                  <a:pt x="7718171" y="871372"/>
                </a:lnTo>
                <a:lnTo>
                  <a:pt x="7718171" y="865022"/>
                </a:lnTo>
                <a:lnTo>
                  <a:pt x="7718171" y="614235"/>
                </a:lnTo>
                <a:lnTo>
                  <a:pt x="7902575" y="614235"/>
                </a:lnTo>
                <a:lnTo>
                  <a:pt x="7902575" y="607885"/>
                </a:lnTo>
                <a:lnTo>
                  <a:pt x="7902575" y="601535"/>
                </a:lnTo>
                <a:lnTo>
                  <a:pt x="7902575" y="13716"/>
                </a:lnTo>
                <a:lnTo>
                  <a:pt x="7889875" y="13716"/>
                </a:lnTo>
                <a:lnTo>
                  <a:pt x="7889875" y="601535"/>
                </a:lnTo>
                <a:lnTo>
                  <a:pt x="7718171" y="601535"/>
                </a:lnTo>
                <a:lnTo>
                  <a:pt x="7718171" y="4572"/>
                </a:lnTo>
                <a:lnTo>
                  <a:pt x="7705471" y="4572"/>
                </a:lnTo>
                <a:lnTo>
                  <a:pt x="7705471" y="601535"/>
                </a:lnTo>
                <a:lnTo>
                  <a:pt x="7705471" y="614235"/>
                </a:lnTo>
                <a:lnTo>
                  <a:pt x="7705471" y="865022"/>
                </a:lnTo>
                <a:lnTo>
                  <a:pt x="2967482" y="865022"/>
                </a:lnTo>
                <a:lnTo>
                  <a:pt x="2967482" y="614235"/>
                </a:lnTo>
                <a:lnTo>
                  <a:pt x="7705471" y="614235"/>
                </a:lnTo>
                <a:lnTo>
                  <a:pt x="7705471" y="601535"/>
                </a:lnTo>
                <a:lnTo>
                  <a:pt x="2967482" y="601535"/>
                </a:lnTo>
                <a:lnTo>
                  <a:pt x="2967482" y="33909"/>
                </a:lnTo>
                <a:lnTo>
                  <a:pt x="2954782" y="33909"/>
                </a:lnTo>
                <a:lnTo>
                  <a:pt x="2954782" y="601535"/>
                </a:lnTo>
                <a:lnTo>
                  <a:pt x="228854" y="601535"/>
                </a:lnTo>
                <a:lnTo>
                  <a:pt x="228854" y="103378"/>
                </a:lnTo>
                <a:lnTo>
                  <a:pt x="260604" y="103378"/>
                </a:lnTo>
                <a:lnTo>
                  <a:pt x="254254" y="90678"/>
                </a:lnTo>
                <a:lnTo>
                  <a:pt x="222504" y="27178"/>
                </a:lnTo>
                <a:lnTo>
                  <a:pt x="184404" y="103378"/>
                </a:lnTo>
                <a:lnTo>
                  <a:pt x="216154" y="103378"/>
                </a:lnTo>
                <a:lnTo>
                  <a:pt x="216154" y="614235"/>
                </a:lnTo>
                <a:lnTo>
                  <a:pt x="2954782" y="614235"/>
                </a:lnTo>
                <a:lnTo>
                  <a:pt x="2954782" y="865022"/>
                </a:lnTo>
                <a:lnTo>
                  <a:pt x="2954782" y="871359"/>
                </a:lnTo>
                <a:lnTo>
                  <a:pt x="44450" y="871359"/>
                </a:lnTo>
                <a:lnTo>
                  <a:pt x="2954782" y="871359"/>
                </a:lnTo>
                <a:lnTo>
                  <a:pt x="2954782" y="865022"/>
                </a:lnTo>
                <a:lnTo>
                  <a:pt x="44450" y="865022"/>
                </a:lnTo>
                <a:lnTo>
                  <a:pt x="44450" y="94234"/>
                </a:lnTo>
                <a:lnTo>
                  <a:pt x="76200" y="94234"/>
                </a:lnTo>
                <a:lnTo>
                  <a:pt x="69850" y="81534"/>
                </a:lnTo>
                <a:lnTo>
                  <a:pt x="38100" y="18034"/>
                </a:lnTo>
                <a:lnTo>
                  <a:pt x="0" y="94234"/>
                </a:lnTo>
                <a:lnTo>
                  <a:pt x="31750" y="94234"/>
                </a:lnTo>
                <a:lnTo>
                  <a:pt x="31750" y="877709"/>
                </a:lnTo>
                <a:lnTo>
                  <a:pt x="2954782" y="877722"/>
                </a:lnTo>
                <a:lnTo>
                  <a:pt x="2954782" y="1169352"/>
                </a:lnTo>
                <a:lnTo>
                  <a:pt x="8198739" y="1169352"/>
                </a:lnTo>
                <a:lnTo>
                  <a:pt x="8198739" y="1163002"/>
                </a:lnTo>
                <a:lnTo>
                  <a:pt x="8198739" y="1156665"/>
                </a:lnTo>
                <a:lnTo>
                  <a:pt x="8198739" y="76212"/>
                </a:lnTo>
                <a:lnTo>
                  <a:pt x="8230489" y="76212"/>
                </a:lnTo>
                <a:close/>
              </a:path>
            </a:pathLst>
          </a:custGeom>
          <a:solidFill>
            <a:srgbClr val="4471C4"/>
          </a:solidFill>
        </p:spPr>
        <p:txBody>
          <a:bodyPr wrap="square" lIns="0" tIns="0" rIns="0" bIns="0" rtlCol="0"/>
          <a:lstStyle/>
          <a:p>
            <a:endParaRPr/>
          </a:p>
        </p:txBody>
      </p:sp>
      <p:sp>
        <p:nvSpPr>
          <p:cNvPr id="73" name="object 73"/>
          <p:cNvSpPr txBox="1"/>
          <p:nvPr/>
        </p:nvSpPr>
        <p:spPr>
          <a:xfrm>
            <a:off x="5457825" y="6287820"/>
            <a:ext cx="1380490" cy="208915"/>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Write</a:t>
            </a:r>
            <a:r>
              <a:rPr sz="1200" b="1" spc="-40" dirty="0">
                <a:latin typeface="Calibri"/>
                <a:cs typeface="Calibri"/>
              </a:rPr>
              <a:t> </a:t>
            </a:r>
            <a:r>
              <a:rPr sz="1200" b="1" dirty="0">
                <a:latin typeface="Calibri"/>
                <a:cs typeface="Calibri"/>
              </a:rPr>
              <a:t>Reg</a:t>
            </a:r>
            <a:r>
              <a:rPr sz="1200" b="1" spc="-10" dirty="0">
                <a:latin typeface="Calibri"/>
                <a:cs typeface="Calibri"/>
              </a:rPr>
              <a:t> </a:t>
            </a:r>
            <a:r>
              <a:rPr sz="1200" b="1" dirty="0">
                <a:latin typeface="Calibri"/>
                <a:cs typeface="Calibri"/>
              </a:rPr>
              <a:t>C</a:t>
            </a:r>
            <a:r>
              <a:rPr sz="1200" b="1" spc="-15" dirty="0">
                <a:latin typeface="Calibri"/>
                <a:cs typeface="Calibri"/>
              </a:rPr>
              <a:t> </a:t>
            </a:r>
            <a:r>
              <a:rPr sz="1200" b="1" dirty="0">
                <a:latin typeface="Calibri"/>
                <a:cs typeface="Calibri"/>
              </a:rPr>
              <a:t>Data</a:t>
            </a:r>
            <a:r>
              <a:rPr sz="1200" b="1" spc="-15" dirty="0">
                <a:latin typeface="Calibri"/>
                <a:cs typeface="Calibri"/>
              </a:rPr>
              <a:t> </a:t>
            </a:r>
            <a:r>
              <a:rPr sz="1200" b="1" spc="-25" dirty="0">
                <a:latin typeface="Calibri"/>
                <a:cs typeface="Calibri"/>
              </a:rPr>
              <a:t>ALU</a:t>
            </a:r>
            <a:endParaRPr sz="1200">
              <a:latin typeface="Calibri"/>
              <a:cs typeface="Calibri"/>
            </a:endParaRPr>
          </a:p>
        </p:txBody>
      </p:sp>
      <p:grpSp>
        <p:nvGrpSpPr>
          <p:cNvPr id="74" name="object 74"/>
          <p:cNvGrpSpPr/>
          <p:nvPr/>
        </p:nvGrpSpPr>
        <p:grpSpPr>
          <a:xfrm>
            <a:off x="4181728" y="2039111"/>
            <a:ext cx="1446530" cy="2675890"/>
            <a:chOff x="4181728" y="2039111"/>
            <a:chExt cx="1446530" cy="2675890"/>
          </a:xfrm>
        </p:grpSpPr>
        <p:sp>
          <p:nvSpPr>
            <p:cNvPr id="75" name="object 75"/>
            <p:cNvSpPr/>
            <p:nvPr/>
          </p:nvSpPr>
          <p:spPr>
            <a:xfrm>
              <a:off x="4181729" y="2039111"/>
              <a:ext cx="1446530" cy="2675890"/>
            </a:xfrm>
            <a:custGeom>
              <a:avLst/>
              <a:gdLst/>
              <a:ahLst/>
              <a:cxnLst/>
              <a:rect l="l" t="t" r="r" b="b"/>
              <a:pathLst>
                <a:path w="1446529" h="2675890">
                  <a:moveTo>
                    <a:pt x="304279" y="44704"/>
                  </a:moveTo>
                  <a:lnTo>
                    <a:pt x="252349" y="44704"/>
                  </a:lnTo>
                  <a:lnTo>
                    <a:pt x="239560" y="44704"/>
                  </a:lnTo>
                  <a:lnTo>
                    <a:pt x="239141" y="76200"/>
                  </a:lnTo>
                  <a:lnTo>
                    <a:pt x="304279" y="44704"/>
                  </a:lnTo>
                  <a:close/>
                </a:path>
                <a:path w="1446529" h="2675890">
                  <a:moveTo>
                    <a:pt x="315849" y="39116"/>
                  </a:moveTo>
                  <a:lnTo>
                    <a:pt x="240157" y="0"/>
                  </a:lnTo>
                  <a:lnTo>
                    <a:pt x="239725" y="31838"/>
                  </a:lnTo>
                  <a:lnTo>
                    <a:pt x="254" y="28702"/>
                  </a:lnTo>
                  <a:lnTo>
                    <a:pt x="0" y="41402"/>
                  </a:lnTo>
                  <a:lnTo>
                    <a:pt x="239560" y="44538"/>
                  </a:lnTo>
                  <a:lnTo>
                    <a:pt x="252349" y="44538"/>
                  </a:lnTo>
                  <a:lnTo>
                    <a:pt x="304634" y="44538"/>
                  </a:lnTo>
                  <a:lnTo>
                    <a:pt x="315849" y="39116"/>
                  </a:lnTo>
                  <a:close/>
                </a:path>
                <a:path w="1446529" h="2675890">
                  <a:moveTo>
                    <a:pt x="1446403" y="2599309"/>
                  </a:moveTo>
                  <a:lnTo>
                    <a:pt x="1414653" y="2599309"/>
                  </a:lnTo>
                  <a:lnTo>
                    <a:pt x="1414653" y="2232660"/>
                  </a:lnTo>
                  <a:lnTo>
                    <a:pt x="1401953" y="2232660"/>
                  </a:lnTo>
                  <a:lnTo>
                    <a:pt x="1401953" y="2599309"/>
                  </a:lnTo>
                  <a:lnTo>
                    <a:pt x="1370203" y="2599309"/>
                  </a:lnTo>
                  <a:lnTo>
                    <a:pt x="1408303" y="2675509"/>
                  </a:lnTo>
                  <a:lnTo>
                    <a:pt x="1440053" y="2612009"/>
                  </a:lnTo>
                  <a:lnTo>
                    <a:pt x="1446403" y="2599309"/>
                  </a:lnTo>
                  <a:close/>
                </a:path>
              </a:pathLst>
            </a:custGeom>
            <a:solidFill>
              <a:srgbClr val="4471C4"/>
            </a:solidFill>
          </p:spPr>
          <p:txBody>
            <a:bodyPr wrap="square" lIns="0" tIns="0" rIns="0" bIns="0" rtlCol="0"/>
            <a:lstStyle/>
            <a:p>
              <a:endParaRPr/>
            </a:p>
          </p:txBody>
        </p:sp>
        <p:pic>
          <p:nvPicPr>
            <p:cNvPr id="76" name="object 76"/>
            <p:cNvPicPr/>
            <p:nvPr/>
          </p:nvPicPr>
          <p:blipFill>
            <a:blip r:embed="rId7" cstate="print"/>
            <a:stretch>
              <a:fillRect/>
            </a:stretch>
          </p:blipFill>
          <p:spPr>
            <a:xfrm>
              <a:off x="4338827" y="2403347"/>
              <a:ext cx="159638" cy="76200"/>
            </a:xfrm>
            <a:prstGeom prst="rect">
              <a:avLst/>
            </a:prstGeom>
          </p:spPr>
        </p:pic>
      </p:grpSp>
      <p:sp>
        <p:nvSpPr>
          <p:cNvPr id="77" name="object 77"/>
          <p:cNvSpPr txBox="1"/>
          <p:nvPr/>
        </p:nvSpPr>
        <p:spPr>
          <a:xfrm>
            <a:off x="3827779" y="1802637"/>
            <a:ext cx="394970" cy="482600"/>
          </a:xfrm>
          <a:prstGeom prst="rect">
            <a:avLst/>
          </a:prstGeom>
        </p:spPr>
        <p:txBody>
          <a:bodyPr vert="horz" wrap="square" lIns="0" tIns="12065" rIns="0" bIns="0" rtlCol="0">
            <a:spAutoFit/>
          </a:bodyPr>
          <a:lstStyle/>
          <a:p>
            <a:pPr marL="12700" marR="5080" algn="just">
              <a:lnSpc>
                <a:spcPct val="100000"/>
              </a:lnSpc>
              <a:spcBef>
                <a:spcPts val="95"/>
              </a:spcBef>
            </a:pPr>
            <a:r>
              <a:rPr sz="1000" b="1" spc="-10" dirty="0">
                <a:latin typeface="Calibri"/>
                <a:cs typeface="Calibri"/>
              </a:rPr>
              <a:t>Branch Target Offset</a:t>
            </a:r>
            <a:endParaRPr sz="1000">
              <a:latin typeface="Calibri"/>
              <a:cs typeface="Calibri"/>
            </a:endParaRPr>
          </a:p>
        </p:txBody>
      </p:sp>
      <p:grpSp>
        <p:nvGrpSpPr>
          <p:cNvPr id="78" name="object 78"/>
          <p:cNvGrpSpPr/>
          <p:nvPr/>
        </p:nvGrpSpPr>
        <p:grpSpPr>
          <a:xfrm>
            <a:off x="4490973" y="1958085"/>
            <a:ext cx="255270" cy="589280"/>
            <a:chOff x="4490973" y="1958085"/>
            <a:chExt cx="255270" cy="589280"/>
          </a:xfrm>
        </p:grpSpPr>
        <p:sp>
          <p:nvSpPr>
            <p:cNvPr id="79" name="object 79"/>
            <p:cNvSpPr/>
            <p:nvPr/>
          </p:nvSpPr>
          <p:spPr>
            <a:xfrm>
              <a:off x="4497323" y="1964435"/>
              <a:ext cx="242570" cy="576580"/>
            </a:xfrm>
            <a:custGeom>
              <a:avLst/>
              <a:gdLst/>
              <a:ahLst/>
              <a:cxnLst/>
              <a:rect l="l" t="t" r="r" b="b"/>
              <a:pathLst>
                <a:path w="242570" h="576580">
                  <a:moveTo>
                    <a:pt x="0" y="0"/>
                  </a:moveTo>
                  <a:lnTo>
                    <a:pt x="0" y="576072"/>
                  </a:lnTo>
                  <a:lnTo>
                    <a:pt x="242315" y="460883"/>
                  </a:lnTo>
                  <a:lnTo>
                    <a:pt x="242315" y="115188"/>
                  </a:lnTo>
                  <a:lnTo>
                    <a:pt x="0" y="0"/>
                  </a:lnTo>
                  <a:close/>
                </a:path>
              </a:pathLst>
            </a:custGeom>
            <a:solidFill>
              <a:srgbClr val="4471C4"/>
            </a:solidFill>
          </p:spPr>
          <p:txBody>
            <a:bodyPr wrap="square" lIns="0" tIns="0" rIns="0" bIns="0" rtlCol="0"/>
            <a:lstStyle/>
            <a:p>
              <a:endParaRPr/>
            </a:p>
          </p:txBody>
        </p:sp>
        <p:sp>
          <p:nvSpPr>
            <p:cNvPr id="80" name="object 80"/>
            <p:cNvSpPr/>
            <p:nvPr/>
          </p:nvSpPr>
          <p:spPr>
            <a:xfrm>
              <a:off x="4497323" y="1964435"/>
              <a:ext cx="242570" cy="576580"/>
            </a:xfrm>
            <a:custGeom>
              <a:avLst/>
              <a:gdLst/>
              <a:ahLst/>
              <a:cxnLst/>
              <a:rect l="l" t="t" r="r" b="b"/>
              <a:pathLst>
                <a:path w="242570" h="576580">
                  <a:moveTo>
                    <a:pt x="0" y="576072"/>
                  </a:moveTo>
                  <a:lnTo>
                    <a:pt x="0" y="0"/>
                  </a:lnTo>
                  <a:lnTo>
                    <a:pt x="242315" y="115188"/>
                  </a:lnTo>
                  <a:lnTo>
                    <a:pt x="242315" y="460883"/>
                  </a:lnTo>
                  <a:lnTo>
                    <a:pt x="0" y="576072"/>
                  </a:lnTo>
                  <a:close/>
                </a:path>
              </a:pathLst>
            </a:custGeom>
            <a:ln w="12700">
              <a:solidFill>
                <a:srgbClr val="2E528F"/>
              </a:solidFill>
            </a:ln>
          </p:spPr>
          <p:txBody>
            <a:bodyPr wrap="square" lIns="0" tIns="0" rIns="0" bIns="0" rtlCol="0"/>
            <a:lstStyle/>
            <a:p>
              <a:endParaRPr/>
            </a:p>
          </p:txBody>
        </p:sp>
        <p:pic>
          <p:nvPicPr>
            <p:cNvPr id="81" name="object 81"/>
            <p:cNvPicPr/>
            <p:nvPr/>
          </p:nvPicPr>
          <p:blipFill>
            <a:blip r:embed="rId8" cstate="print"/>
            <a:stretch>
              <a:fillRect/>
            </a:stretch>
          </p:blipFill>
          <p:spPr>
            <a:xfrm>
              <a:off x="4490973" y="2177541"/>
              <a:ext cx="98043" cy="154432"/>
            </a:xfrm>
            <a:prstGeom prst="rect">
              <a:avLst/>
            </a:prstGeom>
          </p:spPr>
        </p:pic>
      </p:grpSp>
      <p:sp>
        <p:nvSpPr>
          <p:cNvPr id="82" name="object 82"/>
          <p:cNvSpPr txBox="1"/>
          <p:nvPr/>
        </p:nvSpPr>
        <p:spPr>
          <a:xfrm>
            <a:off x="4610480" y="2189734"/>
            <a:ext cx="1016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libri"/>
                <a:cs typeface="Calibri"/>
              </a:rPr>
              <a:t>+</a:t>
            </a:r>
            <a:endParaRPr sz="1200">
              <a:latin typeface="Calibri"/>
              <a:cs typeface="Calibri"/>
            </a:endParaRPr>
          </a:p>
        </p:txBody>
      </p:sp>
      <p:sp>
        <p:nvSpPr>
          <p:cNvPr id="83" name="object 83"/>
          <p:cNvSpPr/>
          <p:nvPr/>
        </p:nvSpPr>
        <p:spPr>
          <a:xfrm>
            <a:off x="1023874" y="1089533"/>
            <a:ext cx="4271645" cy="657860"/>
          </a:xfrm>
          <a:custGeom>
            <a:avLst/>
            <a:gdLst/>
            <a:ahLst/>
            <a:cxnLst/>
            <a:rect l="l" t="t" r="r" b="b"/>
            <a:pathLst>
              <a:path w="4271645" h="657860">
                <a:moveTo>
                  <a:pt x="4195318" y="579374"/>
                </a:moveTo>
                <a:lnTo>
                  <a:pt x="4228338" y="657859"/>
                </a:lnTo>
                <a:lnTo>
                  <a:pt x="4265506" y="594487"/>
                </a:lnTo>
                <a:lnTo>
                  <a:pt x="4226179" y="594487"/>
                </a:lnTo>
                <a:lnTo>
                  <a:pt x="4226195" y="581435"/>
                </a:lnTo>
                <a:lnTo>
                  <a:pt x="4195318" y="579374"/>
                </a:lnTo>
                <a:close/>
              </a:path>
              <a:path w="4271645" h="657860">
                <a:moveTo>
                  <a:pt x="4239768" y="0"/>
                </a:moveTo>
                <a:lnTo>
                  <a:pt x="0" y="0"/>
                </a:lnTo>
                <a:lnTo>
                  <a:pt x="0" y="637158"/>
                </a:lnTo>
                <a:lnTo>
                  <a:pt x="12700" y="637158"/>
                </a:lnTo>
                <a:lnTo>
                  <a:pt x="12700" y="12700"/>
                </a:lnTo>
                <a:lnTo>
                  <a:pt x="6350" y="12700"/>
                </a:lnTo>
                <a:lnTo>
                  <a:pt x="12700" y="6350"/>
                </a:lnTo>
                <a:lnTo>
                  <a:pt x="4239758" y="6350"/>
                </a:lnTo>
                <a:lnTo>
                  <a:pt x="4239768" y="0"/>
                </a:lnTo>
                <a:close/>
              </a:path>
              <a:path w="4271645" h="657860">
                <a:moveTo>
                  <a:pt x="4226195" y="581435"/>
                </a:moveTo>
                <a:lnTo>
                  <a:pt x="4226179" y="594487"/>
                </a:lnTo>
                <a:lnTo>
                  <a:pt x="4238879" y="594487"/>
                </a:lnTo>
                <a:lnTo>
                  <a:pt x="4238897" y="582284"/>
                </a:lnTo>
                <a:lnTo>
                  <a:pt x="4226195" y="581435"/>
                </a:lnTo>
                <a:close/>
              </a:path>
              <a:path w="4271645" h="657860">
                <a:moveTo>
                  <a:pt x="4238897" y="582284"/>
                </a:moveTo>
                <a:lnTo>
                  <a:pt x="4238879" y="594487"/>
                </a:lnTo>
                <a:lnTo>
                  <a:pt x="4265506" y="594487"/>
                </a:lnTo>
                <a:lnTo>
                  <a:pt x="4271391" y="584453"/>
                </a:lnTo>
                <a:lnTo>
                  <a:pt x="4238897" y="582284"/>
                </a:lnTo>
                <a:close/>
              </a:path>
              <a:path w="4271645" h="657860">
                <a:moveTo>
                  <a:pt x="4239758" y="6350"/>
                </a:moveTo>
                <a:lnTo>
                  <a:pt x="4226941" y="6350"/>
                </a:lnTo>
                <a:lnTo>
                  <a:pt x="4233291" y="12700"/>
                </a:lnTo>
                <a:lnTo>
                  <a:pt x="4226932" y="12700"/>
                </a:lnTo>
                <a:lnTo>
                  <a:pt x="4226195" y="581435"/>
                </a:lnTo>
                <a:lnTo>
                  <a:pt x="4238897" y="582284"/>
                </a:lnTo>
                <a:lnTo>
                  <a:pt x="4239749" y="12700"/>
                </a:lnTo>
                <a:lnTo>
                  <a:pt x="4233291" y="12700"/>
                </a:lnTo>
                <a:lnTo>
                  <a:pt x="4226941" y="6350"/>
                </a:lnTo>
                <a:lnTo>
                  <a:pt x="4239758" y="6350"/>
                </a:lnTo>
                <a:close/>
              </a:path>
              <a:path w="4271645" h="657860">
                <a:moveTo>
                  <a:pt x="12700" y="6350"/>
                </a:moveTo>
                <a:lnTo>
                  <a:pt x="6350" y="12700"/>
                </a:lnTo>
                <a:lnTo>
                  <a:pt x="12700" y="12700"/>
                </a:lnTo>
                <a:lnTo>
                  <a:pt x="12700" y="6350"/>
                </a:lnTo>
                <a:close/>
              </a:path>
              <a:path w="4271645" h="657860">
                <a:moveTo>
                  <a:pt x="4226941" y="6350"/>
                </a:moveTo>
                <a:lnTo>
                  <a:pt x="12700" y="6350"/>
                </a:lnTo>
                <a:lnTo>
                  <a:pt x="12700" y="12700"/>
                </a:lnTo>
                <a:lnTo>
                  <a:pt x="4226932" y="12700"/>
                </a:lnTo>
                <a:lnTo>
                  <a:pt x="4226941" y="6350"/>
                </a:lnTo>
                <a:close/>
              </a:path>
            </a:pathLst>
          </a:custGeom>
          <a:solidFill>
            <a:srgbClr val="4471C4"/>
          </a:solidFill>
        </p:spPr>
        <p:txBody>
          <a:bodyPr wrap="square" lIns="0" tIns="0" rIns="0" bIns="0" rtlCol="0"/>
          <a:lstStyle/>
          <a:p>
            <a:endParaRPr/>
          </a:p>
        </p:txBody>
      </p:sp>
      <p:sp>
        <p:nvSpPr>
          <p:cNvPr id="84" name="object 84"/>
          <p:cNvSpPr txBox="1"/>
          <p:nvPr/>
        </p:nvSpPr>
        <p:spPr>
          <a:xfrm>
            <a:off x="1040993" y="1016507"/>
            <a:ext cx="1067435" cy="464184"/>
          </a:xfrm>
          <a:prstGeom prst="rect">
            <a:avLst/>
          </a:prstGeom>
        </p:spPr>
        <p:txBody>
          <a:bodyPr vert="horz" wrap="square" lIns="0" tIns="12700" rIns="0" bIns="0" rtlCol="0">
            <a:spAutoFit/>
          </a:bodyPr>
          <a:lstStyle/>
          <a:p>
            <a:pPr marL="12700" marR="5080" indent="1905">
              <a:lnSpc>
                <a:spcPct val="119900"/>
              </a:lnSpc>
              <a:spcBef>
                <a:spcPts val="100"/>
              </a:spcBef>
            </a:pPr>
            <a:r>
              <a:rPr sz="1200" b="1" dirty="0">
                <a:latin typeface="Calibri"/>
                <a:cs typeface="Calibri"/>
              </a:rPr>
              <a:t>Instruction</a:t>
            </a:r>
            <a:r>
              <a:rPr sz="1200" b="1" spc="-35" dirty="0">
                <a:latin typeface="Calibri"/>
                <a:cs typeface="Calibri"/>
              </a:rPr>
              <a:t> </a:t>
            </a:r>
            <a:r>
              <a:rPr sz="1200" b="1" spc="-20" dirty="0">
                <a:latin typeface="Calibri"/>
                <a:cs typeface="Calibri"/>
              </a:rPr>
              <a:t>PC+4 </a:t>
            </a:r>
            <a:r>
              <a:rPr sz="1200" b="1" dirty="0">
                <a:latin typeface="Calibri"/>
                <a:cs typeface="Calibri"/>
              </a:rPr>
              <a:t>Branch</a:t>
            </a:r>
            <a:r>
              <a:rPr sz="1200" b="1" spc="-25" dirty="0">
                <a:latin typeface="Calibri"/>
                <a:cs typeface="Calibri"/>
              </a:rPr>
              <a:t> </a:t>
            </a:r>
            <a:r>
              <a:rPr sz="1200" b="1" spc="-10" dirty="0">
                <a:latin typeface="Calibri"/>
                <a:cs typeface="Calibri"/>
              </a:rPr>
              <a:t>Target</a:t>
            </a:r>
            <a:endParaRPr sz="1200">
              <a:latin typeface="Calibri"/>
              <a:cs typeface="Calibri"/>
            </a:endParaRPr>
          </a:p>
        </p:txBody>
      </p:sp>
      <p:sp>
        <p:nvSpPr>
          <p:cNvPr id="85" name="object 85"/>
          <p:cNvSpPr txBox="1"/>
          <p:nvPr/>
        </p:nvSpPr>
        <p:spPr>
          <a:xfrm>
            <a:off x="934008" y="2279142"/>
            <a:ext cx="394970" cy="330200"/>
          </a:xfrm>
          <a:prstGeom prst="rect">
            <a:avLst/>
          </a:prstGeom>
        </p:spPr>
        <p:txBody>
          <a:bodyPr vert="horz" wrap="square" lIns="0" tIns="12065" rIns="0" bIns="0" rtlCol="0">
            <a:spAutoFit/>
          </a:bodyPr>
          <a:lstStyle/>
          <a:p>
            <a:pPr marL="12700" marR="5080">
              <a:lnSpc>
                <a:spcPct val="100000"/>
              </a:lnSpc>
              <a:spcBef>
                <a:spcPts val="95"/>
              </a:spcBef>
            </a:pPr>
            <a:r>
              <a:rPr sz="1000" b="1" spc="-10" dirty="0">
                <a:latin typeface="Calibri"/>
                <a:cs typeface="Calibri"/>
              </a:rPr>
              <a:t>Branch Target</a:t>
            </a:r>
            <a:endParaRPr sz="1000">
              <a:latin typeface="Calibri"/>
              <a:cs typeface="Calibri"/>
            </a:endParaRPr>
          </a:p>
        </p:txBody>
      </p:sp>
      <p:sp>
        <p:nvSpPr>
          <p:cNvPr id="86" name="object 86"/>
          <p:cNvSpPr txBox="1"/>
          <p:nvPr/>
        </p:nvSpPr>
        <p:spPr>
          <a:xfrm>
            <a:off x="3430625" y="2336800"/>
            <a:ext cx="532765" cy="2192655"/>
          </a:xfrm>
          <a:prstGeom prst="rect">
            <a:avLst/>
          </a:prstGeom>
        </p:spPr>
        <p:txBody>
          <a:bodyPr vert="horz" wrap="square" lIns="0" tIns="0" rIns="0" bIns="0" rtlCol="0">
            <a:spAutoFit/>
          </a:bodyPr>
          <a:lstStyle/>
          <a:p>
            <a:pPr marL="412115">
              <a:lnSpc>
                <a:spcPts val="944"/>
              </a:lnSpc>
            </a:pPr>
            <a:r>
              <a:rPr sz="1000" b="1" spc="-5" dirty="0">
                <a:latin typeface="Calibri"/>
                <a:cs typeface="Calibri"/>
              </a:rPr>
              <a:t>I</a:t>
            </a:r>
            <a:endParaRPr sz="1000">
              <a:latin typeface="Calibri"/>
              <a:cs typeface="Calibri"/>
            </a:endParaRPr>
          </a:p>
          <a:p>
            <a:pPr marL="412115">
              <a:lnSpc>
                <a:spcPct val="100000"/>
              </a:lnSpc>
            </a:pPr>
            <a:r>
              <a:rPr sz="1000" b="1" spc="-10" dirty="0">
                <a:latin typeface="Calibri"/>
                <a:cs typeface="Calibri"/>
              </a:rPr>
              <a:t>P</a:t>
            </a: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spcBef>
                <a:spcPts val="50"/>
              </a:spcBef>
            </a:pPr>
            <a:endParaRPr sz="1250">
              <a:latin typeface="Calibri"/>
              <a:cs typeface="Calibri"/>
            </a:endParaRPr>
          </a:p>
          <a:p>
            <a:pPr>
              <a:lnSpc>
                <a:spcPct val="100000"/>
              </a:lnSpc>
              <a:spcBef>
                <a:spcPts val="5"/>
              </a:spcBef>
            </a:pPr>
            <a:r>
              <a:rPr sz="1200" b="1" dirty="0">
                <a:latin typeface="Calibri"/>
                <a:cs typeface="Calibri"/>
              </a:rPr>
              <a:t>r</a:t>
            </a:r>
            <a:endParaRPr sz="1200">
              <a:latin typeface="Calibri"/>
              <a:cs typeface="Calibri"/>
            </a:endParaRPr>
          </a:p>
          <a:p>
            <a:pPr>
              <a:lnSpc>
                <a:spcPct val="100000"/>
              </a:lnSpc>
            </a:pPr>
            <a:endParaRPr sz="1200">
              <a:latin typeface="Calibri"/>
              <a:cs typeface="Calibri"/>
            </a:endParaRPr>
          </a:p>
          <a:p>
            <a:pPr>
              <a:lnSpc>
                <a:spcPct val="100000"/>
              </a:lnSpc>
            </a:pPr>
            <a:endParaRPr sz="1200">
              <a:latin typeface="Calibri"/>
              <a:cs typeface="Calibri"/>
            </a:endParaRPr>
          </a:p>
          <a:p>
            <a:pPr>
              <a:lnSpc>
                <a:spcPct val="100000"/>
              </a:lnSpc>
            </a:pPr>
            <a:endParaRPr sz="1200">
              <a:latin typeface="Calibri"/>
              <a:cs typeface="Calibri"/>
            </a:endParaRPr>
          </a:p>
          <a:p>
            <a:pPr>
              <a:lnSpc>
                <a:spcPct val="100000"/>
              </a:lnSpc>
            </a:pPr>
            <a:endParaRPr sz="1200">
              <a:latin typeface="Calibri"/>
              <a:cs typeface="Calibri"/>
            </a:endParaRPr>
          </a:p>
          <a:p>
            <a:pPr marL="431800">
              <a:lnSpc>
                <a:spcPct val="100000"/>
              </a:lnSpc>
              <a:spcBef>
                <a:spcPts val="850"/>
              </a:spcBef>
            </a:pPr>
            <a:r>
              <a:rPr sz="1200" spc="-5" dirty="0">
                <a:latin typeface="Calibri"/>
                <a:cs typeface="Calibri"/>
              </a:rPr>
              <a:t>O</a:t>
            </a:r>
            <a:endParaRPr sz="1200">
              <a:latin typeface="Calibri"/>
              <a:cs typeface="Calibri"/>
            </a:endParaRPr>
          </a:p>
          <a:p>
            <a:pPr marL="431800">
              <a:lnSpc>
                <a:spcPct val="100000"/>
              </a:lnSpc>
            </a:pPr>
            <a:r>
              <a:rPr sz="1200" b="1" dirty="0">
                <a:latin typeface="Calibri"/>
                <a:cs typeface="Calibri"/>
              </a:rPr>
              <a:t>o</a:t>
            </a:r>
            <a:endParaRPr sz="1200">
              <a:latin typeface="Calibri"/>
              <a:cs typeface="Calibri"/>
            </a:endParaRPr>
          </a:p>
        </p:txBody>
      </p:sp>
      <p:pic>
        <p:nvPicPr>
          <p:cNvPr id="87" name="object 87"/>
          <p:cNvPicPr/>
          <p:nvPr/>
        </p:nvPicPr>
        <p:blipFill>
          <a:blip r:embed="rId7" cstate="print"/>
          <a:stretch>
            <a:fillRect/>
          </a:stretch>
        </p:blipFill>
        <p:spPr>
          <a:xfrm>
            <a:off x="4735067" y="2208276"/>
            <a:ext cx="159639" cy="76200"/>
          </a:xfrm>
          <a:prstGeom prst="rect">
            <a:avLst/>
          </a:prstGeom>
        </p:spPr>
      </p:pic>
      <p:sp>
        <p:nvSpPr>
          <p:cNvPr id="88" name="object 88"/>
          <p:cNvSpPr txBox="1"/>
          <p:nvPr/>
        </p:nvSpPr>
        <p:spPr>
          <a:xfrm>
            <a:off x="3864344" y="2292476"/>
            <a:ext cx="566420" cy="330200"/>
          </a:xfrm>
          <a:prstGeom prst="rect">
            <a:avLst/>
          </a:prstGeom>
        </p:spPr>
        <p:txBody>
          <a:bodyPr vert="horz" wrap="square" lIns="0" tIns="12065" rIns="0" bIns="0" rtlCol="0">
            <a:spAutoFit/>
          </a:bodyPr>
          <a:lstStyle/>
          <a:p>
            <a:pPr marL="45720" marR="5080" indent="-33655">
              <a:lnSpc>
                <a:spcPct val="100000"/>
              </a:lnSpc>
              <a:spcBef>
                <a:spcPts val="95"/>
              </a:spcBef>
            </a:pPr>
            <a:r>
              <a:rPr sz="1000" b="1" spc="-10" dirty="0">
                <a:latin typeface="Calibri"/>
                <a:cs typeface="Calibri"/>
              </a:rPr>
              <a:t>nstruction </a:t>
            </a:r>
            <a:r>
              <a:rPr sz="1000" b="1" dirty="0">
                <a:latin typeface="Calibri"/>
                <a:cs typeface="Calibri"/>
              </a:rPr>
              <a:t>C</a:t>
            </a:r>
            <a:r>
              <a:rPr sz="1000" b="1" spc="-10" dirty="0">
                <a:latin typeface="Calibri"/>
                <a:cs typeface="Calibri"/>
              </a:rPr>
              <a:t> </a:t>
            </a:r>
            <a:r>
              <a:rPr sz="1000" b="1" dirty="0">
                <a:latin typeface="Calibri"/>
                <a:cs typeface="Calibri"/>
              </a:rPr>
              <a:t>+ </a:t>
            </a:r>
            <a:r>
              <a:rPr sz="1000" b="1" spc="-50" dirty="0">
                <a:latin typeface="Calibri"/>
                <a:cs typeface="Calibri"/>
              </a:rPr>
              <a:t>4</a:t>
            </a:r>
            <a:endParaRPr sz="1000">
              <a:latin typeface="Calibri"/>
              <a:cs typeface="Calibri"/>
            </a:endParaRPr>
          </a:p>
        </p:txBody>
      </p:sp>
      <p:sp>
        <p:nvSpPr>
          <p:cNvPr id="89" name="object 89"/>
          <p:cNvSpPr txBox="1"/>
          <p:nvPr/>
        </p:nvSpPr>
        <p:spPr>
          <a:xfrm>
            <a:off x="4890642" y="2147061"/>
            <a:ext cx="757555"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Calibri"/>
                <a:cs typeface="Calibri"/>
              </a:rPr>
              <a:t>Branch</a:t>
            </a:r>
            <a:r>
              <a:rPr sz="1000" b="1" dirty="0">
                <a:latin typeface="Calibri"/>
                <a:cs typeface="Calibri"/>
              </a:rPr>
              <a:t> </a:t>
            </a:r>
            <a:r>
              <a:rPr sz="1000" b="1" spc="-10" dirty="0">
                <a:latin typeface="Calibri"/>
                <a:cs typeface="Calibri"/>
              </a:rPr>
              <a:t>Target</a:t>
            </a:r>
            <a:endParaRPr sz="1000">
              <a:latin typeface="Calibri"/>
              <a:cs typeface="Calibri"/>
            </a:endParaRPr>
          </a:p>
        </p:txBody>
      </p:sp>
      <p:sp>
        <p:nvSpPr>
          <p:cNvPr id="90" name="object 90"/>
          <p:cNvSpPr/>
          <p:nvPr/>
        </p:nvSpPr>
        <p:spPr>
          <a:xfrm>
            <a:off x="2800858" y="1478025"/>
            <a:ext cx="7718425" cy="4214495"/>
          </a:xfrm>
          <a:custGeom>
            <a:avLst/>
            <a:gdLst/>
            <a:ahLst/>
            <a:cxnLst/>
            <a:rect l="l" t="t" r="r" b="b"/>
            <a:pathLst>
              <a:path w="7718425" h="4214495">
                <a:moveTo>
                  <a:pt x="4888611" y="1054608"/>
                </a:moveTo>
                <a:lnTo>
                  <a:pt x="4856848" y="1054938"/>
                </a:lnTo>
                <a:lnTo>
                  <a:pt x="4851400" y="560959"/>
                </a:lnTo>
                <a:lnTo>
                  <a:pt x="4838700" y="561213"/>
                </a:lnTo>
                <a:lnTo>
                  <a:pt x="4844135" y="1055065"/>
                </a:lnTo>
                <a:lnTo>
                  <a:pt x="4812411" y="1055370"/>
                </a:lnTo>
                <a:lnTo>
                  <a:pt x="4851400" y="1131189"/>
                </a:lnTo>
                <a:lnTo>
                  <a:pt x="4882185" y="1067816"/>
                </a:lnTo>
                <a:lnTo>
                  <a:pt x="4888611" y="1054608"/>
                </a:lnTo>
                <a:close/>
              </a:path>
              <a:path w="7718425" h="4214495">
                <a:moveTo>
                  <a:pt x="5218176" y="3919728"/>
                </a:moveTo>
                <a:lnTo>
                  <a:pt x="5211826" y="3907028"/>
                </a:lnTo>
                <a:lnTo>
                  <a:pt x="5180076" y="3843528"/>
                </a:lnTo>
                <a:lnTo>
                  <a:pt x="5141976" y="3919728"/>
                </a:lnTo>
                <a:lnTo>
                  <a:pt x="5173726" y="3919728"/>
                </a:lnTo>
                <a:lnTo>
                  <a:pt x="5173726" y="4201528"/>
                </a:lnTo>
                <a:lnTo>
                  <a:pt x="12700" y="4201528"/>
                </a:lnTo>
                <a:lnTo>
                  <a:pt x="12700" y="3837686"/>
                </a:lnTo>
                <a:lnTo>
                  <a:pt x="0" y="3837686"/>
                </a:lnTo>
                <a:lnTo>
                  <a:pt x="0" y="4214228"/>
                </a:lnTo>
                <a:lnTo>
                  <a:pt x="5186426" y="4214228"/>
                </a:lnTo>
                <a:lnTo>
                  <a:pt x="5186426" y="4207878"/>
                </a:lnTo>
                <a:lnTo>
                  <a:pt x="5186426" y="4201528"/>
                </a:lnTo>
                <a:lnTo>
                  <a:pt x="5186426" y="3919728"/>
                </a:lnTo>
                <a:lnTo>
                  <a:pt x="5218176" y="3919728"/>
                </a:lnTo>
                <a:close/>
              </a:path>
              <a:path w="7718425" h="4214495">
                <a:moveTo>
                  <a:pt x="6056376" y="1402334"/>
                </a:moveTo>
                <a:lnTo>
                  <a:pt x="6043676" y="1395984"/>
                </a:lnTo>
                <a:lnTo>
                  <a:pt x="5980176" y="1364234"/>
                </a:lnTo>
                <a:lnTo>
                  <a:pt x="5980176" y="1395984"/>
                </a:lnTo>
                <a:lnTo>
                  <a:pt x="5689346" y="1395984"/>
                </a:lnTo>
                <a:lnTo>
                  <a:pt x="5689346" y="1408684"/>
                </a:lnTo>
                <a:lnTo>
                  <a:pt x="5980176" y="1408684"/>
                </a:lnTo>
                <a:lnTo>
                  <a:pt x="5980176" y="1440434"/>
                </a:lnTo>
                <a:lnTo>
                  <a:pt x="6043676" y="1408684"/>
                </a:lnTo>
                <a:lnTo>
                  <a:pt x="6056376" y="1402334"/>
                </a:lnTo>
                <a:close/>
              </a:path>
              <a:path w="7718425" h="4214495">
                <a:moveTo>
                  <a:pt x="7718425" y="158750"/>
                </a:moveTo>
                <a:lnTo>
                  <a:pt x="7686675" y="158750"/>
                </a:lnTo>
                <a:lnTo>
                  <a:pt x="7686675" y="12700"/>
                </a:lnTo>
                <a:lnTo>
                  <a:pt x="7686675" y="6350"/>
                </a:lnTo>
                <a:lnTo>
                  <a:pt x="7686675" y="0"/>
                </a:lnTo>
                <a:lnTo>
                  <a:pt x="5173980" y="0"/>
                </a:lnTo>
                <a:lnTo>
                  <a:pt x="5173980" y="240284"/>
                </a:lnTo>
                <a:lnTo>
                  <a:pt x="5186680" y="240284"/>
                </a:lnTo>
                <a:lnTo>
                  <a:pt x="5186680" y="12700"/>
                </a:lnTo>
                <a:lnTo>
                  <a:pt x="7673975" y="12700"/>
                </a:lnTo>
                <a:lnTo>
                  <a:pt x="7673975" y="158750"/>
                </a:lnTo>
                <a:lnTo>
                  <a:pt x="7642225" y="158750"/>
                </a:lnTo>
                <a:lnTo>
                  <a:pt x="7680325" y="234950"/>
                </a:lnTo>
                <a:lnTo>
                  <a:pt x="7712075" y="171450"/>
                </a:lnTo>
                <a:lnTo>
                  <a:pt x="7718425" y="158750"/>
                </a:lnTo>
                <a:close/>
              </a:path>
            </a:pathLst>
          </a:custGeom>
          <a:solidFill>
            <a:srgbClr val="4471C4"/>
          </a:solidFill>
        </p:spPr>
        <p:txBody>
          <a:bodyPr wrap="square" lIns="0" tIns="0" rIns="0" bIns="0" rtlCol="0"/>
          <a:lstStyle/>
          <a:p>
            <a:endParaRPr/>
          </a:p>
        </p:txBody>
      </p:sp>
      <p:sp>
        <p:nvSpPr>
          <p:cNvPr id="91" name="object 91"/>
          <p:cNvSpPr txBox="1"/>
          <p:nvPr/>
        </p:nvSpPr>
        <p:spPr>
          <a:xfrm>
            <a:off x="7243826" y="1963673"/>
            <a:ext cx="324485" cy="208279"/>
          </a:xfrm>
          <a:prstGeom prst="rect">
            <a:avLst/>
          </a:prstGeom>
        </p:spPr>
        <p:txBody>
          <a:bodyPr vert="horz" wrap="square" lIns="0" tIns="12700" rIns="0" bIns="0" rtlCol="0">
            <a:spAutoFit/>
          </a:bodyPr>
          <a:lstStyle/>
          <a:p>
            <a:pPr>
              <a:lnSpc>
                <a:spcPct val="100000"/>
              </a:lnSpc>
              <a:spcBef>
                <a:spcPts val="100"/>
              </a:spcBef>
            </a:pPr>
            <a:r>
              <a:rPr sz="1200" b="1" spc="-20" dirty="0">
                <a:latin typeface="Calibri"/>
                <a:cs typeface="Calibri"/>
              </a:rPr>
              <a:t>Addr</a:t>
            </a:r>
            <a:endParaRPr sz="1200">
              <a:latin typeface="Calibri"/>
              <a:cs typeface="Calibri"/>
            </a:endParaRPr>
          </a:p>
        </p:txBody>
      </p:sp>
      <p:sp>
        <p:nvSpPr>
          <p:cNvPr id="92" name="object 92"/>
          <p:cNvSpPr txBox="1"/>
          <p:nvPr/>
        </p:nvSpPr>
        <p:spPr>
          <a:xfrm>
            <a:off x="8469248" y="2849956"/>
            <a:ext cx="437515" cy="391795"/>
          </a:xfrm>
          <a:prstGeom prst="rect">
            <a:avLst/>
          </a:prstGeom>
        </p:spPr>
        <p:txBody>
          <a:bodyPr vert="horz" wrap="square" lIns="0" tIns="12700" rIns="0" bIns="0" rtlCol="0">
            <a:spAutoFit/>
          </a:bodyPr>
          <a:lstStyle/>
          <a:p>
            <a:pPr marL="12700" marR="5080">
              <a:lnSpc>
                <a:spcPct val="100000"/>
              </a:lnSpc>
              <a:spcBef>
                <a:spcPts val="100"/>
              </a:spcBef>
            </a:pPr>
            <a:r>
              <a:rPr sz="1200" b="1" spc="-700" dirty="0">
                <a:latin typeface="Calibri"/>
                <a:cs typeface="Calibri"/>
              </a:rPr>
              <a:t>R</a:t>
            </a:r>
            <a:r>
              <a:rPr sz="1200" b="1" spc="-35" dirty="0">
                <a:latin typeface="Calibri"/>
                <a:cs typeface="Calibri"/>
              </a:rPr>
              <a:t>R</a:t>
            </a:r>
            <a:r>
              <a:rPr sz="1200" b="1" spc="-625" dirty="0">
                <a:latin typeface="Calibri"/>
                <a:cs typeface="Calibri"/>
              </a:rPr>
              <a:t>e</a:t>
            </a:r>
            <a:r>
              <a:rPr sz="1200" b="1" spc="-30" dirty="0">
                <a:latin typeface="Calibri"/>
                <a:cs typeface="Calibri"/>
              </a:rPr>
              <a:t>e</a:t>
            </a:r>
            <a:r>
              <a:rPr sz="1200" b="1" spc="-615" dirty="0">
                <a:latin typeface="Calibri"/>
                <a:cs typeface="Calibri"/>
              </a:rPr>
              <a:t>a</a:t>
            </a:r>
            <a:r>
              <a:rPr sz="1200" b="1" spc="-30" dirty="0">
                <a:latin typeface="Calibri"/>
                <a:cs typeface="Calibri"/>
              </a:rPr>
              <a:t>a</a:t>
            </a:r>
            <a:r>
              <a:rPr sz="1200" b="1" spc="-665" dirty="0">
                <a:latin typeface="Calibri"/>
                <a:cs typeface="Calibri"/>
              </a:rPr>
              <a:t>d</a:t>
            </a:r>
            <a:r>
              <a:rPr sz="1200" b="1" spc="-20" dirty="0">
                <a:latin typeface="Calibri"/>
                <a:cs typeface="Calibri"/>
              </a:rPr>
              <a:t>d</a:t>
            </a:r>
            <a:r>
              <a:rPr sz="1200" b="1" spc="500" dirty="0">
                <a:latin typeface="Calibri"/>
                <a:cs typeface="Calibri"/>
              </a:rPr>
              <a:t> </a:t>
            </a:r>
            <a:r>
              <a:rPr sz="1200" b="1" spc="-760" dirty="0">
                <a:latin typeface="Calibri"/>
                <a:cs typeface="Calibri"/>
              </a:rPr>
              <a:t>D</a:t>
            </a:r>
            <a:r>
              <a:rPr sz="1200" b="1" spc="-5" dirty="0">
                <a:latin typeface="Calibri"/>
                <a:cs typeface="Calibri"/>
              </a:rPr>
              <a:t>D</a:t>
            </a:r>
            <a:r>
              <a:rPr sz="1200" b="1" spc="-595" dirty="0">
                <a:latin typeface="Calibri"/>
                <a:cs typeface="Calibri"/>
              </a:rPr>
              <a:t>a</a:t>
            </a:r>
            <a:r>
              <a:rPr sz="1200" b="1" spc="-20" dirty="0">
                <a:latin typeface="Calibri"/>
                <a:cs typeface="Calibri"/>
              </a:rPr>
              <a:t>a</a:t>
            </a:r>
            <a:r>
              <a:rPr sz="1200" b="1" spc="-420" dirty="0">
                <a:latin typeface="Calibri"/>
                <a:cs typeface="Calibri"/>
              </a:rPr>
              <a:t>t</a:t>
            </a:r>
            <a:r>
              <a:rPr sz="1200" b="1" spc="-10" dirty="0">
                <a:latin typeface="Calibri"/>
                <a:cs typeface="Calibri"/>
              </a:rPr>
              <a:t>t</a:t>
            </a:r>
            <a:r>
              <a:rPr sz="1200" b="1" spc="-595" dirty="0">
                <a:latin typeface="Calibri"/>
                <a:cs typeface="Calibri"/>
              </a:rPr>
              <a:t>a</a:t>
            </a:r>
            <a:r>
              <a:rPr sz="1200" b="1" dirty="0">
                <a:latin typeface="Calibri"/>
                <a:cs typeface="Calibri"/>
              </a:rPr>
              <a:t>a</a:t>
            </a:r>
            <a:r>
              <a:rPr sz="1200" b="1" spc="-5" dirty="0">
                <a:latin typeface="Calibri"/>
                <a:cs typeface="Calibri"/>
              </a:rPr>
              <a:t> </a:t>
            </a:r>
            <a:r>
              <a:rPr sz="1200" b="1" spc="-690" dirty="0">
                <a:latin typeface="Calibri"/>
                <a:cs typeface="Calibri"/>
              </a:rPr>
              <a:t>C</a:t>
            </a:r>
            <a:r>
              <a:rPr sz="1200" b="1" spc="-55" dirty="0">
                <a:latin typeface="Calibri"/>
                <a:cs typeface="Calibri"/>
              </a:rPr>
              <a:t>C</a:t>
            </a:r>
            <a:endParaRPr sz="1200">
              <a:latin typeface="Calibri"/>
              <a:cs typeface="Calibri"/>
            </a:endParaRPr>
          </a:p>
        </p:txBody>
      </p:sp>
      <p:sp>
        <p:nvSpPr>
          <p:cNvPr id="93" name="object 93"/>
          <p:cNvSpPr txBox="1"/>
          <p:nvPr/>
        </p:nvSpPr>
        <p:spPr>
          <a:xfrm>
            <a:off x="9933431" y="2578607"/>
            <a:ext cx="1120140" cy="725805"/>
          </a:xfrm>
          <a:prstGeom prst="rect">
            <a:avLst/>
          </a:prstGeom>
          <a:solidFill>
            <a:srgbClr val="4471C4"/>
          </a:solidFill>
          <a:ln w="12700">
            <a:solidFill>
              <a:srgbClr val="2E528F"/>
            </a:solidFill>
          </a:ln>
        </p:spPr>
        <p:txBody>
          <a:bodyPr vert="horz" wrap="square" lIns="0" tIns="55244" rIns="0" bIns="0" rtlCol="0">
            <a:spAutoFit/>
          </a:bodyPr>
          <a:lstStyle/>
          <a:p>
            <a:pPr marL="92075">
              <a:lnSpc>
                <a:spcPct val="100000"/>
              </a:lnSpc>
              <a:spcBef>
                <a:spcPts val="434"/>
              </a:spcBef>
            </a:pPr>
            <a:r>
              <a:rPr sz="1800" spc="-10" dirty="0">
                <a:solidFill>
                  <a:srgbClr val="FFFFFF"/>
                </a:solidFill>
                <a:latin typeface="Calibri"/>
                <a:cs typeface="Calibri"/>
              </a:rPr>
              <a:t>Register</a:t>
            </a:r>
            <a:endParaRPr sz="1800">
              <a:latin typeface="Calibri"/>
              <a:cs typeface="Calibri"/>
            </a:endParaRPr>
          </a:p>
          <a:p>
            <a:pPr marL="92075">
              <a:lnSpc>
                <a:spcPct val="100000"/>
              </a:lnSpc>
            </a:pPr>
            <a:r>
              <a:rPr sz="1800" spc="-10" dirty="0">
                <a:solidFill>
                  <a:srgbClr val="FFFFFF"/>
                </a:solidFill>
                <a:latin typeface="Calibri"/>
                <a:cs typeface="Calibri"/>
              </a:rPr>
              <a:t>Writeback</a:t>
            </a:r>
            <a:endParaRPr sz="1800">
              <a:latin typeface="Calibri"/>
              <a:cs typeface="Calibri"/>
            </a:endParaRPr>
          </a:p>
        </p:txBody>
      </p:sp>
      <p:sp>
        <p:nvSpPr>
          <p:cNvPr id="94" name="object 94"/>
          <p:cNvSpPr/>
          <p:nvPr/>
        </p:nvSpPr>
        <p:spPr>
          <a:xfrm>
            <a:off x="10090658" y="2195829"/>
            <a:ext cx="733425" cy="394970"/>
          </a:xfrm>
          <a:custGeom>
            <a:avLst/>
            <a:gdLst/>
            <a:ahLst/>
            <a:cxnLst/>
            <a:rect l="l" t="t" r="r" b="b"/>
            <a:pathLst>
              <a:path w="733425" h="394969">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69">
                <a:moveTo>
                  <a:pt x="733044" y="294259"/>
                </a:moveTo>
                <a:lnTo>
                  <a:pt x="701268" y="295275"/>
                </a:lnTo>
                <a:lnTo>
                  <a:pt x="691896" y="0"/>
                </a:lnTo>
                <a:lnTo>
                  <a:pt x="679196" y="508"/>
                </a:lnTo>
                <a:lnTo>
                  <a:pt x="688568" y="295668"/>
                </a:lnTo>
                <a:lnTo>
                  <a:pt x="656844" y="296672"/>
                </a:lnTo>
                <a:lnTo>
                  <a:pt x="697357" y="371729"/>
                </a:lnTo>
                <a:lnTo>
                  <a:pt x="726541" y="308356"/>
                </a:lnTo>
                <a:lnTo>
                  <a:pt x="733044" y="294259"/>
                </a:lnTo>
                <a:close/>
              </a:path>
            </a:pathLst>
          </a:custGeom>
          <a:solidFill>
            <a:srgbClr val="4471C4"/>
          </a:solidFill>
        </p:spPr>
        <p:txBody>
          <a:bodyPr wrap="square" lIns="0" tIns="0" rIns="0" bIns="0" rtlCol="0"/>
          <a:lstStyle/>
          <a:p>
            <a:endParaRPr/>
          </a:p>
        </p:txBody>
      </p:sp>
      <p:sp>
        <p:nvSpPr>
          <p:cNvPr id="95" name="object 95"/>
          <p:cNvSpPr txBox="1"/>
          <p:nvPr/>
        </p:nvSpPr>
        <p:spPr>
          <a:xfrm>
            <a:off x="9395206" y="1956561"/>
            <a:ext cx="851535" cy="391160"/>
          </a:xfrm>
          <a:prstGeom prst="rect">
            <a:avLst/>
          </a:prstGeom>
        </p:spPr>
        <p:txBody>
          <a:bodyPr vert="horz" wrap="square" lIns="0" tIns="12700" rIns="0" bIns="0" rtlCol="0">
            <a:spAutoFit/>
          </a:bodyPr>
          <a:lstStyle/>
          <a:p>
            <a:pPr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10" dirty="0">
                <a:latin typeface="Calibri"/>
                <a:cs typeface="Calibri"/>
              </a:rPr>
              <a:t> </a:t>
            </a:r>
            <a:r>
              <a:rPr sz="1200" b="1" spc="-20" dirty="0">
                <a:latin typeface="Calibri"/>
                <a:cs typeface="Calibri"/>
              </a:rPr>
              <a:t>Data</a:t>
            </a:r>
            <a:endParaRPr sz="1200">
              <a:latin typeface="Calibri"/>
              <a:cs typeface="Calibri"/>
            </a:endParaRPr>
          </a:p>
        </p:txBody>
      </p:sp>
      <p:sp>
        <p:nvSpPr>
          <p:cNvPr id="96" name="object 96"/>
          <p:cNvSpPr txBox="1"/>
          <p:nvPr/>
        </p:nvSpPr>
        <p:spPr>
          <a:xfrm>
            <a:off x="10522966" y="1946528"/>
            <a:ext cx="851535" cy="391160"/>
          </a:xfrm>
          <a:prstGeom prst="rect">
            <a:avLst/>
          </a:prstGeom>
        </p:spPr>
        <p:txBody>
          <a:bodyPr vert="horz" wrap="square" lIns="0" tIns="12700" rIns="0" bIns="0" rtlCol="0">
            <a:spAutoFit/>
          </a:bodyPr>
          <a:lstStyle/>
          <a:p>
            <a:pPr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25" dirty="0">
                <a:latin typeface="Calibri"/>
                <a:cs typeface="Calibri"/>
              </a:rPr>
              <a:t> </a:t>
            </a:r>
            <a:r>
              <a:rPr sz="1200" b="1" spc="-10" dirty="0">
                <a:latin typeface="Calibri"/>
                <a:cs typeface="Calibri"/>
              </a:rPr>
              <a:t>Select</a:t>
            </a:r>
            <a:endParaRPr sz="1200">
              <a:latin typeface="Calibri"/>
              <a:cs typeface="Calibri"/>
            </a:endParaRPr>
          </a:p>
        </p:txBody>
      </p:sp>
      <p:sp>
        <p:nvSpPr>
          <p:cNvPr id="97" name="object 97"/>
          <p:cNvSpPr/>
          <p:nvPr/>
        </p:nvSpPr>
        <p:spPr>
          <a:xfrm>
            <a:off x="10157714" y="3293109"/>
            <a:ext cx="733425" cy="394970"/>
          </a:xfrm>
          <a:custGeom>
            <a:avLst/>
            <a:gdLst/>
            <a:ahLst/>
            <a:cxnLst/>
            <a:rect l="l" t="t" r="r" b="b"/>
            <a:pathLst>
              <a:path w="733425" h="394970">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70">
                <a:moveTo>
                  <a:pt x="733044" y="294271"/>
                </a:moveTo>
                <a:lnTo>
                  <a:pt x="701268" y="295275"/>
                </a:lnTo>
                <a:lnTo>
                  <a:pt x="691896" y="0"/>
                </a:lnTo>
                <a:lnTo>
                  <a:pt x="679196" y="508"/>
                </a:lnTo>
                <a:lnTo>
                  <a:pt x="688568" y="295668"/>
                </a:lnTo>
                <a:lnTo>
                  <a:pt x="656844" y="296684"/>
                </a:lnTo>
                <a:lnTo>
                  <a:pt x="697357" y="371729"/>
                </a:lnTo>
                <a:lnTo>
                  <a:pt x="726541" y="308356"/>
                </a:lnTo>
                <a:lnTo>
                  <a:pt x="733044" y="294271"/>
                </a:lnTo>
                <a:close/>
              </a:path>
            </a:pathLst>
          </a:custGeom>
          <a:solidFill>
            <a:srgbClr val="4471C4"/>
          </a:solidFill>
        </p:spPr>
        <p:txBody>
          <a:bodyPr wrap="square" lIns="0" tIns="0" rIns="0" bIns="0" rtlCol="0"/>
          <a:lstStyle/>
          <a:p>
            <a:endParaRPr/>
          </a:p>
        </p:txBody>
      </p:sp>
      <p:sp>
        <p:nvSpPr>
          <p:cNvPr id="98" name="object 98"/>
          <p:cNvSpPr txBox="1"/>
          <p:nvPr/>
        </p:nvSpPr>
        <p:spPr>
          <a:xfrm>
            <a:off x="10914380" y="3534917"/>
            <a:ext cx="404495" cy="574040"/>
          </a:xfrm>
          <a:prstGeom prst="rect">
            <a:avLst/>
          </a:prstGeom>
        </p:spPr>
        <p:txBody>
          <a:bodyPr vert="horz" wrap="square" lIns="0" tIns="12700" rIns="0" bIns="0" rtlCol="0">
            <a:spAutoFit/>
          </a:bodyPr>
          <a:lstStyle/>
          <a:p>
            <a:pPr marL="12700" marR="5080" algn="just">
              <a:lnSpc>
                <a:spcPct val="100000"/>
              </a:lnSpc>
              <a:spcBef>
                <a:spcPts val="100"/>
              </a:spcBef>
            </a:pPr>
            <a:r>
              <a:rPr sz="1200" b="1" spc="-10" dirty="0">
                <a:latin typeface="Calibri"/>
                <a:cs typeface="Calibri"/>
              </a:rPr>
              <a:t>Write </a:t>
            </a:r>
            <a:r>
              <a:rPr sz="1200" b="1" dirty="0">
                <a:latin typeface="Calibri"/>
                <a:cs typeface="Calibri"/>
              </a:rPr>
              <a:t>Reg</a:t>
            </a:r>
            <a:r>
              <a:rPr sz="1200" b="1" spc="-15" dirty="0">
                <a:latin typeface="Calibri"/>
                <a:cs typeface="Calibri"/>
              </a:rPr>
              <a:t> </a:t>
            </a:r>
            <a:r>
              <a:rPr sz="1200" b="1" spc="-50" dirty="0">
                <a:latin typeface="Calibri"/>
                <a:cs typeface="Calibri"/>
              </a:rPr>
              <a:t>C </a:t>
            </a:r>
            <a:r>
              <a:rPr sz="1200" b="1" spc="-10" dirty="0">
                <a:latin typeface="Calibri"/>
                <a:cs typeface="Calibri"/>
              </a:rPr>
              <a:t>Select</a:t>
            </a:r>
            <a:endParaRPr sz="1200">
              <a:latin typeface="Calibri"/>
              <a:cs typeface="Calibri"/>
            </a:endParaRPr>
          </a:p>
        </p:txBody>
      </p:sp>
      <p:sp>
        <p:nvSpPr>
          <p:cNvPr id="99" name="object 99"/>
          <p:cNvSpPr txBox="1"/>
          <p:nvPr/>
        </p:nvSpPr>
        <p:spPr>
          <a:xfrm>
            <a:off x="7745730" y="4142994"/>
            <a:ext cx="723265" cy="391160"/>
          </a:xfrm>
          <a:prstGeom prst="rect">
            <a:avLst/>
          </a:prstGeom>
        </p:spPr>
        <p:txBody>
          <a:bodyPr vert="horz" wrap="square" lIns="0" tIns="12700" rIns="0" bIns="0" rtlCol="0">
            <a:spAutoFit/>
          </a:bodyPr>
          <a:lstStyle/>
          <a:p>
            <a:pPr marL="12700" marR="5080">
              <a:lnSpc>
                <a:spcPct val="100000"/>
              </a:lnSpc>
              <a:spcBef>
                <a:spcPts val="100"/>
              </a:spcBef>
            </a:pPr>
            <a:r>
              <a:rPr sz="1200" spc="-10" dirty="0">
                <a:latin typeface="Calibri"/>
                <a:cs typeface="Calibri"/>
              </a:rPr>
              <a:t>MemRead/ MemWrite</a:t>
            </a:r>
            <a:endParaRPr sz="1200">
              <a:latin typeface="Calibri"/>
              <a:cs typeface="Calibri"/>
            </a:endParaRPr>
          </a:p>
        </p:txBody>
      </p:sp>
      <p:sp>
        <p:nvSpPr>
          <p:cNvPr id="100" name="object 100"/>
          <p:cNvSpPr txBox="1"/>
          <p:nvPr/>
        </p:nvSpPr>
        <p:spPr>
          <a:xfrm>
            <a:off x="217931" y="5036261"/>
            <a:ext cx="1624965" cy="300355"/>
          </a:xfrm>
          <a:prstGeom prst="rect">
            <a:avLst/>
          </a:prstGeom>
        </p:spPr>
        <p:txBody>
          <a:bodyPr vert="horz" wrap="square" lIns="0" tIns="12700" rIns="0" bIns="0" rtlCol="0">
            <a:spAutoFit/>
          </a:bodyPr>
          <a:lstStyle/>
          <a:p>
            <a:pPr marL="14604">
              <a:lnSpc>
                <a:spcPct val="100000"/>
              </a:lnSpc>
              <a:spcBef>
                <a:spcPts val="100"/>
              </a:spcBef>
            </a:pPr>
            <a:r>
              <a:rPr sz="1800" b="1" dirty="0">
                <a:latin typeface="Calibri"/>
                <a:cs typeface="Calibri"/>
              </a:rPr>
              <a:t>Instruction</a:t>
            </a:r>
            <a:r>
              <a:rPr sz="1800" b="1" spc="-40" dirty="0">
                <a:latin typeface="Calibri"/>
                <a:cs typeface="Calibri"/>
              </a:rPr>
              <a:t> </a:t>
            </a:r>
            <a:r>
              <a:rPr sz="1800" b="1" spc="-10" dirty="0">
                <a:latin typeface="Calibri"/>
                <a:cs typeface="Calibri"/>
              </a:rPr>
              <a:t>Fetch</a:t>
            </a:r>
            <a:endParaRPr sz="1800">
              <a:latin typeface="Calibri"/>
              <a:cs typeface="Calibri"/>
            </a:endParaRPr>
          </a:p>
        </p:txBody>
      </p:sp>
      <p:sp>
        <p:nvSpPr>
          <p:cNvPr id="101" name="object 101"/>
          <p:cNvSpPr txBox="1"/>
          <p:nvPr/>
        </p:nvSpPr>
        <p:spPr>
          <a:xfrm>
            <a:off x="2198370" y="5055565"/>
            <a:ext cx="2320290" cy="300355"/>
          </a:xfrm>
          <a:prstGeom prst="rect">
            <a:avLst/>
          </a:prstGeom>
        </p:spPr>
        <p:txBody>
          <a:bodyPr vert="horz" wrap="square" lIns="0" tIns="12700" rIns="0" bIns="0" rtlCol="0">
            <a:spAutoFit/>
          </a:bodyPr>
          <a:lstStyle/>
          <a:p>
            <a:pPr marL="12700">
              <a:lnSpc>
                <a:spcPct val="100000"/>
              </a:lnSpc>
              <a:spcBef>
                <a:spcPts val="100"/>
              </a:spcBef>
              <a:tabLst>
                <a:tab pos="1570355" algn="l"/>
              </a:tabLst>
            </a:pPr>
            <a:r>
              <a:rPr sz="1800" b="1" spc="-25" dirty="0">
                <a:latin typeface="Calibri"/>
                <a:cs typeface="Calibri"/>
              </a:rPr>
              <a:t>Instr.</a:t>
            </a:r>
            <a:r>
              <a:rPr sz="1800" b="1" spc="-65" dirty="0">
                <a:latin typeface="Calibri"/>
                <a:cs typeface="Calibri"/>
              </a:rPr>
              <a:t> </a:t>
            </a:r>
            <a:r>
              <a:rPr sz="1800" b="1" spc="-10" dirty="0">
                <a:latin typeface="Calibri"/>
                <a:cs typeface="Calibri"/>
              </a:rPr>
              <a:t>Decode</a:t>
            </a:r>
            <a:r>
              <a:rPr sz="1800" b="1" dirty="0">
                <a:latin typeface="Calibri"/>
                <a:cs typeface="Calibri"/>
              </a:rPr>
              <a:t>	</a:t>
            </a:r>
            <a:r>
              <a:rPr sz="1800" b="1" spc="-10" dirty="0">
                <a:latin typeface="Calibri"/>
                <a:cs typeface="Calibri"/>
              </a:rPr>
              <a:t>Execute</a:t>
            </a:r>
            <a:endParaRPr sz="1800">
              <a:latin typeface="Calibri"/>
              <a:cs typeface="Calibri"/>
            </a:endParaRPr>
          </a:p>
        </p:txBody>
      </p:sp>
      <p:sp>
        <p:nvSpPr>
          <p:cNvPr id="102" name="object 102"/>
          <p:cNvSpPr txBox="1"/>
          <p:nvPr/>
        </p:nvSpPr>
        <p:spPr>
          <a:xfrm>
            <a:off x="7016622" y="5038725"/>
            <a:ext cx="84010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Memory</a:t>
            </a:r>
            <a:endParaRPr sz="1800">
              <a:latin typeface="Calibri"/>
              <a:cs typeface="Calibri"/>
            </a:endParaRPr>
          </a:p>
        </p:txBody>
      </p:sp>
      <p:sp>
        <p:nvSpPr>
          <p:cNvPr id="103" name="object 103"/>
          <p:cNvSpPr txBox="1"/>
          <p:nvPr/>
        </p:nvSpPr>
        <p:spPr>
          <a:xfrm>
            <a:off x="9172956" y="4995417"/>
            <a:ext cx="2618740" cy="299720"/>
          </a:xfrm>
          <a:prstGeom prst="rect">
            <a:avLst/>
          </a:prstGeom>
        </p:spPr>
        <p:txBody>
          <a:bodyPr vert="horz" wrap="square" lIns="0" tIns="12700" rIns="0" bIns="0" rtlCol="0">
            <a:spAutoFit/>
          </a:bodyPr>
          <a:lstStyle/>
          <a:p>
            <a:pPr marL="42545">
              <a:lnSpc>
                <a:spcPct val="100000"/>
              </a:lnSpc>
              <a:spcBef>
                <a:spcPts val="100"/>
              </a:spcBef>
            </a:pPr>
            <a:r>
              <a:rPr sz="1800" b="1" dirty="0">
                <a:latin typeface="Calibri"/>
                <a:cs typeface="Calibri"/>
              </a:rPr>
              <a:t>Register</a:t>
            </a:r>
            <a:r>
              <a:rPr sz="1800" b="1" spc="-60" dirty="0">
                <a:latin typeface="Calibri"/>
                <a:cs typeface="Calibri"/>
              </a:rPr>
              <a:t> </a:t>
            </a:r>
            <a:r>
              <a:rPr sz="1800" b="1" spc="-20" dirty="0">
                <a:latin typeface="Calibri"/>
                <a:cs typeface="Calibri"/>
              </a:rPr>
              <a:t>Write-Back</a:t>
            </a:r>
            <a:endParaRPr sz="1800">
              <a:latin typeface="Calibri"/>
              <a:cs typeface="Calibri"/>
            </a:endParaRPr>
          </a:p>
        </p:txBody>
      </p:sp>
      <p:grpSp>
        <p:nvGrpSpPr>
          <p:cNvPr id="104" name="object 104"/>
          <p:cNvGrpSpPr/>
          <p:nvPr/>
        </p:nvGrpSpPr>
        <p:grpSpPr>
          <a:xfrm>
            <a:off x="1766061" y="2276601"/>
            <a:ext cx="453390" cy="2224405"/>
            <a:chOff x="1766061" y="2276601"/>
            <a:chExt cx="453390" cy="2224405"/>
          </a:xfrm>
        </p:grpSpPr>
        <p:sp>
          <p:nvSpPr>
            <p:cNvPr id="105" name="object 105"/>
            <p:cNvSpPr/>
            <p:nvPr/>
          </p:nvSpPr>
          <p:spPr>
            <a:xfrm>
              <a:off x="1772411" y="2282951"/>
              <a:ext cx="440690" cy="2211705"/>
            </a:xfrm>
            <a:custGeom>
              <a:avLst/>
              <a:gdLst/>
              <a:ahLst/>
              <a:cxnLst/>
              <a:rect l="l" t="t" r="r" b="b"/>
              <a:pathLst>
                <a:path w="440689" h="2211704">
                  <a:moveTo>
                    <a:pt x="440436" y="0"/>
                  </a:moveTo>
                  <a:lnTo>
                    <a:pt x="0" y="0"/>
                  </a:lnTo>
                  <a:lnTo>
                    <a:pt x="0" y="2211324"/>
                  </a:lnTo>
                  <a:lnTo>
                    <a:pt x="440436" y="2211324"/>
                  </a:lnTo>
                  <a:lnTo>
                    <a:pt x="440436" y="0"/>
                  </a:lnTo>
                  <a:close/>
                </a:path>
              </a:pathLst>
            </a:custGeom>
            <a:solidFill>
              <a:srgbClr val="4471C4"/>
            </a:solidFill>
          </p:spPr>
          <p:txBody>
            <a:bodyPr wrap="square" lIns="0" tIns="0" rIns="0" bIns="0" rtlCol="0"/>
            <a:lstStyle/>
            <a:p>
              <a:endParaRPr/>
            </a:p>
          </p:txBody>
        </p:sp>
        <p:sp>
          <p:nvSpPr>
            <p:cNvPr id="106" name="object 106"/>
            <p:cNvSpPr/>
            <p:nvPr/>
          </p:nvSpPr>
          <p:spPr>
            <a:xfrm>
              <a:off x="1772411" y="2282951"/>
              <a:ext cx="440690" cy="2211705"/>
            </a:xfrm>
            <a:custGeom>
              <a:avLst/>
              <a:gdLst/>
              <a:ahLst/>
              <a:cxnLst/>
              <a:rect l="l" t="t" r="r" b="b"/>
              <a:pathLst>
                <a:path w="440689" h="2211704">
                  <a:moveTo>
                    <a:pt x="0" y="2211324"/>
                  </a:moveTo>
                  <a:lnTo>
                    <a:pt x="440436" y="2211324"/>
                  </a:lnTo>
                  <a:lnTo>
                    <a:pt x="440436" y="0"/>
                  </a:lnTo>
                  <a:lnTo>
                    <a:pt x="0" y="0"/>
                  </a:lnTo>
                  <a:lnTo>
                    <a:pt x="0" y="2211324"/>
                  </a:lnTo>
                  <a:close/>
                </a:path>
              </a:pathLst>
            </a:custGeom>
            <a:ln w="12699">
              <a:solidFill>
                <a:srgbClr val="2E528F"/>
              </a:solidFill>
            </a:ln>
          </p:spPr>
          <p:txBody>
            <a:bodyPr wrap="square" lIns="0" tIns="0" rIns="0" bIns="0" rtlCol="0"/>
            <a:lstStyle/>
            <a:p>
              <a:endParaRPr/>
            </a:p>
          </p:txBody>
        </p:sp>
      </p:grpSp>
      <p:sp>
        <p:nvSpPr>
          <p:cNvPr id="107" name="object 107"/>
          <p:cNvSpPr txBox="1"/>
          <p:nvPr/>
        </p:nvSpPr>
        <p:spPr>
          <a:xfrm>
            <a:off x="1857248" y="3087115"/>
            <a:ext cx="26924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IF/</a:t>
            </a:r>
            <a:endParaRPr sz="1800">
              <a:latin typeface="Calibri"/>
              <a:cs typeface="Calibri"/>
            </a:endParaRPr>
          </a:p>
        </p:txBody>
      </p:sp>
      <p:sp>
        <p:nvSpPr>
          <p:cNvPr id="108" name="object 108"/>
          <p:cNvSpPr txBox="1"/>
          <p:nvPr/>
        </p:nvSpPr>
        <p:spPr>
          <a:xfrm>
            <a:off x="1880107" y="3361131"/>
            <a:ext cx="224790"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ID</a:t>
            </a:r>
            <a:endParaRPr sz="1800">
              <a:latin typeface="Calibri"/>
              <a:cs typeface="Calibri"/>
            </a:endParaRPr>
          </a:p>
        </p:txBody>
      </p:sp>
      <p:grpSp>
        <p:nvGrpSpPr>
          <p:cNvPr id="109" name="object 109"/>
          <p:cNvGrpSpPr/>
          <p:nvPr/>
        </p:nvGrpSpPr>
        <p:grpSpPr>
          <a:xfrm>
            <a:off x="3422650" y="2262885"/>
            <a:ext cx="495934" cy="2224405"/>
            <a:chOff x="3422650" y="2262885"/>
            <a:chExt cx="495934" cy="2224405"/>
          </a:xfrm>
        </p:grpSpPr>
        <p:sp>
          <p:nvSpPr>
            <p:cNvPr id="110" name="object 110"/>
            <p:cNvSpPr/>
            <p:nvPr/>
          </p:nvSpPr>
          <p:spPr>
            <a:xfrm>
              <a:off x="3429000" y="2269235"/>
              <a:ext cx="483234" cy="2211705"/>
            </a:xfrm>
            <a:custGeom>
              <a:avLst/>
              <a:gdLst/>
              <a:ahLst/>
              <a:cxnLst/>
              <a:rect l="l" t="t" r="r" b="b"/>
              <a:pathLst>
                <a:path w="483235" h="2211704">
                  <a:moveTo>
                    <a:pt x="483108" y="0"/>
                  </a:moveTo>
                  <a:lnTo>
                    <a:pt x="0" y="0"/>
                  </a:lnTo>
                  <a:lnTo>
                    <a:pt x="0" y="2211324"/>
                  </a:lnTo>
                  <a:lnTo>
                    <a:pt x="483108" y="2211324"/>
                  </a:lnTo>
                  <a:lnTo>
                    <a:pt x="483108" y="0"/>
                  </a:lnTo>
                  <a:close/>
                </a:path>
              </a:pathLst>
            </a:custGeom>
            <a:solidFill>
              <a:srgbClr val="4471C4"/>
            </a:solidFill>
          </p:spPr>
          <p:txBody>
            <a:bodyPr wrap="square" lIns="0" tIns="0" rIns="0" bIns="0" rtlCol="0"/>
            <a:lstStyle/>
            <a:p>
              <a:endParaRPr/>
            </a:p>
          </p:txBody>
        </p:sp>
        <p:sp>
          <p:nvSpPr>
            <p:cNvPr id="111" name="object 111"/>
            <p:cNvSpPr/>
            <p:nvPr/>
          </p:nvSpPr>
          <p:spPr>
            <a:xfrm>
              <a:off x="3429000" y="2269235"/>
              <a:ext cx="483234" cy="2211705"/>
            </a:xfrm>
            <a:custGeom>
              <a:avLst/>
              <a:gdLst/>
              <a:ahLst/>
              <a:cxnLst/>
              <a:rect l="l" t="t" r="r" b="b"/>
              <a:pathLst>
                <a:path w="483235" h="2211704">
                  <a:moveTo>
                    <a:pt x="0" y="2211324"/>
                  </a:moveTo>
                  <a:lnTo>
                    <a:pt x="483108" y="2211324"/>
                  </a:lnTo>
                  <a:lnTo>
                    <a:pt x="483108" y="0"/>
                  </a:lnTo>
                  <a:lnTo>
                    <a:pt x="0" y="0"/>
                  </a:lnTo>
                  <a:lnTo>
                    <a:pt x="0" y="2211324"/>
                  </a:lnTo>
                  <a:close/>
                </a:path>
              </a:pathLst>
            </a:custGeom>
            <a:ln w="12700">
              <a:solidFill>
                <a:srgbClr val="2E528F"/>
              </a:solidFill>
            </a:ln>
          </p:spPr>
          <p:txBody>
            <a:bodyPr wrap="square" lIns="0" tIns="0" rIns="0" bIns="0" rtlCol="0"/>
            <a:lstStyle/>
            <a:p>
              <a:endParaRPr/>
            </a:p>
          </p:txBody>
        </p:sp>
      </p:grpSp>
      <p:sp>
        <p:nvSpPr>
          <p:cNvPr id="112" name="object 112"/>
          <p:cNvSpPr txBox="1"/>
          <p:nvPr/>
        </p:nvSpPr>
        <p:spPr>
          <a:xfrm>
            <a:off x="3514090" y="3073095"/>
            <a:ext cx="312420" cy="57467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ID/</a:t>
            </a:r>
            <a:endParaRPr sz="1800">
              <a:latin typeface="Calibri"/>
              <a:cs typeface="Calibri"/>
            </a:endParaRPr>
          </a:p>
          <a:p>
            <a:pPr marL="41275">
              <a:lnSpc>
                <a:spcPct val="100000"/>
              </a:lnSpc>
              <a:spcBef>
                <a:spcPts val="5"/>
              </a:spcBef>
            </a:pPr>
            <a:r>
              <a:rPr sz="1800" spc="-25" dirty="0">
                <a:solidFill>
                  <a:srgbClr val="FFFFFF"/>
                </a:solidFill>
                <a:latin typeface="Calibri"/>
                <a:cs typeface="Calibri"/>
              </a:rPr>
              <a:t>EX</a:t>
            </a:r>
            <a:endParaRPr sz="1800">
              <a:latin typeface="Calibri"/>
              <a:cs typeface="Calibri"/>
            </a:endParaRPr>
          </a:p>
        </p:txBody>
      </p:sp>
      <p:grpSp>
        <p:nvGrpSpPr>
          <p:cNvPr id="113" name="object 113"/>
          <p:cNvGrpSpPr/>
          <p:nvPr/>
        </p:nvGrpSpPr>
        <p:grpSpPr>
          <a:xfrm>
            <a:off x="6335014" y="2253742"/>
            <a:ext cx="694055" cy="2224405"/>
            <a:chOff x="6335014" y="2253742"/>
            <a:chExt cx="694055" cy="2224405"/>
          </a:xfrm>
        </p:grpSpPr>
        <p:sp>
          <p:nvSpPr>
            <p:cNvPr id="114" name="object 114"/>
            <p:cNvSpPr/>
            <p:nvPr/>
          </p:nvSpPr>
          <p:spPr>
            <a:xfrm>
              <a:off x="6341364" y="2260092"/>
              <a:ext cx="681355" cy="2211705"/>
            </a:xfrm>
            <a:custGeom>
              <a:avLst/>
              <a:gdLst/>
              <a:ahLst/>
              <a:cxnLst/>
              <a:rect l="l" t="t" r="r" b="b"/>
              <a:pathLst>
                <a:path w="681354" h="2211704">
                  <a:moveTo>
                    <a:pt x="681228" y="0"/>
                  </a:moveTo>
                  <a:lnTo>
                    <a:pt x="0" y="0"/>
                  </a:lnTo>
                  <a:lnTo>
                    <a:pt x="0" y="2211323"/>
                  </a:lnTo>
                  <a:lnTo>
                    <a:pt x="681228" y="2211323"/>
                  </a:lnTo>
                  <a:lnTo>
                    <a:pt x="681228" y="0"/>
                  </a:lnTo>
                  <a:close/>
                </a:path>
              </a:pathLst>
            </a:custGeom>
            <a:solidFill>
              <a:srgbClr val="4471C4"/>
            </a:solidFill>
          </p:spPr>
          <p:txBody>
            <a:bodyPr wrap="square" lIns="0" tIns="0" rIns="0" bIns="0" rtlCol="0"/>
            <a:lstStyle/>
            <a:p>
              <a:endParaRPr/>
            </a:p>
          </p:txBody>
        </p:sp>
        <p:sp>
          <p:nvSpPr>
            <p:cNvPr id="115" name="object 115"/>
            <p:cNvSpPr/>
            <p:nvPr/>
          </p:nvSpPr>
          <p:spPr>
            <a:xfrm>
              <a:off x="6341364" y="2260092"/>
              <a:ext cx="681355" cy="2211705"/>
            </a:xfrm>
            <a:custGeom>
              <a:avLst/>
              <a:gdLst/>
              <a:ahLst/>
              <a:cxnLst/>
              <a:rect l="l" t="t" r="r" b="b"/>
              <a:pathLst>
                <a:path w="681354" h="2211704">
                  <a:moveTo>
                    <a:pt x="0" y="2211323"/>
                  </a:moveTo>
                  <a:lnTo>
                    <a:pt x="681228" y="2211323"/>
                  </a:lnTo>
                  <a:lnTo>
                    <a:pt x="681228" y="0"/>
                  </a:lnTo>
                  <a:lnTo>
                    <a:pt x="0" y="0"/>
                  </a:lnTo>
                  <a:lnTo>
                    <a:pt x="0" y="2211323"/>
                  </a:lnTo>
                  <a:close/>
                </a:path>
              </a:pathLst>
            </a:custGeom>
            <a:ln w="12699">
              <a:solidFill>
                <a:srgbClr val="2E528F"/>
              </a:solidFill>
            </a:ln>
          </p:spPr>
          <p:txBody>
            <a:bodyPr wrap="square" lIns="0" tIns="0" rIns="0" bIns="0" rtlCol="0"/>
            <a:lstStyle/>
            <a:p>
              <a:endParaRPr/>
            </a:p>
          </p:txBody>
        </p:sp>
      </p:grpSp>
      <p:sp>
        <p:nvSpPr>
          <p:cNvPr id="116" name="object 116"/>
          <p:cNvSpPr txBox="1"/>
          <p:nvPr/>
        </p:nvSpPr>
        <p:spPr>
          <a:xfrm>
            <a:off x="6423152" y="3064255"/>
            <a:ext cx="517525" cy="574040"/>
          </a:xfrm>
          <a:prstGeom prst="rect">
            <a:avLst/>
          </a:prstGeom>
        </p:spPr>
        <p:txBody>
          <a:bodyPr vert="horz" wrap="square" lIns="0" tIns="12700" rIns="0" bIns="0" rtlCol="0">
            <a:spAutoFit/>
          </a:bodyPr>
          <a:lstStyle/>
          <a:p>
            <a:pPr marL="12700" marR="5080" indent="86360">
              <a:lnSpc>
                <a:spcPct val="100000"/>
              </a:lnSpc>
              <a:spcBef>
                <a:spcPts val="100"/>
              </a:spcBef>
            </a:pPr>
            <a:r>
              <a:rPr sz="1800" spc="-25" dirty="0">
                <a:solidFill>
                  <a:srgbClr val="FFFFFF"/>
                </a:solidFill>
                <a:latin typeface="Calibri"/>
                <a:cs typeface="Calibri"/>
              </a:rPr>
              <a:t>EX/ Mem</a:t>
            </a:r>
            <a:endParaRPr sz="1800">
              <a:latin typeface="Calibri"/>
              <a:cs typeface="Calibri"/>
            </a:endParaRPr>
          </a:p>
        </p:txBody>
      </p:sp>
      <p:grpSp>
        <p:nvGrpSpPr>
          <p:cNvPr id="117" name="object 117"/>
          <p:cNvGrpSpPr/>
          <p:nvPr/>
        </p:nvGrpSpPr>
        <p:grpSpPr>
          <a:xfrm>
            <a:off x="8901430" y="2366517"/>
            <a:ext cx="706120" cy="2225675"/>
            <a:chOff x="8901430" y="2366517"/>
            <a:chExt cx="706120" cy="2225675"/>
          </a:xfrm>
        </p:grpSpPr>
        <p:sp>
          <p:nvSpPr>
            <p:cNvPr id="118" name="object 118"/>
            <p:cNvSpPr/>
            <p:nvPr/>
          </p:nvSpPr>
          <p:spPr>
            <a:xfrm>
              <a:off x="8907780" y="2372867"/>
              <a:ext cx="693420" cy="2212975"/>
            </a:xfrm>
            <a:custGeom>
              <a:avLst/>
              <a:gdLst/>
              <a:ahLst/>
              <a:cxnLst/>
              <a:rect l="l" t="t" r="r" b="b"/>
              <a:pathLst>
                <a:path w="693420" h="2212975">
                  <a:moveTo>
                    <a:pt x="693420" y="0"/>
                  </a:moveTo>
                  <a:lnTo>
                    <a:pt x="0" y="0"/>
                  </a:lnTo>
                  <a:lnTo>
                    <a:pt x="0" y="2212847"/>
                  </a:lnTo>
                  <a:lnTo>
                    <a:pt x="693420" y="2212847"/>
                  </a:lnTo>
                  <a:lnTo>
                    <a:pt x="693420" y="0"/>
                  </a:lnTo>
                  <a:close/>
                </a:path>
              </a:pathLst>
            </a:custGeom>
            <a:solidFill>
              <a:srgbClr val="4471C4"/>
            </a:solidFill>
          </p:spPr>
          <p:txBody>
            <a:bodyPr wrap="square" lIns="0" tIns="0" rIns="0" bIns="0" rtlCol="0"/>
            <a:lstStyle/>
            <a:p>
              <a:endParaRPr/>
            </a:p>
          </p:txBody>
        </p:sp>
        <p:sp>
          <p:nvSpPr>
            <p:cNvPr id="119" name="object 119"/>
            <p:cNvSpPr/>
            <p:nvPr/>
          </p:nvSpPr>
          <p:spPr>
            <a:xfrm>
              <a:off x="8907780" y="2372867"/>
              <a:ext cx="693420" cy="2212975"/>
            </a:xfrm>
            <a:custGeom>
              <a:avLst/>
              <a:gdLst/>
              <a:ahLst/>
              <a:cxnLst/>
              <a:rect l="l" t="t" r="r" b="b"/>
              <a:pathLst>
                <a:path w="693420" h="2212975">
                  <a:moveTo>
                    <a:pt x="0" y="2212847"/>
                  </a:moveTo>
                  <a:lnTo>
                    <a:pt x="693420" y="2212847"/>
                  </a:lnTo>
                  <a:lnTo>
                    <a:pt x="693420" y="0"/>
                  </a:lnTo>
                  <a:lnTo>
                    <a:pt x="0" y="0"/>
                  </a:lnTo>
                  <a:lnTo>
                    <a:pt x="0" y="2212847"/>
                  </a:lnTo>
                  <a:close/>
                </a:path>
              </a:pathLst>
            </a:custGeom>
            <a:ln w="12700">
              <a:solidFill>
                <a:srgbClr val="2E528F"/>
              </a:solidFill>
            </a:ln>
          </p:spPr>
          <p:txBody>
            <a:bodyPr wrap="square" lIns="0" tIns="0" rIns="0" bIns="0" rtlCol="0"/>
            <a:lstStyle/>
            <a:p>
              <a:endParaRPr/>
            </a:p>
          </p:txBody>
        </p:sp>
      </p:grpSp>
      <p:sp>
        <p:nvSpPr>
          <p:cNvPr id="120" name="object 120"/>
          <p:cNvSpPr txBox="1"/>
          <p:nvPr/>
        </p:nvSpPr>
        <p:spPr>
          <a:xfrm>
            <a:off x="8995664" y="3177921"/>
            <a:ext cx="1135380" cy="915669"/>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Mem</a:t>
            </a:r>
            <a:endParaRPr sz="1800">
              <a:latin typeface="Calibri"/>
              <a:cs typeface="Calibri"/>
            </a:endParaRPr>
          </a:p>
          <a:p>
            <a:pPr marL="766445" marR="5080" indent="-716280" algn="just">
              <a:lnSpc>
                <a:spcPct val="93500"/>
              </a:lnSpc>
              <a:spcBef>
                <a:spcPts val="140"/>
              </a:spcBef>
            </a:pPr>
            <a:r>
              <a:rPr sz="1800" dirty="0">
                <a:solidFill>
                  <a:srgbClr val="FFFFFF"/>
                </a:solidFill>
                <a:latin typeface="Calibri"/>
                <a:cs typeface="Calibri"/>
              </a:rPr>
              <a:t>/WB</a:t>
            </a:r>
            <a:r>
              <a:rPr sz="1800" spc="375" dirty="0">
                <a:solidFill>
                  <a:srgbClr val="FFFFFF"/>
                </a:solidFill>
                <a:latin typeface="Calibri"/>
                <a:cs typeface="Calibri"/>
              </a:rPr>
              <a:t>   </a:t>
            </a:r>
            <a:r>
              <a:rPr sz="1800" b="1" spc="-30" baseline="2314" dirty="0">
                <a:latin typeface="Calibri"/>
                <a:cs typeface="Calibri"/>
              </a:rPr>
              <a:t>Write </a:t>
            </a:r>
            <a:r>
              <a:rPr sz="1200" b="1" dirty="0">
                <a:latin typeface="Calibri"/>
                <a:cs typeface="Calibri"/>
              </a:rPr>
              <a:t>Reg</a:t>
            </a:r>
            <a:r>
              <a:rPr sz="1200" b="1" spc="-25" dirty="0">
                <a:latin typeface="Calibri"/>
                <a:cs typeface="Calibri"/>
              </a:rPr>
              <a:t> </a:t>
            </a:r>
            <a:r>
              <a:rPr sz="1200" b="1" spc="-50" dirty="0">
                <a:latin typeface="Calibri"/>
                <a:cs typeface="Calibri"/>
              </a:rPr>
              <a:t>C </a:t>
            </a:r>
            <a:r>
              <a:rPr sz="1200" b="1" spc="-20" dirty="0">
                <a:latin typeface="Calibri"/>
                <a:cs typeface="Calibri"/>
              </a:rPr>
              <a:t>Data</a:t>
            </a:r>
            <a:endParaRPr sz="1200">
              <a:latin typeface="Calibri"/>
              <a:cs typeface="Calibri"/>
            </a:endParaRPr>
          </a:p>
        </p:txBody>
      </p:sp>
      <p:sp>
        <p:nvSpPr>
          <p:cNvPr id="121" name="object 121"/>
          <p:cNvSpPr/>
          <p:nvPr/>
        </p:nvSpPr>
        <p:spPr>
          <a:xfrm>
            <a:off x="992124" y="968247"/>
            <a:ext cx="6160135" cy="2404110"/>
          </a:xfrm>
          <a:custGeom>
            <a:avLst/>
            <a:gdLst/>
            <a:ahLst/>
            <a:cxnLst/>
            <a:rect l="l" t="t" r="r" b="b"/>
            <a:pathLst>
              <a:path w="6160134" h="2404110">
                <a:moveTo>
                  <a:pt x="6147308" y="2391155"/>
                </a:moveTo>
                <a:lnTo>
                  <a:pt x="6031103" y="2391155"/>
                </a:lnTo>
                <a:lnTo>
                  <a:pt x="6031103" y="2403855"/>
                </a:lnTo>
                <a:lnTo>
                  <a:pt x="6160008" y="2403855"/>
                </a:lnTo>
                <a:lnTo>
                  <a:pt x="6160008" y="2397505"/>
                </a:lnTo>
                <a:lnTo>
                  <a:pt x="6147308" y="2397505"/>
                </a:lnTo>
                <a:lnTo>
                  <a:pt x="6147308" y="2391155"/>
                </a:lnTo>
                <a:close/>
              </a:path>
              <a:path w="6160134" h="2404110">
                <a:moveTo>
                  <a:pt x="6147308" y="6350"/>
                </a:moveTo>
                <a:lnTo>
                  <a:pt x="6147308" y="2397505"/>
                </a:lnTo>
                <a:lnTo>
                  <a:pt x="6153658" y="2391155"/>
                </a:lnTo>
                <a:lnTo>
                  <a:pt x="6160008" y="2391155"/>
                </a:lnTo>
                <a:lnTo>
                  <a:pt x="6160008" y="12700"/>
                </a:lnTo>
                <a:lnTo>
                  <a:pt x="6153658" y="12700"/>
                </a:lnTo>
                <a:lnTo>
                  <a:pt x="6147308" y="6350"/>
                </a:lnTo>
                <a:close/>
              </a:path>
              <a:path w="6160134" h="2404110">
                <a:moveTo>
                  <a:pt x="6160008" y="2391155"/>
                </a:moveTo>
                <a:lnTo>
                  <a:pt x="6153658" y="2391155"/>
                </a:lnTo>
                <a:lnTo>
                  <a:pt x="6147308" y="2397505"/>
                </a:lnTo>
                <a:lnTo>
                  <a:pt x="6160008" y="2397505"/>
                </a:lnTo>
                <a:lnTo>
                  <a:pt x="6160008" y="2391155"/>
                </a:lnTo>
                <a:close/>
              </a:path>
              <a:path w="6160134" h="2404110">
                <a:moveTo>
                  <a:pt x="31750" y="682243"/>
                </a:moveTo>
                <a:lnTo>
                  <a:pt x="0" y="682243"/>
                </a:lnTo>
                <a:lnTo>
                  <a:pt x="38100" y="758443"/>
                </a:lnTo>
                <a:lnTo>
                  <a:pt x="69850" y="694943"/>
                </a:lnTo>
                <a:lnTo>
                  <a:pt x="31750" y="694943"/>
                </a:lnTo>
                <a:lnTo>
                  <a:pt x="31750" y="682243"/>
                </a:lnTo>
                <a:close/>
              </a:path>
              <a:path w="6160134" h="2404110">
                <a:moveTo>
                  <a:pt x="6160008" y="0"/>
                </a:moveTo>
                <a:lnTo>
                  <a:pt x="31750" y="0"/>
                </a:lnTo>
                <a:lnTo>
                  <a:pt x="31750" y="694943"/>
                </a:lnTo>
                <a:lnTo>
                  <a:pt x="44450" y="694943"/>
                </a:lnTo>
                <a:lnTo>
                  <a:pt x="44450" y="12700"/>
                </a:lnTo>
                <a:lnTo>
                  <a:pt x="38100" y="12700"/>
                </a:lnTo>
                <a:lnTo>
                  <a:pt x="44450" y="6350"/>
                </a:lnTo>
                <a:lnTo>
                  <a:pt x="6160008" y="6350"/>
                </a:lnTo>
                <a:lnTo>
                  <a:pt x="6160008" y="0"/>
                </a:lnTo>
                <a:close/>
              </a:path>
              <a:path w="6160134" h="2404110">
                <a:moveTo>
                  <a:pt x="76200" y="682243"/>
                </a:moveTo>
                <a:lnTo>
                  <a:pt x="44450" y="682243"/>
                </a:lnTo>
                <a:lnTo>
                  <a:pt x="44450" y="694943"/>
                </a:lnTo>
                <a:lnTo>
                  <a:pt x="69850" y="694943"/>
                </a:lnTo>
                <a:lnTo>
                  <a:pt x="76200" y="682243"/>
                </a:lnTo>
                <a:close/>
              </a:path>
              <a:path w="6160134" h="2404110">
                <a:moveTo>
                  <a:pt x="44450" y="6350"/>
                </a:moveTo>
                <a:lnTo>
                  <a:pt x="38100" y="12700"/>
                </a:lnTo>
                <a:lnTo>
                  <a:pt x="44450" y="12700"/>
                </a:lnTo>
                <a:lnTo>
                  <a:pt x="44450" y="6350"/>
                </a:lnTo>
                <a:close/>
              </a:path>
              <a:path w="6160134" h="2404110">
                <a:moveTo>
                  <a:pt x="6147308" y="6350"/>
                </a:moveTo>
                <a:lnTo>
                  <a:pt x="44450" y="6350"/>
                </a:lnTo>
                <a:lnTo>
                  <a:pt x="44450" y="12700"/>
                </a:lnTo>
                <a:lnTo>
                  <a:pt x="6147308" y="12700"/>
                </a:lnTo>
                <a:lnTo>
                  <a:pt x="6147308" y="6350"/>
                </a:lnTo>
                <a:close/>
              </a:path>
              <a:path w="6160134" h="2404110">
                <a:moveTo>
                  <a:pt x="6160008" y="6350"/>
                </a:moveTo>
                <a:lnTo>
                  <a:pt x="6147308" y="6350"/>
                </a:lnTo>
                <a:lnTo>
                  <a:pt x="6153658" y="12700"/>
                </a:lnTo>
                <a:lnTo>
                  <a:pt x="6160008" y="12700"/>
                </a:lnTo>
                <a:lnTo>
                  <a:pt x="6160008" y="6350"/>
                </a:lnTo>
                <a:close/>
              </a:path>
            </a:pathLst>
          </a:custGeom>
          <a:solidFill>
            <a:srgbClr val="4471C4"/>
          </a:solidFill>
        </p:spPr>
        <p:txBody>
          <a:bodyPr wrap="square" lIns="0" tIns="0" rIns="0" bIns="0" rtlCol="0"/>
          <a:lstStyle/>
          <a:p>
            <a:endParaRPr/>
          </a:p>
        </p:txBody>
      </p:sp>
      <p:sp>
        <p:nvSpPr>
          <p:cNvPr id="122" name="object 122"/>
          <p:cNvSpPr txBox="1"/>
          <p:nvPr/>
        </p:nvSpPr>
        <p:spPr>
          <a:xfrm>
            <a:off x="4932934" y="771271"/>
            <a:ext cx="224917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PC</a:t>
            </a:r>
            <a:r>
              <a:rPr sz="1200" b="1" spc="-15" dirty="0">
                <a:latin typeface="Calibri"/>
                <a:cs typeface="Calibri"/>
              </a:rPr>
              <a:t> </a:t>
            </a:r>
            <a:r>
              <a:rPr sz="1200" b="1" dirty="0">
                <a:latin typeface="Calibri"/>
                <a:cs typeface="Calibri"/>
              </a:rPr>
              <a:t>Source</a:t>
            </a:r>
            <a:r>
              <a:rPr sz="1200" b="1" spc="-25" dirty="0">
                <a:latin typeface="Calibri"/>
                <a:cs typeface="Calibri"/>
              </a:rPr>
              <a:t> </a:t>
            </a:r>
            <a:r>
              <a:rPr sz="1200" b="1" dirty="0">
                <a:latin typeface="Calibri"/>
                <a:cs typeface="Calibri"/>
              </a:rPr>
              <a:t>Select</a:t>
            </a:r>
            <a:r>
              <a:rPr sz="1200" b="1" spc="-20" dirty="0">
                <a:latin typeface="Calibri"/>
                <a:cs typeface="Calibri"/>
              </a:rPr>
              <a:t> </a:t>
            </a:r>
            <a:r>
              <a:rPr sz="1200" b="1" dirty="0">
                <a:latin typeface="Calibri"/>
                <a:cs typeface="Calibri"/>
              </a:rPr>
              <a:t>(1</a:t>
            </a:r>
            <a:r>
              <a:rPr sz="1200" b="1" spc="-10" dirty="0">
                <a:latin typeface="Calibri"/>
                <a:cs typeface="Calibri"/>
              </a:rPr>
              <a:t> </a:t>
            </a:r>
            <a:r>
              <a:rPr sz="1200" b="1" dirty="0">
                <a:latin typeface="Calibri"/>
                <a:cs typeface="Calibri"/>
              </a:rPr>
              <a:t>if</a:t>
            </a:r>
            <a:r>
              <a:rPr sz="1200" b="1" spc="-20" dirty="0">
                <a:latin typeface="Calibri"/>
                <a:cs typeface="Calibri"/>
              </a:rPr>
              <a:t> </a:t>
            </a:r>
            <a:r>
              <a:rPr sz="1200" b="1" dirty="0">
                <a:latin typeface="Calibri"/>
                <a:cs typeface="Calibri"/>
              </a:rPr>
              <a:t>branch</a:t>
            </a:r>
            <a:r>
              <a:rPr sz="1200" b="1" spc="-15" dirty="0">
                <a:latin typeface="Calibri"/>
                <a:cs typeface="Calibri"/>
              </a:rPr>
              <a:t> </a:t>
            </a:r>
            <a:r>
              <a:rPr sz="1200" b="1" spc="-10" dirty="0">
                <a:latin typeface="Calibri"/>
                <a:cs typeface="Calibri"/>
              </a:rPr>
              <a:t>taken)</a:t>
            </a:r>
            <a:endParaRPr sz="1200">
              <a:latin typeface="Calibri"/>
              <a:cs typeface="Calibri"/>
            </a:endParaRPr>
          </a:p>
        </p:txBody>
      </p:sp>
      <p:sp>
        <p:nvSpPr>
          <p:cNvPr id="123" name="object 123"/>
          <p:cNvSpPr/>
          <p:nvPr/>
        </p:nvSpPr>
        <p:spPr>
          <a:xfrm>
            <a:off x="8188197" y="2060320"/>
            <a:ext cx="76200" cy="518159"/>
          </a:xfrm>
          <a:custGeom>
            <a:avLst/>
            <a:gdLst/>
            <a:ahLst/>
            <a:cxnLst/>
            <a:rect l="l" t="t" r="r" b="b"/>
            <a:pathLst>
              <a:path w="76200" h="518160">
                <a:moveTo>
                  <a:pt x="31748" y="441833"/>
                </a:moveTo>
                <a:lnTo>
                  <a:pt x="0" y="442467"/>
                </a:lnTo>
                <a:lnTo>
                  <a:pt x="39624" y="517905"/>
                </a:lnTo>
                <a:lnTo>
                  <a:pt x="69741" y="454532"/>
                </a:lnTo>
                <a:lnTo>
                  <a:pt x="32003" y="454532"/>
                </a:lnTo>
                <a:lnTo>
                  <a:pt x="31748" y="441833"/>
                </a:lnTo>
                <a:close/>
              </a:path>
              <a:path w="76200" h="518160">
                <a:moveTo>
                  <a:pt x="44448" y="441579"/>
                </a:moveTo>
                <a:lnTo>
                  <a:pt x="31748" y="441833"/>
                </a:lnTo>
                <a:lnTo>
                  <a:pt x="32003" y="454532"/>
                </a:lnTo>
                <a:lnTo>
                  <a:pt x="44703" y="454278"/>
                </a:lnTo>
                <a:lnTo>
                  <a:pt x="44448" y="441579"/>
                </a:lnTo>
                <a:close/>
              </a:path>
              <a:path w="76200" h="518160">
                <a:moveTo>
                  <a:pt x="76200" y="440943"/>
                </a:moveTo>
                <a:lnTo>
                  <a:pt x="44448" y="441579"/>
                </a:lnTo>
                <a:lnTo>
                  <a:pt x="44703" y="454278"/>
                </a:lnTo>
                <a:lnTo>
                  <a:pt x="32003" y="454532"/>
                </a:lnTo>
                <a:lnTo>
                  <a:pt x="69741" y="454532"/>
                </a:lnTo>
                <a:lnTo>
                  <a:pt x="76200" y="440943"/>
                </a:lnTo>
                <a:close/>
              </a:path>
              <a:path w="76200" h="518160">
                <a:moveTo>
                  <a:pt x="35559" y="0"/>
                </a:moveTo>
                <a:lnTo>
                  <a:pt x="22859" y="253"/>
                </a:lnTo>
                <a:lnTo>
                  <a:pt x="31748" y="441833"/>
                </a:lnTo>
                <a:lnTo>
                  <a:pt x="44448" y="441579"/>
                </a:lnTo>
                <a:lnTo>
                  <a:pt x="35559" y="0"/>
                </a:lnTo>
                <a:close/>
              </a:path>
            </a:pathLst>
          </a:custGeom>
          <a:solidFill>
            <a:srgbClr val="4471C4"/>
          </a:solidFill>
        </p:spPr>
        <p:txBody>
          <a:bodyPr wrap="square" lIns="0" tIns="0" rIns="0" bIns="0" rtlCol="0"/>
          <a:lstStyle/>
          <a:p>
            <a:endParaRPr/>
          </a:p>
        </p:txBody>
      </p:sp>
      <p:sp>
        <p:nvSpPr>
          <p:cNvPr id="124" name="object 124"/>
          <p:cNvSpPr txBox="1"/>
          <p:nvPr/>
        </p:nvSpPr>
        <p:spPr>
          <a:xfrm>
            <a:off x="8272526" y="1959609"/>
            <a:ext cx="309245" cy="391160"/>
          </a:xfrm>
          <a:prstGeom prst="rect">
            <a:avLst/>
          </a:prstGeom>
        </p:spPr>
        <p:txBody>
          <a:bodyPr vert="horz" wrap="square" lIns="0" tIns="12700" rIns="0" bIns="0" rtlCol="0">
            <a:spAutoFit/>
          </a:bodyPr>
          <a:lstStyle/>
          <a:p>
            <a:pPr marR="5080">
              <a:lnSpc>
                <a:spcPct val="100000"/>
              </a:lnSpc>
              <a:spcBef>
                <a:spcPts val="100"/>
              </a:spcBef>
            </a:pPr>
            <a:r>
              <a:rPr sz="1200" b="1" spc="-25" dirty="0">
                <a:latin typeface="Calibri"/>
                <a:cs typeface="Calibri"/>
              </a:rPr>
              <a:t>Wr Data</a:t>
            </a:r>
            <a:endParaRPr sz="1200">
              <a:latin typeface="Calibri"/>
              <a:cs typeface="Calibri"/>
            </a:endParaRPr>
          </a:p>
        </p:txBody>
      </p:sp>
      <p:sp>
        <p:nvSpPr>
          <p:cNvPr id="125" name="object 125"/>
          <p:cNvSpPr txBox="1"/>
          <p:nvPr/>
        </p:nvSpPr>
        <p:spPr>
          <a:xfrm>
            <a:off x="7989189" y="1447546"/>
            <a:ext cx="14611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Write</a:t>
            </a:r>
            <a:r>
              <a:rPr sz="1200" b="1" spc="-45" dirty="0">
                <a:latin typeface="Calibri"/>
                <a:cs typeface="Calibri"/>
              </a:rPr>
              <a:t>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20" dirty="0">
                <a:latin typeface="Calibri"/>
                <a:cs typeface="Calibri"/>
              </a:rPr>
              <a:t> </a:t>
            </a:r>
            <a:r>
              <a:rPr sz="1200" b="1" dirty="0">
                <a:latin typeface="Calibri"/>
                <a:cs typeface="Calibri"/>
              </a:rPr>
              <a:t>Data</a:t>
            </a:r>
            <a:r>
              <a:rPr sz="1200" b="1" spc="-25" dirty="0">
                <a:latin typeface="Calibri"/>
                <a:cs typeface="Calibri"/>
              </a:rPr>
              <a:t> Mem</a:t>
            </a:r>
            <a:endParaRPr sz="120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79831" y="1708404"/>
            <a:ext cx="6155690" cy="3982085"/>
            <a:chOff x="179831" y="1708404"/>
            <a:chExt cx="6155690" cy="3982085"/>
          </a:xfrm>
        </p:grpSpPr>
        <p:sp>
          <p:nvSpPr>
            <p:cNvPr id="3" name="object 3"/>
            <p:cNvSpPr/>
            <p:nvPr/>
          </p:nvSpPr>
          <p:spPr>
            <a:xfrm>
              <a:off x="198881" y="1727454"/>
              <a:ext cx="1663064" cy="3589020"/>
            </a:xfrm>
            <a:custGeom>
              <a:avLst/>
              <a:gdLst/>
              <a:ahLst/>
              <a:cxnLst/>
              <a:rect l="l" t="t" r="r" b="b"/>
              <a:pathLst>
                <a:path w="1663064" h="3589020">
                  <a:moveTo>
                    <a:pt x="0" y="3589020"/>
                  </a:moveTo>
                  <a:lnTo>
                    <a:pt x="1662683" y="3589020"/>
                  </a:lnTo>
                  <a:lnTo>
                    <a:pt x="1662683" y="0"/>
                  </a:lnTo>
                  <a:lnTo>
                    <a:pt x="0" y="0"/>
                  </a:lnTo>
                  <a:lnTo>
                    <a:pt x="0" y="3589020"/>
                  </a:lnTo>
                  <a:close/>
                </a:path>
              </a:pathLst>
            </a:custGeom>
            <a:ln w="38100">
              <a:solidFill>
                <a:srgbClr val="2E528F"/>
              </a:solidFill>
            </a:ln>
          </p:spPr>
          <p:txBody>
            <a:bodyPr wrap="square" lIns="0" tIns="0" rIns="0" bIns="0" rtlCol="0"/>
            <a:lstStyle/>
            <a:p>
              <a:endParaRPr/>
            </a:p>
          </p:txBody>
        </p:sp>
        <p:sp>
          <p:nvSpPr>
            <p:cNvPr id="4" name="object 4"/>
            <p:cNvSpPr/>
            <p:nvPr/>
          </p:nvSpPr>
          <p:spPr>
            <a:xfrm>
              <a:off x="445007" y="4187952"/>
              <a:ext cx="1039494" cy="901065"/>
            </a:xfrm>
            <a:custGeom>
              <a:avLst/>
              <a:gdLst/>
              <a:ahLst/>
              <a:cxnLst/>
              <a:rect l="l" t="t" r="r" b="b"/>
              <a:pathLst>
                <a:path w="1039494" h="901064">
                  <a:moveTo>
                    <a:pt x="1039368" y="0"/>
                  </a:moveTo>
                  <a:lnTo>
                    <a:pt x="0" y="0"/>
                  </a:lnTo>
                  <a:lnTo>
                    <a:pt x="0" y="900684"/>
                  </a:lnTo>
                  <a:lnTo>
                    <a:pt x="1039368" y="900684"/>
                  </a:lnTo>
                  <a:lnTo>
                    <a:pt x="1039368" y="0"/>
                  </a:lnTo>
                  <a:close/>
                </a:path>
              </a:pathLst>
            </a:custGeom>
            <a:solidFill>
              <a:srgbClr val="7E7E7E"/>
            </a:solidFill>
          </p:spPr>
          <p:txBody>
            <a:bodyPr wrap="square" lIns="0" tIns="0" rIns="0" bIns="0" rtlCol="0"/>
            <a:lstStyle/>
            <a:p>
              <a:endParaRPr/>
            </a:p>
          </p:txBody>
        </p:sp>
        <p:sp>
          <p:nvSpPr>
            <p:cNvPr id="5" name="object 5"/>
            <p:cNvSpPr/>
            <p:nvPr/>
          </p:nvSpPr>
          <p:spPr>
            <a:xfrm>
              <a:off x="445007" y="4187952"/>
              <a:ext cx="1039494" cy="901065"/>
            </a:xfrm>
            <a:custGeom>
              <a:avLst/>
              <a:gdLst/>
              <a:ahLst/>
              <a:cxnLst/>
              <a:rect l="l" t="t" r="r" b="b"/>
              <a:pathLst>
                <a:path w="1039494" h="901064">
                  <a:moveTo>
                    <a:pt x="0" y="900684"/>
                  </a:moveTo>
                  <a:lnTo>
                    <a:pt x="1039368" y="900684"/>
                  </a:lnTo>
                  <a:lnTo>
                    <a:pt x="1039368" y="0"/>
                  </a:lnTo>
                  <a:lnTo>
                    <a:pt x="0" y="0"/>
                  </a:lnTo>
                  <a:lnTo>
                    <a:pt x="0" y="900684"/>
                  </a:lnTo>
                  <a:close/>
                </a:path>
              </a:pathLst>
            </a:custGeom>
            <a:ln w="12700">
              <a:solidFill>
                <a:srgbClr val="2E528F"/>
              </a:solidFill>
            </a:ln>
          </p:spPr>
          <p:txBody>
            <a:bodyPr wrap="square" lIns="0" tIns="0" rIns="0" bIns="0" rtlCol="0"/>
            <a:lstStyle/>
            <a:p>
              <a:endParaRPr/>
            </a:p>
          </p:txBody>
        </p:sp>
        <p:sp>
          <p:nvSpPr>
            <p:cNvPr id="6" name="object 6"/>
            <p:cNvSpPr/>
            <p:nvPr/>
          </p:nvSpPr>
          <p:spPr>
            <a:xfrm>
              <a:off x="4867655" y="3899916"/>
              <a:ext cx="1461770" cy="433070"/>
            </a:xfrm>
            <a:custGeom>
              <a:avLst/>
              <a:gdLst/>
              <a:ahLst/>
              <a:cxnLst/>
              <a:rect l="l" t="t" r="r" b="b"/>
              <a:pathLst>
                <a:path w="1461770" h="433070">
                  <a:moveTo>
                    <a:pt x="1461516" y="0"/>
                  </a:moveTo>
                  <a:lnTo>
                    <a:pt x="0" y="0"/>
                  </a:lnTo>
                  <a:lnTo>
                    <a:pt x="292354" y="432815"/>
                  </a:lnTo>
                  <a:lnTo>
                    <a:pt x="1169162" y="432815"/>
                  </a:lnTo>
                  <a:lnTo>
                    <a:pt x="1461516" y="0"/>
                  </a:lnTo>
                  <a:close/>
                </a:path>
              </a:pathLst>
            </a:custGeom>
            <a:solidFill>
              <a:srgbClr val="4471C4"/>
            </a:solidFill>
          </p:spPr>
          <p:txBody>
            <a:bodyPr wrap="square" lIns="0" tIns="0" rIns="0" bIns="0" rtlCol="0"/>
            <a:lstStyle/>
            <a:p>
              <a:endParaRPr/>
            </a:p>
          </p:txBody>
        </p:sp>
        <p:sp>
          <p:nvSpPr>
            <p:cNvPr id="7" name="object 7"/>
            <p:cNvSpPr/>
            <p:nvPr/>
          </p:nvSpPr>
          <p:spPr>
            <a:xfrm>
              <a:off x="4867655" y="3899916"/>
              <a:ext cx="1461770" cy="433070"/>
            </a:xfrm>
            <a:custGeom>
              <a:avLst/>
              <a:gdLst/>
              <a:ahLst/>
              <a:cxnLst/>
              <a:rect l="l" t="t" r="r" b="b"/>
              <a:pathLst>
                <a:path w="1461770" h="433070">
                  <a:moveTo>
                    <a:pt x="0" y="0"/>
                  </a:moveTo>
                  <a:lnTo>
                    <a:pt x="1461516" y="0"/>
                  </a:lnTo>
                  <a:lnTo>
                    <a:pt x="1169162" y="432815"/>
                  </a:lnTo>
                  <a:lnTo>
                    <a:pt x="292354" y="432815"/>
                  </a:lnTo>
                  <a:lnTo>
                    <a:pt x="0" y="0"/>
                  </a:lnTo>
                  <a:close/>
                </a:path>
              </a:pathLst>
            </a:custGeom>
            <a:ln w="12700">
              <a:solidFill>
                <a:srgbClr val="2E528F"/>
              </a:solidFill>
            </a:ln>
          </p:spPr>
          <p:txBody>
            <a:bodyPr wrap="square" lIns="0" tIns="0" rIns="0" bIns="0" rtlCol="0"/>
            <a:lstStyle/>
            <a:p>
              <a:endParaRPr/>
            </a:p>
          </p:txBody>
        </p:sp>
        <p:sp>
          <p:nvSpPr>
            <p:cNvPr id="8" name="object 8"/>
            <p:cNvSpPr/>
            <p:nvPr/>
          </p:nvSpPr>
          <p:spPr>
            <a:xfrm>
              <a:off x="5414772" y="3899916"/>
              <a:ext cx="358140" cy="151130"/>
            </a:xfrm>
            <a:custGeom>
              <a:avLst/>
              <a:gdLst/>
              <a:ahLst/>
              <a:cxnLst/>
              <a:rect l="l" t="t" r="r" b="b"/>
              <a:pathLst>
                <a:path w="358139" h="151129">
                  <a:moveTo>
                    <a:pt x="358139" y="0"/>
                  </a:moveTo>
                  <a:lnTo>
                    <a:pt x="0" y="0"/>
                  </a:lnTo>
                  <a:lnTo>
                    <a:pt x="179069" y="150875"/>
                  </a:lnTo>
                  <a:lnTo>
                    <a:pt x="358139" y="0"/>
                  </a:lnTo>
                  <a:close/>
                </a:path>
              </a:pathLst>
            </a:custGeom>
            <a:solidFill>
              <a:srgbClr val="FFFFFF"/>
            </a:solidFill>
          </p:spPr>
          <p:txBody>
            <a:bodyPr wrap="square" lIns="0" tIns="0" rIns="0" bIns="0" rtlCol="0"/>
            <a:lstStyle/>
            <a:p>
              <a:endParaRPr/>
            </a:p>
          </p:txBody>
        </p:sp>
        <p:sp>
          <p:nvSpPr>
            <p:cNvPr id="9" name="object 9"/>
            <p:cNvSpPr/>
            <p:nvPr/>
          </p:nvSpPr>
          <p:spPr>
            <a:xfrm>
              <a:off x="5414772" y="3899916"/>
              <a:ext cx="358140" cy="151130"/>
            </a:xfrm>
            <a:custGeom>
              <a:avLst/>
              <a:gdLst/>
              <a:ahLst/>
              <a:cxnLst/>
              <a:rect l="l" t="t" r="r" b="b"/>
              <a:pathLst>
                <a:path w="358139" h="151129">
                  <a:moveTo>
                    <a:pt x="358139" y="0"/>
                  </a:moveTo>
                  <a:lnTo>
                    <a:pt x="179069" y="150875"/>
                  </a:lnTo>
                  <a:lnTo>
                    <a:pt x="0" y="0"/>
                  </a:lnTo>
                  <a:lnTo>
                    <a:pt x="358139" y="0"/>
                  </a:lnTo>
                  <a:close/>
                </a:path>
              </a:pathLst>
            </a:custGeom>
            <a:ln w="12700">
              <a:solidFill>
                <a:srgbClr val="FFFFFF"/>
              </a:solidFill>
            </a:ln>
          </p:spPr>
          <p:txBody>
            <a:bodyPr wrap="square" lIns="0" tIns="0" rIns="0" bIns="0" rtlCol="0"/>
            <a:lstStyle/>
            <a:p>
              <a:endParaRPr/>
            </a:p>
          </p:txBody>
        </p:sp>
        <p:sp>
          <p:nvSpPr>
            <p:cNvPr id="10" name="object 10"/>
            <p:cNvSpPr/>
            <p:nvPr/>
          </p:nvSpPr>
          <p:spPr>
            <a:xfrm>
              <a:off x="2676144" y="1844039"/>
              <a:ext cx="3413760" cy="2358390"/>
            </a:xfrm>
            <a:custGeom>
              <a:avLst/>
              <a:gdLst/>
              <a:ahLst/>
              <a:cxnLst/>
              <a:rect l="l" t="t" r="r" b="b"/>
              <a:pathLst>
                <a:path w="3413760" h="2358390">
                  <a:moveTo>
                    <a:pt x="764921" y="778764"/>
                  </a:moveTo>
                  <a:lnTo>
                    <a:pt x="752221" y="772414"/>
                  </a:lnTo>
                  <a:lnTo>
                    <a:pt x="688721" y="740664"/>
                  </a:lnTo>
                  <a:lnTo>
                    <a:pt x="688721" y="772414"/>
                  </a:lnTo>
                  <a:lnTo>
                    <a:pt x="210312" y="772414"/>
                  </a:lnTo>
                  <a:lnTo>
                    <a:pt x="210312" y="0"/>
                  </a:lnTo>
                  <a:lnTo>
                    <a:pt x="0" y="0"/>
                  </a:lnTo>
                  <a:lnTo>
                    <a:pt x="0" y="1918716"/>
                  </a:lnTo>
                  <a:lnTo>
                    <a:pt x="210312" y="1918716"/>
                  </a:lnTo>
                  <a:lnTo>
                    <a:pt x="210312" y="785114"/>
                  </a:lnTo>
                  <a:lnTo>
                    <a:pt x="688721" y="785114"/>
                  </a:lnTo>
                  <a:lnTo>
                    <a:pt x="688721" y="816864"/>
                  </a:lnTo>
                  <a:lnTo>
                    <a:pt x="752221" y="785114"/>
                  </a:lnTo>
                  <a:lnTo>
                    <a:pt x="764921" y="778764"/>
                  </a:lnTo>
                  <a:close/>
                </a:path>
                <a:path w="3413760" h="2358390">
                  <a:moveTo>
                    <a:pt x="2352548" y="2319528"/>
                  </a:moveTo>
                  <a:lnTo>
                    <a:pt x="2340203" y="2313432"/>
                  </a:lnTo>
                  <a:lnTo>
                    <a:pt x="2276221" y="2281809"/>
                  </a:lnTo>
                  <a:lnTo>
                    <a:pt x="2276373" y="2313495"/>
                  </a:lnTo>
                  <a:lnTo>
                    <a:pt x="1235964" y="2318512"/>
                  </a:lnTo>
                  <a:lnTo>
                    <a:pt x="1235964" y="2331212"/>
                  </a:lnTo>
                  <a:lnTo>
                    <a:pt x="2276437" y="2326195"/>
                  </a:lnTo>
                  <a:lnTo>
                    <a:pt x="2276602" y="2358009"/>
                  </a:lnTo>
                  <a:lnTo>
                    <a:pt x="2352548" y="2319528"/>
                  </a:lnTo>
                  <a:close/>
                </a:path>
                <a:path w="3413760" h="2358390">
                  <a:moveTo>
                    <a:pt x="2425573" y="1979422"/>
                  </a:moveTo>
                  <a:lnTo>
                    <a:pt x="2393810" y="1979752"/>
                  </a:lnTo>
                  <a:lnTo>
                    <a:pt x="2388362" y="1485773"/>
                  </a:lnTo>
                  <a:lnTo>
                    <a:pt x="2375662" y="1486027"/>
                  </a:lnTo>
                  <a:lnTo>
                    <a:pt x="2381097" y="1979879"/>
                  </a:lnTo>
                  <a:lnTo>
                    <a:pt x="2349373" y="1980184"/>
                  </a:lnTo>
                  <a:lnTo>
                    <a:pt x="2388362" y="2056003"/>
                  </a:lnTo>
                  <a:lnTo>
                    <a:pt x="2419146" y="1992630"/>
                  </a:lnTo>
                  <a:lnTo>
                    <a:pt x="2425573" y="1979422"/>
                  </a:lnTo>
                  <a:close/>
                </a:path>
                <a:path w="3413760" h="2358390">
                  <a:moveTo>
                    <a:pt x="3413760" y="1979041"/>
                  </a:moveTo>
                  <a:lnTo>
                    <a:pt x="3382010" y="1979041"/>
                  </a:lnTo>
                  <a:lnTo>
                    <a:pt x="3382010" y="1612392"/>
                  </a:lnTo>
                  <a:lnTo>
                    <a:pt x="3369310" y="1612392"/>
                  </a:lnTo>
                  <a:lnTo>
                    <a:pt x="3369310" y="1979041"/>
                  </a:lnTo>
                  <a:lnTo>
                    <a:pt x="3337560" y="1979041"/>
                  </a:lnTo>
                  <a:lnTo>
                    <a:pt x="3375660" y="2055241"/>
                  </a:lnTo>
                  <a:lnTo>
                    <a:pt x="3407410" y="1991741"/>
                  </a:lnTo>
                  <a:lnTo>
                    <a:pt x="3413760" y="1979041"/>
                  </a:lnTo>
                  <a:close/>
                </a:path>
              </a:pathLst>
            </a:custGeom>
            <a:solidFill>
              <a:srgbClr val="4471C4"/>
            </a:solidFill>
          </p:spPr>
          <p:txBody>
            <a:bodyPr wrap="square" lIns="0" tIns="0" rIns="0" bIns="0" rtlCol="0"/>
            <a:lstStyle/>
            <a:p>
              <a:endParaRPr/>
            </a:p>
          </p:txBody>
        </p:sp>
        <p:sp>
          <p:nvSpPr>
            <p:cNvPr id="11" name="object 11"/>
            <p:cNvSpPr/>
            <p:nvPr/>
          </p:nvSpPr>
          <p:spPr>
            <a:xfrm>
              <a:off x="2676143" y="1844040"/>
              <a:ext cx="210820" cy="1918970"/>
            </a:xfrm>
            <a:custGeom>
              <a:avLst/>
              <a:gdLst/>
              <a:ahLst/>
              <a:cxnLst/>
              <a:rect l="l" t="t" r="r" b="b"/>
              <a:pathLst>
                <a:path w="210819" h="1918970">
                  <a:moveTo>
                    <a:pt x="0" y="1918716"/>
                  </a:moveTo>
                  <a:lnTo>
                    <a:pt x="210312" y="1918716"/>
                  </a:lnTo>
                  <a:lnTo>
                    <a:pt x="210312" y="0"/>
                  </a:lnTo>
                  <a:lnTo>
                    <a:pt x="0" y="0"/>
                  </a:lnTo>
                  <a:lnTo>
                    <a:pt x="0" y="1918716"/>
                  </a:lnTo>
                  <a:close/>
                </a:path>
              </a:pathLst>
            </a:custGeom>
            <a:ln w="12700">
              <a:solidFill>
                <a:srgbClr val="2E528F"/>
              </a:solidFill>
            </a:ln>
          </p:spPr>
          <p:txBody>
            <a:bodyPr wrap="square" lIns="0" tIns="0" rIns="0" bIns="0" rtlCol="0"/>
            <a:lstStyle/>
            <a:p>
              <a:endParaRPr/>
            </a:p>
          </p:txBody>
        </p:sp>
        <p:sp>
          <p:nvSpPr>
            <p:cNvPr id="12" name="object 12"/>
            <p:cNvSpPr/>
            <p:nvPr/>
          </p:nvSpPr>
          <p:spPr>
            <a:xfrm>
              <a:off x="2800858" y="5315712"/>
              <a:ext cx="2487295" cy="374650"/>
            </a:xfrm>
            <a:custGeom>
              <a:avLst/>
              <a:gdLst/>
              <a:ahLst/>
              <a:cxnLst/>
              <a:rect l="l" t="t" r="r" b="b"/>
              <a:pathLst>
                <a:path w="2487295" h="374650">
                  <a:moveTo>
                    <a:pt x="12700" y="0"/>
                  </a:moveTo>
                  <a:lnTo>
                    <a:pt x="0" y="0"/>
                  </a:lnTo>
                  <a:lnTo>
                    <a:pt x="0" y="374637"/>
                  </a:lnTo>
                  <a:lnTo>
                    <a:pt x="2455291" y="374637"/>
                  </a:lnTo>
                  <a:lnTo>
                    <a:pt x="2455291" y="368287"/>
                  </a:lnTo>
                  <a:lnTo>
                    <a:pt x="12700" y="368287"/>
                  </a:lnTo>
                  <a:lnTo>
                    <a:pt x="6350" y="361937"/>
                  </a:lnTo>
                  <a:lnTo>
                    <a:pt x="12700" y="361937"/>
                  </a:lnTo>
                  <a:lnTo>
                    <a:pt x="12700" y="0"/>
                  </a:lnTo>
                  <a:close/>
                </a:path>
                <a:path w="2487295" h="374650">
                  <a:moveTo>
                    <a:pt x="12700" y="361937"/>
                  </a:moveTo>
                  <a:lnTo>
                    <a:pt x="6350" y="361937"/>
                  </a:lnTo>
                  <a:lnTo>
                    <a:pt x="12700" y="368287"/>
                  </a:lnTo>
                  <a:lnTo>
                    <a:pt x="12700" y="361937"/>
                  </a:lnTo>
                  <a:close/>
                </a:path>
                <a:path w="2487295" h="374650">
                  <a:moveTo>
                    <a:pt x="2442591" y="361937"/>
                  </a:moveTo>
                  <a:lnTo>
                    <a:pt x="12700" y="361937"/>
                  </a:lnTo>
                  <a:lnTo>
                    <a:pt x="12700" y="368287"/>
                  </a:lnTo>
                  <a:lnTo>
                    <a:pt x="2442591" y="368287"/>
                  </a:lnTo>
                  <a:lnTo>
                    <a:pt x="2442591" y="361937"/>
                  </a:lnTo>
                  <a:close/>
                </a:path>
                <a:path w="2487295" h="374650">
                  <a:moveTo>
                    <a:pt x="2455291" y="83947"/>
                  </a:moveTo>
                  <a:lnTo>
                    <a:pt x="2442591" y="83947"/>
                  </a:lnTo>
                  <a:lnTo>
                    <a:pt x="2442591" y="368287"/>
                  </a:lnTo>
                  <a:lnTo>
                    <a:pt x="2448941" y="361937"/>
                  </a:lnTo>
                  <a:lnTo>
                    <a:pt x="2455291" y="361937"/>
                  </a:lnTo>
                  <a:lnTo>
                    <a:pt x="2455291" y="83947"/>
                  </a:lnTo>
                  <a:close/>
                </a:path>
                <a:path w="2487295" h="374650">
                  <a:moveTo>
                    <a:pt x="2455291" y="361937"/>
                  </a:moveTo>
                  <a:lnTo>
                    <a:pt x="2448941" y="361937"/>
                  </a:lnTo>
                  <a:lnTo>
                    <a:pt x="2442591" y="368287"/>
                  </a:lnTo>
                  <a:lnTo>
                    <a:pt x="2455291" y="368287"/>
                  </a:lnTo>
                  <a:lnTo>
                    <a:pt x="2455291" y="361937"/>
                  </a:lnTo>
                  <a:close/>
                </a:path>
                <a:path w="2487295" h="374650">
                  <a:moveTo>
                    <a:pt x="2448941" y="20446"/>
                  </a:moveTo>
                  <a:lnTo>
                    <a:pt x="2410841" y="96647"/>
                  </a:lnTo>
                  <a:lnTo>
                    <a:pt x="2442591" y="96647"/>
                  </a:lnTo>
                  <a:lnTo>
                    <a:pt x="2442591" y="83947"/>
                  </a:lnTo>
                  <a:lnTo>
                    <a:pt x="2480691" y="83947"/>
                  </a:lnTo>
                  <a:lnTo>
                    <a:pt x="2448941" y="20446"/>
                  </a:lnTo>
                  <a:close/>
                </a:path>
                <a:path w="2487295" h="374650">
                  <a:moveTo>
                    <a:pt x="2480691" y="83947"/>
                  </a:moveTo>
                  <a:lnTo>
                    <a:pt x="2455291" y="83947"/>
                  </a:lnTo>
                  <a:lnTo>
                    <a:pt x="2455291" y="96647"/>
                  </a:lnTo>
                  <a:lnTo>
                    <a:pt x="2487041" y="96647"/>
                  </a:lnTo>
                  <a:lnTo>
                    <a:pt x="2480691" y="83947"/>
                  </a:lnTo>
                  <a:close/>
                </a:path>
              </a:pathLst>
            </a:custGeom>
            <a:solidFill>
              <a:srgbClr val="4471C4"/>
            </a:solidFill>
          </p:spPr>
          <p:txBody>
            <a:bodyPr wrap="square" lIns="0" tIns="0" rIns="0" bIns="0" rtlCol="0"/>
            <a:lstStyle/>
            <a:p>
              <a:endParaRPr/>
            </a:p>
          </p:txBody>
        </p:sp>
      </p:grpSp>
      <p:sp>
        <p:nvSpPr>
          <p:cNvPr id="13" name="object 13"/>
          <p:cNvSpPr txBox="1">
            <a:spLocks noGrp="1"/>
          </p:cNvSpPr>
          <p:nvPr>
            <p:ph type="title"/>
          </p:nvPr>
        </p:nvSpPr>
        <p:spPr>
          <a:xfrm>
            <a:off x="78739" y="168020"/>
            <a:ext cx="10173970" cy="696595"/>
          </a:xfrm>
          <a:prstGeom prst="rect">
            <a:avLst/>
          </a:prstGeom>
        </p:spPr>
        <p:txBody>
          <a:bodyPr vert="horz" wrap="square" lIns="0" tIns="12700" rIns="0" bIns="0" rtlCol="0">
            <a:spAutoFit/>
          </a:bodyPr>
          <a:lstStyle/>
          <a:p>
            <a:pPr marL="12700">
              <a:lnSpc>
                <a:spcPct val="100000"/>
              </a:lnSpc>
              <a:spcBef>
                <a:spcPts val="100"/>
              </a:spcBef>
            </a:pPr>
            <a:r>
              <a:rPr dirty="0"/>
              <a:t>Which</a:t>
            </a:r>
            <a:r>
              <a:rPr spc="-65" dirty="0"/>
              <a:t> </a:t>
            </a:r>
            <a:r>
              <a:rPr dirty="0"/>
              <a:t>pipeline</a:t>
            </a:r>
            <a:r>
              <a:rPr spc="-55" dirty="0"/>
              <a:t> </a:t>
            </a:r>
            <a:r>
              <a:rPr dirty="0"/>
              <a:t>control</a:t>
            </a:r>
            <a:r>
              <a:rPr spc="-40" dirty="0"/>
              <a:t> </a:t>
            </a:r>
            <a:r>
              <a:rPr dirty="0"/>
              <a:t>signals</a:t>
            </a:r>
            <a:r>
              <a:rPr spc="-55" dirty="0"/>
              <a:t> </a:t>
            </a:r>
            <a:r>
              <a:rPr dirty="0"/>
              <a:t>get</a:t>
            </a:r>
            <a:r>
              <a:rPr spc="-40" dirty="0"/>
              <a:t> </a:t>
            </a:r>
            <a:r>
              <a:rPr dirty="0"/>
              <a:t>set</a:t>
            </a:r>
            <a:r>
              <a:rPr spc="-30" dirty="0"/>
              <a:t> </a:t>
            </a:r>
            <a:r>
              <a:rPr spc="-10" dirty="0"/>
              <a:t>where?</a:t>
            </a:r>
          </a:p>
        </p:txBody>
      </p:sp>
      <p:sp>
        <p:nvSpPr>
          <p:cNvPr id="14" name="object 14"/>
          <p:cNvSpPr txBox="1"/>
          <p:nvPr/>
        </p:nvSpPr>
        <p:spPr>
          <a:xfrm>
            <a:off x="458216" y="4368165"/>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Memory</a:t>
            </a:r>
            <a:endParaRPr sz="1800">
              <a:latin typeface="Calibri"/>
              <a:cs typeface="Calibri"/>
            </a:endParaRPr>
          </a:p>
        </p:txBody>
      </p:sp>
      <p:grpSp>
        <p:nvGrpSpPr>
          <p:cNvPr id="15" name="object 15"/>
          <p:cNvGrpSpPr/>
          <p:nvPr/>
        </p:nvGrpSpPr>
        <p:grpSpPr>
          <a:xfrm>
            <a:off x="441705" y="3090417"/>
            <a:ext cx="1052195" cy="854075"/>
            <a:chOff x="441705" y="3090417"/>
            <a:chExt cx="1052195" cy="854075"/>
          </a:xfrm>
        </p:grpSpPr>
        <p:sp>
          <p:nvSpPr>
            <p:cNvPr id="16" name="object 16"/>
            <p:cNvSpPr/>
            <p:nvPr/>
          </p:nvSpPr>
          <p:spPr>
            <a:xfrm>
              <a:off x="448055" y="3096767"/>
              <a:ext cx="1039494" cy="841375"/>
            </a:xfrm>
            <a:custGeom>
              <a:avLst/>
              <a:gdLst/>
              <a:ahLst/>
              <a:cxnLst/>
              <a:rect l="l" t="t" r="r" b="b"/>
              <a:pathLst>
                <a:path w="1039494" h="841375">
                  <a:moveTo>
                    <a:pt x="1039368" y="0"/>
                  </a:moveTo>
                  <a:lnTo>
                    <a:pt x="0" y="0"/>
                  </a:lnTo>
                  <a:lnTo>
                    <a:pt x="0" y="841247"/>
                  </a:lnTo>
                  <a:lnTo>
                    <a:pt x="1039368" y="841247"/>
                  </a:lnTo>
                  <a:lnTo>
                    <a:pt x="1039368" y="0"/>
                  </a:lnTo>
                  <a:close/>
                </a:path>
              </a:pathLst>
            </a:custGeom>
            <a:solidFill>
              <a:srgbClr val="4471C4"/>
            </a:solidFill>
          </p:spPr>
          <p:txBody>
            <a:bodyPr wrap="square" lIns="0" tIns="0" rIns="0" bIns="0" rtlCol="0"/>
            <a:lstStyle/>
            <a:p>
              <a:endParaRPr/>
            </a:p>
          </p:txBody>
        </p:sp>
        <p:sp>
          <p:nvSpPr>
            <p:cNvPr id="17" name="object 17"/>
            <p:cNvSpPr/>
            <p:nvPr/>
          </p:nvSpPr>
          <p:spPr>
            <a:xfrm>
              <a:off x="448055" y="3096767"/>
              <a:ext cx="1039494" cy="841375"/>
            </a:xfrm>
            <a:custGeom>
              <a:avLst/>
              <a:gdLst/>
              <a:ahLst/>
              <a:cxnLst/>
              <a:rect l="l" t="t" r="r" b="b"/>
              <a:pathLst>
                <a:path w="1039494" h="841375">
                  <a:moveTo>
                    <a:pt x="0" y="841247"/>
                  </a:moveTo>
                  <a:lnTo>
                    <a:pt x="1039368" y="841247"/>
                  </a:lnTo>
                  <a:lnTo>
                    <a:pt x="1039368" y="0"/>
                  </a:lnTo>
                  <a:lnTo>
                    <a:pt x="0" y="0"/>
                  </a:lnTo>
                  <a:lnTo>
                    <a:pt x="0" y="841247"/>
                  </a:lnTo>
                  <a:close/>
                </a:path>
              </a:pathLst>
            </a:custGeom>
            <a:ln w="12700">
              <a:solidFill>
                <a:srgbClr val="2E528F"/>
              </a:solidFill>
            </a:ln>
          </p:spPr>
          <p:txBody>
            <a:bodyPr wrap="square" lIns="0" tIns="0" rIns="0" bIns="0" rtlCol="0"/>
            <a:lstStyle/>
            <a:p>
              <a:endParaRPr/>
            </a:p>
          </p:txBody>
        </p:sp>
      </p:grpSp>
      <p:sp>
        <p:nvSpPr>
          <p:cNvPr id="18" name="object 18"/>
          <p:cNvSpPr txBox="1"/>
          <p:nvPr/>
        </p:nvSpPr>
        <p:spPr>
          <a:xfrm>
            <a:off x="461263" y="3192017"/>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Fetch</a:t>
            </a:r>
            <a:endParaRPr sz="1800">
              <a:latin typeface="Calibri"/>
              <a:cs typeface="Calibri"/>
            </a:endParaRPr>
          </a:p>
        </p:txBody>
      </p:sp>
      <p:grpSp>
        <p:nvGrpSpPr>
          <p:cNvPr id="19" name="object 19"/>
          <p:cNvGrpSpPr/>
          <p:nvPr/>
        </p:nvGrpSpPr>
        <p:grpSpPr>
          <a:xfrm>
            <a:off x="897636" y="1317625"/>
            <a:ext cx="10932160" cy="4039235"/>
            <a:chOff x="897636" y="1317625"/>
            <a:chExt cx="10932160" cy="4039235"/>
          </a:xfrm>
        </p:grpSpPr>
        <p:pic>
          <p:nvPicPr>
            <p:cNvPr id="20" name="object 20"/>
            <p:cNvPicPr/>
            <p:nvPr/>
          </p:nvPicPr>
          <p:blipFill>
            <a:blip r:embed="rId2" cstate="print"/>
            <a:stretch>
              <a:fillRect/>
            </a:stretch>
          </p:blipFill>
          <p:spPr>
            <a:xfrm>
              <a:off x="926592" y="3947160"/>
              <a:ext cx="76200" cy="240919"/>
            </a:xfrm>
            <a:prstGeom prst="rect">
              <a:avLst/>
            </a:prstGeom>
          </p:spPr>
        </p:pic>
        <p:sp>
          <p:nvSpPr>
            <p:cNvPr id="21" name="object 21"/>
            <p:cNvSpPr/>
            <p:nvPr/>
          </p:nvSpPr>
          <p:spPr>
            <a:xfrm>
              <a:off x="2059686" y="1727454"/>
              <a:ext cx="4697095" cy="3610610"/>
            </a:xfrm>
            <a:custGeom>
              <a:avLst/>
              <a:gdLst/>
              <a:ahLst/>
              <a:cxnLst/>
              <a:rect l="l" t="t" r="r" b="b"/>
              <a:pathLst>
                <a:path w="4697095" h="3610610">
                  <a:moveTo>
                    <a:pt x="0" y="3589020"/>
                  </a:moveTo>
                  <a:lnTo>
                    <a:pt x="1498091" y="3589020"/>
                  </a:lnTo>
                  <a:lnTo>
                    <a:pt x="1498091" y="0"/>
                  </a:lnTo>
                  <a:lnTo>
                    <a:pt x="0" y="0"/>
                  </a:lnTo>
                  <a:lnTo>
                    <a:pt x="0" y="3589020"/>
                  </a:lnTo>
                  <a:close/>
                </a:path>
                <a:path w="4697095" h="3610610">
                  <a:moveTo>
                    <a:pt x="1685543" y="3610356"/>
                  </a:moveTo>
                  <a:lnTo>
                    <a:pt x="4696968" y="3610356"/>
                  </a:lnTo>
                  <a:lnTo>
                    <a:pt x="4696968" y="19812"/>
                  </a:lnTo>
                  <a:lnTo>
                    <a:pt x="1685543" y="19812"/>
                  </a:lnTo>
                  <a:lnTo>
                    <a:pt x="1685543" y="3610356"/>
                  </a:lnTo>
                  <a:close/>
                </a:path>
              </a:pathLst>
            </a:custGeom>
            <a:ln w="38100">
              <a:solidFill>
                <a:srgbClr val="2E528F"/>
              </a:solidFill>
            </a:ln>
          </p:spPr>
          <p:txBody>
            <a:bodyPr wrap="square" lIns="0" tIns="0" rIns="0" bIns="0" rtlCol="0"/>
            <a:lstStyle/>
            <a:p>
              <a:endParaRPr/>
            </a:p>
          </p:txBody>
        </p:sp>
        <p:sp>
          <p:nvSpPr>
            <p:cNvPr id="22" name="object 22"/>
            <p:cNvSpPr/>
            <p:nvPr/>
          </p:nvSpPr>
          <p:spPr>
            <a:xfrm>
              <a:off x="897636" y="1317625"/>
              <a:ext cx="4236720" cy="420370"/>
            </a:xfrm>
            <a:custGeom>
              <a:avLst/>
              <a:gdLst/>
              <a:ahLst/>
              <a:cxnLst/>
              <a:rect l="l" t="t" r="r" b="b"/>
              <a:pathLst>
                <a:path w="4236720" h="420369">
                  <a:moveTo>
                    <a:pt x="4223893" y="6350"/>
                  </a:moveTo>
                  <a:lnTo>
                    <a:pt x="4223893" y="419862"/>
                  </a:lnTo>
                  <a:lnTo>
                    <a:pt x="4236593" y="419862"/>
                  </a:lnTo>
                  <a:lnTo>
                    <a:pt x="4236593" y="12700"/>
                  </a:lnTo>
                  <a:lnTo>
                    <a:pt x="4230243" y="12700"/>
                  </a:lnTo>
                  <a:lnTo>
                    <a:pt x="4223893" y="6350"/>
                  </a:lnTo>
                  <a:close/>
                </a:path>
                <a:path w="4236720" h="420369">
                  <a:moveTo>
                    <a:pt x="31750" y="334390"/>
                  </a:moveTo>
                  <a:lnTo>
                    <a:pt x="0" y="334390"/>
                  </a:lnTo>
                  <a:lnTo>
                    <a:pt x="38100" y="410590"/>
                  </a:lnTo>
                  <a:lnTo>
                    <a:pt x="69850" y="347090"/>
                  </a:lnTo>
                  <a:lnTo>
                    <a:pt x="31750" y="347090"/>
                  </a:lnTo>
                  <a:lnTo>
                    <a:pt x="31750" y="334390"/>
                  </a:lnTo>
                  <a:close/>
                </a:path>
                <a:path w="4236720" h="420369">
                  <a:moveTo>
                    <a:pt x="4236593" y="0"/>
                  </a:moveTo>
                  <a:lnTo>
                    <a:pt x="31750" y="0"/>
                  </a:lnTo>
                  <a:lnTo>
                    <a:pt x="31750" y="347090"/>
                  </a:lnTo>
                  <a:lnTo>
                    <a:pt x="44450" y="347090"/>
                  </a:lnTo>
                  <a:lnTo>
                    <a:pt x="44450" y="12700"/>
                  </a:lnTo>
                  <a:lnTo>
                    <a:pt x="38100" y="12700"/>
                  </a:lnTo>
                  <a:lnTo>
                    <a:pt x="44450" y="6350"/>
                  </a:lnTo>
                  <a:lnTo>
                    <a:pt x="4236593" y="6350"/>
                  </a:lnTo>
                  <a:lnTo>
                    <a:pt x="4236593" y="0"/>
                  </a:lnTo>
                  <a:close/>
                </a:path>
                <a:path w="4236720" h="420369">
                  <a:moveTo>
                    <a:pt x="76200" y="334390"/>
                  </a:moveTo>
                  <a:lnTo>
                    <a:pt x="44450" y="334390"/>
                  </a:lnTo>
                  <a:lnTo>
                    <a:pt x="44450" y="347090"/>
                  </a:lnTo>
                  <a:lnTo>
                    <a:pt x="69850" y="347090"/>
                  </a:lnTo>
                  <a:lnTo>
                    <a:pt x="76200" y="334390"/>
                  </a:lnTo>
                  <a:close/>
                </a:path>
                <a:path w="4236720" h="420369">
                  <a:moveTo>
                    <a:pt x="44450" y="6350"/>
                  </a:moveTo>
                  <a:lnTo>
                    <a:pt x="38100" y="12700"/>
                  </a:lnTo>
                  <a:lnTo>
                    <a:pt x="44450" y="12700"/>
                  </a:lnTo>
                  <a:lnTo>
                    <a:pt x="44450" y="6350"/>
                  </a:lnTo>
                  <a:close/>
                </a:path>
                <a:path w="4236720" h="420369">
                  <a:moveTo>
                    <a:pt x="4223893" y="6350"/>
                  </a:moveTo>
                  <a:lnTo>
                    <a:pt x="44450" y="6350"/>
                  </a:lnTo>
                  <a:lnTo>
                    <a:pt x="44450" y="12700"/>
                  </a:lnTo>
                  <a:lnTo>
                    <a:pt x="4223893" y="12700"/>
                  </a:lnTo>
                  <a:lnTo>
                    <a:pt x="4223893" y="6350"/>
                  </a:lnTo>
                  <a:close/>
                </a:path>
                <a:path w="4236720" h="420369">
                  <a:moveTo>
                    <a:pt x="4236593" y="6350"/>
                  </a:moveTo>
                  <a:lnTo>
                    <a:pt x="4223893" y="6350"/>
                  </a:lnTo>
                  <a:lnTo>
                    <a:pt x="4230243" y="12700"/>
                  </a:lnTo>
                  <a:lnTo>
                    <a:pt x="4236593" y="12700"/>
                  </a:lnTo>
                  <a:lnTo>
                    <a:pt x="4236593" y="6350"/>
                  </a:lnTo>
                  <a:close/>
                </a:path>
              </a:pathLst>
            </a:custGeom>
            <a:solidFill>
              <a:srgbClr val="4471C4"/>
            </a:solidFill>
          </p:spPr>
          <p:txBody>
            <a:bodyPr wrap="square" lIns="0" tIns="0" rIns="0" bIns="0" rtlCol="0"/>
            <a:lstStyle/>
            <a:p>
              <a:endParaRPr/>
            </a:p>
          </p:txBody>
        </p:sp>
        <p:sp>
          <p:nvSpPr>
            <p:cNvPr id="23" name="object 23"/>
            <p:cNvSpPr/>
            <p:nvPr/>
          </p:nvSpPr>
          <p:spPr>
            <a:xfrm>
              <a:off x="7435595" y="3281172"/>
              <a:ext cx="1038225" cy="901065"/>
            </a:xfrm>
            <a:custGeom>
              <a:avLst/>
              <a:gdLst/>
              <a:ahLst/>
              <a:cxnLst/>
              <a:rect l="l" t="t" r="r" b="b"/>
              <a:pathLst>
                <a:path w="1038225" h="901064">
                  <a:moveTo>
                    <a:pt x="1037844" y="0"/>
                  </a:moveTo>
                  <a:lnTo>
                    <a:pt x="0" y="0"/>
                  </a:lnTo>
                  <a:lnTo>
                    <a:pt x="0" y="900683"/>
                  </a:lnTo>
                  <a:lnTo>
                    <a:pt x="1037844" y="900683"/>
                  </a:lnTo>
                  <a:lnTo>
                    <a:pt x="1037844" y="0"/>
                  </a:lnTo>
                  <a:close/>
                </a:path>
              </a:pathLst>
            </a:custGeom>
            <a:solidFill>
              <a:srgbClr val="7E7E7E"/>
            </a:solidFill>
          </p:spPr>
          <p:txBody>
            <a:bodyPr wrap="square" lIns="0" tIns="0" rIns="0" bIns="0" rtlCol="0"/>
            <a:lstStyle/>
            <a:p>
              <a:endParaRPr/>
            </a:p>
          </p:txBody>
        </p:sp>
        <p:sp>
          <p:nvSpPr>
            <p:cNvPr id="24" name="object 24"/>
            <p:cNvSpPr/>
            <p:nvPr/>
          </p:nvSpPr>
          <p:spPr>
            <a:xfrm>
              <a:off x="7435595" y="3281172"/>
              <a:ext cx="1038225" cy="901065"/>
            </a:xfrm>
            <a:custGeom>
              <a:avLst/>
              <a:gdLst/>
              <a:ahLst/>
              <a:cxnLst/>
              <a:rect l="l" t="t" r="r" b="b"/>
              <a:pathLst>
                <a:path w="1038225" h="901064">
                  <a:moveTo>
                    <a:pt x="0" y="900683"/>
                  </a:moveTo>
                  <a:lnTo>
                    <a:pt x="1037844" y="900683"/>
                  </a:lnTo>
                  <a:lnTo>
                    <a:pt x="1037844" y="0"/>
                  </a:lnTo>
                  <a:lnTo>
                    <a:pt x="0" y="0"/>
                  </a:lnTo>
                  <a:lnTo>
                    <a:pt x="0" y="900683"/>
                  </a:lnTo>
                  <a:close/>
                </a:path>
              </a:pathLst>
            </a:custGeom>
            <a:ln w="12700">
              <a:solidFill>
                <a:srgbClr val="2E528F"/>
              </a:solidFill>
            </a:ln>
          </p:spPr>
          <p:txBody>
            <a:bodyPr wrap="square" lIns="0" tIns="0" rIns="0" bIns="0" rtlCol="0"/>
            <a:lstStyle/>
            <a:p>
              <a:endParaRPr/>
            </a:p>
          </p:txBody>
        </p:sp>
        <p:sp>
          <p:nvSpPr>
            <p:cNvPr id="25" name="object 25"/>
            <p:cNvSpPr/>
            <p:nvPr/>
          </p:nvSpPr>
          <p:spPr>
            <a:xfrm>
              <a:off x="7440167" y="2615183"/>
              <a:ext cx="1033780" cy="512445"/>
            </a:xfrm>
            <a:custGeom>
              <a:avLst/>
              <a:gdLst/>
              <a:ahLst/>
              <a:cxnLst/>
              <a:rect l="l" t="t" r="r" b="b"/>
              <a:pathLst>
                <a:path w="1033779" h="512444">
                  <a:moveTo>
                    <a:pt x="1033272" y="0"/>
                  </a:moveTo>
                  <a:lnTo>
                    <a:pt x="0" y="0"/>
                  </a:lnTo>
                  <a:lnTo>
                    <a:pt x="0" y="512063"/>
                  </a:lnTo>
                  <a:lnTo>
                    <a:pt x="1033272" y="512063"/>
                  </a:lnTo>
                  <a:lnTo>
                    <a:pt x="1033272" y="0"/>
                  </a:lnTo>
                  <a:close/>
                </a:path>
              </a:pathLst>
            </a:custGeom>
            <a:solidFill>
              <a:srgbClr val="4471C4"/>
            </a:solidFill>
          </p:spPr>
          <p:txBody>
            <a:bodyPr wrap="square" lIns="0" tIns="0" rIns="0" bIns="0" rtlCol="0"/>
            <a:lstStyle/>
            <a:p>
              <a:endParaRPr/>
            </a:p>
          </p:txBody>
        </p:sp>
        <p:sp>
          <p:nvSpPr>
            <p:cNvPr id="26" name="object 26"/>
            <p:cNvSpPr/>
            <p:nvPr/>
          </p:nvSpPr>
          <p:spPr>
            <a:xfrm>
              <a:off x="7440167" y="2615183"/>
              <a:ext cx="1033780" cy="512445"/>
            </a:xfrm>
            <a:custGeom>
              <a:avLst/>
              <a:gdLst/>
              <a:ahLst/>
              <a:cxnLst/>
              <a:rect l="l" t="t" r="r" b="b"/>
              <a:pathLst>
                <a:path w="1033779" h="512444">
                  <a:moveTo>
                    <a:pt x="0" y="512063"/>
                  </a:moveTo>
                  <a:lnTo>
                    <a:pt x="1033272" y="512063"/>
                  </a:lnTo>
                  <a:lnTo>
                    <a:pt x="1033272" y="0"/>
                  </a:lnTo>
                  <a:lnTo>
                    <a:pt x="0" y="0"/>
                  </a:lnTo>
                  <a:lnTo>
                    <a:pt x="0" y="512063"/>
                  </a:lnTo>
                  <a:close/>
                </a:path>
              </a:pathLst>
            </a:custGeom>
            <a:ln w="12700">
              <a:solidFill>
                <a:srgbClr val="2E528F"/>
              </a:solidFill>
            </a:ln>
          </p:spPr>
          <p:txBody>
            <a:bodyPr wrap="square" lIns="0" tIns="0" rIns="0" bIns="0" rtlCol="0"/>
            <a:lstStyle/>
            <a:p>
              <a:endParaRPr/>
            </a:p>
          </p:txBody>
        </p:sp>
        <p:pic>
          <p:nvPicPr>
            <p:cNvPr id="27" name="object 27"/>
            <p:cNvPicPr/>
            <p:nvPr/>
          </p:nvPicPr>
          <p:blipFill>
            <a:blip r:embed="rId3" cstate="print"/>
            <a:stretch>
              <a:fillRect/>
            </a:stretch>
          </p:blipFill>
          <p:spPr>
            <a:xfrm>
              <a:off x="7694676" y="3127248"/>
              <a:ext cx="76200" cy="179197"/>
            </a:xfrm>
            <a:prstGeom prst="rect">
              <a:avLst/>
            </a:prstGeom>
          </p:spPr>
        </p:pic>
        <p:pic>
          <p:nvPicPr>
            <p:cNvPr id="28" name="object 28"/>
            <p:cNvPicPr/>
            <p:nvPr/>
          </p:nvPicPr>
          <p:blipFill>
            <a:blip r:embed="rId4" cstate="print"/>
            <a:stretch>
              <a:fillRect/>
            </a:stretch>
          </p:blipFill>
          <p:spPr>
            <a:xfrm>
              <a:off x="8019288" y="3127248"/>
              <a:ext cx="76200" cy="179197"/>
            </a:xfrm>
            <a:prstGeom prst="rect">
              <a:avLst/>
            </a:prstGeom>
          </p:spPr>
        </p:pic>
        <p:sp>
          <p:nvSpPr>
            <p:cNvPr id="29" name="object 29"/>
            <p:cNvSpPr/>
            <p:nvPr/>
          </p:nvSpPr>
          <p:spPr>
            <a:xfrm>
              <a:off x="6980682" y="1713738"/>
              <a:ext cx="4829810" cy="3609340"/>
            </a:xfrm>
            <a:custGeom>
              <a:avLst/>
              <a:gdLst/>
              <a:ahLst/>
              <a:cxnLst/>
              <a:rect l="l" t="t" r="r" b="b"/>
              <a:pathLst>
                <a:path w="4829809" h="3609340">
                  <a:moveTo>
                    <a:pt x="0" y="3608831"/>
                  </a:moveTo>
                  <a:lnTo>
                    <a:pt x="2004060" y="3608831"/>
                  </a:lnTo>
                  <a:lnTo>
                    <a:pt x="2004060" y="6095"/>
                  </a:lnTo>
                  <a:lnTo>
                    <a:pt x="0" y="6095"/>
                  </a:lnTo>
                  <a:lnTo>
                    <a:pt x="0" y="3608831"/>
                  </a:lnTo>
                  <a:close/>
                </a:path>
                <a:path w="4829809" h="3609340">
                  <a:moveTo>
                    <a:pt x="2173224" y="3589020"/>
                  </a:moveTo>
                  <a:lnTo>
                    <a:pt x="4829556" y="3589020"/>
                  </a:lnTo>
                  <a:lnTo>
                    <a:pt x="4829556" y="0"/>
                  </a:lnTo>
                  <a:lnTo>
                    <a:pt x="2173224" y="0"/>
                  </a:lnTo>
                  <a:lnTo>
                    <a:pt x="2173224" y="3589020"/>
                  </a:lnTo>
                  <a:close/>
                </a:path>
              </a:pathLst>
            </a:custGeom>
            <a:ln w="38100">
              <a:solidFill>
                <a:srgbClr val="2E528F"/>
              </a:solidFill>
            </a:ln>
          </p:spPr>
          <p:txBody>
            <a:bodyPr wrap="square" lIns="0" tIns="0" rIns="0" bIns="0" rtlCol="0"/>
            <a:lstStyle/>
            <a:p>
              <a:endParaRPr/>
            </a:p>
          </p:txBody>
        </p:sp>
      </p:grpSp>
      <p:sp>
        <p:nvSpPr>
          <p:cNvPr id="30" name="object 30"/>
          <p:cNvSpPr txBox="1"/>
          <p:nvPr/>
        </p:nvSpPr>
        <p:spPr>
          <a:xfrm>
            <a:off x="704799" y="2013965"/>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4</a:t>
            </a:r>
            <a:endParaRPr sz="1200">
              <a:latin typeface="Calibri"/>
              <a:cs typeface="Calibri"/>
            </a:endParaRPr>
          </a:p>
        </p:txBody>
      </p:sp>
      <p:grpSp>
        <p:nvGrpSpPr>
          <p:cNvPr id="31" name="object 31"/>
          <p:cNvGrpSpPr/>
          <p:nvPr/>
        </p:nvGrpSpPr>
        <p:grpSpPr>
          <a:xfrm>
            <a:off x="278638" y="2191257"/>
            <a:ext cx="587375" cy="255270"/>
            <a:chOff x="278638" y="2191257"/>
            <a:chExt cx="587375" cy="255270"/>
          </a:xfrm>
        </p:grpSpPr>
        <p:sp>
          <p:nvSpPr>
            <p:cNvPr id="32" name="object 32"/>
            <p:cNvSpPr/>
            <p:nvPr/>
          </p:nvSpPr>
          <p:spPr>
            <a:xfrm>
              <a:off x="284988" y="2197607"/>
              <a:ext cx="574675" cy="242570"/>
            </a:xfrm>
            <a:custGeom>
              <a:avLst/>
              <a:gdLst/>
              <a:ahLst/>
              <a:cxnLst/>
              <a:rect l="l" t="t" r="r" b="b"/>
              <a:pathLst>
                <a:path w="574675" h="242569">
                  <a:moveTo>
                    <a:pt x="574548" y="0"/>
                  </a:moveTo>
                  <a:lnTo>
                    <a:pt x="0" y="0"/>
                  </a:lnTo>
                  <a:lnTo>
                    <a:pt x="114909" y="242315"/>
                  </a:lnTo>
                  <a:lnTo>
                    <a:pt x="459638" y="242315"/>
                  </a:lnTo>
                  <a:lnTo>
                    <a:pt x="574548" y="0"/>
                  </a:lnTo>
                  <a:close/>
                </a:path>
              </a:pathLst>
            </a:custGeom>
            <a:solidFill>
              <a:srgbClr val="4471C4"/>
            </a:solidFill>
          </p:spPr>
          <p:txBody>
            <a:bodyPr wrap="square" lIns="0" tIns="0" rIns="0" bIns="0" rtlCol="0"/>
            <a:lstStyle/>
            <a:p>
              <a:endParaRPr/>
            </a:p>
          </p:txBody>
        </p:sp>
        <p:sp>
          <p:nvSpPr>
            <p:cNvPr id="33" name="object 33"/>
            <p:cNvSpPr/>
            <p:nvPr/>
          </p:nvSpPr>
          <p:spPr>
            <a:xfrm>
              <a:off x="284988" y="2197607"/>
              <a:ext cx="574675" cy="242570"/>
            </a:xfrm>
            <a:custGeom>
              <a:avLst/>
              <a:gdLst/>
              <a:ahLst/>
              <a:cxnLst/>
              <a:rect l="l" t="t" r="r" b="b"/>
              <a:pathLst>
                <a:path w="574675" h="242569">
                  <a:moveTo>
                    <a:pt x="0" y="0"/>
                  </a:moveTo>
                  <a:lnTo>
                    <a:pt x="574548" y="0"/>
                  </a:lnTo>
                  <a:lnTo>
                    <a:pt x="459638" y="242315"/>
                  </a:lnTo>
                  <a:lnTo>
                    <a:pt x="114909" y="242315"/>
                  </a:lnTo>
                  <a:lnTo>
                    <a:pt x="0" y="0"/>
                  </a:lnTo>
                  <a:close/>
                </a:path>
              </a:pathLst>
            </a:custGeom>
            <a:ln w="12700">
              <a:solidFill>
                <a:srgbClr val="2E528F"/>
              </a:solidFill>
            </a:ln>
          </p:spPr>
          <p:txBody>
            <a:bodyPr wrap="square" lIns="0" tIns="0" rIns="0" bIns="0" rtlCol="0"/>
            <a:lstStyle/>
            <a:p>
              <a:endParaRPr/>
            </a:p>
          </p:txBody>
        </p:sp>
        <p:pic>
          <p:nvPicPr>
            <p:cNvPr id="34" name="object 34"/>
            <p:cNvPicPr/>
            <p:nvPr/>
          </p:nvPicPr>
          <p:blipFill>
            <a:blip r:embed="rId5" cstate="print"/>
            <a:stretch>
              <a:fillRect/>
            </a:stretch>
          </p:blipFill>
          <p:spPr>
            <a:xfrm>
              <a:off x="493522" y="2191257"/>
              <a:ext cx="152908" cy="98043"/>
            </a:xfrm>
            <a:prstGeom prst="rect">
              <a:avLst/>
            </a:prstGeom>
          </p:spPr>
        </p:pic>
      </p:grpSp>
      <p:sp>
        <p:nvSpPr>
          <p:cNvPr id="35" name="object 35"/>
          <p:cNvSpPr txBox="1"/>
          <p:nvPr/>
        </p:nvSpPr>
        <p:spPr>
          <a:xfrm>
            <a:off x="419811" y="2310764"/>
            <a:ext cx="177800" cy="101600"/>
          </a:xfrm>
          <a:prstGeom prst="rect">
            <a:avLst/>
          </a:prstGeom>
        </p:spPr>
        <p:txBody>
          <a:bodyPr vert="vert" wrap="square" lIns="0" tIns="0" rIns="0" bIns="0" rtlCol="0">
            <a:spAutoFit/>
          </a:bodyPr>
          <a:lstStyle/>
          <a:p>
            <a:pPr marL="12700">
              <a:lnSpc>
                <a:spcPts val="1240"/>
              </a:lnSpc>
            </a:pPr>
            <a:r>
              <a:rPr sz="1200" dirty="0">
                <a:solidFill>
                  <a:srgbClr val="FFFFFF"/>
                </a:solidFill>
                <a:latin typeface="Calibri"/>
                <a:cs typeface="Calibri"/>
              </a:rPr>
              <a:t>+</a:t>
            </a:r>
            <a:endParaRPr sz="1200">
              <a:latin typeface="Calibri"/>
              <a:cs typeface="Calibri"/>
            </a:endParaRPr>
          </a:p>
        </p:txBody>
      </p:sp>
      <p:grpSp>
        <p:nvGrpSpPr>
          <p:cNvPr id="36" name="object 36"/>
          <p:cNvGrpSpPr/>
          <p:nvPr/>
        </p:nvGrpSpPr>
        <p:grpSpPr>
          <a:xfrm>
            <a:off x="571245" y="2435351"/>
            <a:ext cx="502284" cy="538480"/>
            <a:chOff x="571245" y="2435351"/>
            <a:chExt cx="502284" cy="538480"/>
          </a:xfrm>
        </p:grpSpPr>
        <p:sp>
          <p:nvSpPr>
            <p:cNvPr id="37" name="object 37"/>
            <p:cNvSpPr/>
            <p:nvPr/>
          </p:nvSpPr>
          <p:spPr>
            <a:xfrm>
              <a:off x="746759" y="2691383"/>
              <a:ext cx="320040" cy="276225"/>
            </a:xfrm>
            <a:custGeom>
              <a:avLst/>
              <a:gdLst/>
              <a:ahLst/>
              <a:cxnLst/>
              <a:rect l="l" t="t" r="r" b="b"/>
              <a:pathLst>
                <a:path w="320040" h="276225">
                  <a:moveTo>
                    <a:pt x="320040" y="0"/>
                  </a:moveTo>
                  <a:lnTo>
                    <a:pt x="0" y="0"/>
                  </a:lnTo>
                  <a:lnTo>
                    <a:pt x="0" y="275844"/>
                  </a:lnTo>
                  <a:lnTo>
                    <a:pt x="320040" y="275844"/>
                  </a:lnTo>
                  <a:lnTo>
                    <a:pt x="320040" y="0"/>
                  </a:lnTo>
                  <a:close/>
                </a:path>
              </a:pathLst>
            </a:custGeom>
            <a:solidFill>
              <a:srgbClr val="4471C4"/>
            </a:solidFill>
          </p:spPr>
          <p:txBody>
            <a:bodyPr wrap="square" lIns="0" tIns="0" rIns="0" bIns="0" rtlCol="0"/>
            <a:lstStyle/>
            <a:p>
              <a:endParaRPr/>
            </a:p>
          </p:txBody>
        </p:sp>
        <p:sp>
          <p:nvSpPr>
            <p:cNvPr id="38" name="object 38"/>
            <p:cNvSpPr/>
            <p:nvPr/>
          </p:nvSpPr>
          <p:spPr>
            <a:xfrm>
              <a:off x="746759" y="2691383"/>
              <a:ext cx="320040" cy="276225"/>
            </a:xfrm>
            <a:custGeom>
              <a:avLst/>
              <a:gdLst/>
              <a:ahLst/>
              <a:cxnLst/>
              <a:rect l="l" t="t" r="r" b="b"/>
              <a:pathLst>
                <a:path w="320040" h="276225">
                  <a:moveTo>
                    <a:pt x="0" y="275844"/>
                  </a:moveTo>
                  <a:lnTo>
                    <a:pt x="320040" y="275844"/>
                  </a:lnTo>
                  <a:lnTo>
                    <a:pt x="320040" y="0"/>
                  </a:lnTo>
                  <a:lnTo>
                    <a:pt x="0" y="0"/>
                  </a:lnTo>
                  <a:lnTo>
                    <a:pt x="0" y="275844"/>
                  </a:lnTo>
                  <a:close/>
                </a:path>
              </a:pathLst>
            </a:custGeom>
            <a:ln w="12699">
              <a:solidFill>
                <a:srgbClr val="2E528F"/>
              </a:solidFill>
            </a:ln>
          </p:spPr>
          <p:txBody>
            <a:bodyPr wrap="square" lIns="0" tIns="0" rIns="0" bIns="0" rtlCol="0"/>
            <a:lstStyle/>
            <a:p>
              <a:endParaRPr/>
            </a:p>
          </p:txBody>
        </p:sp>
        <p:sp>
          <p:nvSpPr>
            <p:cNvPr id="39" name="object 39"/>
            <p:cNvSpPr/>
            <p:nvPr/>
          </p:nvSpPr>
          <p:spPr>
            <a:xfrm>
              <a:off x="571245" y="2435351"/>
              <a:ext cx="176530" cy="431800"/>
            </a:xfrm>
            <a:custGeom>
              <a:avLst/>
              <a:gdLst/>
              <a:ahLst/>
              <a:cxnLst/>
              <a:rect l="l" t="t" r="r" b="b"/>
              <a:pathLst>
                <a:path w="176529" h="431800">
                  <a:moveTo>
                    <a:pt x="100241" y="355346"/>
                  </a:moveTo>
                  <a:lnTo>
                    <a:pt x="100241" y="431546"/>
                  </a:lnTo>
                  <a:lnTo>
                    <a:pt x="163741" y="399796"/>
                  </a:lnTo>
                  <a:lnTo>
                    <a:pt x="112941" y="399796"/>
                  </a:lnTo>
                  <a:lnTo>
                    <a:pt x="112941" y="387096"/>
                  </a:lnTo>
                  <a:lnTo>
                    <a:pt x="163741" y="387096"/>
                  </a:lnTo>
                  <a:lnTo>
                    <a:pt x="100241" y="355346"/>
                  </a:lnTo>
                  <a:close/>
                </a:path>
                <a:path w="176529" h="431800">
                  <a:moveTo>
                    <a:pt x="12700" y="0"/>
                  </a:moveTo>
                  <a:lnTo>
                    <a:pt x="0" y="0"/>
                  </a:lnTo>
                  <a:lnTo>
                    <a:pt x="0" y="399796"/>
                  </a:lnTo>
                  <a:lnTo>
                    <a:pt x="100241" y="399796"/>
                  </a:lnTo>
                  <a:lnTo>
                    <a:pt x="100241" y="393446"/>
                  </a:lnTo>
                  <a:lnTo>
                    <a:pt x="12700" y="393446"/>
                  </a:lnTo>
                  <a:lnTo>
                    <a:pt x="6350" y="387096"/>
                  </a:lnTo>
                  <a:lnTo>
                    <a:pt x="12700" y="387096"/>
                  </a:lnTo>
                  <a:lnTo>
                    <a:pt x="12700" y="0"/>
                  </a:lnTo>
                  <a:close/>
                </a:path>
                <a:path w="176529" h="431800">
                  <a:moveTo>
                    <a:pt x="163741" y="387096"/>
                  </a:moveTo>
                  <a:lnTo>
                    <a:pt x="112941" y="387096"/>
                  </a:lnTo>
                  <a:lnTo>
                    <a:pt x="112941" y="399796"/>
                  </a:lnTo>
                  <a:lnTo>
                    <a:pt x="163741" y="399796"/>
                  </a:lnTo>
                  <a:lnTo>
                    <a:pt x="176441" y="393446"/>
                  </a:lnTo>
                  <a:lnTo>
                    <a:pt x="163741" y="387096"/>
                  </a:lnTo>
                  <a:close/>
                </a:path>
                <a:path w="176529" h="431800">
                  <a:moveTo>
                    <a:pt x="12700" y="387096"/>
                  </a:moveTo>
                  <a:lnTo>
                    <a:pt x="6350" y="387096"/>
                  </a:lnTo>
                  <a:lnTo>
                    <a:pt x="12700" y="393446"/>
                  </a:lnTo>
                  <a:lnTo>
                    <a:pt x="12700" y="387096"/>
                  </a:lnTo>
                  <a:close/>
                </a:path>
                <a:path w="176529" h="431800">
                  <a:moveTo>
                    <a:pt x="100241" y="387096"/>
                  </a:moveTo>
                  <a:lnTo>
                    <a:pt x="12700" y="387096"/>
                  </a:lnTo>
                  <a:lnTo>
                    <a:pt x="12700" y="393446"/>
                  </a:lnTo>
                  <a:lnTo>
                    <a:pt x="100241" y="393446"/>
                  </a:lnTo>
                  <a:lnTo>
                    <a:pt x="100241" y="387096"/>
                  </a:lnTo>
                  <a:close/>
                </a:path>
              </a:pathLst>
            </a:custGeom>
            <a:solidFill>
              <a:srgbClr val="4471C4"/>
            </a:solidFill>
          </p:spPr>
          <p:txBody>
            <a:bodyPr wrap="square" lIns="0" tIns="0" rIns="0" bIns="0" rtlCol="0"/>
            <a:lstStyle/>
            <a:p>
              <a:endParaRPr/>
            </a:p>
          </p:txBody>
        </p:sp>
      </p:grpSp>
      <p:sp>
        <p:nvSpPr>
          <p:cNvPr id="40" name="object 40"/>
          <p:cNvSpPr txBox="1"/>
          <p:nvPr/>
        </p:nvSpPr>
        <p:spPr>
          <a:xfrm>
            <a:off x="738327" y="2715259"/>
            <a:ext cx="33401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MUX</a:t>
            </a:r>
            <a:endParaRPr sz="1200">
              <a:latin typeface="Calibri"/>
              <a:cs typeface="Calibri"/>
            </a:endParaRPr>
          </a:p>
        </p:txBody>
      </p:sp>
      <p:grpSp>
        <p:nvGrpSpPr>
          <p:cNvPr id="41" name="object 41"/>
          <p:cNvGrpSpPr/>
          <p:nvPr/>
        </p:nvGrpSpPr>
        <p:grpSpPr>
          <a:xfrm>
            <a:off x="347218" y="1790445"/>
            <a:ext cx="278130" cy="267335"/>
            <a:chOff x="347218" y="1790445"/>
            <a:chExt cx="278130" cy="267335"/>
          </a:xfrm>
        </p:grpSpPr>
        <p:sp>
          <p:nvSpPr>
            <p:cNvPr id="42" name="object 42"/>
            <p:cNvSpPr/>
            <p:nvPr/>
          </p:nvSpPr>
          <p:spPr>
            <a:xfrm>
              <a:off x="353568" y="1796795"/>
              <a:ext cx="265430" cy="254635"/>
            </a:xfrm>
            <a:custGeom>
              <a:avLst/>
              <a:gdLst/>
              <a:ahLst/>
              <a:cxnLst/>
              <a:rect l="l" t="t" r="r" b="b"/>
              <a:pathLst>
                <a:path w="265430" h="254635">
                  <a:moveTo>
                    <a:pt x="265176" y="0"/>
                  </a:moveTo>
                  <a:lnTo>
                    <a:pt x="0" y="0"/>
                  </a:lnTo>
                  <a:lnTo>
                    <a:pt x="0" y="254508"/>
                  </a:lnTo>
                  <a:lnTo>
                    <a:pt x="265176" y="254508"/>
                  </a:lnTo>
                  <a:lnTo>
                    <a:pt x="265176" y="0"/>
                  </a:lnTo>
                  <a:close/>
                </a:path>
              </a:pathLst>
            </a:custGeom>
            <a:solidFill>
              <a:srgbClr val="4471C4"/>
            </a:solidFill>
          </p:spPr>
          <p:txBody>
            <a:bodyPr wrap="square" lIns="0" tIns="0" rIns="0" bIns="0" rtlCol="0"/>
            <a:lstStyle/>
            <a:p>
              <a:endParaRPr/>
            </a:p>
          </p:txBody>
        </p:sp>
        <p:sp>
          <p:nvSpPr>
            <p:cNvPr id="43" name="object 43"/>
            <p:cNvSpPr/>
            <p:nvPr/>
          </p:nvSpPr>
          <p:spPr>
            <a:xfrm>
              <a:off x="353568" y="1796795"/>
              <a:ext cx="265430" cy="254635"/>
            </a:xfrm>
            <a:custGeom>
              <a:avLst/>
              <a:gdLst/>
              <a:ahLst/>
              <a:cxnLst/>
              <a:rect l="l" t="t" r="r" b="b"/>
              <a:pathLst>
                <a:path w="265430" h="254635">
                  <a:moveTo>
                    <a:pt x="0" y="254508"/>
                  </a:moveTo>
                  <a:lnTo>
                    <a:pt x="265176" y="254508"/>
                  </a:lnTo>
                  <a:lnTo>
                    <a:pt x="265176" y="0"/>
                  </a:lnTo>
                  <a:lnTo>
                    <a:pt x="0" y="0"/>
                  </a:lnTo>
                  <a:lnTo>
                    <a:pt x="0" y="254508"/>
                  </a:lnTo>
                  <a:close/>
                </a:path>
              </a:pathLst>
            </a:custGeom>
            <a:ln w="12700">
              <a:solidFill>
                <a:srgbClr val="2E528F"/>
              </a:solidFill>
            </a:ln>
          </p:spPr>
          <p:txBody>
            <a:bodyPr wrap="square" lIns="0" tIns="0" rIns="0" bIns="0" rtlCol="0"/>
            <a:lstStyle/>
            <a:p>
              <a:endParaRPr/>
            </a:p>
          </p:txBody>
        </p:sp>
      </p:grpSp>
      <p:sp>
        <p:nvSpPr>
          <p:cNvPr id="44" name="object 44"/>
          <p:cNvSpPr txBox="1"/>
          <p:nvPr/>
        </p:nvSpPr>
        <p:spPr>
          <a:xfrm>
            <a:off x="399389" y="1821560"/>
            <a:ext cx="18669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PC</a:t>
            </a:r>
            <a:endParaRPr sz="1200">
              <a:latin typeface="Calibri"/>
              <a:cs typeface="Calibri"/>
            </a:endParaRPr>
          </a:p>
        </p:txBody>
      </p:sp>
      <p:grpSp>
        <p:nvGrpSpPr>
          <p:cNvPr id="45" name="object 45"/>
          <p:cNvGrpSpPr/>
          <p:nvPr/>
        </p:nvGrpSpPr>
        <p:grpSpPr>
          <a:xfrm>
            <a:off x="341375" y="2031492"/>
            <a:ext cx="1261745" cy="894715"/>
            <a:chOff x="341375" y="2031492"/>
            <a:chExt cx="1261745" cy="894715"/>
          </a:xfrm>
        </p:grpSpPr>
        <p:pic>
          <p:nvPicPr>
            <p:cNvPr id="46" name="object 46"/>
            <p:cNvPicPr/>
            <p:nvPr/>
          </p:nvPicPr>
          <p:blipFill>
            <a:blip r:embed="rId6" cstate="print"/>
            <a:stretch>
              <a:fillRect/>
            </a:stretch>
          </p:blipFill>
          <p:spPr>
            <a:xfrm>
              <a:off x="341375" y="2031492"/>
              <a:ext cx="76200" cy="159638"/>
            </a:xfrm>
            <a:prstGeom prst="rect">
              <a:avLst/>
            </a:prstGeom>
          </p:spPr>
        </p:pic>
        <p:sp>
          <p:nvSpPr>
            <p:cNvPr id="47" name="object 47"/>
            <p:cNvSpPr/>
            <p:nvPr/>
          </p:nvSpPr>
          <p:spPr>
            <a:xfrm>
              <a:off x="1066799" y="2849880"/>
              <a:ext cx="536575" cy="76200"/>
            </a:xfrm>
            <a:custGeom>
              <a:avLst/>
              <a:gdLst/>
              <a:ahLst/>
              <a:cxnLst/>
              <a:rect l="l" t="t" r="r" b="b"/>
              <a:pathLst>
                <a:path w="536575" h="76200">
                  <a:moveTo>
                    <a:pt x="76200" y="0"/>
                  </a:moveTo>
                  <a:lnTo>
                    <a:pt x="0" y="38100"/>
                  </a:lnTo>
                  <a:lnTo>
                    <a:pt x="76200" y="76200"/>
                  </a:lnTo>
                  <a:lnTo>
                    <a:pt x="76200" y="44450"/>
                  </a:lnTo>
                  <a:lnTo>
                    <a:pt x="63500" y="44450"/>
                  </a:lnTo>
                  <a:lnTo>
                    <a:pt x="63500" y="31750"/>
                  </a:lnTo>
                  <a:lnTo>
                    <a:pt x="76200" y="31750"/>
                  </a:lnTo>
                  <a:lnTo>
                    <a:pt x="76200" y="0"/>
                  </a:lnTo>
                  <a:close/>
                </a:path>
                <a:path w="536575" h="76200">
                  <a:moveTo>
                    <a:pt x="76200" y="31750"/>
                  </a:moveTo>
                  <a:lnTo>
                    <a:pt x="63500" y="31750"/>
                  </a:lnTo>
                  <a:lnTo>
                    <a:pt x="63500" y="44450"/>
                  </a:lnTo>
                  <a:lnTo>
                    <a:pt x="76200" y="44450"/>
                  </a:lnTo>
                  <a:lnTo>
                    <a:pt x="76200" y="31750"/>
                  </a:lnTo>
                  <a:close/>
                </a:path>
                <a:path w="536575" h="76200">
                  <a:moveTo>
                    <a:pt x="536321" y="31750"/>
                  </a:moveTo>
                  <a:lnTo>
                    <a:pt x="76200" y="31750"/>
                  </a:lnTo>
                  <a:lnTo>
                    <a:pt x="76200" y="44450"/>
                  </a:lnTo>
                  <a:lnTo>
                    <a:pt x="536321" y="44450"/>
                  </a:lnTo>
                  <a:lnTo>
                    <a:pt x="536321" y="31750"/>
                  </a:lnTo>
                  <a:close/>
                </a:path>
              </a:pathLst>
            </a:custGeom>
            <a:solidFill>
              <a:srgbClr val="4471C4"/>
            </a:solidFill>
          </p:spPr>
          <p:txBody>
            <a:bodyPr wrap="square" lIns="0" tIns="0" rIns="0" bIns="0" rtlCol="0"/>
            <a:lstStyle/>
            <a:p>
              <a:endParaRPr/>
            </a:p>
          </p:txBody>
        </p:sp>
      </p:grpSp>
      <p:sp>
        <p:nvSpPr>
          <p:cNvPr id="48" name="object 48"/>
          <p:cNvSpPr txBox="1"/>
          <p:nvPr/>
        </p:nvSpPr>
        <p:spPr>
          <a:xfrm>
            <a:off x="1199489" y="2719577"/>
            <a:ext cx="547370" cy="330200"/>
          </a:xfrm>
          <a:prstGeom prst="rect">
            <a:avLst/>
          </a:prstGeom>
        </p:spPr>
        <p:txBody>
          <a:bodyPr vert="horz" wrap="square" lIns="0" tIns="12065" rIns="0" bIns="0" rtlCol="0">
            <a:spAutoFit/>
          </a:bodyPr>
          <a:lstStyle/>
          <a:p>
            <a:pPr marL="12700" marR="5080">
              <a:lnSpc>
                <a:spcPct val="100000"/>
              </a:lnSpc>
              <a:spcBef>
                <a:spcPts val="95"/>
              </a:spcBef>
            </a:pPr>
            <a:r>
              <a:rPr sz="1000" b="1" dirty="0">
                <a:latin typeface="Calibri"/>
                <a:cs typeface="Calibri"/>
              </a:rPr>
              <a:t>PC</a:t>
            </a:r>
            <a:r>
              <a:rPr sz="1000" b="1" spc="-25" dirty="0">
                <a:latin typeface="Calibri"/>
                <a:cs typeface="Calibri"/>
              </a:rPr>
              <a:t> </a:t>
            </a:r>
            <a:r>
              <a:rPr sz="1000" b="1" spc="-10" dirty="0">
                <a:latin typeface="Calibri"/>
                <a:cs typeface="Calibri"/>
              </a:rPr>
              <a:t>Source Select</a:t>
            </a:r>
            <a:endParaRPr sz="1000">
              <a:latin typeface="Calibri"/>
              <a:cs typeface="Calibri"/>
            </a:endParaRPr>
          </a:p>
        </p:txBody>
      </p:sp>
      <p:grpSp>
        <p:nvGrpSpPr>
          <p:cNvPr id="49" name="object 49"/>
          <p:cNvGrpSpPr/>
          <p:nvPr/>
        </p:nvGrpSpPr>
        <p:grpSpPr>
          <a:xfrm>
            <a:off x="118619" y="1886711"/>
            <a:ext cx="3170555" cy="3269615"/>
            <a:chOff x="118619" y="1886711"/>
            <a:chExt cx="3170555" cy="3269615"/>
          </a:xfrm>
        </p:grpSpPr>
        <p:sp>
          <p:nvSpPr>
            <p:cNvPr id="50" name="object 50"/>
            <p:cNvSpPr/>
            <p:nvPr/>
          </p:nvSpPr>
          <p:spPr>
            <a:xfrm>
              <a:off x="118618" y="1886711"/>
              <a:ext cx="1120775" cy="1316990"/>
            </a:xfrm>
            <a:custGeom>
              <a:avLst/>
              <a:gdLst/>
              <a:ahLst/>
              <a:cxnLst/>
              <a:rect l="l" t="t" r="r" b="b"/>
              <a:pathLst>
                <a:path w="1120775" h="1316989">
                  <a:moveTo>
                    <a:pt x="794118" y="1081532"/>
                  </a:moveTo>
                  <a:lnTo>
                    <a:pt x="781418" y="1081532"/>
                  </a:lnTo>
                  <a:lnTo>
                    <a:pt x="781418" y="1303782"/>
                  </a:lnTo>
                  <a:lnTo>
                    <a:pt x="12700" y="1303782"/>
                  </a:lnTo>
                  <a:lnTo>
                    <a:pt x="12700" y="44450"/>
                  </a:lnTo>
                  <a:lnTo>
                    <a:pt x="158750" y="44450"/>
                  </a:lnTo>
                  <a:lnTo>
                    <a:pt x="158750" y="76200"/>
                  </a:lnTo>
                  <a:lnTo>
                    <a:pt x="222250" y="44450"/>
                  </a:lnTo>
                  <a:lnTo>
                    <a:pt x="234950" y="38100"/>
                  </a:lnTo>
                  <a:lnTo>
                    <a:pt x="222250" y="31750"/>
                  </a:lnTo>
                  <a:lnTo>
                    <a:pt x="158750" y="0"/>
                  </a:lnTo>
                  <a:lnTo>
                    <a:pt x="158750" y="31750"/>
                  </a:lnTo>
                  <a:lnTo>
                    <a:pt x="0" y="31750"/>
                  </a:lnTo>
                  <a:lnTo>
                    <a:pt x="0" y="1316482"/>
                  </a:lnTo>
                  <a:lnTo>
                    <a:pt x="794118" y="1316482"/>
                  </a:lnTo>
                  <a:lnTo>
                    <a:pt x="794118" y="1310132"/>
                  </a:lnTo>
                  <a:lnTo>
                    <a:pt x="794118" y="1303782"/>
                  </a:lnTo>
                  <a:lnTo>
                    <a:pt x="794118" y="1081532"/>
                  </a:lnTo>
                  <a:close/>
                </a:path>
                <a:path w="1120775" h="1316989">
                  <a:moveTo>
                    <a:pt x="1120152" y="542290"/>
                  </a:moveTo>
                  <a:lnTo>
                    <a:pt x="786384" y="542290"/>
                  </a:lnTo>
                  <a:lnTo>
                    <a:pt x="786384" y="727456"/>
                  </a:lnTo>
                  <a:lnTo>
                    <a:pt x="754634" y="727456"/>
                  </a:lnTo>
                  <a:lnTo>
                    <a:pt x="792734" y="803656"/>
                  </a:lnTo>
                  <a:lnTo>
                    <a:pt x="824484" y="740156"/>
                  </a:lnTo>
                  <a:lnTo>
                    <a:pt x="830834" y="727456"/>
                  </a:lnTo>
                  <a:lnTo>
                    <a:pt x="799084" y="727456"/>
                  </a:lnTo>
                  <a:lnTo>
                    <a:pt x="799084" y="554990"/>
                  </a:lnTo>
                  <a:lnTo>
                    <a:pt x="1120152" y="554990"/>
                  </a:lnTo>
                  <a:lnTo>
                    <a:pt x="1120152" y="548640"/>
                  </a:lnTo>
                  <a:lnTo>
                    <a:pt x="1120152" y="542290"/>
                  </a:lnTo>
                  <a:close/>
                </a:path>
              </a:pathLst>
            </a:custGeom>
            <a:solidFill>
              <a:srgbClr val="4471C4"/>
            </a:solidFill>
          </p:spPr>
          <p:txBody>
            <a:bodyPr wrap="square" lIns="0" tIns="0" rIns="0" bIns="0" rtlCol="0"/>
            <a:lstStyle/>
            <a:p>
              <a:endParaRPr/>
            </a:p>
          </p:txBody>
        </p:sp>
        <p:pic>
          <p:nvPicPr>
            <p:cNvPr id="51" name="object 51"/>
            <p:cNvPicPr/>
            <p:nvPr/>
          </p:nvPicPr>
          <p:blipFill>
            <a:blip r:embed="rId6" cstate="print"/>
            <a:stretch>
              <a:fillRect/>
            </a:stretch>
          </p:blipFill>
          <p:spPr>
            <a:xfrm>
              <a:off x="949451" y="2951987"/>
              <a:ext cx="76200" cy="159638"/>
            </a:xfrm>
            <a:prstGeom prst="rect">
              <a:avLst/>
            </a:prstGeom>
          </p:spPr>
        </p:pic>
        <p:sp>
          <p:nvSpPr>
            <p:cNvPr id="52" name="object 52"/>
            <p:cNvSpPr/>
            <p:nvPr/>
          </p:nvSpPr>
          <p:spPr>
            <a:xfrm>
              <a:off x="2292095" y="4034027"/>
              <a:ext cx="990600" cy="264160"/>
            </a:xfrm>
            <a:custGeom>
              <a:avLst/>
              <a:gdLst/>
              <a:ahLst/>
              <a:cxnLst/>
              <a:rect l="l" t="t" r="r" b="b"/>
              <a:pathLst>
                <a:path w="990600" h="264160">
                  <a:moveTo>
                    <a:pt x="990600" y="0"/>
                  </a:moveTo>
                  <a:lnTo>
                    <a:pt x="0" y="0"/>
                  </a:lnTo>
                  <a:lnTo>
                    <a:pt x="0" y="263652"/>
                  </a:lnTo>
                  <a:lnTo>
                    <a:pt x="990600" y="263652"/>
                  </a:lnTo>
                  <a:lnTo>
                    <a:pt x="990600" y="0"/>
                  </a:lnTo>
                  <a:close/>
                </a:path>
              </a:pathLst>
            </a:custGeom>
            <a:solidFill>
              <a:srgbClr val="4471C4"/>
            </a:solidFill>
          </p:spPr>
          <p:txBody>
            <a:bodyPr wrap="square" lIns="0" tIns="0" rIns="0" bIns="0" rtlCol="0"/>
            <a:lstStyle/>
            <a:p>
              <a:endParaRPr/>
            </a:p>
          </p:txBody>
        </p:sp>
        <p:sp>
          <p:nvSpPr>
            <p:cNvPr id="53" name="object 53"/>
            <p:cNvSpPr/>
            <p:nvPr/>
          </p:nvSpPr>
          <p:spPr>
            <a:xfrm>
              <a:off x="2292095" y="4034027"/>
              <a:ext cx="990600" cy="264160"/>
            </a:xfrm>
            <a:custGeom>
              <a:avLst/>
              <a:gdLst/>
              <a:ahLst/>
              <a:cxnLst/>
              <a:rect l="l" t="t" r="r" b="b"/>
              <a:pathLst>
                <a:path w="990600" h="264160">
                  <a:moveTo>
                    <a:pt x="0" y="263652"/>
                  </a:moveTo>
                  <a:lnTo>
                    <a:pt x="990600" y="263652"/>
                  </a:lnTo>
                  <a:lnTo>
                    <a:pt x="990600" y="0"/>
                  </a:lnTo>
                  <a:lnTo>
                    <a:pt x="0" y="0"/>
                  </a:lnTo>
                  <a:lnTo>
                    <a:pt x="0" y="263652"/>
                  </a:lnTo>
                  <a:close/>
                </a:path>
              </a:pathLst>
            </a:custGeom>
            <a:ln w="12700">
              <a:solidFill>
                <a:srgbClr val="2E528F"/>
              </a:solidFill>
            </a:ln>
          </p:spPr>
          <p:txBody>
            <a:bodyPr wrap="square" lIns="0" tIns="0" rIns="0" bIns="0" rtlCol="0"/>
            <a:lstStyle/>
            <a:p>
              <a:endParaRPr/>
            </a:p>
          </p:txBody>
        </p:sp>
        <p:sp>
          <p:nvSpPr>
            <p:cNvPr id="54" name="object 54"/>
            <p:cNvSpPr/>
            <p:nvPr/>
          </p:nvSpPr>
          <p:spPr>
            <a:xfrm>
              <a:off x="2292095" y="4319016"/>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55" name="object 55"/>
            <p:cNvSpPr/>
            <p:nvPr/>
          </p:nvSpPr>
          <p:spPr>
            <a:xfrm>
              <a:off x="2292095" y="4319016"/>
              <a:ext cx="990600" cy="262255"/>
            </a:xfrm>
            <a:custGeom>
              <a:avLst/>
              <a:gdLst/>
              <a:ahLst/>
              <a:cxnLst/>
              <a:rect l="l" t="t" r="r" b="b"/>
              <a:pathLst>
                <a:path w="990600" h="262254">
                  <a:moveTo>
                    <a:pt x="0" y="262128"/>
                  </a:moveTo>
                  <a:lnTo>
                    <a:pt x="990600" y="262128"/>
                  </a:lnTo>
                  <a:lnTo>
                    <a:pt x="990600" y="0"/>
                  </a:lnTo>
                  <a:lnTo>
                    <a:pt x="0" y="0"/>
                  </a:lnTo>
                  <a:lnTo>
                    <a:pt x="0" y="262128"/>
                  </a:lnTo>
                  <a:close/>
                </a:path>
              </a:pathLst>
            </a:custGeom>
            <a:ln w="12700">
              <a:solidFill>
                <a:srgbClr val="2E528F"/>
              </a:solidFill>
            </a:ln>
          </p:spPr>
          <p:txBody>
            <a:bodyPr wrap="square" lIns="0" tIns="0" rIns="0" bIns="0" rtlCol="0"/>
            <a:lstStyle/>
            <a:p>
              <a:endParaRPr/>
            </a:p>
          </p:txBody>
        </p:sp>
        <p:sp>
          <p:nvSpPr>
            <p:cNvPr id="56" name="object 56"/>
            <p:cNvSpPr/>
            <p:nvPr/>
          </p:nvSpPr>
          <p:spPr>
            <a:xfrm>
              <a:off x="2292095" y="4602479"/>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57" name="object 57"/>
            <p:cNvSpPr/>
            <p:nvPr/>
          </p:nvSpPr>
          <p:spPr>
            <a:xfrm>
              <a:off x="2292095" y="4602479"/>
              <a:ext cx="990600" cy="262255"/>
            </a:xfrm>
            <a:custGeom>
              <a:avLst/>
              <a:gdLst/>
              <a:ahLst/>
              <a:cxnLst/>
              <a:rect l="l" t="t" r="r" b="b"/>
              <a:pathLst>
                <a:path w="990600" h="262254">
                  <a:moveTo>
                    <a:pt x="0" y="262128"/>
                  </a:moveTo>
                  <a:lnTo>
                    <a:pt x="990600" y="262128"/>
                  </a:lnTo>
                  <a:lnTo>
                    <a:pt x="990600" y="0"/>
                  </a:lnTo>
                  <a:lnTo>
                    <a:pt x="0" y="0"/>
                  </a:lnTo>
                  <a:lnTo>
                    <a:pt x="0" y="262128"/>
                  </a:lnTo>
                  <a:close/>
                </a:path>
              </a:pathLst>
            </a:custGeom>
            <a:ln w="12700">
              <a:solidFill>
                <a:srgbClr val="2E528F"/>
              </a:solidFill>
            </a:ln>
          </p:spPr>
          <p:txBody>
            <a:bodyPr wrap="square" lIns="0" tIns="0" rIns="0" bIns="0" rtlCol="0"/>
            <a:lstStyle/>
            <a:p>
              <a:endParaRPr/>
            </a:p>
          </p:txBody>
        </p:sp>
        <p:sp>
          <p:nvSpPr>
            <p:cNvPr id="58" name="object 58"/>
            <p:cNvSpPr/>
            <p:nvPr/>
          </p:nvSpPr>
          <p:spPr>
            <a:xfrm>
              <a:off x="2292095" y="4885944"/>
              <a:ext cx="990600" cy="264160"/>
            </a:xfrm>
            <a:custGeom>
              <a:avLst/>
              <a:gdLst/>
              <a:ahLst/>
              <a:cxnLst/>
              <a:rect l="l" t="t" r="r" b="b"/>
              <a:pathLst>
                <a:path w="990600" h="264160">
                  <a:moveTo>
                    <a:pt x="990600" y="0"/>
                  </a:moveTo>
                  <a:lnTo>
                    <a:pt x="0" y="0"/>
                  </a:lnTo>
                  <a:lnTo>
                    <a:pt x="0" y="263651"/>
                  </a:lnTo>
                  <a:lnTo>
                    <a:pt x="990600" y="263651"/>
                  </a:lnTo>
                  <a:lnTo>
                    <a:pt x="990600" y="0"/>
                  </a:lnTo>
                  <a:close/>
                </a:path>
              </a:pathLst>
            </a:custGeom>
            <a:solidFill>
              <a:srgbClr val="4471C4"/>
            </a:solidFill>
          </p:spPr>
          <p:txBody>
            <a:bodyPr wrap="square" lIns="0" tIns="0" rIns="0" bIns="0" rtlCol="0"/>
            <a:lstStyle/>
            <a:p>
              <a:endParaRPr/>
            </a:p>
          </p:txBody>
        </p:sp>
        <p:sp>
          <p:nvSpPr>
            <p:cNvPr id="59" name="object 59"/>
            <p:cNvSpPr/>
            <p:nvPr/>
          </p:nvSpPr>
          <p:spPr>
            <a:xfrm>
              <a:off x="2292095" y="4885944"/>
              <a:ext cx="990600" cy="264160"/>
            </a:xfrm>
            <a:custGeom>
              <a:avLst/>
              <a:gdLst/>
              <a:ahLst/>
              <a:cxnLst/>
              <a:rect l="l" t="t" r="r" b="b"/>
              <a:pathLst>
                <a:path w="990600" h="264160">
                  <a:moveTo>
                    <a:pt x="0" y="263651"/>
                  </a:moveTo>
                  <a:lnTo>
                    <a:pt x="990600" y="263651"/>
                  </a:lnTo>
                  <a:lnTo>
                    <a:pt x="990600" y="0"/>
                  </a:lnTo>
                  <a:lnTo>
                    <a:pt x="0" y="0"/>
                  </a:lnTo>
                  <a:lnTo>
                    <a:pt x="0" y="263651"/>
                  </a:lnTo>
                  <a:close/>
                </a:path>
              </a:pathLst>
            </a:custGeom>
            <a:ln w="12700">
              <a:solidFill>
                <a:srgbClr val="2E528F"/>
              </a:solidFill>
            </a:ln>
          </p:spPr>
          <p:txBody>
            <a:bodyPr wrap="square" lIns="0" tIns="0" rIns="0" bIns="0" rtlCol="0"/>
            <a:lstStyle/>
            <a:p>
              <a:endParaRPr/>
            </a:p>
          </p:txBody>
        </p:sp>
      </p:grpSp>
      <p:sp>
        <p:nvSpPr>
          <p:cNvPr id="60" name="object 60"/>
          <p:cNvSpPr txBox="1"/>
          <p:nvPr/>
        </p:nvSpPr>
        <p:spPr>
          <a:xfrm>
            <a:off x="2298445" y="4040378"/>
            <a:ext cx="774065" cy="261620"/>
          </a:xfrm>
          <a:prstGeom prst="rect">
            <a:avLst/>
          </a:prstGeom>
          <a:solidFill>
            <a:srgbClr val="4471C4"/>
          </a:solidFill>
        </p:spPr>
        <p:txBody>
          <a:bodyPr vert="horz" wrap="square" lIns="0" tIns="0" rIns="0" bIns="0" rtlCol="0">
            <a:spAutoFit/>
          </a:bodyPr>
          <a:lstStyle/>
          <a:p>
            <a:pPr marL="38735">
              <a:lnSpc>
                <a:spcPts val="1945"/>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1</a:t>
            </a:r>
            <a:endParaRPr sz="1800">
              <a:latin typeface="Calibri"/>
              <a:cs typeface="Calibri"/>
            </a:endParaRPr>
          </a:p>
        </p:txBody>
      </p:sp>
      <p:sp>
        <p:nvSpPr>
          <p:cNvPr id="61" name="object 61"/>
          <p:cNvSpPr txBox="1"/>
          <p:nvPr/>
        </p:nvSpPr>
        <p:spPr>
          <a:xfrm>
            <a:off x="2298445" y="4314697"/>
            <a:ext cx="774065" cy="267970"/>
          </a:xfrm>
          <a:prstGeom prst="rect">
            <a:avLst/>
          </a:prstGeom>
          <a:solidFill>
            <a:srgbClr val="4471C4"/>
          </a:solidFill>
        </p:spPr>
        <p:txBody>
          <a:bodyPr vert="horz" wrap="square" lIns="0" tIns="0" rIns="0" bIns="0" rtlCol="0">
            <a:spAutoFit/>
          </a:bodyPr>
          <a:lstStyle/>
          <a:p>
            <a:pPr marL="38735">
              <a:lnSpc>
                <a:spcPts val="1970"/>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2</a:t>
            </a:r>
            <a:endParaRPr sz="1800">
              <a:latin typeface="Calibri"/>
              <a:cs typeface="Calibri"/>
            </a:endParaRPr>
          </a:p>
        </p:txBody>
      </p:sp>
      <p:sp>
        <p:nvSpPr>
          <p:cNvPr id="62" name="object 62"/>
          <p:cNvSpPr txBox="1"/>
          <p:nvPr/>
        </p:nvSpPr>
        <p:spPr>
          <a:xfrm>
            <a:off x="2298445" y="4595114"/>
            <a:ext cx="774065" cy="274320"/>
          </a:xfrm>
          <a:prstGeom prst="rect">
            <a:avLst/>
          </a:prstGeom>
          <a:solidFill>
            <a:srgbClr val="4471C4"/>
          </a:solidFill>
        </p:spPr>
        <p:txBody>
          <a:bodyPr vert="horz" wrap="square" lIns="0" tIns="0" rIns="0" bIns="0" rtlCol="0">
            <a:spAutoFit/>
          </a:bodyPr>
          <a:lstStyle/>
          <a:p>
            <a:pPr marL="38735">
              <a:lnSpc>
                <a:spcPts val="2050"/>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3</a:t>
            </a:r>
            <a:endParaRPr sz="1800">
              <a:latin typeface="Calibri"/>
              <a:cs typeface="Calibri"/>
            </a:endParaRPr>
          </a:p>
        </p:txBody>
      </p:sp>
      <p:sp>
        <p:nvSpPr>
          <p:cNvPr id="63" name="object 63"/>
          <p:cNvSpPr txBox="1"/>
          <p:nvPr/>
        </p:nvSpPr>
        <p:spPr>
          <a:xfrm>
            <a:off x="2324861" y="4845253"/>
            <a:ext cx="535940" cy="300355"/>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4</a:t>
            </a:r>
            <a:endParaRPr sz="1800">
              <a:latin typeface="Calibri"/>
              <a:cs typeface="Calibri"/>
            </a:endParaRPr>
          </a:p>
        </p:txBody>
      </p:sp>
      <p:sp>
        <p:nvSpPr>
          <p:cNvPr id="64" name="object 64"/>
          <p:cNvSpPr txBox="1"/>
          <p:nvPr/>
        </p:nvSpPr>
        <p:spPr>
          <a:xfrm>
            <a:off x="2927095" y="2229358"/>
            <a:ext cx="135255" cy="391160"/>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C</a:t>
            </a:r>
            <a:endParaRPr sz="1200">
              <a:latin typeface="Calibri"/>
              <a:cs typeface="Calibri"/>
            </a:endParaRPr>
          </a:p>
          <a:p>
            <a:pPr marL="12700">
              <a:lnSpc>
                <a:spcPct val="100000"/>
              </a:lnSpc>
            </a:pPr>
            <a:r>
              <a:rPr sz="1200" b="1" spc="-25" dirty="0">
                <a:latin typeface="Calibri"/>
                <a:cs typeface="Calibri"/>
              </a:rPr>
              <a:t>Si</a:t>
            </a:r>
            <a:endParaRPr sz="1200">
              <a:latin typeface="Calibri"/>
              <a:cs typeface="Calibri"/>
            </a:endParaRPr>
          </a:p>
        </p:txBody>
      </p:sp>
      <p:sp>
        <p:nvSpPr>
          <p:cNvPr id="65" name="object 65"/>
          <p:cNvSpPr txBox="1"/>
          <p:nvPr/>
        </p:nvSpPr>
        <p:spPr>
          <a:xfrm>
            <a:off x="2960877" y="2924683"/>
            <a:ext cx="118110" cy="756920"/>
          </a:xfrm>
          <a:prstGeom prst="rect">
            <a:avLst/>
          </a:prstGeom>
        </p:spPr>
        <p:txBody>
          <a:bodyPr vert="horz" wrap="square" lIns="0" tIns="12700" rIns="0" bIns="0" rtlCol="0">
            <a:spAutoFit/>
          </a:bodyPr>
          <a:lstStyle/>
          <a:p>
            <a:pPr marL="12700" marR="5080" algn="just">
              <a:lnSpc>
                <a:spcPct val="100000"/>
              </a:lnSpc>
              <a:spcBef>
                <a:spcPts val="100"/>
              </a:spcBef>
            </a:pPr>
            <a:r>
              <a:rPr sz="1200" b="1" spc="-50" dirty="0">
                <a:latin typeface="Calibri"/>
                <a:cs typeface="Calibri"/>
              </a:rPr>
              <a:t>R R A S</a:t>
            </a:r>
            <a:endParaRPr sz="1200">
              <a:latin typeface="Calibri"/>
              <a:cs typeface="Calibri"/>
            </a:endParaRPr>
          </a:p>
        </p:txBody>
      </p:sp>
      <p:sp>
        <p:nvSpPr>
          <p:cNvPr id="66" name="object 66"/>
          <p:cNvSpPr/>
          <p:nvPr/>
        </p:nvSpPr>
        <p:spPr>
          <a:xfrm>
            <a:off x="2820923" y="2797810"/>
            <a:ext cx="300990" cy="1184275"/>
          </a:xfrm>
          <a:custGeom>
            <a:avLst/>
            <a:gdLst/>
            <a:ahLst/>
            <a:cxnLst/>
            <a:rect l="l" t="t" r="r" b="b"/>
            <a:pathLst>
              <a:path w="300989" h="1184275">
                <a:moveTo>
                  <a:pt x="31750" y="1107694"/>
                </a:moveTo>
                <a:lnTo>
                  <a:pt x="0" y="1107694"/>
                </a:lnTo>
                <a:lnTo>
                  <a:pt x="38100" y="1183894"/>
                </a:lnTo>
                <a:lnTo>
                  <a:pt x="69850" y="1120394"/>
                </a:lnTo>
                <a:lnTo>
                  <a:pt x="31750" y="1120394"/>
                </a:lnTo>
                <a:lnTo>
                  <a:pt x="31750" y="1107694"/>
                </a:lnTo>
                <a:close/>
              </a:path>
              <a:path w="300989" h="1184275">
                <a:moveTo>
                  <a:pt x="287908" y="1068451"/>
                </a:moveTo>
                <a:lnTo>
                  <a:pt x="31750" y="1068451"/>
                </a:lnTo>
                <a:lnTo>
                  <a:pt x="31750" y="1120394"/>
                </a:lnTo>
                <a:lnTo>
                  <a:pt x="44450" y="1120394"/>
                </a:lnTo>
                <a:lnTo>
                  <a:pt x="44450" y="1081151"/>
                </a:lnTo>
                <a:lnTo>
                  <a:pt x="38100" y="1081151"/>
                </a:lnTo>
                <a:lnTo>
                  <a:pt x="44450" y="1074801"/>
                </a:lnTo>
                <a:lnTo>
                  <a:pt x="287908" y="1074801"/>
                </a:lnTo>
                <a:lnTo>
                  <a:pt x="287908" y="1068451"/>
                </a:lnTo>
                <a:close/>
              </a:path>
              <a:path w="300989" h="1184275">
                <a:moveTo>
                  <a:pt x="76200" y="1107694"/>
                </a:moveTo>
                <a:lnTo>
                  <a:pt x="44450" y="1107694"/>
                </a:lnTo>
                <a:lnTo>
                  <a:pt x="44450" y="1120394"/>
                </a:lnTo>
                <a:lnTo>
                  <a:pt x="69850" y="1120394"/>
                </a:lnTo>
                <a:lnTo>
                  <a:pt x="76200" y="1107694"/>
                </a:lnTo>
                <a:close/>
              </a:path>
              <a:path w="300989" h="1184275">
                <a:moveTo>
                  <a:pt x="44450" y="1074801"/>
                </a:moveTo>
                <a:lnTo>
                  <a:pt x="38100" y="1081151"/>
                </a:lnTo>
                <a:lnTo>
                  <a:pt x="44450" y="1081151"/>
                </a:lnTo>
                <a:lnTo>
                  <a:pt x="44450" y="1074801"/>
                </a:lnTo>
                <a:close/>
              </a:path>
              <a:path w="300989" h="1184275">
                <a:moveTo>
                  <a:pt x="300608" y="1068451"/>
                </a:moveTo>
                <a:lnTo>
                  <a:pt x="294258" y="1068451"/>
                </a:lnTo>
                <a:lnTo>
                  <a:pt x="287908" y="1074801"/>
                </a:lnTo>
                <a:lnTo>
                  <a:pt x="44450" y="1074801"/>
                </a:lnTo>
                <a:lnTo>
                  <a:pt x="44450" y="1081151"/>
                </a:lnTo>
                <a:lnTo>
                  <a:pt x="300608" y="1081151"/>
                </a:lnTo>
                <a:lnTo>
                  <a:pt x="300608" y="1068451"/>
                </a:lnTo>
                <a:close/>
              </a:path>
              <a:path w="300989" h="1184275">
                <a:moveTo>
                  <a:pt x="287908" y="6350"/>
                </a:moveTo>
                <a:lnTo>
                  <a:pt x="287908" y="1074801"/>
                </a:lnTo>
                <a:lnTo>
                  <a:pt x="294258" y="1068451"/>
                </a:lnTo>
                <a:lnTo>
                  <a:pt x="300608" y="1068451"/>
                </a:lnTo>
                <a:lnTo>
                  <a:pt x="300608" y="12700"/>
                </a:lnTo>
                <a:lnTo>
                  <a:pt x="294258" y="12700"/>
                </a:lnTo>
                <a:lnTo>
                  <a:pt x="287908" y="6350"/>
                </a:lnTo>
                <a:close/>
              </a:path>
              <a:path w="300989" h="1184275">
                <a:moveTo>
                  <a:pt x="300608" y="0"/>
                </a:moveTo>
                <a:lnTo>
                  <a:pt x="65658" y="0"/>
                </a:lnTo>
                <a:lnTo>
                  <a:pt x="65658" y="12700"/>
                </a:lnTo>
                <a:lnTo>
                  <a:pt x="287908" y="12700"/>
                </a:lnTo>
                <a:lnTo>
                  <a:pt x="287908" y="6350"/>
                </a:lnTo>
                <a:lnTo>
                  <a:pt x="300608" y="6350"/>
                </a:lnTo>
                <a:lnTo>
                  <a:pt x="300608" y="0"/>
                </a:lnTo>
                <a:close/>
              </a:path>
              <a:path w="300989" h="1184275">
                <a:moveTo>
                  <a:pt x="300608" y="6350"/>
                </a:moveTo>
                <a:lnTo>
                  <a:pt x="287908" y="6350"/>
                </a:lnTo>
                <a:lnTo>
                  <a:pt x="294258" y="12700"/>
                </a:lnTo>
                <a:lnTo>
                  <a:pt x="300608" y="12700"/>
                </a:lnTo>
                <a:lnTo>
                  <a:pt x="300608" y="6350"/>
                </a:lnTo>
                <a:close/>
              </a:path>
            </a:pathLst>
          </a:custGeom>
          <a:solidFill>
            <a:srgbClr val="4471C4"/>
          </a:solidFill>
        </p:spPr>
        <p:txBody>
          <a:bodyPr wrap="square" lIns="0" tIns="0" rIns="0" bIns="0" rtlCol="0"/>
          <a:lstStyle/>
          <a:p>
            <a:endParaRPr/>
          </a:p>
        </p:txBody>
      </p:sp>
      <p:sp>
        <p:nvSpPr>
          <p:cNvPr id="67" name="object 67"/>
          <p:cNvSpPr txBox="1"/>
          <p:nvPr/>
        </p:nvSpPr>
        <p:spPr>
          <a:xfrm>
            <a:off x="2571369" y="5387441"/>
            <a:ext cx="1652905" cy="773430"/>
          </a:xfrm>
          <a:prstGeom prst="rect">
            <a:avLst/>
          </a:prstGeom>
        </p:spPr>
        <p:txBody>
          <a:bodyPr vert="horz" wrap="square" lIns="0" tIns="12700" rIns="0" bIns="0" rtlCol="0">
            <a:spAutoFit/>
          </a:bodyPr>
          <a:lstStyle/>
          <a:p>
            <a:pPr marL="142875" marR="5080" indent="131445">
              <a:lnSpc>
                <a:spcPct val="143700"/>
              </a:lnSpc>
              <a:spcBef>
                <a:spcPts val="100"/>
              </a:spcBef>
            </a:pPr>
            <a:r>
              <a:rPr sz="1200" b="1" dirty="0">
                <a:latin typeface="Calibri"/>
                <a:cs typeface="Calibri"/>
              </a:rPr>
              <a:t>Read</a:t>
            </a:r>
            <a:r>
              <a:rPr sz="1200" b="1" spc="-20" dirty="0">
                <a:latin typeface="Calibri"/>
                <a:cs typeface="Calibri"/>
              </a:rPr>
              <a:t> </a:t>
            </a:r>
            <a:r>
              <a:rPr sz="1200" b="1" dirty="0">
                <a:latin typeface="Calibri"/>
                <a:cs typeface="Calibri"/>
              </a:rPr>
              <a:t>Regs</a:t>
            </a:r>
            <a:r>
              <a:rPr sz="1200" b="1" spc="-10" dirty="0">
                <a:latin typeface="Calibri"/>
                <a:cs typeface="Calibri"/>
              </a:rPr>
              <a:t> </a:t>
            </a:r>
            <a:r>
              <a:rPr sz="1200" b="1" dirty="0">
                <a:latin typeface="Calibri"/>
                <a:cs typeface="Calibri"/>
              </a:rPr>
              <a:t>A</a:t>
            </a:r>
            <a:r>
              <a:rPr sz="1200" b="1" spc="-20" dirty="0">
                <a:latin typeface="Calibri"/>
                <a:cs typeface="Calibri"/>
              </a:rPr>
              <a:t> </a:t>
            </a:r>
            <a:r>
              <a:rPr sz="1200" b="1" dirty="0">
                <a:latin typeface="Calibri"/>
                <a:cs typeface="Calibri"/>
              </a:rPr>
              <a:t>&amp; B</a:t>
            </a:r>
            <a:r>
              <a:rPr sz="1200" b="1" spc="-10" dirty="0">
                <a:latin typeface="Calibri"/>
                <a:cs typeface="Calibri"/>
              </a:rPr>
              <a:t> </a:t>
            </a:r>
            <a:r>
              <a:rPr sz="1200" b="1" spc="-20" dirty="0">
                <a:latin typeface="Calibri"/>
                <a:cs typeface="Calibri"/>
              </a:rPr>
              <a:t>Data </a:t>
            </a:r>
            <a:r>
              <a:rPr sz="1200" b="1" spc="-10" dirty="0">
                <a:latin typeface="Calibri"/>
                <a:cs typeface="Calibri"/>
              </a:rPr>
              <a:t>Write</a:t>
            </a:r>
            <a:r>
              <a:rPr sz="1200" b="1" spc="-4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10" dirty="0">
                <a:latin typeface="Calibri"/>
                <a:cs typeface="Calibri"/>
              </a:rPr>
              <a:t>Select</a:t>
            </a:r>
            <a:endParaRPr sz="1200">
              <a:latin typeface="Calibri"/>
              <a:cs typeface="Calibri"/>
            </a:endParaRPr>
          </a:p>
          <a:p>
            <a:pPr marL="12700">
              <a:lnSpc>
                <a:spcPct val="100000"/>
              </a:lnSpc>
              <a:spcBef>
                <a:spcPts val="310"/>
              </a:spcBef>
            </a:pPr>
            <a:r>
              <a:rPr sz="1200" b="1" spc="-10" dirty="0">
                <a:latin typeface="Calibri"/>
                <a:cs typeface="Calibri"/>
              </a:rPr>
              <a:t>Write</a:t>
            </a:r>
            <a:r>
              <a:rPr sz="1200" b="1" spc="-5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20" dirty="0">
                <a:latin typeface="Calibri"/>
                <a:cs typeface="Calibri"/>
              </a:rPr>
              <a:t>Data</a:t>
            </a:r>
            <a:endParaRPr sz="1200">
              <a:latin typeface="Calibri"/>
              <a:cs typeface="Calibri"/>
            </a:endParaRPr>
          </a:p>
        </p:txBody>
      </p:sp>
      <p:sp>
        <p:nvSpPr>
          <p:cNvPr id="68" name="object 68"/>
          <p:cNvSpPr/>
          <p:nvPr/>
        </p:nvSpPr>
        <p:spPr>
          <a:xfrm>
            <a:off x="2453640" y="5301995"/>
            <a:ext cx="8230870" cy="1169670"/>
          </a:xfrm>
          <a:custGeom>
            <a:avLst/>
            <a:gdLst/>
            <a:ahLst/>
            <a:cxnLst/>
            <a:rect l="l" t="t" r="r" b="b"/>
            <a:pathLst>
              <a:path w="8230870" h="1169670">
                <a:moveTo>
                  <a:pt x="8230489" y="76212"/>
                </a:moveTo>
                <a:lnTo>
                  <a:pt x="8224139" y="63500"/>
                </a:lnTo>
                <a:lnTo>
                  <a:pt x="8192389" y="0"/>
                </a:lnTo>
                <a:lnTo>
                  <a:pt x="8154289" y="76212"/>
                </a:lnTo>
                <a:lnTo>
                  <a:pt x="8186039" y="76212"/>
                </a:lnTo>
                <a:lnTo>
                  <a:pt x="8186039" y="1156665"/>
                </a:lnTo>
                <a:lnTo>
                  <a:pt x="2967482" y="1156665"/>
                </a:lnTo>
                <a:lnTo>
                  <a:pt x="2967482" y="877722"/>
                </a:lnTo>
                <a:lnTo>
                  <a:pt x="7718171" y="877722"/>
                </a:lnTo>
                <a:lnTo>
                  <a:pt x="7718171" y="871372"/>
                </a:lnTo>
                <a:lnTo>
                  <a:pt x="2967482" y="871372"/>
                </a:lnTo>
                <a:lnTo>
                  <a:pt x="7705471" y="871359"/>
                </a:lnTo>
                <a:lnTo>
                  <a:pt x="7718171" y="871372"/>
                </a:lnTo>
                <a:lnTo>
                  <a:pt x="7718171" y="865022"/>
                </a:lnTo>
                <a:lnTo>
                  <a:pt x="7718171" y="614235"/>
                </a:lnTo>
                <a:lnTo>
                  <a:pt x="7902575" y="614235"/>
                </a:lnTo>
                <a:lnTo>
                  <a:pt x="7902575" y="607885"/>
                </a:lnTo>
                <a:lnTo>
                  <a:pt x="7902575" y="601535"/>
                </a:lnTo>
                <a:lnTo>
                  <a:pt x="7902575" y="13716"/>
                </a:lnTo>
                <a:lnTo>
                  <a:pt x="7889875" y="13716"/>
                </a:lnTo>
                <a:lnTo>
                  <a:pt x="7889875" y="601535"/>
                </a:lnTo>
                <a:lnTo>
                  <a:pt x="7718171" y="601535"/>
                </a:lnTo>
                <a:lnTo>
                  <a:pt x="7718171" y="4572"/>
                </a:lnTo>
                <a:lnTo>
                  <a:pt x="7705471" y="4572"/>
                </a:lnTo>
                <a:lnTo>
                  <a:pt x="7705471" y="601535"/>
                </a:lnTo>
                <a:lnTo>
                  <a:pt x="7705471" y="614235"/>
                </a:lnTo>
                <a:lnTo>
                  <a:pt x="7705471" y="865022"/>
                </a:lnTo>
                <a:lnTo>
                  <a:pt x="2967482" y="865022"/>
                </a:lnTo>
                <a:lnTo>
                  <a:pt x="2967482" y="614235"/>
                </a:lnTo>
                <a:lnTo>
                  <a:pt x="7705471" y="614235"/>
                </a:lnTo>
                <a:lnTo>
                  <a:pt x="7705471" y="601535"/>
                </a:lnTo>
                <a:lnTo>
                  <a:pt x="2967482" y="601535"/>
                </a:lnTo>
                <a:lnTo>
                  <a:pt x="2967482" y="33909"/>
                </a:lnTo>
                <a:lnTo>
                  <a:pt x="2954782" y="33909"/>
                </a:lnTo>
                <a:lnTo>
                  <a:pt x="2954782" y="601535"/>
                </a:lnTo>
                <a:lnTo>
                  <a:pt x="228854" y="601535"/>
                </a:lnTo>
                <a:lnTo>
                  <a:pt x="228854" y="103378"/>
                </a:lnTo>
                <a:lnTo>
                  <a:pt x="260604" y="103378"/>
                </a:lnTo>
                <a:lnTo>
                  <a:pt x="254254" y="90678"/>
                </a:lnTo>
                <a:lnTo>
                  <a:pt x="222504" y="27178"/>
                </a:lnTo>
                <a:lnTo>
                  <a:pt x="184404" y="103378"/>
                </a:lnTo>
                <a:lnTo>
                  <a:pt x="216154" y="103378"/>
                </a:lnTo>
                <a:lnTo>
                  <a:pt x="216154" y="614235"/>
                </a:lnTo>
                <a:lnTo>
                  <a:pt x="2954782" y="614235"/>
                </a:lnTo>
                <a:lnTo>
                  <a:pt x="2954782" y="865022"/>
                </a:lnTo>
                <a:lnTo>
                  <a:pt x="2954782" y="871359"/>
                </a:lnTo>
                <a:lnTo>
                  <a:pt x="44450" y="871359"/>
                </a:lnTo>
                <a:lnTo>
                  <a:pt x="2954782" y="871359"/>
                </a:lnTo>
                <a:lnTo>
                  <a:pt x="2954782" y="865022"/>
                </a:lnTo>
                <a:lnTo>
                  <a:pt x="44450" y="865022"/>
                </a:lnTo>
                <a:lnTo>
                  <a:pt x="44450" y="94234"/>
                </a:lnTo>
                <a:lnTo>
                  <a:pt x="76200" y="94234"/>
                </a:lnTo>
                <a:lnTo>
                  <a:pt x="69850" y="81534"/>
                </a:lnTo>
                <a:lnTo>
                  <a:pt x="38100" y="18034"/>
                </a:lnTo>
                <a:lnTo>
                  <a:pt x="0" y="94234"/>
                </a:lnTo>
                <a:lnTo>
                  <a:pt x="31750" y="94234"/>
                </a:lnTo>
                <a:lnTo>
                  <a:pt x="31750" y="877709"/>
                </a:lnTo>
                <a:lnTo>
                  <a:pt x="2954782" y="877722"/>
                </a:lnTo>
                <a:lnTo>
                  <a:pt x="2954782" y="1169352"/>
                </a:lnTo>
                <a:lnTo>
                  <a:pt x="8198739" y="1169352"/>
                </a:lnTo>
                <a:lnTo>
                  <a:pt x="8198739" y="1163002"/>
                </a:lnTo>
                <a:lnTo>
                  <a:pt x="8198739" y="1156665"/>
                </a:lnTo>
                <a:lnTo>
                  <a:pt x="8198739" y="76212"/>
                </a:lnTo>
                <a:lnTo>
                  <a:pt x="8230489" y="76212"/>
                </a:lnTo>
                <a:close/>
              </a:path>
            </a:pathLst>
          </a:custGeom>
          <a:solidFill>
            <a:srgbClr val="4471C4"/>
          </a:solidFill>
        </p:spPr>
        <p:txBody>
          <a:bodyPr wrap="square" lIns="0" tIns="0" rIns="0" bIns="0" rtlCol="0"/>
          <a:lstStyle/>
          <a:p>
            <a:endParaRPr/>
          </a:p>
        </p:txBody>
      </p:sp>
      <p:sp>
        <p:nvSpPr>
          <p:cNvPr id="69" name="object 69"/>
          <p:cNvSpPr txBox="1"/>
          <p:nvPr/>
        </p:nvSpPr>
        <p:spPr>
          <a:xfrm>
            <a:off x="5457825" y="6287820"/>
            <a:ext cx="1380490" cy="208915"/>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Write</a:t>
            </a:r>
            <a:r>
              <a:rPr sz="1200" b="1" spc="-40" dirty="0">
                <a:latin typeface="Calibri"/>
                <a:cs typeface="Calibri"/>
              </a:rPr>
              <a:t> </a:t>
            </a:r>
            <a:r>
              <a:rPr sz="1200" b="1" dirty="0">
                <a:latin typeface="Calibri"/>
                <a:cs typeface="Calibri"/>
              </a:rPr>
              <a:t>Reg</a:t>
            </a:r>
            <a:r>
              <a:rPr sz="1200" b="1" spc="-10" dirty="0">
                <a:latin typeface="Calibri"/>
                <a:cs typeface="Calibri"/>
              </a:rPr>
              <a:t> </a:t>
            </a:r>
            <a:r>
              <a:rPr sz="1200" b="1" dirty="0">
                <a:latin typeface="Calibri"/>
                <a:cs typeface="Calibri"/>
              </a:rPr>
              <a:t>C</a:t>
            </a:r>
            <a:r>
              <a:rPr sz="1200" b="1" spc="-15" dirty="0">
                <a:latin typeface="Calibri"/>
                <a:cs typeface="Calibri"/>
              </a:rPr>
              <a:t> </a:t>
            </a:r>
            <a:r>
              <a:rPr sz="1200" b="1" dirty="0">
                <a:latin typeface="Calibri"/>
                <a:cs typeface="Calibri"/>
              </a:rPr>
              <a:t>Data</a:t>
            </a:r>
            <a:r>
              <a:rPr sz="1200" b="1" spc="-15" dirty="0">
                <a:latin typeface="Calibri"/>
                <a:cs typeface="Calibri"/>
              </a:rPr>
              <a:t> </a:t>
            </a:r>
            <a:r>
              <a:rPr sz="1200" b="1" spc="-25" dirty="0">
                <a:latin typeface="Calibri"/>
                <a:cs typeface="Calibri"/>
              </a:rPr>
              <a:t>ALU</a:t>
            </a:r>
            <a:endParaRPr sz="1200">
              <a:latin typeface="Calibri"/>
              <a:cs typeface="Calibri"/>
            </a:endParaRPr>
          </a:p>
        </p:txBody>
      </p:sp>
      <p:grpSp>
        <p:nvGrpSpPr>
          <p:cNvPr id="70" name="object 70"/>
          <p:cNvGrpSpPr/>
          <p:nvPr/>
        </p:nvGrpSpPr>
        <p:grpSpPr>
          <a:xfrm>
            <a:off x="4181728" y="2039111"/>
            <a:ext cx="1446530" cy="2675890"/>
            <a:chOff x="4181728" y="2039111"/>
            <a:chExt cx="1446530" cy="2675890"/>
          </a:xfrm>
        </p:grpSpPr>
        <p:sp>
          <p:nvSpPr>
            <p:cNvPr id="71" name="object 71"/>
            <p:cNvSpPr/>
            <p:nvPr/>
          </p:nvSpPr>
          <p:spPr>
            <a:xfrm>
              <a:off x="4181729" y="2039111"/>
              <a:ext cx="1446530" cy="2675890"/>
            </a:xfrm>
            <a:custGeom>
              <a:avLst/>
              <a:gdLst/>
              <a:ahLst/>
              <a:cxnLst/>
              <a:rect l="l" t="t" r="r" b="b"/>
              <a:pathLst>
                <a:path w="1446529" h="2675890">
                  <a:moveTo>
                    <a:pt x="304279" y="44704"/>
                  </a:moveTo>
                  <a:lnTo>
                    <a:pt x="252349" y="44704"/>
                  </a:lnTo>
                  <a:lnTo>
                    <a:pt x="239560" y="44704"/>
                  </a:lnTo>
                  <a:lnTo>
                    <a:pt x="239141" y="76200"/>
                  </a:lnTo>
                  <a:lnTo>
                    <a:pt x="304279" y="44704"/>
                  </a:lnTo>
                  <a:close/>
                </a:path>
                <a:path w="1446529" h="2675890">
                  <a:moveTo>
                    <a:pt x="315849" y="39116"/>
                  </a:moveTo>
                  <a:lnTo>
                    <a:pt x="240157" y="0"/>
                  </a:lnTo>
                  <a:lnTo>
                    <a:pt x="239725" y="31838"/>
                  </a:lnTo>
                  <a:lnTo>
                    <a:pt x="254" y="28702"/>
                  </a:lnTo>
                  <a:lnTo>
                    <a:pt x="0" y="41402"/>
                  </a:lnTo>
                  <a:lnTo>
                    <a:pt x="239560" y="44538"/>
                  </a:lnTo>
                  <a:lnTo>
                    <a:pt x="252349" y="44538"/>
                  </a:lnTo>
                  <a:lnTo>
                    <a:pt x="304634" y="44538"/>
                  </a:lnTo>
                  <a:lnTo>
                    <a:pt x="315849" y="39116"/>
                  </a:lnTo>
                  <a:close/>
                </a:path>
                <a:path w="1446529" h="2675890">
                  <a:moveTo>
                    <a:pt x="1446403" y="2599309"/>
                  </a:moveTo>
                  <a:lnTo>
                    <a:pt x="1414653" y="2599309"/>
                  </a:lnTo>
                  <a:lnTo>
                    <a:pt x="1414653" y="2232660"/>
                  </a:lnTo>
                  <a:lnTo>
                    <a:pt x="1401953" y="2232660"/>
                  </a:lnTo>
                  <a:lnTo>
                    <a:pt x="1401953" y="2599309"/>
                  </a:lnTo>
                  <a:lnTo>
                    <a:pt x="1370203" y="2599309"/>
                  </a:lnTo>
                  <a:lnTo>
                    <a:pt x="1408303" y="2675509"/>
                  </a:lnTo>
                  <a:lnTo>
                    <a:pt x="1440053" y="2612009"/>
                  </a:lnTo>
                  <a:lnTo>
                    <a:pt x="1446403" y="2599309"/>
                  </a:lnTo>
                  <a:close/>
                </a:path>
              </a:pathLst>
            </a:custGeom>
            <a:solidFill>
              <a:srgbClr val="4471C4"/>
            </a:solidFill>
          </p:spPr>
          <p:txBody>
            <a:bodyPr wrap="square" lIns="0" tIns="0" rIns="0" bIns="0" rtlCol="0"/>
            <a:lstStyle/>
            <a:p>
              <a:endParaRPr/>
            </a:p>
          </p:txBody>
        </p:sp>
        <p:pic>
          <p:nvPicPr>
            <p:cNvPr id="72" name="object 72"/>
            <p:cNvPicPr/>
            <p:nvPr/>
          </p:nvPicPr>
          <p:blipFill>
            <a:blip r:embed="rId7" cstate="print"/>
            <a:stretch>
              <a:fillRect/>
            </a:stretch>
          </p:blipFill>
          <p:spPr>
            <a:xfrm>
              <a:off x="4338827" y="2403347"/>
              <a:ext cx="159638" cy="76200"/>
            </a:xfrm>
            <a:prstGeom prst="rect">
              <a:avLst/>
            </a:prstGeom>
          </p:spPr>
        </p:pic>
      </p:grpSp>
      <p:sp>
        <p:nvSpPr>
          <p:cNvPr id="73" name="object 73"/>
          <p:cNvSpPr txBox="1"/>
          <p:nvPr/>
        </p:nvSpPr>
        <p:spPr>
          <a:xfrm>
            <a:off x="3827779" y="1802637"/>
            <a:ext cx="394970"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Calibri"/>
                <a:cs typeface="Calibri"/>
              </a:rPr>
              <a:t>Branch</a:t>
            </a:r>
            <a:endParaRPr sz="1000">
              <a:latin typeface="Calibri"/>
              <a:cs typeface="Calibri"/>
            </a:endParaRPr>
          </a:p>
        </p:txBody>
      </p:sp>
      <p:grpSp>
        <p:nvGrpSpPr>
          <p:cNvPr id="74" name="object 74"/>
          <p:cNvGrpSpPr/>
          <p:nvPr/>
        </p:nvGrpSpPr>
        <p:grpSpPr>
          <a:xfrm>
            <a:off x="1023874" y="1089533"/>
            <a:ext cx="4271645" cy="1457325"/>
            <a:chOff x="1023874" y="1089533"/>
            <a:chExt cx="4271645" cy="1457325"/>
          </a:xfrm>
        </p:grpSpPr>
        <p:sp>
          <p:nvSpPr>
            <p:cNvPr id="75" name="object 75"/>
            <p:cNvSpPr/>
            <p:nvPr/>
          </p:nvSpPr>
          <p:spPr>
            <a:xfrm>
              <a:off x="4497324" y="1964436"/>
              <a:ext cx="242570" cy="576580"/>
            </a:xfrm>
            <a:custGeom>
              <a:avLst/>
              <a:gdLst/>
              <a:ahLst/>
              <a:cxnLst/>
              <a:rect l="l" t="t" r="r" b="b"/>
              <a:pathLst>
                <a:path w="242570" h="576580">
                  <a:moveTo>
                    <a:pt x="0" y="0"/>
                  </a:moveTo>
                  <a:lnTo>
                    <a:pt x="0" y="576072"/>
                  </a:lnTo>
                  <a:lnTo>
                    <a:pt x="242315" y="460883"/>
                  </a:lnTo>
                  <a:lnTo>
                    <a:pt x="242315" y="115188"/>
                  </a:lnTo>
                  <a:lnTo>
                    <a:pt x="0" y="0"/>
                  </a:lnTo>
                  <a:close/>
                </a:path>
              </a:pathLst>
            </a:custGeom>
            <a:solidFill>
              <a:srgbClr val="4471C4"/>
            </a:solidFill>
          </p:spPr>
          <p:txBody>
            <a:bodyPr wrap="square" lIns="0" tIns="0" rIns="0" bIns="0" rtlCol="0"/>
            <a:lstStyle/>
            <a:p>
              <a:endParaRPr/>
            </a:p>
          </p:txBody>
        </p:sp>
        <p:sp>
          <p:nvSpPr>
            <p:cNvPr id="76" name="object 76"/>
            <p:cNvSpPr/>
            <p:nvPr/>
          </p:nvSpPr>
          <p:spPr>
            <a:xfrm>
              <a:off x="4497324" y="1964436"/>
              <a:ext cx="242570" cy="576580"/>
            </a:xfrm>
            <a:custGeom>
              <a:avLst/>
              <a:gdLst/>
              <a:ahLst/>
              <a:cxnLst/>
              <a:rect l="l" t="t" r="r" b="b"/>
              <a:pathLst>
                <a:path w="242570" h="576580">
                  <a:moveTo>
                    <a:pt x="0" y="576072"/>
                  </a:moveTo>
                  <a:lnTo>
                    <a:pt x="0" y="0"/>
                  </a:lnTo>
                  <a:lnTo>
                    <a:pt x="242315" y="115188"/>
                  </a:lnTo>
                  <a:lnTo>
                    <a:pt x="242315" y="460883"/>
                  </a:lnTo>
                  <a:lnTo>
                    <a:pt x="0" y="576072"/>
                  </a:lnTo>
                  <a:close/>
                </a:path>
              </a:pathLst>
            </a:custGeom>
            <a:ln w="12700">
              <a:solidFill>
                <a:srgbClr val="2E528F"/>
              </a:solidFill>
            </a:ln>
          </p:spPr>
          <p:txBody>
            <a:bodyPr wrap="square" lIns="0" tIns="0" rIns="0" bIns="0" rtlCol="0"/>
            <a:lstStyle/>
            <a:p>
              <a:endParaRPr/>
            </a:p>
          </p:txBody>
        </p:sp>
        <p:pic>
          <p:nvPicPr>
            <p:cNvPr id="77" name="object 77"/>
            <p:cNvPicPr/>
            <p:nvPr/>
          </p:nvPicPr>
          <p:blipFill>
            <a:blip r:embed="rId8" cstate="print"/>
            <a:stretch>
              <a:fillRect/>
            </a:stretch>
          </p:blipFill>
          <p:spPr>
            <a:xfrm>
              <a:off x="4490974" y="2177541"/>
              <a:ext cx="98043" cy="154432"/>
            </a:xfrm>
            <a:prstGeom prst="rect">
              <a:avLst/>
            </a:prstGeom>
          </p:spPr>
        </p:pic>
        <p:sp>
          <p:nvSpPr>
            <p:cNvPr id="78" name="object 78"/>
            <p:cNvSpPr/>
            <p:nvPr/>
          </p:nvSpPr>
          <p:spPr>
            <a:xfrm>
              <a:off x="1023874" y="1089533"/>
              <a:ext cx="4271645" cy="657860"/>
            </a:xfrm>
            <a:custGeom>
              <a:avLst/>
              <a:gdLst/>
              <a:ahLst/>
              <a:cxnLst/>
              <a:rect l="l" t="t" r="r" b="b"/>
              <a:pathLst>
                <a:path w="4271645" h="657860">
                  <a:moveTo>
                    <a:pt x="4195318" y="579374"/>
                  </a:moveTo>
                  <a:lnTo>
                    <a:pt x="4228338" y="657859"/>
                  </a:lnTo>
                  <a:lnTo>
                    <a:pt x="4265506" y="594487"/>
                  </a:lnTo>
                  <a:lnTo>
                    <a:pt x="4226179" y="594487"/>
                  </a:lnTo>
                  <a:lnTo>
                    <a:pt x="4226195" y="581435"/>
                  </a:lnTo>
                  <a:lnTo>
                    <a:pt x="4195318" y="579374"/>
                  </a:lnTo>
                  <a:close/>
                </a:path>
                <a:path w="4271645" h="657860">
                  <a:moveTo>
                    <a:pt x="4239768" y="0"/>
                  </a:moveTo>
                  <a:lnTo>
                    <a:pt x="0" y="0"/>
                  </a:lnTo>
                  <a:lnTo>
                    <a:pt x="0" y="637158"/>
                  </a:lnTo>
                  <a:lnTo>
                    <a:pt x="12700" y="637158"/>
                  </a:lnTo>
                  <a:lnTo>
                    <a:pt x="12700" y="12700"/>
                  </a:lnTo>
                  <a:lnTo>
                    <a:pt x="6350" y="12700"/>
                  </a:lnTo>
                  <a:lnTo>
                    <a:pt x="12700" y="6350"/>
                  </a:lnTo>
                  <a:lnTo>
                    <a:pt x="4239758" y="6350"/>
                  </a:lnTo>
                  <a:lnTo>
                    <a:pt x="4239768" y="0"/>
                  </a:lnTo>
                  <a:close/>
                </a:path>
                <a:path w="4271645" h="657860">
                  <a:moveTo>
                    <a:pt x="4226195" y="581435"/>
                  </a:moveTo>
                  <a:lnTo>
                    <a:pt x="4226179" y="594487"/>
                  </a:lnTo>
                  <a:lnTo>
                    <a:pt x="4238879" y="594487"/>
                  </a:lnTo>
                  <a:lnTo>
                    <a:pt x="4238897" y="582284"/>
                  </a:lnTo>
                  <a:lnTo>
                    <a:pt x="4226195" y="581435"/>
                  </a:lnTo>
                  <a:close/>
                </a:path>
                <a:path w="4271645" h="657860">
                  <a:moveTo>
                    <a:pt x="4238897" y="582284"/>
                  </a:moveTo>
                  <a:lnTo>
                    <a:pt x="4238879" y="594487"/>
                  </a:lnTo>
                  <a:lnTo>
                    <a:pt x="4265506" y="594487"/>
                  </a:lnTo>
                  <a:lnTo>
                    <a:pt x="4271391" y="584453"/>
                  </a:lnTo>
                  <a:lnTo>
                    <a:pt x="4238897" y="582284"/>
                  </a:lnTo>
                  <a:close/>
                </a:path>
                <a:path w="4271645" h="657860">
                  <a:moveTo>
                    <a:pt x="4239758" y="6350"/>
                  </a:moveTo>
                  <a:lnTo>
                    <a:pt x="4226941" y="6350"/>
                  </a:lnTo>
                  <a:lnTo>
                    <a:pt x="4233291" y="12700"/>
                  </a:lnTo>
                  <a:lnTo>
                    <a:pt x="4226932" y="12700"/>
                  </a:lnTo>
                  <a:lnTo>
                    <a:pt x="4226195" y="581435"/>
                  </a:lnTo>
                  <a:lnTo>
                    <a:pt x="4238897" y="582284"/>
                  </a:lnTo>
                  <a:lnTo>
                    <a:pt x="4239749" y="12700"/>
                  </a:lnTo>
                  <a:lnTo>
                    <a:pt x="4233291" y="12700"/>
                  </a:lnTo>
                  <a:lnTo>
                    <a:pt x="4226941" y="6350"/>
                  </a:lnTo>
                  <a:lnTo>
                    <a:pt x="4239758" y="6350"/>
                  </a:lnTo>
                  <a:close/>
                </a:path>
                <a:path w="4271645" h="657860">
                  <a:moveTo>
                    <a:pt x="12700" y="6350"/>
                  </a:moveTo>
                  <a:lnTo>
                    <a:pt x="6350" y="12700"/>
                  </a:lnTo>
                  <a:lnTo>
                    <a:pt x="12700" y="12700"/>
                  </a:lnTo>
                  <a:lnTo>
                    <a:pt x="12700" y="6350"/>
                  </a:lnTo>
                  <a:close/>
                </a:path>
                <a:path w="4271645" h="657860">
                  <a:moveTo>
                    <a:pt x="4226941" y="6350"/>
                  </a:moveTo>
                  <a:lnTo>
                    <a:pt x="12700" y="6350"/>
                  </a:lnTo>
                  <a:lnTo>
                    <a:pt x="12700" y="12700"/>
                  </a:lnTo>
                  <a:lnTo>
                    <a:pt x="4226932" y="12700"/>
                  </a:lnTo>
                  <a:lnTo>
                    <a:pt x="4226941" y="6350"/>
                  </a:lnTo>
                  <a:close/>
                </a:path>
              </a:pathLst>
            </a:custGeom>
            <a:solidFill>
              <a:srgbClr val="4471C4"/>
            </a:solidFill>
          </p:spPr>
          <p:txBody>
            <a:bodyPr wrap="square" lIns="0" tIns="0" rIns="0" bIns="0" rtlCol="0"/>
            <a:lstStyle/>
            <a:p>
              <a:endParaRPr/>
            </a:p>
          </p:txBody>
        </p:sp>
      </p:grpSp>
      <p:sp>
        <p:nvSpPr>
          <p:cNvPr id="79" name="object 79"/>
          <p:cNvSpPr txBox="1"/>
          <p:nvPr/>
        </p:nvSpPr>
        <p:spPr>
          <a:xfrm>
            <a:off x="1040993" y="1016507"/>
            <a:ext cx="1067435" cy="464184"/>
          </a:xfrm>
          <a:prstGeom prst="rect">
            <a:avLst/>
          </a:prstGeom>
        </p:spPr>
        <p:txBody>
          <a:bodyPr vert="horz" wrap="square" lIns="0" tIns="12700" rIns="0" bIns="0" rtlCol="0">
            <a:spAutoFit/>
          </a:bodyPr>
          <a:lstStyle/>
          <a:p>
            <a:pPr marL="12700" marR="5080" indent="1905">
              <a:lnSpc>
                <a:spcPct val="119900"/>
              </a:lnSpc>
              <a:spcBef>
                <a:spcPts val="100"/>
              </a:spcBef>
            </a:pPr>
            <a:r>
              <a:rPr sz="1200" b="1" dirty="0">
                <a:latin typeface="Calibri"/>
                <a:cs typeface="Calibri"/>
              </a:rPr>
              <a:t>Instruction</a:t>
            </a:r>
            <a:r>
              <a:rPr sz="1200" b="1" spc="-35" dirty="0">
                <a:latin typeface="Calibri"/>
                <a:cs typeface="Calibri"/>
              </a:rPr>
              <a:t> </a:t>
            </a:r>
            <a:r>
              <a:rPr sz="1200" b="1" spc="-20" dirty="0">
                <a:latin typeface="Calibri"/>
                <a:cs typeface="Calibri"/>
              </a:rPr>
              <a:t>PC+4 </a:t>
            </a:r>
            <a:r>
              <a:rPr sz="1200" b="1" dirty="0">
                <a:latin typeface="Calibri"/>
                <a:cs typeface="Calibri"/>
              </a:rPr>
              <a:t>Branch</a:t>
            </a:r>
            <a:r>
              <a:rPr sz="1200" b="1" spc="-25" dirty="0">
                <a:latin typeface="Calibri"/>
                <a:cs typeface="Calibri"/>
              </a:rPr>
              <a:t> </a:t>
            </a:r>
            <a:r>
              <a:rPr sz="1200" b="1" spc="-10" dirty="0">
                <a:latin typeface="Calibri"/>
                <a:cs typeface="Calibri"/>
              </a:rPr>
              <a:t>Target</a:t>
            </a:r>
            <a:endParaRPr sz="1200">
              <a:latin typeface="Calibri"/>
              <a:cs typeface="Calibri"/>
            </a:endParaRPr>
          </a:p>
        </p:txBody>
      </p:sp>
      <p:sp>
        <p:nvSpPr>
          <p:cNvPr id="80" name="object 80"/>
          <p:cNvSpPr txBox="1"/>
          <p:nvPr/>
        </p:nvSpPr>
        <p:spPr>
          <a:xfrm>
            <a:off x="934008" y="2279142"/>
            <a:ext cx="394970" cy="330200"/>
          </a:xfrm>
          <a:prstGeom prst="rect">
            <a:avLst/>
          </a:prstGeom>
        </p:spPr>
        <p:txBody>
          <a:bodyPr vert="horz" wrap="square" lIns="0" tIns="12065" rIns="0" bIns="0" rtlCol="0">
            <a:spAutoFit/>
          </a:bodyPr>
          <a:lstStyle/>
          <a:p>
            <a:pPr marL="12700" marR="5080">
              <a:lnSpc>
                <a:spcPct val="100000"/>
              </a:lnSpc>
              <a:spcBef>
                <a:spcPts val="95"/>
              </a:spcBef>
            </a:pPr>
            <a:r>
              <a:rPr sz="1000" b="1" spc="-10" dirty="0">
                <a:latin typeface="Calibri"/>
                <a:cs typeface="Calibri"/>
              </a:rPr>
              <a:t>Branch Target</a:t>
            </a:r>
            <a:endParaRPr sz="1000">
              <a:latin typeface="Calibri"/>
              <a:cs typeface="Calibri"/>
            </a:endParaRPr>
          </a:p>
        </p:txBody>
      </p:sp>
      <p:sp>
        <p:nvSpPr>
          <p:cNvPr id="81" name="object 81"/>
          <p:cNvSpPr txBox="1"/>
          <p:nvPr/>
        </p:nvSpPr>
        <p:spPr>
          <a:xfrm>
            <a:off x="3430625" y="2336800"/>
            <a:ext cx="532765" cy="2192655"/>
          </a:xfrm>
          <a:prstGeom prst="rect">
            <a:avLst/>
          </a:prstGeom>
        </p:spPr>
        <p:txBody>
          <a:bodyPr vert="horz" wrap="square" lIns="0" tIns="0" rIns="0" bIns="0" rtlCol="0">
            <a:spAutoFit/>
          </a:bodyPr>
          <a:lstStyle/>
          <a:p>
            <a:pPr marL="412115">
              <a:lnSpc>
                <a:spcPts val="944"/>
              </a:lnSpc>
            </a:pPr>
            <a:r>
              <a:rPr sz="1000" b="1" spc="-5" dirty="0">
                <a:latin typeface="Calibri"/>
                <a:cs typeface="Calibri"/>
              </a:rPr>
              <a:t>I</a:t>
            </a:r>
            <a:endParaRPr sz="1000">
              <a:latin typeface="Calibri"/>
              <a:cs typeface="Calibri"/>
            </a:endParaRPr>
          </a:p>
          <a:p>
            <a:pPr marL="412115">
              <a:lnSpc>
                <a:spcPct val="100000"/>
              </a:lnSpc>
            </a:pPr>
            <a:r>
              <a:rPr sz="1000" b="1" spc="-10" dirty="0">
                <a:latin typeface="Calibri"/>
                <a:cs typeface="Calibri"/>
              </a:rPr>
              <a:t>P</a:t>
            </a: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spcBef>
                <a:spcPts val="50"/>
              </a:spcBef>
            </a:pPr>
            <a:endParaRPr sz="1250">
              <a:latin typeface="Calibri"/>
              <a:cs typeface="Calibri"/>
            </a:endParaRPr>
          </a:p>
          <a:p>
            <a:pPr>
              <a:lnSpc>
                <a:spcPct val="100000"/>
              </a:lnSpc>
              <a:spcBef>
                <a:spcPts val="5"/>
              </a:spcBef>
            </a:pPr>
            <a:r>
              <a:rPr sz="1200" b="1" dirty="0">
                <a:latin typeface="Calibri"/>
                <a:cs typeface="Calibri"/>
              </a:rPr>
              <a:t>r</a:t>
            </a:r>
            <a:endParaRPr sz="1200">
              <a:latin typeface="Calibri"/>
              <a:cs typeface="Calibri"/>
            </a:endParaRPr>
          </a:p>
          <a:p>
            <a:pPr>
              <a:lnSpc>
                <a:spcPct val="100000"/>
              </a:lnSpc>
            </a:pPr>
            <a:endParaRPr sz="1200">
              <a:latin typeface="Calibri"/>
              <a:cs typeface="Calibri"/>
            </a:endParaRPr>
          </a:p>
          <a:p>
            <a:pPr>
              <a:lnSpc>
                <a:spcPct val="100000"/>
              </a:lnSpc>
            </a:pPr>
            <a:endParaRPr sz="1200">
              <a:latin typeface="Calibri"/>
              <a:cs typeface="Calibri"/>
            </a:endParaRPr>
          </a:p>
          <a:p>
            <a:pPr>
              <a:lnSpc>
                <a:spcPct val="100000"/>
              </a:lnSpc>
            </a:pPr>
            <a:endParaRPr sz="1200">
              <a:latin typeface="Calibri"/>
              <a:cs typeface="Calibri"/>
            </a:endParaRPr>
          </a:p>
          <a:p>
            <a:pPr>
              <a:lnSpc>
                <a:spcPct val="100000"/>
              </a:lnSpc>
            </a:pPr>
            <a:endParaRPr sz="1200">
              <a:latin typeface="Calibri"/>
              <a:cs typeface="Calibri"/>
            </a:endParaRPr>
          </a:p>
          <a:p>
            <a:pPr marL="431800">
              <a:lnSpc>
                <a:spcPct val="100000"/>
              </a:lnSpc>
              <a:spcBef>
                <a:spcPts val="850"/>
              </a:spcBef>
            </a:pPr>
            <a:r>
              <a:rPr sz="1200" spc="-5" dirty="0">
                <a:latin typeface="Calibri"/>
                <a:cs typeface="Calibri"/>
              </a:rPr>
              <a:t>O</a:t>
            </a:r>
            <a:endParaRPr sz="1200">
              <a:latin typeface="Calibri"/>
              <a:cs typeface="Calibri"/>
            </a:endParaRPr>
          </a:p>
          <a:p>
            <a:pPr marL="431800">
              <a:lnSpc>
                <a:spcPct val="100000"/>
              </a:lnSpc>
            </a:pPr>
            <a:r>
              <a:rPr sz="1200" b="1" dirty="0">
                <a:latin typeface="Calibri"/>
                <a:cs typeface="Calibri"/>
              </a:rPr>
              <a:t>o</a:t>
            </a:r>
            <a:endParaRPr sz="1200">
              <a:latin typeface="Calibri"/>
              <a:cs typeface="Calibri"/>
            </a:endParaRPr>
          </a:p>
        </p:txBody>
      </p:sp>
      <p:pic>
        <p:nvPicPr>
          <p:cNvPr id="82" name="object 82"/>
          <p:cNvPicPr/>
          <p:nvPr/>
        </p:nvPicPr>
        <p:blipFill>
          <a:blip r:embed="rId7" cstate="print"/>
          <a:stretch>
            <a:fillRect/>
          </a:stretch>
        </p:blipFill>
        <p:spPr>
          <a:xfrm>
            <a:off x="4735067" y="2208276"/>
            <a:ext cx="159639" cy="76200"/>
          </a:xfrm>
          <a:prstGeom prst="rect">
            <a:avLst/>
          </a:prstGeom>
        </p:spPr>
      </p:pic>
      <p:sp>
        <p:nvSpPr>
          <p:cNvPr id="83" name="object 83"/>
          <p:cNvSpPr/>
          <p:nvPr/>
        </p:nvSpPr>
        <p:spPr>
          <a:xfrm>
            <a:off x="2800858" y="1478025"/>
            <a:ext cx="7718425" cy="4214495"/>
          </a:xfrm>
          <a:custGeom>
            <a:avLst/>
            <a:gdLst/>
            <a:ahLst/>
            <a:cxnLst/>
            <a:rect l="l" t="t" r="r" b="b"/>
            <a:pathLst>
              <a:path w="7718425" h="4214495">
                <a:moveTo>
                  <a:pt x="4888611" y="1054608"/>
                </a:moveTo>
                <a:lnTo>
                  <a:pt x="4856848" y="1054938"/>
                </a:lnTo>
                <a:lnTo>
                  <a:pt x="4851400" y="560959"/>
                </a:lnTo>
                <a:lnTo>
                  <a:pt x="4838700" y="561213"/>
                </a:lnTo>
                <a:lnTo>
                  <a:pt x="4844135" y="1055065"/>
                </a:lnTo>
                <a:lnTo>
                  <a:pt x="4812411" y="1055370"/>
                </a:lnTo>
                <a:lnTo>
                  <a:pt x="4851400" y="1131189"/>
                </a:lnTo>
                <a:lnTo>
                  <a:pt x="4882185" y="1067816"/>
                </a:lnTo>
                <a:lnTo>
                  <a:pt x="4888611" y="1054608"/>
                </a:lnTo>
                <a:close/>
              </a:path>
              <a:path w="7718425" h="4214495">
                <a:moveTo>
                  <a:pt x="5218176" y="3919728"/>
                </a:moveTo>
                <a:lnTo>
                  <a:pt x="5211826" y="3907028"/>
                </a:lnTo>
                <a:lnTo>
                  <a:pt x="5180076" y="3843528"/>
                </a:lnTo>
                <a:lnTo>
                  <a:pt x="5141976" y="3919728"/>
                </a:lnTo>
                <a:lnTo>
                  <a:pt x="5173726" y="3919728"/>
                </a:lnTo>
                <a:lnTo>
                  <a:pt x="5173726" y="4201528"/>
                </a:lnTo>
                <a:lnTo>
                  <a:pt x="12700" y="4201528"/>
                </a:lnTo>
                <a:lnTo>
                  <a:pt x="12700" y="3837686"/>
                </a:lnTo>
                <a:lnTo>
                  <a:pt x="0" y="3837686"/>
                </a:lnTo>
                <a:lnTo>
                  <a:pt x="0" y="4214228"/>
                </a:lnTo>
                <a:lnTo>
                  <a:pt x="5186426" y="4214228"/>
                </a:lnTo>
                <a:lnTo>
                  <a:pt x="5186426" y="4207878"/>
                </a:lnTo>
                <a:lnTo>
                  <a:pt x="5186426" y="4201528"/>
                </a:lnTo>
                <a:lnTo>
                  <a:pt x="5186426" y="3919728"/>
                </a:lnTo>
                <a:lnTo>
                  <a:pt x="5218176" y="3919728"/>
                </a:lnTo>
                <a:close/>
              </a:path>
              <a:path w="7718425" h="4214495">
                <a:moveTo>
                  <a:pt x="5478399" y="1045464"/>
                </a:moveTo>
                <a:lnTo>
                  <a:pt x="5446636" y="1045794"/>
                </a:lnTo>
                <a:lnTo>
                  <a:pt x="5441188" y="551815"/>
                </a:lnTo>
                <a:lnTo>
                  <a:pt x="5428488" y="552069"/>
                </a:lnTo>
                <a:lnTo>
                  <a:pt x="5433923" y="1045921"/>
                </a:lnTo>
                <a:lnTo>
                  <a:pt x="5402199" y="1046226"/>
                </a:lnTo>
                <a:lnTo>
                  <a:pt x="5441188" y="1122045"/>
                </a:lnTo>
                <a:lnTo>
                  <a:pt x="5471973" y="1058672"/>
                </a:lnTo>
                <a:lnTo>
                  <a:pt x="5478399" y="1045464"/>
                </a:lnTo>
                <a:close/>
              </a:path>
              <a:path w="7718425" h="4214495">
                <a:moveTo>
                  <a:pt x="6056376" y="1402334"/>
                </a:moveTo>
                <a:lnTo>
                  <a:pt x="6043676" y="1395984"/>
                </a:lnTo>
                <a:lnTo>
                  <a:pt x="5980176" y="1364234"/>
                </a:lnTo>
                <a:lnTo>
                  <a:pt x="5980176" y="1395984"/>
                </a:lnTo>
                <a:lnTo>
                  <a:pt x="5689346" y="1395984"/>
                </a:lnTo>
                <a:lnTo>
                  <a:pt x="5689346" y="1408684"/>
                </a:lnTo>
                <a:lnTo>
                  <a:pt x="5980176" y="1408684"/>
                </a:lnTo>
                <a:lnTo>
                  <a:pt x="5980176" y="1440434"/>
                </a:lnTo>
                <a:lnTo>
                  <a:pt x="6043676" y="1408684"/>
                </a:lnTo>
                <a:lnTo>
                  <a:pt x="6056376" y="1402334"/>
                </a:lnTo>
                <a:close/>
              </a:path>
              <a:path w="7718425" h="4214495">
                <a:moveTo>
                  <a:pt x="7718425" y="158750"/>
                </a:moveTo>
                <a:lnTo>
                  <a:pt x="7686675" y="158750"/>
                </a:lnTo>
                <a:lnTo>
                  <a:pt x="7686675" y="12700"/>
                </a:lnTo>
                <a:lnTo>
                  <a:pt x="7686675" y="6350"/>
                </a:lnTo>
                <a:lnTo>
                  <a:pt x="7686675" y="0"/>
                </a:lnTo>
                <a:lnTo>
                  <a:pt x="5173980" y="0"/>
                </a:lnTo>
                <a:lnTo>
                  <a:pt x="5173980" y="240284"/>
                </a:lnTo>
                <a:lnTo>
                  <a:pt x="5186680" y="240284"/>
                </a:lnTo>
                <a:lnTo>
                  <a:pt x="5186680" y="12700"/>
                </a:lnTo>
                <a:lnTo>
                  <a:pt x="7673975" y="12700"/>
                </a:lnTo>
                <a:lnTo>
                  <a:pt x="7673975" y="158750"/>
                </a:lnTo>
                <a:lnTo>
                  <a:pt x="7642225" y="158750"/>
                </a:lnTo>
                <a:lnTo>
                  <a:pt x="7680325" y="234950"/>
                </a:lnTo>
                <a:lnTo>
                  <a:pt x="7712075" y="171450"/>
                </a:lnTo>
                <a:lnTo>
                  <a:pt x="7718425" y="158750"/>
                </a:lnTo>
                <a:close/>
              </a:path>
            </a:pathLst>
          </a:custGeom>
          <a:solidFill>
            <a:srgbClr val="4471C4"/>
          </a:solidFill>
        </p:spPr>
        <p:txBody>
          <a:bodyPr wrap="square" lIns="0" tIns="0" rIns="0" bIns="0" rtlCol="0"/>
          <a:lstStyle/>
          <a:p>
            <a:endParaRPr/>
          </a:p>
        </p:txBody>
      </p:sp>
      <p:sp>
        <p:nvSpPr>
          <p:cNvPr id="84" name="object 84"/>
          <p:cNvSpPr txBox="1"/>
          <p:nvPr/>
        </p:nvSpPr>
        <p:spPr>
          <a:xfrm>
            <a:off x="9933431" y="2578607"/>
            <a:ext cx="1120140" cy="725805"/>
          </a:xfrm>
          <a:prstGeom prst="rect">
            <a:avLst/>
          </a:prstGeom>
          <a:solidFill>
            <a:srgbClr val="4471C4"/>
          </a:solidFill>
          <a:ln w="12700">
            <a:solidFill>
              <a:srgbClr val="2E528F"/>
            </a:solidFill>
          </a:ln>
        </p:spPr>
        <p:txBody>
          <a:bodyPr vert="horz" wrap="square" lIns="0" tIns="55244" rIns="0" bIns="0" rtlCol="0">
            <a:spAutoFit/>
          </a:bodyPr>
          <a:lstStyle/>
          <a:p>
            <a:pPr marL="92075">
              <a:lnSpc>
                <a:spcPct val="100000"/>
              </a:lnSpc>
              <a:spcBef>
                <a:spcPts val="434"/>
              </a:spcBef>
            </a:pPr>
            <a:r>
              <a:rPr sz="1800" spc="-10" dirty="0">
                <a:solidFill>
                  <a:srgbClr val="FFFFFF"/>
                </a:solidFill>
                <a:latin typeface="Calibri"/>
                <a:cs typeface="Calibri"/>
              </a:rPr>
              <a:t>Register</a:t>
            </a:r>
            <a:endParaRPr sz="1800">
              <a:latin typeface="Calibri"/>
              <a:cs typeface="Calibri"/>
            </a:endParaRPr>
          </a:p>
          <a:p>
            <a:pPr marL="92075">
              <a:lnSpc>
                <a:spcPct val="100000"/>
              </a:lnSpc>
            </a:pPr>
            <a:r>
              <a:rPr sz="1800" spc="-10" dirty="0">
                <a:solidFill>
                  <a:srgbClr val="FFFFFF"/>
                </a:solidFill>
                <a:latin typeface="Calibri"/>
                <a:cs typeface="Calibri"/>
              </a:rPr>
              <a:t>Writeback</a:t>
            </a:r>
            <a:endParaRPr sz="1800">
              <a:latin typeface="Calibri"/>
              <a:cs typeface="Calibri"/>
            </a:endParaRPr>
          </a:p>
        </p:txBody>
      </p:sp>
      <p:sp>
        <p:nvSpPr>
          <p:cNvPr id="85" name="object 85"/>
          <p:cNvSpPr/>
          <p:nvPr/>
        </p:nvSpPr>
        <p:spPr>
          <a:xfrm>
            <a:off x="10090658" y="2195829"/>
            <a:ext cx="733425" cy="394970"/>
          </a:xfrm>
          <a:custGeom>
            <a:avLst/>
            <a:gdLst/>
            <a:ahLst/>
            <a:cxnLst/>
            <a:rect l="l" t="t" r="r" b="b"/>
            <a:pathLst>
              <a:path w="733425" h="394969">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69">
                <a:moveTo>
                  <a:pt x="733044" y="294259"/>
                </a:moveTo>
                <a:lnTo>
                  <a:pt x="701268" y="295275"/>
                </a:lnTo>
                <a:lnTo>
                  <a:pt x="691896" y="0"/>
                </a:lnTo>
                <a:lnTo>
                  <a:pt x="679196" y="508"/>
                </a:lnTo>
                <a:lnTo>
                  <a:pt x="688568" y="295668"/>
                </a:lnTo>
                <a:lnTo>
                  <a:pt x="656844" y="296672"/>
                </a:lnTo>
                <a:lnTo>
                  <a:pt x="697357" y="371729"/>
                </a:lnTo>
                <a:lnTo>
                  <a:pt x="726541" y="308356"/>
                </a:lnTo>
                <a:lnTo>
                  <a:pt x="733044" y="294259"/>
                </a:lnTo>
                <a:close/>
              </a:path>
            </a:pathLst>
          </a:custGeom>
          <a:solidFill>
            <a:srgbClr val="4471C4"/>
          </a:solidFill>
        </p:spPr>
        <p:txBody>
          <a:bodyPr wrap="square" lIns="0" tIns="0" rIns="0" bIns="0" rtlCol="0"/>
          <a:lstStyle/>
          <a:p>
            <a:endParaRPr/>
          </a:p>
        </p:txBody>
      </p:sp>
      <p:sp>
        <p:nvSpPr>
          <p:cNvPr id="86" name="object 86"/>
          <p:cNvSpPr txBox="1"/>
          <p:nvPr/>
        </p:nvSpPr>
        <p:spPr>
          <a:xfrm>
            <a:off x="9395206" y="1956561"/>
            <a:ext cx="851535" cy="391160"/>
          </a:xfrm>
          <a:prstGeom prst="rect">
            <a:avLst/>
          </a:prstGeom>
        </p:spPr>
        <p:txBody>
          <a:bodyPr vert="horz" wrap="square" lIns="0" tIns="12700" rIns="0" bIns="0" rtlCol="0">
            <a:spAutoFit/>
          </a:bodyPr>
          <a:lstStyle/>
          <a:p>
            <a:pPr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10" dirty="0">
                <a:latin typeface="Calibri"/>
                <a:cs typeface="Calibri"/>
              </a:rPr>
              <a:t> </a:t>
            </a:r>
            <a:r>
              <a:rPr sz="1200" b="1" spc="-20" dirty="0">
                <a:latin typeface="Calibri"/>
                <a:cs typeface="Calibri"/>
              </a:rPr>
              <a:t>Data</a:t>
            </a:r>
            <a:endParaRPr sz="1200">
              <a:latin typeface="Calibri"/>
              <a:cs typeface="Calibri"/>
            </a:endParaRPr>
          </a:p>
        </p:txBody>
      </p:sp>
      <p:sp>
        <p:nvSpPr>
          <p:cNvPr id="87" name="object 87"/>
          <p:cNvSpPr txBox="1"/>
          <p:nvPr/>
        </p:nvSpPr>
        <p:spPr>
          <a:xfrm>
            <a:off x="10522966" y="1946528"/>
            <a:ext cx="851535" cy="391160"/>
          </a:xfrm>
          <a:prstGeom prst="rect">
            <a:avLst/>
          </a:prstGeom>
        </p:spPr>
        <p:txBody>
          <a:bodyPr vert="horz" wrap="square" lIns="0" tIns="12700" rIns="0" bIns="0" rtlCol="0">
            <a:spAutoFit/>
          </a:bodyPr>
          <a:lstStyle/>
          <a:p>
            <a:pPr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25" dirty="0">
                <a:latin typeface="Calibri"/>
                <a:cs typeface="Calibri"/>
              </a:rPr>
              <a:t> </a:t>
            </a:r>
            <a:r>
              <a:rPr sz="1200" b="1" spc="-10" dirty="0">
                <a:latin typeface="Calibri"/>
                <a:cs typeface="Calibri"/>
              </a:rPr>
              <a:t>Select</a:t>
            </a:r>
            <a:endParaRPr sz="1200">
              <a:latin typeface="Calibri"/>
              <a:cs typeface="Calibri"/>
            </a:endParaRPr>
          </a:p>
        </p:txBody>
      </p:sp>
      <p:sp>
        <p:nvSpPr>
          <p:cNvPr id="88" name="object 88"/>
          <p:cNvSpPr/>
          <p:nvPr/>
        </p:nvSpPr>
        <p:spPr>
          <a:xfrm>
            <a:off x="10157714" y="3293109"/>
            <a:ext cx="733425" cy="394970"/>
          </a:xfrm>
          <a:custGeom>
            <a:avLst/>
            <a:gdLst/>
            <a:ahLst/>
            <a:cxnLst/>
            <a:rect l="l" t="t" r="r" b="b"/>
            <a:pathLst>
              <a:path w="733425" h="394970">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70">
                <a:moveTo>
                  <a:pt x="733044" y="294271"/>
                </a:moveTo>
                <a:lnTo>
                  <a:pt x="701268" y="295275"/>
                </a:lnTo>
                <a:lnTo>
                  <a:pt x="691896" y="0"/>
                </a:lnTo>
                <a:lnTo>
                  <a:pt x="679196" y="508"/>
                </a:lnTo>
                <a:lnTo>
                  <a:pt x="688568" y="295668"/>
                </a:lnTo>
                <a:lnTo>
                  <a:pt x="656844" y="296684"/>
                </a:lnTo>
                <a:lnTo>
                  <a:pt x="697357" y="371729"/>
                </a:lnTo>
                <a:lnTo>
                  <a:pt x="726541" y="308356"/>
                </a:lnTo>
                <a:lnTo>
                  <a:pt x="733044" y="294271"/>
                </a:lnTo>
                <a:close/>
              </a:path>
            </a:pathLst>
          </a:custGeom>
          <a:solidFill>
            <a:srgbClr val="4471C4"/>
          </a:solidFill>
        </p:spPr>
        <p:txBody>
          <a:bodyPr wrap="square" lIns="0" tIns="0" rIns="0" bIns="0" rtlCol="0"/>
          <a:lstStyle/>
          <a:p>
            <a:endParaRPr/>
          </a:p>
        </p:txBody>
      </p:sp>
      <p:sp>
        <p:nvSpPr>
          <p:cNvPr id="89" name="object 89"/>
          <p:cNvSpPr txBox="1"/>
          <p:nvPr/>
        </p:nvSpPr>
        <p:spPr>
          <a:xfrm>
            <a:off x="10914380" y="3534917"/>
            <a:ext cx="404495" cy="574040"/>
          </a:xfrm>
          <a:prstGeom prst="rect">
            <a:avLst/>
          </a:prstGeom>
        </p:spPr>
        <p:txBody>
          <a:bodyPr vert="horz" wrap="square" lIns="0" tIns="12700" rIns="0" bIns="0" rtlCol="0">
            <a:spAutoFit/>
          </a:bodyPr>
          <a:lstStyle/>
          <a:p>
            <a:pPr marL="12700" marR="5080" algn="just">
              <a:lnSpc>
                <a:spcPct val="100000"/>
              </a:lnSpc>
              <a:spcBef>
                <a:spcPts val="100"/>
              </a:spcBef>
            </a:pPr>
            <a:r>
              <a:rPr sz="1200" b="1" spc="-10" dirty="0">
                <a:latin typeface="Calibri"/>
                <a:cs typeface="Calibri"/>
              </a:rPr>
              <a:t>Write </a:t>
            </a:r>
            <a:r>
              <a:rPr sz="1200" b="1" dirty="0">
                <a:latin typeface="Calibri"/>
                <a:cs typeface="Calibri"/>
              </a:rPr>
              <a:t>Reg</a:t>
            </a:r>
            <a:r>
              <a:rPr sz="1200" b="1" spc="-15" dirty="0">
                <a:latin typeface="Calibri"/>
                <a:cs typeface="Calibri"/>
              </a:rPr>
              <a:t> </a:t>
            </a:r>
            <a:r>
              <a:rPr sz="1200" b="1" spc="-50" dirty="0">
                <a:latin typeface="Calibri"/>
                <a:cs typeface="Calibri"/>
              </a:rPr>
              <a:t>C </a:t>
            </a:r>
            <a:r>
              <a:rPr sz="1200" b="1" spc="-10" dirty="0">
                <a:latin typeface="Calibri"/>
                <a:cs typeface="Calibri"/>
              </a:rPr>
              <a:t>Select</a:t>
            </a:r>
            <a:endParaRPr sz="1200">
              <a:latin typeface="Calibri"/>
              <a:cs typeface="Calibri"/>
            </a:endParaRPr>
          </a:p>
        </p:txBody>
      </p:sp>
      <p:sp>
        <p:nvSpPr>
          <p:cNvPr id="90" name="object 90"/>
          <p:cNvSpPr txBox="1"/>
          <p:nvPr/>
        </p:nvSpPr>
        <p:spPr>
          <a:xfrm>
            <a:off x="217931" y="5036261"/>
            <a:ext cx="1624965" cy="300355"/>
          </a:xfrm>
          <a:prstGeom prst="rect">
            <a:avLst/>
          </a:prstGeom>
        </p:spPr>
        <p:txBody>
          <a:bodyPr vert="horz" wrap="square" lIns="0" tIns="12700" rIns="0" bIns="0" rtlCol="0">
            <a:spAutoFit/>
          </a:bodyPr>
          <a:lstStyle/>
          <a:p>
            <a:pPr marL="14604">
              <a:lnSpc>
                <a:spcPct val="100000"/>
              </a:lnSpc>
              <a:spcBef>
                <a:spcPts val="100"/>
              </a:spcBef>
            </a:pPr>
            <a:r>
              <a:rPr sz="1800" b="1" dirty="0">
                <a:latin typeface="Calibri"/>
                <a:cs typeface="Calibri"/>
              </a:rPr>
              <a:t>Instruction</a:t>
            </a:r>
            <a:r>
              <a:rPr sz="1800" b="1" spc="-40" dirty="0">
                <a:latin typeface="Calibri"/>
                <a:cs typeface="Calibri"/>
              </a:rPr>
              <a:t> </a:t>
            </a:r>
            <a:r>
              <a:rPr sz="1800" b="1" spc="-10" dirty="0">
                <a:latin typeface="Calibri"/>
                <a:cs typeface="Calibri"/>
              </a:rPr>
              <a:t>Fetch</a:t>
            </a:r>
            <a:endParaRPr sz="1800">
              <a:latin typeface="Calibri"/>
              <a:cs typeface="Calibri"/>
            </a:endParaRPr>
          </a:p>
        </p:txBody>
      </p:sp>
      <p:sp>
        <p:nvSpPr>
          <p:cNvPr id="91" name="object 91"/>
          <p:cNvSpPr txBox="1"/>
          <p:nvPr/>
        </p:nvSpPr>
        <p:spPr>
          <a:xfrm>
            <a:off x="2198370" y="5055565"/>
            <a:ext cx="2320290" cy="300355"/>
          </a:xfrm>
          <a:prstGeom prst="rect">
            <a:avLst/>
          </a:prstGeom>
        </p:spPr>
        <p:txBody>
          <a:bodyPr vert="horz" wrap="square" lIns="0" tIns="12700" rIns="0" bIns="0" rtlCol="0">
            <a:spAutoFit/>
          </a:bodyPr>
          <a:lstStyle/>
          <a:p>
            <a:pPr marL="12700">
              <a:lnSpc>
                <a:spcPct val="100000"/>
              </a:lnSpc>
              <a:spcBef>
                <a:spcPts val="100"/>
              </a:spcBef>
              <a:tabLst>
                <a:tab pos="1570355" algn="l"/>
              </a:tabLst>
            </a:pPr>
            <a:r>
              <a:rPr sz="1800" b="1" spc="-25" dirty="0">
                <a:latin typeface="Calibri"/>
                <a:cs typeface="Calibri"/>
              </a:rPr>
              <a:t>Instr.</a:t>
            </a:r>
            <a:r>
              <a:rPr sz="1800" b="1" spc="-65" dirty="0">
                <a:latin typeface="Calibri"/>
                <a:cs typeface="Calibri"/>
              </a:rPr>
              <a:t> </a:t>
            </a:r>
            <a:r>
              <a:rPr sz="1800" b="1" spc="-10" dirty="0">
                <a:latin typeface="Calibri"/>
                <a:cs typeface="Calibri"/>
              </a:rPr>
              <a:t>Decode</a:t>
            </a:r>
            <a:r>
              <a:rPr sz="1800" b="1" dirty="0">
                <a:latin typeface="Calibri"/>
                <a:cs typeface="Calibri"/>
              </a:rPr>
              <a:t>	</a:t>
            </a:r>
            <a:r>
              <a:rPr sz="1800" b="1" spc="-10" dirty="0">
                <a:latin typeface="Calibri"/>
                <a:cs typeface="Calibri"/>
              </a:rPr>
              <a:t>Execute</a:t>
            </a:r>
            <a:endParaRPr sz="1800">
              <a:latin typeface="Calibri"/>
              <a:cs typeface="Calibri"/>
            </a:endParaRPr>
          </a:p>
        </p:txBody>
      </p:sp>
      <p:sp>
        <p:nvSpPr>
          <p:cNvPr id="92" name="object 92"/>
          <p:cNvSpPr txBox="1"/>
          <p:nvPr/>
        </p:nvSpPr>
        <p:spPr>
          <a:xfrm>
            <a:off x="7016622" y="5038725"/>
            <a:ext cx="84010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Memory</a:t>
            </a:r>
            <a:endParaRPr sz="1800">
              <a:latin typeface="Calibri"/>
              <a:cs typeface="Calibri"/>
            </a:endParaRPr>
          </a:p>
        </p:txBody>
      </p:sp>
      <p:sp>
        <p:nvSpPr>
          <p:cNvPr id="93" name="object 93"/>
          <p:cNvSpPr txBox="1"/>
          <p:nvPr/>
        </p:nvSpPr>
        <p:spPr>
          <a:xfrm>
            <a:off x="9172956" y="4995417"/>
            <a:ext cx="2618740" cy="299720"/>
          </a:xfrm>
          <a:prstGeom prst="rect">
            <a:avLst/>
          </a:prstGeom>
        </p:spPr>
        <p:txBody>
          <a:bodyPr vert="horz" wrap="square" lIns="0" tIns="12700" rIns="0" bIns="0" rtlCol="0">
            <a:spAutoFit/>
          </a:bodyPr>
          <a:lstStyle/>
          <a:p>
            <a:pPr marL="42545">
              <a:lnSpc>
                <a:spcPct val="100000"/>
              </a:lnSpc>
              <a:spcBef>
                <a:spcPts val="100"/>
              </a:spcBef>
            </a:pPr>
            <a:r>
              <a:rPr sz="1800" b="1" dirty="0">
                <a:latin typeface="Calibri"/>
                <a:cs typeface="Calibri"/>
              </a:rPr>
              <a:t>Register</a:t>
            </a:r>
            <a:r>
              <a:rPr sz="1800" b="1" spc="-60" dirty="0">
                <a:latin typeface="Calibri"/>
                <a:cs typeface="Calibri"/>
              </a:rPr>
              <a:t> </a:t>
            </a:r>
            <a:r>
              <a:rPr sz="1800" b="1" spc="-20" dirty="0">
                <a:latin typeface="Calibri"/>
                <a:cs typeface="Calibri"/>
              </a:rPr>
              <a:t>Write-Back</a:t>
            </a:r>
            <a:endParaRPr sz="1800">
              <a:latin typeface="Calibri"/>
              <a:cs typeface="Calibri"/>
            </a:endParaRPr>
          </a:p>
        </p:txBody>
      </p:sp>
      <p:grpSp>
        <p:nvGrpSpPr>
          <p:cNvPr id="94" name="object 94"/>
          <p:cNvGrpSpPr/>
          <p:nvPr/>
        </p:nvGrpSpPr>
        <p:grpSpPr>
          <a:xfrm>
            <a:off x="1766061" y="2276601"/>
            <a:ext cx="453390" cy="2224405"/>
            <a:chOff x="1766061" y="2276601"/>
            <a:chExt cx="453390" cy="2224405"/>
          </a:xfrm>
        </p:grpSpPr>
        <p:sp>
          <p:nvSpPr>
            <p:cNvPr id="95" name="object 95"/>
            <p:cNvSpPr/>
            <p:nvPr/>
          </p:nvSpPr>
          <p:spPr>
            <a:xfrm>
              <a:off x="1772411" y="2282951"/>
              <a:ext cx="440690" cy="2211705"/>
            </a:xfrm>
            <a:custGeom>
              <a:avLst/>
              <a:gdLst/>
              <a:ahLst/>
              <a:cxnLst/>
              <a:rect l="l" t="t" r="r" b="b"/>
              <a:pathLst>
                <a:path w="440689" h="2211704">
                  <a:moveTo>
                    <a:pt x="440436" y="0"/>
                  </a:moveTo>
                  <a:lnTo>
                    <a:pt x="0" y="0"/>
                  </a:lnTo>
                  <a:lnTo>
                    <a:pt x="0" y="2211324"/>
                  </a:lnTo>
                  <a:lnTo>
                    <a:pt x="440436" y="2211324"/>
                  </a:lnTo>
                  <a:lnTo>
                    <a:pt x="440436" y="0"/>
                  </a:lnTo>
                  <a:close/>
                </a:path>
              </a:pathLst>
            </a:custGeom>
            <a:solidFill>
              <a:srgbClr val="4471C4"/>
            </a:solidFill>
          </p:spPr>
          <p:txBody>
            <a:bodyPr wrap="square" lIns="0" tIns="0" rIns="0" bIns="0" rtlCol="0"/>
            <a:lstStyle/>
            <a:p>
              <a:endParaRPr/>
            </a:p>
          </p:txBody>
        </p:sp>
        <p:sp>
          <p:nvSpPr>
            <p:cNvPr id="96" name="object 96"/>
            <p:cNvSpPr/>
            <p:nvPr/>
          </p:nvSpPr>
          <p:spPr>
            <a:xfrm>
              <a:off x="1772411" y="2282951"/>
              <a:ext cx="440690" cy="2211705"/>
            </a:xfrm>
            <a:custGeom>
              <a:avLst/>
              <a:gdLst/>
              <a:ahLst/>
              <a:cxnLst/>
              <a:rect l="l" t="t" r="r" b="b"/>
              <a:pathLst>
                <a:path w="440689" h="2211704">
                  <a:moveTo>
                    <a:pt x="0" y="2211324"/>
                  </a:moveTo>
                  <a:lnTo>
                    <a:pt x="440436" y="2211324"/>
                  </a:lnTo>
                  <a:lnTo>
                    <a:pt x="440436" y="0"/>
                  </a:lnTo>
                  <a:lnTo>
                    <a:pt x="0" y="0"/>
                  </a:lnTo>
                  <a:lnTo>
                    <a:pt x="0" y="2211324"/>
                  </a:lnTo>
                  <a:close/>
                </a:path>
              </a:pathLst>
            </a:custGeom>
            <a:ln w="12699">
              <a:solidFill>
                <a:srgbClr val="2E528F"/>
              </a:solidFill>
            </a:ln>
          </p:spPr>
          <p:txBody>
            <a:bodyPr wrap="square" lIns="0" tIns="0" rIns="0" bIns="0" rtlCol="0"/>
            <a:lstStyle/>
            <a:p>
              <a:endParaRPr/>
            </a:p>
          </p:txBody>
        </p:sp>
      </p:grpSp>
      <p:sp>
        <p:nvSpPr>
          <p:cNvPr id="97" name="object 97"/>
          <p:cNvSpPr txBox="1"/>
          <p:nvPr/>
        </p:nvSpPr>
        <p:spPr>
          <a:xfrm>
            <a:off x="1857248" y="3087115"/>
            <a:ext cx="26924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IF/</a:t>
            </a:r>
            <a:endParaRPr sz="1800">
              <a:latin typeface="Calibri"/>
              <a:cs typeface="Calibri"/>
            </a:endParaRPr>
          </a:p>
        </p:txBody>
      </p:sp>
      <p:sp>
        <p:nvSpPr>
          <p:cNvPr id="98" name="object 98"/>
          <p:cNvSpPr txBox="1"/>
          <p:nvPr/>
        </p:nvSpPr>
        <p:spPr>
          <a:xfrm>
            <a:off x="1880107" y="3361131"/>
            <a:ext cx="224790"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ID</a:t>
            </a:r>
            <a:endParaRPr sz="1800">
              <a:latin typeface="Calibri"/>
              <a:cs typeface="Calibri"/>
            </a:endParaRPr>
          </a:p>
        </p:txBody>
      </p:sp>
      <p:sp>
        <p:nvSpPr>
          <p:cNvPr id="99" name="object 99"/>
          <p:cNvSpPr txBox="1"/>
          <p:nvPr/>
        </p:nvSpPr>
        <p:spPr>
          <a:xfrm>
            <a:off x="3020522" y="1999132"/>
            <a:ext cx="5873750" cy="3084195"/>
          </a:xfrm>
          <a:prstGeom prst="rect">
            <a:avLst/>
          </a:prstGeom>
        </p:spPr>
        <p:txBody>
          <a:bodyPr vert="horz" wrap="square" lIns="0" tIns="0" rIns="0" bIns="0" rtlCol="0">
            <a:spAutoFit/>
          </a:bodyPr>
          <a:lstStyle/>
          <a:p>
            <a:pPr marL="819785">
              <a:lnSpc>
                <a:spcPts val="1170"/>
              </a:lnSpc>
              <a:tabLst>
                <a:tab pos="4222750" algn="l"/>
                <a:tab pos="5283200" algn="l"/>
              </a:tabLst>
            </a:pPr>
            <a:r>
              <a:rPr sz="1500" b="1" spc="-15" baseline="16666" dirty="0">
                <a:latin typeface="Calibri"/>
                <a:cs typeface="Calibri"/>
              </a:rPr>
              <a:t>Target</a:t>
            </a:r>
            <a:r>
              <a:rPr sz="1500" b="1" baseline="16666" dirty="0">
                <a:latin typeface="Calibri"/>
                <a:cs typeface="Calibri"/>
              </a:rPr>
              <a:t>	</a:t>
            </a:r>
            <a:r>
              <a:rPr sz="1200" b="1" spc="-750" dirty="0">
                <a:latin typeface="Calibri"/>
                <a:cs typeface="Calibri"/>
              </a:rPr>
              <a:t>A</a:t>
            </a:r>
            <a:r>
              <a:rPr sz="1200" b="1" spc="-20" dirty="0">
                <a:latin typeface="Calibri"/>
                <a:cs typeface="Calibri"/>
              </a:rPr>
              <a:t>A</a:t>
            </a:r>
            <a:r>
              <a:rPr sz="1200" b="1" spc="-665" dirty="0">
                <a:latin typeface="Calibri"/>
                <a:cs typeface="Calibri"/>
              </a:rPr>
              <a:t>d</a:t>
            </a:r>
            <a:r>
              <a:rPr sz="1200" b="1" spc="-20" dirty="0">
                <a:latin typeface="Calibri"/>
                <a:cs typeface="Calibri"/>
              </a:rPr>
              <a:t>d</a:t>
            </a:r>
            <a:r>
              <a:rPr sz="1200" b="1" spc="-665" dirty="0">
                <a:latin typeface="Calibri"/>
                <a:cs typeface="Calibri"/>
              </a:rPr>
              <a:t>d</a:t>
            </a:r>
            <a:r>
              <a:rPr sz="1200" b="1" spc="-25" dirty="0">
                <a:latin typeface="Calibri"/>
                <a:cs typeface="Calibri"/>
              </a:rPr>
              <a:t>d</a:t>
            </a:r>
            <a:r>
              <a:rPr sz="1200" b="1" spc="-450" dirty="0">
                <a:latin typeface="Calibri"/>
                <a:cs typeface="Calibri"/>
              </a:rPr>
              <a:t>r</a:t>
            </a:r>
            <a:r>
              <a:rPr sz="1200" b="1" spc="-20" dirty="0">
                <a:latin typeface="Calibri"/>
                <a:cs typeface="Calibri"/>
              </a:rPr>
              <a:t>r</a:t>
            </a:r>
            <a:r>
              <a:rPr sz="1200" b="1" dirty="0">
                <a:latin typeface="Calibri"/>
                <a:cs typeface="Calibri"/>
              </a:rPr>
              <a:t>	</a:t>
            </a:r>
            <a:r>
              <a:rPr sz="1800" b="1" spc="-30" baseline="2314" dirty="0">
                <a:latin typeface="Calibri"/>
                <a:cs typeface="Calibri"/>
              </a:rPr>
              <a:t>Data</a:t>
            </a:r>
            <a:endParaRPr sz="1800" baseline="2314">
              <a:latin typeface="Calibri"/>
              <a:cs typeface="Calibri"/>
            </a:endParaRPr>
          </a:p>
          <a:p>
            <a:pPr marR="8890" indent="819785">
              <a:lnSpc>
                <a:spcPct val="79500"/>
              </a:lnSpc>
              <a:spcBef>
                <a:spcPts val="185"/>
              </a:spcBef>
              <a:tabLst>
                <a:tab pos="855980" algn="l"/>
                <a:tab pos="1602105" algn="l"/>
                <a:tab pos="1882139" algn="l"/>
                <a:tab pos="4222750" algn="l"/>
                <a:tab pos="5283200" algn="l"/>
              </a:tabLst>
            </a:pPr>
            <a:r>
              <a:rPr sz="1500" b="1" spc="-15" baseline="16666" dirty="0">
                <a:latin typeface="Calibri"/>
                <a:cs typeface="Calibri"/>
              </a:rPr>
              <a:t>Offset</a:t>
            </a:r>
            <a:r>
              <a:rPr sz="1500" b="1" baseline="16666" dirty="0">
                <a:latin typeface="Calibri"/>
                <a:cs typeface="Calibri"/>
              </a:rPr>
              <a:t>		</a:t>
            </a:r>
            <a:r>
              <a:rPr sz="1000" b="1" spc="-10" dirty="0">
                <a:latin typeface="Calibri"/>
                <a:cs typeface="Calibri"/>
              </a:rPr>
              <a:t>Branch</a:t>
            </a:r>
            <a:r>
              <a:rPr sz="1000" b="1" dirty="0">
                <a:latin typeface="Calibri"/>
                <a:cs typeface="Calibri"/>
              </a:rPr>
              <a:t> </a:t>
            </a:r>
            <a:r>
              <a:rPr sz="1000" b="1" spc="-10" dirty="0">
                <a:latin typeface="Calibri"/>
                <a:cs typeface="Calibri"/>
              </a:rPr>
              <a:t>Target</a:t>
            </a:r>
            <a:r>
              <a:rPr sz="1000" b="1" dirty="0">
                <a:latin typeface="Calibri"/>
                <a:cs typeface="Calibri"/>
              </a:rPr>
              <a:t>	</a:t>
            </a:r>
            <a:r>
              <a:rPr sz="1800" b="1" spc="-1019" baseline="-9259" dirty="0">
                <a:latin typeface="Calibri"/>
                <a:cs typeface="Calibri"/>
              </a:rPr>
              <a:t>R</a:t>
            </a:r>
            <a:r>
              <a:rPr sz="1800" b="1" spc="-30" baseline="-9259" dirty="0">
                <a:latin typeface="Calibri"/>
                <a:cs typeface="Calibri"/>
              </a:rPr>
              <a:t>R</a:t>
            </a:r>
            <a:r>
              <a:rPr sz="1800" b="1" spc="-907" baseline="-9259" dirty="0">
                <a:latin typeface="Calibri"/>
                <a:cs typeface="Calibri"/>
              </a:rPr>
              <a:t>e</a:t>
            </a:r>
            <a:r>
              <a:rPr sz="1800" b="1" spc="-7" baseline="-9259" dirty="0">
                <a:latin typeface="Calibri"/>
                <a:cs typeface="Calibri"/>
              </a:rPr>
              <a:t>e</a:t>
            </a:r>
            <a:r>
              <a:rPr sz="1800" b="1" spc="-855" baseline="-9259" dirty="0">
                <a:latin typeface="Calibri"/>
                <a:cs typeface="Calibri"/>
              </a:rPr>
              <a:t>g</a:t>
            </a:r>
            <a:r>
              <a:rPr sz="1800" b="1" baseline="-9259" dirty="0">
                <a:latin typeface="Calibri"/>
                <a:cs typeface="Calibri"/>
              </a:rPr>
              <a:t>g</a:t>
            </a:r>
            <a:r>
              <a:rPr sz="1800" b="1" spc="15" baseline="-9259" dirty="0">
                <a:latin typeface="Calibri"/>
                <a:cs typeface="Calibri"/>
              </a:rPr>
              <a:t> </a:t>
            </a:r>
            <a:r>
              <a:rPr sz="1800" b="1" spc="-1177" baseline="-9259" dirty="0">
                <a:latin typeface="Calibri"/>
                <a:cs typeface="Calibri"/>
              </a:rPr>
              <a:t>A</a:t>
            </a:r>
            <a:r>
              <a:rPr sz="1800" b="1" spc="-82" baseline="-9259" dirty="0">
                <a:latin typeface="Calibri"/>
                <a:cs typeface="Calibri"/>
              </a:rPr>
              <a:t>A</a:t>
            </a:r>
            <a:r>
              <a:rPr sz="1800" b="1" baseline="-9259" dirty="0">
                <a:latin typeface="Calibri"/>
                <a:cs typeface="Calibri"/>
              </a:rPr>
              <a:t>	</a:t>
            </a:r>
            <a:r>
              <a:rPr sz="1800" b="1" baseline="-6944" dirty="0">
                <a:latin typeface="Calibri"/>
                <a:cs typeface="Calibri"/>
              </a:rPr>
              <a:t>Reg</a:t>
            </a:r>
            <a:r>
              <a:rPr sz="1800" b="1" spc="-22" baseline="-6944" dirty="0">
                <a:latin typeface="Calibri"/>
                <a:cs typeface="Calibri"/>
              </a:rPr>
              <a:t> </a:t>
            </a:r>
            <a:r>
              <a:rPr sz="1800" b="1" spc="-75" baseline="-6944" dirty="0">
                <a:latin typeface="Calibri"/>
                <a:cs typeface="Calibri"/>
              </a:rPr>
              <a:t>B </a:t>
            </a:r>
            <a:r>
              <a:rPr sz="1800" b="1" spc="-15" baseline="13888" dirty="0">
                <a:latin typeface="Calibri"/>
                <a:cs typeface="Calibri"/>
              </a:rPr>
              <a:t>ontrol</a:t>
            </a:r>
            <a:r>
              <a:rPr sz="1800" b="1" baseline="13888" dirty="0">
                <a:latin typeface="Calibri"/>
                <a:cs typeface="Calibri"/>
              </a:rPr>
              <a:t>	</a:t>
            </a:r>
            <a:r>
              <a:rPr sz="1000" b="1" spc="-10" dirty="0">
                <a:latin typeface="Calibri"/>
                <a:cs typeface="Calibri"/>
              </a:rPr>
              <a:t>nstruction</a:t>
            </a:r>
            <a:r>
              <a:rPr sz="1000" b="1" dirty="0">
                <a:latin typeface="Calibri"/>
                <a:cs typeface="Calibri"/>
              </a:rPr>
              <a:t>	</a:t>
            </a:r>
            <a:r>
              <a:rPr sz="1800" spc="-75" baseline="27777" dirty="0">
                <a:solidFill>
                  <a:srgbClr val="FFFFFF"/>
                </a:solidFill>
                <a:latin typeface="Calibri"/>
                <a:cs typeface="Calibri"/>
              </a:rPr>
              <a:t>+</a:t>
            </a:r>
            <a:r>
              <a:rPr sz="1800" baseline="27777" dirty="0">
                <a:solidFill>
                  <a:srgbClr val="FFFFFF"/>
                </a:solidFill>
                <a:latin typeface="Calibri"/>
                <a:cs typeface="Calibri"/>
              </a:rPr>
              <a:t>			</a:t>
            </a:r>
            <a:r>
              <a:rPr sz="1800" b="1" baseline="-20833" dirty="0">
                <a:latin typeface="Calibri"/>
                <a:cs typeface="Calibri"/>
              </a:rPr>
              <a:t>(Ld </a:t>
            </a:r>
            <a:r>
              <a:rPr sz="1800" b="1" spc="-15" baseline="-20833" dirty="0">
                <a:latin typeface="Calibri"/>
                <a:cs typeface="Calibri"/>
              </a:rPr>
              <a:t>Only)</a:t>
            </a:r>
            <a:endParaRPr sz="1800" baseline="-20833">
              <a:latin typeface="Calibri"/>
              <a:cs typeface="Calibri"/>
            </a:endParaRPr>
          </a:p>
          <a:p>
            <a:pPr marL="28575">
              <a:lnSpc>
                <a:spcPts val="1095"/>
              </a:lnSpc>
              <a:tabLst>
                <a:tab pos="889635" algn="l"/>
              </a:tabLst>
            </a:pPr>
            <a:r>
              <a:rPr sz="1800" b="1" spc="-30" baseline="2314" dirty="0">
                <a:latin typeface="Calibri"/>
                <a:cs typeface="Calibri"/>
              </a:rPr>
              <a:t>gnals</a:t>
            </a:r>
            <a:r>
              <a:rPr sz="1800" b="1" baseline="2314" dirty="0">
                <a:latin typeface="Calibri"/>
                <a:cs typeface="Calibri"/>
              </a:rPr>
              <a:t>	</a:t>
            </a:r>
            <a:r>
              <a:rPr sz="1000" b="1" dirty="0">
                <a:latin typeface="Calibri"/>
                <a:cs typeface="Calibri"/>
              </a:rPr>
              <a:t>C</a:t>
            </a:r>
            <a:r>
              <a:rPr sz="1000" b="1" spc="-10" dirty="0">
                <a:latin typeface="Calibri"/>
                <a:cs typeface="Calibri"/>
              </a:rPr>
              <a:t> </a:t>
            </a:r>
            <a:r>
              <a:rPr sz="1000" b="1" dirty="0">
                <a:latin typeface="Calibri"/>
                <a:cs typeface="Calibri"/>
              </a:rPr>
              <a:t>+ </a:t>
            </a:r>
            <a:r>
              <a:rPr sz="1000" b="1" spc="-50" dirty="0">
                <a:latin typeface="Calibri"/>
                <a:cs typeface="Calibri"/>
              </a:rPr>
              <a:t>4</a:t>
            </a:r>
            <a:endParaRPr sz="1000">
              <a:latin typeface="Calibri"/>
              <a:cs typeface="Calibri"/>
            </a:endParaRPr>
          </a:p>
          <a:p>
            <a:pPr marR="590550" algn="r">
              <a:lnSpc>
                <a:spcPts val="1760"/>
              </a:lnSpc>
              <a:tabLst>
                <a:tab pos="474345" algn="l"/>
              </a:tabLst>
            </a:pPr>
            <a:r>
              <a:rPr sz="1800" spc="-15" baseline="20833" dirty="0">
                <a:latin typeface="Calibri"/>
                <a:cs typeface="Calibri"/>
              </a:rPr>
              <a:t>Cont.</a:t>
            </a:r>
            <a:r>
              <a:rPr sz="1800" baseline="20833" dirty="0">
                <a:latin typeface="Calibri"/>
                <a:cs typeface="Calibri"/>
              </a:rPr>
              <a:t>	</a:t>
            </a:r>
            <a:r>
              <a:rPr sz="1800" spc="-10" dirty="0">
                <a:solidFill>
                  <a:srgbClr val="FFFFFF"/>
                </a:solidFill>
                <a:latin typeface="Calibri"/>
                <a:cs typeface="Calibri"/>
              </a:rPr>
              <a:t>Memory</a:t>
            </a:r>
            <a:endParaRPr sz="1800">
              <a:latin typeface="Calibri"/>
              <a:cs typeface="Calibri"/>
            </a:endParaRPr>
          </a:p>
          <a:p>
            <a:pPr marL="36830">
              <a:lnSpc>
                <a:spcPts val="1800"/>
              </a:lnSpc>
              <a:tabLst>
                <a:tab pos="4003040" algn="l"/>
                <a:tab pos="4478020" algn="l"/>
                <a:tab pos="5461000" algn="l"/>
              </a:tabLst>
            </a:pPr>
            <a:r>
              <a:rPr sz="1800" b="1" spc="-37" baseline="-27777" dirty="0">
                <a:latin typeface="Calibri"/>
                <a:cs typeface="Calibri"/>
              </a:rPr>
              <a:t>ead</a:t>
            </a:r>
            <a:r>
              <a:rPr sz="1800" b="1" baseline="-27777" dirty="0">
                <a:latin typeface="Calibri"/>
                <a:cs typeface="Calibri"/>
              </a:rPr>
              <a:t>	</a:t>
            </a:r>
            <a:r>
              <a:rPr sz="1800" spc="-15" baseline="25462" dirty="0">
                <a:latin typeface="Calibri"/>
                <a:cs typeface="Calibri"/>
              </a:rPr>
              <a:t>Sigs.:</a:t>
            </a:r>
            <a:r>
              <a:rPr sz="1800" baseline="25462" dirty="0">
                <a:latin typeface="Calibri"/>
                <a:cs typeface="Calibri"/>
              </a:rPr>
              <a:t>	</a:t>
            </a:r>
            <a:r>
              <a:rPr sz="2700" spc="-30" baseline="-18518" dirty="0">
                <a:solidFill>
                  <a:srgbClr val="FFFFFF"/>
                </a:solidFill>
                <a:latin typeface="Calibri"/>
                <a:cs typeface="Calibri"/>
              </a:rPr>
              <a:t>Unit</a:t>
            </a:r>
            <a:r>
              <a:rPr sz="2700" baseline="-18518" dirty="0">
                <a:solidFill>
                  <a:srgbClr val="FFFFFF"/>
                </a:solidFill>
                <a:latin typeface="Calibri"/>
                <a:cs typeface="Calibri"/>
              </a:rPr>
              <a:t>	</a:t>
            </a:r>
            <a:r>
              <a:rPr sz="1200" b="1" spc="-700" dirty="0">
                <a:latin typeface="Calibri"/>
                <a:cs typeface="Calibri"/>
              </a:rPr>
              <a:t>R</a:t>
            </a:r>
            <a:r>
              <a:rPr sz="1200" b="1" spc="-35" dirty="0">
                <a:latin typeface="Calibri"/>
                <a:cs typeface="Calibri"/>
              </a:rPr>
              <a:t>R</a:t>
            </a:r>
            <a:r>
              <a:rPr sz="1200" b="1" spc="-625" dirty="0">
                <a:latin typeface="Calibri"/>
                <a:cs typeface="Calibri"/>
              </a:rPr>
              <a:t>e</a:t>
            </a:r>
            <a:r>
              <a:rPr sz="1200" b="1" spc="-30" dirty="0">
                <a:latin typeface="Calibri"/>
                <a:cs typeface="Calibri"/>
              </a:rPr>
              <a:t>e</a:t>
            </a:r>
            <a:r>
              <a:rPr sz="1200" b="1" spc="-615" dirty="0">
                <a:latin typeface="Calibri"/>
                <a:cs typeface="Calibri"/>
              </a:rPr>
              <a:t>a</a:t>
            </a:r>
            <a:r>
              <a:rPr sz="1200" b="1" spc="-30" dirty="0">
                <a:latin typeface="Calibri"/>
                <a:cs typeface="Calibri"/>
              </a:rPr>
              <a:t>a</a:t>
            </a:r>
            <a:r>
              <a:rPr sz="1200" b="1" spc="-665" dirty="0">
                <a:latin typeface="Calibri"/>
                <a:cs typeface="Calibri"/>
              </a:rPr>
              <a:t>d</a:t>
            </a:r>
            <a:r>
              <a:rPr sz="1200" b="1" spc="-20" dirty="0">
                <a:latin typeface="Calibri"/>
                <a:cs typeface="Calibri"/>
              </a:rPr>
              <a:t>d</a:t>
            </a:r>
            <a:endParaRPr sz="1200">
              <a:latin typeface="Calibri"/>
              <a:cs typeface="Calibri"/>
            </a:endParaRPr>
          </a:p>
          <a:p>
            <a:pPr marL="36830">
              <a:lnSpc>
                <a:spcPts val="819"/>
              </a:lnSpc>
              <a:tabLst>
                <a:tab pos="1635760" algn="l"/>
                <a:tab pos="2620010" algn="l"/>
                <a:tab pos="4003040" algn="l"/>
                <a:tab pos="5461000" algn="l"/>
              </a:tabLst>
            </a:pPr>
            <a:r>
              <a:rPr sz="1800" b="1" spc="-15" baseline="-27777" dirty="0">
                <a:latin typeface="Calibri"/>
                <a:cs typeface="Calibri"/>
              </a:rPr>
              <a:t>egiste</a:t>
            </a:r>
            <a:r>
              <a:rPr sz="1800" b="1" baseline="-27777" dirty="0">
                <a:latin typeface="Calibri"/>
                <a:cs typeface="Calibri"/>
              </a:rPr>
              <a:t>	</a:t>
            </a:r>
            <a:r>
              <a:rPr sz="1800" spc="-15" baseline="-9259" dirty="0">
                <a:latin typeface="Calibri"/>
                <a:cs typeface="Calibri"/>
              </a:rPr>
              <a:t>Input</a:t>
            </a:r>
            <a:r>
              <a:rPr sz="1800" baseline="-9259" dirty="0">
                <a:latin typeface="Calibri"/>
                <a:cs typeface="Calibri"/>
              </a:rPr>
              <a:t>	</a:t>
            </a:r>
            <a:r>
              <a:rPr sz="1800" spc="-15" baseline="-6944" dirty="0">
                <a:latin typeface="Calibri"/>
                <a:cs typeface="Calibri"/>
              </a:rPr>
              <a:t>Input</a:t>
            </a:r>
            <a:r>
              <a:rPr sz="1800" baseline="-6944" dirty="0">
                <a:latin typeface="Calibri"/>
                <a:cs typeface="Calibri"/>
              </a:rPr>
              <a:t>	</a:t>
            </a:r>
            <a:r>
              <a:rPr sz="1800" spc="-37" baseline="25462" dirty="0">
                <a:latin typeface="Calibri"/>
                <a:cs typeface="Calibri"/>
              </a:rPr>
              <a:t>Op.</a:t>
            </a:r>
            <a:r>
              <a:rPr sz="1800" baseline="25462" dirty="0">
                <a:latin typeface="Calibri"/>
                <a:cs typeface="Calibri"/>
              </a:rPr>
              <a:t>	</a:t>
            </a:r>
            <a:r>
              <a:rPr sz="1200" b="1" spc="-10" dirty="0">
                <a:latin typeface="Calibri"/>
                <a:cs typeface="Calibri"/>
              </a:rPr>
              <a:t>D</a:t>
            </a:r>
            <a:r>
              <a:rPr sz="1200" b="1" spc="-1360" dirty="0">
                <a:latin typeface="Calibri"/>
                <a:cs typeface="Calibri"/>
              </a:rPr>
              <a:t>a</a:t>
            </a:r>
            <a:r>
              <a:rPr sz="1200" b="1" spc="-10" dirty="0">
                <a:latin typeface="Calibri"/>
                <a:cs typeface="Calibri"/>
              </a:rPr>
              <a:t>D</a:t>
            </a:r>
            <a:r>
              <a:rPr sz="1200" b="1" spc="-30" dirty="0">
                <a:latin typeface="Calibri"/>
                <a:cs typeface="Calibri"/>
              </a:rPr>
              <a:t>a</a:t>
            </a:r>
            <a:r>
              <a:rPr sz="1200" b="1" spc="-430" dirty="0">
                <a:latin typeface="Calibri"/>
                <a:cs typeface="Calibri"/>
              </a:rPr>
              <a:t>t</a:t>
            </a:r>
            <a:r>
              <a:rPr sz="1200" b="1" spc="-20" dirty="0">
                <a:latin typeface="Calibri"/>
                <a:cs typeface="Calibri"/>
              </a:rPr>
              <a:t>t</a:t>
            </a:r>
            <a:r>
              <a:rPr sz="1200" b="1" spc="-605" dirty="0">
                <a:latin typeface="Calibri"/>
                <a:cs typeface="Calibri"/>
              </a:rPr>
              <a:t>a</a:t>
            </a:r>
            <a:r>
              <a:rPr sz="1200" b="1" spc="-10" dirty="0">
                <a:latin typeface="Calibri"/>
                <a:cs typeface="Calibri"/>
              </a:rPr>
              <a:t>a</a:t>
            </a:r>
            <a:r>
              <a:rPr sz="1200" b="1" spc="500" dirty="0">
                <a:latin typeface="Calibri"/>
                <a:cs typeface="Calibri"/>
              </a:rPr>
              <a:t> </a:t>
            </a:r>
            <a:r>
              <a:rPr sz="1200" b="1" spc="-955" dirty="0">
                <a:latin typeface="Calibri"/>
                <a:cs typeface="Calibri"/>
              </a:rPr>
              <a:t>C</a:t>
            </a:r>
            <a:r>
              <a:rPr sz="1200" b="1" spc="-320" dirty="0">
                <a:latin typeface="Calibri"/>
                <a:cs typeface="Calibri"/>
              </a:rPr>
              <a:t>C</a:t>
            </a:r>
            <a:endParaRPr sz="1200">
              <a:latin typeface="Calibri"/>
              <a:cs typeface="Calibri"/>
            </a:endParaRPr>
          </a:p>
          <a:p>
            <a:pPr marL="506095">
              <a:lnSpc>
                <a:spcPts val="1185"/>
              </a:lnSpc>
              <a:tabLst>
                <a:tab pos="3502025" algn="l"/>
                <a:tab pos="4003040" algn="l"/>
              </a:tabLst>
            </a:pPr>
            <a:r>
              <a:rPr sz="1800" spc="-25" dirty="0">
                <a:solidFill>
                  <a:srgbClr val="FFFFFF"/>
                </a:solidFill>
                <a:latin typeface="Calibri"/>
                <a:cs typeface="Calibri"/>
              </a:rPr>
              <a:t>ID/</a:t>
            </a:r>
            <a:r>
              <a:rPr sz="1800" dirty="0">
                <a:solidFill>
                  <a:srgbClr val="FFFFFF"/>
                </a:solidFill>
                <a:latin typeface="Calibri"/>
                <a:cs typeface="Calibri"/>
              </a:rPr>
              <a:t>	</a:t>
            </a:r>
            <a:r>
              <a:rPr sz="2700" spc="-37" baseline="1543" dirty="0">
                <a:solidFill>
                  <a:srgbClr val="FFFFFF"/>
                </a:solidFill>
                <a:latin typeface="Calibri"/>
                <a:cs typeface="Calibri"/>
              </a:rPr>
              <a:t>EX/</a:t>
            </a:r>
            <a:r>
              <a:rPr sz="2700" baseline="1543" dirty="0">
                <a:solidFill>
                  <a:srgbClr val="FFFFFF"/>
                </a:solidFill>
                <a:latin typeface="Calibri"/>
                <a:cs typeface="Calibri"/>
              </a:rPr>
              <a:t>	</a:t>
            </a:r>
            <a:r>
              <a:rPr sz="1800" spc="-15" baseline="2314" dirty="0">
                <a:latin typeface="Calibri"/>
                <a:cs typeface="Calibri"/>
              </a:rPr>
              <a:t>Select</a:t>
            </a:r>
            <a:endParaRPr sz="1800" baseline="2314">
              <a:latin typeface="Calibri"/>
              <a:cs typeface="Calibri"/>
            </a:endParaRPr>
          </a:p>
          <a:p>
            <a:pPr marL="79375">
              <a:lnSpc>
                <a:spcPts val="725"/>
              </a:lnSpc>
              <a:tabLst>
                <a:tab pos="1635760" algn="l"/>
                <a:tab pos="2620010" algn="l"/>
                <a:tab pos="4003040" algn="l"/>
              </a:tabLst>
            </a:pPr>
            <a:r>
              <a:rPr sz="1800" b="1" baseline="-18518" dirty="0">
                <a:latin typeface="Calibri"/>
                <a:cs typeface="Calibri"/>
              </a:rPr>
              <a:t>&amp;</a:t>
            </a:r>
            <a:r>
              <a:rPr sz="1800" b="1" spc="15" baseline="-18518" dirty="0">
                <a:latin typeface="Calibri"/>
                <a:cs typeface="Calibri"/>
              </a:rPr>
              <a:t> </a:t>
            </a:r>
            <a:r>
              <a:rPr sz="1800" b="1" spc="-75" baseline="-18518" dirty="0">
                <a:latin typeface="Calibri"/>
                <a:cs typeface="Calibri"/>
              </a:rPr>
              <a:t>B</a:t>
            </a:r>
            <a:r>
              <a:rPr sz="1800" b="1" baseline="-18518" dirty="0">
                <a:latin typeface="Calibri"/>
                <a:cs typeface="Calibri"/>
              </a:rPr>
              <a:t>	</a:t>
            </a:r>
            <a:r>
              <a:rPr sz="1200" spc="-20" dirty="0">
                <a:latin typeface="Calibri"/>
                <a:cs typeface="Calibri"/>
              </a:rPr>
              <a:t>Read</a:t>
            </a:r>
            <a:r>
              <a:rPr sz="1200" dirty="0">
                <a:latin typeface="Calibri"/>
                <a:cs typeface="Calibri"/>
              </a:rPr>
              <a:t>	</a:t>
            </a:r>
            <a:r>
              <a:rPr sz="1800" spc="-30" baseline="2314" dirty="0">
                <a:latin typeface="Calibri"/>
                <a:cs typeface="Calibri"/>
              </a:rPr>
              <a:t>Read</a:t>
            </a:r>
            <a:r>
              <a:rPr sz="1800" baseline="2314" dirty="0">
                <a:latin typeface="Calibri"/>
                <a:cs typeface="Calibri"/>
              </a:rPr>
              <a:t>	</a:t>
            </a:r>
            <a:r>
              <a:rPr sz="1800" spc="-15" baseline="-32407" dirty="0">
                <a:latin typeface="Calibri"/>
                <a:cs typeface="Calibri"/>
              </a:rPr>
              <a:t>[Ld/St]</a:t>
            </a:r>
            <a:endParaRPr sz="1800" baseline="-32407">
              <a:latin typeface="Calibri"/>
              <a:cs typeface="Calibri"/>
            </a:endParaRPr>
          </a:p>
          <a:p>
            <a:pPr marL="24765">
              <a:lnSpc>
                <a:spcPts val="1860"/>
              </a:lnSpc>
              <a:tabLst>
                <a:tab pos="534670" algn="l"/>
                <a:tab pos="1635760" algn="l"/>
                <a:tab pos="2620010" algn="l"/>
                <a:tab pos="3415029" algn="l"/>
                <a:tab pos="4494530" algn="l"/>
              </a:tabLst>
            </a:pPr>
            <a:r>
              <a:rPr sz="1800" b="1" spc="-15" baseline="-18518" dirty="0">
                <a:latin typeface="Calibri"/>
                <a:cs typeface="Calibri"/>
              </a:rPr>
              <a:t>elect</a:t>
            </a:r>
            <a:r>
              <a:rPr sz="1800" b="1" baseline="-18518" dirty="0">
                <a:latin typeface="Calibri"/>
                <a:cs typeface="Calibri"/>
              </a:rPr>
              <a:t>	</a:t>
            </a:r>
            <a:r>
              <a:rPr sz="1800" spc="-25" dirty="0">
                <a:solidFill>
                  <a:srgbClr val="FFFFFF"/>
                </a:solidFill>
                <a:latin typeface="Calibri"/>
                <a:cs typeface="Calibri"/>
              </a:rPr>
              <a:t>EX</a:t>
            </a:r>
            <a:r>
              <a:rPr sz="1800" dirty="0">
                <a:solidFill>
                  <a:srgbClr val="FFFFFF"/>
                </a:solidFill>
                <a:latin typeface="Calibri"/>
                <a:cs typeface="Calibri"/>
              </a:rPr>
              <a:t>	</a:t>
            </a:r>
            <a:r>
              <a:rPr sz="1200" dirty="0">
                <a:latin typeface="Calibri"/>
                <a:cs typeface="Calibri"/>
              </a:rPr>
              <a:t>Reg</a:t>
            </a:r>
            <a:r>
              <a:rPr sz="1200" spc="-25" dirty="0">
                <a:latin typeface="Calibri"/>
                <a:cs typeface="Calibri"/>
              </a:rPr>
              <a:t> </a:t>
            </a:r>
            <a:r>
              <a:rPr sz="1200" spc="-50" dirty="0">
                <a:latin typeface="Calibri"/>
                <a:cs typeface="Calibri"/>
              </a:rPr>
              <a:t>A</a:t>
            </a:r>
            <a:r>
              <a:rPr sz="1200" dirty="0">
                <a:latin typeface="Calibri"/>
                <a:cs typeface="Calibri"/>
              </a:rPr>
              <a:t>	</a:t>
            </a:r>
            <a:r>
              <a:rPr sz="1800" baseline="2314" dirty="0">
                <a:latin typeface="Calibri"/>
                <a:cs typeface="Calibri"/>
              </a:rPr>
              <a:t>Reg</a:t>
            </a:r>
            <a:r>
              <a:rPr sz="1800" spc="-37" baseline="2314" dirty="0">
                <a:latin typeface="Calibri"/>
                <a:cs typeface="Calibri"/>
              </a:rPr>
              <a:t> </a:t>
            </a:r>
            <a:r>
              <a:rPr sz="1800" spc="-75" baseline="2314" dirty="0">
                <a:latin typeface="Calibri"/>
                <a:cs typeface="Calibri"/>
              </a:rPr>
              <a:t>B</a:t>
            </a:r>
            <a:r>
              <a:rPr sz="1800" baseline="2314" dirty="0">
                <a:latin typeface="Calibri"/>
                <a:cs typeface="Calibri"/>
              </a:rPr>
              <a:t>	</a:t>
            </a:r>
            <a:r>
              <a:rPr sz="2700" spc="-37" baseline="3086" dirty="0">
                <a:solidFill>
                  <a:srgbClr val="FFFFFF"/>
                </a:solidFill>
                <a:latin typeface="Calibri"/>
                <a:cs typeface="Calibri"/>
              </a:rPr>
              <a:t>Mem</a:t>
            </a:r>
            <a:r>
              <a:rPr sz="2700" baseline="3086" dirty="0">
                <a:solidFill>
                  <a:srgbClr val="FFFFFF"/>
                </a:solidFill>
                <a:latin typeface="Calibri"/>
                <a:cs typeface="Calibri"/>
              </a:rPr>
              <a:t>	</a:t>
            </a:r>
            <a:r>
              <a:rPr sz="2700" spc="-30" baseline="-16975" dirty="0">
                <a:solidFill>
                  <a:srgbClr val="FFFFFF"/>
                </a:solidFill>
                <a:latin typeface="Calibri"/>
                <a:cs typeface="Calibri"/>
              </a:rPr>
              <a:t>Data</a:t>
            </a:r>
            <a:endParaRPr sz="2700" baseline="-16975">
              <a:latin typeface="Calibri"/>
              <a:cs typeface="Calibri"/>
            </a:endParaRPr>
          </a:p>
          <a:p>
            <a:pPr marR="573405" algn="r">
              <a:lnSpc>
                <a:spcPts val="2130"/>
              </a:lnSpc>
              <a:spcBef>
                <a:spcPts val="550"/>
              </a:spcBef>
            </a:pPr>
            <a:r>
              <a:rPr sz="1800" spc="-10" dirty="0">
                <a:solidFill>
                  <a:srgbClr val="FFFFFF"/>
                </a:solidFill>
                <a:latin typeface="Calibri"/>
                <a:cs typeface="Calibri"/>
              </a:rPr>
              <a:t>Memory</a:t>
            </a:r>
            <a:endParaRPr sz="1800">
              <a:latin typeface="Calibri"/>
              <a:cs typeface="Calibri"/>
            </a:endParaRPr>
          </a:p>
          <a:p>
            <a:pPr marL="841375">
              <a:lnSpc>
                <a:spcPts val="1110"/>
              </a:lnSpc>
            </a:pPr>
            <a:r>
              <a:rPr sz="1200" dirty="0">
                <a:latin typeface="Calibri"/>
                <a:cs typeface="Calibri"/>
              </a:rPr>
              <a:t>Control</a:t>
            </a:r>
            <a:r>
              <a:rPr sz="1200" spc="-45" dirty="0">
                <a:latin typeface="Calibri"/>
                <a:cs typeface="Calibri"/>
              </a:rPr>
              <a:t> </a:t>
            </a:r>
            <a:r>
              <a:rPr sz="1200" spc="-10" dirty="0">
                <a:latin typeface="Calibri"/>
                <a:cs typeface="Calibri"/>
              </a:rPr>
              <a:t>Signals:</a:t>
            </a:r>
            <a:endParaRPr sz="1200">
              <a:latin typeface="Calibri"/>
              <a:cs typeface="Calibri"/>
            </a:endParaRPr>
          </a:p>
          <a:p>
            <a:pPr marL="942340">
              <a:lnSpc>
                <a:spcPts val="1800"/>
              </a:lnSpc>
              <a:tabLst>
                <a:tab pos="2383790" algn="l"/>
              </a:tabLst>
            </a:pPr>
            <a:r>
              <a:rPr sz="1200" dirty="0">
                <a:latin typeface="Calibri"/>
                <a:cs typeface="Calibri"/>
              </a:rPr>
              <a:t>p</a:t>
            </a:r>
            <a:r>
              <a:rPr sz="1200" spc="5" dirty="0">
                <a:latin typeface="Calibri"/>
                <a:cs typeface="Calibri"/>
              </a:rPr>
              <a:t> </a:t>
            </a:r>
            <a:r>
              <a:rPr sz="1200" spc="-10" dirty="0">
                <a:latin typeface="Calibri"/>
                <a:cs typeface="Calibri"/>
              </a:rPr>
              <a:t>select</a:t>
            </a:r>
            <a:r>
              <a:rPr sz="1200" dirty="0">
                <a:latin typeface="Calibri"/>
                <a:cs typeface="Calibri"/>
              </a:rPr>
              <a:t>	</a:t>
            </a:r>
            <a:r>
              <a:rPr sz="2700" spc="-37" baseline="10802" dirty="0">
                <a:solidFill>
                  <a:srgbClr val="FFFFFF"/>
                </a:solidFill>
                <a:latin typeface="Calibri"/>
                <a:cs typeface="Calibri"/>
              </a:rPr>
              <a:t>ALU</a:t>
            </a:r>
            <a:endParaRPr sz="2700" baseline="10802">
              <a:latin typeface="Calibri"/>
              <a:cs typeface="Calibri"/>
            </a:endParaRPr>
          </a:p>
          <a:p>
            <a:pPr marL="923290">
              <a:lnSpc>
                <a:spcPts val="1380"/>
              </a:lnSpc>
            </a:pPr>
            <a:r>
              <a:rPr sz="1200" b="1" dirty="0">
                <a:latin typeface="Calibri"/>
                <a:cs typeface="Calibri"/>
              </a:rPr>
              <a:t>p =</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x,</a:t>
            </a:r>
            <a:r>
              <a:rPr sz="1200" b="1" spc="-5" dirty="0">
                <a:latin typeface="Calibri"/>
                <a:cs typeface="Calibri"/>
              </a:rPr>
              <a:t> </a:t>
            </a:r>
            <a:r>
              <a:rPr sz="1200" b="1" spc="-25" dirty="0">
                <a:latin typeface="Calibri"/>
                <a:cs typeface="Calibri"/>
              </a:rPr>
              <a:t>/]</a:t>
            </a:r>
            <a:endParaRPr sz="1200">
              <a:latin typeface="Calibri"/>
              <a:cs typeface="Calibri"/>
            </a:endParaRPr>
          </a:p>
          <a:p>
            <a:pPr>
              <a:lnSpc>
                <a:spcPct val="100000"/>
              </a:lnSpc>
              <a:spcBef>
                <a:spcPts val="20"/>
              </a:spcBef>
            </a:pPr>
            <a:endParaRPr sz="1200">
              <a:latin typeface="Calibri"/>
              <a:cs typeface="Calibri"/>
            </a:endParaRPr>
          </a:p>
          <a:p>
            <a:pPr marL="2028825" marR="2283460">
              <a:lnSpc>
                <a:spcPct val="100000"/>
              </a:lnSpc>
            </a:pPr>
            <a:r>
              <a:rPr sz="1200" b="1" dirty="0">
                <a:latin typeface="Calibri"/>
                <a:cs typeface="Calibri"/>
              </a:rPr>
              <a:t>ALU:</a:t>
            </a:r>
            <a:r>
              <a:rPr sz="1200" b="1" spc="-30" dirty="0">
                <a:latin typeface="Calibri"/>
                <a:cs typeface="Calibri"/>
              </a:rPr>
              <a:t> </a:t>
            </a:r>
            <a:r>
              <a:rPr sz="1200" b="1" dirty="0">
                <a:latin typeface="Calibri"/>
                <a:cs typeface="Calibri"/>
              </a:rPr>
              <a:t>output C</a:t>
            </a:r>
            <a:r>
              <a:rPr sz="1200" b="1" spc="-5" dirty="0">
                <a:latin typeface="Calibri"/>
                <a:cs typeface="Calibri"/>
              </a:rPr>
              <a:t> </a:t>
            </a:r>
            <a:r>
              <a:rPr sz="1200" b="1" spc="-20" dirty="0">
                <a:latin typeface="Calibri"/>
                <a:cs typeface="Calibri"/>
              </a:rPr>
              <a:t>data </a:t>
            </a:r>
            <a:r>
              <a:rPr sz="1200" b="1" dirty="0">
                <a:latin typeface="Calibri"/>
                <a:cs typeface="Calibri"/>
              </a:rPr>
              <a:t>Branch:</a:t>
            </a:r>
            <a:r>
              <a:rPr sz="1200" b="1" spc="-40" dirty="0">
                <a:latin typeface="Calibri"/>
                <a:cs typeface="Calibri"/>
              </a:rPr>
              <a:t> </a:t>
            </a:r>
            <a:r>
              <a:rPr sz="1200" b="1" dirty="0">
                <a:latin typeface="Calibri"/>
                <a:cs typeface="Calibri"/>
              </a:rPr>
              <a:t>PC</a:t>
            </a:r>
            <a:r>
              <a:rPr sz="1200" b="1" spc="-10" dirty="0">
                <a:latin typeface="Calibri"/>
                <a:cs typeface="Calibri"/>
              </a:rPr>
              <a:t> </a:t>
            </a:r>
            <a:r>
              <a:rPr sz="1200" b="1" dirty="0">
                <a:latin typeface="Calibri"/>
                <a:cs typeface="Calibri"/>
              </a:rPr>
              <a:t>Source</a:t>
            </a:r>
            <a:r>
              <a:rPr sz="1200" b="1" spc="-40" dirty="0">
                <a:latin typeface="Calibri"/>
                <a:cs typeface="Calibri"/>
              </a:rPr>
              <a:t> </a:t>
            </a:r>
            <a:r>
              <a:rPr sz="1200" b="1" spc="-10" dirty="0">
                <a:latin typeface="Calibri"/>
                <a:cs typeface="Calibri"/>
              </a:rPr>
              <a:t>Select</a:t>
            </a:r>
            <a:endParaRPr sz="1200">
              <a:latin typeface="Calibri"/>
              <a:cs typeface="Calibri"/>
            </a:endParaRPr>
          </a:p>
        </p:txBody>
      </p:sp>
      <p:grpSp>
        <p:nvGrpSpPr>
          <p:cNvPr id="100" name="object 100"/>
          <p:cNvGrpSpPr/>
          <p:nvPr/>
        </p:nvGrpSpPr>
        <p:grpSpPr>
          <a:xfrm>
            <a:off x="3422650" y="2253742"/>
            <a:ext cx="3606800" cy="2233295"/>
            <a:chOff x="3422650" y="2253742"/>
            <a:chExt cx="3606800" cy="2233295"/>
          </a:xfrm>
        </p:grpSpPr>
        <p:sp>
          <p:nvSpPr>
            <p:cNvPr id="101" name="object 101"/>
            <p:cNvSpPr/>
            <p:nvPr/>
          </p:nvSpPr>
          <p:spPr>
            <a:xfrm>
              <a:off x="3429000" y="2269236"/>
              <a:ext cx="483234" cy="2211705"/>
            </a:xfrm>
            <a:custGeom>
              <a:avLst/>
              <a:gdLst/>
              <a:ahLst/>
              <a:cxnLst/>
              <a:rect l="l" t="t" r="r" b="b"/>
              <a:pathLst>
                <a:path w="483235" h="2211704">
                  <a:moveTo>
                    <a:pt x="483108" y="0"/>
                  </a:moveTo>
                  <a:lnTo>
                    <a:pt x="0" y="0"/>
                  </a:lnTo>
                  <a:lnTo>
                    <a:pt x="0" y="2211324"/>
                  </a:lnTo>
                  <a:lnTo>
                    <a:pt x="483108" y="2211324"/>
                  </a:lnTo>
                  <a:lnTo>
                    <a:pt x="483108" y="0"/>
                  </a:lnTo>
                  <a:close/>
                </a:path>
              </a:pathLst>
            </a:custGeom>
            <a:solidFill>
              <a:srgbClr val="4471C4"/>
            </a:solidFill>
          </p:spPr>
          <p:txBody>
            <a:bodyPr wrap="square" lIns="0" tIns="0" rIns="0" bIns="0" rtlCol="0"/>
            <a:lstStyle/>
            <a:p>
              <a:endParaRPr/>
            </a:p>
          </p:txBody>
        </p:sp>
        <p:sp>
          <p:nvSpPr>
            <p:cNvPr id="102" name="object 102"/>
            <p:cNvSpPr/>
            <p:nvPr/>
          </p:nvSpPr>
          <p:spPr>
            <a:xfrm>
              <a:off x="3429000" y="2269236"/>
              <a:ext cx="483234" cy="2211705"/>
            </a:xfrm>
            <a:custGeom>
              <a:avLst/>
              <a:gdLst/>
              <a:ahLst/>
              <a:cxnLst/>
              <a:rect l="l" t="t" r="r" b="b"/>
              <a:pathLst>
                <a:path w="483235" h="2211704">
                  <a:moveTo>
                    <a:pt x="0" y="2211324"/>
                  </a:moveTo>
                  <a:lnTo>
                    <a:pt x="483108" y="2211324"/>
                  </a:lnTo>
                  <a:lnTo>
                    <a:pt x="483108" y="0"/>
                  </a:lnTo>
                  <a:lnTo>
                    <a:pt x="0" y="0"/>
                  </a:lnTo>
                  <a:lnTo>
                    <a:pt x="0" y="2211324"/>
                  </a:lnTo>
                  <a:close/>
                </a:path>
              </a:pathLst>
            </a:custGeom>
            <a:ln w="12700">
              <a:solidFill>
                <a:srgbClr val="2E528F"/>
              </a:solidFill>
            </a:ln>
          </p:spPr>
          <p:txBody>
            <a:bodyPr wrap="square" lIns="0" tIns="0" rIns="0" bIns="0" rtlCol="0"/>
            <a:lstStyle/>
            <a:p>
              <a:endParaRPr/>
            </a:p>
          </p:txBody>
        </p:sp>
        <p:sp>
          <p:nvSpPr>
            <p:cNvPr id="103" name="object 103"/>
            <p:cNvSpPr/>
            <p:nvPr/>
          </p:nvSpPr>
          <p:spPr>
            <a:xfrm>
              <a:off x="6341364" y="2260092"/>
              <a:ext cx="681355" cy="2211705"/>
            </a:xfrm>
            <a:custGeom>
              <a:avLst/>
              <a:gdLst/>
              <a:ahLst/>
              <a:cxnLst/>
              <a:rect l="l" t="t" r="r" b="b"/>
              <a:pathLst>
                <a:path w="681354" h="2211704">
                  <a:moveTo>
                    <a:pt x="681228" y="0"/>
                  </a:moveTo>
                  <a:lnTo>
                    <a:pt x="0" y="0"/>
                  </a:lnTo>
                  <a:lnTo>
                    <a:pt x="0" y="2211323"/>
                  </a:lnTo>
                  <a:lnTo>
                    <a:pt x="681228" y="2211323"/>
                  </a:lnTo>
                  <a:lnTo>
                    <a:pt x="681228" y="0"/>
                  </a:lnTo>
                  <a:close/>
                </a:path>
              </a:pathLst>
            </a:custGeom>
            <a:solidFill>
              <a:srgbClr val="4471C4"/>
            </a:solidFill>
          </p:spPr>
          <p:txBody>
            <a:bodyPr wrap="square" lIns="0" tIns="0" rIns="0" bIns="0" rtlCol="0"/>
            <a:lstStyle/>
            <a:p>
              <a:endParaRPr/>
            </a:p>
          </p:txBody>
        </p:sp>
        <p:sp>
          <p:nvSpPr>
            <p:cNvPr id="104" name="object 104"/>
            <p:cNvSpPr/>
            <p:nvPr/>
          </p:nvSpPr>
          <p:spPr>
            <a:xfrm>
              <a:off x="6341364" y="2260092"/>
              <a:ext cx="681355" cy="2211705"/>
            </a:xfrm>
            <a:custGeom>
              <a:avLst/>
              <a:gdLst/>
              <a:ahLst/>
              <a:cxnLst/>
              <a:rect l="l" t="t" r="r" b="b"/>
              <a:pathLst>
                <a:path w="681354" h="2211704">
                  <a:moveTo>
                    <a:pt x="0" y="2211323"/>
                  </a:moveTo>
                  <a:lnTo>
                    <a:pt x="681228" y="2211323"/>
                  </a:lnTo>
                  <a:lnTo>
                    <a:pt x="681228" y="0"/>
                  </a:lnTo>
                  <a:lnTo>
                    <a:pt x="0" y="0"/>
                  </a:lnTo>
                  <a:lnTo>
                    <a:pt x="0" y="2211323"/>
                  </a:lnTo>
                  <a:close/>
                </a:path>
              </a:pathLst>
            </a:custGeom>
            <a:ln w="12699">
              <a:solidFill>
                <a:srgbClr val="2E528F"/>
              </a:solidFill>
            </a:ln>
          </p:spPr>
          <p:txBody>
            <a:bodyPr wrap="square" lIns="0" tIns="0" rIns="0" bIns="0" rtlCol="0"/>
            <a:lstStyle/>
            <a:p>
              <a:endParaRPr/>
            </a:p>
          </p:txBody>
        </p:sp>
      </p:grpSp>
      <p:grpSp>
        <p:nvGrpSpPr>
          <p:cNvPr id="105" name="object 105"/>
          <p:cNvGrpSpPr/>
          <p:nvPr/>
        </p:nvGrpSpPr>
        <p:grpSpPr>
          <a:xfrm>
            <a:off x="8901430" y="2366517"/>
            <a:ext cx="706120" cy="2225675"/>
            <a:chOff x="8901430" y="2366517"/>
            <a:chExt cx="706120" cy="2225675"/>
          </a:xfrm>
        </p:grpSpPr>
        <p:sp>
          <p:nvSpPr>
            <p:cNvPr id="106" name="object 106"/>
            <p:cNvSpPr/>
            <p:nvPr/>
          </p:nvSpPr>
          <p:spPr>
            <a:xfrm>
              <a:off x="8907780" y="2372867"/>
              <a:ext cx="693420" cy="2212975"/>
            </a:xfrm>
            <a:custGeom>
              <a:avLst/>
              <a:gdLst/>
              <a:ahLst/>
              <a:cxnLst/>
              <a:rect l="l" t="t" r="r" b="b"/>
              <a:pathLst>
                <a:path w="693420" h="2212975">
                  <a:moveTo>
                    <a:pt x="693420" y="0"/>
                  </a:moveTo>
                  <a:lnTo>
                    <a:pt x="0" y="0"/>
                  </a:lnTo>
                  <a:lnTo>
                    <a:pt x="0" y="2212847"/>
                  </a:lnTo>
                  <a:lnTo>
                    <a:pt x="693420" y="2212847"/>
                  </a:lnTo>
                  <a:lnTo>
                    <a:pt x="693420" y="0"/>
                  </a:lnTo>
                  <a:close/>
                </a:path>
              </a:pathLst>
            </a:custGeom>
            <a:solidFill>
              <a:srgbClr val="4471C4"/>
            </a:solidFill>
          </p:spPr>
          <p:txBody>
            <a:bodyPr wrap="square" lIns="0" tIns="0" rIns="0" bIns="0" rtlCol="0"/>
            <a:lstStyle/>
            <a:p>
              <a:endParaRPr/>
            </a:p>
          </p:txBody>
        </p:sp>
        <p:sp>
          <p:nvSpPr>
            <p:cNvPr id="107" name="object 107"/>
            <p:cNvSpPr/>
            <p:nvPr/>
          </p:nvSpPr>
          <p:spPr>
            <a:xfrm>
              <a:off x="8907780" y="2372867"/>
              <a:ext cx="693420" cy="2212975"/>
            </a:xfrm>
            <a:custGeom>
              <a:avLst/>
              <a:gdLst/>
              <a:ahLst/>
              <a:cxnLst/>
              <a:rect l="l" t="t" r="r" b="b"/>
              <a:pathLst>
                <a:path w="693420" h="2212975">
                  <a:moveTo>
                    <a:pt x="0" y="2212847"/>
                  </a:moveTo>
                  <a:lnTo>
                    <a:pt x="693420" y="2212847"/>
                  </a:lnTo>
                  <a:lnTo>
                    <a:pt x="693420" y="0"/>
                  </a:lnTo>
                  <a:lnTo>
                    <a:pt x="0" y="0"/>
                  </a:lnTo>
                  <a:lnTo>
                    <a:pt x="0" y="2212847"/>
                  </a:lnTo>
                  <a:close/>
                </a:path>
              </a:pathLst>
            </a:custGeom>
            <a:ln w="12700">
              <a:solidFill>
                <a:srgbClr val="2E528F"/>
              </a:solidFill>
            </a:ln>
          </p:spPr>
          <p:txBody>
            <a:bodyPr wrap="square" lIns="0" tIns="0" rIns="0" bIns="0" rtlCol="0"/>
            <a:lstStyle/>
            <a:p>
              <a:endParaRPr/>
            </a:p>
          </p:txBody>
        </p:sp>
      </p:grpSp>
      <p:sp>
        <p:nvSpPr>
          <p:cNvPr id="108" name="object 108"/>
          <p:cNvSpPr txBox="1"/>
          <p:nvPr/>
        </p:nvSpPr>
        <p:spPr>
          <a:xfrm>
            <a:off x="8995664" y="3177921"/>
            <a:ext cx="1135380" cy="915669"/>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Mem</a:t>
            </a:r>
            <a:endParaRPr sz="1800">
              <a:latin typeface="Calibri"/>
              <a:cs typeface="Calibri"/>
            </a:endParaRPr>
          </a:p>
          <a:p>
            <a:pPr marL="766445" marR="5080" indent="-716280" algn="just">
              <a:lnSpc>
                <a:spcPct val="93500"/>
              </a:lnSpc>
              <a:spcBef>
                <a:spcPts val="140"/>
              </a:spcBef>
            </a:pPr>
            <a:r>
              <a:rPr sz="1800" dirty="0">
                <a:solidFill>
                  <a:srgbClr val="FFFFFF"/>
                </a:solidFill>
                <a:latin typeface="Calibri"/>
                <a:cs typeface="Calibri"/>
              </a:rPr>
              <a:t>/WB</a:t>
            </a:r>
            <a:r>
              <a:rPr sz="1800" spc="375" dirty="0">
                <a:solidFill>
                  <a:srgbClr val="FFFFFF"/>
                </a:solidFill>
                <a:latin typeface="Calibri"/>
                <a:cs typeface="Calibri"/>
              </a:rPr>
              <a:t>   </a:t>
            </a:r>
            <a:r>
              <a:rPr sz="1800" b="1" spc="-30" baseline="2314" dirty="0">
                <a:latin typeface="Calibri"/>
                <a:cs typeface="Calibri"/>
              </a:rPr>
              <a:t>Write </a:t>
            </a:r>
            <a:r>
              <a:rPr sz="1200" b="1" dirty="0">
                <a:latin typeface="Calibri"/>
                <a:cs typeface="Calibri"/>
              </a:rPr>
              <a:t>Reg</a:t>
            </a:r>
            <a:r>
              <a:rPr sz="1200" b="1" spc="-25" dirty="0">
                <a:latin typeface="Calibri"/>
                <a:cs typeface="Calibri"/>
              </a:rPr>
              <a:t> </a:t>
            </a:r>
            <a:r>
              <a:rPr sz="1200" b="1" spc="-50" dirty="0">
                <a:latin typeface="Calibri"/>
                <a:cs typeface="Calibri"/>
              </a:rPr>
              <a:t>C </a:t>
            </a:r>
            <a:r>
              <a:rPr sz="1200" b="1" spc="-20" dirty="0">
                <a:latin typeface="Calibri"/>
                <a:cs typeface="Calibri"/>
              </a:rPr>
              <a:t>Data</a:t>
            </a:r>
            <a:endParaRPr sz="1200">
              <a:latin typeface="Calibri"/>
              <a:cs typeface="Calibri"/>
            </a:endParaRPr>
          </a:p>
        </p:txBody>
      </p:sp>
      <p:sp>
        <p:nvSpPr>
          <p:cNvPr id="109" name="object 109"/>
          <p:cNvSpPr/>
          <p:nvPr/>
        </p:nvSpPr>
        <p:spPr>
          <a:xfrm>
            <a:off x="992124" y="968247"/>
            <a:ext cx="6160135" cy="2404110"/>
          </a:xfrm>
          <a:custGeom>
            <a:avLst/>
            <a:gdLst/>
            <a:ahLst/>
            <a:cxnLst/>
            <a:rect l="l" t="t" r="r" b="b"/>
            <a:pathLst>
              <a:path w="6160134" h="2404110">
                <a:moveTo>
                  <a:pt x="6147308" y="2391155"/>
                </a:moveTo>
                <a:lnTo>
                  <a:pt x="6031103" y="2391155"/>
                </a:lnTo>
                <a:lnTo>
                  <a:pt x="6031103" y="2403855"/>
                </a:lnTo>
                <a:lnTo>
                  <a:pt x="6160008" y="2403855"/>
                </a:lnTo>
                <a:lnTo>
                  <a:pt x="6160008" y="2397505"/>
                </a:lnTo>
                <a:lnTo>
                  <a:pt x="6147308" y="2397505"/>
                </a:lnTo>
                <a:lnTo>
                  <a:pt x="6147308" y="2391155"/>
                </a:lnTo>
                <a:close/>
              </a:path>
              <a:path w="6160134" h="2404110">
                <a:moveTo>
                  <a:pt x="6147308" y="6350"/>
                </a:moveTo>
                <a:lnTo>
                  <a:pt x="6147308" y="2397505"/>
                </a:lnTo>
                <a:lnTo>
                  <a:pt x="6153658" y="2391155"/>
                </a:lnTo>
                <a:lnTo>
                  <a:pt x="6160008" y="2391155"/>
                </a:lnTo>
                <a:lnTo>
                  <a:pt x="6160008" y="12700"/>
                </a:lnTo>
                <a:lnTo>
                  <a:pt x="6153658" y="12700"/>
                </a:lnTo>
                <a:lnTo>
                  <a:pt x="6147308" y="6350"/>
                </a:lnTo>
                <a:close/>
              </a:path>
              <a:path w="6160134" h="2404110">
                <a:moveTo>
                  <a:pt x="6160008" y="2391155"/>
                </a:moveTo>
                <a:lnTo>
                  <a:pt x="6153658" y="2391155"/>
                </a:lnTo>
                <a:lnTo>
                  <a:pt x="6147308" y="2397505"/>
                </a:lnTo>
                <a:lnTo>
                  <a:pt x="6160008" y="2397505"/>
                </a:lnTo>
                <a:lnTo>
                  <a:pt x="6160008" y="2391155"/>
                </a:lnTo>
                <a:close/>
              </a:path>
              <a:path w="6160134" h="2404110">
                <a:moveTo>
                  <a:pt x="31750" y="682243"/>
                </a:moveTo>
                <a:lnTo>
                  <a:pt x="0" y="682243"/>
                </a:lnTo>
                <a:lnTo>
                  <a:pt x="38100" y="758443"/>
                </a:lnTo>
                <a:lnTo>
                  <a:pt x="69850" y="694943"/>
                </a:lnTo>
                <a:lnTo>
                  <a:pt x="31750" y="694943"/>
                </a:lnTo>
                <a:lnTo>
                  <a:pt x="31750" y="682243"/>
                </a:lnTo>
                <a:close/>
              </a:path>
              <a:path w="6160134" h="2404110">
                <a:moveTo>
                  <a:pt x="6160008" y="0"/>
                </a:moveTo>
                <a:lnTo>
                  <a:pt x="31750" y="0"/>
                </a:lnTo>
                <a:lnTo>
                  <a:pt x="31750" y="694943"/>
                </a:lnTo>
                <a:lnTo>
                  <a:pt x="44450" y="694943"/>
                </a:lnTo>
                <a:lnTo>
                  <a:pt x="44450" y="12700"/>
                </a:lnTo>
                <a:lnTo>
                  <a:pt x="38100" y="12700"/>
                </a:lnTo>
                <a:lnTo>
                  <a:pt x="44450" y="6350"/>
                </a:lnTo>
                <a:lnTo>
                  <a:pt x="6160008" y="6350"/>
                </a:lnTo>
                <a:lnTo>
                  <a:pt x="6160008" y="0"/>
                </a:lnTo>
                <a:close/>
              </a:path>
              <a:path w="6160134" h="2404110">
                <a:moveTo>
                  <a:pt x="76200" y="682243"/>
                </a:moveTo>
                <a:lnTo>
                  <a:pt x="44450" y="682243"/>
                </a:lnTo>
                <a:lnTo>
                  <a:pt x="44450" y="694943"/>
                </a:lnTo>
                <a:lnTo>
                  <a:pt x="69850" y="694943"/>
                </a:lnTo>
                <a:lnTo>
                  <a:pt x="76200" y="682243"/>
                </a:lnTo>
                <a:close/>
              </a:path>
              <a:path w="6160134" h="2404110">
                <a:moveTo>
                  <a:pt x="44450" y="6350"/>
                </a:moveTo>
                <a:lnTo>
                  <a:pt x="38100" y="12700"/>
                </a:lnTo>
                <a:lnTo>
                  <a:pt x="44450" y="12700"/>
                </a:lnTo>
                <a:lnTo>
                  <a:pt x="44450" y="6350"/>
                </a:lnTo>
                <a:close/>
              </a:path>
              <a:path w="6160134" h="2404110">
                <a:moveTo>
                  <a:pt x="6147308" y="6350"/>
                </a:moveTo>
                <a:lnTo>
                  <a:pt x="44450" y="6350"/>
                </a:lnTo>
                <a:lnTo>
                  <a:pt x="44450" y="12700"/>
                </a:lnTo>
                <a:lnTo>
                  <a:pt x="6147308" y="12700"/>
                </a:lnTo>
                <a:lnTo>
                  <a:pt x="6147308" y="6350"/>
                </a:lnTo>
                <a:close/>
              </a:path>
              <a:path w="6160134" h="2404110">
                <a:moveTo>
                  <a:pt x="6160008" y="6350"/>
                </a:moveTo>
                <a:lnTo>
                  <a:pt x="6147308" y="6350"/>
                </a:lnTo>
                <a:lnTo>
                  <a:pt x="6153658" y="12700"/>
                </a:lnTo>
                <a:lnTo>
                  <a:pt x="6160008" y="12700"/>
                </a:lnTo>
                <a:lnTo>
                  <a:pt x="6160008" y="6350"/>
                </a:lnTo>
                <a:close/>
              </a:path>
            </a:pathLst>
          </a:custGeom>
          <a:solidFill>
            <a:srgbClr val="4471C4"/>
          </a:solidFill>
        </p:spPr>
        <p:txBody>
          <a:bodyPr wrap="square" lIns="0" tIns="0" rIns="0" bIns="0" rtlCol="0"/>
          <a:lstStyle/>
          <a:p>
            <a:endParaRPr/>
          </a:p>
        </p:txBody>
      </p:sp>
      <p:sp>
        <p:nvSpPr>
          <p:cNvPr id="110" name="object 110"/>
          <p:cNvSpPr txBox="1"/>
          <p:nvPr/>
        </p:nvSpPr>
        <p:spPr>
          <a:xfrm>
            <a:off x="4932934" y="771271"/>
            <a:ext cx="224917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PC</a:t>
            </a:r>
            <a:r>
              <a:rPr sz="1200" b="1" spc="-15" dirty="0">
                <a:latin typeface="Calibri"/>
                <a:cs typeface="Calibri"/>
              </a:rPr>
              <a:t> </a:t>
            </a:r>
            <a:r>
              <a:rPr sz="1200" b="1" dirty="0">
                <a:latin typeface="Calibri"/>
                <a:cs typeface="Calibri"/>
              </a:rPr>
              <a:t>Source</a:t>
            </a:r>
            <a:r>
              <a:rPr sz="1200" b="1" spc="-25" dirty="0">
                <a:latin typeface="Calibri"/>
                <a:cs typeface="Calibri"/>
              </a:rPr>
              <a:t> </a:t>
            </a:r>
            <a:r>
              <a:rPr sz="1200" b="1" dirty="0">
                <a:latin typeface="Calibri"/>
                <a:cs typeface="Calibri"/>
              </a:rPr>
              <a:t>Select</a:t>
            </a:r>
            <a:r>
              <a:rPr sz="1200" b="1" spc="-20" dirty="0">
                <a:latin typeface="Calibri"/>
                <a:cs typeface="Calibri"/>
              </a:rPr>
              <a:t> </a:t>
            </a:r>
            <a:r>
              <a:rPr sz="1200" b="1" dirty="0">
                <a:latin typeface="Calibri"/>
                <a:cs typeface="Calibri"/>
              </a:rPr>
              <a:t>(1</a:t>
            </a:r>
            <a:r>
              <a:rPr sz="1200" b="1" spc="-10" dirty="0">
                <a:latin typeface="Calibri"/>
                <a:cs typeface="Calibri"/>
              </a:rPr>
              <a:t> </a:t>
            </a:r>
            <a:r>
              <a:rPr sz="1200" b="1" dirty="0">
                <a:latin typeface="Calibri"/>
                <a:cs typeface="Calibri"/>
              </a:rPr>
              <a:t>if</a:t>
            </a:r>
            <a:r>
              <a:rPr sz="1200" b="1" spc="-20" dirty="0">
                <a:latin typeface="Calibri"/>
                <a:cs typeface="Calibri"/>
              </a:rPr>
              <a:t> </a:t>
            </a:r>
            <a:r>
              <a:rPr sz="1200" b="1" dirty="0">
                <a:latin typeface="Calibri"/>
                <a:cs typeface="Calibri"/>
              </a:rPr>
              <a:t>branch</a:t>
            </a:r>
            <a:r>
              <a:rPr sz="1200" b="1" spc="-15" dirty="0">
                <a:latin typeface="Calibri"/>
                <a:cs typeface="Calibri"/>
              </a:rPr>
              <a:t> </a:t>
            </a:r>
            <a:r>
              <a:rPr sz="1200" b="1" spc="-10" dirty="0">
                <a:latin typeface="Calibri"/>
                <a:cs typeface="Calibri"/>
              </a:rPr>
              <a:t>taken)</a:t>
            </a:r>
            <a:endParaRPr sz="1200">
              <a:latin typeface="Calibri"/>
              <a:cs typeface="Calibri"/>
            </a:endParaRPr>
          </a:p>
        </p:txBody>
      </p:sp>
      <p:grpSp>
        <p:nvGrpSpPr>
          <p:cNvPr id="111" name="object 111"/>
          <p:cNvGrpSpPr/>
          <p:nvPr/>
        </p:nvGrpSpPr>
        <p:grpSpPr>
          <a:xfrm>
            <a:off x="3072129" y="1982470"/>
            <a:ext cx="5912485" cy="3044190"/>
            <a:chOff x="3072129" y="1982470"/>
            <a:chExt cx="5912485" cy="3044190"/>
          </a:xfrm>
        </p:grpSpPr>
        <p:sp>
          <p:nvSpPr>
            <p:cNvPr id="112" name="object 112"/>
            <p:cNvSpPr/>
            <p:nvPr/>
          </p:nvSpPr>
          <p:spPr>
            <a:xfrm>
              <a:off x="3078479" y="1988820"/>
              <a:ext cx="5899785" cy="3031490"/>
            </a:xfrm>
            <a:custGeom>
              <a:avLst/>
              <a:gdLst/>
              <a:ahLst/>
              <a:cxnLst/>
              <a:rect l="l" t="t" r="r" b="b"/>
              <a:pathLst>
                <a:path w="5899784" h="3031490">
                  <a:moveTo>
                    <a:pt x="5899404" y="0"/>
                  </a:moveTo>
                  <a:lnTo>
                    <a:pt x="0" y="0"/>
                  </a:lnTo>
                  <a:lnTo>
                    <a:pt x="0" y="3031235"/>
                  </a:lnTo>
                  <a:lnTo>
                    <a:pt x="5899404" y="3031235"/>
                  </a:lnTo>
                  <a:lnTo>
                    <a:pt x="5899404" y="0"/>
                  </a:lnTo>
                  <a:close/>
                </a:path>
              </a:pathLst>
            </a:custGeom>
            <a:solidFill>
              <a:srgbClr val="FFFFFF"/>
            </a:solidFill>
          </p:spPr>
          <p:txBody>
            <a:bodyPr wrap="square" lIns="0" tIns="0" rIns="0" bIns="0" rtlCol="0"/>
            <a:lstStyle/>
            <a:p>
              <a:endParaRPr/>
            </a:p>
          </p:txBody>
        </p:sp>
        <p:sp>
          <p:nvSpPr>
            <p:cNvPr id="113" name="object 113"/>
            <p:cNvSpPr/>
            <p:nvPr/>
          </p:nvSpPr>
          <p:spPr>
            <a:xfrm>
              <a:off x="3078479" y="1988820"/>
              <a:ext cx="5899785" cy="3031490"/>
            </a:xfrm>
            <a:custGeom>
              <a:avLst/>
              <a:gdLst/>
              <a:ahLst/>
              <a:cxnLst/>
              <a:rect l="l" t="t" r="r" b="b"/>
              <a:pathLst>
                <a:path w="5899784" h="3031490">
                  <a:moveTo>
                    <a:pt x="0" y="3031235"/>
                  </a:moveTo>
                  <a:lnTo>
                    <a:pt x="5899404" y="3031235"/>
                  </a:lnTo>
                  <a:lnTo>
                    <a:pt x="5899404" y="0"/>
                  </a:lnTo>
                  <a:lnTo>
                    <a:pt x="0" y="0"/>
                  </a:lnTo>
                  <a:lnTo>
                    <a:pt x="0" y="3031235"/>
                  </a:lnTo>
                  <a:close/>
                </a:path>
              </a:pathLst>
            </a:custGeom>
            <a:ln w="12700">
              <a:solidFill>
                <a:srgbClr val="000000"/>
              </a:solidFill>
            </a:ln>
          </p:spPr>
          <p:txBody>
            <a:bodyPr wrap="square" lIns="0" tIns="0" rIns="0" bIns="0" rtlCol="0"/>
            <a:lstStyle/>
            <a:p>
              <a:endParaRPr/>
            </a:p>
          </p:txBody>
        </p:sp>
      </p:grpSp>
      <p:sp>
        <p:nvSpPr>
          <p:cNvPr id="114" name="object 114"/>
          <p:cNvSpPr txBox="1"/>
          <p:nvPr/>
        </p:nvSpPr>
        <p:spPr>
          <a:xfrm>
            <a:off x="5187822" y="2791459"/>
            <a:ext cx="168148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Instruction</a:t>
            </a:r>
            <a:r>
              <a:rPr sz="1800" b="1" spc="-40" dirty="0">
                <a:latin typeface="Calibri"/>
                <a:cs typeface="Calibri"/>
              </a:rPr>
              <a:t> </a:t>
            </a:r>
            <a:r>
              <a:rPr sz="1800" b="1" spc="-10" dirty="0">
                <a:latin typeface="Calibri"/>
                <a:cs typeface="Calibri"/>
              </a:rPr>
              <a:t>Fetch:</a:t>
            </a:r>
            <a:endParaRPr sz="1800">
              <a:latin typeface="Calibri"/>
              <a:cs typeface="Calibri"/>
            </a:endParaRPr>
          </a:p>
        </p:txBody>
      </p:sp>
      <p:sp>
        <p:nvSpPr>
          <p:cNvPr id="115" name="object 115"/>
          <p:cNvSpPr txBox="1"/>
          <p:nvPr/>
        </p:nvSpPr>
        <p:spPr>
          <a:xfrm>
            <a:off x="3744214" y="3065475"/>
            <a:ext cx="4565015"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Instruction</a:t>
            </a:r>
            <a:r>
              <a:rPr sz="1800" spc="-45" dirty="0">
                <a:latin typeface="Calibri"/>
                <a:cs typeface="Calibri"/>
              </a:rPr>
              <a:t> </a:t>
            </a:r>
            <a:r>
              <a:rPr sz="1800" dirty="0">
                <a:latin typeface="Calibri"/>
                <a:cs typeface="Calibri"/>
              </a:rPr>
              <a:t>memory</a:t>
            </a:r>
            <a:r>
              <a:rPr sz="1800" spc="-55" dirty="0">
                <a:latin typeface="Calibri"/>
                <a:cs typeface="Calibri"/>
              </a:rPr>
              <a:t> </a:t>
            </a:r>
            <a:r>
              <a:rPr sz="1800" dirty="0">
                <a:latin typeface="Calibri"/>
                <a:cs typeface="Calibri"/>
              </a:rPr>
              <a:t>read</a:t>
            </a:r>
            <a:r>
              <a:rPr sz="1800" spc="-50" dirty="0">
                <a:latin typeface="Calibri"/>
                <a:cs typeface="Calibri"/>
              </a:rPr>
              <a:t> </a:t>
            </a:r>
            <a:r>
              <a:rPr sz="1800" dirty="0">
                <a:latin typeface="Calibri"/>
                <a:cs typeface="Calibri"/>
              </a:rPr>
              <a:t>control</a:t>
            </a:r>
            <a:r>
              <a:rPr sz="1800" spc="-55" dirty="0">
                <a:latin typeface="Calibri"/>
                <a:cs typeface="Calibri"/>
              </a:rPr>
              <a:t> </a:t>
            </a:r>
            <a:r>
              <a:rPr sz="1800" dirty="0">
                <a:latin typeface="Calibri"/>
                <a:cs typeface="Calibri"/>
              </a:rPr>
              <a:t>always</a:t>
            </a:r>
            <a:r>
              <a:rPr sz="1800" spc="-50" dirty="0">
                <a:latin typeface="Calibri"/>
                <a:cs typeface="Calibri"/>
              </a:rPr>
              <a:t> </a:t>
            </a:r>
            <a:r>
              <a:rPr sz="1800" spc="-10" dirty="0">
                <a:latin typeface="Calibri"/>
                <a:cs typeface="Calibri"/>
              </a:rPr>
              <a:t>asserted</a:t>
            </a:r>
            <a:endParaRPr sz="1800">
              <a:latin typeface="Calibri"/>
              <a:cs typeface="Calibri"/>
            </a:endParaRPr>
          </a:p>
        </p:txBody>
      </p:sp>
      <p:sp>
        <p:nvSpPr>
          <p:cNvPr id="116" name="object 116"/>
          <p:cNvSpPr txBox="1"/>
          <p:nvPr/>
        </p:nvSpPr>
        <p:spPr>
          <a:xfrm>
            <a:off x="4529454" y="3340353"/>
            <a:ext cx="299656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PC</a:t>
            </a:r>
            <a:r>
              <a:rPr sz="1800" spc="-30" dirty="0">
                <a:latin typeface="Calibri"/>
                <a:cs typeface="Calibri"/>
              </a:rPr>
              <a:t> </a:t>
            </a:r>
            <a:r>
              <a:rPr sz="1800" dirty="0">
                <a:latin typeface="Calibri"/>
                <a:cs typeface="Calibri"/>
              </a:rPr>
              <a:t>write</a:t>
            </a:r>
            <a:r>
              <a:rPr sz="1800" spc="-20" dirty="0">
                <a:latin typeface="Calibri"/>
                <a:cs typeface="Calibri"/>
              </a:rPr>
              <a:t> </a:t>
            </a:r>
            <a:r>
              <a:rPr sz="1800" dirty="0">
                <a:latin typeface="Calibri"/>
                <a:cs typeface="Calibri"/>
              </a:rPr>
              <a:t>enable</a:t>
            </a:r>
            <a:r>
              <a:rPr sz="1800" spc="-20" dirty="0">
                <a:latin typeface="Calibri"/>
                <a:cs typeface="Calibri"/>
              </a:rPr>
              <a:t> </a:t>
            </a:r>
            <a:r>
              <a:rPr sz="1800" dirty="0">
                <a:latin typeface="Calibri"/>
                <a:cs typeface="Calibri"/>
              </a:rPr>
              <a:t>always</a:t>
            </a:r>
            <a:r>
              <a:rPr sz="1800" spc="-35" dirty="0">
                <a:latin typeface="Calibri"/>
                <a:cs typeface="Calibri"/>
              </a:rPr>
              <a:t> </a:t>
            </a:r>
            <a:r>
              <a:rPr sz="1800" spc="-10" dirty="0">
                <a:latin typeface="Calibri"/>
                <a:cs typeface="Calibri"/>
              </a:rPr>
              <a:t>asserted</a:t>
            </a:r>
            <a:endParaRPr sz="1800">
              <a:latin typeface="Calibri"/>
              <a:cs typeface="Calibri"/>
            </a:endParaRPr>
          </a:p>
        </p:txBody>
      </p:sp>
      <p:sp>
        <p:nvSpPr>
          <p:cNvPr id="117" name="object 117"/>
          <p:cNvSpPr txBox="1"/>
          <p:nvPr/>
        </p:nvSpPr>
        <p:spPr>
          <a:xfrm>
            <a:off x="4140453" y="3614673"/>
            <a:ext cx="3778885" cy="299720"/>
          </a:xfrm>
          <a:prstGeom prst="rect">
            <a:avLst/>
          </a:prstGeom>
        </p:spPr>
        <p:txBody>
          <a:bodyPr vert="horz" wrap="square" lIns="0" tIns="12700" rIns="0" bIns="0" rtlCol="0">
            <a:spAutoFit/>
          </a:bodyPr>
          <a:lstStyle/>
          <a:p>
            <a:pPr marL="12700">
              <a:lnSpc>
                <a:spcPct val="100000"/>
              </a:lnSpc>
              <a:spcBef>
                <a:spcPts val="100"/>
              </a:spcBef>
            </a:pPr>
            <a:r>
              <a:rPr sz="1800" b="1" i="1" dirty="0">
                <a:latin typeface="Calibri"/>
                <a:cs typeface="Calibri"/>
              </a:rPr>
              <a:t>no</a:t>
            </a:r>
            <a:r>
              <a:rPr sz="1800" b="1" i="1" spc="-5" dirty="0">
                <a:latin typeface="Calibri"/>
                <a:cs typeface="Calibri"/>
              </a:rPr>
              <a:t> </a:t>
            </a:r>
            <a:r>
              <a:rPr sz="1800" b="1" i="1" dirty="0">
                <a:latin typeface="Calibri"/>
                <a:cs typeface="Calibri"/>
              </a:rPr>
              <a:t>special</a:t>
            </a:r>
            <a:r>
              <a:rPr sz="1800" b="1" i="1" spc="-25" dirty="0">
                <a:latin typeface="Calibri"/>
                <a:cs typeface="Calibri"/>
              </a:rPr>
              <a:t> </a:t>
            </a:r>
            <a:r>
              <a:rPr sz="1800" b="1" i="1" dirty="0">
                <a:latin typeface="Calibri"/>
                <a:cs typeface="Calibri"/>
              </a:rPr>
              <a:t>control</a:t>
            </a:r>
            <a:r>
              <a:rPr sz="1800" b="1" i="1" spc="-15" dirty="0">
                <a:latin typeface="Calibri"/>
                <a:cs typeface="Calibri"/>
              </a:rPr>
              <a:t> </a:t>
            </a:r>
            <a:r>
              <a:rPr sz="1800" b="1" i="1" dirty="0">
                <a:latin typeface="Calibri"/>
                <a:cs typeface="Calibri"/>
              </a:rPr>
              <a:t>signal pipelining</a:t>
            </a:r>
            <a:r>
              <a:rPr sz="1800" b="1" i="1" spc="-25" dirty="0">
                <a:latin typeface="Calibri"/>
                <a:cs typeface="Calibri"/>
              </a:rPr>
              <a:t> </a:t>
            </a:r>
            <a:r>
              <a:rPr sz="1800" b="1" i="1" spc="-20" dirty="0">
                <a:latin typeface="Calibri"/>
                <a:cs typeface="Calibri"/>
              </a:rPr>
              <a:t>here</a:t>
            </a:r>
            <a:endParaRPr sz="1800">
              <a:latin typeface="Calibri"/>
              <a:cs typeface="Calibri"/>
            </a:endParaRPr>
          </a:p>
        </p:txBody>
      </p:sp>
      <p:sp>
        <p:nvSpPr>
          <p:cNvPr id="118" name="object 118"/>
          <p:cNvSpPr txBox="1"/>
          <p:nvPr/>
        </p:nvSpPr>
        <p:spPr>
          <a:xfrm>
            <a:off x="7989189" y="1447546"/>
            <a:ext cx="14611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Write</a:t>
            </a:r>
            <a:r>
              <a:rPr sz="1200" b="1" spc="-45" dirty="0">
                <a:latin typeface="Calibri"/>
                <a:cs typeface="Calibri"/>
              </a:rPr>
              <a:t>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20" dirty="0">
                <a:latin typeface="Calibri"/>
                <a:cs typeface="Calibri"/>
              </a:rPr>
              <a:t> </a:t>
            </a:r>
            <a:r>
              <a:rPr sz="1200" b="1" dirty="0">
                <a:latin typeface="Calibri"/>
                <a:cs typeface="Calibri"/>
              </a:rPr>
              <a:t>Data</a:t>
            </a:r>
            <a:r>
              <a:rPr sz="1200" b="1" spc="-25" dirty="0">
                <a:latin typeface="Calibri"/>
                <a:cs typeface="Calibri"/>
              </a:rPr>
              <a:t> Mem</a:t>
            </a:r>
            <a:endParaRPr sz="1200">
              <a:latin typeface="Calibri"/>
              <a:cs typeface="Calibri"/>
            </a:endParaRPr>
          </a:p>
        </p:txBody>
      </p:sp>
      <mc:AlternateContent xmlns:mc="http://schemas.openxmlformats.org/markup-compatibility/2006" xmlns:p14="http://schemas.microsoft.com/office/powerpoint/2010/main">
        <mc:Choice Requires="p14">
          <p:contentPart p14:bwMode="auto" r:id="rId9">
            <p14:nvContentPartPr>
              <p14:cNvPr id="119" name="Ink 118">
                <a:extLst>
                  <a:ext uri="{FF2B5EF4-FFF2-40B4-BE49-F238E27FC236}">
                    <a16:creationId xmlns:a16="http://schemas.microsoft.com/office/drawing/2014/main" id="{2F6D78B9-B16E-5345-2ED8-C749C1D83257}"/>
                  </a:ext>
                </a:extLst>
              </p14:cNvPr>
              <p14:cNvContentPartPr/>
              <p14:nvPr/>
            </p14:nvContentPartPr>
            <p14:xfrm>
              <a:off x="47280" y="3770872"/>
              <a:ext cx="2100960" cy="1670400"/>
            </p14:xfrm>
          </p:contentPart>
        </mc:Choice>
        <mc:Fallback xmlns="">
          <p:pic>
            <p:nvPicPr>
              <p:cNvPr id="119" name="Ink 118">
                <a:extLst>
                  <a:ext uri="{FF2B5EF4-FFF2-40B4-BE49-F238E27FC236}">
                    <a16:creationId xmlns:a16="http://schemas.microsoft.com/office/drawing/2014/main" id="{2F6D78B9-B16E-5345-2ED8-C749C1D83257}"/>
                  </a:ext>
                </a:extLst>
              </p:cNvPr>
              <p:cNvPicPr/>
              <p:nvPr/>
            </p:nvPicPr>
            <p:blipFill>
              <a:blip r:embed="rId10"/>
              <a:stretch>
                <a:fillRect/>
              </a:stretch>
            </p:blipFill>
            <p:spPr>
              <a:xfrm>
                <a:off x="11280" y="3698872"/>
                <a:ext cx="2172600" cy="1814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0" name="Ink 119">
                <a:extLst>
                  <a:ext uri="{FF2B5EF4-FFF2-40B4-BE49-F238E27FC236}">
                    <a16:creationId xmlns:a16="http://schemas.microsoft.com/office/drawing/2014/main" id="{71A3CA99-B049-7276-18AC-2FF66CD21719}"/>
                  </a:ext>
                </a:extLst>
              </p14:cNvPr>
              <p14:cNvContentPartPr/>
              <p14:nvPr/>
            </p14:nvContentPartPr>
            <p14:xfrm>
              <a:off x="70320" y="1458232"/>
              <a:ext cx="841680" cy="717480"/>
            </p14:xfrm>
          </p:contentPart>
        </mc:Choice>
        <mc:Fallback xmlns="">
          <p:pic>
            <p:nvPicPr>
              <p:cNvPr id="120" name="Ink 119">
                <a:extLst>
                  <a:ext uri="{FF2B5EF4-FFF2-40B4-BE49-F238E27FC236}">
                    <a16:creationId xmlns:a16="http://schemas.microsoft.com/office/drawing/2014/main" id="{71A3CA99-B049-7276-18AC-2FF66CD21719}"/>
                  </a:ext>
                </a:extLst>
              </p:cNvPr>
              <p:cNvPicPr/>
              <p:nvPr/>
            </p:nvPicPr>
            <p:blipFill>
              <a:blip r:embed="rId12"/>
              <a:stretch>
                <a:fillRect/>
              </a:stretch>
            </p:blipFill>
            <p:spPr>
              <a:xfrm>
                <a:off x="34320" y="1386232"/>
                <a:ext cx="913320" cy="861120"/>
              </a:xfrm>
              <a:prstGeom prst="rect">
                <a:avLst/>
              </a:prstGeom>
            </p:spPr>
          </p:pic>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79831" y="1708404"/>
            <a:ext cx="6155690" cy="3982085"/>
            <a:chOff x="179831" y="1708404"/>
            <a:chExt cx="6155690" cy="3982085"/>
          </a:xfrm>
        </p:grpSpPr>
        <p:sp>
          <p:nvSpPr>
            <p:cNvPr id="3" name="object 3"/>
            <p:cNvSpPr/>
            <p:nvPr/>
          </p:nvSpPr>
          <p:spPr>
            <a:xfrm>
              <a:off x="198881" y="1727454"/>
              <a:ext cx="1663064" cy="3589020"/>
            </a:xfrm>
            <a:custGeom>
              <a:avLst/>
              <a:gdLst/>
              <a:ahLst/>
              <a:cxnLst/>
              <a:rect l="l" t="t" r="r" b="b"/>
              <a:pathLst>
                <a:path w="1663064" h="3589020">
                  <a:moveTo>
                    <a:pt x="0" y="3589020"/>
                  </a:moveTo>
                  <a:lnTo>
                    <a:pt x="1662683" y="3589020"/>
                  </a:lnTo>
                  <a:lnTo>
                    <a:pt x="1662683" y="0"/>
                  </a:lnTo>
                  <a:lnTo>
                    <a:pt x="0" y="0"/>
                  </a:lnTo>
                  <a:lnTo>
                    <a:pt x="0" y="3589020"/>
                  </a:lnTo>
                  <a:close/>
                </a:path>
              </a:pathLst>
            </a:custGeom>
            <a:ln w="38100">
              <a:solidFill>
                <a:srgbClr val="2E528F"/>
              </a:solidFill>
            </a:ln>
          </p:spPr>
          <p:txBody>
            <a:bodyPr wrap="square" lIns="0" tIns="0" rIns="0" bIns="0" rtlCol="0"/>
            <a:lstStyle/>
            <a:p>
              <a:endParaRPr/>
            </a:p>
          </p:txBody>
        </p:sp>
        <p:sp>
          <p:nvSpPr>
            <p:cNvPr id="4" name="object 4"/>
            <p:cNvSpPr/>
            <p:nvPr/>
          </p:nvSpPr>
          <p:spPr>
            <a:xfrm>
              <a:off x="4867655" y="3899916"/>
              <a:ext cx="1461770" cy="433070"/>
            </a:xfrm>
            <a:custGeom>
              <a:avLst/>
              <a:gdLst/>
              <a:ahLst/>
              <a:cxnLst/>
              <a:rect l="l" t="t" r="r" b="b"/>
              <a:pathLst>
                <a:path w="1461770" h="433070">
                  <a:moveTo>
                    <a:pt x="1461516" y="0"/>
                  </a:moveTo>
                  <a:lnTo>
                    <a:pt x="0" y="0"/>
                  </a:lnTo>
                  <a:lnTo>
                    <a:pt x="292354" y="432815"/>
                  </a:lnTo>
                  <a:lnTo>
                    <a:pt x="1169162" y="432815"/>
                  </a:lnTo>
                  <a:lnTo>
                    <a:pt x="1461516" y="0"/>
                  </a:lnTo>
                  <a:close/>
                </a:path>
              </a:pathLst>
            </a:custGeom>
            <a:solidFill>
              <a:srgbClr val="4471C4"/>
            </a:solidFill>
          </p:spPr>
          <p:txBody>
            <a:bodyPr wrap="square" lIns="0" tIns="0" rIns="0" bIns="0" rtlCol="0"/>
            <a:lstStyle/>
            <a:p>
              <a:endParaRPr/>
            </a:p>
          </p:txBody>
        </p:sp>
        <p:sp>
          <p:nvSpPr>
            <p:cNvPr id="5" name="object 5"/>
            <p:cNvSpPr/>
            <p:nvPr/>
          </p:nvSpPr>
          <p:spPr>
            <a:xfrm>
              <a:off x="4867655" y="3899916"/>
              <a:ext cx="1461770" cy="433070"/>
            </a:xfrm>
            <a:custGeom>
              <a:avLst/>
              <a:gdLst/>
              <a:ahLst/>
              <a:cxnLst/>
              <a:rect l="l" t="t" r="r" b="b"/>
              <a:pathLst>
                <a:path w="1461770" h="433070">
                  <a:moveTo>
                    <a:pt x="0" y="0"/>
                  </a:moveTo>
                  <a:lnTo>
                    <a:pt x="1461516" y="0"/>
                  </a:lnTo>
                  <a:lnTo>
                    <a:pt x="1169162" y="432815"/>
                  </a:lnTo>
                  <a:lnTo>
                    <a:pt x="292354" y="432815"/>
                  </a:lnTo>
                  <a:lnTo>
                    <a:pt x="0" y="0"/>
                  </a:lnTo>
                  <a:close/>
                </a:path>
              </a:pathLst>
            </a:custGeom>
            <a:ln w="12700">
              <a:solidFill>
                <a:srgbClr val="2E528F"/>
              </a:solidFill>
            </a:ln>
          </p:spPr>
          <p:txBody>
            <a:bodyPr wrap="square" lIns="0" tIns="0" rIns="0" bIns="0" rtlCol="0"/>
            <a:lstStyle/>
            <a:p>
              <a:endParaRPr/>
            </a:p>
          </p:txBody>
        </p:sp>
        <p:sp>
          <p:nvSpPr>
            <p:cNvPr id="6" name="object 6"/>
            <p:cNvSpPr/>
            <p:nvPr/>
          </p:nvSpPr>
          <p:spPr>
            <a:xfrm>
              <a:off x="5414772" y="3899916"/>
              <a:ext cx="358140" cy="151130"/>
            </a:xfrm>
            <a:custGeom>
              <a:avLst/>
              <a:gdLst/>
              <a:ahLst/>
              <a:cxnLst/>
              <a:rect l="l" t="t" r="r" b="b"/>
              <a:pathLst>
                <a:path w="358139" h="151129">
                  <a:moveTo>
                    <a:pt x="358139" y="0"/>
                  </a:moveTo>
                  <a:lnTo>
                    <a:pt x="0" y="0"/>
                  </a:lnTo>
                  <a:lnTo>
                    <a:pt x="179069" y="150875"/>
                  </a:lnTo>
                  <a:lnTo>
                    <a:pt x="358139" y="0"/>
                  </a:lnTo>
                  <a:close/>
                </a:path>
              </a:pathLst>
            </a:custGeom>
            <a:solidFill>
              <a:srgbClr val="FFFFFF"/>
            </a:solidFill>
          </p:spPr>
          <p:txBody>
            <a:bodyPr wrap="square" lIns="0" tIns="0" rIns="0" bIns="0" rtlCol="0"/>
            <a:lstStyle/>
            <a:p>
              <a:endParaRPr/>
            </a:p>
          </p:txBody>
        </p:sp>
        <p:sp>
          <p:nvSpPr>
            <p:cNvPr id="7" name="object 7"/>
            <p:cNvSpPr/>
            <p:nvPr/>
          </p:nvSpPr>
          <p:spPr>
            <a:xfrm>
              <a:off x="5414772" y="3899916"/>
              <a:ext cx="358140" cy="151130"/>
            </a:xfrm>
            <a:custGeom>
              <a:avLst/>
              <a:gdLst/>
              <a:ahLst/>
              <a:cxnLst/>
              <a:rect l="l" t="t" r="r" b="b"/>
              <a:pathLst>
                <a:path w="358139" h="151129">
                  <a:moveTo>
                    <a:pt x="358139" y="0"/>
                  </a:moveTo>
                  <a:lnTo>
                    <a:pt x="179069" y="150875"/>
                  </a:lnTo>
                  <a:lnTo>
                    <a:pt x="0" y="0"/>
                  </a:lnTo>
                  <a:lnTo>
                    <a:pt x="358139" y="0"/>
                  </a:lnTo>
                  <a:close/>
                </a:path>
              </a:pathLst>
            </a:custGeom>
            <a:ln w="12700">
              <a:solidFill>
                <a:srgbClr val="FFFFFF"/>
              </a:solidFill>
            </a:ln>
          </p:spPr>
          <p:txBody>
            <a:bodyPr wrap="square" lIns="0" tIns="0" rIns="0" bIns="0" rtlCol="0"/>
            <a:lstStyle/>
            <a:p>
              <a:endParaRPr/>
            </a:p>
          </p:txBody>
        </p:sp>
        <p:sp>
          <p:nvSpPr>
            <p:cNvPr id="8" name="object 8"/>
            <p:cNvSpPr/>
            <p:nvPr/>
          </p:nvSpPr>
          <p:spPr>
            <a:xfrm>
              <a:off x="2800858" y="2584703"/>
              <a:ext cx="3289300" cy="3105785"/>
            </a:xfrm>
            <a:custGeom>
              <a:avLst/>
              <a:gdLst/>
              <a:ahLst/>
              <a:cxnLst/>
              <a:rect l="l" t="t" r="r" b="b"/>
              <a:pathLst>
                <a:path w="3289300" h="3105785">
                  <a:moveTo>
                    <a:pt x="640207" y="38100"/>
                  </a:moveTo>
                  <a:lnTo>
                    <a:pt x="627507" y="31750"/>
                  </a:lnTo>
                  <a:lnTo>
                    <a:pt x="564007" y="0"/>
                  </a:lnTo>
                  <a:lnTo>
                    <a:pt x="564007" y="31750"/>
                  </a:lnTo>
                  <a:lnTo>
                    <a:pt x="84074" y="31750"/>
                  </a:lnTo>
                  <a:lnTo>
                    <a:pt x="84074" y="44450"/>
                  </a:lnTo>
                  <a:lnTo>
                    <a:pt x="564007" y="44450"/>
                  </a:lnTo>
                  <a:lnTo>
                    <a:pt x="564007" y="76200"/>
                  </a:lnTo>
                  <a:lnTo>
                    <a:pt x="627507" y="44450"/>
                  </a:lnTo>
                  <a:lnTo>
                    <a:pt x="640207" y="38100"/>
                  </a:lnTo>
                  <a:close/>
                </a:path>
                <a:path w="3289300" h="3105785">
                  <a:moveTo>
                    <a:pt x="2227834" y="1578864"/>
                  </a:moveTo>
                  <a:lnTo>
                    <a:pt x="2215489" y="1572768"/>
                  </a:lnTo>
                  <a:lnTo>
                    <a:pt x="2151507" y="1541145"/>
                  </a:lnTo>
                  <a:lnTo>
                    <a:pt x="2151659" y="1572831"/>
                  </a:lnTo>
                  <a:lnTo>
                    <a:pt x="1111250" y="1577848"/>
                  </a:lnTo>
                  <a:lnTo>
                    <a:pt x="1111250" y="1590548"/>
                  </a:lnTo>
                  <a:lnTo>
                    <a:pt x="2151723" y="1585531"/>
                  </a:lnTo>
                  <a:lnTo>
                    <a:pt x="2151888" y="1617345"/>
                  </a:lnTo>
                  <a:lnTo>
                    <a:pt x="2227834" y="1578864"/>
                  </a:lnTo>
                  <a:close/>
                </a:path>
                <a:path w="3289300" h="3105785">
                  <a:moveTo>
                    <a:pt x="2300859" y="1238758"/>
                  </a:moveTo>
                  <a:lnTo>
                    <a:pt x="2269096" y="1239088"/>
                  </a:lnTo>
                  <a:lnTo>
                    <a:pt x="2263648" y="745109"/>
                  </a:lnTo>
                  <a:lnTo>
                    <a:pt x="2250948" y="745363"/>
                  </a:lnTo>
                  <a:lnTo>
                    <a:pt x="2256383" y="1239215"/>
                  </a:lnTo>
                  <a:lnTo>
                    <a:pt x="2224659" y="1239520"/>
                  </a:lnTo>
                  <a:lnTo>
                    <a:pt x="2263648" y="1315339"/>
                  </a:lnTo>
                  <a:lnTo>
                    <a:pt x="2294432" y="1251966"/>
                  </a:lnTo>
                  <a:lnTo>
                    <a:pt x="2300859" y="1238758"/>
                  </a:lnTo>
                  <a:close/>
                </a:path>
                <a:path w="3289300" h="3105785">
                  <a:moveTo>
                    <a:pt x="2487041" y="2827655"/>
                  </a:moveTo>
                  <a:lnTo>
                    <a:pt x="2480691" y="2814955"/>
                  </a:lnTo>
                  <a:lnTo>
                    <a:pt x="2448941" y="2751455"/>
                  </a:lnTo>
                  <a:lnTo>
                    <a:pt x="2410841" y="2827655"/>
                  </a:lnTo>
                  <a:lnTo>
                    <a:pt x="2442591" y="2827655"/>
                  </a:lnTo>
                  <a:lnTo>
                    <a:pt x="2442591" y="3092945"/>
                  </a:lnTo>
                  <a:lnTo>
                    <a:pt x="12700" y="3092945"/>
                  </a:lnTo>
                  <a:lnTo>
                    <a:pt x="12700" y="2731008"/>
                  </a:lnTo>
                  <a:lnTo>
                    <a:pt x="0" y="2731008"/>
                  </a:lnTo>
                  <a:lnTo>
                    <a:pt x="0" y="3105645"/>
                  </a:lnTo>
                  <a:lnTo>
                    <a:pt x="2455291" y="3105645"/>
                  </a:lnTo>
                  <a:lnTo>
                    <a:pt x="2455291" y="3099295"/>
                  </a:lnTo>
                  <a:lnTo>
                    <a:pt x="2455291" y="3092945"/>
                  </a:lnTo>
                  <a:lnTo>
                    <a:pt x="2455291" y="2827655"/>
                  </a:lnTo>
                  <a:lnTo>
                    <a:pt x="2487041" y="2827655"/>
                  </a:lnTo>
                  <a:close/>
                </a:path>
                <a:path w="3289300" h="3105785">
                  <a:moveTo>
                    <a:pt x="3289046" y="1238377"/>
                  </a:moveTo>
                  <a:lnTo>
                    <a:pt x="3257296" y="1238377"/>
                  </a:lnTo>
                  <a:lnTo>
                    <a:pt x="3257296" y="871728"/>
                  </a:lnTo>
                  <a:lnTo>
                    <a:pt x="3244596" y="871728"/>
                  </a:lnTo>
                  <a:lnTo>
                    <a:pt x="3244596" y="1238377"/>
                  </a:lnTo>
                  <a:lnTo>
                    <a:pt x="3212846" y="1238377"/>
                  </a:lnTo>
                  <a:lnTo>
                    <a:pt x="3250946" y="1314577"/>
                  </a:lnTo>
                  <a:lnTo>
                    <a:pt x="3282696" y="1251077"/>
                  </a:lnTo>
                  <a:lnTo>
                    <a:pt x="3289046" y="1238377"/>
                  </a:lnTo>
                  <a:close/>
                </a:path>
              </a:pathLst>
            </a:custGeom>
            <a:solidFill>
              <a:srgbClr val="4471C4"/>
            </a:solidFill>
          </p:spPr>
          <p:txBody>
            <a:bodyPr wrap="square" lIns="0" tIns="0" rIns="0" bIns="0" rtlCol="0"/>
            <a:lstStyle/>
            <a:p>
              <a:endParaRPr/>
            </a:p>
          </p:txBody>
        </p:sp>
      </p:grpSp>
      <p:sp>
        <p:nvSpPr>
          <p:cNvPr id="9" name="object 9"/>
          <p:cNvSpPr txBox="1">
            <a:spLocks noGrp="1"/>
          </p:cNvSpPr>
          <p:nvPr>
            <p:ph type="title"/>
          </p:nvPr>
        </p:nvSpPr>
        <p:spPr>
          <a:xfrm>
            <a:off x="78739" y="168020"/>
            <a:ext cx="10173970" cy="696595"/>
          </a:xfrm>
          <a:prstGeom prst="rect">
            <a:avLst/>
          </a:prstGeom>
        </p:spPr>
        <p:txBody>
          <a:bodyPr vert="horz" wrap="square" lIns="0" tIns="12700" rIns="0" bIns="0" rtlCol="0">
            <a:spAutoFit/>
          </a:bodyPr>
          <a:lstStyle/>
          <a:p>
            <a:pPr marL="12700">
              <a:lnSpc>
                <a:spcPct val="100000"/>
              </a:lnSpc>
              <a:spcBef>
                <a:spcPts val="100"/>
              </a:spcBef>
            </a:pPr>
            <a:r>
              <a:rPr dirty="0"/>
              <a:t>Which</a:t>
            </a:r>
            <a:r>
              <a:rPr spc="-65" dirty="0"/>
              <a:t> </a:t>
            </a:r>
            <a:r>
              <a:rPr dirty="0"/>
              <a:t>pipeline</a:t>
            </a:r>
            <a:r>
              <a:rPr spc="-55" dirty="0"/>
              <a:t> </a:t>
            </a:r>
            <a:r>
              <a:rPr dirty="0"/>
              <a:t>control</a:t>
            </a:r>
            <a:r>
              <a:rPr spc="-40" dirty="0"/>
              <a:t> </a:t>
            </a:r>
            <a:r>
              <a:rPr dirty="0"/>
              <a:t>signals</a:t>
            </a:r>
            <a:r>
              <a:rPr spc="-55" dirty="0"/>
              <a:t> </a:t>
            </a:r>
            <a:r>
              <a:rPr dirty="0"/>
              <a:t>get</a:t>
            </a:r>
            <a:r>
              <a:rPr spc="-40" dirty="0"/>
              <a:t> </a:t>
            </a:r>
            <a:r>
              <a:rPr dirty="0"/>
              <a:t>set</a:t>
            </a:r>
            <a:r>
              <a:rPr spc="-30" dirty="0"/>
              <a:t> </a:t>
            </a:r>
            <a:r>
              <a:rPr spc="-10" dirty="0"/>
              <a:t>where?</a:t>
            </a:r>
          </a:p>
        </p:txBody>
      </p:sp>
      <p:sp>
        <p:nvSpPr>
          <p:cNvPr id="10" name="object 10"/>
          <p:cNvSpPr txBox="1"/>
          <p:nvPr/>
        </p:nvSpPr>
        <p:spPr>
          <a:xfrm>
            <a:off x="4643754" y="3059938"/>
            <a:ext cx="180975" cy="574040"/>
          </a:xfrm>
          <a:prstGeom prst="rect">
            <a:avLst/>
          </a:prstGeom>
        </p:spPr>
        <p:txBody>
          <a:bodyPr vert="horz" wrap="square" lIns="0" tIns="12700" rIns="0" bIns="0" rtlCol="0">
            <a:spAutoFit/>
          </a:bodyPr>
          <a:lstStyle/>
          <a:p>
            <a:pPr marL="12700" marR="5080" algn="just">
              <a:lnSpc>
                <a:spcPct val="100000"/>
              </a:lnSpc>
              <a:spcBef>
                <a:spcPts val="100"/>
              </a:spcBef>
            </a:pPr>
            <a:r>
              <a:rPr sz="1200" spc="-25" dirty="0">
                <a:latin typeface="Calibri"/>
                <a:cs typeface="Calibri"/>
              </a:rPr>
              <a:t>In </a:t>
            </a:r>
            <a:r>
              <a:rPr sz="1200" spc="-40" dirty="0">
                <a:latin typeface="Calibri"/>
                <a:cs typeface="Calibri"/>
              </a:rPr>
              <a:t>Re Re</a:t>
            </a:r>
            <a:endParaRPr sz="1200">
              <a:latin typeface="Calibri"/>
              <a:cs typeface="Calibri"/>
            </a:endParaRPr>
          </a:p>
        </p:txBody>
      </p:sp>
      <p:grpSp>
        <p:nvGrpSpPr>
          <p:cNvPr id="11" name="object 11"/>
          <p:cNvGrpSpPr/>
          <p:nvPr/>
        </p:nvGrpSpPr>
        <p:grpSpPr>
          <a:xfrm>
            <a:off x="438658" y="1837689"/>
            <a:ext cx="2454275" cy="3257550"/>
            <a:chOff x="438658" y="1837689"/>
            <a:chExt cx="2454275" cy="3257550"/>
          </a:xfrm>
        </p:grpSpPr>
        <p:sp>
          <p:nvSpPr>
            <p:cNvPr id="12" name="object 12"/>
            <p:cNvSpPr/>
            <p:nvPr/>
          </p:nvSpPr>
          <p:spPr>
            <a:xfrm>
              <a:off x="445008" y="4187951"/>
              <a:ext cx="1039494" cy="901065"/>
            </a:xfrm>
            <a:custGeom>
              <a:avLst/>
              <a:gdLst/>
              <a:ahLst/>
              <a:cxnLst/>
              <a:rect l="l" t="t" r="r" b="b"/>
              <a:pathLst>
                <a:path w="1039494" h="901064">
                  <a:moveTo>
                    <a:pt x="1039368" y="0"/>
                  </a:moveTo>
                  <a:lnTo>
                    <a:pt x="0" y="0"/>
                  </a:lnTo>
                  <a:lnTo>
                    <a:pt x="0" y="900684"/>
                  </a:lnTo>
                  <a:lnTo>
                    <a:pt x="1039368" y="900684"/>
                  </a:lnTo>
                  <a:lnTo>
                    <a:pt x="1039368" y="0"/>
                  </a:lnTo>
                  <a:close/>
                </a:path>
              </a:pathLst>
            </a:custGeom>
            <a:solidFill>
              <a:srgbClr val="7E7E7E"/>
            </a:solidFill>
          </p:spPr>
          <p:txBody>
            <a:bodyPr wrap="square" lIns="0" tIns="0" rIns="0" bIns="0" rtlCol="0"/>
            <a:lstStyle/>
            <a:p>
              <a:endParaRPr/>
            </a:p>
          </p:txBody>
        </p:sp>
        <p:sp>
          <p:nvSpPr>
            <p:cNvPr id="13" name="object 13"/>
            <p:cNvSpPr/>
            <p:nvPr/>
          </p:nvSpPr>
          <p:spPr>
            <a:xfrm>
              <a:off x="445008" y="4187951"/>
              <a:ext cx="1039494" cy="901065"/>
            </a:xfrm>
            <a:custGeom>
              <a:avLst/>
              <a:gdLst/>
              <a:ahLst/>
              <a:cxnLst/>
              <a:rect l="l" t="t" r="r" b="b"/>
              <a:pathLst>
                <a:path w="1039494" h="901064">
                  <a:moveTo>
                    <a:pt x="0" y="900684"/>
                  </a:moveTo>
                  <a:lnTo>
                    <a:pt x="1039368" y="900684"/>
                  </a:lnTo>
                  <a:lnTo>
                    <a:pt x="1039368" y="0"/>
                  </a:lnTo>
                  <a:lnTo>
                    <a:pt x="0" y="0"/>
                  </a:lnTo>
                  <a:lnTo>
                    <a:pt x="0" y="900684"/>
                  </a:lnTo>
                  <a:close/>
                </a:path>
              </a:pathLst>
            </a:custGeom>
            <a:ln w="12700">
              <a:solidFill>
                <a:srgbClr val="2E528F"/>
              </a:solidFill>
            </a:ln>
          </p:spPr>
          <p:txBody>
            <a:bodyPr wrap="square" lIns="0" tIns="0" rIns="0" bIns="0" rtlCol="0"/>
            <a:lstStyle/>
            <a:p>
              <a:endParaRPr/>
            </a:p>
          </p:txBody>
        </p:sp>
        <p:sp>
          <p:nvSpPr>
            <p:cNvPr id="14" name="object 14"/>
            <p:cNvSpPr/>
            <p:nvPr/>
          </p:nvSpPr>
          <p:spPr>
            <a:xfrm>
              <a:off x="2676143" y="1844039"/>
              <a:ext cx="210820" cy="1918970"/>
            </a:xfrm>
            <a:custGeom>
              <a:avLst/>
              <a:gdLst/>
              <a:ahLst/>
              <a:cxnLst/>
              <a:rect l="l" t="t" r="r" b="b"/>
              <a:pathLst>
                <a:path w="210819" h="1918970">
                  <a:moveTo>
                    <a:pt x="210312" y="0"/>
                  </a:moveTo>
                  <a:lnTo>
                    <a:pt x="0" y="0"/>
                  </a:lnTo>
                  <a:lnTo>
                    <a:pt x="0" y="1918716"/>
                  </a:lnTo>
                  <a:lnTo>
                    <a:pt x="210312" y="1918716"/>
                  </a:lnTo>
                  <a:lnTo>
                    <a:pt x="210312" y="0"/>
                  </a:lnTo>
                  <a:close/>
                </a:path>
              </a:pathLst>
            </a:custGeom>
            <a:solidFill>
              <a:srgbClr val="4471C4"/>
            </a:solidFill>
          </p:spPr>
          <p:txBody>
            <a:bodyPr wrap="square" lIns="0" tIns="0" rIns="0" bIns="0" rtlCol="0"/>
            <a:lstStyle/>
            <a:p>
              <a:endParaRPr/>
            </a:p>
          </p:txBody>
        </p:sp>
        <p:sp>
          <p:nvSpPr>
            <p:cNvPr id="15" name="object 15"/>
            <p:cNvSpPr/>
            <p:nvPr/>
          </p:nvSpPr>
          <p:spPr>
            <a:xfrm>
              <a:off x="2676143" y="1844039"/>
              <a:ext cx="210820" cy="1918970"/>
            </a:xfrm>
            <a:custGeom>
              <a:avLst/>
              <a:gdLst/>
              <a:ahLst/>
              <a:cxnLst/>
              <a:rect l="l" t="t" r="r" b="b"/>
              <a:pathLst>
                <a:path w="210819" h="1918970">
                  <a:moveTo>
                    <a:pt x="0" y="1918716"/>
                  </a:moveTo>
                  <a:lnTo>
                    <a:pt x="210312" y="1918716"/>
                  </a:lnTo>
                  <a:lnTo>
                    <a:pt x="210312" y="0"/>
                  </a:lnTo>
                  <a:lnTo>
                    <a:pt x="0" y="0"/>
                  </a:lnTo>
                  <a:lnTo>
                    <a:pt x="0" y="1918716"/>
                  </a:lnTo>
                  <a:close/>
                </a:path>
              </a:pathLst>
            </a:custGeom>
            <a:ln w="12700">
              <a:solidFill>
                <a:srgbClr val="2E528F"/>
              </a:solidFill>
            </a:ln>
          </p:spPr>
          <p:txBody>
            <a:bodyPr wrap="square" lIns="0" tIns="0" rIns="0" bIns="0" rtlCol="0"/>
            <a:lstStyle/>
            <a:p>
              <a:endParaRPr/>
            </a:p>
          </p:txBody>
        </p:sp>
      </p:grpSp>
      <p:sp>
        <p:nvSpPr>
          <p:cNvPr id="16" name="object 16"/>
          <p:cNvSpPr txBox="1"/>
          <p:nvPr/>
        </p:nvSpPr>
        <p:spPr>
          <a:xfrm>
            <a:off x="458216" y="4368165"/>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Memory</a:t>
            </a:r>
            <a:endParaRPr sz="1800">
              <a:latin typeface="Calibri"/>
              <a:cs typeface="Calibri"/>
            </a:endParaRPr>
          </a:p>
        </p:txBody>
      </p:sp>
      <p:grpSp>
        <p:nvGrpSpPr>
          <p:cNvPr id="17" name="object 17"/>
          <p:cNvGrpSpPr/>
          <p:nvPr/>
        </p:nvGrpSpPr>
        <p:grpSpPr>
          <a:xfrm>
            <a:off x="441705" y="3090417"/>
            <a:ext cx="1052195" cy="854075"/>
            <a:chOff x="441705" y="3090417"/>
            <a:chExt cx="1052195" cy="854075"/>
          </a:xfrm>
        </p:grpSpPr>
        <p:sp>
          <p:nvSpPr>
            <p:cNvPr id="18" name="object 18"/>
            <p:cNvSpPr/>
            <p:nvPr/>
          </p:nvSpPr>
          <p:spPr>
            <a:xfrm>
              <a:off x="448055" y="3096767"/>
              <a:ext cx="1039494" cy="841375"/>
            </a:xfrm>
            <a:custGeom>
              <a:avLst/>
              <a:gdLst/>
              <a:ahLst/>
              <a:cxnLst/>
              <a:rect l="l" t="t" r="r" b="b"/>
              <a:pathLst>
                <a:path w="1039494" h="841375">
                  <a:moveTo>
                    <a:pt x="1039368" y="0"/>
                  </a:moveTo>
                  <a:lnTo>
                    <a:pt x="0" y="0"/>
                  </a:lnTo>
                  <a:lnTo>
                    <a:pt x="0" y="841247"/>
                  </a:lnTo>
                  <a:lnTo>
                    <a:pt x="1039368" y="841247"/>
                  </a:lnTo>
                  <a:lnTo>
                    <a:pt x="1039368" y="0"/>
                  </a:lnTo>
                  <a:close/>
                </a:path>
              </a:pathLst>
            </a:custGeom>
            <a:solidFill>
              <a:srgbClr val="4471C4"/>
            </a:solidFill>
          </p:spPr>
          <p:txBody>
            <a:bodyPr wrap="square" lIns="0" tIns="0" rIns="0" bIns="0" rtlCol="0"/>
            <a:lstStyle/>
            <a:p>
              <a:endParaRPr/>
            </a:p>
          </p:txBody>
        </p:sp>
        <p:sp>
          <p:nvSpPr>
            <p:cNvPr id="19" name="object 19"/>
            <p:cNvSpPr/>
            <p:nvPr/>
          </p:nvSpPr>
          <p:spPr>
            <a:xfrm>
              <a:off x="448055" y="3096767"/>
              <a:ext cx="1039494" cy="841375"/>
            </a:xfrm>
            <a:custGeom>
              <a:avLst/>
              <a:gdLst/>
              <a:ahLst/>
              <a:cxnLst/>
              <a:rect l="l" t="t" r="r" b="b"/>
              <a:pathLst>
                <a:path w="1039494" h="841375">
                  <a:moveTo>
                    <a:pt x="0" y="841247"/>
                  </a:moveTo>
                  <a:lnTo>
                    <a:pt x="1039368" y="841247"/>
                  </a:lnTo>
                  <a:lnTo>
                    <a:pt x="1039368" y="0"/>
                  </a:lnTo>
                  <a:lnTo>
                    <a:pt x="0" y="0"/>
                  </a:lnTo>
                  <a:lnTo>
                    <a:pt x="0" y="841247"/>
                  </a:lnTo>
                  <a:close/>
                </a:path>
              </a:pathLst>
            </a:custGeom>
            <a:ln w="12700">
              <a:solidFill>
                <a:srgbClr val="2E528F"/>
              </a:solidFill>
            </a:ln>
          </p:spPr>
          <p:txBody>
            <a:bodyPr wrap="square" lIns="0" tIns="0" rIns="0" bIns="0" rtlCol="0"/>
            <a:lstStyle/>
            <a:p>
              <a:endParaRPr/>
            </a:p>
          </p:txBody>
        </p:sp>
      </p:grpSp>
      <p:sp>
        <p:nvSpPr>
          <p:cNvPr id="20" name="object 20"/>
          <p:cNvSpPr txBox="1"/>
          <p:nvPr/>
        </p:nvSpPr>
        <p:spPr>
          <a:xfrm>
            <a:off x="461263" y="3192017"/>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Fetch</a:t>
            </a:r>
            <a:endParaRPr sz="1800">
              <a:latin typeface="Calibri"/>
              <a:cs typeface="Calibri"/>
            </a:endParaRPr>
          </a:p>
        </p:txBody>
      </p:sp>
      <p:pic>
        <p:nvPicPr>
          <p:cNvPr id="21" name="object 21"/>
          <p:cNvPicPr/>
          <p:nvPr/>
        </p:nvPicPr>
        <p:blipFill>
          <a:blip r:embed="rId2" cstate="print"/>
          <a:stretch>
            <a:fillRect/>
          </a:stretch>
        </p:blipFill>
        <p:spPr>
          <a:xfrm>
            <a:off x="926591" y="3947159"/>
            <a:ext cx="76200" cy="240919"/>
          </a:xfrm>
          <a:prstGeom prst="rect">
            <a:avLst/>
          </a:prstGeom>
        </p:spPr>
      </p:pic>
      <p:sp>
        <p:nvSpPr>
          <p:cNvPr id="22" name="object 22"/>
          <p:cNvSpPr txBox="1"/>
          <p:nvPr/>
        </p:nvSpPr>
        <p:spPr>
          <a:xfrm>
            <a:off x="3849751" y="3960114"/>
            <a:ext cx="88201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Control</a:t>
            </a:r>
            <a:r>
              <a:rPr sz="1200" spc="-45" dirty="0">
                <a:latin typeface="Calibri"/>
                <a:cs typeface="Calibri"/>
              </a:rPr>
              <a:t> </a:t>
            </a:r>
            <a:r>
              <a:rPr sz="1200" spc="-10" dirty="0">
                <a:latin typeface="Calibri"/>
                <a:cs typeface="Calibri"/>
              </a:rPr>
              <a:t>Signal</a:t>
            </a:r>
            <a:endParaRPr sz="1200">
              <a:latin typeface="Calibri"/>
              <a:cs typeface="Calibri"/>
            </a:endParaRPr>
          </a:p>
        </p:txBody>
      </p:sp>
      <p:sp>
        <p:nvSpPr>
          <p:cNvPr id="23" name="object 23"/>
          <p:cNvSpPr txBox="1"/>
          <p:nvPr/>
        </p:nvSpPr>
        <p:spPr>
          <a:xfrm>
            <a:off x="3931738" y="4142994"/>
            <a:ext cx="834390" cy="391160"/>
          </a:xfrm>
          <a:prstGeom prst="rect">
            <a:avLst/>
          </a:prstGeom>
        </p:spPr>
        <p:txBody>
          <a:bodyPr vert="horz" wrap="square" lIns="0" tIns="12700" rIns="0" bIns="0" rtlCol="0">
            <a:spAutoFit/>
          </a:bodyPr>
          <a:lstStyle/>
          <a:p>
            <a:pPr marL="31115">
              <a:lnSpc>
                <a:spcPct val="100000"/>
              </a:lnSpc>
              <a:spcBef>
                <a:spcPts val="100"/>
              </a:spcBef>
            </a:pPr>
            <a:r>
              <a:rPr sz="1200" dirty="0">
                <a:latin typeface="Calibri"/>
                <a:cs typeface="Calibri"/>
              </a:rPr>
              <a:t>p</a:t>
            </a:r>
            <a:r>
              <a:rPr sz="1200" spc="5" dirty="0">
                <a:latin typeface="Calibri"/>
                <a:cs typeface="Calibri"/>
              </a:rPr>
              <a:t> </a:t>
            </a:r>
            <a:r>
              <a:rPr sz="1200" spc="-10" dirty="0">
                <a:latin typeface="Calibri"/>
                <a:cs typeface="Calibri"/>
              </a:rPr>
              <a:t>select</a:t>
            </a:r>
            <a:endParaRPr sz="1200">
              <a:latin typeface="Calibri"/>
              <a:cs typeface="Calibri"/>
            </a:endParaRPr>
          </a:p>
          <a:p>
            <a:pPr marL="12700">
              <a:lnSpc>
                <a:spcPct val="100000"/>
              </a:lnSpc>
            </a:pPr>
            <a:r>
              <a:rPr sz="1200" b="1" dirty="0">
                <a:latin typeface="Calibri"/>
                <a:cs typeface="Calibri"/>
              </a:rPr>
              <a:t>p =</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x,</a:t>
            </a:r>
            <a:r>
              <a:rPr sz="1200" b="1" spc="-5" dirty="0">
                <a:latin typeface="Calibri"/>
                <a:cs typeface="Calibri"/>
              </a:rPr>
              <a:t> </a:t>
            </a:r>
            <a:r>
              <a:rPr sz="1200" b="1" spc="-25" dirty="0">
                <a:latin typeface="Calibri"/>
                <a:cs typeface="Calibri"/>
              </a:rPr>
              <a:t>/]</a:t>
            </a:r>
            <a:endParaRPr sz="1200">
              <a:latin typeface="Calibri"/>
              <a:cs typeface="Calibri"/>
            </a:endParaRPr>
          </a:p>
        </p:txBody>
      </p:sp>
      <p:grpSp>
        <p:nvGrpSpPr>
          <p:cNvPr id="24" name="object 24"/>
          <p:cNvGrpSpPr/>
          <p:nvPr/>
        </p:nvGrpSpPr>
        <p:grpSpPr>
          <a:xfrm>
            <a:off x="897636" y="1317625"/>
            <a:ext cx="10932160" cy="4039235"/>
            <a:chOff x="897636" y="1317625"/>
            <a:chExt cx="10932160" cy="4039235"/>
          </a:xfrm>
        </p:grpSpPr>
        <p:sp>
          <p:nvSpPr>
            <p:cNvPr id="25" name="object 25"/>
            <p:cNvSpPr/>
            <p:nvPr/>
          </p:nvSpPr>
          <p:spPr>
            <a:xfrm>
              <a:off x="2059686" y="1727454"/>
              <a:ext cx="4697095" cy="3610610"/>
            </a:xfrm>
            <a:custGeom>
              <a:avLst/>
              <a:gdLst/>
              <a:ahLst/>
              <a:cxnLst/>
              <a:rect l="l" t="t" r="r" b="b"/>
              <a:pathLst>
                <a:path w="4697095" h="3610610">
                  <a:moveTo>
                    <a:pt x="0" y="3589020"/>
                  </a:moveTo>
                  <a:lnTo>
                    <a:pt x="1498091" y="3589020"/>
                  </a:lnTo>
                  <a:lnTo>
                    <a:pt x="1498091" y="0"/>
                  </a:lnTo>
                  <a:lnTo>
                    <a:pt x="0" y="0"/>
                  </a:lnTo>
                  <a:lnTo>
                    <a:pt x="0" y="3589020"/>
                  </a:lnTo>
                  <a:close/>
                </a:path>
                <a:path w="4697095" h="3610610">
                  <a:moveTo>
                    <a:pt x="1685543" y="3610356"/>
                  </a:moveTo>
                  <a:lnTo>
                    <a:pt x="4696968" y="3610356"/>
                  </a:lnTo>
                  <a:lnTo>
                    <a:pt x="4696968" y="19812"/>
                  </a:lnTo>
                  <a:lnTo>
                    <a:pt x="1685543" y="19812"/>
                  </a:lnTo>
                  <a:lnTo>
                    <a:pt x="1685543" y="3610356"/>
                  </a:lnTo>
                  <a:close/>
                </a:path>
              </a:pathLst>
            </a:custGeom>
            <a:ln w="38100">
              <a:solidFill>
                <a:srgbClr val="2E528F"/>
              </a:solidFill>
            </a:ln>
          </p:spPr>
          <p:txBody>
            <a:bodyPr wrap="square" lIns="0" tIns="0" rIns="0" bIns="0" rtlCol="0"/>
            <a:lstStyle/>
            <a:p>
              <a:endParaRPr/>
            </a:p>
          </p:txBody>
        </p:sp>
        <p:sp>
          <p:nvSpPr>
            <p:cNvPr id="26" name="object 26"/>
            <p:cNvSpPr/>
            <p:nvPr/>
          </p:nvSpPr>
          <p:spPr>
            <a:xfrm>
              <a:off x="897636" y="1317625"/>
              <a:ext cx="4236720" cy="420370"/>
            </a:xfrm>
            <a:custGeom>
              <a:avLst/>
              <a:gdLst/>
              <a:ahLst/>
              <a:cxnLst/>
              <a:rect l="l" t="t" r="r" b="b"/>
              <a:pathLst>
                <a:path w="4236720" h="420369">
                  <a:moveTo>
                    <a:pt x="4223893" y="6350"/>
                  </a:moveTo>
                  <a:lnTo>
                    <a:pt x="4223893" y="419862"/>
                  </a:lnTo>
                  <a:lnTo>
                    <a:pt x="4236593" y="419862"/>
                  </a:lnTo>
                  <a:lnTo>
                    <a:pt x="4236593" y="12700"/>
                  </a:lnTo>
                  <a:lnTo>
                    <a:pt x="4230243" y="12700"/>
                  </a:lnTo>
                  <a:lnTo>
                    <a:pt x="4223893" y="6350"/>
                  </a:lnTo>
                  <a:close/>
                </a:path>
                <a:path w="4236720" h="420369">
                  <a:moveTo>
                    <a:pt x="31750" y="334390"/>
                  </a:moveTo>
                  <a:lnTo>
                    <a:pt x="0" y="334390"/>
                  </a:lnTo>
                  <a:lnTo>
                    <a:pt x="38100" y="410590"/>
                  </a:lnTo>
                  <a:lnTo>
                    <a:pt x="69850" y="347090"/>
                  </a:lnTo>
                  <a:lnTo>
                    <a:pt x="31750" y="347090"/>
                  </a:lnTo>
                  <a:lnTo>
                    <a:pt x="31750" y="334390"/>
                  </a:lnTo>
                  <a:close/>
                </a:path>
                <a:path w="4236720" h="420369">
                  <a:moveTo>
                    <a:pt x="4236593" y="0"/>
                  </a:moveTo>
                  <a:lnTo>
                    <a:pt x="31750" y="0"/>
                  </a:lnTo>
                  <a:lnTo>
                    <a:pt x="31750" y="347090"/>
                  </a:lnTo>
                  <a:lnTo>
                    <a:pt x="44450" y="347090"/>
                  </a:lnTo>
                  <a:lnTo>
                    <a:pt x="44450" y="12700"/>
                  </a:lnTo>
                  <a:lnTo>
                    <a:pt x="38100" y="12700"/>
                  </a:lnTo>
                  <a:lnTo>
                    <a:pt x="44450" y="6350"/>
                  </a:lnTo>
                  <a:lnTo>
                    <a:pt x="4236593" y="6350"/>
                  </a:lnTo>
                  <a:lnTo>
                    <a:pt x="4236593" y="0"/>
                  </a:lnTo>
                  <a:close/>
                </a:path>
                <a:path w="4236720" h="420369">
                  <a:moveTo>
                    <a:pt x="76200" y="334390"/>
                  </a:moveTo>
                  <a:lnTo>
                    <a:pt x="44450" y="334390"/>
                  </a:lnTo>
                  <a:lnTo>
                    <a:pt x="44450" y="347090"/>
                  </a:lnTo>
                  <a:lnTo>
                    <a:pt x="69850" y="347090"/>
                  </a:lnTo>
                  <a:lnTo>
                    <a:pt x="76200" y="334390"/>
                  </a:lnTo>
                  <a:close/>
                </a:path>
                <a:path w="4236720" h="420369">
                  <a:moveTo>
                    <a:pt x="44450" y="6350"/>
                  </a:moveTo>
                  <a:lnTo>
                    <a:pt x="38100" y="12700"/>
                  </a:lnTo>
                  <a:lnTo>
                    <a:pt x="44450" y="12700"/>
                  </a:lnTo>
                  <a:lnTo>
                    <a:pt x="44450" y="6350"/>
                  </a:lnTo>
                  <a:close/>
                </a:path>
                <a:path w="4236720" h="420369">
                  <a:moveTo>
                    <a:pt x="4223893" y="6350"/>
                  </a:moveTo>
                  <a:lnTo>
                    <a:pt x="44450" y="6350"/>
                  </a:lnTo>
                  <a:lnTo>
                    <a:pt x="44450" y="12700"/>
                  </a:lnTo>
                  <a:lnTo>
                    <a:pt x="4223893" y="12700"/>
                  </a:lnTo>
                  <a:lnTo>
                    <a:pt x="4223893" y="6350"/>
                  </a:lnTo>
                  <a:close/>
                </a:path>
                <a:path w="4236720" h="420369">
                  <a:moveTo>
                    <a:pt x="4236593" y="6350"/>
                  </a:moveTo>
                  <a:lnTo>
                    <a:pt x="4223893" y="6350"/>
                  </a:lnTo>
                  <a:lnTo>
                    <a:pt x="4230243" y="12700"/>
                  </a:lnTo>
                  <a:lnTo>
                    <a:pt x="4236593" y="12700"/>
                  </a:lnTo>
                  <a:lnTo>
                    <a:pt x="4236593" y="6350"/>
                  </a:lnTo>
                  <a:close/>
                </a:path>
              </a:pathLst>
            </a:custGeom>
            <a:solidFill>
              <a:srgbClr val="4471C4"/>
            </a:solidFill>
          </p:spPr>
          <p:txBody>
            <a:bodyPr wrap="square" lIns="0" tIns="0" rIns="0" bIns="0" rtlCol="0"/>
            <a:lstStyle/>
            <a:p>
              <a:endParaRPr/>
            </a:p>
          </p:txBody>
        </p:sp>
        <p:sp>
          <p:nvSpPr>
            <p:cNvPr id="27" name="object 27"/>
            <p:cNvSpPr/>
            <p:nvPr/>
          </p:nvSpPr>
          <p:spPr>
            <a:xfrm>
              <a:off x="7435595" y="3281172"/>
              <a:ext cx="1038225" cy="901065"/>
            </a:xfrm>
            <a:custGeom>
              <a:avLst/>
              <a:gdLst/>
              <a:ahLst/>
              <a:cxnLst/>
              <a:rect l="l" t="t" r="r" b="b"/>
              <a:pathLst>
                <a:path w="1038225" h="901064">
                  <a:moveTo>
                    <a:pt x="1037844" y="0"/>
                  </a:moveTo>
                  <a:lnTo>
                    <a:pt x="0" y="0"/>
                  </a:lnTo>
                  <a:lnTo>
                    <a:pt x="0" y="900683"/>
                  </a:lnTo>
                  <a:lnTo>
                    <a:pt x="1037844" y="900683"/>
                  </a:lnTo>
                  <a:lnTo>
                    <a:pt x="1037844" y="0"/>
                  </a:lnTo>
                  <a:close/>
                </a:path>
              </a:pathLst>
            </a:custGeom>
            <a:solidFill>
              <a:srgbClr val="7E7E7E"/>
            </a:solidFill>
          </p:spPr>
          <p:txBody>
            <a:bodyPr wrap="square" lIns="0" tIns="0" rIns="0" bIns="0" rtlCol="0"/>
            <a:lstStyle/>
            <a:p>
              <a:endParaRPr/>
            </a:p>
          </p:txBody>
        </p:sp>
        <p:sp>
          <p:nvSpPr>
            <p:cNvPr id="28" name="object 28"/>
            <p:cNvSpPr/>
            <p:nvPr/>
          </p:nvSpPr>
          <p:spPr>
            <a:xfrm>
              <a:off x="7435595" y="3281172"/>
              <a:ext cx="1038225" cy="901065"/>
            </a:xfrm>
            <a:custGeom>
              <a:avLst/>
              <a:gdLst/>
              <a:ahLst/>
              <a:cxnLst/>
              <a:rect l="l" t="t" r="r" b="b"/>
              <a:pathLst>
                <a:path w="1038225" h="901064">
                  <a:moveTo>
                    <a:pt x="0" y="900683"/>
                  </a:moveTo>
                  <a:lnTo>
                    <a:pt x="1037844" y="900683"/>
                  </a:lnTo>
                  <a:lnTo>
                    <a:pt x="1037844" y="0"/>
                  </a:lnTo>
                  <a:lnTo>
                    <a:pt x="0" y="0"/>
                  </a:lnTo>
                  <a:lnTo>
                    <a:pt x="0" y="900683"/>
                  </a:lnTo>
                  <a:close/>
                </a:path>
              </a:pathLst>
            </a:custGeom>
            <a:ln w="12700">
              <a:solidFill>
                <a:srgbClr val="2E528F"/>
              </a:solidFill>
            </a:ln>
          </p:spPr>
          <p:txBody>
            <a:bodyPr wrap="square" lIns="0" tIns="0" rIns="0" bIns="0" rtlCol="0"/>
            <a:lstStyle/>
            <a:p>
              <a:endParaRPr/>
            </a:p>
          </p:txBody>
        </p:sp>
        <p:sp>
          <p:nvSpPr>
            <p:cNvPr id="29" name="object 29"/>
            <p:cNvSpPr/>
            <p:nvPr/>
          </p:nvSpPr>
          <p:spPr>
            <a:xfrm>
              <a:off x="7440167" y="2615183"/>
              <a:ext cx="1033780" cy="512445"/>
            </a:xfrm>
            <a:custGeom>
              <a:avLst/>
              <a:gdLst/>
              <a:ahLst/>
              <a:cxnLst/>
              <a:rect l="l" t="t" r="r" b="b"/>
              <a:pathLst>
                <a:path w="1033779" h="512444">
                  <a:moveTo>
                    <a:pt x="1033272" y="0"/>
                  </a:moveTo>
                  <a:lnTo>
                    <a:pt x="0" y="0"/>
                  </a:lnTo>
                  <a:lnTo>
                    <a:pt x="0" y="512063"/>
                  </a:lnTo>
                  <a:lnTo>
                    <a:pt x="1033272" y="512063"/>
                  </a:lnTo>
                  <a:lnTo>
                    <a:pt x="1033272" y="0"/>
                  </a:lnTo>
                  <a:close/>
                </a:path>
              </a:pathLst>
            </a:custGeom>
            <a:solidFill>
              <a:srgbClr val="4471C4"/>
            </a:solidFill>
          </p:spPr>
          <p:txBody>
            <a:bodyPr wrap="square" lIns="0" tIns="0" rIns="0" bIns="0" rtlCol="0"/>
            <a:lstStyle/>
            <a:p>
              <a:endParaRPr/>
            </a:p>
          </p:txBody>
        </p:sp>
        <p:sp>
          <p:nvSpPr>
            <p:cNvPr id="30" name="object 30"/>
            <p:cNvSpPr/>
            <p:nvPr/>
          </p:nvSpPr>
          <p:spPr>
            <a:xfrm>
              <a:off x="7440167" y="2615183"/>
              <a:ext cx="1033780" cy="512445"/>
            </a:xfrm>
            <a:custGeom>
              <a:avLst/>
              <a:gdLst/>
              <a:ahLst/>
              <a:cxnLst/>
              <a:rect l="l" t="t" r="r" b="b"/>
              <a:pathLst>
                <a:path w="1033779" h="512444">
                  <a:moveTo>
                    <a:pt x="0" y="512063"/>
                  </a:moveTo>
                  <a:lnTo>
                    <a:pt x="1033272" y="512063"/>
                  </a:lnTo>
                  <a:lnTo>
                    <a:pt x="1033272" y="0"/>
                  </a:lnTo>
                  <a:lnTo>
                    <a:pt x="0" y="0"/>
                  </a:lnTo>
                  <a:lnTo>
                    <a:pt x="0" y="512063"/>
                  </a:lnTo>
                  <a:close/>
                </a:path>
              </a:pathLst>
            </a:custGeom>
            <a:ln w="12700">
              <a:solidFill>
                <a:srgbClr val="2E528F"/>
              </a:solidFill>
            </a:ln>
          </p:spPr>
          <p:txBody>
            <a:bodyPr wrap="square" lIns="0" tIns="0" rIns="0" bIns="0" rtlCol="0"/>
            <a:lstStyle/>
            <a:p>
              <a:endParaRPr/>
            </a:p>
          </p:txBody>
        </p:sp>
        <p:pic>
          <p:nvPicPr>
            <p:cNvPr id="31" name="object 31"/>
            <p:cNvPicPr/>
            <p:nvPr/>
          </p:nvPicPr>
          <p:blipFill>
            <a:blip r:embed="rId3" cstate="print"/>
            <a:stretch>
              <a:fillRect/>
            </a:stretch>
          </p:blipFill>
          <p:spPr>
            <a:xfrm>
              <a:off x="7694676" y="3127248"/>
              <a:ext cx="76200" cy="179197"/>
            </a:xfrm>
            <a:prstGeom prst="rect">
              <a:avLst/>
            </a:prstGeom>
          </p:spPr>
        </p:pic>
        <p:pic>
          <p:nvPicPr>
            <p:cNvPr id="32" name="object 32"/>
            <p:cNvPicPr/>
            <p:nvPr/>
          </p:nvPicPr>
          <p:blipFill>
            <a:blip r:embed="rId4" cstate="print"/>
            <a:stretch>
              <a:fillRect/>
            </a:stretch>
          </p:blipFill>
          <p:spPr>
            <a:xfrm>
              <a:off x="8019288" y="3127248"/>
              <a:ext cx="76200" cy="179197"/>
            </a:xfrm>
            <a:prstGeom prst="rect">
              <a:avLst/>
            </a:prstGeom>
          </p:spPr>
        </p:pic>
        <p:sp>
          <p:nvSpPr>
            <p:cNvPr id="33" name="object 33"/>
            <p:cNvSpPr/>
            <p:nvPr/>
          </p:nvSpPr>
          <p:spPr>
            <a:xfrm>
              <a:off x="6980682" y="1713738"/>
              <a:ext cx="4829810" cy="3609340"/>
            </a:xfrm>
            <a:custGeom>
              <a:avLst/>
              <a:gdLst/>
              <a:ahLst/>
              <a:cxnLst/>
              <a:rect l="l" t="t" r="r" b="b"/>
              <a:pathLst>
                <a:path w="4829809" h="3609340">
                  <a:moveTo>
                    <a:pt x="0" y="3608831"/>
                  </a:moveTo>
                  <a:lnTo>
                    <a:pt x="2004060" y="3608831"/>
                  </a:lnTo>
                  <a:lnTo>
                    <a:pt x="2004060" y="6095"/>
                  </a:lnTo>
                  <a:lnTo>
                    <a:pt x="0" y="6095"/>
                  </a:lnTo>
                  <a:lnTo>
                    <a:pt x="0" y="3608831"/>
                  </a:lnTo>
                  <a:close/>
                </a:path>
                <a:path w="4829809" h="3609340">
                  <a:moveTo>
                    <a:pt x="2173224" y="3589020"/>
                  </a:moveTo>
                  <a:lnTo>
                    <a:pt x="4829556" y="3589020"/>
                  </a:lnTo>
                  <a:lnTo>
                    <a:pt x="4829556" y="0"/>
                  </a:lnTo>
                  <a:lnTo>
                    <a:pt x="2173224" y="0"/>
                  </a:lnTo>
                  <a:lnTo>
                    <a:pt x="2173224" y="3589020"/>
                  </a:lnTo>
                  <a:close/>
                </a:path>
              </a:pathLst>
            </a:custGeom>
            <a:ln w="38100">
              <a:solidFill>
                <a:srgbClr val="2E528F"/>
              </a:solidFill>
            </a:ln>
          </p:spPr>
          <p:txBody>
            <a:bodyPr wrap="square" lIns="0" tIns="0" rIns="0" bIns="0" rtlCol="0"/>
            <a:lstStyle/>
            <a:p>
              <a:endParaRPr/>
            </a:p>
          </p:txBody>
        </p:sp>
      </p:grpSp>
      <p:sp>
        <p:nvSpPr>
          <p:cNvPr id="34" name="object 34"/>
          <p:cNvSpPr txBox="1"/>
          <p:nvPr/>
        </p:nvSpPr>
        <p:spPr>
          <a:xfrm>
            <a:off x="704799" y="2013965"/>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4</a:t>
            </a:r>
            <a:endParaRPr sz="1200">
              <a:latin typeface="Calibri"/>
              <a:cs typeface="Calibri"/>
            </a:endParaRPr>
          </a:p>
        </p:txBody>
      </p:sp>
      <p:grpSp>
        <p:nvGrpSpPr>
          <p:cNvPr id="35" name="object 35"/>
          <p:cNvGrpSpPr/>
          <p:nvPr/>
        </p:nvGrpSpPr>
        <p:grpSpPr>
          <a:xfrm>
            <a:off x="278638" y="2191257"/>
            <a:ext cx="587375" cy="255270"/>
            <a:chOff x="278638" y="2191257"/>
            <a:chExt cx="587375" cy="255270"/>
          </a:xfrm>
        </p:grpSpPr>
        <p:sp>
          <p:nvSpPr>
            <p:cNvPr id="36" name="object 36"/>
            <p:cNvSpPr/>
            <p:nvPr/>
          </p:nvSpPr>
          <p:spPr>
            <a:xfrm>
              <a:off x="284988" y="2197607"/>
              <a:ext cx="574675" cy="242570"/>
            </a:xfrm>
            <a:custGeom>
              <a:avLst/>
              <a:gdLst/>
              <a:ahLst/>
              <a:cxnLst/>
              <a:rect l="l" t="t" r="r" b="b"/>
              <a:pathLst>
                <a:path w="574675" h="242569">
                  <a:moveTo>
                    <a:pt x="574548" y="0"/>
                  </a:moveTo>
                  <a:lnTo>
                    <a:pt x="0" y="0"/>
                  </a:lnTo>
                  <a:lnTo>
                    <a:pt x="114909" y="242315"/>
                  </a:lnTo>
                  <a:lnTo>
                    <a:pt x="459638" y="242315"/>
                  </a:lnTo>
                  <a:lnTo>
                    <a:pt x="574548" y="0"/>
                  </a:lnTo>
                  <a:close/>
                </a:path>
              </a:pathLst>
            </a:custGeom>
            <a:solidFill>
              <a:srgbClr val="4471C4"/>
            </a:solidFill>
          </p:spPr>
          <p:txBody>
            <a:bodyPr wrap="square" lIns="0" tIns="0" rIns="0" bIns="0" rtlCol="0"/>
            <a:lstStyle/>
            <a:p>
              <a:endParaRPr/>
            </a:p>
          </p:txBody>
        </p:sp>
        <p:sp>
          <p:nvSpPr>
            <p:cNvPr id="37" name="object 37"/>
            <p:cNvSpPr/>
            <p:nvPr/>
          </p:nvSpPr>
          <p:spPr>
            <a:xfrm>
              <a:off x="284988" y="2197607"/>
              <a:ext cx="574675" cy="242570"/>
            </a:xfrm>
            <a:custGeom>
              <a:avLst/>
              <a:gdLst/>
              <a:ahLst/>
              <a:cxnLst/>
              <a:rect l="l" t="t" r="r" b="b"/>
              <a:pathLst>
                <a:path w="574675" h="242569">
                  <a:moveTo>
                    <a:pt x="0" y="0"/>
                  </a:moveTo>
                  <a:lnTo>
                    <a:pt x="574548" y="0"/>
                  </a:lnTo>
                  <a:lnTo>
                    <a:pt x="459638" y="242315"/>
                  </a:lnTo>
                  <a:lnTo>
                    <a:pt x="114909" y="242315"/>
                  </a:lnTo>
                  <a:lnTo>
                    <a:pt x="0" y="0"/>
                  </a:lnTo>
                  <a:close/>
                </a:path>
              </a:pathLst>
            </a:custGeom>
            <a:ln w="12700">
              <a:solidFill>
                <a:srgbClr val="2E528F"/>
              </a:solidFill>
            </a:ln>
          </p:spPr>
          <p:txBody>
            <a:bodyPr wrap="square" lIns="0" tIns="0" rIns="0" bIns="0" rtlCol="0"/>
            <a:lstStyle/>
            <a:p>
              <a:endParaRPr/>
            </a:p>
          </p:txBody>
        </p:sp>
        <p:pic>
          <p:nvPicPr>
            <p:cNvPr id="38" name="object 38"/>
            <p:cNvPicPr/>
            <p:nvPr/>
          </p:nvPicPr>
          <p:blipFill>
            <a:blip r:embed="rId5" cstate="print"/>
            <a:stretch>
              <a:fillRect/>
            </a:stretch>
          </p:blipFill>
          <p:spPr>
            <a:xfrm>
              <a:off x="493522" y="2191257"/>
              <a:ext cx="152908" cy="98043"/>
            </a:xfrm>
            <a:prstGeom prst="rect">
              <a:avLst/>
            </a:prstGeom>
          </p:spPr>
        </p:pic>
      </p:grpSp>
      <p:sp>
        <p:nvSpPr>
          <p:cNvPr id="39" name="object 39"/>
          <p:cNvSpPr txBox="1"/>
          <p:nvPr/>
        </p:nvSpPr>
        <p:spPr>
          <a:xfrm>
            <a:off x="419811" y="2310764"/>
            <a:ext cx="177800" cy="101600"/>
          </a:xfrm>
          <a:prstGeom prst="rect">
            <a:avLst/>
          </a:prstGeom>
        </p:spPr>
        <p:txBody>
          <a:bodyPr vert="vert" wrap="square" lIns="0" tIns="0" rIns="0" bIns="0" rtlCol="0">
            <a:spAutoFit/>
          </a:bodyPr>
          <a:lstStyle/>
          <a:p>
            <a:pPr marL="12700">
              <a:lnSpc>
                <a:spcPts val="1240"/>
              </a:lnSpc>
            </a:pPr>
            <a:r>
              <a:rPr sz="1200" dirty="0">
                <a:solidFill>
                  <a:srgbClr val="FFFFFF"/>
                </a:solidFill>
                <a:latin typeface="Calibri"/>
                <a:cs typeface="Calibri"/>
              </a:rPr>
              <a:t>+</a:t>
            </a:r>
            <a:endParaRPr sz="1200">
              <a:latin typeface="Calibri"/>
              <a:cs typeface="Calibri"/>
            </a:endParaRPr>
          </a:p>
        </p:txBody>
      </p:sp>
      <p:grpSp>
        <p:nvGrpSpPr>
          <p:cNvPr id="40" name="object 40"/>
          <p:cNvGrpSpPr/>
          <p:nvPr/>
        </p:nvGrpSpPr>
        <p:grpSpPr>
          <a:xfrm>
            <a:off x="571245" y="2435351"/>
            <a:ext cx="502284" cy="538480"/>
            <a:chOff x="571245" y="2435351"/>
            <a:chExt cx="502284" cy="538480"/>
          </a:xfrm>
        </p:grpSpPr>
        <p:sp>
          <p:nvSpPr>
            <p:cNvPr id="41" name="object 41"/>
            <p:cNvSpPr/>
            <p:nvPr/>
          </p:nvSpPr>
          <p:spPr>
            <a:xfrm>
              <a:off x="746759" y="2691383"/>
              <a:ext cx="320040" cy="276225"/>
            </a:xfrm>
            <a:custGeom>
              <a:avLst/>
              <a:gdLst/>
              <a:ahLst/>
              <a:cxnLst/>
              <a:rect l="l" t="t" r="r" b="b"/>
              <a:pathLst>
                <a:path w="320040" h="276225">
                  <a:moveTo>
                    <a:pt x="320040" y="0"/>
                  </a:moveTo>
                  <a:lnTo>
                    <a:pt x="0" y="0"/>
                  </a:lnTo>
                  <a:lnTo>
                    <a:pt x="0" y="275844"/>
                  </a:lnTo>
                  <a:lnTo>
                    <a:pt x="320040" y="275844"/>
                  </a:lnTo>
                  <a:lnTo>
                    <a:pt x="320040" y="0"/>
                  </a:lnTo>
                  <a:close/>
                </a:path>
              </a:pathLst>
            </a:custGeom>
            <a:solidFill>
              <a:srgbClr val="4471C4"/>
            </a:solidFill>
          </p:spPr>
          <p:txBody>
            <a:bodyPr wrap="square" lIns="0" tIns="0" rIns="0" bIns="0" rtlCol="0"/>
            <a:lstStyle/>
            <a:p>
              <a:endParaRPr/>
            </a:p>
          </p:txBody>
        </p:sp>
        <p:sp>
          <p:nvSpPr>
            <p:cNvPr id="42" name="object 42"/>
            <p:cNvSpPr/>
            <p:nvPr/>
          </p:nvSpPr>
          <p:spPr>
            <a:xfrm>
              <a:off x="746759" y="2691383"/>
              <a:ext cx="320040" cy="276225"/>
            </a:xfrm>
            <a:custGeom>
              <a:avLst/>
              <a:gdLst/>
              <a:ahLst/>
              <a:cxnLst/>
              <a:rect l="l" t="t" r="r" b="b"/>
              <a:pathLst>
                <a:path w="320040" h="276225">
                  <a:moveTo>
                    <a:pt x="0" y="275844"/>
                  </a:moveTo>
                  <a:lnTo>
                    <a:pt x="320040" y="275844"/>
                  </a:lnTo>
                  <a:lnTo>
                    <a:pt x="320040" y="0"/>
                  </a:lnTo>
                  <a:lnTo>
                    <a:pt x="0" y="0"/>
                  </a:lnTo>
                  <a:lnTo>
                    <a:pt x="0" y="275844"/>
                  </a:lnTo>
                  <a:close/>
                </a:path>
              </a:pathLst>
            </a:custGeom>
            <a:ln w="12699">
              <a:solidFill>
                <a:srgbClr val="2E528F"/>
              </a:solidFill>
            </a:ln>
          </p:spPr>
          <p:txBody>
            <a:bodyPr wrap="square" lIns="0" tIns="0" rIns="0" bIns="0" rtlCol="0"/>
            <a:lstStyle/>
            <a:p>
              <a:endParaRPr/>
            </a:p>
          </p:txBody>
        </p:sp>
        <p:sp>
          <p:nvSpPr>
            <p:cNvPr id="43" name="object 43"/>
            <p:cNvSpPr/>
            <p:nvPr/>
          </p:nvSpPr>
          <p:spPr>
            <a:xfrm>
              <a:off x="571245" y="2435351"/>
              <a:ext cx="176530" cy="431800"/>
            </a:xfrm>
            <a:custGeom>
              <a:avLst/>
              <a:gdLst/>
              <a:ahLst/>
              <a:cxnLst/>
              <a:rect l="l" t="t" r="r" b="b"/>
              <a:pathLst>
                <a:path w="176529" h="431800">
                  <a:moveTo>
                    <a:pt x="100241" y="355346"/>
                  </a:moveTo>
                  <a:lnTo>
                    <a:pt x="100241" y="431546"/>
                  </a:lnTo>
                  <a:lnTo>
                    <a:pt x="163741" y="399796"/>
                  </a:lnTo>
                  <a:lnTo>
                    <a:pt x="112941" y="399796"/>
                  </a:lnTo>
                  <a:lnTo>
                    <a:pt x="112941" y="387096"/>
                  </a:lnTo>
                  <a:lnTo>
                    <a:pt x="163741" y="387096"/>
                  </a:lnTo>
                  <a:lnTo>
                    <a:pt x="100241" y="355346"/>
                  </a:lnTo>
                  <a:close/>
                </a:path>
                <a:path w="176529" h="431800">
                  <a:moveTo>
                    <a:pt x="12700" y="0"/>
                  </a:moveTo>
                  <a:lnTo>
                    <a:pt x="0" y="0"/>
                  </a:lnTo>
                  <a:lnTo>
                    <a:pt x="0" y="399796"/>
                  </a:lnTo>
                  <a:lnTo>
                    <a:pt x="100241" y="399796"/>
                  </a:lnTo>
                  <a:lnTo>
                    <a:pt x="100241" y="393446"/>
                  </a:lnTo>
                  <a:lnTo>
                    <a:pt x="12700" y="393446"/>
                  </a:lnTo>
                  <a:lnTo>
                    <a:pt x="6350" y="387096"/>
                  </a:lnTo>
                  <a:lnTo>
                    <a:pt x="12700" y="387096"/>
                  </a:lnTo>
                  <a:lnTo>
                    <a:pt x="12700" y="0"/>
                  </a:lnTo>
                  <a:close/>
                </a:path>
                <a:path w="176529" h="431800">
                  <a:moveTo>
                    <a:pt x="163741" y="387096"/>
                  </a:moveTo>
                  <a:lnTo>
                    <a:pt x="112941" y="387096"/>
                  </a:lnTo>
                  <a:lnTo>
                    <a:pt x="112941" y="399796"/>
                  </a:lnTo>
                  <a:lnTo>
                    <a:pt x="163741" y="399796"/>
                  </a:lnTo>
                  <a:lnTo>
                    <a:pt x="176441" y="393446"/>
                  </a:lnTo>
                  <a:lnTo>
                    <a:pt x="163741" y="387096"/>
                  </a:lnTo>
                  <a:close/>
                </a:path>
                <a:path w="176529" h="431800">
                  <a:moveTo>
                    <a:pt x="12700" y="387096"/>
                  </a:moveTo>
                  <a:lnTo>
                    <a:pt x="6350" y="387096"/>
                  </a:lnTo>
                  <a:lnTo>
                    <a:pt x="12700" y="393446"/>
                  </a:lnTo>
                  <a:lnTo>
                    <a:pt x="12700" y="387096"/>
                  </a:lnTo>
                  <a:close/>
                </a:path>
                <a:path w="176529" h="431800">
                  <a:moveTo>
                    <a:pt x="100241" y="387096"/>
                  </a:moveTo>
                  <a:lnTo>
                    <a:pt x="12700" y="387096"/>
                  </a:lnTo>
                  <a:lnTo>
                    <a:pt x="12700" y="393446"/>
                  </a:lnTo>
                  <a:lnTo>
                    <a:pt x="100241" y="393446"/>
                  </a:lnTo>
                  <a:lnTo>
                    <a:pt x="100241" y="387096"/>
                  </a:lnTo>
                  <a:close/>
                </a:path>
              </a:pathLst>
            </a:custGeom>
            <a:solidFill>
              <a:srgbClr val="4471C4"/>
            </a:solidFill>
          </p:spPr>
          <p:txBody>
            <a:bodyPr wrap="square" lIns="0" tIns="0" rIns="0" bIns="0" rtlCol="0"/>
            <a:lstStyle/>
            <a:p>
              <a:endParaRPr/>
            </a:p>
          </p:txBody>
        </p:sp>
      </p:grpSp>
      <p:sp>
        <p:nvSpPr>
          <p:cNvPr id="44" name="object 44"/>
          <p:cNvSpPr txBox="1"/>
          <p:nvPr/>
        </p:nvSpPr>
        <p:spPr>
          <a:xfrm>
            <a:off x="738327" y="2715259"/>
            <a:ext cx="33401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MUX</a:t>
            </a:r>
            <a:endParaRPr sz="1200">
              <a:latin typeface="Calibri"/>
              <a:cs typeface="Calibri"/>
            </a:endParaRPr>
          </a:p>
        </p:txBody>
      </p:sp>
      <p:grpSp>
        <p:nvGrpSpPr>
          <p:cNvPr id="45" name="object 45"/>
          <p:cNvGrpSpPr/>
          <p:nvPr/>
        </p:nvGrpSpPr>
        <p:grpSpPr>
          <a:xfrm>
            <a:off x="347218" y="1790445"/>
            <a:ext cx="278130" cy="267335"/>
            <a:chOff x="347218" y="1790445"/>
            <a:chExt cx="278130" cy="267335"/>
          </a:xfrm>
        </p:grpSpPr>
        <p:sp>
          <p:nvSpPr>
            <p:cNvPr id="46" name="object 46"/>
            <p:cNvSpPr/>
            <p:nvPr/>
          </p:nvSpPr>
          <p:spPr>
            <a:xfrm>
              <a:off x="353568" y="1796795"/>
              <a:ext cx="265430" cy="254635"/>
            </a:xfrm>
            <a:custGeom>
              <a:avLst/>
              <a:gdLst/>
              <a:ahLst/>
              <a:cxnLst/>
              <a:rect l="l" t="t" r="r" b="b"/>
              <a:pathLst>
                <a:path w="265430" h="254635">
                  <a:moveTo>
                    <a:pt x="265176" y="0"/>
                  </a:moveTo>
                  <a:lnTo>
                    <a:pt x="0" y="0"/>
                  </a:lnTo>
                  <a:lnTo>
                    <a:pt x="0" y="254508"/>
                  </a:lnTo>
                  <a:lnTo>
                    <a:pt x="265176" y="254508"/>
                  </a:lnTo>
                  <a:lnTo>
                    <a:pt x="265176" y="0"/>
                  </a:lnTo>
                  <a:close/>
                </a:path>
              </a:pathLst>
            </a:custGeom>
            <a:solidFill>
              <a:srgbClr val="4471C4"/>
            </a:solidFill>
          </p:spPr>
          <p:txBody>
            <a:bodyPr wrap="square" lIns="0" tIns="0" rIns="0" bIns="0" rtlCol="0"/>
            <a:lstStyle/>
            <a:p>
              <a:endParaRPr/>
            </a:p>
          </p:txBody>
        </p:sp>
        <p:sp>
          <p:nvSpPr>
            <p:cNvPr id="47" name="object 47"/>
            <p:cNvSpPr/>
            <p:nvPr/>
          </p:nvSpPr>
          <p:spPr>
            <a:xfrm>
              <a:off x="353568" y="1796795"/>
              <a:ext cx="265430" cy="254635"/>
            </a:xfrm>
            <a:custGeom>
              <a:avLst/>
              <a:gdLst/>
              <a:ahLst/>
              <a:cxnLst/>
              <a:rect l="l" t="t" r="r" b="b"/>
              <a:pathLst>
                <a:path w="265430" h="254635">
                  <a:moveTo>
                    <a:pt x="0" y="254508"/>
                  </a:moveTo>
                  <a:lnTo>
                    <a:pt x="265176" y="254508"/>
                  </a:lnTo>
                  <a:lnTo>
                    <a:pt x="265176" y="0"/>
                  </a:lnTo>
                  <a:lnTo>
                    <a:pt x="0" y="0"/>
                  </a:lnTo>
                  <a:lnTo>
                    <a:pt x="0" y="254508"/>
                  </a:lnTo>
                  <a:close/>
                </a:path>
              </a:pathLst>
            </a:custGeom>
            <a:ln w="12700">
              <a:solidFill>
                <a:srgbClr val="2E528F"/>
              </a:solidFill>
            </a:ln>
          </p:spPr>
          <p:txBody>
            <a:bodyPr wrap="square" lIns="0" tIns="0" rIns="0" bIns="0" rtlCol="0"/>
            <a:lstStyle/>
            <a:p>
              <a:endParaRPr/>
            </a:p>
          </p:txBody>
        </p:sp>
      </p:grpSp>
      <p:sp>
        <p:nvSpPr>
          <p:cNvPr id="48" name="object 48"/>
          <p:cNvSpPr txBox="1"/>
          <p:nvPr/>
        </p:nvSpPr>
        <p:spPr>
          <a:xfrm>
            <a:off x="399389" y="1821560"/>
            <a:ext cx="18669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PC</a:t>
            </a:r>
            <a:endParaRPr sz="1200">
              <a:latin typeface="Calibri"/>
              <a:cs typeface="Calibri"/>
            </a:endParaRPr>
          </a:p>
        </p:txBody>
      </p:sp>
      <p:grpSp>
        <p:nvGrpSpPr>
          <p:cNvPr id="49" name="object 49"/>
          <p:cNvGrpSpPr/>
          <p:nvPr/>
        </p:nvGrpSpPr>
        <p:grpSpPr>
          <a:xfrm>
            <a:off x="341375" y="2031492"/>
            <a:ext cx="1261745" cy="894715"/>
            <a:chOff x="341375" y="2031492"/>
            <a:chExt cx="1261745" cy="894715"/>
          </a:xfrm>
        </p:grpSpPr>
        <p:pic>
          <p:nvPicPr>
            <p:cNvPr id="50" name="object 50"/>
            <p:cNvPicPr/>
            <p:nvPr/>
          </p:nvPicPr>
          <p:blipFill>
            <a:blip r:embed="rId6" cstate="print"/>
            <a:stretch>
              <a:fillRect/>
            </a:stretch>
          </p:blipFill>
          <p:spPr>
            <a:xfrm>
              <a:off x="341375" y="2031492"/>
              <a:ext cx="76200" cy="159638"/>
            </a:xfrm>
            <a:prstGeom prst="rect">
              <a:avLst/>
            </a:prstGeom>
          </p:spPr>
        </p:pic>
        <p:sp>
          <p:nvSpPr>
            <p:cNvPr id="51" name="object 51"/>
            <p:cNvSpPr/>
            <p:nvPr/>
          </p:nvSpPr>
          <p:spPr>
            <a:xfrm>
              <a:off x="1066799" y="2849880"/>
              <a:ext cx="536575" cy="76200"/>
            </a:xfrm>
            <a:custGeom>
              <a:avLst/>
              <a:gdLst/>
              <a:ahLst/>
              <a:cxnLst/>
              <a:rect l="l" t="t" r="r" b="b"/>
              <a:pathLst>
                <a:path w="536575" h="76200">
                  <a:moveTo>
                    <a:pt x="76200" y="0"/>
                  </a:moveTo>
                  <a:lnTo>
                    <a:pt x="0" y="38100"/>
                  </a:lnTo>
                  <a:lnTo>
                    <a:pt x="76200" y="76200"/>
                  </a:lnTo>
                  <a:lnTo>
                    <a:pt x="76200" y="44450"/>
                  </a:lnTo>
                  <a:lnTo>
                    <a:pt x="63500" y="44450"/>
                  </a:lnTo>
                  <a:lnTo>
                    <a:pt x="63500" y="31750"/>
                  </a:lnTo>
                  <a:lnTo>
                    <a:pt x="76200" y="31750"/>
                  </a:lnTo>
                  <a:lnTo>
                    <a:pt x="76200" y="0"/>
                  </a:lnTo>
                  <a:close/>
                </a:path>
                <a:path w="536575" h="76200">
                  <a:moveTo>
                    <a:pt x="76200" y="31750"/>
                  </a:moveTo>
                  <a:lnTo>
                    <a:pt x="63500" y="31750"/>
                  </a:lnTo>
                  <a:lnTo>
                    <a:pt x="63500" y="44450"/>
                  </a:lnTo>
                  <a:lnTo>
                    <a:pt x="76200" y="44450"/>
                  </a:lnTo>
                  <a:lnTo>
                    <a:pt x="76200" y="31750"/>
                  </a:lnTo>
                  <a:close/>
                </a:path>
                <a:path w="536575" h="76200">
                  <a:moveTo>
                    <a:pt x="536321" y="31750"/>
                  </a:moveTo>
                  <a:lnTo>
                    <a:pt x="76200" y="31750"/>
                  </a:lnTo>
                  <a:lnTo>
                    <a:pt x="76200" y="44450"/>
                  </a:lnTo>
                  <a:lnTo>
                    <a:pt x="536321" y="44450"/>
                  </a:lnTo>
                  <a:lnTo>
                    <a:pt x="536321" y="31750"/>
                  </a:lnTo>
                  <a:close/>
                </a:path>
              </a:pathLst>
            </a:custGeom>
            <a:solidFill>
              <a:srgbClr val="4471C4"/>
            </a:solidFill>
          </p:spPr>
          <p:txBody>
            <a:bodyPr wrap="square" lIns="0" tIns="0" rIns="0" bIns="0" rtlCol="0"/>
            <a:lstStyle/>
            <a:p>
              <a:endParaRPr/>
            </a:p>
          </p:txBody>
        </p:sp>
      </p:grpSp>
      <p:sp>
        <p:nvSpPr>
          <p:cNvPr id="52" name="object 52"/>
          <p:cNvSpPr txBox="1"/>
          <p:nvPr/>
        </p:nvSpPr>
        <p:spPr>
          <a:xfrm>
            <a:off x="1199489" y="2719577"/>
            <a:ext cx="547370" cy="330200"/>
          </a:xfrm>
          <a:prstGeom prst="rect">
            <a:avLst/>
          </a:prstGeom>
        </p:spPr>
        <p:txBody>
          <a:bodyPr vert="horz" wrap="square" lIns="0" tIns="12065" rIns="0" bIns="0" rtlCol="0">
            <a:spAutoFit/>
          </a:bodyPr>
          <a:lstStyle/>
          <a:p>
            <a:pPr marL="12700" marR="5080">
              <a:lnSpc>
                <a:spcPct val="100000"/>
              </a:lnSpc>
              <a:spcBef>
                <a:spcPts val="95"/>
              </a:spcBef>
            </a:pPr>
            <a:r>
              <a:rPr sz="1000" b="1" dirty="0">
                <a:latin typeface="Calibri"/>
                <a:cs typeface="Calibri"/>
              </a:rPr>
              <a:t>PC</a:t>
            </a:r>
            <a:r>
              <a:rPr sz="1000" b="1" spc="-25" dirty="0">
                <a:latin typeface="Calibri"/>
                <a:cs typeface="Calibri"/>
              </a:rPr>
              <a:t> </a:t>
            </a:r>
            <a:r>
              <a:rPr sz="1000" b="1" spc="-10" dirty="0">
                <a:latin typeface="Calibri"/>
                <a:cs typeface="Calibri"/>
              </a:rPr>
              <a:t>Source Select</a:t>
            </a:r>
            <a:endParaRPr sz="1000">
              <a:latin typeface="Calibri"/>
              <a:cs typeface="Calibri"/>
            </a:endParaRPr>
          </a:p>
        </p:txBody>
      </p:sp>
      <p:grpSp>
        <p:nvGrpSpPr>
          <p:cNvPr id="53" name="object 53"/>
          <p:cNvGrpSpPr/>
          <p:nvPr/>
        </p:nvGrpSpPr>
        <p:grpSpPr>
          <a:xfrm>
            <a:off x="118619" y="1886711"/>
            <a:ext cx="3170555" cy="3269615"/>
            <a:chOff x="118619" y="1886711"/>
            <a:chExt cx="3170555" cy="3269615"/>
          </a:xfrm>
        </p:grpSpPr>
        <p:sp>
          <p:nvSpPr>
            <p:cNvPr id="54" name="object 54"/>
            <p:cNvSpPr/>
            <p:nvPr/>
          </p:nvSpPr>
          <p:spPr>
            <a:xfrm>
              <a:off x="118618" y="1886711"/>
              <a:ext cx="1120775" cy="1316990"/>
            </a:xfrm>
            <a:custGeom>
              <a:avLst/>
              <a:gdLst/>
              <a:ahLst/>
              <a:cxnLst/>
              <a:rect l="l" t="t" r="r" b="b"/>
              <a:pathLst>
                <a:path w="1120775" h="1316989">
                  <a:moveTo>
                    <a:pt x="794118" y="1081532"/>
                  </a:moveTo>
                  <a:lnTo>
                    <a:pt x="781418" y="1081532"/>
                  </a:lnTo>
                  <a:lnTo>
                    <a:pt x="781418" y="1303782"/>
                  </a:lnTo>
                  <a:lnTo>
                    <a:pt x="12700" y="1303782"/>
                  </a:lnTo>
                  <a:lnTo>
                    <a:pt x="12700" y="44450"/>
                  </a:lnTo>
                  <a:lnTo>
                    <a:pt x="158750" y="44450"/>
                  </a:lnTo>
                  <a:lnTo>
                    <a:pt x="158750" y="76200"/>
                  </a:lnTo>
                  <a:lnTo>
                    <a:pt x="222250" y="44450"/>
                  </a:lnTo>
                  <a:lnTo>
                    <a:pt x="234950" y="38100"/>
                  </a:lnTo>
                  <a:lnTo>
                    <a:pt x="222250" y="31750"/>
                  </a:lnTo>
                  <a:lnTo>
                    <a:pt x="158750" y="0"/>
                  </a:lnTo>
                  <a:lnTo>
                    <a:pt x="158750" y="31750"/>
                  </a:lnTo>
                  <a:lnTo>
                    <a:pt x="0" y="31750"/>
                  </a:lnTo>
                  <a:lnTo>
                    <a:pt x="0" y="1316482"/>
                  </a:lnTo>
                  <a:lnTo>
                    <a:pt x="794118" y="1316482"/>
                  </a:lnTo>
                  <a:lnTo>
                    <a:pt x="794118" y="1310132"/>
                  </a:lnTo>
                  <a:lnTo>
                    <a:pt x="794118" y="1303782"/>
                  </a:lnTo>
                  <a:lnTo>
                    <a:pt x="794118" y="1081532"/>
                  </a:lnTo>
                  <a:close/>
                </a:path>
                <a:path w="1120775" h="1316989">
                  <a:moveTo>
                    <a:pt x="1120152" y="542290"/>
                  </a:moveTo>
                  <a:lnTo>
                    <a:pt x="786384" y="542290"/>
                  </a:lnTo>
                  <a:lnTo>
                    <a:pt x="786384" y="727456"/>
                  </a:lnTo>
                  <a:lnTo>
                    <a:pt x="754634" y="727456"/>
                  </a:lnTo>
                  <a:lnTo>
                    <a:pt x="792734" y="803656"/>
                  </a:lnTo>
                  <a:lnTo>
                    <a:pt x="824484" y="740156"/>
                  </a:lnTo>
                  <a:lnTo>
                    <a:pt x="830834" y="727456"/>
                  </a:lnTo>
                  <a:lnTo>
                    <a:pt x="799084" y="727456"/>
                  </a:lnTo>
                  <a:lnTo>
                    <a:pt x="799084" y="554990"/>
                  </a:lnTo>
                  <a:lnTo>
                    <a:pt x="1120152" y="554990"/>
                  </a:lnTo>
                  <a:lnTo>
                    <a:pt x="1120152" y="548640"/>
                  </a:lnTo>
                  <a:lnTo>
                    <a:pt x="1120152" y="542290"/>
                  </a:lnTo>
                  <a:close/>
                </a:path>
              </a:pathLst>
            </a:custGeom>
            <a:solidFill>
              <a:srgbClr val="4471C4"/>
            </a:solidFill>
          </p:spPr>
          <p:txBody>
            <a:bodyPr wrap="square" lIns="0" tIns="0" rIns="0" bIns="0" rtlCol="0"/>
            <a:lstStyle/>
            <a:p>
              <a:endParaRPr/>
            </a:p>
          </p:txBody>
        </p:sp>
        <p:pic>
          <p:nvPicPr>
            <p:cNvPr id="55" name="object 55"/>
            <p:cNvPicPr/>
            <p:nvPr/>
          </p:nvPicPr>
          <p:blipFill>
            <a:blip r:embed="rId6" cstate="print"/>
            <a:stretch>
              <a:fillRect/>
            </a:stretch>
          </p:blipFill>
          <p:spPr>
            <a:xfrm>
              <a:off x="949451" y="2951987"/>
              <a:ext cx="76200" cy="159638"/>
            </a:xfrm>
            <a:prstGeom prst="rect">
              <a:avLst/>
            </a:prstGeom>
          </p:spPr>
        </p:pic>
        <p:sp>
          <p:nvSpPr>
            <p:cNvPr id="56" name="object 56"/>
            <p:cNvSpPr/>
            <p:nvPr/>
          </p:nvSpPr>
          <p:spPr>
            <a:xfrm>
              <a:off x="2292095" y="4034027"/>
              <a:ext cx="990600" cy="264160"/>
            </a:xfrm>
            <a:custGeom>
              <a:avLst/>
              <a:gdLst/>
              <a:ahLst/>
              <a:cxnLst/>
              <a:rect l="l" t="t" r="r" b="b"/>
              <a:pathLst>
                <a:path w="990600" h="264160">
                  <a:moveTo>
                    <a:pt x="0" y="263652"/>
                  </a:moveTo>
                  <a:lnTo>
                    <a:pt x="990600" y="263652"/>
                  </a:lnTo>
                  <a:lnTo>
                    <a:pt x="990600" y="0"/>
                  </a:lnTo>
                  <a:lnTo>
                    <a:pt x="0" y="0"/>
                  </a:lnTo>
                  <a:lnTo>
                    <a:pt x="0" y="263652"/>
                  </a:lnTo>
                  <a:close/>
                </a:path>
              </a:pathLst>
            </a:custGeom>
            <a:ln w="12700">
              <a:solidFill>
                <a:srgbClr val="2E528F"/>
              </a:solidFill>
            </a:ln>
          </p:spPr>
          <p:txBody>
            <a:bodyPr wrap="square" lIns="0" tIns="0" rIns="0" bIns="0" rtlCol="0"/>
            <a:lstStyle/>
            <a:p>
              <a:endParaRPr/>
            </a:p>
          </p:txBody>
        </p:sp>
        <p:sp>
          <p:nvSpPr>
            <p:cNvPr id="57" name="object 57"/>
            <p:cNvSpPr/>
            <p:nvPr/>
          </p:nvSpPr>
          <p:spPr>
            <a:xfrm>
              <a:off x="2292095" y="4319016"/>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58" name="object 58"/>
            <p:cNvSpPr/>
            <p:nvPr/>
          </p:nvSpPr>
          <p:spPr>
            <a:xfrm>
              <a:off x="2292095" y="4319016"/>
              <a:ext cx="990600" cy="830580"/>
            </a:xfrm>
            <a:custGeom>
              <a:avLst/>
              <a:gdLst/>
              <a:ahLst/>
              <a:cxnLst/>
              <a:rect l="l" t="t" r="r" b="b"/>
              <a:pathLst>
                <a:path w="990600" h="830579">
                  <a:moveTo>
                    <a:pt x="0" y="262128"/>
                  </a:moveTo>
                  <a:lnTo>
                    <a:pt x="990600" y="262128"/>
                  </a:lnTo>
                  <a:lnTo>
                    <a:pt x="990600" y="0"/>
                  </a:lnTo>
                  <a:lnTo>
                    <a:pt x="0" y="0"/>
                  </a:lnTo>
                  <a:lnTo>
                    <a:pt x="0" y="262128"/>
                  </a:lnTo>
                  <a:close/>
                </a:path>
                <a:path w="990600" h="830579">
                  <a:moveTo>
                    <a:pt x="0" y="545592"/>
                  </a:moveTo>
                  <a:lnTo>
                    <a:pt x="990600" y="545592"/>
                  </a:lnTo>
                  <a:lnTo>
                    <a:pt x="990600" y="283463"/>
                  </a:lnTo>
                  <a:lnTo>
                    <a:pt x="0" y="283463"/>
                  </a:lnTo>
                  <a:lnTo>
                    <a:pt x="0" y="545592"/>
                  </a:lnTo>
                  <a:close/>
                </a:path>
                <a:path w="990600" h="830579">
                  <a:moveTo>
                    <a:pt x="0" y="830580"/>
                  </a:moveTo>
                  <a:lnTo>
                    <a:pt x="990600" y="830580"/>
                  </a:lnTo>
                  <a:lnTo>
                    <a:pt x="990600" y="566928"/>
                  </a:lnTo>
                  <a:lnTo>
                    <a:pt x="0" y="566928"/>
                  </a:lnTo>
                  <a:lnTo>
                    <a:pt x="0" y="830580"/>
                  </a:lnTo>
                  <a:close/>
                </a:path>
              </a:pathLst>
            </a:custGeom>
            <a:ln w="12700">
              <a:solidFill>
                <a:srgbClr val="2E528F"/>
              </a:solidFill>
            </a:ln>
          </p:spPr>
          <p:txBody>
            <a:bodyPr wrap="square" lIns="0" tIns="0" rIns="0" bIns="0" rtlCol="0"/>
            <a:lstStyle/>
            <a:p>
              <a:endParaRPr/>
            </a:p>
          </p:txBody>
        </p:sp>
      </p:grpSp>
      <p:sp>
        <p:nvSpPr>
          <p:cNvPr id="59" name="object 59"/>
          <p:cNvSpPr txBox="1"/>
          <p:nvPr/>
        </p:nvSpPr>
        <p:spPr>
          <a:xfrm>
            <a:off x="2298445" y="4040378"/>
            <a:ext cx="977900" cy="261620"/>
          </a:xfrm>
          <a:prstGeom prst="rect">
            <a:avLst/>
          </a:prstGeom>
          <a:solidFill>
            <a:srgbClr val="4471C4"/>
          </a:solidFill>
        </p:spPr>
        <p:txBody>
          <a:bodyPr vert="horz" wrap="square" lIns="0" tIns="0" rIns="0" bIns="0" rtlCol="0">
            <a:spAutoFit/>
          </a:bodyPr>
          <a:lstStyle/>
          <a:p>
            <a:pPr marL="38735">
              <a:lnSpc>
                <a:spcPts val="1945"/>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1</a:t>
            </a:r>
            <a:endParaRPr sz="1800">
              <a:latin typeface="Calibri"/>
              <a:cs typeface="Calibri"/>
            </a:endParaRPr>
          </a:p>
        </p:txBody>
      </p:sp>
      <p:sp>
        <p:nvSpPr>
          <p:cNvPr id="60" name="object 60"/>
          <p:cNvSpPr txBox="1"/>
          <p:nvPr/>
        </p:nvSpPr>
        <p:spPr>
          <a:xfrm>
            <a:off x="2324861" y="4277995"/>
            <a:ext cx="5359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2</a:t>
            </a:r>
            <a:endParaRPr sz="1800">
              <a:latin typeface="Calibri"/>
              <a:cs typeface="Calibri"/>
            </a:endParaRPr>
          </a:p>
        </p:txBody>
      </p:sp>
      <p:sp>
        <p:nvSpPr>
          <p:cNvPr id="61" name="object 61"/>
          <p:cNvSpPr txBox="1"/>
          <p:nvPr/>
        </p:nvSpPr>
        <p:spPr>
          <a:xfrm>
            <a:off x="2298445" y="4598161"/>
            <a:ext cx="977900" cy="271145"/>
          </a:xfrm>
          <a:prstGeom prst="rect">
            <a:avLst/>
          </a:prstGeom>
          <a:solidFill>
            <a:srgbClr val="4471C4"/>
          </a:solidFill>
        </p:spPr>
        <p:txBody>
          <a:bodyPr vert="horz" wrap="square" lIns="0" tIns="0" rIns="0" bIns="0" rtlCol="0">
            <a:spAutoFit/>
          </a:bodyPr>
          <a:lstStyle/>
          <a:p>
            <a:pPr marL="38735">
              <a:lnSpc>
                <a:spcPts val="2025"/>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3</a:t>
            </a:r>
            <a:endParaRPr sz="1800">
              <a:latin typeface="Calibri"/>
              <a:cs typeface="Calibri"/>
            </a:endParaRPr>
          </a:p>
        </p:txBody>
      </p:sp>
      <p:sp>
        <p:nvSpPr>
          <p:cNvPr id="62" name="object 62"/>
          <p:cNvSpPr txBox="1"/>
          <p:nvPr/>
        </p:nvSpPr>
        <p:spPr>
          <a:xfrm>
            <a:off x="2298445" y="4881626"/>
            <a:ext cx="977900" cy="261620"/>
          </a:xfrm>
          <a:prstGeom prst="rect">
            <a:avLst/>
          </a:prstGeom>
          <a:solidFill>
            <a:srgbClr val="4471C4"/>
          </a:solidFill>
        </p:spPr>
        <p:txBody>
          <a:bodyPr vert="horz" wrap="square" lIns="0" tIns="0" rIns="0" bIns="0" rtlCol="0">
            <a:spAutoFit/>
          </a:bodyPr>
          <a:lstStyle/>
          <a:p>
            <a:pPr marL="38735">
              <a:lnSpc>
                <a:spcPts val="1975"/>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4</a:t>
            </a:r>
            <a:endParaRPr sz="1800">
              <a:latin typeface="Calibri"/>
              <a:cs typeface="Calibri"/>
            </a:endParaRPr>
          </a:p>
        </p:txBody>
      </p:sp>
      <p:sp>
        <p:nvSpPr>
          <p:cNvPr id="63" name="object 63"/>
          <p:cNvSpPr txBox="1"/>
          <p:nvPr/>
        </p:nvSpPr>
        <p:spPr>
          <a:xfrm>
            <a:off x="2927095" y="2229358"/>
            <a:ext cx="495934" cy="391160"/>
          </a:xfrm>
          <a:prstGeom prst="rect">
            <a:avLst/>
          </a:prstGeom>
        </p:spPr>
        <p:txBody>
          <a:bodyPr vert="horz" wrap="square" lIns="0" tIns="12700" rIns="0" bIns="0" rtlCol="0">
            <a:spAutoFit/>
          </a:bodyPr>
          <a:lstStyle/>
          <a:p>
            <a:pPr marL="12700" marR="5080">
              <a:lnSpc>
                <a:spcPct val="100000"/>
              </a:lnSpc>
              <a:spcBef>
                <a:spcPts val="100"/>
              </a:spcBef>
            </a:pPr>
            <a:r>
              <a:rPr sz="1200" b="1" spc="-10" dirty="0">
                <a:latin typeface="Calibri"/>
                <a:cs typeface="Calibri"/>
              </a:rPr>
              <a:t>Control Signals</a:t>
            </a:r>
            <a:endParaRPr sz="1200">
              <a:latin typeface="Calibri"/>
              <a:cs typeface="Calibri"/>
            </a:endParaRPr>
          </a:p>
        </p:txBody>
      </p:sp>
      <p:sp>
        <p:nvSpPr>
          <p:cNvPr id="64" name="object 64"/>
          <p:cNvSpPr txBox="1"/>
          <p:nvPr/>
        </p:nvSpPr>
        <p:spPr>
          <a:xfrm>
            <a:off x="2960877" y="2924683"/>
            <a:ext cx="342265"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Read</a:t>
            </a:r>
            <a:endParaRPr sz="1200">
              <a:latin typeface="Calibri"/>
              <a:cs typeface="Calibri"/>
            </a:endParaRPr>
          </a:p>
        </p:txBody>
      </p:sp>
      <p:sp>
        <p:nvSpPr>
          <p:cNvPr id="65" name="object 65"/>
          <p:cNvSpPr txBox="1"/>
          <p:nvPr/>
        </p:nvSpPr>
        <p:spPr>
          <a:xfrm>
            <a:off x="2960877" y="3107563"/>
            <a:ext cx="483234"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Registe</a:t>
            </a:r>
            <a:endParaRPr sz="1200">
              <a:latin typeface="Calibri"/>
              <a:cs typeface="Calibri"/>
            </a:endParaRPr>
          </a:p>
        </p:txBody>
      </p:sp>
      <p:sp>
        <p:nvSpPr>
          <p:cNvPr id="66" name="object 66"/>
          <p:cNvSpPr txBox="1"/>
          <p:nvPr/>
        </p:nvSpPr>
        <p:spPr>
          <a:xfrm>
            <a:off x="2960877" y="3290442"/>
            <a:ext cx="404495" cy="391160"/>
          </a:xfrm>
          <a:prstGeom prst="rect">
            <a:avLst/>
          </a:prstGeom>
        </p:spPr>
        <p:txBody>
          <a:bodyPr vert="horz" wrap="square" lIns="0" tIns="12700" rIns="0" bIns="0" rtlCol="0">
            <a:spAutoFit/>
          </a:bodyPr>
          <a:lstStyle/>
          <a:p>
            <a:pPr marL="12700" marR="5080">
              <a:lnSpc>
                <a:spcPct val="100000"/>
              </a:lnSpc>
              <a:spcBef>
                <a:spcPts val="100"/>
              </a:spcBef>
            </a:pPr>
            <a:r>
              <a:rPr sz="1200" b="1" dirty="0">
                <a:latin typeface="Calibri"/>
                <a:cs typeface="Calibri"/>
              </a:rPr>
              <a:t>A</a:t>
            </a:r>
            <a:r>
              <a:rPr sz="1200" b="1" spc="-5" dirty="0">
                <a:latin typeface="Calibri"/>
                <a:cs typeface="Calibri"/>
              </a:rPr>
              <a:t> </a:t>
            </a:r>
            <a:r>
              <a:rPr sz="1200" b="1" dirty="0">
                <a:latin typeface="Calibri"/>
                <a:cs typeface="Calibri"/>
              </a:rPr>
              <a:t>&amp;</a:t>
            </a:r>
            <a:r>
              <a:rPr sz="1200" b="1" spc="10" dirty="0">
                <a:latin typeface="Calibri"/>
                <a:cs typeface="Calibri"/>
              </a:rPr>
              <a:t> </a:t>
            </a:r>
            <a:r>
              <a:rPr sz="1200" b="1" spc="-50" dirty="0">
                <a:latin typeface="Calibri"/>
                <a:cs typeface="Calibri"/>
              </a:rPr>
              <a:t>B </a:t>
            </a:r>
            <a:r>
              <a:rPr sz="1200" b="1" spc="-10" dirty="0">
                <a:latin typeface="Calibri"/>
                <a:cs typeface="Calibri"/>
              </a:rPr>
              <a:t>Select</a:t>
            </a:r>
            <a:endParaRPr sz="1200">
              <a:latin typeface="Calibri"/>
              <a:cs typeface="Calibri"/>
            </a:endParaRPr>
          </a:p>
        </p:txBody>
      </p:sp>
      <p:sp>
        <p:nvSpPr>
          <p:cNvPr id="67" name="object 67"/>
          <p:cNvSpPr/>
          <p:nvPr/>
        </p:nvSpPr>
        <p:spPr>
          <a:xfrm>
            <a:off x="2820923" y="2797810"/>
            <a:ext cx="300990" cy="1184275"/>
          </a:xfrm>
          <a:custGeom>
            <a:avLst/>
            <a:gdLst/>
            <a:ahLst/>
            <a:cxnLst/>
            <a:rect l="l" t="t" r="r" b="b"/>
            <a:pathLst>
              <a:path w="300989" h="1184275">
                <a:moveTo>
                  <a:pt x="31750" y="1107694"/>
                </a:moveTo>
                <a:lnTo>
                  <a:pt x="0" y="1107694"/>
                </a:lnTo>
                <a:lnTo>
                  <a:pt x="38100" y="1183894"/>
                </a:lnTo>
                <a:lnTo>
                  <a:pt x="69850" y="1120394"/>
                </a:lnTo>
                <a:lnTo>
                  <a:pt x="31750" y="1120394"/>
                </a:lnTo>
                <a:lnTo>
                  <a:pt x="31750" y="1107694"/>
                </a:lnTo>
                <a:close/>
              </a:path>
              <a:path w="300989" h="1184275">
                <a:moveTo>
                  <a:pt x="287908" y="1068451"/>
                </a:moveTo>
                <a:lnTo>
                  <a:pt x="31750" y="1068451"/>
                </a:lnTo>
                <a:lnTo>
                  <a:pt x="31750" y="1120394"/>
                </a:lnTo>
                <a:lnTo>
                  <a:pt x="44450" y="1120394"/>
                </a:lnTo>
                <a:lnTo>
                  <a:pt x="44450" y="1081151"/>
                </a:lnTo>
                <a:lnTo>
                  <a:pt x="38100" y="1081151"/>
                </a:lnTo>
                <a:lnTo>
                  <a:pt x="44450" y="1074801"/>
                </a:lnTo>
                <a:lnTo>
                  <a:pt x="287908" y="1074801"/>
                </a:lnTo>
                <a:lnTo>
                  <a:pt x="287908" y="1068451"/>
                </a:lnTo>
                <a:close/>
              </a:path>
              <a:path w="300989" h="1184275">
                <a:moveTo>
                  <a:pt x="76200" y="1107694"/>
                </a:moveTo>
                <a:lnTo>
                  <a:pt x="44450" y="1107694"/>
                </a:lnTo>
                <a:lnTo>
                  <a:pt x="44450" y="1120394"/>
                </a:lnTo>
                <a:lnTo>
                  <a:pt x="69850" y="1120394"/>
                </a:lnTo>
                <a:lnTo>
                  <a:pt x="76200" y="1107694"/>
                </a:lnTo>
                <a:close/>
              </a:path>
              <a:path w="300989" h="1184275">
                <a:moveTo>
                  <a:pt x="44450" y="1074801"/>
                </a:moveTo>
                <a:lnTo>
                  <a:pt x="38100" y="1081151"/>
                </a:lnTo>
                <a:lnTo>
                  <a:pt x="44450" y="1081151"/>
                </a:lnTo>
                <a:lnTo>
                  <a:pt x="44450" y="1074801"/>
                </a:lnTo>
                <a:close/>
              </a:path>
              <a:path w="300989" h="1184275">
                <a:moveTo>
                  <a:pt x="300608" y="1068451"/>
                </a:moveTo>
                <a:lnTo>
                  <a:pt x="294258" y="1068451"/>
                </a:lnTo>
                <a:lnTo>
                  <a:pt x="287908" y="1074801"/>
                </a:lnTo>
                <a:lnTo>
                  <a:pt x="44450" y="1074801"/>
                </a:lnTo>
                <a:lnTo>
                  <a:pt x="44450" y="1081151"/>
                </a:lnTo>
                <a:lnTo>
                  <a:pt x="300608" y="1081151"/>
                </a:lnTo>
                <a:lnTo>
                  <a:pt x="300608" y="1068451"/>
                </a:lnTo>
                <a:close/>
              </a:path>
              <a:path w="300989" h="1184275">
                <a:moveTo>
                  <a:pt x="287908" y="6350"/>
                </a:moveTo>
                <a:lnTo>
                  <a:pt x="287908" y="1074801"/>
                </a:lnTo>
                <a:lnTo>
                  <a:pt x="294258" y="1068451"/>
                </a:lnTo>
                <a:lnTo>
                  <a:pt x="300608" y="1068451"/>
                </a:lnTo>
                <a:lnTo>
                  <a:pt x="300608" y="12700"/>
                </a:lnTo>
                <a:lnTo>
                  <a:pt x="294258" y="12700"/>
                </a:lnTo>
                <a:lnTo>
                  <a:pt x="287908" y="6350"/>
                </a:lnTo>
                <a:close/>
              </a:path>
              <a:path w="300989" h="1184275">
                <a:moveTo>
                  <a:pt x="300608" y="0"/>
                </a:moveTo>
                <a:lnTo>
                  <a:pt x="65658" y="0"/>
                </a:lnTo>
                <a:lnTo>
                  <a:pt x="65658" y="12700"/>
                </a:lnTo>
                <a:lnTo>
                  <a:pt x="287908" y="12700"/>
                </a:lnTo>
                <a:lnTo>
                  <a:pt x="287908" y="6350"/>
                </a:lnTo>
                <a:lnTo>
                  <a:pt x="300608" y="6350"/>
                </a:lnTo>
                <a:lnTo>
                  <a:pt x="300608" y="0"/>
                </a:lnTo>
                <a:close/>
              </a:path>
              <a:path w="300989" h="1184275">
                <a:moveTo>
                  <a:pt x="300608" y="6350"/>
                </a:moveTo>
                <a:lnTo>
                  <a:pt x="287908" y="6350"/>
                </a:lnTo>
                <a:lnTo>
                  <a:pt x="294258" y="12700"/>
                </a:lnTo>
                <a:lnTo>
                  <a:pt x="300608" y="12700"/>
                </a:lnTo>
                <a:lnTo>
                  <a:pt x="300608" y="6350"/>
                </a:lnTo>
                <a:close/>
              </a:path>
            </a:pathLst>
          </a:custGeom>
          <a:solidFill>
            <a:srgbClr val="4471C4"/>
          </a:solidFill>
        </p:spPr>
        <p:txBody>
          <a:bodyPr wrap="square" lIns="0" tIns="0" rIns="0" bIns="0" rtlCol="0"/>
          <a:lstStyle/>
          <a:p>
            <a:endParaRPr/>
          </a:p>
        </p:txBody>
      </p:sp>
      <p:sp>
        <p:nvSpPr>
          <p:cNvPr id="68" name="object 68"/>
          <p:cNvSpPr txBox="1"/>
          <p:nvPr/>
        </p:nvSpPr>
        <p:spPr>
          <a:xfrm>
            <a:off x="2571369" y="5387441"/>
            <a:ext cx="1652905" cy="773430"/>
          </a:xfrm>
          <a:prstGeom prst="rect">
            <a:avLst/>
          </a:prstGeom>
        </p:spPr>
        <p:txBody>
          <a:bodyPr vert="horz" wrap="square" lIns="0" tIns="12700" rIns="0" bIns="0" rtlCol="0">
            <a:spAutoFit/>
          </a:bodyPr>
          <a:lstStyle/>
          <a:p>
            <a:pPr marL="142875" marR="5080" indent="131445">
              <a:lnSpc>
                <a:spcPct val="143700"/>
              </a:lnSpc>
              <a:spcBef>
                <a:spcPts val="100"/>
              </a:spcBef>
            </a:pPr>
            <a:r>
              <a:rPr sz="1200" b="1" dirty="0">
                <a:latin typeface="Calibri"/>
                <a:cs typeface="Calibri"/>
              </a:rPr>
              <a:t>Read</a:t>
            </a:r>
            <a:r>
              <a:rPr sz="1200" b="1" spc="-20" dirty="0">
                <a:latin typeface="Calibri"/>
                <a:cs typeface="Calibri"/>
              </a:rPr>
              <a:t> </a:t>
            </a:r>
            <a:r>
              <a:rPr sz="1200" b="1" dirty="0">
                <a:latin typeface="Calibri"/>
                <a:cs typeface="Calibri"/>
              </a:rPr>
              <a:t>Regs</a:t>
            </a:r>
            <a:r>
              <a:rPr sz="1200" b="1" spc="-10" dirty="0">
                <a:latin typeface="Calibri"/>
                <a:cs typeface="Calibri"/>
              </a:rPr>
              <a:t> </a:t>
            </a:r>
            <a:r>
              <a:rPr sz="1200" b="1" dirty="0">
                <a:latin typeface="Calibri"/>
                <a:cs typeface="Calibri"/>
              </a:rPr>
              <a:t>A</a:t>
            </a:r>
            <a:r>
              <a:rPr sz="1200" b="1" spc="-20" dirty="0">
                <a:latin typeface="Calibri"/>
                <a:cs typeface="Calibri"/>
              </a:rPr>
              <a:t> </a:t>
            </a:r>
            <a:r>
              <a:rPr sz="1200" b="1" dirty="0">
                <a:latin typeface="Calibri"/>
                <a:cs typeface="Calibri"/>
              </a:rPr>
              <a:t>&amp; B</a:t>
            </a:r>
            <a:r>
              <a:rPr sz="1200" b="1" spc="-10" dirty="0">
                <a:latin typeface="Calibri"/>
                <a:cs typeface="Calibri"/>
              </a:rPr>
              <a:t> </a:t>
            </a:r>
            <a:r>
              <a:rPr sz="1200" b="1" spc="-20" dirty="0">
                <a:latin typeface="Calibri"/>
                <a:cs typeface="Calibri"/>
              </a:rPr>
              <a:t>Data </a:t>
            </a:r>
            <a:r>
              <a:rPr sz="1200" b="1" spc="-10" dirty="0">
                <a:latin typeface="Calibri"/>
                <a:cs typeface="Calibri"/>
              </a:rPr>
              <a:t>Write</a:t>
            </a:r>
            <a:r>
              <a:rPr sz="1200" b="1" spc="-4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10" dirty="0">
                <a:latin typeface="Calibri"/>
                <a:cs typeface="Calibri"/>
              </a:rPr>
              <a:t>Select</a:t>
            </a:r>
            <a:endParaRPr sz="1200">
              <a:latin typeface="Calibri"/>
              <a:cs typeface="Calibri"/>
            </a:endParaRPr>
          </a:p>
          <a:p>
            <a:pPr marL="12700">
              <a:lnSpc>
                <a:spcPct val="100000"/>
              </a:lnSpc>
              <a:spcBef>
                <a:spcPts val="310"/>
              </a:spcBef>
            </a:pPr>
            <a:r>
              <a:rPr sz="1200" b="1" spc="-10" dirty="0">
                <a:latin typeface="Calibri"/>
                <a:cs typeface="Calibri"/>
              </a:rPr>
              <a:t>Write</a:t>
            </a:r>
            <a:r>
              <a:rPr sz="1200" b="1" spc="-5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20" dirty="0">
                <a:latin typeface="Calibri"/>
                <a:cs typeface="Calibri"/>
              </a:rPr>
              <a:t>Data</a:t>
            </a:r>
            <a:endParaRPr sz="1200">
              <a:latin typeface="Calibri"/>
              <a:cs typeface="Calibri"/>
            </a:endParaRPr>
          </a:p>
        </p:txBody>
      </p:sp>
      <p:sp>
        <p:nvSpPr>
          <p:cNvPr id="69" name="object 69"/>
          <p:cNvSpPr/>
          <p:nvPr/>
        </p:nvSpPr>
        <p:spPr>
          <a:xfrm>
            <a:off x="2453640" y="5301995"/>
            <a:ext cx="8230870" cy="1169670"/>
          </a:xfrm>
          <a:custGeom>
            <a:avLst/>
            <a:gdLst/>
            <a:ahLst/>
            <a:cxnLst/>
            <a:rect l="l" t="t" r="r" b="b"/>
            <a:pathLst>
              <a:path w="8230870" h="1169670">
                <a:moveTo>
                  <a:pt x="8230489" y="76212"/>
                </a:moveTo>
                <a:lnTo>
                  <a:pt x="8224139" y="63500"/>
                </a:lnTo>
                <a:lnTo>
                  <a:pt x="8192389" y="0"/>
                </a:lnTo>
                <a:lnTo>
                  <a:pt x="8154289" y="76212"/>
                </a:lnTo>
                <a:lnTo>
                  <a:pt x="8186039" y="76212"/>
                </a:lnTo>
                <a:lnTo>
                  <a:pt x="8186039" y="1156665"/>
                </a:lnTo>
                <a:lnTo>
                  <a:pt x="2967482" y="1156665"/>
                </a:lnTo>
                <a:lnTo>
                  <a:pt x="2967482" y="877722"/>
                </a:lnTo>
                <a:lnTo>
                  <a:pt x="7718171" y="877722"/>
                </a:lnTo>
                <a:lnTo>
                  <a:pt x="7718171" y="871372"/>
                </a:lnTo>
                <a:lnTo>
                  <a:pt x="2967482" y="871372"/>
                </a:lnTo>
                <a:lnTo>
                  <a:pt x="7705471" y="871359"/>
                </a:lnTo>
                <a:lnTo>
                  <a:pt x="7718171" y="871372"/>
                </a:lnTo>
                <a:lnTo>
                  <a:pt x="7718171" y="865022"/>
                </a:lnTo>
                <a:lnTo>
                  <a:pt x="7718171" y="614235"/>
                </a:lnTo>
                <a:lnTo>
                  <a:pt x="7902575" y="614235"/>
                </a:lnTo>
                <a:lnTo>
                  <a:pt x="7902575" y="607885"/>
                </a:lnTo>
                <a:lnTo>
                  <a:pt x="7902575" y="601535"/>
                </a:lnTo>
                <a:lnTo>
                  <a:pt x="7902575" y="13716"/>
                </a:lnTo>
                <a:lnTo>
                  <a:pt x="7889875" y="13716"/>
                </a:lnTo>
                <a:lnTo>
                  <a:pt x="7889875" y="601535"/>
                </a:lnTo>
                <a:lnTo>
                  <a:pt x="7718171" y="601535"/>
                </a:lnTo>
                <a:lnTo>
                  <a:pt x="7718171" y="4572"/>
                </a:lnTo>
                <a:lnTo>
                  <a:pt x="7705471" y="4572"/>
                </a:lnTo>
                <a:lnTo>
                  <a:pt x="7705471" y="601535"/>
                </a:lnTo>
                <a:lnTo>
                  <a:pt x="7705471" y="614235"/>
                </a:lnTo>
                <a:lnTo>
                  <a:pt x="7705471" y="865022"/>
                </a:lnTo>
                <a:lnTo>
                  <a:pt x="2967482" y="865022"/>
                </a:lnTo>
                <a:lnTo>
                  <a:pt x="2967482" y="614235"/>
                </a:lnTo>
                <a:lnTo>
                  <a:pt x="7705471" y="614235"/>
                </a:lnTo>
                <a:lnTo>
                  <a:pt x="7705471" y="601535"/>
                </a:lnTo>
                <a:lnTo>
                  <a:pt x="2967482" y="601535"/>
                </a:lnTo>
                <a:lnTo>
                  <a:pt x="2967482" y="33909"/>
                </a:lnTo>
                <a:lnTo>
                  <a:pt x="2954782" y="33909"/>
                </a:lnTo>
                <a:lnTo>
                  <a:pt x="2954782" y="601535"/>
                </a:lnTo>
                <a:lnTo>
                  <a:pt x="228854" y="601535"/>
                </a:lnTo>
                <a:lnTo>
                  <a:pt x="228854" y="103378"/>
                </a:lnTo>
                <a:lnTo>
                  <a:pt x="260604" y="103378"/>
                </a:lnTo>
                <a:lnTo>
                  <a:pt x="254254" y="90678"/>
                </a:lnTo>
                <a:lnTo>
                  <a:pt x="222504" y="27178"/>
                </a:lnTo>
                <a:lnTo>
                  <a:pt x="184404" y="103378"/>
                </a:lnTo>
                <a:lnTo>
                  <a:pt x="216154" y="103378"/>
                </a:lnTo>
                <a:lnTo>
                  <a:pt x="216154" y="614235"/>
                </a:lnTo>
                <a:lnTo>
                  <a:pt x="2954782" y="614235"/>
                </a:lnTo>
                <a:lnTo>
                  <a:pt x="2954782" y="865022"/>
                </a:lnTo>
                <a:lnTo>
                  <a:pt x="2954782" y="871359"/>
                </a:lnTo>
                <a:lnTo>
                  <a:pt x="44450" y="871359"/>
                </a:lnTo>
                <a:lnTo>
                  <a:pt x="2954782" y="871359"/>
                </a:lnTo>
                <a:lnTo>
                  <a:pt x="2954782" y="865022"/>
                </a:lnTo>
                <a:lnTo>
                  <a:pt x="44450" y="865022"/>
                </a:lnTo>
                <a:lnTo>
                  <a:pt x="44450" y="94234"/>
                </a:lnTo>
                <a:lnTo>
                  <a:pt x="76200" y="94234"/>
                </a:lnTo>
                <a:lnTo>
                  <a:pt x="69850" y="81534"/>
                </a:lnTo>
                <a:lnTo>
                  <a:pt x="38100" y="18034"/>
                </a:lnTo>
                <a:lnTo>
                  <a:pt x="0" y="94234"/>
                </a:lnTo>
                <a:lnTo>
                  <a:pt x="31750" y="94234"/>
                </a:lnTo>
                <a:lnTo>
                  <a:pt x="31750" y="877709"/>
                </a:lnTo>
                <a:lnTo>
                  <a:pt x="2954782" y="877722"/>
                </a:lnTo>
                <a:lnTo>
                  <a:pt x="2954782" y="1169352"/>
                </a:lnTo>
                <a:lnTo>
                  <a:pt x="8198739" y="1169352"/>
                </a:lnTo>
                <a:lnTo>
                  <a:pt x="8198739" y="1163002"/>
                </a:lnTo>
                <a:lnTo>
                  <a:pt x="8198739" y="1156665"/>
                </a:lnTo>
                <a:lnTo>
                  <a:pt x="8198739" y="76212"/>
                </a:lnTo>
                <a:lnTo>
                  <a:pt x="8230489" y="76212"/>
                </a:lnTo>
                <a:close/>
              </a:path>
            </a:pathLst>
          </a:custGeom>
          <a:solidFill>
            <a:srgbClr val="4471C4"/>
          </a:solidFill>
        </p:spPr>
        <p:txBody>
          <a:bodyPr wrap="square" lIns="0" tIns="0" rIns="0" bIns="0" rtlCol="0"/>
          <a:lstStyle/>
          <a:p>
            <a:endParaRPr/>
          </a:p>
        </p:txBody>
      </p:sp>
      <p:sp>
        <p:nvSpPr>
          <p:cNvPr id="70" name="object 70"/>
          <p:cNvSpPr txBox="1"/>
          <p:nvPr/>
        </p:nvSpPr>
        <p:spPr>
          <a:xfrm>
            <a:off x="5457825" y="6287820"/>
            <a:ext cx="1380490" cy="208915"/>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Write</a:t>
            </a:r>
            <a:r>
              <a:rPr sz="1200" b="1" spc="-40" dirty="0">
                <a:latin typeface="Calibri"/>
                <a:cs typeface="Calibri"/>
              </a:rPr>
              <a:t> </a:t>
            </a:r>
            <a:r>
              <a:rPr sz="1200" b="1" dirty="0">
                <a:latin typeface="Calibri"/>
                <a:cs typeface="Calibri"/>
              </a:rPr>
              <a:t>Reg</a:t>
            </a:r>
            <a:r>
              <a:rPr sz="1200" b="1" spc="-10" dirty="0">
                <a:latin typeface="Calibri"/>
                <a:cs typeface="Calibri"/>
              </a:rPr>
              <a:t> </a:t>
            </a:r>
            <a:r>
              <a:rPr sz="1200" b="1" dirty="0">
                <a:latin typeface="Calibri"/>
                <a:cs typeface="Calibri"/>
              </a:rPr>
              <a:t>C</a:t>
            </a:r>
            <a:r>
              <a:rPr sz="1200" b="1" spc="-15" dirty="0">
                <a:latin typeface="Calibri"/>
                <a:cs typeface="Calibri"/>
              </a:rPr>
              <a:t> </a:t>
            </a:r>
            <a:r>
              <a:rPr sz="1200" b="1" dirty="0">
                <a:latin typeface="Calibri"/>
                <a:cs typeface="Calibri"/>
              </a:rPr>
              <a:t>Data</a:t>
            </a:r>
            <a:r>
              <a:rPr sz="1200" b="1" spc="-15" dirty="0">
                <a:latin typeface="Calibri"/>
                <a:cs typeface="Calibri"/>
              </a:rPr>
              <a:t> </a:t>
            </a:r>
            <a:r>
              <a:rPr sz="1200" b="1" spc="-25" dirty="0">
                <a:latin typeface="Calibri"/>
                <a:cs typeface="Calibri"/>
              </a:rPr>
              <a:t>ALU</a:t>
            </a:r>
            <a:endParaRPr sz="1200">
              <a:latin typeface="Calibri"/>
              <a:cs typeface="Calibri"/>
            </a:endParaRPr>
          </a:p>
        </p:txBody>
      </p:sp>
      <p:grpSp>
        <p:nvGrpSpPr>
          <p:cNvPr id="71" name="object 71"/>
          <p:cNvGrpSpPr/>
          <p:nvPr/>
        </p:nvGrpSpPr>
        <p:grpSpPr>
          <a:xfrm>
            <a:off x="4181728" y="2039111"/>
            <a:ext cx="1446530" cy="2675890"/>
            <a:chOff x="4181728" y="2039111"/>
            <a:chExt cx="1446530" cy="2675890"/>
          </a:xfrm>
        </p:grpSpPr>
        <p:sp>
          <p:nvSpPr>
            <p:cNvPr id="72" name="object 72"/>
            <p:cNvSpPr/>
            <p:nvPr/>
          </p:nvSpPr>
          <p:spPr>
            <a:xfrm>
              <a:off x="4181729" y="2039111"/>
              <a:ext cx="1446530" cy="2675890"/>
            </a:xfrm>
            <a:custGeom>
              <a:avLst/>
              <a:gdLst/>
              <a:ahLst/>
              <a:cxnLst/>
              <a:rect l="l" t="t" r="r" b="b"/>
              <a:pathLst>
                <a:path w="1446529" h="2675890">
                  <a:moveTo>
                    <a:pt x="304279" y="44704"/>
                  </a:moveTo>
                  <a:lnTo>
                    <a:pt x="252349" y="44704"/>
                  </a:lnTo>
                  <a:lnTo>
                    <a:pt x="239560" y="44704"/>
                  </a:lnTo>
                  <a:lnTo>
                    <a:pt x="239141" y="76200"/>
                  </a:lnTo>
                  <a:lnTo>
                    <a:pt x="304279" y="44704"/>
                  </a:lnTo>
                  <a:close/>
                </a:path>
                <a:path w="1446529" h="2675890">
                  <a:moveTo>
                    <a:pt x="315849" y="39116"/>
                  </a:moveTo>
                  <a:lnTo>
                    <a:pt x="240157" y="0"/>
                  </a:lnTo>
                  <a:lnTo>
                    <a:pt x="239725" y="31838"/>
                  </a:lnTo>
                  <a:lnTo>
                    <a:pt x="254" y="28702"/>
                  </a:lnTo>
                  <a:lnTo>
                    <a:pt x="0" y="41402"/>
                  </a:lnTo>
                  <a:lnTo>
                    <a:pt x="239560" y="44538"/>
                  </a:lnTo>
                  <a:lnTo>
                    <a:pt x="252349" y="44538"/>
                  </a:lnTo>
                  <a:lnTo>
                    <a:pt x="304634" y="44538"/>
                  </a:lnTo>
                  <a:lnTo>
                    <a:pt x="315849" y="39116"/>
                  </a:lnTo>
                  <a:close/>
                </a:path>
                <a:path w="1446529" h="2675890">
                  <a:moveTo>
                    <a:pt x="1446403" y="2599309"/>
                  </a:moveTo>
                  <a:lnTo>
                    <a:pt x="1414653" y="2599309"/>
                  </a:lnTo>
                  <a:lnTo>
                    <a:pt x="1414653" y="2232660"/>
                  </a:lnTo>
                  <a:lnTo>
                    <a:pt x="1401953" y="2232660"/>
                  </a:lnTo>
                  <a:lnTo>
                    <a:pt x="1401953" y="2599309"/>
                  </a:lnTo>
                  <a:lnTo>
                    <a:pt x="1370203" y="2599309"/>
                  </a:lnTo>
                  <a:lnTo>
                    <a:pt x="1408303" y="2675509"/>
                  </a:lnTo>
                  <a:lnTo>
                    <a:pt x="1440053" y="2612009"/>
                  </a:lnTo>
                  <a:lnTo>
                    <a:pt x="1446403" y="2599309"/>
                  </a:lnTo>
                  <a:close/>
                </a:path>
              </a:pathLst>
            </a:custGeom>
            <a:solidFill>
              <a:srgbClr val="4471C4"/>
            </a:solidFill>
          </p:spPr>
          <p:txBody>
            <a:bodyPr wrap="square" lIns="0" tIns="0" rIns="0" bIns="0" rtlCol="0"/>
            <a:lstStyle/>
            <a:p>
              <a:endParaRPr/>
            </a:p>
          </p:txBody>
        </p:sp>
        <p:pic>
          <p:nvPicPr>
            <p:cNvPr id="73" name="object 73"/>
            <p:cNvPicPr/>
            <p:nvPr/>
          </p:nvPicPr>
          <p:blipFill>
            <a:blip r:embed="rId7" cstate="print"/>
            <a:stretch>
              <a:fillRect/>
            </a:stretch>
          </p:blipFill>
          <p:spPr>
            <a:xfrm>
              <a:off x="4338827" y="2403347"/>
              <a:ext cx="159638" cy="76200"/>
            </a:xfrm>
            <a:prstGeom prst="rect">
              <a:avLst/>
            </a:prstGeom>
          </p:spPr>
        </p:pic>
      </p:grpSp>
      <p:sp>
        <p:nvSpPr>
          <p:cNvPr id="74" name="object 74"/>
          <p:cNvSpPr txBox="1"/>
          <p:nvPr/>
        </p:nvSpPr>
        <p:spPr>
          <a:xfrm>
            <a:off x="3827779" y="1802637"/>
            <a:ext cx="394970" cy="482600"/>
          </a:xfrm>
          <a:prstGeom prst="rect">
            <a:avLst/>
          </a:prstGeom>
        </p:spPr>
        <p:txBody>
          <a:bodyPr vert="horz" wrap="square" lIns="0" tIns="12065" rIns="0" bIns="0" rtlCol="0">
            <a:spAutoFit/>
          </a:bodyPr>
          <a:lstStyle/>
          <a:p>
            <a:pPr marL="12700" marR="5080" algn="just">
              <a:lnSpc>
                <a:spcPct val="100000"/>
              </a:lnSpc>
              <a:spcBef>
                <a:spcPts val="95"/>
              </a:spcBef>
            </a:pPr>
            <a:r>
              <a:rPr sz="1000" b="1" spc="-10" dirty="0">
                <a:latin typeface="Calibri"/>
                <a:cs typeface="Calibri"/>
              </a:rPr>
              <a:t>Branch Target Offset</a:t>
            </a:r>
            <a:endParaRPr sz="1000">
              <a:latin typeface="Calibri"/>
              <a:cs typeface="Calibri"/>
            </a:endParaRPr>
          </a:p>
        </p:txBody>
      </p:sp>
      <p:grpSp>
        <p:nvGrpSpPr>
          <p:cNvPr id="75" name="object 75"/>
          <p:cNvGrpSpPr/>
          <p:nvPr/>
        </p:nvGrpSpPr>
        <p:grpSpPr>
          <a:xfrm>
            <a:off x="4490973" y="1958085"/>
            <a:ext cx="255270" cy="589280"/>
            <a:chOff x="4490973" y="1958085"/>
            <a:chExt cx="255270" cy="589280"/>
          </a:xfrm>
        </p:grpSpPr>
        <p:sp>
          <p:nvSpPr>
            <p:cNvPr id="76" name="object 76"/>
            <p:cNvSpPr/>
            <p:nvPr/>
          </p:nvSpPr>
          <p:spPr>
            <a:xfrm>
              <a:off x="4497323" y="1964435"/>
              <a:ext cx="242570" cy="576580"/>
            </a:xfrm>
            <a:custGeom>
              <a:avLst/>
              <a:gdLst/>
              <a:ahLst/>
              <a:cxnLst/>
              <a:rect l="l" t="t" r="r" b="b"/>
              <a:pathLst>
                <a:path w="242570" h="576580">
                  <a:moveTo>
                    <a:pt x="0" y="0"/>
                  </a:moveTo>
                  <a:lnTo>
                    <a:pt x="0" y="576072"/>
                  </a:lnTo>
                  <a:lnTo>
                    <a:pt x="242315" y="460883"/>
                  </a:lnTo>
                  <a:lnTo>
                    <a:pt x="242315" y="115188"/>
                  </a:lnTo>
                  <a:lnTo>
                    <a:pt x="0" y="0"/>
                  </a:lnTo>
                  <a:close/>
                </a:path>
              </a:pathLst>
            </a:custGeom>
            <a:solidFill>
              <a:srgbClr val="4471C4"/>
            </a:solidFill>
          </p:spPr>
          <p:txBody>
            <a:bodyPr wrap="square" lIns="0" tIns="0" rIns="0" bIns="0" rtlCol="0"/>
            <a:lstStyle/>
            <a:p>
              <a:endParaRPr/>
            </a:p>
          </p:txBody>
        </p:sp>
        <p:sp>
          <p:nvSpPr>
            <p:cNvPr id="77" name="object 77"/>
            <p:cNvSpPr/>
            <p:nvPr/>
          </p:nvSpPr>
          <p:spPr>
            <a:xfrm>
              <a:off x="4497323" y="1964435"/>
              <a:ext cx="242570" cy="576580"/>
            </a:xfrm>
            <a:custGeom>
              <a:avLst/>
              <a:gdLst/>
              <a:ahLst/>
              <a:cxnLst/>
              <a:rect l="l" t="t" r="r" b="b"/>
              <a:pathLst>
                <a:path w="242570" h="576580">
                  <a:moveTo>
                    <a:pt x="0" y="576072"/>
                  </a:moveTo>
                  <a:lnTo>
                    <a:pt x="0" y="0"/>
                  </a:lnTo>
                  <a:lnTo>
                    <a:pt x="242315" y="115188"/>
                  </a:lnTo>
                  <a:lnTo>
                    <a:pt x="242315" y="460883"/>
                  </a:lnTo>
                  <a:lnTo>
                    <a:pt x="0" y="576072"/>
                  </a:lnTo>
                  <a:close/>
                </a:path>
              </a:pathLst>
            </a:custGeom>
            <a:ln w="12700">
              <a:solidFill>
                <a:srgbClr val="2E528F"/>
              </a:solidFill>
            </a:ln>
          </p:spPr>
          <p:txBody>
            <a:bodyPr wrap="square" lIns="0" tIns="0" rIns="0" bIns="0" rtlCol="0"/>
            <a:lstStyle/>
            <a:p>
              <a:endParaRPr/>
            </a:p>
          </p:txBody>
        </p:sp>
        <p:pic>
          <p:nvPicPr>
            <p:cNvPr id="78" name="object 78"/>
            <p:cNvPicPr/>
            <p:nvPr/>
          </p:nvPicPr>
          <p:blipFill>
            <a:blip r:embed="rId8" cstate="print"/>
            <a:stretch>
              <a:fillRect/>
            </a:stretch>
          </p:blipFill>
          <p:spPr>
            <a:xfrm>
              <a:off x="4490973" y="2177541"/>
              <a:ext cx="98043" cy="154432"/>
            </a:xfrm>
            <a:prstGeom prst="rect">
              <a:avLst/>
            </a:prstGeom>
          </p:spPr>
        </p:pic>
      </p:grpSp>
      <p:sp>
        <p:nvSpPr>
          <p:cNvPr id="79" name="object 79"/>
          <p:cNvSpPr txBox="1"/>
          <p:nvPr/>
        </p:nvSpPr>
        <p:spPr>
          <a:xfrm>
            <a:off x="4610480" y="2189734"/>
            <a:ext cx="1016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libri"/>
                <a:cs typeface="Calibri"/>
              </a:rPr>
              <a:t>+</a:t>
            </a:r>
            <a:endParaRPr sz="1200">
              <a:latin typeface="Calibri"/>
              <a:cs typeface="Calibri"/>
            </a:endParaRPr>
          </a:p>
        </p:txBody>
      </p:sp>
      <p:sp>
        <p:nvSpPr>
          <p:cNvPr id="80" name="object 80"/>
          <p:cNvSpPr/>
          <p:nvPr/>
        </p:nvSpPr>
        <p:spPr>
          <a:xfrm>
            <a:off x="1023874" y="1089533"/>
            <a:ext cx="4271645" cy="657860"/>
          </a:xfrm>
          <a:custGeom>
            <a:avLst/>
            <a:gdLst/>
            <a:ahLst/>
            <a:cxnLst/>
            <a:rect l="l" t="t" r="r" b="b"/>
            <a:pathLst>
              <a:path w="4271645" h="657860">
                <a:moveTo>
                  <a:pt x="4195318" y="579374"/>
                </a:moveTo>
                <a:lnTo>
                  <a:pt x="4228338" y="657859"/>
                </a:lnTo>
                <a:lnTo>
                  <a:pt x="4265506" y="594487"/>
                </a:lnTo>
                <a:lnTo>
                  <a:pt x="4226179" y="594487"/>
                </a:lnTo>
                <a:lnTo>
                  <a:pt x="4226195" y="581435"/>
                </a:lnTo>
                <a:lnTo>
                  <a:pt x="4195318" y="579374"/>
                </a:lnTo>
                <a:close/>
              </a:path>
              <a:path w="4271645" h="657860">
                <a:moveTo>
                  <a:pt x="4239768" y="0"/>
                </a:moveTo>
                <a:lnTo>
                  <a:pt x="0" y="0"/>
                </a:lnTo>
                <a:lnTo>
                  <a:pt x="0" y="637158"/>
                </a:lnTo>
                <a:lnTo>
                  <a:pt x="12700" y="637158"/>
                </a:lnTo>
                <a:lnTo>
                  <a:pt x="12700" y="12700"/>
                </a:lnTo>
                <a:lnTo>
                  <a:pt x="6350" y="12700"/>
                </a:lnTo>
                <a:lnTo>
                  <a:pt x="12700" y="6350"/>
                </a:lnTo>
                <a:lnTo>
                  <a:pt x="4239758" y="6350"/>
                </a:lnTo>
                <a:lnTo>
                  <a:pt x="4239768" y="0"/>
                </a:lnTo>
                <a:close/>
              </a:path>
              <a:path w="4271645" h="657860">
                <a:moveTo>
                  <a:pt x="4226195" y="581435"/>
                </a:moveTo>
                <a:lnTo>
                  <a:pt x="4226179" y="594487"/>
                </a:lnTo>
                <a:lnTo>
                  <a:pt x="4238879" y="594487"/>
                </a:lnTo>
                <a:lnTo>
                  <a:pt x="4238897" y="582284"/>
                </a:lnTo>
                <a:lnTo>
                  <a:pt x="4226195" y="581435"/>
                </a:lnTo>
                <a:close/>
              </a:path>
              <a:path w="4271645" h="657860">
                <a:moveTo>
                  <a:pt x="4238897" y="582284"/>
                </a:moveTo>
                <a:lnTo>
                  <a:pt x="4238879" y="594487"/>
                </a:lnTo>
                <a:lnTo>
                  <a:pt x="4265506" y="594487"/>
                </a:lnTo>
                <a:lnTo>
                  <a:pt x="4271391" y="584453"/>
                </a:lnTo>
                <a:lnTo>
                  <a:pt x="4238897" y="582284"/>
                </a:lnTo>
                <a:close/>
              </a:path>
              <a:path w="4271645" h="657860">
                <a:moveTo>
                  <a:pt x="4239758" y="6350"/>
                </a:moveTo>
                <a:lnTo>
                  <a:pt x="4226941" y="6350"/>
                </a:lnTo>
                <a:lnTo>
                  <a:pt x="4233291" y="12700"/>
                </a:lnTo>
                <a:lnTo>
                  <a:pt x="4226932" y="12700"/>
                </a:lnTo>
                <a:lnTo>
                  <a:pt x="4226195" y="581435"/>
                </a:lnTo>
                <a:lnTo>
                  <a:pt x="4238897" y="582284"/>
                </a:lnTo>
                <a:lnTo>
                  <a:pt x="4239749" y="12700"/>
                </a:lnTo>
                <a:lnTo>
                  <a:pt x="4233291" y="12700"/>
                </a:lnTo>
                <a:lnTo>
                  <a:pt x="4226941" y="6350"/>
                </a:lnTo>
                <a:lnTo>
                  <a:pt x="4239758" y="6350"/>
                </a:lnTo>
                <a:close/>
              </a:path>
              <a:path w="4271645" h="657860">
                <a:moveTo>
                  <a:pt x="12700" y="6350"/>
                </a:moveTo>
                <a:lnTo>
                  <a:pt x="6350" y="12700"/>
                </a:lnTo>
                <a:lnTo>
                  <a:pt x="12700" y="12700"/>
                </a:lnTo>
                <a:lnTo>
                  <a:pt x="12700" y="6350"/>
                </a:lnTo>
                <a:close/>
              </a:path>
              <a:path w="4271645" h="657860">
                <a:moveTo>
                  <a:pt x="4226941" y="6350"/>
                </a:moveTo>
                <a:lnTo>
                  <a:pt x="12700" y="6350"/>
                </a:lnTo>
                <a:lnTo>
                  <a:pt x="12700" y="12700"/>
                </a:lnTo>
                <a:lnTo>
                  <a:pt x="4226932" y="12700"/>
                </a:lnTo>
                <a:lnTo>
                  <a:pt x="4226941" y="6350"/>
                </a:lnTo>
                <a:close/>
              </a:path>
            </a:pathLst>
          </a:custGeom>
          <a:solidFill>
            <a:srgbClr val="4471C4"/>
          </a:solidFill>
        </p:spPr>
        <p:txBody>
          <a:bodyPr wrap="square" lIns="0" tIns="0" rIns="0" bIns="0" rtlCol="0"/>
          <a:lstStyle/>
          <a:p>
            <a:endParaRPr/>
          </a:p>
        </p:txBody>
      </p:sp>
      <p:sp>
        <p:nvSpPr>
          <p:cNvPr id="81" name="object 81"/>
          <p:cNvSpPr txBox="1"/>
          <p:nvPr/>
        </p:nvSpPr>
        <p:spPr>
          <a:xfrm>
            <a:off x="1040993" y="1016507"/>
            <a:ext cx="1067435" cy="464184"/>
          </a:xfrm>
          <a:prstGeom prst="rect">
            <a:avLst/>
          </a:prstGeom>
        </p:spPr>
        <p:txBody>
          <a:bodyPr vert="horz" wrap="square" lIns="0" tIns="12700" rIns="0" bIns="0" rtlCol="0">
            <a:spAutoFit/>
          </a:bodyPr>
          <a:lstStyle/>
          <a:p>
            <a:pPr marL="12700" marR="5080" indent="1905">
              <a:lnSpc>
                <a:spcPct val="119900"/>
              </a:lnSpc>
              <a:spcBef>
                <a:spcPts val="100"/>
              </a:spcBef>
            </a:pPr>
            <a:r>
              <a:rPr sz="1200" b="1" dirty="0">
                <a:latin typeface="Calibri"/>
                <a:cs typeface="Calibri"/>
              </a:rPr>
              <a:t>Instruction</a:t>
            </a:r>
            <a:r>
              <a:rPr sz="1200" b="1" spc="-35" dirty="0">
                <a:latin typeface="Calibri"/>
                <a:cs typeface="Calibri"/>
              </a:rPr>
              <a:t> </a:t>
            </a:r>
            <a:r>
              <a:rPr sz="1200" b="1" spc="-20" dirty="0">
                <a:latin typeface="Calibri"/>
                <a:cs typeface="Calibri"/>
              </a:rPr>
              <a:t>PC+4 </a:t>
            </a:r>
            <a:r>
              <a:rPr sz="1200" b="1" dirty="0">
                <a:latin typeface="Calibri"/>
                <a:cs typeface="Calibri"/>
              </a:rPr>
              <a:t>Branch</a:t>
            </a:r>
            <a:r>
              <a:rPr sz="1200" b="1" spc="-25" dirty="0">
                <a:latin typeface="Calibri"/>
                <a:cs typeface="Calibri"/>
              </a:rPr>
              <a:t> </a:t>
            </a:r>
            <a:r>
              <a:rPr sz="1200" b="1" spc="-10" dirty="0">
                <a:latin typeface="Calibri"/>
                <a:cs typeface="Calibri"/>
              </a:rPr>
              <a:t>Target</a:t>
            </a:r>
            <a:endParaRPr sz="1200">
              <a:latin typeface="Calibri"/>
              <a:cs typeface="Calibri"/>
            </a:endParaRPr>
          </a:p>
        </p:txBody>
      </p:sp>
      <p:sp>
        <p:nvSpPr>
          <p:cNvPr id="82" name="object 82"/>
          <p:cNvSpPr txBox="1"/>
          <p:nvPr/>
        </p:nvSpPr>
        <p:spPr>
          <a:xfrm>
            <a:off x="934008" y="2279142"/>
            <a:ext cx="394970" cy="330200"/>
          </a:xfrm>
          <a:prstGeom prst="rect">
            <a:avLst/>
          </a:prstGeom>
        </p:spPr>
        <p:txBody>
          <a:bodyPr vert="horz" wrap="square" lIns="0" tIns="12065" rIns="0" bIns="0" rtlCol="0">
            <a:spAutoFit/>
          </a:bodyPr>
          <a:lstStyle/>
          <a:p>
            <a:pPr marL="12700" marR="5080">
              <a:lnSpc>
                <a:spcPct val="100000"/>
              </a:lnSpc>
              <a:spcBef>
                <a:spcPts val="95"/>
              </a:spcBef>
            </a:pPr>
            <a:r>
              <a:rPr sz="1000" b="1" spc="-10" dirty="0">
                <a:latin typeface="Calibri"/>
                <a:cs typeface="Calibri"/>
              </a:rPr>
              <a:t>Branch Target</a:t>
            </a:r>
            <a:endParaRPr sz="1000">
              <a:latin typeface="Calibri"/>
              <a:cs typeface="Calibri"/>
            </a:endParaRPr>
          </a:p>
        </p:txBody>
      </p:sp>
      <p:sp>
        <p:nvSpPr>
          <p:cNvPr id="83" name="object 83"/>
          <p:cNvSpPr txBox="1"/>
          <p:nvPr/>
        </p:nvSpPr>
        <p:spPr>
          <a:xfrm>
            <a:off x="3430625" y="2336800"/>
            <a:ext cx="532765" cy="2192655"/>
          </a:xfrm>
          <a:prstGeom prst="rect">
            <a:avLst/>
          </a:prstGeom>
        </p:spPr>
        <p:txBody>
          <a:bodyPr vert="horz" wrap="square" lIns="0" tIns="0" rIns="0" bIns="0" rtlCol="0">
            <a:spAutoFit/>
          </a:bodyPr>
          <a:lstStyle/>
          <a:p>
            <a:pPr marL="412115">
              <a:lnSpc>
                <a:spcPts val="944"/>
              </a:lnSpc>
            </a:pPr>
            <a:r>
              <a:rPr sz="1000" b="1" spc="-5" dirty="0">
                <a:latin typeface="Calibri"/>
                <a:cs typeface="Calibri"/>
              </a:rPr>
              <a:t>I</a:t>
            </a:r>
            <a:endParaRPr sz="1000">
              <a:latin typeface="Calibri"/>
              <a:cs typeface="Calibri"/>
            </a:endParaRPr>
          </a:p>
          <a:p>
            <a:pPr marL="412115">
              <a:lnSpc>
                <a:spcPct val="100000"/>
              </a:lnSpc>
            </a:pPr>
            <a:r>
              <a:rPr sz="1000" b="1" spc="-10" dirty="0">
                <a:latin typeface="Calibri"/>
                <a:cs typeface="Calibri"/>
              </a:rPr>
              <a:t>P</a:t>
            </a: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spcBef>
                <a:spcPts val="50"/>
              </a:spcBef>
            </a:pPr>
            <a:endParaRPr sz="1250">
              <a:latin typeface="Calibri"/>
              <a:cs typeface="Calibri"/>
            </a:endParaRPr>
          </a:p>
          <a:p>
            <a:pPr>
              <a:lnSpc>
                <a:spcPct val="100000"/>
              </a:lnSpc>
              <a:spcBef>
                <a:spcPts val="5"/>
              </a:spcBef>
            </a:pPr>
            <a:r>
              <a:rPr sz="1200" b="1" dirty="0">
                <a:latin typeface="Calibri"/>
                <a:cs typeface="Calibri"/>
              </a:rPr>
              <a:t>r</a:t>
            </a:r>
            <a:endParaRPr sz="1200">
              <a:latin typeface="Calibri"/>
              <a:cs typeface="Calibri"/>
            </a:endParaRPr>
          </a:p>
          <a:p>
            <a:pPr>
              <a:lnSpc>
                <a:spcPct val="100000"/>
              </a:lnSpc>
            </a:pPr>
            <a:endParaRPr sz="1200">
              <a:latin typeface="Calibri"/>
              <a:cs typeface="Calibri"/>
            </a:endParaRPr>
          </a:p>
          <a:p>
            <a:pPr>
              <a:lnSpc>
                <a:spcPct val="100000"/>
              </a:lnSpc>
            </a:pPr>
            <a:endParaRPr sz="1200">
              <a:latin typeface="Calibri"/>
              <a:cs typeface="Calibri"/>
            </a:endParaRPr>
          </a:p>
          <a:p>
            <a:pPr>
              <a:lnSpc>
                <a:spcPct val="100000"/>
              </a:lnSpc>
            </a:pPr>
            <a:endParaRPr sz="1200">
              <a:latin typeface="Calibri"/>
              <a:cs typeface="Calibri"/>
            </a:endParaRPr>
          </a:p>
          <a:p>
            <a:pPr>
              <a:lnSpc>
                <a:spcPct val="100000"/>
              </a:lnSpc>
            </a:pPr>
            <a:endParaRPr sz="1200">
              <a:latin typeface="Calibri"/>
              <a:cs typeface="Calibri"/>
            </a:endParaRPr>
          </a:p>
          <a:p>
            <a:pPr marL="431800">
              <a:lnSpc>
                <a:spcPct val="100000"/>
              </a:lnSpc>
              <a:spcBef>
                <a:spcPts val="850"/>
              </a:spcBef>
            </a:pPr>
            <a:r>
              <a:rPr sz="1200" spc="-5" dirty="0">
                <a:latin typeface="Calibri"/>
                <a:cs typeface="Calibri"/>
              </a:rPr>
              <a:t>O</a:t>
            </a:r>
            <a:endParaRPr sz="1200">
              <a:latin typeface="Calibri"/>
              <a:cs typeface="Calibri"/>
            </a:endParaRPr>
          </a:p>
          <a:p>
            <a:pPr marL="431800">
              <a:lnSpc>
                <a:spcPct val="100000"/>
              </a:lnSpc>
            </a:pPr>
            <a:r>
              <a:rPr sz="1200" b="1" dirty="0">
                <a:latin typeface="Calibri"/>
                <a:cs typeface="Calibri"/>
              </a:rPr>
              <a:t>o</a:t>
            </a:r>
            <a:endParaRPr sz="1200">
              <a:latin typeface="Calibri"/>
              <a:cs typeface="Calibri"/>
            </a:endParaRPr>
          </a:p>
        </p:txBody>
      </p:sp>
      <p:pic>
        <p:nvPicPr>
          <p:cNvPr id="84" name="object 84"/>
          <p:cNvPicPr/>
          <p:nvPr/>
        </p:nvPicPr>
        <p:blipFill>
          <a:blip r:embed="rId7" cstate="print"/>
          <a:stretch>
            <a:fillRect/>
          </a:stretch>
        </p:blipFill>
        <p:spPr>
          <a:xfrm>
            <a:off x="4735067" y="2208276"/>
            <a:ext cx="159639" cy="76200"/>
          </a:xfrm>
          <a:prstGeom prst="rect">
            <a:avLst/>
          </a:prstGeom>
        </p:spPr>
      </p:pic>
      <p:sp>
        <p:nvSpPr>
          <p:cNvPr id="85" name="object 85"/>
          <p:cNvSpPr txBox="1"/>
          <p:nvPr/>
        </p:nvSpPr>
        <p:spPr>
          <a:xfrm>
            <a:off x="3864344" y="2292476"/>
            <a:ext cx="566420" cy="330200"/>
          </a:xfrm>
          <a:prstGeom prst="rect">
            <a:avLst/>
          </a:prstGeom>
        </p:spPr>
        <p:txBody>
          <a:bodyPr vert="horz" wrap="square" lIns="0" tIns="12065" rIns="0" bIns="0" rtlCol="0">
            <a:spAutoFit/>
          </a:bodyPr>
          <a:lstStyle/>
          <a:p>
            <a:pPr marL="45720" marR="5080" indent="-33655">
              <a:lnSpc>
                <a:spcPct val="100000"/>
              </a:lnSpc>
              <a:spcBef>
                <a:spcPts val="95"/>
              </a:spcBef>
            </a:pPr>
            <a:r>
              <a:rPr sz="1000" b="1" spc="-10" dirty="0">
                <a:latin typeface="Calibri"/>
                <a:cs typeface="Calibri"/>
              </a:rPr>
              <a:t>nstruction </a:t>
            </a:r>
            <a:r>
              <a:rPr sz="1000" b="1" dirty="0">
                <a:latin typeface="Calibri"/>
                <a:cs typeface="Calibri"/>
              </a:rPr>
              <a:t>C</a:t>
            </a:r>
            <a:r>
              <a:rPr sz="1000" b="1" spc="-10" dirty="0">
                <a:latin typeface="Calibri"/>
                <a:cs typeface="Calibri"/>
              </a:rPr>
              <a:t> </a:t>
            </a:r>
            <a:r>
              <a:rPr sz="1000" b="1" dirty="0">
                <a:latin typeface="Calibri"/>
                <a:cs typeface="Calibri"/>
              </a:rPr>
              <a:t>+ </a:t>
            </a:r>
            <a:r>
              <a:rPr sz="1000" b="1" spc="-50" dirty="0">
                <a:latin typeface="Calibri"/>
                <a:cs typeface="Calibri"/>
              </a:rPr>
              <a:t>4</a:t>
            </a:r>
            <a:endParaRPr sz="1000">
              <a:latin typeface="Calibri"/>
              <a:cs typeface="Calibri"/>
            </a:endParaRPr>
          </a:p>
        </p:txBody>
      </p:sp>
      <p:grpSp>
        <p:nvGrpSpPr>
          <p:cNvPr id="86" name="object 86"/>
          <p:cNvGrpSpPr/>
          <p:nvPr/>
        </p:nvGrpSpPr>
        <p:grpSpPr>
          <a:xfrm>
            <a:off x="2800857" y="1478025"/>
            <a:ext cx="8259445" cy="4214495"/>
            <a:chOff x="2800857" y="1478025"/>
            <a:chExt cx="8259445" cy="4214495"/>
          </a:xfrm>
        </p:grpSpPr>
        <p:sp>
          <p:nvSpPr>
            <p:cNvPr id="87" name="object 87"/>
            <p:cNvSpPr/>
            <p:nvPr/>
          </p:nvSpPr>
          <p:spPr>
            <a:xfrm>
              <a:off x="2800858" y="1478025"/>
              <a:ext cx="8253095" cy="4214495"/>
            </a:xfrm>
            <a:custGeom>
              <a:avLst/>
              <a:gdLst/>
              <a:ahLst/>
              <a:cxnLst/>
              <a:rect l="l" t="t" r="r" b="b"/>
              <a:pathLst>
                <a:path w="8253095" h="4214495">
                  <a:moveTo>
                    <a:pt x="4888611" y="1054608"/>
                  </a:moveTo>
                  <a:lnTo>
                    <a:pt x="4856848" y="1054938"/>
                  </a:lnTo>
                  <a:lnTo>
                    <a:pt x="4851400" y="560959"/>
                  </a:lnTo>
                  <a:lnTo>
                    <a:pt x="4838700" y="561213"/>
                  </a:lnTo>
                  <a:lnTo>
                    <a:pt x="4844135" y="1055065"/>
                  </a:lnTo>
                  <a:lnTo>
                    <a:pt x="4812411" y="1055370"/>
                  </a:lnTo>
                  <a:lnTo>
                    <a:pt x="4851400" y="1131189"/>
                  </a:lnTo>
                  <a:lnTo>
                    <a:pt x="4882185" y="1067816"/>
                  </a:lnTo>
                  <a:lnTo>
                    <a:pt x="4888611" y="1054608"/>
                  </a:lnTo>
                  <a:close/>
                </a:path>
                <a:path w="8253095" h="4214495">
                  <a:moveTo>
                    <a:pt x="5218176" y="3919728"/>
                  </a:moveTo>
                  <a:lnTo>
                    <a:pt x="5211826" y="3907028"/>
                  </a:lnTo>
                  <a:lnTo>
                    <a:pt x="5180076" y="3843528"/>
                  </a:lnTo>
                  <a:lnTo>
                    <a:pt x="5141976" y="3919728"/>
                  </a:lnTo>
                  <a:lnTo>
                    <a:pt x="5173726" y="3919728"/>
                  </a:lnTo>
                  <a:lnTo>
                    <a:pt x="5173726" y="4201528"/>
                  </a:lnTo>
                  <a:lnTo>
                    <a:pt x="12700" y="4201528"/>
                  </a:lnTo>
                  <a:lnTo>
                    <a:pt x="12700" y="3837686"/>
                  </a:lnTo>
                  <a:lnTo>
                    <a:pt x="0" y="3837686"/>
                  </a:lnTo>
                  <a:lnTo>
                    <a:pt x="0" y="4214228"/>
                  </a:lnTo>
                  <a:lnTo>
                    <a:pt x="5186426" y="4214228"/>
                  </a:lnTo>
                  <a:lnTo>
                    <a:pt x="5186426" y="4207878"/>
                  </a:lnTo>
                  <a:lnTo>
                    <a:pt x="5186426" y="4201528"/>
                  </a:lnTo>
                  <a:lnTo>
                    <a:pt x="5186426" y="3919728"/>
                  </a:lnTo>
                  <a:lnTo>
                    <a:pt x="5218176" y="3919728"/>
                  </a:lnTo>
                  <a:close/>
                </a:path>
                <a:path w="8253095" h="4214495">
                  <a:moveTo>
                    <a:pt x="5478399" y="1045464"/>
                  </a:moveTo>
                  <a:lnTo>
                    <a:pt x="5446636" y="1045794"/>
                  </a:lnTo>
                  <a:lnTo>
                    <a:pt x="5441188" y="551815"/>
                  </a:lnTo>
                  <a:lnTo>
                    <a:pt x="5428488" y="552069"/>
                  </a:lnTo>
                  <a:lnTo>
                    <a:pt x="5433923" y="1045921"/>
                  </a:lnTo>
                  <a:lnTo>
                    <a:pt x="5402199" y="1046226"/>
                  </a:lnTo>
                  <a:lnTo>
                    <a:pt x="5441188" y="1122045"/>
                  </a:lnTo>
                  <a:lnTo>
                    <a:pt x="5471973" y="1058672"/>
                  </a:lnTo>
                  <a:lnTo>
                    <a:pt x="5478399" y="1045464"/>
                  </a:lnTo>
                  <a:close/>
                </a:path>
                <a:path w="8253095" h="4214495">
                  <a:moveTo>
                    <a:pt x="6056376" y="1402334"/>
                  </a:moveTo>
                  <a:lnTo>
                    <a:pt x="6043676" y="1395984"/>
                  </a:lnTo>
                  <a:lnTo>
                    <a:pt x="5980176" y="1364234"/>
                  </a:lnTo>
                  <a:lnTo>
                    <a:pt x="5980176" y="1395984"/>
                  </a:lnTo>
                  <a:lnTo>
                    <a:pt x="5689346" y="1395984"/>
                  </a:lnTo>
                  <a:lnTo>
                    <a:pt x="5689346" y="1408684"/>
                  </a:lnTo>
                  <a:lnTo>
                    <a:pt x="5980176" y="1408684"/>
                  </a:lnTo>
                  <a:lnTo>
                    <a:pt x="5980176" y="1440434"/>
                  </a:lnTo>
                  <a:lnTo>
                    <a:pt x="6043676" y="1408684"/>
                  </a:lnTo>
                  <a:lnTo>
                    <a:pt x="6056376" y="1402334"/>
                  </a:lnTo>
                  <a:close/>
                </a:path>
                <a:path w="8253095" h="4214495">
                  <a:moveTo>
                    <a:pt x="7718425" y="158750"/>
                  </a:moveTo>
                  <a:lnTo>
                    <a:pt x="7686675" y="158750"/>
                  </a:lnTo>
                  <a:lnTo>
                    <a:pt x="7686675" y="12700"/>
                  </a:lnTo>
                  <a:lnTo>
                    <a:pt x="7686675" y="6350"/>
                  </a:lnTo>
                  <a:lnTo>
                    <a:pt x="7686675" y="0"/>
                  </a:lnTo>
                  <a:lnTo>
                    <a:pt x="5173980" y="0"/>
                  </a:lnTo>
                  <a:lnTo>
                    <a:pt x="5173980" y="240284"/>
                  </a:lnTo>
                  <a:lnTo>
                    <a:pt x="5186680" y="240284"/>
                  </a:lnTo>
                  <a:lnTo>
                    <a:pt x="5186680" y="12700"/>
                  </a:lnTo>
                  <a:lnTo>
                    <a:pt x="7673975" y="12700"/>
                  </a:lnTo>
                  <a:lnTo>
                    <a:pt x="7673975" y="158750"/>
                  </a:lnTo>
                  <a:lnTo>
                    <a:pt x="7642225" y="158750"/>
                  </a:lnTo>
                  <a:lnTo>
                    <a:pt x="7680325" y="234950"/>
                  </a:lnTo>
                  <a:lnTo>
                    <a:pt x="7712075" y="171450"/>
                  </a:lnTo>
                  <a:lnTo>
                    <a:pt x="7718425" y="158750"/>
                  </a:lnTo>
                  <a:close/>
                </a:path>
                <a:path w="8253095" h="4214495">
                  <a:moveTo>
                    <a:pt x="8252714" y="1100582"/>
                  </a:moveTo>
                  <a:lnTo>
                    <a:pt x="7132574" y="1100582"/>
                  </a:lnTo>
                  <a:lnTo>
                    <a:pt x="7132574" y="1826006"/>
                  </a:lnTo>
                  <a:lnTo>
                    <a:pt x="8252714" y="1826006"/>
                  </a:lnTo>
                  <a:lnTo>
                    <a:pt x="8252714" y="1100582"/>
                  </a:lnTo>
                  <a:close/>
                </a:path>
              </a:pathLst>
            </a:custGeom>
            <a:solidFill>
              <a:srgbClr val="4471C4"/>
            </a:solidFill>
          </p:spPr>
          <p:txBody>
            <a:bodyPr wrap="square" lIns="0" tIns="0" rIns="0" bIns="0" rtlCol="0"/>
            <a:lstStyle/>
            <a:p>
              <a:endParaRPr/>
            </a:p>
          </p:txBody>
        </p:sp>
        <p:sp>
          <p:nvSpPr>
            <p:cNvPr id="88" name="object 88"/>
            <p:cNvSpPr/>
            <p:nvPr/>
          </p:nvSpPr>
          <p:spPr>
            <a:xfrm>
              <a:off x="9933431" y="2578608"/>
              <a:ext cx="1120140" cy="725805"/>
            </a:xfrm>
            <a:custGeom>
              <a:avLst/>
              <a:gdLst/>
              <a:ahLst/>
              <a:cxnLst/>
              <a:rect l="l" t="t" r="r" b="b"/>
              <a:pathLst>
                <a:path w="1120140" h="725804">
                  <a:moveTo>
                    <a:pt x="0" y="725424"/>
                  </a:moveTo>
                  <a:lnTo>
                    <a:pt x="1120140" y="725424"/>
                  </a:lnTo>
                  <a:lnTo>
                    <a:pt x="1120140" y="0"/>
                  </a:lnTo>
                  <a:lnTo>
                    <a:pt x="0" y="0"/>
                  </a:lnTo>
                  <a:lnTo>
                    <a:pt x="0" y="725424"/>
                  </a:lnTo>
                  <a:close/>
                </a:path>
              </a:pathLst>
            </a:custGeom>
            <a:ln w="12699">
              <a:solidFill>
                <a:srgbClr val="2E528F"/>
              </a:solidFill>
            </a:ln>
          </p:spPr>
          <p:txBody>
            <a:bodyPr wrap="square" lIns="0" tIns="0" rIns="0" bIns="0" rtlCol="0"/>
            <a:lstStyle/>
            <a:p>
              <a:endParaRPr/>
            </a:p>
          </p:txBody>
        </p:sp>
      </p:grpSp>
      <p:sp>
        <p:nvSpPr>
          <p:cNvPr id="89" name="object 89"/>
          <p:cNvSpPr txBox="1"/>
          <p:nvPr/>
        </p:nvSpPr>
        <p:spPr>
          <a:xfrm>
            <a:off x="10674350" y="2584957"/>
            <a:ext cx="373380" cy="713105"/>
          </a:xfrm>
          <a:prstGeom prst="rect">
            <a:avLst/>
          </a:prstGeom>
          <a:solidFill>
            <a:srgbClr val="4471C4"/>
          </a:solidFill>
        </p:spPr>
        <p:txBody>
          <a:bodyPr vert="horz" wrap="square" lIns="0" tIns="48895" rIns="0" bIns="0" rtlCol="0">
            <a:spAutoFit/>
          </a:bodyPr>
          <a:lstStyle/>
          <a:p>
            <a:pPr marL="17780">
              <a:lnSpc>
                <a:spcPct val="100000"/>
              </a:lnSpc>
              <a:spcBef>
                <a:spcPts val="385"/>
              </a:spcBef>
            </a:pPr>
            <a:r>
              <a:rPr sz="1800" dirty="0">
                <a:solidFill>
                  <a:srgbClr val="FFFFFF"/>
                </a:solidFill>
                <a:latin typeface="Calibri"/>
                <a:cs typeface="Calibri"/>
              </a:rPr>
              <a:t>r</a:t>
            </a:r>
            <a:endParaRPr sz="1800">
              <a:latin typeface="Calibri"/>
              <a:cs typeface="Calibri"/>
            </a:endParaRPr>
          </a:p>
          <a:p>
            <a:pPr>
              <a:lnSpc>
                <a:spcPct val="100000"/>
              </a:lnSpc>
            </a:pPr>
            <a:r>
              <a:rPr sz="1800" spc="-25" dirty="0">
                <a:solidFill>
                  <a:srgbClr val="FFFFFF"/>
                </a:solidFill>
                <a:latin typeface="Calibri"/>
                <a:cs typeface="Calibri"/>
              </a:rPr>
              <a:t>ack</a:t>
            </a:r>
            <a:endParaRPr sz="1800">
              <a:latin typeface="Calibri"/>
              <a:cs typeface="Calibri"/>
            </a:endParaRPr>
          </a:p>
        </p:txBody>
      </p:sp>
      <p:sp>
        <p:nvSpPr>
          <p:cNvPr id="90" name="object 90"/>
          <p:cNvSpPr/>
          <p:nvPr/>
        </p:nvSpPr>
        <p:spPr>
          <a:xfrm>
            <a:off x="10090658" y="2195829"/>
            <a:ext cx="733425" cy="394970"/>
          </a:xfrm>
          <a:custGeom>
            <a:avLst/>
            <a:gdLst/>
            <a:ahLst/>
            <a:cxnLst/>
            <a:rect l="l" t="t" r="r" b="b"/>
            <a:pathLst>
              <a:path w="733425" h="394969">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69">
                <a:moveTo>
                  <a:pt x="733044" y="294259"/>
                </a:moveTo>
                <a:lnTo>
                  <a:pt x="701268" y="295275"/>
                </a:lnTo>
                <a:lnTo>
                  <a:pt x="691896" y="0"/>
                </a:lnTo>
                <a:lnTo>
                  <a:pt x="679196" y="508"/>
                </a:lnTo>
                <a:lnTo>
                  <a:pt x="688568" y="295668"/>
                </a:lnTo>
                <a:lnTo>
                  <a:pt x="656844" y="296672"/>
                </a:lnTo>
                <a:lnTo>
                  <a:pt x="697357" y="371729"/>
                </a:lnTo>
                <a:lnTo>
                  <a:pt x="726541" y="308356"/>
                </a:lnTo>
                <a:lnTo>
                  <a:pt x="733044" y="294259"/>
                </a:lnTo>
                <a:close/>
              </a:path>
            </a:pathLst>
          </a:custGeom>
          <a:solidFill>
            <a:srgbClr val="4471C4"/>
          </a:solidFill>
        </p:spPr>
        <p:txBody>
          <a:bodyPr wrap="square" lIns="0" tIns="0" rIns="0" bIns="0" rtlCol="0"/>
          <a:lstStyle/>
          <a:p>
            <a:endParaRPr/>
          </a:p>
        </p:txBody>
      </p:sp>
      <p:sp>
        <p:nvSpPr>
          <p:cNvPr id="91" name="object 91"/>
          <p:cNvSpPr txBox="1"/>
          <p:nvPr/>
        </p:nvSpPr>
        <p:spPr>
          <a:xfrm>
            <a:off x="10613745" y="1946528"/>
            <a:ext cx="760730"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utput/Read</a:t>
            </a:r>
            <a:endParaRPr sz="1200">
              <a:latin typeface="Calibri"/>
              <a:cs typeface="Calibri"/>
            </a:endParaRPr>
          </a:p>
        </p:txBody>
      </p:sp>
      <p:sp>
        <p:nvSpPr>
          <p:cNvPr id="92" name="object 92"/>
          <p:cNvSpPr txBox="1"/>
          <p:nvPr/>
        </p:nvSpPr>
        <p:spPr>
          <a:xfrm>
            <a:off x="10670285" y="2129409"/>
            <a:ext cx="51244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g</a:t>
            </a:r>
            <a:r>
              <a:rPr sz="1200" b="1" spc="10" dirty="0">
                <a:latin typeface="Calibri"/>
                <a:cs typeface="Calibri"/>
              </a:rPr>
              <a:t> </a:t>
            </a:r>
            <a:r>
              <a:rPr sz="1200" b="1" spc="-10" dirty="0">
                <a:latin typeface="Calibri"/>
                <a:cs typeface="Calibri"/>
              </a:rPr>
              <a:t>Select</a:t>
            </a:r>
            <a:endParaRPr sz="1200">
              <a:latin typeface="Calibri"/>
              <a:cs typeface="Calibri"/>
            </a:endParaRPr>
          </a:p>
        </p:txBody>
      </p:sp>
      <p:sp>
        <p:nvSpPr>
          <p:cNvPr id="93" name="object 93"/>
          <p:cNvSpPr/>
          <p:nvPr/>
        </p:nvSpPr>
        <p:spPr>
          <a:xfrm>
            <a:off x="10157714" y="3293109"/>
            <a:ext cx="733425" cy="394970"/>
          </a:xfrm>
          <a:custGeom>
            <a:avLst/>
            <a:gdLst/>
            <a:ahLst/>
            <a:cxnLst/>
            <a:rect l="l" t="t" r="r" b="b"/>
            <a:pathLst>
              <a:path w="733425" h="394970">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70">
                <a:moveTo>
                  <a:pt x="733044" y="294271"/>
                </a:moveTo>
                <a:lnTo>
                  <a:pt x="701268" y="295275"/>
                </a:lnTo>
                <a:lnTo>
                  <a:pt x="691896" y="0"/>
                </a:lnTo>
                <a:lnTo>
                  <a:pt x="679196" y="508"/>
                </a:lnTo>
                <a:lnTo>
                  <a:pt x="688568" y="295668"/>
                </a:lnTo>
                <a:lnTo>
                  <a:pt x="656844" y="296684"/>
                </a:lnTo>
                <a:lnTo>
                  <a:pt x="697357" y="371729"/>
                </a:lnTo>
                <a:lnTo>
                  <a:pt x="726541" y="308356"/>
                </a:lnTo>
                <a:lnTo>
                  <a:pt x="733044" y="294271"/>
                </a:lnTo>
                <a:close/>
              </a:path>
            </a:pathLst>
          </a:custGeom>
          <a:solidFill>
            <a:srgbClr val="4471C4"/>
          </a:solidFill>
        </p:spPr>
        <p:txBody>
          <a:bodyPr wrap="square" lIns="0" tIns="0" rIns="0" bIns="0" rtlCol="0"/>
          <a:lstStyle/>
          <a:p>
            <a:endParaRPr/>
          </a:p>
        </p:txBody>
      </p:sp>
      <p:sp>
        <p:nvSpPr>
          <p:cNvPr id="94" name="object 94"/>
          <p:cNvSpPr txBox="1"/>
          <p:nvPr/>
        </p:nvSpPr>
        <p:spPr>
          <a:xfrm>
            <a:off x="10914380" y="3534917"/>
            <a:ext cx="404495" cy="574040"/>
          </a:xfrm>
          <a:prstGeom prst="rect">
            <a:avLst/>
          </a:prstGeom>
        </p:spPr>
        <p:txBody>
          <a:bodyPr vert="horz" wrap="square" lIns="0" tIns="12700" rIns="0" bIns="0" rtlCol="0">
            <a:spAutoFit/>
          </a:bodyPr>
          <a:lstStyle/>
          <a:p>
            <a:pPr marL="12700" marR="5080" algn="just">
              <a:lnSpc>
                <a:spcPct val="100000"/>
              </a:lnSpc>
              <a:spcBef>
                <a:spcPts val="100"/>
              </a:spcBef>
            </a:pPr>
            <a:r>
              <a:rPr sz="1200" b="1" spc="-10" dirty="0">
                <a:latin typeface="Calibri"/>
                <a:cs typeface="Calibri"/>
              </a:rPr>
              <a:t>Write </a:t>
            </a:r>
            <a:r>
              <a:rPr sz="1200" b="1" dirty="0">
                <a:latin typeface="Calibri"/>
                <a:cs typeface="Calibri"/>
              </a:rPr>
              <a:t>Reg</a:t>
            </a:r>
            <a:r>
              <a:rPr sz="1200" b="1" spc="-15" dirty="0">
                <a:latin typeface="Calibri"/>
                <a:cs typeface="Calibri"/>
              </a:rPr>
              <a:t> </a:t>
            </a:r>
            <a:r>
              <a:rPr sz="1200" b="1" spc="-50" dirty="0">
                <a:latin typeface="Calibri"/>
                <a:cs typeface="Calibri"/>
              </a:rPr>
              <a:t>C </a:t>
            </a:r>
            <a:r>
              <a:rPr sz="1200" b="1" spc="-10" dirty="0">
                <a:latin typeface="Calibri"/>
                <a:cs typeface="Calibri"/>
              </a:rPr>
              <a:t>Select</a:t>
            </a:r>
            <a:endParaRPr sz="1200">
              <a:latin typeface="Calibri"/>
              <a:cs typeface="Calibri"/>
            </a:endParaRPr>
          </a:p>
        </p:txBody>
      </p:sp>
      <p:sp>
        <p:nvSpPr>
          <p:cNvPr id="95" name="object 95"/>
          <p:cNvSpPr txBox="1"/>
          <p:nvPr/>
        </p:nvSpPr>
        <p:spPr>
          <a:xfrm>
            <a:off x="217931" y="5036261"/>
            <a:ext cx="1624965" cy="300355"/>
          </a:xfrm>
          <a:prstGeom prst="rect">
            <a:avLst/>
          </a:prstGeom>
        </p:spPr>
        <p:txBody>
          <a:bodyPr vert="horz" wrap="square" lIns="0" tIns="12700" rIns="0" bIns="0" rtlCol="0">
            <a:spAutoFit/>
          </a:bodyPr>
          <a:lstStyle/>
          <a:p>
            <a:pPr marL="14604">
              <a:lnSpc>
                <a:spcPct val="100000"/>
              </a:lnSpc>
              <a:spcBef>
                <a:spcPts val="100"/>
              </a:spcBef>
            </a:pPr>
            <a:r>
              <a:rPr sz="1800" b="1" dirty="0">
                <a:latin typeface="Calibri"/>
                <a:cs typeface="Calibri"/>
              </a:rPr>
              <a:t>Instruction</a:t>
            </a:r>
            <a:r>
              <a:rPr sz="1800" b="1" spc="-40" dirty="0">
                <a:latin typeface="Calibri"/>
                <a:cs typeface="Calibri"/>
              </a:rPr>
              <a:t> </a:t>
            </a:r>
            <a:r>
              <a:rPr sz="1800" b="1" spc="-10" dirty="0">
                <a:latin typeface="Calibri"/>
                <a:cs typeface="Calibri"/>
              </a:rPr>
              <a:t>Fetch</a:t>
            </a:r>
            <a:endParaRPr sz="1800">
              <a:latin typeface="Calibri"/>
              <a:cs typeface="Calibri"/>
            </a:endParaRPr>
          </a:p>
        </p:txBody>
      </p:sp>
      <p:sp>
        <p:nvSpPr>
          <p:cNvPr id="96" name="object 96"/>
          <p:cNvSpPr txBox="1"/>
          <p:nvPr/>
        </p:nvSpPr>
        <p:spPr>
          <a:xfrm>
            <a:off x="2198370" y="5055565"/>
            <a:ext cx="2320290" cy="300355"/>
          </a:xfrm>
          <a:prstGeom prst="rect">
            <a:avLst/>
          </a:prstGeom>
        </p:spPr>
        <p:txBody>
          <a:bodyPr vert="horz" wrap="square" lIns="0" tIns="12700" rIns="0" bIns="0" rtlCol="0">
            <a:spAutoFit/>
          </a:bodyPr>
          <a:lstStyle/>
          <a:p>
            <a:pPr marL="12700">
              <a:lnSpc>
                <a:spcPct val="100000"/>
              </a:lnSpc>
              <a:spcBef>
                <a:spcPts val="100"/>
              </a:spcBef>
              <a:tabLst>
                <a:tab pos="1570355" algn="l"/>
              </a:tabLst>
            </a:pPr>
            <a:r>
              <a:rPr sz="1800" b="1" spc="-25" dirty="0">
                <a:latin typeface="Calibri"/>
                <a:cs typeface="Calibri"/>
              </a:rPr>
              <a:t>Instr.</a:t>
            </a:r>
            <a:r>
              <a:rPr sz="1800" b="1" spc="-65" dirty="0">
                <a:latin typeface="Calibri"/>
                <a:cs typeface="Calibri"/>
              </a:rPr>
              <a:t> </a:t>
            </a:r>
            <a:r>
              <a:rPr sz="1800" b="1" spc="-10" dirty="0">
                <a:latin typeface="Calibri"/>
                <a:cs typeface="Calibri"/>
              </a:rPr>
              <a:t>Decode</a:t>
            </a:r>
            <a:r>
              <a:rPr sz="1800" b="1" dirty="0">
                <a:latin typeface="Calibri"/>
                <a:cs typeface="Calibri"/>
              </a:rPr>
              <a:t>	</a:t>
            </a:r>
            <a:r>
              <a:rPr sz="1800" b="1" spc="-10" dirty="0">
                <a:latin typeface="Calibri"/>
                <a:cs typeface="Calibri"/>
              </a:rPr>
              <a:t>Execute</a:t>
            </a:r>
            <a:endParaRPr sz="1800">
              <a:latin typeface="Calibri"/>
              <a:cs typeface="Calibri"/>
            </a:endParaRPr>
          </a:p>
        </p:txBody>
      </p:sp>
      <p:sp>
        <p:nvSpPr>
          <p:cNvPr id="97" name="object 97"/>
          <p:cNvSpPr txBox="1"/>
          <p:nvPr/>
        </p:nvSpPr>
        <p:spPr>
          <a:xfrm>
            <a:off x="7016622" y="5038725"/>
            <a:ext cx="84010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Memory</a:t>
            </a:r>
            <a:endParaRPr sz="1800">
              <a:latin typeface="Calibri"/>
              <a:cs typeface="Calibri"/>
            </a:endParaRPr>
          </a:p>
        </p:txBody>
      </p:sp>
      <p:sp>
        <p:nvSpPr>
          <p:cNvPr id="98" name="object 98"/>
          <p:cNvSpPr txBox="1"/>
          <p:nvPr/>
        </p:nvSpPr>
        <p:spPr>
          <a:xfrm>
            <a:off x="9202928" y="4995417"/>
            <a:ext cx="188785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Register</a:t>
            </a:r>
            <a:r>
              <a:rPr sz="1800" b="1" spc="-60" dirty="0">
                <a:latin typeface="Calibri"/>
                <a:cs typeface="Calibri"/>
              </a:rPr>
              <a:t> </a:t>
            </a:r>
            <a:r>
              <a:rPr sz="1800" b="1" spc="-20" dirty="0">
                <a:latin typeface="Calibri"/>
                <a:cs typeface="Calibri"/>
              </a:rPr>
              <a:t>Write-Back</a:t>
            </a:r>
            <a:endParaRPr sz="1800">
              <a:latin typeface="Calibri"/>
              <a:cs typeface="Calibri"/>
            </a:endParaRPr>
          </a:p>
        </p:txBody>
      </p:sp>
      <p:grpSp>
        <p:nvGrpSpPr>
          <p:cNvPr id="99" name="object 99"/>
          <p:cNvGrpSpPr/>
          <p:nvPr/>
        </p:nvGrpSpPr>
        <p:grpSpPr>
          <a:xfrm>
            <a:off x="1766061" y="2276601"/>
            <a:ext cx="453390" cy="2224405"/>
            <a:chOff x="1766061" y="2276601"/>
            <a:chExt cx="453390" cy="2224405"/>
          </a:xfrm>
        </p:grpSpPr>
        <p:sp>
          <p:nvSpPr>
            <p:cNvPr id="100" name="object 100"/>
            <p:cNvSpPr/>
            <p:nvPr/>
          </p:nvSpPr>
          <p:spPr>
            <a:xfrm>
              <a:off x="1772411" y="2282951"/>
              <a:ext cx="440690" cy="2211705"/>
            </a:xfrm>
            <a:custGeom>
              <a:avLst/>
              <a:gdLst/>
              <a:ahLst/>
              <a:cxnLst/>
              <a:rect l="l" t="t" r="r" b="b"/>
              <a:pathLst>
                <a:path w="440689" h="2211704">
                  <a:moveTo>
                    <a:pt x="440436" y="0"/>
                  </a:moveTo>
                  <a:lnTo>
                    <a:pt x="0" y="0"/>
                  </a:lnTo>
                  <a:lnTo>
                    <a:pt x="0" y="2211324"/>
                  </a:lnTo>
                  <a:lnTo>
                    <a:pt x="440436" y="2211324"/>
                  </a:lnTo>
                  <a:lnTo>
                    <a:pt x="440436" y="0"/>
                  </a:lnTo>
                  <a:close/>
                </a:path>
              </a:pathLst>
            </a:custGeom>
            <a:solidFill>
              <a:srgbClr val="4471C4"/>
            </a:solidFill>
          </p:spPr>
          <p:txBody>
            <a:bodyPr wrap="square" lIns="0" tIns="0" rIns="0" bIns="0" rtlCol="0"/>
            <a:lstStyle/>
            <a:p>
              <a:endParaRPr/>
            </a:p>
          </p:txBody>
        </p:sp>
        <p:sp>
          <p:nvSpPr>
            <p:cNvPr id="101" name="object 101"/>
            <p:cNvSpPr/>
            <p:nvPr/>
          </p:nvSpPr>
          <p:spPr>
            <a:xfrm>
              <a:off x="1772411" y="2282951"/>
              <a:ext cx="440690" cy="2211705"/>
            </a:xfrm>
            <a:custGeom>
              <a:avLst/>
              <a:gdLst/>
              <a:ahLst/>
              <a:cxnLst/>
              <a:rect l="l" t="t" r="r" b="b"/>
              <a:pathLst>
                <a:path w="440689" h="2211704">
                  <a:moveTo>
                    <a:pt x="0" y="2211324"/>
                  </a:moveTo>
                  <a:lnTo>
                    <a:pt x="440436" y="2211324"/>
                  </a:lnTo>
                  <a:lnTo>
                    <a:pt x="440436" y="0"/>
                  </a:lnTo>
                  <a:lnTo>
                    <a:pt x="0" y="0"/>
                  </a:lnTo>
                  <a:lnTo>
                    <a:pt x="0" y="2211324"/>
                  </a:lnTo>
                  <a:close/>
                </a:path>
              </a:pathLst>
            </a:custGeom>
            <a:ln w="12699">
              <a:solidFill>
                <a:srgbClr val="2E528F"/>
              </a:solidFill>
            </a:ln>
          </p:spPr>
          <p:txBody>
            <a:bodyPr wrap="square" lIns="0" tIns="0" rIns="0" bIns="0" rtlCol="0"/>
            <a:lstStyle/>
            <a:p>
              <a:endParaRPr/>
            </a:p>
          </p:txBody>
        </p:sp>
      </p:grpSp>
      <p:sp>
        <p:nvSpPr>
          <p:cNvPr id="102" name="object 102"/>
          <p:cNvSpPr txBox="1"/>
          <p:nvPr/>
        </p:nvSpPr>
        <p:spPr>
          <a:xfrm>
            <a:off x="1857248" y="3087115"/>
            <a:ext cx="26924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IF/</a:t>
            </a:r>
            <a:endParaRPr sz="1800">
              <a:latin typeface="Calibri"/>
              <a:cs typeface="Calibri"/>
            </a:endParaRPr>
          </a:p>
        </p:txBody>
      </p:sp>
      <p:sp>
        <p:nvSpPr>
          <p:cNvPr id="103" name="object 103"/>
          <p:cNvSpPr txBox="1"/>
          <p:nvPr/>
        </p:nvSpPr>
        <p:spPr>
          <a:xfrm>
            <a:off x="1880107" y="3361131"/>
            <a:ext cx="224790"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ID</a:t>
            </a:r>
            <a:endParaRPr sz="1800">
              <a:latin typeface="Calibri"/>
              <a:cs typeface="Calibri"/>
            </a:endParaRPr>
          </a:p>
        </p:txBody>
      </p:sp>
      <p:grpSp>
        <p:nvGrpSpPr>
          <p:cNvPr id="104" name="object 104"/>
          <p:cNvGrpSpPr/>
          <p:nvPr/>
        </p:nvGrpSpPr>
        <p:grpSpPr>
          <a:xfrm>
            <a:off x="3422650" y="2262885"/>
            <a:ext cx="495934" cy="2224405"/>
            <a:chOff x="3422650" y="2262885"/>
            <a:chExt cx="495934" cy="2224405"/>
          </a:xfrm>
        </p:grpSpPr>
        <p:sp>
          <p:nvSpPr>
            <p:cNvPr id="105" name="object 105"/>
            <p:cNvSpPr/>
            <p:nvPr/>
          </p:nvSpPr>
          <p:spPr>
            <a:xfrm>
              <a:off x="3429000" y="2269235"/>
              <a:ext cx="483234" cy="2211705"/>
            </a:xfrm>
            <a:custGeom>
              <a:avLst/>
              <a:gdLst/>
              <a:ahLst/>
              <a:cxnLst/>
              <a:rect l="l" t="t" r="r" b="b"/>
              <a:pathLst>
                <a:path w="483235" h="2211704">
                  <a:moveTo>
                    <a:pt x="483108" y="0"/>
                  </a:moveTo>
                  <a:lnTo>
                    <a:pt x="0" y="0"/>
                  </a:lnTo>
                  <a:lnTo>
                    <a:pt x="0" y="2211324"/>
                  </a:lnTo>
                  <a:lnTo>
                    <a:pt x="483108" y="2211324"/>
                  </a:lnTo>
                  <a:lnTo>
                    <a:pt x="483108" y="0"/>
                  </a:lnTo>
                  <a:close/>
                </a:path>
              </a:pathLst>
            </a:custGeom>
            <a:solidFill>
              <a:srgbClr val="4471C4"/>
            </a:solidFill>
          </p:spPr>
          <p:txBody>
            <a:bodyPr wrap="square" lIns="0" tIns="0" rIns="0" bIns="0" rtlCol="0"/>
            <a:lstStyle/>
            <a:p>
              <a:endParaRPr/>
            </a:p>
          </p:txBody>
        </p:sp>
        <p:sp>
          <p:nvSpPr>
            <p:cNvPr id="106" name="object 106"/>
            <p:cNvSpPr/>
            <p:nvPr/>
          </p:nvSpPr>
          <p:spPr>
            <a:xfrm>
              <a:off x="3429000" y="2269235"/>
              <a:ext cx="483234" cy="2211705"/>
            </a:xfrm>
            <a:custGeom>
              <a:avLst/>
              <a:gdLst/>
              <a:ahLst/>
              <a:cxnLst/>
              <a:rect l="l" t="t" r="r" b="b"/>
              <a:pathLst>
                <a:path w="483235" h="2211704">
                  <a:moveTo>
                    <a:pt x="0" y="2211324"/>
                  </a:moveTo>
                  <a:lnTo>
                    <a:pt x="483108" y="2211324"/>
                  </a:lnTo>
                  <a:lnTo>
                    <a:pt x="483108" y="0"/>
                  </a:lnTo>
                  <a:lnTo>
                    <a:pt x="0" y="0"/>
                  </a:lnTo>
                  <a:lnTo>
                    <a:pt x="0" y="2211324"/>
                  </a:lnTo>
                  <a:close/>
                </a:path>
              </a:pathLst>
            </a:custGeom>
            <a:ln w="12700">
              <a:solidFill>
                <a:srgbClr val="2E528F"/>
              </a:solidFill>
            </a:ln>
          </p:spPr>
          <p:txBody>
            <a:bodyPr wrap="square" lIns="0" tIns="0" rIns="0" bIns="0" rtlCol="0"/>
            <a:lstStyle/>
            <a:p>
              <a:endParaRPr/>
            </a:p>
          </p:txBody>
        </p:sp>
      </p:grpSp>
      <p:sp>
        <p:nvSpPr>
          <p:cNvPr id="107" name="object 107"/>
          <p:cNvSpPr txBox="1"/>
          <p:nvPr/>
        </p:nvSpPr>
        <p:spPr>
          <a:xfrm>
            <a:off x="3514090" y="3073095"/>
            <a:ext cx="312420" cy="57467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ID/</a:t>
            </a:r>
            <a:endParaRPr sz="1800">
              <a:latin typeface="Calibri"/>
              <a:cs typeface="Calibri"/>
            </a:endParaRPr>
          </a:p>
          <a:p>
            <a:pPr marL="41275">
              <a:lnSpc>
                <a:spcPct val="100000"/>
              </a:lnSpc>
              <a:spcBef>
                <a:spcPts val="5"/>
              </a:spcBef>
            </a:pPr>
            <a:r>
              <a:rPr sz="1800" spc="-25" dirty="0">
                <a:solidFill>
                  <a:srgbClr val="FFFFFF"/>
                </a:solidFill>
                <a:latin typeface="Calibri"/>
                <a:cs typeface="Calibri"/>
              </a:rPr>
              <a:t>EX</a:t>
            </a:r>
            <a:endParaRPr sz="1800">
              <a:latin typeface="Calibri"/>
              <a:cs typeface="Calibri"/>
            </a:endParaRPr>
          </a:p>
        </p:txBody>
      </p:sp>
      <p:sp>
        <p:nvSpPr>
          <p:cNvPr id="108" name="object 108"/>
          <p:cNvSpPr txBox="1"/>
          <p:nvPr/>
        </p:nvSpPr>
        <p:spPr>
          <a:xfrm>
            <a:off x="4718860" y="1997329"/>
            <a:ext cx="5974080" cy="3086100"/>
          </a:xfrm>
          <a:prstGeom prst="rect">
            <a:avLst/>
          </a:prstGeom>
        </p:spPr>
        <p:txBody>
          <a:bodyPr vert="horz" wrap="square" lIns="0" tIns="0" rIns="0" bIns="0" rtlCol="0">
            <a:spAutoFit/>
          </a:bodyPr>
          <a:lstStyle/>
          <a:p>
            <a:pPr marL="2524760">
              <a:lnSpc>
                <a:spcPts val="1290"/>
              </a:lnSpc>
              <a:tabLst>
                <a:tab pos="3584575" algn="l"/>
                <a:tab pos="4676140" algn="l"/>
                <a:tab pos="5803900" algn="l"/>
              </a:tabLst>
            </a:pPr>
            <a:r>
              <a:rPr sz="1200" b="1" spc="-750" dirty="0">
                <a:latin typeface="Calibri"/>
                <a:cs typeface="Calibri"/>
              </a:rPr>
              <a:t>A</a:t>
            </a:r>
            <a:r>
              <a:rPr sz="1200" b="1" spc="-20" dirty="0">
                <a:latin typeface="Calibri"/>
                <a:cs typeface="Calibri"/>
              </a:rPr>
              <a:t>A</a:t>
            </a:r>
            <a:r>
              <a:rPr sz="1200" b="1" spc="-665" dirty="0">
                <a:latin typeface="Calibri"/>
                <a:cs typeface="Calibri"/>
              </a:rPr>
              <a:t>d</a:t>
            </a:r>
            <a:r>
              <a:rPr sz="1200" b="1" spc="-20" dirty="0">
                <a:latin typeface="Calibri"/>
                <a:cs typeface="Calibri"/>
              </a:rPr>
              <a:t>d</a:t>
            </a:r>
            <a:r>
              <a:rPr sz="1200" b="1" spc="-665" dirty="0">
                <a:latin typeface="Calibri"/>
                <a:cs typeface="Calibri"/>
              </a:rPr>
              <a:t>d</a:t>
            </a:r>
            <a:r>
              <a:rPr sz="1200" b="1" spc="-25" dirty="0">
                <a:latin typeface="Calibri"/>
                <a:cs typeface="Calibri"/>
              </a:rPr>
              <a:t>d</a:t>
            </a:r>
            <a:r>
              <a:rPr sz="1200" b="1" spc="-450" dirty="0">
                <a:latin typeface="Calibri"/>
                <a:cs typeface="Calibri"/>
              </a:rPr>
              <a:t>r</a:t>
            </a:r>
            <a:r>
              <a:rPr sz="1200" b="1" spc="-20" dirty="0">
                <a:latin typeface="Calibri"/>
                <a:cs typeface="Calibri"/>
              </a:rPr>
              <a:t>r</a:t>
            </a:r>
            <a:r>
              <a:rPr sz="1200" b="1" dirty="0">
                <a:latin typeface="Calibri"/>
                <a:cs typeface="Calibri"/>
              </a:rPr>
              <a:t>	</a:t>
            </a:r>
            <a:r>
              <a:rPr sz="1800" b="1" spc="-30" baseline="2314" dirty="0">
                <a:latin typeface="Calibri"/>
                <a:cs typeface="Calibri"/>
              </a:rPr>
              <a:t>Data</a:t>
            </a:r>
            <a:r>
              <a:rPr sz="1800" b="1" baseline="2314" dirty="0">
                <a:latin typeface="Calibri"/>
                <a:cs typeface="Calibri"/>
              </a:rPr>
              <a:t>	</a:t>
            </a:r>
            <a:r>
              <a:rPr sz="1800" b="1" spc="-15" baseline="2314" dirty="0">
                <a:latin typeface="Calibri"/>
                <a:cs typeface="Calibri"/>
              </a:rPr>
              <a:t>Output/Read</a:t>
            </a:r>
            <a:r>
              <a:rPr sz="1800" b="1" baseline="2314" dirty="0">
                <a:latin typeface="Calibri"/>
                <a:cs typeface="Calibri"/>
              </a:rPr>
              <a:t>	</a:t>
            </a:r>
            <a:r>
              <a:rPr sz="1800" b="1" spc="-75" baseline="6944" dirty="0">
                <a:latin typeface="Calibri"/>
                <a:cs typeface="Calibri"/>
              </a:rPr>
              <a:t>O</a:t>
            </a:r>
            <a:endParaRPr sz="1800" baseline="6944">
              <a:latin typeface="Calibri"/>
              <a:cs typeface="Calibri"/>
            </a:endParaRPr>
          </a:p>
          <a:p>
            <a:pPr marL="3584575" marR="1270" indent="-3401060">
              <a:lnSpc>
                <a:spcPts val="1390"/>
              </a:lnSpc>
              <a:spcBef>
                <a:spcPts val="90"/>
              </a:spcBef>
              <a:tabLst>
                <a:tab pos="2524760" algn="l"/>
                <a:tab pos="3584575" algn="l"/>
                <a:tab pos="4676140" algn="l"/>
                <a:tab pos="5803900" algn="l"/>
              </a:tabLst>
            </a:pPr>
            <a:r>
              <a:rPr sz="1500" b="1" spc="-15" baseline="11111" dirty="0">
                <a:latin typeface="Calibri"/>
                <a:cs typeface="Calibri"/>
              </a:rPr>
              <a:t>Branch</a:t>
            </a:r>
            <a:r>
              <a:rPr sz="1500" b="1" baseline="11111" dirty="0">
                <a:latin typeface="Calibri"/>
                <a:cs typeface="Calibri"/>
              </a:rPr>
              <a:t> </a:t>
            </a:r>
            <a:r>
              <a:rPr sz="1500" b="1" spc="-15" baseline="11111" dirty="0">
                <a:latin typeface="Calibri"/>
                <a:cs typeface="Calibri"/>
              </a:rPr>
              <a:t>Target</a:t>
            </a:r>
            <a:r>
              <a:rPr sz="1500" b="1" baseline="11111" dirty="0">
                <a:latin typeface="Calibri"/>
                <a:cs typeface="Calibri"/>
              </a:rPr>
              <a:t>	</a:t>
            </a:r>
            <a:r>
              <a:rPr sz="1200" b="1" spc="-680" dirty="0">
                <a:latin typeface="Calibri"/>
                <a:cs typeface="Calibri"/>
              </a:rPr>
              <a:t>R</a:t>
            </a:r>
            <a:r>
              <a:rPr sz="1200" b="1" spc="-20" dirty="0">
                <a:latin typeface="Calibri"/>
                <a:cs typeface="Calibri"/>
              </a:rPr>
              <a:t>R</a:t>
            </a:r>
            <a:r>
              <a:rPr sz="1200" b="1" spc="-605" dirty="0">
                <a:latin typeface="Calibri"/>
                <a:cs typeface="Calibri"/>
              </a:rPr>
              <a:t>e</a:t>
            </a:r>
            <a:r>
              <a:rPr sz="1200" b="1" spc="-5" dirty="0">
                <a:latin typeface="Calibri"/>
                <a:cs typeface="Calibri"/>
              </a:rPr>
              <a:t>e</a:t>
            </a:r>
            <a:r>
              <a:rPr sz="1200" b="1" spc="-570" dirty="0">
                <a:latin typeface="Calibri"/>
                <a:cs typeface="Calibri"/>
              </a:rPr>
              <a:t>g</a:t>
            </a:r>
            <a:r>
              <a:rPr sz="1200" b="1" dirty="0">
                <a:latin typeface="Calibri"/>
                <a:cs typeface="Calibri"/>
              </a:rPr>
              <a:t>g </a:t>
            </a:r>
            <a:r>
              <a:rPr sz="1200" b="1" spc="-785" dirty="0">
                <a:latin typeface="Calibri"/>
                <a:cs typeface="Calibri"/>
              </a:rPr>
              <a:t>A</a:t>
            </a:r>
            <a:r>
              <a:rPr sz="1200" b="1" spc="-55" dirty="0">
                <a:latin typeface="Calibri"/>
                <a:cs typeface="Calibri"/>
              </a:rPr>
              <a:t>A</a:t>
            </a:r>
            <a:r>
              <a:rPr sz="1200" b="1" dirty="0">
                <a:latin typeface="Calibri"/>
                <a:cs typeface="Calibri"/>
              </a:rPr>
              <a:t>	</a:t>
            </a:r>
            <a:r>
              <a:rPr sz="1800" b="1" baseline="2314" dirty="0">
                <a:latin typeface="Calibri"/>
                <a:cs typeface="Calibri"/>
              </a:rPr>
              <a:t>Reg</a:t>
            </a:r>
            <a:r>
              <a:rPr sz="1800" b="1" spc="-22" baseline="2314" dirty="0">
                <a:latin typeface="Calibri"/>
                <a:cs typeface="Calibri"/>
              </a:rPr>
              <a:t> </a:t>
            </a:r>
            <a:r>
              <a:rPr sz="1800" b="1" spc="-75" baseline="2314" dirty="0">
                <a:latin typeface="Calibri"/>
                <a:cs typeface="Calibri"/>
              </a:rPr>
              <a:t>B</a:t>
            </a:r>
            <a:r>
              <a:rPr sz="1800" b="1" baseline="2314" dirty="0">
                <a:latin typeface="Calibri"/>
                <a:cs typeface="Calibri"/>
              </a:rPr>
              <a:t>	Reg</a:t>
            </a:r>
            <a:r>
              <a:rPr sz="1800" b="1" spc="-7" baseline="2314" dirty="0">
                <a:latin typeface="Calibri"/>
                <a:cs typeface="Calibri"/>
              </a:rPr>
              <a:t> </a:t>
            </a:r>
            <a:r>
              <a:rPr sz="1800" b="1" baseline="2314" dirty="0">
                <a:latin typeface="Calibri"/>
                <a:cs typeface="Calibri"/>
              </a:rPr>
              <a:t>C</a:t>
            </a:r>
            <a:r>
              <a:rPr sz="1800" b="1" spc="-15" baseline="2314" dirty="0">
                <a:latin typeface="Calibri"/>
                <a:cs typeface="Calibri"/>
              </a:rPr>
              <a:t> </a:t>
            </a:r>
            <a:r>
              <a:rPr sz="1800" b="1" spc="-30" baseline="2314" dirty="0">
                <a:latin typeface="Calibri"/>
                <a:cs typeface="Calibri"/>
              </a:rPr>
              <a:t>Data</a:t>
            </a:r>
            <a:r>
              <a:rPr sz="1800" b="1" baseline="2314" dirty="0">
                <a:latin typeface="Calibri"/>
                <a:cs typeface="Calibri"/>
              </a:rPr>
              <a:t>	</a:t>
            </a:r>
            <a:r>
              <a:rPr sz="1800" b="1" spc="-37" baseline="6944" dirty="0">
                <a:latin typeface="Calibri"/>
                <a:cs typeface="Calibri"/>
              </a:rPr>
              <a:t>Re </a:t>
            </a:r>
            <a:r>
              <a:rPr sz="1200" b="1" dirty="0">
                <a:latin typeface="Calibri"/>
                <a:cs typeface="Calibri"/>
              </a:rPr>
              <a:t>(Ld </a:t>
            </a:r>
            <a:r>
              <a:rPr sz="1200" b="1" spc="-10" dirty="0">
                <a:latin typeface="Calibri"/>
                <a:cs typeface="Calibri"/>
              </a:rPr>
              <a:t>Only)</a:t>
            </a:r>
            <a:endParaRPr sz="1200">
              <a:latin typeface="Calibri"/>
              <a:cs typeface="Calibri"/>
            </a:endParaRPr>
          </a:p>
          <a:p>
            <a:pPr marL="2304415">
              <a:lnSpc>
                <a:spcPts val="1705"/>
              </a:lnSpc>
              <a:spcBef>
                <a:spcPts val="855"/>
              </a:spcBef>
              <a:tabLst>
                <a:tab pos="2779395" algn="l"/>
                <a:tab pos="5306695" algn="l"/>
              </a:tabLst>
            </a:pPr>
            <a:r>
              <a:rPr sz="1800" spc="-15" baseline="37037" dirty="0">
                <a:latin typeface="Calibri"/>
                <a:cs typeface="Calibri"/>
              </a:rPr>
              <a:t>Cont.</a:t>
            </a:r>
            <a:r>
              <a:rPr sz="1800" baseline="37037" dirty="0">
                <a:latin typeface="Calibri"/>
                <a:cs typeface="Calibri"/>
              </a:rPr>
              <a:t>	</a:t>
            </a:r>
            <a:r>
              <a:rPr sz="2700" spc="-15" baseline="10802" dirty="0">
                <a:solidFill>
                  <a:srgbClr val="FFFFFF"/>
                </a:solidFill>
                <a:latin typeface="Calibri"/>
                <a:cs typeface="Calibri"/>
              </a:rPr>
              <a:t>Memory</a:t>
            </a:r>
            <a:r>
              <a:rPr sz="2700" baseline="10802" dirty="0">
                <a:solidFill>
                  <a:srgbClr val="FFFFFF"/>
                </a:solidFill>
                <a:latin typeface="Calibri"/>
                <a:cs typeface="Calibri"/>
              </a:rPr>
              <a:t>	</a:t>
            </a:r>
            <a:r>
              <a:rPr sz="1800" spc="-25" dirty="0">
                <a:solidFill>
                  <a:srgbClr val="FFFFFF"/>
                </a:solidFill>
                <a:latin typeface="Calibri"/>
                <a:cs typeface="Calibri"/>
              </a:rPr>
              <a:t>Registe</a:t>
            </a:r>
            <a:endParaRPr sz="1800">
              <a:latin typeface="Calibri"/>
              <a:cs typeface="Calibri"/>
            </a:endParaRPr>
          </a:p>
          <a:p>
            <a:pPr marL="2304415">
              <a:lnSpc>
                <a:spcPts val="720"/>
              </a:lnSpc>
            </a:pPr>
            <a:r>
              <a:rPr sz="1200" spc="-10" dirty="0">
                <a:latin typeface="Calibri"/>
                <a:cs typeface="Calibri"/>
              </a:rPr>
              <a:t>Sigs.:</a:t>
            </a:r>
            <a:endParaRPr sz="1200">
              <a:latin typeface="Calibri"/>
              <a:cs typeface="Calibri"/>
            </a:endParaRPr>
          </a:p>
          <a:p>
            <a:pPr marL="2304415">
              <a:lnSpc>
                <a:spcPts val="1055"/>
              </a:lnSpc>
              <a:tabLst>
                <a:tab pos="2779395" algn="l"/>
                <a:tab pos="3763010" algn="l"/>
                <a:tab pos="5306695" algn="l"/>
              </a:tabLst>
            </a:pPr>
            <a:r>
              <a:rPr sz="1800" spc="-37" baseline="2314" dirty="0">
                <a:latin typeface="Calibri"/>
                <a:cs typeface="Calibri"/>
              </a:rPr>
              <a:t>Op.</a:t>
            </a:r>
            <a:r>
              <a:rPr sz="1800" baseline="2314" dirty="0">
                <a:latin typeface="Calibri"/>
                <a:cs typeface="Calibri"/>
              </a:rPr>
              <a:t>	</a:t>
            </a:r>
            <a:r>
              <a:rPr sz="2700" spc="-30" baseline="10802" dirty="0">
                <a:solidFill>
                  <a:srgbClr val="FFFFFF"/>
                </a:solidFill>
                <a:latin typeface="Calibri"/>
                <a:cs typeface="Calibri"/>
              </a:rPr>
              <a:t>Unit</a:t>
            </a:r>
            <a:r>
              <a:rPr sz="2700" baseline="10802" dirty="0">
                <a:solidFill>
                  <a:srgbClr val="FFFFFF"/>
                </a:solidFill>
                <a:latin typeface="Calibri"/>
                <a:cs typeface="Calibri"/>
              </a:rPr>
              <a:t>	</a:t>
            </a:r>
            <a:r>
              <a:rPr sz="1800" b="1" spc="-1050" baseline="43981" dirty="0">
                <a:latin typeface="Calibri"/>
                <a:cs typeface="Calibri"/>
              </a:rPr>
              <a:t>R</a:t>
            </a:r>
            <a:r>
              <a:rPr sz="1800" b="1" spc="-52" baseline="43981" dirty="0">
                <a:latin typeface="Calibri"/>
                <a:cs typeface="Calibri"/>
              </a:rPr>
              <a:t>R</a:t>
            </a:r>
            <a:r>
              <a:rPr sz="1800" b="1" spc="-937" baseline="43981" dirty="0">
                <a:latin typeface="Calibri"/>
                <a:cs typeface="Calibri"/>
              </a:rPr>
              <a:t>e</a:t>
            </a:r>
            <a:r>
              <a:rPr sz="1800" b="1" spc="-44" baseline="43981" dirty="0">
                <a:latin typeface="Calibri"/>
                <a:cs typeface="Calibri"/>
              </a:rPr>
              <a:t>e</a:t>
            </a:r>
            <a:r>
              <a:rPr sz="1800" b="1" spc="-922" baseline="43981" dirty="0">
                <a:latin typeface="Calibri"/>
                <a:cs typeface="Calibri"/>
              </a:rPr>
              <a:t>a</a:t>
            </a:r>
            <a:r>
              <a:rPr sz="1800" b="1" spc="-44" baseline="43981" dirty="0">
                <a:latin typeface="Calibri"/>
                <a:cs typeface="Calibri"/>
              </a:rPr>
              <a:t>a</a:t>
            </a:r>
            <a:r>
              <a:rPr sz="1800" b="1" spc="-997" baseline="43981" dirty="0">
                <a:latin typeface="Calibri"/>
                <a:cs typeface="Calibri"/>
              </a:rPr>
              <a:t>d</a:t>
            </a:r>
            <a:r>
              <a:rPr sz="1800" b="1" spc="-30" baseline="43981" dirty="0">
                <a:latin typeface="Calibri"/>
                <a:cs typeface="Calibri"/>
              </a:rPr>
              <a:t>d</a:t>
            </a:r>
            <a:r>
              <a:rPr sz="1800" b="1" baseline="43981" dirty="0">
                <a:latin typeface="Calibri"/>
                <a:cs typeface="Calibri"/>
              </a:rPr>
              <a:t>	</a:t>
            </a:r>
            <a:r>
              <a:rPr sz="1800" spc="-10" dirty="0">
                <a:solidFill>
                  <a:srgbClr val="FFFFFF"/>
                </a:solidFill>
                <a:latin typeface="Calibri"/>
                <a:cs typeface="Calibri"/>
              </a:rPr>
              <a:t>Writeb</a:t>
            </a:r>
            <a:endParaRPr sz="1800">
              <a:latin typeface="Calibri"/>
              <a:cs typeface="Calibri"/>
            </a:endParaRPr>
          </a:p>
          <a:p>
            <a:pPr marL="55880">
              <a:lnSpc>
                <a:spcPts val="1320"/>
              </a:lnSpc>
              <a:tabLst>
                <a:tab pos="922019" algn="l"/>
                <a:tab pos="1803400" algn="l"/>
                <a:tab pos="2304415" algn="l"/>
                <a:tab pos="3763010" algn="l"/>
              </a:tabLst>
            </a:pPr>
            <a:r>
              <a:rPr sz="1800" spc="-37" baseline="-9259" dirty="0">
                <a:latin typeface="Calibri"/>
                <a:cs typeface="Calibri"/>
              </a:rPr>
              <a:t>put</a:t>
            </a:r>
            <a:r>
              <a:rPr sz="1800" baseline="-9259" dirty="0">
                <a:latin typeface="Calibri"/>
                <a:cs typeface="Calibri"/>
              </a:rPr>
              <a:t>	</a:t>
            </a:r>
            <a:r>
              <a:rPr sz="1800" spc="-15" baseline="-6944" dirty="0">
                <a:latin typeface="Calibri"/>
                <a:cs typeface="Calibri"/>
              </a:rPr>
              <a:t>Input</a:t>
            </a:r>
            <a:r>
              <a:rPr sz="1800" baseline="-6944" dirty="0">
                <a:latin typeface="Calibri"/>
                <a:cs typeface="Calibri"/>
              </a:rPr>
              <a:t>	</a:t>
            </a:r>
            <a:r>
              <a:rPr sz="2700" spc="-37" baseline="-26234" dirty="0">
                <a:solidFill>
                  <a:srgbClr val="FFFFFF"/>
                </a:solidFill>
                <a:latin typeface="Calibri"/>
                <a:cs typeface="Calibri"/>
              </a:rPr>
              <a:t>EX/</a:t>
            </a:r>
            <a:r>
              <a:rPr sz="2700" baseline="-26234" dirty="0">
                <a:solidFill>
                  <a:srgbClr val="FFFFFF"/>
                </a:solidFill>
                <a:latin typeface="Calibri"/>
                <a:cs typeface="Calibri"/>
              </a:rPr>
              <a:t>	</a:t>
            </a:r>
            <a:r>
              <a:rPr sz="1800" spc="-15" baseline="-41666" dirty="0">
                <a:latin typeface="Calibri"/>
                <a:cs typeface="Calibri"/>
              </a:rPr>
              <a:t>Select</a:t>
            </a:r>
            <a:r>
              <a:rPr sz="1800" baseline="-41666" dirty="0">
                <a:latin typeface="Calibri"/>
                <a:cs typeface="Calibri"/>
              </a:rPr>
              <a:t>	</a:t>
            </a:r>
            <a:r>
              <a:rPr sz="1200" b="1" dirty="0">
                <a:latin typeface="Calibri"/>
                <a:cs typeface="Calibri"/>
              </a:rPr>
              <a:t>D</a:t>
            </a:r>
            <a:r>
              <a:rPr sz="1200" b="1" spc="-1350" dirty="0">
                <a:latin typeface="Calibri"/>
                <a:cs typeface="Calibri"/>
              </a:rPr>
              <a:t>a</a:t>
            </a:r>
            <a:r>
              <a:rPr sz="1200" b="1" dirty="0">
                <a:latin typeface="Calibri"/>
                <a:cs typeface="Calibri"/>
              </a:rPr>
              <a:t>D</a:t>
            </a:r>
            <a:r>
              <a:rPr sz="1200" b="1" spc="-20" dirty="0">
                <a:latin typeface="Calibri"/>
                <a:cs typeface="Calibri"/>
              </a:rPr>
              <a:t>a</a:t>
            </a:r>
            <a:r>
              <a:rPr sz="1200" b="1" spc="-420" dirty="0">
                <a:latin typeface="Calibri"/>
                <a:cs typeface="Calibri"/>
              </a:rPr>
              <a:t>t</a:t>
            </a:r>
            <a:r>
              <a:rPr sz="1200" b="1" spc="-10" dirty="0">
                <a:latin typeface="Calibri"/>
                <a:cs typeface="Calibri"/>
              </a:rPr>
              <a:t>t</a:t>
            </a:r>
            <a:r>
              <a:rPr sz="1200" b="1" spc="-595" dirty="0">
                <a:latin typeface="Calibri"/>
                <a:cs typeface="Calibri"/>
              </a:rPr>
              <a:t>a</a:t>
            </a:r>
            <a:r>
              <a:rPr sz="1200" b="1" dirty="0">
                <a:latin typeface="Calibri"/>
                <a:cs typeface="Calibri"/>
              </a:rPr>
              <a:t>a</a:t>
            </a:r>
            <a:r>
              <a:rPr sz="1200" b="1" spc="-5" dirty="0">
                <a:latin typeface="Calibri"/>
                <a:cs typeface="Calibri"/>
              </a:rPr>
              <a:t> </a:t>
            </a:r>
            <a:r>
              <a:rPr sz="1200" b="1" spc="-690" dirty="0">
                <a:latin typeface="Calibri"/>
                <a:cs typeface="Calibri"/>
              </a:rPr>
              <a:t>C</a:t>
            </a:r>
            <a:r>
              <a:rPr sz="1200" b="1" spc="-55" dirty="0">
                <a:latin typeface="Calibri"/>
                <a:cs typeface="Calibri"/>
              </a:rPr>
              <a:t>C</a:t>
            </a:r>
            <a:endParaRPr sz="1200">
              <a:latin typeface="Calibri"/>
              <a:cs typeface="Calibri"/>
            </a:endParaRPr>
          </a:p>
          <a:p>
            <a:pPr marL="92075">
              <a:lnSpc>
                <a:spcPts val="1460"/>
              </a:lnSpc>
              <a:spcBef>
                <a:spcPts val="170"/>
              </a:spcBef>
              <a:tabLst>
                <a:tab pos="922019" algn="l"/>
                <a:tab pos="2304415" algn="l"/>
                <a:tab pos="4289425" algn="l"/>
              </a:tabLst>
            </a:pPr>
            <a:r>
              <a:rPr sz="1800" spc="-37" baseline="32407" dirty="0">
                <a:latin typeface="Calibri"/>
                <a:cs typeface="Calibri"/>
              </a:rPr>
              <a:t>ad</a:t>
            </a:r>
            <a:r>
              <a:rPr sz="1800" baseline="32407" dirty="0">
                <a:latin typeface="Calibri"/>
                <a:cs typeface="Calibri"/>
              </a:rPr>
              <a:t>	</a:t>
            </a:r>
            <a:r>
              <a:rPr sz="1800" spc="-30" baseline="34722" dirty="0">
                <a:latin typeface="Calibri"/>
                <a:cs typeface="Calibri"/>
              </a:rPr>
              <a:t>Read</a:t>
            </a:r>
            <a:r>
              <a:rPr sz="1800" baseline="34722" dirty="0">
                <a:latin typeface="Calibri"/>
                <a:cs typeface="Calibri"/>
              </a:rPr>
              <a:t>	</a:t>
            </a:r>
            <a:r>
              <a:rPr sz="1200" spc="-10" dirty="0">
                <a:latin typeface="Calibri"/>
                <a:cs typeface="Calibri"/>
              </a:rPr>
              <a:t>[Ld/St]</a:t>
            </a:r>
            <a:r>
              <a:rPr sz="1200" dirty="0">
                <a:latin typeface="Calibri"/>
                <a:cs typeface="Calibri"/>
              </a:rPr>
              <a:t>	</a:t>
            </a:r>
            <a:r>
              <a:rPr sz="2700" spc="-37" baseline="18518" dirty="0">
                <a:solidFill>
                  <a:srgbClr val="FFFFFF"/>
                </a:solidFill>
                <a:latin typeface="Calibri"/>
                <a:cs typeface="Calibri"/>
              </a:rPr>
              <a:t>Mem</a:t>
            </a:r>
            <a:endParaRPr sz="2700" baseline="18518">
              <a:latin typeface="Calibri"/>
              <a:cs typeface="Calibri"/>
            </a:endParaRPr>
          </a:p>
          <a:p>
            <a:pPr marL="92710">
              <a:lnSpc>
                <a:spcPts val="1460"/>
              </a:lnSpc>
              <a:tabLst>
                <a:tab pos="922019" algn="l"/>
                <a:tab pos="1716405" algn="l"/>
                <a:tab pos="2796540" algn="l"/>
                <a:tab pos="4327525" algn="l"/>
                <a:tab pos="5043170" algn="l"/>
              </a:tabLst>
            </a:pPr>
            <a:r>
              <a:rPr sz="1200" dirty="0">
                <a:latin typeface="Calibri"/>
                <a:cs typeface="Calibri"/>
              </a:rPr>
              <a:t>g</a:t>
            </a:r>
            <a:r>
              <a:rPr sz="1200" spc="5" dirty="0">
                <a:latin typeface="Calibri"/>
                <a:cs typeface="Calibri"/>
              </a:rPr>
              <a:t> </a:t>
            </a:r>
            <a:r>
              <a:rPr sz="1200" spc="-50" dirty="0">
                <a:latin typeface="Calibri"/>
                <a:cs typeface="Calibri"/>
              </a:rPr>
              <a:t>A</a:t>
            </a:r>
            <a:r>
              <a:rPr sz="1200" dirty="0">
                <a:latin typeface="Calibri"/>
                <a:cs typeface="Calibri"/>
              </a:rPr>
              <a:t>	</a:t>
            </a:r>
            <a:r>
              <a:rPr sz="1800" baseline="2314" dirty="0">
                <a:latin typeface="Calibri"/>
                <a:cs typeface="Calibri"/>
              </a:rPr>
              <a:t>Reg</a:t>
            </a:r>
            <a:r>
              <a:rPr sz="1800" spc="-37" baseline="2314" dirty="0">
                <a:latin typeface="Calibri"/>
                <a:cs typeface="Calibri"/>
              </a:rPr>
              <a:t> </a:t>
            </a:r>
            <a:r>
              <a:rPr sz="1800" spc="-75" baseline="2314" dirty="0">
                <a:latin typeface="Calibri"/>
                <a:cs typeface="Calibri"/>
              </a:rPr>
              <a:t>B</a:t>
            </a:r>
            <a:r>
              <a:rPr sz="1800" baseline="2314" dirty="0">
                <a:latin typeface="Calibri"/>
                <a:cs typeface="Calibri"/>
              </a:rPr>
              <a:t>	</a:t>
            </a:r>
            <a:r>
              <a:rPr sz="2700" spc="-37" baseline="3086" dirty="0">
                <a:solidFill>
                  <a:srgbClr val="FFFFFF"/>
                </a:solidFill>
                <a:latin typeface="Calibri"/>
                <a:cs typeface="Calibri"/>
              </a:rPr>
              <a:t>Mem</a:t>
            </a:r>
            <a:r>
              <a:rPr sz="2700" baseline="3086" dirty="0">
                <a:solidFill>
                  <a:srgbClr val="FFFFFF"/>
                </a:solidFill>
                <a:latin typeface="Calibri"/>
                <a:cs typeface="Calibri"/>
              </a:rPr>
              <a:t>	</a:t>
            </a:r>
            <a:r>
              <a:rPr sz="2700" spc="-30" baseline="-16975" dirty="0">
                <a:solidFill>
                  <a:srgbClr val="FFFFFF"/>
                </a:solidFill>
                <a:latin typeface="Calibri"/>
                <a:cs typeface="Calibri"/>
              </a:rPr>
              <a:t>Data</a:t>
            </a:r>
            <a:r>
              <a:rPr sz="2700" baseline="-16975" dirty="0">
                <a:solidFill>
                  <a:srgbClr val="FFFFFF"/>
                </a:solidFill>
                <a:latin typeface="Calibri"/>
                <a:cs typeface="Calibri"/>
              </a:rPr>
              <a:t>	</a:t>
            </a:r>
            <a:r>
              <a:rPr sz="2700" spc="-37" baseline="-24691" dirty="0">
                <a:solidFill>
                  <a:srgbClr val="FFFFFF"/>
                </a:solidFill>
                <a:latin typeface="Calibri"/>
                <a:cs typeface="Calibri"/>
              </a:rPr>
              <a:t>/WB</a:t>
            </a:r>
            <a:r>
              <a:rPr sz="2700" baseline="-24691" dirty="0">
                <a:solidFill>
                  <a:srgbClr val="FFFFFF"/>
                </a:solidFill>
                <a:latin typeface="Calibri"/>
                <a:cs typeface="Calibri"/>
              </a:rPr>
              <a:t>	</a:t>
            </a:r>
            <a:r>
              <a:rPr sz="1800" b="1" spc="-15" baseline="-34722" dirty="0">
                <a:latin typeface="Calibri"/>
                <a:cs typeface="Calibri"/>
              </a:rPr>
              <a:t>Write</a:t>
            </a:r>
            <a:endParaRPr sz="1800" baseline="-34722">
              <a:latin typeface="Calibri"/>
              <a:cs typeface="Calibri"/>
            </a:endParaRPr>
          </a:p>
          <a:p>
            <a:pPr marR="573405" algn="r">
              <a:lnSpc>
                <a:spcPts val="1835"/>
              </a:lnSpc>
              <a:spcBef>
                <a:spcPts val="550"/>
              </a:spcBef>
              <a:tabLst>
                <a:tab pos="2246630" algn="l"/>
              </a:tabLst>
            </a:pPr>
            <a:r>
              <a:rPr sz="1800" spc="-10" dirty="0">
                <a:solidFill>
                  <a:srgbClr val="FFFFFF"/>
                </a:solidFill>
                <a:latin typeface="Calibri"/>
                <a:cs typeface="Calibri"/>
              </a:rPr>
              <a:t>Memory</a:t>
            </a:r>
            <a:r>
              <a:rPr sz="1800" dirty="0">
                <a:solidFill>
                  <a:srgbClr val="FFFFFF"/>
                </a:solidFill>
                <a:latin typeface="Calibri"/>
                <a:cs typeface="Calibri"/>
              </a:rPr>
              <a:t>	</a:t>
            </a:r>
            <a:r>
              <a:rPr sz="1800" b="1" baseline="25462" dirty="0">
                <a:latin typeface="Calibri"/>
                <a:cs typeface="Calibri"/>
              </a:rPr>
              <a:t>Reg</a:t>
            </a:r>
            <a:r>
              <a:rPr sz="1800" b="1" spc="-37" baseline="25462" dirty="0">
                <a:latin typeface="Calibri"/>
                <a:cs typeface="Calibri"/>
              </a:rPr>
              <a:t> </a:t>
            </a:r>
            <a:r>
              <a:rPr sz="1800" b="1" spc="-75" baseline="25462" dirty="0">
                <a:latin typeface="Calibri"/>
                <a:cs typeface="Calibri"/>
              </a:rPr>
              <a:t>C</a:t>
            </a:r>
            <a:endParaRPr sz="1800" baseline="25462">
              <a:latin typeface="Calibri"/>
              <a:cs typeface="Calibri"/>
            </a:endParaRPr>
          </a:p>
          <a:p>
            <a:pPr marR="626745" algn="r">
              <a:lnSpc>
                <a:spcPts val="925"/>
              </a:lnSpc>
              <a:tabLst>
                <a:tab pos="5043170" algn="l"/>
              </a:tabLst>
            </a:pPr>
            <a:r>
              <a:rPr sz="1800" spc="-37" baseline="-27777" dirty="0">
                <a:latin typeface="Calibri"/>
                <a:cs typeface="Calibri"/>
              </a:rPr>
              <a:t>s:</a:t>
            </a:r>
            <a:r>
              <a:rPr sz="1800" baseline="-27777" dirty="0">
                <a:latin typeface="Calibri"/>
                <a:cs typeface="Calibri"/>
              </a:rPr>
              <a:t>	</a:t>
            </a:r>
            <a:r>
              <a:rPr sz="1200" b="1" spc="-25" dirty="0">
                <a:latin typeface="Calibri"/>
                <a:cs typeface="Calibri"/>
              </a:rPr>
              <a:t>Data</a:t>
            </a:r>
            <a:endParaRPr sz="1200">
              <a:latin typeface="Calibri"/>
              <a:cs typeface="Calibri"/>
            </a:endParaRPr>
          </a:p>
          <a:p>
            <a:pPr marL="685800">
              <a:lnSpc>
                <a:spcPts val="1970"/>
              </a:lnSpc>
            </a:pPr>
            <a:r>
              <a:rPr sz="1800" spc="-25" dirty="0">
                <a:solidFill>
                  <a:srgbClr val="FFFFFF"/>
                </a:solidFill>
                <a:latin typeface="Calibri"/>
                <a:cs typeface="Calibri"/>
              </a:rPr>
              <a:t>ALU</a:t>
            </a:r>
            <a:endParaRPr sz="1800">
              <a:latin typeface="Calibri"/>
              <a:cs typeface="Calibri"/>
            </a:endParaRPr>
          </a:p>
          <a:p>
            <a:pPr>
              <a:lnSpc>
                <a:spcPct val="100000"/>
              </a:lnSpc>
            </a:pPr>
            <a:endParaRPr sz="2600">
              <a:latin typeface="Calibri"/>
              <a:cs typeface="Calibri"/>
            </a:endParaRPr>
          </a:p>
          <a:p>
            <a:pPr marL="330200" marR="4082415">
              <a:lnSpc>
                <a:spcPct val="100000"/>
              </a:lnSpc>
            </a:pPr>
            <a:r>
              <a:rPr sz="1200" b="1" dirty="0">
                <a:latin typeface="Calibri"/>
                <a:cs typeface="Calibri"/>
              </a:rPr>
              <a:t>ALU:</a:t>
            </a:r>
            <a:r>
              <a:rPr sz="1200" b="1" spc="-30" dirty="0">
                <a:latin typeface="Calibri"/>
                <a:cs typeface="Calibri"/>
              </a:rPr>
              <a:t> </a:t>
            </a:r>
            <a:r>
              <a:rPr sz="1200" b="1" dirty="0">
                <a:latin typeface="Calibri"/>
                <a:cs typeface="Calibri"/>
              </a:rPr>
              <a:t>output C</a:t>
            </a:r>
            <a:r>
              <a:rPr sz="1200" b="1" spc="-5" dirty="0">
                <a:latin typeface="Calibri"/>
                <a:cs typeface="Calibri"/>
              </a:rPr>
              <a:t> </a:t>
            </a:r>
            <a:r>
              <a:rPr sz="1200" b="1" spc="-20" dirty="0">
                <a:latin typeface="Calibri"/>
                <a:cs typeface="Calibri"/>
              </a:rPr>
              <a:t>data </a:t>
            </a:r>
            <a:r>
              <a:rPr sz="1200" b="1" dirty="0">
                <a:latin typeface="Calibri"/>
                <a:cs typeface="Calibri"/>
              </a:rPr>
              <a:t>Branch:</a:t>
            </a:r>
            <a:r>
              <a:rPr sz="1200" b="1" spc="-40" dirty="0">
                <a:latin typeface="Calibri"/>
                <a:cs typeface="Calibri"/>
              </a:rPr>
              <a:t> </a:t>
            </a:r>
            <a:r>
              <a:rPr sz="1200" b="1" dirty="0">
                <a:latin typeface="Calibri"/>
                <a:cs typeface="Calibri"/>
              </a:rPr>
              <a:t>PC</a:t>
            </a:r>
            <a:r>
              <a:rPr sz="1200" b="1" spc="-10" dirty="0">
                <a:latin typeface="Calibri"/>
                <a:cs typeface="Calibri"/>
              </a:rPr>
              <a:t> </a:t>
            </a:r>
            <a:r>
              <a:rPr sz="1200" b="1" dirty="0">
                <a:latin typeface="Calibri"/>
                <a:cs typeface="Calibri"/>
              </a:rPr>
              <a:t>Source</a:t>
            </a:r>
            <a:r>
              <a:rPr sz="1200" b="1" spc="-40" dirty="0">
                <a:latin typeface="Calibri"/>
                <a:cs typeface="Calibri"/>
              </a:rPr>
              <a:t> </a:t>
            </a:r>
            <a:r>
              <a:rPr sz="1200" b="1" spc="-10" dirty="0">
                <a:latin typeface="Calibri"/>
                <a:cs typeface="Calibri"/>
              </a:rPr>
              <a:t>Select</a:t>
            </a:r>
            <a:endParaRPr sz="1200">
              <a:latin typeface="Calibri"/>
              <a:cs typeface="Calibri"/>
            </a:endParaRPr>
          </a:p>
        </p:txBody>
      </p:sp>
      <p:grpSp>
        <p:nvGrpSpPr>
          <p:cNvPr id="109" name="object 109"/>
          <p:cNvGrpSpPr/>
          <p:nvPr/>
        </p:nvGrpSpPr>
        <p:grpSpPr>
          <a:xfrm>
            <a:off x="6335014" y="2253742"/>
            <a:ext cx="3272790" cy="2338705"/>
            <a:chOff x="6335014" y="2253742"/>
            <a:chExt cx="3272790" cy="2338705"/>
          </a:xfrm>
        </p:grpSpPr>
        <p:sp>
          <p:nvSpPr>
            <p:cNvPr id="110" name="object 110"/>
            <p:cNvSpPr/>
            <p:nvPr/>
          </p:nvSpPr>
          <p:spPr>
            <a:xfrm>
              <a:off x="6341364" y="2260092"/>
              <a:ext cx="681355" cy="2211705"/>
            </a:xfrm>
            <a:custGeom>
              <a:avLst/>
              <a:gdLst/>
              <a:ahLst/>
              <a:cxnLst/>
              <a:rect l="l" t="t" r="r" b="b"/>
              <a:pathLst>
                <a:path w="681354" h="2211704">
                  <a:moveTo>
                    <a:pt x="681228" y="0"/>
                  </a:moveTo>
                  <a:lnTo>
                    <a:pt x="0" y="0"/>
                  </a:lnTo>
                  <a:lnTo>
                    <a:pt x="0" y="2211323"/>
                  </a:lnTo>
                  <a:lnTo>
                    <a:pt x="681228" y="2211323"/>
                  </a:lnTo>
                  <a:lnTo>
                    <a:pt x="681228" y="0"/>
                  </a:lnTo>
                  <a:close/>
                </a:path>
              </a:pathLst>
            </a:custGeom>
            <a:solidFill>
              <a:srgbClr val="4471C4"/>
            </a:solidFill>
          </p:spPr>
          <p:txBody>
            <a:bodyPr wrap="square" lIns="0" tIns="0" rIns="0" bIns="0" rtlCol="0"/>
            <a:lstStyle/>
            <a:p>
              <a:endParaRPr/>
            </a:p>
          </p:txBody>
        </p:sp>
        <p:sp>
          <p:nvSpPr>
            <p:cNvPr id="111" name="object 111"/>
            <p:cNvSpPr/>
            <p:nvPr/>
          </p:nvSpPr>
          <p:spPr>
            <a:xfrm>
              <a:off x="6341364" y="2260092"/>
              <a:ext cx="681355" cy="2211705"/>
            </a:xfrm>
            <a:custGeom>
              <a:avLst/>
              <a:gdLst/>
              <a:ahLst/>
              <a:cxnLst/>
              <a:rect l="l" t="t" r="r" b="b"/>
              <a:pathLst>
                <a:path w="681354" h="2211704">
                  <a:moveTo>
                    <a:pt x="0" y="2211323"/>
                  </a:moveTo>
                  <a:lnTo>
                    <a:pt x="681228" y="2211323"/>
                  </a:lnTo>
                  <a:lnTo>
                    <a:pt x="681228" y="0"/>
                  </a:lnTo>
                  <a:lnTo>
                    <a:pt x="0" y="0"/>
                  </a:lnTo>
                  <a:lnTo>
                    <a:pt x="0" y="2211323"/>
                  </a:lnTo>
                  <a:close/>
                </a:path>
              </a:pathLst>
            </a:custGeom>
            <a:ln w="12699">
              <a:solidFill>
                <a:srgbClr val="2E528F"/>
              </a:solidFill>
            </a:ln>
          </p:spPr>
          <p:txBody>
            <a:bodyPr wrap="square" lIns="0" tIns="0" rIns="0" bIns="0" rtlCol="0"/>
            <a:lstStyle/>
            <a:p>
              <a:endParaRPr/>
            </a:p>
          </p:txBody>
        </p:sp>
        <p:sp>
          <p:nvSpPr>
            <p:cNvPr id="112" name="object 112"/>
            <p:cNvSpPr/>
            <p:nvPr/>
          </p:nvSpPr>
          <p:spPr>
            <a:xfrm>
              <a:off x="8907780" y="2372868"/>
              <a:ext cx="693420" cy="2212975"/>
            </a:xfrm>
            <a:custGeom>
              <a:avLst/>
              <a:gdLst/>
              <a:ahLst/>
              <a:cxnLst/>
              <a:rect l="l" t="t" r="r" b="b"/>
              <a:pathLst>
                <a:path w="693420" h="2212975">
                  <a:moveTo>
                    <a:pt x="693420" y="0"/>
                  </a:moveTo>
                  <a:lnTo>
                    <a:pt x="0" y="0"/>
                  </a:lnTo>
                  <a:lnTo>
                    <a:pt x="0" y="2212847"/>
                  </a:lnTo>
                  <a:lnTo>
                    <a:pt x="693420" y="2212847"/>
                  </a:lnTo>
                  <a:lnTo>
                    <a:pt x="693420" y="0"/>
                  </a:lnTo>
                  <a:close/>
                </a:path>
              </a:pathLst>
            </a:custGeom>
            <a:solidFill>
              <a:srgbClr val="4471C4"/>
            </a:solidFill>
          </p:spPr>
          <p:txBody>
            <a:bodyPr wrap="square" lIns="0" tIns="0" rIns="0" bIns="0" rtlCol="0"/>
            <a:lstStyle/>
            <a:p>
              <a:endParaRPr/>
            </a:p>
          </p:txBody>
        </p:sp>
        <p:sp>
          <p:nvSpPr>
            <p:cNvPr id="113" name="object 113"/>
            <p:cNvSpPr/>
            <p:nvPr/>
          </p:nvSpPr>
          <p:spPr>
            <a:xfrm>
              <a:off x="8907780" y="2372868"/>
              <a:ext cx="693420" cy="2212975"/>
            </a:xfrm>
            <a:custGeom>
              <a:avLst/>
              <a:gdLst/>
              <a:ahLst/>
              <a:cxnLst/>
              <a:rect l="l" t="t" r="r" b="b"/>
              <a:pathLst>
                <a:path w="693420" h="2212975">
                  <a:moveTo>
                    <a:pt x="0" y="2212847"/>
                  </a:moveTo>
                  <a:lnTo>
                    <a:pt x="693420" y="2212847"/>
                  </a:lnTo>
                  <a:lnTo>
                    <a:pt x="693420" y="0"/>
                  </a:lnTo>
                  <a:lnTo>
                    <a:pt x="0" y="0"/>
                  </a:lnTo>
                  <a:lnTo>
                    <a:pt x="0" y="2212847"/>
                  </a:lnTo>
                  <a:close/>
                </a:path>
              </a:pathLst>
            </a:custGeom>
            <a:ln w="12700">
              <a:solidFill>
                <a:srgbClr val="2E528F"/>
              </a:solidFill>
            </a:ln>
          </p:spPr>
          <p:txBody>
            <a:bodyPr wrap="square" lIns="0" tIns="0" rIns="0" bIns="0" rtlCol="0"/>
            <a:lstStyle/>
            <a:p>
              <a:endParaRPr/>
            </a:p>
          </p:txBody>
        </p:sp>
      </p:grpSp>
      <p:sp>
        <p:nvSpPr>
          <p:cNvPr id="114" name="object 114"/>
          <p:cNvSpPr/>
          <p:nvPr/>
        </p:nvSpPr>
        <p:spPr>
          <a:xfrm>
            <a:off x="992124" y="968247"/>
            <a:ext cx="6160135" cy="2404110"/>
          </a:xfrm>
          <a:custGeom>
            <a:avLst/>
            <a:gdLst/>
            <a:ahLst/>
            <a:cxnLst/>
            <a:rect l="l" t="t" r="r" b="b"/>
            <a:pathLst>
              <a:path w="6160134" h="2404110">
                <a:moveTo>
                  <a:pt x="6147308" y="2391155"/>
                </a:moveTo>
                <a:lnTo>
                  <a:pt x="6031103" y="2391155"/>
                </a:lnTo>
                <a:lnTo>
                  <a:pt x="6031103" y="2403855"/>
                </a:lnTo>
                <a:lnTo>
                  <a:pt x="6160008" y="2403855"/>
                </a:lnTo>
                <a:lnTo>
                  <a:pt x="6160008" y="2397505"/>
                </a:lnTo>
                <a:lnTo>
                  <a:pt x="6147308" y="2397505"/>
                </a:lnTo>
                <a:lnTo>
                  <a:pt x="6147308" y="2391155"/>
                </a:lnTo>
                <a:close/>
              </a:path>
              <a:path w="6160134" h="2404110">
                <a:moveTo>
                  <a:pt x="6147308" y="6350"/>
                </a:moveTo>
                <a:lnTo>
                  <a:pt x="6147308" y="2397505"/>
                </a:lnTo>
                <a:lnTo>
                  <a:pt x="6153658" y="2391155"/>
                </a:lnTo>
                <a:lnTo>
                  <a:pt x="6160008" y="2391155"/>
                </a:lnTo>
                <a:lnTo>
                  <a:pt x="6160008" y="12700"/>
                </a:lnTo>
                <a:lnTo>
                  <a:pt x="6153658" y="12700"/>
                </a:lnTo>
                <a:lnTo>
                  <a:pt x="6147308" y="6350"/>
                </a:lnTo>
                <a:close/>
              </a:path>
              <a:path w="6160134" h="2404110">
                <a:moveTo>
                  <a:pt x="6160008" y="2391155"/>
                </a:moveTo>
                <a:lnTo>
                  <a:pt x="6153658" y="2391155"/>
                </a:lnTo>
                <a:lnTo>
                  <a:pt x="6147308" y="2397505"/>
                </a:lnTo>
                <a:lnTo>
                  <a:pt x="6160008" y="2397505"/>
                </a:lnTo>
                <a:lnTo>
                  <a:pt x="6160008" y="2391155"/>
                </a:lnTo>
                <a:close/>
              </a:path>
              <a:path w="6160134" h="2404110">
                <a:moveTo>
                  <a:pt x="31750" y="682243"/>
                </a:moveTo>
                <a:lnTo>
                  <a:pt x="0" y="682243"/>
                </a:lnTo>
                <a:lnTo>
                  <a:pt x="38100" y="758443"/>
                </a:lnTo>
                <a:lnTo>
                  <a:pt x="69850" y="694943"/>
                </a:lnTo>
                <a:lnTo>
                  <a:pt x="31750" y="694943"/>
                </a:lnTo>
                <a:lnTo>
                  <a:pt x="31750" y="682243"/>
                </a:lnTo>
                <a:close/>
              </a:path>
              <a:path w="6160134" h="2404110">
                <a:moveTo>
                  <a:pt x="6160008" y="0"/>
                </a:moveTo>
                <a:lnTo>
                  <a:pt x="31750" y="0"/>
                </a:lnTo>
                <a:lnTo>
                  <a:pt x="31750" y="694943"/>
                </a:lnTo>
                <a:lnTo>
                  <a:pt x="44450" y="694943"/>
                </a:lnTo>
                <a:lnTo>
                  <a:pt x="44450" y="12700"/>
                </a:lnTo>
                <a:lnTo>
                  <a:pt x="38100" y="12700"/>
                </a:lnTo>
                <a:lnTo>
                  <a:pt x="44450" y="6350"/>
                </a:lnTo>
                <a:lnTo>
                  <a:pt x="6160008" y="6350"/>
                </a:lnTo>
                <a:lnTo>
                  <a:pt x="6160008" y="0"/>
                </a:lnTo>
                <a:close/>
              </a:path>
              <a:path w="6160134" h="2404110">
                <a:moveTo>
                  <a:pt x="76200" y="682243"/>
                </a:moveTo>
                <a:lnTo>
                  <a:pt x="44450" y="682243"/>
                </a:lnTo>
                <a:lnTo>
                  <a:pt x="44450" y="694943"/>
                </a:lnTo>
                <a:lnTo>
                  <a:pt x="69850" y="694943"/>
                </a:lnTo>
                <a:lnTo>
                  <a:pt x="76200" y="682243"/>
                </a:lnTo>
                <a:close/>
              </a:path>
              <a:path w="6160134" h="2404110">
                <a:moveTo>
                  <a:pt x="44450" y="6350"/>
                </a:moveTo>
                <a:lnTo>
                  <a:pt x="38100" y="12700"/>
                </a:lnTo>
                <a:lnTo>
                  <a:pt x="44450" y="12700"/>
                </a:lnTo>
                <a:lnTo>
                  <a:pt x="44450" y="6350"/>
                </a:lnTo>
                <a:close/>
              </a:path>
              <a:path w="6160134" h="2404110">
                <a:moveTo>
                  <a:pt x="6147308" y="6350"/>
                </a:moveTo>
                <a:lnTo>
                  <a:pt x="44450" y="6350"/>
                </a:lnTo>
                <a:lnTo>
                  <a:pt x="44450" y="12700"/>
                </a:lnTo>
                <a:lnTo>
                  <a:pt x="6147308" y="12700"/>
                </a:lnTo>
                <a:lnTo>
                  <a:pt x="6147308" y="6350"/>
                </a:lnTo>
                <a:close/>
              </a:path>
              <a:path w="6160134" h="2404110">
                <a:moveTo>
                  <a:pt x="6160008" y="6350"/>
                </a:moveTo>
                <a:lnTo>
                  <a:pt x="6147308" y="6350"/>
                </a:lnTo>
                <a:lnTo>
                  <a:pt x="6153658" y="12700"/>
                </a:lnTo>
                <a:lnTo>
                  <a:pt x="6160008" y="12700"/>
                </a:lnTo>
                <a:lnTo>
                  <a:pt x="6160008" y="6350"/>
                </a:lnTo>
                <a:close/>
              </a:path>
            </a:pathLst>
          </a:custGeom>
          <a:solidFill>
            <a:srgbClr val="4471C4"/>
          </a:solidFill>
        </p:spPr>
        <p:txBody>
          <a:bodyPr wrap="square" lIns="0" tIns="0" rIns="0" bIns="0" rtlCol="0"/>
          <a:lstStyle/>
          <a:p>
            <a:endParaRPr/>
          </a:p>
        </p:txBody>
      </p:sp>
      <p:sp>
        <p:nvSpPr>
          <p:cNvPr id="115" name="object 115"/>
          <p:cNvSpPr txBox="1"/>
          <p:nvPr/>
        </p:nvSpPr>
        <p:spPr>
          <a:xfrm>
            <a:off x="4932934" y="771271"/>
            <a:ext cx="224917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PC</a:t>
            </a:r>
            <a:r>
              <a:rPr sz="1200" b="1" spc="-15" dirty="0">
                <a:latin typeface="Calibri"/>
                <a:cs typeface="Calibri"/>
              </a:rPr>
              <a:t> </a:t>
            </a:r>
            <a:r>
              <a:rPr sz="1200" b="1" dirty="0">
                <a:latin typeface="Calibri"/>
                <a:cs typeface="Calibri"/>
              </a:rPr>
              <a:t>Source</a:t>
            </a:r>
            <a:r>
              <a:rPr sz="1200" b="1" spc="-25" dirty="0">
                <a:latin typeface="Calibri"/>
                <a:cs typeface="Calibri"/>
              </a:rPr>
              <a:t> </a:t>
            </a:r>
            <a:r>
              <a:rPr sz="1200" b="1" dirty="0">
                <a:latin typeface="Calibri"/>
                <a:cs typeface="Calibri"/>
              </a:rPr>
              <a:t>Select</a:t>
            </a:r>
            <a:r>
              <a:rPr sz="1200" b="1" spc="-20" dirty="0">
                <a:latin typeface="Calibri"/>
                <a:cs typeface="Calibri"/>
              </a:rPr>
              <a:t> </a:t>
            </a:r>
            <a:r>
              <a:rPr sz="1200" b="1" dirty="0">
                <a:latin typeface="Calibri"/>
                <a:cs typeface="Calibri"/>
              </a:rPr>
              <a:t>(1</a:t>
            </a:r>
            <a:r>
              <a:rPr sz="1200" b="1" spc="-10" dirty="0">
                <a:latin typeface="Calibri"/>
                <a:cs typeface="Calibri"/>
              </a:rPr>
              <a:t> </a:t>
            </a:r>
            <a:r>
              <a:rPr sz="1200" b="1" dirty="0">
                <a:latin typeface="Calibri"/>
                <a:cs typeface="Calibri"/>
              </a:rPr>
              <a:t>if</a:t>
            </a:r>
            <a:r>
              <a:rPr sz="1200" b="1" spc="-20" dirty="0">
                <a:latin typeface="Calibri"/>
                <a:cs typeface="Calibri"/>
              </a:rPr>
              <a:t> </a:t>
            </a:r>
            <a:r>
              <a:rPr sz="1200" b="1" dirty="0">
                <a:latin typeface="Calibri"/>
                <a:cs typeface="Calibri"/>
              </a:rPr>
              <a:t>branch</a:t>
            </a:r>
            <a:r>
              <a:rPr sz="1200" b="1" spc="-15" dirty="0">
                <a:latin typeface="Calibri"/>
                <a:cs typeface="Calibri"/>
              </a:rPr>
              <a:t> </a:t>
            </a:r>
            <a:r>
              <a:rPr sz="1200" b="1" spc="-10" dirty="0">
                <a:latin typeface="Calibri"/>
                <a:cs typeface="Calibri"/>
              </a:rPr>
              <a:t>taken)</a:t>
            </a:r>
            <a:endParaRPr sz="1200">
              <a:latin typeface="Calibri"/>
              <a:cs typeface="Calibri"/>
            </a:endParaRPr>
          </a:p>
        </p:txBody>
      </p:sp>
      <p:grpSp>
        <p:nvGrpSpPr>
          <p:cNvPr id="116" name="object 116"/>
          <p:cNvGrpSpPr/>
          <p:nvPr/>
        </p:nvGrpSpPr>
        <p:grpSpPr>
          <a:xfrm>
            <a:off x="4762246" y="2015998"/>
            <a:ext cx="5912485" cy="3044190"/>
            <a:chOff x="4762246" y="2015998"/>
            <a:chExt cx="5912485" cy="3044190"/>
          </a:xfrm>
        </p:grpSpPr>
        <p:sp>
          <p:nvSpPr>
            <p:cNvPr id="117" name="object 117"/>
            <p:cNvSpPr/>
            <p:nvPr/>
          </p:nvSpPr>
          <p:spPr>
            <a:xfrm>
              <a:off x="4768596" y="2022348"/>
              <a:ext cx="5899785" cy="3031490"/>
            </a:xfrm>
            <a:custGeom>
              <a:avLst/>
              <a:gdLst/>
              <a:ahLst/>
              <a:cxnLst/>
              <a:rect l="l" t="t" r="r" b="b"/>
              <a:pathLst>
                <a:path w="5899784" h="3031490">
                  <a:moveTo>
                    <a:pt x="5899404" y="0"/>
                  </a:moveTo>
                  <a:lnTo>
                    <a:pt x="0" y="0"/>
                  </a:lnTo>
                  <a:lnTo>
                    <a:pt x="0" y="3031235"/>
                  </a:lnTo>
                  <a:lnTo>
                    <a:pt x="5899404" y="3031235"/>
                  </a:lnTo>
                  <a:lnTo>
                    <a:pt x="5899404" y="0"/>
                  </a:lnTo>
                  <a:close/>
                </a:path>
              </a:pathLst>
            </a:custGeom>
            <a:solidFill>
              <a:srgbClr val="FFFFFF"/>
            </a:solidFill>
          </p:spPr>
          <p:txBody>
            <a:bodyPr wrap="square" lIns="0" tIns="0" rIns="0" bIns="0" rtlCol="0"/>
            <a:lstStyle/>
            <a:p>
              <a:endParaRPr/>
            </a:p>
          </p:txBody>
        </p:sp>
        <p:sp>
          <p:nvSpPr>
            <p:cNvPr id="118" name="object 118"/>
            <p:cNvSpPr/>
            <p:nvPr/>
          </p:nvSpPr>
          <p:spPr>
            <a:xfrm>
              <a:off x="4768596" y="2022348"/>
              <a:ext cx="5899785" cy="3031490"/>
            </a:xfrm>
            <a:custGeom>
              <a:avLst/>
              <a:gdLst/>
              <a:ahLst/>
              <a:cxnLst/>
              <a:rect l="l" t="t" r="r" b="b"/>
              <a:pathLst>
                <a:path w="5899784" h="3031490">
                  <a:moveTo>
                    <a:pt x="0" y="3031235"/>
                  </a:moveTo>
                  <a:lnTo>
                    <a:pt x="5899404" y="3031235"/>
                  </a:lnTo>
                  <a:lnTo>
                    <a:pt x="5899404" y="0"/>
                  </a:lnTo>
                  <a:lnTo>
                    <a:pt x="0" y="0"/>
                  </a:lnTo>
                  <a:lnTo>
                    <a:pt x="0" y="3031235"/>
                  </a:lnTo>
                  <a:close/>
                </a:path>
              </a:pathLst>
            </a:custGeom>
            <a:ln w="12700">
              <a:solidFill>
                <a:srgbClr val="000000"/>
              </a:solidFill>
            </a:ln>
          </p:spPr>
          <p:txBody>
            <a:bodyPr wrap="square" lIns="0" tIns="0" rIns="0" bIns="0" rtlCol="0"/>
            <a:lstStyle/>
            <a:p>
              <a:endParaRPr/>
            </a:p>
          </p:txBody>
        </p:sp>
      </p:grpSp>
      <p:sp>
        <p:nvSpPr>
          <p:cNvPr id="119" name="object 119"/>
          <p:cNvSpPr txBox="1"/>
          <p:nvPr/>
        </p:nvSpPr>
        <p:spPr>
          <a:xfrm>
            <a:off x="5933059" y="2825241"/>
            <a:ext cx="356997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Instruction</a:t>
            </a:r>
            <a:r>
              <a:rPr sz="1800" b="1" spc="-35" dirty="0">
                <a:latin typeface="Calibri"/>
                <a:cs typeface="Calibri"/>
              </a:rPr>
              <a:t> </a:t>
            </a:r>
            <a:r>
              <a:rPr sz="1800" b="1" dirty="0">
                <a:latin typeface="Calibri"/>
                <a:cs typeface="Calibri"/>
              </a:rPr>
              <a:t>Decode</a:t>
            </a:r>
            <a:r>
              <a:rPr sz="1800" b="1" spc="-60" dirty="0">
                <a:latin typeface="Calibri"/>
                <a:cs typeface="Calibri"/>
              </a:rPr>
              <a:t> </a:t>
            </a:r>
            <a:r>
              <a:rPr sz="1800" b="1" dirty="0">
                <a:latin typeface="Calibri"/>
                <a:cs typeface="Calibri"/>
              </a:rPr>
              <a:t>(</a:t>
            </a:r>
            <a:r>
              <a:rPr sz="1800" b="1" spc="-10" dirty="0">
                <a:latin typeface="Calibri"/>
                <a:cs typeface="Calibri"/>
              </a:rPr>
              <a:t> </a:t>
            </a:r>
            <a:r>
              <a:rPr sz="1800" b="1" dirty="0">
                <a:latin typeface="Calibri"/>
                <a:cs typeface="Calibri"/>
              </a:rPr>
              <a:t>/</a:t>
            </a:r>
            <a:r>
              <a:rPr sz="1800" b="1" spc="-10" dirty="0">
                <a:latin typeface="Calibri"/>
                <a:cs typeface="Calibri"/>
              </a:rPr>
              <a:t> Register</a:t>
            </a:r>
            <a:r>
              <a:rPr sz="1800" b="1" spc="-40" dirty="0">
                <a:latin typeface="Calibri"/>
                <a:cs typeface="Calibri"/>
              </a:rPr>
              <a:t> </a:t>
            </a:r>
            <a:r>
              <a:rPr sz="1800" b="1" spc="-10" dirty="0">
                <a:latin typeface="Calibri"/>
                <a:cs typeface="Calibri"/>
              </a:rPr>
              <a:t>Read):</a:t>
            </a:r>
            <a:endParaRPr sz="1800">
              <a:latin typeface="Calibri"/>
              <a:cs typeface="Calibri"/>
            </a:endParaRPr>
          </a:p>
        </p:txBody>
      </p:sp>
      <p:sp>
        <p:nvSpPr>
          <p:cNvPr id="120" name="object 120"/>
          <p:cNvSpPr txBox="1"/>
          <p:nvPr/>
        </p:nvSpPr>
        <p:spPr>
          <a:xfrm>
            <a:off x="5125339" y="3099561"/>
            <a:ext cx="518414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In</a:t>
            </a:r>
            <a:r>
              <a:rPr sz="1800" b="1" spc="-35" dirty="0">
                <a:latin typeface="Calibri"/>
                <a:cs typeface="Calibri"/>
              </a:rPr>
              <a:t> </a:t>
            </a:r>
            <a:r>
              <a:rPr sz="1800" b="1" spc="-20" dirty="0">
                <a:latin typeface="Calibri"/>
                <a:cs typeface="Calibri"/>
              </a:rPr>
              <a:t>RISCV,</a:t>
            </a:r>
            <a:r>
              <a:rPr sz="1800" b="1" spc="-30" dirty="0">
                <a:latin typeface="Calibri"/>
                <a:cs typeface="Calibri"/>
              </a:rPr>
              <a:t> </a:t>
            </a:r>
            <a:r>
              <a:rPr sz="1800" b="1" dirty="0">
                <a:latin typeface="Calibri"/>
                <a:cs typeface="Calibri"/>
              </a:rPr>
              <a:t>source</a:t>
            </a:r>
            <a:r>
              <a:rPr sz="1800" b="1" spc="-30" dirty="0">
                <a:latin typeface="Calibri"/>
                <a:cs typeface="Calibri"/>
              </a:rPr>
              <a:t> </a:t>
            </a:r>
            <a:r>
              <a:rPr sz="1800" b="1" spc="-10" dirty="0">
                <a:latin typeface="Calibri"/>
                <a:cs typeface="Calibri"/>
              </a:rPr>
              <a:t>registers</a:t>
            </a:r>
            <a:r>
              <a:rPr sz="1800" b="1" spc="-60" dirty="0">
                <a:latin typeface="Calibri"/>
                <a:cs typeface="Calibri"/>
              </a:rPr>
              <a:t> </a:t>
            </a:r>
            <a:r>
              <a:rPr sz="1800" b="1" dirty="0">
                <a:latin typeface="Calibri"/>
                <a:cs typeface="Calibri"/>
              </a:rPr>
              <a:t>always</a:t>
            </a:r>
            <a:r>
              <a:rPr sz="1800" b="1" spc="-30" dirty="0">
                <a:latin typeface="Calibri"/>
                <a:cs typeface="Calibri"/>
              </a:rPr>
              <a:t> </a:t>
            </a:r>
            <a:r>
              <a:rPr sz="1800" b="1" dirty="0">
                <a:latin typeface="Calibri"/>
                <a:cs typeface="Calibri"/>
              </a:rPr>
              <a:t>in</a:t>
            </a:r>
            <a:r>
              <a:rPr sz="1800" b="1" spc="-35" dirty="0">
                <a:latin typeface="Calibri"/>
                <a:cs typeface="Calibri"/>
              </a:rPr>
              <a:t> </a:t>
            </a:r>
            <a:r>
              <a:rPr sz="1800" b="1" dirty="0">
                <a:latin typeface="Calibri"/>
                <a:cs typeface="Calibri"/>
              </a:rPr>
              <a:t>same</a:t>
            </a:r>
            <a:r>
              <a:rPr sz="1800" b="1" spc="-45" dirty="0">
                <a:latin typeface="Calibri"/>
                <a:cs typeface="Calibri"/>
              </a:rPr>
              <a:t> </a:t>
            </a:r>
            <a:r>
              <a:rPr sz="1800" b="1" dirty="0">
                <a:latin typeface="Calibri"/>
                <a:cs typeface="Calibri"/>
              </a:rPr>
              <a:t>location</a:t>
            </a:r>
            <a:r>
              <a:rPr sz="1800" b="1" spc="-65" dirty="0">
                <a:latin typeface="Calibri"/>
                <a:cs typeface="Calibri"/>
              </a:rPr>
              <a:t> </a:t>
            </a:r>
            <a:r>
              <a:rPr sz="1800" b="1" dirty="0">
                <a:latin typeface="Calibri"/>
                <a:cs typeface="Calibri"/>
              </a:rPr>
              <a:t>in</a:t>
            </a:r>
            <a:r>
              <a:rPr sz="1800" b="1" spc="-30" dirty="0">
                <a:latin typeface="Calibri"/>
                <a:cs typeface="Calibri"/>
              </a:rPr>
              <a:t> </a:t>
            </a:r>
            <a:r>
              <a:rPr sz="1800" b="1" spc="-25" dirty="0">
                <a:latin typeface="Calibri"/>
                <a:cs typeface="Calibri"/>
              </a:rPr>
              <a:t>all</a:t>
            </a:r>
            <a:endParaRPr sz="1800">
              <a:latin typeface="Calibri"/>
              <a:cs typeface="Calibri"/>
            </a:endParaRPr>
          </a:p>
        </p:txBody>
      </p:sp>
      <p:sp>
        <p:nvSpPr>
          <p:cNvPr id="121" name="object 121"/>
          <p:cNvSpPr txBox="1"/>
          <p:nvPr/>
        </p:nvSpPr>
        <p:spPr>
          <a:xfrm>
            <a:off x="6795896" y="3373882"/>
            <a:ext cx="2041526" cy="289823"/>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instruction</a:t>
            </a:r>
            <a:r>
              <a:rPr sz="1800" b="1" spc="-40" dirty="0">
                <a:latin typeface="Calibri"/>
                <a:cs typeface="Calibri"/>
              </a:rPr>
              <a:t> </a:t>
            </a:r>
            <a:r>
              <a:rPr sz="1800" b="1" spc="-10" dirty="0">
                <a:latin typeface="Calibri"/>
                <a:cs typeface="Calibri"/>
              </a:rPr>
              <a:t>formats</a:t>
            </a:r>
            <a:r>
              <a:rPr lang="en-US" sz="1800" b="1" spc="-10" dirty="0">
                <a:latin typeface="Calibri"/>
                <a:cs typeface="Calibri"/>
              </a:rPr>
              <a:t>.</a:t>
            </a:r>
            <a:endParaRPr sz="1800" dirty="0">
              <a:latin typeface="Calibri"/>
              <a:cs typeface="Calibri"/>
            </a:endParaRPr>
          </a:p>
        </p:txBody>
      </p:sp>
      <p:sp>
        <p:nvSpPr>
          <p:cNvPr id="122" name="object 122"/>
          <p:cNvSpPr txBox="1"/>
          <p:nvPr/>
        </p:nvSpPr>
        <p:spPr>
          <a:xfrm>
            <a:off x="5535144" y="3657109"/>
            <a:ext cx="4522470" cy="300355"/>
          </a:xfrm>
          <a:prstGeom prst="rect">
            <a:avLst/>
          </a:prstGeom>
        </p:spPr>
        <p:txBody>
          <a:bodyPr vert="horz" wrap="square" lIns="0" tIns="12700" rIns="0" bIns="0" rtlCol="0">
            <a:spAutoFit/>
          </a:bodyPr>
          <a:lstStyle/>
          <a:p>
            <a:pPr marL="12700">
              <a:lnSpc>
                <a:spcPct val="100000"/>
              </a:lnSpc>
              <a:spcBef>
                <a:spcPts val="100"/>
              </a:spcBef>
            </a:pPr>
            <a:r>
              <a:rPr lang="en-US" b="1" i="1" dirty="0">
                <a:latin typeface="Calibri"/>
                <a:cs typeface="Calibri"/>
              </a:rPr>
              <a:t>N</a:t>
            </a:r>
            <a:r>
              <a:rPr sz="1800" b="1" i="1" dirty="0">
                <a:latin typeface="Calibri"/>
                <a:cs typeface="Calibri"/>
              </a:rPr>
              <a:t>o</a:t>
            </a:r>
            <a:r>
              <a:rPr sz="1800" b="1" i="1" spc="-10" dirty="0">
                <a:latin typeface="Calibri"/>
                <a:cs typeface="Calibri"/>
              </a:rPr>
              <a:t> </a:t>
            </a:r>
            <a:r>
              <a:rPr sz="1800" b="1" i="1" dirty="0">
                <a:latin typeface="Calibri"/>
                <a:cs typeface="Calibri"/>
              </a:rPr>
              <a:t>special</a:t>
            </a:r>
            <a:r>
              <a:rPr sz="1800" b="1" i="1" spc="-20" dirty="0">
                <a:latin typeface="Calibri"/>
                <a:cs typeface="Calibri"/>
              </a:rPr>
              <a:t> </a:t>
            </a:r>
            <a:r>
              <a:rPr sz="1800" b="1" i="1" dirty="0">
                <a:latin typeface="Calibri"/>
                <a:cs typeface="Calibri"/>
              </a:rPr>
              <a:t>control</a:t>
            </a:r>
            <a:r>
              <a:rPr sz="1800" b="1" i="1" spc="-25" dirty="0">
                <a:latin typeface="Calibri"/>
                <a:cs typeface="Calibri"/>
              </a:rPr>
              <a:t> </a:t>
            </a:r>
            <a:r>
              <a:rPr sz="1800" b="1" i="1" dirty="0">
                <a:latin typeface="Calibri"/>
                <a:cs typeface="Calibri"/>
              </a:rPr>
              <a:t>signal</a:t>
            </a:r>
            <a:r>
              <a:rPr sz="1800" b="1" i="1" spc="-5" dirty="0">
                <a:latin typeface="Calibri"/>
                <a:cs typeface="Calibri"/>
              </a:rPr>
              <a:t> </a:t>
            </a:r>
            <a:r>
              <a:rPr sz="1800" b="1" i="1" dirty="0">
                <a:latin typeface="Calibri"/>
                <a:cs typeface="Calibri"/>
              </a:rPr>
              <a:t>pipelining</a:t>
            </a:r>
            <a:r>
              <a:rPr lang="en-US" sz="1800" b="1" i="1" dirty="0">
                <a:latin typeface="Calibri"/>
                <a:cs typeface="Calibri"/>
              </a:rPr>
              <a:t> here either.</a:t>
            </a:r>
            <a:endParaRPr sz="1800" dirty="0">
              <a:latin typeface="Calibri"/>
              <a:cs typeface="Calibri"/>
            </a:endParaRPr>
          </a:p>
        </p:txBody>
      </p:sp>
      <p:sp>
        <p:nvSpPr>
          <p:cNvPr id="123" name="object 123"/>
          <p:cNvSpPr txBox="1"/>
          <p:nvPr/>
        </p:nvSpPr>
        <p:spPr>
          <a:xfrm>
            <a:off x="7989189" y="1447546"/>
            <a:ext cx="14611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Write</a:t>
            </a:r>
            <a:r>
              <a:rPr sz="1200" b="1" spc="-45" dirty="0">
                <a:latin typeface="Calibri"/>
                <a:cs typeface="Calibri"/>
              </a:rPr>
              <a:t>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20" dirty="0">
                <a:latin typeface="Calibri"/>
                <a:cs typeface="Calibri"/>
              </a:rPr>
              <a:t> </a:t>
            </a:r>
            <a:r>
              <a:rPr sz="1200" b="1" dirty="0">
                <a:latin typeface="Calibri"/>
                <a:cs typeface="Calibri"/>
              </a:rPr>
              <a:t>Data</a:t>
            </a:r>
            <a:r>
              <a:rPr sz="1200" b="1" spc="-25" dirty="0">
                <a:latin typeface="Calibri"/>
                <a:cs typeface="Calibri"/>
              </a:rPr>
              <a:t> Mem</a:t>
            </a:r>
            <a:endParaRPr sz="1200">
              <a:latin typeface="Calibri"/>
              <a:cs typeface="Calibri"/>
            </a:endParaRPr>
          </a:p>
        </p:txBody>
      </p:sp>
      <mc:AlternateContent xmlns:mc="http://schemas.openxmlformats.org/markup-compatibility/2006" xmlns:p14="http://schemas.microsoft.com/office/powerpoint/2010/main">
        <mc:Choice Requires="p14">
          <p:contentPart p14:bwMode="auto" r:id="rId9">
            <p14:nvContentPartPr>
              <p14:cNvPr id="125" name="Ink 124">
                <a:extLst>
                  <a:ext uri="{FF2B5EF4-FFF2-40B4-BE49-F238E27FC236}">
                    <a16:creationId xmlns:a16="http://schemas.microsoft.com/office/drawing/2014/main" id="{9AAB8D40-DEAA-FB2A-1C21-E7EFC7311122}"/>
                  </a:ext>
                </a:extLst>
              </p14:cNvPr>
              <p14:cNvContentPartPr/>
              <p14:nvPr/>
            </p14:nvContentPartPr>
            <p14:xfrm>
              <a:off x="2575200" y="2739472"/>
              <a:ext cx="610560" cy="1573200"/>
            </p14:xfrm>
          </p:contentPart>
        </mc:Choice>
        <mc:Fallback xmlns="">
          <p:pic>
            <p:nvPicPr>
              <p:cNvPr id="125" name="Ink 124">
                <a:extLst>
                  <a:ext uri="{FF2B5EF4-FFF2-40B4-BE49-F238E27FC236}">
                    <a16:creationId xmlns:a16="http://schemas.microsoft.com/office/drawing/2014/main" id="{9AAB8D40-DEAA-FB2A-1C21-E7EFC7311122}"/>
                  </a:ext>
                </a:extLst>
              </p:cNvPr>
              <p:cNvPicPr/>
              <p:nvPr/>
            </p:nvPicPr>
            <p:blipFill>
              <a:blip r:embed="rId10"/>
              <a:stretch>
                <a:fillRect/>
              </a:stretch>
            </p:blipFill>
            <p:spPr>
              <a:xfrm>
                <a:off x="2539200" y="2667472"/>
                <a:ext cx="682200" cy="1716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6" name="Ink 125">
                <a:extLst>
                  <a:ext uri="{FF2B5EF4-FFF2-40B4-BE49-F238E27FC236}">
                    <a16:creationId xmlns:a16="http://schemas.microsoft.com/office/drawing/2014/main" id="{5F425EAE-D5EB-8445-CA73-7F22FE31E30D}"/>
                  </a:ext>
                </a:extLst>
              </p14:cNvPr>
              <p14:cNvContentPartPr/>
              <p14:nvPr/>
            </p14:nvContentPartPr>
            <p14:xfrm>
              <a:off x="2295840" y="2190472"/>
              <a:ext cx="1863720" cy="2669760"/>
            </p14:xfrm>
          </p:contentPart>
        </mc:Choice>
        <mc:Fallback xmlns="">
          <p:pic>
            <p:nvPicPr>
              <p:cNvPr id="126" name="Ink 125">
                <a:extLst>
                  <a:ext uri="{FF2B5EF4-FFF2-40B4-BE49-F238E27FC236}">
                    <a16:creationId xmlns:a16="http://schemas.microsoft.com/office/drawing/2014/main" id="{5F425EAE-D5EB-8445-CA73-7F22FE31E30D}"/>
                  </a:ext>
                </a:extLst>
              </p:cNvPr>
              <p:cNvPicPr/>
              <p:nvPr/>
            </p:nvPicPr>
            <p:blipFill>
              <a:blip r:embed="rId12"/>
              <a:stretch>
                <a:fillRect/>
              </a:stretch>
            </p:blipFill>
            <p:spPr>
              <a:xfrm>
                <a:off x="2260200" y="2118832"/>
                <a:ext cx="1935360" cy="2813400"/>
              </a:xfrm>
              <a:prstGeom prst="rect">
                <a:avLst/>
              </a:prstGeom>
            </p:spPr>
          </p:pic>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369" y="195529"/>
            <a:ext cx="11713260" cy="690574"/>
          </a:xfrm>
          <a:prstGeom prst="rect">
            <a:avLst/>
          </a:prstGeom>
        </p:spPr>
        <p:txBody>
          <a:bodyPr vert="horz" wrap="square" lIns="0" tIns="13335" rIns="0" bIns="0" rtlCol="0">
            <a:spAutoFit/>
          </a:bodyPr>
          <a:lstStyle/>
          <a:p>
            <a:pPr marL="652780">
              <a:lnSpc>
                <a:spcPct val="100000"/>
              </a:lnSpc>
              <a:spcBef>
                <a:spcPts val="105"/>
              </a:spcBef>
            </a:pPr>
            <a:r>
              <a:rPr lang="en-US" dirty="0"/>
              <a:t>Recall</a:t>
            </a:r>
            <a:r>
              <a:rPr dirty="0"/>
              <a:t>:</a:t>
            </a:r>
            <a:r>
              <a:rPr spc="-75" dirty="0"/>
              <a:t> </a:t>
            </a:r>
            <a:r>
              <a:rPr spc="-10" dirty="0"/>
              <a:t>R-</a:t>
            </a:r>
            <a:r>
              <a:rPr dirty="0"/>
              <a:t>type</a:t>
            </a:r>
            <a:r>
              <a:rPr spc="-55" dirty="0"/>
              <a:t> </a:t>
            </a:r>
            <a:r>
              <a:rPr dirty="0"/>
              <a:t>Arithmetic</a:t>
            </a:r>
            <a:r>
              <a:rPr spc="-75" dirty="0"/>
              <a:t> </a:t>
            </a:r>
            <a:r>
              <a:rPr spc="-10" dirty="0"/>
              <a:t>Operations</a:t>
            </a:r>
          </a:p>
        </p:txBody>
      </p:sp>
      <p:graphicFrame>
        <p:nvGraphicFramePr>
          <p:cNvPr id="3" name="object 3"/>
          <p:cNvGraphicFramePr>
            <a:graphicFrameLocks noGrp="1"/>
          </p:cNvGraphicFramePr>
          <p:nvPr/>
        </p:nvGraphicFramePr>
        <p:xfrm>
          <a:off x="2779776" y="5518403"/>
          <a:ext cx="7763510" cy="606425"/>
        </p:xfrm>
        <a:graphic>
          <a:graphicData uri="http://schemas.openxmlformats.org/drawingml/2006/table">
            <a:tbl>
              <a:tblPr firstRow="1" bandRow="1">
                <a:tableStyleId>{2D5ABB26-0587-4C30-8999-92F81FD0307C}</a:tableStyleId>
              </a:tblPr>
              <a:tblGrid>
                <a:gridCol w="1557655">
                  <a:extLst>
                    <a:ext uri="{9D8B030D-6E8A-4147-A177-3AD203B41FA5}">
                      <a16:colId xmlns:a16="http://schemas.microsoft.com/office/drawing/2014/main" val="20000"/>
                    </a:ext>
                  </a:extLst>
                </a:gridCol>
                <a:gridCol w="1252855">
                  <a:extLst>
                    <a:ext uri="{9D8B030D-6E8A-4147-A177-3AD203B41FA5}">
                      <a16:colId xmlns:a16="http://schemas.microsoft.com/office/drawing/2014/main" val="20001"/>
                    </a:ext>
                  </a:extLst>
                </a:gridCol>
                <a:gridCol w="1254125">
                  <a:extLst>
                    <a:ext uri="{9D8B030D-6E8A-4147-A177-3AD203B41FA5}">
                      <a16:colId xmlns:a16="http://schemas.microsoft.com/office/drawing/2014/main" val="20002"/>
                    </a:ext>
                  </a:extLst>
                </a:gridCol>
                <a:gridCol w="889635">
                  <a:extLst>
                    <a:ext uri="{9D8B030D-6E8A-4147-A177-3AD203B41FA5}">
                      <a16:colId xmlns:a16="http://schemas.microsoft.com/office/drawing/2014/main" val="20003"/>
                    </a:ext>
                  </a:extLst>
                </a:gridCol>
                <a:gridCol w="1252220">
                  <a:extLst>
                    <a:ext uri="{9D8B030D-6E8A-4147-A177-3AD203B41FA5}">
                      <a16:colId xmlns:a16="http://schemas.microsoft.com/office/drawing/2014/main" val="20004"/>
                    </a:ext>
                  </a:extLst>
                </a:gridCol>
                <a:gridCol w="1557020">
                  <a:extLst>
                    <a:ext uri="{9D8B030D-6E8A-4147-A177-3AD203B41FA5}">
                      <a16:colId xmlns:a16="http://schemas.microsoft.com/office/drawing/2014/main" val="20005"/>
                    </a:ext>
                  </a:extLst>
                </a:gridCol>
              </a:tblGrid>
              <a:tr h="606425">
                <a:tc>
                  <a:txBody>
                    <a:bodyPr/>
                    <a:lstStyle/>
                    <a:p>
                      <a:pPr marL="191135">
                        <a:lnSpc>
                          <a:spcPct val="100000"/>
                        </a:lnSpc>
                        <a:spcBef>
                          <a:spcPts val="690"/>
                        </a:spcBef>
                      </a:pPr>
                      <a:r>
                        <a:rPr sz="2600" spc="-10" dirty="0">
                          <a:latin typeface="Calibri"/>
                          <a:cs typeface="Calibri"/>
                        </a:rPr>
                        <a:t>0100000</a:t>
                      </a:r>
                      <a:endParaRPr sz="2600">
                        <a:latin typeface="Calibri"/>
                        <a:cs typeface="Calibri"/>
                      </a:endParaRPr>
                    </a:p>
                  </a:txBody>
                  <a:tcPr marL="0" marR="0" marT="87630"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tcPr>
                </a:tc>
                <a:tc>
                  <a:txBody>
                    <a:bodyPr/>
                    <a:lstStyle/>
                    <a:p>
                      <a:pPr marL="186690">
                        <a:lnSpc>
                          <a:spcPct val="100000"/>
                        </a:lnSpc>
                        <a:spcBef>
                          <a:spcPts val="710"/>
                        </a:spcBef>
                      </a:pPr>
                      <a:r>
                        <a:rPr sz="2600" spc="-10" dirty="0">
                          <a:latin typeface="Calibri"/>
                          <a:cs typeface="Calibri"/>
                        </a:rPr>
                        <a:t>00101</a:t>
                      </a:r>
                      <a:endParaRPr sz="2600">
                        <a:latin typeface="Calibri"/>
                        <a:cs typeface="Calibri"/>
                      </a:endParaRPr>
                    </a:p>
                  </a:txBody>
                  <a:tcPr marL="0" marR="0" marT="90170"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tcPr>
                </a:tc>
                <a:tc>
                  <a:txBody>
                    <a:bodyPr/>
                    <a:lstStyle/>
                    <a:p>
                      <a:pPr marL="175260">
                        <a:lnSpc>
                          <a:spcPct val="100000"/>
                        </a:lnSpc>
                        <a:spcBef>
                          <a:spcPts val="710"/>
                        </a:spcBef>
                      </a:pPr>
                      <a:r>
                        <a:rPr sz="2600" spc="-10" dirty="0">
                          <a:latin typeface="Calibri"/>
                          <a:cs typeface="Calibri"/>
                        </a:rPr>
                        <a:t>00110</a:t>
                      </a:r>
                      <a:endParaRPr sz="2600">
                        <a:latin typeface="Calibri"/>
                        <a:cs typeface="Calibri"/>
                      </a:endParaRPr>
                    </a:p>
                  </a:txBody>
                  <a:tcPr marL="0" marR="0" marT="90170"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tcPr>
                </a:tc>
                <a:tc>
                  <a:txBody>
                    <a:bodyPr/>
                    <a:lstStyle/>
                    <a:p>
                      <a:pPr marL="173990">
                        <a:lnSpc>
                          <a:spcPct val="100000"/>
                        </a:lnSpc>
                        <a:spcBef>
                          <a:spcPts val="650"/>
                        </a:spcBef>
                      </a:pPr>
                      <a:r>
                        <a:rPr sz="2600" spc="-25" dirty="0">
                          <a:latin typeface="Calibri"/>
                          <a:cs typeface="Calibri"/>
                        </a:rPr>
                        <a:t>000</a:t>
                      </a:r>
                      <a:endParaRPr sz="2600">
                        <a:latin typeface="Calibri"/>
                        <a:cs typeface="Calibri"/>
                      </a:endParaRPr>
                    </a:p>
                  </a:txBody>
                  <a:tcPr marL="0" marR="0" marT="82550"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tcPr>
                </a:tc>
                <a:tc>
                  <a:txBody>
                    <a:bodyPr/>
                    <a:lstStyle/>
                    <a:p>
                      <a:pPr marL="174625">
                        <a:lnSpc>
                          <a:spcPct val="100000"/>
                        </a:lnSpc>
                        <a:spcBef>
                          <a:spcPts val="650"/>
                        </a:spcBef>
                      </a:pPr>
                      <a:r>
                        <a:rPr sz="2600" spc="-10" dirty="0">
                          <a:latin typeface="Calibri"/>
                          <a:cs typeface="Calibri"/>
                        </a:rPr>
                        <a:t>00111</a:t>
                      </a:r>
                      <a:endParaRPr sz="2600">
                        <a:latin typeface="Calibri"/>
                        <a:cs typeface="Calibri"/>
                      </a:endParaRPr>
                    </a:p>
                  </a:txBody>
                  <a:tcPr marL="0" marR="0" marT="82550"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tcPr>
                </a:tc>
                <a:tc>
                  <a:txBody>
                    <a:bodyPr/>
                    <a:lstStyle/>
                    <a:p>
                      <a:pPr marL="173990">
                        <a:lnSpc>
                          <a:spcPct val="100000"/>
                        </a:lnSpc>
                        <a:spcBef>
                          <a:spcPts val="650"/>
                        </a:spcBef>
                      </a:pPr>
                      <a:r>
                        <a:rPr sz="2600" spc="-10" dirty="0">
                          <a:latin typeface="Calibri"/>
                          <a:cs typeface="Calibri"/>
                        </a:rPr>
                        <a:t>0110011</a:t>
                      </a:r>
                      <a:endParaRPr sz="2600">
                        <a:latin typeface="Calibri"/>
                        <a:cs typeface="Calibri"/>
                      </a:endParaRPr>
                    </a:p>
                  </a:txBody>
                  <a:tcPr marL="0" marR="0" marT="82550"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tcPr>
                </a:tc>
                <a:extLst>
                  <a:ext uri="{0D108BD9-81ED-4DB2-BD59-A6C34878D82A}">
                    <a16:rowId xmlns:a16="http://schemas.microsoft.com/office/drawing/2014/main" val="10000"/>
                  </a:ext>
                </a:extLst>
              </a:tr>
            </a:tbl>
          </a:graphicData>
        </a:graphic>
      </p:graphicFrame>
      <p:sp>
        <p:nvSpPr>
          <p:cNvPr id="4" name="object 4"/>
          <p:cNvSpPr txBox="1"/>
          <p:nvPr/>
        </p:nvSpPr>
        <p:spPr>
          <a:xfrm>
            <a:off x="731316" y="5614517"/>
            <a:ext cx="1520825" cy="422275"/>
          </a:xfrm>
          <a:prstGeom prst="rect">
            <a:avLst/>
          </a:prstGeom>
        </p:spPr>
        <p:txBody>
          <a:bodyPr vert="horz" wrap="square" lIns="0" tIns="12700" rIns="0" bIns="0" rtlCol="0">
            <a:spAutoFit/>
          </a:bodyPr>
          <a:lstStyle/>
          <a:p>
            <a:pPr marL="12700">
              <a:lnSpc>
                <a:spcPct val="100000"/>
              </a:lnSpc>
              <a:spcBef>
                <a:spcPts val="100"/>
              </a:spcBef>
            </a:pPr>
            <a:r>
              <a:rPr sz="2600" dirty="0">
                <a:latin typeface="Calibri"/>
                <a:cs typeface="Calibri"/>
              </a:rPr>
              <a:t>x7</a:t>
            </a:r>
            <a:r>
              <a:rPr sz="2600" spc="-15" dirty="0">
                <a:latin typeface="Calibri"/>
                <a:cs typeface="Calibri"/>
              </a:rPr>
              <a:t> </a:t>
            </a:r>
            <a:r>
              <a:rPr sz="2600" dirty="0">
                <a:latin typeface="Calibri"/>
                <a:cs typeface="Calibri"/>
              </a:rPr>
              <a:t>= x5</a:t>
            </a:r>
            <a:r>
              <a:rPr sz="2600" spc="-15" dirty="0">
                <a:latin typeface="Calibri"/>
                <a:cs typeface="Calibri"/>
              </a:rPr>
              <a:t> </a:t>
            </a:r>
            <a:r>
              <a:rPr sz="2600" dirty="0">
                <a:latin typeface="Calibri"/>
                <a:cs typeface="Calibri"/>
              </a:rPr>
              <a:t>-</a:t>
            </a:r>
            <a:r>
              <a:rPr sz="2600" spc="5" dirty="0">
                <a:latin typeface="Calibri"/>
                <a:cs typeface="Calibri"/>
              </a:rPr>
              <a:t> </a:t>
            </a:r>
            <a:r>
              <a:rPr sz="2600" spc="-25" dirty="0">
                <a:latin typeface="Calibri"/>
                <a:cs typeface="Calibri"/>
              </a:rPr>
              <a:t>x6</a:t>
            </a:r>
            <a:endParaRPr sz="2600">
              <a:latin typeface="Calibri"/>
              <a:cs typeface="Calibri"/>
            </a:endParaRPr>
          </a:p>
        </p:txBody>
      </p:sp>
      <p:sp>
        <p:nvSpPr>
          <p:cNvPr id="5" name="object 5"/>
          <p:cNvSpPr txBox="1"/>
          <p:nvPr/>
        </p:nvSpPr>
        <p:spPr>
          <a:xfrm>
            <a:off x="9585197" y="5057013"/>
            <a:ext cx="416559" cy="422275"/>
          </a:xfrm>
          <a:prstGeom prst="rect">
            <a:avLst/>
          </a:prstGeom>
        </p:spPr>
        <p:txBody>
          <a:bodyPr vert="horz" wrap="square" lIns="0" tIns="12700" rIns="0" bIns="0" rtlCol="0">
            <a:spAutoFit/>
          </a:bodyPr>
          <a:lstStyle/>
          <a:p>
            <a:pPr marL="12700">
              <a:lnSpc>
                <a:spcPct val="100000"/>
              </a:lnSpc>
              <a:spcBef>
                <a:spcPts val="100"/>
              </a:spcBef>
            </a:pPr>
            <a:r>
              <a:rPr sz="2600" spc="-25" dirty="0">
                <a:latin typeface="Calibri"/>
                <a:cs typeface="Calibri"/>
              </a:rPr>
              <a:t>OP</a:t>
            </a:r>
            <a:endParaRPr sz="2600">
              <a:latin typeface="Calibri"/>
              <a:cs typeface="Calibri"/>
            </a:endParaRPr>
          </a:p>
        </p:txBody>
      </p:sp>
      <p:sp>
        <p:nvSpPr>
          <p:cNvPr id="6" name="object 6"/>
          <p:cNvSpPr txBox="1"/>
          <p:nvPr/>
        </p:nvSpPr>
        <p:spPr>
          <a:xfrm>
            <a:off x="6990080" y="5057013"/>
            <a:ext cx="1816735" cy="422275"/>
          </a:xfrm>
          <a:prstGeom prst="rect">
            <a:avLst/>
          </a:prstGeom>
        </p:spPr>
        <p:txBody>
          <a:bodyPr vert="horz" wrap="square" lIns="0" tIns="12700" rIns="0" bIns="0" rtlCol="0">
            <a:spAutoFit/>
          </a:bodyPr>
          <a:lstStyle/>
          <a:p>
            <a:pPr marL="12700">
              <a:lnSpc>
                <a:spcPct val="100000"/>
              </a:lnSpc>
              <a:spcBef>
                <a:spcPts val="100"/>
              </a:spcBef>
              <a:tabLst>
                <a:tab pos="988060" algn="l"/>
              </a:tabLst>
            </a:pPr>
            <a:r>
              <a:rPr sz="2600" spc="-25" dirty="0">
                <a:latin typeface="Calibri"/>
                <a:cs typeface="Calibri"/>
              </a:rPr>
              <a:t>SUB</a:t>
            </a:r>
            <a:r>
              <a:rPr sz="2600" dirty="0">
                <a:latin typeface="Calibri"/>
                <a:cs typeface="Calibri"/>
              </a:rPr>
              <a:t>	reg</a:t>
            </a:r>
            <a:r>
              <a:rPr sz="2600" spc="-50" dirty="0">
                <a:latin typeface="Calibri"/>
                <a:cs typeface="Calibri"/>
              </a:rPr>
              <a:t> </a:t>
            </a:r>
            <a:r>
              <a:rPr sz="2600" spc="-25" dirty="0">
                <a:latin typeface="Calibri"/>
                <a:cs typeface="Calibri"/>
              </a:rPr>
              <a:t>x7</a:t>
            </a:r>
            <a:endParaRPr sz="2600">
              <a:latin typeface="Calibri"/>
              <a:cs typeface="Calibri"/>
            </a:endParaRPr>
          </a:p>
        </p:txBody>
      </p:sp>
      <p:sp>
        <p:nvSpPr>
          <p:cNvPr id="7" name="object 7"/>
          <p:cNvSpPr txBox="1"/>
          <p:nvPr/>
        </p:nvSpPr>
        <p:spPr>
          <a:xfrm>
            <a:off x="5767196" y="5024754"/>
            <a:ext cx="840740" cy="422275"/>
          </a:xfrm>
          <a:prstGeom prst="rect">
            <a:avLst/>
          </a:prstGeom>
        </p:spPr>
        <p:txBody>
          <a:bodyPr vert="horz" wrap="square" lIns="0" tIns="12700" rIns="0" bIns="0" rtlCol="0">
            <a:spAutoFit/>
          </a:bodyPr>
          <a:lstStyle/>
          <a:p>
            <a:pPr marL="12700">
              <a:lnSpc>
                <a:spcPct val="100000"/>
              </a:lnSpc>
              <a:spcBef>
                <a:spcPts val="100"/>
              </a:spcBef>
            </a:pPr>
            <a:r>
              <a:rPr sz="2600" dirty="0">
                <a:latin typeface="Calibri"/>
                <a:cs typeface="Calibri"/>
              </a:rPr>
              <a:t>reg</a:t>
            </a:r>
            <a:r>
              <a:rPr sz="2600" spc="-50" dirty="0">
                <a:latin typeface="Calibri"/>
                <a:cs typeface="Calibri"/>
              </a:rPr>
              <a:t> </a:t>
            </a:r>
            <a:r>
              <a:rPr sz="2600" spc="-25" dirty="0">
                <a:latin typeface="Calibri"/>
                <a:cs typeface="Calibri"/>
              </a:rPr>
              <a:t>x6</a:t>
            </a:r>
            <a:endParaRPr sz="2600">
              <a:latin typeface="Calibri"/>
              <a:cs typeface="Calibri"/>
            </a:endParaRPr>
          </a:p>
        </p:txBody>
      </p:sp>
      <p:sp>
        <p:nvSpPr>
          <p:cNvPr id="8" name="object 8"/>
          <p:cNvSpPr txBox="1"/>
          <p:nvPr/>
        </p:nvSpPr>
        <p:spPr>
          <a:xfrm>
            <a:off x="4592192" y="5024754"/>
            <a:ext cx="840740" cy="422275"/>
          </a:xfrm>
          <a:prstGeom prst="rect">
            <a:avLst/>
          </a:prstGeom>
        </p:spPr>
        <p:txBody>
          <a:bodyPr vert="horz" wrap="square" lIns="0" tIns="12700" rIns="0" bIns="0" rtlCol="0">
            <a:spAutoFit/>
          </a:bodyPr>
          <a:lstStyle/>
          <a:p>
            <a:pPr marL="12700">
              <a:lnSpc>
                <a:spcPct val="100000"/>
              </a:lnSpc>
              <a:spcBef>
                <a:spcPts val="100"/>
              </a:spcBef>
            </a:pPr>
            <a:r>
              <a:rPr sz="2600" dirty="0">
                <a:latin typeface="Calibri"/>
                <a:cs typeface="Calibri"/>
              </a:rPr>
              <a:t>reg</a:t>
            </a:r>
            <a:r>
              <a:rPr sz="2600" spc="-50" dirty="0">
                <a:latin typeface="Calibri"/>
                <a:cs typeface="Calibri"/>
              </a:rPr>
              <a:t> </a:t>
            </a:r>
            <a:r>
              <a:rPr sz="2600" spc="-25" dirty="0">
                <a:latin typeface="Calibri"/>
                <a:cs typeface="Calibri"/>
              </a:rPr>
              <a:t>x5</a:t>
            </a:r>
            <a:endParaRPr sz="2600">
              <a:latin typeface="Calibri"/>
              <a:cs typeface="Calibri"/>
            </a:endParaRPr>
          </a:p>
        </p:txBody>
      </p:sp>
      <p:sp>
        <p:nvSpPr>
          <p:cNvPr id="9" name="object 9"/>
          <p:cNvSpPr txBox="1"/>
          <p:nvPr/>
        </p:nvSpPr>
        <p:spPr>
          <a:xfrm>
            <a:off x="2716529" y="5039359"/>
            <a:ext cx="1554480" cy="422275"/>
          </a:xfrm>
          <a:prstGeom prst="rect">
            <a:avLst/>
          </a:prstGeom>
        </p:spPr>
        <p:txBody>
          <a:bodyPr vert="horz" wrap="square" lIns="0" tIns="12700" rIns="0" bIns="0" rtlCol="0">
            <a:spAutoFit/>
          </a:bodyPr>
          <a:lstStyle/>
          <a:p>
            <a:pPr marL="12700">
              <a:lnSpc>
                <a:spcPct val="100000"/>
              </a:lnSpc>
              <a:spcBef>
                <a:spcPts val="100"/>
              </a:spcBef>
            </a:pPr>
            <a:r>
              <a:rPr sz="2600" dirty="0">
                <a:latin typeface="Calibri"/>
                <a:cs typeface="Calibri"/>
              </a:rPr>
              <a:t>Func</a:t>
            </a:r>
            <a:r>
              <a:rPr sz="2600" spc="-5" dirty="0">
                <a:latin typeface="Calibri"/>
                <a:cs typeface="Calibri"/>
              </a:rPr>
              <a:t> </a:t>
            </a:r>
            <a:r>
              <a:rPr sz="2600" dirty="0">
                <a:latin typeface="Calibri"/>
                <a:cs typeface="Calibri"/>
              </a:rPr>
              <a:t>7</a:t>
            </a:r>
            <a:r>
              <a:rPr sz="2600" spc="-15" dirty="0">
                <a:latin typeface="Calibri"/>
                <a:cs typeface="Calibri"/>
              </a:rPr>
              <a:t> </a:t>
            </a:r>
            <a:r>
              <a:rPr sz="2600" dirty="0">
                <a:latin typeface="Calibri"/>
                <a:cs typeface="Calibri"/>
              </a:rPr>
              <a:t>= </a:t>
            </a:r>
            <a:r>
              <a:rPr sz="2600" spc="-25" dirty="0">
                <a:latin typeface="Calibri"/>
                <a:cs typeface="Calibri"/>
              </a:rPr>
              <a:t>32</a:t>
            </a:r>
            <a:endParaRPr sz="2600">
              <a:latin typeface="Calibri"/>
              <a:cs typeface="Calibri"/>
            </a:endParaRPr>
          </a:p>
        </p:txBody>
      </p:sp>
      <p:pic>
        <p:nvPicPr>
          <p:cNvPr id="10" name="object 10"/>
          <p:cNvPicPr/>
          <p:nvPr/>
        </p:nvPicPr>
        <p:blipFill>
          <a:blip r:embed="rId2" cstate="print"/>
          <a:stretch>
            <a:fillRect/>
          </a:stretch>
        </p:blipFill>
        <p:spPr>
          <a:xfrm>
            <a:off x="0" y="1331975"/>
            <a:ext cx="12080747" cy="3715512"/>
          </a:xfrm>
          <a:prstGeom prst="rect">
            <a:avLst/>
          </a:prstGeom>
        </p:spPr>
      </p:pic>
      <p:sp>
        <p:nvSpPr>
          <p:cNvPr id="11" name="object 11"/>
          <p:cNvSpPr txBox="1"/>
          <p:nvPr/>
        </p:nvSpPr>
        <p:spPr>
          <a:xfrm>
            <a:off x="7749031" y="1523822"/>
            <a:ext cx="4195445" cy="30035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https://metalcode.eu/2019-12-06-rv32i.html</a:t>
            </a:r>
            <a:endParaRPr sz="180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79831" y="1708404"/>
            <a:ext cx="6155690" cy="3627120"/>
            <a:chOff x="179831" y="1708404"/>
            <a:chExt cx="6155690" cy="3627120"/>
          </a:xfrm>
        </p:grpSpPr>
        <p:sp>
          <p:nvSpPr>
            <p:cNvPr id="3" name="object 3"/>
            <p:cNvSpPr/>
            <p:nvPr/>
          </p:nvSpPr>
          <p:spPr>
            <a:xfrm>
              <a:off x="198881" y="1727454"/>
              <a:ext cx="1663064" cy="3589020"/>
            </a:xfrm>
            <a:custGeom>
              <a:avLst/>
              <a:gdLst/>
              <a:ahLst/>
              <a:cxnLst/>
              <a:rect l="l" t="t" r="r" b="b"/>
              <a:pathLst>
                <a:path w="1663064" h="3589020">
                  <a:moveTo>
                    <a:pt x="0" y="3589020"/>
                  </a:moveTo>
                  <a:lnTo>
                    <a:pt x="1662683" y="3589020"/>
                  </a:lnTo>
                  <a:lnTo>
                    <a:pt x="1662683" y="0"/>
                  </a:lnTo>
                  <a:lnTo>
                    <a:pt x="0" y="0"/>
                  </a:lnTo>
                  <a:lnTo>
                    <a:pt x="0" y="3589020"/>
                  </a:lnTo>
                  <a:close/>
                </a:path>
              </a:pathLst>
            </a:custGeom>
            <a:ln w="38100">
              <a:solidFill>
                <a:srgbClr val="2E528F"/>
              </a:solidFill>
            </a:ln>
          </p:spPr>
          <p:txBody>
            <a:bodyPr wrap="square" lIns="0" tIns="0" rIns="0" bIns="0" rtlCol="0"/>
            <a:lstStyle/>
            <a:p>
              <a:endParaRPr/>
            </a:p>
          </p:txBody>
        </p:sp>
        <p:sp>
          <p:nvSpPr>
            <p:cNvPr id="4" name="object 4"/>
            <p:cNvSpPr/>
            <p:nvPr/>
          </p:nvSpPr>
          <p:spPr>
            <a:xfrm>
              <a:off x="4867655" y="3899916"/>
              <a:ext cx="1461770" cy="433070"/>
            </a:xfrm>
            <a:custGeom>
              <a:avLst/>
              <a:gdLst/>
              <a:ahLst/>
              <a:cxnLst/>
              <a:rect l="l" t="t" r="r" b="b"/>
              <a:pathLst>
                <a:path w="1461770" h="433070">
                  <a:moveTo>
                    <a:pt x="1461516" y="0"/>
                  </a:moveTo>
                  <a:lnTo>
                    <a:pt x="0" y="0"/>
                  </a:lnTo>
                  <a:lnTo>
                    <a:pt x="292354" y="432815"/>
                  </a:lnTo>
                  <a:lnTo>
                    <a:pt x="1169162" y="432815"/>
                  </a:lnTo>
                  <a:lnTo>
                    <a:pt x="1461516" y="0"/>
                  </a:lnTo>
                  <a:close/>
                </a:path>
              </a:pathLst>
            </a:custGeom>
            <a:solidFill>
              <a:srgbClr val="4471C4"/>
            </a:solidFill>
          </p:spPr>
          <p:txBody>
            <a:bodyPr wrap="square" lIns="0" tIns="0" rIns="0" bIns="0" rtlCol="0"/>
            <a:lstStyle/>
            <a:p>
              <a:endParaRPr/>
            </a:p>
          </p:txBody>
        </p:sp>
        <p:sp>
          <p:nvSpPr>
            <p:cNvPr id="5" name="object 5"/>
            <p:cNvSpPr/>
            <p:nvPr/>
          </p:nvSpPr>
          <p:spPr>
            <a:xfrm>
              <a:off x="4867655" y="3899916"/>
              <a:ext cx="1461770" cy="433070"/>
            </a:xfrm>
            <a:custGeom>
              <a:avLst/>
              <a:gdLst/>
              <a:ahLst/>
              <a:cxnLst/>
              <a:rect l="l" t="t" r="r" b="b"/>
              <a:pathLst>
                <a:path w="1461770" h="433070">
                  <a:moveTo>
                    <a:pt x="0" y="0"/>
                  </a:moveTo>
                  <a:lnTo>
                    <a:pt x="1461516" y="0"/>
                  </a:lnTo>
                  <a:lnTo>
                    <a:pt x="1169162" y="432815"/>
                  </a:lnTo>
                  <a:lnTo>
                    <a:pt x="292354" y="432815"/>
                  </a:lnTo>
                  <a:lnTo>
                    <a:pt x="0" y="0"/>
                  </a:lnTo>
                  <a:close/>
                </a:path>
              </a:pathLst>
            </a:custGeom>
            <a:ln w="12700">
              <a:solidFill>
                <a:srgbClr val="2E528F"/>
              </a:solidFill>
            </a:ln>
          </p:spPr>
          <p:txBody>
            <a:bodyPr wrap="square" lIns="0" tIns="0" rIns="0" bIns="0" rtlCol="0"/>
            <a:lstStyle/>
            <a:p>
              <a:endParaRPr/>
            </a:p>
          </p:txBody>
        </p:sp>
        <p:sp>
          <p:nvSpPr>
            <p:cNvPr id="6" name="object 6"/>
            <p:cNvSpPr/>
            <p:nvPr/>
          </p:nvSpPr>
          <p:spPr>
            <a:xfrm>
              <a:off x="5414772" y="3899916"/>
              <a:ext cx="358140" cy="151130"/>
            </a:xfrm>
            <a:custGeom>
              <a:avLst/>
              <a:gdLst/>
              <a:ahLst/>
              <a:cxnLst/>
              <a:rect l="l" t="t" r="r" b="b"/>
              <a:pathLst>
                <a:path w="358139" h="151129">
                  <a:moveTo>
                    <a:pt x="358139" y="0"/>
                  </a:moveTo>
                  <a:lnTo>
                    <a:pt x="0" y="0"/>
                  </a:lnTo>
                  <a:lnTo>
                    <a:pt x="179069" y="150875"/>
                  </a:lnTo>
                  <a:lnTo>
                    <a:pt x="358139" y="0"/>
                  </a:lnTo>
                  <a:close/>
                </a:path>
              </a:pathLst>
            </a:custGeom>
            <a:solidFill>
              <a:srgbClr val="FFFFFF"/>
            </a:solidFill>
          </p:spPr>
          <p:txBody>
            <a:bodyPr wrap="square" lIns="0" tIns="0" rIns="0" bIns="0" rtlCol="0"/>
            <a:lstStyle/>
            <a:p>
              <a:endParaRPr/>
            </a:p>
          </p:txBody>
        </p:sp>
        <p:sp>
          <p:nvSpPr>
            <p:cNvPr id="7" name="object 7"/>
            <p:cNvSpPr/>
            <p:nvPr/>
          </p:nvSpPr>
          <p:spPr>
            <a:xfrm>
              <a:off x="5414772" y="3899916"/>
              <a:ext cx="358140" cy="151130"/>
            </a:xfrm>
            <a:custGeom>
              <a:avLst/>
              <a:gdLst/>
              <a:ahLst/>
              <a:cxnLst/>
              <a:rect l="l" t="t" r="r" b="b"/>
              <a:pathLst>
                <a:path w="358139" h="151129">
                  <a:moveTo>
                    <a:pt x="358139" y="0"/>
                  </a:moveTo>
                  <a:lnTo>
                    <a:pt x="179069" y="150875"/>
                  </a:lnTo>
                  <a:lnTo>
                    <a:pt x="0" y="0"/>
                  </a:lnTo>
                  <a:lnTo>
                    <a:pt x="358139" y="0"/>
                  </a:lnTo>
                  <a:close/>
                </a:path>
              </a:pathLst>
            </a:custGeom>
            <a:ln w="12700">
              <a:solidFill>
                <a:srgbClr val="FFFFFF"/>
              </a:solidFill>
            </a:ln>
          </p:spPr>
          <p:txBody>
            <a:bodyPr wrap="square" lIns="0" tIns="0" rIns="0" bIns="0" rtlCol="0"/>
            <a:lstStyle/>
            <a:p>
              <a:endParaRPr/>
            </a:p>
          </p:txBody>
        </p:sp>
        <p:sp>
          <p:nvSpPr>
            <p:cNvPr id="8" name="object 8"/>
            <p:cNvSpPr/>
            <p:nvPr/>
          </p:nvSpPr>
          <p:spPr>
            <a:xfrm>
              <a:off x="3912108" y="4125849"/>
              <a:ext cx="1116965" cy="76200"/>
            </a:xfrm>
            <a:custGeom>
              <a:avLst/>
              <a:gdLst/>
              <a:ahLst/>
              <a:cxnLst/>
              <a:rect l="l" t="t" r="r" b="b"/>
              <a:pathLst>
                <a:path w="1116964" h="76200">
                  <a:moveTo>
                    <a:pt x="1104248" y="31623"/>
                  </a:moveTo>
                  <a:lnTo>
                    <a:pt x="1053083" y="31623"/>
                  </a:lnTo>
                  <a:lnTo>
                    <a:pt x="1053211" y="44323"/>
                  </a:lnTo>
                  <a:lnTo>
                    <a:pt x="1040478" y="44384"/>
                  </a:lnTo>
                  <a:lnTo>
                    <a:pt x="1040638" y="76200"/>
                  </a:lnTo>
                  <a:lnTo>
                    <a:pt x="1116583" y="37718"/>
                  </a:lnTo>
                  <a:lnTo>
                    <a:pt x="1104248" y="31623"/>
                  </a:lnTo>
                  <a:close/>
                </a:path>
                <a:path w="1116964" h="76200">
                  <a:moveTo>
                    <a:pt x="1040415" y="31684"/>
                  </a:moveTo>
                  <a:lnTo>
                    <a:pt x="0" y="36702"/>
                  </a:lnTo>
                  <a:lnTo>
                    <a:pt x="0" y="49402"/>
                  </a:lnTo>
                  <a:lnTo>
                    <a:pt x="1040478" y="44384"/>
                  </a:lnTo>
                  <a:lnTo>
                    <a:pt x="1040415" y="31684"/>
                  </a:lnTo>
                  <a:close/>
                </a:path>
                <a:path w="1116964" h="76200">
                  <a:moveTo>
                    <a:pt x="1053083" y="31623"/>
                  </a:moveTo>
                  <a:lnTo>
                    <a:pt x="1040415" y="31684"/>
                  </a:lnTo>
                  <a:lnTo>
                    <a:pt x="1040478" y="44384"/>
                  </a:lnTo>
                  <a:lnTo>
                    <a:pt x="1053211" y="44323"/>
                  </a:lnTo>
                  <a:lnTo>
                    <a:pt x="1053083" y="31623"/>
                  </a:lnTo>
                  <a:close/>
                </a:path>
                <a:path w="1116964" h="76200">
                  <a:moveTo>
                    <a:pt x="1040256" y="0"/>
                  </a:moveTo>
                  <a:lnTo>
                    <a:pt x="1040415" y="31684"/>
                  </a:lnTo>
                  <a:lnTo>
                    <a:pt x="1104248" y="31623"/>
                  </a:lnTo>
                  <a:lnTo>
                    <a:pt x="1040256" y="0"/>
                  </a:lnTo>
                  <a:close/>
                </a:path>
              </a:pathLst>
            </a:custGeom>
            <a:solidFill>
              <a:srgbClr val="4471C4"/>
            </a:solidFill>
          </p:spPr>
          <p:txBody>
            <a:bodyPr wrap="square" lIns="0" tIns="0" rIns="0" bIns="0" rtlCol="0"/>
            <a:lstStyle/>
            <a:p>
              <a:endParaRPr/>
            </a:p>
          </p:txBody>
        </p:sp>
      </p:grpSp>
      <p:sp>
        <p:nvSpPr>
          <p:cNvPr id="9" name="object 9"/>
          <p:cNvSpPr txBox="1">
            <a:spLocks noGrp="1"/>
          </p:cNvSpPr>
          <p:nvPr>
            <p:ph type="title"/>
          </p:nvPr>
        </p:nvSpPr>
        <p:spPr>
          <a:xfrm>
            <a:off x="78739" y="80848"/>
            <a:ext cx="10173970" cy="697230"/>
          </a:xfrm>
          <a:prstGeom prst="rect">
            <a:avLst/>
          </a:prstGeom>
        </p:spPr>
        <p:txBody>
          <a:bodyPr vert="horz" wrap="square" lIns="0" tIns="13335" rIns="0" bIns="0" rtlCol="0">
            <a:spAutoFit/>
          </a:bodyPr>
          <a:lstStyle/>
          <a:p>
            <a:pPr marL="12700">
              <a:lnSpc>
                <a:spcPct val="100000"/>
              </a:lnSpc>
              <a:spcBef>
                <a:spcPts val="105"/>
              </a:spcBef>
            </a:pPr>
            <a:r>
              <a:rPr dirty="0"/>
              <a:t>Which</a:t>
            </a:r>
            <a:r>
              <a:rPr spc="-65" dirty="0"/>
              <a:t> </a:t>
            </a:r>
            <a:r>
              <a:rPr dirty="0"/>
              <a:t>pipeline</a:t>
            </a:r>
            <a:r>
              <a:rPr spc="-55" dirty="0"/>
              <a:t> </a:t>
            </a:r>
            <a:r>
              <a:rPr dirty="0"/>
              <a:t>control</a:t>
            </a:r>
            <a:r>
              <a:rPr spc="-40" dirty="0"/>
              <a:t> </a:t>
            </a:r>
            <a:r>
              <a:rPr dirty="0"/>
              <a:t>signals</a:t>
            </a:r>
            <a:r>
              <a:rPr spc="-75" dirty="0"/>
              <a:t> </a:t>
            </a:r>
            <a:r>
              <a:rPr dirty="0"/>
              <a:t>get</a:t>
            </a:r>
            <a:r>
              <a:rPr spc="-45" dirty="0"/>
              <a:t> </a:t>
            </a:r>
            <a:r>
              <a:rPr dirty="0"/>
              <a:t>set</a:t>
            </a:r>
            <a:r>
              <a:rPr spc="-25" dirty="0"/>
              <a:t> </a:t>
            </a:r>
            <a:r>
              <a:rPr spc="-10" dirty="0"/>
              <a:t>where?</a:t>
            </a:r>
          </a:p>
        </p:txBody>
      </p:sp>
      <p:sp>
        <p:nvSpPr>
          <p:cNvPr id="10" name="object 10"/>
          <p:cNvSpPr txBox="1"/>
          <p:nvPr/>
        </p:nvSpPr>
        <p:spPr>
          <a:xfrm>
            <a:off x="5392039" y="4019804"/>
            <a:ext cx="39624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ALU</a:t>
            </a:r>
            <a:endParaRPr sz="1800">
              <a:latin typeface="Calibri"/>
              <a:cs typeface="Calibri"/>
            </a:endParaRPr>
          </a:p>
        </p:txBody>
      </p:sp>
      <p:sp>
        <p:nvSpPr>
          <p:cNvPr id="11" name="object 11"/>
          <p:cNvSpPr/>
          <p:nvPr/>
        </p:nvSpPr>
        <p:spPr>
          <a:xfrm>
            <a:off x="2800858" y="2584703"/>
            <a:ext cx="3046730" cy="3105785"/>
          </a:xfrm>
          <a:custGeom>
            <a:avLst/>
            <a:gdLst/>
            <a:ahLst/>
            <a:cxnLst/>
            <a:rect l="l" t="t" r="r" b="b"/>
            <a:pathLst>
              <a:path w="3046729" h="3105785">
                <a:moveTo>
                  <a:pt x="640207" y="38100"/>
                </a:moveTo>
                <a:lnTo>
                  <a:pt x="627507" y="31750"/>
                </a:lnTo>
                <a:lnTo>
                  <a:pt x="564007" y="0"/>
                </a:lnTo>
                <a:lnTo>
                  <a:pt x="564007" y="31750"/>
                </a:lnTo>
                <a:lnTo>
                  <a:pt x="84074" y="31750"/>
                </a:lnTo>
                <a:lnTo>
                  <a:pt x="84074" y="44450"/>
                </a:lnTo>
                <a:lnTo>
                  <a:pt x="564007" y="44450"/>
                </a:lnTo>
                <a:lnTo>
                  <a:pt x="564007" y="76200"/>
                </a:lnTo>
                <a:lnTo>
                  <a:pt x="627507" y="44450"/>
                </a:lnTo>
                <a:lnTo>
                  <a:pt x="640207" y="38100"/>
                </a:lnTo>
                <a:close/>
              </a:path>
              <a:path w="3046729" h="3105785">
                <a:moveTo>
                  <a:pt x="2300859" y="1238758"/>
                </a:moveTo>
                <a:lnTo>
                  <a:pt x="2269096" y="1239088"/>
                </a:lnTo>
                <a:lnTo>
                  <a:pt x="2263648" y="745109"/>
                </a:lnTo>
                <a:lnTo>
                  <a:pt x="2250948" y="745363"/>
                </a:lnTo>
                <a:lnTo>
                  <a:pt x="2256383" y="1239215"/>
                </a:lnTo>
                <a:lnTo>
                  <a:pt x="2224659" y="1239520"/>
                </a:lnTo>
                <a:lnTo>
                  <a:pt x="2263648" y="1315339"/>
                </a:lnTo>
                <a:lnTo>
                  <a:pt x="2294432" y="1251966"/>
                </a:lnTo>
                <a:lnTo>
                  <a:pt x="2300859" y="1238758"/>
                </a:lnTo>
                <a:close/>
              </a:path>
              <a:path w="3046729" h="3105785">
                <a:moveTo>
                  <a:pt x="2487041" y="2827655"/>
                </a:moveTo>
                <a:lnTo>
                  <a:pt x="2480691" y="2814955"/>
                </a:lnTo>
                <a:lnTo>
                  <a:pt x="2448941" y="2751455"/>
                </a:lnTo>
                <a:lnTo>
                  <a:pt x="2410841" y="2827655"/>
                </a:lnTo>
                <a:lnTo>
                  <a:pt x="2442591" y="2827655"/>
                </a:lnTo>
                <a:lnTo>
                  <a:pt x="2442591" y="3092945"/>
                </a:lnTo>
                <a:lnTo>
                  <a:pt x="12700" y="3092945"/>
                </a:lnTo>
                <a:lnTo>
                  <a:pt x="12700" y="2731008"/>
                </a:lnTo>
                <a:lnTo>
                  <a:pt x="0" y="2731008"/>
                </a:lnTo>
                <a:lnTo>
                  <a:pt x="0" y="3105645"/>
                </a:lnTo>
                <a:lnTo>
                  <a:pt x="2455291" y="3105645"/>
                </a:lnTo>
                <a:lnTo>
                  <a:pt x="2455291" y="3099295"/>
                </a:lnTo>
                <a:lnTo>
                  <a:pt x="2455291" y="3092945"/>
                </a:lnTo>
                <a:lnTo>
                  <a:pt x="2455291" y="2827655"/>
                </a:lnTo>
                <a:lnTo>
                  <a:pt x="2487041" y="2827655"/>
                </a:lnTo>
                <a:close/>
              </a:path>
              <a:path w="3046729" h="3105785">
                <a:moveTo>
                  <a:pt x="3046730" y="918337"/>
                </a:moveTo>
                <a:lnTo>
                  <a:pt x="3014980" y="918337"/>
                </a:lnTo>
                <a:lnTo>
                  <a:pt x="3014980" y="551688"/>
                </a:lnTo>
                <a:lnTo>
                  <a:pt x="3002280" y="551688"/>
                </a:lnTo>
                <a:lnTo>
                  <a:pt x="3002280" y="918337"/>
                </a:lnTo>
                <a:lnTo>
                  <a:pt x="2970530" y="918337"/>
                </a:lnTo>
                <a:lnTo>
                  <a:pt x="3008630" y="994537"/>
                </a:lnTo>
                <a:lnTo>
                  <a:pt x="3040380" y="931037"/>
                </a:lnTo>
                <a:lnTo>
                  <a:pt x="3046730" y="918337"/>
                </a:lnTo>
                <a:close/>
              </a:path>
            </a:pathLst>
          </a:custGeom>
          <a:solidFill>
            <a:srgbClr val="4471C4"/>
          </a:solidFill>
        </p:spPr>
        <p:txBody>
          <a:bodyPr wrap="square" lIns="0" tIns="0" rIns="0" bIns="0" rtlCol="0"/>
          <a:lstStyle/>
          <a:p>
            <a:endParaRPr/>
          </a:p>
        </p:txBody>
      </p:sp>
      <p:sp>
        <p:nvSpPr>
          <p:cNvPr id="12" name="object 12"/>
          <p:cNvSpPr txBox="1"/>
          <p:nvPr/>
        </p:nvSpPr>
        <p:spPr>
          <a:xfrm>
            <a:off x="4643754" y="3059938"/>
            <a:ext cx="375920" cy="574040"/>
          </a:xfrm>
          <a:prstGeom prst="rect">
            <a:avLst/>
          </a:prstGeom>
        </p:spPr>
        <p:txBody>
          <a:bodyPr vert="horz" wrap="square" lIns="0" tIns="12700" rIns="0" bIns="0" rtlCol="0">
            <a:spAutoFit/>
          </a:bodyPr>
          <a:lstStyle/>
          <a:p>
            <a:pPr marL="12700" marR="5080" algn="just">
              <a:lnSpc>
                <a:spcPct val="100000"/>
              </a:lnSpc>
              <a:spcBef>
                <a:spcPts val="100"/>
              </a:spcBef>
            </a:pPr>
            <a:r>
              <a:rPr sz="1200" spc="-10" dirty="0">
                <a:latin typeface="Calibri"/>
                <a:cs typeface="Calibri"/>
              </a:rPr>
              <a:t>Input </a:t>
            </a:r>
            <a:r>
              <a:rPr sz="1200" spc="-20" dirty="0">
                <a:latin typeface="Calibri"/>
                <a:cs typeface="Calibri"/>
              </a:rPr>
              <a:t>Read </a:t>
            </a:r>
            <a:r>
              <a:rPr sz="1200" dirty="0">
                <a:latin typeface="Calibri"/>
                <a:cs typeface="Calibri"/>
              </a:rPr>
              <a:t>Reg</a:t>
            </a:r>
            <a:r>
              <a:rPr sz="1200" spc="-25" dirty="0">
                <a:latin typeface="Calibri"/>
                <a:cs typeface="Calibri"/>
              </a:rPr>
              <a:t> </a:t>
            </a:r>
            <a:r>
              <a:rPr sz="1200" spc="-50" dirty="0">
                <a:latin typeface="Calibri"/>
                <a:cs typeface="Calibri"/>
              </a:rPr>
              <a:t>A</a:t>
            </a:r>
            <a:endParaRPr sz="1200" dirty="0">
              <a:latin typeface="Calibri"/>
              <a:cs typeface="Calibri"/>
            </a:endParaRPr>
          </a:p>
        </p:txBody>
      </p:sp>
      <p:sp>
        <p:nvSpPr>
          <p:cNvPr id="13" name="object 13"/>
          <p:cNvSpPr txBox="1"/>
          <p:nvPr/>
        </p:nvSpPr>
        <p:spPr>
          <a:xfrm>
            <a:off x="5036946" y="4697095"/>
            <a:ext cx="122301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ALU:</a:t>
            </a:r>
            <a:r>
              <a:rPr sz="1200" b="1" spc="-30" dirty="0">
                <a:latin typeface="Calibri"/>
                <a:cs typeface="Calibri"/>
              </a:rPr>
              <a:t> </a:t>
            </a:r>
            <a:r>
              <a:rPr sz="1200" b="1" dirty="0">
                <a:latin typeface="Calibri"/>
                <a:cs typeface="Calibri"/>
              </a:rPr>
              <a:t>output C</a:t>
            </a:r>
            <a:r>
              <a:rPr sz="1200" b="1" spc="-5" dirty="0">
                <a:latin typeface="Calibri"/>
                <a:cs typeface="Calibri"/>
              </a:rPr>
              <a:t> </a:t>
            </a:r>
            <a:r>
              <a:rPr sz="1200" b="1" spc="-20" dirty="0">
                <a:latin typeface="Calibri"/>
                <a:cs typeface="Calibri"/>
              </a:rPr>
              <a:t>data</a:t>
            </a:r>
            <a:endParaRPr sz="1200">
              <a:latin typeface="Calibri"/>
              <a:cs typeface="Calibri"/>
            </a:endParaRPr>
          </a:p>
        </p:txBody>
      </p:sp>
      <p:sp>
        <p:nvSpPr>
          <p:cNvPr id="14" name="object 14"/>
          <p:cNvSpPr txBox="1"/>
          <p:nvPr/>
        </p:nvSpPr>
        <p:spPr>
          <a:xfrm>
            <a:off x="5036946" y="4879975"/>
            <a:ext cx="157861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40" dirty="0">
                <a:latin typeface="Calibri"/>
                <a:cs typeface="Calibri"/>
              </a:rPr>
              <a:t> </a:t>
            </a:r>
            <a:r>
              <a:rPr sz="1200" b="1" dirty="0">
                <a:latin typeface="Calibri"/>
                <a:cs typeface="Calibri"/>
              </a:rPr>
              <a:t>PC</a:t>
            </a:r>
            <a:r>
              <a:rPr sz="1200" b="1" spc="-10" dirty="0">
                <a:latin typeface="Calibri"/>
                <a:cs typeface="Calibri"/>
              </a:rPr>
              <a:t> </a:t>
            </a:r>
            <a:r>
              <a:rPr sz="1200" b="1" dirty="0">
                <a:latin typeface="Calibri"/>
                <a:cs typeface="Calibri"/>
              </a:rPr>
              <a:t>Source</a:t>
            </a:r>
            <a:r>
              <a:rPr sz="1200" b="1" spc="-40" dirty="0">
                <a:latin typeface="Calibri"/>
                <a:cs typeface="Calibri"/>
              </a:rPr>
              <a:t> </a:t>
            </a:r>
            <a:r>
              <a:rPr sz="1200" b="1" spc="-10" dirty="0">
                <a:latin typeface="Calibri"/>
                <a:cs typeface="Calibri"/>
              </a:rPr>
              <a:t>Select</a:t>
            </a:r>
            <a:endParaRPr sz="1200">
              <a:latin typeface="Calibri"/>
              <a:cs typeface="Calibri"/>
            </a:endParaRPr>
          </a:p>
        </p:txBody>
      </p:sp>
      <p:grpSp>
        <p:nvGrpSpPr>
          <p:cNvPr id="15" name="object 15"/>
          <p:cNvGrpSpPr/>
          <p:nvPr/>
        </p:nvGrpSpPr>
        <p:grpSpPr>
          <a:xfrm>
            <a:off x="438658" y="1837689"/>
            <a:ext cx="2454275" cy="3257550"/>
            <a:chOff x="438658" y="1837689"/>
            <a:chExt cx="2454275" cy="3257550"/>
          </a:xfrm>
        </p:grpSpPr>
        <p:sp>
          <p:nvSpPr>
            <p:cNvPr id="16" name="object 16"/>
            <p:cNvSpPr/>
            <p:nvPr/>
          </p:nvSpPr>
          <p:spPr>
            <a:xfrm>
              <a:off x="445008" y="4187951"/>
              <a:ext cx="1039494" cy="901065"/>
            </a:xfrm>
            <a:custGeom>
              <a:avLst/>
              <a:gdLst/>
              <a:ahLst/>
              <a:cxnLst/>
              <a:rect l="l" t="t" r="r" b="b"/>
              <a:pathLst>
                <a:path w="1039494" h="901064">
                  <a:moveTo>
                    <a:pt x="1039368" y="0"/>
                  </a:moveTo>
                  <a:lnTo>
                    <a:pt x="0" y="0"/>
                  </a:lnTo>
                  <a:lnTo>
                    <a:pt x="0" y="900684"/>
                  </a:lnTo>
                  <a:lnTo>
                    <a:pt x="1039368" y="900684"/>
                  </a:lnTo>
                  <a:lnTo>
                    <a:pt x="1039368" y="0"/>
                  </a:lnTo>
                  <a:close/>
                </a:path>
              </a:pathLst>
            </a:custGeom>
            <a:solidFill>
              <a:srgbClr val="7E7E7E"/>
            </a:solidFill>
          </p:spPr>
          <p:txBody>
            <a:bodyPr wrap="square" lIns="0" tIns="0" rIns="0" bIns="0" rtlCol="0"/>
            <a:lstStyle/>
            <a:p>
              <a:endParaRPr/>
            </a:p>
          </p:txBody>
        </p:sp>
        <p:sp>
          <p:nvSpPr>
            <p:cNvPr id="17" name="object 17"/>
            <p:cNvSpPr/>
            <p:nvPr/>
          </p:nvSpPr>
          <p:spPr>
            <a:xfrm>
              <a:off x="445008" y="4187951"/>
              <a:ext cx="1039494" cy="901065"/>
            </a:xfrm>
            <a:custGeom>
              <a:avLst/>
              <a:gdLst/>
              <a:ahLst/>
              <a:cxnLst/>
              <a:rect l="l" t="t" r="r" b="b"/>
              <a:pathLst>
                <a:path w="1039494" h="901064">
                  <a:moveTo>
                    <a:pt x="0" y="900684"/>
                  </a:moveTo>
                  <a:lnTo>
                    <a:pt x="1039368" y="900684"/>
                  </a:lnTo>
                  <a:lnTo>
                    <a:pt x="1039368" y="0"/>
                  </a:lnTo>
                  <a:lnTo>
                    <a:pt x="0" y="0"/>
                  </a:lnTo>
                  <a:lnTo>
                    <a:pt x="0" y="900684"/>
                  </a:lnTo>
                  <a:close/>
                </a:path>
              </a:pathLst>
            </a:custGeom>
            <a:ln w="12700">
              <a:solidFill>
                <a:srgbClr val="2E528F"/>
              </a:solidFill>
            </a:ln>
          </p:spPr>
          <p:txBody>
            <a:bodyPr wrap="square" lIns="0" tIns="0" rIns="0" bIns="0" rtlCol="0"/>
            <a:lstStyle/>
            <a:p>
              <a:endParaRPr/>
            </a:p>
          </p:txBody>
        </p:sp>
        <p:sp>
          <p:nvSpPr>
            <p:cNvPr id="18" name="object 18"/>
            <p:cNvSpPr/>
            <p:nvPr/>
          </p:nvSpPr>
          <p:spPr>
            <a:xfrm>
              <a:off x="2676143" y="1844039"/>
              <a:ext cx="210820" cy="1918970"/>
            </a:xfrm>
            <a:custGeom>
              <a:avLst/>
              <a:gdLst/>
              <a:ahLst/>
              <a:cxnLst/>
              <a:rect l="l" t="t" r="r" b="b"/>
              <a:pathLst>
                <a:path w="210819" h="1918970">
                  <a:moveTo>
                    <a:pt x="210312" y="0"/>
                  </a:moveTo>
                  <a:lnTo>
                    <a:pt x="0" y="0"/>
                  </a:lnTo>
                  <a:lnTo>
                    <a:pt x="0" y="1918716"/>
                  </a:lnTo>
                  <a:lnTo>
                    <a:pt x="210312" y="1918716"/>
                  </a:lnTo>
                  <a:lnTo>
                    <a:pt x="210312" y="0"/>
                  </a:lnTo>
                  <a:close/>
                </a:path>
              </a:pathLst>
            </a:custGeom>
            <a:solidFill>
              <a:srgbClr val="4471C4"/>
            </a:solidFill>
          </p:spPr>
          <p:txBody>
            <a:bodyPr wrap="square" lIns="0" tIns="0" rIns="0" bIns="0" rtlCol="0"/>
            <a:lstStyle/>
            <a:p>
              <a:endParaRPr/>
            </a:p>
          </p:txBody>
        </p:sp>
        <p:sp>
          <p:nvSpPr>
            <p:cNvPr id="19" name="object 19"/>
            <p:cNvSpPr/>
            <p:nvPr/>
          </p:nvSpPr>
          <p:spPr>
            <a:xfrm>
              <a:off x="2676143" y="1844039"/>
              <a:ext cx="210820" cy="1918970"/>
            </a:xfrm>
            <a:custGeom>
              <a:avLst/>
              <a:gdLst/>
              <a:ahLst/>
              <a:cxnLst/>
              <a:rect l="l" t="t" r="r" b="b"/>
              <a:pathLst>
                <a:path w="210819" h="1918970">
                  <a:moveTo>
                    <a:pt x="0" y="1918716"/>
                  </a:moveTo>
                  <a:lnTo>
                    <a:pt x="210312" y="1918716"/>
                  </a:lnTo>
                  <a:lnTo>
                    <a:pt x="210312" y="0"/>
                  </a:lnTo>
                  <a:lnTo>
                    <a:pt x="0" y="0"/>
                  </a:lnTo>
                  <a:lnTo>
                    <a:pt x="0" y="1918716"/>
                  </a:lnTo>
                  <a:close/>
                </a:path>
              </a:pathLst>
            </a:custGeom>
            <a:ln w="12700">
              <a:solidFill>
                <a:srgbClr val="2E528F"/>
              </a:solidFill>
            </a:ln>
          </p:spPr>
          <p:txBody>
            <a:bodyPr wrap="square" lIns="0" tIns="0" rIns="0" bIns="0" rtlCol="0"/>
            <a:lstStyle/>
            <a:p>
              <a:endParaRPr/>
            </a:p>
          </p:txBody>
        </p:sp>
      </p:grpSp>
      <p:sp>
        <p:nvSpPr>
          <p:cNvPr id="20" name="object 20"/>
          <p:cNvSpPr txBox="1"/>
          <p:nvPr/>
        </p:nvSpPr>
        <p:spPr>
          <a:xfrm>
            <a:off x="458216" y="4368165"/>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Memory</a:t>
            </a:r>
            <a:endParaRPr sz="1800">
              <a:latin typeface="Calibri"/>
              <a:cs typeface="Calibri"/>
            </a:endParaRPr>
          </a:p>
        </p:txBody>
      </p:sp>
      <p:grpSp>
        <p:nvGrpSpPr>
          <p:cNvPr id="21" name="object 21"/>
          <p:cNvGrpSpPr/>
          <p:nvPr/>
        </p:nvGrpSpPr>
        <p:grpSpPr>
          <a:xfrm>
            <a:off x="441705" y="3090417"/>
            <a:ext cx="1052195" cy="854075"/>
            <a:chOff x="441705" y="3090417"/>
            <a:chExt cx="1052195" cy="854075"/>
          </a:xfrm>
        </p:grpSpPr>
        <p:sp>
          <p:nvSpPr>
            <p:cNvPr id="22" name="object 22"/>
            <p:cNvSpPr/>
            <p:nvPr/>
          </p:nvSpPr>
          <p:spPr>
            <a:xfrm>
              <a:off x="448055" y="3096767"/>
              <a:ext cx="1039494" cy="841375"/>
            </a:xfrm>
            <a:custGeom>
              <a:avLst/>
              <a:gdLst/>
              <a:ahLst/>
              <a:cxnLst/>
              <a:rect l="l" t="t" r="r" b="b"/>
              <a:pathLst>
                <a:path w="1039494" h="841375">
                  <a:moveTo>
                    <a:pt x="1039368" y="0"/>
                  </a:moveTo>
                  <a:lnTo>
                    <a:pt x="0" y="0"/>
                  </a:lnTo>
                  <a:lnTo>
                    <a:pt x="0" y="841247"/>
                  </a:lnTo>
                  <a:lnTo>
                    <a:pt x="1039368" y="841247"/>
                  </a:lnTo>
                  <a:lnTo>
                    <a:pt x="1039368" y="0"/>
                  </a:lnTo>
                  <a:close/>
                </a:path>
              </a:pathLst>
            </a:custGeom>
            <a:solidFill>
              <a:srgbClr val="4471C4"/>
            </a:solidFill>
          </p:spPr>
          <p:txBody>
            <a:bodyPr wrap="square" lIns="0" tIns="0" rIns="0" bIns="0" rtlCol="0"/>
            <a:lstStyle/>
            <a:p>
              <a:endParaRPr/>
            </a:p>
          </p:txBody>
        </p:sp>
        <p:sp>
          <p:nvSpPr>
            <p:cNvPr id="23" name="object 23"/>
            <p:cNvSpPr/>
            <p:nvPr/>
          </p:nvSpPr>
          <p:spPr>
            <a:xfrm>
              <a:off x="448055" y="3096767"/>
              <a:ext cx="1039494" cy="841375"/>
            </a:xfrm>
            <a:custGeom>
              <a:avLst/>
              <a:gdLst/>
              <a:ahLst/>
              <a:cxnLst/>
              <a:rect l="l" t="t" r="r" b="b"/>
              <a:pathLst>
                <a:path w="1039494" h="841375">
                  <a:moveTo>
                    <a:pt x="0" y="841247"/>
                  </a:moveTo>
                  <a:lnTo>
                    <a:pt x="1039368" y="841247"/>
                  </a:lnTo>
                  <a:lnTo>
                    <a:pt x="1039368" y="0"/>
                  </a:lnTo>
                  <a:lnTo>
                    <a:pt x="0" y="0"/>
                  </a:lnTo>
                  <a:lnTo>
                    <a:pt x="0" y="841247"/>
                  </a:lnTo>
                  <a:close/>
                </a:path>
              </a:pathLst>
            </a:custGeom>
            <a:ln w="12700">
              <a:solidFill>
                <a:srgbClr val="2E528F"/>
              </a:solidFill>
            </a:ln>
          </p:spPr>
          <p:txBody>
            <a:bodyPr wrap="square" lIns="0" tIns="0" rIns="0" bIns="0" rtlCol="0"/>
            <a:lstStyle/>
            <a:p>
              <a:endParaRPr/>
            </a:p>
          </p:txBody>
        </p:sp>
      </p:grpSp>
      <p:sp>
        <p:nvSpPr>
          <p:cNvPr id="24" name="object 24"/>
          <p:cNvSpPr txBox="1"/>
          <p:nvPr/>
        </p:nvSpPr>
        <p:spPr>
          <a:xfrm>
            <a:off x="461263" y="3192017"/>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Fetch</a:t>
            </a:r>
            <a:endParaRPr sz="1800">
              <a:latin typeface="Calibri"/>
              <a:cs typeface="Calibri"/>
            </a:endParaRPr>
          </a:p>
        </p:txBody>
      </p:sp>
      <p:pic>
        <p:nvPicPr>
          <p:cNvPr id="25" name="object 25"/>
          <p:cNvPicPr/>
          <p:nvPr/>
        </p:nvPicPr>
        <p:blipFill>
          <a:blip r:embed="rId2" cstate="print"/>
          <a:stretch>
            <a:fillRect/>
          </a:stretch>
        </p:blipFill>
        <p:spPr>
          <a:xfrm>
            <a:off x="926591" y="3947159"/>
            <a:ext cx="76200" cy="240919"/>
          </a:xfrm>
          <a:prstGeom prst="rect">
            <a:avLst/>
          </a:prstGeom>
        </p:spPr>
      </p:pic>
      <p:sp>
        <p:nvSpPr>
          <p:cNvPr id="26" name="object 26"/>
          <p:cNvSpPr txBox="1"/>
          <p:nvPr/>
        </p:nvSpPr>
        <p:spPr>
          <a:xfrm>
            <a:off x="3964406" y="3939820"/>
            <a:ext cx="982344"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Control</a:t>
            </a:r>
            <a:r>
              <a:rPr sz="1200" spc="-45" dirty="0">
                <a:latin typeface="Calibri"/>
                <a:cs typeface="Calibri"/>
              </a:rPr>
              <a:t> </a:t>
            </a:r>
            <a:r>
              <a:rPr sz="1200" spc="-10" dirty="0">
                <a:latin typeface="Calibri"/>
                <a:cs typeface="Calibri"/>
              </a:rPr>
              <a:t>Signals:</a:t>
            </a:r>
            <a:endParaRPr sz="1200" dirty="0">
              <a:latin typeface="Calibri"/>
              <a:cs typeface="Calibri"/>
            </a:endParaRPr>
          </a:p>
        </p:txBody>
      </p:sp>
      <p:sp>
        <p:nvSpPr>
          <p:cNvPr id="27" name="object 27"/>
          <p:cNvSpPr txBox="1"/>
          <p:nvPr/>
        </p:nvSpPr>
        <p:spPr>
          <a:xfrm>
            <a:off x="3970986" y="4126458"/>
            <a:ext cx="942960" cy="382156"/>
          </a:xfrm>
          <a:prstGeom prst="rect">
            <a:avLst/>
          </a:prstGeom>
        </p:spPr>
        <p:txBody>
          <a:bodyPr vert="horz" wrap="square" lIns="0" tIns="12700" rIns="0" bIns="0" rtlCol="0">
            <a:spAutoFit/>
          </a:bodyPr>
          <a:lstStyle/>
          <a:p>
            <a:pPr marL="31115">
              <a:lnSpc>
                <a:spcPct val="100000"/>
              </a:lnSpc>
              <a:spcBef>
                <a:spcPts val="100"/>
              </a:spcBef>
            </a:pPr>
            <a:r>
              <a:rPr lang="en-US" sz="1200" dirty="0">
                <a:latin typeface="Calibri"/>
                <a:cs typeface="Calibri"/>
              </a:rPr>
              <a:t>O</a:t>
            </a:r>
            <a:r>
              <a:rPr sz="1200" dirty="0">
                <a:latin typeface="Calibri"/>
                <a:cs typeface="Calibri"/>
              </a:rPr>
              <a:t>p</a:t>
            </a:r>
            <a:r>
              <a:rPr sz="1200" spc="5" dirty="0">
                <a:latin typeface="Calibri"/>
                <a:cs typeface="Calibri"/>
              </a:rPr>
              <a:t> </a:t>
            </a:r>
            <a:r>
              <a:rPr sz="1200" spc="-10" dirty="0">
                <a:latin typeface="Calibri"/>
                <a:cs typeface="Calibri"/>
              </a:rPr>
              <a:t>select</a:t>
            </a:r>
            <a:endParaRPr sz="1200" dirty="0">
              <a:latin typeface="Calibri"/>
              <a:cs typeface="Calibri"/>
            </a:endParaRPr>
          </a:p>
          <a:p>
            <a:pPr marL="12700">
              <a:lnSpc>
                <a:spcPct val="100000"/>
              </a:lnSpc>
            </a:pPr>
            <a:r>
              <a:rPr lang="en-US" sz="1200" b="1" dirty="0">
                <a:latin typeface="Calibri"/>
                <a:cs typeface="Calibri"/>
              </a:rPr>
              <a:t>o</a:t>
            </a:r>
            <a:r>
              <a:rPr sz="1200" b="1" dirty="0">
                <a:latin typeface="Calibri"/>
                <a:cs typeface="Calibri"/>
              </a:rPr>
              <a:t>p =</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x,</a:t>
            </a:r>
            <a:r>
              <a:rPr sz="1200" b="1" spc="-5" dirty="0">
                <a:latin typeface="Calibri"/>
                <a:cs typeface="Calibri"/>
              </a:rPr>
              <a:t> </a:t>
            </a:r>
            <a:r>
              <a:rPr sz="1200" b="1" spc="-25" dirty="0">
                <a:latin typeface="Calibri"/>
                <a:cs typeface="Calibri"/>
              </a:rPr>
              <a:t>/]</a:t>
            </a:r>
            <a:endParaRPr sz="1200" dirty="0">
              <a:latin typeface="Calibri"/>
              <a:cs typeface="Calibri"/>
            </a:endParaRPr>
          </a:p>
        </p:txBody>
      </p:sp>
      <p:grpSp>
        <p:nvGrpSpPr>
          <p:cNvPr id="28" name="object 28"/>
          <p:cNvGrpSpPr/>
          <p:nvPr/>
        </p:nvGrpSpPr>
        <p:grpSpPr>
          <a:xfrm>
            <a:off x="897636" y="1317625"/>
            <a:ext cx="10932160" cy="4039235"/>
            <a:chOff x="897636" y="1317625"/>
            <a:chExt cx="10932160" cy="4039235"/>
          </a:xfrm>
        </p:grpSpPr>
        <p:sp>
          <p:nvSpPr>
            <p:cNvPr id="29" name="object 29"/>
            <p:cNvSpPr/>
            <p:nvPr/>
          </p:nvSpPr>
          <p:spPr>
            <a:xfrm>
              <a:off x="2059686" y="1727454"/>
              <a:ext cx="4697095" cy="3610610"/>
            </a:xfrm>
            <a:custGeom>
              <a:avLst/>
              <a:gdLst/>
              <a:ahLst/>
              <a:cxnLst/>
              <a:rect l="l" t="t" r="r" b="b"/>
              <a:pathLst>
                <a:path w="4697095" h="3610610">
                  <a:moveTo>
                    <a:pt x="0" y="3589020"/>
                  </a:moveTo>
                  <a:lnTo>
                    <a:pt x="1498091" y="3589020"/>
                  </a:lnTo>
                  <a:lnTo>
                    <a:pt x="1498091" y="0"/>
                  </a:lnTo>
                  <a:lnTo>
                    <a:pt x="0" y="0"/>
                  </a:lnTo>
                  <a:lnTo>
                    <a:pt x="0" y="3589020"/>
                  </a:lnTo>
                  <a:close/>
                </a:path>
                <a:path w="4697095" h="3610610">
                  <a:moveTo>
                    <a:pt x="1685543" y="3610356"/>
                  </a:moveTo>
                  <a:lnTo>
                    <a:pt x="4696968" y="3610356"/>
                  </a:lnTo>
                  <a:lnTo>
                    <a:pt x="4696968" y="19812"/>
                  </a:lnTo>
                  <a:lnTo>
                    <a:pt x="1685543" y="19812"/>
                  </a:lnTo>
                  <a:lnTo>
                    <a:pt x="1685543" y="3610356"/>
                  </a:lnTo>
                  <a:close/>
                </a:path>
              </a:pathLst>
            </a:custGeom>
            <a:ln w="38100">
              <a:solidFill>
                <a:srgbClr val="2E528F"/>
              </a:solidFill>
            </a:ln>
          </p:spPr>
          <p:txBody>
            <a:bodyPr wrap="square" lIns="0" tIns="0" rIns="0" bIns="0" rtlCol="0"/>
            <a:lstStyle/>
            <a:p>
              <a:endParaRPr/>
            </a:p>
          </p:txBody>
        </p:sp>
        <p:sp>
          <p:nvSpPr>
            <p:cNvPr id="30" name="object 30"/>
            <p:cNvSpPr/>
            <p:nvPr/>
          </p:nvSpPr>
          <p:spPr>
            <a:xfrm>
              <a:off x="897636" y="1317625"/>
              <a:ext cx="4236720" cy="420370"/>
            </a:xfrm>
            <a:custGeom>
              <a:avLst/>
              <a:gdLst/>
              <a:ahLst/>
              <a:cxnLst/>
              <a:rect l="l" t="t" r="r" b="b"/>
              <a:pathLst>
                <a:path w="4236720" h="420369">
                  <a:moveTo>
                    <a:pt x="4223893" y="6350"/>
                  </a:moveTo>
                  <a:lnTo>
                    <a:pt x="4223893" y="419862"/>
                  </a:lnTo>
                  <a:lnTo>
                    <a:pt x="4236593" y="419862"/>
                  </a:lnTo>
                  <a:lnTo>
                    <a:pt x="4236593" y="12700"/>
                  </a:lnTo>
                  <a:lnTo>
                    <a:pt x="4230243" y="12700"/>
                  </a:lnTo>
                  <a:lnTo>
                    <a:pt x="4223893" y="6350"/>
                  </a:lnTo>
                  <a:close/>
                </a:path>
                <a:path w="4236720" h="420369">
                  <a:moveTo>
                    <a:pt x="31750" y="334390"/>
                  </a:moveTo>
                  <a:lnTo>
                    <a:pt x="0" y="334390"/>
                  </a:lnTo>
                  <a:lnTo>
                    <a:pt x="38100" y="410590"/>
                  </a:lnTo>
                  <a:lnTo>
                    <a:pt x="69850" y="347090"/>
                  </a:lnTo>
                  <a:lnTo>
                    <a:pt x="31750" y="347090"/>
                  </a:lnTo>
                  <a:lnTo>
                    <a:pt x="31750" y="334390"/>
                  </a:lnTo>
                  <a:close/>
                </a:path>
                <a:path w="4236720" h="420369">
                  <a:moveTo>
                    <a:pt x="4236593" y="0"/>
                  </a:moveTo>
                  <a:lnTo>
                    <a:pt x="31750" y="0"/>
                  </a:lnTo>
                  <a:lnTo>
                    <a:pt x="31750" y="347090"/>
                  </a:lnTo>
                  <a:lnTo>
                    <a:pt x="44450" y="347090"/>
                  </a:lnTo>
                  <a:lnTo>
                    <a:pt x="44450" y="12700"/>
                  </a:lnTo>
                  <a:lnTo>
                    <a:pt x="38100" y="12700"/>
                  </a:lnTo>
                  <a:lnTo>
                    <a:pt x="44450" y="6350"/>
                  </a:lnTo>
                  <a:lnTo>
                    <a:pt x="4236593" y="6350"/>
                  </a:lnTo>
                  <a:lnTo>
                    <a:pt x="4236593" y="0"/>
                  </a:lnTo>
                  <a:close/>
                </a:path>
                <a:path w="4236720" h="420369">
                  <a:moveTo>
                    <a:pt x="76200" y="334390"/>
                  </a:moveTo>
                  <a:lnTo>
                    <a:pt x="44450" y="334390"/>
                  </a:lnTo>
                  <a:lnTo>
                    <a:pt x="44450" y="347090"/>
                  </a:lnTo>
                  <a:lnTo>
                    <a:pt x="69850" y="347090"/>
                  </a:lnTo>
                  <a:lnTo>
                    <a:pt x="76200" y="334390"/>
                  </a:lnTo>
                  <a:close/>
                </a:path>
                <a:path w="4236720" h="420369">
                  <a:moveTo>
                    <a:pt x="44450" y="6350"/>
                  </a:moveTo>
                  <a:lnTo>
                    <a:pt x="38100" y="12700"/>
                  </a:lnTo>
                  <a:lnTo>
                    <a:pt x="44450" y="12700"/>
                  </a:lnTo>
                  <a:lnTo>
                    <a:pt x="44450" y="6350"/>
                  </a:lnTo>
                  <a:close/>
                </a:path>
                <a:path w="4236720" h="420369">
                  <a:moveTo>
                    <a:pt x="4223893" y="6350"/>
                  </a:moveTo>
                  <a:lnTo>
                    <a:pt x="44450" y="6350"/>
                  </a:lnTo>
                  <a:lnTo>
                    <a:pt x="44450" y="12700"/>
                  </a:lnTo>
                  <a:lnTo>
                    <a:pt x="4223893" y="12700"/>
                  </a:lnTo>
                  <a:lnTo>
                    <a:pt x="4223893" y="6350"/>
                  </a:lnTo>
                  <a:close/>
                </a:path>
                <a:path w="4236720" h="420369">
                  <a:moveTo>
                    <a:pt x="4236593" y="6350"/>
                  </a:moveTo>
                  <a:lnTo>
                    <a:pt x="4223893" y="6350"/>
                  </a:lnTo>
                  <a:lnTo>
                    <a:pt x="4230243" y="12700"/>
                  </a:lnTo>
                  <a:lnTo>
                    <a:pt x="4236593" y="12700"/>
                  </a:lnTo>
                  <a:lnTo>
                    <a:pt x="4236593" y="6350"/>
                  </a:lnTo>
                  <a:close/>
                </a:path>
              </a:pathLst>
            </a:custGeom>
            <a:solidFill>
              <a:srgbClr val="4471C4"/>
            </a:solidFill>
          </p:spPr>
          <p:txBody>
            <a:bodyPr wrap="square" lIns="0" tIns="0" rIns="0" bIns="0" rtlCol="0"/>
            <a:lstStyle/>
            <a:p>
              <a:endParaRPr/>
            </a:p>
          </p:txBody>
        </p:sp>
        <p:sp>
          <p:nvSpPr>
            <p:cNvPr id="31" name="object 31"/>
            <p:cNvSpPr/>
            <p:nvPr/>
          </p:nvSpPr>
          <p:spPr>
            <a:xfrm>
              <a:off x="7435595" y="3281172"/>
              <a:ext cx="1038225" cy="901065"/>
            </a:xfrm>
            <a:custGeom>
              <a:avLst/>
              <a:gdLst/>
              <a:ahLst/>
              <a:cxnLst/>
              <a:rect l="l" t="t" r="r" b="b"/>
              <a:pathLst>
                <a:path w="1038225" h="901064">
                  <a:moveTo>
                    <a:pt x="1037844" y="0"/>
                  </a:moveTo>
                  <a:lnTo>
                    <a:pt x="0" y="0"/>
                  </a:lnTo>
                  <a:lnTo>
                    <a:pt x="0" y="900683"/>
                  </a:lnTo>
                  <a:lnTo>
                    <a:pt x="1037844" y="900683"/>
                  </a:lnTo>
                  <a:lnTo>
                    <a:pt x="1037844" y="0"/>
                  </a:lnTo>
                  <a:close/>
                </a:path>
              </a:pathLst>
            </a:custGeom>
            <a:solidFill>
              <a:srgbClr val="7E7E7E"/>
            </a:solidFill>
          </p:spPr>
          <p:txBody>
            <a:bodyPr wrap="square" lIns="0" tIns="0" rIns="0" bIns="0" rtlCol="0"/>
            <a:lstStyle/>
            <a:p>
              <a:endParaRPr/>
            </a:p>
          </p:txBody>
        </p:sp>
        <p:sp>
          <p:nvSpPr>
            <p:cNvPr id="32" name="object 32"/>
            <p:cNvSpPr/>
            <p:nvPr/>
          </p:nvSpPr>
          <p:spPr>
            <a:xfrm>
              <a:off x="7435595" y="3281172"/>
              <a:ext cx="1038225" cy="901065"/>
            </a:xfrm>
            <a:custGeom>
              <a:avLst/>
              <a:gdLst/>
              <a:ahLst/>
              <a:cxnLst/>
              <a:rect l="l" t="t" r="r" b="b"/>
              <a:pathLst>
                <a:path w="1038225" h="901064">
                  <a:moveTo>
                    <a:pt x="0" y="900683"/>
                  </a:moveTo>
                  <a:lnTo>
                    <a:pt x="1037844" y="900683"/>
                  </a:lnTo>
                  <a:lnTo>
                    <a:pt x="1037844" y="0"/>
                  </a:lnTo>
                  <a:lnTo>
                    <a:pt x="0" y="0"/>
                  </a:lnTo>
                  <a:lnTo>
                    <a:pt x="0" y="900683"/>
                  </a:lnTo>
                  <a:close/>
                </a:path>
              </a:pathLst>
            </a:custGeom>
            <a:ln w="12700">
              <a:solidFill>
                <a:srgbClr val="2E528F"/>
              </a:solidFill>
            </a:ln>
          </p:spPr>
          <p:txBody>
            <a:bodyPr wrap="square" lIns="0" tIns="0" rIns="0" bIns="0" rtlCol="0"/>
            <a:lstStyle/>
            <a:p>
              <a:endParaRPr/>
            </a:p>
          </p:txBody>
        </p:sp>
        <p:sp>
          <p:nvSpPr>
            <p:cNvPr id="33" name="object 33"/>
            <p:cNvSpPr/>
            <p:nvPr/>
          </p:nvSpPr>
          <p:spPr>
            <a:xfrm>
              <a:off x="7440167" y="2615183"/>
              <a:ext cx="1033780" cy="512445"/>
            </a:xfrm>
            <a:custGeom>
              <a:avLst/>
              <a:gdLst/>
              <a:ahLst/>
              <a:cxnLst/>
              <a:rect l="l" t="t" r="r" b="b"/>
              <a:pathLst>
                <a:path w="1033779" h="512444">
                  <a:moveTo>
                    <a:pt x="1033272" y="0"/>
                  </a:moveTo>
                  <a:lnTo>
                    <a:pt x="0" y="0"/>
                  </a:lnTo>
                  <a:lnTo>
                    <a:pt x="0" y="512063"/>
                  </a:lnTo>
                  <a:lnTo>
                    <a:pt x="1033272" y="512063"/>
                  </a:lnTo>
                  <a:lnTo>
                    <a:pt x="1033272" y="0"/>
                  </a:lnTo>
                  <a:close/>
                </a:path>
              </a:pathLst>
            </a:custGeom>
            <a:solidFill>
              <a:srgbClr val="4471C4"/>
            </a:solidFill>
          </p:spPr>
          <p:txBody>
            <a:bodyPr wrap="square" lIns="0" tIns="0" rIns="0" bIns="0" rtlCol="0"/>
            <a:lstStyle/>
            <a:p>
              <a:endParaRPr/>
            </a:p>
          </p:txBody>
        </p:sp>
        <p:sp>
          <p:nvSpPr>
            <p:cNvPr id="34" name="object 34"/>
            <p:cNvSpPr/>
            <p:nvPr/>
          </p:nvSpPr>
          <p:spPr>
            <a:xfrm>
              <a:off x="7440167" y="2615183"/>
              <a:ext cx="1033780" cy="512445"/>
            </a:xfrm>
            <a:custGeom>
              <a:avLst/>
              <a:gdLst/>
              <a:ahLst/>
              <a:cxnLst/>
              <a:rect l="l" t="t" r="r" b="b"/>
              <a:pathLst>
                <a:path w="1033779" h="512444">
                  <a:moveTo>
                    <a:pt x="0" y="512063"/>
                  </a:moveTo>
                  <a:lnTo>
                    <a:pt x="1033272" y="512063"/>
                  </a:lnTo>
                  <a:lnTo>
                    <a:pt x="1033272" y="0"/>
                  </a:lnTo>
                  <a:lnTo>
                    <a:pt x="0" y="0"/>
                  </a:lnTo>
                  <a:lnTo>
                    <a:pt x="0" y="512063"/>
                  </a:lnTo>
                  <a:close/>
                </a:path>
              </a:pathLst>
            </a:custGeom>
            <a:ln w="12700">
              <a:solidFill>
                <a:srgbClr val="2E528F"/>
              </a:solidFill>
            </a:ln>
          </p:spPr>
          <p:txBody>
            <a:bodyPr wrap="square" lIns="0" tIns="0" rIns="0" bIns="0" rtlCol="0"/>
            <a:lstStyle/>
            <a:p>
              <a:endParaRPr/>
            </a:p>
          </p:txBody>
        </p:sp>
        <p:pic>
          <p:nvPicPr>
            <p:cNvPr id="35" name="object 35"/>
            <p:cNvPicPr/>
            <p:nvPr/>
          </p:nvPicPr>
          <p:blipFill>
            <a:blip r:embed="rId3" cstate="print"/>
            <a:stretch>
              <a:fillRect/>
            </a:stretch>
          </p:blipFill>
          <p:spPr>
            <a:xfrm>
              <a:off x="7694676" y="3127248"/>
              <a:ext cx="76200" cy="179197"/>
            </a:xfrm>
            <a:prstGeom prst="rect">
              <a:avLst/>
            </a:prstGeom>
          </p:spPr>
        </p:pic>
        <p:pic>
          <p:nvPicPr>
            <p:cNvPr id="36" name="object 36"/>
            <p:cNvPicPr/>
            <p:nvPr/>
          </p:nvPicPr>
          <p:blipFill>
            <a:blip r:embed="rId4" cstate="print"/>
            <a:stretch>
              <a:fillRect/>
            </a:stretch>
          </p:blipFill>
          <p:spPr>
            <a:xfrm>
              <a:off x="8019288" y="3127248"/>
              <a:ext cx="76200" cy="179197"/>
            </a:xfrm>
            <a:prstGeom prst="rect">
              <a:avLst/>
            </a:prstGeom>
          </p:spPr>
        </p:pic>
        <p:sp>
          <p:nvSpPr>
            <p:cNvPr id="37" name="object 37"/>
            <p:cNvSpPr/>
            <p:nvPr/>
          </p:nvSpPr>
          <p:spPr>
            <a:xfrm>
              <a:off x="6980682" y="1713738"/>
              <a:ext cx="4829810" cy="3609340"/>
            </a:xfrm>
            <a:custGeom>
              <a:avLst/>
              <a:gdLst/>
              <a:ahLst/>
              <a:cxnLst/>
              <a:rect l="l" t="t" r="r" b="b"/>
              <a:pathLst>
                <a:path w="4829809" h="3609340">
                  <a:moveTo>
                    <a:pt x="0" y="3608831"/>
                  </a:moveTo>
                  <a:lnTo>
                    <a:pt x="2004060" y="3608831"/>
                  </a:lnTo>
                  <a:lnTo>
                    <a:pt x="2004060" y="6095"/>
                  </a:lnTo>
                  <a:lnTo>
                    <a:pt x="0" y="6095"/>
                  </a:lnTo>
                  <a:lnTo>
                    <a:pt x="0" y="3608831"/>
                  </a:lnTo>
                  <a:close/>
                </a:path>
                <a:path w="4829809" h="3609340">
                  <a:moveTo>
                    <a:pt x="2173224" y="3589020"/>
                  </a:moveTo>
                  <a:lnTo>
                    <a:pt x="4829556" y="3589020"/>
                  </a:lnTo>
                  <a:lnTo>
                    <a:pt x="4829556" y="0"/>
                  </a:lnTo>
                  <a:lnTo>
                    <a:pt x="2173224" y="0"/>
                  </a:lnTo>
                  <a:lnTo>
                    <a:pt x="2173224" y="3589020"/>
                  </a:lnTo>
                  <a:close/>
                </a:path>
              </a:pathLst>
            </a:custGeom>
            <a:ln w="38100">
              <a:solidFill>
                <a:srgbClr val="2E528F"/>
              </a:solidFill>
            </a:ln>
          </p:spPr>
          <p:txBody>
            <a:bodyPr wrap="square" lIns="0" tIns="0" rIns="0" bIns="0" rtlCol="0"/>
            <a:lstStyle/>
            <a:p>
              <a:endParaRPr/>
            </a:p>
          </p:txBody>
        </p:sp>
      </p:grpSp>
      <p:sp>
        <p:nvSpPr>
          <p:cNvPr id="38" name="object 38"/>
          <p:cNvSpPr txBox="1"/>
          <p:nvPr/>
        </p:nvSpPr>
        <p:spPr>
          <a:xfrm>
            <a:off x="704799" y="2013965"/>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4</a:t>
            </a:r>
            <a:endParaRPr sz="1200">
              <a:latin typeface="Calibri"/>
              <a:cs typeface="Calibri"/>
            </a:endParaRPr>
          </a:p>
        </p:txBody>
      </p:sp>
      <p:grpSp>
        <p:nvGrpSpPr>
          <p:cNvPr id="39" name="object 39"/>
          <p:cNvGrpSpPr/>
          <p:nvPr/>
        </p:nvGrpSpPr>
        <p:grpSpPr>
          <a:xfrm>
            <a:off x="278638" y="2191257"/>
            <a:ext cx="587375" cy="255270"/>
            <a:chOff x="278638" y="2191257"/>
            <a:chExt cx="587375" cy="255270"/>
          </a:xfrm>
        </p:grpSpPr>
        <p:sp>
          <p:nvSpPr>
            <p:cNvPr id="40" name="object 40"/>
            <p:cNvSpPr/>
            <p:nvPr/>
          </p:nvSpPr>
          <p:spPr>
            <a:xfrm>
              <a:off x="284988" y="2197607"/>
              <a:ext cx="574675" cy="242570"/>
            </a:xfrm>
            <a:custGeom>
              <a:avLst/>
              <a:gdLst/>
              <a:ahLst/>
              <a:cxnLst/>
              <a:rect l="l" t="t" r="r" b="b"/>
              <a:pathLst>
                <a:path w="574675" h="242569">
                  <a:moveTo>
                    <a:pt x="574548" y="0"/>
                  </a:moveTo>
                  <a:lnTo>
                    <a:pt x="0" y="0"/>
                  </a:lnTo>
                  <a:lnTo>
                    <a:pt x="114909" y="242315"/>
                  </a:lnTo>
                  <a:lnTo>
                    <a:pt x="459638" y="242315"/>
                  </a:lnTo>
                  <a:lnTo>
                    <a:pt x="574548" y="0"/>
                  </a:lnTo>
                  <a:close/>
                </a:path>
              </a:pathLst>
            </a:custGeom>
            <a:solidFill>
              <a:srgbClr val="4471C4"/>
            </a:solidFill>
          </p:spPr>
          <p:txBody>
            <a:bodyPr wrap="square" lIns="0" tIns="0" rIns="0" bIns="0" rtlCol="0"/>
            <a:lstStyle/>
            <a:p>
              <a:endParaRPr/>
            </a:p>
          </p:txBody>
        </p:sp>
        <p:sp>
          <p:nvSpPr>
            <p:cNvPr id="41" name="object 41"/>
            <p:cNvSpPr/>
            <p:nvPr/>
          </p:nvSpPr>
          <p:spPr>
            <a:xfrm>
              <a:off x="284988" y="2197607"/>
              <a:ext cx="574675" cy="242570"/>
            </a:xfrm>
            <a:custGeom>
              <a:avLst/>
              <a:gdLst/>
              <a:ahLst/>
              <a:cxnLst/>
              <a:rect l="l" t="t" r="r" b="b"/>
              <a:pathLst>
                <a:path w="574675" h="242569">
                  <a:moveTo>
                    <a:pt x="0" y="0"/>
                  </a:moveTo>
                  <a:lnTo>
                    <a:pt x="574548" y="0"/>
                  </a:lnTo>
                  <a:lnTo>
                    <a:pt x="459638" y="242315"/>
                  </a:lnTo>
                  <a:lnTo>
                    <a:pt x="114909" y="242315"/>
                  </a:lnTo>
                  <a:lnTo>
                    <a:pt x="0" y="0"/>
                  </a:lnTo>
                  <a:close/>
                </a:path>
              </a:pathLst>
            </a:custGeom>
            <a:ln w="12700">
              <a:solidFill>
                <a:srgbClr val="2E528F"/>
              </a:solidFill>
            </a:ln>
          </p:spPr>
          <p:txBody>
            <a:bodyPr wrap="square" lIns="0" tIns="0" rIns="0" bIns="0" rtlCol="0"/>
            <a:lstStyle/>
            <a:p>
              <a:endParaRPr/>
            </a:p>
          </p:txBody>
        </p:sp>
        <p:pic>
          <p:nvPicPr>
            <p:cNvPr id="42" name="object 42"/>
            <p:cNvPicPr/>
            <p:nvPr/>
          </p:nvPicPr>
          <p:blipFill>
            <a:blip r:embed="rId5" cstate="print"/>
            <a:stretch>
              <a:fillRect/>
            </a:stretch>
          </p:blipFill>
          <p:spPr>
            <a:xfrm>
              <a:off x="493522" y="2191257"/>
              <a:ext cx="152908" cy="98043"/>
            </a:xfrm>
            <a:prstGeom prst="rect">
              <a:avLst/>
            </a:prstGeom>
          </p:spPr>
        </p:pic>
      </p:grpSp>
      <p:sp>
        <p:nvSpPr>
          <p:cNvPr id="43" name="object 43"/>
          <p:cNvSpPr txBox="1"/>
          <p:nvPr/>
        </p:nvSpPr>
        <p:spPr>
          <a:xfrm>
            <a:off x="419811" y="2310764"/>
            <a:ext cx="177800" cy="101600"/>
          </a:xfrm>
          <a:prstGeom prst="rect">
            <a:avLst/>
          </a:prstGeom>
        </p:spPr>
        <p:txBody>
          <a:bodyPr vert="vert" wrap="square" lIns="0" tIns="0" rIns="0" bIns="0" rtlCol="0">
            <a:spAutoFit/>
          </a:bodyPr>
          <a:lstStyle/>
          <a:p>
            <a:pPr marL="12700">
              <a:lnSpc>
                <a:spcPts val="1240"/>
              </a:lnSpc>
            </a:pPr>
            <a:r>
              <a:rPr sz="1200" dirty="0">
                <a:solidFill>
                  <a:srgbClr val="FFFFFF"/>
                </a:solidFill>
                <a:latin typeface="Calibri"/>
                <a:cs typeface="Calibri"/>
              </a:rPr>
              <a:t>+</a:t>
            </a:r>
            <a:endParaRPr sz="1200">
              <a:latin typeface="Calibri"/>
              <a:cs typeface="Calibri"/>
            </a:endParaRPr>
          </a:p>
        </p:txBody>
      </p:sp>
      <p:grpSp>
        <p:nvGrpSpPr>
          <p:cNvPr id="44" name="object 44"/>
          <p:cNvGrpSpPr/>
          <p:nvPr/>
        </p:nvGrpSpPr>
        <p:grpSpPr>
          <a:xfrm>
            <a:off x="571245" y="2435351"/>
            <a:ext cx="502284" cy="538480"/>
            <a:chOff x="571245" y="2435351"/>
            <a:chExt cx="502284" cy="538480"/>
          </a:xfrm>
        </p:grpSpPr>
        <p:sp>
          <p:nvSpPr>
            <p:cNvPr id="45" name="object 45"/>
            <p:cNvSpPr/>
            <p:nvPr/>
          </p:nvSpPr>
          <p:spPr>
            <a:xfrm>
              <a:off x="746759" y="2691383"/>
              <a:ext cx="320040" cy="276225"/>
            </a:xfrm>
            <a:custGeom>
              <a:avLst/>
              <a:gdLst/>
              <a:ahLst/>
              <a:cxnLst/>
              <a:rect l="l" t="t" r="r" b="b"/>
              <a:pathLst>
                <a:path w="320040" h="276225">
                  <a:moveTo>
                    <a:pt x="320040" y="0"/>
                  </a:moveTo>
                  <a:lnTo>
                    <a:pt x="0" y="0"/>
                  </a:lnTo>
                  <a:lnTo>
                    <a:pt x="0" y="275844"/>
                  </a:lnTo>
                  <a:lnTo>
                    <a:pt x="320040" y="275844"/>
                  </a:lnTo>
                  <a:lnTo>
                    <a:pt x="320040" y="0"/>
                  </a:lnTo>
                  <a:close/>
                </a:path>
              </a:pathLst>
            </a:custGeom>
            <a:solidFill>
              <a:srgbClr val="4471C4"/>
            </a:solidFill>
          </p:spPr>
          <p:txBody>
            <a:bodyPr wrap="square" lIns="0" tIns="0" rIns="0" bIns="0" rtlCol="0"/>
            <a:lstStyle/>
            <a:p>
              <a:endParaRPr/>
            </a:p>
          </p:txBody>
        </p:sp>
        <p:sp>
          <p:nvSpPr>
            <p:cNvPr id="46" name="object 46"/>
            <p:cNvSpPr/>
            <p:nvPr/>
          </p:nvSpPr>
          <p:spPr>
            <a:xfrm>
              <a:off x="746759" y="2691383"/>
              <a:ext cx="320040" cy="276225"/>
            </a:xfrm>
            <a:custGeom>
              <a:avLst/>
              <a:gdLst/>
              <a:ahLst/>
              <a:cxnLst/>
              <a:rect l="l" t="t" r="r" b="b"/>
              <a:pathLst>
                <a:path w="320040" h="276225">
                  <a:moveTo>
                    <a:pt x="0" y="275844"/>
                  </a:moveTo>
                  <a:lnTo>
                    <a:pt x="320040" y="275844"/>
                  </a:lnTo>
                  <a:lnTo>
                    <a:pt x="320040" y="0"/>
                  </a:lnTo>
                  <a:lnTo>
                    <a:pt x="0" y="0"/>
                  </a:lnTo>
                  <a:lnTo>
                    <a:pt x="0" y="275844"/>
                  </a:lnTo>
                  <a:close/>
                </a:path>
              </a:pathLst>
            </a:custGeom>
            <a:ln w="12699">
              <a:solidFill>
                <a:srgbClr val="2E528F"/>
              </a:solidFill>
            </a:ln>
          </p:spPr>
          <p:txBody>
            <a:bodyPr wrap="square" lIns="0" tIns="0" rIns="0" bIns="0" rtlCol="0"/>
            <a:lstStyle/>
            <a:p>
              <a:endParaRPr/>
            </a:p>
          </p:txBody>
        </p:sp>
        <p:sp>
          <p:nvSpPr>
            <p:cNvPr id="47" name="object 47"/>
            <p:cNvSpPr/>
            <p:nvPr/>
          </p:nvSpPr>
          <p:spPr>
            <a:xfrm>
              <a:off x="571245" y="2435351"/>
              <a:ext cx="176530" cy="431800"/>
            </a:xfrm>
            <a:custGeom>
              <a:avLst/>
              <a:gdLst/>
              <a:ahLst/>
              <a:cxnLst/>
              <a:rect l="l" t="t" r="r" b="b"/>
              <a:pathLst>
                <a:path w="176529" h="431800">
                  <a:moveTo>
                    <a:pt x="100241" y="355346"/>
                  </a:moveTo>
                  <a:lnTo>
                    <a:pt x="100241" y="431546"/>
                  </a:lnTo>
                  <a:lnTo>
                    <a:pt x="163741" y="399796"/>
                  </a:lnTo>
                  <a:lnTo>
                    <a:pt x="112941" y="399796"/>
                  </a:lnTo>
                  <a:lnTo>
                    <a:pt x="112941" y="387096"/>
                  </a:lnTo>
                  <a:lnTo>
                    <a:pt x="163741" y="387096"/>
                  </a:lnTo>
                  <a:lnTo>
                    <a:pt x="100241" y="355346"/>
                  </a:lnTo>
                  <a:close/>
                </a:path>
                <a:path w="176529" h="431800">
                  <a:moveTo>
                    <a:pt x="12700" y="0"/>
                  </a:moveTo>
                  <a:lnTo>
                    <a:pt x="0" y="0"/>
                  </a:lnTo>
                  <a:lnTo>
                    <a:pt x="0" y="399796"/>
                  </a:lnTo>
                  <a:lnTo>
                    <a:pt x="100241" y="399796"/>
                  </a:lnTo>
                  <a:lnTo>
                    <a:pt x="100241" y="393446"/>
                  </a:lnTo>
                  <a:lnTo>
                    <a:pt x="12700" y="393446"/>
                  </a:lnTo>
                  <a:lnTo>
                    <a:pt x="6350" y="387096"/>
                  </a:lnTo>
                  <a:lnTo>
                    <a:pt x="12700" y="387096"/>
                  </a:lnTo>
                  <a:lnTo>
                    <a:pt x="12700" y="0"/>
                  </a:lnTo>
                  <a:close/>
                </a:path>
                <a:path w="176529" h="431800">
                  <a:moveTo>
                    <a:pt x="163741" y="387096"/>
                  </a:moveTo>
                  <a:lnTo>
                    <a:pt x="112941" y="387096"/>
                  </a:lnTo>
                  <a:lnTo>
                    <a:pt x="112941" y="399796"/>
                  </a:lnTo>
                  <a:lnTo>
                    <a:pt x="163741" y="399796"/>
                  </a:lnTo>
                  <a:lnTo>
                    <a:pt x="176441" y="393446"/>
                  </a:lnTo>
                  <a:lnTo>
                    <a:pt x="163741" y="387096"/>
                  </a:lnTo>
                  <a:close/>
                </a:path>
                <a:path w="176529" h="431800">
                  <a:moveTo>
                    <a:pt x="12700" y="387096"/>
                  </a:moveTo>
                  <a:lnTo>
                    <a:pt x="6350" y="387096"/>
                  </a:lnTo>
                  <a:lnTo>
                    <a:pt x="12700" y="393446"/>
                  </a:lnTo>
                  <a:lnTo>
                    <a:pt x="12700" y="387096"/>
                  </a:lnTo>
                  <a:close/>
                </a:path>
                <a:path w="176529" h="431800">
                  <a:moveTo>
                    <a:pt x="100241" y="387096"/>
                  </a:moveTo>
                  <a:lnTo>
                    <a:pt x="12700" y="387096"/>
                  </a:lnTo>
                  <a:lnTo>
                    <a:pt x="12700" y="393446"/>
                  </a:lnTo>
                  <a:lnTo>
                    <a:pt x="100241" y="393446"/>
                  </a:lnTo>
                  <a:lnTo>
                    <a:pt x="100241" y="387096"/>
                  </a:lnTo>
                  <a:close/>
                </a:path>
              </a:pathLst>
            </a:custGeom>
            <a:solidFill>
              <a:srgbClr val="4471C4"/>
            </a:solidFill>
          </p:spPr>
          <p:txBody>
            <a:bodyPr wrap="square" lIns="0" tIns="0" rIns="0" bIns="0" rtlCol="0"/>
            <a:lstStyle/>
            <a:p>
              <a:endParaRPr/>
            </a:p>
          </p:txBody>
        </p:sp>
      </p:grpSp>
      <p:sp>
        <p:nvSpPr>
          <p:cNvPr id="48" name="object 48"/>
          <p:cNvSpPr txBox="1"/>
          <p:nvPr/>
        </p:nvSpPr>
        <p:spPr>
          <a:xfrm>
            <a:off x="738327" y="2715259"/>
            <a:ext cx="33401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MUX</a:t>
            </a:r>
            <a:endParaRPr sz="1200">
              <a:latin typeface="Calibri"/>
              <a:cs typeface="Calibri"/>
            </a:endParaRPr>
          </a:p>
        </p:txBody>
      </p:sp>
      <p:grpSp>
        <p:nvGrpSpPr>
          <p:cNvPr id="49" name="object 49"/>
          <p:cNvGrpSpPr/>
          <p:nvPr/>
        </p:nvGrpSpPr>
        <p:grpSpPr>
          <a:xfrm>
            <a:off x="347218" y="1790445"/>
            <a:ext cx="278130" cy="267335"/>
            <a:chOff x="347218" y="1790445"/>
            <a:chExt cx="278130" cy="267335"/>
          </a:xfrm>
        </p:grpSpPr>
        <p:sp>
          <p:nvSpPr>
            <p:cNvPr id="50" name="object 50"/>
            <p:cNvSpPr/>
            <p:nvPr/>
          </p:nvSpPr>
          <p:spPr>
            <a:xfrm>
              <a:off x="353568" y="1796795"/>
              <a:ext cx="265430" cy="254635"/>
            </a:xfrm>
            <a:custGeom>
              <a:avLst/>
              <a:gdLst/>
              <a:ahLst/>
              <a:cxnLst/>
              <a:rect l="l" t="t" r="r" b="b"/>
              <a:pathLst>
                <a:path w="265430" h="254635">
                  <a:moveTo>
                    <a:pt x="265176" y="0"/>
                  </a:moveTo>
                  <a:lnTo>
                    <a:pt x="0" y="0"/>
                  </a:lnTo>
                  <a:lnTo>
                    <a:pt x="0" y="254508"/>
                  </a:lnTo>
                  <a:lnTo>
                    <a:pt x="265176" y="254508"/>
                  </a:lnTo>
                  <a:lnTo>
                    <a:pt x="265176" y="0"/>
                  </a:lnTo>
                  <a:close/>
                </a:path>
              </a:pathLst>
            </a:custGeom>
            <a:solidFill>
              <a:srgbClr val="4471C4"/>
            </a:solidFill>
          </p:spPr>
          <p:txBody>
            <a:bodyPr wrap="square" lIns="0" tIns="0" rIns="0" bIns="0" rtlCol="0"/>
            <a:lstStyle/>
            <a:p>
              <a:endParaRPr/>
            </a:p>
          </p:txBody>
        </p:sp>
        <p:sp>
          <p:nvSpPr>
            <p:cNvPr id="51" name="object 51"/>
            <p:cNvSpPr/>
            <p:nvPr/>
          </p:nvSpPr>
          <p:spPr>
            <a:xfrm>
              <a:off x="353568" y="1796795"/>
              <a:ext cx="265430" cy="254635"/>
            </a:xfrm>
            <a:custGeom>
              <a:avLst/>
              <a:gdLst/>
              <a:ahLst/>
              <a:cxnLst/>
              <a:rect l="l" t="t" r="r" b="b"/>
              <a:pathLst>
                <a:path w="265430" h="254635">
                  <a:moveTo>
                    <a:pt x="0" y="254508"/>
                  </a:moveTo>
                  <a:lnTo>
                    <a:pt x="265176" y="254508"/>
                  </a:lnTo>
                  <a:lnTo>
                    <a:pt x="265176" y="0"/>
                  </a:lnTo>
                  <a:lnTo>
                    <a:pt x="0" y="0"/>
                  </a:lnTo>
                  <a:lnTo>
                    <a:pt x="0" y="254508"/>
                  </a:lnTo>
                  <a:close/>
                </a:path>
              </a:pathLst>
            </a:custGeom>
            <a:ln w="12700">
              <a:solidFill>
                <a:srgbClr val="2E528F"/>
              </a:solidFill>
            </a:ln>
          </p:spPr>
          <p:txBody>
            <a:bodyPr wrap="square" lIns="0" tIns="0" rIns="0" bIns="0" rtlCol="0"/>
            <a:lstStyle/>
            <a:p>
              <a:endParaRPr/>
            </a:p>
          </p:txBody>
        </p:sp>
      </p:grpSp>
      <p:sp>
        <p:nvSpPr>
          <p:cNvPr id="52" name="object 52"/>
          <p:cNvSpPr txBox="1"/>
          <p:nvPr/>
        </p:nvSpPr>
        <p:spPr>
          <a:xfrm>
            <a:off x="399389" y="1821560"/>
            <a:ext cx="18669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PC</a:t>
            </a:r>
            <a:endParaRPr sz="1200">
              <a:latin typeface="Calibri"/>
              <a:cs typeface="Calibri"/>
            </a:endParaRPr>
          </a:p>
        </p:txBody>
      </p:sp>
      <p:grpSp>
        <p:nvGrpSpPr>
          <p:cNvPr id="53" name="object 53"/>
          <p:cNvGrpSpPr/>
          <p:nvPr/>
        </p:nvGrpSpPr>
        <p:grpSpPr>
          <a:xfrm>
            <a:off x="341375" y="2031492"/>
            <a:ext cx="1261745" cy="894715"/>
            <a:chOff x="341375" y="2031492"/>
            <a:chExt cx="1261745" cy="894715"/>
          </a:xfrm>
        </p:grpSpPr>
        <p:pic>
          <p:nvPicPr>
            <p:cNvPr id="54" name="object 54"/>
            <p:cNvPicPr/>
            <p:nvPr/>
          </p:nvPicPr>
          <p:blipFill>
            <a:blip r:embed="rId6" cstate="print"/>
            <a:stretch>
              <a:fillRect/>
            </a:stretch>
          </p:blipFill>
          <p:spPr>
            <a:xfrm>
              <a:off x="341375" y="2031492"/>
              <a:ext cx="76200" cy="159638"/>
            </a:xfrm>
            <a:prstGeom prst="rect">
              <a:avLst/>
            </a:prstGeom>
          </p:spPr>
        </p:pic>
        <p:sp>
          <p:nvSpPr>
            <p:cNvPr id="55" name="object 55"/>
            <p:cNvSpPr/>
            <p:nvPr/>
          </p:nvSpPr>
          <p:spPr>
            <a:xfrm>
              <a:off x="1066799" y="2849880"/>
              <a:ext cx="536575" cy="76200"/>
            </a:xfrm>
            <a:custGeom>
              <a:avLst/>
              <a:gdLst/>
              <a:ahLst/>
              <a:cxnLst/>
              <a:rect l="l" t="t" r="r" b="b"/>
              <a:pathLst>
                <a:path w="536575" h="76200">
                  <a:moveTo>
                    <a:pt x="76200" y="0"/>
                  </a:moveTo>
                  <a:lnTo>
                    <a:pt x="0" y="38100"/>
                  </a:lnTo>
                  <a:lnTo>
                    <a:pt x="76200" y="76200"/>
                  </a:lnTo>
                  <a:lnTo>
                    <a:pt x="76200" y="44450"/>
                  </a:lnTo>
                  <a:lnTo>
                    <a:pt x="63500" y="44450"/>
                  </a:lnTo>
                  <a:lnTo>
                    <a:pt x="63500" y="31750"/>
                  </a:lnTo>
                  <a:lnTo>
                    <a:pt x="76200" y="31750"/>
                  </a:lnTo>
                  <a:lnTo>
                    <a:pt x="76200" y="0"/>
                  </a:lnTo>
                  <a:close/>
                </a:path>
                <a:path w="536575" h="76200">
                  <a:moveTo>
                    <a:pt x="76200" y="31750"/>
                  </a:moveTo>
                  <a:lnTo>
                    <a:pt x="63500" y="31750"/>
                  </a:lnTo>
                  <a:lnTo>
                    <a:pt x="63500" y="44450"/>
                  </a:lnTo>
                  <a:lnTo>
                    <a:pt x="76200" y="44450"/>
                  </a:lnTo>
                  <a:lnTo>
                    <a:pt x="76200" y="31750"/>
                  </a:lnTo>
                  <a:close/>
                </a:path>
                <a:path w="536575" h="76200">
                  <a:moveTo>
                    <a:pt x="536321" y="31750"/>
                  </a:moveTo>
                  <a:lnTo>
                    <a:pt x="76200" y="31750"/>
                  </a:lnTo>
                  <a:lnTo>
                    <a:pt x="76200" y="44450"/>
                  </a:lnTo>
                  <a:lnTo>
                    <a:pt x="536321" y="44450"/>
                  </a:lnTo>
                  <a:lnTo>
                    <a:pt x="536321" y="31750"/>
                  </a:lnTo>
                  <a:close/>
                </a:path>
              </a:pathLst>
            </a:custGeom>
            <a:solidFill>
              <a:srgbClr val="4471C4"/>
            </a:solidFill>
          </p:spPr>
          <p:txBody>
            <a:bodyPr wrap="square" lIns="0" tIns="0" rIns="0" bIns="0" rtlCol="0"/>
            <a:lstStyle/>
            <a:p>
              <a:endParaRPr/>
            </a:p>
          </p:txBody>
        </p:sp>
      </p:grpSp>
      <p:sp>
        <p:nvSpPr>
          <p:cNvPr id="56" name="object 56"/>
          <p:cNvSpPr txBox="1"/>
          <p:nvPr/>
        </p:nvSpPr>
        <p:spPr>
          <a:xfrm>
            <a:off x="1199489" y="2719577"/>
            <a:ext cx="547370" cy="330200"/>
          </a:xfrm>
          <a:prstGeom prst="rect">
            <a:avLst/>
          </a:prstGeom>
        </p:spPr>
        <p:txBody>
          <a:bodyPr vert="horz" wrap="square" lIns="0" tIns="12065" rIns="0" bIns="0" rtlCol="0">
            <a:spAutoFit/>
          </a:bodyPr>
          <a:lstStyle/>
          <a:p>
            <a:pPr marL="12700" marR="5080">
              <a:lnSpc>
                <a:spcPct val="100000"/>
              </a:lnSpc>
              <a:spcBef>
                <a:spcPts val="95"/>
              </a:spcBef>
            </a:pPr>
            <a:r>
              <a:rPr sz="1000" b="1" dirty="0">
                <a:latin typeface="Calibri"/>
                <a:cs typeface="Calibri"/>
              </a:rPr>
              <a:t>PC</a:t>
            </a:r>
            <a:r>
              <a:rPr sz="1000" b="1" spc="-25" dirty="0">
                <a:latin typeface="Calibri"/>
                <a:cs typeface="Calibri"/>
              </a:rPr>
              <a:t> </a:t>
            </a:r>
            <a:r>
              <a:rPr sz="1000" b="1" spc="-10" dirty="0">
                <a:latin typeface="Calibri"/>
                <a:cs typeface="Calibri"/>
              </a:rPr>
              <a:t>Source Select</a:t>
            </a:r>
            <a:endParaRPr sz="1000">
              <a:latin typeface="Calibri"/>
              <a:cs typeface="Calibri"/>
            </a:endParaRPr>
          </a:p>
        </p:txBody>
      </p:sp>
      <p:grpSp>
        <p:nvGrpSpPr>
          <p:cNvPr id="57" name="object 57"/>
          <p:cNvGrpSpPr/>
          <p:nvPr/>
        </p:nvGrpSpPr>
        <p:grpSpPr>
          <a:xfrm>
            <a:off x="118619" y="1886711"/>
            <a:ext cx="3170555" cy="3269615"/>
            <a:chOff x="118619" y="1886711"/>
            <a:chExt cx="3170555" cy="3269615"/>
          </a:xfrm>
        </p:grpSpPr>
        <p:sp>
          <p:nvSpPr>
            <p:cNvPr id="58" name="object 58"/>
            <p:cNvSpPr/>
            <p:nvPr/>
          </p:nvSpPr>
          <p:spPr>
            <a:xfrm>
              <a:off x="118618" y="1886711"/>
              <a:ext cx="1120775" cy="1316990"/>
            </a:xfrm>
            <a:custGeom>
              <a:avLst/>
              <a:gdLst/>
              <a:ahLst/>
              <a:cxnLst/>
              <a:rect l="l" t="t" r="r" b="b"/>
              <a:pathLst>
                <a:path w="1120775" h="1316989">
                  <a:moveTo>
                    <a:pt x="794118" y="1081532"/>
                  </a:moveTo>
                  <a:lnTo>
                    <a:pt x="781418" y="1081532"/>
                  </a:lnTo>
                  <a:lnTo>
                    <a:pt x="781418" y="1303782"/>
                  </a:lnTo>
                  <a:lnTo>
                    <a:pt x="12700" y="1303782"/>
                  </a:lnTo>
                  <a:lnTo>
                    <a:pt x="12700" y="44450"/>
                  </a:lnTo>
                  <a:lnTo>
                    <a:pt x="158750" y="44450"/>
                  </a:lnTo>
                  <a:lnTo>
                    <a:pt x="158750" y="76200"/>
                  </a:lnTo>
                  <a:lnTo>
                    <a:pt x="222250" y="44450"/>
                  </a:lnTo>
                  <a:lnTo>
                    <a:pt x="234950" y="38100"/>
                  </a:lnTo>
                  <a:lnTo>
                    <a:pt x="222250" y="31750"/>
                  </a:lnTo>
                  <a:lnTo>
                    <a:pt x="158750" y="0"/>
                  </a:lnTo>
                  <a:lnTo>
                    <a:pt x="158750" y="31750"/>
                  </a:lnTo>
                  <a:lnTo>
                    <a:pt x="0" y="31750"/>
                  </a:lnTo>
                  <a:lnTo>
                    <a:pt x="0" y="1316482"/>
                  </a:lnTo>
                  <a:lnTo>
                    <a:pt x="794118" y="1316482"/>
                  </a:lnTo>
                  <a:lnTo>
                    <a:pt x="794118" y="1310132"/>
                  </a:lnTo>
                  <a:lnTo>
                    <a:pt x="794118" y="1303782"/>
                  </a:lnTo>
                  <a:lnTo>
                    <a:pt x="794118" y="1081532"/>
                  </a:lnTo>
                  <a:close/>
                </a:path>
                <a:path w="1120775" h="1316989">
                  <a:moveTo>
                    <a:pt x="1120152" y="542290"/>
                  </a:moveTo>
                  <a:lnTo>
                    <a:pt x="786384" y="542290"/>
                  </a:lnTo>
                  <a:lnTo>
                    <a:pt x="786384" y="727456"/>
                  </a:lnTo>
                  <a:lnTo>
                    <a:pt x="754634" y="727456"/>
                  </a:lnTo>
                  <a:lnTo>
                    <a:pt x="792734" y="803656"/>
                  </a:lnTo>
                  <a:lnTo>
                    <a:pt x="824484" y="740156"/>
                  </a:lnTo>
                  <a:lnTo>
                    <a:pt x="830834" y="727456"/>
                  </a:lnTo>
                  <a:lnTo>
                    <a:pt x="799084" y="727456"/>
                  </a:lnTo>
                  <a:lnTo>
                    <a:pt x="799084" y="554990"/>
                  </a:lnTo>
                  <a:lnTo>
                    <a:pt x="1120152" y="554990"/>
                  </a:lnTo>
                  <a:lnTo>
                    <a:pt x="1120152" y="548640"/>
                  </a:lnTo>
                  <a:lnTo>
                    <a:pt x="1120152" y="542290"/>
                  </a:lnTo>
                  <a:close/>
                </a:path>
              </a:pathLst>
            </a:custGeom>
            <a:solidFill>
              <a:srgbClr val="4471C4"/>
            </a:solidFill>
          </p:spPr>
          <p:txBody>
            <a:bodyPr wrap="square" lIns="0" tIns="0" rIns="0" bIns="0" rtlCol="0"/>
            <a:lstStyle/>
            <a:p>
              <a:endParaRPr/>
            </a:p>
          </p:txBody>
        </p:sp>
        <p:pic>
          <p:nvPicPr>
            <p:cNvPr id="59" name="object 59"/>
            <p:cNvPicPr/>
            <p:nvPr/>
          </p:nvPicPr>
          <p:blipFill>
            <a:blip r:embed="rId6" cstate="print"/>
            <a:stretch>
              <a:fillRect/>
            </a:stretch>
          </p:blipFill>
          <p:spPr>
            <a:xfrm>
              <a:off x="949451" y="2951987"/>
              <a:ext cx="76200" cy="159638"/>
            </a:xfrm>
            <a:prstGeom prst="rect">
              <a:avLst/>
            </a:prstGeom>
          </p:spPr>
        </p:pic>
        <p:sp>
          <p:nvSpPr>
            <p:cNvPr id="60" name="object 60"/>
            <p:cNvSpPr/>
            <p:nvPr/>
          </p:nvSpPr>
          <p:spPr>
            <a:xfrm>
              <a:off x="2292095" y="4034027"/>
              <a:ext cx="990600" cy="264160"/>
            </a:xfrm>
            <a:custGeom>
              <a:avLst/>
              <a:gdLst/>
              <a:ahLst/>
              <a:cxnLst/>
              <a:rect l="l" t="t" r="r" b="b"/>
              <a:pathLst>
                <a:path w="990600" h="264160">
                  <a:moveTo>
                    <a:pt x="0" y="263652"/>
                  </a:moveTo>
                  <a:lnTo>
                    <a:pt x="990600" y="263652"/>
                  </a:lnTo>
                  <a:lnTo>
                    <a:pt x="990600" y="0"/>
                  </a:lnTo>
                  <a:lnTo>
                    <a:pt x="0" y="0"/>
                  </a:lnTo>
                  <a:lnTo>
                    <a:pt x="0" y="263652"/>
                  </a:lnTo>
                  <a:close/>
                </a:path>
              </a:pathLst>
            </a:custGeom>
            <a:ln w="12700">
              <a:solidFill>
                <a:srgbClr val="2E528F"/>
              </a:solidFill>
            </a:ln>
          </p:spPr>
          <p:txBody>
            <a:bodyPr wrap="square" lIns="0" tIns="0" rIns="0" bIns="0" rtlCol="0"/>
            <a:lstStyle/>
            <a:p>
              <a:endParaRPr/>
            </a:p>
          </p:txBody>
        </p:sp>
        <p:sp>
          <p:nvSpPr>
            <p:cNvPr id="61" name="object 61"/>
            <p:cNvSpPr/>
            <p:nvPr/>
          </p:nvSpPr>
          <p:spPr>
            <a:xfrm>
              <a:off x="2292095" y="4319016"/>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62" name="object 62"/>
            <p:cNvSpPr/>
            <p:nvPr/>
          </p:nvSpPr>
          <p:spPr>
            <a:xfrm>
              <a:off x="2292095" y="4319016"/>
              <a:ext cx="990600" cy="830580"/>
            </a:xfrm>
            <a:custGeom>
              <a:avLst/>
              <a:gdLst/>
              <a:ahLst/>
              <a:cxnLst/>
              <a:rect l="l" t="t" r="r" b="b"/>
              <a:pathLst>
                <a:path w="990600" h="830579">
                  <a:moveTo>
                    <a:pt x="0" y="262128"/>
                  </a:moveTo>
                  <a:lnTo>
                    <a:pt x="990600" y="262128"/>
                  </a:lnTo>
                  <a:lnTo>
                    <a:pt x="990600" y="0"/>
                  </a:lnTo>
                  <a:lnTo>
                    <a:pt x="0" y="0"/>
                  </a:lnTo>
                  <a:lnTo>
                    <a:pt x="0" y="262128"/>
                  </a:lnTo>
                  <a:close/>
                </a:path>
                <a:path w="990600" h="830579">
                  <a:moveTo>
                    <a:pt x="0" y="545592"/>
                  </a:moveTo>
                  <a:lnTo>
                    <a:pt x="990600" y="545592"/>
                  </a:lnTo>
                  <a:lnTo>
                    <a:pt x="990600" y="283463"/>
                  </a:lnTo>
                  <a:lnTo>
                    <a:pt x="0" y="283463"/>
                  </a:lnTo>
                  <a:lnTo>
                    <a:pt x="0" y="545592"/>
                  </a:lnTo>
                  <a:close/>
                </a:path>
                <a:path w="990600" h="830579">
                  <a:moveTo>
                    <a:pt x="0" y="830580"/>
                  </a:moveTo>
                  <a:lnTo>
                    <a:pt x="990600" y="830580"/>
                  </a:lnTo>
                  <a:lnTo>
                    <a:pt x="990600" y="566928"/>
                  </a:lnTo>
                  <a:lnTo>
                    <a:pt x="0" y="566928"/>
                  </a:lnTo>
                  <a:lnTo>
                    <a:pt x="0" y="830580"/>
                  </a:lnTo>
                  <a:close/>
                </a:path>
              </a:pathLst>
            </a:custGeom>
            <a:ln w="12700">
              <a:solidFill>
                <a:srgbClr val="2E528F"/>
              </a:solidFill>
            </a:ln>
          </p:spPr>
          <p:txBody>
            <a:bodyPr wrap="square" lIns="0" tIns="0" rIns="0" bIns="0" rtlCol="0"/>
            <a:lstStyle/>
            <a:p>
              <a:endParaRPr/>
            </a:p>
          </p:txBody>
        </p:sp>
      </p:grpSp>
      <p:sp>
        <p:nvSpPr>
          <p:cNvPr id="63" name="object 63"/>
          <p:cNvSpPr txBox="1"/>
          <p:nvPr/>
        </p:nvSpPr>
        <p:spPr>
          <a:xfrm>
            <a:off x="2298445" y="4040378"/>
            <a:ext cx="977900" cy="261620"/>
          </a:xfrm>
          <a:prstGeom prst="rect">
            <a:avLst/>
          </a:prstGeom>
          <a:solidFill>
            <a:srgbClr val="4471C4"/>
          </a:solidFill>
        </p:spPr>
        <p:txBody>
          <a:bodyPr vert="horz" wrap="square" lIns="0" tIns="0" rIns="0" bIns="0" rtlCol="0">
            <a:spAutoFit/>
          </a:bodyPr>
          <a:lstStyle/>
          <a:p>
            <a:pPr marL="38735">
              <a:lnSpc>
                <a:spcPts val="1945"/>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1</a:t>
            </a:r>
            <a:endParaRPr sz="1800">
              <a:latin typeface="Calibri"/>
              <a:cs typeface="Calibri"/>
            </a:endParaRPr>
          </a:p>
        </p:txBody>
      </p:sp>
      <p:sp>
        <p:nvSpPr>
          <p:cNvPr id="64" name="object 64"/>
          <p:cNvSpPr txBox="1"/>
          <p:nvPr/>
        </p:nvSpPr>
        <p:spPr>
          <a:xfrm>
            <a:off x="2324861" y="4277995"/>
            <a:ext cx="5359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2</a:t>
            </a:r>
            <a:endParaRPr sz="1800">
              <a:latin typeface="Calibri"/>
              <a:cs typeface="Calibri"/>
            </a:endParaRPr>
          </a:p>
        </p:txBody>
      </p:sp>
      <p:sp>
        <p:nvSpPr>
          <p:cNvPr id="65" name="object 65"/>
          <p:cNvSpPr txBox="1"/>
          <p:nvPr/>
        </p:nvSpPr>
        <p:spPr>
          <a:xfrm>
            <a:off x="2298445" y="4598161"/>
            <a:ext cx="977900" cy="271145"/>
          </a:xfrm>
          <a:prstGeom prst="rect">
            <a:avLst/>
          </a:prstGeom>
          <a:solidFill>
            <a:srgbClr val="4471C4"/>
          </a:solidFill>
        </p:spPr>
        <p:txBody>
          <a:bodyPr vert="horz" wrap="square" lIns="0" tIns="0" rIns="0" bIns="0" rtlCol="0">
            <a:spAutoFit/>
          </a:bodyPr>
          <a:lstStyle/>
          <a:p>
            <a:pPr marL="38735">
              <a:lnSpc>
                <a:spcPts val="2025"/>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3</a:t>
            </a:r>
            <a:endParaRPr sz="1800">
              <a:latin typeface="Calibri"/>
              <a:cs typeface="Calibri"/>
            </a:endParaRPr>
          </a:p>
        </p:txBody>
      </p:sp>
      <p:sp>
        <p:nvSpPr>
          <p:cNvPr id="66" name="object 66"/>
          <p:cNvSpPr txBox="1"/>
          <p:nvPr/>
        </p:nvSpPr>
        <p:spPr>
          <a:xfrm>
            <a:off x="2298445" y="4881626"/>
            <a:ext cx="977900" cy="261620"/>
          </a:xfrm>
          <a:prstGeom prst="rect">
            <a:avLst/>
          </a:prstGeom>
          <a:solidFill>
            <a:srgbClr val="4471C4"/>
          </a:solidFill>
        </p:spPr>
        <p:txBody>
          <a:bodyPr vert="horz" wrap="square" lIns="0" tIns="0" rIns="0" bIns="0" rtlCol="0">
            <a:spAutoFit/>
          </a:bodyPr>
          <a:lstStyle/>
          <a:p>
            <a:pPr marL="38735">
              <a:lnSpc>
                <a:spcPts val="1975"/>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4</a:t>
            </a:r>
            <a:endParaRPr sz="1800">
              <a:latin typeface="Calibri"/>
              <a:cs typeface="Calibri"/>
            </a:endParaRPr>
          </a:p>
        </p:txBody>
      </p:sp>
      <p:sp>
        <p:nvSpPr>
          <p:cNvPr id="67" name="object 67"/>
          <p:cNvSpPr txBox="1"/>
          <p:nvPr/>
        </p:nvSpPr>
        <p:spPr>
          <a:xfrm>
            <a:off x="2927095" y="2229358"/>
            <a:ext cx="495934" cy="391160"/>
          </a:xfrm>
          <a:prstGeom prst="rect">
            <a:avLst/>
          </a:prstGeom>
        </p:spPr>
        <p:txBody>
          <a:bodyPr vert="horz" wrap="square" lIns="0" tIns="12700" rIns="0" bIns="0" rtlCol="0">
            <a:spAutoFit/>
          </a:bodyPr>
          <a:lstStyle/>
          <a:p>
            <a:pPr marL="12700" marR="5080">
              <a:lnSpc>
                <a:spcPct val="100000"/>
              </a:lnSpc>
              <a:spcBef>
                <a:spcPts val="100"/>
              </a:spcBef>
            </a:pPr>
            <a:r>
              <a:rPr sz="1200" b="1" spc="-10" dirty="0">
                <a:latin typeface="Calibri"/>
                <a:cs typeface="Calibri"/>
              </a:rPr>
              <a:t>Control Signals</a:t>
            </a:r>
            <a:endParaRPr sz="1200">
              <a:latin typeface="Calibri"/>
              <a:cs typeface="Calibri"/>
            </a:endParaRPr>
          </a:p>
        </p:txBody>
      </p:sp>
      <p:sp>
        <p:nvSpPr>
          <p:cNvPr id="68" name="object 68"/>
          <p:cNvSpPr txBox="1"/>
          <p:nvPr/>
        </p:nvSpPr>
        <p:spPr>
          <a:xfrm>
            <a:off x="2960877" y="2924683"/>
            <a:ext cx="342265"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Read</a:t>
            </a:r>
            <a:endParaRPr sz="1200">
              <a:latin typeface="Calibri"/>
              <a:cs typeface="Calibri"/>
            </a:endParaRPr>
          </a:p>
        </p:txBody>
      </p:sp>
      <p:sp>
        <p:nvSpPr>
          <p:cNvPr id="69" name="object 69"/>
          <p:cNvSpPr txBox="1"/>
          <p:nvPr/>
        </p:nvSpPr>
        <p:spPr>
          <a:xfrm>
            <a:off x="2960877" y="3107563"/>
            <a:ext cx="483234"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Registe</a:t>
            </a:r>
            <a:endParaRPr sz="1200">
              <a:latin typeface="Calibri"/>
              <a:cs typeface="Calibri"/>
            </a:endParaRPr>
          </a:p>
        </p:txBody>
      </p:sp>
      <p:sp>
        <p:nvSpPr>
          <p:cNvPr id="70" name="object 70"/>
          <p:cNvSpPr txBox="1"/>
          <p:nvPr/>
        </p:nvSpPr>
        <p:spPr>
          <a:xfrm>
            <a:off x="2960877" y="3290442"/>
            <a:ext cx="404495" cy="391160"/>
          </a:xfrm>
          <a:prstGeom prst="rect">
            <a:avLst/>
          </a:prstGeom>
        </p:spPr>
        <p:txBody>
          <a:bodyPr vert="horz" wrap="square" lIns="0" tIns="12700" rIns="0" bIns="0" rtlCol="0">
            <a:spAutoFit/>
          </a:bodyPr>
          <a:lstStyle/>
          <a:p>
            <a:pPr marL="12700" marR="5080">
              <a:lnSpc>
                <a:spcPct val="100000"/>
              </a:lnSpc>
              <a:spcBef>
                <a:spcPts val="100"/>
              </a:spcBef>
            </a:pPr>
            <a:r>
              <a:rPr sz="1200" b="1" dirty="0">
                <a:latin typeface="Calibri"/>
                <a:cs typeface="Calibri"/>
              </a:rPr>
              <a:t>A</a:t>
            </a:r>
            <a:r>
              <a:rPr sz="1200" b="1" spc="-5" dirty="0">
                <a:latin typeface="Calibri"/>
                <a:cs typeface="Calibri"/>
              </a:rPr>
              <a:t> </a:t>
            </a:r>
            <a:r>
              <a:rPr sz="1200" b="1" dirty="0">
                <a:latin typeface="Calibri"/>
                <a:cs typeface="Calibri"/>
              </a:rPr>
              <a:t>&amp;</a:t>
            </a:r>
            <a:r>
              <a:rPr sz="1200" b="1" spc="10" dirty="0">
                <a:latin typeface="Calibri"/>
                <a:cs typeface="Calibri"/>
              </a:rPr>
              <a:t> </a:t>
            </a:r>
            <a:r>
              <a:rPr sz="1200" b="1" spc="-50" dirty="0">
                <a:latin typeface="Calibri"/>
                <a:cs typeface="Calibri"/>
              </a:rPr>
              <a:t>B </a:t>
            </a:r>
            <a:r>
              <a:rPr sz="1200" b="1" spc="-10" dirty="0">
                <a:latin typeface="Calibri"/>
                <a:cs typeface="Calibri"/>
              </a:rPr>
              <a:t>Select</a:t>
            </a:r>
            <a:endParaRPr sz="1200">
              <a:latin typeface="Calibri"/>
              <a:cs typeface="Calibri"/>
            </a:endParaRPr>
          </a:p>
        </p:txBody>
      </p:sp>
      <p:sp>
        <p:nvSpPr>
          <p:cNvPr id="71" name="object 71"/>
          <p:cNvSpPr/>
          <p:nvPr/>
        </p:nvSpPr>
        <p:spPr>
          <a:xfrm>
            <a:off x="2820923" y="2797810"/>
            <a:ext cx="300990" cy="1184275"/>
          </a:xfrm>
          <a:custGeom>
            <a:avLst/>
            <a:gdLst/>
            <a:ahLst/>
            <a:cxnLst/>
            <a:rect l="l" t="t" r="r" b="b"/>
            <a:pathLst>
              <a:path w="300989" h="1184275">
                <a:moveTo>
                  <a:pt x="31750" y="1107694"/>
                </a:moveTo>
                <a:lnTo>
                  <a:pt x="0" y="1107694"/>
                </a:lnTo>
                <a:lnTo>
                  <a:pt x="38100" y="1183894"/>
                </a:lnTo>
                <a:lnTo>
                  <a:pt x="69850" y="1120394"/>
                </a:lnTo>
                <a:lnTo>
                  <a:pt x="31750" y="1120394"/>
                </a:lnTo>
                <a:lnTo>
                  <a:pt x="31750" y="1107694"/>
                </a:lnTo>
                <a:close/>
              </a:path>
              <a:path w="300989" h="1184275">
                <a:moveTo>
                  <a:pt x="287908" y="1068451"/>
                </a:moveTo>
                <a:lnTo>
                  <a:pt x="31750" y="1068451"/>
                </a:lnTo>
                <a:lnTo>
                  <a:pt x="31750" y="1120394"/>
                </a:lnTo>
                <a:lnTo>
                  <a:pt x="44450" y="1120394"/>
                </a:lnTo>
                <a:lnTo>
                  <a:pt x="44450" y="1081151"/>
                </a:lnTo>
                <a:lnTo>
                  <a:pt x="38100" y="1081151"/>
                </a:lnTo>
                <a:lnTo>
                  <a:pt x="44450" y="1074801"/>
                </a:lnTo>
                <a:lnTo>
                  <a:pt x="287908" y="1074801"/>
                </a:lnTo>
                <a:lnTo>
                  <a:pt x="287908" y="1068451"/>
                </a:lnTo>
                <a:close/>
              </a:path>
              <a:path w="300989" h="1184275">
                <a:moveTo>
                  <a:pt x="76200" y="1107694"/>
                </a:moveTo>
                <a:lnTo>
                  <a:pt x="44450" y="1107694"/>
                </a:lnTo>
                <a:lnTo>
                  <a:pt x="44450" y="1120394"/>
                </a:lnTo>
                <a:lnTo>
                  <a:pt x="69850" y="1120394"/>
                </a:lnTo>
                <a:lnTo>
                  <a:pt x="76200" y="1107694"/>
                </a:lnTo>
                <a:close/>
              </a:path>
              <a:path w="300989" h="1184275">
                <a:moveTo>
                  <a:pt x="44450" y="1074801"/>
                </a:moveTo>
                <a:lnTo>
                  <a:pt x="38100" y="1081151"/>
                </a:lnTo>
                <a:lnTo>
                  <a:pt x="44450" y="1081151"/>
                </a:lnTo>
                <a:lnTo>
                  <a:pt x="44450" y="1074801"/>
                </a:lnTo>
                <a:close/>
              </a:path>
              <a:path w="300989" h="1184275">
                <a:moveTo>
                  <a:pt x="300608" y="1068451"/>
                </a:moveTo>
                <a:lnTo>
                  <a:pt x="294258" y="1068451"/>
                </a:lnTo>
                <a:lnTo>
                  <a:pt x="287908" y="1074801"/>
                </a:lnTo>
                <a:lnTo>
                  <a:pt x="44450" y="1074801"/>
                </a:lnTo>
                <a:lnTo>
                  <a:pt x="44450" y="1081151"/>
                </a:lnTo>
                <a:lnTo>
                  <a:pt x="300608" y="1081151"/>
                </a:lnTo>
                <a:lnTo>
                  <a:pt x="300608" y="1068451"/>
                </a:lnTo>
                <a:close/>
              </a:path>
              <a:path w="300989" h="1184275">
                <a:moveTo>
                  <a:pt x="287908" y="6350"/>
                </a:moveTo>
                <a:lnTo>
                  <a:pt x="287908" y="1074801"/>
                </a:lnTo>
                <a:lnTo>
                  <a:pt x="294258" y="1068451"/>
                </a:lnTo>
                <a:lnTo>
                  <a:pt x="300608" y="1068451"/>
                </a:lnTo>
                <a:lnTo>
                  <a:pt x="300608" y="12700"/>
                </a:lnTo>
                <a:lnTo>
                  <a:pt x="294258" y="12700"/>
                </a:lnTo>
                <a:lnTo>
                  <a:pt x="287908" y="6350"/>
                </a:lnTo>
                <a:close/>
              </a:path>
              <a:path w="300989" h="1184275">
                <a:moveTo>
                  <a:pt x="300608" y="0"/>
                </a:moveTo>
                <a:lnTo>
                  <a:pt x="65658" y="0"/>
                </a:lnTo>
                <a:lnTo>
                  <a:pt x="65658" y="12700"/>
                </a:lnTo>
                <a:lnTo>
                  <a:pt x="287908" y="12700"/>
                </a:lnTo>
                <a:lnTo>
                  <a:pt x="287908" y="6350"/>
                </a:lnTo>
                <a:lnTo>
                  <a:pt x="300608" y="6350"/>
                </a:lnTo>
                <a:lnTo>
                  <a:pt x="300608" y="0"/>
                </a:lnTo>
                <a:close/>
              </a:path>
              <a:path w="300989" h="1184275">
                <a:moveTo>
                  <a:pt x="300608" y="6350"/>
                </a:moveTo>
                <a:lnTo>
                  <a:pt x="287908" y="6350"/>
                </a:lnTo>
                <a:lnTo>
                  <a:pt x="294258" y="12700"/>
                </a:lnTo>
                <a:lnTo>
                  <a:pt x="300608" y="12700"/>
                </a:lnTo>
                <a:lnTo>
                  <a:pt x="300608" y="6350"/>
                </a:lnTo>
                <a:close/>
              </a:path>
            </a:pathLst>
          </a:custGeom>
          <a:solidFill>
            <a:srgbClr val="4471C4"/>
          </a:solidFill>
        </p:spPr>
        <p:txBody>
          <a:bodyPr wrap="square" lIns="0" tIns="0" rIns="0" bIns="0" rtlCol="0"/>
          <a:lstStyle/>
          <a:p>
            <a:endParaRPr/>
          </a:p>
        </p:txBody>
      </p:sp>
      <p:sp>
        <p:nvSpPr>
          <p:cNvPr id="72" name="object 72"/>
          <p:cNvSpPr txBox="1"/>
          <p:nvPr/>
        </p:nvSpPr>
        <p:spPr>
          <a:xfrm>
            <a:off x="2571369" y="5387441"/>
            <a:ext cx="1652905" cy="773430"/>
          </a:xfrm>
          <a:prstGeom prst="rect">
            <a:avLst/>
          </a:prstGeom>
        </p:spPr>
        <p:txBody>
          <a:bodyPr vert="horz" wrap="square" lIns="0" tIns="12700" rIns="0" bIns="0" rtlCol="0">
            <a:spAutoFit/>
          </a:bodyPr>
          <a:lstStyle/>
          <a:p>
            <a:pPr marL="142875" marR="5080" indent="131445">
              <a:lnSpc>
                <a:spcPct val="143700"/>
              </a:lnSpc>
              <a:spcBef>
                <a:spcPts val="100"/>
              </a:spcBef>
            </a:pPr>
            <a:r>
              <a:rPr sz="1200" b="1" dirty="0">
                <a:latin typeface="Calibri"/>
                <a:cs typeface="Calibri"/>
              </a:rPr>
              <a:t>Read</a:t>
            </a:r>
            <a:r>
              <a:rPr sz="1200" b="1" spc="-20" dirty="0">
                <a:latin typeface="Calibri"/>
                <a:cs typeface="Calibri"/>
              </a:rPr>
              <a:t> </a:t>
            </a:r>
            <a:r>
              <a:rPr sz="1200" b="1" dirty="0">
                <a:latin typeface="Calibri"/>
                <a:cs typeface="Calibri"/>
              </a:rPr>
              <a:t>Regs</a:t>
            </a:r>
            <a:r>
              <a:rPr sz="1200" b="1" spc="-10" dirty="0">
                <a:latin typeface="Calibri"/>
                <a:cs typeface="Calibri"/>
              </a:rPr>
              <a:t> </a:t>
            </a:r>
            <a:r>
              <a:rPr sz="1200" b="1" dirty="0">
                <a:latin typeface="Calibri"/>
                <a:cs typeface="Calibri"/>
              </a:rPr>
              <a:t>A</a:t>
            </a:r>
            <a:r>
              <a:rPr sz="1200" b="1" spc="-20" dirty="0">
                <a:latin typeface="Calibri"/>
                <a:cs typeface="Calibri"/>
              </a:rPr>
              <a:t> </a:t>
            </a:r>
            <a:r>
              <a:rPr sz="1200" b="1" dirty="0">
                <a:latin typeface="Calibri"/>
                <a:cs typeface="Calibri"/>
              </a:rPr>
              <a:t>&amp; B</a:t>
            </a:r>
            <a:r>
              <a:rPr sz="1200" b="1" spc="-10" dirty="0">
                <a:latin typeface="Calibri"/>
                <a:cs typeface="Calibri"/>
              </a:rPr>
              <a:t> </a:t>
            </a:r>
            <a:r>
              <a:rPr sz="1200" b="1" spc="-20" dirty="0">
                <a:latin typeface="Calibri"/>
                <a:cs typeface="Calibri"/>
              </a:rPr>
              <a:t>Data </a:t>
            </a:r>
            <a:r>
              <a:rPr sz="1200" b="1" spc="-10" dirty="0">
                <a:latin typeface="Calibri"/>
                <a:cs typeface="Calibri"/>
              </a:rPr>
              <a:t>Write</a:t>
            </a:r>
            <a:r>
              <a:rPr sz="1200" b="1" spc="-4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10" dirty="0">
                <a:latin typeface="Calibri"/>
                <a:cs typeface="Calibri"/>
              </a:rPr>
              <a:t>Select</a:t>
            </a:r>
            <a:endParaRPr sz="1200">
              <a:latin typeface="Calibri"/>
              <a:cs typeface="Calibri"/>
            </a:endParaRPr>
          </a:p>
          <a:p>
            <a:pPr marL="12700">
              <a:lnSpc>
                <a:spcPct val="100000"/>
              </a:lnSpc>
              <a:spcBef>
                <a:spcPts val="310"/>
              </a:spcBef>
            </a:pPr>
            <a:r>
              <a:rPr sz="1200" b="1" spc="-10" dirty="0">
                <a:latin typeface="Calibri"/>
                <a:cs typeface="Calibri"/>
              </a:rPr>
              <a:t>Write</a:t>
            </a:r>
            <a:r>
              <a:rPr sz="1200" b="1" spc="-5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20" dirty="0">
                <a:latin typeface="Calibri"/>
                <a:cs typeface="Calibri"/>
              </a:rPr>
              <a:t>Data</a:t>
            </a:r>
            <a:endParaRPr sz="1200">
              <a:latin typeface="Calibri"/>
              <a:cs typeface="Calibri"/>
            </a:endParaRPr>
          </a:p>
        </p:txBody>
      </p:sp>
      <p:sp>
        <p:nvSpPr>
          <p:cNvPr id="73" name="object 73"/>
          <p:cNvSpPr/>
          <p:nvPr/>
        </p:nvSpPr>
        <p:spPr>
          <a:xfrm>
            <a:off x="2453640" y="5301995"/>
            <a:ext cx="8230870" cy="1169670"/>
          </a:xfrm>
          <a:custGeom>
            <a:avLst/>
            <a:gdLst/>
            <a:ahLst/>
            <a:cxnLst/>
            <a:rect l="l" t="t" r="r" b="b"/>
            <a:pathLst>
              <a:path w="8230870" h="1169670">
                <a:moveTo>
                  <a:pt x="8230489" y="76212"/>
                </a:moveTo>
                <a:lnTo>
                  <a:pt x="8224139" y="63500"/>
                </a:lnTo>
                <a:lnTo>
                  <a:pt x="8192389" y="0"/>
                </a:lnTo>
                <a:lnTo>
                  <a:pt x="8154289" y="76212"/>
                </a:lnTo>
                <a:lnTo>
                  <a:pt x="8186039" y="76212"/>
                </a:lnTo>
                <a:lnTo>
                  <a:pt x="8186039" y="1156665"/>
                </a:lnTo>
                <a:lnTo>
                  <a:pt x="2967482" y="1156665"/>
                </a:lnTo>
                <a:lnTo>
                  <a:pt x="2967482" y="877722"/>
                </a:lnTo>
                <a:lnTo>
                  <a:pt x="7718171" y="877722"/>
                </a:lnTo>
                <a:lnTo>
                  <a:pt x="7718171" y="871372"/>
                </a:lnTo>
                <a:lnTo>
                  <a:pt x="2967482" y="871372"/>
                </a:lnTo>
                <a:lnTo>
                  <a:pt x="7705471" y="871359"/>
                </a:lnTo>
                <a:lnTo>
                  <a:pt x="7718171" y="871372"/>
                </a:lnTo>
                <a:lnTo>
                  <a:pt x="7718171" y="865022"/>
                </a:lnTo>
                <a:lnTo>
                  <a:pt x="7718171" y="614235"/>
                </a:lnTo>
                <a:lnTo>
                  <a:pt x="7902575" y="614235"/>
                </a:lnTo>
                <a:lnTo>
                  <a:pt x="7902575" y="607885"/>
                </a:lnTo>
                <a:lnTo>
                  <a:pt x="7902575" y="601535"/>
                </a:lnTo>
                <a:lnTo>
                  <a:pt x="7902575" y="13716"/>
                </a:lnTo>
                <a:lnTo>
                  <a:pt x="7889875" y="13716"/>
                </a:lnTo>
                <a:lnTo>
                  <a:pt x="7889875" y="601535"/>
                </a:lnTo>
                <a:lnTo>
                  <a:pt x="7718171" y="601535"/>
                </a:lnTo>
                <a:lnTo>
                  <a:pt x="7718171" y="4572"/>
                </a:lnTo>
                <a:lnTo>
                  <a:pt x="7705471" y="4572"/>
                </a:lnTo>
                <a:lnTo>
                  <a:pt x="7705471" y="601535"/>
                </a:lnTo>
                <a:lnTo>
                  <a:pt x="7705471" y="614235"/>
                </a:lnTo>
                <a:lnTo>
                  <a:pt x="7705471" y="865022"/>
                </a:lnTo>
                <a:lnTo>
                  <a:pt x="2967482" y="865022"/>
                </a:lnTo>
                <a:lnTo>
                  <a:pt x="2967482" y="614235"/>
                </a:lnTo>
                <a:lnTo>
                  <a:pt x="7705471" y="614235"/>
                </a:lnTo>
                <a:lnTo>
                  <a:pt x="7705471" y="601535"/>
                </a:lnTo>
                <a:lnTo>
                  <a:pt x="2967482" y="601535"/>
                </a:lnTo>
                <a:lnTo>
                  <a:pt x="2967482" y="33909"/>
                </a:lnTo>
                <a:lnTo>
                  <a:pt x="2954782" y="33909"/>
                </a:lnTo>
                <a:lnTo>
                  <a:pt x="2954782" y="601535"/>
                </a:lnTo>
                <a:lnTo>
                  <a:pt x="228854" y="601535"/>
                </a:lnTo>
                <a:lnTo>
                  <a:pt x="228854" y="103378"/>
                </a:lnTo>
                <a:lnTo>
                  <a:pt x="260604" y="103378"/>
                </a:lnTo>
                <a:lnTo>
                  <a:pt x="254254" y="90678"/>
                </a:lnTo>
                <a:lnTo>
                  <a:pt x="222504" y="27178"/>
                </a:lnTo>
                <a:lnTo>
                  <a:pt x="184404" y="103378"/>
                </a:lnTo>
                <a:lnTo>
                  <a:pt x="216154" y="103378"/>
                </a:lnTo>
                <a:lnTo>
                  <a:pt x="216154" y="614235"/>
                </a:lnTo>
                <a:lnTo>
                  <a:pt x="2954782" y="614235"/>
                </a:lnTo>
                <a:lnTo>
                  <a:pt x="2954782" y="865022"/>
                </a:lnTo>
                <a:lnTo>
                  <a:pt x="2954782" y="871359"/>
                </a:lnTo>
                <a:lnTo>
                  <a:pt x="44450" y="871359"/>
                </a:lnTo>
                <a:lnTo>
                  <a:pt x="2954782" y="871359"/>
                </a:lnTo>
                <a:lnTo>
                  <a:pt x="2954782" y="865022"/>
                </a:lnTo>
                <a:lnTo>
                  <a:pt x="44450" y="865022"/>
                </a:lnTo>
                <a:lnTo>
                  <a:pt x="44450" y="94234"/>
                </a:lnTo>
                <a:lnTo>
                  <a:pt x="76200" y="94234"/>
                </a:lnTo>
                <a:lnTo>
                  <a:pt x="69850" y="81534"/>
                </a:lnTo>
                <a:lnTo>
                  <a:pt x="38100" y="18034"/>
                </a:lnTo>
                <a:lnTo>
                  <a:pt x="0" y="94234"/>
                </a:lnTo>
                <a:lnTo>
                  <a:pt x="31750" y="94234"/>
                </a:lnTo>
                <a:lnTo>
                  <a:pt x="31750" y="877709"/>
                </a:lnTo>
                <a:lnTo>
                  <a:pt x="2954782" y="877722"/>
                </a:lnTo>
                <a:lnTo>
                  <a:pt x="2954782" y="1169352"/>
                </a:lnTo>
                <a:lnTo>
                  <a:pt x="8198739" y="1169352"/>
                </a:lnTo>
                <a:lnTo>
                  <a:pt x="8198739" y="1163002"/>
                </a:lnTo>
                <a:lnTo>
                  <a:pt x="8198739" y="1156665"/>
                </a:lnTo>
                <a:lnTo>
                  <a:pt x="8198739" y="76212"/>
                </a:lnTo>
                <a:lnTo>
                  <a:pt x="8230489" y="76212"/>
                </a:lnTo>
                <a:close/>
              </a:path>
            </a:pathLst>
          </a:custGeom>
          <a:solidFill>
            <a:srgbClr val="4471C4"/>
          </a:solidFill>
        </p:spPr>
        <p:txBody>
          <a:bodyPr wrap="square" lIns="0" tIns="0" rIns="0" bIns="0" rtlCol="0"/>
          <a:lstStyle/>
          <a:p>
            <a:endParaRPr/>
          </a:p>
        </p:txBody>
      </p:sp>
      <p:sp>
        <p:nvSpPr>
          <p:cNvPr id="74" name="object 74"/>
          <p:cNvSpPr txBox="1"/>
          <p:nvPr/>
        </p:nvSpPr>
        <p:spPr>
          <a:xfrm>
            <a:off x="5457825" y="6287820"/>
            <a:ext cx="1380490" cy="208915"/>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Write</a:t>
            </a:r>
            <a:r>
              <a:rPr sz="1200" b="1" spc="-40" dirty="0">
                <a:latin typeface="Calibri"/>
                <a:cs typeface="Calibri"/>
              </a:rPr>
              <a:t> </a:t>
            </a:r>
            <a:r>
              <a:rPr sz="1200" b="1" dirty="0">
                <a:latin typeface="Calibri"/>
                <a:cs typeface="Calibri"/>
              </a:rPr>
              <a:t>Reg</a:t>
            </a:r>
            <a:r>
              <a:rPr sz="1200" b="1" spc="-10" dirty="0">
                <a:latin typeface="Calibri"/>
                <a:cs typeface="Calibri"/>
              </a:rPr>
              <a:t> </a:t>
            </a:r>
            <a:r>
              <a:rPr sz="1200" b="1" dirty="0">
                <a:latin typeface="Calibri"/>
                <a:cs typeface="Calibri"/>
              </a:rPr>
              <a:t>C</a:t>
            </a:r>
            <a:r>
              <a:rPr sz="1200" b="1" spc="-15" dirty="0">
                <a:latin typeface="Calibri"/>
                <a:cs typeface="Calibri"/>
              </a:rPr>
              <a:t> </a:t>
            </a:r>
            <a:r>
              <a:rPr sz="1200" b="1" dirty="0">
                <a:latin typeface="Calibri"/>
                <a:cs typeface="Calibri"/>
              </a:rPr>
              <a:t>Data</a:t>
            </a:r>
            <a:r>
              <a:rPr sz="1200" b="1" spc="-15" dirty="0">
                <a:latin typeface="Calibri"/>
                <a:cs typeface="Calibri"/>
              </a:rPr>
              <a:t> </a:t>
            </a:r>
            <a:r>
              <a:rPr sz="1200" b="1" spc="-25" dirty="0">
                <a:latin typeface="Calibri"/>
                <a:cs typeface="Calibri"/>
              </a:rPr>
              <a:t>ALU</a:t>
            </a:r>
            <a:endParaRPr sz="1200">
              <a:latin typeface="Calibri"/>
              <a:cs typeface="Calibri"/>
            </a:endParaRPr>
          </a:p>
        </p:txBody>
      </p:sp>
      <p:grpSp>
        <p:nvGrpSpPr>
          <p:cNvPr id="75" name="object 75"/>
          <p:cNvGrpSpPr/>
          <p:nvPr/>
        </p:nvGrpSpPr>
        <p:grpSpPr>
          <a:xfrm>
            <a:off x="4181728" y="2039111"/>
            <a:ext cx="1446530" cy="2675890"/>
            <a:chOff x="4181728" y="2039111"/>
            <a:chExt cx="1446530" cy="2675890"/>
          </a:xfrm>
        </p:grpSpPr>
        <p:sp>
          <p:nvSpPr>
            <p:cNvPr id="76" name="object 76"/>
            <p:cNvSpPr/>
            <p:nvPr/>
          </p:nvSpPr>
          <p:spPr>
            <a:xfrm>
              <a:off x="4181729" y="2039111"/>
              <a:ext cx="1446530" cy="2675890"/>
            </a:xfrm>
            <a:custGeom>
              <a:avLst/>
              <a:gdLst/>
              <a:ahLst/>
              <a:cxnLst/>
              <a:rect l="l" t="t" r="r" b="b"/>
              <a:pathLst>
                <a:path w="1446529" h="2675890">
                  <a:moveTo>
                    <a:pt x="304279" y="44704"/>
                  </a:moveTo>
                  <a:lnTo>
                    <a:pt x="252349" y="44704"/>
                  </a:lnTo>
                  <a:lnTo>
                    <a:pt x="239560" y="44704"/>
                  </a:lnTo>
                  <a:lnTo>
                    <a:pt x="239141" y="76200"/>
                  </a:lnTo>
                  <a:lnTo>
                    <a:pt x="304279" y="44704"/>
                  </a:lnTo>
                  <a:close/>
                </a:path>
                <a:path w="1446529" h="2675890">
                  <a:moveTo>
                    <a:pt x="315849" y="39116"/>
                  </a:moveTo>
                  <a:lnTo>
                    <a:pt x="240157" y="0"/>
                  </a:lnTo>
                  <a:lnTo>
                    <a:pt x="239725" y="31838"/>
                  </a:lnTo>
                  <a:lnTo>
                    <a:pt x="254" y="28702"/>
                  </a:lnTo>
                  <a:lnTo>
                    <a:pt x="0" y="41402"/>
                  </a:lnTo>
                  <a:lnTo>
                    <a:pt x="239560" y="44538"/>
                  </a:lnTo>
                  <a:lnTo>
                    <a:pt x="252349" y="44538"/>
                  </a:lnTo>
                  <a:lnTo>
                    <a:pt x="304634" y="44538"/>
                  </a:lnTo>
                  <a:lnTo>
                    <a:pt x="315849" y="39116"/>
                  </a:lnTo>
                  <a:close/>
                </a:path>
                <a:path w="1446529" h="2675890">
                  <a:moveTo>
                    <a:pt x="1446403" y="2599309"/>
                  </a:moveTo>
                  <a:lnTo>
                    <a:pt x="1414653" y="2599309"/>
                  </a:lnTo>
                  <a:lnTo>
                    <a:pt x="1414653" y="2232660"/>
                  </a:lnTo>
                  <a:lnTo>
                    <a:pt x="1401953" y="2232660"/>
                  </a:lnTo>
                  <a:lnTo>
                    <a:pt x="1401953" y="2599309"/>
                  </a:lnTo>
                  <a:lnTo>
                    <a:pt x="1370203" y="2599309"/>
                  </a:lnTo>
                  <a:lnTo>
                    <a:pt x="1408303" y="2675509"/>
                  </a:lnTo>
                  <a:lnTo>
                    <a:pt x="1440053" y="2612009"/>
                  </a:lnTo>
                  <a:lnTo>
                    <a:pt x="1446403" y="2599309"/>
                  </a:lnTo>
                  <a:close/>
                </a:path>
              </a:pathLst>
            </a:custGeom>
            <a:solidFill>
              <a:srgbClr val="4471C4"/>
            </a:solidFill>
          </p:spPr>
          <p:txBody>
            <a:bodyPr wrap="square" lIns="0" tIns="0" rIns="0" bIns="0" rtlCol="0"/>
            <a:lstStyle/>
            <a:p>
              <a:endParaRPr/>
            </a:p>
          </p:txBody>
        </p:sp>
        <p:pic>
          <p:nvPicPr>
            <p:cNvPr id="77" name="object 77"/>
            <p:cNvPicPr/>
            <p:nvPr/>
          </p:nvPicPr>
          <p:blipFill>
            <a:blip r:embed="rId7" cstate="print"/>
            <a:stretch>
              <a:fillRect/>
            </a:stretch>
          </p:blipFill>
          <p:spPr>
            <a:xfrm>
              <a:off x="4338827" y="2403347"/>
              <a:ext cx="159638" cy="76200"/>
            </a:xfrm>
            <a:prstGeom prst="rect">
              <a:avLst/>
            </a:prstGeom>
          </p:spPr>
        </p:pic>
      </p:grpSp>
      <p:sp>
        <p:nvSpPr>
          <p:cNvPr id="78" name="object 78"/>
          <p:cNvSpPr txBox="1"/>
          <p:nvPr/>
        </p:nvSpPr>
        <p:spPr>
          <a:xfrm>
            <a:off x="3827779" y="1802637"/>
            <a:ext cx="394970" cy="482600"/>
          </a:xfrm>
          <a:prstGeom prst="rect">
            <a:avLst/>
          </a:prstGeom>
        </p:spPr>
        <p:txBody>
          <a:bodyPr vert="horz" wrap="square" lIns="0" tIns="12065" rIns="0" bIns="0" rtlCol="0">
            <a:spAutoFit/>
          </a:bodyPr>
          <a:lstStyle/>
          <a:p>
            <a:pPr marL="12700" marR="5080" algn="just">
              <a:lnSpc>
                <a:spcPct val="100000"/>
              </a:lnSpc>
              <a:spcBef>
                <a:spcPts val="95"/>
              </a:spcBef>
            </a:pPr>
            <a:r>
              <a:rPr sz="1000" b="1" spc="-10" dirty="0">
                <a:latin typeface="Calibri"/>
                <a:cs typeface="Calibri"/>
              </a:rPr>
              <a:t>Branch Target Offset</a:t>
            </a:r>
            <a:endParaRPr sz="1000" dirty="0">
              <a:latin typeface="Calibri"/>
              <a:cs typeface="Calibri"/>
            </a:endParaRPr>
          </a:p>
        </p:txBody>
      </p:sp>
      <p:grpSp>
        <p:nvGrpSpPr>
          <p:cNvPr id="79" name="object 79"/>
          <p:cNvGrpSpPr/>
          <p:nvPr/>
        </p:nvGrpSpPr>
        <p:grpSpPr>
          <a:xfrm>
            <a:off x="4490973" y="1958085"/>
            <a:ext cx="255270" cy="589280"/>
            <a:chOff x="4490973" y="1958085"/>
            <a:chExt cx="255270" cy="589280"/>
          </a:xfrm>
        </p:grpSpPr>
        <p:sp>
          <p:nvSpPr>
            <p:cNvPr id="80" name="object 80"/>
            <p:cNvSpPr/>
            <p:nvPr/>
          </p:nvSpPr>
          <p:spPr>
            <a:xfrm>
              <a:off x="4497323" y="1964435"/>
              <a:ext cx="242570" cy="576580"/>
            </a:xfrm>
            <a:custGeom>
              <a:avLst/>
              <a:gdLst/>
              <a:ahLst/>
              <a:cxnLst/>
              <a:rect l="l" t="t" r="r" b="b"/>
              <a:pathLst>
                <a:path w="242570" h="576580">
                  <a:moveTo>
                    <a:pt x="0" y="0"/>
                  </a:moveTo>
                  <a:lnTo>
                    <a:pt x="0" y="576072"/>
                  </a:lnTo>
                  <a:lnTo>
                    <a:pt x="242315" y="460883"/>
                  </a:lnTo>
                  <a:lnTo>
                    <a:pt x="242315" y="115188"/>
                  </a:lnTo>
                  <a:lnTo>
                    <a:pt x="0" y="0"/>
                  </a:lnTo>
                  <a:close/>
                </a:path>
              </a:pathLst>
            </a:custGeom>
            <a:solidFill>
              <a:srgbClr val="4471C4"/>
            </a:solidFill>
          </p:spPr>
          <p:txBody>
            <a:bodyPr wrap="square" lIns="0" tIns="0" rIns="0" bIns="0" rtlCol="0"/>
            <a:lstStyle/>
            <a:p>
              <a:endParaRPr/>
            </a:p>
          </p:txBody>
        </p:sp>
        <p:sp>
          <p:nvSpPr>
            <p:cNvPr id="81" name="object 81"/>
            <p:cNvSpPr/>
            <p:nvPr/>
          </p:nvSpPr>
          <p:spPr>
            <a:xfrm>
              <a:off x="4497323" y="1964435"/>
              <a:ext cx="242570" cy="576580"/>
            </a:xfrm>
            <a:custGeom>
              <a:avLst/>
              <a:gdLst/>
              <a:ahLst/>
              <a:cxnLst/>
              <a:rect l="l" t="t" r="r" b="b"/>
              <a:pathLst>
                <a:path w="242570" h="576580">
                  <a:moveTo>
                    <a:pt x="0" y="576072"/>
                  </a:moveTo>
                  <a:lnTo>
                    <a:pt x="0" y="0"/>
                  </a:lnTo>
                  <a:lnTo>
                    <a:pt x="242315" y="115188"/>
                  </a:lnTo>
                  <a:lnTo>
                    <a:pt x="242315" y="460883"/>
                  </a:lnTo>
                  <a:lnTo>
                    <a:pt x="0" y="576072"/>
                  </a:lnTo>
                  <a:close/>
                </a:path>
              </a:pathLst>
            </a:custGeom>
            <a:ln w="12700">
              <a:solidFill>
                <a:srgbClr val="2E528F"/>
              </a:solidFill>
            </a:ln>
          </p:spPr>
          <p:txBody>
            <a:bodyPr wrap="square" lIns="0" tIns="0" rIns="0" bIns="0" rtlCol="0"/>
            <a:lstStyle/>
            <a:p>
              <a:endParaRPr/>
            </a:p>
          </p:txBody>
        </p:sp>
        <p:pic>
          <p:nvPicPr>
            <p:cNvPr id="82" name="object 82"/>
            <p:cNvPicPr/>
            <p:nvPr/>
          </p:nvPicPr>
          <p:blipFill>
            <a:blip r:embed="rId8" cstate="print"/>
            <a:stretch>
              <a:fillRect/>
            </a:stretch>
          </p:blipFill>
          <p:spPr>
            <a:xfrm>
              <a:off x="4490973" y="2177541"/>
              <a:ext cx="98043" cy="154432"/>
            </a:xfrm>
            <a:prstGeom prst="rect">
              <a:avLst/>
            </a:prstGeom>
          </p:spPr>
        </p:pic>
      </p:grpSp>
      <p:sp>
        <p:nvSpPr>
          <p:cNvPr id="83" name="object 83"/>
          <p:cNvSpPr txBox="1"/>
          <p:nvPr/>
        </p:nvSpPr>
        <p:spPr>
          <a:xfrm>
            <a:off x="4610480" y="2189734"/>
            <a:ext cx="1016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libri"/>
                <a:cs typeface="Calibri"/>
              </a:rPr>
              <a:t>+</a:t>
            </a:r>
            <a:endParaRPr sz="1200">
              <a:latin typeface="Calibri"/>
              <a:cs typeface="Calibri"/>
            </a:endParaRPr>
          </a:p>
        </p:txBody>
      </p:sp>
      <p:sp>
        <p:nvSpPr>
          <p:cNvPr id="84" name="object 84"/>
          <p:cNvSpPr/>
          <p:nvPr/>
        </p:nvSpPr>
        <p:spPr>
          <a:xfrm>
            <a:off x="1023874" y="1089533"/>
            <a:ext cx="4271645" cy="657860"/>
          </a:xfrm>
          <a:custGeom>
            <a:avLst/>
            <a:gdLst/>
            <a:ahLst/>
            <a:cxnLst/>
            <a:rect l="l" t="t" r="r" b="b"/>
            <a:pathLst>
              <a:path w="4271645" h="657860">
                <a:moveTo>
                  <a:pt x="4195318" y="579374"/>
                </a:moveTo>
                <a:lnTo>
                  <a:pt x="4228338" y="657859"/>
                </a:lnTo>
                <a:lnTo>
                  <a:pt x="4265506" y="594487"/>
                </a:lnTo>
                <a:lnTo>
                  <a:pt x="4226179" y="594487"/>
                </a:lnTo>
                <a:lnTo>
                  <a:pt x="4226195" y="581435"/>
                </a:lnTo>
                <a:lnTo>
                  <a:pt x="4195318" y="579374"/>
                </a:lnTo>
                <a:close/>
              </a:path>
              <a:path w="4271645" h="657860">
                <a:moveTo>
                  <a:pt x="4239768" y="0"/>
                </a:moveTo>
                <a:lnTo>
                  <a:pt x="0" y="0"/>
                </a:lnTo>
                <a:lnTo>
                  <a:pt x="0" y="637158"/>
                </a:lnTo>
                <a:lnTo>
                  <a:pt x="12700" y="637158"/>
                </a:lnTo>
                <a:lnTo>
                  <a:pt x="12700" y="12700"/>
                </a:lnTo>
                <a:lnTo>
                  <a:pt x="6350" y="12700"/>
                </a:lnTo>
                <a:lnTo>
                  <a:pt x="12700" y="6350"/>
                </a:lnTo>
                <a:lnTo>
                  <a:pt x="4239758" y="6350"/>
                </a:lnTo>
                <a:lnTo>
                  <a:pt x="4239768" y="0"/>
                </a:lnTo>
                <a:close/>
              </a:path>
              <a:path w="4271645" h="657860">
                <a:moveTo>
                  <a:pt x="4226195" y="581435"/>
                </a:moveTo>
                <a:lnTo>
                  <a:pt x="4226179" y="594487"/>
                </a:lnTo>
                <a:lnTo>
                  <a:pt x="4238879" y="594487"/>
                </a:lnTo>
                <a:lnTo>
                  <a:pt x="4238897" y="582284"/>
                </a:lnTo>
                <a:lnTo>
                  <a:pt x="4226195" y="581435"/>
                </a:lnTo>
                <a:close/>
              </a:path>
              <a:path w="4271645" h="657860">
                <a:moveTo>
                  <a:pt x="4238897" y="582284"/>
                </a:moveTo>
                <a:lnTo>
                  <a:pt x="4238879" y="594487"/>
                </a:lnTo>
                <a:lnTo>
                  <a:pt x="4265506" y="594487"/>
                </a:lnTo>
                <a:lnTo>
                  <a:pt x="4271391" y="584453"/>
                </a:lnTo>
                <a:lnTo>
                  <a:pt x="4238897" y="582284"/>
                </a:lnTo>
                <a:close/>
              </a:path>
              <a:path w="4271645" h="657860">
                <a:moveTo>
                  <a:pt x="4239758" y="6350"/>
                </a:moveTo>
                <a:lnTo>
                  <a:pt x="4226941" y="6350"/>
                </a:lnTo>
                <a:lnTo>
                  <a:pt x="4233291" y="12700"/>
                </a:lnTo>
                <a:lnTo>
                  <a:pt x="4226932" y="12700"/>
                </a:lnTo>
                <a:lnTo>
                  <a:pt x="4226195" y="581435"/>
                </a:lnTo>
                <a:lnTo>
                  <a:pt x="4238897" y="582284"/>
                </a:lnTo>
                <a:lnTo>
                  <a:pt x="4239749" y="12700"/>
                </a:lnTo>
                <a:lnTo>
                  <a:pt x="4233291" y="12700"/>
                </a:lnTo>
                <a:lnTo>
                  <a:pt x="4226941" y="6350"/>
                </a:lnTo>
                <a:lnTo>
                  <a:pt x="4239758" y="6350"/>
                </a:lnTo>
                <a:close/>
              </a:path>
              <a:path w="4271645" h="657860">
                <a:moveTo>
                  <a:pt x="12700" y="6350"/>
                </a:moveTo>
                <a:lnTo>
                  <a:pt x="6350" y="12700"/>
                </a:lnTo>
                <a:lnTo>
                  <a:pt x="12700" y="12700"/>
                </a:lnTo>
                <a:lnTo>
                  <a:pt x="12700" y="6350"/>
                </a:lnTo>
                <a:close/>
              </a:path>
              <a:path w="4271645" h="657860">
                <a:moveTo>
                  <a:pt x="4226941" y="6350"/>
                </a:moveTo>
                <a:lnTo>
                  <a:pt x="12700" y="6350"/>
                </a:lnTo>
                <a:lnTo>
                  <a:pt x="12700" y="12700"/>
                </a:lnTo>
                <a:lnTo>
                  <a:pt x="4226932" y="12700"/>
                </a:lnTo>
                <a:lnTo>
                  <a:pt x="4226941" y="6350"/>
                </a:lnTo>
                <a:close/>
              </a:path>
            </a:pathLst>
          </a:custGeom>
          <a:solidFill>
            <a:srgbClr val="4471C4"/>
          </a:solidFill>
        </p:spPr>
        <p:txBody>
          <a:bodyPr wrap="square" lIns="0" tIns="0" rIns="0" bIns="0" rtlCol="0"/>
          <a:lstStyle/>
          <a:p>
            <a:endParaRPr/>
          </a:p>
        </p:txBody>
      </p:sp>
      <p:sp>
        <p:nvSpPr>
          <p:cNvPr id="85" name="object 85"/>
          <p:cNvSpPr txBox="1"/>
          <p:nvPr/>
        </p:nvSpPr>
        <p:spPr>
          <a:xfrm>
            <a:off x="934008" y="2279142"/>
            <a:ext cx="394970" cy="330200"/>
          </a:xfrm>
          <a:prstGeom prst="rect">
            <a:avLst/>
          </a:prstGeom>
        </p:spPr>
        <p:txBody>
          <a:bodyPr vert="horz" wrap="square" lIns="0" tIns="12065" rIns="0" bIns="0" rtlCol="0">
            <a:spAutoFit/>
          </a:bodyPr>
          <a:lstStyle/>
          <a:p>
            <a:pPr marL="12700" marR="5080">
              <a:lnSpc>
                <a:spcPct val="100000"/>
              </a:lnSpc>
              <a:spcBef>
                <a:spcPts val="95"/>
              </a:spcBef>
            </a:pPr>
            <a:r>
              <a:rPr sz="1000" b="1" spc="-10" dirty="0">
                <a:latin typeface="Calibri"/>
                <a:cs typeface="Calibri"/>
              </a:rPr>
              <a:t>Branch Target</a:t>
            </a:r>
            <a:endParaRPr sz="1000">
              <a:latin typeface="Calibri"/>
              <a:cs typeface="Calibri"/>
            </a:endParaRPr>
          </a:p>
        </p:txBody>
      </p:sp>
      <p:sp>
        <p:nvSpPr>
          <p:cNvPr id="86" name="object 86"/>
          <p:cNvSpPr txBox="1"/>
          <p:nvPr/>
        </p:nvSpPr>
        <p:spPr>
          <a:xfrm>
            <a:off x="3430625" y="2336800"/>
            <a:ext cx="532765" cy="2192655"/>
          </a:xfrm>
          <a:prstGeom prst="rect">
            <a:avLst/>
          </a:prstGeom>
        </p:spPr>
        <p:txBody>
          <a:bodyPr vert="horz" wrap="square" lIns="0" tIns="0" rIns="0" bIns="0" rtlCol="0">
            <a:spAutoFit/>
          </a:bodyPr>
          <a:lstStyle/>
          <a:p>
            <a:pPr marL="412115">
              <a:lnSpc>
                <a:spcPts val="944"/>
              </a:lnSpc>
            </a:pPr>
            <a:r>
              <a:rPr sz="1000" b="1" spc="-5" dirty="0">
                <a:latin typeface="Calibri"/>
                <a:cs typeface="Calibri"/>
              </a:rPr>
              <a:t>I</a:t>
            </a:r>
            <a:endParaRPr sz="1000" dirty="0">
              <a:latin typeface="Calibri"/>
              <a:cs typeface="Calibri"/>
            </a:endParaRPr>
          </a:p>
          <a:p>
            <a:pPr marL="412115">
              <a:lnSpc>
                <a:spcPct val="100000"/>
              </a:lnSpc>
            </a:pPr>
            <a:r>
              <a:rPr sz="1000" b="1" spc="-10" dirty="0">
                <a:latin typeface="Calibri"/>
                <a:cs typeface="Calibri"/>
              </a:rPr>
              <a:t>P</a:t>
            </a:r>
            <a:endParaRPr sz="1000" dirty="0">
              <a:latin typeface="Calibri"/>
              <a:cs typeface="Calibri"/>
            </a:endParaRPr>
          </a:p>
          <a:p>
            <a:pPr>
              <a:lnSpc>
                <a:spcPct val="100000"/>
              </a:lnSpc>
            </a:pPr>
            <a:endParaRPr sz="1000" dirty="0">
              <a:latin typeface="Calibri"/>
              <a:cs typeface="Calibri"/>
            </a:endParaRPr>
          </a:p>
          <a:p>
            <a:pPr>
              <a:lnSpc>
                <a:spcPct val="100000"/>
              </a:lnSpc>
            </a:pPr>
            <a:endParaRPr sz="1000" dirty="0">
              <a:latin typeface="Calibri"/>
              <a:cs typeface="Calibri"/>
            </a:endParaRPr>
          </a:p>
          <a:p>
            <a:pPr>
              <a:lnSpc>
                <a:spcPct val="100000"/>
              </a:lnSpc>
              <a:spcBef>
                <a:spcPts val="50"/>
              </a:spcBef>
            </a:pPr>
            <a:endParaRPr sz="1250" dirty="0">
              <a:latin typeface="Calibri"/>
              <a:cs typeface="Calibri"/>
            </a:endParaRPr>
          </a:p>
          <a:p>
            <a:pPr>
              <a:lnSpc>
                <a:spcPct val="100000"/>
              </a:lnSpc>
              <a:spcBef>
                <a:spcPts val="5"/>
              </a:spcBef>
            </a:pPr>
            <a:r>
              <a:rPr sz="1200" b="1" dirty="0">
                <a:latin typeface="Calibri"/>
                <a:cs typeface="Calibri"/>
              </a:rPr>
              <a:t>r</a:t>
            </a:r>
            <a:endParaRPr sz="1200" dirty="0">
              <a:latin typeface="Calibri"/>
              <a:cs typeface="Calibri"/>
            </a:endParaRPr>
          </a:p>
          <a:p>
            <a:pPr>
              <a:lnSpc>
                <a:spcPct val="100000"/>
              </a:lnSpc>
            </a:pPr>
            <a:endParaRPr sz="1200" dirty="0">
              <a:latin typeface="Calibri"/>
              <a:cs typeface="Calibri"/>
            </a:endParaRPr>
          </a:p>
          <a:p>
            <a:pPr>
              <a:lnSpc>
                <a:spcPct val="100000"/>
              </a:lnSpc>
            </a:pPr>
            <a:endParaRPr sz="1200" dirty="0">
              <a:latin typeface="Calibri"/>
              <a:cs typeface="Calibri"/>
            </a:endParaRPr>
          </a:p>
          <a:p>
            <a:pPr>
              <a:lnSpc>
                <a:spcPct val="100000"/>
              </a:lnSpc>
            </a:pPr>
            <a:endParaRPr sz="1200" dirty="0">
              <a:latin typeface="Calibri"/>
              <a:cs typeface="Calibri"/>
            </a:endParaRPr>
          </a:p>
          <a:p>
            <a:pPr>
              <a:lnSpc>
                <a:spcPct val="100000"/>
              </a:lnSpc>
            </a:pPr>
            <a:endParaRPr sz="1200" dirty="0">
              <a:latin typeface="Calibri"/>
              <a:cs typeface="Calibri"/>
            </a:endParaRPr>
          </a:p>
          <a:p>
            <a:pPr marL="431800">
              <a:lnSpc>
                <a:spcPct val="100000"/>
              </a:lnSpc>
              <a:spcBef>
                <a:spcPts val="850"/>
              </a:spcBef>
            </a:pPr>
            <a:endParaRPr sz="1200" dirty="0">
              <a:latin typeface="Calibri"/>
              <a:cs typeface="Calibri"/>
            </a:endParaRPr>
          </a:p>
          <a:p>
            <a:pPr marL="431800">
              <a:lnSpc>
                <a:spcPct val="100000"/>
              </a:lnSpc>
            </a:pPr>
            <a:endParaRPr sz="1200" dirty="0">
              <a:latin typeface="Calibri"/>
              <a:cs typeface="Calibri"/>
            </a:endParaRPr>
          </a:p>
        </p:txBody>
      </p:sp>
      <p:pic>
        <p:nvPicPr>
          <p:cNvPr id="87" name="object 87"/>
          <p:cNvPicPr/>
          <p:nvPr/>
        </p:nvPicPr>
        <p:blipFill>
          <a:blip r:embed="rId7" cstate="print"/>
          <a:stretch>
            <a:fillRect/>
          </a:stretch>
        </p:blipFill>
        <p:spPr>
          <a:xfrm>
            <a:off x="4735067" y="2208276"/>
            <a:ext cx="159639" cy="76200"/>
          </a:xfrm>
          <a:prstGeom prst="rect">
            <a:avLst/>
          </a:prstGeom>
        </p:spPr>
      </p:pic>
      <p:sp>
        <p:nvSpPr>
          <p:cNvPr id="89" name="object 89"/>
          <p:cNvSpPr txBox="1"/>
          <p:nvPr/>
        </p:nvSpPr>
        <p:spPr>
          <a:xfrm>
            <a:off x="4890642" y="2147061"/>
            <a:ext cx="757555"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Calibri"/>
                <a:cs typeface="Calibri"/>
              </a:rPr>
              <a:t>Branch</a:t>
            </a:r>
            <a:r>
              <a:rPr sz="1000" b="1" dirty="0">
                <a:latin typeface="Calibri"/>
                <a:cs typeface="Calibri"/>
              </a:rPr>
              <a:t> </a:t>
            </a:r>
            <a:r>
              <a:rPr sz="1000" b="1" spc="-10" dirty="0">
                <a:latin typeface="Calibri"/>
                <a:cs typeface="Calibri"/>
              </a:rPr>
              <a:t>Target</a:t>
            </a:r>
            <a:endParaRPr sz="1000">
              <a:latin typeface="Calibri"/>
              <a:cs typeface="Calibri"/>
            </a:endParaRPr>
          </a:p>
        </p:txBody>
      </p:sp>
      <p:grpSp>
        <p:nvGrpSpPr>
          <p:cNvPr id="90" name="object 90"/>
          <p:cNvGrpSpPr/>
          <p:nvPr/>
        </p:nvGrpSpPr>
        <p:grpSpPr>
          <a:xfrm>
            <a:off x="2800857" y="1478025"/>
            <a:ext cx="8259445" cy="4214495"/>
            <a:chOff x="2800857" y="1478025"/>
            <a:chExt cx="8259445" cy="4214495"/>
          </a:xfrm>
        </p:grpSpPr>
        <p:sp>
          <p:nvSpPr>
            <p:cNvPr id="91" name="object 91"/>
            <p:cNvSpPr/>
            <p:nvPr/>
          </p:nvSpPr>
          <p:spPr>
            <a:xfrm>
              <a:off x="2800858" y="1478025"/>
              <a:ext cx="8253095" cy="4214495"/>
            </a:xfrm>
            <a:custGeom>
              <a:avLst/>
              <a:gdLst/>
              <a:ahLst/>
              <a:cxnLst/>
              <a:rect l="l" t="t" r="r" b="b"/>
              <a:pathLst>
                <a:path w="8253095" h="4214495">
                  <a:moveTo>
                    <a:pt x="4888611" y="1054608"/>
                  </a:moveTo>
                  <a:lnTo>
                    <a:pt x="4856848" y="1054938"/>
                  </a:lnTo>
                  <a:lnTo>
                    <a:pt x="4851400" y="560959"/>
                  </a:lnTo>
                  <a:lnTo>
                    <a:pt x="4838700" y="561213"/>
                  </a:lnTo>
                  <a:lnTo>
                    <a:pt x="4844135" y="1055065"/>
                  </a:lnTo>
                  <a:lnTo>
                    <a:pt x="4812411" y="1055370"/>
                  </a:lnTo>
                  <a:lnTo>
                    <a:pt x="4851400" y="1131189"/>
                  </a:lnTo>
                  <a:lnTo>
                    <a:pt x="4882185" y="1067816"/>
                  </a:lnTo>
                  <a:lnTo>
                    <a:pt x="4888611" y="1054608"/>
                  </a:lnTo>
                  <a:close/>
                </a:path>
                <a:path w="8253095" h="4214495">
                  <a:moveTo>
                    <a:pt x="5218176" y="3919728"/>
                  </a:moveTo>
                  <a:lnTo>
                    <a:pt x="5211826" y="3907028"/>
                  </a:lnTo>
                  <a:lnTo>
                    <a:pt x="5180076" y="3843528"/>
                  </a:lnTo>
                  <a:lnTo>
                    <a:pt x="5141976" y="3919728"/>
                  </a:lnTo>
                  <a:lnTo>
                    <a:pt x="5173726" y="3919728"/>
                  </a:lnTo>
                  <a:lnTo>
                    <a:pt x="5173726" y="4201528"/>
                  </a:lnTo>
                  <a:lnTo>
                    <a:pt x="12700" y="4201528"/>
                  </a:lnTo>
                  <a:lnTo>
                    <a:pt x="12700" y="3837686"/>
                  </a:lnTo>
                  <a:lnTo>
                    <a:pt x="0" y="3837686"/>
                  </a:lnTo>
                  <a:lnTo>
                    <a:pt x="0" y="4214228"/>
                  </a:lnTo>
                  <a:lnTo>
                    <a:pt x="5186426" y="4214228"/>
                  </a:lnTo>
                  <a:lnTo>
                    <a:pt x="5186426" y="4207878"/>
                  </a:lnTo>
                  <a:lnTo>
                    <a:pt x="5186426" y="4201528"/>
                  </a:lnTo>
                  <a:lnTo>
                    <a:pt x="5186426" y="3919728"/>
                  </a:lnTo>
                  <a:lnTo>
                    <a:pt x="5218176" y="3919728"/>
                  </a:lnTo>
                  <a:close/>
                </a:path>
                <a:path w="8253095" h="4214495">
                  <a:moveTo>
                    <a:pt x="5478399" y="1045464"/>
                  </a:moveTo>
                  <a:lnTo>
                    <a:pt x="5446636" y="1045794"/>
                  </a:lnTo>
                  <a:lnTo>
                    <a:pt x="5441188" y="551815"/>
                  </a:lnTo>
                  <a:lnTo>
                    <a:pt x="5428488" y="552069"/>
                  </a:lnTo>
                  <a:lnTo>
                    <a:pt x="5433923" y="1045921"/>
                  </a:lnTo>
                  <a:lnTo>
                    <a:pt x="5402199" y="1046226"/>
                  </a:lnTo>
                  <a:lnTo>
                    <a:pt x="5441188" y="1122045"/>
                  </a:lnTo>
                  <a:lnTo>
                    <a:pt x="5471973" y="1058672"/>
                  </a:lnTo>
                  <a:lnTo>
                    <a:pt x="5478399" y="1045464"/>
                  </a:lnTo>
                  <a:close/>
                </a:path>
                <a:path w="8253095" h="4214495">
                  <a:moveTo>
                    <a:pt x="6056376" y="1402334"/>
                  </a:moveTo>
                  <a:lnTo>
                    <a:pt x="6043676" y="1395984"/>
                  </a:lnTo>
                  <a:lnTo>
                    <a:pt x="5980176" y="1364234"/>
                  </a:lnTo>
                  <a:lnTo>
                    <a:pt x="5980176" y="1395984"/>
                  </a:lnTo>
                  <a:lnTo>
                    <a:pt x="5689346" y="1395984"/>
                  </a:lnTo>
                  <a:lnTo>
                    <a:pt x="5689346" y="1408684"/>
                  </a:lnTo>
                  <a:lnTo>
                    <a:pt x="5980176" y="1408684"/>
                  </a:lnTo>
                  <a:lnTo>
                    <a:pt x="5980176" y="1440434"/>
                  </a:lnTo>
                  <a:lnTo>
                    <a:pt x="6043676" y="1408684"/>
                  </a:lnTo>
                  <a:lnTo>
                    <a:pt x="6056376" y="1402334"/>
                  </a:lnTo>
                  <a:close/>
                </a:path>
                <a:path w="8253095" h="4214495">
                  <a:moveTo>
                    <a:pt x="7718425" y="158750"/>
                  </a:moveTo>
                  <a:lnTo>
                    <a:pt x="7686675" y="158750"/>
                  </a:lnTo>
                  <a:lnTo>
                    <a:pt x="7686675" y="12700"/>
                  </a:lnTo>
                  <a:lnTo>
                    <a:pt x="7686675" y="6350"/>
                  </a:lnTo>
                  <a:lnTo>
                    <a:pt x="7686675" y="0"/>
                  </a:lnTo>
                  <a:lnTo>
                    <a:pt x="5173980" y="0"/>
                  </a:lnTo>
                  <a:lnTo>
                    <a:pt x="5173980" y="240284"/>
                  </a:lnTo>
                  <a:lnTo>
                    <a:pt x="5186680" y="240284"/>
                  </a:lnTo>
                  <a:lnTo>
                    <a:pt x="5186680" y="12700"/>
                  </a:lnTo>
                  <a:lnTo>
                    <a:pt x="7673975" y="12700"/>
                  </a:lnTo>
                  <a:lnTo>
                    <a:pt x="7673975" y="158750"/>
                  </a:lnTo>
                  <a:lnTo>
                    <a:pt x="7642225" y="158750"/>
                  </a:lnTo>
                  <a:lnTo>
                    <a:pt x="7680325" y="234950"/>
                  </a:lnTo>
                  <a:lnTo>
                    <a:pt x="7712075" y="171450"/>
                  </a:lnTo>
                  <a:lnTo>
                    <a:pt x="7718425" y="158750"/>
                  </a:lnTo>
                  <a:close/>
                </a:path>
                <a:path w="8253095" h="4214495">
                  <a:moveTo>
                    <a:pt x="8252714" y="1100582"/>
                  </a:moveTo>
                  <a:lnTo>
                    <a:pt x="7132574" y="1100582"/>
                  </a:lnTo>
                  <a:lnTo>
                    <a:pt x="7132574" y="1826006"/>
                  </a:lnTo>
                  <a:lnTo>
                    <a:pt x="8252714" y="1826006"/>
                  </a:lnTo>
                  <a:lnTo>
                    <a:pt x="8252714" y="1100582"/>
                  </a:lnTo>
                  <a:close/>
                </a:path>
              </a:pathLst>
            </a:custGeom>
            <a:solidFill>
              <a:srgbClr val="4471C4"/>
            </a:solidFill>
          </p:spPr>
          <p:txBody>
            <a:bodyPr wrap="square" lIns="0" tIns="0" rIns="0" bIns="0" rtlCol="0"/>
            <a:lstStyle/>
            <a:p>
              <a:endParaRPr/>
            </a:p>
          </p:txBody>
        </p:sp>
        <p:sp>
          <p:nvSpPr>
            <p:cNvPr id="92" name="object 92"/>
            <p:cNvSpPr/>
            <p:nvPr/>
          </p:nvSpPr>
          <p:spPr>
            <a:xfrm>
              <a:off x="9933431" y="2578608"/>
              <a:ext cx="1120140" cy="725805"/>
            </a:xfrm>
            <a:custGeom>
              <a:avLst/>
              <a:gdLst/>
              <a:ahLst/>
              <a:cxnLst/>
              <a:rect l="l" t="t" r="r" b="b"/>
              <a:pathLst>
                <a:path w="1120140" h="725804">
                  <a:moveTo>
                    <a:pt x="0" y="725424"/>
                  </a:moveTo>
                  <a:lnTo>
                    <a:pt x="1120140" y="725424"/>
                  </a:lnTo>
                  <a:lnTo>
                    <a:pt x="1120140" y="0"/>
                  </a:lnTo>
                  <a:lnTo>
                    <a:pt x="0" y="0"/>
                  </a:lnTo>
                  <a:lnTo>
                    <a:pt x="0" y="725424"/>
                  </a:lnTo>
                  <a:close/>
                </a:path>
              </a:pathLst>
            </a:custGeom>
            <a:ln w="12699">
              <a:solidFill>
                <a:srgbClr val="2E528F"/>
              </a:solidFill>
            </a:ln>
          </p:spPr>
          <p:txBody>
            <a:bodyPr wrap="square" lIns="0" tIns="0" rIns="0" bIns="0" rtlCol="0"/>
            <a:lstStyle/>
            <a:p>
              <a:endParaRPr/>
            </a:p>
          </p:txBody>
        </p:sp>
        <p:sp>
          <p:nvSpPr>
            <p:cNvPr id="93" name="object 93"/>
            <p:cNvSpPr/>
            <p:nvPr/>
          </p:nvSpPr>
          <p:spPr>
            <a:xfrm>
              <a:off x="10090658" y="2195829"/>
              <a:ext cx="800100" cy="1492250"/>
            </a:xfrm>
            <a:custGeom>
              <a:avLst/>
              <a:gdLst/>
              <a:ahLst/>
              <a:cxnLst/>
              <a:rect l="l" t="t" r="r" b="b"/>
              <a:pathLst>
                <a:path w="800100" h="1492250">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800100" h="1492250">
                  <a:moveTo>
                    <a:pt x="143256" y="1414399"/>
                  </a:moveTo>
                  <a:lnTo>
                    <a:pt x="111480" y="1415415"/>
                  </a:lnTo>
                  <a:lnTo>
                    <a:pt x="102108" y="1120140"/>
                  </a:lnTo>
                  <a:lnTo>
                    <a:pt x="89408" y="1120648"/>
                  </a:lnTo>
                  <a:lnTo>
                    <a:pt x="98780" y="1415808"/>
                  </a:lnTo>
                  <a:lnTo>
                    <a:pt x="67056" y="1416812"/>
                  </a:lnTo>
                  <a:lnTo>
                    <a:pt x="107569" y="1491869"/>
                  </a:lnTo>
                  <a:lnTo>
                    <a:pt x="136753" y="1428496"/>
                  </a:lnTo>
                  <a:lnTo>
                    <a:pt x="143256" y="1414399"/>
                  </a:lnTo>
                  <a:close/>
                </a:path>
                <a:path w="800100" h="1492250">
                  <a:moveTo>
                    <a:pt x="733044" y="294259"/>
                  </a:moveTo>
                  <a:lnTo>
                    <a:pt x="701268" y="295275"/>
                  </a:lnTo>
                  <a:lnTo>
                    <a:pt x="691896" y="0"/>
                  </a:lnTo>
                  <a:lnTo>
                    <a:pt x="679196" y="508"/>
                  </a:lnTo>
                  <a:lnTo>
                    <a:pt x="688568" y="295668"/>
                  </a:lnTo>
                  <a:lnTo>
                    <a:pt x="656844" y="296672"/>
                  </a:lnTo>
                  <a:lnTo>
                    <a:pt x="697357" y="371729"/>
                  </a:lnTo>
                  <a:lnTo>
                    <a:pt x="726541" y="308356"/>
                  </a:lnTo>
                  <a:lnTo>
                    <a:pt x="733044" y="294259"/>
                  </a:lnTo>
                  <a:close/>
                </a:path>
                <a:path w="800100" h="1492250">
                  <a:moveTo>
                    <a:pt x="800100" y="1391551"/>
                  </a:moveTo>
                  <a:lnTo>
                    <a:pt x="768324" y="1392555"/>
                  </a:lnTo>
                  <a:lnTo>
                    <a:pt x="758952" y="1097280"/>
                  </a:lnTo>
                  <a:lnTo>
                    <a:pt x="746252" y="1097788"/>
                  </a:lnTo>
                  <a:lnTo>
                    <a:pt x="755624" y="1392948"/>
                  </a:lnTo>
                  <a:lnTo>
                    <a:pt x="723900" y="1393964"/>
                  </a:lnTo>
                  <a:lnTo>
                    <a:pt x="764413" y="1469009"/>
                  </a:lnTo>
                  <a:lnTo>
                    <a:pt x="793597" y="1405636"/>
                  </a:lnTo>
                  <a:lnTo>
                    <a:pt x="800100" y="1391551"/>
                  </a:lnTo>
                  <a:close/>
                </a:path>
              </a:pathLst>
            </a:custGeom>
            <a:solidFill>
              <a:srgbClr val="4471C4"/>
            </a:solidFill>
          </p:spPr>
          <p:txBody>
            <a:bodyPr wrap="square" lIns="0" tIns="0" rIns="0" bIns="0" rtlCol="0"/>
            <a:lstStyle/>
            <a:p>
              <a:endParaRPr/>
            </a:p>
          </p:txBody>
        </p:sp>
      </p:grpSp>
      <p:sp>
        <p:nvSpPr>
          <p:cNvPr id="94" name="object 94"/>
          <p:cNvSpPr txBox="1"/>
          <p:nvPr/>
        </p:nvSpPr>
        <p:spPr>
          <a:xfrm>
            <a:off x="217931" y="5036261"/>
            <a:ext cx="1624965" cy="300355"/>
          </a:xfrm>
          <a:prstGeom prst="rect">
            <a:avLst/>
          </a:prstGeom>
        </p:spPr>
        <p:txBody>
          <a:bodyPr vert="horz" wrap="square" lIns="0" tIns="12700" rIns="0" bIns="0" rtlCol="0">
            <a:spAutoFit/>
          </a:bodyPr>
          <a:lstStyle/>
          <a:p>
            <a:pPr marL="14604">
              <a:lnSpc>
                <a:spcPct val="100000"/>
              </a:lnSpc>
              <a:spcBef>
                <a:spcPts val="100"/>
              </a:spcBef>
            </a:pPr>
            <a:r>
              <a:rPr sz="1800" b="1" dirty="0">
                <a:latin typeface="Calibri"/>
                <a:cs typeface="Calibri"/>
              </a:rPr>
              <a:t>Instruction</a:t>
            </a:r>
            <a:r>
              <a:rPr sz="1800" b="1" spc="-40" dirty="0">
                <a:latin typeface="Calibri"/>
                <a:cs typeface="Calibri"/>
              </a:rPr>
              <a:t> </a:t>
            </a:r>
            <a:r>
              <a:rPr sz="1800" b="1" spc="-10" dirty="0">
                <a:latin typeface="Calibri"/>
                <a:cs typeface="Calibri"/>
              </a:rPr>
              <a:t>Fetch</a:t>
            </a:r>
            <a:endParaRPr sz="1800">
              <a:latin typeface="Calibri"/>
              <a:cs typeface="Calibri"/>
            </a:endParaRPr>
          </a:p>
        </p:txBody>
      </p:sp>
      <p:sp>
        <p:nvSpPr>
          <p:cNvPr id="95" name="object 95"/>
          <p:cNvSpPr txBox="1"/>
          <p:nvPr/>
        </p:nvSpPr>
        <p:spPr>
          <a:xfrm>
            <a:off x="2198370" y="5055565"/>
            <a:ext cx="2320290" cy="300355"/>
          </a:xfrm>
          <a:prstGeom prst="rect">
            <a:avLst/>
          </a:prstGeom>
        </p:spPr>
        <p:txBody>
          <a:bodyPr vert="horz" wrap="square" lIns="0" tIns="12700" rIns="0" bIns="0" rtlCol="0">
            <a:spAutoFit/>
          </a:bodyPr>
          <a:lstStyle/>
          <a:p>
            <a:pPr marL="12700">
              <a:lnSpc>
                <a:spcPct val="100000"/>
              </a:lnSpc>
              <a:spcBef>
                <a:spcPts val="100"/>
              </a:spcBef>
              <a:tabLst>
                <a:tab pos="1570355" algn="l"/>
              </a:tabLst>
            </a:pPr>
            <a:r>
              <a:rPr sz="1800" b="1" spc="-25" dirty="0">
                <a:latin typeface="Calibri"/>
                <a:cs typeface="Calibri"/>
              </a:rPr>
              <a:t>Instr.</a:t>
            </a:r>
            <a:r>
              <a:rPr sz="1800" b="1" spc="-65" dirty="0">
                <a:latin typeface="Calibri"/>
                <a:cs typeface="Calibri"/>
              </a:rPr>
              <a:t> </a:t>
            </a:r>
            <a:r>
              <a:rPr sz="1800" b="1" spc="-10" dirty="0">
                <a:latin typeface="Calibri"/>
                <a:cs typeface="Calibri"/>
              </a:rPr>
              <a:t>Decode</a:t>
            </a:r>
            <a:r>
              <a:rPr sz="1800" b="1" dirty="0">
                <a:latin typeface="Calibri"/>
                <a:cs typeface="Calibri"/>
              </a:rPr>
              <a:t>	</a:t>
            </a:r>
            <a:r>
              <a:rPr sz="1800" b="1" spc="-10" dirty="0">
                <a:latin typeface="Calibri"/>
                <a:cs typeface="Calibri"/>
              </a:rPr>
              <a:t>Execute</a:t>
            </a:r>
            <a:endParaRPr sz="1800">
              <a:latin typeface="Calibri"/>
              <a:cs typeface="Calibri"/>
            </a:endParaRPr>
          </a:p>
        </p:txBody>
      </p:sp>
      <p:sp>
        <p:nvSpPr>
          <p:cNvPr id="96" name="object 96"/>
          <p:cNvSpPr txBox="1"/>
          <p:nvPr/>
        </p:nvSpPr>
        <p:spPr>
          <a:xfrm>
            <a:off x="7016622" y="5038725"/>
            <a:ext cx="84010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Memory</a:t>
            </a:r>
            <a:endParaRPr sz="1800">
              <a:latin typeface="Calibri"/>
              <a:cs typeface="Calibri"/>
            </a:endParaRPr>
          </a:p>
        </p:txBody>
      </p:sp>
      <p:sp>
        <p:nvSpPr>
          <p:cNvPr id="97" name="object 97"/>
          <p:cNvSpPr txBox="1"/>
          <p:nvPr/>
        </p:nvSpPr>
        <p:spPr>
          <a:xfrm>
            <a:off x="9172956" y="4995417"/>
            <a:ext cx="2618740" cy="299720"/>
          </a:xfrm>
          <a:prstGeom prst="rect">
            <a:avLst/>
          </a:prstGeom>
        </p:spPr>
        <p:txBody>
          <a:bodyPr vert="horz" wrap="square" lIns="0" tIns="12700" rIns="0" bIns="0" rtlCol="0">
            <a:spAutoFit/>
          </a:bodyPr>
          <a:lstStyle/>
          <a:p>
            <a:pPr marL="42545">
              <a:lnSpc>
                <a:spcPct val="100000"/>
              </a:lnSpc>
              <a:spcBef>
                <a:spcPts val="100"/>
              </a:spcBef>
            </a:pPr>
            <a:r>
              <a:rPr sz="1800" b="1" dirty="0">
                <a:latin typeface="Calibri"/>
                <a:cs typeface="Calibri"/>
              </a:rPr>
              <a:t>Register</a:t>
            </a:r>
            <a:r>
              <a:rPr sz="1800" b="1" spc="-60" dirty="0">
                <a:latin typeface="Calibri"/>
                <a:cs typeface="Calibri"/>
              </a:rPr>
              <a:t> </a:t>
            </a:r>
            <a:r>
              <a:rPr sz="1800" b="1" spc="-20" dirty="0">
                <a:latin typeface="Calibri"/>
                <a:cs typeface="Calibri"/>
              </a:rPr>
              <a:t>Write-Back</a:t>
            </a:r>
            <a:endParaRPr sz="1800">
              <a:latin typeface="Calibri"/>
              <a:cs typeface="Calibri"/>
            </a:endParaRPr>
          </a:p>
        </p:txBody>
      </p:sp>
      <p:grpSp>
        <p:nvGrpSpPr>
          <p:cNvPr id="98" name="object 98"/>
          <p:cNvGrpSpPr/>
          <p:nvPr/>
        </p:nvGrpSpPr>
        <p:grpSpPr>
          <a:xfrm>
            <a:off x="1766061" y="2276601"/>
            <a:ext cx="453390" cy="2224405"/>
            <a:chOff x="1766061" y="2276601"/>
            <a:chExt cx="453390" cy="2224405"/>
          </a:xfrm>
        </p:grpSpPr>
        <p:sp>
          <p:nvSpPr>
            <p:cNvPr id="99" name="object 99"/>
            <p:cNvSpPr/>
            <p:nvPr/>
          </p:nvSpPr>
          <p:spPr>
            <a:xfrm>
              <a:off x="1772411" y="2282951"/>
              <a:ext cx="440690" cy="2211705"/>
            </a:xfrm>
            <a:custGeom>
              <a:avLst/>
              <a:gdLst/>
              <a:ahLst/>
              <a:cxnLst/>
              <a:rect l="l" t="t" r="r" b="b"/>
              <a:pathLst>
                <a:path w="440689" h="2211704">
                  <a:moveTo>
                    <a:pt x="440436" y="0"/>
                  </a:moveTo>
                  <a:lnTo>
                    <a:pt x="0" y="0"/>
                  </a:lnTo>
                  <a:lnTo>
                    <a:pt x="0" y="2211324"/>
                  </a:lnTo>
                  <a:lnTo>
                    <a:pt x="440436" y="2211324"/>
                  </a:lnTo>
                  <a:lnTo>
                    <a:pt x="440436" y="0"/>
                  </a:lnTo>
                  <a:close/>
                </a:path>
              </a:pathLst>
            </a:custGeom>
            <a:solidFill>
              <a:srgbClr val="4471C4"/>
            </a:solidFill>
          </p:spPr>
          <p:txBody>
            <a:bodyPr wrap="square" lIns="0" tIns="0" rIns="0" bIns="0" rtlCol="0"/>
            <a:lstStyle/>
            <a:p>
              <a:endParaRPr/>
            </a:p>
          </p:txBody>
        </p:sp>
        <p:sp>
          <p:nvSpPr>
            <p:cNvPr id="100" name="object 100"/>
            <p:cNvSpPr/>
            <p:nvPr/>
          </p:nvSpPr>
          <p:spPr>
            <a:xfrm>
              <a:off x="1772411" y="2282951"/>
              <a:ext cx="440690" cy="2211705"/>
            </a:xfrm>
            <a:custGeom>
              <a:avLst/>
              <a:gdLst/>
              <a:ahLst/>
              <a:cxnLst/>
              <a:rect l="l" t="t" r="r" b="b"/>
              <a:pathLst>
                <a:path w="440689" h="2211704">
                  <a:moveTo>
                    <a:pt x="0" y="2211324"/>
                  </a:moveTo>
                  <a:lnTo>
                    <a:pt x="440436" y="2211324"/>
                  </a:lnTo>
                  <a:lnTo>
                    <a:pt x="440436" y="0"/>
                  </a:lnTo>
                  <a:lnTo>
                    <a:pt x="0" y="0"/>
                  </a:lnTo>
                  <a:lnTo>
                    <a:pt x="0" y="2211324"/>
                  </a:lnTo>
                  <a:close/>
                </a:path>
              </a:pathLst>
            </a:custGeom>
            <a:ln w="12699">
              <a:solidFill>
                <a:srgbClr val="2E528F"/>
              </a:solidFill>
            </a:ln>
          </p:spPr>
          <p:txBody>
            <a:bodyPr wrap="square" lIns="0" tIns="0" rIns="0" bIns="0" rtlCol="0"/>
            <a:lstStyle/>
            <a:p>
              <a:endParaRPr/>
            </a:p>
          </p:txBody>
        </p:sp>
      </p:grpSp>
      <p:sp>
        <p:nvSpPr>
          <p:cNvPr id="101" name="object 101"/>
          <p:cNvSpPr txBox="1"/>
          <p:nvPr/>
        </p:nvSpPr>
        <p:spPr>
          <a:xfrm>
            <a:off x="1857248" y="3087115"/>
            <a:ext cx="26924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IF/</a:t>
            </a:r>
            <a:endParaRPr sz="1800">
              <a:latin typeface="Calibri"/>
              <a:cs typeface="Calibri"/>
            </a:endParaRPr>
          </a:p>
        </p:txBody>
      </p:sp>
      <p:sp>
        <p:nvSpPr>
          <p:cNvPr id="102" name="object 102"/>
          <p:cNvSpPr txBox="1"/>
          <p:nvPr/>
        </p:nvSpPr>
        <p:spPr>
          <a:xfrm>
            <a:off x="1880107" y="3361131"/>
            <a:ext cx="224790"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ID</a:t>
            </a:r>
            <a:endParaRPr sz="1800">
              <a:latin typeface="Calibri"/>
              <a:cs typeface="Calibri"/>
            </a:endParaRPr>
          </a:p>
        </p:txBody>
      </p:sp>
      <p:grpSp>
        <p:nvGrpSpPr>
          <p:cNvPr id="103" name="object 103"/>
          <p:cNvGrpSpPr/>
          <p:nvPr/>
        </p:nvGrpSpPr>
        <p:grpSpPr>
          <a:xfrm>
            <a:off x="3472244" y="2269632"/>
            <a:ext cx="495934" cy="2224405"/>
            <a:chOff x="3422650" y="2262885"/>
            <a:chExt cx="495934" cy="2224405"/>
          </a:xfrm>
        </p:grpSpPr>
        <p:sp>
          <p:nvSpPr>
            <p:cNvPr id="104" name="object 104"/>
            <p:cNvSpPr/>
            <p:nvPr/>
          </p:nvSpPr>
          <p:spPr>
            <a:xfrm>
              <a:off x="3429000" y="2269235"/>
              <a:ext cx="483234" cy="2211705"/>
            </a:xfrm>
            <a:custGeom>
              <a:avLst/>
              <a:gdLst/>
              <a:ahLst/>
              <a:cxnLst/>
              <a:rect l="l" t="t" r="r" b="b"/>
              <a:pathLst>
                <a:path w="483235" h="2211704">
                  <a:moveTo>
                    <a:pt x="483108" y="0"/>
                  </a:moveTo>
                  <a:lnTo>
                    <a:pt x="0" y="0"/>
                  </a:lnTo>
                  <a:lnTo>
                    <a:pt x="0" y="2211324"/>
                  </a:lnTo>
                  <a:lnTo>
                    <a:pt x="483108" y="2211324"/>
                  </a:lnTo>
                  <a:lnTo>
                    <a:pt x="483108" y="0"/>
                  </a:lnTo>
                  <a:close/>
                </a:path>
              </a:pathLst>
            </a:custGeom>
            <a:solidFill>
              <a:srgbClr val="4471C4"/>
            </a:solidFill>
          </p:spPr>
          <p:txBody>
            <a:bodyPr wrap="square" lIns="0" tIns="0" rIns="0" bIns="0" rtlCol="0"/>
            <a:lstStyle/>
            <a:p>
              <a:endParaRPr/>
            </a:p>
          </p:txBody>
        </p:sp>
        <p:sp>
          <p:nvSpPr>
            <p:cNvPr id="105" name="object 105"/>
            <p:cNvSpPr/>
            <p:nvPr/>
          </p:nvSpPr>
          <p:spPr>
            <a:xfrm>
              <a:off x="3429000" y="2269235"/>
              <a:ext cx="483234" cy="2211705"/>
            </a:xfrm>
            <a:custGeom>
              <a:avLst/>
              <a:gdLst/>
              <a:ahLst/>
              <a:cxnLst/>
              <a:rect l="l" t="t" r="r" b="b"/>
              <a:pathLst>
                <a:path w="483235" h="2211704">
                  <a:moveTo>
                    <a:pt x="0" y="2211324"/>
                  </a:moveTo>
                  <a:lnTo>
                    <a:pt x="483108" y="2211324"/>
                  </a:lnTo>
                  <a:lnTo>
                    <a:pt x="483108" y="0"/>
                  </a:lnTo>
                  <a:lnTo>
                    <a:pt x="0" y="0"/>
                  </a:lnTo>
                  <a:lnTo>
                    <a:pt x="0" y="2211324"/>
                  </a:lnTo>
                  <a:close/>
                </a:path>
              </a:pathLst>
            </a:custGeom>
            <a:ln w="12700">
              <a:solidFill>
                <a:srgbClr val="2E528F"/>
              </a:solidFill>
            </a:ln>
          </p:spPr>
          <p:txBody>
            <a:bodyPr wrap="square" lIns="0" tIns="0" rIns="0" bIns="0" rtlCol="0"/>
            <a:lstStyle/>
            <a:p>
              <a:endParaRPr/>
            </a:p>
          </p:txBody>
        </p:sp>
      </p:grpSp>
      <p:sp>
        <p:nvSpPr>
          <p:cNvPr id="106" name="object 106"/>
          <p:cNvSpPr txBox="1"/>
          <p:nvPr/>
        </p:nvSpPr>
        <p:spPr>
          <a:xfrm>
            <a:off x="3514090" y="3073095"/>
            <a:ext cx="312420" cy="57467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ID/</a:t>
            </a:r>
            <a:endParaRPr sz="1800">
              <a:latin typeface="Calibri"/>
              <a:cs typeface="Calibri"/>
            </a:endParaRPr>
          </a:p>
          <a:p>
            <a:pPr marL="41275">
              <a:lnSpc>
                <a:spcPct val="100000"/>
              </a:lnSpc>
              <a:spcBef>
                <a:spcPts val="5"/>
              </a:spcBef>
            </a:pPr>
            <a:r>
              <a:rPr sz="1800" spc="-25" dirty="0">
                <a:solidFill>
                  <a:srgbClr val="FFFFFF"/>
                </a:solidFill>
                <a:latin typeface="Calibri"/>
                <a:cs typeface="Calibri"/>
              </a:rPr>
              <a:t>EX</a:t>
            </a:r>
            <a:endParaRPr sz="1800">
              <a:latin typeface="Calibri"/>
              <a:cs typeface="Calibri"/>
            </a:endParaRPr>
          </a:p>
        </p:txBody>
      </p:sp>
      <p:grpSp>
        <p:nvGrpSpPr>
          <p:cNvPr id="107" name="object 107"/>
          <p:cNvGrpSpPr/>
          <p:nvPr/>
        </p:nvGrpSpPr>
        <p:grpSpPr>
          <a:xfrm>
            <a:off x="6335014" y="2253742"/>
            <a:ext cx="694055" cy="2224405"/>
            <a:chOff x="6335014" y="2253742"/>
            <a:chExt cx="694055" cy="2224405"/>
          </a:xfrm>
        </p:grpSpPr>
        <p:sp>
          <p:nvSpPr>
            <p:cNvPr id="108" name="object 108"/>
            <p:cNvSpPr/>
            <p:nvPr/>
          </p:nvSpPr>
          <p:spPr>
            <a:xfrm>
              <a:off x="6341364" y="2260092"/>
              <a:ext cx="681355" cy="2211705"/>
            </a:xfrm>
            <a:custGeom>
              <a:avLst/>
              <a:gdLst/>
              <a:ahLst/>
              <a:cxnLst/>
              <a:rect l="l" t="t" r="r" b="b"/>
              <a:pathLst>
                <a:path w="681354" h="2211704">
                  <a:moveTo>
                    <a:pt x="681228" y="0"/>
                  </a:moveTo>
                  <a:lnTo>
                    <a:pt x="0" y="0"/>
                  </a:lnTo>
                  <a:lnTo>
                    <a:pt x="0" y="2211323"/>
                  </a:lnTo>
                  <a:lnTo>
                    <a:pt x="681228" y="2211323"/>
                  </a:lnTo>
                  <a:lnTo>
                    <a:pt x="681228" y="0"/>
                  </a:lnTo>
                  <a:close/>
                </a:path>
              </a:pathLst>
            </a:custGeom>
            <a:solidFill>
              <a:srgbClr val="4471C4"/>
            </a:solidFill>
          </p:spPr>
          <p:txBody>
            <a:bodyPr wrap="square" lIns="0" tIns="0" rIns="0" bIns="0" rtlCol="0"/>
            <a:lstStyle/>
            <a:p>
              <a:endParaRPr/>
            </a:p>
          </p:txBody>
        </p:sp>
        <p:sp>
          <p:nvSpPr>
            <p:cNvPr id="109" name="object 109"/>
            <p:cNvSpPr/>
            <p:nvPr/>
          </p:nvSpPr>
          <p:spPr>
            <a:xfrm>
              <a:off x="6341364" y="2260092"/>
              <a:ext cx="681355" cy="2211705"/>
            </a:xfrm>
            <a:custGeom>
              <a:avLst/>
              <a:gdLst/>
              <a:ahLst/>
              <a:cxnLst/>
              <a:rect l="l" t="t" r="r" b="b"/>
              <a:pathLst>
                <a:path w="681354" h="2211704">
                  <a:moveTo>
                    <a:pt x="0" y="2211323"/>
                  </a:moveTo>
                  <a:lnTo>
                    <a:pt x="681228" y="2211323"/>
                  </a:lnTo>
                  <a:lnTo>
                    <a:pt x="681228" y="0"/>
                  </a:lnTo>
                  <a:lnTo>
                    <a:pt x="0" y="0"/>
                  </a:lnTo>
                  <a:lnTo>
                    <a:pt x="0" y="2211323"/>
                  </a:lnTo>
                  <a:close/>
                </a:path>
              </a:pathLst>
            </a:custGeom>
            <a:ln w="12699">
              <a:solidFill>
                <a:srgbClr val="2E528F"/>
              </a:solidFill>
            </a:ln>
          </p:spPr>
          <p:txBody>
            <a:bodyPr wrap="square" lIns="0" tIns="0" rIns="0" bIns="0" rtlCol="0"/>
            <a:lstStyle/>
            <a:p>
              <a:endParaRPr/>
            </a:p>
          </p:txBody>
        </p:sp>
      </p:grpSp>
      <p:sp>
        <p:nvSpPr>
          <p:cNvPr id="110" name="object 110"/>
          <p:cNvSpPr txBox="1"/>
          <p:nvPr/>
        </p:nvSpPr>
        <p:spPr>
          <a:xfrm>
            <a:off x="6423152" y="3064255"/>
            <a:ext cx="431165" cy="574040"/>
          </a:xfrm>
          <a:prstGeom prst="rect">
            <a:avLst/>
          </a:prstGeom>
        </p:spPr>
        <p:txBody>
          <a:bodyPr vert="horz" wrap="square" lIns="0" tIns="12700" rIns="0" bIns="0" rtlCol="0">
            <a:spAutoFit/>
          </a:bodyPr>
          <a:lstStyle/>
          <a:p>
            <a:pPr marL="12700" marR="5080" indent="86360">
              <a:lnSpc>
                <a:spcPct val="100000"/>
              </a:lnSpc>
              <a:spcBef>
                <a:spcPts val="100"/>
              </a:spcBef>
            </a:pPr>
            <a:r>
              <a:rPr sz="1800" spc="-25" dirty="0">
                <a:solidFill>
                  <a:srgbClr val="FFFFFF"/>
                </a:solidFill>
                <a:latin typeface="Calibri"/>
                <a:cs typeface="Calibri"/>
              </a:rPr>
              <a:t>EX/ Me</a:t>
            </a:r>
            <a:endParaRPr sz="1800">
              <a:latin typeface="Calibri"/>
              <a:cs typeface="Calibri"/>
            </a:endParaRPr>
          </a:p>
        </p:txBody>
      </p:sp>
      <p:sp>
        <p:nvSpPr>
          <p:cNvPr id="111" name="object 111"/>
          <p:cNvSpPr txBox="1"/>
          <p:nvPr/>
        </p:nvSpPr>
        <p:spPr>
          <a:xfrm>
            <a:off x="6745120" y="1997329"/>
            <a:ext cx="4616450" cy="2106930"/>
          </a:xfrm>
          <a:prstGeom prst="rect">
            <a:avLst/>
          </a:prstGeom>
        </p:spPr>
        <p:txBody>
          <a:bodyPr vert="horz" wrap="square" lIns="0" tIns="0" rIns="0" bIns="0" rtlCol="0">
            <a:spAutoFit/>
          </a:bodyPr>
          <a:lstStyle/>
          <a:p>
            <a:pPr algn="r">
              <a:lnSpc>
                <a:spcPts val="1290"/>
              </a:lnSpc>
              <a:tabLst>
                <a:tab pos="1059815" algn="l"/>
                <a:tab pos="2150745" algn="l"/>
                <a:tab pos="3278504" algn="l"/>
              </a:tabLst>
            </a:pPr>
            <a:r>
              <a:rPr sz="1200" b="1" spc="-750" dirty="0">
                <a:latin typeface="Calibri"/>
                <a:cs typeface="Calibri"/>
              </a:rPr>
              <a:t>A</a:t>
            </a:r>
            <a:r>
              <a:rPr sz="1200" b="1" spc="-20" dirty="0">
                <a:latin typeface="Calibri"/>
                <a:cs typeface="Calibri"/>
              </a:rPr>
              <a:t>A</a:t>
            </a:r>
            <a:r>
              <a:rPr sz="1200" b="1" spc="-665" dirty="0">
                <a:latin typeface="Calibri"/>
                <a:cs typeface="Calibri"/>
              </a:rPr>
              <a:t>d</a:t>
            </a:r>
            <a:r>
              <a:rPr sz="1200" b="1" spc="-20" dirty="0">
                <a:latin typeface="Calibri"/>
                <a:cs typeface="Calibri"/>
              </a:rPr>
              <a:t>d</a:t>
            </a:r>
            <a:r>
              <a:rPr sz="1200" b="1" spc="-665" dirty="0">
                <a:latin typeface="Calibri"/>
                <a:cs typeface="Calibri"/>
              </a:rPr>
              <a:t>d</a:t>
            </a:r>
            <a:r>
              <a:rPr sz="1200" b="1" spc="-25" dirty="0">
                <a:latin typeface="Calibri"/>
                <a:cs typeface="Calibri"/>
              </a:rPr>
              <a:t>d</a:t>
            </a:r>
            <a:r>
              <a:rPr sz="1200" b="1" spc="-450" dirty="0">
                <a:latin typeface="Calibri"/>
                <a:cs typeface="Calibri"/>
              </a:rPr>
              <a:t>r</a:t>
            </a:r>
            <a:r>
              <a:rPr sz="1200" b="1" spc="-20" dirty="0">
                <a:latin typeface="Calibri"/>
                <a:cs typeface="Calibri"/>
              </a:rPr>
              <a:t>r</a:t>
            </a:r>
            <a:r>
              <a:rPr sz="1200" b="1" dirty="0">
                <a:latin typeface="Calibri"/>
                <a:cs typeface="Calibri"/>
              </a:rPr>
              <a:t>	</a:t>
            </a:r>
            <a:r>
              <a:rPr sz="1800" b="1" spc="-30" baseline="2314" dirty="0">
                <a:latin typeface="Calibri"/>
                <a:cs typeface="Calibri"/>
              </a:rPr>
              <a:t>Data</a:t>
            </a:r>
            <a:r>
              <a:rPr sz="1800" b="1" baseline="2314" dirty="0">
                <a:latin typeface="Calibri"/>
                <a:cs typeface="Calibri"/>
              </a:rPr>
              <a:t>	</a:t>
            </a:r>
            <a:r>
              <a:rPr sz="1800" b="1" spc="-15" baseline="2314" dirty="0">
                <a:latin typeface="Calibri"/>
                <a:cs typeface="Calibri"/>
              </a:rPr>
              <a:t>Output/Read</a:t>
            </a:r>
            <a:r>
              <a:rPr sz="1800" b="1" baseline="2314" dirty="0">
                <a:latin typeface="Calibri"/>
                <a:cs typeface="Calibri"/>
              </a:rPr>
              <a:t>	</a:t>
            </a:r>
            <a:r>
              <a:rPr sz="1800" b="1" spc="-15" baseline="6944" dirty="0">
                <a:latin typeface="Calibri"/>
                <a:cs typeface="Calibri"/>
              </a:rPr>
              <a:t>Output/Read</a:t>
            </a:r>
            <a:endParaRPr sz="1800" baseline="6944">
              <a:latin typeface="Calibri"/>
              <a:cs typeface="Calibri"/>
            </a:endParaRPr>
          </a:p>
          <a:p>
            <a:pPr marL="1558290" marR="184150" indent="-1060450">
              <a:lnSpc>
                <a:spcPts val="1390"/>
              </a:lnSpc>
              <a:spcBef>
                <a:spcPts val="90"/>
              </a:spcBef>
              <a:tabLst>
                <a:tab pos="1558290" algn="l"/>
                <a:tab pos="2649855" algn="l"/>
                <a:tab pos="3777615" algn="l"/>
              </a:tabLst>
            </a:pPr>
            <a:r>
              <a:rPr sz="1200" b="1" spc="-680" dirty="0">
                <a:latin typeface="Calibri"/>
                <a:cs typeface="Calibri"/>
              </a:rPr>
              <a:t>R</a:t>
            </a:r>
            <a:r>
              <a:rPr sz="1200" b="1" spc="-20" dirty="0">
                <a:latin typeface="Calibri"/>
                <a:cs typeface="Calibri"/>
              </a:rPr>
              <a:t>R</a:t>
            </a:r>
            <a:r>
              <a:rPr sz="1200" b="1" spc="-605" dirty="0">
                <a:latin typeface="Calibri"/>
                <a:cs typeface="Calibri"/>
              </a:rPr>
              <a:t>e</a:t>
            </a:r>
            <a:r>
              <a:rPr sz="1200" b="1" spc="-5" dirty="0">
                <a:latin typeface="Calibri"/>
                <a:cs typeface="Calibri"/>
              </a:rPr>
              <a:t>e</a:t>
            </a:r>
            <a:r>
              <a:rPr sz="1200" b="1" spc="-570" dirty="0">
                <a:latin typeface="Calibri"/>
                <a:cs typeface="Calibri"/>
              </a:rPr>
              <a:t>g</a:t>
            </a:r>
            <a:r>
              <a:rPr sz="1200" b="1" dirty="0">
                <a:latin typeface="Calibri"/>
                <a:cs typeface="Calibri"/>
              </a:rPr>
              <a:t>g</a:t>
            </a:r>
            <a:r>
              <a:rPr sz="1200" b="1" spc="10" dirty="0">
                <a:latin typeface="Calibri"/>
                <a:cs typeface="Calibri"/>
              </a:rPr>
              <a:t> </a:t>
            </a:r>
            <a:r>
              <a:rPr sz="1200" b="1" spc="-785" dirty="0">
                <a:latin typeface="Calibri"/>
                <a:cs typeface="Calibri"/>
              </a:rPr>
              <a:t>A</a:t>
            </a:r>
            <a:r>
              <a:rPr sz="1200" b="1" spc="-55" dirty="0">
                <a:latin typeface="Calibri"/>
                <a:cs typeface="Calibri"/>
              </a:rPr>
              <a:t>A</a:t>
            </a:r>
            <a:r>
              <a:rPr sz="1200" b="1" dirty="0">
                <a:latin typeface="Calibri"/>
                <a:cs typeface="Calibri"/>
              </a:rPr>
              <a:t>	</a:t>
            </a:r>
            <a:r>
              <a:rPr sz="1800" b="1" baseline="2314" dirty="0">
                <a:latin typeface="Calibri"/>
                <a:cs typeface="Calibri"/>
              </a:rPr>
              <a:t>Reg</a:t>
            </a:r>
            <a:r>
              <a:rPr sz="1800" b="1" spc="-37" baseline="2314" dirty="0">
                <a:latin typeface="Calibri"/>
                <a:cs typeface="Calibri"/>
              </a:rPr>
              <a:t> </a:t>
            </a:r>
            <a:r>
              <a:rPr sz="1800" b="1" spc="-75" baseline="2314" dirty="0">
                <a:latin typeface="Calibri"/>
                <a:cs typeface="Calibri"/>
              </a:rPr>
              <a:t>B</a:t>
            </a:r>
            <a:r>
              <a:rPr sz="1800" b="1" baseline="2314" dirty="0">
                <a:latin typeface="Calibri"/>
                <a:cs typeface="Calibri"/>
              </a:rPr>
              <a:t>	Reg</a:t>
            </a:r>
            <a:r>
              <a:rPr sz="1800" b="1" spc="-7" baseline="2314" dirty="0">
                <a:latin typeface="Calibri"/>
                <a:cs typeface="Calibri"/>
              </a:rPr>
              <a:t> </a:t>
            </a:r>
            <a:r>
              <a:rPr sz="1800" b="1" baseline="2314" dirty="0">
                <a:latin typeface="Calibri"/>
                <a:cs typeface="Calibri"/>
              </a:rPr>
              <a:t>C</a:t>
            </a:r>
            <a:r>
              <a:rPr sz="1800" b="1" spc="-15" baseline="2314" dirty="0">
                <a:latin typeface="Calibri"/>
                <a:cs typeface="Calibri"/>
              </a:rPr>
              <a:t> </a:t>
            </a:r>
            <a:r>
              <a:rPr sz="1800" b="1" spc="-30" baseline="2314" dirty="0">
                <a:latin typeface="Calibri"/>
                <a:cs typeface="Calibri"/>
              </a:rPr>
              <a:t>Data</a:t>
            </a:r>
            <a:r>
              <a:rPr sz="1800" b="1" baseline="2314" dirty="0">
                <a:latin typeface="Calibri"/>
                <a:cs typeface="Calibri"/>
              </a:rPr>
              <a:t>	</a:t>
            </a:r>
            <a:r>
              <a:rPr sz="1800" b="1" baseline="6944" dirty="0">
                <a:latin typeface="Calibri"/>
                <a:cs typeface="Calibri"/>
              </a:rPr>
              <a:t>Reg</a:t>
            </a:r>
            <a:r>
              <a:rPr sz="1800" b="1" spc="-37" baseline="6944" dirty="0">
                <a:latin typeface="Calibri"/>
                <a:cs typeface="Calibri"/>
              </a:rPr>
              <a:t> </a:t>
            </a:r>
            <a:r>
              <a:rPr sz="1800" b="1" spc="-15" baseline="6944" dirty="0">
                <a:latin typeface="Calibri"/>
                <a:cs typeface="Calibri"/>
              </a:rPr>
              <a:t>Select </a:t>
            </a:r>
            <a:r>
              <a:rPr sz="1200" b="1" dirty="0">
                <a:latin typeface="Calibri"/>
                <a:cs typeface="Calibri"/>
              </a:rPr>
              <a:t>(Ld</a:t>
            </a:r>
            <a:r>
              <a:rPr sz="1200" b="1" spc="10" dirty="0">
                <a:latin typeface="Calibri"/>
                <a:cs typeface="Calibri"/>
              </a:rPr>
              <a:t> </a:t>
            </a:r>
            <a:r>
              <a:rPr sz="1200" b="1" spc="-10" dirty="0">
                <a:latin typeface="Calibri"/>
                <a:cs typeface="Calibri"/>
              </a:rPr>
              <a:t>Only)</a:t>
            </a:r>
            <a:endParaRPr sz="1200">
              <a:latin typeface="Calibri"/>
              <a:cs typeface="Calibri"/>
            </a:endParaRPr>
          </a:p>
          <a:p>
            <a:pPr marL="278130">
              <a:lnSpc>
                <a:spcPts val="1705"/>
              </a:lnSpc>
              <a:spcBef>
                <a:spcPts val="855"/>
              </a:spcBef>
              <a:tabLst>
                <a:tab pos="753110" algn="l"/>
                <a:tab pos="3280410" algn="l"/>
              </a:tabLst>
            </a:pPr>
            <a:r>
              <a:rPr sz="1800" spc="-15" baseline="37037" dirty="0">
                <a:latin typeface="Calibri"/>
                <a:cs typeface="Calibri"/>
              </a:rPr>
              <a:t>Cont.</a:t>
            </a:r>
            <a:r>
              <a:rPr sz="1800" baseline="37037" dirty="0">
                <a:latin typeface="Calibri"/>
                <a:cs typeface="Calibri"/>
              </a:rPr>
              <a:t>	</a:t>
            </a:r>
            <a:r>
              <a:rPr sz="2700" spc="-15" baseline="10802" dirty="0">
                <a:solidFill>
                  <a:srgbClr val="FFFFFF"/>
                </a:solidFill>
                <a:latin typeface="Calibri"/>
                <a:cs typeface="Calibri"/>
              </a:rPr>
              <a:t>Memory</a:t>
            </a:r>
            <a:r>
              <a:rPr sz="2700" baseline="10802" dirty="0">
                <a:solidFill>
                  <a:srgbClr val="FFFFFF"/>
                </a:solidFill>
                <a:latin typeface="Calibri"/>
                <a:cs typeface="Calibri"/>
              </a:rPr>
              <a:t>	</a:t>
            </a:r>
            <a:r>
              <a:rPr sz="1800" spc="-10" dirty="0">
                <a:solidFill>
                  <a:srgbClr val="FFFFFF"/>
                </a:solidFill>
                <a:latin typeface="Calibri"/>
                <a:cs typeface="Calibri"/>
              </a:rPr>
              <a:t>Register</a:t>
            </a:r>
            <a:endParaRPr sz="1800">
              <a:latin typeface="Calibri"/>
              <a:cs typeface="Calibri"/>
            </a:endParaRPr>
          </a:p>
          <a:p>
            <a:pPr marL="278130">
              <a:lnSpc>
                <a:spcPts val="720"/>
              </a:lnSpc>
            </a:pPr>
            <a:r>
              <a:rPr sz="1200" spc="-10" dirty="0">
                <a:latin typeface="Calibri"/>
                <a:cs typeface="Calibri"/>
              </a:rPr>
              <a:t>Sigs.:</a:t>
            </a:r>
            <a:endParaRPr sz="1200">
              <a:latin typeface="Calibri"/>
              <a:cs typeface="Calibri"/>
            </a:endParaRPr>
          </a:p>
          <a:p>
            <a:pPr marL="278130">
              <a:lnSpc>
                <a:spcPts val="1355"/>
              </a:lnSpc>
              <a:tabLst>
                <a:tab pos="753110" algn="l"/>
                <a:tab pos="1736725" algn="l"/>
                <a:tab pos="3280410" algn="l"/>
              </a:tabLst>
            </a:pPr>
            <a:r>
              <a:rPr sz="1800" spc="-37" baseline="2314" dirty="0">
                <a:latin typeface="Calibri"/>
                <a:cs typeface="Calibri"/>
              </a:rPr>
              <a:t>Op.</a:t>
            </a:r>
            <a:r>
              <a:rPr sz="1800" baseline="2314" dirty="0">
                <a:latin typeface="Calibri"/>
                <a:cs typeface="Calibri"/>
              </a:rPr>
              <a:t>	</a:t>
            </a:r>
            <a:r>
              <a:rPr sz="2700" spc="-30" baseline="10802" dirty="0">
                <a:solidFill>
                  <a:srgbClr val="FFFFFF"/>
                </a:solidFill>
                <a:latin typeface="Calibri"/>
                <a:cs typeface="Calibri"/>
              </a:rPr>
              <a:t>Unit</a:t>
            </a:r>
            <a:r>
              <a:rPr sz="2700" baseline="10802" dirty="0">
                <a:solidFill>
                  <a:srgbClr val="FFFFFF"/>
                </a:solidFill>
                <a:latin typeface="Calibri"/>
                <a:cs typeface="Calibri"/>
              </a:rPr>
              <a:t>	</a:t>
            </a:r>
            <a:r>
              <a:rPr sz="1800" b="1" spc="-1050" baseline="43981" dirty="0">
                <a:latin typeface="Calibri"/>
                <a:cs typeface="Calibri"/>
              </a:rPr>
              <a:t>R</a:t>
            </a:r>
            <a:r>
              <a:rPr sz="1800" b="1" spc="-52" baseline="43981" dirty="0">
                <a:latin typeface="Calibri"/>
                <a:cs typeface="Calibri"/>
              </a:rPr>
              <a:t>R</a:t>
            </a:r>
            <a:r>
              <a:rPr sz="1800" b="1" spc="-937" baseline="43981" dirty="0">
                <a:latin typeface="Calibri"/>
                <a:cs typeface="Calibri"/>
              </a:rPr>
              <a:t>e</a:t>
            </a:r>
            <a:r>
              <a:rPr sz="1800" b="1" spc="-44" baseline="43981" dirty="0">
                <a:latin typeface="Calibri"/>
                <a:cs typeface="Calibri"/>
              </a:rPr>
              <a:t>e</a:t>
            </a:r>
            <a:r>
              <a:rPr sz="1800" b="1" spc="-922" baseline="43981" dirty="0">
                <a:latin typeface="Calibri"/>
                <a:cs typeface="Calibri"/>
              </a:rPr>
              <a:t>a</a:t>
            </a:r>
            <a:r>
              <a:rPr sz="1800" b="1" spc="-44" baseline="43981" dirty="0">
                <a:latin typeface="Calibri"/>
                <a:cs typeface="Calibri"/>
              </a:rPr>
              <a:t>a</a:t>
            </a:r>
            <a:r>
              <a:rPr sz="1800" b="1" spc="-997" baseline="43981" dirty="0">
                <a:latin typeface="Calibri"/>
                <a:cs typeface="Calibri"/>
              </a:rPr>
              <a:t>d</a:t>
            </a:r>
            <a:r>
              <a:rPr sz="1800" b="1" spc="-30" baseline="43981" dirty="0">
                <a:latin typeface="Calibri"/>
                <a:cs typeface="Calibri"/>
              </a:rPr>
              <a:t>d</a:t>
            </a:r>
            <a:r>
              <a:rPr sz="1800" b="1" baseline="43981" dirty="0">
                <a:latin typeface="Calibri"/>
                <a:cs typeface="Calibri"/>
              </a:rPr>
              <a:t>	</a:t>
            </a:r>
            <a:r>
              <a:rPr sz="1800" spc="-10" dirty="0">
                <a:solidFill>
                  <a:srgbClr val="FFFFFF"/>
                </a:solidFill>
                <a:latin typeface="Calibri"/>
                <a:cs typeface="Calibri"/>
              </a:rPr>
              <a:t>Writeback</a:t>
            </a:r>
            <a:endParaRPr sz="1800">
              <a:latin typeface="Calibri"/>
              <a:cs typeface="Calibri"/>
            </a:endParaRPr>
          </a:p>
          <a:p>
            <a:pPr marR="722630" algn="ctr">
              <a:lnSpc>
                <a:spcPts val="625"/>
              </a:lnSpc>
            </a:pPr>
            <a:r>
              <a:rPr sz="1200" b="1" dirty="0">
                <a:latin typeface="Calibri"/>
                <a:cs typeface="Calibri"/>
              </a:rPr>
              <a:t>D</a:t>
            </a:r>
            <a:r>
              <a:rPr sz="1200" b="1" spc="-1350" dirty="0">
                <a:latin typeface="Calibri"/>
                <a:cs typeface="Calibri"/>
              </a:rPr>
              <a:t>a</a:t>
            </a:r>
            <a:r>
              <a:rPr sz="1200" b="1" dirty="0">
                <a:latin typeface="Calibri"/>
                <a:cs typeface="Calibri"/>
              </a:rPr>
              <a:t>D</a:t>
            </a:r>
            <a:r>
              <a:rPr sz="1200" b="1" spc="-20" dirty="0">
                <a:latin typeface="Calibri"/>
                <a:cs typeface="Calibri"/>
              </a:rPr>
              <a:t>a</a:t>
            </a:r>
            <a:r>
              <a:rPr sz="1200" b="1" spc="-420" dirty="0">
                <a:latin typeface="Calibri"/>
                <a:cs typeface="Calibri"/>
              </a:rPr>
              <a:t>t</a:t>
            </a:r>
            <a:r>
              <a:rPr sz="1200" b="1" spc="-10" dirty="0">
                <a:latin typeface="Calibri"/>
                <a:cs typeface="Calibri"/>
              </a:rPr>
              <a:t>t</a:t>
            </a:r>
            <a:r>
              <a:rPr sz="1200" b="1" spc="-595" dirty="0">
                <a:latin typeface="Calibri"/>
                <a:cs typeface="Calibri"/>
              </a:rPr>
              <a:t>a</a:t>
            </a:r>
            <a:r>
              <a:rPr sz="1200" b="1" dirty="0">
                <a:latin typeface="Calibri"/>
                <a:cs typeface="Calibri"/>
              </a:rPr>
              <a:t>a</a:t>
            </a:r>
            <a:r>
              <a:rPr sz="1200" b="1" spc="-5" dirty="0">
                <a:latin typeface="Calibri"/>
                <a:cs typeface="Calibri"/>
              </a:rPr>
              <a:t> </a:t>
            </a:r>
            <a:r>
              <a:rPr sz="1200" b="1" spc="-690" dirty="0">
                <a:latin typeface="Calibri"/>
                <a:cs typeface="Calibri"/>
              </a:rPr>
              <a:t>C</a:t>
            </a:r>
            <a:r>
              <a:rPr sz="1200" b="1" spc="-55" dirty="0">
                <a:latin typeface="Calibri"/>
                <a:cs typeface="Calibri"/>
              </a:rPr>
              <a:t>C</a:t>
            </a:r>
            <a:endParaRPr sz="1200">
              <a:latin typeface="Calibri"/>
              <a:cs typeface="Calibri"/>
            </a:endParaRPr>
          </a:p>
          <a:p>
            <a:pPr marL="278130">
              <a:lnSpc>
                <a:spcPts val="865"/>
              </a:lnSpc>
            </a:pPr>
            <a:r>
              <a:rPr sz="1200" spc="-10" dirty="0">
                <a:latin typeface="Calibri"/>
                <a:cs typeface="Calibri"/>
              </a:rPr>
              <a:t>Select</a:t>
            </a:r>
            <a:endParaRPr sz="1200">
              <a:latin typeface="Calibri"/>
              <a:cs typeface="Calibri"/>
            </a:endParaRPr>
          </a:p>
          <a:p>
            <a:pPr>
              <a:lnSpc>
                <a:spcPts val="1590"/>
              </a:lnSpc>
              <a:tabLst>
                <a:tab pos="2263140" algn="l"/>
              </a:tabLst>
            </a:pPr>
            <a:r>
              <a:rPr sz="2700" baseline="-20061" dirty="0">
                <a:solidFill>
                  <a:srgbClr val="FFFFFF"/>
                </a:solidFill>
                <a:latin typeface="Calibri"/>
                <a:cs typeface="Calibri"/>
              </a:rPr>
              <a:t>m</a:t>
            </a:r>
            <a:r>
              <a:rPr sz="2700" spc="502" baseline="-20061" dirty="0">
                <a:solidFill>
                  <a:srgbClr val="FFFFFF"/>
                </a:solidFill>
                <a:latin typeface="Calibri"/>
                <a:cs typeface="Calibri"/>
              </a:rPr>
              <a:t> </a:t>
            </a:r>
            <a:r>
              <a:rPr sz="1200" spc="-10" dirty="0">
                <a:latin typeface="Calibri"/>
                <a:cs typeface="Calibri"/>
              </a:rPr>
              <a:t>[Ld/St]</a:t>
            </a:r>
            <a:r>
              <a:rPr sz="1200" dirty="0">
                <a:latin typeface="Calibri"/>
                <a:cs typeface="Calibri"/>
              </a:rPr>
              <a:t>	</a:t>
            </a:r>
            <a:r>
              <a:rPr sz="2700" spc="-37" baseline="18518" dirty="0">
                <a:solidFill>
                  <a:srgbClr val="FFFFFF"/>
                </a:solidFill>
                <a:latin typeface="Calibri"/>
                <a:cs typeface="Calibri"/>
              </a:rPr>
              <a:t>Mem</a:t>
            </a:r>
            <a:endParaRPr sz="2700" baseline="18518">
              <a:latin typeface="Calibri"/>
              <a:cs typeface="Calibri"/>
            </a:endParaRPr>
          </a:p>
          <a:p>
            <a:pPr marL="770255">
              <a:lnSpc>
                <a:spcPts val="1735"/>
              </a:lnSpc>
              <a:tabLst>
                <a:tab pos="2301240" algn="l"/>
                <a:tab pos="3016885" algn="l"/>
                <a:tab pos="4181475" algn="l"/>
              </a:tabLst>
            </a:pPr>
            <a:r>
              <a:rPr sz="2700" spc="-30" baseline="9259" dirty="0">
                <a:solidFill>
                  <a:srgbClr val="FFFFFF"/>
                </a:solidFill>
                <a:latin typeface="Calibri"/>
                <a:cs typeface="Calibri"/>
              </a:rPr>
              <a:t>Data</a:t>
            </a:r>
            <a:r>
              <a:rPr sz="2700" baseline="9259" dirty="0">
                <a:solidFill>
                  <a:srgbClr val="FFFFFF"/>
                </a:solidFill>
                <a:latin typeface="Calibri"/>
                <a:cs typeface="Calibri"/>
              </a:rPr>
              <a:t>	</a:t>
            </a:r>
            <a:r>
              <a:rPr sz="2700" spc="-37" baseline="1543" dirty="0">
                <a:solidFill>
                  <a:srgbClr val="FFFFFF"/>
                </a:solidFill>
                <a:latin typeface="Calibri"/>
                <a:cs typeface="Calibri"/>
              </a:rPr>
              <a:t>/WB</a:t>
            </a:r>
            <a:r>
              <a:rPr sz="2700" baseline="1543" dirty="0">
                <a:solidFill>
                  <a:srgbClr val="FFFFFF"/>
                </a:solidFill>
                <a:latin typeface="Calibri"/>
                <a:cs typeface="Calibri"/>
              </a:rPr>
              <a:t>	</a:t>
            </a:r>
            <a:r>
              <a:rPr sz="1800" b="1" spc="-30" baseline="4629" dirty="0">
                <a:latin typeface="Calibri"/>
                <a:cs typeface="Calibri"/>
              </a:rPr>
              <a:t>Write</a:t>
            </a:r>
            <a:r>
              <a:rPr sz="1800" b="1" baseline="4629" dirty="0">
                <a:latin typeface="Calibri"/>
                <a:cs typeface="Calibri"/>
              </a:rPr>
              <a:t>	</a:t>
            </a:r>
            <a:r>
              <a:rPr sz="1200" b="1" spc="-10" dirty="0">
                <a:latin typeface="Calibri"/>
                <a:cs typeface="Calibri"/>
              </a:rPr>
              <a:t>Write</a:t>
            </a:r>
            <a:endParaRPr sz="1200">
              <a:latin typeface="Calibri"/>
              <a:cs typeface="Calibri"/>
            </a:endParaRPr>
          </a:p>
          <a:p>
            <a:pPr marL="770255">
              <a:lnSpc>
                <a:spcPts val="1739"/>
              </a:lnSpc>
              <a:tabLst>
                <a:tab pos="3016885" algn="l"/>
                <a:tab pos="4181475" algn="l"/>
              </a:tabLst>
            </a:pPr>
            <a:r>
              <a:rPr sz="1800" spc="-10" dirty="0">
                <a:solidFill>
                  <a:srgbClr val="FFFFFF"/>
                </a:solidFill>
                <a:latin typeface="Calibri"/>
                <a:cs typeface="Calibri"/>
              </a:rPr>
              <a:t>Memory</a:t>
            </a:r>
            <a:r>
              <a:rPr sz="1800" dirty="0">
                <a:solidFill>
                  <a:srgbClr val="FFFFFF"/>
                </a:solidFill>
                <a:latin typeface="Calibri"/>
                <a:cs typeface="Calibri"/>
              </a:rPr>
              <a:t>	</a:t>
            </a:r>
            <a:r>
              <a:rPr sz="1800" b="1" baseline="25462" dirty="0">
                <a:latin typeface="Calibri"/>
                <a:cs typeface="Calibri"/>
              </a:rPr>
              <a:t>Reg</a:t>
            </a:r>
            <a:r>
              <a:rPr sz="1800" b="1" spc="-37" baseline="25462" dirty="0">
                <a:latin typeface="Calibri"/>
                <a:cs typeface="Calibri"/>
              </a:rPr>
              <a:t> </a:t>
            </a:r>
            <a:r>
              <a:rPr sz="1800" b="1" spc="-75" baseline="25462" dirty="0">
                <a:latin typeface="Calibri"/>
                <a:cs typeface="Calibri"/>
              </a:rPr>
              <a:t>C</a:t>
            </a:r>
            <a:r>
              <a:rPr sz="1800" b="1" baseline="25462" dirty="0">
                <a:latin typeface="Calibri"/>
                <a:cs typeface="Calibri"/>
              </a:rPr>
              <a:t>	</a:t>
            </a:r>
            <a:r>
              <a:rPr sz="1800" b="1" baseline="18518" dirty="0">
                <a:latin typeface="Calibri"/>
                <a:cs typeface="Calibri"/>
              </a:rPr>
              <a:t>Reg</a:t>
            </a:r>
            <a:r>
              <a:rPr sz="1800" b="1" spc="-22" baseline="18518" dirty="0">
                <a:latin typeface="Calibri"/>
                <a:cs typeface="Calibri"/>
              </a:rPr>
              <a:t> </a:t>
            </a:r>
            <a:r>
              <a:rPr sz="1800" b="1" spc="-75" baseline="18518" dirty="0">
                <a:latin typeface="Calibri"/>
                <a:cs typeface="Calibri"/>
              </a:rPr>
              <a:t>C</a:t>
            </a:r>
            <a:endParaRPr sz="1800" baseline="18518">
              <a:latin typeface="Calibri"/>
              <a:cs typeface="Calibri"/>
            </a:endParaRPr>
          </a:p>
          <a:p>
            <a:pPr marR="47625" algn="r">
              <a:lnSpc>
                <a:spcPts val="1175"/>
              </a:lnSpc>
              <a:tabLst>
                <a:tab pos="1163955" algn="l"/>
              </a:tabLst>
            </a:pPr>
            <a:r>
              <a:rPr sz="1800" b="1" spc="-30" baseline="4629" dirty="0">
                <a:latin typeface="Calibri"/>
                <a:cs typeface="Calibri"/>
              </a:rPr>
              <a:t>Data</a:t>
            </a:r>
            <a:r>
              <a:rPr sz="1800" b="1" baseline="4629" dirty="0">
                <a:latin typeface="Calibri"/>
                <a:cs typeface="Calibri"/>
              </a:rPr>
              <a:t>	</a:t>
            </a:r>
            <a:r>
              <a:rPr sz="1200" b="1" spc="-10" dirty="0">
                <a:latin typeface="Calibri"/>
                <a:cs typeface="Calibri"/>
              </a:rPr>
              <a:t>Select</a:t>
            </a:r>
            <a:endParaRPr sz="1200">
              <a:latin typeface="Calibri"/>
              <a:cs typeface="Calibri"/>
            </a:endParaRPr>
          </a:p>
        </p:txBody>
      </p:sp>
      <p:grpSp>
        <p:nvGrpSpPr>
          <p:cNvPr id="112" name="object 112"/>
          <p:cNvGrpSpPr/>
          <p:nvPr/>
        </p:nvGrpSpPr>
        <p:grpSpPr>
          <a:xfrm>
            <a:off x="8901430" y="2366517"/>
            <a:ext cx="706120" cy="2225675"/>
            <a:chOff x="8901430" y="2366517"/>
            <a:chExt cx="706120" cy="2225675"/>
          </a:xfrm>
        </p:grpSpPr>
        <p:sp>
          <p:nvSpPr>
            <p:cNvPr id="113" name="object 113"/>
            <p:cNvSpPr/>
            <p:nvPr/>
          </p:nvSpPr>
          <p:spPr>
            <a:xfrm>
              <a:off x="8907780" y="2372867"/>
              <a:ext cx="693420" cy="2212975"/>
            </a:xfrm>
            <a:custGeom>
              <a:avLst/>
              <a:gdLst/>
              <a:ahLst/>
              <a:cxnLst/>
              <a:rect l="l" t="t" r="r" b="b"/>
              <a:pathLst>
                <a:path w="693420" h="2212975">
                  <a:moveTo>
                    <a:pt x="693420" y="0"/>
                  </a:moveTo>
                  <a:lnTo>
                    <a:pt x="0" y="0"/>
                  </a:lnTo>
                  <a:lnTo>
                    <a:pt x="0" y="2212847"/>
                  </a:lnTo>
                  <a:lnTo>
                    <a:pt x="693420" y="2212847"/>
                  </a:lnTo>
                  <a:lnTo>
                    <a:pt x="693420" y="0"/>
                  </a:lnTo>
                  <a:close/>
                </a:path>
              </a:pathLst>
            </a:custGeom>
            <a:solidFill>
              <a:srgbClr val="4471C4"/>
            </a:solidFill>
          </p:spPr>
          <p:txBody>
            <a:bodyPr wrap="square" lIns="0" tIns="0" rIns="0" bIns="0" rtlCol="0"/>
            <a:lstStyle/>
            <a:p>
              <a:endParaRPr/>
            </a:p>
          </p:txBody>
        </p:sp>
        <p:sp>
          <p:nvSpPr>
            <p:cNvPr id="114" name="object 114"/>
            <p:cNvSpPr/>
            <p:nvPr/>
          </p:nvSpPr>
          <p:spPr>
            <a:xfrm>
              <a:off x="8907780" y="2372867"/>
              <a:ext cx="693420" cy="2212975"/>
            </a:xfrm>
            <a:custGeom>
              <a:avLst/>
              <a:gdLst/>
              <a:ahLst/>
              <a:cxnLst/>
              <a:rect l="l" t="t" r="r" b="b"/>
              <a:pathLst>
                <a:path w="693420" h="2212975">
                  <a:moveTo>
                    <a:pt x="0" y="2212847"/>
                  </a:moveTo>
                  <a:lnTo>
                    <a:pt x="693420" y="2212847"/>
                  </a:lnTo>
                  <a:lnTo>
                    <a:pt x="693420" y="0"/>
                  </a:lnTo>
                  <a:lnTo>
                    <a:pt x="0" y="0"/>
                  </a:lnTo>
                  <a:lnTo>
                    <a:pt x="0" y="2212847"/>
                  </a:lnTo>
                  <a:close/>
                </a:path>
              </a:pathLst>
            </a:custGeom>
            <a:ln w="12700">
              <a:solidFill>
                <a:srgbClr val="2E528F"/>
              </a:solidFill>
            </a:ln>
          </p:spPr>
          <p:txBody>
            <a:bodyPr wrap="square" lIns="0" tIns="0" rIns="0" bIns="0" rtlCol="0"/>
            <a:lstStyle/>
            <a:p>
              <a:endParaRPr/>
            </a:p>
          </p:txBody>
        </p:sp>
      </p:grpSp>
      <p:grpSp>
        <p:nvGrpSpPr>
          <p:cNvPr id="115" name="object 115"/>
          <p:cNvGrpSpPr/>
          <p:nvPr/>
        </p:nvGrpSpPr>
        <p:grpSpPr>
          <a:xfrm>
            <a:off x="5661405" y="3136392"/>
            <a:ext cx="590550" cy="660400"/>
            <a:chOff x="5661405" y="3136392"/>
            <a:chExt cx="590550" cy="660400"/>
          </a:xfrm>
        </p:grpSpPr>
        <p:sp>
          <p:nvSpPr>
            <p:cNvPr id="116" name="object 116"/>
            <p:cNvSpPr/>
            <p:nvPr/>
          </p:nvSpPr>
          <p:spPr>
            <a:xfrm>
              <a:off x="5667755" y="3579876"/>
              <a:ext cx="577850" cy="210820"/>
            </a:xfrm>
            <a:custGeom>
              <a:avLst/>
              <a:gdLst/>
              <a:ahLst/>
              <a:cxnLst/>
              <a:rect l="l" t="t" r="r" b="b"/>
              <a:pathLst>
                <a:path w="577850" h="210820">
                  <a:moveTo>
                    <a:pt x="577596" y="0"/>
                  </a:moveTo>
                  <a:lnTo>
                    <a:pt x="0" y="0"/>
                  </a:lnTo>
                  <a:lnTo>
                    <a:pt x="0" y="210312"/>
                  </a:lnTo>
                  <a:lnTo>
                    <a:pt x="577596" y="210312"/>
                  </a:lnTo>
                  <a:lnTo>
                    <a:pt x="577596" y="0"/>
                  </a:lnTo>
                  <a:close/>
                </a:path>
              </a:pathLst>
            </a:custGeom>
            <a:solidFill>
              <a:srgbClr val="4471C4"/>
            </a:solidFill>
          </p:spPr>
          <p:txBody>
            <a:bodyPr wrap="square" lIns="0" tIns="0" rIns="0" bIns="0" rtlCol="0"/>
            <a:lstStyle/>
            <a:p>
              <a:endParaRPr/>
            </a:p>
          </p:txBody>
        </p:sp>
        <p:sp>
          <p:nvSpPr>
            <p:cNvPr id="117" name="object 117"/>
            <p:cNvSpPr/>
            <p:nvPr/>
          </p:nvSpPr>
          <p:spPr>
            <a:xfrm>
              <a:off x="5667755" y="3579876"/>
              <a:ext cx="577850" cy="210820"/>
            </a:xfrm>
            <a:custGeom>
              <a:avLst/>
              <a:gdLst/>
              <a:ahLst/>
              <a:cxnLst/>
              <a:rect l="l" t="t" r="r" b="b"/>
              <a:pathLst>
                <a:path w="577850" h="210820">
                  <a:moveTo>
                    <a:pt x="0" y="210312"/>
                  </a:moveTo>
                  <a:lnTo>
                    <a:pt x="577596" y="210312"/>
                  </a:lnTo>
                  <a:lnTo>
                    <a:pt x="577596" y="0"/>
                  </a:lnTo>
                  <a:lnTo>
                    <a:pt x="0" y="0"/>
                  </a:lnTo>
                  <a:lnTo>
                    <a:pt x="0" y="210312"/>
                  </a:lnTo>
                  <a:close/>
                </a:path>
              </a:pathLst>
            </a:custGeom>
            <a:ln w="12700">
              <a:solidFill>
                <a:srgbClr val="2E528F"/>
              </a:solidFill>
            </a:ln>
          </p:spPr>
          <p:txBody>
            <a:bodyPr wrap="square" lIns="0" tIns="0" rIns="0" bIns="0" rtlCol="0"/>
            <a:lstStyle/>
            <a:p>
              <a:endParaRPr/>
            </a:p>
          </p:txBody>
        </p:sp>
        <p:sp>
          <p:nvSpPr>
            <p:cNvPr id="118" name="object 118"/>
            <p:cNvSpPr/>
            <p:nvPr/>
          </p:nvSpPr>
          <p:spPr>
            <a:xfrm>
              <a:off x="6083807" y="3136392"/>
              <a:ext cx="76200" cy="443230"/>
            </a:xfrm>
            <a:custGeom>
              <a:avLst/>
              <a:gdLst/>
              <a:ahLst/>
              <a:cxnLst/>
              <a:rect l="l" t="t" r="r" b="b"/>
              <a:pathLst>
                <a:path w="76200" h="443229">
                  <a:moveTo>
                    <a:pt x="31750" y="366649"/>
                  </a:moveTo>
                  <a:lnTo>
                    <a:pt x="0" y="366649"/>
                  </a:lnTo>
                  <a:lnTo>
                    <a:pt x="38100" y="442849"/>
                  </a:lnTo>
                  <a:lnTo>
                    <a:pt x="69850" y="379349"/>
                  </a:lnTo>
                  <a:lnTo>
                    <a:pt x="31750" y="379349"/>
                  </a:lnTo>
                  <a:lnTo>
                    <a:pt x="31750" y="366649"/>
                  </a:lnTo>
                  <a:close/>
                </a:path>
                <a:path w="76200" h="443229">
                  <a:moveTo>
                    <a:pt x="44450" y="0"/>
                  </a:moveTo>
                  <a:lnTo>
                    <a:pt x="31750" y="0"/>
                  </a:lnTo>
                  <a:lnTo>
                    <a:pt x="31750" y="379349"/>
                  </a:lnTo>
                  <a:lnTo>
                    <a:pt x="44450" y="379349"/>
                  </a:lnTo>
                  <a:lnTo>
                    <a:pt x="44450" y="0"/>
                  </a:lnTo>
                  <a:close/>
                </a:path>
                <a:path w="76200" h="443229">
                  <a:moveTo>
                    <a:pt x="76200" y="366649"/>
                  </a:moveTo>
                  <a:lnTo>
                    <a:pt x="44450" y="366649"/>
                  </a:lnTo>
                  <a:lnTo>
                    <a:pt x="44450" y="379349"/>
                  </a:lnTo>
                  <a:lnTo>
                    <a:pt x="69850" y="379349"/>
                  </a:lnTo>
                  <a:lnTo>
                    <a:pt x="76200" y="366649"/>
                  </a:lnTo>
                  <a:close/>
                </a:path>
              </a:pathLst>
            </a:custGeom>
            <a:solidFill>
              <a:srgbClr val="4471C4"/>
            </a:solidFill>
          </p:spPr>
          <p:txBody>
            <a:bodyPr wrap="square" lIns="0" tIns="0" rIns="0" bIns="0" rtlCol="0"/>
            <a:lstStyle/>
            <a:p>
              <a:endParaRPr/>
            </a:p>
          </p:txBody>
        </p:sp>
      </p:grpSp>
      <p:sp>
        <p:nvSpPr>
          <p:cNvPr id="119" name="object 119"/>
          <p:cNvSpPr txBox="1"/>
          <p:nvPr/>
        </p:nvSpPr>
        <p:spPr>
          <a:xfrm>
            <a:off x="5816853" y="2308986"/>
            <a:ext cx="50292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Immed.</a:t>
            </a:r>
            <a:endParaRPr sz="1200">
              <a:latin typeface="Calibri"/>
              <a:cs typeface="Calibri"/>
            </a:endParaRPr>
          </a:p>
        </p:txBody>
      </p:sp>
      <p:grpSp>
        <p:nvGrpSpPr>
          <p:cNvPr id="120" name="object 120"/>
          <p:cNvGrpSpPr/>
          <p:nvPr/>
        </p:nvGrpSpPr>
        <p:grpSpPr>
          <a:xfrm>
            <a:off x="5384291" y="3573526"/>
            <a:ext cx="935990" cy="224790"/>
            <a:chOff x="5384291" y="3573526"/>
            <a:chExt cx="935990" cy="224790"/>
          </a:xfrm>
        </p:grpSpPr>
        <p:pic>
          <p:nvPicPr>
            <p:cNvPr id="121" name="object 121"/>
            <p:cNvPicPr/>
            <p:nvPr/>
          </p:nvPicPr>
          <p:blipFill>
            <a:blip r:embed="rId9" cstate="print"/>
            <a:stretch>
              <a:fillRect/>
            </a:stretch>
          </p:blipFill>
          <p:spPr>
            <a:xfrm>
              <a:off x="5592825" y="3591814"/>
              <a:ext cx="145287" cy="204724"/>
            </a:xfrm>
            <a:prstGeom prst="rect">
              <a:avLst/>
            </a:prstGeom>
          </p:spPr>
        </p:pic>
        <p:pic>
          <p:nvPicPr>
            <p:cNvPr id="122" name="object 122"/>
            <p:cNvPicPr/>
            <p:nvPr/>
          </p:nvPicPr>
          <p:blipFill>
            <a:blip r:embed="rId10" cstate="print"/>
            <a:stretch>
              <a:fillRect/>
            </a:stretch>
          </p:blipFill>
          <p:spPr>
            <a:xfrm>
              <a:off x="6174993" y="3591814"/>
              <a:ext cx="145287" cy="206248"/>
            </a:xfrm>
            <a:prstGeom prst="rect">
              <a:avLst/>
            </a:prstGeom>
          </p:spPr>
        </p:pic>
        <p:sp>
          <p:nvSpPr>
            <p:cNvPr id="123" name="object 123"/>
            <p:cNvSpPr/>
            <p:nvPr/>
          </p:nvSpPr>
          <p:spPr>
            <a:xfrm>
              <a:off x="5667755" y="3579876"/>
              <a:ext cx="576580" cy="210820"/>
            </a:xfrm>
            <a:custGeom>
              <a:avLst/>
              <a:gdLst/>
              <a:ahLst/>
              <a:cxnLst/>
              <a:rect l="l" t="t" r="r" b="b"/>
              <a:pathLst>
                <a:path w="576579" h="210820">
                  <a:moveTo>
                    <a:pt x="576072" y="0"/>
                  </a:moveTo>
                  <a:lnTo>
                    <a:pt x="0" y="0"/>
                  </a:lnTo>
                  <a:lnTo>
                    <a:pt x="0" y="210312"/>
                  </a:lnTo>
                  <a:lnTo>
                    <a:pt x="576072" y="210312"/>
                  </a:lnTo>
                  <a:lnTo>
                    <a:pt x="576072" y="0"/>
                  </a:lnTo>
                  <a:close/>
                </a:path>
              </a:pathLst>
            </a:custGeom>
            <a:solidFill>
              <a:srgbClr val="4471C4"/>
            </a:solidFill>
          </p:spPr>
          <p:txBody>
            <a:bodyPr wrap="square" lIns="0" tIns="0" rIns="0" bIns="0" rtlCol="0"/>
            <a:lstStyle/>
            <a:p>
              <a:endParaRPr/>
            </a:p>
          </p:txBody>
        </p:sp>
        <p:sp>
          <p:nvSpPr>
            <p:cNvPr id="124" name="object 124"/>
            <p:cNvSpPr/>
            <p:nvPr/>
          </p:nvSpPr>
          <p:spPr>
            <a:xfrm>
              <a:off x="5667755" y="3579876"/>
              <a:ext cx="576580" cy="210820"/>
            </a:xfrm>
            <a:custGeom>
              <a:avLst/>
              <a:gdLst/>
              <a:ahLst/>
              <a:cxnLst/>
              <a:rect l="l" t="t" r="r" b="b"/>
              <a:pathLst>
                <a:path w="576579" h="210820">
                  <a:moveTo>
                    <a:pt x="0" y="210312"/>
                  </a:moveTo>
                  <a:lnTo>
                    <a:pt x="576072" y="210312"/>
                  </a:lnTo>
                  <a:lnTo>
                    <a:pt x="576072" y="0"/>
                  </a:lnTo>
                  <a:lnTo>
                    <a:pt x="0" y="0"/>
                  </a:lnTo>
                  <a:lnTo>
                    <a:pt x="0" y="210312"/>
                  </a:lnTo>
                  <a:close/>
                </a:path>
              </a:pathLst>
            </a:custGeom>
            <a:ln w="12700">
              <a:solidFill>
                <a:srgbClr val="2E528F"/>
              </a:solidFill>
            </a:ln>
          </p:spPr>
          <p:txBody>
            <a:bodyPr wrap="square" lIns="0" tIns="0" rIns="0" bIns="0" rtlCol="0"/>
            <a:lstStyle/>
            <a:p>
              <a:endParaRPr/>
            </a:p>
          </p:txBody>
        </p:sp>
        <p:pic>
          <p:nvPicPr>
            <p:cNvPr id="125" name="object 125"/>
            <p:cNvPicPr/>
            <p:nvPr/>
          </p:nvPicPr>
          <p:blipFill>
            <a:blip r:embed="rId9" cstate="print"/>
            <a:stretch>
              <a:fillRect/>
            </a:stretch>
          </p:blipFill>
          <p:spPr>
            <a:xfrm>
              <a:off x="5592825" y="3591814"/>
              <a:ext cx="145287" cy="204724"/>
            </a:xfrm>
            <a:prstGeom prst="rect">
              <a:avLst/>
            </a:prstGeom>
          </p:spPr>
        </p:pic>
        <p:pic>
          <p:nvPicPr>
            <p:cNvPr id="126" name="object 126"/>
            <p:cNvPicPr/>
            <p:nvPr/>
          </p:nvPicPr>
          <p:blipFill>
            <a:blip r:embed="rId10" cstate="print"/>
            <a:stretch>
              <a:fillRect/>
            </a:stretch>
          </p:blipFill>
          <p:spPr>
            <a:xfrm>
              <a:off x="6174993" y="3591814"/>
              <a:ext cx="145287" cy="206248"/>
            </a:xfrm>
            <a:prstGeom prst="rect">
              <a:avLst/>
            </a:prstGeom>
          </p:spPr>
        </p:pic>
        <p:sp>
          <p:nvSpPr>
            <p:cNvPr id="127" name="object 127"/>
            <p:cNvSpPr/>
            <p:nvPr/>
          </p:nvSpPr>
          <p:spPr>
            <a:xfrm>
              <a:off x="5384291" y="3646932"/>
              <a:ext cx="283210" cy="76200"/>
            </a:xfrm>
            <a:custGeom>
              <a:avLst/>
              <a:gdLst/>
              <a:ahLst/>
              <a:cxnLst/>
              <a:rect l="l" t="t" r="r" b="b"/>
              <a:pathLst>
                <a:path w="283210" h="76200">
                  <a:moveTo>
                    <a:pt x="206883" y="0"/>
                  </a:moveTo>
                  <a:lnTo>
                    <a:pt x="206883" y="76200"/>
                  </a:lnTo>
                  <a:lnTo>
                    <a:pt x="270383" y="44450"/>
                  </a:lnTo>
                  <a:lnTo>
                    <a:pt x="219583" y="44450"/>
                  </a:lnTo>
                  <a:lnTo>
                    <a:pt x="219583" y="31750"/>
                  </a:lnTo>
                  <a:lnTo>
                    <a:pt x="270383" y="31750"/>
                  </a:lnTo>
                  <a:lnTo>
                    <a:pt x="206883" y="0"/>
                  </a:lnTo>
                  <a:close/>
                </a:path>
                <a:path w="283210" h="76200">
                  <a:moveTo>
                    <a:pt x="206883" y="31750"/>
                  </a:moveTo>
                  <a:lnTo>
                    <a:pt x="0" y="31750"/>
                  </a:lnTo>
                  <a:lnTo>
                    <a:pt x="0" y="44450"/>
                  </a:lnTo>
                  <a:lnTo>
                    <a:pt x="206883" y="44450"/>
                  </a:lnTo>
                  <a:lnTo>
                    <a:pt x="206883" y="31750"/>
                  </a:lnTo>
                  <a:close/>
                </a:path>
                <a:path w="283210" h="76200">
                  <a:moveTo>
                    <a:pt x="270383" y="31750"/>
                  </a:moveTo>
                  <a:lnTo>
                    <a:pt x="219583" y="31750"/>
                  </a:lnTo>
                  <a:lnTo>
                    <a:pt x="219583" y="44450"/>
                  </a:lnTo>
                  <a:lnTo>
                    <a:pt x="270383" y="44450"/>
                  </a:lnTo>
                  <a:lnTo>
                    <a:pt x="283083" y="38100"/>
                  </a:lnTo>
                  <a:lnTo>
                    <a:pt x="270383" y="31750"/>
                  </a:lnTo>
                  <a:close/>
                </a:path>
              </a:pathLst>
            </a:custGeom>
            <a:solidFill>
              <a:srgbClr val="4471C4"/>
            </a:solidFill>
          </p:spPr>
          <p:txBody>
            <a:bodyPr wrap="square" lIns="0" tIns="0" rIns="0" bIns="0" rtlCol="0"/>
            <a:lstStyle/>
            <a:p>
              <a:endParaRPr/>
            </a:p>
          </p:txBody>
        </p:sp>
      </p:grpSp>
      <p:sp>
        <p:nvSpPr>
          <p:cNvPr id="128" name="object 128"/>
          <p:cNvSpPr txBox="1"/>
          <p:nvPr/>
        </p:nvSpPr>
        <p:spPr>
          <a:xfrm>
            <a:off x="5210047" y="2745104"/>
            <a:ext cx="619125" cy="791210"/>
          </a:xfrm>
          <a:prstGeom prst="rect">
            <a:avLst/>
          </a:prstGeom>
        </p:spPr>
        <p:txBody>
          <a:bodyPr vert="horz" wrap="square" lIns="0" tIns="12700" rIns="0" bIns="0" rtlCol="0">
            <a:spAutoFit/>
          </a:bodyPr>
          <a:lstStyle/>
          <a:p>
            <a:pPr marL="260985" marR="5080" algn="just">
              <a:lnSpc>
                <a:spcPct val="100000"/>
              </a:lnSpc>
              <a:spcBef>
                <a:spcPts val="100"/>
              </a:spcBef>
            </a:pPr>
            <a:r>
              <a:rPr sz="1200" spc="-10" dirty="0">
                <a:latin typeface="Calibri"/>
                <a:cs typeface="Calibri"/>
              </a:rPr>
              <a:t>Input </a:t>
            </a:r>
            <a:r>
              <a:rPr sz="1200" spc="-20" dirty="0">
                <a:latin typeface="Calibri"/>
                <a:cs typeface="Calibri"/>
              </a:rPr>
              <a:t>Read </a:t>
            </a:r>
            <a:r>
              <a:rPr sz="1200" dirty="0">
                <a:latin typeface="Calibri"/>
                <a:cs typeface="Calibri"/>
              </a:rPr>
              <a:t>Reg</a:t>
            </a:r>
            <a:r>
              <a:rPr sz="1200" spc="-25" dirty="0">
                <a:latin typeface="Calibri"/>
                <a:cs typeface="Calibri"/>
              </a:rPr>
              <a:t> </a:t>
            </a:r>
            <a:r>
              <a:rPr sz="1200" spc="-50" dirty="0">
                <a:latin typeface="Calibri"/>
                <a:cs typeface="Calibri"/>
              </a:rPr>
              <a:t>B</a:t>
            </a:r>
            <a:endParaRPr sz="1200">
              <a:latin typeface="Calibri"/>
              <a:cs typeface="Calibri"/>
            </a:endParaRPr>
          </a:p>
          <a:p>
            <a:pPr marL="12700" algn="just">
              <a:lnSpc>
                <a:spcPct val="100000"/>
              </a:lnSpc>
              <a:spcBef>
                <a:spcPts val="265"/>
              </a:spcBef>
            </a:pPr>
            <a:r>
              <a:rPr sz="1200" dirty="0">
                <a:latin typeface="Calibri"/>
                <a:cs typeface="Calibri"/>
              </a:rPr>
              <a:t>ALU</a:t>
            </a:r>
            <a:r>
              <a:rPr sz="1200" spc="-35" dirty="0">
                <a:latin typeface="Calibri"/>
                <a:cs typeface="Calibri"/>
              </a:rPr>
              <a:t> </a:t>
            </a:r>
            <a:r>
              <a:rPr sz="1200" spc="-25" dirty="0">
                <a:latin typeface="Calibri"/>
                <a:cs typeface="Calibri"/>
              </a:rPr>
              <a:t>Src</a:t>
            </a:r>
            <a:endParaRPr sz="1200">
              <a:latin typeface="Calibri"/>
              <a:cs typeface="Calibri"/>
            </a:endParaRPr>
          </a:p>
        </p:txBody>
      </p:sp>
      <p:sp>
        <p:nvSpPr>
          <p:cNvPr id="129" name="object 129"/>
          <p:cNvSpPr txBox="1"/>
          <p:nvPr/>
        </p:nvSpPr>
        <p:spPr>
          <a:xfrm>
            <a:off x="5210047" y="3510788"/>
            <a:ext cx="398145"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Select</a:t>
            </a:r>
            <a:endParaRPr sz="1200">
              <a:latin typeface="Calibri"/>
              <a:cs typeface="Calibri"/>
            </a:endParaRPr>
          </a:p>
        </p:txBody>
      </p:sp>
      <p:grpSp>
        <p:nvGrpSpPr>
          <p:cNvPr id="130" name="object 130"/>
          <p:cNvGrpSpPr/>
          <p:nvPr/>
        </p:nvGrpSpPr>
        <p:grpSpPr>
          <a:xfrm>
            <a:off x="5810758" y="2698750"/>
            <a:ext cx="535940" cy="1203960"/>
            <a:chOff x="5810758" y="2698750"/>
            <a:chExt cx="535940" cy="1203960"/>
          </a:xfrm>
        </p:grpSpPr>
        <p:pic>
          <p:nvPicPr>
            <p:cNvPr id="131" name="object 131"/>
            <p:cNvPicPr/>
            <p:nvPr/>
          </p:nvPicPr>
          <p:blipFill>
            <a:blip r:embed="rId11" cstate="print"/>
            <a:stretch>
              <a:fillRect/>
            </a:stretch>
          </p:blipFill>
          <p:spPr>
            <a:xfrm>
              <a:off x="5960364" y="3762755"/>
              <a:ext cx="76200" cy="139826"/>
            </a:xfrm>
            <a:prstGeom prst="rect">
              <a:avLst/>
            </a:prstGeom>
          </p:spPr>
        </p:pic>
        <p:sp>
          <p:nvSpPr>
            <p:cNvPr id="132" name="object 132"/>
            <p:cNvSpPr/>
            <p:nvPr/>
          </p:nvSpPr>
          <p:spPr>
            <a:xfrm>
              <a:off x="5817108" y="2705100"/>
              <a:ext cx="523240" cy="410209"/>
            </a:xfrm>
            <a:custGeom>
              <a:avLst/>
              <a:gdLst/>
              <a:ahLst/>
              <a:cxnLst/>
              <a:rect l="l" t="t" r="r" b="b"/>
              <a:pathLst>
                <a:path w="523239" h="410210">
                  <a:moveTo>
                    <a:pt x="261365" y="0"/>
                  </a:moveTo>
                  <a:lnTo>
                    <a:pt x="208677" y="4166"/>
                  </a:lnTo>
                  <a:lnTo>
                    <a:pt x="159609" y="16115"/>
                  </a:lnTo>
                  <a:lnTo>
                    <a:pt x="115211" y="35020"/>
                  </a:lnTo>
                  <a:lnTo>
                    <a:pt x="76533" y="60055"/>
                  </a:lnTo>
                  <a:lnTo>
                    <a:pt x="44623" y="90394"/>
                  </a:lnTo>
                  <a:lnTo>
                    <a:pt x="20532" y="125212"/>
                  </a:lnTo>
                  <a:lnTo>
                    <a:pt x="5307" y="163681"/>
                  </a:lnTo>
                  <a:lnTo>
                    <a:pt x="0" y="204977"/>
                  </a:lnTo>
                  <a:lnTo>
                    <a:pt x="5307" y="246274"/>
                  </a:lnTo>
                  <a:lnTo>
                    <a:pt x="20532" y="284743"/>
                  </a:lnTo>
                  <a:lnTo>
                    <a:pt x="44623" y="319561"/>
                  </a:lnTo>
                  <a:lnTo>
                    <a:pt x="76533" y="349900"/>
                  </a:lnTo>
                  <a:lnTo>
                    <a:pt x="115211" y="374935"/>
                  </a:lnTo>
                  <a:lnTo>
                    <a:pt x="159609" y="393840"/>
                  </a:lnTo>
                  <a:lnTo>
                    <a:pt x="208677" y="405789"/>
                  </a:lnTo>
                  <a:lnTo>
                    <a:pt x="261365" y="409955"/>
                  </a:lnTo>
                  <a:lnTo>
                    <a:pt x="314054" y="405789"/>
                  </a:lnTo>
                  <a:lnTo>
                    <a:pt x="363122" y="393840"/>
                  </a:lnTo>
                  <a:lnTo>
                    <a:pt x="407520" y="374935"/>
                  </a:lnTo>
                  <a:lnTo>
                    <a:pt x="446198" y="349900"/>
                  </a:lnTo>
                  <a:lnTo>
                    <a:pt x="478108" y="319561"/>
                  </a:lnTo>
                  <a:lnTo>
                    <a:pt x="502199" y="284743"/>
                  </a:lnTo>
                  <a:lnTo>
                    <a:pt x="517424" y="246274"/>
                  </a:lnTo>
                  <a:lnTo>
                    <a:pt x="522731" y="204977"/>
                  </a:lnTo>
                  <a:lnTo>
                    <a:pt x="517424" y="163681"/>
                  </a:lnTo>
                  <a:lnTo>
                    <a:pt x="502199" y="125212"/>
                  </a:lnTo>
                  <a:lnTo>
                    <a:pt x="478108" y="90394"/>
                  </a:lnTo>
                  <a:lnTo>
                    <a:pt x="446198" y="60055"/>
                  </a:lnTo>
                  <a:lnTo>
                    <a:pt x="407520" y="35020"/>
                  </a:lnTo>
                  <a:lnTo>
                    <a:pt x="363122" y="16115"/>
                  </a:lnTo>
                  <a:lnTo>
                    <a:pt x="314054" y="4166"/>
                  </a:lnTo>
                  <a:lnTo>
                    <a:pt x="261365" y="0"/>
                  </a:lnTo>
                  <a:close/>
                </a:path>
              </a:pathLst>
            </a:custGeom>
            <a:solidFill>
              <a:srgbClr val="4471C4"/>
            </a:solidFill>
          </p:spPr>
          <p:txBody>
            <a:bodyPr wrap="square" lIns="0" tIns="0" rIns="0" bIns="0" rtlCol="0"/>
            <a:lstStyle/>
            <a:p>
              <a:endParaRPr/>
            </a:p>
          </p:txBody>
        </p:sp>
        <p:sp>
          <p:nvSpPr>
            <p:cNvPr id="133" name="object 133"/>
            <p:cNvSpPr/>
            <p:nvPr/>
          </p:nvSpPr>
          <p:spPr>
            <a:xfrm>
              <a:off x="5817108" y="2705100"/>
              <a:ext cx="523240" cy="410209"/>
            </a:xfrm>
            <a:custGeom>
              <a:avLst/>
              <a:gdLst/>
              <a:ahLst/>
              <a:cxnLst/>
              <a:rect l="l" t="t" r="r" b="b"/>
              <a:pathLst>
                <a:path w="523239" h="410210">
                  <a:moveTo>
                    <a:pt x="0" y="204977"/>
                  </a:moveTo>
                  <a:lnTo>
                    <a:pt x="5307" y="163681"/>
                  </a:lnTo>
                  <a:lnTo>
                    <a:pt x="20532" y="125212"/>
                  </a:lnTo>
                  <a:lnTo>
                    <a:pt x="44623" y="90394"/>
                  </a:lnTo>
                  <a:lnTo>
                    <a:pt x="76533" y="60055"/>
                  </a:lnTo>
                  <a:lnTo>
                    <a:pt x="115211" y="35020"/>
                  </a:lnTo>
                  <a:lnTo>
                    <a:pt x="159609" y="16115"/>
                  </a:lnTo>
                  <a:lnTo>
                    <a:pt x="208677" y="4166"/>
                  </a:lnTo>
                  <a:lnTo>
                    <a:pt x="261365" y="0"/>
                  </a:lnTo>
                  <a:lnTo>
                    <a:pt x="314054" y="4166"/>
                  </a:lnTo>
                  <a:lnTo>
                    <a:pt x="363122" y="16115"/>
                  </a:lnTo>
                  <a:lnTo>
                    <a:pt x="407520" y="35020"/>
                  </a:lnTo>
                  <a:lnTo>
                    <a:pt x="446198" y="60055"/>
                  </a:lnTo>
                  <a:lnTo>
                    <a:pt x="478108" y="90394"/>
                  </a:lnTo>
                  <a:lnTo>
                    <a:pt x="502199" y="125212"/>
                  </a:lnTo>
                  <a:lnTo>
                    <a:pt x="517424" y="163681"/>
                  </a:lnTo>
                  <a:lnTo>
                    <a:pt x="522731" y="204977"/>
                  </a:lnTo>
                  <a:lnTo>
                    <a:pt x="517424" y="246274"/>
                  </a:lnTo>
                  <a:lnTo>
                    <a:pt x="502199" y="284743"/>
                  </a:lnTo>
                  <a:lnTo>
                    <a:pt x="478108" y="319561"/>
                  </a:lnTo>
                  <a:lnTo>
                    <a:pt x="446198" y="349900"/>
                  </a:lnTo>
                  <a:lnTo>
                    <a:pt x="407520" y="374935"/>
                  </a:lnTo>
                  <a:lnTo>
                    <a:pt x="363122" y="393840"/>
                  </a:lnTo>
                  <a:lnTo>
                    <a:pt x="314054" y="405789"/>
                  </a:lnTo>
                  <a:lnTo>
                    <a:pt x="261365" y="409955"/>
                  </a:lnTo>
                  <a:lnTo>
                    <a:pt x="208677" y="405789"/>
                  </a:lnTo>
                  <a:lnTo>
                    <a:pt x="159609" y="393840"/>
                  </a:lnTo>
                  <a:lnTo>
                    <a:pt x="115211" y="374935"/>
                  </a:lnTo>
                  <a:lnTo>
                    <a:pt x="76533" y="349900"/>
                  </a:lnTo>
                  <a:lnTo>
                    <a:pt x="44623" y="319561"/>
                  </a:lnTo>
                  <a:lnTo>
                    <a:pt x="20532" y="284743"/>
                  </a:lnTo>
                  <a:lnTo>
                    <a:pt x="5307" y="246274"/>
                  </a:lnTo>
                  <a:lnTo>
                    <a:pt x="0" y="204977"/>
                  </a:lnTo>
                  <a:close/>
                </a:path>
              </a:pathLst>
            </a:custGeom>
            <a:ln w="12699">
              <a:solidFill>
                <a:srgbClr val="2E528F"/>
              </a:solidFill>
            </a:ln>
          </p:spPr>
          <p:txBody>
            <a:bodyPr wrap="square" lIns="0" tIns="0" rIns="0" bIns="0" rtlCol="0"/>
            <a:lstStyle/>
            <a:p>
              <a:endParaRPr/>
            </a:p>
          </p:txBody>
        </p:sp>
      </p:grpSp>
      <p:sp>
        <p:nvSpPr>
          <p:cNvPr id="134" name="object 134"/>
          <p:cNvSpPr txBox="1"/>
          <p:nvPr/>
        </p:nvSpPr>
        <p:spPr>
          <a:xfrm>
            <a:off x="5976873" y="2817368"/>
            <a:ext cx="205740" cy="178435"/>
          </a:xfrm>
          <a:prstGeom prst="rect">
            <a:avLst/>
          </a:prstGeom>
        </p:spPr>
        <p:txBody>
          <a:bodyPr vert="horz" wrap="square" lIns="0" tIns="13335" rIns="0" bIns="0" rtlCol="0">
            <a:spAutoFit/>
          </a:bodyPr>
          <a:lstStyle/>
          <a:p>
            <a:pPr marL="12700" marR="5080" indent="34925">
              <a:lnSpc>
                <a:spcPct val="100000"/>
              </a:lnSpc>
              <a:spcBef>
                <a:spcPts val="105"/>
              </a:spcBef>
            </a:pPr>
            <a:r>
              <a:rPr sz="500" spc="-20" dirty="0">
                <a:solidFill>
                  <a:srgbClr val="FFFFFF"/>
                </a:solidFill>
                <a:latin typeface="Calibri"/>
                <a:cs typeface="Calibri"/>
              </a:rPr>
              <a:t>Sign</a:t>
            </a:r>
            <a:r>
              <a:rPr sz="500" spc="500" dirty="0">
                <a:solidFill>
                  <a:srgbClr val="FFFFFF"/>
                </a:solidFill>
                <a:latin typeface="Calibri"/>
                <a:cs typeface="Calibri"/>
              </a:rPr>
              <a:t> </a:t>
            </a:r>
            <a:r>
              <a:rPr sz="500" spc="-10" dirty="0">
                <a:solidFill>
                  <a:srgbClr val="FFFFFF"/>
                </a:solidFill>
                <a:latin typeface="Calibri"/>
                <a:cs typeface="Calibri"/>
              </a:rPr>
              <a:t>Extend</a:t>
            </a:r>
            <a:endParaRPr sz="500">
              <a:latin typeface="Calibri"/>
              <a:cs typeface="Calibri"/>
            </a:endParaRPr>
          </a:p>
        </p:txBody>
      </p:sp>
      <p:grpSp>
        <p:nvGrpSpPr>
          <p:cNvPr id="135" name="object 135"/>
          <p:cNvGrpSpPr/>
          <p:nvPr/>
        </p:nvGrpSpPr>
        <p:grpSpPr>
          <a:xfrm>
            <a:off x="992124" y="968247"/>
            <a:ext cx="11160760" cy="4046220"/>
            <a:chOff x="992124" y="968247"/>
            <a:chExt cx="11160760" cy="4046220"/>
          </a:xfrm>
        </p:grpSpPr>
        <p:pic>
          <p:nvPicPr>
            <p:cNvPr id="136" name="object 136"/>
            <p:cNvPicPr/>
            <p:nvPr/>
          </p:nvPicPr>
          <p:blipFill>
            <a:blip r:embed="rId12" cstate="print"/>
            <a:stretch>
              <a:fillRect/>
            </a:stretch>
          </p:blipFill>
          <p:spPr>
            <a:xfrm>
              <a:off x="6041136" y="2561844"/>
              <a:ext cx="76200" cy="143128"/>
            </a:xfrm>
            <a:prstGeom prst="rect">
              <a:avLst/>
            </a:prstGeom>
          </p:spPr>
        </p:pic>
        <p:sp>
          <p:nvSpPr>
            <p:cNvPr id="137" name="object 137"/>
            <p:cNvSpPr/>
            <p:nvPr/>
          </p:nvSpPr>
          <p:spPr>
            <a:xfrm>
              <a:off x="992124" y="968247"/>
              <a:ext cx="6160135" cy="2404110"/>
            </a:xfrm>
            <a:custGeom>
              <a:avLst/>
              <a:gdLst/>
              <a:ahLst/>
              <a:cxnLst/>
              <a:rect l="l" t="t" r="r" b="b"/>
              <a:pathLst>
                <a:path w="6160134" h="2404110">
                  <a:moveTo>
                    <a:pt x="6147308" y="2391155"/>
                  </a:moveTo>
                  <a:lnTo>
                    <a:pt x="6031103" y="2391155"/>
                  </a:lnTo>
                  <a:lnTo>
                    <a:pt x="6031103" y="2403855"/>
                  </a:lnTo>
                  <a:lnTo>
                    <a:pt x="6160008" y="2403855"/>
                  </a:lnTo>
                  <a:lnTo>
                    <a:pt x="6160008" y="2397505"/>
                  </a:lnTo>
                  <a:lnTo>
                    <a:pt x="6147308" y="2397505"/>
                  </a:lnTo>
                  <a:lnTo>
                    <a:pt x="6147308" y="2391155"/>
                  </a:lnTo>
                  <a:close/>
                </a:path>
                <a:path w="6160134" h="2404110">
                  <a:moveTo>
                    <a:pt x="6147308" y="6350"/>
                  </a:moveTo>
                  <a:lnTo>
                    <a:pt x="6147308" y="2397505"/>
                  </a:lnTo>
                  <a:lnTo>
                    <a:pt x="6153658" y="2391155"/>
                  </a:lnTo>
                  <a:lnTo>
                    <a:pt x="6160008" y="2391155"/>
                  </a:lnTo>
                  <a:lnTo>
                    <a:pt x="6160008" y="12700"/>
                  </a:lnTo>
                  <a:lnTo>
                    <a:pt x="6153658" y="12700"/>
                  </a:lnTo>
                  <a:lnTo>
                    <a:pt x="6147308" y="6350"/>
                  </a:lnTo>
                  <a:close/>
                </a:path>
                <a:path w="6160134" h="2404110">
                  <a:moveTo>
                    <a:pt x="6160008" y="2391155"/>
                  </a:moveTo>
                  <a:lnTo>
                    <a:pt x="6153658" y="2391155"/>
                  </a:lnTo>
                  <a:lnTo>
                    <a:pt x="6147308" y="2397505"/>
                  </a:lnTo>
                  <a:lnTo>
                    <a:pt x="6160008" y="2397505"/>
                  </a:lnTo>
                  <a:lnTo>
                    <a:pt x="6160008" y="2391155"/>
                  </a:lnTo>
                  <a:close/>
                </a:path>
                <a:path w="6160134" h="2404110">
                  <a:moveTo>
                    <a:pt x="31750" y="682243"/>
                  </a:moveTo>
                  <a:lnTo>
                    <a:pt x="0" y="682243"/>
                  </a:lnTo>
                  <a:lnTo>
                    <a:pt x="38100" y="758443"/>
                  </a:lnTo>
                  <a:lnTo>
                    <a:pt x="69850" y="694943"/>
                  </a:lnTo>
                  <a:lnTo>
                    <a:pt x="31750" y="694943"/>
                  </a:lnTo>
                  <a:lnTo>
                    <a:pt x="31750" y="682243"/>
                  </a:lnTo>
                  <a:close/>
                </a:path>
                <a:path w="6160134" h="2404110">
                  <a:moveTo>
                    <a:pt x="6160008" y="0"/>
                  </a:moveTo>
                  <a:lnTo>
                    <a:pt x="31750" y="0"/>
                  </a:lnTo>
                  <a:lnTo>
                    <a:pt x="31750" y="694943"/>
                  </a:lnTo>
                  <a:lnTo>
                    <a:pt x="44450" y="694943"/>
                  </a:lnTo>
                  <a:lnTo>
                    <a:pt x="44450" y="12700"/>
                  </a:lnTo>
                  <a:lnTo>
                    <a:pt x="38100" y="12700"/>
                  </a:lnTo>
                  <a:lnTo>
                    <a:pt x="44450" y="6350"/>
                  </a:lnTo>
                  <a:lnTo>
                    <a:pt x="6160008" y="6350"/>
                  </a:lnTo>
                  <a:lnTo>
                    <a:pt x="6160008" y="0"/>
                  </a:lnTo>
                  <a:close/>
                </a:path>
                <a:path w="6160134" h="2404110">
                  <a:moveTo>
                    <a:pt x="76200" y="682243"/>
                  </a:moveTo>
                  <a:lnTo>
                    <a:pt x="44450" y="682243"/>
                  </a:lnTo>
                  <a:lnTo>
                    <a:pt x="44450" y="694943"/>
                  </a:lnTo>
                  <a:lnTo>
                    <a:pt x="69850" y="694943"/>
                  </a:lnTo>
                  <a:lnTo>
                    <a:pt x="76200" y="682243"/>
                  </a:lnTo>
                  <a:close/>
                </a:path>
                <a:path w="6160134" h="2404110">
                  <a:moveTo>
                    <a:pt x="44450" y="6350"/>
                  </a:moveTo>
                  <a:lnTo>
                    <a:pt x="38100" y="12700"/>
                  </a:lnTo>
                  <a:lnTo>
                    <a:pt x="44450" y="12700"/>
                  </a:lnTo>
                  <a:lnTo>
                    <a:pt x="44450" y="6350"/>
                  </a:lnTo>
                  <a:close/>
                </a:path>
                <a:path w="6160134" h="2404110">
                  <a:moveTo>
                    <a:pt x="6147308" y="6350"/>
                  </a:moveTo>
                  <a:lnTo>
                    <a:pt x="44450" y="6350"/>
                  </a:lnTo>
                  <a:lnTo>
                    <a:pt x="44450" y="12700"/>
                  </a:lnTo>
                  <a:lnTo>
                    <a:pt x="6147308" y="12700"/>
                  </a:lnTo>
                  <a:lnTo>
                    <a:pt x="6147308" y="6350"/>
                  </a:lnTo>
                  <a:close/>
                </a:path>
                <a:path w="6160134" h="2404110">
                  <a:moveTo>
                    <a:pt x="6160008" y="6350"/>
                  </a:moveTo>
                  <a:lnTo>
                    <a:pt x="6147308" y="6350"/>
                  </a:lnTo>
                  <a:lnTo>
                    <a:pt x="6153658" y="12700"/>
                  </a:lnTo>
                  <a:lnTo>
                    <a:pt x="6160008" y="12700"/>
                  </a:lnTo>
                  <a:lnTo>
                    <a:pt x="6160008" y="6350"/>
                  </a:lnTo>
                  <a:close/>
                </a:path>
              </a:pathLst>
            </a:custGeom>
            <a:solidFill>
              <a:srgbClr val="4471C4"/>
            </a:solidFill>
          </p:spPr>
          <p:txBody>
            <a:bodyPr wrap="square" lIns="0" tIns="0" rIns="0" bIns="0" rtlCol="0"/>
            <a:lstStyle/>
            <a:p>
              <a:endParaRPr/>
            </a:p>
          </p:txBody>
        </p:sp>
        <p:sp>
          <p:nvSpPr>
            <p:cNvPr id="138" name="object 138"/>
            <p:cNvSpPr/>
            <p:nvPr/>
          </p:nvSpPr>
          <p:spPr>
            <a:xfrm>
              <a:off x="6856476" y="1976627"/>
              <a:ext cx="5290185" cy="3031490"/>
            </a:xfrm>
            <a:custGeom>
              <a:avLst/>
              <a:gdLst/>
              <a:ahLst/>
              <a:cxnLst/>
              <a:rect l="l" t="t" r="r" b="b"/>
              <a:pathLst>
                <a:path w="5290184" h="3031490">
                  <a:moveTo>
                    <a:pt x="5289804" y="0"/>
                  </a:moveTo>
                  <a:lnTo>
                    <a:pt x="0" y="0"/>
                  </a:lnTo>
                  <a:lnTo>
                    <a:pt x="0" y="3031236"/>
                  </a:lnTo>
                  <a:lnTo>
                    <a:pt x="5289804" y="3031236"/>
                  </a:lnTo>
                  <a:lnTo>
                    <a:pt x="5289804" y="0"/>
                  </a:lnTo>
                  <a:close/>
                </a:path>
              </a:pathLst>
            </a:custGeom>
            <a:solidFill>
              <a:srgbClr val="FFFFFF"/>
            </a:solidFill>
          </p:spPr>
          <p:txBody>
            <a:bodyPr wrap="square" lIns="0" tIns="0" rIns="0" bIns="0" rtlCol="0"/>
            <a:lstStyle/>
            <a:p>
              <a:endParaRPr/>
            </a:p>
          </p:txBody>
        </p:sp>
        <p:sp>
          <p:nvSpPr>
            <p:cNvPr id="139" name="object 139"/>
            <p:cNvSpPr/>
            <p:nvPr/>
          </p:nvSpPr>
          <p:spPr>
            <a:xfrm>
              <a:off x="6856476" y="1976627"/>
              <a:ext cx="5290185" cy="3031490"/>
            </a:xfrm>
            <a:custGeom>
              <a:avLst/>
              <a:gdLst/>
              <a:ahLst/>
              <a:cxnLst/>
              <a:rect l="l" t="t" r="r" b="b"/>
              <a:pathLst>
                <a:path w="5290184" h="3031490">
                  <a:moveTo>
                    <a:pt x="0" y="3031236"/>
                  </a:moveTo>
                  <a:lnTo>
                    <a:pt x="5289804" y="3031236"/>
                  </a:lnTo>
                  <a:lnTo>
                    <a:pt x="5289804" y="0"/>
                  </a:lnTo>
                  <a:lnTo>
                    <a:pt x="0" y="0"/>
                  </a:lnTo>
                  <a:lnTo>
                    <a:pt x="0" y="3031236"/>
                  </a:lnTo>
                  <a:close/>
                </a:path>
              </a:pathLst>
            </a:custGeom>
            <a:ln w="12700">
              <a:solidFill>
                <a:srgbClr val="000000"/>
              </a:solidFill>
            </a:ln>
          </p:spPr>
          <p:txBody>
            <a:bodyPr wrap="square" lIns="0" tIns="0" rIns="0" bIns="0" rtlCol="0"/>
            <a:lstStyle/>
            <a:p>
              <a:endParaRPr/>
            </a:p>
          </p:txBody>
        </p:sp>
      </p:grpSp>
      <p:sp>
        <p:nvSpPr>
          <p:cNvPr id="140" name="object 140"/>
          <p:cNvSpPr txBox="1"/>
          <p:nvPr/>
        </p:nvSpPr>
        <p:spPr>
          <a:xfrm>
            <a:off x="8051672" y="2504947"/>
            <a:ext cx="289877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r>
              <a:rPr sz="1800" b="1" spc="-40" dirty="0">
                <a:latin typeface="Calibri"/>
                <a:cs typeface="Calibri"/>
              </a:rPr>
              <a:t> </a:t>
            </a:r>
            <a:r>
              <a:rPr sz="1800" b="1" dirty="0">
                <a:latin typeface="Calibri"/>
                <a:cs typeface="Calibri"/>
              </a:rPr>
              <a:t>/</a:t>
            </a:r>
            <a:r>
              <a:rPr sz="1800" b="1" spc="-10" dirty="0">
                <a:latin typeface="Calibri"/>
                <a:cs typeface="Calibri"/>
              </a:rPr>
              <a:t> </a:t>
            </a:r>
            <a:r>
              <a:rPr sz="1800" b="1" dirty="0">
                <a:latin typeface="Calibri"/>
                <a:cs typeface="Calibri"/>
              </a:rPr>
              <a:t>Address</a:t>
            </a:r>
            <a:r>
              <a:rPr sz="1800" b="1" spc="-40" dirty="0">
                <a:latin typeface="Calibri"/>
                <a:cs typeface="Calibri"/>
              </a:rPr>
              <a:t> </a:t>
            </a:r>
            <a:r>
              <a:rPr sz="1800" b="1" spc="-10" dirty="0">
                <a:latin typeface="Calibri"/>
                <a:cs typeface="Calibri"/>
              </a:rPr>
              <a:t>Generation:</a:t>
            </a:r>
            <a:endParaRPr sz="1800">
              <a:latin typeface="Calibri"/>
              <a:cs typeface="Calibri"/>
            </a:endParaRPr>
          </a:p>
        </p:txBody>
      </p:sp>
      <p:sp>
        <p:nvSpPr>
          <p:cNvPr id="141" name="object 141"/>
          <p:cNvSpPr txBox="1"/>
          <p:nvPr/>
        </p:nvSpPr>
        <p:spPr>
          <a:xfrm>
            <a:off x="7600568" y="3053283"/>
            <a:ext cx="3803650" cy="300355"/>
          </a:xfrm>
          <a:prstGeom prst="rect">
            <a:avLst/>
          </a:prstGeom>
        </p:spPr>
        <p:txBody>
          <a:bodyPr vert="horz" wrap="square" lIns="0" tIns="12700" rIns="0" bIns="0" rtlCol="0">
            <a:spAutoFit/>
          </a:bodyPr>
          <a:lstStyle/>
          <a:p>
            <a:pPr marL="12700">
              <a:lnSpc>
                <a:spcPct val="100000"/>
              </a:lnSpc>
              <a:spcBef>
                <a:spcPts val="100"/>
              </a:spcBef>
            </a:pPr>
            <a:r>
              <a:rPr sz="1800" b="1" i="1" dirty="0">
                <a:latin typeface="Calibri"/>
                <a:cs typeface="Calibri"/>
              </a:rPr>
              <a:t>ALU</a:t>
            </a:r>
            <a:r>
              <a:rPr sz="1800" b="1" i="1" spc="-40" dirty="0">
                <a:latin typeface="Calibri"/>
                <a:cs typeface="Calibri"/>
              </a:rPr>
              <a:t> </a:t>
            </a:r>
            <a:r>
              <a:rPr sz="1800" b="1" i="1" dirty="0">
                <a:latin typeface="Calibri"/>
                <a:cs typeface="Calibri"/>
              </a:rPr>
              <a:t>Op</a:t>
            </a:r>
            <a:r>
              <a:rPr sz="1800" b="1" i="1" spc="-45" dirty="0">
                <a:latin typeface="Calibri"/>
                <a:cs typeface="Calibri"/>
              </a:rPr>
              <a:t> </a:t>
            </a:r>
            <a:r>
              <a:rPr sz="1800" b="1" i="1" dirty="0">
                <a:latin typeface="Calibri"/>
                <a:cs typeface="Calibri"/>
              </a:rPr>
              <a:t>Select:</a:t>
            </a:r>
            <a:r>
              <a:rPr sz="1800" b="1" i="1" spc="-30" dirty="0">
                <a:latin typeface="Calibri"/>
                <a:cs typeface="Calibri"/>
              </a:rPr>
              <a:t> </a:t>
            </a:r>
            <a:r>
              <a:rPr sz="1800" i="1" dirty="0">
                <a:latin typeface="Calibri"/>
                <a:cs typeface="Calibri"/>
              </a:rPr>
              <a:t>selects</a:t>
            </a:r>
            <a:r>
              <a:rPr sz="1800" i="1" spc="-20" dirty="0">
                <a:latin typeface="Calibri"/>
                <a:cs typeface="Calibri"/>
              </a:rPr>
              <a:t> </a:t>
            </a:r>
            <a:r>
              <a:rPr sz="1800" i="1" dirty="0">
                <a:latin typeface="Calibri"/>
                <a:cs typeface="Calibri"/>
              </a:rPr>
              <a:t>the</a:t>
            </a:r>
            <a:r>
              <a:rPr sz="1800" i="1" spc="-35" dirty="0">
                <a:latin typeface="Calibri"/>
                <a:cs typeface="Calibri"/>
              </a:rPr>
              <a:t> </a:t>
            </a:r>
            <a:r>
              <a:rPr sz="1800" i="1" dirty="0">
                <a:latin typeface="Calibri"/>
                <a:cs typeface="Calibri"/>
              </a:rPr>
              <a:t>ALU</a:t>
            </a:r>
            <a:r>
              <a:rPr sz="1800" i="1" spc="-30" dirty="0">
                <a:latin typeface="Calibri"/>
                <a:cs typeface="Calibri"/>
              </a:rPr>
              <a:t> </a:t>
            </a:r>
            <a:r>
              <a:rPr sz="1800" i="1" spc="-10" dirty="0">
                <a:latin typeface="Calibri"/>
                <a:cs typeface="Calibri"/>
              </a:rPr>
              <a:t>operation</a:t>
            </a:r>
            <a:endParaRPr sz="1800">
              <a:latin typeface="Calibri"/>
              <a:cs typeface="Calibri"/>
            </a:endParaRPr>
          </a:p>
        </p:txBody>
      </p:sp>
      <p:sp>
        <p:nvSpPr>
          <p:cNvPr id="142" name="object 142"/>
          <p:cNvSpPr txBox="1"/>
          <p:nvPr/>
        </p:nvSpPr>
        <p:spPr>
          <a:xfrm>
            <a:off x="7266813" y="3602482"/>
            <a:ext cx="4470400" cy="299720"/>
          </a:xfrm>
          <a:prstGeom prst="rect">
            <a:avLst/>
          </a:prstGeom>
        </p:spPr>
        <p:txBody>
          <a:bodyPr vert="horz" wrap="square" lIns="0" tIns="12700" rIns="0" bIns="0" rtlCol="0">
            <a:spAutoFit/>
          </a:bodyPr>
          <a:lstStyle/>
          <a:p>
            <a:pPr marL="12700">
              <a:lnSpc>
                <a:spcPct val="100000"/>
              </a:lnSpc>
              <a:spcBef>
                <a:spcPts val="100"/>
              </a:spcBef>
            </a:pPr>
            <a:r>
              <a:rPr sz="1800" b="1" i="1" dirty="0">
                <a:latin typeface="Calibri"/>
                <a:cs typeface="Calibri"/>
              </a:rPr>
              <a:t>ALU</a:t>
            </a:r>
            <a:r>
              <a:rPr sz="1800" b="1" i="1" spc="-30" dirty="0">
                <a:latin typeface="Calibri"/>
                <a:cs typeface="Calibri"/>
              </a:rPr>
              <a:t> </a:t>
            </a:r>
            <a:r>
              <a:rPr sz="1800" b="1" i="1" dirty="0">
                <a:latin typeface="Calibri"/>
                <a:cs typeface="Calibri"/>
              </a:rPr>
              <a:t>Src</a:t>
            </a:r>
            <a:r>
              <a:rPr sz="1800" b="1" i="1" spc="-35" dirty="0">
                <a:latin typeface="Calibri"/>
                <a:cs typeface="Calibri"/>
              </a:rPr>
              <a:t> </a:t>
            </a:r>
            <a:r>
              <a:rPr sz="1800" b="1" i="1" dirty="0">
                <a:latin typeface="Calibri"/>
                <a:cs typeface="Calibri"/>
              </a:rPr>
              <a:t>Select:</a:t>
            </a:r>
            <a:r>
              <a:rPr sz="1800" b="1" i="1" spc="-45" dirty="0">
                <a:latin typeface="Calibri"/>
                <a:cs typeface="Calibri"/>
              </a:rPr>
              <a:t> </a:t>
            </a:r>
            <a:r>
              <a:rPr sz="1800" i="1" dirty="0">
                <a:latin typeface="Calibri"/>
                <a:cs typeface="Calibri"/>
              </a:rPr>
              <a:t>(previously</a:t>
            </a:r>
            <a:r>
              <a:rPr sz="1800" i="1" spc="-20" dirty="0">
                <a:latin typeface="Calibri"/>
                <a:cs typeface="Calibri"/>
              </a:rPr>
              <a:t> </a:t>
            </a:r>
            <a:r>
              <a:rPr sz="1800" i="1" dirty="0">
                <a:latin typeface="Calibri"/>
                <a:cs typeface="Calibri"/>
              </a:rPr>
              <a:t>omitted,</a:t>
            </a:r>
            <a:r>
              <a:rPr sz="1800" i="1" spc="-30" dirty="0">
                <a:latin typeface="Calibri"/>
                <a:cs typeface="Calibri"/>
              </a:rPr>
              <a:t> </a:t>
            </a:r>
            <a:r>
              <a:rPr sz="1800" i="1" dirty="0">
                <a:latin typeface="Calibri"/>
                <a:cs typeface="Calibri"/>
              </a:rPr>
              <a:t>added</a:t>
            </a:r>
            <a:r>
              <a:rPr sz="1800" i="1" spc="-25" dirty="0">
                <a:latin typeface="Calibri"/>
                <a:cs typeface="Calibri"/>
              </a:rPr>
              <a:t> </a:t>
            </a:r>
            <a:r>
              <a:rPr sz="1800" i="1" spc="-10" dirty="0">
                <a:latin typeface="Calibri"/>
                <a:cs typeface="Calibri"/>
              </a:rPr>
              <a:t>here)</a:t>
            </a:r>
            <a:endParaRPr sz="1800">
              <a:latin typeface="Calibri"/>
              <a:cs typeface="Calibri"/>
            </a:endParaRPr>
          </a:p>
        </p:txBody>
      </p:sp>
      <p:sp>
        <p:nvSpPr>
          <p:cNvPr id="143" name="object 143"/>
          <p:cNvSpPr txBox="1"/>
          <p:nvPr/>
        </p:nvSpPr>
        <p:spPr>
          <a:xfrm>
            <a:off x="7086981" y="3876802"/>
            <a:ext cx="4829175" cy="299720"/>
          </a:xfrm>
          <a:prstGeom prst="rect">
            <a:avLst/>
          </a:prstGeom>
        </p:spPr>
        <p:txBody>
          <a:bodyPr vert="horz" wrap="square" lIns="0" tIns="12700" rIns="0" bIns="0" rtlCol="0">
            <a:spAutoFit/>
          </a:bodyPr>
          <a:lstStyle/>
          <a:p>
            <a:pPr marL="12700">
              <a:lnSpc>
                <a:spcPct val="100000"/>
              </a:lnSpc>
              <a:spcBef>
                <a:spcPts val="100"/>
              </a:spcBef>
            </a:pPr>
            <a:r>
              <a:rPr sz="1800" i="1" dirty="0">
                <a:latin typeface="Calibri"/>
                <a:cs typeface="Calibri"/>
              </a:rPr>
              <a:t>selects</a:t>
            </a:r>
            <a:r>
              <a:rPr sz="1800" i="1" spc="-15" dirty="0">
                <a:latin typeface="Calibri"/>
                <a:cs typeface="Calibri"/>
              </a:rPr>
              <a:t> </a:t>
            </a:r>
            <a:r>
              <a:rPr sz="1800" i="1" dirty="0">
                <a:latin typeface="Calibri"/>
                <a:cs typeface="Calibri"/>
              </a:rPr>
              <a:t>between</a:t>
            </a:r>
            <a:r>
              <a:rPr sz="1800" i="1" spc="-20" dirty="0">
                <a:latin typeface="Calibri"/>
                <a:cs typeface="Calibri"/>
              </a:rPr>
              <a:t> </a:t>
            </a:r>
            <a:r>
              <a:rPr sz="1800" i="1" dirty="0">
                <a:latin typeface="Calibri"/>
                <a:cs typeface="Calibri"/>
              </a:rPr>
              <a:t>read</a:t>
            </a:r>
            <a:r>
              <a:rPr sz="1800" i="1" spc="-10" dirty="0">
                <a:latin typeface="Calibri"/>
                <a:cs typeface="Calibri"/>
              </a:rPr>
              <a:t> </a:t>
            </a:r>
            <a:r>
              <a:rPr sz="1800" i="1" dirty="0">
                <a:latin typeface="Calibri"/>
                <a:cs typeface="Calibri"/>
              </a:rPr>
              <a:t>register</a:t>
            </a:r>
            <a:r>
              <a:rPr sz="1800" i="1" spc="10" dirty="0">
                <a:latin typeface="Calibri"/>
                <a:cs typeface="Calibri"/>
              </a:rPr>
              <a:t> </a:t>
            </a:r>
            <a:r>
              <a:rPr sz="1800" i="1" dirty="0">
                <a:latin typeface="Calibri"/>
                <a:cs typeface="Calibri"/>
              </a:rPr>
              <a:t>B</a:t>
            </a:r>
            <a:r>
              <a:rPr sz="1800" i="1" spc="-25" dirty="0">
                <a:latin typeface="Calibri"/>
                <a:cs typeface="Calibri"/>
              </a:rPr>
              <a:t> </a:t>
            </a:r>
            <a:r>
              <a:rPr sz="1800" i="1" dirty="0">
                <a:latin typeface="Calibri"/>
                <a:cs typeface="Calibri"/>
              </a:rPr>
              <a:t>and</a:t>
            </a:r>
            <a:r>
              <a:rPr sz="1800" i="1" spc="-10" dirty="0">
                <a:latin typeface="Calibri"/>
                <a:cs typeface="Calibri"/>
              </a:rPr>
              <a:t> </a:t>
            </a:r>
            <a:r>
              <a:rPr sz="1800" i="1" dirty="0">
                <a:latin typeface="Calibri"/>
                <a:cs typeface="Calibri"/>
              </a:rPr>
              <a:t>a</a:t>
            </a:r>
            <a:r>
              <a:rPr sz="1800" i="1" spc="-15" dirty="0">
                <a:latin typeface="Calibri"/>
                <a:cs typeface="Calibri"/>
              </a:rPr>
              <a:t> </a:t>
            </a:r>
            <a:r>
              <a:rPr sz="1800" i="1" spc="-10" dirty="0">
                <a:latin typeface="Calibri"/>
                <a:cs typeface="Calibri"/>
              </a:rPr>
              <a:t>sign-extended</a:t>
            </a:r>
            <a:endParaRPr sz="1800">
              <a:latin typeface="Calibri"/>
              <a:cs typeface="Calibri"/>
            </a:endParaRPr>
          </a:p>
        </p:txBody>
      </p:sp>
      <p:sp>
        <p:nvSpPr>
          <p:cNvPr id="144" name="object 144"/>
          <p:cNvSpPr txBox="1"/>
          <p:nvPr/>
        </p:nvSpPr>
        <p:spPr>
          <a:xfrm>
            <a:off x="7094601" y="4151121"/>
            <a:ext cx="4815205" cy="299720"/>
          </a:xfrm>
          <a:prstGeom prst="rect">
            <a:avLst/>
          </a:prstGeom>
        </p:spPr>
        <p:txBody>
          <a:bodyPr vert="horz" wrap="square" lIns="0" tIns="12700" rIns="0" bIns="0" rtlCol="0">
            <a:spAutoFit/>
          </a:bodyPr>
          <a:lstStyle/>
          <a:p>
            <a:pPr marL="12700">
              <a:lnSpc>
                <a:spcPct val="100000"/>
              </a:lnSpc>
              <a:spcBef>
                <a:spcPts val="100"/>
              </a:spcBef>
            </a:pPr>
            <a:r>
              <a:rPr sz="1800" i="1" dirty="0">
                <a:latin typeface="Calibri"/>
                <a:cs typeface="Calibri"/>
              </a:rPr>
              <a:t>immediate</a:t>
            </a:r>
            <a:r>
              <a:rPr sz="1800" i="1" spc="-20" dirty="0">
                <a:latin typeface="Calibri"/>
                <a:cs typeface="Calibri"/>
              </a:rPr>
              <a:t> </a:t>
            </a:r>
            <a:r>
              <a:rPr sz="1800" i="1" dirty="0">
                <a:latin typeface="Calibri"/>
                <a:cs typeface="Calibri"/>
              </a:rPr>
              <a:t>extracted</a:t>
            </a:r>
            <a:r>
              <a:rPr sz="1800" i="1" spc="-10" dirty="0">
                <a:latin typeface="Calibri"/>
                <a:cs typeface="Calibri"/>
              </a:rPr>
              <a:t> </a:t>
            </a:r>
            <a:r>
              <a:rPr sz="1800" i="1" dirty="0">
                <a:latin typeface="Calibri"/>
                <a:cs typeface="Calibri"/>
              </a:rPr>
              <a:t>from</a:t>
            </a:r>
            <a:r>
              <a:rPr sz="1800" i="1" spc="-25" dirty="0">
                <a:latin typeface="Calibri"/>
                <a:cs typeface="Calibri"/>
              </a:rPr>
              <a:t> </a:t>
            </a:r>
            <a:r>
              <a:rPr sz="1800" i="1" dirty="0">
                <a:latin typeface="Calibri"/>
                <a:cs typeface="Calibri"/>
              </a:rPr>
              <a:t>the</a:t>
            </a:r>
            <a:r>
              <a:rPr sz="1800" i="1" spc="-5" dirty="0">
                <a:latin typeface="Calibri"/>
                <a:cs typeface="Calibri"/>
              </a:rPr>
              <a:t> </a:t>
            </a:r>
            <a:r>
              <a:rPr sz="1800" i="1" dirty="0">
                <a:latin typeface="Calibri"/>
                <a:cs typeface="Calibri"/>
              </a:rPr>
              <a:t>bits</a:t>
            </a:r>
            <a:r>
              <a:rPr sz="1800" i="1" spc="-20" dirty="0">
                <a:latin typeface="Calibri"/>
                <a:cs typeface="Calibri"/>
              </a:rPr>
              <a:t> </a:t>
            </a:r>
            <a:r>
              <a:rPr sz="1800" i="1" dirty="0">
                <a:latin typeface="Calibri"/>
                <a:cs typeface="Calibri"/>
              </a:rPr>
              <a:t>of</a:t>
            </a:r>
            <a:r>
              <a:rPr sz="1800" i="1" spc="-25" dirty="0">
                <a:latin typeface="Calibri"/>
                <a:cs typeface="Calibri"/>
              </a:rPr>
              <a:t> </a:t>
            </a:r>
            <a:r>
              <a:rPr sz="1800" i="1" dirty="0">
                <a:latin typeface="Calibri"/>
                <a:cs typeface="Calibri"/>
              </a:rPr>
              <a:t>the</a:t>
            </a:r>
            <a:r>
              <a:rPr sz="1800" i="1" spc="-20" dirty="0">
                <a:latin typeface="Calibri"/>
                <a:cs typeface="Calibri"/>
              </a:rPr>
              <a:t> </a:t>
            </a:r>
            <a:r>
              <a:rPr sz="1800" i="1" spc="-10" dirty="0">
                <a:latin typeface="Calibri"/>
                <a:cs typeface="Calibri"/>
              </a:rPr>
              <a:t>instruction</a:t>
            </a:r>
            <a:endParaRPr sz="1800">
              <a:latin typeface="Calibri"/>
              <a:cs typeface="Calibri"/>
            </a:endParaRPr>
          </a:p>
        </p:txBody>
      </p:sp>
      <p:sp>
        <p:nvSpPr>
          <p:cNvPr id="88" name="object 88"/>
          <p:cNvSpPr txBox="1"/>
          <p:nvPr/>
        </p:nvSpPr>
        <p:spPr>
          <a:xfrm>
            <a:off x="3759580" y="2292476"/>
            <a:ext cx="671184" cy="330200"/>
          </a:xfrm>
          <a:prstGeom prst="rect">
            <a:avLst/>
          </a:prstGeom>
        </p:spPr>
        <p:txBody>
          <a:bodyPr vert="horz" wrap="square" lIns="0" tIns="12065" rIns="0" bIns="0" rtlCol="0">
            <a:spAutoFit/>
          </a:bodyPr>
          <a:lstStyle/>
          <a:p>
            <a:pPr marL="45720" marR="5080" indent="-33655">
              <a:lnSpc>
                <a:spcPct val="100000"/>
              </a:lnSpc>
              <a:spcBef>
                <a:spcPts val="95"/>
              </a:spcBef>
            </a:pPr>
            <a:r>
              <a:rPr lang="en-US" sz="1000" b="1" spc="-10" dirty="0">
                <a:latin typeface="Calibri"/>
                <a:cs typeface="Calibri"/>
              </a:rPr>
              <a:t>I</a:t>
            </a:r>
            <a:r>
              <a:rPr sz="1000" b="1" spc="-10" dirty="0">
                <a:latin typeface="Calibri"/>
                <a:cs typeface="Calibri"/>
              </a:rPr>
              <a:t>nstruction </a:t>
            </a:r>
            <a:r>
              <a:rPr sz="1000" b="1" dirty="0">
                <a:latin typeface="Calibri"/>
                <a:cs typeface="Calibri"/>
              </a:rPr>
              <a:t>C</a:t>
            </a:r>
            <a:r>
              <a:rPr sz="1000" b="1" spc="-10" dirty="0">
                <a:latin typeface="Calibri"/>
                <a:cs typeface="Calibri"/>
              </a:rPr>
              <a:t> </a:t>
            </a:r>
            <a:r>
              <a:rPr sz="1000" b="1" dirty="0">
                <a:latin typeface="Calibri"/>
                <a:cs typeface="Calibri"/>
              </a:rPr>
              <a:t>+ </a:t>
            </a:r>
            <a:r>
              <a:rPr sz="1000" b="1" spc="-50" dirty="0">
                <a:latin typeface="Calibri"/>
                <a:cs typeface="Calibri"/>
              </a:rPr>
              <a:t>4</a:t>
            </a:r>
            <a:endParaRPr sz="1000" dirty="0">
              <a:latin typeface="Calibri"/>
              <a:cs typeface="Calibri"/>
            </a:endParaRPr>
          </a:p>
        </p:txBody>
      </p:sp>
      <p:sp>
        <p:nvSpPr>
          <p:cNvPr id="145" name="object 145"/>
          <p:cNvSpPr txBox="1"/>
          <p:nvPr/>
        </p:nvSpPr>
        <p:spPr>
          <a:xfrm>
            <a:off x="1040993" y="672592"/>
            <a:ext cx="8409305" cy="983615"/>
          </a:xfrm>
          <a:prstGeom prst="rect">
            <a:avLst/>
          </a:prstGeom>
        </p:spPr>
        <p:txBody>
          <a:bodyPr vert="horz" wrap="square" lIns="0" tIns="111125" rIns="0" bIns="0" rtlCol="0">
            <a:spAutoFit/>
          </a:bodyPr>
          <a:lstStyle/>
          <a:p>
            <a:pPr marL="3904615">
              <a:lnSpc>
                <a:spcPct val="100000"/>
              </a:lnSpc>
              <a:spcBef>
                <a:spcPts val="875"/>
              </a:spcBef>
            </a:pPr>
            <a:r>
              <a:rPr sz="1200" b="1" dirty="0">
                <a:latin typeface="Calibri"/>
                <a:cs typeface="Calibri"/>
              </a:rPr>
              <a:t>PC</a:t>
            </a:r>
            <a:r>
              <a:rPr sz="1200" b="1" spc="-15" dirty="0">
                <a:latin typeface="Calibri"/>
                <a:cs typeface="Calibri"/>
              </a:rPr>
              <a:t> </a:t>
            </a:r>
            <a:r>
              <a:rPr sz="1200" b="1" dirty="0">
                <a:latin typeface="Calibri"/>
                <a:cs typeface="Calibri"/>
              </a:rPr>
              <a:t>Source</a:t>
            </a:r>
            <a:r>
              <a:rPr sz="1200" b="1" spc="-25" dirty="0">
                <a:latin typeface="Calibri"/>
                <a:cs typeface="Calibri"/>
              </a:rPr>
              <a:t> </a:t>
            </a:r>
            <a:r>
              <a:rPr sz="1200" b="1" dirty="0">
                <a:latin typeface="Calibri"/>
                <a:cs typeface="Calibri"/>
              </a:rPr>
              <a:t>Select</a:t>
            </a:r>
            <a:r>
              <a:rPr sz="1200" b="1" spc="-20" dirty="0">
                <a:latin typeface="Calibri"/>
                <a:cs typeface="Calibri"/>
              </a:rPr>
              <a:t> </a:t>
            </a:r>
            <a:r>
              <a:rPr sz="1200" b="1" dirty="0">
                <a:latin typeface="Calibri"/>
                <a:cs typeface="Calibri"/>
              </a:rPr>
              <a:t>(1</a:t>
            </a:r>
            <a:r>
              <a:rPr sz="1200" b="1" spc="-10" dirty="0">
                <a:latin typeface="Calibri"/>
                <a:cs typeface="Calibri"/>
              </a:rPr>
              <a:t> </a:t>
            </a:r>
            <a:r>
              <a:rPr sz="1200" b="1" dirty="0">
                <a:latin typeface="Calibri"/>
                <a:cs typeface="Calibri"/>
              </a:rPr>
              <a:t>if</a:t>
            </a:r>
            <a:r>
              <a:rPr sz="1200" b="1" spc="-20" dirty="0">
                <a:latin typeface="Calibri"/>
                <a:cs typeface="Calibri"/>
              </a:rPr>
              <a:t> </a:t>
            </a:r>
            <a:r>
              <a:rPr sz="1200" b="1" dirty="0">
                <a:latin typeface="Calibri"/>
                <a:cs typeface="Calibri"/>
              </a:rPr>
              <a:t>branch</a:t>
            </a:r>
            <a:r>
              <a:rPr sz="1200" b="1" spc="-15" dirty="0">
                <a:latin typeface="Calibri"/>
                <a:cs typeface="Calibri"/>
              </a:rPr>
              <a:t> </a:t>
            </a:r>
            <a:r>
              <a:rPr sz="1200" b="1" spc="-10" dirty="0">
                <a:latin typeface="Calibri"/>
                <a:cs typeface="Calibri"/>
              </a:rPr>
              <a:t>taken)</a:t>
            </a:r>
            <a:endParaRPr sz="1200">
              <a:latin typeface="Calibri"/>
              <a:cs typeface="Calibri"/>
            </a:endParaRPr>
          </a:p>
          <a:p>
            <a:pPr marL="12700" marR="7346315" indent="1905">
              <a:lnSpc>
                <a:spcPct val="119900"/>
              </a:lnSpc>
              <a:spcBef>
                <a:spcPts val="490"/>
              </a:spcBef>
            </a:pPr>
            <a:r>
              <a:rPr sz="1200" b="1" dirty="0">
                <a:latin typeface="Calibri"/>
                <a:cs typeface="Calibri"/>
              </a:rPr>
              <a:t>Instruction</a:t>
            </a:r>
            <a:r>
              <a:rPr sz="1200" b="1" spc="-35" dirty="0">
                <a:latin typeface="Calibri"/>
                <a:cs typeface="Calibri"/>
              </a:rPr>
              <a:t> </a:t>
            </a:r>
            <a:r>
              <a:rPr sz="1200" b="1" spc="-20" dirty="0">
                <a:latin typeface="Calibri"/>
                <a:cs typeface="Calibri"/>
              </a:rPr>
              <a:t>PC+4 </a:t>
            </a:r>
            <a:r>
              <a:rPr sz="1200" b="1" dirty="0">
                <a:latin typeface="Calibri"/>
                <a:cs typeface="Calibri"/>
              </a:rPr>
              <a:t>Branch</a:t>
            </a:r>
            <a:r>
              <a:rPr sz="1200" b="1" spc="-25" dirty="0">
                <a:latin typeface="Calibri"/>
                <a:cs typeface="Calibri"/>
              </a:rPr>
              <a:t> </a:t>
            </a:r>
            <a:r>
              <a:rPr sz="1200" b="1" spc="-10" dirty="0">
                <a:latin typeface="Calibri"/>
                <a:cs typeface="Calibri"/>
              </a:rPr>
              <a:t>Target</a:t>
            </a:r>
            <a:endParaRPr sz="1200">
              <a:latin typeface="Calibri"/>
              <a:cs typeface="Calibri"/>
            </a:endParaRPr>
          </a:p>
          <a:p>
            <a:pPr marR="5080" algn="r">
              <a:lnSpc>
                <a:spcPts val="1380"/>
              </a:lnSpc>
            </a:pPr>
            <a:r>
              <a:rPr sz="1200" b="1" dirty="0">
                <a:latin typeface="Calibri"/>
                <a:cs typeface="Calibri"/>
              </a:rPr>
              <a:t>Write</a:t>
            </a:r>
            <a:r>
              <a:rPr sz="1200" b="1" spc="-45" dirty="0">
                <a:latin typeface="Calibri"/>
                <a:cs typeface="Calibri"/>
              </a:rPr>
              <a:t>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20" dirty="0">
                <a:latin typeface="Calibri"/>
                <a:cs typeface="Calibri"/>
              </a:rPr>
              <a:t> </a:t>
            </a:r>
            <a:r>
              <a:rPr sz="1200" b="1" dirty="0">
                <a:latin typeface="Calibri"/>
                <a:cs typeface="Calibri"/>
              </a:rPr>
              <a:t>Data</a:t>
            </a:r>
            <a:r>
              <a:rPr sz="1200" b="1" spc="-25" dirty="0">
                <a:latin typeface="Calibri"/>
                <a:cs typeface="Calibri"/>
              </a:rPr>
              <a:t> Mem</a:t>
            </a:r>
            <a:endParaRPr sz="120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79831" y="1708404"/>
            <a:ext cx="6155690" cy="3982085"/>
            <a:chOff x="179831" y="1708404"/>
            <a:chExt cx="6155690" cy="3982085"/>
          </a:xfrm>
        </p:grpSpPr>
        <p:sp>
          <p:nvSpPr>
            <p:cNvPr id="3" name="object 3"/>
            <p:cNvSpPr/>
            <p:nvPr/>
          </p:nvSpPr>
          <p:spPr>
            <a:xfrm>
              <a:off x="198881" y="1727454"/>
              <a:ext cx="1663064" cy="3589020"/>
            </a:xfrm>
            <a:custGeom>
              <a:avLst/>
              <a:gdLst/>
              <a:ahLst/>
              <a:cxnLst/>
              <a:rect l="l" t="t" r="r" b="b"/>
              <a:pathLst>
                <a:path w="1663064" h="3589020">
                  <a:moveTo>
                    <a:pt x="0" y="3589020"/>
                  </a:moveTo>
                  <a:lnTo>
                    <a:pt x="1662683" y="3589020"/>
                  </a:lnTo>
                  <a:lnTo>
                    <a:pt x="1662683" y="0"/>
                  </a:lnTo>
                  <a:lnTo>
                    <a:pt x="0" y="0"/>
                  </a:lnTo>
                  <a:lnTo>
                    <a:pt x="0" y="3589020"/>
                  </a:lnTo>
                  <a:close/>
                </a:path>
              </a:pathLst>
            </a:custGeom>
            <a:ln w="38100">
              <a:solidFill>
                <a:srgbClr val="2E528F"/>
              </a:solidFill>
            </a:ln>
          </p:spPr>
          <p:txBody>
            <a:bodyPr wrap="square" lIns="0" tIns="0" rIns="0" bIns="0" rtlCol="0"/>
            <a:lstStyle/>
            <a:p>
              <a:endParaRPr/>
            </a:p>
          </p:txBody>
        </p:sp>
        <p:sp>
          <p:nvSpPr>
            <p:cNvPr id="4" name="object 4"/>
            <p:cNvSpPr/>
            <p:nvPr/>
          </p:nvSpPr>
          <p:spPr>
            <a:xfrm>
              <a:off x="4867655" y="3899916"/>
              <a:ext cx="1461770" cy="433070"/>
            </a:xfrm>
            <a:custGeom>
              <a:avLst/>
              <a:gdLst/>
              <a:ahLst/>
              <a:cxnLst/>
              <a:rect l="l" t="t" r="r" b="b"/>
              <a:pathLst>
                <a:path w="1461770" h="433070">
                  <a:moveTo>
                    <a:pt x="1461516" y="0"/>
                  </a:moveTo>
                  <a:lnTo>
                    <a:pt x="0" y="0"/>
                  </a:lnTo>
                  <a:lnTo>
                    <a:pt x="292354" y="432815"/>
                  </a:lnTo>
                  <a:lnTo>
                    <a:pt x="1169162" y="432815"/>
                  </a:lnTo>
                  <a:lnTo>
                    <a:pt x="1461516" y="0"/>
                  </a:lnTo>
                  <a:close/>
                </a:path>
              </a:pathLst>
            </a:custGeom>
            <a:solidFill>
              <a:srgbClr val="4471C4"/>
            </a:solidFill>
          </p:spPr>
          <p:txBody>
            <a:bodyPr wrap="square" lIns="0" tIns="0" rIns="0" bIns="0" rtlCol="0"/>
            <a:lstStyle/>
            <a:p>
              <a:endParaRPr/>
            </a:p>
          </p:txBody>
        </p:sp>
        <p:sp>
          <p:nvSpPr>
            <p:cNvPr id="5" name="object 5"/>
            <p:cNvSpPr/>
            <p:nvPr/>
          </p:nvSpPr>
          <p:spPr>
            <a:xfrm>
              <a:off x="4867655" y="3899916"/>
              <a:ext cx="1461770" cy="433070"/>
            </a:xfrm>
            <a:custGeom>
              <a:avLst/>
              <a:gdLst/>
              <a:ahLst/>
              <a:cxnLst/>
              <a:rect l="l" t="t" r="r" b="b"/>
              <a:pathLst>
                <a:path w="1461770" h="433070">
                  <a:moveTo>
                    <a:pt x="0" y="0"/>
                  </a:moveTo>
                  <a:lnTo>
                    <a:pt x="1461516" y="0"/>
                  </a:lnTo>
                  <a:lnTo>
                    <a:pt x="1169162" y="432815"/>
                  </a:lnTo>
                  <a:lnTo>
                    <a:pt x="292354" y="432815"/>
                  </a:lnTo>
                  <a:lnTo>
                    <a:pt x="0" y="0"/>
                  </a:lnTo>
                  <a:close/>
                </a:path>
              </a:pathLst>
            </a:custGeom>
            <a:ln w="12700">
              <a:solidFill>
                <a:srgbClr val="2E528F"/>
              </a:solidFill>
            </a:ln>
          </p:spPr>
          <p:txBody>
            <a:bodyPr wrap="square" lIns="0" tIns="0" rIns="0" bIns="0" rtlCol="0"/>
            <a:lstStyle/>
            <a:p>
              <a:endParaRPr/>
            </a:p>
          </p:txBody>
        </p:sp>
        <p:sp>
          <p:nvSpPr>
            <p:cNvPr id="6" name="object 6"/>
            <p:cNvSpPr/>
            <p:nvPr/>
          </p:nvSpPr>
          <p:spPr>
            <a:xfrm>
              <a:off x="5414772" y="3899916"/>
              <a:ext cx="358140" cy="151130"/>
            </a:xfrm>
            <a:custGeom>
              <a:avLst/>
              <a:gdLst/>
              <a:ahLst/>
              <a:cxnLst/>
              <a:rect l="l" t="t" r="r" b="b"/>
              <a:pathLst>
                <a:path w="358139" h="151129">
                  <a:moveTo>
                    <a:pt x="358139" y="0"/>
                  </a:moveTo>
                  <a:lnTo>
                    <a:pt x="0" y="0"/>
                  </a:lnTo>
                  <a:lnTo>
                    <a:pt x="179069" y="150875"/>
                  </a:lnTo>
                  <a:lnTo>
                    <a:pt x="358139" y="0"/>
                  </a:lnTo>
                  <a:close/>
                </a:path>
              </a:pathLst>
            </a:custGeom>
            <a:solidFill>
              <a:srgbClr val="FFFFFF"/>
            </a:solidFill>
          </p:spPr>
          <p:txBody>
            <a:bodyPr wrap="square" lIns="0" tIns="0" rIns="0" bIns="0" rtlCol="0"/>
            <a:lstStyle/>
            <a:p>
              <a:endParaRPr/>
            </a:p>
          </p:txBody>
        </p:sp>
        <p:sp>
          <p:nvSpPr>
            <p:cNvPr id="7" name="object 7"/>
            <p:cNvSpPr/>
            <p:nvPr/>
          </p:nvSpPr>
          <p:spPr>
            <a:xfrm>
              <a:off x="5414772" y="3899916"/>
              <a:ext cx="358140" cy="151130"/>
            </a:xfrm>
            <a:custGeom>
              <a:avLst/>
              <a:gdLst/>
              <a:ahLst/>
              <a:cxnLst/>
              <a:rect l="l" t="t" r="r" b="b"/>
              <a:pathLst>
                <a:path w="358139" h="151129">
                  <a:moveTo>
                    <a:pt x="358139" y="0"/>
                  </a:moveTo>
                  <a:lnTo>
                    <a:pt x="179069" y="150875"/>
                  </a:lnTo>
                  <a:lnTo>
                    <a:pt x="0" y="0"/>
                  </a:lnTo>
                  <a:lnTo>
                    <a:pt x="358139" y="0"/>
                  </a:lnTo>
                  <a:close/>
                </a:path>
              </a:pathLst>
            </a:custGeom>
            <a:ln w="12700">
              <a:solidFill>
                <a:srgbClr val="FFFFFF"/>
              </a:solidFill>
            </a:ln>
          </p:spPr>
          <p:txBody>
            <a:bodyPr wrap="square" lIns="0" tIns="0" rIns="0" bIns="0" rtlCol="0"/>
            <a:lstStyle/>
            <a:p>
              <a:endParaRPr/>
            </a:p>
          </p:txBody>
        </p:sp>
        <p:sp>
          <p:nvSpPr>
            <p:cNvPr id="8" name="object 8"/>
            <p:cNvSpPr/>
            <p:nvPr/>
          </p:nvSpPr>
          <p:spPr>
            <a:xfrm>
              <a:off x="2800858" y="2584703"/>
              <a:ext cx="3046730" cy="3105785"/>
            </a:xfrm>
            <a:custGeom>
              <a:avLst/>
              <a:gdLst/>
              <a:ahLst/>
              <a:cxnLst/>
              <a:rect l="l" t="t" r="r" b="b"/>
              <a:pathLst>
                <a:path w="3046729" h="3105785">
                  <a:moveTo>
                    <a:pt x="640207" y="38100"/>
                  </a:moveTo>
                  <a:lnTo>
                    <a:pt x="627507" y="31750"/>
                  </a:lnTo>
                  <a:lnTo>
                    <a:pt x="564007" y="0"/>
                  </a:lnTo>
                  <a:lnTo>
                    <a:pt x="564007" y="31750"/>
                  </a:lnTo>
                  <a:lnTo>
                    <a:pt x="84074" y="31750"/>
                  </a:lnTo>
                  <a:lnTo>
                    <a:pt x="84074" y="44450"/>
                  </a:lnTo>
                  <a:lnTo>
                    <a:pt x="564007" y="44450"/>
                  </a:lnTo>
                  <a:lnTo>
                    <a:pt x="564007" y="76200"/>
                  </a:lnTo>
                  <a:lnTo>
                    <a:pt x="627507" y="44450"/>
                  </a:lnTo>
                  <a:lnTo>
                    <a:pt x="640207" y="38100"/>
                  </a:lnTo>
                  <a:close/>
                </a:path>
                <a:path w="3046729" h="3105785">
                  <a:moveTo>
                    <a:pt x="2227834" y="1578864"/>
                  </a:moveTo>
                  <a:lnTo>
                    <a:pt x="2215489" y="1572768"/>
                  </a:lnTo>
                  <a:lnTo>
                    <a:pt x="2151507" y="1541145"/>
                  </a:lnTo>
                  <a:lnTo>
                    <a:pt x="2151659" y="1572831"/>
                  </a:lnTo>
                  <a:lnTo>
                    <a:pt x="1111250" y="1577848"/>
                  </a:lnTo>
                  <a:lnTo>
                    <a:pt x="1111250" y="1590548"/>
                  </a:lnTo>
                  <a:lnTo>
                    <a:pt x="2151723" y="1585531"/>
                  </a:lnTo>
                  <a:lnTo>
                    <a:pt x="2151888" y="1617345"/>
                  </a:lnTo>
                  <a:lnTo>
                    <a:pt x="2227834" y="1578864"/>
                  </a:lnTo>
                  <a:close/>
                </a:path>
                <a:path w="3046729" h="3105785">
                  <a:moveTo>
                    <a:pt x="2300859" y="1238758"/>
                  </a:moveTo>
                  <a:lnTo>
                    <a:pt x="2269096" y="1239088"/>
                  </a:lnTo>
                  <a:lnTo>
                    <a:pt x="2263648" y="745109"/>
                  </a:lnTo>
                  <a:lnTo>
                    <a:pt x="2250948" y="745363"/>
                  </a:lnTo>
                  <a:lnTo>
                    <a:pt x="2256383" y="1239215"/>
                  </a:lnTo>
                  <a:lnTo>
                    <a:pt x="2224659" y="1239520"/>
                  </a:lnTo>
                  <a:lnTo>
                    <a:pt x="2263648" y="1315339"/>
                  </a:lnTo>
                  <a:lnTo>
                    <a:pt x="2294432" y="1251966"/>
                  </a:lnTo>
                  <a:lnTo>
                    <a:pt x="2300859" y="1238758"/>
                  </a:lnTo>
                  <a:close/>
                </a:path>
                <a:path w="3046729" h="3105785">
                  <a:moveTo>
                    <a:pt x="2487041" y="2827655"/>
                  </a:moveTo>
                  <a:lnTo>
                    <a:pt x="2480691" y="2814955"/>
                  </a:lnTo>
                  <a:lnTo>
                    <a:pt x="2448941" y="2751455"/>
                  </a:lnTo>
                  <a:lnTo>
                    <a:pt x="2410841" y="2827655"/>
                  </a:lnTo>
                  <a:lnTo>
                    <a:pt x="2442591" y="2827655"/>
                  </a:lnTo>
                  <a:lnTo>
                    <a:pt x="2442591" y="3092945"/>
                  </a:lnTo>
                  <a:lnTo>
                    <a:pt x="12700" y="3092945"/>
                  </a:lnTo>
                  <a:lnTo>
                    <a:pt x="12700" y="2731008"/>
                  </a:lnTo>
                  <a:lnTo>
                    <a:pt x="0" y="2731008"/>
                  </a:lnTo>
                  <a:lnTo>
                    <a:pt x="0" y="3105645"/>
                  </a:lnTo>
                  <a:lnTo>
                    <a:pt x="2455291" y="3105645"/>
                  </a:lnTo>
                  <a:lnTo>
                    <a:pt x="2455291" y="3099295"/>
                  </a:lnTo>
                  <a:lnTo>
                    <a:pt x="2455291" y="3092945"/>
                  </a:lnTo>
                  <a:lnTo>
                    <a:pt x="2455291" y="2827655"/>
                  </a:lnTo>
                  <a:lnTo>
                    <a:pt x="2487041" y="2827655"/>
                  </a:lnTo>
                  <a:close/>
                </a:path>
                <a:path w="3046729" h="3105785">
                  <a:moveTo>
                    <a:pt x="3046730" y="918337"/>
                  </a:moveTo>
                  <a:lnTo>
                    <a:pt x="3014980" y="918337"/>
                  </a:lnTo>
                  <a:lnTo>
                    <a:pt x="3014980" y="551688"/>
                  </a:lnTo>
                  <a:lnTo>
                    <a:pt x="3002280" y="551688"/>
                  </a:lnTo>
                  <a:lnTo>
                    <a:pt x="3002280" y="918337"/>
                  </a:lnTo>
                  <a:lnTo>
                    <a:pt x="2970530" y="918337"/>
                  </a:lnTo>
                  <a:lnTo>
                    <a:pt x="3008630" y="994537"/>
                  </a:lnTo>
                  <a:lnTo>
                    <a:pt x="3040380" y="931037"/>
                  </a:lnTo>
                  <a:lnTo>
                    <a:pt x="3046730" y="918337"/>
                  </a:lnTo>
                  <a:close/>
                </a:path>
              </a:pathLst>
            </a:custGeom>
            <a:solidFill>
              <a:srgbClr val="4471C4"/>
            </a:solidFill>
          </p:spPr>
          <p:txBody>
            <a:bodyPr wrap="square" lIns="0" tIns="0" rIns="0" bIns="0" rtlCol="0"/>
            <a:lstStyle/>
            <a:p>
              <a:endParaRPr/>
            </a:p>
          </p:txBody>
        </p:sp>
      </p:grpSp>
      <p:sp>
        <p:nvSpPr>
          <p:cNvPr id="9" name="object 9"/>
          <p:cNvSpPr txBox="1">
            <a:spLocks noGrp="1"/>
          </p:cNvSpPr>
          <p:nvPr>
            <p:ph type="title"/>
          </p:nvPr>
        </p:nvSpPr>
        <p:spPr>
          <a:xfrm>
            <a:off x="78739" y="81483"/>
            <a:ext cx="10173970" cy="885825"/>
          </a:xfrm>
          <a:prstGeom prst="rect">
            <a:avLst/>
          </a:prstGeom>
        </p:spPr>
        <p:txBody>
          <a:bodyPr vert="horz" wrap="square" lIns="0" tIns="13335" rIns="0" bIns="0" rtlCol="0">
            <a:spAutoFit/>
          </a:bodyPr>
          <a:lstStyle/>
          <a:p>
            <a:pPr marL="12700">
              <a:lnSpc>
                <a:spcPct val="100000"/>
              </a:lnSpc>
              <a:spcBef>
                <a:spcPts val="105"/>
              </a:spcBef>
            </a:pPr>
            <a:r>
              <a:rPr dirty="0"/>
              <a:t>Which</a:t>
            </a:r>
            <a:r>
              <a:rPr spc="-65" dirty="0"/>
              <a:t> </a:t>
            </a:r>
            <a:r>
              <a:rPr dirty="0"/>
              <a:t>pipeline</a:t>
            </a:r>
            <a:r>
              <a:rPr spc="-55" dirty="0"/>
              <a:t> </a:t>
            </a:r>
            <a:r>
              <a:rPr dirty="0"/>
              <a:t>control</a:t>
            </a:r>
            <a:r>
              <a:rPr spc="-40" dirty="0"/>
              <a:t> </a:t>
            </a:r>
            <a:r>
              <a:rPr dirty="0"/>
              <a:t>signals</a:t>
            </a:r>
            <a:r>
              <a:rPr spc="-75" dirty="0"/>
              <a:t> </a:t>
            </a:r>
            <a:r>
              <a:rPr dirty="0"/>
              <a:t>get</a:t>
            </a:r>
            <a:r>
              <a:rPr spc="-45" dirty="0"/>
              <a:t> </a:t>
            </a:r>
            <a:r>
              <a:rPr dirty="0"/>
              <a:t>set</a:t>
            </a:r>
            <a:r>
              <a:rPr spc="-25" dirty="0"/>
              <a:t> </a:t>
            </a:r>
            <a:r>
              <a:rPr spc="-10" dirty="0"/>
              <a:t>where?</a:t>
            </a:r>
          </a:p>
          <a:p>
            <a:pPr marL="6045200">
              <a:lnSpc>
                <a:spcPct val="100000"/>
              </a:lnSpc>
              <a:spcBef>
                <a:spcPts val="45"/>
              </a:spcBef>
            </a:pPr>
            <a:r>
              <a:rPr sz="1200" b="1" dirty="0">
                <a:latin typeface="Calibri"/>
                <a:cs typeface="Calibri"/>
              </a:rPr>
              <a:t>PC</a:t>
            </a:r>
            <a:r>
              <a:rPr sz="1200" b="1" spc="-20" dirty="0">
                <a:latin typeface="Calibri"/>
                <a:cs typeface="Calibri"/>
              </a:rPr>
              <a:t> </a:t>
            </a:r>
            <a:r>
              <a:rPr sz="1200" b="1" dirty="0">
                <a:latin typeface="Calibri"/>
                <a:cs typeface="Calibri"/>
              </a:rPr>
              <a:t>Source</a:t>
            </a:r>
            <a:r>
              <a:rPr sz="1200" b="1" spc="-25" dirty="0">
                <a:latin typeface="Calibri"/>
                <a:cs typeface="Calibri"/>
              </a:rPr>
              <a:t> </a:t>
            </a:r>
            <a:r>
              <a:rPr sz="1200" b="1" spc="-10" dirty="0">
                <a:latin typeface="Calibri"/>
                <a:cs typeface="Calibri"/>
              </a:rPr>
              <a:t>Select</a:t>
            </a:r>
            <a:endParaRPr sz="1200">
              <a:latin typeface="Calibri"/>
              <a:cs typeface="Calibri"/>
            </a:endParaRPr>
          </a:p>
        </p:txBody>
      </p:sp>
      <p:sp>
        <p:nvSpPr>
          <p:cNvPr id="10" name="object 10"/>
          <p:cNvSpPr txBox="1"/>
          <p:nvPr/>
        </p:nvSpPr>
        <p:spPr>
          <a:xfrm>
            <a:off x="6159066" y="4697095"/>
            <a:ext cx="10096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a</a:t>
            </a:r>
            <a:endParaRPr sz="1200">
              <a:latin typeface="Calibri"/>
              <a:cs typeface="Calibri"/>
            </a:endParaRPr>
          </a:p>
        </p:txBody>
      </p:sp>
      <p:sp>
        <p:nvSpPr>
          <p:cNvPr id="11" name="object 11"/>
          <p:cNvSpPr txBox="1"/>
          <p:nvPr/>
        </p:nvSpPr>
        <p:spPr>
          <a:xfrm>
            <a:off x="5036946" y="4879975"/>
            <a:ext cx="157861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40" dirty="0">
                <a:latin typeface="Calibri"/>
                <a:cs typeface="Calibri"/>
              </a:rPr>
              <a:t> </a:t>
            </a:r>
            <a:r>
              <a:rPr sz="1200" b="1" dirty="0">
                <a:latin typeface="Calibri"/>
                <a:cs typeface="Calibri"/>
              </a:rPr>
              <a:t>PC</a:t>
            </a:r>
            <a:r>
              <a:rPr sz="1200" b="1" spc="-10" dirty="0">
                <a:latin typeface="Calibri"/>
                <a:cs typeface="Calibri"/>
              </a:rPr>
              <a:t> </a:t>
            </a:r>
            <a:r>
              <a:rPr sz="1200" b="1" dirty="0">
                <a:latin typeface="Calibri"/>
                <a:cs typeface="Calibri"/>
              </a:rPr>
              <a:t>Source</a:t>
            </a:r>
            <a:r>
              <a:rPr sz="1200" b="1" spc="-40" dirty="0">
                <a:latin typeface="Calibri"/>
                <a:cs typeface="Calibri"/>
              </a:rPr>
              <a:t> </a:t>
            </a:r>
            <a:r>
              <a:rPr sz="1200" b="1" spc="-10" dirty="0">
                <a:latin typeface="Calibri"/>
                <a:cs typeface="Calibri"/>
              </a:rPr>
              <a:t>Select</a:t>
            </a:r>
            <a:endParaRPr sz="1200">
              <a:latin typeface="Calibri"/>
              <a:cs typeface="Calibri"/>
            </a:endParaRPr>
          </a:p>
        </p:txBody>
      </p:sp>
      <p:grpSp>
        <p:nvGrpSpPr>
          <p:cNvPr id="12" name="object 12"/>
          <p:cNvGrpSpPr/>
          <p:nvPr/>
        </p:nvGrpSpPr>
        <p:grpSpPr>
          <a:xfrm>
            <a:off x="438658" y="1837689"/>
            <a:ext cx="2454275" cy="3257550"/>
            <a:chOff x="438658" y="1837689"/>
            <a:chExt cx="2454275" cy="3257550"/>
          </a:xfrm>
        </p:grpSpPr>
        <p:sp>
          <p:nvSpPr>
            <p:cNvPr id="13" name="object 13"/>
            <p:cNvSpPr/>
            <p:nvPr/>
          </p:nvSpPr>
          <p:spPr>
            <a:xfrm>
              <a:off x="445008" y="4187951"/>
              <a:ext cx="1039494" cy="901065"/>
            </a:xfrm>
            <a:custGeom>
              <a:avLst/>
              <a:gdLst/>
              <a:ahLst/>
              <a:cxnLst/>
              <a:rect l="l" t="t" r="r" b="b"/>
              <a:pathLst>
                <a:path w="1039494" h="901064">
                  <a:moveTo>
                    <a:pt x="1039368" y="0"/>
                  </a:moveTo>
                  <a:lnTo>
                    <a:pt x="0" y="0"/>
                  </a:lnTo>
                  <a:lnTo>
                    <a:pt x="0" y="900684"/>
                  </a:lnTo>
                  <a:lnTo>
                    <a:pt x="1039368" y="900684"/>
                  </a:lnTo>
                  <a:lnTo>
                    <a:pt x="1039368" y="0"/>
                  </a:lnTo>
                  <a:close/>
                </a:path>
              </a:pathLst>
            </a:custGeom>
            <a:solidFill>
              <a:srgbClr val="7E7E7E"/>
            </a:solidFill>
          </p:spPr>
          <p:txBody>
            <a:bodyPr wrap="square" lIns="0" tIns="0" rIns="0" bIns="0" rtlCol="0"/>
            <a:lstStyle/>
            <a:p>
              <a:endParaRPr/>
            </a:p>
          </p:txBody>
        </p:sp>
        <p:sp>
          <p:nvSpPr>
            <p:cNvPr id="14" name="object 14"/>
            <p:cNvSpPr/>
            <p:nvPr/>
          </p:nvSpPr>
          <p:spPr>
            <a:xfrm>
              <a:off x="445008" y="4187951"/>
              <a:ext cx="1039494" cy="901065"/>
            </a:xfrm>
            <a:custGeom>
              <a:avLst/>
              <a:gdLst/>
              <a:ahLst/>
              <a:cxnLst/>
              <a:rect l="l" t="t" r="r" b="b"/>
              <a:pathLst>
                <a:path w="1039494" h="901064">
                  <a:moveTo>
                    <a:pt x="0" y="900684"/>
                  </a:moveTo>
                  <a:lnTo>
                    <a:pt x="1039368" y="900684"/>
                  </a:lnTo>
                  <a:lnTo>
                    <a:pt x="1039368" y="0"/>
                  </a:lnTo>
                  <a:lnTo>
                    <a:pt x="0" y="0"/>
                  </a:lnTo>
                  <a:lnTo>
                    <a:pt x="0" y="900684"/>
                  </a:lnTo>
                  <a:close/>
                </a:path>
              </a:pathLst>
            </a:custGeom>
            <a:ln w="12700">
              <a:solidFill>
                <a:srgbClr val="2E528F"/>
              </a:solidFill>
            </a:ln>
          </p:spPr>
          <p:txBody>
            <a:bodyPr wrap="square" lIns="0" tIns="0" rIns="0" bIns="0" rtlCol="0"/>
            <a:lstStyle/>
            <a:p>
              <a:endParaRPr/>
            </a:p>
          </p:txBody>
        </p:sp>
        <p:sp>
          <p:nvSpPr>
            <p:cNvPr id="15" name="object 15"/>
            <p:cNvSpPr/>
            <p:nvPr/>
          </p:nvSpPr>
          <p:spPr>
            <a:xfrm>
              <a:off x="2676143" y="1844039"/>
              <a:ext cx="210820" cy="1918970"/>
            </a:xfrm>
            <a:custGeom>
              <a:avLst/>
              <a:gdLst/>
              <a:ahLst/>
              <a:cxnLst/>
              <a:rect l="l" t="t" r="r" b="b"/>
              <a:pathLst>
                <a:path w="210819" h="1918970">
                  <a:moveTo>
                    <a:pt x="210312" y="0"/>
                  </a:moveTo>
                  <a:lnTo>
                    <a:pt x="0" y="0"/>
                  </a:lnTo>
                  <a:lnTo>
                    <a:pt x="0" y="1918716"/>
                  </a:lnTo>
                  <a:lnTo>
                    <a:pt x="210312" y="1918716"/>
                  </a:lnTo>
                  <a:lnTo>
                    <a:pt x="210312" y="0"/>
                  </a:lnTo>
                  <a:close/>
                </a:path>
              </a:pathLst>
            </a:custGeom>
            <a:solidFill>
              <a:srgbClr val="4471C4"/>
            </a:solidFill>
          </p:spPr>
          <p:txBody>
            <a:bodyPr wrap="square" lIns="0" tIns="0" rIns="0" bIns="0" rtlCol="0"/>
            <a:lstStyle/>
            <a:p>
              <a:endParaRPr/>
            </a:p>
          </p:txBody>
        </p:sp>
        <p:sp>
          <p:nvSpPr>
            <p:cNvPr id="16" name="object 16"/>
            <p:cNvSpPr/>
            <p:nvPr/>
          </p:nvSpPr>
          <p:spPr>
            <a:xfrm>
              <a:off x="2676143" y="1844039"/>
              <a:ext cx="210820" cy="1918970"/>
            </a:xfrm>
            <a:custGeom>
              <a:avLst/>
              <a:gdLst/>
              <a:ahLst/>
              <a:cxnLst/>
              <a:rect l="l" t="t" r="r" b="b"/>
              <a:pathLst>
                <a:path w="210819" h="1918970">
                  <a:moveTo>
                    <a:pt x="0" y="1918716"/>
                  </a:moveTo>
                  <a:lnTo>
                    <a:pt x="210312" y="1918716"/>
                  </a:lnTo>
                  <a:lnTo>
                    <a:pt x="210312" y="0"/>
                  </a:lnTo>
                  <a:lnTo>
                    <a:pt x="0" y="0"/>
                  </a:lnTo>
                  <a:lnTo>
                    <a:pt x="0" y="1918716"/>
                  </a:lnTo>
                  <a:close/>
                </a:path>
              </a:pathLst>
            </a:custGeom>
            <a:ln w="12700">
              <a:solidFill>
                <a:srgbClr val="2E528F"/>
              </a:solidFill>
            </a:ln>
          </p:spPr>
          <p:txBody>
            <a:bodyPr wrap="square" lIns="0" tIns="0" rIns="0" bIns="0" rtlCol="0"/>
            <a:lstStyle/>
            <a:p>
              <a:endParaRPr/>
            </a:p>
          </p:txBody>
        </p:sp>
      </p:grpSp>
      <p:sp>
        <p:nvSpPr>
          <p:cNvPr id="17" name="object 17"/>
          <p:cNvSpPr txBox="1"/>
          <p:nvPr/>
        </p:nvSpPr>
        <p:spPr>
          <a:xfrm>
            <a:off x="458216" y="4368165"/>
            <a:ext cx="447040" cy="574040"/>
          </a:xfrm>
          <a:prstGeom prst="rect">
            <a:avLst/>
          </a:prstGeom>
        </p:spPr>
        <p:txBody>
          <a:bodyPr vert="horz" wrap="square" lIns="0" tIns="12700" rIns="0" bIns="0" rtlCol="0">
            <a:spAutoFit/>
          </a:bodyPr>
          <a:lstStyle/>
          <a:p>
            <a:pPr marL="12700" marR="5080">
              <a:lnSpc>
                <a:spcPct val="100000"/>
              </a:lnSpc>
              <a:spcBef>
                <a:spcPts val="100"/>
              </a:spcBef>
            </a:pPr>
            <a:r>
              <a:rPr sz="1800" spc="-20" dirty="0">
                <a:solidFill>
                  <a:srgbClr val="FFFFFF"/>
                </a:solidFill>
                <a:latin typeface="Calibri"/>
                <a:cs typeface="Calibri"/>
              </a:rPr>
              <a:t>Instr </a:t>
            </a:r>
            <a:r>
              <a:rPr sz="1800" spc="-25" dirty="0">
                <a:solidFill>
                  <a:srgbClr val="FFFFFF"/>
                </a:solidFill>
                <a:latin typeface="Calibri"/>
                <a:cs typeface="Calibri"/>
              </a:rPr>
              <a:t>Me</a:t>
            </a:r>
            <a:endParaRPr sz="1800">
              <a:latin typeface="Calibri"/>
              <a:cs typeface="Calibri"/>
            </a:endParaRPr>
          </a:p>
        </p:txBody>
      </p:sp>
      <p:grpSp>
        <p:nvGrpSpPr>
          <p:cNvPr id="18" name="object 18"/>
          <p:cNvGrpSpPr/>
          <p:nvPr/>
        </p:nvGrpSpPr>
        <p:grpSpPr>
          <a:xfrm>
            <a:off x="441705" y="3090417"/>
            <a:ext cx="1052195" cy="854075"/>
            <a:chOff x="441705" y="3090417"/>
            <a:chExt cx="1052195" cy="854075"/>
          </a:xfrm>
        </p:grpSpPr>
        <p:sp>
          <p:nvSpPr>
            <p:cNvPr id="19" name="object 19"/>
            <p:cNvSpPr/>
            <p:nvPr/>
          </p:nvSpPr>
          <p:spPr>
            <a:xfrm>
              <a:off x="448055" y="3096767"/>
              <a:ext cx="1039494" cy="841375"/>
            </a:xfrm>
            <a:custGeom>
              <a:avLst/>
              <a:gdLst/>
              <a:ahLst/>
              <a:cxnLst/>
              <a:rect l="l" t="t" r="r" b="b"/>
              <a:pathLst>
                <a:path w="1039494" h="841375">
                  <a:moveTo>
                    <a:pt x="1039368" y="0"/>
                  </a:moveTo>
                  <a:lnTo>
                    <a:pt x="0" y="0"/>
                  </a:lnTo>
                  <a:lnTo>
                    <a:pt x="0" y="841247"/>
                  </a:lnTo>
                  <a:lnTo>
                    <a:pt x="1039368" y="841247"/>
                  </a:lnTo>
                  <a:lnTo>
                    <a:pt x="1039368" y="0"/>
                  </a:lnTo>
                  <a:close/>
                </a:path>
              </a:pathLst>
            </a:custGeom>
            <a:solidFill>
              <a:srgbClr val="4471C4"/>
            </a:solidFill>
          </p:spPr>
          <p:txBody>
            <a:bodyPr wrap="square" lIns="0" tIns="0" rIns="0" bIns="0" rtlCol="0"/>
            <a:lstStyle/>
            <a:p>
              <a:endParaRPr/>
            </a:p>
          </p:txBody>
        </p:sp>
        <p:sp>
          <p:nvSpPr>
            <p:cNvPr id="20" name="object 20"/>
            <p:cNvSpPr/>
            <p:nvPr/>
          </p:nvSpPr>
          <p:spPr>
            <a:xfrm>
              <a:off x="448055" y="3096767"/>
              <a:ext cx="1039494" cy="841375"/>
            </a:xfrm>
            <a:custGeom>
              <a:avLst/>
              <a:gdLst/>
              <a:ahLst/>
              <a:cxnLst/>
              <a:rect l="l" t="t" r="r" b="b"/>
              <a:pathLst>
                <a:path w="1039494" h="841375">
                  <a:moveTo>
                    <a:pt x="0" y="841247"/>
                  </a:moveTo>
                  <a:lnTo>
                    <a:pt x="1039368" y="841247"/>
                  </a:lnTo>
                  <a:lnTo>
                    <a:pt x="1039368" y="0"/>
                  </a:lnTo>
                  <a:lnTo>
                    <a:pt x="0" y="0"/>
                  </a:lnTo>
                  <a:lnTo>
                    <a:pt x="0" y="841247"/>
                  </a:lnTo>
                  <a:close/>
                </a:path>
              </a:pathLst>
            </a:custGeom>
            <a:ln w="12700">
              <a:solidFill>
                <a:srgbClr val="2E528F"/>
              </a:solidFill>
            </a:ln>
          </p:spPr>
          <p:txBody>
            <a:bodyPr wrap="square" lIns="0" tIns="0" rIns="0" bIns="0" rtlCol="0"/>
            <a:lstStyle/>
            <a:p>
              <a:endParaRPr/>
            </a:p>
          </p:txBody>
        </p:sp>
      </p:grpSp>
      <p:sp>
        <p:nvSpPr>
          <p:cNvPr id="21" name="object 21"/>
          <p:cNvSpPr txBox="1"/>
          <p:nvPr/>
        </p:nvSpPr>
        <p:spPr>
          <a:xfrm>
            <a:off x="461263" y="3192017"/>
            <a:ext cx="447040" cy="574040"/>
          </a:xfrm>
          <a:prstGeom prst="rect">
            <a:avLst/>
          </a:prstGeom>
        </p:spPr>
        <p:txBody>
          <a:bodyPr vert="horz" wrap="square" lIns="0" tIns="12700" rIns="0" bIns="0" rtlCol="0">
            <a:spAutoFit/>
          </a:bodyPr>
          <a:lstStyle/>
          <a:p>
            <a:pPr marL="12700" marR="5080">
              <a:lnSpc>
                <a:spcPct val="100000"/>
              </a:lnSpc>
              <a:spcBef>
                <a:spcPts val="100"/>
              </a:spcBef>
            </a:pPr>
            <a:r>
              <a:rPr sz="1800" spc="-20" dirty="0">
                <a:solidFill>
                  <a:srgbClr val="FFFFFF"/>
                </a:solidFill>
                <a:latin typeface="Calibri"/>
                <a:cs typeface="Calibri"/>
              </a:rPr>
              <a:t>Instr Fetc</a:t>
            </a:r>
            <a:endParaRPr sz="1800">
              <a:latin typeface="Calibri"/>
              <a:cs typeface="Calibri"/>
            </a:endParaRPr>
          </a:p>
        </p:txBody>
      </p:sp>
      <p:pic>
        <p:nvPicPr>
          <p:cNvPr id="22" name="object 22"/>
          <p:cNvPicPr/>
          <p:nvPr/>
        </p:nvPicPr>
        <p:blipFill>
          <a:blip r:embed="rId2" cstate="print"/>
          <a:stretch>
            <a:fillRect/>
          </a:stretch>
        </p:blipFill>
        <p:spPr>
          <a:xfrm>
            <a:off x="926591" y="3947159"/>
            <a:ext cx="76200" cy="240919"/>
          </a:xfrm>
          <a:prstGeom prst="rect">
            <a:avLst/>
          </a:prstGeom>
        </p:spPr>
      </p:pic>
      <p:sp>
        <p:nvSpPr>
          <p:cNvPr id="23" name="object 23"/>
          <p:cNvSpPr txBox="1"/>
          <p:nvPr/>
        </p:nvSpPr>
        <p:spPr>
          <a:xfrm>
            <a:off x="7440168" y="2615183"/>
            <a:ext cx="1033780" cy="512445"/>
          </a:xfrm>
          <a:prstGeom prst="rect">
            <a:avLst/>
          </a:prstGeom>
          <a:solidFill>
            <a:srgbClr val="4471C4"/>
          </a:solidFill>
          <a:ln w="12700">
            <a:solidFill>
              <a:srgbClr val="2E528F"/>
            </a:solidFill>
          </a:ln>
        </p:spPr>
        <p:txBody>
          <a:bodyPr vert="horz" wrap="square" lIns="0" tIns="0" rIns="0" bIns="0" rtlCol="0">
            <a:spAutoFit/>
          </a:bodyPr>
          <a:lstStyle/>
          <a:p>
            <a:pPr marL="58419">
              <a:lnSpc>
                <a:spcPts val="1950"/>
              </a:lnSpc>
            </a:pPr>
            <a:r>
              <a:rPr sz="1800" spc="-10" dirty="0">
                <a:solidFill>
                  <a:srgbClr val="FFFFFF"/>
                </a:solidFill>
                <a:latin typeface="Calibri"/>
                <a:cs typeface="Calibri"/>
              </a:rPr>
              <a:t>Memory</a:t>
            </a:r>
            <a:endParaRPr sz="1800">
              <a:latin typeface="Calibri"/>
              <a:cs typeface="Calibri"/>
            </a:endParaRPr>
          </a:p>
          <a:p>
            <a:pPr marL="58419">
              <a:lnSpc>
                <a:spcPts val="2085"/>
              </a:lnSpc>
            </a:pPr>
            <a:r>
              <a:rPr sz="1800" spc="-20" dirty="0">
                <a:solidFill>
                  <a:srgbClr val="FFFFFF"/>
                </a:solidFill>
                <a:latin typeface="Calibri"/>
                <a:cs typeface="Calibri"/>
              </a:rPr>
              <a:t>Unit</a:t>
            </a:r>
            <a:endParaRPr sz="1800">
              <a:latin typeface="Calibri"/>
              <a:cs typeface="Calibri"/>
            </a:endParaRPr>
          </a:p>
        </p:txBody>
      </p:sp>
      <p:sp>
        <p:nvSpPr>
          <p:cNvPr id="24" name="object 24"/>
          <p:cNvSpPr txBox="1"/>
          <p:nvPr/>
        </p:nvSpPr>
        <p:spPr>
          <a:xfrm>
            <a:off x="7435595" y="3281171"/>
            <a:ext cx="1038225" cy="901065"/>
          </a:xfrm>
          <a:prstGeom prst="rect">
            <a:avLst/>
          </a:prstGeom>
          <a:solidFill>
            <a:srgbClr val="7E7E7E"/>
          </a:solidFill>
          <a:ln w="12700">
            <a:solidFill>
              <a:srgbClr val="2E528F"/>
            </a:solidFill>
          </a:ln>
        </p:spPr>
        <p:txBody>
          <a:bodyPr vert="horz" wrap="square" lIns="0" tIns="150495" rIns="0" bIns="0" rtlCol="0">
            <a:spAutoFit/>
          </a:bodyPr>
          <a:lstStyle/>
          <a:p>
            <a:pPr marL="79375">
              <a:lnSpc>
                <a:spcPct val="100000"/>
              </a:lnSpc>
              <a:spcBef>
                <a:spcPts val="1185"/>
              </a:spcBef>
            </a:pPr>
            <a:r>
              <a:rPr sz="1800" spc="-20" dirty="0">
                <a:solidFill>
                  <a:srgbClr val="FFFFFF"/>
                </a:solidFill>
                <a:latin typeface="Calibri"/>
                <a:cs typeface="Calibri"/>
              </a:rPr>
              <a:t>Data</a:t>
            </a:r>
            <a:endParaRPr sz="1800" dirty="0">
              <a:latin typeface="Calibri"/>
              <a:cs typeface="Calibri"/>
            </a:endParaRPr>
          </a:p>
          <a:p>
            <a:pPr marL="79375">
              <a:lnSpc>
                <a:spcPct val="100000"/>
              </a:lnSpc>
            </a:pPr>
            <a:r>
              <a:rPr sz="1800" spc="-10" dirty="0">
                <a:solidFill>
                  <a:srgbClr val="FFFFFF"/>
                </a:solidFill>
                <a:latin typeface="Calibri"/>
                <a:cs typeface="Calibri"/>
              </a:rPr>
              <a:t>Memory</a:t>
            </a:r>
            <a:endParaRPr sz="1800" dirty="0">
              <a:latin typeface="Calibri"/>
              <a:cs typeface="Calibri"/>
            </a:endParaRPr>
          </a:p>
        </p:txBody>
      </p:sp>
      <p:grpSp>
        <p:nvGrpSpPr>
          <p:cNvPr id="25" name="object 25"/>
          <p:cNvGrpSpPr/>
          <p:nvPr/>
        </p:nvGrpSpPr>
        <p:grpSpPr>
          <a:xfrm>
            <a:off x="897636" y="1317625"/>
            <a:ext cx="10932160" cy="4039235"/>
            <a:chOff x="897636" y="1317625"/>
            <a:chExt cx="10932160" cy="4039235"/>
          </a:xfrm>
        </p:grpSpPr>
        <p:sp>
          <p:nvSpPr>
            <p:cNvPr id="26" name="object 26"/>
            <p:cNvSpPr/>
            <p:nvPr/>
          </p:nvSpPr>
          <p:spPr>
            <a:xfrm>
              <a:off x="2059686" y="1727454"/>
              <a:ext cx="4697095" cy="3610610"/>
            </a:xfrm>
            <a:custGeom>
              <a:avLst/>
              <a:gdLst/>
              <a:ahLst/>
              <a:cxnLst/>
              <a:rect l="l" t="t" r="r" b="b"/>
              <a:pathLst>
                <a:path w="4697095" h="3610610">
                  <a:moveTo>
                    <a:pt x="0" y="3589020"/>
                  </a:moveTo>
                  <a:lnTo>
                    <a:pt x="1498091" y="3589020"/>
                  </a:lnTo>
                  <a:lnTo>
                    <a:pt x="1498091" y="0"/>
                  </a:lnTo>
                  <a:lnTo>
                    <a:pt x="0" y="0"/>
                  </a:lnTo>
                  <a:lnTo>
                    <a:pt x="0" y="3589020"/>
                  </a:lnTo>
                  <a:close/>
                </a:path>
                <a:path w="4697095" h="3610610">
                  <a:moveTo>
                    <a:pt x="1685543" y="3610356"/>
                  </a:moveTo>
                  <a:lnTo>
                    <a:pt x="4696968" y="3610356"/>
                  </a:lnTo>
                  <a:lnTo>
                    <a:pt x="4696968" y="19812"/>
                  </a:lnTo>
                  <a:lnTo>
                    <a:pt x="1685543" y="19812"/>
                  </a:lnTo>
                  <a:lnTo>
                    <a:pt x="1685543" y="3610356"/>
                  </a:lnTo>
                  <a:close/>
                </a:path>
              </a:pathLst>
            </a:custGeom>
            <a:ln w="38100">
              <a:solidFill>
                <a:srgbClr val="2E528F"/>
              </a:solidFill>
            </a:ln>
          </p:spPr>
          <p:txBody>
            <a:bodyPr wrap="square" lIns="0" tIns="0" rIns="0" bIns="0" rtlCol="0"/>
            <a:lstStyle/>
            <a:p>
              <a:endParaRPr/>
            </a:p>
          </p:txBody>
        </p:sp>
        <p:sp>
          <p:nvSpPr>
            <p:cNvPr id="27" name="object 27"/>
            <p:cNvSpPr/>
            <p:nvPr/>
          </p:nvSpPr>
          <p:spPr>
            <a:xfrm>
              <a:off x="897636" y="1317625"/>
              <a:ext cx="4236720" cy="420370"/>
            </a:xfrm>
            <a:custGeom>
              <a:avLst/>
              <a:gdLst/>
              <a:ahLst/>
              <a:cxnLst/>
              <a:rect l="l" t="t" r="r" b="b"/>
              <a:pathLst>
                <a:path w="4236720" h="420369">
                  <a:moveTo>
                    <a:pt x="4223893" y="6350"/>
                  </a:moveTo>
                  <a:lnTo>
                    <a:pt x="4223893" y="419862"/>
                  </a:lnTo>
                  <a:lnTo>
                    <a:pt x="4236593" y="419862"/>
                  </a:lnTo>
                  <a:lnTo>
                    <a:pt x="4236593" y="12700"/>
                  </a:lnTo>
                  <a:lnTo>
                    <a:pt x="4230243" y="12700"/>
                  </a:lnTo>
                  <a:lnTo>
                    <a:pt x="4223893" y="6350"/>
                  </a:lnTo>
                  <a:close/>
                </a:path>
                <a:path w="4236720" h="420369">
                  <a:moveTo>
                    <a:pt x="31750" y="334390"/>
                  </a:moveTo>
                  <a:lnTo>
                    <a:pt x="0" y="334390"/>
                  </a:lnTo>
                  <a:lnTo>
                    <a:pt x="38100" y="410590"/>
                  </a:lnTo>
                  <a:lnTo>
                    <a:pt x="69850" y="347090"/>
                  </a:lnTo>
                  <a:lnTo>
                    <a:pt x="31750" y="347090"/>
                  </a:lnTo>
                  <a:lnTo>
                    <a:pt x="31750" y="334390"/>
                  </a:lnTo>
                  <a:close/>
                </a:path>
                <a:path w="4236720" h="420369">
                  <a:moveTo>
                    <a:pt x="4236593" y="0"/>
                  </a:moveTo>
                  <a:lnTo>
                    <a:pt x="31750" y="0"/>
                  </a:lnTo>
                  <a:lnTo>
                    <a:pt x="31750" y="347090"/>
                  </a:lnTo>
                  <a:lnTo>
                    <a:pt x="44450" y="347090"/>
                  </a:lnTo>
                  <a:lnTo>
                    <a:pt x="44450" y="12700"/>
                  </a:lnTo>
                  <a:lnTo>
                    <a:pt x="38100" y="12700"/>
                  </a:lnTo>
                  <a:lnTo>
                    <a:pt x="44450" y="6350"/>
                  </a:lnTo>
                  <a:lnTo>
                    <a:pt x="4236593" y="6350"/>
                  </a:lnTo>
                  <a:lnTo>
                    <a:pt x="4236593" y="0"/>
                  </a:lnTo>
                  <a:close/>
                </a:path>
                <a:path w="4236720" h="420369">
                  <a:moveTo>
                    <a:pt x="76200" y="334390"/>
                  </a:moveTo>
                  <a:lnTo>
                    <a:pt x="44450" y="334390"/>
                  </a:lnTo>
                  <a:lnTo>
                    <a:pt x="44450" y="347090"/>
                  </a:lnTo>
                  <a:lnTo>
                    <a:pt x="69850" y="347090"/>
                  </a:lnTo>
                  <a:lnTo>
                    <a:pt x="76200" y="334390"/>
                  </a:lnTo>
                  <a:close/>
                </a:path>
                <a:path w="4236720" h="420369">
                  <a:moveTo>
                    <a:pt x="44450" y="6350"/>
                  </a:moveTo>
                  <a:lnTo>
                    <a:pt x="38100" y="12700"/>
                  </a:lnTo>
                  <a:lnTo>
                    <a:pt x="44450" y="12700"/>
                  </a:lnTo>
                  <a:lnTo>
                    <a:pt x="44450" y="6350"/>
                  </a:lnTo>
                  <a:close/>
                </a:path>
                <a:path w="4236720" h="420369">
                  <a:moveTo>
                    <a:pt x="4223893" y="6350"/>
                  </a:moveTo>
                  <a:lnTo>
                    <a:pt x="44450" y="6350"/>
                  </a:lnTo>
                  <a:lnTo>
                    <a:pt x="44450" y="12700"/>
                  </a:lnTo>
                  <a:lnTo>
                    <a:pt x="4223893" y="12700"/>
                  </a:lnTo>
                  <a:lnTo>
                    <a:pt x="4223893" y="6350"/>
                  </a:lnTo>
                  <a:close/>
                </a:path>
                <a:path w="4236720" h="420369">
                  <a:moveTo>
                    <a:pt x="4236593" y="6350"/>
                  </a:moveTo>
                  <a:lnTo>
                    <a:pt x="4223893" y="6350"/>
                  </a:lnTo>
                  <a:lnTo>
                    <a:pt x="4230243" y="12700"/>
                  </a:lnTo>
                  <a:lnTo>
                    <a:pt x="4236593" y="12700"/>
                  </a:lnTo>
                  <a:lnTo>
                    <a:pt x="4236593" y="6350"/>
                  </a:lnTo>
                  <a:close/>
                </a:path>
              </a:pathLst>
            </a:custGeom>
            <a:solidFill>
              <a:srgbClr val="4471C4"/>
            </a:solidFill>
          </p:spPr>
          <p:txBody>
            <a:bodyPr wrap="square" lIns="0" tIns="0" rIns="0" bIns="0" rtlCol="0"/>
            <a:lstStyle/>
            <a:p>
              <a:endParaRPr/>
            </a:p>
          </p:txBody>
        </p:sp>
        <p:pic>
          <p:nvPicPr>
            <p:cNvPr id="28" name="object 28"/>
            <p:cNvPicPr/>
            <p:nvPr/>
          </p:nvPicPr>
          <p:blipFill>
            <a:blip r:embed="rId3" cstate="print"/>
            <a:stretch>
              <a:fillRect/>
            </a:stretch>
          </p:blipFill>
          <p:spPr>
            <a:xfrm>
              <a:off x="7694676" y="3127248"/>
              <a:ext cx="76200" cy="179197"/>
            </a:xfrm>
            <a:prstGeom prst="rect">
              <a:avLst/>
            </a:prstGeom>
          </p:spPr>
        </p:pic>
        <p:pic>
          <p:nvPicPr>
            <p:cNvPr id="29" name="object 29"/>
            <p:cNvPicPr/>
            <p:nvPr/>
          </p:nvPicPr>
          <p:blipFill>
            <a:blip r:embed="rId4" cstate="print"/>
            <a:stretch>
              <a:fillRect/>
            </a:stretch>
          </p:blipFill>
          <p:spPr>
            <a:xfrm>
              <a:off x="8019288" y="3127248"/>
              <a:ext cx="76200" cy="179197"/>
            </a:xfrm>
            <a:prstGeom prst="rect">
              <a:avLst/>
            </a:prstGeom>
          </p:spPr>
        </p:pic>
        <p:sp>
          <p:nvSpPr>
            <p:cNvPr id="30" name="object 30"/>
            <p:cNvSpPr/>
            <p:nvPr/>
          </p:nvSpPr>
          <p:spPr>
            <a:xfrm>
              <a:off x="6980682" y="1713738"/>
              <a:ext cx="4829810" cy="3609340"/>
            </a:xfrm>
            <a:custGeom>
              <a:avLst/>
              <a:gdLst/>
              <a:ahLst/>
              <a:cxnLst/>
              <a:rect l="l" t="t" r="r" b="b"/>
              <a:pathLst>
                <a:path w="4829809" h="3609340">
                  <a:moveTo>
                    <a:pt x="0" y="3608831"/>
                  </a:moveTo>
                  <a:lnTo>
                    <a:pt x="2004060" y="3608831"/>
                  </a:lnTo>
                  <a:lnTo>
                    <a:pt x="2004060" y="6095"/>
                  </a:lnTo>
                  <a:lnTo>
                    <a:pt x="0" y="6095"/>
                  </a:lnTo>
                  <a:lnTo>
                    <a:pt x="0" y="3608831"/>
                  </a:lnTo>
                  <a:close/>
                </a:path>
                <a:path w="4829809" h="3609340">
                  <a:moveTo>
                    <a:pt x="2173224" y="3589020"/>
                  </a:moveTo>
                  <a:lnTo>
                    <a:pt x="4829556" y="3589020"/>
                  </a:lnTo>
                  <a:lnTo>
                    <a:pt x="4829556" y="0"/>
                  </a:lnTo>
                  <a:lnTo>
                    <a:pt x="2173224" y="0"/>
                  </a:lnTo>
                  <a:lnTo>
                    <a:pt x="2173224" y="3589020"/>
                  </a:lnTo>
                  <a:close/>
                </a:path>
              </a:pathLst>
            </a:custGeom>
            <a:ln w="38100">
              <a:solidFill>
                <a:srgbClr val="2E528F"/>
              </a:solidFill>
            </a:ln>
          </p:spPr>
          <p:txBody>
            <a:bodyPr wrap="square" lIns="0" tIns="0" rIns="0" bIns="0" rtlCol="0"/>
            <a:lstStyle/>
            <a:p>
              <a:endParaRPr/>
            </a:p>
          </p:txBody>
        </p:sp>
      </p:grpSp>
      <p:sp>
        <p:nvSpPr>
          <p:cNvPr id="31" name="object 31"/>
          <p:cNvSpPr txBox="1"/>
          <p:nvPr/>
        </p:nvSpPr>
        <p:spPr>
          <a:xfrm>
            <a:off x="704799" y="2013965"/>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4</a:t>
            </a:r>
            <a:endParaRPr sz="1200">
              <a:latin typeface="Calibri"/>
              <a:cs typeface="Calibri"/>
            </a:endParaRPr>
          </a:p>
        </p:txBody>
      </p:sp>
      <p:grpSp>
        <p:nvGrpSpPr>
          <p:cNvPr id="32" name="object 32"/>
          <p:cNvGrpSpPr/>
          <p:nvPr/>
        </p:nvGrpSpPr>
        <p:grpSpPr>
          <a:xfrm>
            <a:off x="278638" y="2191257"/>
            <a:ext cx="587375" cy="255270"/>
            <a:chOff x="278638" y="2191257"/>
            <a:chExt cx="587375" cy="255270"/>
          </a:xfrm>
        </p:grpSpPr>
        <p:sp>
          <p:nvSpPr>
            <p:cNvPr id="33" name="object 33"/>
            <p:cNvSpPr/>
            <p:nvPr/>
          </p:nvSpPr>
          <p:spPr>
            <a:xfrm>
              <a:off x="284988" y="2197607"/>
              <a:ext cx="574675" cy="242570"/>
            </a:xfrm>
            <a:custGeom>
              <a:avLst/>
              <a:gdLst/>
              <a:ahLst/>
              <a:cxnLst/>
              <a:rect l="l" t="t" r="r" b="b"/>
              <a:pathLst>
                <a:path w="574675" h="242569">
                  <a:moveTo>
                    <a:pt x="574548" y="0"/>
                  </a:moveTo>
                  <a:lnTo>
                    <a:pt x="0" y="0"/>
                  </a:lnTo>
                  <a:lnTo>
                    <a:pt x="114909" y="242315"/>
                  </a:lnTo>
                  <a:lnTo>
                    <a:pt x="459638" y="242315"/>
                  </a:lnTo>
                  <a:lnTo>
                    <a:pt x="574548" y="0"/>
                  </a:lnTo>
                  <a:close/>
                </a:path>
              </a:pathLst>
            </a:custGeom>
            <a:solidFill>
              <a:srgbClr val="4471C4"/>
            </a:solidFill>
          </p:spPr>
          <p:txBody>
            <a:bodyPr wrap="square" lIns="0" tIns="0" rIns="0" bIns="0" rtlCol="0"/>
            <a:lstStyle/>
            <a:p>
              <a:endParaRPr/>
            </a:p>
          </p:txBody>
        </p:sp>
        <p:sp>
          <p:nvSpPr>
            <p:cNvPr id="34" name="object 34"/>
            <p:cNvSpPr/>
            <p:nvPr/>
          </p:nvSpPr>
          <p:spPr>
            <a:xfrm>
              <a:off x="284988" y="2197607"/>
              <a:ext cx="574675" cy="242570"/>
            </a:xfrm>
            <a:custGeom>
              <a:avLst/>
              <a:gdLst/>
              <a:ahLst/>
              <a:cxnLst/>
              <a:rect l="l" t="t" r="r" b="b"/>
              <a:pathLst>
                <a:path w="574675" h="242569">
                  <a:moveTo>
                    <a:pt x="0" y="0"/>
                  </a:moveTo>
                  <a:lnTo>
                    <a:pt x="574548" y="0"/>
                  </a:lnTo>
                  <a:lnTo>
                    <a:pt x="459638" y="242315"/>
                  </a:lnTo>
                  <a:lnTo>
                    <a:pt x="114909" y="242315"/>
                  </a:lnTo>
                  <a:lnTo>
                    <a:pt x="0" y="0"/>
                  </a:lnTo>
                  <a:close/>
                </a:path>
              </a:pathLst>
            </a:custGeom>
            <a:ln w="12700">
              <a:solidFill>
                <a:srgbClr val="2E528F"/>
              </a:solidFill>
            </a:ln>
          </p:spPr>
          <p:txBody>
            <a:bodyPr wrap="square" lIns="0" tIns="0" rIns="0" bIns="0" rtlCol="0"/>
            <a:lstStyle/>
            <a:p>
              <a:endParaRPr/>
            </a:p>
          </p:txBody>
        </p:sp>
        <p:pic>
          <p:nvPicPr>
            <p:cNvPr id="35" name="object 35"/>
            <p:cNvPicPr/>
            <p:nvPr/>
          </p:nvPicPr>
          <p:blipFill>
            <a:blip r:embed="rId5" cstate="print"/>
            <a:stretch>
              <a:fillRect/>
            </a:stretch>
          </p:blipFill>
          <p:spPr>
            <a:xfrm>
              <a:off x="493522" y="2191257"/>
              <a:ext cx="152908" cy="98043"/>
            </a:xfrm>
            <a:prstGeom prst="rect">
              <a:avLst/>
            </a:prstGeom>
          </p:spPr>
        </p:pic>
      </p:grpSp>
      <p:sp>
        <p:nvSpPr>
          <p:cNvPr id="36" name="object 36"/>
          <p:cNvSpPr txBox="1"/>
          <p:nvPr/>
        </p:nvSpPr>
        <p:spPr>
          <a:xfrm>
            <a:off x="419811" y="2310764"/>
            <a:ext cx="177800" cy="101600"/>
          </a:xfrm>
          <a:prstGeom prst="rect">
            <a:avLst/>
          </a:prstGeom>
        </p:spPr>
        <p:txBody>
          <a:bodyPr vert="vert" wrap="square" lIns="0" tIns="0" rIns="0" bIns="0" rtlCol="0">
            <a:spAutoFit/>
          </a:bodyPr>
          <a:lstStyle/>
          <a:p>
            <a:pPr marL="12700">
              <a:lnSpc>
                <a:spcPts val="1240"/>
              </a:lnSpc>
            </a:pPr>
            <a:r>
              <a:rPr sz="1200" dirty="0">
                <a:solidFill>
                  <a:srgbClr val="FFFFFF"/>
                </a:solidFill>
                <a:latin typeface="Calibri"/>
                <a:cs typeface="Calibri"/>
              </a:rPr>
              <a:t>+</a:t>
            </a:r>
            <a:endParaRPr sz="1200">
              <a:latin typeface="Calibri"/>
              <a:cs typeface="Calibri"/>
            </a:endParaRPr>
          </a:p>
        </p:txBody>
      </p:sp>
      <p:grpSp>
        <p:nvGrpSpPr>
          <p:cNvPr id="37" name="object 37"/>
          <p:cNvGrpSpPr/>
          <p:nvPr/>
        </p:nvGrpSpPr>
        <p:grpSpPr>
          <a:xfrm>
            <a:off x="347218" y="968247"/>
            <a:ext cx="6805295" cy="2404110"/>
            <a:chOff x="347218" y="968247"/>
            <a:chExt cx="6805295" cy="2404110"/>
          </a:xfrm>
        </p:grpSpPr>
        <p:sp>
          <p:nvSpPr>
            <p:cNvPr id="38" name="object 38"/>
            <p:cNvSpPr/>
            <p:nvPr/>
          </p:nvSpPr>
          <p:spPr>
            <a:xfrm>
              <a:off x="746759" y="2691383"/>
              <a:ext cx="320040" cy="276225"/>
            </a:xfrm>
            <a:custGeom>
              <a:avLst/>
              <a:gdLst/>
              <a:ahLst/>
              <a:cxnLst/>
              <a:rect l="l" t="t" r="r" b="b"/>
              <a:pathLst>
                <a:path w="320040" h="276225">
                  <a:moveTo>
                    <a:pt x="320040" y="0"/>
                  </a:moveTo>
                  <a:lnTo>
                    <a:pt x="0" y="0"/>
                  </a:lnTo>
                  <a:lnTo>
                    <a:pt x="0" y="275844"/>
                  </a:lnTo>
                  <a:lnTo>
                    <a:pt x="320040" y="275844"/>
                  </a:lnTo>
                  <a:lnTo>
                    <a:pt x="320040" y="0"/>
                  </a:lnTo>
                  <a:close/>
                </a:path>
              </a:pathLst>
            </a:custGeom>
            <a:solidFill>
              <a:srgbClr val="4471C4"/>
            </a:solidFill>
          </p:spPr>
          <p:txBody>
            <a:bodyPr wrap="square" lIns="0" tIns="0" rIns="0" bIns="0" rtlCol="0"/>
            <a:lstStyle/>
            <a:p>
              <a:endParaRPr/>
            </a:p>
          </p:txBody>
        </p:sp>
        <p:sp>
          <p:nvSpPr>
            <p:cNvPr id="39" name="object 39"/>
            <p:cNvSpPr/>
            <p:nvPr/>
          </p:nvSpPr>
          <p:spPr>
            <a:xfrm>
              <a:off x="746759" y="2691383"/>
              <a:ext cx="320040" cy="276225"/>
            </a:xfrm>
            <a:custGeom>
              <a:avLst/>
              <a:gdLst/>
              <a:ahLst/>
              <a:cxnLst/>
              <a:rect l="l" t="t" r="r" b="b"/>
              <a:pathLst>
                <a:path w="320040" h="276225">
                  <a:moveTo>
                    <a:pt x="0" y="275844"/>
                  </a:moveTo>
                  <a:lnTo>
                    <a:pt x="320040" y="275844"/>
                  </a:lnTo>
                  <a:lnTo>
                    <a:pt x="320040" y="0"/>
                  </a:lnTo>
                  <a:lnTo>
                    <a:pt x="0" y="0"/>
                  </a:lnTo>
                  <a:lnTo>
                    <a:pt x="0" y="275844"/>
                  </a:lnTo>
                  <a:close/>
                </a:path>
              </a:pathLst>
            </a:custGeom>
            <a:ln w="12699">
              <a:solidFill>
                <a:srgbClr val="2E528F"/>
              </a:solidFill>
            </a:ln>
          </p:spPr>
          <p:txBody>
            <a:bodyPr wrap="square" lIns="0" tIns="0" rIns="0" bIns="0" rtlCol="0"/>
            <a:lstStyle/>
            <a:p>
              <a:endParaRPr/>
            </a:p>
          </p:txBody>
        </p:sp>
        <p:sp>
          <p:nvSpPr>
            <p:cNvPr id="40" name="object 40"/>
            <p:cNvSpPr/>
            <p:nvPr/>
          </p:nvSpPr>
          <p:spPr>
            <a:xfrm>
              <a:off x="353568" y="968247"/>
              <a:ext cx="6798945" cy="2404110"/>
            </a:xfrm>
            <a:custGeom>
              <a:avLst/>
              <a:gdLst/>
              <a:ahLst/>
              <a:cxnLst/>
              <a:rect l="l" t="t" r="r" b="b"/>
              <a:pathLst>
                <a:path w="6798945" h="2404110">
                  <a:moveTo>
                    <a:pt x="265176" y="828548"/>
                  </a:moveTo>
                  <a:lnTo>
                    <a:pt x="0" y="828548"/>
                  </a:lnTo>
                  <a:lnTo>
                    <a:pt x="0" y="1083056"/>
                  </a:lnTo>
                  <a:lnTo>
                    <a:pt x="265176" y="1083056"/>
                  </a:lnTo>
                  <a:lnTo>
                    <a:pt x="265176" y="828548"/>
                  </a:lnTo>
                  <a:close/>
                </a:path>
                <a:path w="6798945" h="2404110">
                  <a:moveTo>
                    <a:pt x="394119" y="1860550"/>
                  </a:moveTo>
                  <a:lnTo>
                    <a:pt x="381419" y="1854200"/>
                  </a:lnTo>
                  <a:lnTo>
                    <a:pt x="317919" y="1822450"/>
                  </a:lnTo>
                  <a:lnTo>
                    <a:pt x="317919" y="1854200"/>
                  </a:lnTo>
                  <a:lnTo>
                    <a:pt x="230378" y="1854200"/>
                  </a:lnTo>
                  <a:lnTo>
                    <a:pt x="230378" y="1467104"/>
                  </a:lnTo>
                  <a:lnTo>
                    <a:pt x="217678" y="1467104"/>
                  </a:lnTo>
                  <a:lnTo>
                    <a:pt x="217678" y="1866900"/>
                  </a:lnTo>
                  <a:lnTo>
                    <a:pt x="317919" y="1866900"/>
                  </a:lnTo>
                  <a:lnTo>
                    <a:pt x="317919" y="1898650"/>
                  </a:lnTo>
                  <a:lnTo>
                    <a:pt x="381419" y="1866900"/>
                  </a:lnTo>
                  <a:lnTo>
                    <a:pt x="394119" y="1860550"/>
                  </a:lnTo>
                  <a:close/>
                </a:path>
                <a:path w="6798945" h="2404110">
                  <a:moveTo>
                    <a:pt x="6798564" y="0"/>
                  </a:moveTo>
                  <a:lnTo>
                    <a:pt x="670306" y="0"/>
                  </a:lnTo>
                  <a:lnTo>
                    <a:pt x="670306" y="682244"/>
                  </a:lnTo>
                  <a:lnTo>
                    <a:pt x="638556" y="682244"/>
                  </a:lnTo>
                  <a:lnTo>
                    <a:pt x="676656" y="758444"/>
                  </a:lnTo>
                  <a:lnTo>
                    <a:pt x="708406" y="694944"/>
                  </a:lnTo>
                  <a:lnTo>
                    <a:pt x="714756" y="682244"/>
                  </a:lnTo>
                  <a:lnTo>
                    <a:pt x="683006" y="682244"/>
                  </a:lnTo>
                  <a:lnTo>
                    <a:pt x="683006" y="12700"/>
                  </a:lnTo>
                  <a:lnTo>
                    <a:pt x="6785864" y="12700"/>
                  </a:lnTo>
                  <a:lnTo>
                    <a:pt x="6785864" y="2391156"/>
                  </a:lnTo>
                  <a:lnTo>
                    <a:pt x="6669659" y="2391156"/>
                  </a:lnTo>
                  <a:lnTo>
                    <a:pt x="6669659" y="2403856"/>
                  </a:lnTo>
                  <a:lnTo>
                    <a:pt x="6798564" y="2403856"/>
                  </a:lnTo>
                  <a:lnTo>
                    <a:pt x="6798564" y="2397506"/>
                  </a:lnTo>
                  <a:lnTo>
                    <a:pt x="6798564" y="2391156"/>
                  </a:lnTo>
                  <a:lnTo>
                    <a:pt x="6798564" y="12700"/>
                  </a:lnTo>
                  <a:lnTo>
                    <a:pt x="6798564" y="6350"/>
                  </a:lnTo>
                  <a:lnTo>
                    <a:pt x="6798564" y="0"/>
                  </a:lnTo>
                  <a:close/>
                </a:path>
              </a:pathLst>
            </a:custGeom>
            <a:solidFill>
              <a:srgbClr val="4471C4"/>
            </a:solidFill>
          </p:spPr>
          <p:txBody>
            <a:bodyPr wrap="square" lIns="0" tIns="0" rIns="0" bIns="0" rtlCol="0"/>
            <a:lstStyle/>
            <a:p>
              <a:endParaRPr/>
            </a:p>
          </p:txBody>
        </p:sp>
        <p:sp>
          <p:nvSpPr>
            <p:cNvPr id="41" name="object 41"/>
            <p:cNvSpPr/>
            <p:nvPr/>
          </p:nvSpPr>
          <p:spPr>
            <a:xfrm>
              <a:off x="353568" y="1796795"/>
              <a:ext cx="265430" cy="254635"/>
            </a:xfrm>
            <a:custGeom>
              <a:avLst/>
              <a:gdLst/>
              <a:ahLst/>
              <a:cxnLst/>
              <a:rect l="l" t="t" r="r" b="b"/>
              <a:pathLst>
                <a:path w="265430" h="254635">
                  <a:moveTo>
                    <a:pt x="0" y="254508"/>
                  </a:moveTo>
                  <a:lnTo>
                    <a:pt x="265176" y="254508"/>
                  </a:lnTo>
                  <a:lnTo>
                    <a:pt x="265176" y="0"/>
                  </a:lnTo>
                  <a:lnTo>
                    <a:pt x="0" y="0"/>
                  </a:lnTo>
                  <a:lnTo>
                    <a:pt x="0" y="254508"/>
                  </a:lnTo>
                  <a:close/>
                </a:path>
              </a:pathLst>
            </a:custGeom>
            <a:ln w="12700">
              <a:solidFill>
                <a:srgbClr val="2E528F"/>
              </a:solidFill>
            </a:ln>
          </p:spPr>
          <p:txBody>
            <a:bodyPr wrap="square" lIns="0" tIns="0" rIns="0" bIns="0" rtlCol="0"/>
            <a:lstStyle/>
            <a:p>
              <a:endParaRPr/>
            </a:p>
          </p:txBody>
        </p:sp>
      </p:grpSp>
      <p:sp>
        <p:nvSpPr>
          <p:cNvPr id="42" name="object 42"/>
          <p:cNvSpPr txBox="1"/>
          <p:nvPr/>
        </p:nvSpPr>
        <p:spPr>
          <a:xfrm>
            <a:off x="399389" y="1821560"/>
            <a:ext cx="18669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PC</a:t>
            </a:r>
            <a:endParaRPr sz="1200">
              <a:latin typeface="Calibri"/>
              <a:cs typeface="Calibri"/>
            </a:endParaRPr>
          </a:p>
        </p:txBody>
      </p:sp>
      <p:grpSp>
        <p:nvGrpSpPr>
          <p:cNvPr id="43" name="object 43"/>
          <p:cNvGrpSpPr/>
          <p:nvPr/>
        </p:nvGrpSpPr>
        <p:grpSpPr>
          <a:xfrm>
            <a:off x="118619" y="1886711"/>
            <a:ext cx="10565765" cy="4584700"/>
            <a:chOff x="118619" y="1886711"/>
            <a:chExt cx="10565765" cy="4584700"/>
          </a:xfrm>
        </p:grpSpPr>
        <p:pic>
          <p:nvPicPr>
            <p:cNvPr id="44" name="object 44"/>
            <p:cNvPicPr/>
            <p:nvPr/>
          </p:nvPicPr>
          <p:blipFill>
            <a:blip r:embed="rId6" cstate="print"/>
            <a:stretch>
              <a:fillRect/>
            </a:stretch>
          </p:blipFill>
          <p:spPr>
            <a:xfrm>
              <a:off x="341376" y="2031491"/>
              <a:ext cx="76200" cy="159638"/>
            </a:xfrm>
            <a:prstGeom prst="rect">
              <a:avLst/>
            </a:prstGeom>
          </p:spPr>
        </p:pic>
        <p:sp>
          <p:nvSpPr>
            <p:cNvPr id="45" name="object 45"/>
            <p:cNvSpPr/>
            <p:nvPr/>
          </p:nvSpPr>
          <p:spPr>
            <a:xfrm>
              <a:off x="118618" y="1886711"/>
              <a:ext cx="1484630" cy="1316990"/>
            </a:xfrm>
            <a:custGeom>
              <a:avLst/>
              <a:gdLst/>
              <a:ahLst/>
              <a:cxnLst/>
              <a:rect l="l" t="t" r="r" b="b"/>
              <a:pathLst>
                <a:path w="1484630" h="1316989">
                  <a:moveTo>
                    <a:pt x="794118" y="1081532"/>
                  </a:moveTo>
                  <a:lnTo>
                    <a:pt x="781418" y="1081532"/>
                  </a:lnTo>
                  <a:lnTo>
                    <a:pt x="781418" y="1303782"/>
                  </a:lnTo>
                  <a:lnTo>
                    <a:pt x="12700" y="1303782"/>
                  </a:lnTo>
                  <a:lnTo>
                    <a:pt x="12700" y="44450"/>
                  </a:lnTo>
                  <a:lnTo>
                    <a:pt x="158750" y="44450"/>
                  </a:lnTo>
                  <a:lnTo>
                    <a:pt x="158750" y="76200"/>
                  </a:lnTo>
                  <a:lnTo>
                    <a:pt x="222250" y="44450"/>
                  </a:lnTo>
                  <a:lnTo>
                    <a:pt x="234950" y="38100"/>
                  </a:lnTo>
                  <a:lnTo>
                    <a:pt x="222250" y="31750"/>
                  </a:lnTo>
                  <a:lnTo>
                    <a:pt x="158750" y="0"/>
                  </a:lnTo>
                  <a:lnTo>
                    <a:pt x="158750" y="31750"/>
                  </a:lnTo>
                  <a:lnTo>
                    <a:pt x="0" y="31750"/>
                  </a:lnTo>
                  <a:lnTo>
                    <a:pt x="0" y="1316482"/>
                  </a:lnTo>
                  <a:lnTo>
                    <a:pt x="794118" y="1316482"/>
                  </a:lnTo>
                  <a:lnTo>
                    <a:pt x="794118" y="1310132"/>
                  </a:lnTo>
                  <a:lnTo>
                    <a:pt x="794118" y="1303782"/>
                  </a:lnTo>
                  <a:lnTo>
                    <a:pt x="794118" y="1081532"/>
                  </a:lnTo>
                  <a:close/>
                </a:path>
                <a:path w="1484630" h="1316989">
                  <a:moveTo>
                    <a:pt x="1120152" y="542290"/>
                  </a:moveTo>
                  <a:lnTo>
                    <a:pt x="786384" y="542290"/>
                  </a:lnTo>
                  <a:lnTo>
                    <a:pt x="786384" y="727456"/>
                  </a:lnTo>
                  <a:lnTo>
                    <a:pt x="754634" y="727456"/>
                  </a:lnTo>
                  <a:lnTo>
                    <a:pt x="792734" y="803656"/>
                  </a:lnTo>
                  <a:lnTo>
                    <a:pt x="824484" y="740156"/>
                  </a:lnTo>
                  <a:lnTo>
                    <a:pt x="830834" y="727456"/>
                  </a:lnTo>
                  <a:lnTo>
                    <a:pt x="799084" y="727456"/>
                  </a:lnTo>
                  <a:lnTo>
                    <a:pt x="799084" y="554990"/>
                  </a:lnTo>
                  <a:lnTo>
                    <a:pt x="1120152" y="554990"/>
                  </a:lnTo>
                  <a:lnTo>
                    <a:pt x="1120152" y="548640"/>
                  </a:lnTo>
                  <a:lnTo>
                    <a:pt x="1120152" y="542290"/>
                  </a:lnTo>
                  <a:close/>
                </a:path>
                <a:path w="1484630" h="1316989">
                  <a:moveTo>
                    <a:pt x="1484503" y="994918"/>
                  </a:moveTo>
                  <a:lnTo>
                    <a:pt x="1024382" y="994918"/>
                  </a:lnTo>
                  <a:lnTo>
                    <a:pt x="1024382" y="963168"/>
                  </a:lnTo>
                  <a:lnTo>
                    <a:pt x="948182" y="1001268"/>
                  </a:lnTo>
                  <a:lnTo>
                    <a:pt x="1024382" y="1039368"/>
                  </a:lnTo>
                  <a:lnTo>
                    <a:pt x="1024382" y="1007618"/>
                  </a:lnTo>
                  <a:lnTo>
                    <a:pt x="1484503" y="1007618"/>
                  </a:lnTo>
                  <a:lnTo>
                    <a:pt x="1484503" y="994918"/>
                  </a:lnTo>
                  <a:close/>
                </a:path>
              </a:pathLst>
            </a:custGeom>
            <a:solidFill>
              <a:srgbClr val="4471C4"/>
            </a:solidFill>
          </p:spPr>
          <p:txBody>
            <a:bodyPr wrap="square" lIns="0" tIns="0" rIns="0" bIns="0" rtlCol="0"/>
            <a:lstStyle/>
            <a:p>
              <a:endParaRPr/>
            </a:p>
          </p:txBody>
        </p:sp>
        <p:pic>
          <p:nvPicPr>
            <p:cNvPr id="46" name="object 46"/>
            <p:cNvPicPr/>
            <p:nvPr/>
          </p:nvPicPr>
          <p:blipFill>
            <a:blip r:embed="rId6" cstate="print"/>
            <a:stretch>
              <a:fillRect/>
            </a:stretch>
          </p:blipFill>
          <p:spPr>
            <a:xfrm>
              <a:off x="949451" y="2951987"/>
              <a:ext cx="76200" cy="159638"/>
            </a:xfrm>
            <a:prstGeom prst="rect">
              <a:avLst/>
            </a:prstGeom>
          </p:spPr>
        </p:pic>
        <p:sp>
          <p:nvSpPr>
            <p:cNvPr id="47" name="object 47"/>
            <p:cNvSpPr/>
            <p:nvPr/>
          </p:nvSpPr>
          <p:spPr>
            <a:xfrm>
              <a:off x="2292095" y="4034027"/>
              <a:ext cx="990600" cy="264160"/>
            </a:xfrm>
            <a:custGeom>
              <a:avLst/>
              <a:gdLst/>
              <a:ahLst/>
              <a:cxnLst/>
              <a:rect l="l" t="t" r="r" b="b"/>
              <a:pathLst>
                <a:path w="990600" h="264160">
                  <a:moveTo>
                    <a:pt x="990600" y="0"/>
                  </a:moveTo>
                  <a:lnTo>
                    <a:pt x="0" y="0"/>
                  </a:lnTo>
                  <a:lnTo>
                    <a:pt x="0" y="263652"/>
                  </a:lnTo>
                  <a:lnTo>
                    <a:pt x="990600" y="263652"/>
                  </a:lnTo>
                  <a:lnTo>
                    <a:pt x="990600" y="0"/>
                  </a:lnTo>
                  <a:close/>
                </a:path>
              </a:pathLst>
            </a:custGeom>
            <a:solidFill>
              <a:srgbClr val="4471C4"/>
            </a:solidFill>
          </p:spPr>
          <p:txBody>
            <a:bodyPr wrap="square" lIns="0" tIns="0" rIns="0" bIns="0" rtlCol="0"/>
            <a:lstStyle/>
            <a:p>
              <a:endParaRPr/>
            </a:p>
          </p:txBody>
        </p:sp>
        <p:sp>
          <p:nvSpPr>
            <p:cNvPr id="48" name="object 48"/>
            <p:cNvSpPr/>
            <p:nvPr/>
          </p:nvSpPr>
          <p:spPr>
            <a:xfrm>
              <a:off x="2292095" y="4034027"/>
              <a:ext cx="990600" cy="264160"/>
            </a:xfrm>
            <a:custGeom>
              <a:avLst/>
              <a:gdLst/>
              <a:ahLst/>
              <a:cxnLst/>
              <a:rect l="l" t="t" r="r" b="b"/>
              <a:pathLst>
                <a:path w="990600" h="264160">
                  <a:moveTo>
                    <a:pt x="0" y="263652"/>
                  </a:moveTo>
                  <a:lnTo>
                    <a:pt x="990600" y="263652"/>
                  </a:lnTo>
                  <a:lnTo>
                    <a:pt x="990600" y="0"/>
                  </a:lnTo>
                  <a:lnTo>
                    <a:pt x="0" y="0"/>
                  </a:lnTo>
                  <a:lnTo>
                    <a:pt x="0" y="263652"/>
                  </a:lnTo>
                  <a:close/>
                </a:path>
              </a:pathLst>
            </a:custGeom>
            <a:ln w="12700">
              <a:solidFill>
                <a:srgbClr val="2E528F"/>
              </a:solidFill>
            </a:ln>
          </p:spPr>
          <p:txBody>
            <a:bodyPr wrap="square" lIns="0" tIns="0" rIns="0" bIns="0" rtlCol="0"/>
            <a:lstStyle/>
            <a:p>
              <a:endParaRPr/>
            </a:p>
          </p:txBody>
        </p:sp>
        <p:sp>
          <p:nvSpPr>
            <p:cNvPr id="49" name="object 49"/>
            <p:cNvSpPr/>
            <p:nvPr/>
          </p:nvSpPr>
          <p:spPr>
            <a:xfrm>
              <a:off x="2292095" y="4319016"/>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50" name="object 50"/>
            <p:cNvSpPr/>
            <p:nvPr/>
          </p:nvSpPr>
          <p:spPr>
            <a:xfrm>
              <a:off x="2292095" y="4319016"/>
              <a:ext cx="990600" cy="262255"/>
            </a:xfrm>
            <a:custGeom>
              <a:avLst/>
              <a:gdLst/>
              <a:ahLst/>
              <a:cxnLst/>
              <a:rect l="l" t="t" r="r" b="b"/>
              <a:pathLst>
                <a:path w="990600" h="262254">
                  <a:moveTo>
                    <a:pt x="0" y="262128"/>
                  </a:moveTo>
                  <a:lnTo>
                    <a:pt x="990600" y="262128"/>
                  </a:lnTo>
                  <a:lnTo>
                    <a:pt x="990600" y="0"/>
                  </a:lnTo>
                  <a:lnTo>
                    <a:pt x="0" y="0"/>
                  </a:lnTo>
                  <a:lnTo>
                    <a:pt x="0" y="262128"/>
                  </a:lnTo>
                  <a:close/>
                </a:path>
              </a:pathLst>
            </a:custGeom>
            <a:ln w="12700">
              <a:solidFill>
                <a:srgbClr val="2E528F"/>
              </a:solidFill>
            </a:ln>
          </p:spPr>
          <p:txBody>
            <a:bodyPr wrap="square" lIns="0" tIns="0" rIns="0" bIns="0" rtlCol="0"/>
            <a:lstStyle/>
            <a:p>
              <a:endParaRPr/>
            </a:p>
          </p:txBody>
        </p:sp>
        <p:sp>
          <p:nvSpPr>
            <p:cNvPr id="51" name="object 51"/>
            <p:cNvSpPr/>
            <p:nvPr/>
          </p:nvSpPr>
          <p:spPr>
            <a:xfrm>
              <a:off x="2292095" y="4602479"/>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52" name="object 52"/>
            <p:cNvSpPr/>
            <p:nvPr/>
          </p:nvSpPr>
          <p:spPr>
            <a:xfrm>
              <a:off x="2292095" y="4602479"/>
              <a:ext cx="990600" cy="262255"/>
            </a:xfrm>
            <a:custGeom>
              <a:avLst/>
              <a:gdLst/>
              <a:ahLst/>
              <a:cxnLst/>
              <a:rect l="l" t="t" r="r" b="b"/>
              <a:pathLst>
                <a:path w="990600" h="262254">
                  <a:moveTo>
                    <a:pt x="0" y="262128"/>
                  </a:moveTo>
                  <a:lnTo>
                    <a:pt x="990600" y="262128"/>
                  </a:lnTo>
                  <a:lnTo>
                    <a:pt x="990600" y="0"/>
                  </a:lnTo>
                  <a:lnTo>
                    <a:pt x="0" y="0"/>
                  </a:lnTo>
                  <a:lnTo>
                    <a:pt x="0" y="262128"/>
                  </a:lnTo>
                  <a:close/>
                </a:path>
              </a:pathLst>
            </a:custGeom>
            <a:ln w="12700">
              <a:solidFill>
                <a:srgbClr val="2E528F"/>
              </a:solidFill>
            </a:ln>
          </p:spPr>
          <p:txBody>
            <a:bodyPr wrap="square" lIns="0" tIns="0" rIns="0" bIns="0" rtlCol="0"/>
            <a:lstStyle/>
            <a:p>
              <a:endParaRPr/>
            </a:p>
          </p:txBody>
        </p:sp>
        <p:sp>
          <p:nvSpPr>
            <p:cNvPr id="53" name="object 53"/>
            <p:cNvSpPr/>
            <p:nvPr/>
          </p:nvSpPr>
          <p:spPr>
            <a:xfrm>
              <a:off x="2292095" y="4885944"/>
              <a:ext cx="990600" cy="264160"/>
            </a:xfrm>
            <a:custGeom>
              <a:avLst/>
              <a:gdLst/>
              <a:ahLst/>
              <a:cxnLst/>
              <a:rect l="l" t="t" r="r" b="b"/>
              <a:pathLst>
                <a:path w="990600" h="264160">
                  <a:moveTo>
                    <a:pt x="990600" y="0"/>
                  </a:moveTo>
                  <a:lnTo>
                    <a:pt x="0" y="0"/>
                  </a:lnTo>
                  <a:lnTo>
                    <a:pt x="0" y="263651"/>
                  </a:lnTo>
                  <a:lnTo>
                    <a:pt x="990600" y="263651"/>
                  </a:lnTo>
                  <a:lnTo>
                    <a:pt x="990600" y="0"/>
                  </a:lnTo>
                  <a:close/>
                </a:path>
              </a:pathLst>
            </a:custGeom>
            <a:solidFill>
              <a:srgbClr val="4471C4"/>
            </a:solidFill>
          </p:spPr>
          <p:txBody>
            <a:bodyPr wrap="square" lIns="0" tIns="0" rIns="0" bIns="0" rtlCol="0"/>
            <a:lstStyle/>
            <a:p>
              <a:endParaRPr/>
            </a:p>
          </p:txBody>
        </p:sp>
        <p:sp>
          <p:nvSpPr>
            <p:cNvPr id="54" name="object 54"/>
            <p:cNvSpPr/>
            <p:nvPr/>
          </p:nvSpPr>
          <p:spPr>
            <a:xfrm>
              <a:off x="2292095" y="4885944"/>
              <a:ext cx="990600" cy="264160"/>
            </a:xfrm>
            <a:custGeom>
              <a:avLst/>
              <a:gdLst/>
              <a:ahLst/>
              <a:cxnLst/>
              <a:rect l="l" t="t" r="r" b="b"/>
              <a:pathLst>
                <a:path w="990600" h="264160">
                  <a:moveTo>
                    <a:pt x="0" y="263651"/>
                  </a:moveTo>
                  <a:lnTo>
                    <a:pt x="990600" y="263651"/>
                  </a:lnTo>
                  <a:lnTo>
                    <a:pt x="990600" y="0"/>
                  </a:lnTo>
                  <a:lnTo>
                    <a:pt x="0" y="0"/>
                  </a:lnTo>
                  <a:lnTo>
                    <a:pt x="0" y="263651"/>
                  </a:lnTo>
                  <a:close/>
                </a:path>
              </a:pathLst>
            </a:custGeom>
            <a:ln w="12700">
              <a:solidFill>
                <a:srgbClr val="2E528F"/>
              </a:solidFill>
            </a:ln>
          </p:spPr>
          <p:txBody>
            <a:bodyPr wrap="square" lIns="0" tIns="0" rIns="0" bIns="0" rtlCol="0"/>
            <a:lstStyle/>
            <a:p>
              <a:endParaRPr/>
            </a:p>
          </p:txBody>
        </p:sp>
        <p:sp>
          <p:nvSpPr>
            <p:cNvPr id="55" name="object 55"/>
            <p:cNvSpPr/>
            <p:nvPr/>
          </p:nvSpPr>
          <p:spPr>
            <a:xfrm>
              <a:off x="2453640" y="2797809"/>
              <a:ext cx="8230870" cy="3674110"/>
            </a:xfrm>
            <a:custGeom>
              <a:avLst/>
              <a:gdLst/>
              <a:ahLst/>
              <a:cxnLst/>
              <a:rect l="l" t="t" r="r" b="b"/>
              <a:pathLst>
                <a:path w="8230870" h="3674110">
                  <a:moveTo>
                    <a:pt x="667893" y="0"/>
                  </a:moveTo>
                  <a:lnTo>
                    <a:pt x="432943" y="0"/>
                  </a:lnTo>
                  <a:lnTo>
                    <a:pt x="432943" y="12700"/>
                  </a:lnTo>
                  <a:lnTo>
                    <a:pt x="655193" y="12700"/>
                  </a:lnTo>
                  <a:lnTo>
                    <a:pt x="655193" y="1068451"/>
                  </a:lnTo>
                  <a:lnTo>
                    <a:pt x="399034" y="1068451"/>
                  </a:lnTo>
                  <a:lnTo>
                    <a:pt x="399034" y="1107694"/>
                  </a:lnTo>
                  <a:lnTo>
                    <a:pt x="367284" y="1107694"/>
                  </a:lnTo>
                  <a:lnTo>
                    <a:pt x="405384" y="1183894"/>
                  </a:lnTo>
                  <a:lnTo>
                    <a:pt x="437134" y="1120394"/>
                  </a:lnTo>
                  <a:lnTo>
                    <a:pt x="443484" y="1107694"/>
                  </a:lnTo>
                  <a:lnTo>
                    <a:pt x="411734" y="1107694"/>
                  </a:lnTo>
                  <a:lnTo>
                    <a:pt x="411734" y="1081151"/>
                  </a:lnTo>
                  <a:lnTo>
                    <a:pt x="667893" y="1081151"/>
                  </a:lnTo>
                  <a:lnTo>
                    <a:pt x="667893" y="1068451"/>
                  </a:lnTo>
                  <a:lnTo>
                    <a:pt x="667893" y="12700"/>
                  </a:lnTo>
                  <a:lnTo>
                    <a:pt x="667893" y="6350"/>
                  </a:lnTo>
                  <a:lnTo>
                    <a:pt x="667893" y="0"/>
                  </a:lnTo>
                  <a:close/>
                </a:path>
                <a:path w="8230870" h="3674110">
                  <a:moveTo>
                    <a:pt x="8230489" y="2580398"/>
                  </a:moveTo>
                  <a:lnTo>
                    <a:pt x="8224139" y="2567686"/>
                  </a:lnTo>
                  <a:lnTo>
                    <a:pt x="8192389" y="2504186"/>
                  </a:lnTo>
                  <a:lnTo>
                    <a:pt x="8154289" y="2580398"/>
                  </a:lnTo>
                  <a:lnTo>
                    <a:pt x="8186039" y="2580398"/>
                  </a:lnTo>
                  <a:lnTo>
                    <a:pt x="8186039" y="3660851"/>
                  </a:lnTo>
                  <a:lnTo>
                    <a:pt x="2967482" y="3660851"/>
                  </a:lnTo>
                  <a:lnTo>
                    <a:pt x="2967482" y="3381908"/>
                  </a:lnTo>
                  <a:lnTo>
                    <a:pt x="7718171" y="3381908"/>
                  </a:lnTo>
                  <a:lnTo>
                    <a:pt x="7718171" y="3375558"/>
                  </a:lnTo>
                  <a:lnTo>
                    <a:pt x="2967482" y="3375558"/>
                  </a:lnTo>
                  <a:lnTo>
                    <a:pt x="7705471" y="3375545"/>
                  </a:lnTo>
                  <a:lnTo>
                    <a:pt x="7718171" y="3375558"/>
                  </a:lnTo>
                  <a:lnTo>
                    <a:pt x="7718171" y="3369208"/>
                  </a:lnTo>
                  <a:lnTo>
                    <a:pt x="7718171" y="3118421"/>
                  </a:lnTo>
                  <a:lnTo>
                    <a:pt x="7902575" y="3118421"/>
                  </a:lnTo>
                  <a:lnTo>
                    <a:pt x="7902575" y="3112071"/>
                  </a:lnTo>
                  <a:lnTo>
                    <a:pt x="7902575" y="3105721"/>
                  </a:lnTo>
                  <a:lnTo>
                    <a:pt x="7902575" y="2517902"/>
                  </a:lnTo>
                  <a:lnTo>
                    <a:pt x="7889875" y="2517902"/>
                  </a:lnTo>
                  <a:lnTo>
                    <a:pt x="7889875" y="3105721"/>
                  </a:lnTo>
                  <a:lnTo>
                    <a:pt x="7718171" y="3105721"/>
                  </a:lnTo>
                  <a:lnTo>
                    <a:pt x="7718171" y="2508758"/>
                  </a:lnTo>
                  <a:lnTo>
                    <a:pt x="7705471" y="2508758"/>
                  </a:lnTo>
                  <a:lnTo>
                    <a:pt x="7705471" y="3105721"/>
                  </a:lnTo>
                  <a:lnTo>
                    <a:pt x="7705471" y="3118421"/>
                  </a:lnTo>
                  <a:lnTo>
                    <a:pt x="7705471" y="3369208"/>
                  </a:lnTo>
                  <a:lnTo>
                    <a:pt x="2967482" y="3369208"/>
                  </a:lnTo>
                  <a:lnTo>
                    <a:pt x="2967482" y="3118421"/>
                  </a:lnTo>
                  <a:lnTo>
                    <a:pt x="7705471" y="3118421"/>
                  </a:lnTo>
                  <a:lnTo>
                    <a:pt x="7705471" y="3105721"/>
                  </a:lnTo>
                  <a:lnTo>
                    <a:pt x="2967482" y="3105721"/>
                  </a:lnTo>
                  <a:lnTo>
                    <a:pt x="2967482" y="2538095"/>
                  </a:lnTo>
                  <a:lnTo>
                    <a:pt x="2954782" y="2538095"/>
                  </a:lnTo>
                  <a:lnTo>
                    <a:pt x="2954782" y="3105721"/>
                  </a:lnTo>
                  <a:lnTo>
                    <a:pt x="228854" y="3105721"/>
                  </a:lnTo>
                  <a:lnTo>
                    <a:pt x="228854" y="2607564"/>
                  </a:lnTo>
                  <a:lnTo>
                    <a:pt x="260604" y="2607564"/>
                  </a:lnTo>
                  <a:lnTo>
                    <a:pt x="254254" y="2594864"/>
                  </a:lnTo>
                  <a:lnTo>
                    <a:pt x="222504" y="2531364"/>
                  </a:lnTo>
                  <a:lnTo>
                    <a:pt x="184404" y="2607564"/>
                  </a:lnTo>
                  <a:lnTo>
                    <a:pt x="216154" y="2607564"/>
                  </a:lnTo>
                  <a:lnTo>
                    <a:pt x="216154" y="3118421"/>
                  </a:lnTo>
                  <a:lnTo>
                    <a:pt x="2954782" y="3118421"/>
                  </a:lnTo>
                  <a:lnTo>
                    <a:pt x="2954782" y="3369208"/>
                  </a:lnTo>
                  <a:lnTo>
                    <a:pt x="2954782" y="3375545"/>
                  </a:lnTo>
                  <a:lnTo>
                    <a:pt x="44450" y="3375545"/>
                  </a:lnTo>
                  <a:lnTo>
                    <a:pt x="2954782" y="3375545"/>
                  </a:lnTo>
                  <a:lnTo>
                    <a:pt x="2954782" y="3369208"/>
                  </a:lnTo>
                  <a:lnTo>
                    <a:pt x="44450" y="3369208"/>
                  </a:lnTo>
                  <a:lnTo>
                    <a:pt x="44450" y="2598420"/>
                  </a:lnTo>
                  <a:lnTo>
                    <a:pt x="76200" y="2598420"/>
                  </a:lnTo>
                  <a:lnTo>
                    <a:pt x="69850" y="2585720"/>
                  </a:lnTo>
                  <a:lnTo>
                    <a:pt x="38100" y="2522220"/>
                  </a:lnTo>
                  <a:lnTo>
                    <a:pt x="0" y="2598420"/>
                  </a:lnTo>
                  <a:lnTo>
                    <a:pt x="31750" y="2598420"/>
                  </a:lnTo>
                  <a:lnTo>
                    <a:pt x="31750" y="3381895"/>
                  </a:lnTo>
                  <a:lnTo>
                    <a:pt x="2954782" y="3381908"/>
                  </a:lnTo>
                  <a:lnTo>
                    <a:pt x="2954782" y="3673538"/>
                  </a:lnTo>
                  <a:lnTo>
                    <a:pt x="8198739" y="3673538"/>
                  </a:lnTo>
                  <a:lnTo>
                    <a:pt x="8198739" y="3667188"/>
                  </a:lnTo>
                  <a:lnTo>
                    <a:pt x="8198739" y="3660851"/>
                  </a:lnTo>
                  <a:lnTo>
                    <a:pt x="8198739" y="2580398"/>
                  </a:lnTo>
                  <a:lnTo>
                    <a:pt x="8230489" y="2580398"/>
                  </a:lnTo>
                  <a:close/>
                </a:path>
              </a:pathLst>
            </a:custGeom>
            <a:solidFill>
              <a:srgbClr val="4471C4"/>
            </a:solidFill>
          </p:spPr>
          <p:txBody>
            <a:bodyPr wrap="square" lIns="0" tIns="0" rIns="0" bIns="0" rtlCol="0"/>
            <a:lstStyle/>
            <a:p>
              <a:endParaRPr/>
            </a:p>
          </p:txBody>
        </p:sp>
      </p:grpSp>
      <p:sp>
        <p:nvSpPr>
          <p:cNvPr id="56" name="object 56"/>
          <p:cNvSpPr txBox="1"/>
          <p:nvPr/>
        </p:nvSpPr>
        <p:spPr>
          <a:xfrm>
            <a:off x="5457825" y="6287820"/>
            <a:ext cx="1380490" cy="208915"/>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Write</a:t>
            </a:r>
            <a:r>
              <a:rPr sz="1200" b="1" spc="-40" dirty="0">
                <a:latin typeface="Calibri"/>
                <a:cs typeface="Calibri"/>
              </a:rPr>
              <a:t> </a:t>
            </a:r>
            <a:r>
              <a:rPr sz="1200" b="1" dirty="0">
                <a:latin typeface="Calibri"/>
                <a:cs typeface="Calibri"/>
              </a:rPr>
              <a:t>Reg</a:t>
            </a:r>
            <a:r>
              <a:rPr sz="1200" b="1" spc="-10" dirty="0">
                <a:latin typeface="Calibri"/>
                <a:cs typeface="Calibri"/>
              </a:rPr>
              <a:t> </a:t>
            </a:r>
            <a:r>
              <a:rPr sz="1200" b="1" dirty="0">
                <a:latin typeface="Calibri"/>
                <a:cs typeface="Calibri"/>
              </a:rPr>
              <a:t>C</a:t>
            </a:r>
            <a:r>
              <a:rPr sz="1200" b="1" spc="-15" dirty="0">
                <a:latin typeface="Calibri"/>
                <a:cs typeface="Calibri"/>
              </a:rPr>
              <a:t> </a:t>
            </a:r>
            <a:r>
              <a:rPr sz="1200" b="1" dirty="0">
                <a:latin typeface="Calibri"/>
                <a:cs typeface="Calibri"/>
              </a:rPr>
              <a:t>Data</a:t>
            </a:r>
            <a:r>
              <a:rPr sz="1200" b="1" spc="-15" dirty="0">
                <a:latin typeface="Calibri"/>
                <a:cs typeface="Calibri"/>
              </a:rPr>
              <a:t> </a:t>
            </a:r>
            <a:r>
              <a:rPr sz="1200" b="1" spc="-25" dirty="0">
                <a:latin typeface="Calibri"/>
                <a:cs typeface="Calibri"/>
              </a:rPr>
              <a:t>ALU</a:t>
            </a:r>
            <a:endParaRPr sz="1200">
              <a:latin typeface="Calibri"/>
              <a:cs typeface="Calibri"/>
            </a:endParaRPr>
          </a:p>
        </p:txBody>
      </p:sp>
      <p:grpSp>
        <p:nvGrpSpPr>
          <p:cNvPr id="57" name="object 57"/>
          <p:cNvGrpSpPr/>
          <p:nvPr/>
        </p:nvGrpSpPr>
        <p:grpSpPr>
          <a:xfrm>
            <a:off x="4181728" y="2039111"/>
            <a:ext cx="1446530" cy="2675890"/>
            <a:chOff x="4181728" y="2039111"/>
            <a:chExt cx="1446530" cy="2675890"/>
          </a:xfrm>
        </p:grpSpPr>
        <p:sp>
          <p:nvSpPr>
            <p:cNvPr id="58" name="object 58"/>
            <p:cNvSpPr/>
            <p:nvPr/>
          </p:nvSpPr>
          <p:spPr>
            <a:xfrm>
              <a:off x="4181729" y="2039111"/>
              <a:ext cx="1446530" cy="2675890"/>
            </a:xfrm>
            <a:custGeom>
              <a:avLst/>
              <a:gdLst/>
              <a:ahLst/>
              <a:cxnLst/>
              <a:rect l="l" t="t" r="r" b="b"/>
              <a:pathLst>
                <a:path w="1446529" h="2675890">
                  <a:moveTo>
                    <a:pt x="304279" y="44704"/>
                  </a:moveTo>
                  <a:lnTo>
                    <a:pt x="252349" y="44704"/>
                  </a:lnTo>
                  <a:lnTo>
                    <a:pt x="239560" y="44704"/>
                  </a:lnTo>
                  <a:lnTo>
                    <a:pt x="239141" y="76200"/>
                  </a:lnTo>
                  <a:lnTo>
                    <a:pt x="304279" y="44704"/>
                  </a:lnTo>
                  <a:close/>
                </a:path>
                <a:path w="1446529" h="2675890">
                  <a:moveTo>
                    <a:pt x="315849" y="39116"/>
                  </a:moveTo>
                  <a:lnTo>
                    <a:pt x="240157" y="0"/>
                  </a:lnTo>
                  <a:lnTo>
                    <a:pt x="239725" y="31838"/>
                  </a:lnTo>
                  <a:lnTo>
                    <a:pt x="254" y="28702"/>
                  </a:lnTo>
                  <a:lnTo>
                    <a:pt x="0" y="41402"/>
                  </a:lnTo>
                  <a:lnTo>
                    <a:pt x="239560" y="44538"/>
                  </a:lnTo>
                  <a:lnTo>
                    <a:pt x="252349" y="44538"/>
                  </a:lnTo>
                  <a:lnTo>
                    <a:pt x="304634" y="44538"/>
                  </a:lnTo>
                  <a:lnTo>
                    <a:pt x="315849" y="39116"/>
                  </a:lnTo>
                  <a:close/>
                </a:path>
                <a:path w="1446529" h="2675890">
                  <a:moveTo>
                    <a:pt x="1446403" y="2599309"/>
                  </a:moveTo>
                  <a:lnTo>
                    <a:pt x="1414653" y="2599309"/>
                  </a:lnTo>
                  <a:lnTo>
                    <a:pt x="1414653" y="2232660"/>
                  </a:lnTo>
                  <a:lnTo>
                    <a:pt x="1401953" y="2232660"/>
                  </a:lnTo>
                  <a:lnTo>
                    <a:pt x="1401953" y="2599309"/>
                  </a:lnTo>
                  <a:lnTo>
                    <a:pt x="1370203" y="2599309"/>
                  </a:lnTo>
                  <a:lnTo>
                    <a:pt x="1408303" y="2675509"/>
                  </a:lnTo>
                  <a:lnTo>
                    <a:pt x="1440053" y="2612009"/>
                  </a:lnTo>
                  <a:lnTo>
                    <a:pt x="1446403" y="2599309"/>
                  </a:lnTo>
                  <a:close/>
                </a:path>
              </a:pathLst>
            </a:custGeom>
            <a:solidFill>
              <a:srgbClr val="4471C4"/>
            </a:solidFill>
          </p:spPr>
          <p:txBody>
            <a:bodyPr wrap="square" lIns="0" tIns="0" rIns="0" bIns="0" rtlCol="0"/>
            <a:lstStyle/>
            <a:p>
              <a:endParaRPr/>
            </a:p>
          </p:txBody>
        </p:sp>
        <p:pic>
          <p:nvPicPr>
            <p:cNvPr id="59" name="object 59"/>
            <p:cNvPicPr/>
            <p:nvPr/>
          </p:nvPicPr>
          <p:blipFill>
            <a:blip r:embed="rId7" cstate="print"/>
            <a:stretch>
              <a:fillRect/>
            </a:stretch>
          </p:blipFill>
          <p:spPr>
            <a:xfrm>
              <a:off x="4338827" y="2403347"/>
              <a:ext cx="159638" cy="76200"/>
            </a:xfrm>
            <a:prstGeom prst="rect">
              <a:avLst/>
            </a:prstGeom>
          </p:spPr>
        </p:pic>
      </p:grpSp>
      <p:sp>
        <p:nvSpPr>
          <p:cNvPr id="60" name="object 60"/>
          <p:cNvSpPr txBox="1"/>
          <p:nvPr/>
        </p:nvSpPr>
        <p:spPr>
          <a:xfrm>
            <a:off x="3827779" y="1802637"/>
            <a:ext cx="394970"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Calibri"/>
                <a:cs typeface="Calibri"/>
              </a:rPr>
              <a:t>Branch</a:t>
            </a:r>
            <a:endParaRPr sz="1000">
              <a:latin typeface="Calibri"/>
              <a:cs typeface="Calibri"/>
            </a:endParaRPr>
          </a:p>
        </p:txBody>
      </p:sp>
      <p:grpSp>
        <p:nvGrpSpPr>
          <p:cNvPr id="61" name="object 61"/>
          <p:cNvGrpSpPr/>
          <p:nvPr/>
        </p:nvGrpSpPr>
        <p:grpSpPr>
          <a:xfrm>
            <a:off x="1023874" y="1089533"/>
            <a:ext cx="4271645" cy="1457325"/>
            <a:chOff x="1023874" y="1089533"/>
            <a:chExt cx="4271645" cy="1457325"/>
          </a:xfrm>
        </p:grpSpPr>
        <p:sp>
          <p:nvSpPr>
            <p:cNvPr id="62" name="object 62"/>
            <p:cNvSpPr/>
            <p:nvPr/>
          </p:nvSpPr>
          <p:spPr>
            <a:xfrm>
              <a:off x="4497324" y="1964436"/>
              <a:ext cx="242570" cy="576580"/>
            </a:xfrm>
            <a:custGeom>
              <a:avLst/>
              <a:gdLst/>
              <a:ahLst/>
              <a:cxnLst/>
              <a:rect l="l" t="t" r="r" b="b"/>
              <a:pathLst>
                <a:path w="242570" h="576580">
                  <a:moveTo>
                    <a:pt x="0" y="0"/>
                  </a:moveTo>
                  <a:lnTo>
                    <a:pt x="0" y="576072"/>
                  </a:lnTo>
                  <a:lnTo>
                    <a:pt x="242315" y="460883"/>
                  </a:lnTo>
                  <a:lnTo>
                    <a:pt x="242315" y="115188"/>
                  </a:lnTo>
                  <a:lnTo>
                    <a:pt x="0" y="0"/>
                  </a:lnTo>
                  <a:close/>
                </a:path>
              </a:pathLst>
            </a:custGeom>
            <a:solidFill>
              <a:srgbClr val="4471C4"/>
            </a:solidFill>
          </p:spPr>
          <p:txBody>
            <a:bodyPr wrap="square" lIns="0" tIns="0" rIns="0" bIns="0" rtlCol="0"/>
            <a:lstStyle/>
            <a:p>
              <a:endParaRPr/>
            </a:p>
          </p:txBody>
        </p:sp>
        <p:sp>
          <p:nvSpPr>
            <p:cNvPr id="63" name="object 63"/>
            <p:cNvSpPr/>
            <p:nvPr/>
          </p:nvSpPr>
          <p:spPr>
            <a:xfrm>
              <a:off x="4497324" y="1964436"/>
              <a:ext cx="242570" cy="576580"/>
            </a:xfrm>
            <a:custGeom>
              <a:avLst/>
              <a:gdLst/>
              <a:ahLst/>
              <a:cxnLst/>
              <a:rect l="l" t="t" r="r" b="b"/>
              <a:pathLst>
                <a:path w="242570" h="576580">
                  <a:moveTo>
                    <a:pt x="0" y="576072"/>
                  </a:moveTo>
                  <a:lnTo>
                    <a:pt x="0" y="0"/>
                  </a:lnTo>
                  <a:lnTo>
                    <a:pt x="242315" y="115188"/>
                  </a:lnTo>
                  <a:lnTo>
                    <a:pt x="242315" y="460883"/>
                  </a:lnTo>
                  <a:lnTo>
                    <a:pt x="0" y="576072"/>
                  </a:lnTo>
                  <a:close/>
                </a:path>
              </a:pathLst>
            </a:custGeom>
            <a:ln w="12700">
              <a:solidFill>
                <a:srgbClr val="2E528F"/>
              </a:solidFill>
            </a:ln>
          </p:spPr>
          <p:txBody>
            <a:bodyPr wrap="square" lIns="0" tIns="0" rIns="0" bIns="0" rtlCol="0"/>
            <a:lstStyle/>
            <a:p>
              <a:endParaRPr/>
            </a:p>
          </p:txBody>
        </p:sp>
        <p:pic>
          <p:nvPicPr>
            <p:cNvPr id="64" name="object 64"/>
            <p:cNvPicPr/>
            <p:nvPr/>
          </p:nvPicPr>
          <p:blipFill>
            <a:blip r:embed="rId8" cstate="print"/>
            <a:stretch>
              <a:fillRect/>
            </a:stretch>
          </p:blipFill>
          <p:spPr>
            <a:xfrm>
              <a:off x="4490974" y="2177541"/>
              <a:ext cx="98043" cy="154432"/>
            </a:xfrm>
            <a:prstGeom prst="rect">
              <a:avLst/>
            </a:prstGeom>
          </p:spPr>
        </p:pic>
        <p:sp>
          <p:nvSpPr>
            <p:cNvPr id="65" name="object 65"/>
            <p:cNvSpPr/>
            <p:nvPr/>
          </p:nvSpPr>
          <p:spPr>
            <a:xfrm>
              <a:off x="1023874" y="1089533"/>
              <a:ext cx="4271645" cy="657860"/>
            </a:xfrm>
            <a:custGeom>
              <a:avLst/>
              <a:gdLst/>
              <a:ahLst/>
              <a:cxnLst/>
              <a:rect l="l" t="t" r="r" b="b"/>
              <a:pathLst>
                <a:path w="4271645" h="657860">
                  <a:moveTo>
                    <a:pt x="4195318" y="579374"/>
                  </a:moveTo>
                  <a:lnTo>
                    <a:pt x="4228338" y="657859"/>
                  </a:lnTo>
                  <a:lnTo>
                    <a:pt x="4265506" y="594487"/>
                  </a:lnTo>
                  <a:lnTo>
                    <a:pt x="4226179" y="594487"/>
                  </a:lnTo>
                  <a:lnTo>
                    <a:pt x="4226195" y="581435"/>
                  </a:lnTo>
                  <a:lnTo>
                    <a:pt x="4195318" y="579374"/>
                  </a:lnTo>
                  <a:close/>
                </a:path>
                <a:path w="4271645" h="657860">
                  <a:moveTo>
                    <a:pt x="4239768" y="0"/>
                  </a:moveTo>
                  <a:lnTo>
                    <a:pt x="0" y="0"/>
                  </a:lnTo>
                  <a:lnTo>
                    <a:pt x="0" y="637158"/>
                  </a:lnTo>
                  <a:lnTo>
                    <a:pt x="12700" y="637158"/>
                  </a:lnTo>
                  <a:lnTo>
                    <a:pt x="12700" y="12700"/>
                  </a:lnTo>
                  <a:lnTo>
                    <a:pt x="6350" y="12700"/>
                  </a:lnTo>
                  <a:lnTo>
                    <a:pt x="12700" y="6350"/>
                  </a:lnTo>
                  <a:lnTo>
                    <a:pt x="4239758" y="6350"/>
                  </a:lnTo>
                  <a:lnTo>
                    <a:pt x="4239768" y="0"/>
                  </a:lnTo>
                  <a:close/>
                </a:path>
                <a:path w="4271645" h="657860">
                  <a:moveTo>
                    <a:pt x="4226195" y="581435"/>
                  </a:moveTo>
                  <a:lnTo>
                    <a:pt x="4226179" y="594487"/>
                  </a:lnTo>
                  <a:lnTo>
                    <a:pt x="4238879" y="594487"/>
                  </a:lnTo>
                  <a:lnTo>
                    <a:pt x="4238897" y="582284"/>
                  </a:lnTo>
                  <a:lnTo>
                    <a:pt x="4226195" y="581435"/>
                  </a:lnTo>
                  <a:close/>
                </a:path>
                <a:path w="4271645" h="657860">
                  <a:moveTo>
                    <a:pt x="4238897" y="582284"/>
                  </a:moveTo>
                  <a:lnTo>
                    <a:pt x="4238879" y="594487"/>
                  </a:lnTo>
                  <a:lnTo>
                    <a:pt x="4265506" y="594487"/>
                  </a:lnTo>
                  <a:lnTo>
                    <a:pt x="4271391" y="584453"/>
                  </a:lnTo>
                  <a:lnTo>
                    <a:pt x="4238897" y="582284"/>
                  </a:lnTo>
                  <a:close/>
                </a:path>
                <a:path w="4271645" h="657860">
                  <a:moveTo>
                    <a:pt x="4239758" y="6350"/>
                  </a:moveTo>
                  <a:lnTo>
                    <a:pt x="4226941" y="6350"/>
                  </a:lnTo>
                  <a:lnTo>
                    <a:pt x="4233291" y="12700"/>
                  </a:lnTo>
                  <a:lnTo>
                    <a:pt x="4226932" y="12700"/>
                  </a:lnTo>
                  <a:lnTo>
                    <a:pt x="4226195" y="581435"/>
                  </a:lnTo>
                  <a:lnTo>
                    <a:pt x="4238897" y="582284"/>
                  </a:lnTo>
                  <a:lnTo>
                    <a:pt x="4239749" y="12700"/>
                  </a:lnTo>
                  <a:lnTo>
                    <a:pt x="4233291" y="12700"/>
                  </a:lnTo>
                  <a:lnTo>
                    <a:pt x="4226941" y="6350"/>
                  </a:lnTo>
                  <a:lnTo>
                    <a:pt x="4239758" y="6350"/>
                  </a:lnTo>
                  <a:close/>
                </a:path>
                <a:path w="4271645" h="657860">
                  <a:moveTo>
                    <a:pt x="12700" y="6350"/>
                  </a:moveTo>
                  <a:lnTo>
                    <a:pt x="6350" y="12700"/>
                  </a:lnTo>
                  <a:lnTo>
                    <a:pt x="12700" y="12700"/>
                  </a:lnTo>
                  <a:lnTo>
                    <a:pt x="12700" y="6350"/>
                  </a:lnTo>
                  <a:close/>
                </a:path>
                <a:path w="4271645" h="657860">
                  <a:moveTo>
                    <a:pt x="4226941" y="6350"/>
                  </a:moveTo>
                  <a:lnTo>
                    <a:pt x="12700" y="6350"/>
                  </a:lnTo>
                  <a:lnTo>
                    <a:pt x="12700" y="12700"/>
                  </a:lnTo>
                  <a:lnTo>
                    <a:pt x="4226932" y="12700"/>
                  </a:lnTo>
                  <a:lnTo>
                    <a:pt x="4226941" y="6350"/>
                  </a:lnTo>
                  <a:close/>
                </a:path>
              </a:pathLst>
            </a:custGeom>
            <a:solidFill>
              <a:srgbClr val="4471C4"/>
            </a:solidFill>
          </p:spPr>
          <p:txBody>
            <a:bodyPr wrap="square" lIns="0" tIns="0" rIns="0" bIns="0" rtlCol="0"/>
            <a:lstStyle/>
            <a:p>
              <a:endParaRPr/>
            </a:p>
          </p:txBody>
        </p:sp>
      </p:grpSp>
      <p:sp>
        <p:nvSpPr>
          <p:cNvPr id="66" name="object 66"/>
          <p:cNvSpPr txBox="1"/>
          <p:nvPr/>
        </p:nvSpPr>
        <p:spPr>
          <a:xfrm>
            <a:off x="1040993" y="1016507"/>
            <a:ext cx="1067435" cy="464184"/>
          </a:xfrm>
          <a:prstGeom prst="rect">
            <a:avLst/>
          </a:prstGeom>
        </p:spPr>
        <p:txBody>
          <a:bodyPr vert="horz" wrap="square" lIns="0" tIns="12700" rIns="0" bIns="0" rtlCol="0">
            <a:spAutoFit/>
          </a:bodyPr>
          <a:lstStyle/>
          <a:p>
            <a:pPr marL="12700" marR="5080" indent="1905">
              <a:lnSpc>
                <a:spcPct val="119900"/>
              </a:lnSpc>
              <a:spcBef>
                <a:spcPts val="100"/>
              </a:spcBef>
            </a:pPr>
            <a:r>
              <a:rPr sz="1200" b="1" dirty="0">
                <a:latin typeface="Calibri"/>
                <a:cs typeface="Calibri"/>
              </a:rPr>
              <a:t>Instruction</a:t>
            </a:r>
            <a:r>
              <a:rPr sz="1200" b="1" spc="-35" dirty="0">
                <a:latin typeface="Calibri"/>
                <a:cs typeface="Calibri"/>
              </a:rPr>
              <a:t> </a:t>
            </a:r>
            <a:r>
              <a:rPr sz="1200" b="1" spc="-20" dirty="0">
                <a:latin typeface="Calibri"/>
                <a:cs typeface="Calibri"/>
              </a:rPr>
              <a:t>PC+4 </a:t>
            </a:r>
            <a:r>
              <a:rPr sz="1200" b="1" dirty="0">
                <a:latin typeface="Calibri"/>
                <a:cs typeface="Calibri"/>
              </a:rPr>
              <a:t>Branch</a:t>
            </a:r>
            <a:r>
              <a:rPr sz="1200" b="1" spc="-25" dirty="0">
                <a:latin typeface="Calibri"/>
                <a:cs typeface="Calibri"/>
              </a:rPr>
              <a:t> </a:t>
            </a:r>
            <a:r>
              <a:rPr sz="1200" b="1" spc="-10" dirty="0">
                <a:latin typeface="Calibri"/>
                <a:cs typeface="Calibri"/>
              </a:rPr>
              <a:t>Target</a:t>
            </a:r>
            <a:endParaRPr sz="1200">
              <a:latin typeface="Calibri"/>
              <a:cs typeface="Calibri"/>
            </a:endParaRPr>
          </a:p>
        </p:txBody>
      </p:sp>
      <p:sp>
        <p:nvSpPr>
          <p:cNvPr id="67" name="object 67"/>
          <p:cNvSpPr txBox="1"/>
          <p:nvPr/>
        </p:nvSpPr>
        <p:spPr>
          <a:xfrm>
            <a:off x="3430625" y="2336800"/>
            <a:ext cx="532765" cy="2192655"/>
          </a:xfrm>
          <a:prstGeom prst="rect">
            <a:avLst/>
          </a:prstGeom>
        </p:spPr>
        <p:txBody>
          <a:bodyPr vert="horz" wrap="square" lIns="0" tIns="0" rIns="0" bIns="0" rtlCol="0">
            <a:spAutoFit/>
          </a:bodyPr>
          <a:lstStyle/>
          <a:p>
            <a:pPr marL="412115">
              <a:lnSpc>
                <a:spcPts val="944"/>
              </a:lnSpc>
            </a:pPr>
            <a:r>
              <a:rPr sz="1000" b="1" spc="-5" dirty="0">
                <a:latin typeface="Calibri"/>
                <a:cs typeface="Calibri"/>
              </a:rPr>
              <a:t>I</a:t>
            </a:r>
            <a:endParaRPr sz="1000">
              <a:latin typeface="Calibri"/>
              <a:cs typeface="Calibri"/>
            </a:endParaRPr>
          </a:p>
          <a:p>
            <a:pPr marL="412115">
              <a:lnSpc>
                <a:spcPct val="100000"/>
              </a:lnSpc>
            </a:pPr>
            <a:r>
              <a:rPr sz="1000" b="1" spc="-10" dirty="0">
                <a:latin typeface="Calibri"/>
                <a:cs typeface="Calibri"/>
              </a:rPr>
              <a:t>P</a:t>
            </a: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spcBef>
                <a:spcPts val="50"/>
              </a:spcBef>
            </a:pPr>
            <a:endParaRPr sz="1250">
              <a:latin typeface="Calibri"/>
              <a:cs typeface="Calibri"/>
            </a:endParaRPr>
          </a:p>
          <a:p>
            <a:pPr>
              <a:lnSpc>
                <a:spcPct val="100000"/>
              </a:lnSpc>
              <a:spcBef>
                <a:spcPts val="5"/>
              </a:spcBef>
            </a:pPr>
            <a:r>
              <a:rPr sz="1200" b="1" dirty="0">
                <a:latin typeface="Calibri"/>
                <a:cs typeface="Calibri"/>
              </a:rPr>
              <a:t>r</a:t>
            </a:r>
            <a:endParaRPr sz="1200">
              <a:latin typeface="Calibri"/>
              <a:cs typeface="Calibri"/>
            </a:endParaRPr>
          </a:p>
          <a:p>
            <a:pPr>
              <a:lnSpc>
                <a:spcPct val="100000"/>
              </a:lnSpc>
            </a:pPr>
            <a:endParaRPr sz="1200">
              <a:latin typeface="Calibri"/>
              <a:cs typeface="Calibri"/>
            </a:endParaRPr>
          </a:p>
          <a:p>
            <a:pPr>
              <a:lnSpc>
                <a:spcPct val="100000"/>
              </a:lnSpc>
            </a:pPr>
            <a:endParaRPr sz="1200">
              <a:latin typeface="Calibri"/>
              <a:cs typeface="Calibri"/>
            </a:endParaRPr>
          </a:p>
          <a:p>
            <a:pPr>
              <a:lnSpc>
                <a:spcPct val="100000"/>
              </a:lnSpc>
            </a:pPr>
            <a:endParaRPr sz="1200">
              <a:latin typeface="Calibri"/>
              <a:cs typeface="Calibri"/>
            </a:endParaRPr>
          </a:p>
          <a:p>
            <a:pPr>
              <a:lnSpc>
                <a:spcPct val="100000"/>
              </a:lnSpc>
            </a:pPr>
            <a:endParaRPr sz="1200">
              <a:latin typeface="Calibri"/>
              <a:cs typeface="Calibri"/>
            </a:endParaRPr>
          </a:p>
          <a:p>
            <a:pPr marL="431800">
              <a:lnSpc>
                <a:spcPct val="100000"/>
              </a:lnSpc>
              <a:spcBef>
                <a:spcPts val="850"/>
              </a:spcBef>
            </a:pPr>
            <a:r>
              <a:rPr sz="1200" spc="-5" dirty="0">
                <a:latin typeface="Calibri"/>
                <a:cs typeface="Calibri"/>
              </a:rPr>
              <a:t>O</a:t>
            </a:r>
            <a:endParaRPr sz="1200">
              <a:latin typeface="Calibri"/>
              <a:cs typeface="Calibri"/>
            </a:endParaRPr>
          </a:p>
          <a:p>
            <a:pPr marL="431800">
              <a:lnSpc>
                <a:spcPct val="100000"/>
              </a:lnSpc>
            </a:pPr>
            <a:r>
              <a:rPr sz="1200" b="1" dirty="0">
                <a:latin typeface="Calibri"/>
                <a:cs typeface="Calibri"/>
              </a:rPr>
              <a:t>o</a:t>
            </a:r>
            <a:endParaRPr sz="1200">
              <a:latin typeface="Calibri"/>
              <a:cs typeface="Calibri"/>
            </a:endParaRPr>
          </a:p>
        </p:txBody>
      </p:sp>
      <p:pic>
        <p:nvPicPr>
          <p:cNvPr id="68" name="object 68"/>
          <p:cNvPicPr/>
          <p:nvPr/>
        </p:nvPicPr>
        <p:blipFill>
          <a:blip r:embed="rId7" cstate="print"/>
          <a:stretch>
            <a:fillRect/>
          </a:stretch>
        </p:blipFill>
        <p:spPr>
          <a:xfrm>
            <a:off x="4735067" y="2208276"/>
            <a:ext cx="159639" cy="76200"/>
          </a:xfrm>
          <a:prstGeom prst="rect">
            <a:avLst/>
          </a:prstGeom>
        </p:spPr>
      </p:pic>
      <p:sp>
        <p:nvSpPr>
          <p:cNvPr id="69" name="object 69"/>
          <p:cNvSpPr/>
          <p:nvPr/>
        </p:nvSpPr>
        <p:spPr>
          <a:xfrm>
            <a:off x="2800858" y="1478025"/>
            <a:ext cx="7718425" cy="4214495"/>
          </a:xfrm>
          <a:custGeom>
            <a:avLst/>
            <a:gdLst/>
            <a:ahLst/>
            <a:cxnLst/>
            <a:rect l="l" t="t" r="r" b="b"/>
            <a:pathLst>
              <a:path w="7718425" h="4214495">
                <a:moveTo>
                  <a:pt x="4888611" y="1054608"/>
                </a:moveTo>
                <a:lnTo>
                  <a:pt x="4856848" y="1054938"/>
                </a:lnTo>
                <a:lnTo>
                  <a:pt x="4851400" y="560959"/>
                </a:lnTo>
                <a:lnTo>
                  <a:pt x="4838700" y="561213"/>
                </a:lnTo>
                <a:lnTo>
                  <a:pt x="4844135" y="1055065"/>
                </a:lnTo>
                <a:lnTo>
                  <a:pt x="4812411" y="1055370"/>
                </a:lnTo>
                <a:lnTo>
                  <a:pt x="4851400" y="1131189"/>
                </a:lnTo>
                <a:lnTo>
                  <a:pt x="4882185" y="1067816"/>
                </a:lnTo>
                <a:lnTo>
                  <a:pt x="4888611" y="1054608"/>
                </a:lnTo>
                <a:close/>
              </a:path>
              <a:path w="7718425" h="4214495">
                <a:moveTo>
                  <a:pt x="5218176" y="3919728"/>
                </a:moveTo>
                <a:lnTo>
                  <a:pt x="5211826" y="3907028"/>
                </a:lnTo>
                <a:lnTo>
                  <a:pt x="5180076" y="3843528"/>
                </a:lnTo>
                <a:lnTo>
                  <a:pt x="5141976" y="3919728"/>
                </a:lnTo>
                <a:lnTo>
                  <a:pt x="5173726" y="3919728"/>
                </a:lnTo>
                <a:lnTo>
                  <a:pt x="5173726" y="4201528"/>
                </a:lnTo>
                <a:lnTo>
                  <a:pt x="12700" y="4201528"/>
                </a:lnTo>
                <a:lnTo>
                  <a:pt x="12700" y="3837686"/>
                </a:lnTo>
                <a:lnTo>
                  <a:pt x="0" y="3837686"/>
                </a:lnTo>
                <a:lnTo>
                  <a:pt x="0" y="4214228"/>
                </a:lnTo>
                <a:lnTo>
                  <a:pt x="5186426" y="4214228"/>
                </a:lnTo>
                <a:lnTo>
                  <a:pt x="5186426" y="4207878"/>
                </a:lnTo>
                <a:lnTo>
                  <a:pt x="5186426" y="4201528"/>
                </a:lnTo>
                <a:lnTo>
                  <a:pt x="5186426" y="3919728"/>
                </a:lnTo>
                <a:lnTo>
                  <a:pt x="5218176" y="3919728"/>
                </a:lnTo>
                <a:close/>
              </a:path>
              <a:path w="7718425" h="4214495">
                <a:moveTo>
                  <a:pt x="5463540" y="1023239"/>
                </a:moveTo>
                <a:lnTo>
                  <a:pt x="5431777" y="1023886"/>
                </a:lnTo>
                <a:lnTo>
                  <a:pt x="5422900" y="582295"/>
                </a:lnTo>
                <a:lnTo>
                  <a:pt x="5410200" y="582549"/>
                </a:lnTo>
                <a:lnTo>
                  <a:pt x="5419077" y="1024140"/>
                </a:lnTo>
                <a:lnTo>
                  <a:pt x="5387340" y="1024763"/>
                </a:lnTo>
                <a:lnTo>
                  <a:pt x="5426964" y="1100201"/>
                </a:lnTo>
                <a:lnTo>
                  <a:pt x="5457075" y="1036828"/>
                </a:lnTo>
                <a:lnTo>
                  <a:pt x="5463540" y="1023239"/>
                </a:lnTo>
                <a:close/>
              </a:path>
              <a:path w="7718425" h="4214495">
                <a:moveTo>
                  <a:pt x="6056376" y="1402334"/>
                </a:moveTo>
                <a:lnTo>
                  <a:pt x="6043676" y="1395984"/>
                </a:lnTo>
                <a:lnTo>
                  <a:pt x="5980176" y="1364234"/>
                </a:lnTo>
                <a:lnTo>
                  <a:pt x="5980176" y="1395984"/>
                </a:lnTo>
                <a:lnTo>
                  <a:pt x="5689346" y="1395984"/>
                </a:lnTo>
                <a:lnTo>
                  <a:pt x="5689346" y="1408684"/>
                </a:lnTo>
                <a:lnTo>
                  <a:pt x="5980176" y="1408684"/>
                </a:lnTo>
                <a:lnTo>
                  <a:pt x="5980176" y="1440434"/>
                </a:lnTo>
                <a:lnTo>
                  <a:pt x="6043676" y="1408684"/>
                </a:lnTo>
                <a:lnTo>
                  <a:pt x="6056376" y="1402334"/>
                </a:lnTo>
                <a:close/>
              </a:path>
              <a:path w="7718425" h="4214495">
                <a:moveTo>
                  <a:pt x="7718425" y="158750"/>
                </a:moveTo>
                <a:lnTo>
                  <a:pt x="7686675" y="158750"/>
                </a:lnTo>
                <a:lnTo>
                  <a:pt x="7686675" y="12700"/>
                </a:lnTo>
                <a:lnTo>
                  <a:pt x="7686675" y="6350"/>
                </a:lnTo>
                <a:lnTo>
                  <a:pt x="7686675" y="0"/>
                </a:lnTo>
                <a:lnTo>
                  <a:pt x="5173980" y="0"/>
                </a:lnTo>
                <a:lnTo>
                  <a:pt x="5173980" y="240284"/>
                </a:lnTo>
                <a:lnTo>
                  <a:pt x="5186680" y="240284"/>
                </a:lnTo>
                <a:lnTo>
                  <a:pt x="5186680" y="12700"/>
                </a:lnTo>
                <a:lnTo>
                  <a:pt x="7673975" y="12700"/>
                </a:lnTo>
                <a:lnTo>
                  <a:pt x="7673975" y="158750"/>
                </a:lnTo>
                <a:lnTo>
                  <a:pt x="7642225" y="158750"/>
                </a:lnTo>
                <a:lnTo>
                  <a:pt x="7680325" y="234950"/>
                </a:lnTo>
                <a:lnTo>
                  <a:pt x="7712075" y="171450"/>
                </a:lnTo>
                <a:lnTo>
                  <a:pt x="7718425" y="158750"/>
                </a:lnTo>
                <a:close/>
              </a:path>
            </a:pathLst>
          </a:custGeom>
          <a:solidFill>
            <a:srgbClr val="4471C4"/>
          </a:solidFill>
        </p:spPr>
        <p:txBody>
          <a:bodyPr wrap="square" lIns="0" tIns="0" rIns="0" bIns="0" rtlCol="0"/>
          <a:lstStyle/>
          <a:p>
            <a:endParaRPr/>
          </a:p>
        </p:txBody>
      </p:sp>
      <p:sp>
        <p:nvSpPr>
          <p:cNvPr id="70" name="object 70"/>
          <p:cNvSpPr txBox="1"/>
          <p:nvPr/>
        </p:nvSpPr>
        <p:spPr>
          <a:xfrm>
            <a:off x="7243826" y="1965147"/>
            <a:ext cx="324485" cy="208915"/>
          </a:xfrm>
          <a:prstGeom prst="rect">
            <a:avLst/>
          </a:prstGeom>
        </p:spPr>
        <p:txBody>
          <a:bodyPr vert="horz" wrap="square" lIns="0" tIns="12700" rIns="0" bIns="0" rtlCol="0">
            <a:spAutoFit/>
          </a:bodyPr>
          <a:lstStyle/>
          <a:p>
            <a:pPr>
              <a:lnSpc>
                <a:spcPct val="100000"/>
              </a:lnSpc>
              <a:spcBef>
                <a:spcPts val="100"/>
              </a:spcBef>
            </a:pPr>
            <a:r>
              <a:rPr sz="1200" b="1" spc="-750" dirty="0">
                <a:latin typeface="Calibri"/>
                <a:cs typeface="Calibri"/>
              </a:rPr>
              <a:t>A</a:t>
            </a:r>
            <a:r>
              <a:rPr sz="1200" b="1" spc="-20" dirty="0">
                <a:latin typeface="Calibri"/>
                <a:cs typeface="Calibri"/>
              </a:rPr>
              <a:t>A</a:t>
            </a:r>
            <a:r>
              <a:rPr sz="1200" b="1" spc="-665" dirty="0">
                <a:latin typeface="Calibri"/>
                <a:cs typeface="Calibri"/>
              </a:rPr>
              <a:t>d</a:t>
            </a:r>
            <a:r>
              <a:rPr sz="1200" b="1" spc="-20" dirty="0">
                <a:latin typeface="Calibri"/>
                <a:cs typeface="Calibri"/>
              </a:rPr>
              <a:t>d</a:t>
            </a:r>
            <a:r>
              <a:rPr sz="1200" b="1" spc="-665" dirty="0">
                <a:latin typeface="Calibri"/>
                <a:cs typeface="Calibri"/>
              </a:rPr>
              <a:t>d</a:t>
            </a:r>
            <a:r>
              <a:rPr sz="1200" b="1" spc="-25" dirty="0">
                <a:latin typeface="Calibri"/>
                <a:cs typeface="Calibri"/>
              </a:rPr>
              <a:t>d</a:t>
            </a:r>
            <a:r>
              <a:rPr sz="1200" b="1" spc="-450" dirty="0">
                <a:latin typeface="Calibri"/>
                <a:cs typeface="Calibri"/>
              </a:rPr>
              <a:t>r</a:t>
            </a:r>
            <a:r>
              <a:rPr sz="1200" b="1" spc="-20" dirty="0">
                <a:latin typeface="Calibri"/>
                <a:cs typeface="Calibri"/>
              </a:rPr>
              <a:t>r</a:t>
            </a:r>
            <a:endParaRPr sz="1200">
              <a:latin typeface="Calibri"/>
              <a:cs typeface="Calibri"/>
            </a:endParaRPr>
          </a:p>
        </p:txBody>
      </p:sp>
      <p:sp>
        <p:nvSpPr>
          <p:cNvPr id="71" name="object 71"/>
          <p:cNvSpPr txBox="1"/>
          <p:nvPr/>
        </p:nvSpPr>
        <p:spPr>
          <a:xfrm>
            <a:off x="8469248" y="2849956"/>
            <a:ext cx="437515" cy="391795"/>
          </a:xfrm>
          <a:prstGeom prst="rect">
            <a:avLst/>
          </a:prstGeom>
        </p:spPr>
        <p:txBody>
          <a:bodyPr vert="horz" wrap="square" lIns="0" tIns="12700" rIns="0" bIns="0" rtlCol="0">
            <a:spAutoFit/>
          </a:bodyPr>
          <a:lstStyle/>
          <a:p>
            <a:pPr marL="12700" marR="5080">
              <a:lnSpc>
                <a:spcPct val="100000"/>
              </a:lnSpc>
              <a:spcBef>
                <a:spcPts val="100"/>
              </a:spcBef>
            </a:pPr>
            <a:r>
              <a:rPr sz="1200" b="1" spc="-700" dirty="0">
                <a:latin typeface="Calibri"/>
                <a:cs typeface="Calibri"/>
              </a:rPr>
              <a:t>R</a:t>
            </a:r>
            <a:r>
              <a:rPr sz="1200" b="1" spc="-35" dirty="0">
                <a:latin typeface="Calibri"/>
                <a:cs typeface="Calibri"/>
              </a:rPr>
              <a:t>R</a:t>
            </a:r>
            <a:r>
              <a:rPr sz="1200" b="1" spc="-625" dirty="0">
                <a:latin typeface="Calibri"/>
                <a:cs typeface="Calibri"/>
              </a:rPr>
              <a:t>e</a:t>
            </a:r>
            <a:r>
              <a:rPr sz="1200" b="1" spc="-30" dirty="0">
                <a:latin typeface="Calibri"/>
                <a:cs typeface="Calibri"/>
              </a:rPr>
              <a:t>e</a:t>
            </a:r>
            <a:r>
              <a:rPr sz="1200" b="1" spc="-615" dirty="0">
                <a:latin typeface="Calibri"/>
                <a:cs typeface="Calibri"/>
              </a:rPr>
              <a:t>a</a:t>
            </a:r>
            <a:r>
              <a:rPr sz="1200" b="1" spc="-30" dirty="0">
                <a:latin typeface="Calibri"/>
                <a:cs typeface="Calibri"/>
              </a:rPr>
              <a:t>a</a:t>
            </a:r>
            <a:r>
              <a:rPr sz="1200" b="1" spc="-665" dirty="0">
                <a:latin typeface="Calibri"/>
                <a:cs typeface="Calibri"/>
              </a:rPr>
              <a:t>d</a:t>
            </a:r>
            <a:r>
              <a:rPr sz="1200" b="1" spc="-20" dirty="0">
                <a:latin typeface="Calibri"/>
                <a:cs typeface="Calibri"/>
              </a:rPr>
              <a:t>d</a:t>
            </a:r>
            <a:r>
              <a:rPr sz="1200" b="1" spc="500" dirty="0">
                <a:latin typeface="Calibri"/>
                <a:cs typeface="Calibri"/>
              </a:rPr>
              <a:t> </a:t>
            </a:r>
            <a:r>
              <a:rPr sz="1200" b="1" spc="-760" dirty="0">
                <a:latin typeface="Calibri"/>
                <a:cs typeface="Calibri"/>
              </a:rPr>
              <a:t>D</a:t>
            </a:r>
            <a:r>
              <a:rPr sz="1200" b="1" spc="-5" dirty="0">
                <a:latin typeface="Calibri"/>
                <a:cs typeface="Calibri"/>
              </a:rPr>
              <a:t>D</a:t>
            </a:r>
            <a:r>
              <a:rPr sz="1200" b="1" spc="-595" dirty="0">
                <a:latin typeface="Calibri"/>
                <a:cs typeface="Calibri"/>
              </a:rPr>
              <a:t>a</a:t>
            </a:r>
            <a:r>
              <a:rPr sz="1200" b="1" spc="-20" dirty="0">
                <a:latin typeface="Calibri"/>
                <a:cs typeface="Calibri"/>
              </a:rPr>
              <a:t>a</a:t>
            </a:r>
            <a:r>
              <a:rPr sz="1200" b="1" spc="-420" dirty="0">
                <a:latin typeface="Calibri"/>
                <a:cs typeface="Calibri"/>
              </a:rPr>
              <a:t>t</a:t>
            </a:r>
            <a:r>
              <a:rPr sz="1200" b="1" spc="-10" dirty="0">
                <a:latin typeface="Calibri"/>
                <a:cs typeface="Calibri"/>
              </a:rPr>
              <a:t>t</a:t>
            </a:r>
            <a:r>
              <a:rPr sz="1200" b="1" spc="-595" dirty="0">
                <a:latin typeface="Calibri"/>
                <a:cs typeface="Calibri"/>
              </a:rPr>
              <a:t>a</a:t>
            </a:r>
            <a:r>
              <a:rPr sz="1200" b="1" dirty="0">
                <a:latin typeface="Calibri"/>
                <a:cs typeface="Calibri"/>
              </a:rPr>
              <a:t>a</a:t>
            </a:r>
            <a:r>
              <a:rPr sz="1200" b="1" spc="-5" dirty="0">
                <a:latin typeface="Calibri"/>
                <a:cs typeface="Calibri"/>
              </a:rPr>
              <a:t> </a:t>
            </a:r>
            <a:r>
              <a:rPr sz="1200" b="1" spc="-690" dirty="0">
                <a:latin typeface="Calibri"/>
                <a:cs typeface="Calibri"/>
              </a:rPr>
              <a:t>C</a:t>
            </a:r>
            <a:r>
              <a:rPr sz="1200" b="1" spc="-55" dirty="0">
                <a:latin typeface="Calibri"/>
                <a:cs typeface="Calibri"/>
              </a:rPr>
              <a:t>C</a:t>
            </a:r>
            <a:endParaRPr sz="1200">
              <a:latin typeface="Calibri"/>
              <a:cs typeface="Calibri"/>
            </a:endParaRPr>
          </a:p>
        </p:txBody>
      </p:sp>
      <p:sp>
        <p:nvSpPr>
          <p:cNvPr id="72" name="object 72"/>
          <p:cNvSpPr txBox="1"/>
          <p:nvPr/>
        </p:nvSpPr>
        <p:spPr>
          <a:xfrm>
            <a:off x="9933431" y="2578607"/>
            <a:ext cx="1120140" cy="725805"/>
          </a:xfrm>
          <a:prstGeom prst="rect">
            <a:avLst/>
          </a:prstGeom>
          <a:solidFill>
            <a:srgbClr val="4471C4"/>
          </a:solidFill>
          <a:ln w="12700">
            <a:solidFill>
              <a:srgbClr val="2E528F"/>
            </a:solidFill>
          </a:ln>
        </p:spPr>
        <p:txBody>
          <a:bodyPr vert="horz" wrap="square" lIns="0" tIns="55244" rIns="0" bIns="0" rtlCol="0">
            <a:spAutoFit/>
          </a:bodyPr>
          <a:lstStyle/>
          <a:p>
            <a:pPr marL="92075">
              <a:lnSpc>
                <a:spcPct val="100000"/>
              </a:lnSpc>
              <a:spcBef>
                <a:spcPts val="434"/>
              </a:spcBef>
            </a:pPr>
            <a:r>
              <a:rPr sz="1800" spc="-10" dirty="0">
                <a:solidFill>
                  <a:srgbClr val="FFFFFF"/>
                </a:solidFill>
                <a:latin typeface="Calibri"/>
                <a:cs typeface="Calibri"/>
              </a:rPr>
              <a:t>Register</a:t>
            </a:r>
            <a:endParaRPr sz="1800">
              <a:latin typeface="Calibri"/>
              <a:cs typeface="Calibri"/>
            </a:endParaRPr>
          </a:p>
          <a:p>
            <a:pPr marL="92075">
              <a:lnSpc>
                <a:spcPct val="100000"/>
              </a:lnSpc>
            </a:pPr>
            <a:r>
              <a:rPr sz="1800" spc="-10" dirty="0">
                <a:solidFill>
                  <a:srgbClr val="FFFFFF"/>
                </a:solidFill>
                <a:latin typeface="Calibri"/>
                <a:cs typeface="Calibri"/>
              </a:rPr>
              <a:t>Writeback</a:t>
            </a:r>
            <a:endParaRPr sz="1800">
              <a:latin typeface="Calibri"/>
              <a:cs typeface="Calibri"/>
            </a:endParaRPr>
          </a:p>
        </p:txBody>
      </p:sp>
      <p:sp>
        <p:nvSpPr>
          <p:cNvPr id="73" name="object 73"/>
          <p:cNvSpPr/>
          <p:nvPr/>
        </p:nvSpPr>
        <p:spPr>
          <a:xfrm>
            <a:off x="10090658" y="2195829"/>
            <a:ext cx="733425" cy="394970"/>
          </a:xfrm>
          <a:custGeom>
            <a:avLst/>
            <a:gdLst/>
            <a:ahLst/>
            <a:cxnLst/>
            <a:rect l="l" t="t" r="r" b="b"/>
            <a:pathLst>
              <a:path w="733425" h="394969">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69">
                <a:moveTo>
                  <a:pt x="733044" y="294259"/>
                </a:moveTo>
                <a:lnTo>
                  <a:pt x="701268" y="295275"/>
                </a:lnTo>
                <a:lnTo>
                  <a:pt x="691896" y="0"/>
                </a:lnTo>
                <a:lnTo>
                  <a:pt x="679196" y="508"/>
                </a:lnTo>
                <a:lnTo>
                  <a:pt x="688568" y="295668"/>
                </a:lnTo>
                <a:lnTo>
                  <a:pt x="656844" y="296672"/>
                </a:lnTo>
                <a:lnTo>
                  <a:pt x="697357" y="371729"/>
                </a:lnTo>
                <a:lnTo>
                  <a:pt x="726541" y="308356"/>
                </a:lnTo>
                <a:lnTo>
                  <a:pt x="733044" y="294259"/>
                </a:lnTo>
                <a:close/>
              </a:path>
            </a:pathLst>
          </a:custGeom>
          <a:solidFill>
            <a:srgbClr val="4471C4"/>
          </a:solidFill>
        </p:spPr>
        <p:txBody>
          <a:bodyPr wrap="square" lIns="0" tIns="0" rIns="0" bIns="0" rtlCol="0"/>
          <a:lstStyle/>
          <a:p>
            <a:endParaRPr/>
          </a:p>
        </p:txBody>
      </p:sp>
      <p:sp>
        <p:nvSpPr>
          <p:cNvPr id="74" name="object 74"/>
          <p:cNvSpPr txBox="1"/>
          <p:nvPr/>
        </p:nvSpPr>
        <p:spPr>
          <a:xfrm>
            <a:off x="9395206" y="1956561"/>
            <a:ext cx="851535" cy="391160"/>
          </a:xfrm>
          <a:prstGeom prst="rect">
            <a:avLst/>
          </a:prstGeom>
        </p:spPr>
        <p:txBody>
          <a:bodyPr vert="horz" wrap="square" lIns="0" tIns="12700" rIns="0" bIns="0" rtlCol="0">
            <a:spAutoFit/>
          </a:bodyPr>
          <a:lstStyle/>
          <a:p>
            <a:pPr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10" dirty="0">
                <a:latin typeface="Calibri"/>
                <a:cs typeface="Calibri"/>
              </a:rPr>
              <a:t> </a:t>
            </a:r>
            <a:r>
              <a:rPr sz="1200" b="1" spc="-20" dirty="0">
                <a:latin typeface="Calibri"/>
                <a:cs typeface="Calibri"/>
              </a:rPr>
              <a:t>Data</a:t>
            </a:r>
            <a:endParaRPr sz="1200">
              <a:latin typeface="Calibri"/>
              <a:cs typeface="Calibri"/>
            </a:endParaRPr>
          </a:p>
        </p:txBody>
      </p:sp>
      <p:sp>
        <p:nvSpPr>
          <p:cNvPr id="75" name="object 75"/>
          <p:cNvSpPr txBox="1"/>
          <p:nvPr/>
        </p:nvSpPr>
        <p:spPr>
          <a:xfrm>
            <a:off x="10522966" y="1946528"/>
            <a:ext cx="851535" cy="391160"/>
          </a:xfrm>
          <a:prstGeom prst="rect">
            <a:avLst/>
          </a:prstGeom>
        </p:spPr>
        <p:txBody>
          <a:bodyPr vert="horz" wrap="square" lIns="0" tIns="12700" rIns="0" bIns="0" rtlCol="0">
            <a:spAutoFit/>
          </a:bodyPr>
          <a:lstStyle/>
          <a:p>
            <a:pPr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25" dirty="0">
                <a:latin typeface="Calibri"/>
                <a:cs typeface="Calibri"/>
              </a:rPr>
              <a:t> </a:t>
            </a:r>
            <a:r>
              <a:rPr sz="1200" b="1" spc="-10" dirty="0">
                <a:latin typeface="Calibri"/>
                <a:cs typeface="Calibri"/>
              </a:rPr>
              <a:t>Select</a:t>
            </a:r>
            <a:endParaRPr sz="1200">
              <a:latin typeface="Calibri"/>
              <a:cs typeface="Calibri"/>
            </a:endParaRPr>
          </a:p>
        </p:txBody>
      </p:sp>
      <p:sp>
        <p:nvSpPr>
          <p:cNvPr id="76" name="object 76"/>
          <p:cNvSpPr/>
          <p:nvPr/>
        </p:nvSpPr>
        <p:spPr>
          <a:xfrm>
            <a:off x="10157714" y="3293109"/>
            <a:ext cx="733425" cy="394970"/>
          </a:xfrm>
          <a:custGeom>
            <a:avLst/>
            <a:gdLst/>
            <a:ahLst/>
            <a:cxnLst/>
            <a:rect l="l" t="t" r="r" b="b"/>
            <a:pathLst>
              <a:path w="733425" h="394970">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70">
                <a:moveTo>
                  <a:pt x="733044" y="294271"/>
                </a:moveTo>
                <a:lnTo>
                  <a:pt x="701268" y="295275"/>
                </a:lnTo>
                <a:lnTo>
                  <a:pt x="691896" y="0"/>
                </a:lnTo>
                <a:lnTo>
                  <a:pt x="679196" y="508"/>
                </a:lnTo>
                <a:lnTo>
                  <a:pt x="688568" y="295668"/>
                </a:lnTo>
                <a:lnTo>
                  <a:pt x="656844" y="296684"/>
                </a:lnTo>
                <a:lnTo>
                  <a:pt x="697357" y="371729"/>
                </a:lnTo>
                <a:lnTo>
                  <a:pt x="726541" y="308356"/>
                </a:lnTo>
                <a:lnTo>
                  <a:pt x="733044" y="294271"/>
                </a:lnTo>
                <a:close/>
              </a:path>
            </a:pathLst>
          </a:custGeom>
          <a:solidFill>
            <a:srgbClr val="4471C4"/>
          </a:solidFill>
        </p:spPr>
        <p:txBody>
          <a:bodyPr wrap="square" lIns="0" tIns="0" rIns="0" bIns="0" rtlCol="0"/>
          <a:lstStyle/>
          <a:p>
            <a:endParaRPr/>
          </a:p>
        </p:txBody>
      </p:sp>
      <p:sp>
        <p:nvSpPr>
          <p:cNvPr id="77" name="object 77"/>
          <p:cNvSpPr txBox="1"/>
          <p:nvPr/>
        </p:nvSpPr>
        <p:spPr>
          <a:xfrm>
            <a:off x="10914380" y="3534917"/>
            <a:ext cx="404495" cy="574040"/>
          </a:xfrm>
          <a:prstGeom prst="rect">
            <a:avLst/>
          </a:prstGeom>
        </p:spPr>
        <p:txBody>
          <a:bodyPr vert="horz" wrap="square" lIns="0" tIns="12700" rIns="0" bIns="0" rtlCol="0">
            <a:spAutoFit/>
          </a:bodyPr>
          <a:lstStyle/>
          <a:p>
            <a:pPr marL="12700" marR="5080" algn="just">
              <a:lnSpc>
                <a:spcPct val="100000"/>
              </a:lnSpc>
              <a:spcBef>
                <a:spcPts val="100"/>
              </a:spcBef>
            </a:pPr>
            <a:r>
              <a:rPr sz="1200" b="1" spc="-10" dirty="0">
                <a:latin typeface="Calibri"/>
                <a:cs typeface="Calibri"/>
              </a:rPr>
              <a:t>Write </a:t>
            </a:r>
            <a:r>
              <a:rPr sz="1200" b="1" dirty="0">
                <a:latin typeface="Calibri"/>
                <a:cs typeface="Calibri"/>
              </a:rPr>
              <a:t>Reg</a:t>
            </a:r>
            <a:r>
              <a:rPr sz="1200" b="1" spc="-15" dirty="0">
                <a:latin typeface="Calibri"/>
                <a:cs typeface="Calibri"/>
              </a:rPr>
              <a:t> </a:t>
            </a:r>
            <a:r>
              <a:rPr sz="1200" b="1" spc="-50" dirty="0">
                <a:latin typeface="Calibri"/>
                <a:cs typeface="Calibri"/>
              </a:rPr>
              <a:t>C </a:t>
            </a:r>
            <a:r>
              <a:rPr sz="1200" b="1" spc="-10" dirty="0">
                <a:latin typeface="Calibri"/>
                <a:cs typeface="Calibri"/>
              </a:rPr>
              <a:t>Select</a:t>
            </a:r>
            <a:endParaRPr sz="1200">
              <a:latin typeface="Calibri"/>
              <a:cs typeface="Calibri"/>
            </a:endParaRPr>
          </a:p>
        </p:txBody>
      </p:sp>
      <p:sp>
        <p:nvSpPr>
          <p:cNvPr id="78" name="object 78"/>
          <p:cNvSpPr txBox="1"/>
          <p:nvPr/>
        </p:nvSpPr>
        <p:spPr>
          <a:xfrm>
            <a:off x="220472" y="5036261"/>
            <a:ext cx="1619885" cy="300355"/>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Instruction</a:t>
            </a:r>
            <a:r>
              <a:rPr sz="1800" b="1" spc="-40" dirty="0">
                <a:latin typeface="Calibri"/>
                <a:cs typeface="Calibri"/>
              </a:rPr>
              <a:t> </a:t>
            </a:r>
            <a:r>
              <a:rPr sz="1800" b="1" spc="-10" dirty="0">
                <a:latin typeface="Calibri"/>
                <a:cs typeface="Calibri"/>
              </a:rPr>
              <a:t>Fetch</a:t>
            </a:r>
            <a:endParaRPr sz="1800">
              <a:latin typeface="Calibri"/>
              <a:cs typeface="Calibri"/>
            </a:endParaRPr>
          </a:p>
        </p:txBody>
      </p:sp>
      <p:sp>
        <p:nvSpPr>
          <p:cNvPr id="79" name="object 79"/>
          <p:cNvSpPr txBox="1"/>
          <p:nvPr/>
        </p:nvSpPr>
        <p:spPr>
          <a:xfrm>
            <a:off x="2198370" y="4845253"/>
            <a:ext cx="2320290" cy="1315720"/>
          </a:xfrm>
          <a:prstGeom prst="rect">
            <a:avLst/>
          </a:prstGeom>
        </p:spPr>
        <p:txBody>
          <a:bodyPr vert="horz" wrap="square" lIns="0" tIns="12700" rIns="0" bIns="0" rtlCol="0">
            <a:spAutoFit/>
          </a:bodyPr>
          <a:lstStyle/>
          <a:p>
            <a:pPr marL="139065">
              <a:lnSpc>
                <a:spcPts val="191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4</a:t>
            </a:r>
            <a:endParaRPr sz="1800">
              <a:latin typeface="Calibri"/>
              <a:cs typeface="Calibri"/>
            </a:endParaRPr>
          </a:p>
          <a:p>
            <a:pPr marL="12700">
              <a:lnSpc>
                <a:spcPts val="1910"/>
              </a:lnSpc>
              <a:tabLst>
                <a:tab pos="1570355" algn="l"/>
              </a:tabLst>
            </a:pPr>
            <a:r>
              <a:rPr sz="1800" b="1" spc="-25" dirty="0">
                <a:latin typeface="Calibri"/>
                <a:cs typeface="Calibri"/>
              </a:rPr>
              <a:t>Instr.</a:t>
            </a:r>
            <a:r>
              <a:rPr sz="1800" b="1" spc="-65" dirty="0">
                <a:latin typeface="Calibri"/>
                <a:cs typeface="Calibri"/>
              </a:rPr>
              <a:t> </a:t>
            </a:r>
            <a:r>
              <a:rPr sz="1800" b="1" spc="-10" dirty="0">
                <a:latin typeface="Calibri"/>
                <a:cs typeface="Calibri"/>
              </a:rPr>
              <a:t>Decode</a:t>
            </a:r>
            <a:r>
              <a:rPr sz="1800" b="1" dirty="0">
                <a:latin typeface="Calibri"/>
                <a:cs typeface="Calibri"/>
              </a:rPr>
              <a:t>	</a:t>
            </a:r>
            <a:r>
              <a:rPr sz="1800" b="1" spc="-10" dirty="0">
                <a:latin typeface="Calibri"/>
                <a:cs typeface="Calibri"/>
              </a:rPr>
              <a:t>Execute</a:t>
            </a:r>
            <a:endParaRPr sz="1800">
              <a:latin typeface="Calibri"/>
              <a:cs typeface="Calibri"/>
            </a:endParaRPr>
          </a:p>
          <a:p>
            <a:pPr marL="515620" marR="299085" indent="131445">
              <a:lnSpc>
                <a:spcPct val="143700"/>
              </a:lnSpc>
              <a:spcBef>
                <a:spcPts val="450"/>
              </a:spcBef>
            </a:pPr>
            <a:r>
              <a:rPr sz="1200" b="1" dirty="0">
                <a:latin typeface="Calibri"/>
                <a:cs typeface="Calibri"/>
              </a:rPr>
              <a:t>Read</a:t>
            </a:r>
            <a:r>
              <a:rPr sz="1200" b="1" spc="-20" dirty="0">
                <a:latin typeface="Calibri"/>
                <a:cs typeface="Calibri"/>
              </a:rPr>
              <a:t> </a:t>
            </a:r>
            <a:r>
              <a:rPr sz="1200" b="1" dirty="0">
                <a:latin typeface="Calibri"/>
                <a:cs typeface="Calibri"/>
              </a:rPr>
              <a:t>Regs</a:t>
            </a:r>
            <a:r>
              <a:rPr sz="1200" b="1" spc="-10" dirty="0">
                <a:latin typeface="Calibri"/>
                <a:cs typeface="Calibri"/>
              </a:rPr>
              <a:t> </a:t>
            </a:r>
            <a:r>
              <a:rPr sz="1200" b="1" dirty="0">
                <a:latin typeface="Calibri"/>
                <a:cs typeface="Calibri"/>
              </a:rPr>
              <a:t>A</a:t>
            </a:r>
            <a:r>
              <a:rPr sz="1200" b="1" spc="-20" dirty="0">
                <a:latin typeface="Calibri"/>
                <a:cs typeface="Calibri"/>
              </a:rPr>
              <a:t> </a:t>
            </a:r>
            <a:r>
              <a:rPr sz="1200" b="1" dirty="0">
                <a:latin typeface="Calibri"/>
                <a:cs typeface="Calibri"/>
              </a:rPr>
              <a:t>&amp; B</a:t>
            </a:r>
            <a:r>
              <a:rPr sz="1200" b="1" spc="-10" dirty="0">
                <a:latin typeface="Calibri"/>
                <a:cs typeface="Calibri"/>
              </a:rPr>
              <a:t> </a:t>
            </a:r>
            <a:r>
              <a:rPr sz="1200" b="1" spc="-20" dirty="0">
                <a:latin typeface="Calibri"/>
                <a:cs typeface="Calibri"/>
              </a:rPr>
              <a:t>Data </a:t>
            </a:r>
            <a:r>
              <a:rPr sz="1200" b="1" spc="-10" dirty="0">
                <a:latin typeface="Calibri"/>
                <a:cs typeface="Calibri"/>
              </a:rPr>
              <a:t>Write</a:t>
            </a:r>
            <a:r>
              <a:rPr sz="1200" b="1" spc="-4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10" dirty="0">
                <a:latin typeface="Calibri"/>
                <a:cs typeface="Calibri"/>
              </a:rPr>
              <a:t>Select</a:t>
            </a:r>
            <a:endParaRPr sz="1200">
              <a:latin typeface="Calibri"/>
              <a:cs typeface="Calibri"/>
            </a:endParaRPr>
          </a:p>
          <a:p>
            <a:pPr marL="385445">
              <a:lnSpc>
                <a:spcPct val="100000"/>
              </a:lnSpc>
              <a:spcBef>
                <a:spcPts val="315"/>
              </a:spcBef>
            </a:pPr>
            <a:r>
              <a:rPr sz="1200" b="1" spc="-10" dirty="0">
                <a:latin typeface="Calibri"/>
                <a:cs typeface="Calibri"/>
              </a:rPr>
              <a:t>Write</a:t>
            </a:r>
            <a:r>
              <a:rPr sz="1200" b="1" spc="-5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20" dirty="0">
                <a:latin typeface="Calibri"/>
                <a:cs typeface="Calibri"/>
              </a:rPr>
              <a:t>Data</a:t>
            </a:r>
            <a:endParaRPr sz="1200">
              <a:latin typeface="Calibri"/>
              <a:cs typeface="Calibri"/>
            </a:endParaRPr>
          </a:p>
        </p:txBody>
      </p:sp>
      <p:sp>
        <p:nvSpPr>
          <p:cNvPr id="80" name="object 80"/>
          <p:cNvSpPr txBox="1"/>
          <p:nvPr/>
        </p:nvSpPr>
        <p:spPr>
          <a:xfrm>
            <a:off x="7016622" y="5038725"/>
            <a:ext cx="84010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Memory</a:t>
            </a:r>
            <a:endParaRPr sz="1800">
              <a:latin typeface="Calibri"/>
              <a:cs typeface="Calibri"/>
            </a:endParaRPr>
          </a:p>
        </p:txBody>
      </p:sp>
      <p:sp>
        <p:nvSpPr>
          <p:cNvPr id="81" name="object 81"/>
          <p:cNvSpPr txBox="1"/>
          <p:nvPr/>
        </p:nvSpPr>
        <p:spPr>
          <a:xfrm>
            <a:off x="9172956" y="4995417"/>
            <a:ext cx="2618740" cy="299720"/>
          </a:xfrm>
          <a:prstGeom prst="rect">
            <a:avLst/>
          </a:prstGeom>
        </p:spPr>
        <p:txBody>
          <a:bodyPr vert="horz" wrap="square" lIns="0" tIns="12700" rIns="0" bIns="0" rtlCol="0">
            <a:spAutoFit/>
          </a:bodyPr>
          <a:lstStyle/>
          <a:p>
            <a:pPr marL="42545">
              <a:lnSpc>
                <a:spcPct val="100000"/>
              </a:lnSpc>
              <a:spcBef>
                <a:spcPts val="100"/>
              </a:spcBef>
            </a:pPr>
            <a:r>
              <a:rPr sz="1800" b="1" dirty="0">
                <a:latin typeface="Calibri"/>
                <a:cs typeface="Calibri"/>
              </a:rPr>
              <a:t>Register</a:t>
            </a:r>
            <a:r>
              <a:rPr sz="1800" b="1" spc="-60" dirty="0">
                <a:latin typeface="Calibri"/>
                <a:cs typeface="Calibri"/>
              </a:rPr>
              <a:t> </a:t>
            </a:r>
            <a:r>
              <a:rPr sz="1800" b="1" spc="-20" dirty="0">
                <a:latin typeface="Calibri"/>
                <a:cs typeface="Calibri"/>
              </a:rPr>
              <a:t>Write-Back</a:t>
            </a:r>
            <a:endParaRPr sz="1800">
              <a:latin typeface="Calibri"/>
              <a:cs typeface="Calibri"/>
            </a:endParaRPr>
          </a:p>
        </p:txBody>
      </p:sp>
      <p:grpSp>
        <p:nvGrpSpPr>
          <p:cNvPr id="82" name="object 82"/>
          <p:cNvGrpSpPr/>
          <p:nvPr/>
        </p:nvGrpSpPr>
        <p:grpSpPr>
          <a:xfrm>
            <a:off x="1766061" y="2253742"/>
            <a:ext cx="5262880" cy="2247265"/>
            <a:chOff x="1766061" y="2253742"/>
            <a:chExt cx="5262880" cy="2247265"/>
          </a:xfrm>
        </p:grpSpPr>
        <p:sp>
          <p:nvSpPr>
            <p:cNvPr id="83" name="object 83"/>
            <p:cNvSpPr/>
            <p:nvPr/>
          </p:nvSpPr>
          <p:spPr>
            <a:xfrm>
              <a:off x="1772411" y="2282952"/>
              <a:ext cx="440690" cy="2211705"/>
            </a:xfrm>
            <a:custGeom>
              <a:avLst/>
              <a:gdLst/>
              <a:ahLst/>
              <a:cxnLst/>
              <a:rect l="l" t="t" r="r" b="b"/>
              <a:pathLst>
                <a:path w="440689" h="2211704">
                  <a:moveTo>
                    <a:pt x="440436" y="0"/>
                  </a:moveTo>
                  <a:lnTo>
                    <a:pt x="0" y="0"/>
                  </a:lnTo>
                  <a:lnTo>
                    <a:pt x="0" y="2211324"/>
                  </a:lnTo>
                  <a:lnTo>
                    <a:pt x="440436" y="2211324"/>
                  </a:lnTo>
                  <a:lnTo>
                    <a:pt x="440436" y="0"/>
                  </a:lnTo>
                  <a:close/>
                </a:path>
              </a:pathLst>
            </a:custGeom>
            <a:solidFill>
              <a:srgbClr val="4471C4"/>
            </a:solidFill>
          </p:spPr>
          <p:txBody>
            <a:bodyPr wrap="square" lIns="0" tIns="0" rIns="0" bIns="0" rtlCol="0"/>
            <a:lstStyle/>
            <a:p>
              <a:endParaRPr/>
            </a:p>
          </p:txBody>
        </p:sp>
        <p:sp>
          <p:nvSpPr>
            <p:cNvPr id="84" name="object 84"/>
            <p:cNvSpPr/>
            <p:nvPr/>
          </p:nvSpPr>
          <p:spPr>
            <a:xfrm>
              <a:off x="1772411" y="2282952"/>
              <a:ext cx="440690" cy="2211705"/>
            </a:xfrm>
            <a:custGeom>
              <a:avLst/>
              <a:gdLst/>
              <a:ahLst/>
              <a:cxnLst/>
              <a:rect l="l" t="t" r="r" b="b"/>
              <a:pathLst>
                <a:path w="440689" h="2211704">
                  <a:moveTo>
                    <a:pt x="0" y="2211324"/>
                  </a:moveTo>
                  <a:lnTo>
                    <a:pt x="440436" y="2211324"/>
                  </a:lnTo>
                  <a:lnTo>
                    <a:pt x="440436" y="0"/>
                  </a:lnTo>
                  <a:lnTo>
                    <a:pt x="0" y="0"/>
                  </a:lnTo>
                  <a:lnTo>
                    <a:pt x="0" y="2211324"/>
                  </a:lnTo>
                  <a:close/>
                </a:path>
              </a:pathLst>
            </a:custGeom>
            <a:ln w="12699">
              <a:solidFill>
                <a:srgbClr val="2E528F"/>
              </a:solidFill>
            </a:ln>
          </p:spPr>
          <p:txBody>
            <a:bodyPr wrap="square" lIns="0" tIns="0" rIns="0" bIns="0" rtlCol="0"/>
            <a:lstStyle/>
            <a:p>
              <a:endParaRPr/>
            </a:p>
          </p:txBody>
        </p:sp>
        <p:sp>
          <p:nvSpPr>
            <p:cNvPr id="85" name="object 85"/>
            <p:cNvSpPr/>
            <p:nvPr/>
          </p:nvSpPr>
          <p:spPr>
            <a:xfrm>
              <a:off x="3429000" y="2269236"/>
              <a:ext cx="483234" cy="2211705"/>
            </a:xfrm>
            <a:custGeom>
              <a:avLst/>
              <a:gdLst/>
              <a:ahLst/>
              <a:cxnLst/>
              <a:rect l="l" t="t" r="r" b="b"/>
              <a:pathLst>
                <a:path w="483235" h="2211704">
                  <a:moveTo>
                    <a:pt x="483108" y="0"/>
                  </a:moveTo>
                  <a:lnTo>
                    <a:pt x="0" y="0"/>
                  </a:lnTo>
                  <a:lnTo>
                    <a:pt x="0" y="2211324"/>
                  </a:lnTo>
                  <a:lnTo>
                    <a:pt x="483108" y="2211324"/>
                  </a:lnTo>
                  <a:lnTo>
                    <a:pt x="483108" y="0"/>
                  </a:lnTo>
                  <a:close/>
                </a:path>
              </a:pathLst>
            </a:custGeom>
            <a:solidFill>
              <a:srgbClr val="4471C4"/>
            </a:solidFill>
          </p:spPr>
          <p:txBody>
            <a:bodyPr wrap="square" lIns="0" tIns="0" rIns="0" bIns="0" rtlCol="0"/>
            <a:lstStyle/>
            <a:p>
              <a:endParaRPr/>
            </a:p>
          </p:txBody>
        </p:sp>
        <p:sp>
          <p:nvSpPr>
            <p:cNvPr id="86" name="object 86"/>
            <p:cNvSpPr/>
            <p:nvPr/>
          </p:nvSpPr>
          <p:spPr>
            <a:xfrm>
              <a:off x="3429000" y="2269236"/>
              <a:ext cx="483234" cy="2211705"/>
            </a:xfrm>
            <a:custGeom>
              <a:avLst/>
              <a:gdLst/>
              <a:ahLst/>
              <a:cxnLst/>
              <a:rect l="l" t="t" r="r" b="b"/>
              <a:pathLst>
                <a:path w="483235" h="2211704">
                  <a:moveTo>
                    <a:pt x="0" y="2211324"/>
                  </a:moveTo>
                  <a:lnTo>
                    <a:pt x="483108" y="2211324"/>
                  </a:lnTo>
                  <a:lnTo>
                    <a:pt x="483108" y="0"/>
                  </a:lnTo>
                  <a:lnTo>
                    <a:pt x="0" y="0"/>
                  </a:lnTo>
                  <a:lnTo>
                    <a:pt x="0" y="2211324"/>
                  </a:lnTo>
                  <a:close/>
                </a:path>
              </a:pathLst>
            </a:custGeom>
            <a:ln w="12700">
              <a:solidFill>
                <a:srgbClr val="2E528F"/>
              </a:solidFill>
            </a:ln>
          </p:spPr>
          <p:txBody>
            <a:bodyPr wrap="square" lIns="0" tIns="0" rIns="0" bIns="0" rtlCol="0"/>
            <a:lstStyle/>
            <a:p>
              <a:endParaRPr/>
            </a:p>
          </p:txBody>
        </p:sp>
        <p:sp>
          <p:nvSpPr>
            <p:cNvPr id="87" name="object 87"/>
            <p:cNvSpPr/>
            <p:nvPr/>
          </p:nvSpPr>
          <p:spPr>
            <a:xfrm>
              <a:off x="6341364" y="2260092"/>
              <a:ext cx="681355" cy="2211705"/>
            </a:xfrm>
            <a:custGeom>
              <a:avLst/>
              <a:gdLst/>
              <a:ahLst/>
              <a:cxnLst/>
              <a:rect l="l" t="t" r="r" b="b"/>
              <a:pathLst>
                <a:path w="681354" h="2211704">
                  <a:moveTo>
                    <a:pt x="681228" y="0"/>
                  </a:moveTo>
                  <a:lnTo>
                    <a:pt x="0" y="0"/>
                  </a:lnTo>
                  <a:lnTo>
                    <a:pt x="0" y="2211323"/>
                  </a:lnTo>
                  <a:lnTo>
                    <a:pt x="681228" y="2211323"/>
                  </a:lnTo>
                  <a:lnTo>
                    <a:pt x="681228" y="0"/>
                  </a:lnTo>
                  <a:close/>
                </a:path>
              </a:pathLst>
            </a:custGeom>
            <a:solidFill>
              <a:srgbClr val="4471C4"/>
            </a:solidFill>
          </p:spPr>
          <p:txBody>
            <a:bodyPr wrap="square" lIns="0" tIns="0" rIns="0" bIns="0" rtlCol="0"/>
            <a:lstStyle/>
            <a:p>
              <a:endParaRPr/>
            </a:p>
          </p:txBody>
        </p:sp>
        <p:sp>
          <p:nvSpPr>
            <p:cNvPr id="88" name="object 88"/>
            <p:cNvSpPr/>
            <p:nvPr/>
          </p:nvSpPr>
          <p:spPr>
            <a:xfrm>
              <a:off x="6341364" y="2260092"/>
              <a:ext cx="681355" cy="2211705"/>
            </a:xfrm>
            <a:custGeom>
              <a:avLst/>
              <a:gdLst/>
              <a:ahLst/>
              <a:cxnLst/>
              <a:rect l="l" t="t" r="r" b="b"/>
              <a:pathLst>
                <a:path w="681354" h="2211704">
                  <a:moveTo>
                    <a:pt x="0" y="2211323"/>
                  </a:moveTo>
                  <a:lnTo>
                    <a:pt x="681228" y="2211323"/>
                  </a:lnTo>
                  <a:lnTo>
                    <a:pt x="681228" y="0"/>
                  </a:lnTo>
                  <a:lnTo>
                    <a:pt x="0" y="0"/>
                  </a:lnTo>
                  <a:lnTo>
                    <a:pt x="0" y="2211323"/>
                  </a:lnTo>
                  <a:close/>
                </a:path>
              </a:pathLst>
            </a:custGeom>
            <a:ln w="12699">
              <a:solidFill>
                <a:srgbClr val="2E528F"/>
              </a:solidFill>
            </a:ln>
          </p:spPr>
          <p:txBody>
            <a:bodyPr wrap="square" lIns="0" tIns="0" rIns="0" bIns="0" rtlCol="0"/>
            <a:lstStyle/>
            <a:p>
              <a:endParaRPr/>
            </a:p>
          </p:txBody>
        </p:sp>
      </p:grpSp>
      <p:sp>
        <p:nvSpPr>
          <p:cNvPr id="89" name="object 89"/>
          <p:cNvSpPr txBox="1"/>
          <p:nvPr/>
        </p:nvSpPr>
        <p:spPr>
          <a:xfrm>
            <a:off x="6423152" y="3064255"/>
            <a:ext cx="517525" cy="574040"/>
          </a:xfrm>
          <a:prstGeom prst="rect">
            <a:avLst/>
          </a:prstGeom>
        </p:spPr>
        <p:txBody>
          <a:bodyPr vert="horz" wrap="square" lIns="0" tIns="12700" rIns="0" bIns="0" rtlCol="0">
            <a:spAutoFit/>
          </a:bodyPr>
          <a:lstStyle/>
          <a:p>
            <a:pPr marL="12700" marR="5080" indent="86360">
              <a:lnSpc>
                <a:spcPct val="100000"/>
              </a:lnSpc>
              <a:spcBef>
                <a:spcPts val="100"/>
              </a:spcBef>
            </a:pPr>
            <a:r>
              <a:rPr sz="1800" spc="-25" dirty="0">
                <a:solidFill>
                  <a:srgbClr val="FFFFFF"/>
                </a:solidFill>
                <a:latin typeface="Calibri"/>
                <a:cs typeface="Calibri"/>
              </a:rPr>
              <a:t>EX/ Mem</a:t>
            </a:r>
            <a:endParaRPr sz="1800">
              <a:latin typeface="Calibri"/>
              <a:cs typeface="Calibri"/>
            </a:endParaRPr>
          </a:p>
        </p:txBody>
      </p:sp>
      <p:grpSp>
        <p:nvGrpSpPr>
          <p:cNvPr id="90" name="object 90"/>
          <p:cNvGrpSpPr/>
          <p:nvPr/>
        </p:nvGrpSpPr>
        <p:grpSpPr>
          <a:xfrm>
            <a:off x="8901430" y="2366517"/>
            <a:ext cx="706120" cy="2225675"/>
            <a:chOff x="8901430" y="2366517"/>
            <a:chExt cx="706120" cy="2225675"/>
          </a:xfrm>
        </p:grpSpPr>
        <p:sp>
          <p:nvSpPr>
            <p:cNvPr id="91" name="object 91"/>
            <p:cNvSpPr/>
            <p:nvPr/>
          </p:nvSpPr>
          <p:spPr>
            <a:xfrm>
              <a:off x="8907780" y="2372867"/>
              <a:ext cx="693420" cy="2212975"/>
            </a:xfrm>
            <a:custGeom>
              <a:avLst/>
              <a:gdLst/>
              <a:ahLst/>
              <a:cxnLst/>
              <a:rect l="l" t="t" r="r" b="b"/>
              <a:pathLst>
                <a:path w="693420" h="2212975">
                  <a:moveTo>
                    <a:pt x="693420" y="0"/>
                  </a:moveTo>
                  <a:lnTo>
                    <a:pt x="0" y="0"/>
                  </a:lnTo>
                  <a:lnTo>
                    <a:pt x="0" y="2212847"/>
                  </a:lnTo>
                  <a:lnTo>
                    <a:pt x="693420" y="2212847"/>
                  </a:lnTo>
                  <a:lnTo>
                    <a:pt x="693420" y="0"/>
                  </a:lnTo>
                  <a:close/>
                </a:path>
              </a:pathLst>
            </a:custGeom>
            <a:solidFill>
              <a:srgbClr val="4471C4"/>
            </a:solidFill>
          </p:spPr>
          <p:txBody>
            <a:bodyPr wrap="square" lIns="0" tIns="0" rIns="0" bIns="0" rtlCol="0"/>
            <a:lstStyle/>
            <a:p>
              <a:endParaRPr/>
            </a:p>
          </p:txBody>
        </p:sp>
        <p:sp>
          <p:nvSpPr>
            <p:cNvPr id="92" name="object 92"/>
            <p:cNvSpPr/>
            <p:nvPr/>
          </p:nvSpPr>
          <p:spPr>
            <a:xfrm>
              <a:off x="8907780" y="2372867"/>
              <a:ext cx="693420" cy="2212975"/>
            </a:xfrm>
            <a:custGeom>
              <a:avLst/>
              <a:gdLst/>
              <a:ahLst/>
              <a:cxnLst/>
              <a:rect l="l" t="t" r="r" b="b"/>
              <a:pathLst>
                <a:path w="693420" h="2212975">
                  <a:moveTo>
                    <a:pt x="0" y="2212847"/>
                  </a:moveTo>
                  <a:lnTo>
                    <a:pt x="693420" y="2212847"/>
                  </a:lnTo>
                  <a:lnTo>
                    <a:pt x="693420" y="0"/>
                  </a:lnTo>
                  <a:lnTo>
                    <a:pt x="0" y="0"/>
                  </a:lnTo>
                  <a:lnTo>
                    <a:pt x="0" y="2212847"/>
                  </a:lnTo>
                  <a:close/>
                </a:path>
              </a:pathLst>
            </a:custGeom>
            <a:ln w="12700">
              <a:solidFill>
                <a:srgbClr val="2E528F"/>
              </a:solidFill>
            </a:ln>
          </p:spPr>
          <p:txBody>
            <a:bodyPr wrap="square" lIns="0" tIns="0" rIns="0" bIns="0" rtlCol="0"/>
            <a:lstStyle/>
            <a:p>
              <a:endParaRPr/>
            </a:p>
          </p:txBody>
        </p:sp>
      </p:grpSp>
      <p:sp>
        <p:nvSpPr>
          <p:cNvPr id="93" name="object 93"/>
          <p:cNvSpPr txBox="1"/>
          <p:nvPr/>
        </p:nvSpPr>
        <p:spPr>
          <a:xfrm>
            <a:off x="8995664" y="3177921"/>
            <a:ext cx="1135380" cy="915669"/>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Mem</a:t>
            </a:r>
            <a:endParaRPr sz="1800">
              <a:latin typeface="Calibri"/>
              <a:cs typeface="Calibri"/>
            </a:endParaRPr>
          </a:p>
          <a:p>
            <a:pPr marL="766445" marR="5080" indent="-716280" algn="just">
              <a:lnSpc>
                <a:spcPct val="93500"/>
              </a:lnSpc>
              <a:spcBef>
                <a:spcPts val="140"/>
              </a:spcBef>
            </a:pPr>
            <a:r>
              <a:rPr sz="1800" dirty="0">
                <a:solidFill>
                  <a:srgbClr val="FFFFFF"/>
                </a:solidFill>
                <a:latin typeface="Calibri"/>
                <a:cs typeface="Calibri"/>
              </a:rPr>
              <a:t>/WB</a:t>
            </a:r>
            <a:r>
              <a:rPr sz="1800" spc="375" dirty="0">
                <a:solidFill>
                  <a:srgbClr val="FFFFFF"/>
                </a:solidFill>
                <a:latin typeface="Calibri"/>
                <a:cs typeface="Calibri"/>
              </a:rPr>
              <a:t>   </a:t>
            </a:r>
            <a:r>
              <a:rPr sz="1800" b="1" spc="-30" baseline="2314" dirty="0">
                <a:latin typeface="Calibri"/>
                <a:cs typeface="Calibri"/>
              </a:rPr>
              <a:t>Write </a:t>
            </a:r>
            <a:r>
              <a:rPr sz="1200" b="1" dirty="0">
                <a:latin typeface="Calibri"/>
                <a:cs typeface="Calibri"/>
              </a:rPr>
              <a:t>Reg</a:t>
            </a:r>
            <a:r>
              <a:rPr sz="1200" b="1" spc="-25" dirty="0">
                <a:latin typeface="Calibri"/>
                <a:cs typeface="Calibri"/>
              </a:rPr>
              <a:t> </a:t>
            </a:r>
            <a:r>
              <a:rPr sz="1200" b="1" spc="-50" dirty="0">
                <a:latin typeface="Calibri"/>
                <a:cs typeface="Calibri"/>
              </a:rPr>
              <a:t>C </a:t>
            </a:r>
            <a:r>
              <a:rPr sz="1200" b="1" spc="-20" dirty="0">
                <a:latin typeface="Calibri"/>
                <a:cs typeface="Calibri"/>
              </a:rPr>
              <a:t>Data</a:t>
            </a:r>
            <a:endParaRPr sz="1200">
              <a:latin typeface="Calibri"/>
              <a:cs typeface="Calibri"/>
            </a:endParaRPr>
          </a:p>
        </p:txBody>
      </p:sp>
      <p:grpSp>
        <p:nvGrpSpPr>
          <p:cNvPr id="94" name="object 94"/>
          <p:cNvGrpSpPr/>
          <p:nvPr/>
        </p:nvGrpSpPr>
        <p:grpSpPr>
          <a:xfrm>
            <a:off x="5661405" y="3136392"/>
            <a:ext cx="590550" cy="660400"/>
            <a:chOff x="5661405" y="3136392"/>
            <a:chExt cx="590550" cy="660400"/>
          </a:xfrm>
        </p:grpSpPr>
        <p:sp>
          <p:nvSpPr>
            <p:cNvPr id="95" name="object 95"/>
            <p:cNvSpPr/>
            <p:nvPr/>
          </p:nvSpPr>
          <p:spPr>
            <a:xfrm>
              <a:off x="5667755" y="3579876"/>
              <a:ext cx="577850" cy="210820"/>
            </a:xfrm>
            <a:custGeom>
              <a:avLst/>
              <a:gdLst/>
              <a:ahLst/>
              <a:cxnLst/>
              <a:rect l="l" t="t" r="r" b="b"/>
              <a:pathLst>
                <a:path w="577850" h="210820">
                  <a:moveTo>
                    <a:pt x="577596" y="0"/>
                  </a:moveTo>
                  <a:lnTo>
                    <a:pt x="0" y="0"/>
                  </a:lnTo>
                  <a:lnTo>
                    <a:pt x="0" y="210312"/>
                  </a:lnTo>
                  <a:lnTo>
                    <a:pt x="577596" y="210312"/>
                  </a:lnTo>
                  <a:lnTo>
                    <a:pt x="577596" y="0"/>
                  </a:lnTo>
                  <a:close/>
                </a:path>
              </a:pathLst>
            </a:custGeom>
            <a:solidFill>
              <a:srgbClr val="4471C4"/>
            </a:solidFill>
          </p:spPr>
          <p:txBody>
            <a:bodyPr wrap="square" lIns="0" tIns="0" rIns="0" bIns="0" rtlCol="0"/>
            <a:lstStyle/>
            <a:p>
              <a:endParaRPr/>
            </a:p>
          </p:txBody>
        </p:sp>
        <p:sp>
          <p:nvSpPr>
            <p:cNvPr id="96" name="object 96"/>
            <p:cNvSpPr/>
            <p:nvPr/>
          </p:nvSpPr>
          <p:spPr>
            <a:xfrm>
              <a:off x="5667755" y="3579876"/>
              <a:ext cx="577850" cy="210820"/>
            </a:xfrm>
            <a:custGeom>
              <a:avLst/>
              <a:gdLst/>
              <a:ahLst/>
              <a:cxnLst/>
              <a:rect l="l" t="t" r="r" b="b"/>
              <a:pathLst>
                <a:path w="577850" h="210820">
                  <a:moveTo>
                    <a:pt x="0" y="210312"/>
                  </a:moveTo>
                  <a:lnTo>
                    <a:pt x="577596" y="210312"/>
                  </a:lnTo>
                  <a:lnTo>
                    <a:pt x="577596" y="0"/>
                  </a:lnTo>
                  <a:lnTo>
                    <a:pt x="0" y="0"/>
                  </a:lnTo>
                  <a:lnTo>
                    <a:pt x="0" y="210312"/>
                  </a:lnTo>
                  <a:close/>
                </a:path>
              </a:pathLst>
            </a:custGeom>
            <a:ln w="12700">
              <a:solidFill>
                <a:srgbClr val="2E528F"/>
              </a:solidFill>
            </a:ln>
          </p:spPr>
          <p:txBody>
            <a:bodyPr wrap="square" lIns="0" tIns="0" rIns="0" bIns="0" rtlCol="0"/>
            <a:lstStyle/>
            <a:p>
              <a:endParaRPr/>
            </a:p>
          </p:txBody>
        </p:sp>
        <p:sp>
          <p:nvSpPr>
            <p:cNvPr id="97" name="object 97"/>
            <p:cNvSpPr/>
            <p:nvPr/>
          </p:nvSpPr>
          <p:spPr>
            <a:xfrm>
              <a:off x="6083807" y="3136392"/>
              <a:ext cx="76200" cy="443230"/>
            </a:xfrm>
            <a:custGeom>
              <a:avLst/>
              <a:gdLst/>
              <a:ahLst/>
              <a:cxnLst/>
              <a:rect l="l" t="t" r="r" b="b"/>
              <a:pathLst>
                <a:path w="76200" h="443229">
                  <a:moveTo>
                    <a:pt x="31750" y="366649"/>
                  </a:moveTo>
                  <a:lnTo>
                    <a:pt x="0" y="366649"/>
                  </a:lnTo>
                  <a:lnTo>
                    <a:pt x="38100" y="442849"/>
                  </a:lnTo>
                  <a:lnTo>
                    <a:pt x="69850" y="379349"/>
                  </a:lnTo>
                  <a:lnTo>
                    <a:pt x="31750" y="379349"/>
                  </a:lnTo>
                  <a:lnTo>
                    <a:pt x="31750" y="366649"/>
                  </a:lnTo>
                  <a:close/>
                </a:path>
                <a:path w="76200" h="443229">
                  <a:moveTo>
                    <a:pt x="44450" y="0"/>
                  </a:moveTo>
                  <a:lnTo>
                    <a:pt x="31750" y="0"/>
                  </a:lnTo>
                  <a:lnTo>
                    <a:pt x="31750" y="379349"/>
                  </a:lnTo>
                  <a:lnTo>
                    <a:pt x="44450" y="379349"/>
                  </a:lnTo>
                  <a:lnTo>
                    <a:pt x="44450" y="0"/>
                  </a:lnTo>
                  <a:close/>
                </a:path>
                <a:path w="76200" h="443229">
                  <a:moveTo>
                    <a:pt x="76200" y="366649"/>
                  </a:moveTo>
                  <a:lnTo>
                    <a:pt x="44450" y="366649"/>
                  </a:lnTo>
                  <a:lnTo>
                    <a:pt x="44450" y="379349"/>
                  </a:lnTo>
                  <a:lnTo>
                    <a:pt x="69850" y="379349"/>
                  </a:lnTo>
                  <a:lnTo>
                    <a:pt x="76200" y="366649"/>
                  </a:lnTo>
                  <a:close/>
                </a:path>
              </a:pathLst>
            </a:custGeom>
            <a:solidFill>
              <a:srgbClr val="4471C4"/>
            </a:solidFill>
          </p:spPr>
          <p:txBody>
            <a:bodyPr wrap="square" lIns="0" tIns="0" rIns="0" bIns="0" rtlCol="0"/>
            <a:lstStyle/>
            <a:p>
              <a:endParaRPr/>
            </a:p>
          </p:txBody>
        </p:sp>
      </p:grpSp>
      <p:sp>
        <p:nvSpPr>
          <p:cNvPr id="98" name="object 98"/>
          <p:cNvSpPr txBox="1"/>
          <p:nvPr/>
        </p:nvSpPr>
        <p:spPr>
          <a:xfrm>
            <a:off x="6174324" y="2308986"/>
            <a:ext cx="145415" cy="208279"/>
          </a:xfrm>
          <a:prstGeom prst="rect">
            <a:avLst/>
          </a:prstGeom>
        </p:spPr>
        <p:txBody>
          <a:bodyPr vert="horz" wrap="square" lIns="0" tIns="12700" rIns="0" bIns="0" rtlCol="0">
            <a:spAutoFit/>
          </a:bodyPr>
          <a:lstStyle/>
          <a:p>
            <a:pPr marL="12700">
              <a:lnSpc>
                <a:spcPct val="100000"/>
              </a:lnSpc>
              <a:spcBef>
                <a:spcPts val="100"/>
              </a:spcBef>
            </a:pPr>
            <a:r>
              <a:rPr sz="1200" spc="-25" dirty="0">
                <a:latin typeface="Calibri"/>
                <a:cs typeface="Calibri"/>
              </a:rPr>
              <a:t>d.</a:t>
            </a:r>
            <a:endParaRPr sz="1200">
              <a:latin typeface="Calibri"/>
              <a:cs typeface="Calibri"/>
            </a:endParaRPr>
          </a:p>
        </p:txBody>
      </p:sp>
      <p:sp>
        <p:nvSpPr>
          <p:cNvPr id="99" name="object 99"/>
          <p:cNvSpPr txBox="1"/>
          <p:nvPr/>
        </p:nvSpPr>
        <p:spPr>
          <a:xfrm>
            <a:off x="779047" y="2019616"/>
            <a:ext cx="5407025" cy="2941955"/>
          </a:xfrm>
          <a:prstGeom prst="rect">
            <a:avLst/>
          </a:prstGeom>
        </p:spPr>
        <p:txBody>
          <a:bodyPr vert="horz" wrap="square" lIns="0" tIns="0" rIns="0" bIns="0" rtlCol="0">
            <a:spAutoFit/>
          </a:bodyPr>
          <a:lstStyle/>
          <a:p>
            <a:pPr marL="3060065">
              <a:lnSpc>
                <a:spcPts val="950"/>
              </a:lnSpc>
            </a:pPr>
            <a:r>
              <a:rPr sz="1000" b="1" spc="-10" dirty="0">
                <a:latin typeface="Calibri"/>
                <a:cs typeface="Calibri"/>
              </a:rPr>
              <a:t>Target</a:t>
            </a:r>
            <a:endParaRPr sz="1000" dirty="0">
              <a:latin typeface="Calibri"/>
              <a:cs typeface="Calibri"/>
            </a:endParaRPr>
          </a:p>
          <a:p>
            <a:pPr marL="3060065">
              <a:lnSpc>
                <a:spcPts val="1075"/>
              </a:lnSpc>
              <a:spcBef>
                <a:spcPts val="310"/>
              </a:spcBef>
              <a:tabLst>
                <a:tab pos="4122420" algn="l"/>
              </a:tabLst>
            </a:pPr>
            <a:r>
              <a:rPr sz="1500" b="1" spc="-15" baseline="16666" dirty="0">
                <a:latin typeface="Calibri"/>
                <a:cs typeface="Calibri"/>
              </a:rPr>
              <a:t>Offset</a:t>
            </a:r>
            <a:r>
              <a:rPr sz="1500" b="1" baseline="16666" dirty="0">
                <a:latin typeface="Calibri"/>
                <a:cs typeface="Calibri"/>
              </a:rPr>
              <a:t>	</a:t>
            </a:r>
            <a:r>
              <a:rPr sz="1000" b="1" spc="-10" dirty="0">
                <a:latin typeface="Calibri"/>
                <a:cs typeface="Calibri"/>
              </a:rPr>
              <a:t>Branch</a:t>
            </a:r>
            <a:r>
              <a:rPr sz="1000" b="1" dirty="0">
                <a:latin typeface="Calibri"/>
                <a:cs typeface="Calibri"/>
              </a:rPr>
              <a:t> </a:t>
            </a:r>
            <a:r>
              <a:rPr sz="1000" b="1" spc="-10" dirty="0">
                <a:latin typeface="Calibri"/>
                <a:cs typeface="Calibri"/>
              </a:rPr>
              <a:t>Target</a:t>
            </a:r>
            <a:endParaRPr sz="1000" dirty="0">
              <a:latin typeface="Calibri"/>
              <a:cs typeface="Calibri"/>
            </a:endParaRPr>
          </a:p>
          <a:p>
            <a:pPr marL="166370">
              <a:lnSpc>
                <a:spcPts val="1195"/>
              </a:lnSpc>
              <a:tabLst>
                <a:tab pos="2159000" algn="l"/>
                <a:tab pos="3096260" algn="l"/>
                <a:tab pos="3842385" algn="l"/>
                <a:tab pos="5048885" algn="l"/>
              </a:tabLst>
            </a:pPr>
            <a:r>
              <a:rPr sz="1500" b="1" spc="-15" baseline="5555" dirty="0">
                <a:latin typeface="Calibri"/>
                <a:cs typeface="Calibri"/>
              </a:rPr>
              <a:t>Branch</a:t>
            </a:r>
            <a:r>
              <a:rPr sz="1500" b="1" baseline="5555" dirty="0">
                <a:latin typeface="Calibri"/>
                <a:cs typeface="Calibri"/>
              </a:rPr>
              <a:t>	</a:t>
            </a:r>
            <a:r>
              <a:rPr sz="1800" b="1" spc="-15" baseline="13888" dirty="0">
                <a:latin typeface="Calibri"/>
                <a:cs typeface="Calibri"/>
              </a:rPr>
              <a:t>Control</a:t>
            </a:r>
            <a:r>
              <a:rPr sz="1800" b="1" baseline="13888" dirty="0">
                <a:latin typeface="Calibri"/>
                <a:cs typeface="Calibri"/>
              </a:rPr>
              <a:t>	</a:t>
            </a:r>
            <a:r>
              <a:rPr sz="1000" b="1" spc="-10" dirty="0">
                <a:latin typeface="Calibri"/>
                <a:cs typeface="Calibri"/>
              </a:rPr>
              <a:t>nstruction</a:t>
            </a:r>
            <a:r>
              <a:rPr sz="1000" b="1" dirty="0">
                <a:latin typeface="Calibri"/>
                <a:cs typeface="Calibri"/>
              </a:rPr>
              <a:t>	</a:t>
            </a:r>
            <a:r>
              <a:rPr sz="1800" spc="-75" baseline="27777" dirty="0">
                <a:solidFill>
                  <a:srgbClr val="FFFFFF"/>
                </a:solidFill>
                <a:latin typeface="Calibri"/>
                <a:cs typeface="Calibri"/>
              </a:rPr>
              <a:t>+</a:t>
            </a:r>
            <a:r>
              <a:rPr sz="1800" baseline="27777" dirty="0">
                <a:solidFill>
                  <a:srgbClr val="FFFFFF"/>
                </a:solidFill>
                <a:latin typeface="Calibri"/>
                <a:cs typeface="Calibri"/>
              </a:rPr>
              <a:t>	</a:t>
            </a:r>
            <a:r>
              <a:rPr sz="1800" spc="-30" baseline="-16203" dirty="0">
                <a:latin typeface="Calibri"/>
                <a:cs typeface="Calibri"/>
              </a:rPr>
              <a:t>Imme</a:t>
            </a:r>
            <a:endParaRPr sz="1800" baseline="-16203" dirty="0">
              <a:latin typeface="Calibri"/>
              <a:cs typeface="Calibri"/>
            </a:endParaRPr>
          </a:p>
          <a:p>
            <a:pPr marL="166370">
              <a:lnSpc>
                <a:spcPts val="1320"/>
              </a:lnSpc>
              <a:tabLst>
                <a:tab pos="2159000" algn="l"/>
                <a:tab pos="3129915" algn="l"/>
              </a:tabLst>
            </a:pPr>
            <a:r>
              <a:rPr sz="1500" b="1" spc="-15" baseline="5555" dirty="0">
                <a:latin typeface="Calibri"/>
                <a:cs typeface="Calibri"/>
              </a:rPr>
              <a:t>Target</a:t>
            </a:r>
            <a:r>
              <a:rPr sz="1500" b="1" baseline="5555" dirty="0">
                <a:latin typeface="Calibri"/>
                <a:cs typeface="Calibri"/>
              </a:rPr>
              <a:t>	</a:t>
            </a:r>
            <a:r>
              <a:rPr sz="1800" b="1" spc="-15" baseline="2314" dirty="0">
                <a:latin typeface="Calibri"/>
                <a:cs typeface="Calibri"/>
              </a:rPr>
              <a:t>Signals</a:t>
            </a:r>
            <a:r>
              <a:rPr sz="1800" b="1" baseline="2314" dirty="0">
                <a:latin typeface="Calibri"/>
                <a:cs typeface="Calibri"/>
              </a:rPr>
              <a:t>	</a:t>
            </a:r>
            <a:r>
              <a:rPr sz="1000" b="1" dirty="0">
                <a:latin typeface="Calibri"/>
                <a:cs typeface="Calibri"/>
              </a:rPr>
              <a:t>C</a:t>
            </a:r>
            <a:r>
              <a:rPr sz="1000" b="1" spc="-10" dirty="0">
                <a:latin typeface="Calibri"/>
                <a:cs typeface="Calibri"/>
              </a:rPr>
              <a:t> </a:t>
            </a:r>
            <a:r>
              <a:rPr sz="1000" b="1" dirty="0">
                <a:latin typeface="Calibri"/>
                <a:cs typeface="Calibri"/>
              </a:rPr>
              <a:t>+ </a:t>
            </a:r>
            <a:r>
              <a:rPr sz="1000" b="1" spc="-50" dirty="0">
                <a:latin typeface="Calibri"/>
                <a:cs typeface="Calibri"/>
              </a:rPr>
              <a:t>4</a:t>
            </a:r>
            <a:endParaRPr sz="1000" dirty="0">
              <a:latin typeface="Calibri"/>
              <a:cs typeface="Calibri"/>
            </a:endParaRPr>
          </a:p>
          <a:p>
            <a:pPr marL="199390">
              <a:lnSpc>
                <a:spcPct val="100000"/>
              </a:lnSpc>
              <a:spcBef>
                <a:spcPts val="725"/>
              </a:spcBef>
              <a:tabLst>
                <a:tab pos="431800" algn="l"/>
                <a:tab pos="4690745" algn="l"/>
                <a:tab pos="5243830" algn="l"/>
              </a:tabLst>
            </a:pPr>
            <a:r>
              <a:rPr sz="1800" spc="-75" baseline="-6944" dirty="0">
                <a:solidFill>
                  <a:srgbClr val="FFFFFF"/>
                </a:solidFill>
                <a:latin typeface="Calibri"/>
                <a:cs typeface="Calibri"/>
              </a:rPr>
              <a:t>X</a:t>
            </a:r>
            <a:r>
              <a:rPr sz="1800" baseline="-6944" dirty="0">
                <a:solidFill>
                  <a:srgbClr val="FFFFFF"/>
                </a:solidFill>
                <a:latin typeface="Calibri"/>
                <a:cs typeface="Calibri"/>
              </a:rPr>
              <a:t>	</a:t>
            </a:r>
            <a:r>
              <a:rPr sz="1000" b="1" dirty="0">
                <a:latin typeface="Calibri"/>
                <a:cs typeface="Calibri"/>
              </a:rPr>
              <a:t>PC</a:t>
            </a:r>
            <a:r>
              <a:rPr sz="1000" b="1" spc="-25" dirty="0">
                <a:latin typeface="Calibri"/>
                <a:cs typeface="Calibri"/>
              </a:rPr>
              <a:t> </a:t>
            </a:r>
            <a:r>
              <a:rPr sz="1000" b="1" spc="-10" dirty="0">
                <a:latin typeface="Calibri"/>
                <a:cs typeface="Calibri"/>
              </a:rPr>
              <a:t>Source</a:t>
            </a:r>
            <a:r>
              <a:rPr sz="1000" b="1" dirty="0">
                <a:latin typeface="Calibri"/>
                <a:cs typeface="Calibri"/>
              </a:rPr>
              <a:t>	</a:t>
            </a:r>
            <a:r>
              <a:rPr sz="1800" spc="-15" baseline="-18518" dirty="0">
                <a:latin typeface="Calibri"/>
                <a:cs typeface="Calibri"/>
              </a:rPr>
              <a:t>Input</a:t>
            </a:r>
            <a:r>
              <a:rPr sz="1800" baseline="-18518" dirty="0">
                <a:latin typeface="Calibri"/>
                <a:cs typeface="Calibri"/>
              </a:rPr>
              <a:t>	</a:t>
            </a:r>
            <a:r>
              <a:rPr sz="750" spc="-30" baseline="-33333" dirty="0">
                <a:solidFill>
                  <a:srgbClr val="FFFFFF"/>
                </a:solidFill>
                <a:latin typeface="Calibri"/>
                <a:cs typeface="Calibri"/>
              </a:rPr>
              <a:t>Sign</a:t>
            </a:r>
            <a:endParaRPr sz="750" baseline="-33333" dirty="0">
              <a:latin typeface="Calibri"/>
              <a:cs typeface="Calibri"/>
            </a:endParaRPr>
          </a:p>
          <a:p>
            <a:pPr marL="431800">
              <a:lnSpc>
                <a:spcPts val="1140"/>
              </a:lnSpc>
              <a:spcBef>
                <a:spcPts val="405"/>
              </a:spcBef>
              <a:tabLst>
                <a:tab pos="2192655" algn="l"/>
                <a:tab pos="4690745" algn="l"/>
                <a:tab pos="5208905" algn="l"/>
              </a:tabLst>
            </a:pPr>
            <a:r>
              <a:rPr sz="1500" b="1" spc="-15" baseline="36111" dirty="0">
                <a:latin typeface="Calibri"/>
                <a:cs typeface="Calibri"/>
              </a:rPr>
              <a:t>Select</a:t>
            </a:r>
            <a:r>
              <a:rPr sz="1500" b="1" baseline="36111" dirty="0">
                <a:latin typeface="Calibri"/>
                <a:cs typeface="Calibri"/>
              </a:rPr>
              <a:t>	</a:t>
            </a:r>
            <a:r>
              <a:rPr sz="1800" b="1" spc="-30" baseline="2314" dirty="0">
                <a:latin typeface="Calibri"/>
                <a:cs typeface="Calibri"/>
              </a:rPr>
              <a:t>Read</a:t>
            </a:r>
            <a:r>
              <a:rPr sz="1800" b="1" baseline="2314" dirty="0">
                <a:latin typeface="Calibri"/>
                <a:cs typeface="Calibri"/>
              </a:rPr>
              <a:t>	</a:t>
            </a:r>
            <a:r>
              <a:rPr sz="1200" spc="-20" dirty="0">
                <a:latin typeface="Calibri"/>
                <a:cs typeface="Calibri"/>
              </a:rPr>
              <a:t>Read</a:t>
            </a:r>
            <a:r>
              <a:rPr sz="1200" dirty="0">
                <a:latin typeface="Calibri"/>
                <a:cs typeface="Calibri"/>
              </a:rPr>
              <a:t>	</a:t>
            </a:r>
            <a:r>
              <a:rPr sz="750" spc="-15" baseline="105555" dirty="0">
                <a:solidFill>
                  <a:srgbClr val="FFFFFF"/>
                </a:solidFill>
                <a:latin typeface="Calibri"/>
                <a:cs typeface="Calibri"/>
              </a:rPr>
              <a:t>Extend</a:t>
            </a:r>
            <a:endParaRPr sz="750" baseline="105555" dirty="0">
              <a:latin typeface="Calibri"/>
              <a:cs typeface="Calibri"/>
            </a:endParaRPr>
          </a:p>
          <a:p>
            <a:pPr marL="1089660">
              <a:lnSpc>
                <a:spcPts val="1400"/>
              </a:lnSpc>
              <a:tabLst>
                <a:tab pos="2192655" algn="l"/>
                <a:tab pos="3876040" algn="l"/>
                <a:tab pos="4690745" algn="l"/>
              </a:tabLst>
            </a:pPr>
            <a:r>
              <a:rPr sz="2700" spc="-37" baseline="-12345" dirty="0">
                <a:solidFill>
                  <a:srgbClr val="FFFFFF"/>
                </a:solidFill>
                <a:latin typeface="Calibri"/>
                <a:cs typeface="Calibri"/>
              </a:rPr>
              <a:t>IF/</a:t>
            </a:r>
            <a:r>
              <a:rPr sz="2700" baseline="-12345" dirty="0">
                <a:solidFill>
                  <a:srgbClr val="FFFFFF"/>
                </a:solidFill>
                <a:latin typeface="Calibri"/>
                <a:cs typeface="Calibri"/>
              </a:rPr>
              <a:t>	</a:t>
            </a:r>
            <a:r>
              <a:rPr sz="1800" b="1" baseline="2314" dirty="0">
                <a:latin typeface="Calibri"/>
                <a:cs typeface="Calibri"/>
              </a:rPr>
              <a:t>Registe</a:t>
            </a:r>
            <a:r>
              <a:rPr sz="1800" b="1" spc="630" baseline="2314" dirty="0">
                <a:latin typeface="Calibri"/>
                <a:cs typeface="Calibri"/>
              </a:rPr>
              <a:t> </a:t>
            </a:r>
            <a:r>
              <a:rPr sz="2700" spc="-37" baseline="-9259" dirty="0">
                <a:solidFill>
                  <a:srgbClr val="FFFFFF"/>
                </a:solidFill>
                <a:latin typeface="Calibri"/>
                <a:cs typeface="Calibri"/>
              </a:rPr>
              <a:t>ID/</a:t>
            </a:r>
            <a:r>
              <a:rPr sz="2700" baseline="-9259" dirty="0">
                <a:solidFill>
                  <a:srgbClr val="FFFFFF"/>
                </a:solidFill>
                <a:latin typeface="Calibri"/>
                <a:cs typeface="Calibri"/>
              </a:rPr>
              <a:t>	</a:t>
            </a:r>
            <a:r>
              <a:rPr sz="1800" spc="-15" baseline="18518" dirty="0">
                <a:latin typeface="Calibri"/>
                <a:cs typeface="Calibri"/>
              </a:rPr>
              <a:t>Input</a:t>
            </a:r>
            <a:r>
              <a:rPr sz="1800" baseline="18518" dirty="0">
                <a:latin typeface="Calibri"/>
                <a:cs typeface="Calibri"/>
              </a:rPr>
              <a:t>	</a:t>
            </a:r>
            <a:r>
              <a:rPr sz="1200" dirty="0">
                <a:latin typeface="Calibri"/>
                <a:cs typeface="Calibri"/>
              </a:rPr>
              <a:t>Reg</a:t>
            </a:r>
            <a:r>
              <a:rPr sz="1200" spc="-25" dirty="0">
                <a:latin typeface="Calibri"/>
                <a:cs typeface="Calibri"/>
              </a:rPr>
              <a:t> </a:t>
            </a:r>
            <a:r>
              <a:rPr sz="1200" spc="-50" dirty="0">
                <a:latin typeface="Calibri"/>
                <a:cs typeface="Calibri"/>
              </a:rPr>
              <a:t>B</a:t>
            </a:r>
            <a:endParaRPr sz="1200" dirty="0">
              <a:latin typeface="Calibri"/>
              <a:cs typeface="Calibri"/>
            </a:endParaRPr>
          </a:p>
          <a:p>
            <a:pPr marL="113664">
              <a:lnSpc>
                <a:spcPts val="1425"/>
              </a:lnSpc>
              <a:tabLst>
                <a:tab pos="2192655" algn="l"/>
                <a:tab pos="3876040" algn="l"/>
                <a:tab pos="4441825" algn="l"/>
              </a:tabLst>
            </a:pPr>
            <a:r>
              <a:rPr sz="1800" spc="-10" dirty="0">
                <a:solidFill>
                  <a:srgbClr val="FFFFFF"/>
                </a:solidFill>
                <a:latin typeface="Calibri"/>
                <a:cs typeface="Calibri"/>
              </a:rPr>
              <a:t>uction</a:t>
            </a:r>
            <a:r>
              <a:rPr sz="1800" dirty="0">
                <a:solidFill>
                  <a:srgbClr val="FFFFFF"/>
                </a:solidFill>
                <a:latin typeface="Calibri"/>
                <a:cs typeface="Calibri"/>
              </a:rPr>
              <a:t>	</a:t>
            </a:r>
            <a:r>
              <a:rPr sz="1800" b="1" baseline="-9259" dirty="0">
                <a:latin typeface="Calibri"/>
                <a:cs typeface="Calibri"/>
              </a:rPr>
              <a:t>A</a:t>
            </a:r>
            <a:r>
              <a:rPr sz="1800" b="1" spc="-22" baseline="-9259" dirty="0">
                <a:latin typeface="Calibri"/>
                <a:cs typeface="Calibri"/>
              </a:rPr>
              <a:t> </a:t>
            </a:r>
            <a:r>
              <a:rPr sz="1800" b="1" baseline="-9259" dirty="0">
                <a:latin typeface="Calibri"/>
                <a:cs typeface="Calibri"/>
              </a:rPr>
              <a:t>&amp;</a:t>
            </a:r>
            <a:r>
              <a:rPr sz="1800" b="1" spc="15" baseline="-9259" dirty="0">
                <a:latin typeface="Calibri"/>
                <a:cs typeface="Calibri"/>
              </a:rPr>
              <a:t> </a:t>
            </a:r>
            <a:r>
              <a:rPr sz="1800" b="1" spc="-75" baseline="-9259" dirty="0">
                <a:latin typeface="Calibri"/>
                <a:cs typeface="Calibri"/>
              </a:rPr>
              <a:t>B</a:t>
            </a:r>
            <a:r>
              <a:rPr sz="1800" b="1" baseline="-9259" dirty="0">
                <a:latin typeface="Calibri"/>
                <a:cs typeface="Calibri"/>
              </a:rPr>
              <a:t>	</a:t>
            </a:r>
            <a:r>
              <a:rPr sz="1800" spc="-30" baseline="9259" dirty="0">
                <a:latin typeface="Calibri"/>
                <a:cs typeface="Calibri"/>
              </a:rPr>
              <a:t>Read</a:t>
            </a:r>
            <a:r>
              <a:rPr sz="1800" baseline="9259" dirty="0">
                <a:latin typeface="Calibri"/>
                <a:cs typeface="Calibri"/>
              </a:rPr>
              <a:t>	</a:t>
            </a:r>
            <a:r>
              <a:rPr sz="1800" baseline="-20833" dirty="0">
                <a:latin typeface="Calibri"/>
                <a:cs typeface="Calibri"/>
              </a:rPr>
              <a:t>ALU</a:t>
            </a:r>
            <a:r>
              <a:rPr sz="1800" spc="-67" baseline="-20833" dirty="0">
                <a:latin typeface="Calibri"/>
                <a:cs typeface="Calibri"/>
              </a:rPr>
              <a:t> </a:t>
            </a:r>
            <a:r>
              <a:rPr sz="1800" spc="-37" baseline="-20833" dirty="0">
                <a:latin typeface="Calibri"/>
                <a:cs typeface="Calibri"/>
              </a:rPr>
              <a:t>Src</a:t>
            </a:r>
            <a:endParaRPr sz="1800" baseline="-20833" dirty="0">
              <a:latin typeface="Calibri"/>
              <a:cs typeface="Calibri"/>
            </a:endParaRPr>
          </a:p>
          <a:p>
            <a:pPr marL="77470">
              <a:lnSpc>
                <a:spcPts val="1889"/>
              </a:lnSpc>
              <a:tabLst>
                <a:tab pos="1111885" algn="l"/>
                <a:tab pos="2192655" algn="l"/>
                <a:tab pos="2774950" algn="l"/>
                <a:tab pos="3876040" algn="l"/>
                <a:tab pos="4441825" algn="l"/>
              </a:tabLst>
            </a:pPr>
            <a:r>
              <a:rPr sz="2700" spc="-75" baseline="-16975" dirty="0">
                <a:solidFill>
                  <a:srgbClr val="FFFFFF"/>
                </a:solidFill>
                <a:latin typeface="Calibri"/>
                <a:cs typeface="Calibri"/>
              </a:rPr>
              <a:t>h</a:t>
            </a:r>
            <a:r>
              <a:rPr sz="2700" baseline="-16975" dirty="0">
                <a:solidFill>
                  <a:srgbClr val="FFFFFF"/>
                </a:solidFill>
                <a:latin typeface="Calibri"/>
                <a:cs typeface="Calibri"/>
              </a:rPr>
              <a:t>	</a:t>
            </a:r>
            <a:r>
              <a:rPr sz="2700" spc="-37" baseline="9259" dirty="0">
                <a:solidFill>
                  <a:srgbClr val="FFFFFF"/>
                </a:solidFill>
                <a:latin typeface="Calibri"/>
                <a:cs typeface="Calibri"/>
              </a:rPr>
              <a:t>ID</a:t>
            </a:r>
            <a:r>
              <a:rPr sz="2700" baseline="9259" dirty="0">
                <a:solidFill>
                  <a:srgbClr val="FFFFFF"/>
                </a:solidFill>
                <a:latin typeface="Calibri"/>
                <a:cs typeface="Calibri"/>
              </a:rPr>
              <a:t>	</a:t>
            </a:r>
            <a:r>
              <a:rPr sz="1200" b="1" spc="-10" dirty="0">
                <a:latin typeface="Calibri"/>
                <a:cs typeface="Calibri"/>
              </a:rPr>
              <a:t>Select</a:t>
            </a:r>
            <a:r>
              <a:rPr sz="1200" b="1" dirty="0">
                <a:latin typeface="Calibri"/>
                <a:cs typeface="Calibri"/>
              </a:rPr>
              <a:t>	</a:t>
            </a:r>
            <a:r>
              <a:rPr sz="2700" spc="-37" baseline="12345" dirty="0">
                <a:solidFill>
                  <a:srgbClr val="FFFFFF"/>
                </a:solidFill>
                <a:latin typeface="Calibri"/>
                <a:cs typeface="Calibri"/>
              </a:rPr>
              <a:t>EX</a:t>
            </a:r>
            <a:r>
              <a:rPr sz="2700" baseline="12345" dirty="0">
                <a:solidFill>
                  <a:srgbClr val="FFFFFF"/>
                </a:solidFill>
                <a:latin typeface="Calibri"/>
                <a:cs typeface="Calibri"/>
              </a:rPr>
              <a:t>	</a:t>
            </a:r>
            <a:r>
              <a:rPr sz="1800" baseline="18518" dirty="0">
                <a:latin typeface="Calibri"/>
                <a:cs typeface="Calibri"/>
              </a:rPr>
              <a:t>Reg</a:t>
            </a:r>
            <a:r>
              <a:rPr sz="1800" spc="-37" baseline="18518" dirty="0">
                <a:latin typeface="Calibri"/>
                <a:cs typeface="Calibri"/>
              </a:rPr>
              <a:t> </a:t>
            </a:r>
            <a:r>
              <a:rPr sz="1800" spc="-75" baseline="18518" dirty="0">
                <a:latin typeface="Calibri"/>
                <a:cs typeface="Calibri"/>
              </a:rPr>
              <a:t>A</a:t>
            </a:r>
            <a:r>
              <a:rPr sz="1800" baseline="18518" dirty="0">
                <a:latin typeface="Calibri"/>
                <a:cs typeface="Calibri"/>
              </a:rPr>
              <a:t>	</a:t>
            </a:r>
            <a:r>
              <a:rPr sz="1800" spc="-15" baseline="-13888" dirty="0">
                <a:latin typeface="Calibri"/>
                <a:cs typeface="Calibri"/>
              </a:rPr>
              <a:t>Select</a:t>
            </a:r>
            <a:endParaRPr sz="1800" baseline="-13888" dirty="0">
              <a:latin typeface="Calibri"/>
              <a:cs typeface="Calibri"/>
            </a:endParaRPr>
          </a:p>
          <a:p>
            <a:pPr marL="3081655">
              <a:lnSpc>
                <a:spcPts val="1140"/>
              </a:lnSpc>
              <a:spcBef>
                <a:spcPts val="2270"/>
              </a:spcBef>
            </a:pPr>
            <a:r>
              <a:rPr sz="1200" dirty="0">
                <a:latin typeface="Calibri"/>
                <a:cs typeface="Calibri"/>
              </a:rPr>
              <a:t>Control</a:t>
            </a:r>
            <a:r>
              <a:rPr sz="1200" spc="-45" dirty="0">
                <a:latin typeface="Calibri"/>
                <a:cs typeface="Calibri"/>
              </a:rPr>
              <a:t> </a:t>
            </a:r>
            <a:r>
              <a:rPr sz="1200" spc="-10" dirty="0">
                <a:latin typeface="Calibri"/>
                <a:cs typeface="Calibri"/>
              </a:rPr>
              <a:t>Signals:</a:t>
            </a:r>
            <a:endParaRPr sz="1200" dirty="0">
              <a:latin typeface="Calibri"/>
              <a:cs typeface="Calibri"/>
            </a:endParaRPr>
          </a:p>
          <a:p>
            <a:pPr marL="1557020">
              <a:lnSpc>
                <a:spcPts val="1500"/>
              </a:lnSpc>
              <a:tabLst>
                <a:tab pos="3182620" algn="l"/>
                <a:tab pos="4624070" algn="l"/>
              </a:tabLst>
            </a:pPr>
            <a:r>
              <a:rPr sz="2700" baseline="15432" dirty="0">
                <a:solidFill>
                  <a:srgbClr val="FFFFFF"/>
                </a:solidFill>
                <a:latin typeface="Calibri"/>
                <a:cs typeface="Calibri"/>
              </a:rPr>
              <a:t>Reg</a:t>
            </a:r>
            <a:r>
              <a:rPr sz="2700" spc="-44" baseline="15432" dirty="0">
                <a:solidFill>
                  <a:srgbClr val="FFFFFF"/>
                </a:solidFill>
                <a:latin typeface="Calibri"/>
                <a:cs typeface="Calibri"/>
              </a:rPr>
              <a:t> </a:t>
            </a:r>
            <a:r>
              <a:rPr sz="2700" spc="-75" baseline="15432" dirty="0">
                <a:solidFill>
                  <a:srgbClr val="FFFFFF"/>
                </a:solidFill>
                <a:latin typeface="Calibri"/>
                <a:cs typeface="Calibri"/>
              </a:rPr>
              <a:t>1</a:t>
            </a:r>
            <a:r>
              <a:rPr sz="2700" baseline="15432" dirty="0">
                <a:solidFill>
                  <a:srgbClr val="FFFFFF"/>
                </a:solidFill>
                <a:latin typeface="Calibri"/>
                <a:cs typeface="Calibri"/>
              </a:rPr>
              <a:t>	</a:t>
            </a:r>
            <a:r>
              <a:rPr sz="1200" dirty="0">
                <a:latin typeface="Calibri"/>
                <a:cs typeface="Calibri"/>
              </a:rPr>
              <a:t>p</a:t>
            </a:r>
            <a:r>
              <a:rPr sz="1200" spc="5" dirty="0">
                <a:latin typeface="Calibri"/>
                <a:cs typeface="Calibri"/>
              </a:rPr>
              <a:t> </a:t>
            </a:r>
            <a:r>
              <a:rPr sz="1200" spc="-10" dirty="0">
                <a:latin typeface="Calibri"/>
                <a:cs typeface="Calibri"/>
              </a:rPr>
              <a:t>select</a:t>
            </a:r>
            <a:r>
              <a:rPr sz="1200" dirty="0">
                <a:latin typeface="Calibri"/>
                <a:cs typeface="Calibri"/>
              </a:rPr>
              <a:t>	</a:t>
            </a:r>
            <a:r>
              <a:rPr sz="2700" spc="-37" baseline="10802" dirty="0">
                <a:solidFill>
                  <a:srgbClr val="FFFFFF"/>
                </a:solidFill>
                <a:latin typeface="Calibri"/>
                <a:cs typeface="Calibri"/>
              </a:rPr>
              <a:t>ALU</a:t>
            </a:r>
            <a:endParaRPr sz="2700" baseline="10802" dirty="0">
              <a:latin typeface="Calibri"/>
              <a:cs typeface="Calibri"/>
            </a:endParaRPr>
          </a:p>
          <a:p>
            <a:pPr marL="110489">
              <a:lnSpc>
                <a:spcPts val="1800"/>
              </a:lnSpc>
              <a:tabLst>
                <a:tab pos="1557020" algn="l"/>
                <a:tab pos="3163570" algn="l"/>
              </a:tabLst>
            </a:pPr>
            <a:r>
              <a:rPr sz="2700" spc="-15" baseline="-29320" dirty="0">
                <a:solidFill>
                  <a:srgbClr val="FFFFFF"/>
                </a:solidFill>
                <a:latin typeface="Calibri"/>
                <a:cs typeface="Calibri"/>
              </a:rPr>
              <a:t>uction</a:t>
            </a:r>
            <a:r>
              <a:rPr sz="2700" baseline="-29320" dirty="0">
                <a:solidFill>
                  <a:srgbClr val="FFFFFF"/>
                </a:solidFill>
                <a:latin typeface="Calibri"/>
                <a:cs typeface="Calibri"/>
              </a:rPr>
              <a:t>	</a:t>
            </a:r>
            <a:r>
              <a:rPr sz="2700" baseline="-6172" dirty="0">
                <a:solidFill>
                  <a:srgbClr val="FFFFFF"/>
                </a:solidFill>
                <a:latin typeface="Calibri"/>
                <a:cs typeface="Calibri"/>
              </a:rPr>
              <a:t>Reg</a:t>
            </a:r>
            <a:r>
              <a:rPr sz="2700" spc="-44" baseline="-6172" dirty="0">
                <a:solidFill>
                  <a:srgbClr val="FFFFFF"/>
                </a:solidFill>
                <a:latin typeface="Calibri"/>
                <a:cs typeface="Calibri"/>
              </a:rPr>
              <a:t> </a:t>
            </a:r>
            <a:r>
              <a:rPr sz="2700" spc="-75" baseline="-6172" dirty="0">
                <a:solidFill>
                  <a:srgbClr val="FFFFFF"/>
                </a:solidFill>
                <a:latin typeface="Calibri"/>
                <a:cs typeface="Calibri"/>
              </a:rPr>
              <a:t>2</a:t>
            </a:r>
            <a:r>
              <a:rPr sz="2700" baseline="-6172" dirty="0">
                <a:solidFill>
                  <a:srgbClr val="FFFFFF"/>
                </a:solidFill>
                <a:latin typeface="Calibri"/>
                <a:cs typeface="Calibri"/>
              </a:rPr>
              <a:t>	</a:t>
            </a:r>
            <a:r>
              <a:rPr sz="1200" b="1" dirty="0">
                <a:latin typeface="Calibri"/>
                <a:cs typeface="Calibri"/>
              </a:rPr>
              <a:t>p</a:t>
            </a:r>
            <a:r>
              <a:rPr sz="1200" b="1" spc="-10"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x,</a:t>
            </a:r>
            <a:r>
              <a:rPr sz="1200" b="1" spc="-5" dirty="0">
                <a:latin typeface="Calibri"/>
                <a:cs typeface="Calibri"/>
              </a:rPr>
              <a:t> </a:t>
            </a:r>
            <a:r>
              <a:rPr sz="1200" b="1" spc="-25" dirty="0">
                <a:latin typeface="Calibri"/>
                <a:cs typeface="Calibri"/>
              </a:rPr>
              <a:t>/]</a:t>
            </a:r>
            <a:endParaRPr sz="1200" dirty="0">
              <a:latin typeface="Calibri"/>
              <a:cs typeface="Calibri"/>
            </a:endParaRPr>
          </a:p>
          <a:p>
            <a:pPr>
              <a:lnSpc>
                <a:spcPct val="100000"/>
              </a:lnSpc>
              <a:spcBef>
                <a:spcPts val="765"/>
              </a:spcBef>
              <a:tabLst>
                <a:tab pos="1557020" algn="l"/>
                <a:tab pos="4269105" algn="l"/>
              </a:tabLst>
            </a:pPr>
            <a:r>
              <a:rPr sz="2700" spc="-30" baseline="-4629" dirty="0">
                <a:solidFill>
                  <a:srgbClr val="FFFFFF"/>
                </a:solidFill>
                <a:latin typeface="Calibri"/>
                <a:cs typeface="Calibri"/>
              </a:rPr>
              <a:t>mory</a:t>
            </a:r>
            <a:r>
              <a:rPr sz="2700" baseline="-4629" dirty="0">
                <a:solidFill>
                  <a:srgbClr val="FFFFFF"/>
                </a:solidFill>
                <a:latin typeface="Calibri"/>
                <a:cs typeface="Calibri"/>
              </a:rPr>
              <a:t>	</a:t>
            </a:r>
            <a:r>
              <a:rPr sz="2700" baseline="12345" dirty="0">
                <a:solidFill>
                  <a:srgbClr val="FFFFFF"/>
                </a:solidFill>
                <a:latin typeface="Calibri"/>
                <a:cs typeface="Calibri"/>
              </a:rPr>
              <a:t>Reg</a:t>
            </a:r>
            <a:r>
              <a:rPr sz="2700" spc="-44" baseline="12345" dirty="0">
                <a:solidFill>
                  <a:srgbClr val="FFFFFF"/>
                </a:solidFill>
                <a:latin typeface="Calibri"/>
                <a:cs typeface="Calibri"/>
              </a:rPr>
              <a:t> </a:t>
            </a:r>
            <a:r>
              <a:rPr sz="2700" spc="-75" baseline="12345" dirty="0">
                <a:solidFill>
                  <a:srgbClr val="FFFFFF"/>
                </a:solidFill>
                <a:latin typeface="Calibri"/>
                <a:cs typeface="Calibri"/>
              </a:rPr>
              <a:t>3</a:t>
            </a:r>
            <a:r>
              <a:rPr sz="2700" baseline="12345" dirty="0">
                <a:solidFill>
                  <a:srgbClr val="FFFFFF"/>
                </a:solidFill>
                <a:latin typeface="Calibri"/>
                <a:cs typeface="Calibri"/>
              </a:rPr>
              <a:t>	</a:t>
            </a:r>
            <a:r>
              <a:rPr sz="1200" b="1" dirty="0">
                <a:latin typeface="Calibri"/>
                <a:cs typeface="Calibri"/>
              </a:rPr>
              <a:t>ALU:</a:t>
            </a:r>
            <a:r>
              <a:rPr sz="1200" b="1" spc="-20" dirty="0">
                <a:latin typeface="Calibri"/>
                <a:cs typeface="Calibri"/>
              </a:rPr>
              <a:t> </a:t>
            </a:r>
            <a:r>
              <a:rPr sz="1200" b="1" dirty="0">
                <a:latin typeface="Calibri"/>
                <a:cs typeface="Calibri"/>
              </a:rPr>
              <a:t>output C</a:t>
            </a:r>
            <a:r>
              <a:rPr sz="1200" b="1" spc="-5" dirty="0">
                <a:latin typeface="Calibri"/>
                <a:cs typeface="Calibri"/>
              </a:rPr>
              <a:t> </a:t>
            </a:r>
            <a:r>
              <a:rPr sz="1200" b="1" spc="-25" dirty="0">
                <a:latin typeface="Calibri"/>
                <a:cs typeface="Calibri"/>
              </a:rPr>
              <a:t>dat</a:t>
            </a:r>
            <a:endParaRPr sz="1200" dirty="0">
              <a:latin typeface="Calibri"/>
              <a:cs typeface="Calibri"/>
            </a:endParaRPr>
          </a:p>
        </p:txBody>
      </p:sp>
      <p:grpSp>
        <p:nvGrpSpPr>
          <p:cNvPr id="100" name="object 100"/>
          <p:cNvGrpSpPr/>
          <p:nvPr/>
        </p:nvGrpSpPr>
        <p:grpSpPr>
          <a:xfrm>
            <a:off x="5384291" y="2698750"/>
            <a:ext cx="962025" cy="1203960"/>
            <a:chOff x="5384291" y="2698750"/>
            <a:chExt cx="962025" cy="1203960"/>
          </a:xfrm>
        </p:grpSpPr>
        <p:pic>
          <p:nvPicPr>
            <p:cNvPr id="101" name="object 101"/>
            <p:cNvPicPr/>
            <p:nvPr/>
          </p:nvPicPr>
          <p:blipFill>
            <a:blip r:embed="rId9" cstate="print"/>
            <a:stretch>
              <a:fillRect/>
            </a:stretch>
          </p:blipFill>
          <p:spPr>
            <a:xfrm>
              <a:off x="5592825" y="3591813"/>
              <a:ext cx="145287" cy="204724"/>
            </a:xfrm>
            <a:prstGeom prst="rect">
              <a:avLst/>
            </a:prstGeom>
          </p:spPr>
        </p:pic>
        <p:pic>
          <p:nvPicPr>
            <p:cNvPr id="102" name="object 102"/>
            <p:cNvPicPr/>
            <p:nvPr/>
          </p:nvPicPr>
          <p:blipFill>
            <a:blip r:embed="rId10" cstate="print"/>
            <a:stretch>
              <a:fillRect/>
            </a:stretch>
          </p:blipFill>
          <p:spPr>
            <a:xfrm>
              <a:off x="6174993" y="3591813"/>
              <a:ext cx="145287" cy="206248"/>
            </a:xfrm>
            <a:prstGeom prst="rect">
              <a:avLst/>
            </a:prstGeom>
          </p:spPr>
        </p:pic>
        <p:sp>
          <p:nvSpPr>
            <p:cNvPr id="103" name="object 103"/>
            <p:cNvSpPr/>
            <p:nvPr/>
          </p:nvSpPr>
          <p:spPr>
            <a:xfrm>
              <a:off x="5667755" y="3579875"/>
              <a:ext cx="576580" cy="210820"/>
            </a:xfrm>
            <a:custGeom>
              <a:avLst/>
              <a:gdLst/>
              <a:ahLst/>
              <a:cxnLst/>
              <a:rect l="l" t="t" r="r" b="b"/>
              <a:pathLst>
                <a:path w="576579" h="210820">
                  <a:moveTo>
                    <a:pt x="576072" y="0"/>
                  </a:moveTo>
                  <a:lnTo>
                    <a:pt x="0" y="0"/>
                  </a:lnTo>
                  <a:lnTo>
                    <a:pt x="0" y="210312"/>
                  </a:lnTo>
                  <a:lnTo>
                    <a:pt x="576072" y="210312"/>
                  </a:lnTo>
                  <a:lnTo>
                    <a:pt x="576072" y="0"/>
                  </a:lnTo>
                  <a:close/>
                </a:path>
              </a:pathLst>
            </a:custGeom>
            <a:solidFill>
              <a:srgbClr val="4471C4"/>
            </a:solidFill>
          </p:spPr>
          <p:txBody>
            <a:bodyPr wrap="square" lIns="0" tIns="0" rIns="0" bIns="0" rtlCol="0"/>
            <a:lstStyle/>
            <a:p>
              <a:endParaRPr/>
            </a:p>
          </p:txBody>
        </p:sp>
        <p:sp>
          <p:nvSpPr>
            <p:cNvPr id="104" name="object 104"/>
            <p:cNvSpPr/>
            <p:nvPr/>
          </p:nvSpPr>
          <p:spPr>
            <a:xfrm>
              <a:off x="5667755" y="3579875"/>
              <a:ext cx="576580" cy="210820"/>
            </a:xfrm>
            <a:custGeom>
              <a:avLst/>
              <a:gdLst/>
              <a:ahLst/>
              <a:cxnLst/>
              <a:rect l="l" t="t" r="r" b="b"/>
              <a:pathLst>
                <a:path w="576579" h="210820">
                  <a:moveTo>
                    <a:pt x="0" y="210312"/>
                  </a:moveTo>
                  <a:lnTo>
                    <a:pt x="576072" y="210312"/>
                  </a:lnTo>
                  <a:lnTo>
                    <a:pt x="576072" y="0"/>
                  </a:lnTo>
                  <a:lnTo>
                    <a:pt x="0" y="0"/>
                  </a:lnTo>
                  <a:lnTo>
                    <a:pt x="0" y="210312"/>
                  </a:lnTo>
                  <a:close/>
                </a:path>
              </a:pathLst>
            </a:custGeom>
            <a:ln w="12700">
              <a:solidFill>
                <a:srgbClr val="2E528F"/>
              </a:solidFill>
            </a:ln>
          </p:spPr>
          <p:txBody>
            <a:bodyPr wrap="square" lIns="0" tIns="0" rIns="0" bIns="0" rtlCol="0"/>
            <a:lstStyle/>
            <a:p>
              <a:endParaRPr/>
            </a:p>
          </p:txBody>
        </p:sp>
        <p:pic>
          <p:nvPicPr>
            <p:cNvPr id="105" name="object 105"/>
            <p:cNvPicPr/>
            <p:nvPr/>
          </p:nvPicPr>
          <p:blipFill>
            <a:blip r:embed="rId9" cstate="print"/>
            <a:stretch>
              <a:fillRect/>
            </a:stretch>
          </p:blipFill>
          <p:spPr>
            <a:xfrm>
              <a:off x="5592825" y="3591813"/>
              <a:ext cx="145287" cy="204724"/>
            </a:xfrm>
            <a:prstGeom prst="rect">
              <a:avLst/>
            </a:prstGeom>
          </p:spPr>
        </p:pic>
        <p:pic>
          <p:nvPicPr>
            <p:cNvPr id="106" name="object 106"/>
            <p:cNvPicPr/>
            <p:nvPr/>
          </p:nvPicPr>
          <p:blipFill>
            <a:blip r:embed="rId10" cstate="print"/>
            <a:stretch>
              <a:fillRect/>
            </a:stretch>
          </p:blipFill>
          <p:spPr>
            <a:xfrm>
              <a:off x="6174993" y="3591813"/>
              <a:ext cx="145287" cy="206248"/>
            </a:xfrm>
            <a:prstGeom prst="rect">
              <a:avLst/>
            </a:prstGeom>
          </p:spPr>
        </p:pic>
        <p:sp>
          <p:nvSpPr>
            <p:cNvPr id="107" name="object 107"/>
            <p:cNvSpPr/>
            <p:nvPr/>
          </p:nvSpPr>
          <p:spPr>
            <a:xfrm>
              <a:off x="5384291" y="3646932"/>
              <a:ext cx="283210" cy="76200"/>
            </a:xfrm>
            <a:custGeom>
              <a:avLst/>
              <a:gdLst/>
              <a:ahLst/>
              <a:cxnLst/>
              <a:rect l="l" t="t" r="r" b="b"/>
              <a:pathLst>
                <a:path w="283210" h="76200">
                  <a:moveTo>
                    <a:pt x="206883" y="0"/>
                  </a:moveTo>
                  <a:lnTo>
                    <a:pt x="206883" y="76200"/>
                  </a:lnTo>
                  <a:lnTo>
                    <a:pt x="270383" y="44450"/>
                  </a:lnTo>
                  <a:lnTo>
                    <a:pt x="219583" y="44450"/>
                  </a:lnTo>
                  <a:lnTo>
                    <a:pt x="219583" y="31750"/>
                  </a:lnTo>
                  <a:lnTo>
                    <a:pt x="270383" y="31750"/>
                  </a:lnTo>
                  <a:lnTo>
                    <a:pt x="206883" y="0"/>
                  </a:lnTo>
                  <a:close/>
                </a:path>
                <a:path w="283210" h="76200">
                  <a:moveTo>
                    <a:pt x="206883" y="31750"/>
                  </a:moveTo>
                  <a:lnTo>
                    <a:pt x="0" y="31750"/>
                  </a:lnTo>
                  <a:lnTo>
                    <a:pt x="0" y="44450"/>
                  </a:lnTo>
                  <a:lnTo>
                    <a:pt x="206883" y="44450"/>
                  </a:lnTo>
                  <a:lnTo>
                    <a:pt x="206883" y="31750"/>
                  </a:lnTo>
                  <a:close/>
                </a:path>
                <a:path w="283210" h="76200">
                  <a:moveTo>
                    <a:pt x="270383" y="31750"/>
                  </a:moveTo>
                  <a:lnTo>
                    <a:pt x="219583" y="31750"/>
                  </a:lnTo>
                  <a:lnTo>
                    <a:pt x="219583" y="44450"/>
                  </a:lnTo>
                  <a:lnTo>
                    <a:pt x="270383" y="44450"/>
                  </a:lnTo>
                  <a:lnTo>
                    <a:pt x="283083" y="38100"/>
                  </a:lnTo>
                  <a:lnTo>
                    <a:pt x="270383" y="31750"/>
                  </a:lnTo>
                  <a:close/>
                </a:path>
              </a:pathLst>
            </a:custGeom>
            <a:solidFill>
              <a:srgbClr val="4471C4"/>
            </a:solidFill>
          </p:spPr>
          <p:txBody>
            <a:bodyPr wrap="square" lIns="0" tIns="0" rIns="0" bIns="0" rtlCol="0"/>
            <a:lstStyle/>
            <a:p>
              <a:endParaRPr/>
            </a:p>
          </p:txBody>
        </p:sp>
        <p:pic>
          <p:nvPicPr>
            <p:cNvPr id="108" name="object 108"/>
            <p:cNvPicPr/>
            <p:nvPr/>
          </p:nvPicPr>
          <p:blipFill>
            <a:blip r:embed="rId11" cstate="print"/>
            <a:stretch>
              <a:fillRect/>
            </a:stretch>
          </p:blipFill>
          <p:spPr>
            <a:xfrm>
              <a:off x="5960363" y="3762755"/>
              <a:ext cx="76200" cy="139826"/>
            </a:xfrm>
            <a:prstGeom prst="rect">
              <a:avLst/>
            </a:prstGeom>
          </p:spPr>
        </p:pic>
        <p:sp>
          <p:nvSpPr>
            <p:cNvPr id="109" name="object 109"/>
            <p:cNvSpPr/>
            <p:nvPr/>
          </p:nvSpPr>
          <p:spPr>
            <a:xfrm>
              <a:off x="5817107" y="2705100"/>
              <a:ext cx="523240" cy="410209"/>
            </a:xfrm>
            <a:custGeom>
              <a:avLst/>
              <a:gdLst/>
              <a:ahLst/>
              <a:cxnLst/>
              <a:rect l="l" t="t" r="r" b="b"/>
              <a:pathLst>
                <a:path w="523239" h="410210">
                  <a:moveTo>
                    <a:pt x="261365" y="0"/>
                  </a:moveTo>
                  <a:lnTo>
                    <a:pt x="208677" y="4166"/>
                  </a:lnTo>
                  <a:lnTo>
                    <a:pt x="159609" y="16115"/>
                  </a:lnTo>
                  <a:lnTo>
                    <a:pt x="115211" y="35020"/>
                  </a:lnTo>
                  <a:lnTo>
                    <a:pt x="76533" y="60055"/>
                  </a:lnTo>
                  <a:lnTo>
                    <a:pt x="44623" y="90394"/>
                  </a:lnTo>
                  <a:lnTo>
                    <a:pt x="20532" y="125212"/>
                  </a:lnTo>
                  <a:lnTo>
                    <a:pt x="5307" y="163681"/>
                  </a:lnTo>
                  <a:lnTo>
                    <a:pt x="0" y="204977"/>
                  </a:lnTo>
                  <a:lnTo>
                    <a:pt x="5307" y="246274"/>
                  </a:lnTo>
                  <a:lnTo>
                    <a:pt x="20532" y="284743"/>
                  </a:lnTo>
                  <a:lnTo>
                    <a:pt x="44623" y="319561"/>
                  </a:lnTo>
                  <a:lnTo>
                    <a:pt x="76533" y="349900"/>
                  </a:lnTo>
                  <a:lnTo>
                    <a:pt x="115211" y="374935"/>
                  </a:lnTo>
                  <a:lnTo>
                    <a:pt x="159609" y="393840"/>
                  </a:lnTo>
                  <a:lnTo>
                    <a:pt x="208677" y="405789"/>
                  </a:lnTo>
                  <a:lnTo>
                    <a:pt x="261365" y="409955"/>
                  </a:lnTo>
                  <a:lnTo>
                    <a:pt x="314054" y="405789"/>
                  </a:lnTo>
                  <a:lnTo>
                    <a:pt x="363122" y="393840"/>
                  </a:lnTo>
                  <a:lnTo>
                    <a:pt x="407520" y="374935"/>
                  </a:lnTo>
                  <a:lnTo>
                    <a:pt x="446198" y="349900"/>
                  </a:lnTo>
                  <a:lnTo>
                    <a:pt x="478108" y="319561"/>
                  </a:lnTo>
                  <a:lnTo>
                    <a:pt x="502199" y="284743"/>
                  </a:lnTo>
                  <a:lnTo>
                    <a:pt x="517424" y="246274"/>
                  </a:lnTo>
                  <a:lnTo>
                    <a:pt x="522731" y="204977"/>
                  </a:lnTo>
                  <a:lnTo>
                    <a:pt x="517424" y="163681"/>
                  </a:lnTo>
                  <a:lnTo>
                    <a:pt x="502199" y="125212"/>
                  </a:lnTo>
                  <a:lnTo>
                    <a:pt x="478108" y="90394"/>
                  </a:lnTo>
                  <a:lnTo>
                    <a:pt x="446198" y="60055"/>
                  </a:lnTo>
                  <a:lnTo>
                    <a:pt x="407520" y="35020"/>
                  </a:lnTo>
                  <a:lnTo>
                    <a:pt x="363122" y="16115"/>
                  </a:lnTo>
                  <a:lnTo>
                    <a:pt x="314054" y="4166"/>
                  </a:lnTo>
                  <a:lnTo>
                    <a:pt x="261365" y="0"/>
                  </a:lnTo>
                  <a:close/>
                </a:path>
              </a:pathLst>
            </a:custGeom>
            <a:solidFill>
              <a:srgbClr val="4471C4"/>
            </a:solidFill>
          </p:spPr>
          <p:txBody>
            <a:bodyPr wrap="square" lIns="0" tIns="0" rIns="0" bIns="0" rtlCol="0"/>
            <a:lstStyle/>
            <a:p>
              <a:endParaRPr/>
            </a:p>
          </p:txBody>
        </p:sp>
        <p:sp>
          <p:nvSpPr>
            <p:cNvPr id="110" name="object 110"/>
            <p:cNvSpPr/>
            <p:nvPr/>
          </p:nvSpPr>
          <p:spPr>
            <a:xfrm>
              <a:off x="5817107" y="2705100"/>
              <a:ext cx="523240" cy="410209"/>
            </a:xfrm>
            <a:custGeom>
              <a:avLst/>
              <a:gdLst/>
              <a:ahLst/>
              <a:cxnLst/>
              <a:rect l="l" t="t" r="r" b="b"/>
              <a:pathLst>
                <a:path w="523239" h="410210">
                  <a:moveTo>
                    <a:pt x="0" y="204977"/>
                  </a:moveTo>
                  <a:lnTo>
                    <a:pt x="5307" y="163681"/>
                  </a:lnTo>
                  <a:lnTo>
                    <a:pt x="20532" y="125212"/>
                  </a:lnTo>
                  <a:lnTo>
                    <a:pt x="44623" y="90394"/>
                  </a:lnTo>
                  <a:lnTo>
                    <a:pt x="76533" y="60055"/>
                  </a:lnTo>
                  <a:lnTo>
                    <a:pt x="115211" y="35020"/>
                  </a:lnTo>
                  <a:lnTo>
                    <a:pt x="159609" y="16115"/>
                  </a:lnTo>
                  <a:lnTo>
                    <a:pt x="208677" y="4166"/>
                  </a:lnTo>
                  <a:lnTo>
                    <a:pt x="261365" y="0"/>
                  </a:lnTo>
                  <a:lnTo>
                    <a:pt x="314054" y="4166"/>
                  </a:lnTo>
                  <a:lnTo>
                    <a:pt x="363122" y="16115"/>
                  </a:lnTo>
                  <a:lnTo>
                    <a:pt x="407520" y="35020"/>
                  </a:lnTo>
                  <a:lnTo>
                    <a:pt x="446198" y="60055"/>
                  </a:lnTo>
                  <a:lnTo>
                    <a:pt x="478108" y="90394"/>
                  </a:lnTo>
                  <a:lnTo>
                    <a:pt x="502199" y="125212"/>
                  </a:lnTo>
                  <a:lnTo>
                    <a:pt x="517424" y="163681"/>
                  </a:lnTo>
                  <a:lnTo>
                    <a:pt x="522731" y="204977"/>
                  </a:lnTo>
                  <a:lnTo>
                    <a:pt x="517424" y="246274"/>
                  </a:lnTo>
                  <a:lnTo>
                    <a:pt x="502199" y="284743"/>
                  </a:lnTo>
                  <a:lnTo>
                    <a:pt x="478108" y="319561"/>
                  </a:lnTo>
                  <a:lnTo>
                    <a:pt x="446198" y="349900"/>
                  </a:lnTo>
                  <a:lnTo>
                    <a:pt x="407520" y="374935"/>
                  </a:lnTo>
                  <a:lnTo>
                    <a:pt x="363122" y="393840"/>
                  </a:lnTo>
                  <a:lnTo>
                    <a:pt x="314054" y="405789"/>
                  </a:lnTo>
                  <a:lnTo>
                    <a:pt x="261365" y="409955"/>
                  </a:lnTo>
                  <a:lnTo>
                    <a:pt x="208677" y="405789"/>
                  </a:lnTo>
                  <a:lnTo>
                    <a:pt x="159609" y="393840"/>
                  </a:lnTo>
                  <a:lnTo>
                    <a:pt x="115211" y="374935"/>
                  </a:lnTo>
                  <a:lnTo>
                    <a:pt x="76533" y="349900"/>
                  </a:lnTo>
                  <a:lnTo>
                    <a:pt x="44623" y="319561"/>
                  </a:lnTo>
                  <a:lnTo>
                    <a:pt x="20532" y="284743"/>
                  </a:lnTo>
                  <a:lnTo>
                    <a:pt x="5307" y="246274"/>
                  </a:lnTo>
                  <a:lnTo>
                    <a:pt x="0" y="204977"/>
                  </a:lnTo>
                  <a:close/>
                </a:path>
              </a:pathLst>
            </a:custGeom>
            <a:ln w="12699">
              <a:solidFill>
                <a:srgbClr val="2E528F"/>
              </a:solidFill>
            </a:ln>
          </p:spPr>
          <p:txBody>
            <a:bodyPr wrap="square" lIns="0" tIns="0" rIns="0" bIns="0" rtlCol="0"/>
            <a:lstStyle/>
            <a:p>
              <a:endParaRPr/>
            </a:p>
          </p:txBody>
        </p:sp>
      </p:grpSp>
      <p:grpSp>
        <p:nvGrpSpPr>
          <p:cNvPr id="111" name="object 111"/>
          <p:cNvGrpSpPr/>
          <p:nvPr/>
        </p:nvGrpSpPr>
        <p:grpSpPr>
          <a:xfrm>
            <a:off x="1941704" y="1930679"/>
            <a:ext cx="5302885" cy="3042920"/>
            <a:chOff x="906525" y="1967229"/>
            <a:chExt cx="5302885" cy="3042920"/>
          </a:xfrm>
        </p:grpSpPr>
        <p:sp>
          <p:nvSpPr>
            <p:cNvPr id="112" name="object 112"/>
            <p:cNvSpPr/>
            <p:nvPr/>
          </p:nvSpPr>
          <p:spPr>
            <a:xfrm>
              <a:off x="912875" y="1973579"/>
              <a:ext cx="5290185" cy="3030220"/>
            </a:xfrm>
            <a:custGeom>
              <a:avLst/>
              <a:gdLst/>
              <a:ahLst/>
              <a:cxnLst/>
              <a:rect l="l" t="t" r="r" b="b"/>
              <a:pathLst>
                <a:path w="5290185" h="3030220">
                  <a:moveTo>
                    <a:pt x="5289804" y="0"/>
                  </a:moveTo>
                  <a:lnTo>
                    <a:pt x="0" y="0"/>
                  </a:lnTo>
                  <a:lnTo>
                    <a:pt x="0" y="3029712"/>
                  </a:lnTo>
                  <a:lnTo>
                    <a:pt x="5289804" y="3029712"/>
                  </a:lnTo>
                  <a:lnTo>
                    <a:pt x="5289804" y="0"/>
                  </a:lnTo>
                  <a:close/>
                </a:path>
              </a:pathLst>
            </a:custGeom>
            <a:solidFill>
              <a:srgbClr val="FFFFFF"/>
            </a:solidFill>
          </p:spPr>
          <p:txBody>
            <a:bodyPr wrap="square" lIns="0" tIns="0" rIns="0" bIns="0" rtlCol="0"/>
            <a:lstStyle/>
            <a:p>
              <a:endParaRPr/>
            </a:p>
          </p:txBody>
        </p:sp>
        <p:sp>
          <p:nvSpPr>
            <p:cNvPr id="113" name="object 113"/>
            <p:cNvSpPr/>
            <p:nvPr/>
          </p:nvSpPr>
          <p:spPr>
            <a:xfrm>
              <a:off x="912875" y="1973579"/>
              <a:ext cx="5290185" cy="3030220"/>
            </a:xfrm>
            <a:custGeom>
              <a:avLst/>
              <a:gdLst/>
              <a:ahLst/>
              <a:cxnLst/>
              <a:rect l="l" t="t" r="r" b="b"/>
              <a:pathLst>
                <a:path w="5290185" h="3030220">
                  <a:moveTo>
                    <a:pt x="0" y="3029712"/>
                  </a:moveTo>
                  <a:lnTo>
                    <a:pt x="5289804" y="3029712"/>
                  </a:lnTo>
                  <a:lnTo>
                    <a:pt x="5289804" y="0"/>
                  </a:lnTo>
                  <a:lnTo>
                    <a:pt x="0" y="0"/>
                  </a:lnTo>
                  <a:lnTo>
                    <a:pt x="0" y="3029712"/>
                  </a:lnTo>
                  <a:close/>
                </a:path>
              </a:pathLst>
            </a:custGeom>
            <a:ln w="12700">
              <a:solidFill>
                <a:srgbClr val="000000"/>
              </a:solidFill>
            </a:ln>
          </p:spPr>
          <p:txBody>
            <a:bodyPr wrap="square" lIns="0" tIns="0" rIns="0" bIns="0" rtlCol="0"/>
            <a:lstStyle/>
            <a:p>
              <a:endParaRPr/>
            </a:p>
          </p:txBody>
        </p:sp>
      </p:grpSp>
      <p:sp>
        <p:nvSpPr>
          <p:cNvPr id="114" name="object 114"/>
          <p:cNvSpPr txBox="1"/>
          <p:nvPr/>
        </p:nvSpPr>
        <p:spPr>
          <a:xfrm>
            <a:off x="3096320" y="2037739"/>
            <a:ext cx="301942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Memory</a:t>
            </a:r>
            <a:r>
              <a:rPr sz="1800" b="1" spc="-45" dirty="0">
                <a:latin typeface="Calibri"/>
                <a:cs typeface="Calibri"/>
              </a:rPr>
              <a:t> </a:t>
            </a:r>
            <a:r>
              <a:rPr sz="1800" b="1" dirty="0">
                <a:latin typeface="Calibri"/>
                <a:cs typeface="Calibri"/>
              </a:rPr>
              <a:t>( /</a:t>
            </a:r>
            <a:r>
              <a:rPr sz="1800" b="1" spc="-10" dirty="0">
                <a:latin typeface="Calibri"/>
                <a:cs typeface="Calibri"/>
              </a:rPr>
              <a:t> </a:t>
            </a:r>
            <a:r>
              <a:rPr sz="1800" b="1" dirty="0">
                <a:latin typeface="Calibri"/>
                <a:cs typeface="Calibri"/>
              </a:rPr>
              <a:t>Branch</a:t>
            </a:r>
            <a:r>
              <a:rPr sz="1800" b="1" spc="-35" dirty="0">
                <a:latin typeface="Calibri"/>
                <a:cs typeface="Calibri"/>
              </a:rPr>
              <a:t> </a:t>
            </a:r>
            <a:r>
              <a:rPr sz="1800" b="1" spc="-10" dirty="0">
                <a:latin typeface="Calibri"/>
                <a:cs typeface="Calibri"/>
              </a:rPr>
              <a:t>Resolution):</a:t>
            </a:r>
            <a:endParaRPr sz="1800" dirty="0">
              <a:latin typeface="Calibri"/>
              <a:cs typeface="Calibri"/>
            </a:endParaRPr>
          </a:p>
        </p:txBody>
      </p:sp>
      <p:sp>
        <p:nvSpPr>
          <p:cNvPr id="115" name="object 115"/>
          <p:cNvSpPr txBox="1"/>
          <p:nvPr/>
        </p:nvSpPr>
        <p:spPr>
          <a:xfrm>
            <a:off x="1788424" y="2586710"/>
            <a:ext cx="5362575" cy="30035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libri"/>
                <a:cs typeface="Calibri"/>
              </a:rPr>
              <a:t>MU</a:t>
            </a:r>
            <a:r>
              <a:rPr sz="1200" spc="85" dirty="0">
                <a:solidFill>
                  <a:srgbClr val="FFFFFF"/>
                </a:solidFill>
                <a:latin typeface="Calibri"/>
                <a:cs typeface="Calibri"/>
              </a:rPr>
              <a:t> </a:t>
            </a:r>
            <a:r>
              <a:rPr sz="1800" b="1" i="1" dirty="0">
                <a:latin typeface="Calibri"/>
                <a:cs typeface="Calibri"/>
              </a:rPr>
              <a:t>PC</a:t>
            </a:r>
            <a:r>
              <a:rPr sz="1800" b="1" i="1" spc="-10" dirty="0">
                <a:latin typeface="Calibri"/>
                <a:cs typeface="Calibri"/>
              </a:rPr>
              <a:t> </a:t>
            </a:r>
            <a:r>
              <a:rPr sz="1800" b="1" i="1" dirty="0">
                <a:latin typeface="Calibri"/>
                <a:cs typeface="Calibri"/>
              </a:rPr>
              <a:t>Source</a:t>
            </a:r>
            <a:r>
              <a:rPr sz="1800" b="1" i="1" spc="-15" dirty="0">
                <a:latin typeface="Calibri"/>
                <a:cs typeface="Calibri"/>
              </a:rPr>
              <a:t> </a:t>
            </a:r>
            <a:r>
              <a:rPr sz="1800" b="1" i="1" dirty="0">
                <a:latin typeface="Calibri"/>
                <a:cs typeface="Calibri"/>
              </a:rPr>
              <a:t>Select:</a:t>
            </a:r>
            <a:r>
              <a:rPr sz="1800" b="1" i="1" spc="-30" dirty="0">
                <a:latin typeface="Calibri"/>
                <a:cs typeface="Calibri"/>
              </a:rPr>
              <a:t> </a:t>
            </a:r>
            <a:r>
              <a:rPr sz="1800" dirty="0">
                <a:latin typeface="Calibri"/>
                <a:cs typeface="Calibri"/>
              </a:rPr>
              <a:t>Set</a:t>
            </a:r>
            <a:r>
              <a:rPr sz="1800" spc="-10"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1</a:t>
            </a:r>
            <a:r>
              <a:rPr sz="1800" spc="-15" dirty="0">
                <a:latin typeface="Calibri"/>
                <a:cs typeface="Calibri"/>
              </a:rPr>
              <a:t> </a:t>
            </a:r>
            <a:r>
              <a:rPr sz="1800" dirty="0">
                <a:latin typeface="Calibri"/>
                <a:cs typeface="Calibri"/>
              </a:rPr>
              <a:t>if</a:t>
            </a:r>
            <a:r>
              <a:rPr sz="1800" spc="-5" dirty="0">
                <a:latin typeface="Calibri"/>
                <a:cs typeface="Calibri"/>
              </a:rPr>
              <a:t> </a:t>
            </a:r>
            <a:r>
              <a:rPr sz="1800" dirty="0">
                <a:latin typeface="Calibri"/>
                <a:cs typeface="Calibri"/>
              </a:rPr>
              <a:t>instruction is</a:t>
            </a:r>
            <a:r>
              <a:rPr sz="1800" spc="-15" dirty="0">
                <a:latin typeface="Calibri"/>
                <a:cs typeface="Calibri"/>
              </a:rPr>
              <a:t> </a:t>
            </a:r>
            <a:r>
              <a:rPr sz="1800" dirty="0">
                <a:latin typeface="Calibri"/>
                <a:cs typeface="Calibri"/>
              </a:rPr>
              <a:t>a</a:t>
            </a:r>
            <a:r>
              <a:rPr sz="1800" spc="-15" dirty="0">
                <a:latin typeface="Calibri"/>
                <a:cs typeface="Calibri"/>
              </a:rPr>
              <a:t> </a:t>
            </a:r>
            <a:r>
              <a:rPr sz="1800" dirty="0">
                <a:latin typeface="Calibri"/>
                <a:cs typeface="Calibri"/>
              </a:rPr>
              <a:t>branch</a:t>
            </a:r>
            <a:r>
              <a:rPr sz="1800" spc="15" dirty="0">
                <a:latin typeface="Calibri"/>
                <a:cs typeface="Calibri"/>
              </a:rPr>
              <a:t> </a:t>
            </a:r>
            <a:r>
              <a:rPr sz="1800" b="1" i="1" spc="-25" dirty="0">
                <a:latin typeface="Calibri"/>
                <a:cs typeface="Calibri"/>
              </a:rPr>
              <a:t>and</a:t>
            </a:r>
            <a:endParaRPr sz="1800">
              <a:latin typeface="Calibri"/>
              <a:cs typeface="Calibri"/>
            </a:endParaRPr>
          </a:p>
        </p:txBody>
      </p:sp>
      <p:sp>
        <p:nvSpPr>
          <p:cNvPr id="116" name="object 116"/>
          <p:cNvSpPr txBox="1"/>
          <p:nvPr/>
        </p:nvSpPr>
        <p:spPr>
          <a:xfrm>
            <a:off x="2873817" y="2861081"/>
            <a:ext cx="34671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branch</a:t>
            </a:r>
            <a:r>
              <a:rPr sz="1800" spc="-30" dirty="0">
                <a:latin typeface="Calibri"/>
                <a:cs typeface="Calibri"/>
              </a:rPr>
              <a:t> </a:t>
            </a:r>
            <a:r>
              <a:rPr sz="1800" dirty="0">
                <a:latin typeface="Calibri"/>
                <a:cs typeface="Calibri"/>
              </a:rPr>
              <a:t>taken</a:t>
            </a:r>
            <a:r>
              <a:rPr sz="1800" spc="-15" dirty="0">
                <a:latin typeface="Calibri"/>
                <a:cs typeface="Calibri"/>
              </a:rPr>
              <a:t> </a:t>
            </a:r>
            <a:r>
              <a:rPr sz="1800" dirty="0">
                <a:latin typeface="Calibri"/>
                <a:cs typeface="Calibri"/>
              </a:rPr>
              <a:t>(e.g.,</a:t>
            </a:r>
            <a:r>
              <a:rPr sz="1800" spc="-35" dirty="0">
                <a:latin typeface="Calibri"/>
                <a:cs typeface="Calibri"/>
              </a:rPr>
              <a:t> </a:t>
            </a:r>
            <a:r>
              <a:rPr sz="1800" dirty="0">
                <a:latin typeface="Calibri"/>
                <a:cs typeface="Calibri"/>
              </a:rPr>
              <a:t>if</a:t>
            </a:r>
            <a:r>
              <a:rPr sz="1800" spc="-20" dirty="0">
                <a:latin typeface="Calibri"/>
                <a:cs typeface="Calibri"/>
              </a:rPr>
              <a:t> </a:t>
            </a:r>
            <a:r>
              <a:rPr sz="1800" dirty="0">
                <a:latin typeface="Calibri"/>
                <a:cs typeface="Calibri"/>
              </a:rPr>
              <a:t>ALU</a:t>
            </a:r>
            <a:r>
              <a:rPr sz="1800" spc="-30" dirty="0">
                <a:latin typeface="Calibri"/>
                <a:cs typeface="Calibri"/>
              </a:rPr>
              <a:t> </a:t>
            </a:r>
            <a:r>
              <a:rPr sz="1800" dirty="0">
                <a:latin typeface="Calibri"/>
                <a:cs typeface="Calibri"/>
              </a:rPr>
              <a:t>output</a:t>
            </a:r>
            <a:r>
              <a:rPr sz="1800" spc="-20" dirty="0">
                <a:latin typeface="Calibri"/>
                <a:cs typeface="Calibri"/>
              </a:rPr>
              <a:t> </a:t>
            </a:r>
            <a:r>
              <a:rPr sz="1800" dirty="0">
                <a:latin typeface="Calibri"/>
                <a:cs typeface="Calibri"/>
              </a:rPr>
              <a:t>is</a:t>
            </a:r>
            <a:r>
              <a:rPr sz="1800" spc="-25" dirty="0">
                <a:latin typeface="Calibri"/>
                <a:cs typeface="Calibri"/>
              </a:rPr>
              <a:t> 0)</a:t>
            </a:r>
            <a:endParaRPr sz="1800">
              <a:latin typeface="Calibri"/>
              <a:cs typeface="Calibri"/>
            </a:endParaRPr>
          </a:p>
        </p:txBody>
      </p:sp>
      <p:sp>
        <p:nvSpPr>
          <p:cNvPr id="117" name="object 117"/>
          <p:cNvSpPr txBox="1"/>
          <p:nvPr/>
        </p:nvSpPr>
        <p:spPr>
          <a:xfrm>
            <a:off x="2177349" y="3409721"/>
            <a:ext cx="4860290" cy="299720"/>
          </a:xfrm>
          <a:prstGeom prst="rect">
            <a:avLst/>
          </a:prstGeom>
        </p:spPr>
        <p:txBody>
          <a:bodyPr vert="horz" wrap="square" lIns="0" tIns="12700" rIns="0" bIns="0" rtlCol="0">
            <a:spAutoFit/>
          </a:bodyPr>
          <a:lstStyle/>
          <a:p>
            <a:pPr marL="12700">
              <a:lnSpc>
                <a:spcPct val="100000"/>
              </a:lnSpc>
              <a:spcBef>
                <a:spcPts val="100"/>
              </a:spcBef>
            </a:pPr>
            <a:r>
              <a:rPr sz="1800" b="1" i="1" dirty="0">
                <a:latin typeface="Calibri"/>
                <a:cs typeface="Calibri"/>
              </a:rPr>
              <a:t>MemRead:</a:t>
            </a:r>
            <a:r>
              <a:rPr sz="1800" b="1" i="1" spc="-15" dirty="0">
                <a:latin typeface="Calibri"/>
                <a:cs typeface="Calibri"/>
              </a:rPr>
              <a:t> </a:t>
            </a:r>
            <a:r>
              <a:rPr sz="1800" dirty="0">
                <a:latin typeface="Calibri"/>
                <a:cs typeface="Calibri"/>
              </a:rPr>
              <a:t>Use</a:t>
            </a:r>
            <a:r>
              <a:rPr sz="1800" spc="-35" dirty="0">
                <a:latin typeface="Calibri"/>
                <a:cs typeface="Calibri"/>
              </a:rPr>
              <a:t> </a:t>
            </a:r>
            <a:r>
              <a:rPr sz="1800" dirty="0">
                <a:latin typeface="Calibri"/>
                <a:cs typeface="Calibri"/>
              </a:rPr>
              <a:t>incoming</a:t>
            </a:r>
            <a:r>
              <a:rPr sz="1800" spc="5" dirty="0">
                <a:latin typeface="Calibri"/>
                <a:cs typeface="Calibri"/>
              </a:rPr>
              <a:t> </a:t>
            </a:r>
            <a:r>
              <a:rPr sz="1800" dirty="0">
                <a:latin typeface="Calibri"/>
                <a:cs typeface="Calibri"/>
              </a:rPr>
              <a:t>address</a:t>
            </a:r>
            <a:r>
              <a:rPr sz="1800" spc="-35" dirty="0">
                <a:latin typeface="Calibri"/>
                <a:cs typeface="Calibri"/>
              </a:rPr>
              <a:t> </a:t>
            </a:r>
            <a:r>
              <a:rPr sz="1800" dirty="0">
                <a:latin typeface="Calibri"/>
                <a:cs typeface="Calibri"/>
              </a:rPr>
              <a:t>from</a:t>
            </a:r>
            <a:r>
              <a:rPr sz="1800" spc="-20" dirty="0">
                <a:latin typeface="Calibri"/>
                <a:cs typeface="Calibri"/>
              </a:rPr>
              <a:t> </a:t>
            </a:r>
            <a:r>
              <a:rPr sz="1800" dirty="0">
                <a:latin typeface="Calibri"/>
                <a:cs typeface="Calibri"/>
              </a:rPr>
              <a:t>Ex</a:t>
            </a:r>
            <a:r>
              <a:rPr sz="1800" spc="-30" dirty="0">
                <a:latin typeface="Calibri"/>
                <a:cs typeface="Calibri"/>
              </a:rPr>
              <a:t> </a:t>
            </a:r>
            <a:r>
              <a:rPr sz="1800" dirty="0">
                <a:latin typeface="Calibri"/>
                <a:cs typeface="Calibri"/>
              </a:rPr>
              <a:t>stage</a:t>
            </a:r>
            <a:r>
              <a:rPr sz="1800" spc="-30" dirty="0">
                <a:latin typeface="Calibri"/>
                <a:cs typeface="Calibri"/>
              </a:rPr>
              <a:t> </a:t>
            </a:r>
            <a:r>
              <a:rPr sz="1800" dirty="0">
                <a:latin typeface="Calibri"/>
                <a:cs typeface="Calibri"/>
              </a:rPr>
              <a:t>as</a:t>
            </a:r>
            <a:r>
              <a:rPr sz="1800" spc="-20" dirty="0">
                <a:latin typeface="Calibri"/>
                <a:cs typeface="Calibri"/>
              </a:rPr>
              <a:t> </a:t>
            </a:r>
            <a:r>
              <a:rPr sz="1800" spc="-50" dirty="0">
                <a:latin typeface="Calibri"/>
                <a:cs typeface="Calibri"/>
              </a:rPr>
              <a:t>a</a:t>
            </a:r>
            <a:endParaRPr sz="1800">
              <a:latin typeface="Calibri"/>
              <a:cs typeface="Calibri"/>
            </a:endParaRPr>
          </a:p>
        </p:txBody>
      </p:sp>
      <p:sp>
        <p:nvSpPr>
          <p:cNvPr id="118" name="object 118"/>
          <p:cNvSpPr txBox="1"/>
          <p:nvPr/>
        </p:nvSpPr>
        <p:spPr>
          <a:xfrm>
            <a:off x="3997258" y="3684040"/>
            <a:ext cx="121856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read</a:t>
            </a:r>
            <a:r>
              <a:rPr sz="1800" spc="-25" dirty="0">
                <a:latin typeface="Calibri"/>
                <a:cs typeface="Calibri"/>
              </a:rPr>
              <a:t> </a:t>
            </a:r>
            <a:r>
              <a:rPr sz="1800" spc="-10" dirty="0">
                <a:latin typeface="Calibri"/>
                <a:cs typeface="Calibri"/>
              </a:rPr>
              <a:t>address</a:t>
            </a:r>
            <a:endParaRPr sz="1800">
              <a:latin typeface="Calibri"/>
              <a:cs typeface="Calibri"/>
            </a:endParaRPr>
          </a:p>
        </p:txBody>
      </p:sp>
      <p:sp>
        <p:nvSpPr>
          <p:cNvPr id="119" name="object 119"/>
          <p:cNvSpPr txBox="1"/>
          <p:nvPr/>
        </p:nvSpPr>
        <p:spPr>
          <a:xfrm>
            <a:off x="2151441" y="4232934"/>
            <a:ext cx="4910455" cy="299720"/>
          </a:xfrm>
          <a:prstGeom prst="rect">
            <a:avLst/>
          </a:prstGeom>
        </p:spPr>
        <p:txBody>
          <a:bodyPr vert="horz" wrap="square" lIns="0" tIns="12700" rIns="0" bIns="0" rtlCol="0">
            <a:spAutoFit/>
          </a:bodyPr>
          <a:lstStyle/>
          <a:p>
            <a:pPr marL="12700">
              <a:lnSpc>
                <a:spcPct val="100000"/>
              </a:lnSpc>
              <a:spcBef>
                <a:spcPts val="100"/>
              </a:spcBef>
            </a:pPr>
            <a:r>
              <a:rPr sz="1800" b="1" i="1" dirty="0">
                <a:latin typeface="Calibri"/>
                <a:cs typeface="Calibri"/>
              </a:rPr>
              <a:t>MemWrite:</a:t>
            </a:r>
            <a:r>
              <a:rPr sz="1800" b="1" i="1" spc="-30" dirty="0">
                <a:latin typeface="Calibri"/>
                <a:cs typeface="Calibri"/>
              </a:rPr>
              <a:t> </a:t>
            </a:r>
            <a:r>
              <a:rPr sz="1800" dirty="0">
                <a:latin typeface="Calibri"/>
                <a:cs typeface="Calibri"/>
              </a:rPr>
              <a:t>Use</a:t>
            </a:r>
            <a:r>
              <a:rPr sz="1800" spc="-35" dirty="0">
                <a:latin typeface="Calibri"/>
                <a:cs typeface="Calibri"/>
              </a:rPr>
              <a:t> </a:t>
            </a:r>
            <a:r>
              <a:rPr sz="1800" dirty="0">
                <a:latin typeface="Calibri"/>
                <a:cs typeface="Calibri"/>
              </a:rPr>
              <a:t>incoming address</a:t>
            </a:r>
            <a:r>
              <a:rPr sz="1800" spc="-35" dirty="0">
                <a:latin typeface="Calibri"/>
                <a:cs typeface="Calibri"/>
              </a:rPr>
              <a:t> </a:t>
            </a:r>
            <a:r>
              <a:rPr sz="1800" dirty="0">
                <a:latin typeface="Calibri"/>
                <a:cs typeface="Calibri"/>
              </a:rPr>
              <a:t>from</a:t>
            </a:r>
            <a:r>
              <a:rPr sz="1800" spc="-25" dirty="0">
                <a:latin typeface="Calibri"/>
                <a:cs typeface="Calibri"/>
              </a:rPr>
              <a:t> </a:t>
            </a:r>
            <a:r>
              <a:rPr sz="1800" dirty="0">
                <a:latin typeface="Calibri"/>
                <a:cs typeface="Calibri"/>
              </a:rPr>
              <a:t>Ex</a:t>
            </a:r>
            <a:r>
              <a:rPr sz="1800" spc="-30" dirty="0">
                <a:latin typeface="Calibri"/>
                <a:cs typeface="Calibri"/>
              </a:rPr>
              <a:t> </a:t>
            </a:r>
            <a:r>
              <a:rPr sz="1800" dirty="0">
                <a:latin typeface="Calibri"/>
                <a:cs typeface="Calibri"/>
              </a:rPr>
              <a:t>stage</a:t>
            </a:r>
            <a:r>
              <a:rPr sz="1800" spc="-35" dirty="0">
                <a:latin typeface="Calibri"/>
                <a:cs typeface="Calibri"/>
              </a:rPr>
              <a:t> </a:t>
            </a:r>
            <a:r>
              <a:rPr sz="1800" dirty="0">
                <a:latin typeface="Calibri"/>
                <a:cs typeface="Calibri"/>
              </a:rPr>
              <a:t>as</a:t>
            </a:r>
            <a:r>
              <a:rPr sz="1800" spc="-20" dirty="0">
                <a:latin typeface="Calibri"/>
                <a:cs typeface="Calibri"/>
              </a:rPr>
              <a:t> </a:t>
            </a:r>
            <a:r>
              <a:rPr sz="1800" spc="-50" dirty="0">
                <a:latin typeface="Calibri"/>
                <a:cs typeface="Calibri"/>
              </a:rPr>
              <a:t>a</a:t>
            </a:r>
            <a:endParaRPr sz="1800">
              <a:latin typeface="Calibri"/>
              <a:cs typeface="Calibri"/>
            </a:endParaRPr>
          </a:p>
        </p:txBody>
      </p:sp>
      <p:sp>
        <p:nvSpPr>
          <p:cNvPr id="120" name="object 120"/>
          <p:cNvSpPr txBox="1"/>
          <p:nvPr/>
        </p:nvSpPr>
        <p:spPr>
          <a:xfrm>
            <a:off x="3966779" y="4507255"/>
            <a:ext cx="128016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write</a:t>
            </a:r>
            <a:r>
              <a:rPr sz="1800" spc="-30" dirty="0">
                <a:latin typeface="Calibri"/>
                <a:cs typeface="Calibri"/>
              </a:rPr>
              <a:t> </a:t>
            </a:r>
            <a:r>
              <a:rPr sz="1800" spc="-10" dirty="0">
                <a:latin typeface="Calibri"/>
                <a:cs typeface="Calibri"/>
              </a:rPr>
              <a:t>address</a:t>
            </a:r>
            <a:endParaRPr sz="1800" dirty="0">
              <a:latin typeface="Calibri"/>
              <a:cs typeface="Calibri"/>
            </a:endParaRPr>
          </a:p>
        </p:txBody>
      </p:sp>
      <p:sp>
        <p:nvSpPr>
          <p:cNvPr id="121" name="object 121"/>
          <p:cNvSpPr txBox="1"/>
          <p:nvPr/>
        </p:nvSpPr>
        <p:spPr>
          <a:xfrm>
            <a:off x="8272526" y="1959609"/>
            <a:ext cx="309245" cy="391160"/>
          </a:xfrm>
          <a:prstGeom prst="rect">
            <a:avLst/>
          </a:prstGeom>
        </p:spPr>
        <p:txBody>
          <a:bodyPr vert="horz" wrap="square" lIns="0" tIns="12700" rIns="0" bIns="0" rtlCol="0">
            <a:spAutoFit/>
          </a:bodyPr>
          <a:lstStyle/>
          <a:p>
            <a:pPr marR="5080">
              <a:lnSpc>
                <a:spcPct val="100000"/>
              </a:lnSpc>
              <a:spcBef>
                <a:spcPts val="100"/>
              </a:spcBef>
            </a:pPr>
            <a:r>
              <a:rPr sz="1200" b="1" spc="-25" dirty="0">
                <a:latin typeface="Calibri"/>
                <a:cs typeface="Calibri"/>
              </a:rPr>
              <a:t>Wr Data</a:t>
            </a:r>
            <a:endParaRPr sz="1200">
              <a:latin typeface="Calibri"/>
              <a:cs typeface="Calibri"/>
            </a:endParaRPr>
          </a:p>
        </p:txBody>
      </p:sp>
      <p:sp>
        <p:nvSpPr>
          <p:cNvPr id="122" name="object 122"/>
          <p:cNvSpPr txBox="1"/>
          <p:nvPr/>
        </p:nvSpPr>
        <p:spPr>
          <a:xfrm>
            <a:off x="7989189" y="1447546"/>
            <a:ext cx="14611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Write</a:t>
            </a:r>
            <a:r>
              <a:rPr sz="1200" b="1" spc="-45" dirty="0">
                <a:latin typeface="Calibri"/>
                <a:cs typeface="Calibri"/>
              </a:rPr>
              <a:t>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20" dirty="0">
                <a:latin typeface="Calibri"/>
                <a:cs typeface="Calibri"/>
              </a:rPr>
              <a:t> </a:t>
            </a:r>
            <a:r>
              <a:rPr sz="1200" b="1" dirty="0">
                <a:latin typeface="Calibri"/>
                <a:cs typeface="Calibri"/>
              </a:rPr>
              <a:t>Data</a:t>
            </a:r>
            <a:r>
              <a:rPr sz="1200" b="1" spc="-25" dirty="0">
                <a:latin typeface="Calibri"/>
                <a:cs typeface="Calibri"/>
              </a:rPr>
              <a:t> Mem</a:t>
            </a:r>
            <a:endParaRPr sz="1200">
              <a:latin typeface="Calibri"/>
              <a:cs typeface="Calibri"/>
            </a:endParaRPr>
          </a:p>
        </p:txBody>
      </p:sp>
      <p:sp>
        <p:nvSpPr>
          <p:cNvPr id="123" name="object 123"/>
          <p:cNvSpPr txBox="1"/>
          <p:nvPr/>
        </p:nvSpPr>
        <p:spPr>
          <a:xfrm>
            <a:off x="7772615" y="4389246"/>
            <a:ext cx="723265" cy="391160"/>
          </a:xfrm>
          <a:prstGeom prst="rect">
            <a:avLst/>
          </a:prstGeom>
        </p:spPr>
        <p:txBody>
          <a:bodyPr vert="horz" wrap="square" lIns="0" tIns="12700" rIns="0" bIns="0" rtlCol="0">
            <a:spAutoFit/>
          </a:bodyPr>
          <a:lstStyle/>
          <a:p>
            <a:pPr marL="12700" marR="5080">
              <a:lnSpc>
                <a:spcPct val="100000"/>
              </a:lnSpc>
              <a:spcBef>
                <a:spcPts val="100"/>
              </a:spcBef>
            </a:pPr>
            <a:r>
              <a:rPr sz="1200" spc="-10" dirty="0">
                <a:latin typeface="Calibri"/>
                <a:cs typeface="Calibri"/>
              </a:rPr>
              <a:t>MemRead/ MemWrite</a:t>
            </a:r>
            <a:endParaRPr sz="1200" dirty="0">
              <a:latin typeface="Calibri"/>
              <a:cs typeface="Calibri"/>
            </a:endParaRPr>
          </a:p>
        </p:txBody>
      </p:sp>
      <p:pic>
        <p:nvPicPr>
          <p:cNvPr id="124" name="object 28">
            <a:extLst>
              <a:ext uri="{FF2B5EF4-FFF2-40B4-BE49-F238E27FC236}">
                <a16:creationId xmlns:a16="http://schemas.microsoft.com/office/drawing/2014/main" id="{F799994D-51E9-3D6A-EF9B-3EAB9320E035}"/>
              </a:ext>
            </a:extLst>
          </p:cNvPr>
          <p:cNvPicPr/>
          <p:nvPr/>
        </p:nvPicPr>
        <p:blipFill>
          <a:blip r:embed="rId3" cstate="print"/>
          <a:stretch>
            <a:fillRect/>
          </a:stretch>
        </p:blipFill>
        <p:spPr>
          <a:xfrm>
            <a:off x="7992991" y="4187759"/>
            <a:ext cx="76200" cy="179197"/>
          </a:xfrm>
          <a:prstGeom prst="rect">
            <a:avLst/>
          </a:prstGeom>
        </p:spPr>
      </p:pic>
      <p:pic>
        <p:nvPicPr>
          <p:cNvPr id="125" name="object 28">
            <a:extLst>
              <a:ext uri="{FF2B5EF4-FFF2-40B4-BE49-F238E27FC236}">
                <a16:creationId xmlns:a16="http://schemas.microsoft.com/office/drawing/2014/main" id="{2270707F-1F3C-67F4-365A-AA96A56A2D52}"/>
              </a:ext>
            </a:extLst>
          </p:cNvPr>
          <p:cNvPicPr/>
          <p:nvPr/>
        </p:nvPicPr>
        <p:blipFill>
          <a:blip r:embed="rId3" cstate="print"/>
          <a:stretch>
            <a:fillRect/>
          </a:stretch>
        </p:blipFill>
        <p:spPr>
          <a:xfrm>
            <a:off x="8141447" y="4187758"/>
            <a:ext cx="76200" cy="17919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 name="object 74"/>
          <p:cNvSpPr txBox="1"/>
          <p:nvPr/>
        </p:nvSpPr>
        <p:spPr>
          <a:xfrm>
            <a:off x="8469248" y="2849956"/>
            <a:ext cx="437515" cy="391795"/>
          </a:xfrm>
          <a:prstGeom prst="rect">
            <a:avLst/>
          </a:prstGeom>
        </p:spPr>
        <p:txBody>
          <a:bodyPr vert="horz" wrap="square" lIns="0" tIns="12700" rIns="0" bIns="0" rtlCol="0">
            <a:spAutoFit/>
          </a:bodyPr>
          <a:lstStyle/>
          <a:p>
            <a:pPr marL="12700" marR="5080">
              <a:lnSpc>
                <a:spcPct val="100000"/>
              </a:lnSpc>
              <a:spcBef>
                <a:spcPts val="100"/>
              </a:spcBef>
            </a:pPr>
            <a:r>
              <a:rPr sz="1200" b="1" spc="-700" dirty="0">
                <a:latin typeface="Calibri"/>
                <a:cs typeface="Calibri"/>
              </a:rPr>
              <a:t>R</a:t>
            </a:r>
            <a:r>
              <a:rPr sz="1200" b="1" spc="-35" dirty="0">
                <a:latin typeface="Calibri"/>
                <a:cs typeface="Calibri"/>
              </a:rPr>
              <a:t>R</a:t>
            </a:r>
            <a:r>
              <a:rPr sz="1200" b="1" spc="-625" dirty="0">
                <a:latin typeface="Calibri"/>
                <a:cs typeface="Calibri"/>
              </a:rPr>
              <a:t>e</a:t>
            </a:r>
            <a:r>
              <a:rPr sz="1200" b="1" spc="-30" dirty="0">
                <a:latin typeface="Calibri"/>
                <a:cs typeface="Calibri"/>
              </a:rPr>
              <a:t>e</a:t>
            </a:r>
            <a:r>
              <a:rPr sz="1200" b="1" spc="-615" dirty="0">
                <a:latin typeface="Calibri"/>
                <a:cs typeface="Calibri"/>
              </a:rPr>
              <a:t>a</a:t>
            </a:r>
            <a:r>
              <a:rPr sz="1200" b="1" spc="-30" dirty="0">
                <a:latin typeface="Calibri"/>
                <a:cs typeface="Calibri"/>
              </a:rPr>
              <a:t>a</a:t>
            </a:r>
            <a:r>
              <a:rPr sz="1200" b="1" spc="-665" dirty="0">
                <a:latin typeface="Calibri"/>
                <a:cs typeface="Calibri"/>
              </a:rPr>
              <a:t>d</a:t>
            </a:r>
            <a:r>
              <a:rPr sz="1200" b="1" spc="-20" dirty="0">
                <a:latin typeface="Calibri"/>
                <a:cs typeface="Calibri"/>
              </a:rPr>
              <a:t>d</a:t>
            </a:r>
            <a:r>
              <a:rPr sz="1200" b="1" spc="500" dirty="0">
                <a:latin typeface="Calibri"/>
                <a:cs typeface="Calibri"/>
              </a:rPr>
              <a:t> </a:t>
            </a:r>
            <a:r>
              <a:rPr sz="1200" b="1" spc="-760" dirty="0">
                <a:latin typeface="Calibri"/>
                <a:cs typeface="Calibri"/>
              </a:rPr>
              <a:t>D</a:t>
            </a:r>
            <a:r>
              <a:rPr sz="1200" b="1" spc="-5" dirty="0">
                <a:latin typeface="Calibri"/>
                <a:cs typeface="Calibri"/>
              </a:rPr>
              <a:t>D</a:t>
            </a:r>
            <a:r>
              <a:rPr sz="1200" b="1" spc="-595" dirty="0">
                <a:latin typeface="Calibri"/>
                <a:cs typeface="Calibri"/>
              </a:rPr>
              <a:t>a</a:t>
            </a:r>
            <a:r>
              <a:rPr sz="1200" b="1" spc="-20" dirty="0">
                <a:latin typeface="Calibri"/>
                <a:cs typeface="Calibri"/>
              </a:rPr>
              <a:t>a</a:t>
            </a:r>
            <a:r>
              <a:rPr sz="1200" b="1" spc="-420" dirty="0">
                <a:latin typeface="Calibri"/>
                <a:cs typeface="Calibri"/>
              </a:rPr>
              <a:t>t</a:t>
            </a:r>
            <a:r>
              <a:rPr sz="1200" b="1" spc="-10" dirty="0">
                <a:latin typeface="Calibri"/>
                <a:cs typeface="Calibri"/>
              </a:rPr>
              <a:t>t</a:t>
            </a:r>
            <a:r>
              <a:rPr sz="1200" b="1" spc="-595" dirty="0">
                <a:latin typeface="Calibri"/>
                <a:cs typeface="Calibri"/>
              </a:rPr>
              <a:t>a</a:t>
            </a:r>
            <a:r>
              <a:rPr sz="1200" b="1" dirty="0">
                <a:latin typeface="Calibri"/>
                <a:cs typeface="Calibri"/>
              </a:rPr>
              <a:t>a</a:t>
            </a:r>
            <a:r>
              <a:rPr sz="1200" b="1" spc="-5" dirty="0">
                <a:latin typeface="Calibri"/>
                <a:cs typeface="Calibri"/>
              </a:rPr>
              <a:t> </a:t>
            </a:r>
            <a:r>
              <a:rPr sz="1200" b="1" spc="-690" dirty="0">
                <a:latin typeface="Calibri"/>
                <a:cs typeface="Calibri"/>
              </a:rPr>
              <a:t>C</a:t>
            </a:r>
            <a:r>
              <a:rPr sz="1200" b="1" spc="-55" dirty="0">
                <a:latin typeface="Calibri"/>
                <a:cs typeface="Calibri"/>
              </a:rPr>
              <a:t>C</a:t>
            </a:r>
            <a:endParaRPr sz="1200" dirty="0">
              <a:latin typeface="Calibri"/>
              <a:cs typeface="Calibri"/>
            </a:endParaRPr>
          </a:p>
        </p:txBody>
      </p:sp>
      <p:grpSp>
        <p:nvGrpSpPr>
          <p:cNvPr id="2" name="object 2"/>
          <p:cNvGrpSpPr/>
          <p:nvPr/>
        </p:nvGrpSpPr>
        <p:grpSpPr>
          <a:xfrm>
            <a:off x="179831" y="1708404"/>
            <a:ext cx="6155690" cy="3982085"/>
            <a:chOff x="179831" y="1708404"/>
            <a:chExt cx="6155690" cy="3982085"/>
          </a:xfrm>
        </p:grpSpPr>
        <p:sp>
          <p:nvSpPr>
            <p:cNvPr id="3" name="object 3"/>
            <p:cNvSpPr/>
            <p:nvPr/>
          </p:nvSpPr>
          <p:spPr>
            <a:xfrm>
              <a:off x="198881" y="1727454"/>
              <a:ext cx="1663064" cy="3589020"/>
            </a:xfrm>
            <a:custGeom>
              <a:avLst/>
              <a:gdLst/>
              <a:ahLst/>
              <a:cxnLst/>
              <a:rect l="l" t="t" r="r" b="b"/>
              <a:pathLst>
                <a:path w="1663064" h="3589020">
                  <a:moveTo>
                    <a:pt x="0" y="3589020"/>
                  </a:moveTo>
                  <a:lnTo>
                    <a:pt x="1662683" y="3589020"/>
                  </a:lnTo>
                  <a:lnTo>
                    <a:pt x="1662683" y="0"/>
                  </a:lnTo>
                  <a:lnTo>
                    <a:pt x="0" y="0"/>
                  </a:lnTo>
                  <a:lnTo>
                    <a:pt x="0" y="3589020"/>
                  </a:lnTo>
                  <a:close/>
                </a:path>
              </a:pathLst>
            </a:custGeom>
            <a:ln w="38100">
              <a:solidFill>
                <a:srgbClr val="2E528F"/>
              </a:solidFill>
            </a:ln>
          </p:spPr>
          <p:txBody>
            <a:bodyPr wrap="square" lIns="0" tIns="0" rIns="0" bIns="0" rtlCol="0"/>
            <a:lstStyle/>
            <a:p>
              <a:endParaRPr/>
            </a:p>
          </p:txBody>
        </p:sp>
        <p:sp>
          <p:nvSpPr>
            <p:cNvPr id="4" name="object 4"/>
            <p:cNvSpPr/>
            <p:nvPr/>
          </p:nvSpPr>
          <p:spPr>
            <a:xfrm>
              <a:off x="4867655" y="3899916"/>
              <a:ext cx="1461770" cy="433070"/>
            </a:xfrm>
            <a:custGeom>
              <a:avLst/>
              <a:gdLst/>
              <a:ahLst/>
              <a:cxnLst/>
              <a:rect l="l" t="t" r="r" b="b"/>
              <a:pathLst>
                <a:path w="1461770" h="433070">
                  <a:moveTo>
                    <a:pt x="1461516" y="0"/>
                  </a:moveTo>
                  <a:lnTo>
                    <a:pt x="0" y="0"/>
                  </a:lnTo>
                  <a:lnTo>
                    <a:pt x="292354" y="432815"/>
                  </a:lnTo>
                  <a:lnTo>
                    <a:pt x="1169162" y="432815"/>
                  </a:lnTo>
                  <a:lnTo>
                    <a:pt x="1461516" y="0"/>
                  </a:lnTo>
                  <a:close/>
                </a:path>
              </a:pathLst>
            </a:custGeom>
            <a:solidFill>
              <a:srgbClr val="4471C4"/>
            </a:solidFill>
          </p:spPr>
          <p:txBody>
            <a:bodyPr wrap="square" lIns="0" tIns="0" rIns="0" bIns="0" rtlCol="0"/>
            <a:lstStyle/>
            <a:p>
              <a:endParaRPr/>
            </a:p>
          </p:txBody>
        </p:sp>
        <p:sp>
          <p:nvSpPr>
            <p:cNvPr id="5" name="object 5"/>
            <p:cNvSpPr/>
            <p:nvPr/>
          </p:nvSpPr>
          <p:spPr>
            <a:xfrm>
              <a:off x="4867655" y="3899916"/>
              <a:ext cx="1461770" cy="433070"/>
            </a:xfrm>
            <a:custGeom>
              <a:avLst/>
              <a:gdLst/>
              <a:ahLst/>
              <a:cxnLst/>
              <a:rect l="l" t="t" r="r" b="b"/>
              <a:pathLst>
                <a:path w="1461770" h="433070">
                  <a:moveTo>
                    <a:pt x="0" y="0"/>
                  </a:moveTo>
                  <a:lnTo>
                    <a:pt x="1461516" y="0"/>
                  </a:lnTo>
                  <a:lnTo>
                    <a:pt x="1169162" y="432815"/>
                  </a:lnTo>
                  <a:lnTo>
                    <a:pt x="292354" y="432815"/>
                  </a:lnTo>
                  <a:lnTo>
                    <a:pt x="0" y="0"/>
                  </a:lnTo>
                  <a:close/>
                </a:path>
              </a:pathLst>
            </a:custGeom>
            <a:ln w="12700">
              <a:solidFill>
                <a:srgbClr val="2E528F"/>
              </a:solidFill>
            </a:ln>
          </p:spPr>
          <p:txBody>
            <a:bodyPr wrap="square" lIns="0" tIns="0" rIns="0" bIns="0" rtlCol="0"/>
            <a:lstStyle/>
            <a:p>
              <a:endParaRPr/>
            </a:p>
          </p:txBody>
        </p:sp>
        <p:sp>
          <p:nvSpPr>
            <p:cNvPr id="6" name="object 6"/>
            <p:cNvSpPr/>
            <p:nvPr/>
          </p:nvSpPr>
          <p:spPr>
            <a:xfrm>
              <a:off x="5414772" y="3899916"/>
              <a:ext cx="358140" cy="151130"/>
            </a:xfrm>
            <a:custGeom>
              <a:avLst/>
              <a:gdLst/>
              <a:ahLst/>
              <a:cxnLst/>
              <a:rect l="l" t="t" r="r" b="b"/>
              <a:pathLst>
                <a:path w="358139" h="151129">
                  <a:moveTo>
                    <a:pt x="358139" y="0"/>
                  </a:moveTo>
                  <a:lnTo>
                    <a:pt x="0" y="0"/>
                  </a:lnTo>
                  <a:lnTo>
                    <a:pt x="179069" y="150875"/>
                  </a:lnTo>
                  <a:lnTo>
                    <a:pt x="358139" y="0"/>
                  </a:lnTo>
                  <a:close/>
                </a:path>
              </a:pathLst>
            </a:custGeom>
            <a:solidFill>
              <a:srgbClr val="FFFFFF"/>
            </a:solidFill>
          </p:spPr>
          <p:txBody>
            <a:bodyPr wrap="square" lIns="0" tIns="0" rIns="0" bIns="0" rtlCol="0"/>
            <a:lstStyle/>
            <a:p>
              <a:endParaRPr/>
            </a:p>
          </p:txBody>
        </p:sp>
        <p:sp>
          <p:nvSpPr>
            <p:cNvPr id="7" name="object 7"/>
            <p:cNvSpPr/>
            <p:nvPr/>
          </p:nvSpPr>
          <p:spPr>
            <a:xfrm>
              <a:off x="5414772" y="3899916"/>
              <a:ext cx="358140" cy="151130"/>
            </a:xfrm>
            <a:custGeom>
              <a:avLst/>
              <a:gdLst/>
              <a:ahLst/>
              <a:cxnLst/>
              <a:rect l="l" t="t" r="r" b="b"/>
              <a:pathLst>
                <a:path w="358139" h="151129">
                  <a:moveTo>
                    <a:pt x="358139" y="0"/>
                  </a:moveTo>
                  <a:lnTo>
                    <a:pt x="179069" y="150875"/>
                  </a:lnTo>
                  <a:lnTo>
                    <a:pt x="0" y="0"/>
                  </a:lnTo>
                  <a:lnTo>
                    <a:pt x="358139" y="0"/>
                  </a:lnTo>
                  <a:close/>
                </a:path>
              </a:pathLst>
            </a:custGeom>
            <a:ln w="12700">
              <a:solidFill>
                <a:srgbClr val="FFFFFF"/>
              </a:solidFill>
            </a:ln>
          </p:spPr>
          <p:txBody>
            <a:bodyPr wrap="square" lIns="0" tIns="0" rIns="0" bIns="0" rtlCol="0"/>
            <a:lstStyle/>
            <a:p>
              <a:endParaRPr/>
            </a:p>
          </p:txBody>
        </p:sp>
        <p:sp>
          <p:nvSpPr>
            <p:cNvPr id="8" name="object 8"/>
            <p:cNvSpPr/>
            <p:nvPr/>
          </p:nvSpPr>
          <p:spPr>
            <a:xfrm>
              <a:off x="2800858" y="2584703"/>
              <a:ext cx="3046730" cy="3105785"/>
            </a:xfrm>
            <a:custGeom>
              <a:avLst/>
              <a:gdLst/>
              <a:ahLst/>
              <a:cxnLst/>
              <a:rect l="l" t="t" r="r" b="b"/>
              <a:pathLst>
                <a:path w="3046729" h="3105785">
                  <a:moveTo>
                    <a:pt x="640207" y="38100"/>
                  </a:moveTo>
                  <a:lnTo>
                    <a:pt x="627507" y="31750"/>
                  </a:lnTo>
                  <a:lnTo>
                    <a:pt x="564007" y="0"/>
                  </a:lnTo>
                  <a:lnTo>
                    <a:pt x="564007" y="31750"/>
                  </a:lnTo>
                  <a:lnTo>
                    <a:pt x="84074" y="31750"/>
                  </a:lnTo>
                  <a:lnTo>
                    <a:pt x="84074" y="44450"/>
                  </a:lnTo>
                  <a:lnTo>
                    <a:pt x="564007" y="44450"/>
                  </a:lnTo>
                  <a:lnTo>
                    <a:pt x="564007" y="76200"/>
                  </a:lnTo>
                  <a:lnTo>
                    <a:pt x="627507" y="44450"/>
                  </a:lnTo>
                  <a:lnTo>
                    <a:pt x="640207" y="38100"/>
                  </a:lnTo>
                  <a:close/>
                </a:path>
                <a:path w="3046729" h="3105785">
                  <a:moveTo>
                    <a:pt x="2227834" y="1578864"/>
                  </a:moveTo>
                  <a:lnTo>
                    <a:pt x="2215489" y="1572768"/>
                  </a:lnTo>
                  <a:lnTo>
                    <a:pt x="2151507" y="1541145"/>
                  </a:lnTo>
                  <a:lnTo>
                    <a:pt x="2151659" y="1572831"/>
                  </a:lnTo>
                  <a:lnTo>
                    <a:pt x="1111250" y="1577848"/>
                  </a:lnTo>
                  <a:lnTo>
                    <a:pt x="1111250" y="1590548"/>
                  </a:lnTo>
                  <a:lnTo>
                    <a:pt x="2151723" y="1585531"/>
                  </a:lnTo>
                  <a:lnTo>
                    <a:pt x="2151888" y="1617345"/>
                  </a:lnTo>
                  <a:lnTo>
                    <a:pt x="2227834" y="1578864"/>
                  </a:lnTo>
                  <a:close/>
                </a:path>
                <a:path w="3046729" h="3105785">
                  <a:moveTo>
                    <a:pt x="2300859" y="1238758"/>
                  </a:moveTo>
                  <a:lnTo>
                    <a:pt x="2269096" y="1239088"/>
                  </a:lnTo>
                  <a:lnTo>
                    <a:pt x="2263648" y="745109"/>
                  </a:lnTo>
                  <a:lnTo>
                    <a:pt x="2250948" y="745363"/>
                  </a:lnTo>
                  <a:lnTo>
                    <a:pt x="2256383" y="1239215"/>
                  </a:lnTo>
                  <a:lnTo>
                    <a:pt x="2224659" y="1239520"/>
                  </a:lnTo>
                  <a:lnTo>
                    <a:pt x="2263648" y="1315339"/>
                  </a:lnTo>
                  <a:lnTo>
                    <a:pt x="2294432" y="1251966"/>
                  </a:lnTo>
                  <a:lnTo>
                    <a:pt x="2300859" y="1238758"/>
                  </a:lnTo>
                  <a:close/>
                </a:path>
                <a:path w="3046729" h="3105785">
                  <a:moveTo>
                    <a:pt x="2487041" y="2827655"/>
                  </a:moveTo>
                  <a:lnTo>
                    <a:pt x="2480691" y="2814955"/>
                  </a:lnTo>
                  <a:lnTo>
                    <a:pt x="2448941" y="2751455"/>
                  </a:lnTo>
                  <a:lnTo>
                    <a:pt x="2410841" y="2827655"/>
                  </a:lnTo>
                  <a:lnTo>
                    <a:pt x="2442591" y="2827655"/>
                  </a:lnTo>
                  <a:lnTo>
                    <a:pt x="2442591" y="3092945"/>
                  </a:lnTo>
                  <a:lnTo>
                    <a:pt x="12700" y="3092945"/>
                  </a:lnTo>
                  <a:lnTo>
                    <a:pt x="12700" y="2731008"/>
                  </a:lnTo>
                  <a:lnTo>
                    <a:pt x="0" y="2731008"/>
                  </a:lnTo>
                  <a:lnTo>
                    <a:pt x="0" y="3105645"/>
                  </a:lnTo>
                  <a:lnTo>
                    <a:pt x="2455291" y="3105645"/>
                  </a:lnTo>
                  <a:lnTo>
                    <a:pt x="2455291" y="3099295"/>
                  </a:lnTo>
                  <a:lnTo>
                    <a:pt x="2455291" y="3092945"/>
                  </a:lnTo>
                  <a:lnTo>
                    <a:pt x="2455291" y="2827655"/>
                  </a:lnTo>
                  <a:lnTo>
                    <a:pt x="2487041" y="2827655"/>
                  </a:lnTo>
                  <a:close/>
                </a:path>
                <a:path w="3046729" h="3105785">
                  <a:moveTo>
                    <a:pt x="3046730" y="918337"/>
                  </a:moveTo>
                  <a:lnTo>
                    <a:pt x="3014980" y="918337"/>
                  </a:lnTo>
                  <a:lnTo>
                    <a:pt x="3014980" y="551688"/>
                  </a:lnTo>
                  <a:lnTo>
                    <a:pt x="3002280" y="551688"/>
                  </a:lnTo>
                  <a:lnTo>
                    <a:pt x="3002280" y="918337"/>
                  </a:lnTo>
                  <a:lnTo>
                    <a:pt x="2970530" y="918337"/>
                  </a:lnTo>
                  <a:lnTo>
                    <a:pt x="3008630" y="994537"/>
                  </a:lnTo>
                  <a:lnTo>
                    <a:pt x="3040380" y="931037"/>
                  </a:lnTo>
                  <a:lnTo>
                    <a:pt x="3046730" y="918337"/>
                  </a:lnTo>
                  <a:close/>
                </a:path>
              </a:pathLst>
            </a:custGeom>
            <a:solidFill>
              <a:srgbClr val="4471C4"/>
            </a:solidFill>
          </p:spPr>
          <p:txBody>
            <a:bodyPr wrap="square" lIns="0" tIns="0" rIns="0" bIns="0" rtlCol="0"/>
            <a:lstStyle/>
            <a:p>
              <a:endParaRPr/>
            </a:p>
          </p:txBody>
        </p:sp>
      </p:grpSp>
      <p:sp>
        <p:nvSpPr>
          <p:cNvPr id="9" name="object 9"/>
          <p:cNvSpPr txBox="1">
            <a:spLocks noGrp="1"/>
          </p:cNvSpPr>
          <p:nvPr>
            <p:ph type="title"/>
          </p:nvPr>
        </p:nvSpPr>
        <p:spPr>
          <a:xfrm>
            <a:off x="78739" y="81483"/>
            <a:ext cx="10173970" cy="885825"/>
          </a:xfrm>
          <a:prstGeom prst="rect">
            <a:avLst/>
          </a:prstGeom>
        </p:spPr>
        <p:txBody>
          <a:bodyPr vert="horz" wrap="square" lIns="0" tIns="13335" rIns="0" bIns="0" rtlCol="0">
            <a:spAutoFit/>
          </a:bodyPr>
          <a:lstStyle/>
          <a:p>
            <a:pPr marL="12700">
              <a:lnSpc>
                <a:spcPct val="100000"/>
              </a:lnSpc>
              <a:spcBef>
                <a:spcPts val="105"/>
              </a:spcBef>
            </a:pPr>
            <a:r>
              <a:rPr dirty="0"/>
              <a:t>Which</a:t>
            </a:r>
            <a:r>
              <a:rPr spc="-65" dirty="0"/>
              <a:t> </a:t>
            </a:r>
            <a:r>
              <a:rPr dirty="0"/>
              <a:t>pipeline</a:t>
            </a:r>
            <a:r>
              <a:rPr spc="-55" dirty="0"/>
              <a:t> </a:t>
            </a:r>
            <a:r>
              <a:rPr dirty="0"/>
              <a:t>control</a:t>
            </a:r>
            <a:r>
              <a:rPr spc="-40" dirty="0"/>
              <a:t> </a:t>
            </a:r>
            <a:r>
              <a:rPr dirty="0"/>
              <a:t>signals</a:t>
            </a:r>
            <a:r>
              <a:rPr spc="-75" dirty="0"/>
              <a:t> </a:t>
            </a:r>
            <a:r>
              <a:rPr dirty="0"/>
              <a:t>get</a:t>
            </a:r>
            <a:r>
              <a:rPr spc="-45" dirty="0"/>
              <a:t> </a:t>
            </a:r>
            <a:r>
              <a:rPr dirty="0"/>
              <a:t>set</a:t>
            </a:r>
            <a:r>
              <a:rPr spc="-25" dirty="0"/>
              <a:t> </a:t>
            </a:r>
            <a:r>
              <a:rPr spc="-10" dirty="0"/>
              <a:t>where?</a:t>
            </a:r>
          </a:p>
          <a:p>
            <a:pPr marL="6045200">
              <a:lnSpc>
                <a:spcPct val="100000"/>
              </a:lnSpc>
              <a:spcBef>
                <a:spcPts val="45"/>
              </a:spcBef>
            </a:pPr>
            <a:r>
              <a:rPr sz="1200" b="1" dirty="0">
                <a:latin typeface="Calibri"/>
                <a:cs typeface="Calibri"/>
              </a:rPr>
              <a:t>PC</a:t>
            </a:r>
            <a:r>
              <a:rPr sz="1200" b="1" spc="-20" dirty="0">
                <a:latin typeface="Calibri"/>
                <a:cs typeface="Calibri"/>
              </a:rPr>
              <a:t> </a:t>
            </a:r>
            <a:r>
              <a:rPr sz="1200" b="1" dirty="0">
                <a:latin typeface="Calibri"/>
                <a:cs typeface="Calibri"/>
              </a:rPr>
              <a:t>Source</a:t>
            </a:r>
            <a:r>
              <a:rPr sz="1200" b="1" spc="-25" dirty="0">
                <a:latin typeface="Calibri"/>
                <a:cs typeface="Calibri"/>
              </a:rPr>
              <a:t> </a:t>
            </a:r>
            <a:r>
              <a:rPr sz="1200" b="1" spc="-10" dirty="0">
                <a:latin typeface="Calibri"/>
                <a:cs typeface="Calibri"/>
              </a:rPr>
              <a:t>Select</a:t>
            </a:r>
            <a:endParaRPr sz="1200" dirty="0">
              <a:latin typeface="Calibri"/>
              <a:cs typeface="Calibri"/>
            </a:endParaRPr>
          </a:p>
        </p:txBody>
      </p:sp>
      <p:sp>
        <p:nvSpPr>
          <p:cNvPr id="10" name="object 10"/>
          <p:cNvSpPr txBox="1"/>
          <p:nvPr/>
        </p:nvSpPr>
        <p:spPr>
          <a:xfrm>
            <a:off x="6159066" y="4697095"/>
            <a:ext cx="10096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a</a:t>
            </a:r>
            <a:endParaRPr sz="1200">
              <a:latin typeface="Calibri"/>
              <a:cs typeface="Calibri"/>
            </a:endParaRPr>
          </a:p>
        </p:txBody>
      </p:sp>
      <p:sp>
        <p:nvSpPr>
          <p:cNvPr id="11" name="object 11"/>
          <p:cNvSpPr txBox="1"/>
          <p:nvPr/>
        </p:nvSpPr>
        <p:spPr>
          <a:xfrm>
            <a:off x="5036946" y="4879975"/>
            <a:ext cx="157861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40" dirty="0">
                <a:latin typeface="Calibri"/>
                <a:cs typeface="Calibri"/>
              </a:rPr>
              <a:t> </a:t>
            </a:r>
            <a:r>
              <a:rPr sz="1200" b="1" dirty="0">
                <a:latin typeface="Calibri"/>
                <a:cs typeface="Calibri"/>
              </a:rPr>
              <a:t>PC</a:t>
            </a:r>
            <a:r>
              <a:rPr sz="1200" b="1" spc="-10" dirty="0">
                <a:latin typeface="Calibri"/>
                <a:cs typeface="Calibri"/>
              </a:rPr>
              <a:t> </a:t>
            </a:r>
            <a:r>
              <a:rPr sz="1200" b="1" dirty="0">
                <a:latin typeface="Calibri"/>
                <a:cs typeface="Calibri"/>
              </a:rPr>
              <a:t>Source</a:t>
            </a:r>
            <a:r>
              <a:rPr sz="1200" b="1" spc="-40" dirty="0">
                <a:latin typeface="Calibri"/>
                <a:cs typeface="Calibri"/>
              </a:rPr>
              <a:t> </a:t>
            </a:r>
            <a:r>
              <a:rPr sz="1200" b="1" spc="-10" dirty="0">
                <a:latin typeface="Calibri"/>
                <a:cs typeface="Calibri"/>
              </a:rPr>
              <a:t>Select</a:t>
            </a:r>
            <a:endParaRPr sz="1200">
              <a:latin typeface="Calibri"/>
              <a:cs typeface="Calibri"/>
            </a:endParaRPr>
          </a:p>
        </p:txBody>
      </p:sp>
      <p:grpSp>
        <p:nvGrpSpPr>
          <p:cNvPr id="12" name="object 12"/>
          <p:cNvGrpSpPr/>
          <p:nvPr/>
        </p:nvGrpSpPr>
        <p:grpSpPr>
          <a:xfrm>
            <a:off x="438658" y="1837689"/>
            <a:ext cx="2454275" cy="3257550"/>
            <a:chOff x="438658" y="1837689"/>
            <a:chExt cx="2454275" cy="3257550"/>
          </a:xfrm>
        </p:grpSpPr>
        <p:sp>
          <p:nvSpPr>
            <p:cNvPr id="13" name="object 13"/>
            <p:cNvSpPr/>
            <p:nvPr/>
          </p:nvSpPr>
          <p:spPr>
            <a:xfrm>
              <a:off x="445008" y="4187951"/>
              <a:ext cx="1039494" cy="901065"/>
            </a:xfrm>
            <a:custGeom>
              <a:avLst/>
              <a:gdLst/>
              <a:ahLst/>
              <a:cxnLst/>
              <a:rect l="l" t="t" r="r" b="b"/>
              <a:pathLst>
                <a:path w="1039494" h="901064">
                  <a:moveTo>
                    <a:pt x="1039368" y="0"/>
                  </a:moveTo>
                  <a:lnTo>
                    <a:pt x="0" y="0"/>
                  </a:lnTo>
                  <a:lnTo>
                    <a:pt x="0" y="900684"/>
                  </a:lnTo>
                  <a:lnTo>
                    <a:pt x="1039368" y="900684"/>
                  </a:lnTo>
                  <a:lnTo>
                    <a:pt x="1039368" y="0"/>
                  </a:lnTo>
                  <a:close/>
                </a:path>
              </a:pathLst>
            </a:custGeom>
            <a:solidFill>
              <a:srgbClr val="7E7E7E"/>
            </a:solidFill>
          </p:spPr>
          <p:txBody>
            <a:bodyPr wrap="square" lIns="0" tIns="0" rIns="0" bIns="0" rtlCol="0"/>
            <a:lstStyle/>
            <a:p>
              <a:endParaRPr/>
            </a:p>
          </p:txBody>
        </p:sp>
        <p:sp>
          <p:nvSpPr>
            <p:cNvPr id="14" name="object 14"/>
            <p:cNvSpPr/>
            <p:nvPr/>
          </p:nvSpPr>
          <p:spPr>
            <a:xfrm>
              <a:off x="445008" y="4187951"/>
              <a:ext cx="1039494" cy="901065"/>
            </a:xfrm>
            <a:custGeom>
              <a:avLst/>
              <a:gdLst/>
              <a:ahLst/>
              <a:cxnLst/>
              <a:rect l="l" t="t" r="r" b="b"/>
              <a:pathLst>
                <a:path w="1039494" h="901064">
                  <a:moveTo>
                    <a:pt x="0" y="900684"/>
                  </a:moveTo>
                  <a:lnTo>
                    <a:pt x="1039368" y="900684"/>
                  </a:lnTo>
                  <a:lnTo>
                    <a:pt x="1039368" y="0"/>
                  </a:lnTo>
                  <a:lnTo>
                    <a:pt x="0" y="0"/>
                  </a:lnTo>
                  <a:lnTo>
                    <a:pt x="0" y="900684"/>
                  </a:lnTo>
                  <a:close/>
                </a:path>
              </a:pathLst>
            </a:custGeom>
            <a:ln w="12700">
              <a:solidFill>
                <a:srgbClr val="2E528F"/>
              </a:solidFill>
            </a:ln>
          </p:spPr>
          <p:txBody>
            <a:bodyPr wrap="square" lIns="0" tIns="0" rIns="0" bIns="0" rtlCol="0"/>
            <a:lstStyle/>
            <a:p>
              <a:endParaRPr/>
            </a:p>
          </p:txBody>
        </p:sp>
        <p:sp>
          <p:nvSpPr>
            <p:cNvPr id="15" name="object 15"/>
            <p:cNvSpPr/>
            <p:nvPr/>
          </p:nvSpPr>
          <p:spPr>
            <a:xfrm>
              <a:off x="2676143" y="1844039"/>
              <a:ext cx="210820" cy="1918970"/>
            </a:xfrm>
            <a:custGeom>
              <a:avLst/>
              <a:gdLst/>
              <a:ahLst/>
              <a:cxnLst/>
              <a:rect l="l" t="t" r="r" b="b"/>
              <a:pathLst>
                <a:path w="210819" h="1918970">
                  <a:moveTo>
                    <a:pt x="210312" y="0"/>
                  </a:moveTo>
                  <a:lnTo>
                    <a:pt x="0" y="0"/>
                  </a:lnTo>
                  <a:lnTo>
                    <a:pt x="0" y="1918716"/>
                  </a:lnTo>
                  <a:lnTo>
                    <a:pt x="210312" y="1918716"/>
                  </a:lnTo>
                  <a:lnTo>
                    <a:pt x="210312" y="0"/>
                  </a:lnTo>
                  <a:close/>
                </a:path>
              </a:pathLst>
            </a:custGeom>
            <a:solidFill>
              <a:srgbClr val="4471C4"/>
            </a:solidFill>
          </p:spPr>
          <p:txBody>
            <a:bodyPr wrap="square" lIns="0" tIns="0" rIns="0" bIns="0" rtlCol="0"/>
            <a:lstStyle/>
            <a:p>
              <a:endParaRPr/>
            </a:p>
          </p:txBody>
        </p:sp>
        <p:sp>
          <p:nvSpPr>
            <p:cNvPr id="16" name="object 16"/>
            <p:cNvSpPr/>
            <p:nvPr/>
          </p:nvSpPr>
          <p:spPr>
            <a:xfrm>
              <a:off x="2676143" y="1844039"/>
              <a:ext cx="210820" cy="1918970"/>
            </a:xfrm>
            <a:custGeom>
              <a:avLst/>
              <a:gdLst/>
              <a:ahLst/>
              <a:cxnLst/>
              <a:rect l="l" t="t" r="r" b="b"/>
              <a:pathLst>
                <a:path w="210819" h="1918970">
                  <a:moveTo>
                    <a:pt x="0" y="1918716"/>
                  </a:moveTo>
                  <a:lnTo>
                    <a:pt x="210312" y="1918716"/>
                  </a:lnTo>
                  <a:lnTo>
                    <a:pt x="210312" y="0"/>
                  </a:lnTo>
                  <a:lnTo>
                    <a:pt x="0" y="0"/>
                  </a:lnTo>
                  <a:lnTo>
                    <a:pt x="0" y="1918716"/>
                  </a:lnTo>
                  <a:close/>
                </a:path>
              </a:pathLst>
            </a:custGeom>
            <a:ln w="12700">
              <a:solidFill>
                <a:srgbClr val="2E528F"/>
              </a:solidFill>
            </a:ln>
          </p:spPr>
          <p:txBody>
            <a:bodyPr wrap="square" lIns="0" tIns="0" rIns="0" bIns="0" rtlCol="0"/>
            <a:lstStyle/>
            <a:p>
              <a:endParaRPr/>
            </a:p>
          </p:txBody>
        </p:sp>
      </p:grpSp>
      <p:sp>
        <p:nvSpPr>
          <p:cNvPr id="17" name="object 17"/>
          <p:cNvSpPr txBox="1"/>
          <p:nvPr/>
        </p:nvSpPr>
        <p:spPr>
          <a:xfrm>
            <a:off x="458216" y="4368165"/>
            <a:ext cx="447040" cy="574040"/>
          </a:xfrm>
          <a:prstGeom prst="rect">
            <a:avLst/>
          </a:prstGeom>
        </p:spPr>
        <p:txBody>
          <a:bodyPr vert="horz" wrap="square" lIns="0" tIns="12700" rIns="0" bIns="0" rtlCol="0">
            <a:spAutoFit/>
          </a:bodyPr>
          <a:lstStyle/>
          <a:p>
            <a:pPr marL="12700" marR="5080">
              <a:lnSpc>
                <a:spcPct val="100000"/>
              </a:lnSpc>
              <a:spcBef>
                <a:spcPts val="100"/>
              </a:spcBef>
            </a:pPr>
            <a:r>
              <a:rPr sz="1800" spc="-20" dirty="0">
                <a:solidFill>
                  <a:srgbClr val="FFFFFF"/>
                </a:solidFill>
                <a:latin typeface="Calibri"/>
                <a:cs typeface="Calibri"/>
              </a:rPr>
              <a:t>Instr </a:t>
            </a:r>
            <a:r>
              <a:rPr sz="1800" spc="-25" dirty="0">
                <a:solidFill>
                  <a:srgbClr val="FFFFFF"/>
                </a:solidFill>
                <a:latin typeface="Calibri"/>
                <a:cs typeface="Calibri"/>
              </a:rPr>
              <a:t>Me</a:t>
            </a:r>
            <a:endParaRPr sz="1800">
              <a:latin typeface="Calibri"/>
              <a:cs typeface="Calibri"/>
            </a:endParaRPr>
          </a:p>
        </p:txBody>
      </p:sp>
      <p:grpSp>
        <p:nvGrpSpPr>
          <p:cNvPr id="18" name="object 18"/>
          <p:cNvGrpSpPr/>
          <p:nvPr/>
        </p:nvGrpSpPr>
        <p:grpSpPr>
          <a:xfrm>
            <a:off x="441705" y="3090417"/>
            <a:ext cx="1052195" cy="854075"/>
            <a:chOff x="441705" y="3090417"/>
            <a:chExt cx="1052195" cy="854075"/>
          </a:xfrm>
        </p:grpSpPr>
        <p:sp>
          <p:nvSpPr>
            <p:cNvPr id="19" name="object 19"/>
            <p:cNvSpPr/>
            <p:nvPr/>
          </p:nvSpPr>
          <p:spPr>
            <a:xfrm>
              <a:off x="448055" y="3096767"/>
              <a:ext cx="1039494" cy="841375"/>
            </a:xfrm>
            <a:custGeom>
              <a:avLst/>
              <a:gdLst/>
              <a:ahLst/>
              <a:cxnLst/>
              <a:rect l="l" t="t" r="r" b="b"/>
              <a:pathLst>
                <a:path w="1039494" h="841375">
                  <a:moveTo>
                    <a:pt x="1039368" y="0"/>
                  </a:moveTo>
                  <a:lnTo>
                    <a:pt x="0" y="0"/>
                  </a:lnTo>
                  <a:lnTo>
                    <a:pt x="0" y="841247"/>
                  </a:lnTo>
                  <a:lnTo>
                    <a:pt x="1039368" y="841247"/>
                  </a:lnTo>
                  <a:lnTo>
                    <a:pt x="1039368" y="0"/>
                  </a:lnTo>
                  <a:close/>
                </a:path>
              </a:pathLst>
            </a:custGeom>
            <a:solidFill>
              <a:srgbClr val="4471C4"/>
            </a:solidFill>
          </p:spPr>
          <p:txBody>
            <a:bodyPr wrap="square" lIns="0" tIns="0" rIns="0" bIns="0" rtlCol="0"/>
            <a:lstStyle/>
            <a:p>
              <a:endParaRPr/>
            </a:p>
          </p:txBody>
        </p:sp>
        <p:sp>
          <p:nvSpPr>
            <p:cNvPr id="20" name="object 20"/>
            <p:cNvSpPr/>
            <p:nvPr/>
          </p:nvSpPr>
          <p:spPr>
            <a:xfrm>
              <a:off x="448055" y="3096767"/>
              <a:ext cx="1039494" cy="841375"/>
            </a:xfrm>
            <a:custGeom>
              <a:avLst/>
              <a:gdLst/>
              <a:ahLst/>
              <a:cxnLst/>
              <a:rect l="l" t="t" r="r" b="b"/>
              <a:pathLst>
                <a:path w="1039494" h="841375">
                  <a:moveTo>
                    <a:pt x="0" y="841247"/>
                  </a:moveTo>
                  <a:lnTo>
                    <a:pt x="1039368" y="841247"/>
                  </a:lnTo>
                  <a:lnTo>
                    <a:pt x="1039368" y="0"/>
                  </a:lnTo>
                  <a:lnTo>
                    <a:pt x="0" y="0"/>
                  </a:lnTo>
                  <a:lnTo>
                    <a:pt x="0" y="841247"/>
                  </a:lnTo>
                  <a:close/>
                </a:path>
              </a:pathLst>
            </a:custGeom>
            <a:ln w="12700">
              <a:solidFill>
                <a:srgbClr val="2E528F"/>
              </a:solidFill>
            </a:ln>
          </p:spPr>
          <p:txBody>
            <a:bodyPr wrap="square" lIns="0" tIns="0" rIns="0" bIns="0" rtlCol="0"/>
            <a:lstStyle/>
            <a:p>
              <a:endParaRPr/>
            </a:p>
          </p:txBody>
        </p:sp>
      </p:grpSp>
      <p:sp>
        <p:nvSpPr>
          <p:cNvPr id="21" name="object 21"/>
          <p:cNvSpPr txBox="1"/>
          <p:nvPr/>
        </p:nvSpPr>
        <p:spPr>
          <a:xfrm>
            <a:off x="461263" y="3192017"/>
            <a:ext cx="447040" cy="574040"/>
          </a:xfrm>
          <a:prstGeom prst="rect">
            <a:avLst/>
          </a:prstGeom>
        </p:spPr>
        <p:txBody>
          <a:bodyPr vert="horz" wrap="square" lIns="0" tIns="12700" rIns="0" bIns="0" rtlCol="0">
            <a:spAutoFit/>
          </a:bodyPr>
          <a:lstStyle/>
          <a:p>
            <a:pPr marL="12700" marR="5080">
              <a:lnSpc>
                <a:spcPct val="100000"/>
              </a:lnSpc>
              <a:spcBef>
                <a:spcPts val="100"/>
              </a:spcBef>
            </a:pPr>
            <a:r>
              <a:rPr sz="1800" spc="-20" dirty="0">
                <a:solidFill>
                  <a:srgbClr val="FFFFFF"/>
                </a:solidFill>
                <a:latin typeface="Calibri"/>
                <a:cs typeface="Calibri"/>
              </a:rPr>
              <a:t>Instr Fetc</a:t>
            </a:r>
            <a:endParaRPr sz="1800">
              <a:latin typeface="Calibri"/>
              <a:cs typeface="Calibri"/>
            </a:endParaRPr>
          </a:p>
        </p:txBody>
      </p:sp>
      <p:pic>
        <p:nvPicPr>
          <p:cNvPr id="22" name="object 22"/>
          <p:cNvPicPr/>
          <p:nvPr/>
        </p:nvPicPr>
        <p:blipFill>
          <a:blip r:embed="rId2" cstate="print"/>
          <a:stretch>
            <a:fillRect/>
          </a:stretch>
        </p:blipFill>
        <p:spPr>
          <a:xfrm>
            <a:off x="926591" y="3947159"/>
            <a:ext cx="76200" cy="240919"/>
          </a:xfrm>
          <a:prstGeom prst="rect">
            <a:avLst/>
          </a:prstGeom>
        </p:spPr>
      </p:pic>
      <p:sp>
        <p:nvSpPr>
          <p:cNvPr id="23" name="object 23"/>
          <p:cNvSpPr txBox="1"/>
          <p:nvPr/>
        </p:nvSpPr>
        <p:spPr>
          <a:xfrm>
            <a:off x="7440168" y="2615183"/>
            <a:ext cx="1033780" cy="512445"/>
          </a:xfrm>
          <a:prstGeom prst="rect">
            <a:avLst/>
          </a:prstGeom>
          <a:solidFill>
            <a:srgbClr val="4471C4"/>
          </a:solidFill>
          <a:ln w="12700">
            <a:solidFill>
              <a:srgbClr val="2E528F"/>
            </a:solidFill>
          </a:ln>
        </p:spPr>
        <p:txBody>
          <a:bodyPr vert="horz" wrap="square" lIns="0" tIns="0" rIns="0" bIns="0" rtlCol="0">
            <a:spAutoFit/>
          </a:bodyPr>
          <a:lstStyle/>
          <a:p>
            <a:pPr marL="58419">
              <a:lnSpc>
                <a:spcPts val="1950"/>
              </a:lnSpc>
            </a:pPr>
            <a:r>
              <a:rPr sz="1800" spc="-10" dirty="0">
                <a:solidFill>
                  <a:srgbClr val="FFFFFF"/>
                </a:solidFill>
                <a:latin typeface="Calibri"/>
                <a:cs typeface="Calibri"/>
              </a:rPr>
              <a:t>Memory</a:t>
            </a:r>
            <a:endParaRPr sz="1800">
              <a:latin typeface="Calibri"/>
              <a:cs typeface="Calibri"/>
            </a:endParaRPr>
          </a:p>
          <a:p>
            <a:pPr marL="58419">
              <a:lnSpc>
                <a:spcPts val="2085"/>
              </a:lnSpc>
            </a:pPr>
            <a:r>
              <a:rPr sz="1800" spc="-20" dirty="0">
                <a:solidFill>
                  <a:srgbClr val="FFFFFF"/>
                </a:solidFill>
                <a:latin typeface="Calibri"/>
                <a:cs typeface="Calibri"/>
              </a:rPr>
              <a:t>Unit</a:t>
            </a:r>
            <a:endParaRPr sz="1800">
              <a:latin typeface="Calibri"/>
              <a:cs typeface="Calibri"/>
            </a:endParaRPr>
          </a:p>
        </p:txBody>
      </p:sp>
      <p:sp>
        <p:nvSpPr>
          <p:cNvPr id="24" name="object 24"/>
          <p:cNvSpPr txBox="1"/>
          <p:nvPr/>
        </p:nvSpPr>
        <p:spPr>
          <a:xfrm>
            <a:off x="7435595" y="3281171"/>
            <a:ext cx="1038225" cy="901065"/>
          </a:xfrm>
          <a:prstGeom prst="rect">
            <a:avLst/>
          </a:prstGeom>
          <a:solidFill>
            <a:srgbClr val="7E7E7E"/>
          </a:solidFill>
          <a:ln w="12700">
            <a:solidFill>
              <a:srgbClr val="2E528F"/>
            </a:solidFill>
          </a:ln>
        </p:spPr>
        <p:txBody>
          <a:bodyPr vert="horz" wrap="square" lIns="0" tIns="150495" rIns="0" bIns="0" rtlCol="0">
            <a:spAutoFit/>
          </a:bodyPr>
          <a:lstStyle/>
          <a:p>
            <a:pPr marL="79375">
              <a:lnSpc>
                <a:spcPct val="100000"/>
              </a:lnSpc>
              <a:spcBef>
                <a:spcPts val="1185"/>
              </a:spcBef>
            </a:pPr>
            <a:r>
              <a:rPr sz="1800" spc="-20" dirty="0">
                <a:solidFill>
                  <a:srgbClr val="FFFFFF"/>
                </a:solidFill>
                <a:latin typeface="Calibri"/>
                <a:cs typeface="Calibri"/>
              </a:rPr>
              <a:t>Data</a:t>
            </a:r>
            <a:endParaRPr sz="1800">
              <a:latin typeface="Calibri"/>
              <a:cs typeface="Calibri"/>
            </a:endParaRPr>
          </a:p>
          <a:p>
            <a:pPr marL="79375">
              <a:lnSpc>
                <a:spcPct val="100000"/>
              </a:lnSpc>
            </a:pPr>
            <a:r>
              <a:rPr sz="1800" spc="-10" dirty="0">
                <a:solidFill>
                  <a:srgbClr val="FFFFFF"/>
                </a:solidFill>
                <a:latin typeface="Calibri"/>
                <a:cs typeface="Calibri"/>
              </a:rPr>
              <a:t>Memory</a:t>
            </a:r>
            <a:endParaRPr sz="1800">
              <a:latin typeface="Calibri"/>
              <a:cs typeface="Calibri"/>
            </a:endParaRPr>
          </a:p>
        </p:txBody>
      </p:sp>
      <p:grpSp>
        <p:nvGrpSpPr>
          <p:cNvPr id="25" name="object 25"/>
          <p:cNvGrpSpPr/>
          <p:nvPr/>
        </p:nvGrpSpPr>
        <p:grpSpPr>
          <a:xfrm>
            <a:off x="897636" y="1317625"/>
            <a:ext cx="10932160" cy="4039235"/>
            <a:chOff x="897636" y="1317625"/>
            <a:chExt cx="10932160" cy="4039235"/>
          </a:xfrm>
        </p:grpSpPr>
        <p:sp>
          <p:nvSpPr>
            <p:cNvPr id="26" name="object 26"/>
            <p:cNvSpPr/>
            <p:nvPr/>
          </p:nvSpPr>
          <p:spPr>
            <a:xfrm>
              <a:off x="2059686" y="1727454"/>
              <a:ext cx="4697095" cy="3610610"/>
            </a:xfrm>
            <a:custGeom>
              <a:avLst/>
              <a:gdLst/>
              <a:ahLst/>
              <a:cxnLst/>
              <a:rect l="l" t="t" r="r" b="b"/>
              <a:pathLst>
                <a:path w="4697095" h="3610610">
                  <a:moveTo>
                    <a:pt x="0" y="3589020"/>
                  </a:moveTo>
                  <a:lnTo>
                    <a:pt x="1498091" y="3589020"/>
                  </a:lnTo>
                  <a:lnTo>
                    <a:pt x="1498091" y="0"/>
                  </a:lnTo>
                  <a:lnTo>
                    <a:pt x="0" y="0"/>
                  </a:lnTo>
                  <a:lnTo>
                    <a:pt x="0" y="3589020"/>
                  </a:lnTo>
                  <a:close/>
                </a:path>
                <a:path w="4697095" h="3610610">
                  <a:moveTo>
                    <a:pt x="1685543" y="3610356"/>
                  </a:moveTo>
                  <a:lnTo>
                    <a:pt x="4696968" y="3610356"/>
                  </a:lnTo>
                  <a:lnTo>
                    <a:pt x="4696968" y="19812"/>
                  </a:lnTo>
                  <a:lnTo>
                    <a:pt x="1685543" y="19812"/>
                  </a:lnTo>
                  <a:lnTo>
                    <a:pt x="1685543" y="3610356"/>
                  </a:lnTo>
                  <a:close/>
                </a:path>
              </a:pathLst>
            </a:custGeom>
            <a:ln w="38100">
              <a:solidFill>
                <a:srgbClr val="2E528F"/>
              </a:solidFill>
            </a:ln>
          </p:spPr>
          <p:txBody>
            <a:bodyPr wrap="square" lIns="0" tIns="0" rIns="0" bIns="0" rtlCol="0"/>
            <a:lstStyle/>
            <a:p>
              <a:endParaRPr/>
            </a:p>
          </p:txBody>
        </p:sp>
        <p:sp>
          <p:nvSpPr>
            <p:cNvPr id="27" name="object 27"/>
            <p:cNvSpPr/>
            <p:nvPr/>
          </p:nvSpPr>
          <p:spPr>
            <a:xfrm>
              <a:off x="897636" y="1317625"/>
              <a:ext cx="4236720" cy="420370"/>
            </a:xfrm>
            <a:custGeom>
              <a:avLst/>
              <a:gdLst/>
              <a:ahLst/>
              <a:cxnLst/>
              <a:rect l="l" t="t" r="r" b="b"/>
              <a:pathLst>
                <a:path w="4236720" h="420369">
                  <a:moveTo>
                    <a:pt x="4223893" y="6350"/>
                  </a:moveTo>
                  <a:lnTo>
                    <a:pt x="4223893" y="419862"/>
                  </a:lnTo>
                  <a:lnTo>
                    <a:pt x="4236593" y="419862"/>
                  </a:lnTo>
                  <a:lnTo>
                    <a:pt x="4236593" y="12700"/>
                  </a:lnTo>
                  <a:lnTo>
                    <a:pt x="4230243" y="12700"/>
                  </a:lnTo>
                  <a:lnTo>
                    <a:pt x="4223893" y="6350"/>
                  </a:lnTo>
                  <a:close/>
                </a:path>
                <a:path w="4236720" h="420369">
                  <a:moveTo>
                    <a:pt x="31750" y="334390"/>
                  </a:moveTo>
                  <a:lnTo>
                    <a:pt x="0" y="334390"/>
                  </a:lnTo>
                  <a:lnTo>
                    <a:pt x="38100" y="410590"/>
                  </a:lnTo>
                  <a:lnTo>
                    <a:pt x="69850" y="347090"/>
                  </a:lnTo>
                  <a:lnTo>
                    <a:pt x="31750" y="347090"/>
                  </a:lnTo>
                  <a:lnTo>
                    <a:pt x="31750" y="334390"/>
                  </a:lnTo>
                  <a:close/>
                </a:path>
                <a:path w="4236720" h="420369">
                  <a:moveTo>
                    <a:pt x="4236593" y="0"/>
                  </a:moveTo>
                  <a:lnTo>
                    <a:pt x="31750" y="0"/>
                  </a:lnTo>
                  <a:lnTo>
                    <a:pt x="31750" y="347090"/>
                  </a:lnTo>
                  <a:lnTo>
                    <a:pt x="44450" y="347090"/>
                  </a:lnTo>
                  <a:lnTo>
                    <a:pt x="44450" y="12700"/>
                  </a:lnTo>
                  <a:lnTo>
                    <a:pt x="38100" y="12700"/>
                  </a:lnTo>
                  <a:lnTo>
                    <a:pt x="44450" y="6350"/>
                  </a:lnTo>
                  <a:lnTo>
                    <a:pt x="4236593" y="6350"/>
                  </a:lnTo>
                  <a:lnTo>
                    <a:pt x="4236593" y="0"/>
                  </a:lnTo>
                  <a:close/>
                </a:path>
                <a:path w="4236720" h="420369">
                  <a:moveTo>
                    <a:pt x="76200" y="334390"/>
                  </a:moveTo>
                  <a:lnTo>
                    <a:pt x="44450" y="334390"/>
                  </a:lnTo>
                  <a:lnTo>
                    <a:pt x="44450" y="347090"/>
                  </a:lnTo>
                  <a:lnTo>
                    <a:pt x="69850" y="347090"/>
                  </a:lnTo>
                  <a:lnTo>
                    <a:pt x="76200" y="334390"/>
                  </a:lnTo>
                  <a:close/>
                </a:path>
                <a:path w="4236720" h="420369">
                  <a:moveTo>
                    <a:pt x="44450" y="6350"/>
                  </a:moveTo>
                  <a:lnTo>
                    <a:pt x="38100" y="12700"/>
                  </a:lnTo>
                  <a:lnTo>
                    <a:pt x="44450" y="12700"/>
                  </a:lnTo>
                  <a:lnTo>
                    <a:pt x="44450" y="6350"/>
                  </a:lnTo>
                  <a:close/>
                </a:path>
                <a:path w="4236720" h="420369">
                  <a:moveTo>
                    <a:pt x="4223893" y="6350"/>
                  </a:moveTo>
                  <a:lnTo>
                    <a:pt x="44450" y="6350"/>
                  </a:lnTo>
                  <a:lnTo>
                    <a:pt x="44450" y="12700"/>
                  </a:lnTo>
                  <a:lnTo>
                    <a:pt x="4223893" y="12700"/>
                  </a:lnTo>
                  <a:lnTo>
                    <a:pt x="4223893" y="6350"/>
                  </a:lnTo>
                  <a:close/>
                </a:path>
                <a:path w="4236720" h="420369">
                  <a:moveTo>
                    <a:pt x="4236593" y="6350"/>
                  </a:moveTo>
                  <a:lnTo>
                    <a:pt x="4223893" y="6350"/>
                  </a:lnTo>
                  <a:lnTo>
                    <a:pt x="4230243" y="12700"/>
                  </a:lnTo>
                  <a:lnTo>
                    <a:pt x="4236593" y="12700"/>
                  </a:lnTo>
                  <a:lnTo>
                    <a:pt x="4236593" y="6350"/>
                  </a:lnTo>
                  <a:close/>
                </a:path>
              </a:pathLst>
            </a:custGeom>
            <a:solidFill>
              <a:srgbClr val="4471C4"/>
            </a:solidFill>
          </p:spPr>
          <p:txBody>
            <a:bodyPr wrap="square" lIns="0" tIns="0" rIns="0" bIns="0" rtlCol="0"/>
            <a:lstStyle/>
            <a:p>
              <a:endParaRPr/>
            </a:p>
          </p:txBody>
        </p:sp>
        <p:pic>
          <p:nvPicPr>
            <p:cNvPr id="28" name="object 28"/>
            <p:cNvPicPr/>
            <p:nvPr/>
          </p:nvPicPr>
          <p:blipFill>
            <a:blip r:embed="rId3" cstate="print"/>
            <a:stretch>
              <a:fillRect/>
            </a:stretch>
          </p:blipFill>
          <p:spPr>
            <a:xfrm>
              <a:off x="7694676" y="3127248"/>
              <a:ext cx="76200" cy="179197"/>
            </a:xfrm>
            <a:prstGeom prst="rect">
              <a:avLst/>
            </a:prstGeom>
          </p:spPr>
        </p:pic>
        <p:pic>
          <p:nvPicPr>
            <p:cNvPr id="29" name="object 29"/>
            <p:cNvPicPr/>
            <p:nvPr/>
          </p:nvPicPr>
          <p:blipFill>
            <a:blip r:embed="rId4" cstate="print"/>
            <a:stretch>
              <a:fillRect/>
            </a:stretch>
          </p:blipFill>
          <p:spPr>
            <a:xfrm>
              <a:off x="8019288" y="3127248"/>
              <a:ext cx="76200" cy="179197"/>
            </a:xfrm>
            <a:prstGeom prst="rect">
              <a:avLst/>
            </a:prstGeom>
          </p:spPr>
        </p:pic>
        <p:sp>
          <p:nvSpPr>
            <p:cNvPr id="30" name="object 30"/>
            <p:cNvSpPr/>
            <p:nvPr/>
          </p:nvSpPr>
          <p:spPr>
            <a:xfrm>
              <a:off x="6980682" y="1713738"/>
              <a:ext cx="4829810" cy="3609340"/>
            </a:xfrm>
            <a:custGeom>
              <a:avLst/>
              <a:gdLst/>
              <a:ahLst/>
              <a:cxnLst/>
              <a:rect l="l" t="t" r="r" b="b"/>
              <a:pathLst>
                <a:path w="4829809" h="3609340">
                  <a:moveTo>
                    <a:pt x="0" y="3608831"/>
                  </a:moveTo>
                  <a:lnTo>
                    <a:pt x="2004060" y="3608831"/>
                  </a:lnTo>
                  <a:lnTo>
                    <a:pt x="2004060" y="6095"/>
                  </a:lnTo>
                  <a:lnTo>
                    <a:pt x="0" y="6095"/>
                  </a:lnTo>
                  <a:lnTo>
                    <a:pt x="0" y="3608831"/>
                  </a:lnTo>
                  <a:close/>
                </a:path>
                <a:path w="4829809" h="3609340">
                  <a:moveTo>
                    <a:pt x="2173224" y="3589020"/>
                  </a:moveTo>
                  <a:lnTo>
                    <a:pt x="4829556" y="3589020"/>
                  </a:lnTo>
                  <a:lnTo>
                    <a:pt x="4829556" y="0"/>
                  </a:lnTo>
                  <a:lnTo>
                    <a:pt x="2173224" y="0"/>
                  </a:lnTo>
                  <a:lnTo>
                    <a:pt x="2173224" y="3589020"/>
                  </a:lnTo>
                  <a:close/>
                </a:path>
              </a:pathLst>
            </a:custGeom>
            <a:ln w="38100">
              <a:solidFill>
                <a:srgbClr val="2E528F"/>
              </a:solidFill>
            </a:ln>
          </p:spPr>
          <p:txBody>
            <a:bodyPr wrap="square" lIns="0" tIns="0" rIns="0" bIns="0" rtlCol="0"/>
            <a:lstStyle/>
            <a:p>
              <a:endParaRPr/>
            </a:p>
          </p:txBody>
        </p:sp>
      </p:grpSp>
      <p:sp>
        <p:nvSpPr>
          <p:cNvPr id="31" name="object 31"/>
          <p:cNvSpPr txBox="1"/>
          <p:nvPr/>
        </p:nvSpPr>
        <p:spPr>
          <a:xfrm>
            <a:off x="704799" y="2013965"/>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4</a:t>
            </a:r>
            <a:endParaRPr sz="1200">
              <a:latin typeface="Calibri"/>
              <a:cs typeface="Calibri"/>
            </a:endParaRPr>
          </a:p>
        </p:txBody>
      </p:sp>
      <p:grpSp>
        <p:nvGrpSpPr>
          <p:cNvPr id="32" name="object 32"/>
          <p:cNvGrpSpPr/>
          <p:nvPr/>
        </p:nvGrpSpPr>
        <p:grpSpPr>
          <a:xfrm>
            <a:off x="278638" y="2191257"/>
            <a:ext cx="587375" cy="255270"/>
            <a:chOff x="278638" y="2191257"/>
            <a:chExt cx="587375" cy="255270"/>
          </a:xfrm>
        </p:grpSpPr>
        <p:sp>
          <p:nvSpPr>
            <p:cNvPr id="33" name="object 33"/>
            <p:cNvSpPr/>
            <p:nvPr/>
          </p:nvSpPr>
          <p:spPr>
            <a:xfrm>
              <a:off x="284988" y="2197607"/>
              <a:ext cx="574675" cy="242570"/>
            </a:xfrm>
            <a:custGeom>
              <a:avLst/>
              <a:gdLst/>
              <a:ahLst/>
              <a:cxnLst/>
              <a:rect l="l" t="t" r="r" b="b"/>
              <a:pathLst>
                <a:path w="574675" h="242569">
                  <a:moveTo>
                    <a:pt x="574548" y="0"/>
                  </a:moveTo>
                  <a:lnTo>
                    <a:pt x="0" y="0"/>
                  </a:lnTo>
                  <a:lnTo>
                    <a:pt x="114909" y="242315"/>
                  </a:lnTo>
                  <a:lnTo>
                    <a:pt x="459638" y="242315"/>
                  </a:lnTo>
                  <a:lnTo>
                    <a:pt x="574548" y="0"/>
                  </a:lnTo>
                  <a:close/>
                </a:path>
              </a:pathLst>
            </a:custGeom>
            <a:solidFill>
              <a:srgbClr val="4471C4"/>
            </a:solidFill>
          </p:spPr>
          <p:txBody>
            <a:bodyPr wrap="square" lIns="0" tIns="0" rIns="0" bIns="0" rtlCol="0"/>
            <a:lstStyle/>
            <a:p>
              <a:endParaRPr/>
            </a:p>
          </p:txBody>
        </p:sp>
        <p:sp>
          <p:nvSpPr>
            <p:cNvPr id="34" name="object 34"/>
            <p:cNvSpPr/>
            <p:nvPr/>
          </p:nvSpPr>
          <p:spPr>
            <a:xfrm>
              <a:off x="284988" y="2197607"/>
              <a:ext cx="574675" cy="242570"/>
            </a:xfrm>
            <a:custGeom>
              <a:avLst/>
              <a:gdLst/>
              <a:ahLst/>
              <a:cxnLst/>
              <a:rect l="l" t="t" r="r" b="b"/>
              <a:pathLst>
                <a:path w="574675" h="242569">
                  <a:moveTo>
                    <a:pt x="0" y="0"/>
                  </a:moveTo>
                  <a:lnTo>
                    <a:pt x="574548" y="0"/>
                  </a:lnTo>
                  <a:lnTo>
                    <a:pt x="459638" y="242315"/>
                  </a:lnTo>
                  <a:lnTo>
                    <a:pt x="114909" y="242315"/>
                  </a:lnTo>
                  <a:lnTo>
                    <a:pt x="0" y="0"/>
                  </a:lnTo>
                  <a:close/>
                </a:path>
              </a:pathLst>
            </a:custGeom>
            <a:ln w="12700">
              <a:solidFill>
                <a:srgbClr val="2E528F"/>
              </a:solidFill>
            </a:ln>
          </p:spPr>
          <p:txBody>
            <a:bodyPr wrap="square" lIns="0" tIns="0" rIns="0" bIns="0" rtlCol="0"/>
            <a:lstStyle/>
            <a:p>
              <a:endParaRPr/>
            </a:p>
          </p:txBody>
        </p:sp>
        <p:pic>
          <p:nvPicPr>
            <p:cNvPr id="35" name="object 35"/>
            <p:cNvPicPr/>
            <p:nvPr/>
          </p:nvPicPr>
          <p:blipFill>
            <a:blip r:embed="rId5" cstate="print"/>
            <a:stretch>
              <a:fillRect/>
            </a:stretch>
          </p:blipFill>
          <p:spPr>
            <a:xfrm>
              <a:off x="493522" y="2191257"/>
              <a:ext cx="152908" cy="98043"/>
            </a:xfrm>
            <a:prstGeom prst="rect">
              <a:avLst/>
            </a:prstGeom>
          </p:spPr>
        </p:pic>
      </p:grpSp>
      <p:sp>
        <p:nvSpPr>
          <p:cNvPr id="36" name="object 36"/>
          <p:cNvSpPr txBox="1"/>
          <p:nvPr/>
        </p:nvSpPr>
        <p:spPr>
          <a:xfrm>
            <a:off x="419811" y="2310764"/>
            <a:ext cx="177800" cy="101600"/>
          </a:xfrm>
          <a:prstGeom prst="rect">
            <a:avLst/>
          </a:prstGeom>
        </p:spPr>
        <p:txBody>
          <a:bodyPr vert="vert" wrap="square" lIns="0" tIns="0" rIns="0" bIns="0" rtlCol="0">
            <a:spAutoFit/>
          </a:bodyPr>
          <a:lstStyle/>
          <a:p>
            <a:pPr marL="12700">
              <a:lnSpc>
                <a:spcPts val="1240"/>
              </a:lnSpc>
            </a:pPr>
            <a:r>
              <a:rPr sz="1200" dirty="0">
                <a:solidFill>
                  <a:srgbClr val="FFFFFF"/>
                </a:solidFill>
                <a:latin typeface="Calibri"/>
                <a:cs typeface="Calibri"/>
              </a:rPr>
              <a:t>+</a:t>
            </a:r>
            <a:endParaRPr sz="1200">
              <a:latin typeface="Calibri"/>
              <a:cs typeface="Calibri"/>
            </a:endParaRPr>
          </a:p>
        </p:txBody>
      </p:sp>
      <p:grpSp>
        <p:nvGrpSpPr>
          <p:cNvPr id="37" name="object 37"/>
          <p:cNvGrpSpPr/>
          <p:nvPr/>
        </p:nvGrpSpPr>
        <p:grpSpPr>
          <a:xfrm>
            <a:off x="571245" y="2435351"/>
            <a:ext cx="502284" cy="538480"/>
            <a:chOff x="571245" y="2435351"/>
            <a:chExt cx="502284" cy="538480"/>
          </a:xfrm>
        </p:grpSpPr>
        <p:sp>
          <p:nvSpPr>
            <p:cNvPr id="38" name="object 38"/>
            <p:cNvSpPr/>
            <p:nvPr/>
          </p:nvSpPr>
          <p:spPr>
            <a:xfrm>
              <a:off x="746759" y="2691383"/>
              <a:ext cx="320040" cy="276225"/>
            </a:xfrm>
            <a:custGeom>
              <a:avLst/>
              <a:gdLst/>
              <a:ahLst/>
              <a:cxnLst/>
              <a:rect l="l" t="t" r="r" b="b"/>
              <a:pathLst>
                <a:path w="320040" h="276225">
                  <a:moveTo>
                    <a:pt x="320040" y="0"/>
                  </a:moveTo>
                  <a:lnTo>
                    <a:pt x="0" y="0"/>
                  </a:lnTo>
                  <a:lnTo>
                    <a:pt x="0" y="275844"/>
                  </a:lnTo>
                  <a:lnTo>
                    <a:pt x="320040" y="275844"/>
                  </a:lnTo>
                  <a:lnTo>
                    <a:pt x="320040" y="0"/>
                  </a:lnTo>
                  <a:close/>
                </a:path>
              </a:pathLst>
            </a:custGeom>
            <a:solidFill>
              <a:srgbClr val="4471C4"/>
            </a:solidFill>
          </p:spPr>
          <p:txBody>
            <a:bodyPr wrap="square" lIns="0" tIns="0" rIns="0" bIns="0" rtlCol="0"/>
            <a:lstStyle/>
            <a:p>
              <a:endParaRPr/>
            </a:p>
          </p:txBody>
        </p:sp>
        <p:sp>
          <p:nvSpPr>
            <p:cNvPr id="39" name="object 39"/>
            <p:cNvSpPr/>
            <p:nvPr/>
          </p:nvSpPr>
          <p:spPr>
            <a:xfrm>
              <a:off x="746759" y="2691383"/>
              <a:ext cx="320040" cy="276225"/>
            </a:xfrm>
            <a:custGeom>
              <a:avLst/>
              <a:gdLst/>
              <a:ahLst/>
              <a:cxnLst/>
              <a:rect l="l" t="t" r="r" b="b"/>
              <a:pathLst>
                <a:path w="320040" h="276225">
                  <a:moveTo>
                    <a:pt x="0" y="275844"/>
                  </a:moveTo>
                  <a:lnTo>
                    <a:pt x="320040" y="275844"/>
                  </a:lnTo>
                  <a:lnTo>
                    <a:pt x="320040" y="0"/>
                  </a:lnTo>
                  <a:lnTo>
                    <a:pt x="0" y="0"/>
                  </a:lnTo>
                  <a:lnTo>
                    <a:pt x="0" y="275844"/>
                  </a:lnTo>
                  <a:close/>
                </a:path>
              </a:pathLst>
            </a:custGeom>
            <a:ln w="12699">
              <a:solidFill>
                <a:srgbClr val="2E528F"/>
              </a:solidFill>
            </a:ln>
          </p:spPr>
          <p:txBody>
            <a:bodyPr wrap="square" lIns="0" tIns="0" rIns="0" bIns="0" rtlCol="0"/>
            <a:lstStyle/>
            <a:p>
              <a:endParaRPr/>
            </a:p>
          </p:txBody>
        </p:sp>
        <p:sp>
          <p:nvSpPr>
            <p:cNvPr id="40" name="object 40"/>
            <p:cNvSpPr/>
            <p:nvPr/>
          </p:nvSpPr>
          <p:spPr>
            <a:xfrm>
              <a:off x="571245" y="2435351"/>
              <a:ext cx="176530" cy="431800"/>
            </a:xfrm>
            <a:custGeom>
              <a:avLst/>
              <a:gdLst/>
              <a:ahLst/>
              <a:cxnLst/>
              <a:rect l="l" t="t" r="r" b="b"/>
              <a:pathLst>
                <a:path w="176529" h="431800">
                  <a:moveTo>
                    <a:pt x="100241" y="355346"/>
                  </a:moveTo>
                  <a:lnTo>
                    <a:pt x="100241" y="431546"/>
                  </a:lnTo>
                  <a:lnTo>
                    <a:pt x="163741" y="399796"/>
                  </a:lnTo>
                  <a:lnTo>
                    <a:pt x="112941" y="399796"/>
                  </a:lnTo>
                  <a:lnTo>
                    <a:pt x="112941" y="387096"/>
                  </a:lnTo>
                  <a:lnTo>
                    <a:pt x="163741" y="387096"/>
                  </a:lnTo>
                  <a:lnTo>
                    <a:pt x="100241" y="355346"/>
                  </a:lnTo>
                  <a:close/>
                </a:path>
                <a:path w="176529" h="431800">
                  <a:moveTo>
                    <a:pt x="12700" y="0"/>
                  </a:moveTo>
                  <a:lnTo>
                    <a:pt x="0" y="0"/>
                  </a:lnTo>
                  <a:lnTo>
                    <a:pt x="0" y="399796"/>
                  </a:lnTo>
                  <a:lnTo>
                    <a:pt x="100241" y="399796"/>
                  </a:lnTo>
                  <a:lnTo>
                    <a:pt x="100241" y="393446"/>
                  </a:lnTo>
                  <a:lnTo>
                    <a:pt x="12700" y="393446"/>
                  </a:lnTo>
                  <a:lnTo>
                    <a:pt x="6350" y="387096"/>
                  </a:lnTo>
                  <a:lnTo>
                    <a:pt x="12700" y="387096"/>
                  </a:lnTo>
                  <a:lnTo>
                    <a:pt x="12700" y="0"/>
                  </a:lnTo>
                  <a:close/>
                </a:path>
                <a:path w="176529" h="431800">
                  <a:moveTo>
                    <a:pt x="163741" y="387096"/>
                  </a:moveTo>
                  <a:lnTo>
                    <a:pt x="112941" y="387096"/>
                  </a:lnTo>
                  <a:lnTo>
                    <a:pt x="112941" y="399796"/>
                  </a:lnTo>
                  <a:lnTo>
                    <a:pt x="163741" y="399796"/>
                  </a:lnTo>
                  <a:lnTo>
                    <a:pt x="176441" y="393446"/>
                  </a:lnTo>
                  <a:lnTo>
                    <a:pt x="163741" y="387096"/>
                  </a:lnTo>
                  <a:close/>
                </a:path>
                <a:path w="176529" h="431800">
                  <a:moveTo>
                    <a:pt x="12700" y="387096"/>
                  </a:moveTo>
                  <a:lnTo>
                    <a:pt x="6350" y="387096"/>
                  </a:lnTo>
                  <a:lnTo>
                    <a:pt x="12700" y="393446"/>
                  </a:lnTo>
                  <a:lnTo>
                    <a:pt x="12700" y="387096"/>
                  </a:lnTo>
                  <a:close/>
                </a:path>
                <a:path w="176529" h="431800">
                  <a:moveTo>
                    <a:pt x="100241" y="387096"/>
                  </a:moveTo>
                  <a:lnTo>
                    <a:pt x="12700" y="387096"/>
                  </a:lnTo>
                  <a:lnTo>
                    <a:pt x="12700" y="393446"/>
                  </a:lnTo>
                  <a:lnTo>
                    <a:pt x="100241" y="393446"/>
                  </a:lnTo>
                  <a:lnTo>
                    <a:pt x="100241" y="387096"/>
                  </a:lnTo>
                  <a:close/>
                </a:path>
              </a:pathLst>
            </a:custGeom>
            <a:solidFill>
              <a:srgbClr val="4471C4"/>
            </a:solidFill>
          </p:spPr>
          <p:txBody>
            <a:bodyPr wrap="square" lIns="0" tIns="0" rIns="0" bIns="0" rtlCol="0"/>
            <a:lstStyle/>
            <a:p>
              <a:endParaRPr/>
            </a:p>
          </p:txBody>
        </p:sp>
      </p:grpSp>
      <p:sp>
        <p:nvSpPr>
          <p:cNvPr id="41" name="object 41"/>
          <p:cNvSpPr txBox="1"/>
          <p:nvPr/>
        </p:nvSpPr>
        <p:spPr>
          <a:xfrm>
            <a:off x="738327" y="2715259"/>
            <a:ext cx="25463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MU</a:t>
            </a:r>
            <a:endParaRPr sz="1200">
              <a:latin typeface="Calibri"/>
              <a:cs typeface="Calibri"/>
            </a:endParaRPr>
          </a:p>
        </p:txBody>
      </p:sp>
      <p:grpSp>
        <p:nvGrpSpPr>
          <p:cNvPr id="42" name="object 42"/>
          <p:cNvGrpSpPr/>
          <p:nvPr/>
        </p:nvGrpSpPr>
        <p:grpSpPr>
          <a:xfrm>
            <a:off x="347218" y="968247"/>
            <a:ext cx="6805295" cy="2404110"/>
            <a:chOff x="347218" y="968247"/>
            <a:chExt cx="6805295" cy="2404110"/>
          </a:xfrm>
        </p:grpSpPr>
        <p:sp>
          <p:nvSpPr>
            <p:cNvPr id="43" name="object 43"/>
            <p:cNvSpPr/>
            <p:nvPr/>
          </p:nvSpPr>
          <p:spPr>
            <a:xfrm>
              <a:off x="353568" y="968247"/>
              <a:ext cx="6798945" cy="2404110"/>
            </a:xfrm>
            <a:custGeom>
              <a:avLst/>
              <a:gdLst/>
              <a:ahLst/>
              <a:cxnLst/>
              <a:rect l="l" t="t" r="r" b="b"/>
              <a:pathLst>
                <a:path w="6798945" h="2404110">
                  <a:moveTo>
                    <a:pt x="265176" y="828548"/>
                  </a:moveTo>
                  <a:lnTo>
                    <a:pt x="0" y="828548"/>
                  </a:lnTo>
                  <a:lnTo>
                    <a:pt x="0" y="1083056"/>
                  </a:lnTo>
                  <a:lnTo>
                    <a:pt x="265176" y="1083056"/>
                  </a:lnTo>
                  <a:lnTo>
                    <a:pt x="265176" y="828548"/>
                  </a:lnTo>
                  <a:close/>
                </a:path>
                <a:path w="6798945" h="2404110">
                  <a:moveTo>
                    <a:pt x="6798564" y="0"/>
                  </a:moveTo>
                  <a:lnTo>
                    <a:pt x="670306" y="0"/>
                  </a:lnTo>
                  <a:lnTo>
                    <a:pt x="670306" y="682244"/>
                  </a:lnTo>
                  <a:lnTo>
                    <a:pt x="638556" y="682244"/>
                  </a:lnTo>
                  <a:lnTo>
                    <a:pt x="676656" y="758444"/>
                  </a:lnTo>
                  <a:lnTo>
                    <a:pt x="708406" y="694944"/>
                  </a:lnTo>
                  <a:lnTo>
                    <a:pt x="714756" y="682244"/>
                  </a:lnTo>
                  <a:lnTo>
                    <a:pt x="683006" y="682244"/>
                  </a:lnTo>
                  <a:lnTo>
                    <a:pt x="683006" y="12700"/>
                  </a:lnTo>
                  <a:lnTo>
                    <a:pt x="6785864" y="12700"/>
                  </a:lnTo>
                  <a:lnTo>
                    <a:pt x="6785864" y="2391156"/>
                  </a:lnTo>
                  <a:lnTo>
                    <a:pt x="6669659" y="2391156"/>
                  </a:lnTo>
                  <a:lnTo>
                    <a:pt x="6669659" y="2403856"/>
                  </a:lnTo>
                  <a:lnTo>
                    <a:pt x="6798564" y="2403856"/>
                  </a:lnTo>
                  <a:lnTo>
                    <a:pt x="6798564" y="2397506"/>
                  </a:lnTo>
                  <a:lnTo>
                    <a:pt x="6798564" y="2391156"/>
                  </a:lnTo>
                  <a:lnTo>
                    <a:pt x="6798564" y="12700"/>
                  </a:lnTo>
                  <a:lnTo>
                    <a:pt x="6798564" y="6350"/>
                  </a:lnTo>
                  <a:lnTo>
                    <a:pt x="6798564" y="0"/>
                  </a:lnTo>
                  <a:close/>
                </a:path>
              </a:pathLst>
            </a:custGeom>
            <a:solidFill>
              <a:srgbClr val="4471C4"/>
            </a:solidFill>
          </p:spPr>
          <p:txBody>
            <a:bodyPr wrap="square" lIns="0" tIns="0" rIns="0" bIns="0" rtlCol="0"/>
            <a:lstStyle/>
            <a:p>
              <a:endParaRPr/>
            </a:p>
          </p:txBody>
        </p:sp>
        <p:sp>
          <p:nvSpPr>
            <p:cNvPr id="44" name="object 44"/>
            <p:cNvSpPr/>
            <p:nvPr/>
          </p:nvSpPr>
          <p:spPr>
            <a:xfrm>
              <a:off x="353568" y="1796795"/>
              <a:ext cx="265430" cy="254635"/>
            </a:xfrm>
            <a:custGeom>
              <a:avLst/>
              <a:gdLst/>
              <a:ahLst/>
              <a:cxnLst/>
              <a:rect l="l" t="t" r="r" b="b"/>
              <a:pathLst>
                <a:path w="265430" h="254635">
                  <a:moveTo>
                    <a:pt x="0" y="254508"/>
                  </a:moveTo>
                  <a:lnTo>
                    <a:pt x="265176" y="254508"/>
                  </a:lnTo>
                  <a:lnTo>
                    <a:pt x="265176" y="0"/>
                  </a:lnTo>
                  <a:lnTo>
                    <a:pt x="0" y="0"/>
                  </a:lnTo>
                  <a:lnTo>
                    <a:pt x="0" y="254508"/>
                  </a:lnTo>
                  <a:close/>
                </a:path>
              </a:pathLst>
            </a:custGeom>
            <a:ln w="12700">
              <a:solidFill>
                <a:srgbClr val="2E528F"/>
              </a:solidFill>
            </a:ln>
          </p:spPr>
          <p:txBody>
            <a:bodyPr wrap="square" lIns="0" tIns="0" rIns="0" bIns="0" rtlCol="0"/>
            <a:lstStyle/>
            <a:p>
              <a:endParaRPr/>
            </a:p>
          </p:txBody>
        </p:sp>
      </p:grpSp>
      <p:sp>
        <p:nvSpPr>
          <p:cNvPr id="45" name="object 45"/>
          <p:cNvSpPr txBox="1"/>
          <p:nvPr/>
        </p:nvSpPr>
        <p:spPr>
          <a:xfrm>
            <a:off x="399389" y="1821560"/>
            <a:ext cx="18669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PC</a:t>
            </a:r>
            <a:endParaRPr sz="1200">
              <a:latin typeface="Calibri"/>
              <a:cs typeface="Calibri"/>
            </a:endParaRPr>
          </a:p>
        </p:txBody>
      </p:sp>
      <p:grpSp>
        <p:nvGrpSpPr>
          <p:cNvPr id="46" name="object 46"/>
          <p:cNvGrpSpPr/>
          <p:nvPr/>
        </p:nvGrpSpPr>
        <p:grpSpPr>
          <a:xfrm>
            <a:off x="118619" y="1886711"/>
            <a:ext cx="10565765" cy="4584700"/>
            <a:chOff x="118619" y="1886711"/>
            <a:chExt cx="10565765" cy="4584700"/>
          </a:xfrm>
        </p:grpSpPr>
        <p:pic>
          <p:nvPicPr>
            <p:cNvPr id="47" name="object 47"/>
            <p:cNvPicPr/>
            <p:nvPr/>
          </p:nvPicPr>
          <p:blipFill>
            <a:blip r:embed="rId6" cstate="print"/>
            <a:stretch>
              <a:fillRect/>
            </a:stretch>
          </p:blipFill>
          <p:spPr>
            <a:xfrm>
              <a:off x="341376" y="2031491"/>
              <a:ext cx="76200" cy="159638"/>
            </a:xfrm>
            <a:prstGeom prst="rect">
              <a:avLst/>
            </a:prstGeom>
          </p:spPr>
        </p:pic>
        <p:sp>
          <p:nvSpPr>
            <p:cNvPr id="48" name="object 48"/>
            <p:cNvSpPr/>
            <p:nvPr/>
          </p:nvSpPr>
          <p:spPr>
            <a:xfrm>
              <a:off x="118618" y="1886711"/>
              <a:ext cx="1484630" cy="1316990"/>
            </a:xfrm>
            <a:custGeom>
              <a:avLst/>
              <a:gdLst/>
              <a:ahLst/>
              <a:cxnLst/>
              <a:rect l="l" t="t" r="r" b="b"/>
              <a:pathLst>
                <a:path w="1484630" h="1316989">
                  <a:moveTo>
                    <a:pt x="794118" y="1081532"/>
                  </a:moveTo>
                  <a:lnTo>
                    <a:pt x="781418" y="1081532"/>
                  </a:lnTo>
                  <a:lnTo>
                    <a:pt x="781418" y="1303782"/>
                  </a:lnTo>
                  <a:lnTo>
                    <a:pt x="12700" y="1303782"/>
                  </a:lnTo>
                  <a:lnTo>
                    <a:pt x="12700" y="44450"/>
                  </a:lnTo>
                  <a:lnTo>
                    <a:pt x="158750" y="44450"/>
                  </a:lnTo>
                  <a:lnTo>
                    <a:pt x="158750" y="76200"/>
                  </a:lnTo>
                  <a:lnTo>
                    <a:pt x="222250" y="44450"/>
                  </a:lnTo>
                  <a:lnTo>
                    <a:pt x="234950" y="38100"/>
                  </a:lnTo>
                  <a:lnTo>
                    <a:pt x="222250" y="31750"/>
                  </a:lnTo>
                  <a:lnTo>
                    <a:pt x="158750" y="0"/>
                  </a:lnTo>
                  <a:lnTo>
                    <a:pt x="158750" y="31750"/>
                  </a:lnTo>
                  <a:lnTo>
                    <a:pt x="0" y="31750"/>
                  </a:lnTo>
                  <a:lnTo>
                    <a:pt x="0" y="1316482"/>
                  </a:lnTo>
                  <a:lnTo>
                    <a:pt x="794118" y="1316482"/>
                  </a:lnTo>
                  <a:lnTo>
                    <a:pt x="794118" y="1310132"/>
                  </a:lnTo>
                  <a:lnTo>
                    <a:pt x="794118" y="1303782"/>
                  </a:lnTo>
                  <a:lnTo>
                    <a:pt x="794118" y="1081532"/>
                  </a:lnTo>
                  <a:close/>
                </a:path>
                <a:path w="1484630" h="1316989">
                  <a:moveTo>
                    <a:pt x="1120152" y="542290"/>
                  </a:moveTo>
                  <a:lnTo>
                    <a:pt x="786384" y="542290"/>
                  </a:lnTo>
                  <a:lnTo>
                    <a:pt x="786384" y="727456"/>
                  </a:lnTo>
                  <a:lnTo>
                    <a:pt x="754634" y="727456"/>
                  </a:lnTo>
                  <a:lnTo>
                    <a:pt x="792734" y="803656"/>
                  </a:lnTo>
                  <a:lnTo>
                    <a:pt x="824484" y="740156"/>
                  </a:lnTo>
                  <a:lnTo>
                    <a:pt x="830834" y="727456"/>
                  </a:lnTo>
                  <a:lnTo>
                    <a:pt x="799084" y="727456"/>
                  </a:lnTo>
                  <a:lnTo>
                    <a:pt x="799084" y="554990"/>
                  </a:lnTo>
                  <a:lnTo>
                    <a:pt x="1120152" y="554990"/>
                  </a:lnTo>
                  <a:lnTo>
                    <a:pt x="1120152" y="548640"/>
                  </a:lnTo>
                  <a:lnTo>
                    <a:pt x="1120152" y="542290"/>
                  </a:lnTo>
                  <a:close/>
                </a:path>
                <a:path w="1484630" h="1316989">
                  <a:moveTo>
                    <a:pt x="1484503" y="994918"/>
                  </a:moveTo>
                  <a:lnTo>
                    <a:pt x="1024382" y="994918"/>
                  </a:lnTo>
                  <a:lnTo>
                    <a:pt x="1024382" y="963168"/>
                  </a:lnTo>
                  <a:lnTo>
                    <a:pt x="948182" y="1001268"/>
                  </a:lnTo>
                  <a:lnTo>
                    <a:pt x="1024382" y="1039368"/>
                  </a:lnTo>
                  <a:lnTo>
                    <a:pt x="1024382" y="1007618"/>
                  </a:lnTo>
                  <a:lnTo>
                    <a:pt x="1484503" y="1007618"/>
                  </a:lnTo>
                  <a:lnTo>
                    <a:pt x="1484503" y="994918"/>
                  </a:lnTo>
                  <a:close/>
                </a:path>
              </a:pathLst>
            </a:custGeom>
            <a:solidFill>
              <a:srgbClr val="4471C4"/>
            </a:solidFill>
          </p:spPr>
          <p:txBody>
            <a:bodyPr wrap="square" lIns="0" tIns="0" rIns="0" bIns="0" rtlCol="0"/>
            <a:lstStyle/>
            <a:p>
              <a:endParaRPr/>
            </a:p>
          </p:txBody>
        </p:sp>
        <p:pic>
          <p:nvPicPr>
            <p:cNvPr id="49" name="object 49"/>
            <p:cNvPicPr/>
            <p:nvPr/>
          </p:nvPicPr>
          <p:blipFill>
            <a:blip r:embed="rId6" cstate="print"/>
            <a:stretch>
              <a:fillRect/>
            </a:stretch>
          </p:blipFill>
          <p:spPr>
            <a:xfrm>
              <a:off x="949451" y="2951987"/>
              <a:ext cx="76200" cy="159638"/>
            </a:xfrm>
            <a:prstGeom prst="rect">
              <a:avLst/>
            </a:prstGeom>
          </p:spPr>
        </p:pic>
        <p:sp>
          <p:nvSpPr>
            <p:cNvPr id="50" name="object 50"/>
            <p:cNvSpPr/>
            <p:nvPr/>
          </p:nvSpPr>
          <p:spPr>
            <a:xfrm>
              <a:off x="2292095" y="4034027"/>
              <a:ext cx="990600" cy="264160"/>
            </a:xfrm>
            <a:custGeom>
              <a:avLst/>
              <a:gdLst/>
              <a:ahLst/>
              <a:cxnLst/>
              <a:rect l="l" t="t" r="r" b="b"/>
              <a:pathLst>
                <a:path w="990600" h="264160">
                  <a:moveTo>
                    <a:pt x="990600" y="0"/>
                  </a:moveTo>
                  <a:lnTo>
                    <a:pt x="0" y="0"/>
                  </a:lnTo>
                  <a:lnTo>
                    <a:pt x="0" y="263652"/>
                  </a:lnTo>
                  <a:lnTo>
                    <a:pt x="990600" y="263652"/>
                  </a:lnTo>
                  <a:lnTo>
                    <a:pt x="990600" y="0"/>
                  </a:lnTo>
                  <a:close/>
                </a:path>
              </a:pathLst>
            </a:custGeom>
            <a:solidFill>
              <a:srgbClr val="4471C4"/>
            </a:solidFill>
          </p:spPr>
          <p:txBody>
            <a:bodyPr wrap="square" lIns="0" tIns="0" rIns="0" bIns="0" rtlCol="0"/>
            <a:lstStyle/>
            <a:p>
              <a:endParaRPr/>
            </a:p>
          </p:txBody>
        </p:sp>
        <p:sp>
          <p:nvSpPr>
            <p:cNvPr id="51" name="object 51"/>
            <p:cNvSpPr/>
            <p:nvPr/>
          </p:nvSpPr>
          <p:spPr>
            <a:xfrm>
              <a:off x="2292095" y="4034027"/>
              <a:ext cx="990600" cy="264160"/>
            </a:xfrm>
            <a:custGeom>
              <a:avLst/>
              <a:gdLst/>
              <a:ahLst/>
              <a:cxnLst/>
              <a:rect l="l" t="t" r="r" b="b"/>
              <a:pathLst>
                <a:path w="990600" h="264160">
                  <a:moveTo>
                    <a:pt x="0" y="263652"/>
                  </a:moveTo>
                  <a:lnTo>
                    <a:pt x="990600" y="263652"/>
                  </a:lnTo>
                  <a:lnTo>
                    <a:pt x="990600" y="0"/>
                  </a:lnTo>
                  <a:lnTo>
                    <a:pt x="0" y="0"/>
                  </a:lnTo>
                  <a:lnTo>
                    <a:pt x="0" y="263652"/>
                  </a:lnTo>
                  <a:close/>
                </a:path>
              </a:pathLst>
            </a:custGeom>
            <a:ln w="12700">
              <a:solidFill>
                <a:srgbClr val="2E528F"/>
              </a:solidFill>
            </a:ln>
          </p:spPr>
          <p:txBody>
            <a:bodyPr wrap="square" lIns="0" tIns="0" rIns="0" bIns="0" rtlCol="0"/>
            <a:lstStyle/>
            <a:p>
              <a:endParaRPr/>
            </a:p>
          </p:txBody>
        </p:sp>
        <p:sp>
          <p:nvSpPr>
            <p:cNvPr id="52" name="object 52"/>
            <p:cNvSpPr/>
            <p:nvPr/>
          </p:nvSpPr>
          <p:spPr>
            <a:xfrm>
              <a:off x="2292095" y="4319016"/>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53" name="object 53"/>
            <p:cNvSpPr/>
            <p:nvPr/>
          </p:nvSpPr>
          <p:spPr>
            <a:xfrm>
              <a:off x="2292095" y="4319016"/>
              <a:ext cx="990600" cy="262255"/>
            </a:xfrm>
            <a:custGeom>
              <a:avLst/>
              <a:gdLst/>
              <a:ahLst/>
              <a:cxnLst/>
              <a:rect l="l" t="t" r="r" b="b"/>
              <a:pathLst>
                <a:path w="990600" h="262254">
                  <a:moveTo>
                    <a:pt x="0" y="262128"/>
                  </a:moveTo>
                  <a:lnTo>
                    <a:pt x="990600" y="262128"/>
                  </a:lnTo>
                  <a:lnTo>
                    <a:pt x="990600" y="0"/>
                  </a:lnTo>
                  <a:lnTo>
                    <a:pt x="0" y="0"/>
                  </a:lnTo>
                  <a:lnTo>
                    <a:pt x="0" y="262128"/>
                  </a:lnTo>
                  <a:close/>
                </a:path>
              </a:pathLst>
            </a:custGeom>
            <a:ln w="12700">
              <a:solidFill>
                <a:srgbClr val="2E528F"/>
              </a:solidFill>
            </a:ln>
          </p:spPr>
          <p:txBody>
            <a:bodyPr wrap="square" lIns="0" tIns="0" rIns="0" bIns="0" rtlCol="0"/>
            <a:lstStyle/>
            <a:p>
              <a:endParaRPr/>
            </a:p>
          </p:txBody>
        </p:sp>
        <p:sp>
          <p:nvSpPr>
            <p:cNvPr id="54" name="object 54"/>
            <p:cNvSpPr/>
            <p:nvPr/>
          </p:nvSpPr>
          <p:spPr>
            <a:xfrm>
              <a:off x="2292095" y="4602479"/>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55" name="object 55"/>
            <p:cNvSpPr/>
            <p:nvPr/>
          </p:nvSpPr>
          <p:spPr>
            <a:xfrm>
              <a:off x="2292095" y="4602479"/>
              <a:ext cx="990600" cy="262255"/>
            </a:xfrm>
            <a:custGeom>
              <a:avLst/>
              <a:gdLst/>
              <a:ahLst/>
              <a:cxnLst/>
              <a:rect l="l" t="t" r="r" b="b"/>
              <a:pathLst>
                <a:path w="990600" h="262254">
                  <a:moveTo>
                    <a:pt x="0" y="262128"/>
                  </a:moveTo>
                  <a:lnTo>
                    <a:pt x="990600" y="262128"/>
                  </a:lnTo>
                  <a:lnTo>
                    <a:pt x="990600" y="0"/>
                  </a:lnTo>
                  <a:lnTo>
                    <a:pt x="0" y="0"/>
                  </a:lnTo>
                  <a:lnTo>
                    <a:pt x="0" y="262128"/>
                  </a:lnTo>
                  <a:close/>
                </a:path>
              </a:pathLst>
            </a:custGeom>
            <a:ln w="12700">
              <a:solidFill>
                <a:srgbClr val="2E528F"/>
              </a:solidFill>
            </a:ln>
          </p:spPr>
          <p:txBody>
            <a:bodyPr wrap="square" lIns="0" tIns="0" rIns="0" bIns="0" rtlCol="0"/>
            <a:lstStyle/>
            <a:p>
              <a:endParaRPr/>
            </a:p>
          </p:txBody>
        </p:sp>
        <p:sp>
          <p:nvSpPr>
            <p:cNvPr id="56" name="object 56"/>
            <p:cNvSpPr/>
            <p:nvPr/>
          </p:nvSpPr>
          <p:spPr>
            <a:xfrm>
              <a:off x="2292095" y="4885944"/>
              <a:ext cx="990600" cy="264160"/>
            </a:xfrm>
            <a:custGeom>
              <a:avLst/>
              <a:gdLst/>
              <a:ahLst/>
              <a:cxnLst/>
              <a:rect l="l" t="t" r="r" b="b"/>
              <a:pathLst>
                <a:path w="990600" h="264160">
                  <a:moveTo>
                    <a:pt x="990600" y="0"/>
                  </a:moveTo>
                  <a:lnTo>
                    <a:pt x="0" y="0"/>
                  </a:lnTo>
                  <a:lnTo>
                    <a:pt x="0" y="263651"/>
                  </a:lnTo>
                  <a:lnTo>
                    <a:pt x="990600" y="263651"/>
                  </a:lnTo>
                  <a:lnTo>
                    <a:pt x="990600" y="0"/>
                  </a:lnTo>
                  <a:close/>
                </a:path>
              </a:pathLst>
            </a:custGeom>
            <a:solidFill>
              <a:srgbClr val="4471C4"/>
            </a:solidFill>
          </p:spPr>
          <p:txBody>
            <a:bodyPr wrap="square" lIns="0" tIns="0" rIns="0" bIns="0" rtlCol="0"/>
            <a:lstStyle/>
            <a:p>
              <a:endParaRPr/>
            </a:p>
          </p:txBody>
        </p:sp>
        <p:sp>
          <p:nvSpPr>
            <p:cNvPr id="57" name="object 57"/>
            <p:cNvSpPr/>
            <p:nvPr/>
          </p:nvSpPr>
          <p:spPr>
            <a:xfrm>
              <a:off x="2292095" y="4885944"/>
              <a:ext cx="990600" cy="264160"/>
            </a:xfrm>
            <a:custGeom>
              <a:avLst/>
              <a:gdLst/>
              <a:ahLst/>
              <a:cxnLst/>
              <a:rect l="l" t="t" r="r" b="b"/>
              <a:pathLst>
                <a:path w="990600" h="264160">
                  <a:moveTo>
                    <a:pt x="0" y="263651"/>
                  </a:moveTo>
                  <a:lnTo>
                    <a:pt x="990600" y="263651"/>
                  </a:lnTo>
                  <a:lnTo>
                    <a:pt x="990600" y="0"/>
                  </a:lnTo>
                  <a:lnTo>
                    <a:pt x="0" y="0"/>
                  </a:lnTo>
                  <a:lnTo>
                    <a:pt x="0" y="263651"/>
                  </a:lnTo>
                  <a:close/>
                </a:path>
              </a:pathLst>
            </a:custGeom>
            <a:ln w="12700">
              <a:solidFill>
                <a:srgbClr val="2E528F"/>
              </a:solidFill>
            </a:ln>
          </p:spPr>
          <p:txBody>
            <a:bodyPr wrap="square" lIns="0" tIns="0" rIns="0" bIns="0" rtlCol="0"/>
            <a:lstStyle/>
            <a:p>
              <a:endParaRPr/>
            </a:p>
          </p:txBody>
        </p:sp>
        <p:sp>
          <p:nvSpPr>
            <p:cNvPr id="58" name="object 58"/>
            <p:cNvSpPr/>
            <p:nvPr/>
          </p:nvSpPr>
          <p:spPr>
            <a:xfrm>
              <a:off x="2453640" y="2797809"/>
              <a:ext cx="8230870" cy="3674110"/>
            </a:xfrm>
            <a:custGeom>
              <a:avLst/>
              <a:gdLst/>
              <a:ahLst/>
              <a:cxnLst/>
              <a:rect l="l" t="t" r="r" b="b"/>
              <a:pathLst>
                <a:path w="8230870" h="3674110">
                  <a:moveTo>
                    <a:pt x="667893" y="0"/>
                  </a:moveTo>
                  <a:lnTo>
                    <a:pt x="432943" y="0"/>
                  </a:lnTo>
                  <a:lnTo>
                    <a:pt x="432943" y="12700"/>
                  </a:lnTo>
                  <a:lnTo>
                    <a:pt x="655193" y="12700"/>
                  </a:lnTo>
                  <a:lnTo>
                    <a:pt x="655193" y="1068451"/>
                  </a:lnTo>
                  <a:lnTo>
                    <a:pt x="399034" y="1068451"/>
                  </a:lnTo>
                  <a:lnTo>
                    <a:pt x="399034" y="1107694"/>
                  </a:lnTo>
                  <a:lnTo>
                    <a:pt x="367284" y="1107694"/>
                  </a:lnTo>
                  <a:lnTo>
                    <a:pt x="405384" y="1183894"/>
                  </a:lnTo>
                  <a:lnTo>
                    <a:pt x="437134" y="1120394"/>
                  </a:lnTo>
                  <a:lnTo>
                    <a:pt x="443484" y="1107694"/>
                  </a:lnTo>
                  <a:lnTo>
                    <a:pt x="411734" y="1107694"/>
                  </a:lnTo>
                  <a:lnTo>
                    <a:pt x="411734" y="1081151"/>
                  </a:lnTo>
                  <a:lnTo>
                    <a:pt x="667893" y="1081151"/>
                  </a:lnTo>
                  <a:lnTo>
                    <a:pt x="667893" y="1068451"/>
                  </a:lnTo>
                  <a:lnTo>
                    <a:pt x="667893" y="12700"/>
                  </a:lnTo>
                  <a:lnTo>
                    <a:pt x="667893" y="6350"/>
                  </a:lnTo>
                  <a:lnTo>
                    <a:pt x="667893" y="0"/>
                  </a:lnTo>
                  <a:close/>
                </a:path>
                <a:path w="8230870" h="3674110">
                  <a:moveTo>
                    <a:pt x="8230489" y="2580398"/>
                  </a:moveTo>
                  <a:lnTo>
                    <a:pt x="8224139" y="2567686"/>
                  </a:lnTo>
                  <a:lnTo>
                    <a:pt x="8192389" y="2504186"/>
                  </a:lnTo>
                  <a:lnTo>
                    <a:pt x="8154289" y="2580398"/>
                  </a:lnTo>
                  <a:lnTo>
                    <a:pt x="8186039" y="2580398"/>
                  </a:lnTo>
                  <a:lnTo>
                    <a:pt x="8186039" y="3660851"/>
                  </a:lnTo>
                  <a:lnTo>
                    <a:pt x="2967482" y="3660851"/>
                  </a:lnTo>
                  <a:lnTo>
                    <a:pt x="2967482" y="3381908"/>
                  </a:lnTo>
                  <a:lnTo>
                    <a:pt x="7718171" y="3381908"/>
                  </a:lnTo>
                  <a:lnTo>
                    <a:pt x="7718171" y="3375558"/>
                  </a:lnTo>
                  <a:lnTo>
                    <a:pt x="2967482" y="3375558"/>
                  </a:lnTo>
                  <a:lnTo>
                    <a:pt x="7705471" y="3375545"/>
                  </a:lnTo>
                  <a:lnTo>
                    <a:pt x="7718171" y="3375558"/>
                  </a:lnTo>
                  <a:lnTo>
                    <a:pt x="7718171" y="3369208"/>
                  </a:lnTo>
                  <a:lnTo>
                    <a:pt x="7718171" y="3118421"/>
                  </a:lnTo>
                  <a:lnTo>
                    <a:pt x="7902575" y="3118421"/>
                  </a:lnTo>
                  <a:lnTo>
                    <a:pt x="7902575" y="3112071"/>
                  </a:lnTo>
                  <a:lnTo>
                    <a:pt x="7902575" y="3105721"/>
                  </a:lnTo>
                  <a:lnTo>
                    <a:pt x="7902575" y="2517902"/>
                  </a:lnTo>
                  <a:lnTo>
                    <a:pt x="7889875" y="2517902"/>
                  </a:lnTo>
                  <a:lnTo>
                    <a:pt x="7889875" y="3105721"/>
                  </a:lnTo>
                  <a:lnTo>
                    <a:pt x="7718171" y="3105721"/>
                  </a:lnTo>
                  <a:lnTo>
                    <a:pt x="7718171" y="2508758"/>
                  </a:lnTo>
                  <a:lnTo>
                    <a:pt x="7705471" y="2508758"/>
                  </a:lnTo>
                  <a:lnTo>
                    <a:pt x="7705471" y="3105721"/>
                  </a:lnTo>
                  <a:lnTo>
                    <a:pt x="7705471" y="3118421"/>
                  </a:lnTo>
                  <a:lnTo>
                    <a:pt x="7705471" y="3369208"/>
                  </a:lnTo>
                  <a:lnTo>
                    <a:pt x="2967482" y="3369208"/>
                  </a:lnTo>
                  <a:lnTo>
                    <a:pt x="2967482" y="3118421"/>
                  </a:lnTo>
                  <a:lnTo>
                    <a:pt x="7705471" y="3118421"/>
                  </a:lnTo>
                  <a:lnTo>
                    <a:pt x="7705471" y="3105721"/>
                  </a:lnTo>
                  <a:lnTo>
                    <a:pt x="2967482" y="3105721"/>
                  </a:lnTo>
                  <a:lnTo>
                    <a:pt x="2967482" y="2538095"/>
                  </a:lnTo>
                  <a:lnTo>
                    <a:pt x="2954782" y="2538095"/>
                  </a:lnTo>
                  <a:lnTo>
                    <a:pt x="2954782" y="3105721"/>
                  </a:lnTo>
                  <a:lnTo>
                    <a:pt x="228854" y="3105721"/>
                  </a:lnTo>
                  <a:lnTo>
                    <a:pt x="228854" y="2607564"/>
                  </a:lnTo>
                  <a:lnTo>
                    <a:pt x="260604" y="2607564"/>
                  </a:lnTo>
                  <a:lnTo>
                    <a:pt x="254254" y="2594864"/>
                  </a:lnTo>
                  <a:lnTo>
                    <a:pt x="222504" y="2531364"/>
                  </a:lnTo>
                  <a:lnTo>
                    <a:pt x="184404" y="2607564"/>
                  </a:lnTo>
                  <a:lnTo>
                    <a:pt x="216154" y="2607564"/>
                  </a:lnTo>
                  <a:lnTo>
                    <a:pt x="216154" y="3118421"/>
                  </a:lnTo>
                  <a:lnTo>
                    <a:pt x="2954782" y="3118421"/>
                  </a:lnTo>
                  <a:lnTo>
                    <a:pt x="2954782" y="3369208"/>
                  </a:lnTo>
                  <a:lnTo>
                    <a:pt x="2954782" y="3375545"/>
                  </a:lnTo>
                  <a:lnTo>
                    <a:pt x="44450" y="3375545"/>
                  </a:lnTo>
                  <a:lnTo>
                    <a:pt x="2954782" y="3375545"/>
                  </a:lnTo>
                  <a:lnTo>
                    <a:pt x="2954782" y="3369208"/>
                  </a:lnTo>
                  <a:lnTo>
                    <a:pt x="44450" y="3369208"/>
                  </a:lnTo>
                  <a:lnTo>
                    <a:pt x="44450" y="2598420"/>
                  </a:lnTo>
                  <a:lnTo>
                    <a:pt x="76200" y="2598420"/>
                  </a:lnTo>
                  <a:lnTo>
                    <a:pt x="69850" y="2585720"/>
                  </a:lnTo>
                  <a:lnTo>
                    <a:pt x="38100" y="2522220"/>
                  </a:lnTo>
                  <a:lnTo>
                    <a:pt x="0" y="2598420"/>
                  </a:lnTo>
                  <a:lnTo>
                    <a:pt x="31750" y="2598420"/>
                  </a:lnTo>
                  <a:lnTo>
                    <a:pt x="31750" y="3381895"/>
                  </a:lnTo>
                  <a:lnTo>
                    <a:pt x="2954782" y="3381908"/>
                  </a:lnTo>
                  <a:lnTo>
                    <a:pt x="2954782" y="3673538"/>
                  </a:lnTo>
                  <a:lnTo>
                    <a:pt x="8198739" y="3673538"/>
                  </a:lnTo>
                  <a:lnTo>
                    <a:pt x="8198739" y="3667188"/>
                  </a:lnTo>
                  <a:lnTo>
                    <a:pt x="8198739" y="3660851"/>
                  </a:lnTo>
                  <a:lnTo>
                    <a:pt x="8198739" y="2580398"/>
                  </a:lnTo>
                  <a:lnTo>
                    <a:pt x="8230489" y="2580398"/>
                  </a:lnTo>
                  <a:close/>
                </a:path>
              </a:pathLst>
            </a:custGeom>
            <a:solidFill>
              <a:srgbClr val="4471C4"/>
            </a:solidFill>
          </p:spPr>
          <p:txBody>
            <a:bodyPr wrap="square" lIns="0" tIns="0" rIns="0" bIns="0" rtlCol="0"/>
            <a:lstStyle/>
            <a:p>
              <a:endParaRPr/>
            </a:p>
          </p:txBody>
        </p:sp>
      </p:grpSp>
      <p:sp>
        <p:nvSpPr>
          <p:cNvPr id="59" name="object 59"/>
          <p:cNvSpPr txBox="1"/>
          <p:nvPr/>
        </p:nvSpPr>
        <p:spPr>
          <a:xfrm>
            <a:off x="5457825" y="6287820"/>
            <a:ext cx="1380490" cy="208915"/>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Write</a:t>
            </a:r>
            <a:r>
              <a:rPr sz="1200" b="1" spc="-40" dirty="0">
                <a:latin typeface="Calibri"/>
                <a:cs typeface="Calibri"/>
              </a:rPr>
              <a:t> </a:t>
            </a:r>
            <a:r>
              <a:rPr sz="1200" b="1" dirty="0">
                <a:latin typeface="Calibri"/>
                <a:cs typeface="Calibri"/>
              </a:rPr>
              <a:t>Reg</a:t>
            </a:r>
            <a:r>
              <a:rPr sz="1200" b="1" spc="-10" dirty="0">
                <a:latin typeface="Calibri"/>
                <a:cs typeface="Calibri"/>
              </a:rPr>
              <a:t> </a:t>
            </a:r>
            <a:r>
              <a:rPr sz="1200" b="1" dirty="0">
                <a:latin typeface="Calibri"/>
                <a:cs typeface="Calibri"/>
              </a:rPr>
              <a:t>C</a:t>
            </a:r>
            <a:r>
              <a:rPr sz="1200" b="1" spc="-15" dirty="0">
                <a:latin typeface="Calibri"/>
                <a:cs typeface="Calibri"/>
              </a:rPr>
              <a:t> </a:t>
            </a:r>
            <a:r>
              <a:rPr sz="1200" b="1" dirty="0">
                <a:latin typeface="Calibri"/>
                <a:cs typeface="Calibri"/>
              </a:rPr>
              <a:t>Data</a:t>
            </a:r>
            <a:r>
              <a:rPr sz="1200" b="1" spc="-15" dirty="0">
                <a:latin typeface="Calibri"/>
                <a:cs typeface="Calibri"/>
              </a:rPr>
              <a:t> </a:t>
            </a:r>
            <a:r>
              <a:rPr sz="1200" b="1" spc="-25" dirty="0">
                <a:latin typeface="Calibri"/>
                <a:cs typeface="Calibri"/>
              </a:rPr>
              <a:t>ALU</a:t>
            </a:r>
            <a:endParaRPr sz="1200">
              <a:latin typeface="Calibri"/>
              <a:cs typeface="Calibri"/>
            </a:endParaRPr>
          </a:p>
        </p:txBody>
      </p:sp>
      <p:grpSp>
        <p:nvGrpSpPr>
          <p:cNvPr id="60" name="object 60"/>
          <p:cNvGrpSpPr/>
          <p:nvPr/>
        </p:nvGrpSpPr>
        <p:grpSpPr>
          <a:xfrm>
            <a:off x="4181728" y="2039111"/>
            <a:ext cx="1446530" cy="2675890"/>
            <a:chOff x="4181728" y="2039111"/>
            <a:chExt cx="1446530" cy="2675890"/>
          </a:xfrm>
        </p:grpSpPr>
        <p:sp>
          <p:nvSpPr>
            <p:cNvPr id="61" name="object 61"/>
            <p:cNvSpPr/>
            <p:nvPr/>
          </p:nvSpPr>
          <p:spPr>
            <a:xfrm>
              <a:off x="4181729" y="2039111"/>
              <a:ext cx="1446530" cy="2675890"/>
            </a:xfrm>
            <a:custGeom>
              <a:avLst/>
              <a:gdLst/>
              <a:ahLst/>
              <a:cxnLst/>
              <a:rect l="l" t="t" r="r" b="b"/>
              <a:pathLst>
                <a:path w="1446529" h="2675890">
                  <a:moveTo>
                    <a:pt x="304279" y="44704"/>
                  </a:moveTo>
                  <a:lnTo>
                    <a:pt x="252349" y="44704"/>
                  </a:lnTo>
                  <a:lnTo>
                    <a:pt x="239560" y="44704"/>
                  </a:lnTo>
                  <a:lnTo>
                    <a:pt x="239141" y="76200"/>
                  </a:lnTo>
                  <a:lnTo>
                    <a:pt x="304279" y="44704"/>
                  </a:lnTo>
                  <a:close/>
                </a:path>
                <a:path w="1446529" h="2675890">
                  <a:moveTo>
                    <a:pt x="315849" y="39116"/>
                  </a:moveTo>
                  <a:lnTo>
                    <a:pt x="240157" y="0"/>
                  </a:lnTo>
                  <a:lnTo>
                    <a:pt x="239725" y="31838"/>
                  </a:lnTo>
                  <a:lnTo>
                    <a:pt x="254" y="28702"/>
                  </a:lnTo>
                  <a:lnTo>
                    <a:pt x="0" y="41402"/>
                  </a:lnTo>
                  <a:lnTo>
                    <a:pt x="239560" y="44538"/>
                  </a:lnTo>
                  <a:lnTo>
                    <a:pt x="252349" y="44538"/>
                  </a:lnTo>
                  <a:lnTo>
                    <a:pt x="304634" y="44538"/>
                  </a:lnTo>
                  <a:lnTo>
                    <a:pt x="315849" y="39116"/>
                  </a:lnTo>
                  <a:close/>
                </a:path>
                <a:path w="1446529" h="2675890">
                  <a:moveTo>
                    <a:pt x="1446403" y="2599309"/>
                  </a:moveTo>
                  <a:lnTo>
                    <a:pt x="1414653" y="2599309"/>
                  </a:lnTo>
                  <a:lnTo>
                    <a:pt x="1414653" y="2232660"/>
                  </a:lnTo>
                  <a:lnTo>
                    <a:pt x="1401953" y="2232660"/>
                  </a:lnTo>
                  <a:lnTo>
                    <a:pt x="1401953" y="2599309"/>
                  </a:lnTo>
                  <a:lnTo>
                    <a:pt x="1370203" y="2599309"/>
                  </a:lnTo>
                  <a:lnTo>
                    <a:pt x="1408303" y="2675509"/>
                  </a:lnTo>
                  <a:lnTo>
                    <a:pt x="1440053" y="2612009"/>
                  </a:lnTo>
                  <a:lnTo>
                    <a:pt x="1446403" y="2599309"/>
                  </a:lnTo>
                  <a:close/>
                </a:path>
              </a:pathLst>
            </a:custGeom>
            <a:solidFill>
              <a:srgbClr val="4471C4"/>
            </a:solidFill>
          </p:spPr>
          <p:txBody>
            <a:bodyPr wrap="square" lIns="0" tIns="0" rIns="0" bIns="0" rtlCol="0"/>
            <a:lstStyle/>
            <a:p>
              <a:endParaRPr/>
            </a:p>
          </p:txBody>
        </p:sp>
        <p:pic>
          <p:nvPicPr>
            <p:cNvPr id="62" name="object 62"/>
            <p:cNvPicPr/>
            <p:nvPr/>
          </p:nvPicPr>
          <p:blipFill>
            <a:blip r:embed="rId7" cstate="print"/>
            <a:stretch>
              <a:fillRect/>
            </a:stretch>
          </p:blipFill>
          <p:spPr>
            <a:xfrm>
              <a:off x="4338827" y="2403347"/>
              <a:ext cx="159638" cy="76200"/>
            </a:xfrm>
            <a:prstGeom prst="rect">
              <a:avLst/>
            </a:prstGeom>
          </p:spPr>
        </p:pic>
      </p:grpSp>
      <p:sp>
        <p:nvSpPr>
          <p:cNvPr id="63" name="object 63"/>
          <p:cNvSpPr txBox="1"/>
          <p:nvPr/>
        </p:nvSpPr>
        <p:spPr>
          <a:xfrm>
            <a:off x="3827779" y="1802637"/>
            <a:ext cx="394970"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Calibri"/>
                <a:cs typeface="Calibri"/>
              </a:rPr>
              <a:t>Branch</a:t>
            </a:r>
            <a:endParaRPr sz="1000">
              <a:latin typeface="Calibri"/>
              <a:cs typeface="Calibri"/>
            </a:endParaRPr>
          </a:p>
        </p:txBody>
      </p:sp>
      <p:grpSp>
        <p:nvGrpSpPr>
          <p:cNvPr id="64" name="object 64"/>
          <p:cNvGrpSpPr/>
          <p:nvPr/>
        </p:nvGrpSpPr>
        <p:grpSpPr>
          <a:xfrm>
            <a:off x="1023874" y="1089533"/>
            <a:ext cx="4271645" cy="1457325"/>
            <a:chOff x="1023874" y="1089533"/>
            <a:chExt cx="4271645" cy="1457325"/>
          </a:xfrm>
        </p:grpSpPr>
        <p:sp>
          <p:nvSpPr>
            <p:cNvPr id="65" name="object 65"/>
            <p:cNvSpPr/>
            <p:nvPr/>
          </p:nvSpPr>
          <p:spPr>
            <a:xfrm>
              <a:off x="4497324" y="1964436"/>
              <a:ext cx="242570" cy="576580"/>
            </a:xfrm>
            <a:custGeom>
              <a:avLst/>
              <a:gdLst/>
              <a:ahLst/>
              <a:cxnLst/>
              <a:rect l="l" t="t" r="r" b="b"/>
              <a:pathLst>
                <a:path w="242570" h="576580">
                  <a:moveTo>
                    <a:pt x="0" y="0"/>
                  </a:moveTo>
                  <a:lnTo>
                    <a:pt x="0" y="576072"/>
                  </a:lnTo>
                  <a:lnTo>
                    <a:pt x="242315" y="460883"/>
                  </a:lnTo>
                  <a:lnTo>
                    <a:pt x="242315" y="115188"/>
                  </a:lnTo>
                  <a:lnTo>
                    <a:pt x="0" y="0"/>
                  </a:lnTo>
                  <a:close/>
                </a:path>
              </a:pathLst>
            </a:custGeom>
            <a:solidFill>
              <a:srgbClr val="4471C4"/>
            </a:solidFill>
          </p:spPr>
          <p:txBody>
            <a:bodyPr wrap="square" lIns="0" tIns="0" rIns="0" bIns="0" rtlCol="0"/>
            <a:lstStyle/>
            <a:p>
              <a:endParaRPr/>
            </a:p>
          </p:txBody>
        </p:sp>
        <p:sp>
          <p:nvSpPr>
            <p:cNvPr id="66" name="object 66"/>
            <p:cNvSpPr/>
            <p:nvPr/>
          </p:nvSpPr>
          <p:spPr>
            <a:xfrm>
              <a:off x="4497324" y="1964436"/>
              <a:ext cx="242570" cy="576580"/>
            </a:xfrm>
            <a:custGeom>
              <a:avLst/>
              <a:gdLst/>
              <a:ahLst/>
              <a:cxnLst/>
              <a:rect l="l" t="t" r="r" b="b"/>
              <a:pathLst>
                <a:path w="242570" h="576580">
                  <a:moveTo>
                    <a:pt x="0" y="576072"/>
                  </a:moveTo>
                  <a:lnTo>
                    <a:pt x="0" y="0"/>
                  </a:lnTo>
                  <a:lnTo>
                    <a:pt x="242315" y="115188"/>
                  </a:lnTo>
                  <a:lnTo>
                    <a:pt x="242315" y="460883"/>
                  </a:lnTo>
                  <a:lnTo>
                    <a:pt x="0" y="576072"/>
                  </a:lnTo>
                  <a:close/>
                </a:path>
              </a:pathLst>
            </a:custGeom>
            <a:ln w="12700">
              <a:solidFill>
                <a:srgbClr val="2E528F"/>
              </a:solidFill>
            </a:ln>
          </p:spPr>
          <p:txBody>
            <a:bodyPr wrap="square" lIns="0" tIns="0" rIns="0" bIns="0" rtlCol="0"/>
            <a:lstStyle/>
            <a:p>
              <a:endParaRPr/>
            </a:p>
          </p:txBody>
        </p:sp>
        <p:pic>
          <p:nvPicPr>
            <p:cNvPr id="67" name="object 67"/>
            <p:cNvPicPr/>
            <p:nvPr/>
          </p:nvPicPr>
          <p:blipFill>
            <a:blip r:embed="rId8" cstate="print"/>
            <a:stretch>
              <a:fillRect/>
            </a:stretch>
          </p:blipFill>
          <p:spPr>
            <a:xfrm>
              <a:off x="4490974" y="2177541"/>
              <a:ext cx="98043" cy="154432"/>
            </a:xfrm>
            <a:prstGeom prst="rect">
              <a:avLst/>
            </a:prstGeom>
          </p:spPr>
        </p:pic>
        <p:sp>
          <p:nvSpPr>
            <p:cNvPr id="68" name="object 68"/>
            <p:cNvSpPr/>
            <p:nvPr/>
          </p:nvSpPr>
          <p:spPr>
            <a:xfrm>
              <a:off x="1023874" y="1089533"/>
              <a:ext cx="4271645" cy="657860"/>
            </a:xfrm>
            <a:custGeom>
              <a:avLst/>
              <a:gdLst/>
              <a:ahLst/>
              <a:cxnLst/>
              <a:rect l="l" t="t" r="r" b="b"/>
              <a:pathLst>
                <a:path w="4271645" h="657860">
                  <a:moveTo>
                    <a:pt x="4195318" y="579374"/>
                  </a:moveTo>
                  <a:lnTo>
                    <a:pt x="4228338" y="657859"/>
                  </a:lnTo>
                  <a:lnTo>
                    <a:pt x="4265506" y="594487"/>
                  </a:lnTo>
                  <a:lnTo>
                    <a:pt x="4226179" y="594487"/>
                  </a:lnTo>
                  <a:lnTo>
                    <a:pt x="4226195" y="581435"/>
                  </a:lnTo>
                  <a:lnTo>
                    <a:pt x="4195318" y="579374"/>
                  </a:lnTo>
                  <a:close/>
                </a:path>
                <a:path w="4271645" h="657860">
                  <a:moveTo>
                    <a:pt x="4239768" y="0"/>
                  </a:moveTo>
                  <a:lnTo>
                    <a:pt x="0" y="0"/>
                  </a:lnTo>
                  <a:lnTo>
                    <a:pt x="0" y="637158"/>
                  </a:lnTo>
                  <a:lnTo>
                    <a:pt x="12700" y="637158"/>
                  </a:lnTo>
                  <a:lnTo>
                    <a:pt x="12700" y="12700"/>
                  </a:lnTo>
                  <a:lnTo>
                    <a:pt x="6350" y="12700"/>
                  </a:lnTo>
                  <a:lnTo>
                    <a:pt x="12700" y="6350"/>
                  </a:lnTo>
                  <a:lnTo>
                    <a:pt x="4239758" y="6350"/>
                  </a:lnTo>
                  <a:lnTo>
                    <a:pt x="4239768" y="0"/>
                  </a:lnTo>
                  <a:close/>
                </a:path>
                <a:path w="4271645" h="657860">
                  <a:moveTo>
                    <a:pt x="4226195" y="581435"/>
                  </a:moveTo>
                  <a:lnTo>
                    <a:pt x="4226179" y="594487"/>
                  </a:lnTo>
                  <a:lnTo>
                    <a:pt x="4238879" y="594487"/>
                  </a:lnTo>
                  <a:lnTo>
                    <a:pt x="4238897" y="582284"/>
                  </a:lnTo>
                  <a:lnTo>
                    <a:pt x="4226195" y="581435"/>
                  </a:lnTo>
                  <a:close/>
                </a:path>
                <a:path w="4271645" h="657860">
                  <a:moveTo>
                    <a:pt x="4238897" y="582284"/>
                  </a:moveTo>
                  <a:lnTo>
                    <a:pt x="4238879" y="594487"/>
                  </a:lnTo>
                  <a:lnTo>
                    <a:pt x="4265506" y="594487"/>
                  </a:lnTo>
                  <a:lnTo>
                    <a:pt x="4271391" y="584453"/>
                  </a:lnTo>
                  <a:lnTo>
                    <a:pt x="4238897" y="582284"/>
                  </a:lnTo>
                  <a:close/>
                </a:path>
                <a:path w="4271645" h="657860">
                  <a:moveTo>
                    <a:pt x="4239758" y="6350"/>
                  </a:moveTo>
                  <a:lnTo>
                    <a:pt x="4226941" y="6350"/>
                  </a:lnTo>
                  <a:lnTo>
                    <a:pt x="4233291" y="12700"/>
                  </a:lnTo>
                  <a:lnTo>
                    <a:pt x="4226932" y="12700"/>
                  </a:lnTo>
                  <a:lnTo>
                    <a:pt x="4226195" y="581435"/>
                  </a:lnTo>
                  <a:lnTo>
                    <a:pt x="4238897" y="582284"/>
                  </a:lnTo>
                  <a:lnTo>
                    <a:pt x="4239749" y="12700"/>
                  </a:lnTo>
                  <a:lnTo>
                    <a:pt x="4233291" y="12700"/>
                  </a:lnTo>
                  <a:lnTo>
                    <a:pt x="4226941" y="6350"/>
                  </a:lnTo>
                  <a:lnTo>
                    <a:pt x="4239758" y="6350"/>
                  </a:lnTo>
                  <a:close/>
                </a:path>
                <a:path w="4271645" h="657860">
                  <a:moveTo>
                    <a:pt x="12700" y="6350"/>
                  </a:moveTo>
                  <a:lnTo>
                    <a:pt x="6350" y="12700"/>
                  </a:lnTo>
                  <a:lnTo>
                    <a:pt x="12700" y="12700"/>
                  </a:lnTo>
                  <a:lnTo>
                    <a:pt x="12700" y="6350"/>
                  </a:lnTo>
                  <a:close/>
                </a:path>
                <a:path w="4271645" h="657860">
                  <a:moveTo>
                    <a:pt x="4226941" y="6350"/>
                  </a:moveTo>
                  <a:lnTo>
                    <a:pt x="12700" y="6350"/>
                  </a:lnTo>
                  <a:lnTo>
                    <a:pt x="12700" y="12700"/>
                  </a:lnTo>
                  <a:lnTo>
                    <a:pt x="4226932" y="12700"/>
                  </a:lnTo>
                  <a:lnTo>
                    <a:pt x="4226941" y="6350"/>
                  </a:lnTo>
                  <a:close/>
                </a:path>
              </a:pathLst>
            </a:custGeom>
            <a:solidFill>
              <a:srgbClr val="4471C4"/>
            </a:solidFill>
          </p:spPr>
          <p:txBody>
            <a:bodyPr wrap="square" lIns="0" tIns="0" rIns="0" bIns="0" rtlCol="0"/>
            <a:lstStyle/>
            <a:p>
              <a:endParaRPr/>
            </a:p>
          </p:txBody>
        </p:sp>
      </p:grpSp>
      <p:sp>
        <p:nvSpPr>
          <p:cNvPr id="69" name="object 69"/>
          <p:cNvSpPr txBox="1"/>
          <p:nvPr/>
        </p:nvSpPr>
        <p:spPr>
          <a:xfrm>
            <a:off x="1040993" y="1016507"/>
            <a:ext cx="1067435" cy="464184"/>
          </a:xfrm>
          <a:prstGeom prst="rect">
            <a:avLst/>
          </a:prstGeom>
        </p:spPr>
        <p:txBody>
          <a:bodyPr vert="horz" wrap="square" lIns="0" tIns="12700" rIns="0" bIns="0" rtlCol="0">
            <a:spAutoFit/>
          </a:bodyPr>
          <a:lstStyle/>
          <a:p>
            <a:pPr marL="12700" marR="5080" indent="1905">
              <a:lnSpc>
                <a:spcPct val="119900"/>
              </a:lnSpc>
              <a:spcBef>
                <a:spcPts val="100"/>
              </a:spcBef>
            </a:pPr>
            <a:r>
              <a:rPr sz="1200" b="1" dirty="0">
                <a:latin typeface="Calibri"/>
                <a:cs typeface="Calibri"/>
              </a:rPr>
              <a:t>Instruction</a:t>
            </a:r>
            <a:r>
              <a:rPr sz="1200" b="1" spc="-35" dirty="0">
                <a:latin typeface="Calibri"/>
                <a:cs typeface="Calibri"/>
              </a:rPr>
              <a:t> </a:t>
            </a:r>
            <a:r>
              <a:rPr sz="1200" b="1" spc="-20" dirty="0">
                <a:latin typeface="Calibri"/>
                <a:cs typeface="Calibri"/>
              </a:rPr>
              <a:t>PC+4 </a:t>
            </a:r>
            <a:r>
              <a:rPr sz="1200" b="1" dirty="0">
                <a:latin typeface="Calibri"/>
                <a:cs typeface="Calibri"/>
              </a:rPr>
              <a:t>Branch</a:t>
            </a:r>
            <a:r>
              <a:rPr sz="1200" b="1" spc="-25" dirty="0">
                <a:latin typeface="Calibri"/>
                <a:cs typeface="Calibri"/>
              </a:rPr>
              <a:t> </a:t>
            </a:r>
            <a:r>
              <a:rPr sz="1200" b="1" spc="-10" dirty="0">
                <a:latin typeface="Calibri"/>
                <a:cs typeface="Calibri"/>
              </a:rPr>
              <a:t>Target</a:t>
            </a:r>
            <a:endParaRPr sz="1200">
              <a:latin typeface="Calibri"/>
              <a:cs typeface="Calibri"/>
            </a:endParaRPr>
          </a:p>
        </p:txBody>
      </p:sp>
      <p:sp>
        <p:nvSpPr>
          <p:cNvPr id="70" name="object 70"/>
          <p:cNvSpPr txBox="1"/>
          <p:nvPr/>
        </p:nvSpPr>
        <p:spPr>
          <a:xfrm>
            <a:off x="3430625" y="2336800"/>
            <a:ext cx="532765" cy="2192655"/>
          </a:xfrm>
          <a:prstGeom prst="rect">
            <a:avLst/>
          </a:prstGeom>
        </p:spPr>
        <p:txBody>
          <a:bodyPr vert="horz" wrap="square" lIns="0" tIns="0" rIns="0" bIns="0" rtlCol="0">
            <a:spAutoFit/>
          </a:bodyPr>
          <a:lstStyle/>
          <a:p>
            <a:pPr marL="412115">
              <a:lnSpc>
                <a:spcPts val="944"/>
              </a:lnSpc>
            </a:pPr>
            <a:r>
              <a:rPr sz="1000" b="1" spc="-5" dirty="0">
                <a:latin typeface="Calibri"/>
                <a:cs typeface="Calibri"/>
              </a:rPr>
              <a:t>I</a:t>
            </a:r>
            <a:endParaRPr sz="1000">
              <a:latin typeface="Calibri"/>
              <a:cs typeface="Calibri"/>
            </a:endParaRPr>
          </a:p>
          <a:p>
            <a:pPr marL="412115">
              <a:lnSpc>
                <a:spcPct val="100000"/>
              </a:lnSpc>
            </a:pPr>
            <a:r>
              <a:rPr sz="1000" b="1" spc="-10" dirty="0">
                <a:latin typeface="Calibri"/>
                <a:cs typeface="Calibri"/>
              </a:rPr>
              <a:t>P</a:t>
            </a: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spcBef>
                <a:spcPts val="50"/>
              </a:spcBef>
            </a:pPr>
            <a:endParaRPr sz="1250">
              <a:latin typeface="Calibri"/>
              <a:cs typeface="Calibri"/>
            </a:endParaRPr>
          </a:p>
          <a:p>
            <a:pPr>
              <a:lnSpc>
                <a:spcPct val="100000"/>
              </a:lnSpc>
              <a:spcBef>
                <a:spcPts val="5"/>
              </a:spcBef>
            </a:pPr>
            <a:r>
              <a:rPr sz="1200" b="1" dirty="0">
                <a:latin typeface="Calibri"/>
                <a:cs typeface="Calibri"/>
              </a:rPr>
              <a:t>r</a:t>
            </a:r>
            <a:endParaRPr sz="1200">
              <a:latin typeface="Calibri"/>
              <a:cs typeface="Calibri"/>
            </a:endParaRPr>
          </a:p>
          <a:p>
            <a:pPr>
              <a:lnSpc>
                <a:spcPct val="100000"/>
              </a:lnSpc>
            </a:pPr>
            <a:endParaRPr sz="1200">
              <a:latin typeface="Calibri"/>
              <a:cs typeface="Calibri"/>
            </a:endParaRPr>
          </a:p>
          <a:p>
            <a:pPr>
              <a:lnSpc>
                <a:spcPct val="100000"/>
              </a:lnSpc>
            </a:pPr>
            <a:endParaRPr sz="1200">
              <a:latin typeface="Calibri"/>
              <a:cs typeface="Calibri"/>
            </a:endParaRPr>
          </a:p>
          <a:p>
            <a:pPr>
              <a:lnSpc>
                <a:spcPct val="100000"/>
              </a:lnSpc>
            </a:pPr>
            <a:endParaRPr sz="1200">
              <a:latin typeface="Calibri"/>
              <a:cs typeface="Calibri"/>
            </a:endParaRPr>
          </a:p>
          <a:p>
            <a:pPr>
              <a:lnSpc>
                <a:spcPct val="100000"/>
              </a:lnSpc>
            </a:pPr>
            <a:endParaRPr sz="1200">
              <a:latin typeface="Calibri"/>
              <a:cs typeface="Calibri"/>
            </a:endParaRPr>
          </a:p>
          <a:p>
            <a:pPr marL="431800">
              <a:lnSpc>
                <a:spcPct val="100000"/>
              </a:lnSpc>
              <a:spcBef>
                <a:spcPts val="850"/>
              </a:spcBef>
            </a:pPr>
            <a:r>
              <a:rPr sz="1200" spc="-5" dirty="0">
                <a:latin typeface="Calibri"/>
                <a:cs typeface="Calibri"/>
              </a:rPr>
              <a:t>O</a:t>
            </a:r>
            <a:endParaRPr sz="1200">
              <a:latin typeface="Calibri"/>
              <a:cs typeface="Calibri"/>
            </a:endParaRPr>
          </a:p>
          <a:p>
            <a:pPr marL="431800">
              <a:lnSpc>
                <a:spcPct val="100000"/>
              </a:lnSpc>
            </a:pPr>
            <a:r>
              <a:rPr sz="1200" b="1" dirty="0">
                <a:latin typeface="Calibri"/>
                <a:cs typeface="Calibri"/>
              </a:rPr>
              <a:t>o</a:t>
            </a:r>
            <a:endParaRPr sz="1200">
              <a:latin typeface="Calibri"/>
              <a:cs typeface="Calibri"/>
            </a:endParaRPr>
          </a:p>
        </p:txBody>
      </p:sp>
      <p:pic>
        <p:nvPicPr>
          <p:cNvPr id="71" name="object 71"/>
          <p:cNvPicPr/>
          <p:nvPr/>
        </p:nvPicPr>
        <p:blipFill>
          <a:blip r:embed="rId7" cstate="print"/>
          <a:stretch>
            <a:fillRect/>
          </a:stretch>
        </p:blipFill>
        <p:spPr>
          <a:xfrm>
            <a:off x="4735067" y="2208276"/>
            <a:ext cx="159639" cy="76200"/>
          </a:xfrm>
          <a:prstGeom prst="rect">
            <a:avLst/>
          </a:prstGeom>
        </p:spPr>
      </p:pic>
      <p:sp>
        <p:nvSpPr>
          <p:cNvPr id="72" name="object 72"/>
          <p:cNvSpPr/>
          <p:nvPr/>
        </p:nvSpPr>
        <p:spPr>
          <a:xfrm>
            <a:off x="2800858" y="1478025"/>
            <a:ext cx="7718425" cy="4214495"/>
          </a:xfrm>
          <a:custGeom>
            <a:avLst/>
            <a:gdLst/>
            <a:ahLst/>
            <a:cxnLst/>
            <a:rect l="l" t="t" r="r" b="b"/>
            <a:pathLst>
              <a:path w="7718425" h="4214495">
                <a:moveTo>
                  <a:pt x="4888611" y="1054608"/>
                </a:moveTo>
                <a:lnTo>
                  <a:pt x="4856848" y="1054938"/>
                </a:lnTo>
                <a:lnTo>
                  <a:pt x="4851400" y="560959"/>
                </a:lnTo>
                <a:lnTo>
                  <a:pt x="4838700" y="561213"/>
                </a:lnTo>
                <a:lnTo>
                  <a:pt x="4844135" y="1055065"/>
                </a:lnTo>
                <a:lnTo>
                  <a:pt x="4812411" y="1055370"/>
                </a:lnTo>
                <a:lnTo>
                  <a:pt x="4851400" y="1131189"/>
                </a:lnTo>
                <a:lnTo>
                  <a:pt x="4882185" y="1067816"/>
                </a:lnTo>
                <a:lnTo>
                  <a:pt x="4888611" y="1054608"/>
                </a:lnTo>
                <a:close/>
              </a:path>
              <a:path w="7718425" h="4214495">
                <a:moveTo>
                  <a:pt x="5218176" y="3919728"/>
                </a:moveTo>
                <a:lnTo>
                  <a:pt x="5211826" y="3907028"/>
                </a:lnTo>
                <a:lnTo>
                  <a:pt x="5180076" y="3843528"/>
                </a:lnTo>
                <a:lnTo>
                  <a:pt x="5141976" y="3919728"/>
                </a:lnTo>
                <a:lnTo>
                  <a:pt x="5173726" y="3919728"/>
                </a:lnTo>
                <a:lnTo>
                  <a:pt x="5173726" y="4201528"/>
                </a:lnTo>
                <a:lnTo>
                  <a:pt x="12700" y="4201528"/>
                </a:lnTo>
                <a:lnTo>
                  <a:pt x="12700" y="3837686"/>
                </a:lnTo>
                <a:lnTo>
                  <a:pt x="0" y="3837686"/>
                </a:lnTo>
                <a:lnTo>
                  <a:pt x="0" y="4214228"/>
                </a:lnTo>
                <a:lnTo>
                  <a:pt x="5186426" y="4214228"/>
                </a:lnTo>
                <a:lnTo>
                  <a:pt x="5186426" y="4207878"/>
                </a:lnTo>
                <a:lnTo>
                  <a:pt x="5186426" y="4201528"/>
                </a:lnTo>
                <a:lnTo>
                  <a:pt x="5186426" y="3919728"/>
                </a:lnTo>
                <a:lnTo>
                  <a:pt x="5218176" y="3919728"/>
                </a:lnTo>
                <a:close/>
              </a:path>
              <a:path w="7718425" h="4214495">
                <a:moveTo>
                  <a:pt x="5463540" y="1023239"/>
                </a:moveTo>
                <a:lnTo>
                  <a:pt x="5431777" y="1023886"/>
                </a:lnTo>
                <a:lnTo>
                  <a:pt x="5422900" y="582295"/>
                </a:lnTo>
                <a:lnTo>
                  <a:pt x="5410200" y="582549"/>
                </a:lnTo>
                <a:lnTo>
                  <a:pt x="5419077" y="1024140"/>
                </a:lnTo>
                <a:lnTo>
                  <a:pt x="5387340" y="1024763"/>
                </a:lnTo>
                <a:lnTo>
                  <a:pt x="5426964" y="1100201"/>
                </a:lnTo>
                <a:lnTo>
                  <a:pt x="5457075" y="1036828"/>
                </a:lnTo>
                <a:lnTo>
                  <a:pt x="5463540" y="1023239"/>
                </a:lnTo>
                <a:close/>
              </a:path>
              <a:path w="7718425" h="4214495">
                <a:moveTo>
                  <a:pt x="6056376" y="1402334"/>
                </a:moveTo>
                <a:lnTo>
                  <a:pt x="6043676" y="1395984"/>
                </a:lnTo>
                <a:lnTo>
                  <a:pt x="5980176" y="1364234"/>
                </a:lnTo>
                <a:lnTo>
                  <a:pt x="5980176" y="1395984"/>
                </a:lnTo>
                <a:lnTo>
                  <a:pt x="5689346" y="1395984"/>
                </a:lnTo>
                <a:lnTo>
                  <a:pt x="5689346" y="1408684"/>
                </a:lnTo>
                <a:lnTo>
                  <a:pt x="5980176" y="1408684"/>
                </a:lnTo>
                <a:lnTo>
                  <a:pt x="5980176" y="1440434"/>
                </a:lnTo>
                <a:lnTo>
                  <a:pt x="6043676" y="1408684"/>
                </a:lnTo>
                <a:lnTo>
                  <a:pt x="6056376" y="1402334"/>
                </a:lnTo>
                <a:close/>
              </a:path>
              <a:path w="7718425" h="4214495">
                <a:moveTo>
                  <a:pt x="7718425" y="158750"/>
                </a:moveTo>
                <a:lnTo>
                  <a:pt x="7686675" y="158750"/>
                </a:lnTo>
                <a:lnTo>
                  <a:pt x="7686675" y="12700"/>
                </a:lnTo>
                <a:lnTo>
                  <a:pt x="7686675" y="6350"/>
                </a:lnTo>
                <a:lnTo>
                  <a:pt x="7686675" y="0"/>
                </a:lnTo>
                <a:lnTo>
                  <a:pt x="5173980" y="0"/>
                </a:lnTo>
                <a:lnTo>
                  <a:pt x="5173980" y="240284"/>
                </a:lnTo>
                <a:lnTo>
                  <a:pt x="5186680" y="240284"/>
                </a:lnTo>
                <a:lnTo>
                  <a:pt x="5186680" y="12700"/>
                </a:lnTo>
                <a:lnTo>
                  <a:pt x="7673975" y="12700"/>
                </a:lnTo>
                <a:lnTo>
                  <a:pt x="7673975" y="158750"/>
                </a:lnTo>
                <a:lnTo>
                  <a:pt x="7642225" y="158750"/>
                </a:lnTo>
                <a:lnTo>
                  <a:pt x="7680325" y="234950"/>
                </a:lnTo>
                <a:lnTo>
                  <a:pt x="7712075" y="171450"/>
                </a:lnTo>
                <a:lnTo>
                  <a:pt x="7718425" y="158750"/>
                </a:lnTo>
                <a:close/>
              </a:path>
            </a:pathLst>
          </a:custGeom>
          <a:solidFill>
            <a:srgbClr val="4471C4"/>
          </a:solidFill>
        </p:spPr>
        <p:txBody>
          <a:bodyPr wrap="square" lIns="0" tIns="0" rIns="0" bIns="0" rtlCol="0"/>
          <a:lstStyle/>
          <a:p>
            <a:endParaRPr/>
          </a:p>
        </p:txBody>
      </p:sp>
      <p:sp>
        <p:nvSpPr>
          <p:cNvPr id="73" name="object 73"/>
          <p:cNvSpPr txBox="1"/>
          <p:nvPr/>
        </p:nvSpPr>
        <p:spPr>
          <a:xfrm>
            <a:off x="7243826" y="1965147"/>
            <a:ext cx="324485" cy="208915"/>
          </a:xfrm>
          <a:prstGeom prst="rect">
            <a:avLst/>
          </a:prstGeom>
        </p:spPr>
        <p:txBody>
          <a:bodyPr vert="horz" wrap="square" lIns="0" tIns="12700" rIns="0" bIns="0" rtlCol="0">
            <a:spAutoFit/>
          </a:bodyPr>
          <a:lstStyle/>
          <a:p>
            <a:pPr>
              <a:lnSpc>
                <a:spcPct val="100000"/>
              </a:lnSpc>
              <a:spcBef>
                <a:spcPts val="100"/>
              </a:spcBef>
            </a:pPr>
            <a:r>
              <a:rPr sz="1200" b="1" spc="-750" dirty="0">
                <a:latin typeface="Calibri"/>
                <a:cs typeface="Calibri"/>
              </a:rPr>
              <a:t>A</a:t>
            </a:r>
            <a:r>
              <a:rPr sz="1200" b="1" spc="-20" dirty="0">
                <a:latin typeface="Calibri"/>
                <a:cs typeface="Calibri"/>
              </a:rPr>
              <a:t>A</a:t>
            </a:r>
            <a:r>
              <a:rPr sz="1200" b="1" spc="-665" dirty="0">
                <a:latin typeface="Calibri"/>
                <a:cs typeface="Calibri"/>
              </a:rPr>
              <a:t>d</a:t>
            </a:r>
            <a:r>
              <a:rPr sz="1200" b="1" spc="-20" dirty="0">
                <a:latin typeface="Calibri"/>
                <a:cs typeface="Calibri"/>
              </a:rPr>
              <a:t>d</a:t>
            </a:r>
            <a:r>
              <a:rPr sz="1200" b="1" spc="-665" dirty="0">
                <a:latin typeface="Calibri"/>
                <a:cs typeface="Calibri"/>
              </a:rPr>
              <a:t>d</a:t>
            </a:r>
            <a:r>
              <a:rPr sz="1200" b="1" spc="-25" dirty="0">
                <a:latin typeface="Calibri"/>
                <a:cs typeface="Calibri"/>
              </a:rPr>
              <a:t>d</a:t>
            </a:r>
            <a:r>
              <a:rPr sz="1200" b="1" spc="-450" dirty="0">
                <a:latin typeface="Calibri"/>
                <a:cs typeface="Calibri"/>
              </a:rPr>
              <a:t>r</a:t>
            </a:r>
            <a:r>
              <a:rPr sz="1200" b="1" spc="-20" dirty="0">
                <a:latin typeface="Calibri"/>
                <a:cs typeface="Calibri"/>
              </a:rPr>
              <a:t>r</a:t>
            </a:r>
            <a:endParaRPr sz="1200">
              <a:latin typeface="Calibri"/>
              <a:cs typeface="Calibri"/>
            </a:endParaRPr>
          </a:p>
        </p:txBody>
      </p:sp>
      <p:sp>
        <p:nvSpPr>
          <p:cNvPr id="75" name="object 75"/>
          <p:cNvSpPr txBox="1"/>
          <p:nvPr/>
        </p:nvSpPr>
        <p:spPr>
          <a:xfrm>
            <a:off x="7989189" y="1447546"/>
            <a:ext cx="14611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Write</a:t>
            </a:r>
            <a:r>
              <a:rPr sz="1200" b="1" spc="-45" dirty="0">
                <a:latin typeface="Calibri"/>
                <a:cs typeface="Calibri"/>
              </a:rPr>
              <a:t>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20" dirty="0">
                <a:latin typeface="Calibri"/>
                <a:cs typeface="Calibri"/>
              </a:rPr>
              <a:t> </a:t>
            </a:r>
            <a:r>
              <a:rPr sz="1200" b="1" dirty="0">
                <a:latin typeface="Calibri"/>
                <a:cs typeface="Calibri"/>
              </a:rPr>
              <a:t>Data</a:t>
            </a:r>
            <a:r>
              <a:rPr sz="1200" b="1" spc="-25" dirty="0">
                <a:latin typeface="Calibri"/>
                <a:cs typeface="Calibri"/>
              </a:rPr>
              <a:t> Mem</a:t>
            </a:r>
            <a:endParaRPr sz="1200">
              <a:latin typeface="Calibri"/>
              <a:cs typeface="Calibri"/>
            </a:endParaRPr>
          </a:p>
        </p:txBody>
      </p:sp>
      <p:sp>
        <p:nvSpPr>
          <p:cNvPr id="76" name="object 76"/>
          <p:cNvSpPr txBox="1"/>
          <p:nvPr/>
        </p:nvSpPr>
        <p:spPr>
          <a:xfrm>
            <a:off x="9933431" y="2578607"/>
            <a:ext cx="1120140" cy="725805"/>
          </a:xfrm>
          <a:prstGeom prst="rect">
            <a:avLst/>
          </a:prstGeom>
          <a:solidFill>
            <a:srgbClr val="4471C4"/>
          </a:solidFill>
          <a:ln w="12700">
            <a:solidFill>
              <a:srgbClr val="2E528F"/>
            </a:solidFill>
          </a:ln>
        </p:spPr>
        <p:txBody>
          <a:bodyPr vert="horz" wrap="square" lIns="0" tIns="55244" rIns="0" bIns="0" rtlCol="0">
            <a:spAutoFit/>
          </a:bodyPr>
          <a:lstStyle/>
          <a:p>
            <a:pPr marL="92075">
              <a:lnSpc>
                <a:spcPct val="100000"/>
              </a:lnSpc>
              <a:spcBef>
                <a:spcPts val="434"/>
              </a:spcBef>
            </a:pPr>
            <a:r>
              <a:rPr sz="1800" spc="-10" dirty="0">
                <a:solidFill>
                  <a:srgbClr val="FFFFFF"/>
                </a:solidFill>
                <a:latin typeface="Calibri"/>
                <a:cs typeface="Calibri"/>
              </a:rPr>
              <a:t>Register</a:t>
            </a:r>
            <a:endParaRPr sz="1800">
              <a:latin typeface="Calibri"/>
              <a:cs typeface="Calibri"/>
            </a:endParaRPr>
          </a:p>
          <a:p>
            <a:pPr marL="92075">
              <a:lnSpc>
                <a:spcPct val="100000"/>
              </a:lnSpc>
            </a:pPr>
            <a:r>
              <a:rPr sz="1800" spc="-10" dirty="0">
                <a:solidFill>
                  <a:srgbClr val="FFFFFF"/>
                </a:solidFill>
                <a:latin typeface="Calibri"/>
                <a:cs typeface="Calibri"/>
              </a:rPr>
              <a:t>Writeback</a:t>
            </a:r>
            <a:endParaRPr sz="1800">
              <a:latin typeface="Calibri"/>
              <a:cs typeface="Calibri"/>
            </a:endParaRPr>
          </a:p>
        </p:txBody>
      </p:sp>
      <p:sp>
        <p:nvSpPr>
          <p:cNvPr id="77" name="object 77"/>
          <p:cNvSpPr/>
          <p:nvPr/>
        </p:nvSpPr>
        <p:spPr>
          <a:xfrm>
            <a:off x="10090658" y="2195829"/>
            <a:ext cx="733425" cy="394970"/>
          </a:xfrm>
          <a:custGeom>
            <a:avLst/>
            <a:gdLst/>
            <a:ahLst/>
            <a:cxnLst/>
            <a:rect l="l" t="t" r="r" b="b"/>
            <a:pathLst>
              <a:path w="733425" h="394969">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69">
                <a:moveTo>
                  <a:pt x="733044" y="294259"/>
                </a:moveTo>
                <a:lnTo>
                  <a:pt x="701268" y="295275"/>
                </a:lnTo>
                <a:lnTo>
                  <a:pt x="691896" y="0"/>
                </a:lnTo>
                <a:lnTo>
                  <a:pt x="679196" y="508"/>
                </a:lnTo>
                <a:lnTo>
                  <a:pt x="688568" y="295668"/>
                </a:lnTo>
                <a:lnTo>
                  <a:pt x="656844" y="296672"/>
                </a:lnTo>
                <a:lnTo>
                  <a:pt x="697357" y="371729"/>
                </a:lnTo>
                <a:lnTo>
                  <a:pt x="726541" y="308356"/>
                </a:lnTo>
                <a:lnTo>
                  <a:pt x="733044" y="294259"/>
                </a:lnTo>
                <a:close/>
              </a:path>
            </a:pathLst>
          </a:custGeom>
          <a:solidFill>
            <a:srgbClr val="4471C4"/>
          </a:solidFill>
        </p:spPr>
        <p:txBody>
          <a:bodyPr wrap="square" lIns="0" tIns="0" rIns="0" bIns="0" rtlCol="0"/>
          <a:lstStyle/>
          <a:p>
            <a:endParaRPr/>
          </a:p>
        </p:txBody>
      </p:sp>
      <p:sp>
        <p:nvSpPr>
          <p:cNvPr id="78" name="object 78"/>
          <p:cNvSpPr txBox="1"/>
          <p:nvPr/>
        </p:nvSpPr>
        <p:spPr>
          <a:xfrm>
            <a:off x="9395206" y="1956561"/>
            <a:ext cx="851535" cy="391160"/>
          </a:xfrm>
          <a:prstGeom prst="rect">
            <a:avLst/>
          </a:prstGeom>
        </p:spPr>
        <p:txBody>
          <a:bodyPr vert="horz" wrap="square" lIns="0" tIns="12700" rIns="0" bIns="0" rtlCol="0">
            <a:spAutoFit/>
          </a:bodyPr>
          <a:lstStyle/>
          <a:p>
            <a:pPr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10" dirty="0">
                <a:latin typeface="Calibri"/>
                <a:cs typeface="Calibri"/>
              </a:rPr>
              <a:t> </a:t>
            </a:r>
            <a:r>
              <a:rPr sz="1200" b="1" spc="-20" dirty="0">
                <a:latin typeface="Calibri"/>
                <a:cs typeface="Calibri"/>
              </a:rPr>
              <a:t>Data</a:t>
            </a:r>
            <a:endParaRPr sz="1200">
              <a:latin typeface="Calibri"/>
              <a:cs typeface="Calibri"/>
            </a:endParaRPr>
          </a:p>
        </p:txBody>
      </p:sp>
      <p:sp>
        <p:nvSpPr>
          <p:cNvPr id="79" name="object 79"/>
          <p:cNvSpPr txBox="1"/>
          <p:nvPr/>
        </p:nvSpPr>
        <p:spPr>
          <a:xfrm>
            <a:off x="10522966" y="1946528"/>
            <a:ext cx="851535" cy="391160"/>
          </a:xfrm>
          <a:prstGeom prst="rect">
            <a:avLst/>
          </a:prstGeom>
        </p:spPr>
        <p:txBody>
          <a:bodyPr vert="horz" wrap="square" lIns="0" tIns="12700" rIns="0" bIns="0" rtlCol="0">
            <a:spAutoFit/>
          </a:bodyPr>
          <a:lstStyle/>
          <a:p>
            <a:pPr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25" dirty="0">
                <a:latin typeface="Calibri"/>
                <a:cs typeface="Calibri"/>
              </a:rPr>
              <a:t> </a:t>
            </a:r>
            <a:r>
              <a:rPr sz="1200" b="1" spc="-10" dirty="0">
                <a:latin typeface="Calibri"/>
                <a:cs typeface="Calibri"/>
              </a:rPr>
              <a:t>Select</a:t>
            </a:r>
            <a:endParaRPr sz="1200">
              <a:latin typeface="Calibri"/>
              <a:cs typeface="Calibri"/>
            </a:endParaRPr>
          </a:p>
        </p:txBody>
      </p:sp>
      <p:sp>
        <p:nvSpPr>
          <p:cNvPr id="80" name="object 80"/>
          <p:cNvSpPr/>
          <p:nvPr/>
        </p:nvSpPr>
        <p:spPr>
          <a:xfrm>
            <a:off x="10157714" y="3293109"/>
            <a:ext cx="733425" cy="394970"/>
          </a:xfrm>
          <a:custGeom>
            <a:avLst/>
            <a:gdLst/>
            <a:ahLst/>
            <a:cxnLst/>
            <a:rect l="l" t="t" r="r" b="b"/>
            <a:pathLst>
              <a:path w="733425" h="394970">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70">
                <a:moveTo>
                  <a:pt x="733044" y="294271"/>
                </a:moveTo>
                <a:lnTo>
                  <a:pt x="701268" y="295275"/>
                </a:lnTo>
                <a:lnTo>
                  <a:pt x="691896" y="0"/>
                </a:lnTo>
                <a:lnTo>
                  <a:pt x="679196" y="508"/>
                </a:lnTo>
                <a:lnTo>
                  <a:pt x="688568" y="295668"/>
                </a:lnTo>
                <a:lnTo>
                  <a:pt x="656844" y="296684"/>
                </a:lnTo>
                <a:lnTo>
                  <a:pt x="697357" y="371729"/>
                </a:lnTo>
                <a:lnTo>
                  <a:pt x="726541" y="308356"/>
                </a:lnTo>
                <a:lnTo>
                  <a:pt x="733044" y="294271"/>
                </a:lnTo>
                <a:close/>
              </a:path>
            </a:pathLst>
          </a:custGeom>
          <a:solidFill>
            <a:srgbClr val="4471C4"/>
          </a:solidFill>
        </p:spPr>
        <p:txBody>
          <a:bodyPr wrap="square" lIns="0" tIns="0" rIns="0" bIns="0" rtlCol="0"/>
          <a:lstStyle/>
          <a:p>
            <a:endParaRPr/>
          </a:p>
        </p:txBody>
      </p:sp>
      <p:sp>
        <p:nvSpPr>
          <p:cNvPr id="81" name="object 81"/>
          <p:cNvSpPr txBox="1"/>
          <p:nvPr/>
        </p:nvSpPr>
        <p:spPr>
          <a:xfrm>
            <a:off x="10914380" y="3534917"/>
            <a:ext cx="404495" cy="574040"/>
          </a:xfrm>
          <a:prstGeom prst="rect">
            <a:avLst/>
          </a:prstGeom>
        </p:spPr>
        <p:txBody>
          <a:bodyPr vert="horz" wrap="square" lIns="0" tIns="12700" rIns="0" bIns="0" rtlCol="0">
            <a:spAutoFit/>
          </a:bodyPr>
          <a:lstStyle/>
          <a:p>
            <a:pPr marL="12700" marR="5080" algn="just">
              <a:lnSpc>
                <a:spcPct val="100000"/>
              </a:lnSpc>
              <a:spcBef>
                <a:spcPts val="100"/>
              </a:spcBef>
            </a:pPr>
            <a:r>
              <a:rPr sz="1200" b="1" spc="-10" dirty="0">
                <a:latin typeface="Calibri"/>
                <a:cs typeface="Calibri"/>
              </a:rPr>
              <a:t>Write </a:t>
            </a:r>
            <a:r>
              <a:rPr sz="1200" b="1" dirty="0">
                <a:latin typeface="Calibri"/>
                <a:cs typeface="Calibri"/>
              </a:rPr>
              <a:t>Reg</a:t>
            </a:r>
            <a:r>
              <a:rPr sz="1200" b="1" spc="-15" dirty="0">
                <a:latin typeface="Calibri"/>
                <a:cs typeface="Calibri"/>
              </a:rPr>
              <a:t> </a:t>
            </a:r>
            <a:r>
              <a:rPr sz="1200" b="1" spc="-50" dirty="0">
                <a:latin typeface="Calibri"/>
                <a:cs typeface="Calibri"/>
              </a:rPr>
              <a:t>C </a:t>
            </a:r>
            <a:r>
              <a:rPr sz="1200" b="1" spc="-10" dirty="0">
                <a:latin typeface="Calibri"/>
                <a:cs typeface="Calibri"/>
              </a:rPr>
              <a:t>Select</a:t>
            </a:r>
            <a:endParaRPr sz="1200">
              <a:latin typeface="Calibri"/>
              <a:cs typeface="Calibri"/>
            </a:endParaRPr>
          </a:p>
        </p:txBody>
      </p:sp>
      <p:sp>
        <p:nvSpPr>
          <p:cNvPr id="82" name="object 82"/>
          <p:cNvSpPr txBox="1"/>
          <p:nvPr/>
        </p:nvSpPr>
        <p:spPr>
          <a:xfrm>
            <a:off x="220472" y="5036261"/>
            <a:ext cx="1619885" cy="300355"/>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Instruction</a:t>
            </a:r>
            <a:r>
              <a:rPr sz="1800" b="1" spc="-40" dirty="0">
                <a:latin typeface="Calibri"/>
                <a:cs typeface="Calibri"/>
              </a:rPr>
              <a:t> </a:t>
            </a:r>
            <a:r>
              <a:rPr sz="1800" b="1" spc="-10" dirty="0">
                <a:latin typeface="Calibri"/>
                <a:cs typeface="Calibri"/>
              </a:rPr>
              <a:t>Fetch</a:t>
            </a:r>
            <a:endParaRPr sz="1800">
              <a:latin typeface="Calibri"/>
              <a:cs typeface="Calibri"/>
            </a:endParaRPr>
          </a:p>
        </p:txBody>
      </p:sp>
      <p:sp>
        <p:nvSpPr>
          <p:cNvPr id="83" name="object 83"/>
          <p:cNvSpPr txBox="1"/>
          <p:nvPr/>
        </p:nvSpPr>
        <p:spPr>
          <a:xfrm>
            <a:off x="2198370" y="4845253"/>
            <a:ext cx="2320290" cy="1315720"/>
          </a:xfrm>
          <a:prstGeom prst="rect">
            <a:avLst/>
          </a:prstGeom>
        </p:spPr>
        <p:txBody>
          <a:bodyPr vert="horz" wrap="square" lIns="0" tIns="12700" rIns="0" bIns="0" rtlCol="0">
            <a:spAutoFit/>
          </a:bodyPr>
          <a:lstStyle/>
          <a:p>
            <a:pPr marL="139065">
              <a:lnSpc>
                <a:spcPts val="191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4</a:t>
            </a:r>
            <a:endParaRPr sz="1800">
              <a:latin typeface="Calibri"/>
              <a:cs typeface="Calibri"/>
            </a:endParaRPr>
          </a:p>
          <a:p>
            <a:pPr marL="12700">
              <a:lnSpc>
                <a:spcPts val="1910"/>
              </a:lnSpc>
              <a:tabLst>
                <a:tab pos="1570355" algn="l"/>
              </a:tabLst>
            </a:pPr>
            <a:r>
              <a:rPr sz="1800" b="1" spc="-25" dirty="0">
                <a:latin typeface="Calibri"/>
                <a:cs typeface="Calibri"/>
              </a:rPr>
              <a:t>Instr.</a:t>
            </a:r>
            <a:r>
              <a:rPr sz="1800" b="1" spc="-65" dirty="0">
                <a:latin typeface="Calibri"/>
                <a:cs typeface="Calibri"/>
              </a:rPr>
              <a:t> </a:t>
            </a:r>
            <a:r>
              <a:rPr sz="1800" b="1" spc="-10" dirty="0">
                <a:latin typeface="Calibri"/>
                <a:cs typeface="Calibri"/>
              </a:rPr>
              <a:t>Decode</a:t>
            </a:r>
            <a:r>
              <a:rPr sz="1800" b="1" dirty="0">
                <a:latin typeface="Calibri"/>
                <a:cs typeface="Calibri"/>
              </a:rPr>
              <a:t>	</a:t>
            </a:r>
            <a:r>
              <a:rPr sz="1800" b="1" spc="-10" dirty="0">
                <a:latin typeface="Calibri"/>
                <a:cs typeface="Calibri"/>
              </a:rPr>
              <a:t>Execute</a:t>
            </a:r>
            <a:endParaRPr sz="1800">
              <a:latin typeface="Calibri"/>
              <a:cs typeface="Calibri"/>
            </a:endParaRPr>
          </a:p>
          <a:p>
            <a:pPr marL="515620" marR="299085" indent="131445">
              <a:lnSpc>
                <a:spcPct val="143700"/>
              </a:lnSpc>
              <a:spcBef>
                <a:spcPts val="450"/>
              </a:spcBef>
            </a:pPr>
            <a:r>
              <a:rPr sz="1200" b="1" dirty="0">
                <a:latin typeface="Calibri"/>
                <a:cs typeface="Calibri"/>
              </a:rPr>
              <a:t>Read</a:t>
            </a:r>
            <a:r>
              <a:rPr sz="1200" b="1" spc="-20" dirty="0">
                <a:latin typeface="Calibri"/>
                <a:cs typeface="Calibri"/>
              </a:rPr>
              <a:t> </a:t>
            </a:r>
            <a:r>
              <a:rPr sz="1200" b="1" dirty="0">
                <a:latin typeface="Calibri"/>
                <a:cs typeface="Calibri"/>
              </a:rPr>
              <a:t>Regs</a:t>
            </a:r>
            <a:r>
              <a:rPr sz="1200" b="1" spc="-10" dirty="0">
                <a:latin typeface="Calibri"/>
                <a:cs typeface="Calibri"/>
              </a:rPr>
              <a:t> </a:t>
            </a:r>
            <a:r>
              <a:rPr sz="1200" b="1" dirty="0">
                <a:latin typeface="Calibri"/>
                <a:cs typeface="Calibri"/>
              </a:rPr>
              <a:t>A</a:t>
            </a:r>
            <a:r>
              <a:rPr sz="1200" b="1" spc="-20" dirty="0">
                <a:latin typeface="Calibri"/>
                <a:cs typeface="Calibri"/>
              </a:rPr>
              <a:t> </a:t>
            </a:r>
            <a:r>
              <a:rPr sz="1200" b="1" dirty="0">
                <a:latin typeface="Calibri"/>
                <a:cs typeface="Calibri"/>
              </a:rPr>
              <a:t>&amp; B</a:t>
            </a:r>
            <a:r>
              <a:rPr sz="1200" b="1" spc="-10" dirty="0">
                <a:latin typeface="Calibri"/>
                <a:cs typeface="Calibri"/>
              </a:rPr>
              <a:t> </a:t>
            </a:r>
            <a:r>
              <a:rPr sz="1200" b="1" spc="-20" dirty="0">
                <a:latin typeface="Calibri"/>
                <a:cs typeface="Calibri"/>
              </a:rPr>
              <a:t>Data </a:t>
            </a:r>
            <a:r>
              <a:rPr sz="1200" b="1" spc="-10" dirty="0">
                <a:latin typeface="Calibri"/>
                <a:cs typeface="Calibri"/>
              </a:rPr>
              <a:t>Write</a:t>
            </a:r>
            <a:r>
              <a:rPr sz="1200" b="1" spc="-4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10" dirty="0">
                <a:latin typeface="Calibri"/>
                <a:cs typeface="Calibri"/>
              </a:rPr>
              <a:t>Select</a:t>
            </a:r>
            <a:endParaRPr sz="1200">
              <a:latin typeface="Calibri"/>
              <a:cs typeface="Calibri"/>
            </a:endParaRPr>
          </a:p>
          <a:p>
            <a:pPr marL="385445">
              <a:lnSpc>
                <a:spcPct val="100000"/>
              </a:lnSpc>
              <a:spcBef>
                <a:spcPts val="315"/>
              </a:spcBef>
            </a:pPr>
            <a:r>
              <a:rPr sz="1200" b="1" spc="-10" dirty="0">
                <a:latin typeface="Calibri"/>
                <a:cs typeface="Calibri"/>
              </a:rPr>
              <a:t>Write</a:t>
            </a:r>
            <a:r>
              <a:rPr sz="1200" b="1" spc="-5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20" dirty="0">
                <a:latin typeface="Calibri"/>
                <a:cs typeface="Calibri"/>
              </a:rPr>
              <a:t>Data</a:t>
            </a:r>
            <a:endParaRPr sz="1200">
              <a:latin typeface="Calibri"/>
              <a:cs typeface="Calibri"/>
            </a:endParaRPr>
          </a:p>
        </p:txBody>
      </p:sp>
      <p:sp>
        <p:nvSpPr>
          <p:cNvPr id="84" name="object 84"/>
          <p:cNvSpPr txBox="1"/>
          <p:nvPr/>
        </p:nvSpPr>
        <p:spPr>
          <a:xfrm>
            <a:off x="7016622" y="5038725"/>
            <a:ext cx="84010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Memory</a:t>
            </a:r>
            <a:endParaRPr sz="1800">
              <a:latin typeface="Calibri"/>
              <a:cs typeface="Calibri"/>
            </a:endParaRPr>
          </a:p>
        </p:txBody>
      </p:sp>
      <p:sp>
        <p:nvSpPr>
          <p:cNvPr id="85" name="object 85"/>
          <p:cNvSpPr txBox="1"/>
          <p:nvPr/>
        </p:nvSpPr>
        <p:spPr>
          <a:xfrm>
            <a:off x="9172956" y="4995417"/>
            <a:ext cx="2618740" cy="299720"/>
          </a:xfrm>
          <a:prstGeom prst="rect">
            <a:avLst/>
          </a:prstGeom>
        </p:spPr>
        <p:txBody>
          <a:bodyPr vert="horz" wrap="square" lIns="0" tIns="12700" rIns="0" bIns="0" rtlCol="0">
            <a:spAutoFit/>
          </a:bodyPr>
          <a:lstStyle/>
          <a:p>
            <a:pPr marL="42545">
              <a:lnSpc>
                <a:spcPct val="100000"/>
              </a:lnSpc>
              <a:spcBef>
                <a:spcPts val="100"/>
              </a:spcBef>
            </a:pPr>
            <a:r>
              <a:rPr sz="1800" b="1" dirty="0">
                <a:latin typeface="Calibri"/>
                <a:cs typeface="Calibri"/>
              </a:rPr>
              <a:t>Register</a:t>
            </a:r>
            <a:r>
              <a:rPr sz="1800" b="1" spc="-60" dirty="0">
                <a:latin typeface="Calibri"/>
                <a:cs typeface="Calibri"/>
              </a:rPr>
              <a:t> </a:t>
            </a:r>
            <a:r>
              <a:rPr sz="1800" b="1" spc="-20" dirty="0">
                <a:latin typeface="Calibri"/>
                <a:cs typeface="Calibri"/>
              </a:rPr>
              <a:t>Write-Back</a:t>
            </a:r>
            <a:endParaRPr sz="1800">
              <a:latin typeface="Calibri"/>
              <a:cs typeface="Calibri"/>
            </a:endParaRPr>
          </a:p>
        </p:txBody>
      </p:sp>
      <p:grpSp>
        <p:nvGrpSpPr>
          <p:cNvPr id="86" name="object 86"/>
          <p:cNvGrpSpPr/>
          <p:nvPr/>
        </p:nvGrpSpPr>
        <p:grpSpPr>
          <a:xfrm>
            <a:off x="1766061" y="2253742"/>
            <a:ext cx="5262880" cy="2247265"/>
            <a:chOff x="1766061" y="2253742"/>
            <a:chExt cx="5262880" cy="2247265"/>
          </a:xfrm>
        </p:grpSpPr>
        <p:sp>
          <p:nvSpPr>
            <p:cNvPr id="87" name="object 87"/>
            <p:cNvSpPr/>
            <p:nvPr/>
          </p:nvSpPr>
          <p:spPr>
            <a:xfrm>
              <a:off x="1772411" y="2282952"/>
              <a:ext cx="440690" cy="2211705"/>
            </a:xfrm>
            <a:custGeom>
              <a:avLst/>
              <a:gdLst/>
              <a:ahLst/>
              <a:cxnLst/>
              <a:rect l="l" t="t" r="r" b="b"/>
              <a:pathLst>
                <a:path w="440689" h="2211704">
                  <a:moveTo>
                    <a:pt x="440436" y="0"/>
                  </a:moveTo>
                  <a:lnTo>
                    <a:pt x="0" y="0"/>
                  </a:lnTo>
                  <a:lnTo>
                    <a:pt x="0" y="2211324"/>
                  </a:lnTo>
                  <a:lnTo>
                    <a:pt x="440436" y="2211324"/>
                  </a:lnTo>
                  <a:lnTo>
                    <a:pt x="440436" y="0"/>
                  </a:lnTo>
                  <a:close/>
                </a:path>
              </a:pathLst>
            </a:custGeom>
            <a:solidFill>
              <a:srgbClr val="4471C4"/>
            </a:solidFill>
          </p:spPr>
          <p:txBody>
            <a:bodyPr wrap="square" lIns="0" tIns="0" rIns="0" bIns="0" rtlCol="0"/>
            <a:lstStyle/>
            <a:p>
              <a:endParaRPr/>
            </a:p>
          </p:txBody>
        </p:sp>
        <p:sp>
          <p:nvSpPr>
            <p:cNvPr id="88" name="object 88"/>
            <p:cNvSpPr/>
            <p:nvPr/>
          </p:nvSpPr>
          <p:spPr>
            <a:xfrm>
              <a:off x="1772411" y="2282952"/>
              <a:ext cx="440690" cy="2211705"/>
            </a:xfrm>
            <a:custGeom>
              <a:avLst/>
              <a:gdLst/>
              <a:ahLst/>
              <a:cxnLst/>
              <a:rect l="l" t="t" r="r" b="b"/>
              <a:pathLst>
                <a:path w="440689" h="2211704">
                  <a:moveTo>
                    <a:pt x="0" y="2211324"/>
                  </a:moveTo>
                  <a:lnTo>
                    <a:pt x="440436" y="2211324"/>
                  </a:lnTo>
                  <a:lnTo>
                    <a:pt x="440436" y="0"/>
                  </a:lnTo>
                  <a:lnTo>
                    <a:pt x="0" y="0"/>
                  </a:lnTo>
                  <a:lnTo>
                    <a:pt x="0" y="2211324"/>
                  </a:lnTo>
                  <a:close/>
                </a:path>
              </a:pathLst>
            </a:custGeom>
            <a:ln w="12699">
              <a:solidFill>
                <a:srgbClr val="2E528F"/>
              </a:solidFill>
            </a:ln>
          </p:spPr>
          <p:txBody>
            <a:bodyPr wrap="square" lIns="0" tIns="0" rIns="0" bIns="0" rtlCol="0"/>
            <a:lstStyle/>
            <a:p>
              <a:endParaRPr/>
            </a:p>
          </p:txBody>
        </p:sp>
        <p:sp>
          <p:nvSpPr>
            <p:cNvPr id="89" name="object 89"/>
            <p:cNvSpPr/>
            <p:nvPr/>
          </p:nvSpPr>
          <p:spPr>
            <a:xfrm>
              <a:off x="3429000" y="2269236"/>
              <a:ext cx="483234" cy="2211705"/>
            </a:xfrm>
            <a:custGeom>
              <a:avLst/>
              <a:gdLst/>
              <a:ahLst/>
              <a:cxnLst/>
              <a:rect l="l" t="t" r="r" b="b"/>
              <a:pathLst>
                <a:path w="483235" h="2211704">
                  <a:moveTo>
                    <a:pt x="483108" y="0"/>
                  </a:moveTo>
                  <a:lnTo>
                    <a:pt x="0" y="0"/>
                  </a:lnTo>
                  <a:lnTo>
                    <a:pt x="0" y="2211324"/>
                  </a:lnTo>
                  <a:lnTo>
                    <a:pt x="483108" y="2211324"/>
                  </a:lnTo>
                  <a:lnTo>
                    <a:pt x="483108" y="0"/>
                  </a:lnTo>
                  <a:close/>
                </a:path>
              </a:pathLst>
            </a:custGeom>
            <a:solidFill>
              <a:srgbClr val="4471C4"/>
            </a:solidFill>
          </p:spPr>
          <p:txBody>
            <a:bodyPr wrap="square" lIns="0" tIns="0" rIns="0" bIns="0" rtlCol="0"/>
            <a:lstStyle/>
            <a:p>
              <a:endParaRPr/>
            </a:p>
          </p:txBody>
        </p:sp>
        <p:sp>
          <p:nvSpPr>
            <p:cNvPr id="90" name="object 90"/>
            <p:cNvSpPr/>
            <p:nvPr/>
          </p:nvSpPr>
          <p:spPr>
            <a:xfrm>
              <a:off x="3429000" y="2269236"/>
              <a:ext cx="483234" cy="2211705"/>
            </a:xfrm>
            <a:custGeom>
              <a:avLst/>
              <a:gdLst/>
              <a:ahLst/>
              <a:cxnLst/>
              <a:rect l="l" t="t" r="r" b="b"/>
              <a:pathLst>
                <a:path w="483235" h="2211704">
                  <a:moveTo>
                    <a:pt x="0" y="2211324"/>
                  </a:moveTo>
                  <a:lnTo>
                    <a:pt x="483108" y="2211324"/>
                  </a:lnTo>
                  <a:lnTo>
                    <a:pt x="483108" y="0"/>
                  </a:lnTo>
                  <a:lnTo>
                    <a:pt x="0" y="0"/>
                  </a:lnTo>
                  <a:lnTo>
                    <a:pt x="0" y="2211324"/>
                  </a:lnTo>
                  <a:close/>
                </a:path>
              </a:pathLst>
            </a:custGeom>
            <a:ln w="12700">
              <a:solidFill>
                <a:srgbClr val="2E528F"/>
              </a:solidFill>
            </a:ln>
          </p:spPr>
          <p:txBody>
            <a:bodyPr wrap="square" lIns="0" tIns="0" rIns="0" bIns="0" rtlCol="0"/>
            <a:lstStyle/>
            <a:p>
              <a:endParaRPr/>
            </a:p>
          </p:txBody>
        </p:sp>
        <p:sp>
          <p:nvSpPr>
            <p:cNvPr id="91" name="object 91"/>
            <p:cNvSpPr/>
            <p:nvPr/>
          </p:nvSpPr>
          <p:spPr>
            <a:xfrm>
              <a:off x="6341364" y="2260092"/>
              <a:ext cx="681355" cy="2211705"/>
            </a:xfrm>
            <a:custGeom>
              <a:avLst/>
              <a:gdLst/>
              <a:ahLst/>
              <a:cxnLst/>
              <a:rect l="l" t="t" r="r" b="b"/>
              <a:pathLst>
                <a:path w="681354" h="2211704">
                  <a:moveTo>
                    <a:pt x="681228" y="0"/>
                  </a:moveTo>
                  <a:lnTo>
                    <a:pt x="0" y="0"/>
                  </a:lnTo>
                  <a:lnTo>
                    <a:pt x="0" y="2211323"/>
                  </a:lnTo>
                  <a:lnTo>
                    <a:pt x="681228" y="2211323"/>
                  </a:lnTo>
                  <a:lnTo>
                    <a:pt x="681228" y="0"/>
                  </a:lnTo>
                  <a:close/>
                </a:path>
              </a:pathLst>
            </a:custGeom>
            <a:solidFill>
              <a:srgbClr val="4471C4"/>
            </a:solidFill>
          </p:spPr>
          <p:txBody>
            <a:bodyPr wrap="square" lIns="0" tIns="0" rIns="0" bIns="0" rtlCol="0"/>
            <a:lstStyle/>
            <a:p>
              <a:endParaRPr/>
            </a:p>
          </p:txBody>
        </p:sp>
        <p:sp>
          <p:nvSpPr>
            <p:cNvPr id="92" name="object 92"/>
            <p:cNvSpPr/>
            <p:nvPr/>
          </p:nvSpPr>
          <p:spPr>
            <a:xfrm>
              <a:off x="6341364" y="2260092"/>
              <a:ext cx="681355" cy="2211705"/>
            </a:xfrm>
            <a:custGeom>
              <a:avLst/>
              <a:gdLst/>
              <a:ahLst/>
              <a:cxnLst/>
              <a:rect l="l" t="t" r="r" b="b"/>
              <a:pathLst>
                <a:path w="681354" h="2211704">
                  <a:moveTo>
                    <a:pt x="0" y="2211323"/>
                  </a:moveTo>
                  <a:lnTo>
                    <a:pt x="681228" y="2211323"/>
                  </a:lnTo>
                  <a:lnTo>
                    <a:pt x="681228" y="0"/>
                  </a:lnTo>
                  <a:lnTo>
                    <a:pt x="0" y="0"/>
                  </a:lnTo>
                  <a:lnTo>
                    <a:pt x="0" y="2211323"/>
                  </a:lnTo>
                  <a:close/>
                </a:path>
              </a:pathLst>
            </a:custGeom>
            <a:ln w="12699">
              <a:solidFill>
                <a:srgbClr val="2E528F"/>
              </a:solidFill>
            </a:ln>
          </p:spPr>
          <p:txBody>
            <a:bodyPr wrap="square" lIns="0" tIns="0" rIns="0" bIns="0" rtlCol="0"/>
            <a:lstStyle/>
            <a:p>
              <a:endParaRPr/>
            </a:p>
          </p:txBody>
        </p:sp>
      </p:grpSp>
      <p:sp>
        <p:nvSpPr>
          <p:cNvPr id="93" name="object 93"/>
          <p:cNvSpPr txBox="1"/>
          <p:nvPr/>
        </p:nvSpPr>
        <p:spPr>
          <a:xfrm>
            <a:off x="6423152" y="3064255"/>
            <a:ext cx="517525" cy="574040"/>
          </a:xfrm>
          <a:prstGeom prst="rect">
            <a:avLst/>
          </a:prstGeom>
        </p:spPr>
        <p:txBody>
          <a:bodyPr vert="horz" wrap="square" lIns="0" tIns="12700" rIns="0" bIns="0" rtlCol="0">
            <a:spAutoFit/>
          </a:bodyPr>
          <a:lstStyle/>
          <a:p>
            <a:pPr marL="12700" marR="5080" indent="86360">
              <a:lnSpc>
                <a:spcPct val="100000"/>
              </a:lnSpc>
              <a:spcBef>
                <a:spcPts val="100"/>
              </a:spcBef>
            </a:pPr>
            <a:r>
              <a:rPr sz="1800" spc="-25" dirty="0">
                <a:solidFill>
                  <a:srgbClr val="FFFFFF"/>
                </a:solidFill>
                <a:latin typeface="Calibri"/>
                <a:cs typeface="Calibri"/>
              </a:rPr>
              <a:t>EX/ Mem</a:t>
            </a:r>
            <a:endParaRPr sz="1800">
              <a:latin typeface="Calibri"/>
              <a:cs typeface="Calibri"/>
            </a:endParaRPr>
          </a:p>
        </p:txBody>
      </p:sp>
      <p:grpSp>
        <p:nvGrpSpPr>
          <p:cNvPr id="94" name="object 94"/>
          <p:cNvGrpSpPr/>
          <p:nvPr/>
        </p:nvGrpSpPr>
        <p:grpSpPr>
          <a:xfrm>
            <a:off x="8901430" y="2366517"/>
            <a:ext cx="706120" cy="2225675"/>
            <a:chOff x="8901430" y="2366517"/>
            <a:chExt cx="706120" cy="2225675"/>
          </a:xfrm>
        </p:grpSpPr>
        <p:sp>
          <p:nvSpPr>
            <p:cNvPr id="95" name="object 95"/>
            <p:cNvSpPr/>
            <p:nvPr/>
          </p:nvSpPr>
          <p:spPr>
            <a:xfrm>
              <a:off x="8907780" y="2372867"/>
              <a:ext cx="693420" cy="2212975"/>
            </a:xfrm>
            <a:custGeom>
              <a:avLst/>
              <a:gdLst/>
              <a:ahLst/>
              <a:cxnLst/>
              <a:rect l="l" t="t" r="r" b="b"/>
              <a:pathLst>
                <a:path w="693420" h="2212975">
                  <a:moveTo>
                    <a:pt x="693420" y="0"/>
                  </a:moveTo>
                  <a:lnTo>
                    <a:pt x="0" y="0"/>
                  </a:lnTo>
                  <a:lnTo>
                    <a:pt x="0" y="2212847"/>
                  </a:lnTo>
                  <a:lnTo>
                    <a:pt x="693420" y="2212847"/>
                  </a:lnTo>
                  <a:lnTo>
                    <a:pt x="693420" y="0"/>
                  </a:lnTo>
                  <a:close/>
                </a:path>
              </a:pathLst>
            </a:custGeom>
            <a:solidFill>
              <a:srgbClr val="4471C4"/>
            </a:solidFill>
          </p:spPr>
          <p:txBody>
            <a:bodyPr wrap="square" lIns="0" tIns="0" rIns="0" bIns="0" rtlCol="0"/>
            <a:lstStyle/>
            <a:p>
              <a:endParaRPr/>
            </a:p>
          </p:txBody>
        </p:sp>
        <p:sp>
          <p:nvSpPr>
            <p:cNvPr id="96" name="object 96"/>
            <p:cNvSpPr/>
            <p:nvPr/>
          </p:nvSpPr>
          <p:spPr>
            <a:xfrm>
              <a:off x="8907780" y="2372867"/>
              <a:ext cx="693420" cy="2212975"/>
            </a:xfrm>
            <a:custGeom>
              <a:avLst/>
              <a:gdLst/>
              <a:ahLst/>
              <a:cxnLst/>
              <a:rect l="l" t="t" r="r" b="b"/>
              <a:pathLst>
                <a:path w="693420" h="2212975">
                  <a:moveTo>
                    <a:pt x="0" y="2212847"/>
                  </a:moveTo>
                  <a:lnTo>
                    <a:pt x="693420" y="2212847"/>
                  </a:lnTo>
                  <a:lnTo>
                    <a:pt x="693420" y="0"/>
                  </a:lnTo>
                  <a:lnTo>
                    <a:pt x="0" y="0"/>
                  </a:lnTo>
                  <a:lnTo>
                    <a:pt x="0" y="2212847"/>
                  </a:lnTo>
                  <a:close/>
                </a:path>
              </a:pathLst>
            </a:custGeom>
            <a:ln w="12700">
              <a:solidFill>
                <a:srgbClr val="2E528F"/>
              </a:solidFill>
            </a:ln>
          </p:spPr>
          <p:txBody>
            <a:bodyPr wrap="square" lIns="0" tIns="0" rIns="0" bIns="0" rtlCol="0"/>
            <a:lstStyle/>
            <a:p>
              <a:endParaRPr/>
            </a:p>
          </p:txBody>
        </p:sp>
      </p:grpSp>
      <p:sp>
        <p:nvSpPr>
          <p:cNvPr id="97" name="object 97"/>
          <p:cNvSpPr txBox="1"/>
          <p:nvPr/>
        </p:nvSpPr>
        <p:spPr>
          <a:xfrm>
            <a:off x="8995664" y="3177921"/>
            <a:ext cx="1135380" cy="915669"/>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Mem</a:t>
            </a:r>
            <a:endParaRPr sz="1800">
              <a:latin typeface="Calibri"/>
              <a:cs typeface="Calibri"/>
            </a:endParaRPr>
          </a:p>
          <a:p>
            <a:pPr marL="766445" marR="5080" indent="-716280" algn="just">
              <a:lnSpc>
                <a:spcPct val="93500"/>
              </a:lnSpc>
              <a:spcBef>
                <a:spcPts val="140"/>
              </a:spcBef>
            </a:pPr>
            <a:r>
              <a:rPr sz="1800" dirty="0">
                <a:solidFill>
                  <a:srgbClr val="FFFFFF"/>
                </a:solidFill>
                <a:latin typeface="Calibri"/>
                <a:cs typeface="Calibri"/>
              </a:rPr>
              <a:t>/WB</a:t>
            </a:r>
            <a:r>
              <a:rPr sz="1800" spc="375" dirty="0">
                <a:solidFill>
                  <a:srgbClr val="FFFFFF"/>
                </a:solidFill>
                <a:latin typeface="Calibri"/>
                <a:cs typeface="Calibri"/>
              </a:rPr>
              <a:t>   </a:t>
            </a:r>
            <a:r>
              <a:rPr sz="1800" b="1" spc="-30" baseline="2314" dirty="0">
                <a:latin typeface="Calibri"/>
                <a:cs typeface="Calibri"/>
              </a:rPr>
              <a:t>Write </a:t>
            </a:r>
            <a:r>
              <a:rPr sz="1200" b="1" dirty="0">
                <a:latin typeface="Calibri"/>
                <a:cs typeface="Calibri"/>
              </a:rPr>
              <a:t>Reg</a:t>
            </a:r>
            <a:r>
              <a:rPr sz="1200" b="1" spc="-25" dirty="0">
                <a:latin typeface="Calibri"/>
                <a:cs typeface="Calibri"/>
              </a:rPr>
              <a:t> </a:t>
            </a:r>
            <a:r>
              <a:rPr sz="1200" b="1" spc="-50" dirty="0">
                <a:latin typeface="Calibri"/>
                <a:cs typeface="Calibri"/>
              </a:rPr>
              <a:t>C </a:t>
            </a:r>
            <a:r>
              <a:rPr sz="1200" b="1" spc="-20" dirty="0">
                <a:latin typeface="Calibri"/>
                <a:cs typeface="Calibri"/>
              </a:rPr>
              <a:t>Data</a:t>
            </a:r>
            <a:endParaRPr sz="1200">
              <a:latin typeface="Calibri"/>
              <a:cs typeface="Calibri"/>
            </a:endParaRPr>
          </a:p>
        </p:txBody>
      </p:sp>
      <p:grpSp>
        <p:nvGrpSpPr>
          <p:cNvPr id="98" name="object 98"/>
          <p:cNvGrpSpPr/>
          <p:nvPr/>
        </p:nvGrpSpPr>
        <p:grpSpPr>
          <a:xfrm>
            <a:off x="5661405" y="3136392"/>
            <a:ext cx="590550" cy="660400"/>
            <a:chOff x="5661405" y="3136392"/>
            <a:chExt cx="590550" cy="660400"/>
          </a:xfrm>
        </p:grpSpPr>
        <p:sp>
          <p:nvSpPr>
            <p:cNvPr id="99" name="object 99"/>
            <p:cNvSpPr/>
            <p:nvPr/>
          </p:nvSpPr>
          <p:spPr>
            <a:xfrm>
              <a:off x="5667755" y="3579876"/>
              <a:ext cx="577850" cy="210820"/>
            </a:xfrm>
            <a:custGeom>
              <a:avLst/>
              <a:gdLst/>
              <a:ahLst/>
              <a:cxnLst/>
              <a:rect l="l" t="t" r="r" b="b"/>
              <a:pathLst>
                <a:path w="577850" h="210820">
                  <a:moveTo>
                    <a:pt x="577596" y="0"/>
                  </a:moveTo>
                  <a:lnTo>
                    <a:pt x="0" y="0"/>
                  </a:lnTo>
                  <a:lnTo>
                    <a:pt x="0" y="210312"/>
                  </a:lnTo>
                  <a:lnTo>
                    <a:pt x="577596" y="210312"/>
                  </a:lnTo>
                  <a:lnTo>
                    <a:pt x="577596" y="0"/>
                  </a:lnTo>
                  <a:close/>
                </a:path>
              </a:pathLst>
            </a:custGeom>
            <a:solidFill>
              <a:srgbClr val="4471C4"/>
            </a:solidFill>
          </p:spPr>
          <p:txBody>
            <a:bodyPr wrap="square" lIns="0" tIns="0" rIns="0" bIns="0" rtlCol="0"/>
            <a:lstStyle/>
            <a:p>
              <a:endParaRPr/>
            </a:p>
          </p:txBody>
        </p:sp>
        <p:sp>
          <p:nvSpPr>
            <p:cNvPr id="100" name="object 100"/>
            <p:cNvSpPr/>
            <p:nvPr/>
          </p:nvSpPr>
          <p:spPr>
            <a:xfrm>
              <a:off x="5667755" y="3579876"/>
              <a:ext cx="577850" cy="210820"/>
            </a:xfrm>
            <a:custGeom>
              <a:avLst/>
              <a:gdLst/>
              <a:ahLst/>
              <a:cxnLst/>
              <a:rect l="l" t="t" r="r" b="b"/>
              <a:pathLst>
                <a:path w="577850" h="210820">
                  <a:moveTo>
                    <a:pt x="0" y="210312"/>
                  </a:moveTo>
                  <a:lnTo>
                    <a:pt x="577596" y="210312"/>
                  </a:lnTo>
                  <a:lnTo>
                    <a:pt x="577596" y="0"/>
                  </a:lnTo>
                  <a:lnTo>
                    <a:pt x="0" y="0"/>
                  </a:lnTo>
                  <a:lnTo>
                    <a:pt x="0" y="210312"/>
                  </a:lnTo>
                  <a:close/>
                </a:path>
              </a:pathLst>
            </a:custGeom>
            <a:ln w="12700">
              <a:solidFill>
                <a:srgbClr val="2E528F"/>
              </a:solidFill>
            </a:ln>
          </p:spPr>
          <p:txBody>
            <a:bodyPr wrap="square" lIns="0" tIns="0" rIns="0" bIns="0" rtlCol="0"/>
            <a:lstStyle/>
            <a:p>
              <a:endParaRPr/>
            </a:p>
          </p:txBody>
        </p:sp>
        <p:sp>
          <p:nvSpPr>
            <p:cNvPr id="101" name="object 101"/>
            <p:cNvSpPr/>
            <p:nvPr/>
          </p:nvSpPr>
          <p:spPr>
            <a:xfrm>
              <a:off x="6083807" y="3136392"/>
              <a:ext cx="76200" cy="443230"/>
            </a:xfrm>
            <a:custGeom>
              <a:avLst/>
              <a:gdLst/>
              <a:ahLst/>
              <a:cxnLst/>
              <a:rect l="l" t="t" r="r" b="b"/>
              <a:pathLst>
                <a:path w="76200" h="443229">
                  <a:moveTo>
                    <a:pt x="31750" y="366649"/>
                  </a:moveTo>
                  <a:lnTo>
                    <a:pt x="0" y="366649"/>
                  </a:lnTo>
                  <a:lnTo>
                    <a:pt x="38100" y="442849"/>
                  </a:lnTo>
                  <a:lnTo>
                    <a:pt x="69850" y="379349"/>
                  </a:lnTo>
                  <a:lnTo>
                    <a:pt x="31750" y="379349"/>
                  </a:lnTo>
                  <a:lnTo>
                    <a:pt x="31750" y="366649"/>
                  </a:lnTo>
                  <a:close/>
                </a:path>
                <a:path w="76200" h="443229">
                  <a:moveTo>
                    <a:pt x="44450" y="0"/>
                  </a:moveTo>
                  <a:lnTo>
                    <a:pt x="31750" y="0"/>
                  </a:lnTo>
                  <a:lnTo>
                    <a:pt x="31750" y="379349"/>
                  </a:lnTo>
                  <a:lnTo>
                    <a:pt x="44450" y="379349"/>
                  </a:lnTo>
                  <a:lnTo>
                    <a:pt x="44450" y="0"/>
                  </a:lnTo>
                  <a:close/>
                </a:path>
                <a:path w="76200" h="443229">
                  <a:moveTo>
                    <a:pt x="76200" y="366649"/>
                  </a:moveTo>
                  <a:lnTo>
                    <a:pt x="44450" y="366649"/>
                  </a:lnTo>
                  <a:lnTo>
                    <a:pt x="44450" y="379349"/>
                  </a:lnTo>
                  <a:lnTo>
                    <a:pt x="69850" y="379349"/>
                  </a:lnTo>
                  <a:lnTo>
                    <a:pt x="76200" y="366649"/>
                  </a:lnTo>
                  <a:close/>
                </a:path>
              </a:pathLst>
            </a:custGeom>
            <a:solidFill>
              <a:srgbClr val="4471C4"/>
            </a:solidFill>
          </p:spPr>
          <p:txBody>
            <a:bodyPr wrap="square" lIns="0" tIns="0" rIns="0" bIns="0" rtlCol="0"/>
            <a:lstStyle/>
            <a:p>
              <a:endParaRPr/>
            </a:p>
          </p:txBody>
        </p:sp>
      </p:grpSp>
      <p:sp>
        <p:nvSpPr>
          <p:cNvPr id="102" name="object 102"/>
          <p:cNvSpPr txBox="1"/>
          <p:nvPr/>
        </p:nvSpPr>
        <p:spPr>
          <a:xfrm>
            <a:off x="6174324" y="2308986"/>
            <a:ext cx="145415" cy="208279"/>
          </a:xfrm>
          <a:prstGeom prst="rect">
            <a:avLst/>
          </a:prstGeom>
        </p:spPr>
        <p:txBody>
          <a:bodyPr vert="horz" wrap="square" lIns="0" tIns="12700" rIns="0" bIns="0" rtlCol="0">
            <a:spAutoFit/>
          </a:bodyPr>
          <a:lstStyle/>
          <a:p>
            <a:pPr marL="12700">
              <a:lnSpc>
                <a:spcPct val="100000"/>
              </a:lnSpc>
              <a:spcBef>
                <a:spcPts val="100"/>
              </a:spcBef>
            </a:pPr>
            <a:r>
              <a:rPr sz="1200" spc="-25" dirty="0">
                <a:latin typeface="Calibri"/>
                <a:cs typeface="Calibri"/>
              </a:rPr>
              <a:t>d.</a:t>
            </a:r>
            <a:endParaRPr sz="1200">
              <a:latin typeface="Calibri"/>
              <a:cs typeface="Calibri"/>
            </a:endParaRPr>
          </a:p>
        </p:txBody>
      </p:sp>
      <p:sp>
        <p:nvSpPr>
          <p:cNvPr id="103" name="object 103"/>
          <p:cNvSpPr txBox="1"/>
          <p:nvPr/>
        </p:nvSpPr>
        <p:spPr>
          <a:xfrm>
            <a:off x="774798" y="2012369"/>
            <a:ext cx="5407025" cy="2941955"/>
          </a:xfrm>
          <a:prstGeom prst="rect">
            <a:avLst/>
          </a:prstGeom>
        </p:spPr>
        <p:txBody>
          <a:bodyPr vert="horz" wrap="square" lIns="0" tIns="0" rIns="0" bIns="0" rtlCol="0">
            <a:spAutoFit/>
          </a:bodyPr>
          <a:lstStyle/>
          <a:p>
            <a:pPr marL="3060065">
              <a:lnSpc>
                <a:spcPts val="950"/>
              </a:lnSpc>
            </a:pPr>
            <a:r>
              <a:rPr sz="1000" b="1" spc="-10" dirty="0">
                <a:latin typeface="Calibri"/>
                <a:cs typeface="Calibri"/>
              </a:rPr>
              <a:t>Target</a:t>
            </a:r>
            <a:endParaRPr sz="1000" dirty="0">
              <a:latin typeface="Calibri"/>
              <a:cs typeface="Calibri"/>
            </a:endParaRPr>
          </a:p>
          <a:p>
            <a:pPr marL="3060065">
              <a:lnSpc>
                <a:spcPts val="1075"/>
              </a:lnSpc>
              <a:spcBef>
                <a:spcPts val="310"/>
              </a:spcBef>
              <a:tabLst>
                <a:tab pos="4122420" algn="l"/>
              </a:tabLst>
            </a:pPr>
            <a:r>
              <a:rPr sz="1500" b="1" spc="-15" baseline="16666" dirty="0">
                <a:latin typeface="Calibri"/>
                <a:cs typeface="Calibri"/>
              </a:rPr>
              <a:t>Offset</a:t>
            </a:r>
            <a:r>
              <a:rPr sz="1500" b="1" baseline="16666" dirty="0">
                <a:latin typeface="Calibri"/>
                <a:cs typeface="Calibri"/>
              </a:rPr>
              <a:t>	</a:t>
            </a:r>
            <a:r>
              <a:rPr sz="1000" b="1" spc="-10" dirty="0">
                <a:latin typeface="Calibri"/>
                <a:cs typeface="Calibri"/>
              </a:rPr>
              <a:t>Branch</a:t>
            </a:r>
            <a:r>
              <a:rPr sz="1000" b="1" dirty="0">
                <a:latin typeface="Calibri"/>
                <a:cs typeface="Calibri"/>
              </a:rPr>
              <a:t> </a:t>
            </a:r>
            <a:r>
              <a:rPr sz="1000" b="1" spc="-10" dirty="0">
                <a:latin typeface="Calibri"/>
                <a:cs typeface="Calibri"/>
              </a:rPr>
              <a:t>Target</a:t>
            </a:r>
            <a:endParaRPr sz="1000" dirty="0">
              <a:latin typeface="Calibri"/>
              <a:cs typeface="Calibri"/>
            </a:endParaRPr>
          </a:p>
          <a:p>
            <a:pPr marL="166370">
              <a:lnSpc>
                <a:spcPts val="1195"/>
              </a:lnSpc>
              <a:tabLst>
                <a:tab pos="2159000" algn="l"/>
                <a:tab pos="3096260" algn="l"/>
                <a:tab pos="3842385" algn="l"/>
                <a:tab pos="5048885" algn="l"/>
              </a:tabLst>
            </a:pPr>
            <a:r>
              <a:rPr sz="1500" b="1" spc="-15" baseline="5555" dirty="0">
                <a:latin typeface="Calibri"/>
                <a:cs typeface="Calibri"/>
              </a:rPr>
              <a:t>Branch</a:t>
            </a:r>
            <a:r>
              <a:rPr sz="1500" b="1" baseline="5555" dirty="0">
                <a:latin typeface="Calibri"/>
                <a:cs typeface="Calibri"/>
              </a:rPr>
              <a:t>	</a:t>
            </a:r>
            <a:r>
              <a:rPr sz="1800" b="1" spc="-15" baseline="13888" dirty="0">
                <a:latin typeface="Calibri"/>
                <a:cs typeface="Calibri"/>
              </a:rPr>
              <a:t>Control</a:t>
            </a:r>
            <a:r>
              <a:rPr sz="1800" b="1" baseline="13888" dirty="0">
                <a:latin typeface="Calibri"/>
                <a:cs typeface="Calibri"/>
              </a:rPr>
              <a:t>	</a:t>
            </a:r>
            <a:r>
              <a:rPr sz="1000" b="1" spc="-10" dirty="0">
                <a:latin typeface="Calibri"/>
                <a:cs typeface="Calibri"/>
              </a:rPr>
              <a:t>nstruction</a:t>
            </a:r>
            <a:r>
              <a:rPr sz="1000" b="1" dirty="0">
                <a:latin typeface="Calibri"/>
                <a:cs typeface="Calibri"/>
              </a:rPr>
              <a:t>	</a:t>
            </a:r>
            <a:r>
              <a:rPr sz="1800" spc="-75" baseline="27777" dirty="0">
                <a:solidFill>
                  <a:srgbClr val="FFFFFF"/>
                </a:solidFill>
                <a:latin typeface="Calibri"/>
                <a:cs typeface="Calibri"/>
              </a:rPr>
              <a:t>+</a:t>
            </a:r>
            <a:r>
              <a:rPr sz="1800" baseline="27777" dirty="0">
                <a:solidFill>
                  <a:srgbClr val="FFFFFF"/>
                </a:solidFill>
                <a:latin typeface="Calibri"/>
                <a:cs typeface="Calibri"/>
              </a:rPr>
              <a:t>	</a:t>
            </a:r>
            <a:r>
              <a:rPr sz="1800" spc="-30" baseline="-16203" dirty="0">
                <a:latin typeface="Calibri"/>
                <a:cs typeface="Calibri"/>
              </a:rPr>
              <a:t>Imme</a:t>
            </a:r>
            <a:endParaRPr sz="1800" baseline="-16203" dirty="0">
              <a:latin typeface="Calibri"/>
              <a:cs typeface="Calibri"/>
            </a:endParaRPr>
          </a:p>
          <a:p>
            <a:pPr marL="166370">
              <a:lnSpc>
                <a:spcPts val="1320"/>
              </a:lnSpc>
              <a:tabLst>
                <a:tab pos="2159000" algn="l"/>
                <a:tab pos="3129915" algn="l"/>
              </a:tabLst>
            </a:pPr>
            <a:r>
              <a:rPr sz="1500" b="1" spc="-15" baseline="5555" dirty="0">
                <a:latin typeface="Calibri"/>
                <a:cs typeface="Calibri"/>
              </a:rPr>
              <a:t>Target</a:t>
            </a:r>
            <a:r>
              <a:rPr sz="1500" b="1" baseline="5555" dirty="0">
                <a:latin typeface="Calibri"/>
                <a:cs typeface="Calibri"/>
              </a:rPr>
              <a:t>	</a:t>
            </a:r>
            <a:r>
              <a:rPr sz="1800" b="1" spc="-15" baseline="2314" dirty="0">
                <a:latin typeface="Calibri"/>
                <a:cs typeface="Calibri"/>
              </a:rPr>
              <a:t>Signals</a:t>
            </a:r>
            <a:r>
              <a:rPr sz="1800" b="1" baseline="2314" dirty="0">
                <a:latin typeface="Calibri"/>
                <a:cs typeface="Calibri"/>
              </a:rPr>
              <a:t>	</a:t>
            </a:r>
            <a:r>
              <a:rPr sz="1000" b="1" dirty="0">
                <a:latin typeface="Calibri"/>
                <a:cs typeface="Calibri"/>
              </a:rPr>
              <a:t>C</a:t>
            </a:r>
            <a:r>
              <a:rPr sz="1000" b="1" spc="-10" dirty="0">
                <a:latin typeface="Calibri"/>
                <a:cs typeface="Calibri"/>
              </a:rPr>
              <a:t> </a:t>
            </a:r>
            <a:r>
              <a:rPr sz="1000" b="1" dirty="0">
                <a:latin typeface="Calibri"/>
                <a:cs typeface="Calibri"/>
              </a:rPr>
              <a:t>+ </a:t>
            </a:r>
            <a:r>
              <a:rPr sz="1000" b="1" spc="-50" dirty="0">
                <a:latin typeface="Calibri"/>
                <a:cs typeface="Calibri"/>
              </a:rPr>
              <a:t>4</a:t>
            </a:r>
            <a:endParaRPr sz="1000" dirty="0">
              <a:latin typeface="Calibri"/>
              <a:cs typeface="Calibri"/>
            </a:endParaRPr>
          </a:p>
          <a:p>
            <a:pPr marL="199390">
              <a:lnSpc>
                <a:spcPct val="100000"/>
              </a:lnSpc>
              <a:spcBef>
                <a:spcPts val="725"/>
              </a:spcBef>
              <a:tabLst>
                <a:tab pos="431800" algn="l"/>
                <a:tab pos="4690745" algn="l"/>
                <a:tab pos="5243830" algn="l"/>
              </a:tabLst>
            </a:pPr>
            <a:r>
              <a:rPr sz="1800" spc="-75" baseline="-6944" dirty="0">
                <a:solidFill>
                  <a:srgbClr val="FFFFFF"/>
                </a:solidFill>
                <a:latin typeface="Calibri"/>
                <a:cs typeface="Calibri"/>
              </a:rPr>
              <a:t>X</a:t>
            </a:r>
            <a:r>
              <a:rPr sz="1800" baseline="-6944" dirty="0">
                <a:solidFill>
                  <a:srgbClr val="FFFFFF"/>
                </a:solidFill>
                <a:latin typeface="Calibri"/>
                <a:cs typeface="Calibri"/>
              </a:rPr>
              <a:t>	</a:t>
            </a:r>
            <a:r>
              <a:rPr sz="1000" b="1" dirty="0">
                <a:latin typeface="Calibri"/>
                <a:cs typeface="Calibri"/>
              </a:rPr>
              <a:t>PC</a:t>
            </a:r>
            <a:r>
              <a:rPr sz="1000" b="1" spc="-25" dirty="0">
                <a:latin typeface="Calibri"/>
                <a:cs typeface="Calibri"/>
              </a:rPr>
              <a:t> </a:t>
            </a:r>
            <a:r>
              <a:rPr sz="1000" b="1" spc="-10" dirty="0">
                <a:latin typeface="Calibri"/>
                <a:cs typeface="Calibri"/>
              </a:rPr>
              <a:t>Source</a:t>
            </a:r>
            <a:r>
              <a:rPr sz="1000" b="1" dirty="0">
                <a:latin typeface="Calibri"/>
                <a:cs typeface="Calibri"/>
              </a:rPr>
              <a:t>	</a:t>
            </a:r>
            <a:r>
              <a:rPr sz="1800" spc="-15" baseline="-18518" dirty="0">
                <a:latin typeface="Calibri"/>
                <a:cs typeface="Calibri"/>
              </a:rPr>
              <a:t>Input</a:t>
            </a:r>
            <a:r>
              <a:rPr sz="1800" baseline="-18518" dirty="0">
                <a:latin typeface="Calibri"/>
                <a:cs typeface="Calibri"/>
              </a:rPr>
              <a:t>	</a:t>
            </a:r>
            <a:r>
              <a:rPr sz="750" spc="-30" baseline="-33333" dirty="0">
                <a:solidFill>
                  <a:srgbClr val="FFFFFF"/>
                </a:solidFill>
                <a:latin typeface="Calibri"/>
                <a:cs typeface="Calibri"/>
              </a:rPr>
              <a:t>Sign</a:t>
            </a:r>
            <a:endParaRPr sz="750" baseline="-33333" dirty="0">
              <a:latin typeface="Calibri"/>
              <a:cs typeface="Calibri"/>
            </a:endParaRPr>
          </a:p>
          <a:p>
            <a:pPr marL="431800">
              <a:lnSpc>
                <a:spcPts val="1140"/>
              </a:lnSpc>
              <a:spcBef>
                <a:spcPts val="405"/>
              </a:spcBef>
              <a:tabLst>
                <a:tab pos="2192655" algn="l"/>
                <a:tab pos="4690745" algn="l"/>
                <a:tab pos="5208905" algn="l"/>
              </a:tabLst>
            </a:pPr>
            <a:r>
              <a:rPr sz="1500" b="1" spc="-15" baseline="36111" dirty="0">
                <a:latin typeface="Calibri"/>
                <a:cs typeface="Calibri"/>
              </a:rPr>
              <a:t>Select</a:t>
            </a:r>
            <a:r>
              <a:rPr sz="1500" b="1" baseline="36111" dirty="0">
                <a:latin typeface="Calibri"/>
                <a:cs typeface="Calibri"/>
              </a:rPr>
              <a:t>	</a:t>
            </a:r>
            <a:r>
              <a:rPr sz="1800" b="1" spc="-30" baseline="2314" dirty="0">
                <a:latin typeface="Calibri"/>
                <a:cs typeface="Calibri"/>
              </a:rPr>
              <a:t>Read</a:t>
            </a:r>
            <a:r>
              <a:rPr sz="1800" b="1" baseline="2314" dirty="0">
                <a:latin typeface="Calibri"/>
                <a:cs typeface="Calibri"/>
              </a:rPr>
              <a:t>	</a:t>
            </a:r>
            <a:r>
              <a:rPr sz="1200" spc="-20" dirty="0">
                <a:latin typeface="Calibri"/>
                <a:cs typeface="Calibri"/>
              </a:rPr>
              <a:t>Read</a:t>
            </a:r>
            <a:r>
              <a:rPr sz="1200" dirty="0">
                <a:latin typeface="Calibri"/>
                <a:cs typeface="Calibri"/>
              </a:rPr>
              <a:t>	</a:t>
            </a:r>
            <a:r>
              <a:rPr sz="750" spc="-15" baseline="105555" dirty="0">
                <a:solidFill>
                  <a:srgbClr val="FFFFFF"/>
                </a:solidFill>
                <a:latin typeface="Calibri"/>
                <a:cs typeface="Calibri"/>
              </a:rPr>
              <a:t>Extend</a:t>
            </a:r>
            <a:endParaRPr sz="750" baseline="105555" dirty="0">
              <a:latin typeface="Calibri"/>
              <a:cs typeface="Calibri"/>
            </a:endParaRPr>
          </a:p>
          <a:p>
            <a:pPr marL="1089660">
              <a:lnSpc>
                <a:spcPts val="1400"/>
              </a:lnSpc>
              <a:tabLst>
                <a:tab pos="2192655" algn="l"/>
                <a:tab pos="3876040" algn="l"/>
                <a:tab pos="4690745" algn="l"/>
              </a:tabLst>
            </a:pPr>
            <a:r>
              <a:rPr sz="2700" spc="-37" baseline="-12345" dirty="0">
                <a:solidFill>
                  <a:srgbClr val="FFFFFF"/>
                </a:solidFill>
                <a:latin typeface="Calibri"/>
                <a:cs typeface="Calibri"/>
              </a:rPr>
              <a:t>IF/</a:t>
            </a:r>
            <a:r>
              <a:rPr sz="2700" baseline="-12345" dirty="0">
                <a:solidFill>
                  <a:srgbClr val="FFFFFF"/>
                </a:solidFill>
                <a:latin typeface="Calibri"/>
                <a:cs typeface="Calibri"/>
              </a:rPr>
              <a:t>	</a:t>
            </a:r>
            <a:r>
              <a:rPr sz="1800" b="1" baseline="2314" dirty="0">
                <a:latin typeface="Calibri"/>
                <a:cs typeface="Calibri"/>
              </a:rPr>
              <a:t>Registe</a:t>
            </a:r>
            <a:r>
              <a:rPr sz="1800" b="1" spc="630" baseline="2314" dirty="0">
                <a:latin typeface="Calibri"/>
                <a:cs typeface="Calibri"/>
              </a:rPr>
              <a:t> </a:t>
            </a:r>
            <a:r>
              <a:rPr sz="2700" spc="-37" baseline="-9259" dirty="0">
                <a:solidFill>
                  <a:srgbClr val="FFFFFF"/>
                </a:solidFill>
                <a:latin typeface="Calibri"/>
                <a:cs typeface="Calibri"/>
              </a:rPr>
              <a:t>ID/</a:t>
            </a:r>
            <a:r>
              <a:rPr sz="2700" baseline="-9259" dirty="0">
                <a:solidFill>
                  <a:srgbClr val="FFFFFF"/>
                </a:solidFill>
                <a:latin typeface="Calibri"/>
                <a:cs typeface="Calibri"/>
              </a:rPr>
              <a:t>	</a:t>
            </a:r>
            <a:r>
              <a:rPr sz="1800" spc="-15" baseline="18518" dirty="0">
                <a:latin typeface="Calibri"/>
                <a:cs typeface="Calibri"/>
              </a:rPr>
              <a:t>Input</a:t>
            </a:r>
            <a:r>
              <a:rPr sz="1800" baseline="18518" dirty="0">
                <a:latin typeface="Calibri"/>
                <a:cs typeface="Calibri"/>
              </a:rPr>
              <a:t>	</a:t>
            </a:r>
            <a:r>
              <a:rPr sz="1200" dirty="0">
                <a:latin typeface="Calibri"/>
                <a:cs typeface="Calibri"/>
              </a:rPr>
              <a:t>Reg</a:t>
            </a:r>
            <a:r>
              <a:rPr sz="1200" spc="-25" dirty="0">
                <a:latin typeface="Calibri"/>
                <a:cs typeface="Calibri"/>
              </a:rPr>
              <a:t> </a:t>
            </a:r>
            <a:r>
              <a:rPr sz="1200" spc="-50" dirty="0">
                <a:latin typeface="Calibri"/>
                <a:cs typeface="Calibri"/>
              </a:rPr>
              <a:t>B</a:t>
            </a:r>
            <a:endParaRPr sz="1200" dirty="0">
              <a:latin typeface="Calibri"/>
              <a:cs typeface="Calibri"/>
            </a:endParaRPr>
          </a:p>
          <a:p>
            <a:pPr marL="113664">
              <a:lnSpc>
                <a:spcPts val="1425"/>
              </a:lnSpc>
              <a:tabLst>
                <a:tab pos="2192655" algn="l"/>
                <a:tab pos="3876040" algn="l"/>
                <a:tab pos="4441825" algn="l"/>
              </a:tabLst>
            </a:pPr>
            <a:r>
              <a:rPr sz="1800" spc="-10" dirty="0">
                <a:solidFill>
                  <a:srgbClr val="FFFFFF"/>
                </a:solidFill>
                <a:latin typeface="Calibri"/>
                <a:cs typeface="Calibri"/>
              </a:rPr>
              <a:t>uction</a:t>
            </a:r>
            <a:r>
              <a:rPr sz="1800" dirty="0">
                <a:solidFill>
                  <a:srgbClr val="FFFFFF"/>
                </a:solidFill>
                <a:latin typeface="Calibri"/>
                <a:cs typeface="Calibri"/>
              </a:rPr>
              <a:t>	</a:t>
            </a:r>
            <a:r>
              <a:rPr sz="1800" b="1" baseline="-9259" dirty="0">
                <a:latin typeface="Calibri"/>
                <a:cs typeface="Calibri"/>
              </a:rPr>
              <a:t>A</a:t>
            </a:r>
            <a:r>
              <a:rPr sz="1800" b="1" spc="-22" baseline="-9259" dirty="0">
                <a:latin typeface="Calibri"/>
                <a:cs typeface="Calibri"/>
              </a:rPr>
              <a:t> </a:t>
            </a:r>
            <a:r>
              <a:rPr sz="1800" b="1" baseline="-9259" dirty="0">
                <a:latin typeface="Calibri"/>
                <a:cs typeface="Calibri"/>
              </a:rPr>
              <a:t>&amp;</a:t>
            </a:r>
            <a:r>
              <a:rPr sz="1800" b="1" spc="15" baseline="-9259" dirty="0">
                <a:latin typeface="Calibri"/>
                <a:cs typeface="Calibri"/>
              </a:rPr>
              <a:t> </a:t>
            </a:r>
            <a:r>
              <a:rPr sz="1800" b="1" spc="-75" baseline="-9259" dirty="0">
                <a:latin typeface="Calibri"/>
                <a:cs typeface="Calibri"/>
              </a:rPr>
              <a:t>B</a:t>
            </a:r>
            <a:r>
              <a:rPr sz="1800" b="1" baseline="-9259" dirty="0">
                <a:latin typeface="Calibri"/>
                <a:cs typeface="Calibri"/>
              </a:rPr>
              <a:t>	</a:t>
            </a:r>
            <a:r>
              <a:rPr sz="1800" spc="-30" baseline="9259" dirty="0">
                <a:latin typeface="Calibri"/>
                <a:cs typeface="Calibri"/>
              </a:rPr>
              <a:t>Read</a:t>
            </a:r>
            <a:r>
              <a:rPr sz="1800" baseline="9259" dirty="0">
                <a:latin typeface="Calibri"/>
                <a:cs typeface="Calibri"/>
              </a:rPr>
              <a:t>	</a:t>
            </a:r>
            <a:r>
              <a:rPr sz="1800" baseline="-20833" dirty="0">
                <a:latin typeface="Calibri"/>
                <a:cs typeface="Calibri"/>
              </a:rPr>
              <a:t>ALU</a:t>
            </a:r>
            <a:r>
              <a:rPr sz="1800" spc="-67" baseline="-20833" dirty="0">
                <a:latin typeface="Calibri"/>
                <a:cs typeface="Calibri"/>
              </a:rPr>
              <a:t> </a:t>
            </a:r>
            <a:r>
              <a:rPr sz="1800" spc="-37" baseline="-20833" dirty="0">
                <a:latin typeface="Calibri"/>
                <a:cs typeface="Calibri"/>
              </a:rPr>
              <a:t>Src</a:t>
            </a:r>
            <a:endParaRPr sz="1800" baseline="-20833" dirty="0">
              <a:latin typeface="Calibri"/>
              <a:cs typeface="Calibri"/>
            </a:endParaRPr>
          </a:p>
          <a:p>
            <a:pPr marL="77470">
              <a:lnSpc>
                <a:spcPts val="1889"/>
              </a:lnSpc>
              <a:tabLst>
                <a:tab pos="1111885" algn="l"/>
                <a:tab pos="2192655" algn="l"/>
                <a:tab pos="2774950" algn="l"/>
                <a:tab pos="3876040" algn="l"/>
                <a:tab pos="4441825" algn="l"/>
              </a:tabLst>
            </a:pPr>
            <a:r>
              <a:rPr sz="2700" spc="-75" baseline="-16975" dirty="0">
                <a:solidFill>
                  <a:srgbClr val="FFFFFF"/>
                </a:solidFill>
                <a:latin typeface="Calibri"/>
                <a:cs typeface="Calibri"/>
              </a:rPr>
              <a:t>h</a:t>
            </a:r>
            <a:r>
              <a:rPr sz="2700" baseline="-16975" dirty="0">
                <a:solidFill>
                  <a:srgbClr val="FFFFFF"/>
                </a:solidFill>
                <a:latin typeface="Calibri"/>
                <a:cs typeface="Calibri"/>
              </a:rPr>
              <a:t>	</a:t>
            </a:r>
            <a:r>
              <a:rPr sz="2700" spc="-37" baseline="9259" dirty="0">
                <a:solidFill>
                  <a:srgbClr val="FFFFFF"/>
                </a:solidFill>
                <a:latin typeface="Calibri"/>
                <a:cs typeface="Calibri"/>
              </a:rPr>
              <a:t>ID</a:t>
            </a:r>
            <a:r>
              <a:rPr sz="2700" baseline="9259" dirty="0">
                <a:solidFill>
                  <a:srgbClr val="FFFFFF"/>
                </a:solidFill>
                <a:latin typeface="Calibri"/>
                <a:cs typeface="Calibri"/>
              </a:rPr>
              <a:t>	</a:t>
            </a:r>
            <a:r>
              <a:rPr sz="1200" b="1" spc="-10" dirty="0">
                <a:latin typeface="Calibri"/>
                <a:cs typeface="Calibri"/>
              </a:rPr>
              <a:t>Select</a:t>
            </a:r>
            <a:r>
              <a:rPr sz="1200" b="1" dirty="0">
                <a:latin typeface="Calibri"/>
                <a:cs typeface="Calibri"/>
              </a:rPr>
              <a:t>	</a:t>
            </a:r>
            <a:r>
              <a:rPr sz="2700" spc="-37" baseline="12345" dirty="0">
                <a:solidFill>
                  <a:srgbClr val="FFFFFF"/>
                </a:solidFill>
                <a:latin typeface="Calibri"/>
                <a:cs typeface="Calibri"/>
              </a:rPr>
              <a:t>EX</a:t>
            </a:r>
            <a:r>
              <a:rPr sz="2700" baseline="12345" dirty="0">
                <a:solidFill>
                  <a:srgbClr val="FFFFFF"/>
                </a:solidFill>
                <a:latin typeface="Calibri"/>
                <a:cs typeface="Calibri"/>
              </a:rPr>
              <a:t>	</a:t>
            </a:r>
            <a:r>
              <a:rPr sz="1800" baseline="18518" dirty="0">
                <a:latin typeface="Calibri"/>
                <a:cs typeface="Calibri"/>
              </a:rPr>
              <a:t>Reg</a:t>
            </a:r>
            <a:r>
              <a:rPr sz="1800" spc="-37" baseline="18518" dirty="0">
                <a:latin typeface="Calibri"/>
                <a:cs typeface="Calibri"/>
              </a:rPr>
              <a:t> </a:t>
            </a:r>
            <a:r>
              <a:rPr sz="1800" spc="-75" baseline="18518" dirty="0">
                <a:latin typeface="Calibri"/>
                <a:cs typeface="Calibri"/>
              </a:rPr>
              <a:t>A</a:t>
            </a:r>
            <a:r>
              <a:rPr sz="1800" baseline="18518" dirty="0">
                <a:latin typeface="Calibri"/>
                <a:cs typeface="Calibri"/>
              </a:rPr>
              <a:t>	</a:t>
            </a:r>
            <a:r>
              <a:rPr sz="1800" spc="-15" baseline="-13888" dirty="0">
                <a:latin typeface="Calibri"/>
                <a:cs typeface="Calibri"/>
              </a:rPr>
              <a:t>Select</a:t>
            </a:r>
            <a:endParaRPr sz="1800" baseline="-13888" dirty="0">
              <a:latin typeface="Calibri"/>
              <a:cs typeface="Calibri"/>
            </a:endParaRPr>
          </a:p>
          <a:p>
            <a:pPr marL="3081655">
              <a:lnSpc>
                <a:spcPts val="1140"/>
              </a:lnSpc>
              <a:spcBef>
                <a:spcPts val="2270"/>
              </a:spcBef>
            </a:pPr>
            <a:r>
              <a:rPr sz="1200" dirty="0">
                <a:latin typeface="Calibri"/>
                <a:cs typeface="Calibri"/>
              </a:rPr>
              <a:t>Control</a:t>
            </a:r>
            <a:r>
              <a:rPr sz="1200" spc="-45" dirty="0">
                <a:latin typeface="Calibri"/>
                <a:cs typeface="Calibri"/>
              </a:rPr>
              <a:t> </a:t>
            </a:r>
            <a:r>
              <a:rPr sz="1200" spc="-10" dirty="0">
                <a:latin typeface="Calibri"/>
                <a:cs typeface="Calibri"/>
              </a:rPr>
              <a:t>Signals:</a:t>
            </a:r>
            <a:endParaRPr sz="1200" dirty="0">
              <a:latin typeface="Calibri"/>
              <a:cs typeface="Calibri"/>
            </a:endParaRPr>
          </a:p>
          <a:p>
            <a:pPr marL="1557020">
              <a:lnSpc>
                <a:spcPts val="1500"/>
              </a:lnSpc>
              <a:tabLst>
                <a:tab pos="3182620" algn="l"/>
                <a:tab pos="4624070" algn="l"/>
              </a:tabLst>
            </a:pPr>
            <a:r>
              <a:rPr sz="2700" baseline="15432" dirty="0">
                <a:solidFill>
                  <a:srgbClr val="FFFFFF"/>
                </a:solidFill>
                <a:latin typeface="Calibri"/>
                <a:cs typeface="Calibri"/>
              </a:rPr>
              <a:t>Reg</a:t>
            </a:r>
            <a:r>
              <a:rPr sz="2700" spc="-44" baseline="15432" dirty="0">
                <a:solidFill>
                  <a:srgbClr val="FFFFFF"/>
                </a:solidFill>
                <a:latin typeface="Calibri"/>
                <a:cs typeface="Calibri"/>
              </a:rPr>
              <a:t> </a:t>
            </a:r>
            <a:r>
              <a:rPr sz="2700" spc="-75" baseline="15432" dirty="0">
                <a:solidFill>
                  <a:srgbClr val="FFFFFF"/>
                </a:solidFill>
                <a:latin typeface="Calibri"/>
                <a:cs typeface="Calibri"/>
              </a:rPr>
              <a:t>1</a:t>
            </a:r>
            <a:r>
              <a:rPr sz="2700" baseline="15432" dirty="0">
                <a:solidFill>
                  <a:srgbClr val="FFFFFF"/>
                </a:solidFill>
                <a:latin typeface="Calibri"/>
                <a:cs typeface="Calibri"/>
              </a:rPr>
              <a:t>	</a:t>
            </a:r>
            <a:r>
              <a:rPr sz="1200" dirty="0">
                <a:latin typeface="Calibri"/>
                <a:cs typeface="Calibri"/>
              </a:rPr>
              <a:t>p</a:t>
            </a:r>
            <a:r>
              <a:rPr sz="1200" spc="5" dirty="0">
                <a:latin typeface="Calibri"/>
                <a:cs typeface="Calibri"/>
              </a:rPr>
              <a:t> </a:t>
            </a:r>
            <a:r>
              <a:rPr sz="1200" spc="-10" dirty="0">
                <a:latin typeface="Calibri"/>
                <a:cs typeface="Calibri"/>
              </a:rPr>
              <a:t>select</a:t>
            </a:r>
            <a:r>
              <a:rPr sz="1200" dirty="0">
                <a:latin typeface="Calibri"/>
                <a:cs typeface="Calibri"/>
              </a:rPr>
              <a:t>	</a:t>
            </a:r>
            <a:r>
              <a:rPr sz="2700" spc="-37" baseline="10802" dirty="0">
                <a:solidFill>
                  <a:srgbClr val="FFFFFF"/>
                </a:solidFill>
                <a:latin typeface="Calibri"/>
                <a:cs typeface="Calibri"/>
              </a:rPr>
              <a:t>ALU</a:t>
            </a:r>
            <a:endParaRPr sz="2700" baseline="10802" dirty="0">
              <a:latin typeface="Calibri"/>
              <a:cs typeface="Calibri"/>
            </a:endParaRPr>
          </a:p>
          <a:p>
            <a:pPr marL="110489">
              <a:lnSpc>
                <a:spcPts val="1800"/>
              </a:lnSpc>
              <a:tabLst>
                <a:tab pos="1557020" algn="l"/>
                <a:tab pos="3163570" algn="l"/>
              </a:tabLst>
            </a:pPr>
            <a:r>
              <a:rPr sz="2700" spc="-15" baseline="-29320" dirty="0">
                <a:solidFill>
                  <a:srgbClr val="FFFFFF"/>
                </a:solidFill>
                <a:latin typeface="Calibri"/>
                <a:cs typeface="Calibri"/>
              </a:rPr>
              <a:t>uction</a:t>
            </a:r>
            <a:r>
              <a:rPr sz="2700" baseline="-29320" dirty="0">
                <a:solidFill>
                  <a:srgbClr val="FFFFFF"/>
                </a:solidFill>
                <a:latin typeface="Calibri"/>
                <a:cs typeface="Calibri"/>
              </a:rPr>
              <a:t>	</a:t>
            </a:r>
            <a:r>
              <a:rPr sz="2700" baseline="-6172" dirty="0">
                <a:solidFill>
                  <a:srgbClr val="FFFFFF"/>
                </a:solidFill>
                <a:latin typeface="Calibri"/>
                <a:cs typeface="Calibri"/>
              </a:rPr>
              <a:t>Reg</a:t>
            </a:r>
            <a:r>
              <a:rPr sz="2700" spc="-44" baseline="-6172" dirty="0">
                <a:solidFill>
                  <a:srgbClr val="FFFFFF"/>
                </a:solidFill>
                <a:latin typeface="Calibri"/>
                <a:cs typeface="Calibri"/>
              </a:rPr>
              <a:t> </a:t>
            </a:r>
            <a:r>
              <a:rPr sz="2700" spc="-75" baseline="-6172" dirty="0">
                <a:solidFill>
                  <a:srgbClr val="FFFFFF"/>
                </a:solidFill>
                <a:latin typeface="Calibri"/>
                <a:cs typeface="Calibri"/>
              </a:rPr>
              <a:t>2</a:t>
            </a:r>
            <a:r>
              <a:rPr sz="2700" baseline="-6172" dirty="0">
                <a:solidFill>
                  <a:srgbClr val="FFFFFF"/>
                </a:solidFill>
                <a:latin typeface="Calibri"/>
                <a:cs typeface="Calibri"/>
              </a:rPr>
              <a:t>	</a:t>
            </a:r>
            <a:r>
              <a:rPr sz="1200" b="1" dirty="0">
                <a:latin typeface="Calibri"/>
                <a:cs typeface="Calibri"/>
              </a:rPr>
              <a:t>p</a:t>
            </a:r>
            <a:r>
              <a:rPr sz="1200" b="1" spc="-10"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x,</a:t>
            </a:r>
            <a:r>
              <a:rPr sz="1200" b="1" spc="-5" dirty="0">
                <a:latin typeface="Calibri"/>
                <a:cs typeface="Calibri"/>
              </a:rPr>
              <a:t> </a:t>
            </a:r>
            <a:r>
              <a:rPr sz="1200" b="1" spc="-25" dirty="0">
                <a:latin typeface="Calibri"/>
                <a:cs typeface="Calibri"/>
              </a:rPr>
              <a:t>/]</a:t>
            </a:r>
            <a:endParaRPr sz="1200" dirty="0">
              <a:latin typeface="Calibri"/>
              <a:cs typeface="Calibri"/>
            </a:endParaRPr>
          </a:p>
          <a:p>
            <a:pPr>
              <a:lnSpc>
                <a:spcPct val="100000"/>
              </a:lnSpc>
              <a:spcBef>
                <a:spcPts val="765"/>
              </a:spcBef>
              <a:tabLst>
                <a:tab pos="1557020" algn="l"/>
                <a:tab pos="4269105" algn="l"/>
              </a:tabLst>
            </a:pPr>
            <a:r>
              <a:rPr sz="2700" spc="-30" baseline="-4629" dirty="0">
                <a:solidFill>
                  <a:srgbClr val="FFFFFF"/>
                </a:solidFill>
                <a:latin typeface="Calibri"/>
                <a:cs typeface="Calibri"/>
              </a:rPr>
              <a:t>mory</a:t>
            </a:r>
            <a:r>
              <a:rPr sz="2700" baseline="-4629" dirty="0">
                <a:solidFill>
                  <a:srgbClr val="FFFFFF"/>
                </a:solidFill>
                <a:latin typeface="Calibri"/>
                <a:cs typeface="Calibri"/>
              </a:rPr>
              <a:t>	</a:t>
            </a:r>
            <a:r>
              <a:rPr sz="2700" baseline="12345" dirty="0">
                <a:solidFill>
                  <a:srgbClr val="FFFFFF"/>
                </a:solidFill>
                <a:latin typeface="Calibri"/>
                <a:cs typeface="Calibri"/>
              </a:rPr>
              <a:t>Reg</a:t>
            </a:r>
            <a:r>
              <a:rPr sz="2700" spc="-44" baseline="12345" dirty="0">
                <a:solidFill>
                  <a:srgbClr val="FFFFFF"/>
                </a:solidFill>
                <a:latin typeface="Calibri"/>
                <a:cs typeface="Calibri"/>
              </a:rPr>
              <a:t> </a:t>
            </a:r>
            <a:r>
              <a:rPr sz="2700" spc="-75" baseline="12345" dirty="0">
                <a:solidFill>
                  <a:srgbClr val="FFFFFF"/>
                </a:solidFill>
                <a:latin typeface="Calibri"/>
                <a:cs typeface="Calibri"/>
              </a:rPr>
              <a:t>3</a:t>
            </a:r>
            <a:r>
              <a:rPr sz="2700" baseline="12345" dirty="0">
                <a:solidFill>
                  <a:srgbClr val="FFFFFF"/>
                </a:solidFill>
                <a:latin typeface="Calibri"/>
                <a:cs typeface="Calibri"/>
              </a:rPr>
              <a:t>	</a:t>
            </a:r>
            <a:r>
              <a:rPr sz="1200" b="1" dirty="0">
                <a:latin typeface="Calibri"/>
                <a:cs typeface="Calibri"/>
              </a:rPr>
              <a:t>ALU:</a:t>
            </a:r>
            <a:r>
              <a:rPr sz="1200" b="1" spc="-20" dirty="0">
                <a:latin typeface="Calibri"/>
                <a:cs typeface="Calibri"/>
              </a:rPr>
              <a:t> </a:t>
            </a:r>
            <a:r>
              <a:rPr sz="1200" b="1" dirty="0">
                <a:latin typeface="Calibri"/>
                <a:cs typeface="Calibri"/>
              </a:rPr>
              <a:t>output C</a:t>
            </a:r>
            <a:r>
              <a:rPr sz="1200" b="1" spc="-5" dirty="0">
                <a:latin typeface="Calibri"/>
                <a:cs typeface="Calibri"/>
              </a:rPr>
              <a:t> </a:t>
            </a:r>
            <a:r>
              <a:rPr sz="1200" b="1" spc="-25" dirty="0">
                <a:latin typeface="Calibri"/>
                <a:cs typeface="Calibri"/>
              </a:rPr>
              <a:t>dat</a:t>
            </a:r>
            <a:endParaRPr sz="1200" dirty="0">
              <a:latin typeface="Calibri"/>
              <a:cs typeface="Calibri"/>
            </a:endParaRPr>
          </a:p>
        </p:txBody>
      </p:sp>
      <p:grpSp>
        <p:nvGrpSpPr>
          <p:cNvPr id="104" name="object 104"/>
          <p:cNvGrpSpPr/>
          <p:nvPr/>
        </p:nvGrpSpPr>
        <p:grpSpPr>
          <a:xfrm>
            <a:off x="5384291" y="2698750"/>
            <a:ext cx="962025" cy="1203960"/>
            <a:chOff x="5384291" y="2698750"/>
            <a:chExt cx="962025" cy="1203960"/>
          </a:xfrm>
        </p:grpSpPr>
        <p:pic>
          <p:nvPicPr>
            <p:cNvPr id="105" name="object 105"/>
            <p:cNvPicPr/>
            <p:nvPr/>
          </p:nvPicPr>
          <p:blipFill>
            <a:blip r:embed="rId9" cstate="print"/>
            <a:stretch>
              <a:fillRect/>
            </a:stretch>
          </p:blipFill>
          <p:spPr>
            <a:xfrm>
              <a:off x="5592825" y="3591813"/>
              <a:ext cx="145287" cy="204724"/>
            </a:xfrm>
            <a:prstGeom prst="rect">
              <a:avLst/>
            </a:prstGeom>
          </p:spPr>
        </p:pic>
        <p:pic>
          <p:nvPicPr>
            <p:cNvPr id="106" name="object 106"/>
            <p:cNvPicPr/>
            <p:nvPr/>
          </p:nvPicPr>
          <p:blipFill>
            <a:blip r:embed="rId10" cstate="print"/>
            <a:stretch>
              <a:fillRect/>
            </a:stretch>
          </p:blipFill>
          <p:spPr>
            <a:xfrm>
              <a:off x="6174993" y="3591813"/>
              <a:ext cx="145287" cy="206248"/>
            </a:xfrm>
            <a:prstGeom prst="rect">
              <a:avLst/>
            </a:prstGeom>
          </p:spPr>
        </p:pic>
        <p:sp>
          <p:nvSpPr>
            <p:cNvPr id="107" name="object 107"/>
            <p:cNvSpPr/>
            <p:nvPr/>
          </p:nvSpPr>
          <p:spPr>
            <a:xfrm>
              <a:off x="5667755" y="3579875"/>
              <a:ext cx="576580" cy="210820"/>
            </a:xfrm>
            <a:custGeom>
              <a:avLst/>
              <a:gdLst/>
              <a:ahLst/>
              <a:cxnLst/>
              <a:rect l="l" t="t" r="r" b="b"/>
              <a:pathLst>
                <a:path w="576579" h="210820">
                  <a:moveTo>
                    <a:pt x="576072" y="0"/>
                  </a:moveTo>
                  <a:lnTo>
                    <a:pt x="0" y="0"/>
                  </a:lnTo>
                  <a:lnTo>
                    <a:pt x="0" y="210312"/>
                  </a:lnTo>
                  <a:lnTo>
                    <a:pt x="576072" y="210312"/>
                  </a:lnTo>
                  <a:lnTo>
                    <a:pt x="576072" y="0"/>
                  </a:lnTo>
                  <a:close/>
                </a:path>
              </a:pathLst>
            </a:custGeom>
            <a:solidFill>
              <a:srgbClr val="4471C4"/>
            </a:solidFill>
          </p:spPr>
          <p:txBody>
            <a:bodyPr wrap="square" lIns="0" tIns="0" rIns="0" bIns="0" rtlCol="0"/>
            <a:lstStyle/>
            <a:p>
              <a:endParaRPr/>
            </a:p>
          </p:txBody>
        </p:sp>
        <p:sp>
          <p:nvSpPr>
            <p:cNvPr id="108" name="object 108"/>
            <p:cNvSpPr/>
            <p:nvPr/>
          </p:nvSpPr>
          <p:spPr>
            <a:xfrm>
              <a:off x="5667755" y="3579875"/>
              <a:ext cx="576580" cy="210820"/>
            </a:xfrm>
            <a:custGeom>
              <a:avLst/>
              <a:gdLst/>
              <a:ahLst/>
              <a:cxnLst/>
              <a:rect l="l" t="t" r="r" b="b"/>
              <a:pathLst>
                <a:path w="576579" h="210820">
                  <a:moveTo>
                    <a:pt x="0" y="210312"/>
                  </a:moveTo>
                  <a:lnTo>
                    <a:pt x="576072" y="210312"/>
                  </a:lnTo>
                  <a:lnTo>
                    <a:pt x="576072" y="0"/>
                  </a:lnTo>
                  <a:lnTo>
                    <a:pt x="0" y="0"/>
                  </a:lnTo>
                  <a:lnTo>
                    <a:pt x="0" y="210312"/>
                  </a:lnTo>
                  <a:close/>
                </a:path>
              </a:pathLst>
            </a:custGeom>
            <a:ln w="12700">
              <a:solidFill>
                <a:srgbClr val="2E528F"/>
              </a:solidFill>
            </a:ln>
          </p:spPr>
          <p:txBody>
            <a:bodyPr wrap="square" lIns="0" tIns="0" rIns="0" bIns="0" rtlCol="0"/>
            <a:lstStyle/>
            <a:p>
              <a:endParaRPr/>
            </a:p>
          </p:txBody>
        </p:sp>
        <p:pic>
          <p:nvPicPr>
            <p:cNvPr id="109" name="object 109"/>
            <p:cNvPicPr/>
            <p:nvPr/>
          </p:nvPicPr>
          <p:blipFill>
            <a:blip r:embed="rId9" cstate="print"/>
            <a:stretch>
              <a:fillRect/>
            </a:stretch>
          </p:blipFill>
          <p:spPr>
            <a:xfrm>
              <a:off x="5592825" y="3591813"/>
              <a:ext cx="145287" cy="204724"/>
            </a:xfrm>
            <a:prstGeom prst="rect">
              <a:avLst/>
            </a:prstGeom>
          </p:spPr>
        </p:pic>
        <p:pic>
          <p:nvPicPr>
            <p:cNvPr id="110" name="object 110"/>
            <p:cNvPicPr/>
            <p:nvPr/>
          </p:nvPicPr>
          <p:blipFill>
            <a:blip r:embed="rId10" cstate="print"/>
            <a:stretch>
              <a:fillRect/>
            </a:stretch>
          </p:blipFill>
          <p:spPr>
            <a:xfrm>
              <a:off x="6174993" y="3591813"/>
              <a:ext cx="145287" cy="206248"/>
            </a:xfrm>
            <a:prstGeom prst="rect">
              <a:avLst/>
            </a:prstGeom>
          </p:spPr>
        </p:pic>
        <p:sp>
          <p:nvSpPr>
            <p:cNvPr id="111" name="object 111"/>
            <p:cNvSpPr/>
            <p:nvPr/>
          </p:nvSpPr>
          <p:spPr>
            <a:xfrm>
              <a:off x="5384291" y="3646932"/>
              <a:ext cx="283210" cy="76200"/>
            </a:xfrm>
            <a:custGeom>
              <a:avLst/>
              <a:gdLst/>
              <a:ahLst/>
              <a:cxnLst/>
              <a:rect l="l" t="t" r="r" b="b"/>
              <a:pathLst>
                <a:path w="283210" h="76200">
                  <a:moveTo>
                    <a:pt x="206883" y="0"/>
                  </a:moveTo>
                  <a:lnTo>
                    <a:pt x="206883" y="76200"/>
                  </a:lnTo>
                  <a:lnTo>
                    <a:pt x="270383" y="44450"/>
                  </a:lnTo>
                  <a:lnTo>
                    <a:pt x="219583" y="44450"/>
                  </a:lnTo>
                  <a:lnTo>
                    <a:pt x="219583" y="31750"/>
                  </a:lnTo>
                  <a:lnTo>
                    <a:pt x="270383" y="31750"/>
                  </a:lnTo>
                  <a:lnTo>
                    <a:pt x="206883" y="0"/>
                  </a:lnTo>
                  <a:close/>
                </a:path>
                <a:path w="283210" h="76200">
                  <a:moveTo>
                    <a:pt x="206883" y="31750"/>
                  </a:moveTo>
                  <a:lnTo>
                    <a:pt x="0" y="31750"/>
                  </a:lnTo>
                  <a:lnTo>
                    <a:pt x="0" y="44450"/>
                  </a:lnTo>
                  <a:lnTo>
                    <a:pt x="206883" y="44450"/>
                  </a:lnTo>
                  <a:lnTo>
                    <a:pt x="206883" y="31750"/>
                  </a:lnTo>
                  <a:close/>
                </a:path>
                <a:path w="283210" h="76200">
                  <a:moveTo>
                    <a:pt x="270383" y="31750"/>
                  </a:moveTo>
                  <a:lnTo>
                    <a:pt x="219583" y="31750"/>
                  </a:lnTo>
                  <a:lnTo>
                    <a:pt x="219583" y="44450"/>
                  </a:lnTo>
                  <a:lnTo>
                    <a:pt x="270383" y="44450"/>
                  </a:lnTo>
                  <a:lnTo>
                    <a:pt x="283083" y="38100"/>
                  </a:lnTo>
                  <a:lnTo>
                    <a:pt x="270383" y="31750"/>
                  </a:lnTo>
                  <a:close/>
                </a:path>
              </a:pathLst>
            </a:custGeom>
            <a:solidFill>
              <a:srgbClr val="4471C4"/>
            </a:solidFill>
          </p:spPr>
          <p:txBody>
            <a:bodyPr wrap="square" lIns="0" tIns="0" rIns="0" bIns="0" rtlCol="0"/>
            <a:lstStyle/>
            <a:p>
              <a:endParaRPr/>
            </a:p>
          </p:txBody>
        </p:sp>
        <p:pic>
          <p:nvPicPr>
            <p:cNvPr id="112" name="object 112"/>
            <p:cNvPicPr/>
            <p:nvPr/>
          </p:nvPicPr>
          <p:blipFill>
            <a:blip r:embed="rId11" cstate="print"/>
            <a:stretch>
              <a:fillRect/>
            </a:stretch>
          </p:blipFill>
          <p:spPr>
            <a:xfrm>
              <a:off x="5960363" y="3762755"/>
              <a:ext cx="76200" cy="139826"/>
            </a:xfrm>
            <a:prstGeom prst="rect">
              <a:avLst/>
            </a:prstGeom>
          </p:spPr>
        </p:pic>
        <p:sp>
          <p:nvSpPr>
            <p:cNvPr id="113" name="object 113"/>
            <p:cNvSpPr/>
            <p:nvPr/>
          </p:nvSpPr>
          <p:spPr>
            <a:xfrm>
              <a:off x="5817107" y="2705100"/>
              <a:ext cx="523240" cy="410209"/>
            </a:xfrm>
            <a:custGeom>
              <a:avLst/>
              <a:gdLst/>
              <a:ahLst/>
              <a:cxnLst/>
              <a:rect l="l" t="t" r="r" b="b"/>
              <a:pathLst>
                <a:path w="523239" h="410210">
                  <a:moveTo>
                    <a:pt x="261365" y="0"/>
                  </a:moveTo>
                  <a:lnTo>
                    <a:pt x="208677" y="4166"/>
                  </a:lnTo>
                  <a:lnTo>
                    <a:pt x="159609" y="16115"/>
                  </a:lnTo>
                  <a:lnTo>
                    <a:pt x="115211" y="35020"/>
                  </a:lnTo>
                  <a:lnTo>
                    <a:pt x="76533" y="60055"/>
                  </a:lnTo>
                  <a:lnTo>
                    <a:pt x="44623" y="90394"/>
                  </a:lnTo>
                  <a:lnTo>
                    <a:pt x="20532" y="125212"/>
                  </a:lnTo>
                  <a:lnTo>
                    <a:pt x="5307" y="163681"/>
                  </a:lnTo>
                  <a:lnTo>
                    <a:pt x="0" y="204977"/>
                  </a:lnTo>
                  <a:lnTo>
                    <a:pt x="5307" y="246274"/>
                  </a:lnTo>
                  <a:lnTo>
                    <a:pt x="20532" y="284743"/>
                  </a:lnTo>
                  <a:lnTo>
                    <a:pt x="44623" y="319561"/>
                  </a:lnTo>
                  <a:lnTo>
                    <a:pt x="76533" y="349900"/>
                  </a:lnTo>
                  <a:lnTo>
                    <a:pt x="115211" y="374935"/>
                  </a:lnTo>
                  <a:lnTo>
                    <a:pt x="159609" y="393840"/>
                  </a:lnTo>
                  <a:lnTo>
                    <a:pt x="208677" y="405789"/>
                  </a:lnTo>
                  <a:lnTo>
                    <a:pt x="261365" y="409955"/>
                  </a:lnTo>
                  <a:lnTo>
                    <a:pt x="314054" y="405789"/>
                  </a:lnTo>
                  <a:lnTo>
                    <a:pt x="363122" y="393840"/>
                  </a:lnTo>
                  <a:lnTo>
                    <a:pt x="407520" y="374935"/>
                  </a:lnTo>
                  <a:lnTo>
                    <a:pt x="446198" y="349900"/>
                  </a:lnTo>
                  <a:lnTo>
                    <a:pt x="478108" y="319561"/>
                  </a:lnTo>
                  <a:lnTo>
                    <a:pt x="502199" y="284743"/>
                  </a:lnTo>
                  <a:lnTo>
                    <a:pt x="517424" y="246274"/>
                  </a:lnTo>
                  <a:lnTo>
                    <a:pt x="522731" y="204977"/>
                  </a:lnTo>
                  <a:lnTo>
                    <a:pt x="517424" y="163681"/>
                  </a:lnTo>
                  <a:lnTo>
                    <a:pt x="502199" y="125212"/>
                  </a:lnTo>
                  <a:lnTo>
                    <a:pt x="478108" y="90394"/>
                  </a:lnTo>
                  <a:lnTo>
                    <a:pt x="446198" y="60055"/>
                  </a:lnTo>
                  <a:lnTo>
                    <a:pt x="407520" y="35020"/>
                  </a:lnTo>
                  <a:lnTo>
                    <a:pt x="363122" y="16115"/>
                  </a:lnTo>
                  <a:lnTo>
                    <a:pt x="314054" y="4166"/>
                  </a:lnTo>
                  <a:lnTo>
                    <a:pt x="261365" y="0"/>
                  </a:lnTo>
                  <a:close/>
                </a:path>
              </a:pathLst>
            </a:custGeom>
            <a:solidFill>
              <a:srgbClr val="4471C4"/>
            </a:solidFill>
          </p:spPr>
          <p:txBody>
            <a:bodyPr wrap="square" lIns="0" tIns="0" rIns="0" bIns="0" rtlCol="0"/>
            <a:lstStyle/>
            <a:p>
              <a:endParaRPr/>
            </a:p>
          </p:txBody>
        </p:sp>
        <p:sp>
          <p:nvSpPr>
            <p:cNvPr id="114" name="object 114"/>
            <p:cNvSpPr/>
            <p:nvPr/>
          </p:nvSpPr>
          <p:spPr>
            <a:xfrm>
              <a:off x="5817107" y="2705100"/>
              <a:ext cx="523240" cy="410209"/>
            </a:xfrm>
            <a:custGeom>
              <a:avLst/>
              <a:gdLst/>
              <a:ahLst/>
              <a:cxnLst/>
              <a:rect l="l" t="t" r="r" b="b"/>
              <a:pathLst>
                <a:path w="523239" h="410210">
                  <a:moveTo>
                    <a:pt x="0" y="204977"/>
                  </a:moveTo>
                  <a:lnTo>
                    <a:pt x="5307" y="163681"/>
                  </a:lnTo>
                  <a:lnTo>
                    <a:pt x="20532" y="125212"/>
                  </a:lnTo>
                  <a:lnTo>
                    <a:pt x="44623" y="90394"/>
                  </a:lnTo>
                  <a:lnTo>
                    <a:pt x="76533" y="60055"/>
                  </a:lnTo>
                  <a:lnTo>
                    <a:pt x="115211" y="35020"/>
                  </a:lnTo>
                  <a:lnTo>
                    <a:pt x="159609" y="16115"/>
                  </a:lnTo>
                  <a:lnTo>
                    <a:pt x="208677" y="4166"/>
                  </a:lnTo>
                  <a:lnTo>
                    <a:pt x="261365" y="0"/>
                  </a:lnTo>
                  <a:lnTo>
                    <a:pt x="314054" y="4166"/>
                  </a:lnTo>
                  <a:lnTo>
                    <a:pt x="363122" y="16115"/>
                  </a:lnTo>
                  <a:lnTo>
                    <a:pt x="407520" y="35020"/>
                  </a:lnTo>
                  <a:lnTo>
                    <a:pt x="446198" y="60055"/>
                  </a:lnTo>
                  <a:lnTo>
                    <a:pt x="478108" y="90394"/>
                  </a:lnTo>
                  <a:lnTo>
                    <a:pt x="502199" y="125212"/>
                  </a:lnTo>
                  <a:lnTo>
                    <a:pt x="517424" y="163681"/>
                  </a:lnTo>
                  <a:lnTo>
                    <a:pt x="522731" y="204977"/>
                  </a:lnTo>
                  <a:lnTo>
                    <a:pt x="517424" y="246274"/>
                  </a:lnTo>
                  <a:lnTo>
                    <a:pt x="502199" y="284743"/>
                  </a:lnTo>
                  <a:lnTo>
                    <a:pt x="478108" y="319561"/>
                  </a:lnTo>
                  <a:lnTo>
                    <a:pt x="446198" y="349900"/>
                  </a:lnTo>
                  <a:lnTo>
                    <a:pt x="407520" y="374935"/>
                  </a:lnTo>
                  <a:lnTo>
                    <a:pt x="363122" y="393840"/>
                  </a:lnTo>
                  <a:lnTo>
                    <a:pt x="314054" y="405789"/>
                  </a:lnTo>
                  <a:lnTo>
                    <a:pt x="261365" y="409955"/>
                  </a:lnTo>
                  <a:lnTo>
                    <a:pt x="208677" y="405789"/>
                  </a:lnTo>
                  <a:lnTo>
                    <a:pt x="159609" y="393840"/>
                  </a:lnTo>
                  <a:lnTo>
                    <a:pt x="115211" y="374935"/>
                  </a:lnTo>
                  <a:lnTo>
                    <a:pt x="76533" y="349900"/>
                  </a:lnTo>
                  <a:lnTo>
                    <a:pt x="44623" y="319561"/>
                  </a:lnTo>
                  <a:lnTo>
                    <a:pt x="20532" y="284743"/>
                  </a:lnTo>
                  <a:lnTo>
                    <a:pt x="5307" y="246274"/>
                  </a:lnTo>
                  <a:lnTo>
                    <a:pt x="0" y="204977"/>
                  </a:lnTo>
                  <a:close/>
                </a:path>
              </a:pathLst>
            </a:custGeom>
            <a:ln w="12699">
              <a:solidFill>
                <a:srgbClr val="2E528F"/>
              </a:solidFill>
            </a:ln>
          </p:spPr>
          <p:txBody>
            <a:bodyPr wrap="square" lIns="0" tIns="0" rIns="0" bIns="0" rtlCol="0"/>
            <a:lstStyle/>
            <a:p>
              <a:endParaRPr/>
            </a:p>
          </p:txBody>
        </p:sp>
      </p:grpSp>
      <p:sp>
        <p:nvSpPr>
          <p:cNvPr id="118" name="object 118"/>
          <p:cNvSpPr txBox="1"/>
          <p:nvPr/>
        </p:nvSpPr>
        <p:spPr>
          <a:xfrm>
            <a:off x="6189862" y="2027996"/>
            <a:ext cx="106045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Writeback:</a:t>
            </a:r>
            <a:endParaRPr sz="1800">
              <a:latin typeface="Calibri"/>
              <a:cs typeface="Calibri"/>
            </a:endParaRPr>
          </a:p>
        </p:txBody>
      </p:sp>
      <p:grpSp>
        <p:nvGrpSpPr>
          <p:cNvPr id="115" name="object 115"/>
          <p:cNvGrpSpPr/>
          <p:nvPr/>
        </p:nvGrpSpPr>
        <p:grpSpPr>
          <a:xfrm>
            <a:off x="4068073" y="1768916"/>
            <a:ext cx="5302885" cy="3042920"/>
            <a:chOff x="905002" y="1968754"/>
            <a:chExt cx="5302885" cy="3042920"/>
          </a:xfrm>
        </p:grpSpPr>
        <p:sp>
          <p:nvSpPr>
            <p:cNvPr id="116" name="object 116"/>
            <p:cNvSpPr/>
            <p:nvPr/>
          </p:nvSpPr>
          <p:spPr>
            <a:xfrm>
              <a:off x="911352" y="1975104"/>
              <a:ext cx="5290185" cy="3030220"/>
            </a:xfrm>
            <a:custGeom>
              <a:avLst/>
              <a:gdLst/>
              <a:ahLst/>
              <a:cxnLst/>
              <a:rect l="l" t="t" r="r" b="b"/>
              <a:pathLst>
                <a:path w="5290185" h="3030220">
                  <a:moveTo>
                    <a:pt x="5289804" y="0"/>
                  </a:moveTo>
                  <a:lnTo>
                    <a:pt x="0" y="0"/>
                  </a:lnTo>
                  <a:lnTo>
                    <a:pt x="0" y="3029712"/>
                  </a:lnTo>
                  <a:lnTo>
                    <a:pt x="5289804" y="3029712"/>
                  </a:lnTo>
                  <a:lnTo>
                    <a:pt x="5289804" y="0"/>
                  </a:lnTo>
                  <a:close/>
                </a:path>
              </a:pathLst>
            </a:custGeom>
            <a:solidFill>
              <a:srgbClr val="FFFFFF"/>
            </a:solidFill>
          </p:spPr>
          <p:txBody>
            <a:bodyPr wrap="square" lIns="0" tIns="0" rIns="0" bIns="0" rtlCol="0"/>
            <a:lstStyle/>
            <a:p>
              <a:endParaRPr/>
            </a:p>
          </p:txBody>
        </p:sp>
        <p:sp>
          <p:nvSpPr>
            <p:cNvPr id="117" name="object 117"/>
            <p:cNvSpPr/>
            <p:nvPr/>
          </p:nvSpPr>
          <p:spPr>
            <a:xfrm>
              <a:off x="911352" y="1975104"/>
              <a:ext cx="5290185" cy="3030220"/>
            </a:xfrm>
            <a:custGeom>
              <a:avLst/>
              <a:gdLst/>
              <a:ahLst/>
              <a:cxnLst/>
              <a:rect l="l" t="t" r="r" b="b"/>
              <a:pathLst>
                <a:path w="5290185" h="3030220">
                  <a:moveTo>
                    <a:pt x="0" y="3029712"/>
                  </a:moveTo>
                  <a:lnTo>
                    <a:pt x="5289804" y="3029712"/>
                  </a:lnTo>
                  <a:lnTo>
                    <a:pt x="5289804" y="0"/>
                  </a:lnTo>
                  <a:lnTo>
                    <a:pt x="0" y="0"/>
                  </a:lnTo>
                  <a:lnTo>
                    <a:pt x="0" y="3029712"/>
                  </a:lnTo>
                  <a:close/>
                </a:path>
              </a:pathLst>
            </a:custGeom>
            <a:ln w="12700">
              <a:solidFill>
                <a:srgbClr val="000000"/>
              </a:solidFill>
            </a:ln>
          </p:spPr>
          <p:txBody>
            <a:bodyPr wrap="square" lIns="0" tIns="0" rIns="0" bIns="0" rtlCol="0"/>
            <a:lstStyle/>
            <a:p>
              <a:endParaRPr/>
            </a:p>
          </p:txBody>
        </p:sp>
      </p:grpSp>
      <p:sp>
        <p:nvSpPr>
          <p:cNvPr id="119" name="object 119"/>
          <p:cNvSpPr txBox="1"/>
          <p:nvPr/>
        </p:nvSpPr>
        <p:spPr>
          <a:xfrm>
            <a:off x="4316535" y="2576635"/>
            <a:ext cx="4805045" cy="299720"/>
          </a:xfrm>
          <a:prstGeom prst="rect">
            <a:avLst/>
          </a:prstGeom>
        </p:spPr>
        <p:txBody>
          <a:bodyPr vert="horz" wrap="square" lIns="0" tIns="12700" rIns="0" bIns="0" rtlCol="0">
            <a:spAutoFit/>
          </a:bodyPr>
          <a:lstStyle/>
          <a:p>
            <a:pPr marL="12700">
              <a:lnSpc>
                <a:spcPct val="100000"/>
              </a:lnSpc>
              <a:spcBef>
                <a:spcPts val="100"/>
              </a:spcBef>
            </a:pPr>
            <a:r>
              <a:rPr sz="1800" b="1" i="1" dirty="0">
                <a:latin typeface="Calibri"/>
                <a:cs typeface="Calibri"/>
              </a:rPr>
              <a:t>MemOrALU:</a:t>
            </a:r>
            <a:r>
              <a:rPr sz="1800" b="1" i="1" spc="-10" dirty="0">
                <a:latin typeface="Calibri"/>
                <a:cs typeface="Calibri"/>
              </a:rPr>
              <a:t> </a:t>
            </a:r>
            <a:r>
              <a:rPr sz="1800" dirty="0">
                <a:latin typeface="Calibri"/>
                <a:cs typeface="Calibri"/>
              </a:rPr>
              <a:t>Select</a:t>
            </a:r>
            <a:r>
              <a:rPr sz="1800" spc="-25" dirty="0">
                <a:latin typeface="Calibri"/>
                <a:cs typeface="Calibri"/>
              </a:rPr>
              <a:t> </a:t>
            </a:r>
            <a:r>
              <a:rPr sz="1800" dirty="0">
                <a:latin typeface="Calibri"/>
                <a:cs typeface="Calibri"/>
              </a:rPr>
              <a:t>whether</a:t>
            </a:r>
            <a:r>
              <a:rPr sz="1800" spc="-20" dirty="0">
                <a:latin typeface="Calibri"/>
                <a:cs typeface="Calibri"/>
              </a:rPr>
              <a:t> </a:t>
            </a:r>
            <a:r>
              <a:rPr sz="1800" dirty="0">
                <a:latin typeface="Calibri"/>
                <a:cs typeface="Calibri"/>
              </a:rPr>
              <a:t>ALU</a:t>
            </a:r>
            <a:r>
              <a:rPr sz="1800" spc="-30" dirty="0">
                <a:latin typeface="Calibri"/>
                <a:cs typeface="Calibri"/>
              </a:rPr>
              <a:t> </a:t>
            </a:r>
            <a:r>
              <a:rPr sz="1800" dirty="0">
                <a:latin typeface="Calibri"/>
                <a:cs typeface="Calibri"/>
              </a:rPr>
              <a:t>result</a:t>
            </a:r>
            <a:r>
              <a:rPr sz="1800" spc="-35" dirty="0">
                <a:latin typeface="Calibri"/>
                <a:cs typeface="Calibri"/>
              </a:rPr>
              <a:t> </a:t>
            </a:r>
            <a:r>
              <a:rPr sz="1800" dirty="0">
                <a:latin typeface="Calibri"/>
                <a:cs typeface="Calibri"/>
              </a:rPr>
              <a:t>(from</a:t>
            </a:r>
            <a:r>
              <a:rPr sz="1800" spc="-20" dirty="0">
                <a:latin typeface="Calibri"/>
                <a:cs typeface="Calibri"/>
              </a:rPr>
              <a:t> </a:t>
            </a:r>
            <a:r>
              <a:rPr sz="1800" dirty="0">
                <a:latin typeface="Calibri"/>
                <a:cs typeface="Calibri"/>
              </a:rPr>
              <a:t>Ex)</a:t>
            </a:r>
            <a:r>
              <a:rPr sz="1800" spc="-25" dirty="0">
                <a:latin typeface="Calibri"/>
                <a:cs typeface="Calibri"/>
              </a:rPr>
              <a:t> or</a:t>
            </a:r>
            <a:endParaRPr sz="1800">
              <a:latin typeface="Calibri"/>
              <a:cs typeface="Calibri"/>
            </a:endParaRPr>
          </a:p>
        </p:txBody>
      </p:sp>
      <p:sp>
        <p:nvSpPr>
          <p:cNvPr id="120" name="object 120"/>
          <p:cNvSpPr txBox="1"/>
          <p:nvPr/>
        </p:nvSpPr>
        <p:spPr>
          <a:xfrm>
            <a:off x="4255575" y="2850956"/>
            <a:ext cx="492633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data</a:t>
            </a:r>
            <a:r>
              <a:rPr sz="1800" spc="-40" dirty="0">
                <a:latin typeface="Calibri"/>
                <a:cs typeface="Calibri"/>
              </a:rPr>
              <a:t> </a:t>
            </a:r>
            <a:r>
              <a:rPr sz="1800" dirty="0">
                <a:latin typeface="Calibri"/>
                <a:cs typeface="Calibri"/>
              </a:rPr>
              <a:t>from</a:t>
            </a:r>
            <a:r>
              <a:rPr sz="1800" spc="-30" dirty="0">
                <a:latin typeface="Calibri"/>
                <a:cs typeface="Calibri"/>
              </a:rPr>
              <a:t> </a:t>
            </a:r>
            <a:r>
              <a:rPr sz="1800" dirty="0">
                <a:latin typeface="Calibri"/>
                <a:cs typeface="Calibri"/>
              </a:rPr>
              <a:t>memory</a:t>
            </a:r>
            <a:r>
              <a:rPr sz="1800" spc="-30" dirty="0">
                <a:latin typeface="Calibri"/>
                <a:cs typeface="Calibri"/>
              </a:rPr>
              <a:t> </a:t>
            </a:r>
            <a:r>
              <a:rPr sz="1800" dirty="0">
                <a:latin typeface="Calibri"/>
                <a:cs typeface="Calibri"/>
              </a:rPr>
              <a:t>(from</a:t>
            </a:r>
            <a:r>
              <a:rPr sz="1800" spc="-30" dirty="0">
                <a:latin typeface="Calibri"/>
                <a:cs typeface="Calibri"/>
              </a:rPr>
              <a:t> </a:t>
            </a:r>
            <a:r>
              <a:rPr sz="1800" dirty="0">
                <a:latin typeface="Calibri"/>
                <a:cs typeface="Calibri"/>
              </a:rPr>
              <a:t>Mem)</a:t>
            </a:r>
            <a:r>
              <a:rPr sz="1800" spc="-25" dirty="0">
                <a:latin typeface="Calibri"/>
                <a:cs typeface="Calibri"/>
              </a:rPr>
              <a:t> </a:t>
            </a:r>
            <a:r>
              <a:rPr sz="1800" dirty="0">
                <a:latin typeface="Calibri"/>
                <a:cs typeface="Calibri"/>
              </a:rPr>
              <a:t>writes</a:t>
            </a:r>
            <a:r>
              <a:rPr sz="1800" spc="-15" dirty="0">
                <a:latin typeface="Calibri"/>
                <a:cs typeface="Calibri"/>
              </a:rPr>
              <a:t> </a:t>
            </a:r>
            <a:r>
              <a:rPr sz="1800" dirty="0">
                <a:latin typeface="Calibri"/>
                <a:cs typeface="Calibri"/>
              </a:rPr>
              <a:t>to</a:t>
            </a:r>
            <a:r>
              <a:rPr sz="1800" spc="-35" dirty="0">
                <a:latin typeface="Calibri"/>
                <a:cs typeface="Calibri"/>
              </a:rPr>
              <a:t> </a:t>
            </a:r>
            <a:r>
              <a:rPr sz="1800" dirty="0">
                <a:latin typeface="Calibri"/>
                <a:cs typeface="Calibri"/>
              </a:rPr>
              <a:t>register</a:t>
            </a:r>
            <a:r>
              <a:rPr sz="1800" spc="-20" dirty="0">
                <a:latin typeface="Calibri"/>
                <a:cs typeface="Calibri"/>
              </a:rPr>
              <a:t> file</a:t>
            </a:r>
            <a:endParaRPr sz="1800">
              <a:latin typeface="Calibri"/>
              <a:cs typeface="Calibri"/>
            </a:endParaRPr>
          </a:p>
        </p:txBody>
      </p:sp>
      <p:sp>
        <p:nvSpPr>
          <p:cNvPr id="121" name="object 121"/>
          <p:cNvSpPr txBox="1"/>
          <p:nvPr/>
        </p:nvSpPr>
        <p:spPr>
          <a:xfrm>
            <a:off x="5030097" y="3399977"/>
            <a:ext cx="3378200" cy="299720"/>
          </a:xfrm>
          <a:prstGeom prst="rect">
            <a:avLst/>
          </a:prstGeom>
        </p:spPr>
        <p:txBody>
          <a:bodyPr vert="horz" wrap="square" lIns="0" tIns="12700" rIns="0" bIns="0" rtlCol="0">
            <a:spAutoFit/>
          </a:bodyPr>
          <a:lstStyle/>
          <a:p>
            <a:pPr marL="12700">
              <a:lnSpc>
                <a:spcPct val="100000"/>
              </a:lnSpc>
              <a:spcBef>
                <a:spcPts val="100"/>
              </a:spcBef>
            </a:pPr>
            <a:r>
              <a:rPr sz="1800" b="1" i="1" dirty="0">
                <a:latin typeface="Calibri"/>
                <a:cs typeface="Calibri"/>
              </a:rPr>
              <a:t>RegWrite:</a:t>
            </a:r>
            <a:r>
              <a:rPr sz="1800" b="1" i="1" spc="-45" dirty="0">
                <a:latin typeface="Calibri"/>
                <a:cs typeface="Calibri"/>
              </a:rPr>
              <a:t> </a:t>
            </a:r>
            <a:r>
              <a:rPr sz="1800" dirty="0">
                <a:latin typeface="Calibri"/>
                <a:cs typeface="Calibri"/>
              </a:rPr>
              <a:t>Enables</a:t>
            </a:r>
            <a:r>
              <a:rPr sz="1800" spc="-40" dirty="0">
                <a:latin typeface="Calibri"/>
                <a:cs typeface="Calibri"/>
              </a:rPr>
              <a:t> </a:t>
            </a:r>
            <a:r>
              <a:rPr sz="1800" dirty="0">
                <a:latin typeface="Calibri"/>
                <a:cs typeface="Calibri"/>
              </a:rPr>
              <a:t>register</a:t>
            </a:r>
            <a:r>
              <a:rPr sz="1800" spc="-40" dirty="0">
                <a:latin typeface="Calibri"/>
                <a:cs typeface="Calibri"/>
              </a:rPr>
              <a:t> </a:t>
            </a:r>
            <a:r>
              <a:rPr sz="1800" dirty="0">
                <a:latin typeface="Calibri"/>
                <a:cs typeface="Calibri"/>
              </a:rPr>
              <a:t>file</a:t>
            </a:r>
            <a:r>
              <a:rPr sz="1800" spc="-30" dirty="0">
                <a:latin typeface="Calibri"/>
                <a:cs typeface="Calibri"/>
              </a:rPr>
              <a:t> </a:t>
            </a:r>
            <a:r>
              <a:rPr sz="1800" spc="-10" dirty="0">
                <a:latin typeface="Calibri"/>
                <a:cs typeface="Calibri"/>
              </a:rPr>
              <a:t>write</a:t>
            </a:r>
            <a:endParaRPr sz="1800">
              <a:latin typeface="Calibri"/>
              <a:cs typeface="Calibri"/>
            </a:endParaRPr>
          </a:p>
        </p:txBody>
      </p:sp>
      <p:sp>
        <p:nvSpPr>
          <p:cNvPr id="122" name="object 122"/>
          <p:cNvSpPr txBox="1"/>
          <p:nvPr/>
        </p:nvSpPr>
        <p:spPr>
          <a:xfrm>
            <a:off x="4226619" y="3948616"/>
            <a:ext cx="4985385" cy="299720"/>
          </a:xfrm>
          <a:prstGeom prst="rect">
            <a:avLst/>
          </a:prstGeom>
        </p:spPr>
        <p:txBody>
          <a:bodyPr vert="horz" wrap="square" lIns="0" tIns="12700" rIns="0" bIns="0" rtlCol="0">
            <a:spAutoFit/>
          </a:bodyPr>
          <a:lstStyle/>
          <a:p>
            <a:pPr marL="12700">
              <a:lnSpc>
                <a:spcPct val="100000"/>
              </a:lnSpc>
              <a:spcBef>
                <a:spcPts val="100"/>
              </a:spcBef>
            </a:pPr>
            <a:r>
              <a:rPr sz="1800" b="1" i="1" dirty="0">
                <a:latin typeface="Calibri"/>
                <a:cs typeface="Calibri"/>
              </a:rPr>
              <a:t>Write</a:t>
            </a:r>
            <a:r>
              <a:rPr sz="1800" b="1" i="1" spc="-30" dirty="0">
                <a:latin typeface="Calibri"/>
                <a:cs typeface="Calibri"/>
              </a:rPr>
              <a:t> </a:t>
            </a:r>
            <a:r>
              <a:rPr sz="1800" b="1" i="1" dirty="0">
                <a:latin typeface="Calibri"/>
                <a:cs typeface="Calibri"/>
              </a:rPr>
              <a:t>Reg</a:t>
            </a:r>
            <a:r>
              <a:rPr sz="1800" b="1" i="1" spc="-20" dirty="0">
                <a:latin typeface="Calibri"/>
                <a:cs typeface="Calibri"/>
              </a:rPr>
              <a:t> </a:t>
            </a:r>
            <a:r>
              <a:rPr sz="1800" b="1" i="1" dirty="0">
                <a:latin typeface="Calibri"/>
                <a:cs typeface="Calibri"/>
              </a:rPr>
              <a:t>Select:</a:t>
            </a:r>
            <a:r>
              <a:rPr sz="1800" b="1" i="1" spc="-20" dirty="0">
                <a:latin typeface="Calibri"/>
                <a:cs typeface="Calibri"/>
              </a:rPr>
              <a:t> </a:t>
            </a:r>
            <a:r>
              <a:rPr sz="1800" dirty="0">
                <a:latin typeface="Calibri"/>
                <a:cs typeface="Calibri"/>
              </a:rPr>
              <a:t>Use</a:t>
            </a:r>
            <a:r>
              <a:rPr sz="1800" spc="-20" dirty="0">
                <a:latin typeface="Calibri"/>
                <a:cs typeface="Calibri"/>
              </a:rPr>
              <a:t> </a:t>
            </a:r>
            <a:r>
              <a:rPr sz="1800" dirty="0">
                <a:latin typeface="Calibri"/>
                <a:cs typeface="Calibri"/>
              </a:rPr>
              <a:t>instruction</a:t>
            </a:r>
            <a:r>
              <a:rPr sz="1800" spc="-5" dirty="0">
                <a:latin typeface="Calibri"/>
                <a:cs typeface="Calibri"/>
              </a:rPr>
              <a:t> </a:t>
            </a:r>
            <a:r>
              <a:rPr sz="1800" dirty="0">
                <a:latin typeface="Calibri"/>
                <a:cs typeface="Calibri"/>
              </a:rPr>
              <a:t>bits</a:t>
            </a:r>
            <a:r>
              <a:rPr sz="1800" spc="-15"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choose</a:t>
            </a:r>
            <a:r>
              <a:rPr sz="1800" spc="-5" dirty="0">
                <a:latin typeface="Calibri"/>
                <a:cs typeface="Calibri"/>
              </a:rPr>
              <a:t> </a:t>
            </a:r>
            <a:r>
              <a:rPr sz="1800" spc="-10" dirty="0">
                <a:latin typeface="Calibri"/>
                <a:cs typeface="Calibri"/>
              </a:rPr>
              <a:t>write</a:t>
            </a:r>
            <a:endParaRPr sz="1800">
              <a:latin typeface="Calibri"/>
              <a:cs typeface="Calibri"/>
            </a:endParaRPr>
          </a:p>
        </p:txBody>
      </p:sp>
      <p:sp>
        <p:nvSpPr>
          <p:cNvPr id="123" name="object 123"/>
          <p:cNvSpPr txBox="1"/>
          <p:nvPr/>
        </p:nvSpPr>
        <p:spPr>
          <a:xfrm>
            <a:off x="6354453" y="4222632"/>
            <a:ext cx="729615" cy="30035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register</a:t>
            </a:r>
            <a:endParaRPr sz="1800">
              <a:latin typeface="Calibri"/>
              <a:cs typeface="Calibri"/>
            </a:endParaRPr>
          </a:p>
        </p:txBody>
      </p:sp>
      <p:sp>
        <p:nvSpPr>
          <p:cNvPr id="124" name="object 124"/>
          <p:cNvSpPr txBox="1"/>
          <p:nvPr/>
        </p:nvSpPr>
        <p:spPr>
          <a:xfrm>
            <a:off x="8272526" y="1959609"/>
            <a:ext cx="309245" cy="391160"/>
          </a:xfrm>
          <a:prstGeom prst="rect">
            <a:avLst/>
          </a:prstGeom>
        </p:spPr>
        <p:txBody>
          <a:bodyPr vert="horz" wrap="square" lIns="0" tIns="12700" rIns="0" bIns="0" rtlCol="0">
            <a:spAutoFit/>
          </a:bodyPr>
          <a:lstStyle/>
          <a:p>
            <a:pPr marR="5080">
              <a:lnSpc>
                <a:spcPct val="100000"/>
              </a:lnSpc>
              <a:spcBef>
                <a:spcPts val="100"/>
              </a:spcBef>
            </a:pPr>
            <a:r>
              <a:rPr sz="1200" b="1" spc="-25" dirty="0">
                <a:latin typeface="Calibri"/>
                <a:cs typeface="Calibri"/>
              </a:rPr>
              <a:t>Wr Data</a:t>
            </a:r>
            <a:endParaRPr sz="1200">
              <a:latin typeface="Calibri"/>
              <a:cs typeface="Calibri"/>
            </a:endParaRPr>
          </a:p>
        </p:txBody>
      </p:sp>
      <p:sp>
        <p:nvSpPr>
          <p:cNvPr id="125" name="object 125"/>
          <p:cNvSpPr txBox="1"/>
          <p:nvPr/>
        </p:nvSpPr>
        <p:spPr>
          <a:xfrm>
            <a:off x="7745730" y="4142994"/>
            <a:ext cx="723265" cy="391160"/>
          </a:xfrm>
          <a:prstGeom prst="rect">
            <a:avLst/>
          </a:prstGeom>
        </p:spPr>
        <p:txBody>
          <a:bodyPr vert="horz" wrap="square" lIns="0" tIns="12700" rIns="0" bIns="0" rtlCol="0">
            <a:spAutoFit/>
          </a:bodyPr>
          <a:lstStyle/>
          <a:p>
            <a:pPr marL="12700" marR="5080">
              <a:lnSpc>
                <a:spcPct val="100000"/>
              </a:lnSpc>
              <a:spcBef>
                <a:spcPts val="100"/>
              </a:spcBef>
            </a:pPr>
            <a:r>
              <a:rPr sz="1200" spc="-10" dirty="0">
                <a:latin typeface="Calibri"/>
                <a:cs typeface="Calibri"/>
              </a:rPr>
              <a:t>MemRead/ MemWrite</a:t>
            </a:r>
            <a:endParaRPr sz="120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79831" y="1708404"/>
            <a:ext cx="6155690" cy="3982085"/>
            <a:chOff x="179831" y="1708404"/>
            <a:chExt cx="6155690" cy="3982085"/>
          </a:xfrm>
        </p:grpSpPr>
        <p:sp>
          <p:nvSpPr>
            <p:cNvPr id="3" name="object 3"/>
            <p:cNvSpPr/>
            <p:nvPr/>
          </p:nvSpPr>
          <p:spPr>
            <a:xfrm>
              <a:off x="198881" y="1727454"/>
              <a:ext cx="1663064" cy="3589020"/>
            </a:xfrm>
            <a:custGeom>
              <a:avLst/>
              <a:gdLst/>
              <a:ahLst/>
              <a:cxnLst/>
              <a:rect l="l" t="t" r="r" b="b"/>
              <a:pathLst>
                <a:path w="1663064" h="3589020">
                  <a:moveTo>
                    <a:pt x="0" y="3589020"/>
                  </a:moveTo>
                  <a:lnTo>
                    <a:pt x="1662683" y="3589020"/>
                  </a:lnTo>
                  <a:lnTo>
                    <a:pt x="1662683" y="0"/>
                  </a:lnTo>
                  <a:lnTo>
                    <a:pt x="0" y="0"/>
                  </a:lnTo>
                  <a:lnTo>
                    <a:pt x="0" y="3589020"/>
                  </a:lnTo>
                  <a:close/>
                </a:path>
              </a:pathLst>
            </a:custGeom>
            <a:ln w="38100">
              <a:solidFill>
                <a:srgbClr val="2E528F"/>
              </a:solidFill>
            </a:ln>
          </p:spPr>
          <p:txBody>
            <a:bodyPr wrap="square" lIns="0" tIns="0" rIns="0" bIns="0" rtlCol="0"/>
            <a:lstStyle/>
            <a:p>
              <a:endParaRPr/>
            </a:p>
          </p:txBody>
        </p:sp>
        <p:sp>
          <p:nvSpPr>
            <p:cNvPr id="4" name="object 4"/>
            <p:cNvSpPr/>
            <p:nvPr/>
          </p:nvSpPr>
          <p:spPr>
            <a:xfrm>
              <a:off x="4867655" y="3899916"/>
              <a:ext cx="1461770" cy="433070"/>
            </a:xfrm>
            <a:custGeom>
              <a:avLst/>
              <a:gdLst/>
              <a:ahLst/>
              <a:cxnLst/>
              <a:rect l="l" t="t" r="r" b="b"/>
              <a:pathLst>
                <a:path w="1461770" h="433070">
                  <a:moveTo>
                    <a:pt x="1461516" y="0"/>
                  </a:moveTo>
                  <a:lnTo>
                    <a:pt x="0" y="0"/>
                  </a:lnTo>
                  <a:lnTo>
                    <a:pt x="292354" y="432815"/>
                  </a:lnTo>
                  <a:lnTo>
                    <a:pt x="1169162" y="432815"/>
                  </a:lnTo>
                  <a:lnTo>
                    <a:pt x="1461516" y="0"/>
                  </a:lnTo>
                  <a:close/>
                </a:path>
              </a:pathLst>
            </a:custGeom>
            <a:solidFill>
              <a:srgbClr val="4471C4"/>
            </a:solidFill>
          </p:spPr>
          <p:txBody>
            <a:bodyPr wrap="square" lIns="0" tIns="0" rIns="0" bIns="0" rtlCol="0"/>
            <a:lstStyle/>
            <a:p>
              <a:endParaRPr/>
            </a:p>
          </p:txBody>
        </p:sp>
        <p:sp>
          <p:nvSpPr>
            <p:cNvPr id="5" name="object 5"/>
            <p:cNvSpPr/>
            <p:nvPr/>
          </p:nvSpPr>
          <p:spPr>
            <a:xfrm>
              <a:off x="4867655" y="3899916"/>
              <a:ext cx="1461770" cy="433070"/>
            </a:xfrm>
            <a:custGeom>
              <a:avLst/>
              <a:gdLst/>
              <a:ahLst/>
              <a:cxnLst/>
              <a:rect l="l" t="t" r="r" b="b"/>
              <a:pathLst>
                <a:path w="1461770" h="433070">
                  <a:moveTo>
                    <a:pt x="0" y="0"/>
                  </a:moveTo>
                  <a:lnTo>
                    <a:pt x="1461516" y="0"/>
                  </a:lnTo>
                  <a:lnTo>
                    <a:pt x="1169162" y="432815"/>
                  </a:lnTo>
                  <a:lnTo>
                    <a:pt x="292354" y="432815"/>
                  </a:lnTo>
                  <a:lnTo>
                    <a:pt x="0" y="0"/>
                  </a:lnTo>
                  <a:close/>
                </a:path>
              </a:pathLst>
            </a:custGeom>
            <a:ln w="12700">
              <a:solidFill>
                <a:srgbClr val="2E528F"/>
              </a:solidFill>
            </a:ln>
          </p:spPr>
          <p:txBody>
            <a:bodyPr wrap="square" lIns="0" tIns="0" rIns="0" bIns="0" rtlCol="0"/>
            <a:lstStyle/>
            <a:p>
              <a:endParaRPr/>
            </a:p>
          </p:txBody>
        </p:sp>
        <p:sp>
          <p:nvSpPr>
            <p:cNvPr id="6" name="object 6"/>
            <p:cNvSpPr/>
            <p:nvPr/>
          </p:nvSpPr>
          <p:spPr>
            <a:xfrm>
              <a:off x="5414772" y="3899916"/>
              <a:ext cx="358140" cy="151130"/>
            </a:xfrm>
            <a:custGeom>
              <a:avLst/>
              <a:gdLst/>
              <a:ahLst/>
              <a:cxnLst/>
              <a:rect l="l" t="t" r="r" b="b"/>
              <a:pathLst>
                <a:path w="358139" h="151129">
                  <a:moveTo>
                    <a:pt x="358139" y="0"/>
                  </a:moveTo>
                  <a:lnTo>
                    <a:pt x="0" y="0"/>
                  </a:lnTo>
                  <a:lnTo>
                    <a:pt x="179069" y="150875"/>
                  </a:lnTo>
                  <a:lnTo>
                    <a:pt x="358139" y="0"/>
                  </a:lnTo>
                  <a:close/>
                </a:path>
              </a:pathLst>
            </a:custGeom>
            <a:solidFill>
              <a:srgbClr val="FFFFFF"/>
            </a:solidFill>
          </p:spPr>
          <p:txBody>
            <a:bodyPr wrap="square" lIns="0" tIns="0" rIns="0" bIns="0" rtlCol="0"/>
            <a:lstStyle/>
            <a:p>
              <a:endParaRPr/>
            </a:p>
          </p:txBody>
        </p:sp>
        <p:sp>
          <p:nvSpPr>
            <p:cNvPr id="7" name="object 7"/>
            <p:cNvSpPr/>
            <p:nvPr/>
          </p:nvSpPr>
          <p:spPr>
            <a:xfrm>
              <a:off x="5414772" y="3899916"/>
              <a:ext cx="358140" cy="151130"/>
            </a:xfrm>
            <a:custGeom>
              <a:avLst/>
              <a:gdLst/>
              <a:ahLst/>
              <a:cxnLst/>
              <a:rect l="l" t="t" r="r" b="b"/>
              <a:pathLst>
                <a:path w="358139" h="151129">
                  <a:moveTo>
                    <a:pt x="358139" y="0"/>
                  </a:moveTo>
                  <a:lnTo>
                    <a:pt x="179069" y="150875"/>
                  </a:lnTo>
                  <a:lnTo>
                    <a:pt x="0" y="0"/>
                  </a:lnTo>
                  <a:lnTo>
                    <a:pt x="358139" y="0"/>
                  </a:lnTo>
                  <a:close/>
                </a:path>
              </a:pathLst>
            </a:custGeom>
            <a:ln w="12700">
              <a:solidFill>
                <a:srgbClr val="FFFFFF"/>
              </a:solidFill>
            </a:ln>
          </p:spPr>
          <p:txBody>
            <a:bodyPr wrap="square" lIns="0" tIns="0" rIns="0" bIns="0" rtlCol="0"/>
            <a:lstStyle/>
            <a:p>
              <a:endParaRPr/>
            </a:p>
          </p:txBody>
        </p:sp>
        <p:sp>
          <p:nvSpPr>
            <p:cNvPr id="8" name="object 8"/>
            <p:cNvSpPr/>
            <p:nvPr/>
          </p:nvSpPr>
          <p:spPr>
            <a:xfrm>
              <a:off x="2800858" y="2584703"/>
              <a:ext cx="3046730" cy="3105785"/>
            </a:xfrm>
            <a:custGeom>
              <a:avLst/>
              <a:gdLst/>
              <a:ahLst/>
              <a:cxnLst/>
              <a:rect l="l" t="t" r="r" b="b"/>
              <a:pathLst>
                <a:path w="3046729" h="3105785">
                  <a:moveTo>
                    <a:pt x="640207" y="38100"/>
                  </a:moveTo>
                  <a:lnTo>
                    <a:pt x="627507" y="31750"/>
                  </a:lnTo>
                  <a:lnTo>
                    <a:pt x="564007" y="0"/>
                  </a:lnTo>
                  <a:lnTo>
                    <a:pt x="564007" y="31750"/>
                  </a:lnTo>
                  <a:lnTo>
                    <a:pt x="84074" y="31750"/>
                  </a:lnTo>
                  <a:lnTo>
                    <a:pt x="84074" y="44450"/>
                  </a:lnTo>
                  <a:lnTo>
                    <a:pt x="564007" y="44450"/>
                  </a:lnTo>
                  <a:lnTo>
                    <a:pt x="564007" y="76200"/>
                  </a:lnTo>
                  <a:lnTo>
                    <a:pt x="627507" y="44450"/>
                  </a:lnTo>
                  <a:lnTo>
                    <a:pt x="640207" y="38100"/>
                  </a:lnTo>
                  <a:close/>
                </a:path>
                <a:path w="3046729" h="3105785">
                  <a:moveTo>
                    <a:pt x="2227834" y="1578864"/>
                  </a:moveTo>
                  <a:lnTo>
                    <a:pt x="2215489" y="1572768"/>
                  </a:lnTo>
                  <a:lnTo>
                    <a:pt x="2151507" y="1541145"/>
                  </a:lnTo>
                  <a:lnTo>
                    <a:pt x="2151659" y="1572831"/>
                  </a:lnTo>
                  <a:lnTo>
                    <a:pt x="1111250" y="1577848"/>
                  </a:lnTo>
                  <a:lnTo>
                    <a:pt x="1111250" y="1590548"/>
                  </a:lnTo>
                  <a:lnTo>
                    <a:pt x="2151723" y="1585531"/>
                  </a:lnTo>
                  <a:lnTo>
                    <a:pt x="2151888" y="1617345"/>
                  </a:lnTo>
                  <a:lnTo>
                    <a:pt x="2227834" y="1578864"/>
                  </a:lnTo>
                  <a:close/>
                </a:path>
                <a:path w="3046729" h="3105785">
                  <a:moveTo>
                    <a:pt x="2300859" y="1238758"/>
                  </a:moveTo>
                  <a:lnTo>
                    <a:pt x="2269096" y="1239088"/>
                  </a:lnTo>
                  <a:lnTo>
                    <a:pt x="2263648" y="745109"/>
                  </a:lnTo>
                  <a:lnTo>
                    <a:pt x="2250948" y="745363"/>
                  </a:lnTo>
                  <a:lnTo>
                    <a:pt x="2256383" y="1239215"/>
                  </a:lnTo>
                  <a:lnTo>
                    <a:pt x="2224659" y="1239520"/>
                  </a:lnTo>
                  <a:lnTo>
                    <a:pt x="2263648" y="1315339"/>
                  </a:lnTo>
                  <a:lnTo>
                    <a:pt x="2294432" y="1251966"/>
                  </a:lnTo>
                  <a:lnTo>
                    <a:pt x="2300859" y="1238758"/>
                  </a:lnTo>
                  <a:close/>
                </a:path>
                <a:path w="3046729" h="3105785">
                  <a:moveTo>
                    <a:pt x="2487041" y="2827655"/>
                  </a:moveTo>
                  <a:lnTo>
                    <a:pt x="2480691" y="2814955"/>
                  </a:lnTo>
                  <a:lnTo>
                    <a:pt x="2448941" y="2751455"/>
                  </a:lnTo>
                  <a:lnTo>
                    <a:pt x="2410841" y="2827655"/>
                  </a:lnTo>
                  <a:lnTo>
                    <a:pt x="2442591" y="2827655"/>
                  </a:lnTo>
                  <a:lnTo>
                    <a:pt x="2442591" y="3092945"/>
                  </a:lnTo>
                  <a:lnTo>
                    <a:pt x="12700" y="3092945"/>
                  </a:lnTo>
                  <a:lnTo>
                    <a:pt x="12700" y="2731008"/>
                  </a:lnTo>
                  <a:lnTo>
                    <a:pt x="0" y="2731008"/>
                  </a:lnTo>
                  <a:lnTo>
                    <a:pt x="0" y="3105645"/>
                  </a:lnTo>
                  <a:lnTo>
                    <a:pt x="2455291" y="3105645"/>
                  </a:lnTo>
                  <a:lnTo>
                    <a:pt x="2455291" y="3099295"/>
                  </a:lnTo>
                  <a:lnTo>
                    <a:pt x="2455291" y="3092945"/>
                  </a:lnTo>
                  <a:lnTo>
                    <a:pt x="2455291" y="2827655"/>
                  </a:lnTo>
                  <a:lnTo>
                    <a:pt x="2487041" y="2827655"/>
                  </a:lnTo>
                  <a:close/>
                </a:path>
                <a:path w="3046729" h="3105785">
                  <a:moveTo>
                    <a:pt x="3046730" y="918337"/>
                  </a:moveTo>
                  <a:lnTo>
                    <a:pt x="3014980" y="918337"/>
                  </a:lnTo>
                  <a:lnTo>
                    <a:pt x="3014980" y="551688"/>
                  </a:lnTo>
                  <a:lnTo>
                    <a:pt x="3002280" y="551688"/>
                  </a:lnTo>
                  <a:lnTo>
                    <a:pt x="3002280" y="918337"/>
                  </a:lnTo>
                  <a:lnTo>
                    <a:pt x="2970530" y="918337"/>
                  </a:lnTo>
                  <a:lnTo>
                    <a:pt x="3008630" y="994537"/>
                  </a:lnTo>
                  <a:lnTo>
                    <a:pt x="3040380" y="931037"/>
                  </a:lnTo>
                  <a:lnTo>
                    <a:pt x="3046730" y="918337"/>
                  </a:lnTo>
                  <a:close/>
                </a:path>
              </a:pathLst>
            </a:custGeom>
            <a:solidFill>
              <a:srgbClr val="4471C4"/>
            </a:solidFill>
          </p:spPr>
          <p:txBody>
            <a:bodyPr wrap="square" lIns="0" tIns="0" rIns="0" bIns="0" rtlCol="0"/>
            <a:lstStyle/>
            <a:p>
              <a:endParaRPr/>
            </a:p>
          </p:txBody>
        </p:sp>
      </p:grpSp>
      <p:sp>
        <p:nvSpPr>
          <p:cNvPr id="9" name="object 9"/>
          <p:cNvSpPr txBox="1">
            <a:spLocks noGrp="1"/>
          </p:cNvSpPr>
          <p:nvPr>
            <p:ph type="title"/>
          </p:nvPr>
        </p:nvSpPr>
        <p:spPr>
          <a:xfrm>
            <a:off x="78739" y="81483"/>
            <a:ext cx="10173970" cy="885825"/>
          </a:xfrm>
          <a:prstGeom prst="rect">
            <a:avLst/>
          </a:prstGeom>
        </p:spPr>
        <p:txBody>
          <a:bodyPr vert="horz" wrap="square" lIns="0" tIns="13335" rIns="0" bIns="0" rtlCol="0">
            <a:spAutoFit/>
          </a:bodyPr>
          <a:lstStyle/>
          <a:p>
            <a:pPr marL="12700">
              <a:lnSpc>
                <a:spcPct val="100000"/>
              </a:lnSpc>
              <a:spcBef>
                <a:spcPts val="105"/>
              </a:spcBef>
            </a:pPr>
            <a:r>
              <a:rPr dirty="0"/>
              <a:t>Which</a:t>
            </a:r>
            <a:r>
              <a:rPr spc="-65" dirty="0"/>
              <a:t> </a:t>
            </a:r>
            <a:r>
              <a:rPr dirty="0"/>
              <a:t>pipeline</a:t>
            </a:r>
            <a:r>
              <a:rPr spc="-55" dirty="0"/>
              <a:t> </a:t>
            </a:r>
            <a:r>
              <a:rPr dirty="0"/>
              <a:t>control</a:t>
            </a:r>
            <a:r>
              <a:rPr spc="-40" dirty="0"/>
              <a:t> </a:t>
            </a:r>
            <a:r>
              <a:rPr dirty="0"/>
              <a:t>signals</a:t>
            </a:r>
            <a:r>
              <a:rPr spc="-75" dirty="0"/>
              <a:t> </a:t>
            </a:r>
            <a:r>
              <a:rPr dirty="0"/>
              <a:t>get</a:t>
            </a:r>
            <a:r>
              <a:rPr spc="-45" dirty="0"/>
              <a:t> </a:t>
            </a:r>
            <a:r>
              <a:rPr dirty="0"/>
              <a:t>set</a:t>
            </a:r>
            <a:r>
              <a:rPr spc="-25" dirty="0"/>
              <a:t> </a:t>
            </a:r>
            <a:r>
              <a:rPr spc="-10" dirty="0"/>
              <a:t>where?</a:t>
            </a:r>
          </a:p>
          <a:p>
            <a:pPr marL="6045200">
              <a:lnSpc>
                <a:spcPct val="100000"/>
              </a:lnSpc>
              <a:spcBef>
                <a:spcPts val="45"/>
              </a:spcBef>
            </a:pPr>
            <a:r>
              <a:rPr sz="1200" b="1" dirty="0">
                <a:latin typeface="Calibri"/>
                <a:cs typeface="Calibri"/>
              </a:rPr>
              <a:t>PC</a:t>
            </a:r>
            <a:r>
              <a:rPr sz="1200" b="1" spc="-20" dirty="0">
                <a:latin typeface="Calibri"/>
                <a:cs typeface="Calibri"/>
              </a:rPr>
              <a:t> </a:t>
            </a:r>
            <a:r>
              <a:rPr sz="1200" b="1" dirty="0">
                <a:latin typeface="Calibri"/>
                <a:cs typeface="Calibri"/>
              </a:rPr>
              <a:t>Source</a:t>
            </a:r>
            <a:r>
              <a:rPr sz="1200" b="1" spc="-25" dirty="0">
                <a:latin typeface="Calibri"/>
                <a:cs typeface="Calibri"/>
              </a:rPr>
              <a:t> </a:t>
            </a:r>
            <a:r>
              <a:rPr sz="1200" b="1" spc="-10" dirty="0">
                <a:latin typeface="Calibri"/>
                <a:cs typeface="Calibri"/>
              </a:rPr>
              <a:t>Select</a:t>
            </a:r>
            <a:endParaRPr sz="1200">
              <a:latin typeface="Calibri"/>
              <a:cs typeface="Calibri"/>
            </a:endParaRPr>
          </a:p>
        </p:txBody>
      </p:sp>
      <p:sp>
        <p:nvSpPr>
          <p:cNvPr id="10" name="object 10"/>
          <p:cNvSpPr txBox="1"/>
          <p:nvPr/>
        </p:nvSpPr>
        <p:spPr>
          <a:xfrm>
            <a:off x="5036946" y="4697095"/>
            <a:ext cx="1578610" cy="391160"/>
          </a:xfrm>
          <a:prstGeom prst="rect">
            <a:avLst/>
          </a:prstGeom>
        </p:spPr>
        <p:txBody>
          <a:bodyPr vert="horz" wrap="square" lIns="0" tIns="12700" rIns="0" bIns="0" rtlCol="0">
            <a:spAutoFit/>
          </a:bodyPr>
          <a:lstStyle/>
          <a:p>
            <a:pPr marL="12700" marR="5080">
              <a:lnSpc>
                <a:spcPct val="100000"/>
              </a:lnSpc>
              <a:spcBef>
                <a:spcPts val="100"/>
              </a:spcBef>
            </a:pPr>
            <a:r>
              <a:rPr sz="1200" b="1" dirty="0">
                <a:latin typeface="Calibri"/>
                <a:cs typeface="Calibri"/>
              </a:rPr>
              <a:t>ALU:</a:t>
            </a:r>
            <a:r>
              <a:rPr sz="1200" b="1" spc="-30" dirty="0">
                <a:latin typeface="Calibri"/>
                <a:cs typeface="Calibri"/>
              </a:rPr>
              <a:t> </a:t>
            </a:r>
            <a:r>
              <a:rPr sz="1200" b="1" dirty="0">
                <a:latin typeface="Calibri"/>
                <a:cs typeface="Calibri"/>
              </a:rPr>
              <a:t>output C</a:t>
            </a:r>
            <a:r>
              <a:rPr sz="1200" b="1" spc="-5" dirty="0">
                <a:latin typeface="Calibri"/>
                <a:cs typeface="Calibri"/>
              </a:rPr>
              <a:t> </a:t>
            </a:r>
            <a:r>
              <a:rPr sz="1200" b="1" spc="-20" dirty="0">
                <a:latin typeface="Calibri"/>
                <a:cs typeface="Calibri"/>
              </a:rPr>
              <a:t>data </a:t>
            </a:r>
            <a:r>
              <a:rPr sz="1200" b="1" dirty="0">
                <a:latin typeface="Calibri"/>
                <a:cs typeface="Calibri"/>
              </a:rPr>
              <a:t>Branch:</a:t>
            </a:r>
            <a:r>
              <a:rPr sz="1200" b="1" spc="-40" dirty="0">
                <a:latin typeface="Calibri"/>
                <a:cs typeface="Calibri"/>
              </a:rPr>
              <a:t> </a:t>
            </a:r>
            <a:r>
              <a:rPr sz="1200" b="1" dirty="0">
                <a:latin typeface="Calibri"/>
                <a:cs typeface="Calibri"/>
              </a:rPr>
              <a:t>PC</a:t>
            </a:r>
            <a:r>
              <a:rPr sz="1200" b="1" spc="-10" dirty="0">
                <a:latin typeface="Calibri"/>
                <a:cs typeface="Calibri"/>
              </a:rPr>
              <a:t> </a:t>
            </a:r>
            <a:r>
              <a:rPr sz="1200" b="1" dirty="0">
                <a:latin typeface="Calibri"/>
                <a:cs typeface="Calibri"/>
              </a:rPr>
              <a:t>Source</a:t>
            </a:r>
            <a:r>
              <a:rPr sz="1200" b="1" spc="-40" dirty="0">
                <a:latin typeface="Calibri"/>
                <a:cs typeface="Calibri"/>
              </a:rPr>
              <a:t> </a:t>
            </a:r>
            <a:r>
              <a:rPr sz="1200" b="1" spc="-10" dirty="0">
                <a:latin typeface="Calibri"/>
                <a:cs typeface="Calibri"/>
              </a:rPr>
              <a:t>Select</a:t>
            </a:r>
            <a:endParaRPr sz="1200">
              <a:latin typeface="Calibri"/>
              <a:cs typeface="Calibri"/>
            </a:endParaRPr>
          </a:p>
        </p:txBody>
      </p:sp>
      <p:grpSp>
        <p:nvGrpSpPr>
          <p:cNvPr id="11" name="object 11"/>
          <p:cNvGrpSpPr/>
          <p:nvPr/>
        </p:nvGrpSpPr>
        <p:grpSpPr>
          <a:xfrm>
            <a:off x="438658" y="1837689"/>
            <a:ext cx="2454275" cy="3257550"/>
            <a:chOff x="438658" y="1837689"/>
            <a:chExt cx="2454275" cy="3257550"/>
          </a:xfrm>
        </p:grpSpPr>
        <p:sp>
          <p:nvSpPr>
            <p:cNvPr id="12" name="object 12"/>
            <p:cNvSpPr/>
            <p:nvPr/>
          </p:nvSpPr>
          <p:spPr>
            <a:xfrm>
              <a:off x="445008" y="4187951"/>
              <a:ext cx="1039494" cy="901065"/>
            </a:xfrm>
            <a:custGeom>
              <a:avLst/>
              <a:gdLst/>
              <a:ahLst/>
              <a:cxnLst/>
              <a:rect l="l" t="t" r="r" b="b"/>
              <a:pathLst>
                <a:path w="1039494" h="901064">
                  <a:moveTo>
                    <a:pt x="1039368" y="0"/>
                  </a:moveTo>
                  <a:lnTo>
                    <a:pt x="0" y="0"/>
                  </a:lnTo>
                  <a:lnTo>
                    <a:pt x="0" y="900684"/>
                  </a:lnTo>
                  <a:lnTo>
                    <a:pt x="1039368" y="900684"/>
                  </a:lnTo>
                  <a:lnTo>
                    <a:pt x="1039368" y="0"/>
                  </a:lnTo>
                  <a:close/>
                </a:path>
              </a:pathLst>
            </a:custGeom>
            <a:solidFill>
              <a:srgbClr val="7E7E7E"/>
            </a:solidFill>
          </p:spPr>
          <p:txBody>
            <a:bodyPr wrap="square" lIns="0" tIns="0" rIns="0" bIns="0" rtlCol="0"/>
            <a:lstStyle/>
            <a:p>
              <a:endParaRPr/>
            </a:p>
          </p:txBody>
        </p:sp>
        <p:sp>
          <p:nvSpPr>
            <p:cNvPr id="13" name="object 13"/>
            <p:cNvSpPr/>
            <p:nvPr/>
          </p:nvSpPr>
          <p:spPr>
            <a:xfrm>
              <a:off x="445008" y="4187951"/>
              <a:ext cx="1039494" cy="901065"/>
            </a:xfrm>
            <a:custGeom>
              <a:avLst/>
              <a:gdLst/>
              <a:ahLst/>
              <a:cxnLst/>
              <a:rect l="l" t="t" r="r" b="b"/>
              <a:pathLst>
                <a:path w="1039494" h="901064">
                  <a:moveTo>
                    <a:pt x="0" y="900684"/>
                  </a:moveTo>
                  <a:lnTo>
                    <a:pt x="1039368" y="900684"/>
                  </a:lnTo>
                  <a:lnTo>
                    <a:pt x="1039368" y="0"/>
                  </a:lnTo>
                  <a:lnTo>
                    <a:pt x="0" y="0"/>
                  </a:lnTo>
                  <a:lnTo>
                    <a:pt x="0" y="900684"/>
                  </a:lnTo>
                  <a:close/>
                </a:path>
              </a:pathLst>
            </a:custGeom>
            <a:ln w="12700">
              <a:solidFill>
                <a:srgbClr val="2E528F"/>
              </a:solidFill>
            </a:ln>
          </p:spPr>
          <p:txBody>
            <a:bodyPr wrap="square" lIns="0" tIns="0" rIns="0" bIns="0" rtlCol="0"/>
            <a:lstStyle/>
            <a:p>
              <a:endParaRPr/>
            </a:p>
          </p:txBody>
        </p:sp>
        <p:sp>
          <p:nvSpPr>
            <p:cNvPr id="14" name="object 14"/>
            <p:cNvSpPr/>
            <p:nvPr/>
          </p:nvSpPr>
          <p:spPr>
            <a:xfrm>
              <a:off x="2676143" y="1844039"/>
              <a:ext cx="210820" cy="1918970"/>
            </a:xfrm>
            <a:custGeom>
              <a:avLst/>
              <a:gdLst/>
              <a:ahLst/>
              <a:cxnLst/>
              <a:rect l="l" t="t" r="r" b="b"/>
              <a:pathLst>
                <a:path w="210819" h="1918970">
                  <a:moveTo>
                    <a:pt x="210312" y="0"/>
                  </a:moveTo>
                  <a:lnTo>
                    <a:pt x="0" y="0"/>
                  </a:lnTo>
                  <a:lnTo>
                    <a:pt x="0" y="1918716"/>
                  </a:lnTo>
                  <a:lnTo>
                    <a:pt x="210312" y="1918716"/>
                  </a:lnTo>
                  <a:lnTo>
                    <a:pt x="210312" y="0"/>
                  </a:lnTo>
                  <a:close/>
                </a:path>
              </a:pathLst>
            </a:custGeom>
            <a:solidFill>
              <a:srgbClr val="4471C4"/>
            </a:solidFill>
          </p:spPr>
          <p:txBody>
            <a:bodyPr wrap="square" lIns="0" tIns="0" rIns="0" bIns="0" rtlCol="0"/>
            <a:lstStyle/>
            <a:p>
              <a:endParaRPr/>
            </a:p>
          </p:txBody>
        </p:sp>
        <p:sp>
          <p:nvSpPr>
            <p:cNvPr id="15" name="object 15"/>
            <p:cNvSpPr/>
            <p:nvPr/>
          </p:nvSpPr>
          <p:spPr>
            <a:xfrm>
              <a:off x="2676143" y="1844039"/>
              <a:ext cx="210820" cy="1918970"/>
            </a:xfrm>
            <a:custGeom>
              <a:avLst/>
              <a:gdLst/>
              <a:ahLst/>
              <a:cxnLst/>
              <a:rect l="l" t="t" r="r" b="b"/>
              <a:pathLst>
                <a:path w="210819" h="1918970">
                  <a:moveTo>
                    <a:pt x="0" y="1918716"/>
                  </a:moveTo>
                  <a:lnTo>
                    <a:pt x="210312" y="1918716"/>
                  </a:lnTo>
                  <a:lnTo>
                    <a:pt x="210312" y="0"/>
                  </a:lnTo>
                  <a:lnTo>
                    <a:pt x="0" y="0"/>
                  </a:lnTo>
                  <a:lnTo>
                    <a:pt x="0" y="1918716"/>
                  </a:lnTo>
                  <a:close/>
                </a:path>
              </a:pathLst>
            </a:custGeom>
            <a:ln w="12700">
              <a:solidFill>
                <a:srgbClr val="2E528F"/>
              </a:solidFill>
            </a:ln>
          </p:spPr>
          <p:txBody>
            <a:bodyPr wrap="square" lIns="0" tIns="0" rIns="0" bIns="0" rtlCol="0"/>
            <a:lstStyle/>
            <a:p>
              <a:endParaRPr/>
            </a:p>
          </p:txBody>
        </p:sp>
      </p:grpSp>
      <p:sp>
        <p:nvSpPr>
          <p:cNvPr id="16" name="object 16"/>
          <p:cNvSpPr txBox="1"/>
          <p:nvPr/>
        </p:nvSpPr>
        <p:spPr>
          <a:xfrm>
            <a:off x="458216" y="4368165"/>
            <a:ext cx="1031240"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Calibri"/>
                <a:cs typeface="Calibri"/>
              </a:rPr>
              <a:t>Instruction</a:t>
            </a:r>
            <a:endParaRPr sz="1800">
              <a:latin typeface="Calibri"/>
              <a:cs typeface="Calibri"/>
            </a:endParaRPr>
          </a:p>
        </p:txBody>
      </p:sp>
      <p:sp>
        <p:nvSpPr>
          <p:cNvPr id="17" name="object 17"/>
          <p:cNvSpPr txBox="1"/>
          <p:nvPr/>
        </p:nvSpPr>
        <p:spPr>
          <a:xfrm>
            <a:off x="458216" y="4642484"/>
            <a:ext cx="82232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Calibri"/>
                <a:cs typeface="Calibri"/>
              </a:rPr>
              <a:t>Memory</a:t>
            </a:r>
            <a:endParaRPr sz="1800">
              <a:latin typeface="Calibri"/>
              <a:cs typeface="Calibri"/>
            </a:endParaRPr>
          </a:p>
        </p:txBody>
      </p:sp>
      <p:grpSp>
        <p:nvGrpSpPr>
          <p:cNvPr id="18" name="object 18"/>
          <p:cNvGrpSpPr/>
          <p:nvPr/>
        </p:nvGrpSpPr>
        <p:grpSpPr>
          <a:xfrm>
            <a:off x="441705" y="3090417"/>
            <a:ext cx="1052195" cy="854075"/>
            <a:chOff x="441705" y="3090417"/>
            <a:chExt cx="1052195" cy="854075"/>
          </a:xfrm>
        </p:grpSpPr>
        <p:sp>
          <p:nvSpPr>
            <p:cNvPr id="19" name="object 19"/>
            <p:cNvSpPr/>
            <p:nvPr/>
          </p:nvSpPr>
          <p:spPr>
            <a:xfrm>
              <a:off x="448055" y="3096767"/>
              <a:ext cx="1039494" cy="841375"/>
            </a:xfrm>
            <a:custGeom>
              <a:avLst/>
              <a:gdLst/>
              <a:ahLst/>
              <a:cxnLst/>
              <a:rect l="l" t="t" r="r" b="b"/>
              <a:pathLst>
                <a:path w="1039494" h="841375">
                  <a:moveTo>
                    <a:pt x="1039368" y="0"/>
                  </a:moveTo>
                  <a:lnTo>
                    <a:pt x="0" y="0"/>
                  </a:lnTo>
                  <a:lnTo>
                    <a:pt x="0" y="841247"/>
                  </a:lnTo>
                  <a:lnTo>
                    <a:pt x="1039368" y="841247"/>
                  </a:lnTo>
                  <a:lnTo>
                    <a:pt x="1039368" y="0"/>
                  </a:lnTo>
                  <a:close/>
                </a:path>
              </a:pathLst>
            </a:custGeom>
            <a:solidFill>
              <a:srgbClr val="4471C4"/>
            </a:solidFill>
          </p:spPr>
          <p:txBody>
            <a:bodyPr wrap="square" lIns="0" tIns="0" rIns="0" bIns="0" rtlCol="0"/>
            <a:lstStyle/>
            <a:p>
              <a:endParaRPr/>
            </a:p>
          </p:txBody>
        </p:sp>
        <p:sp>
          <p:nvSpPr>
            <p:cNvPr id="20" name="object 20"/>
            <p:cNvSpPr/>
            <p:nvPr/>
          </p:nvSpPr>
          <p:spPr>
            <a:xfrm>
              <a:off x="448055" y="3096767"/>
              <a:ext cx="1039494" cy="841375"/>
            </a:xfrm>
            <a:custGeom>
              <a:avLst/>
              <a:gdLst/>
              <a:ahLst/>
              <a:cxnLst/>
              <a:rect l="l" t="t" r="r" b="b"/>
              <a:pathLst>
                <a:path w="1039494" h="841375">
                  <a:moveTo>
                    <a:pt x="0" y="841247"/>
                  </a:moveTo>
                  <a:lnTo>
                    <a:pt x="1039368" y="841247"/>
                  </a:lnTo>
                  <a:lnTo>
                    <a:pt x="1039368" y="0"/>
                  </a:lnTo>
                  <a:lnTo>
                    <a:pt x="0" y="0"/>
                  </a:lnTo>
                  <a:lnTo>
                    <a:pt x="0" y="841247"/>
                  </a:lnTo>
                  <a:close/>
                </a:path>
              </a:pathLst>
            </a:custGeom>
            <a:ln w="12700">
              <a:solidFill>
                <a:srgbClr val="2E528F"/>
              </a:solidFill>
            </a:ln>
          </p:spPr>
          <p:txBody>
            <a:bodyPr wrap="square" lIns="0" tIns="0" rIns="0" bIns="0" rtlCol="0"/>
            <a:lstStyle/>
            <a:p>
              <a:endParaRPr/>
            </a:p>
          </p:txBody>
        </p:sp>
      </p:grpSp>
      <p:sp>
        <p:nvSpPr>
          <p:cNvPr id="21" name="object 21"/>
          <p:cNvSpPr txBox="1"/>
          <p:nvPr/>
        </p:nvSpPr>
        <p:spPr>
          <a:xfrm>
            <a:off x="461263" y="3192017"/>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Fetch</a:t>
            </a:r>
            <a:endParaRPr sz="1800">
              <a:latin typeface="Calibri"/>
              <a:cs typeface="Calibri"/>
            </a:endParaRPr>
          </a:p>
        </p:txBody>
      </p:sp>
      <p:grpSp>
        <p:nvGrpSpPr>
          <p:cNvPr id="22" name="object 22"/>
          <p:cNvGrpSpPr/>
          <p:nvPr/>
        </p:nvGrpSpPr>
        <p:grpSpPr>
          <a:xfrm>
            <a:off x="897636" y="1317625"/>
            <a:ext cx="10932160" cy="4039235"/>
            <a:chOff x="897636" y="1317625"/>
            <a:chExt cx="10932160" cy="4039235"/>
          </a:xfrm>
        </p:grpSpPr>
        <p:pic>
          <p:nvPicPr>
            <p:cNvPr id="23" name="object 23"/>
            <p:cNvPicPr/>
            <p:nvPr/>
          </p:nvPicPr>
          <p:blipFill>
            <a:blip r:embed="rId2" cstate="print"/>
            <a:stretch>
              <a:fillRect/>
            </a:stretch>
          </p:blipFill>
          <p:spPr>
            <a:xfrm>
              <a:off x="926592" y="3947160"/>
              <a:ext cx="76200" cy="240919"/>
            </a:xfrm>
            <a:prstGeom prst="rect">
              <a:avLst/>
            </a:prstGeom>
          </p:spPr>
        </p:pic>
        <p:sp>
          <p:nvSpPr>
            <p:cNvPr id="24" name="object 24"/>
            <p:cNvSpPr/>
            <p:nvPr/>
          </p:nvSpPr>
          <p:spPr>
            <a:xfrm>
              <a:off x="2059686" y="1727454"/>
              <a:ext cx="4697095" cy="3610610"/>
            </a:xfrm>
            <a:custGeom>
              <a:avLst/>
              <a:gdLst/>
              <a:ahLst/>
              <a:cxnLst/>
              <a:rect l="l" t="t" r="r" b="b"/>
              <a:pathLst>
                <a:path w="4697095" h="3610610">
                  <a:moveTo>
                    <a:pt x="0" y="3589020"/>
                  </a:moveTo>
                  <a:lnTo>
                    <a:pt x="1498091" y="3589020"/>
                  </a:lnTo>
                  <a:lnTo>
                    <a:pt x="1498091" y="0"/>
                  </a:lnTo>
                  <a:lnTo>
                    <a:pt x="0" y="0"/>
                  </a:lnTo>
                  <a:lnTo>
                    <a:pt x="0" y="3589020"/>
                  </a:lnTo>
                  <a:close/>
                </a:path>
                <a:path w="4697095" h="3610610">
                  <a:moveTo>
                    <a:pt x="1685543" y="3610356"/>
                  </a:moveTo>
                  <a:lnTo>
                    <a:pt x="4696968" y="3610356"/>
                  </a:lnTo>
                  <a:lnTo>
                    <a:pt x="4696968" y="19812"/>
                  </a:lnTo>
                  <a:lnTo>
                    <a:pt x="1685543" y="19812"/>
                  </a:lnTo>
                  <a:lnTo>
                    <a:pt x="1685543" y="3610356"/>
                  </a:lnTo>
                  <a:close/>
                </a:path>
              </a:pathLst>
            </a:custGeom>
            <a:ln w="38100">
              <a:solidFill>
                <a:srgbClr val="2E528F"/>
              </a:solidFill>
            </a:ln>
          </p:spPr>
          <p:txBody>
            <a:bodyPr wrap="square" lIns="0" tIns="0" rIns="0" bIns="0" rtlCol="0"/>
            <a:lstStyle/>
            <a:p>
              <a:endParaRPr/>
            </a:p>
          </p:txBody>
        </p:sp>
        <p:sp>
          <p:nvSpPr>
            <p:cNvPr id="25" name="object 25"/>
            <p:cNvSpPr/>
            <p:nvPr/>
          </p:nvSpPr>
          <p:spPr>
            <a:xfrm>
              <a:off x="897636" y="1317625"/>
              <a:ext cx="4236720" cy="420370"/>
            </a:xfrm>
            <a:custGeom>
              <a:avLst/>
              <a:gdLst/>
              <a:ahLst/>
              <a:cxnLst/>
              <a:rect l="l" t="t" r="r" b="b"/>
              <a:pathLst>
                <a:path w="4236720" h="420369">
                  <a:moveTo>
                    <a:pt x="4223893" y="6350"/>
                  </a:moveTo>
                  <a:lnTo>
                    <a:pt x="4223893" y="419862"/>
                  </a:lnTo>
                  <a:lnTo>
                    <a:pt x="4236593" y="419862"/>
                  </a:lnTo>
                  <a:lnTo>
                    <a:pt x="4236593" y="12700"/>
                  </a:lnTo>
                  <a:lnTo>
                    <a:pt x="4230243" y="12700"/>
                  </a:lnTo>
                  <a:lnTo>
                    <a:pt x="4223893" y="6350"/>
                  </a:lnTo>
                  <a:close/>
                </a:path>
                <a:path w="4236720" h="420369">
                  <a:moveTo>
                    <a:pt x="31750" y="334390"/>
                  </a:moveTo>
                  <a:lnTo>
                    <a:pt x="0" y="334390"/>
                  </a:lnTo>
                  <a:lnTo>
                    <a:pt x="38100" y="410590"/>
                  </a:lnTo>
                  <a:lnTo>
                    <a:pt x="69850" y="347090"/>
                  </a:lnTo>
                  <a:lnTo>
                    <a:pt x="31750" y="347090"/>
                  </a:lnTo>
                  <a:lnTo>
                    <a:pt x="31750" y="334390"/>
                  </a:lnTo>
                  <a:close/>
                </a:path>
                <a:path w="4236720" h="420369">
                  <a:moveTo>
                    <a:pt x="4236593" y="0"/>
                  </a:moveTo>
                  <a:lnTo>
                    <a:pt x="31750" y="0"/>
                  </a:lnTo>
                  <a:lnTo>
                    <a:pt x="31750" y="347090"/>
                  </a:lnTo>
                  <a:lnTo>
                    <a:pt x="44450" y="347090"/>
                  </a:lnTo>
                  <a:lnTo>
                    <a:pt x="44450" y="12700"/>
                  </a:lnTo>
                  <a:lnTo>
                    <a:pt x="38100" y="12700"/>
                  </a:lnTo>
                  <a:lnTo>
                    <a:pt x="44450" y="6350"/>
                  </a:lnTo>
                  <a:lnTo>
                    <a:pt x="4236593" y="6350"/>
                  </a:lnTo>
                  <a:lnTo>
                    <a:pt x="4236593" y="0"/>
                  </a:lnTo>
                  <a:close/>
                </a:path>
                <a:path w="4236720" h="420369">
                  <a:moveTo>
                    <a:pt x="76200" y="334390"/>
                  </a:moveTo>
                  <a:lnTo>
                    <a:pt x="44450" y="334390"/>
                  </a:lnTo>
                  <a:lnTo>
                    <a:pt x="44450" y="347090"/>
                  </a:lnTo>
                  <a:lnTo>
                    <a:pt x="69850" y="347090"/>
                  </a:lnTo>
                  <a:lnTo>
                    <a:pt x="76200" y="334390"/>
                  </a:lnTo>
                  <a:close/>
                </a:path>
                <a:path w="4236720" h="420369">
                  <a:moveTo>
                    <a:pt x="44450" y="6350"/>
                  </a:moveTo>
                  <a:lnTo>
                    <a:pt x="38100" y="12700"/>
                  </a:lnTo>
                  <a:lnTo>
                    <a:pt x="44450" y="12700"/>
                  </a:lnTo>
                  <a:lnTo>
                    <a:pt x="44450" y="6350"/>
                  </a:lnTo>
                  <a:close/>
                </a:path>
                <a:path w="4236720" h="420369">
                  <a:moveTo>
                    <a:pt x="4223893" y="6350"/>
                  </a:moveTo>
                  <a:lnTo>
                    <a:pt x="44450" y="6350"/>
                  </a:lnTo>
                  <a:lnTo>
                    <a:pt x="44450" y="12700"/>
                  </a:lnTo>
                  <a:lnTo>
                    <a:pt x="4223893" y="12700"/>
                  </a:lnTo>
                  <a:lnTo>
                    <a:pt x="4223893" y="6350"/>
                  </a:lnTo>
                  <a:close/>
                </a:path>
                <a:path w="4236720" h="420369">
                  <a:moveTo>
                    <a:pt x="4236593" y="6350"/>
                  </a:moveTo>
                  <a:lnTo>
                    <a:pt x="4223893" y="6350"/>
                  </a:lnTo>
                  <a:lnTo>
                    <a:pt x="4230243" y="12700"/>
                  </a:lnTo>
                  <a:lnTo>
                    <a:pt x="4236593" y="12700"/>
                  </a:lnTo>
                  <a:lnTo>
                    <a:pt x="4236593" y="6350"/>
                  </a:lnTo>
                  <a:close/>
                </a:path>
              </a:pathLst>
            </a:custGeom>
            <a:solidFill>
              <a:srgbClr val="4471C4"/>
            </a:solidFill>
          </p:spPr>
          <p:txBody>
            <a:bodyPr wrap="square" lIns="0" tIns="0" rIns="0" bIns="0" rtlCol="0"/>
            <a:lstStyle/>
            <a:p>
              <a:endParaRPr/>
            </a:p>
          </p:txBody>
        </p:sp>
        <p:sp>
          <p:nvSpPr>
            <p:cNvPr id="26" name="object 26"/>
            <p:cNvSpPr/>
            <p:nvPr/>
          </p:nvSpPr>
          <p:spPr>
            <a:xfrm>
              <a:off x="7435595" y="3281172"/>
              <a:ext cx="1038225" cy="901065"/>
            </a:xfrm>
            <a:custGeom>
              <a:avLst/>
              <a:gdLst/>
              <a:ahLst/>
              <a:cxnLst/>
              <a:rect l="l" t="t" r="r" b="b"/>
              <a:pathLst>
                <a:path w="1038225" h="901064">
                  <a:moveTo>
                    <a:pt x="1037844" y="0"/>
                  </a:moveTo>
                  <a:lnTo>
                    <a:pt x="0" y="0"/>
                  </a:lnTo>
                  <a:lnTo>
                    <a:pt x="0" y="900683"/>
                  </a:lnTo>
                  <a:lnTo>
                    <a:pt x="1037844" y="900683"/>
                  </a:lnTo>
                  <a:lnTo>
                    <a:pt x="1037844" y="0"/>
                  </a:lnTo>
                  <a:close/>
                </a:path>
              </a:pathLst>
            </a:custGeom>
            <a:solidFill>
              <a:srgbClr val="7E7E7E"/>
            </a:solidFill>
          </p:spPr>
          <p:txBody>
            <a:bodyPr wrap="square" lIns="0" tIns="0" rIns="0" bIns="0" rtlCol="0"/>
            <a:lstStyle/>
            <a:p>
              <a:endParaRPr/>
            </a:p>
          </p:txBody>
        </p:sp>
        <p:sp>
          <p:nvSpPr>
            <p:cNvPr id="27" name="object 27"/>
            <p:cNvSpPr/>
            <p:nvPr/>
          </p:nvSpPr>
          <p:spPr>
            <a:xfrm>
              <a:off x="7435595" y="3281172"/>
              <a:ext cx="1038225" cy="901065"/>
            </a:xfrm>
            <a:custGeom>
              <a:avLst/>
              <a:gdLst/>
              <a:ahLst/>
              <a:cxnLst/>
              <a:rect l="l" t="t" r="r" b="b"/>
              <a:pathLst>
                <a:path w="1038225" h="901064">
                  <a:moveTo>
                    <a:pt x="0" y="900683"/>
                  </a:moveTo>
                  <a:lnTo>
                    <a:pt x="1037844" y="900683"/>
                  </a:lnTo>
                  <a:lnTo>
                    <a:pt x="1037844" y="0"/>
                  </a:lnTo>
                  <a:lnTo>
                    <a:pt x="0" y="0"/>
                  </a:lnTo>
                  <a:lnTo>
                    <a:pt x="0" y="900683"/>
                  </a:lnTo>
                  <a:close/>
                </a:path>
              </a:pathLst>
            </a:custGeom>
            <a:ln w="12700">
              <a:solidFill>
                <a:srgbClr val="2E528F"/>
              </a:solidFill>
            </a:ln>
          </p:spPr>
          <p:txBody>
            <a:bodyPr wrap="square" lIns="0" tIns="0" rIns="0" bIns="0" rtlCol="0"/>
            <a:lstStyle/>
            <a:p>
              <a:endParaRPr/>
            </a:p>
          </p:txBody>
        </p:sp>
        <p:sp>
          <p:nvSpPr>
            <p:cNvPr id="28" name="object 28"/>
            <p:cNvSpPr/>
            <p:nvPr/>
          </p:nvSpPr>
          <p:spPr>
            <a:xfrm>
              <a:off x="7440167" y="2615183"/>
              <a:ext cx="1033780" cy="512445"/>
            </a:xfrm>
            <a:custGeom>
              <a:avLst/>
              <a:gdLst/>
              <a:ahLst/>
              <a:cxnLst/>
              <a:rect l="l" t="t" r="r" b="b"/>
              <a:pathLst>
                <a:path w="1033779" h="512444">
                  <a:moveTo>
                    <a:pt x="1033272" y="0"/>
                  </a:moveTo>
                  <a:lnTo>
                    <a:pt x="0" y="0"/>
                  </a:lnTo>
                  <a:lnTo>
                    <a:pt x="0" y="512063"/>
                  </a:lnTo>
                  <a:lnTo>
                    <a:pt x="1033272" y="512063"/>
                  </a:lnTo>
                  <a:lnTo>
                    <a:pt x="1033272" y="0"/>
                  </a:lnTo>
                  <a:close/>
                </a:path>
              </a:pathLst>
            </a:custGeom>
            <a:solidFill>
              <a:srgbClr val="4471C4"/>
            </a:solidFill>
          </p:spPr>
          <p:txBody>
            <a:bodyPr wrap="square" lIns="0" tIns="0" rIns="0" bIns="0" rtlCol="0"/>
            <a:lstStyle/>
            <a:p>
              <a:endParaRPr/>
            </a:p>
          </p:txBody>
        </p:sp>
        <p:sp>
          <p:nvSpPr>
            <p:cNvPr id="29" name="object 29"/>
            <p:cNvSpPr/>
            <p:nvPr/>
          </p:nvSpPr>
          <p:spPr>
            <a:xfrm>
              <a:off x="7440167" y="2615183"/>
              <a:ext cx="1033780" cy="512445"/>
            </a:xfrm>
            <a:custGeom>
              <a:avLst/>
              <a:gdLst/>
              <a:ahLst/>
              <a:cxnLst/>
              <a:rect l="l" t="t" r="r" b="b"/>
              <a:pathLst>
                <a:path w="1033779" h="512444">
                  <a:moveTo>
                    <a:pt x="0" y="512063"/>
                  </a:moveTo>
                  <a:lnTo>
                    <a:pt x="1033272" y="512063"/>
                  </a:lnTo>
                  <a:lnTo>
                    <a:pt x="1033272" y="0"/>
                  </a:lnTo>
                  <a:lnTo>
                    <a:pt x="0" y="0"/>
                  </a:lnTo>
                  <a:lnTo>
                    <a:pt x="0" y="512063"/>
                  </a:lnTo>
                  <a:close/>
                </a:path>
              </a:pathLst>
            </a:custGeom>
            <a:ln w="12700">
              <a:solidFill>
                <a:srgbClr val="2E528F"/>
              </a:solidFill>
            </a:ln>
          </p:spPr>
          <p:txBody>
            <a:bodyPr wrap="square" lIns="0" tIns="0" rIns="0" bIns="0" rtlCol="0"/>
            <a:lstStyle/>
            <a:p>
              <a:endParaRPr/>
            </a:p>
          </p:txBody>
        </p:sp>
        <p:pic>
          <p:nvPicPr>
            <p:cNvPr id="30" name="object 30"/>
            <p:cNvPicPr/>
            <p:nvPr/>
          </p:nvPicPr>
          <p:blipFill>
            <a:blip r:embed="rId3" cstate="print"/>
            <a:stretch>
              <a:fillRect/>
            </a:stretch>
          </p:blipFill>
          <p:spPr>
            <a:xfrm>
              <a:off x="7694676" y="3127248"/>
              <a:ext cx="76200" cy="179197"/>
            </a:xfrm>
            <a:prstGeom prst="rect">
              <a:avLst/>
            </a:prstGeom>
          </p:spPr>
        </p:pic>
        <p:pic>
          <p:nvPicPr>
            <p:cNvPr id="31" name="object 31"/>
            <p:cNvPicPr/>
            <p:nvPr/>
          </p:nvPicPr>
          <p:blipFill>
            <a:blip r:embed="rId4" cstate="print"/>
            <a:stretch>
              <a:fillRect/>
            </a:stretch>
          </p:blipFill>
          <p:spPr>
            <a:xfrm>
              <a:off x="8019288" y="3127248"/>
              <a:ext cx="76200" cy="179197"/>
            </a:xfrm>
            <a:prstGeom prst="rect">
              <a:avLst/>
            </a:prstGeom>
          </p:spPr>
        </p:pic>
        <p:sp>
          <p:nvSpPr>
            <p:cNvPr id="32" name="object 32"/>
            <p:cNvSpPr/>
            <p:nvPr/>
          </p:nvSpPr>
          <p:spPr>
            <a:xfrm>
              <a:off x="6980682" y="1713738"/>
              <a:ext cx="4829810" cy="3609340"/>
            </a:xfrm>
            <a:custGeom>
              <a:avLst/>
              <a:gdLst/>
              <a:ahLst/>
              <a:cxnLst/>
              <a:rect l="l" t="t" r="r" b="b"/>
              <a:pathLst>
                <a:path w="4829809" h="3609340">
                  <a:moveTo>
                    <a:pt x="0" y="3608831"/>
                  </a:moveTo>
                  <a:lnTo>
                    <a:pt x="2004060" y="3608831"/>
                  </a:lnTo>
                  <a:lnTo>
                    <a:pt x="2004060" y="6095"/>
                  </a:lnTo>
                  <a:lnTo>
                    <a:pt x="0" y="6095"/>
                  </a:lnTo>
                  <a:lnTo>
                    <a:pt x="0" y="3608831"/>
                  </a:lnTo>
                  <a:close/>
                </a:path>
                <a:path w="4829809" h="3609340">
                  <a:moveTo>
                    <a:pt x="2173224" y="3589020"/>
                  </a:moveTo>
                  <a:lnTo>
                    <a:pt x="4829556" y="3589020"/>
                  </a:lnTo>
                  <a:lnTo>
                    <a:pt x="4829556" y="0"/>
                  </a:lnTo>
                  <a:lnTo>
                    <a:pt x="2173224" y="0"/>
                  </a:lnTo>
                  <a:lnTo>
                    <a:pt x="2173224" y="3589020"/>
                  </a:lnTo>
                  <a:close/>
                </a:path>
              </a:pathLst>
            </a:custGeom>
            <a:ln w="38100">
              <a:solidFill>
                <a:srgbClr val="2E528F"/>
              </a:solidFill>
            </a:ln>
          </p:spPr>
          <p:txBody>
            <a:bodyPr wrap="square" lIns="0" tIns="0" rIns="0" bIns="0" rtlCol="0"/>
            <a:lstStyle/>
            <a:p>
              <a:endParaRPr/>
            </a:p>
          </p:txBody>
        </p:sp>
      </p:grpSp>
      <p:sp>
        <p:nvSpPr>
          <p:cNvPr id="33" name="object 33"/>
          <p:cNvSpPr txBox="1"/>
          <p:nvPr/>
        </p:nvSpPr>
        <p:spPr>
          <a:xfrm>
            <a:off x="704799" y="2013965"/>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4</a:t>
            </a:r>
            <a:endParaRPr sz="1200">
              <a:latin typeface="Calibri"/>
              <a:cs typeface="Calibri"/>
            </a:endParaRPr>
          </a:p>
        </p:txBody>
      </p:sp>
      <p:grpSp>
        <p:nvGrpSpPr>
          <p:cNvPr id="34" name="object 34"/>
          <p:cNvGrpSpPr/>
          <p:nvPr/>
        </p:nvGrpSpPr>
        <p:grpSpPr>
          <a:xfrm>
            <a:off x="278638" y="2191257"/>
            <a:ext cx="587375" cy="255270"/>
            <a:chOff x="278638" y="2191257"/>
            <a:chExt cx="587375" cy="255270"/>
          </a:xfrm>
        </p:grpSpPr>
        <p:sp>
          <p:nvSpPr>
            <p:cNvPr id="35" name="object 35"/>
            <p:cNvSpPr/>
            <p:nvPr/>
          </p:nvSpPr>
          <p:spPr>
            <a:xfrm>
              <a:off x="284988" y="2197607"/>
              <a:ext cx="574675" cy="242570"/>
            </a:xfrm>
            <a:custGeom>
              <a:avLst/>
              <a:gdLst/>
              <a:ahLst/>
              <a:cxnLst/>
              <a:rect l="l" t="t" r="r" b="b"/>
              <a:pathLst>
                <a:path w="574675" h="242569">
                  <a:moveTo>
                    <a:pt x="574548" y="0"/>
                  </a:moveTo>
                  <a:lnTo>
                    <a:pt x="0" y="0"/>
                  </a:lnTo>
                  <a:lnTo>
                    <a:pt x="114909" y="242315"/>
                  </a:lnTo>
                  <a:lnTo>
                    <a:pt x="459638" y="242315"/>
                  </a:lnTo>
                  <a:lnTo>
                    <a:pt x="574548" y="0"/>
                  </a:lnTo>
                  <a:close/>
                </a:path>
              </a:pathLst>
            </a:custGeom>
            <a:solidFill>
              <a:srgbClr val="4471C4"/>
            </a:solidFill>
          </p:spPr>
          <p:txBody>
            <a:bodyPr wrap="square" lIns="0" tIns="0" rIns="0" bIns="0" rtlCol="0"/>
            <a:lstStyle/>
            <a:p>
              <a:endParaRPr/>
            </a:p>
          </p:txBody>
        </p:sp>
        <p:sp>
          <p:nvSpPr>
            <p:cNvPr id="36" name="object 36"/>
            <p:cNvSpPr/>
            <p:nvPr/>
          </p:nvSpPr>
          <p:spPr>
            <a:xfrm>
              <a:off x="284988" y="2197607"/>
              <a:ext cx="574675" cy="242570"/>
            </a:xfrm>
            <a:custGeom>
              <a:avLst/>
              <a:gdLst/>
              <a:ahLst/>
              <a:cxnLst/>
              <a:rect l="l" t="t" r="r" b="b"/>
              <a:pathLst>
                <a:path w="574675" h="242569">
                  <a:moveTo>
                    <a:pt x="0" y="0"/>
                  </a:moveTo>
                  <a:lnTo>
                    <a:pt x="574548" y="0"/>
                  </a:lnTo>
                  <a:lnTo>
                    <a:pt x="459638" y="242315"/>
                  </a:lnTo>
                  <a:lnTo>
                    <a:pt x="114909" y="242315"/>
                  </a:lnTo>
                  <a:lnTo>
                    <a:pt x="0" y="0"/>
                  </a:lnTo>
                  <a:close/>
                </a:path>
              </a:pathLst>
            </a:custGeom>
            <a:ln w="12700">
              <a:solidFill>
                <a:srgbClr val="2E528F"/>
              </a:solidFill>
            </a:ln>
          </p:spPr>
          <p:txBody>
            <a:bodyPr wrap="square" lIns="0" tIns="0" rIns="0" bIns="0" rtlCol="0"/>
            <a:lstStyle/>
            <a:p>
              <a:endParaRPr/>
            </a:p>
          </p:txBody>
        </p:sp>
        <p:pic>
          <p:nvPicPr>
            <p:cNvPr id="37" name="object 37"/>
            <p:cNvPicPr/>
            <p:nvPr/>
          </p:nvPicPr>
          <p:blipFill>
            <a:blip r:embed="rId5" cstate="print"/>
            <a:stretch>
              <a:fillRect/>
            </a:stretch>
          </p:blipFill>
          <p:spPr>
            <a:xfrm>
              <a:off x="493522" y="2191257"/>
              <a:ext cx="152908" cy="98043"/>
            </a:xfrm>
            <a:prstGeom prst="rect">
              <a:avLst/>
            </a:prstGeom>
          </p:spPr>
        </p:pic>
      </p:grpSp>
      <p:sp>
        <p:nvSpPr>
          <p:cNvPr id="38" name="object 38"/>
          <p:cNvSpPr txBox="1"/>
          <p:nvPr/>
        </p:nvSpPr>
        <p:spPr>
          <a:xfrm>
            <a:off x="419811" y="2310764"/>
            <a:ext cx="177800" cy="101600"/>
          </a:xfrm>
          <a:prstGeom prst="rect">
            <a:avLst/>
          </a:prstGeom>
        </p:spPr>
        <p:txBody>
          <a:bodyPr vert="vert" wrap="square" lIns="0" tIns="0" rIns="0" bIns="0" rtlCol="0">
            <a:spAutoFit/>
          </a:bodyPr>
          <a:lstStyle/>
          <a:p>
            <a:pPr marL="12700">
              <a:lnSpc>
                <a:spcPts val="1240"/>
              </a:lnSpc>
            </a:pPr>
            <a:r>
              <a:rPr sz="1200" dirty="0">
                <a:solidFill>
                  <a:srgbClr val="FFFFFF"/>
                </a:solidFill>
                <a:latin typeface="Calibri"/>
                <a:cs typeface="Calibri"/>
              </a:rPr>
              <a:t>+</a:t>
            </a:r>
            <a:endParaRPr sz="1200">
              <a:latin typeface="Calibri"/>
              <a:cs typeface="Calibri"/>
            </a:endParaRPr>
          </a:p>
        </p:txBody>
      </p:sp>
      <p:grpSp>
        <p:nvGrpSpPr>
          <p:cNvPr id="39" name="object 39"/>
          <p:cNvGrpSpPr/>
          <p:nvPr/>
        </p:nvGrpSpPr>
        <p:grpSpPr>
          <a:xfrm>
            <a:off x="571245" y="2435351"/>
            <a:ext cx="502284" cy="538480"/>
            <a:chOff x="571245" y="2435351"/>
            <a:chExt cx="502284" cy="538480"/>
          </a:xfrm>
        </p:grpSpPr>
        <p:sp>
          <p:nvSpPr>
            <p:cNvPr id="40" name="object 40"/>
            <p:cNvSpPr/>
            <p:nvPr/>
          </p:nvSpPr>
          <p:spPr>
            <a:xfrm>
              <a:off x="746759" y="2691383"/>
              <a:ext cx="320040" cy="276225"/>
            </a:xfrm>
            <a:custGeom>
              <a:avLst/>
              <a:gdLst/>
              <a:ahLst/>
              <a:cxnLst/>
              <a:rect l="l" t="t" r="r" b="b"/>
              <a:pathLst>
                <a:path w="320040" h="276225">
                  <a:moveTo>
                    <a:pt x="320040" y="0"/>
                  </a:moveTo>
                  <a:lnTo>
                    <a:pt x="0" y="0"/>
                  </a:lnTo>
                  <a:lnTo>
                    <a:pt x="0" y="275844"/>
                  </a:lnTo>
                  <a:lnTo>
                    <a:pt x="320040" y="275844"/>
                  </a:lnTo>
                  <a:lnTo>
                    <a:pt x="320040" y="0"/>
                  </a:lnTo>
                  <a:close/>
                </a:path>
              </a:pathLst>
            </a:custGeom>
            <a:solidFill>
              <a:srgbClr val="4471C4"/>
            </a:solidFill>
          </p:spPr>
          <p:txBody>
            <a:bodyPr wrap="square" lIns="0" tIns="0" rIns="0" bIns="0" rtlCol="0"/>
            <a:lstStyle/>
            <a:p>
              <a:endParaRPr/>
            </a:p>
          </p:txBody>
        </p:sp>
        <p:sp>
          <p:nvSpPr>
            <p:cNvPr id="41" name="object 41"/>
            <p:cNvSpPr/>
            <p:nvPr/>
          </p:nvSpPr>
          <p:spPr>
            <a:xfrm>
              <a:off x="746759" y="2691383"/>
              <a:ext cx="320040" cy="276225"/>
            </a:xfrm>
            <a:custGeom>
              <a:avLst/>
              <a:gdLst/>
              <a:ahLst/>
              <a:cxnLst/>
              <a:rect l="l" t="t" r="r" b="b"/>
              <a:pathLst>
                <a:path w="320040" h="276225">
                  <a:moveTo>
                    <a:pt x="0" y="275844"/>
                  </a:moveTo>
                  <a:lnTo>
                    <a:pt x="320040" y="275844"/>
                  </a:lnTo>
                  <a:lnTo>
                    <a:pt x="320040" y="0"/>
                  </a:lnTo>
                  <a:lnTo>
                    <a:pt x="0" y="0"/>
                  </a:lnTo>
                  <a:lnTo>
                    <a:pt x="0" y="275844"/>
                  </a:lnTo>
                  <a:close/>
                </a:path>
              </a:pathLst>
            </a:custGeom>
            <a:ln w="12699">
              <a:solidFill>
                <a:srgbClr val="2E528F"/>
              </a:solidFill>
            </a:ln>
          </p:spPr>
          <p:txBody>
            <a:bodyPr wrap="square" lIns="0" tIns="0" rIns="0" bIns="0" rtlCol="0"/>
            <a:lstStyle/>
            <a:p>
              <a:endParaRPr/>
            </a:p>
          </p:txBody>
        </p:sp>
        <p:sp>
          <p:nvSpPr>
            <p:cNvPr id="42" name="object 42"/>
            <p:cNvSpPr/>
            <p:nvPr/>
          </p:nvSpPr>
          <p:spPr>
            <a:xfrm>
              <a:off x="571245" y="2435351"/>
              <a:ext cx="176530" cy="431800"/>
            </a:xfrm>
            <a:custGeom>
              <a:avLst/>
              <a:gdLst/>
              <a:ahLst/>
              <a:cxnLst/>
              <a:rect l="l" t="t" r="r" b="b"/>
              <a:pathLst>
                <a:path w="176529" h="431800">
                  <a:moveTo>
                    <a:pt x="100241" y="355346"/>
                  </a:moveTo>
                  <a:lnTo>
                    <a:pt x="100241" y="431546"/>
                  </a:lnTo>
                  <a:lnTo>
                    <a:pt x="163741" y="399796"/>
                  </a:lnTo>
                  <a:lnTo>
                    <a:pt x="112941" y="399796"/>
                  </a:lnTo>
                  <a:lnTo>
                    <a:pt x="112941" y="387096"/>
                  </a:lnTo>
                  <a:lnTo>
                    <a:pt x="163741" y="387096"/>
                  </a:lnTo>
                  <a:lnTo>
                    <a:pt x="100241" y="355346"/>
                  </a:lnTo>
                  <a:close/>
                </a:path>
                <a:path w="176529" h="431800">
                  <a:moveTo>
                    <a:pt x="12700" y="0"/>
                  </a:moveTo>
                  <a:lnTo>
                    <a:pt x="0" y="0"/>
                  </a:lnTo>
                  <a:lnTo>
                    <a:pt x="0" y="399796"/>
                  </a:lnTo>
                  <a:lnTo>
                    <a:pt x="100241" y="399796"/>
                  </a:lnTo>
                  <a:lnTo>
                    <a:pt x="100241" y="393446"/>
                  </a:lnTo>
                  <a:lnTo>
                    <a:pt x="12700" y="393446"/>
                  </a:lnTo>
                  <a:lnTo>
                    <a:pt x="6350" y="387096"/>
                  </a:lnTo>
                  <a:lnTo>
                    <a:pt x="12700" y="387096"/>
                  </a:lnTo>
                  <a:lnTo>
                    <a:pt x="12700" y="0"/>
                  </a:lnTo>
                  <a:close/>
                </a:path>
                <a:path w="176529" h="431800">
                  <a:moveTo>
                    <a:pt x="163741" y="387096"/>
                  </a:moveTo>
                  <a:lnTo>
                    <a:pt x="112941" y="387096"/>
                  </a:lnTo>
                  <a:lnTo>
                    <a:pt x="112941" y="399796"/>
                  </a:lnTo>
                  <a:lnTo>
                    <a:pt x="163741" y="399796"/>
                  </a:lnTo>
                  <a:lnTo>
                    <a:pt x="176441" y="393446"/>
                  </a:lnTo>
                  <a:lnTo>
                    <a:pt x="163741" y="387096"/>
                  </a:lnTo>
                  <a:close/>
                </a:path>
                <a:path w="176529" h="431800">
                  <a:moveTo>
                    <a:pt x="12700" y="387096"/>
                  </a:moveTo>
                  <a:lnTo>
                    <a:pt x="6350" y="387096"/>
                  </a:lnTo>
                  <a:lnTo>
                    <a:pt x="12700" y="393446"/>
                  </a:lnTo>
                  <a:lnTo>
                    <a:pt x="12700" y="387096"/>
                  </a:lnTo>
                  <a:close/>
                </a:path>
                <a:path w="176529" h="431800">
                  <a:moveTo>
                    <a:pt x="100241" y="387096"/>
                  </a:moveTo>
                  <a:lnTo>
                    <a:pt x="12700" y="387096"/>
                  </a:lnTo>
                  <a:lnTo>
                    <a:pt x="12700" y="393446"/>
                  </a:lnTo>
                  <a:lnTo>
                    <a:pt x="100241" y="393446"/>
                  </a:lnTo>
                  <a:lnTo>
                    <a:pt x="100241" y="387096"/>
                  </a:lnTo>
                  <a:close/>
                </a:path>
              </a:pathLst>
            </a:custGeom>
            <a:solidFill>
              <a:srgbClr val="4471C4"/>
            </a:solidFill>
          </p:spPr>
          <p:txBody>
            <a:bodyPr wrap="square" lIns="0" tIns="0" rIns="0" bIns="0" rtlCol="0"/>
            <a:lstStyle/>
            <a:p>
              <a:endParaRPr/>
            </a:p>
          </p:txBody>
        </p:sp>
      </p:grpSp>
      <p:sp>
        <p:nvSpPr>
          <p:cNvPr id="43" name="object 43"/>
          <p:cNvSpPr txBox="1"/>
          <p:nvPr/>
        </p:nvSpPr>
        <p:spPr>
          <a:xfrm>
            <a:off x="738327" y="2715259"/>
            <a:ext cx="33401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MUX</a:t>
            </a:r>
            <a:endParaRPr sz="1200">
              <a:latin typeface="Calibri"/>
              <a:cs typeface="Calibri"/>
            </a:endParaRPr>
          </a:p>
        </p:txBody>
      </p:sp>
      <p:grpSp>
        <p:nvGrpSpPr>
          <p:cNvPr id="44" name="object 44"/>
          <p:cNvGrpSpPr/>
          <p:nvPr/>
        </p:nvGrpSpPr>
        <p:grpSpPr>
          <a:xfrm>
            <a:off x="347218" y="968247"/>
            <a:ext cx="6805295" cy="2404110"/>
            <a:chOff x="347218" y="968247"/>
            <a:chExt cx="6805295" cy="2404110"/>
          </a:xfrm>
        </p:grpSpPr>
        <p:sp>
          <p:nvSpPr>
            <p:cNvPr id="45" name="object 45"/>
            <p:cNvSpPr/>
            <p:nvPr/>
          </p:nvSpPr>
          <p:spPr>
            <a:xfrm>
              <a:off x="353568" y="968247"/>
              <a:ext cx="6798945" cy="2404110"/>
            </a:xfrm>
            <a:custGeom>
              <a:avLst/>
              <a:gdLst/>
              <a:ahLst/>
              <a:cxnLst/>
              <a:rect l="l" t="t" r="r" b="b"/>
              <a:pathLst>
                <a:path w="6798945" h="2404110">
                  <a:moveTo>
                    <a:pt x="265176" y="828548"/>
                  </a:moveTo>
                  <a:lnTo>
                    <a:pt x="0" y="828548"/>
                  </a:lnTo>
                  <a:lnTo>
                    <a:pt x="0" y="1083056"/>
                  </a:lnTo>
                  <a:lnTo>
                    <a:pt x="265176" y="1083056"/>
                  </a:lnTo>
                  <a:lnTo>
                    <a:pt x="265176" y="828548"/>
                  </a:lnTo>
                  <a:close/>
                </a:path>
                <a:path w="6798945" h="2404110">
                  <a:moveTo>
                    <a:pt x="6798564" y="0"/>
                  </a:moveTo>
                  <a:lnTo>
                    <a:pt x="670306" y="0"/>
                  </a:lnTo>
                  <a:lnTo>
                    <a:pt x="670306" y="682244"/>
                  </a:lnTo>
                  <a:lnTo>
                    <a:pt x="638556" y="682244"/>
                  </a:lnTo>
                  <a:lnTo>
                    <a:pt x="676656" y="758444"/>
                  </a:lnTo>
                  <a:lnTo>
                    <a:pt x="708406" y="694944"/>
                  </a:lnTo>
                  <a:lnTo>
                    <a:pt x="714756" y="682244"/>
                  </a:lnTo>
                  <a:lnTo>
                    <a:pt x="683006" y="682244"/>
                  </a:lnTo>
                  <a:lnTo>
                    <a:pt x="683006" y="12700"/>
                  </a:lnTo>
                  <a:lnTo>
                    <a:pt x="6785864" y="12700"/>
                  </a:lnTo>
                  <a:lnTo>
                    <a:pt x="6785864" y="2391156"/>
                  </a:lnTo>
                  <a:lnTo>
                    <a:pt x="6669659" y="2391156"/>
                  </a:lnTo>
                  <a:lnTo>
                    <a:pt x="6669659" y="2403856"/>
                  </a:lnTo>
                  <a:lnTo>
                    <a:pt x="6798564" y="2403856"/>
                  </a:lnTo>
                  <a:lnTo>
                    <a:pt x="6798564" y="2397506"/>
                  </a:lnTo>
                  <a:lnTo>
                    <a:pt x="6798564" y="2391156"/>
                  </a:lnTo>
                  <a:lnTo>
                    <a:pt x="6798564" y="12700"/>
                  </a:lnTo>
                  <a:lnTo>
                    <a:pt x="6798564" y="6350"/>
                  </a:lnTo>
                  <a:lnTo>
                    <a:pt x="6798564" y="0"/>
                  </a:lnTo>
                  <a:close/>
                </a:path>
              </a:pathLst>
            </a:custGeom>
            <a:solidFill>
              <a:srgbClr val="4471C4"/>
            </a:solidFill>
          </p:spPr>
          <p:txBody>
            <a:bodyPr wrap="square" lIns="0" tIns="0" rIns="0" bIns="0" rtlCol="0"/>
            <a:lstStyle/>
            <a:p>
              <a:endParaRPr/>
            </a:p>
          </p:txBody>
        </p:sp>
        <p:sp>
          <p:nvSpPr>
            <p:cNvPr id="46" name="object 46"/>
            <p:cNvSpPr/>
            <p:nvPr/>
          </p:nvSpPr>
          <p:spPr>
            <a:xfrm>
              <a:off x="353568" y="1796795"/>
              <a:ext cx="265430" cy="254635"/>
            </a:xfrm>
            <a:custGeom>
              <a:avLst/>
              <a:gdLst/>
              <a:ahLst/>
              <a:cxnLst/>
              <a:rect l="l" t="t" r="r" b="b"/>
              <a:pathLst>
                <a:path w="265430" h="254635">
                  <a:moveTo>
                    <a:pt x="0" y="254508"/>
                  </a:moveTo>
                  <a:lnTo>
                    <a:pt x="265176" y="254508"/>
                  </a:lnTo>
                  <a:lnTo>
                    <a:pt x="265176" y="0"/>
                  </a:lnTo>
                  <a:lnTo>
                    <a:pt x="0" y="0"/>
                  </a:lnTo>
                  <a:lnTo>
                    <a:pt x="0" y="254508"/>
                  </a:lnTo>
                  <a:close/>
                </a:path>
              </a:pathLst>
            </a:custGeom>
            <a:ln w="12700">
              <a:solidFill>
                <a:srgbClr val="2E528F"/>
              </a:solidFill>
            </a:ln>
          </p:spPr>
          <p:txBody>
            <a:bodyPr wrap="square" lIns="0" tIns="0" rIns="0" bIns="0" rtlCol="0"/>
            <a:lstStyle/>
            <a:p>
              <a:endParaRPr/>
            </a:p>
          </p:txBody>
        </p:sp>
      </p:grpSp>
      <p:sp>
        <p:nvSpPr>
          <p:cNvPr id="47" name="object 47"/>
          <p:cNvSpPr txBox="1"/>
          <p:nvPr/>
        </p:nvSpPr>
        <p:spPr>
          <a:xfrm>
            <a:off x="399389" y="1821560"/>
            <a:ext cx="18669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PC</a:t>
            </a:r>
            <a:endParaRPr sz="1200">
              <a:latin typeface="Calibri"/>
              <a:cs typeface="Calibri"/>
            </a:endParaRPr>
          </a:p>
        </p:txBody>
      </p:sp>
      <p:grpSp>
        <p:nvGrpSpPr>
          <p:cNvPr id="48" name="object 48"/>
          <p:cNvGrpSpPr/>
          <p:nvPr/>
        </p:nvGrpSpPr>
        <p:grpSpPr>
          <a:xfrm>
            <a:off x="341375" y="2031492"/>
            <a:ext cx="1261745" cy="894715"/>
            <a:chOff x="341375" y="2031492"/>
            <a:chExt cx="1261745" cy="894715"/>
          </a:xfrm>
        </p:grpSpPr>
        <p:pic>
          <p:nvPicPr>
            <p:cNvPr id="49" name="object 49"/>
            <p:cNvPicPr/>
            <p:nvPr/>
          </p:nvPicPr>
          <p:blipFill>
            <a:blip r:embed="rId6" cstate="print"/>
            <a:stretch>
              <a:fillRect/>
            </a:stretch>
          </p:blipFill>
          <p:spPr>
            <a:xfrm>
              <a:off x="341375" y="2031492"/>
              <a:ext cx="76200" cy="159638"/>
            </a:xfrm>
            <a:prstGeom prst="rect">
              <a:avLst/>
            </a:prstGeom>
          </p:spPr>
        </p:pic>
        <p:sp>
          <p:nvSpPr>
            <p:cNvPr id="50" name="object 50"/>
            <p:cNvSpPr/>
            <p:nvPr/>
          </p:nvSpPr>
          <p:spPr>
            <a:xfrm>
              <a:off x="1066799" y="2849880"/>
              <a:ext cx="536575" cy="76200"/>
            </a:xfrm>
            <a:custGeom>
              <a:avLst/>
              <a:gdLst/>
              <a:ahLst/>
              <a:cxnLst/>
              <a:rect l="l" t="t" r="r" b="b"/>
              <a:pathLst>
                <a:path w="536575" h="76200">
                  <a:moveTo>
                    <a:pt x="76200" y="0"/>
                  </a:moveTo>
                  <a:lnTo>
                    <a:pt x="0" y="38100"/>
                  </a:lnTo>
                  <a:lnTo>
                    <a:pt x="76200" y="76200"/>
                  </a:lnTo>
                  <a:lnTo>
                    <a:pt x="76200" y="44450"/>
                  </a:lnTo>
                  <a:lnTo>
                    <a:pt x="63500" y="44450"/>
                  </a:lnTo>
                  <a:lnTo>
                    <a:pt x="63500" y="31750"/>
                  </a:lnTo>
                  <a:lnTo>
                    <a:pt x="76200" y="31750"/>
                  </a:lnTo>
                  <a:lnTo>
                    <a:pt x="76200" y="0"/>
                  </a:lnTo>
                  <a:close/>
                </a:path>
                <a:path w="536575" h="76200">
                  <a:moveTo>
                    <a:pt x="76200" y="31750"/>
                  </a:moveTo>
                  <a:lnTo>
                    <a:pt x="63500" y="31750"/>
                  </a:lnTo>
                  <a:lnTo>
                    <a:pt x="63500" y="44450"/>
                  </a:lnTo>
                  <a:lnTo>
                    <a:pt x="76200" y="44450"/>
                  </a:lnTo>
                  <a:lnTo>
                    <a:pt x="76200" y="31750"/>
                  </a:lnTo>
                  <a:close/>
                </a:path>
                <a:path w="536575" h="76200">
                  <a:moveTo>
                    <a:pt x="536321" y="31750"/>
                  </a:moveTo>
                  <a:lnTo>
                    <a:pt x="76200" y="31750"/>
                  </a:lnTo>
                  <a:lnTo>
                    <a:pt x="76200" y="44450"/>
                  </a:lnTo>
                  <a:lnTo>
                    <a:pt x="536321" y="44450"/>
                  </a:lnTo>
                  <a:lnTo>
                    <a:pt x="536321" y="31750"/>
                  </a:lnTo>
                  <a:close/>
                </a:path>
              </a:pathLst>
            </a:custGeom>
            <a:solidFill>
              <a:srgbClr val="4471C4"/>
            </a:solidFill>
          </p:spPr>
          <p:txBody>
            <a:bodyPr wrap="square" lIns="0" tIns="0" rIns="0" bIns="0" rtlCol="0"/>
            <a:lstStyle/>
            <a:p>
              <a:endParaRPr/>
            </a:p>
          </p:txBody>
        </p:sp>
      </p:grpSp>
      <p:sp>
        <p:nvSpPr>
          <p:cNvPr id="51" name="object 51"/>
          <p:cNvSpPr txBox="1"/>
          <p:nvPr/>
        </p:nvSpPr>
        <p:spPr>
          <a:xfrm>
            <a:off x="1199489" y="2719577"/>
            <a:ext cx="547370" cy="330200"/>
          </a:xfrm>
          <a:prstGeom prst="rect">
            <a:avLst/>
          </a:prstGeom>
        </p:spPr>
        <p:txBody>
          <a:bodyPr vert="horz" wrap="square" lIns="0" tIns="12065" rIns="0" bIns="0" rtlCol="0">
            <a:spAutoFit/>
          </a:bodyPr>
          <a:lstStyle/>
          <a:p>
            <a:pPr marL="12700" marR="5080">
              <a:lnSpc>
                <a:spcPct val="100000"/>
              </a:lnSpc>
              <a:spcBef>
                <a:spcPts val="95"/>
              </a:spcBef>
            </a:pPr>
            <a:r>
              <a:rPr sz="1000" b="1" dirty="0">
                <a:latin typeface="Calibri"/>
                <a:cs typeface="Calibri"/>
              </a:rPr>
              <a:t>PC</a:t>
            </a:r>
            <a:r>
              <a:rPr sz="1000" b="1" spc="-25" dirty="0">
                <a:latin typeface="Calibri"/>
                <a:cs typeface="Calibri"/>
              </a:rPr>
              <a:t> </a:t>
            </a:r>
            <a:r>
              <a:rPr sz="1000" b="1" spc="-10" dirty="0">
                <a:latin typeface="Calibri"/>
                <a:cs typeface="Calibri"/>
              </a:rPr>
              <a:t>Source Select</a:t>
            </a:r>
            <a:endParaRPr sz="1000">
              <a:latin typeface="Calibri"/>
              <a:cs typeface="Calibri"/>
            </a:endParaRPr>
          </a:p>
        </p:txBody>
      </p:sp>
      <p:grpSp>
        <p:nvGrpSpPr>
          <p:cNvPr id="52" name="object 52"/>
          <p:cNvGrpSpPr/>
          <p:nvPr/>
        </p:nvGrpSpPr>
        <p:grpSpPr>
          <a:xfrm>
            <a:off x="118619" y="1886711"/>
            <a:ext cx="3170555" cy="3269615"/>
            <a:chOff x="118619" y="1886711"/>
            <a:chExt cx="3170555" cy="3269615"/>
          </a:xfrm>
        </p:grpSpPr>
        <p:sp>
          <p:nvSpPr>
            <p:cNvPr id="53" name="object 53"/>
            <p:cNvSpPr/>
            <p:nvPr/>
          </p:nvSpPr>
          <p:spPr>
            <a:xfrm>
              <a:off x="118618" y="1886711"/>
              <a:ext cx="1120775" cy="1316990"/>
            </a:xfrm>
            <a:custGeom>
              <a:avLst/>
              <a:gdLst/>
              <a:ahLst/>
              <a:cxnLst/>
              <a:rect l="l" t="t" r="r" b="b"/>
              <a:pathLst>
                <a:path w="1120775" h="1316989">
                  <a:moveTo>
                    <a:pt x="794118" y="1081532"/>
                  </a:moveTo>
                  <a:lnTo>
                    <a:pt x="781418" y="1081532"/>
                  </a:lnTo>
                  <a:lnTo>
                    <a:pt x="781418" y="1303782"/>
                  </a:lnTo>
                  <a:lnTo>
                    <a:pt x="12700" y="1303782"/>
                  </a:lnTo>
                  <a:lnTo>
                    <a:pt x="12700" y="44450"/>
                  </a:lnTo>
                  <a:lnTo>
                    <a:pt x="158750" y="44450"/>
                  </a:lnTo>
                  <a:lnTo>
                    <a:pt x="158750" y="76200"/>
                  </a:lnTo>
                  <a:lnTo>
                    <a:pt x="222250" y="44450"/>
                  </a:lnTo>
                  <a:lnTo>
                    <a:pt x="234950" y="38100"/>
                  </a:lnTo>
                  <a:lnTo>
                    <a:pt x="222250" y="31750"/>
                  </a:lnTo>
                  <a:lnTo>
                    <a:pt x="158750" y="0"/>
                  </a:lnTo>
                  <a:lnTo>
                    <a:pt x="158750" y="31750"/>
                  </a:lnTo>
                  <a:lnTo>
                    <a:pt x="0" y="31750"/>
                  </a:lnTo>
                  <a:lnTo>
                    <a:pt x="0" y="1316482"/>
                  </a:lnTo>
                  <a:lnTo>
                    <a:pt x="794118" y="1316482"/>
                  </a:lnTo>
                  <a:lnTo>
                    <a:pt x="794118" y="1310132"/>
                  </a:lnTo>
                  <a:lnTo>
                    <a:pt x="794118" y="1303782"/>
                  </a:lnTo>
                  <a:lnTo>
                    <a:pt x="794118" y="1081532"/>
                  </a:lnTo>
                  <a:close/>
                </a:path>
                <a:path w="1120775" h="1316989">
                  <a:moveTo>
                    <a:pt x="1120152" y="542290"/>
                  </a:moveTo>
                  <a:lnTo>
                    <a:pt x="786384" y="542290"/>
                  </a:lnTo>
                  <a:lnTo>
                    <a:pt x="786384" y="727456"/>
                  </a:lnTo>
                  <a:lnTo>
                    <a:pt x="754634" y="727456"/>
                  </a:lnTo>
                  <a:lnTo>
                    <a:pt x="792734" y="803656"/>
                  </a:lnTo>
                  <a:lnTo>
                    <a:pt x="824484" y="740156"/>
                  </a:lnTo>
                  <a:lnTo>
                    <a:pt x="830834" y="727456"/>
                  </a:lnTo>
                  <a:lnTo>
                    <a:pt x="799084" y="727456"/>
                  </a:lnTo>
                  <a:lnTo>
                    <a:pt x="799084" y="554990"/>
                  </a:lnTo>
                  <a:lnTo>
                    <a:pt x="1120152" y="554990"/>
                  </a:lnTo>
                  <a:lnTo>
                    <a:pt x="1120152" y="548640"/>
                  </a:lnTo>
                  <a:lnTo>
                    <a:pt x="1120152" y="542290"/>
                  </a:lnTo>
                  <a:close/>
                </a:path>
              </a:pathLst>
            </a:custGeom>
            <a:solidFill>
              <a:srgbClr val="4471C4"/>
            </a:solidFill>
          </p:spPr>
          <p:txBody>
            <a:bodyPr wrap="square" lIns="0" tIns="0" rIns="0" bIns="0" rtlCol="0"/>
            <a:lstStyle/>
            <a:p>
              <a:endParaRPr/>
            </a:p>
          </p:txBody>
        </p:sp>
        <p:pic>
          <p:nvPicPr>
            <p:cNvPr id="54" name="object 54"/>
            <p:cNvPicPr/>
            <p:nvPr/>
          </p:nvPicPr>
          <p:blipFill>
            <a:blip r:embed="rId6" cstate="print"/>
            <a:stretch>
              <a:fillRect/>
            </a:stretch>
          </p:blipFill>
          <p:spPr>
            <a:xfrm>
              <a:off x="949451" y="2951987"/>
              <a:ext cx="76200" cy="159638"/>
            </a:xfrm>
            <a:prstGeom prst="rect">
              <a:avLst/>
            </a:prstGeom>
          </p:spPr>
        </p:pic>
        <p:sp>
          <p:nvSpPr>
            <p:cNvPr id="55" name="object 55"/>
            <p:cNvSpPr/>
            <p:nvPr/>
          </p:nvSpPr>
          <p:spPr>
            <a:xfrm>
              <a:off x="2292095" y="4034027"/>
              <a:ext cx="990600" cy="264160"/>
            </a:xfrm>
            <a:custGeom>
              <a:avLst/>
              <a:gdLst/>
              <a:ahLst/>
              <a:cxnLst/>
              <a:rect l="l" t="t" r="r" b="b"/>
              <a:pathLst>
                <a:path w="990600" h="264160">
                  <a:moveTo>
                    <a:pt x="990600" y="0"/>
                  </a:moveTo>
                  <a:lnTo>
                    <a:pt x="0" y="0"/>
                  </a:lnTo>
                  <a:lnTo>
                    <a:pt x="0" y="263652"/>
                  </a:lnTo>
                  <a:lnTo>
                    <a:pt x="990600" y="263652"/>
                  </a:lnTo>
                  <a:lnTo>
                    <a:pt x="990600" y="0"/>
                  </a:lnTo>
                  <a:close/>
                </a:path>
              </a:pathLst>
            </a:custGeom>
            <a:solidFill>
              <a:srgbClr val="4471C4"/>
            </a:solidFill>
          </p:spPr>
          <p:txBody>
            <a:bodyPr wrap="square" lIns="0" tIns="0" rIns="0" bIns="0" rtlCol="0"/>
            <a:lstStyle/>
            <a:p>
              <a:endParaRPr/>
            </a:p>
          </p:txBody>
        </p:sp>
        <p:sp>
          <p:nvSpPr>
            <p:cNvPr id="56" name="object 56"/>
            <p:cNvSpPr/>
            <p:nvPr/>
          </p:nvSpPr>
          <p:spPr>
            <a:xfrm>
              <a:off x="2292095" y="4034027"/>
              <a:ext cx="990600" cy="264160"/>
            </a:xfrm>
            <a:custGeom>
              <a:avLst/>
              <a:gdLst/>
              <a:ahLst/>
              <a:cxnLst/>
              <a:rect l="l" t="t" r="r" b="b"/>
              <a:pathLst>
                <a:path w="990600" h="264160">
                  <a:moveTo>
                    <a:pt x="0" y="263652"/>
                  </a:moveTo>
                  <a:lnTo>
                    <a:pt x="990600" y="263652"/>
                  </a:lnTo>
                  <a:lnTo>
                    <a:pt x="990600" y="0"/>
                  </a:lnTo>
                  <a:lnTo>
                    <a:pt x="0" y="0"/>
                  </a:lnTo>
                  <a:lnTo>
                    <a:pt x="0" y="263652"/>
                  </a:lnTo>
                  <a:close/>
                </a:path>
              </a:pathLst>
            </a:custGeom>
            <a:ln w="12700">
              <a:solidFill>
                <a:srgbClr val="2E528F"/>
              </a:solidFill>
            </a:ln>
          </p:spPr>
          <p:txBody>
            <a:bodyPr wrap="square" lIns="0" tIns="0" rIns="0" bIns="0" rtlCol="0"/>
            <a:lstStyle/>
            <a:p>
              <a:endParaRPr/>
            </a:p>
          </p:txBody>
        </p:sp>
        <p:sp>
          <p:nvSpPr>
            <p:cNvPr id="57" name="object 57"/>
            <p:cNvSpPr/>
            <p:nvPr/>
          </p:nvSpPr>
          <p:spPr>
            <a:xfrm>
              <a:off x="2292095" y="4319016"/>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58" name="object 58"/>
            <p:cNvSpPr/>
            <p:nvPr/>
          </p:nvSpPr>
          <p:spPr>
            <a:xfrm>
              <a:off x="2292095" y="4319016"/>
              <a:ext cx="990600" cy="262255"/>
            </a:xfrm>
            <a:custGeom>
              <a:avLst/>
              <a:gdLst/>
              <a:ahLst/>
              <a:cxnLst/>
              <a:rect l="l" t="t" r="r" b="b"/>
              <a:pathLst>
                <a:path w="990600" h="262254">
                  <a:moveTo>
                    <a:pt x="0" y="262128"/>
                  </a:moveTo>
                  <a:lnTo>
                    <a:pt x="990600" y="262128"/>
                  </a:lnTo>
                  <a:lnTo>
                    <a:pt x="990600" y="0"/>
                  </a:lnTo>
                  <a:lnTo>
                    <a:pt x="0" y="0"/>
                  </a:lnTo>
                  <a:lnTo>
                    <a:pt x="0" y="262128"/>
                  </a:lnTo>
                  <a:close/>
                </a:path>
              </a:pathLst>
            </a:custGeom>
            <a:ln w="12700">
              <a:solidFill>
                <a:srgbClr val="2E528F"/>
              </a:solidFill>
            </a:ln>
          </p:spPr>
          <p:txBody>
            <a:bodyPr wrap="square" lIns="0" tIns="0" rIns="0" bIns="0" rtlCol="0"/>
            <a:lstStyle/>
            <a:p>
              <a:endParaRPr/>
            </a:p>
          </p:txBody>
        </p:sp>
        <p:sp>
          <p:nvSpPr>
            <p:cNvPr id="59" name="object 59"/>
            <p:cNvSpPr/>
            <p:nvPr/>
          </p:nvSpPr>
          <p:spPr>
            <a:xfrm>
              <a:off x="2292095" y="4602479"/>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60" name="object 60"/>
            <p:cNvSpPr/>
            <p:nvPr/>
          </p:nvSpPr>
          <p:spPr>
            <a:xfrm>
              <a:off x="2292095" y="4602479"/>
              <a:ext cx="990600" cy="262255"/>
            </a:xfrm>
            <a:custGeom>
              <a:avLst/>
              <a:gdLst/>
              <a:ahLst/>
              <a:cxnLst/>
              <a:rect l="l" t="t" r="r" b="b"/>
              <a:pathLst>
                <a:path w="990600" h="262254">
                  <a:moveTo>
                    <a:pt x="0" y="262128"/>
                  </a:moveTo>
                  <a:lnTo>
                    <a:pt x="990600" y="262128"/>
                  </a:lnTo>
                  <a:lnTo>
                    <a:pt x="990600" y="0"/>
                  </a:lnTo>
                  <a:lnTo>
                    <a:pt x="0" y="0"/>
                  </a:lnTo>
                  <a:lnTo>
                    <a:pt x="0" y="262128"/>
                  </a:lnTo>
                  <a:close/>
                </a:path>
              </a:pathLst>
            </a:custGeom>
            <a:ln w="12700">
              <a:solidFill>
                <a:srgbClr val="2E528F"/>
              </a:solidFill>
            </a:ln>
          </p:spPr>
          <p:txBody>
            <a:bodyPr wrap="square" lIns="0" tIns="0" rIns="0" bIns="0" rtlCol="0"/>
            <a:lstStyle/>
            <a:p>
              <a:endParaRPr/>
            </a:p>
          </p:txBody>
        </p:sp>
        <p:sp>
          <p:nvSpPr>
            <p:cNvPr id="61" name="object 61"/>
            <p:cNvSpPr/>
            <p:nvPr/>
          </p:nvSpPr>
          <p:spPr>
            <a:xfrm>
              <a:off x="2292095" y="4885944"/>
              <a:ext cx="990600" cy="264160"/>
            </a:xfrm>
            <a:custGeom>
              <a:avLst/>
              <a:gdLst/>
              <a:ahLst/>
              <a:cxnLst/>
              <a:rect l="l" t="t" r="r" b="b"/>
              <a:pathLst>
                <a:path w="990600" h="264160">
                  <a:moveTo>
                    <a:pt x="990600" y="0"/>
                  </a:moveTo>
                  <a:lnTo>
                    <a:pt x="0" y="0"/>
                  </a:lnTo>
                  <a:lnTo>
                    <a:pt x="0" y="263651"/>
                  </a:lnTo>
                  <a:lnTo>
                    <a:pt x="990600" y="263651"/>
                  </a:lnTo>
                  <a:lnTo>
                    <a:pt x="990600" y="0"/>
                  </a:lnTo>
                  <a:close/>
                </a:path>
              </a:pathLst>
            </a:custGeom>
            <a:solidFill>
              <a:srgbClr val="4471C4"/>
            </a:solidFill>
          </p:spPr>
          <p:txBody>
            <a:bodyPr wrap="square" lIns="0" tIns="0" rIns="0" bIns="0" rtlCol="0"/>
            <a:lstStyle/>
            <a:p>
              <a:endParaRPr/>
            </a:p>
          </p:txBody>
        </p:sp>
        <p:sp>
          <p:nvSpPr>
            <p:cNvPr id="62" name="object 62"/>
            <p:cNvSpPr/>
            <p:nvPr/>
          </p:nvSpPr>
          <p:spPr>
            <a:xfrm>
              <a:off x="2292095" y="4885944"/>
              <a:ext cx="990600" cy="264160"/>
            </a:xfrm>
            <a:custGeom>
              <a:avLst/>
              <a:gdLst/>
              <a:ahLst/>
              <a:cxnLst/>
              <a:rect l="l" t="t" r="r" b="b"/>
              <a:pathLst>
                <a:path w="990600" h="264160">
                  <a:moveTo>
                    <a:pt x="0" y="263651"/>
                  </a:moveTo>
                  <a:lnTo>
                    <a:pt x="990600" y="263651"/>
                  </a:lnTo>
                  <a:lnTo>
                    <a:pt x="990600" y="0"/>
                  </a:lnTo>
                  <a:lnTo>
                    <a:pt x="0" y="0"/>
                  </a:lnTo>
                  <a:lnTo>
                    <a:pt x="0" y="263651"/>
                  </a:lnTo>
                  <a:close/>
                </a:path>
              </a:pathLst>
            </a:custGeom>
            <a:ln w="12700">
              <a:solidFill>
                <a:srgbClr val="2E528F"/>
              </a:solidFill>
            </a:ln>
          </p:spPr>
          <p:txBody>
            <a:bodyPr wrap="square" lIns="0" tIns="0" rIns="0" bIns="0" rtlCol="0"/>
            <a:lstStyle/>
            <a:p>
              <a:endParaRPr/>
            </a:p>
          </p:txBody>
        </p:sp>
      </p:grpSp>
      <p:sp>
        <p:nvSpPr>
          <p:cNvPr id="63" name="object 63"/>
          <p:cNvSpPr txBox="1"/>
          <p:nvPr/>
        </p:nvSpPr>
        <p:spPr>
          <a:xfrm>
            <a:off x="2324861" y="4000245"/>
            <a:ext cx="5359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1</a:t>
            </a:r>
            <a:endParaRPr sz="1800">
              <a:latin typeface="Calibri"/>
              <a:cs typeface="Calibri"/>
            </a:endParaRPr>
          </a:p>
        </p:txBody>
      </p:sp>
      <p:sp>
        <p:nvSpPr>
          <p:cNvPr id="64" name="object 64"/>
          <p:cNvSpPr txBox="1"/>
          <p:nvPr/>
        </p:nvSpPr>
        <p:spPr>
          <a:xfrm>
            <a:off x="2324861" y="4277995"/>
            <a:ext cx="5359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2</a:t>
            </a:r>
            <a:endParaRPr sz="1800">
              <a:latin typeface="Calibri"/>
              <a:cs typeface="Calibri"/>
            </a:endParaRPr>
          </a:p>
        </p:txBody>
      </p:sp>
      <p:sp>
        <p:nvSpPr>
          <p:cNvPr id="65" name="object 65"/>
          <p:cNvSpPr txBox="1"/>
          <p:nvPr/>
        </p:nvSpPr>
        <p:spPr>
          <a:xfrm>
            <a:off x="2324861" y="4568190"/>
            <a:ext cx="5359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3</a:t>
            </a:r>
            <a:endParaRPr sz="1800">
              <a:latin typeface="Calibri"/>
              <a:cs typeface="Calibri"/>
            </a:endParaRPr>
          </a:p>
        </p:txBody>
      </p:sp>
      <p:sp>
        <p:nvSpPr>
          <p:cNvPr id="66" name="object 66"/>
          <p:cNvSpPr txBox="1"/>
          <p:nvPr/>
        </p:nvSpPr>
        <p:spPr>
          <a:xfrm>
            <a:off x="2927095" y="2229358"/>
            <a:ext cx="495934"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Control</a:t>
            </a:r>
            <a:endParaRPr sz="1200">
              <a:latin typeface="Calibri"/>
              <a:cs typeface="Calibri"/>
            </a:endParaRPr>
          </a:p>
        </p:txBody>
      </p:sp>
      <p:sp>
        <p:nvSpPr>
          <p:cNvPr id="67" name="object 67"/>
          <p:cNvSpPr txBox="1"/>
          <p:nvPr/>
        </p:nvSpPr>
        <p:spPr>
          <a:xfrm>
            <a:off x="2927095" y="2412238"/>
            <a:ext cx="401320"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Signal</a:t>
            </a:r>
            <a:endParaRPr sz="1200">
              <a:latin typeface="Calibri"/>
              <a:cs typeface="Calibri"/>
            </a:endParaRPr>
          </a:p>
        </p:txBody>
      </p:sp>
      <p:sp>
        <p:nvSpPr>
          <p:cNvPr id="68" name="object 68"/>
          <p:cNvSpPr txBox="1"/>
          <p:nvPr/>
        </p:nvSpPr>
        <p:spPr>
          <a:xfrm>
            <a:off x="2960877" y="2924683"/>
            <a:ext cx="342265"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Read</a:t>
            </a:r>
            <a:endParaRPr sz="1200">
              <a:latin typeface="Calibri"/>
              <a:cs typeface="Calibri"/>
            </a:endParaRPr>
          </a:p>
        </p:txBody>
      </p:sp>
      <p:sp>
        <p:nvSpPr>
          <p:cNvPr id="69" name="object 69"/>
          <p:cNvSpPr txBox="1"/>
          <p:nvPr/>
        </p:nvSpPr>
        <p:spPr>
          <a:xfrm>
            <a:off x="2960877" y="3107563"/>
            <a:ext cx="407670"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Regist</a:t>
            </a:r>
            <a:endParaRPr sz="1200">
              <a:latin typeface="Calibri"/>
              <a:cs typeface="Calibri"/>
            </a:endParaRPr>
          </a:p>
        </p:txBody>
      </p:sp>
      <p:sp>
        <p:nvSpPr>
          <p:cNvPr id="70" name="object 70"/>
          <p:cNvSpPr txBox="1"/>
          <p:nvPr/>
        </p:nvSpPr>
        <p:spPr>
          <a:xfrm>
            <a:off x="2960877" y="3290442"/>
            <a:ext cx="38036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A</a:t>
            </a:r>
            <a:r>
              <a:rPr sz="1200" b="1" spc="-5" dirty="0">
                <a:latin typeface="Calibri"/>
                <a:cs typeface="Calibri"/>
              </a:rPr>
              <a:t> </a:t>
            </a:r>
            <a:r>
              <a:rPr sz="1200" b="1" dirty="0">
                <a:latin typeface="Calibri"/>
                <a:cs typeface="Calibri"/>
              </a:rPr>
              <a:t>&amp;</a:t>
            </a:r>
            <a:r>
              <a:rPr sz="1200" b="1" spc="10" dirty="0">
                <a:latin typeface="Calibri"/>
                <a:cs typeface="Calibri"/>
              </a:rPr>
              <a:t> </a:t>
            </a:r>
            <a:r>
              <a:rPr sz="1200" b="1" spc="-50" dirty="0">
                <a:latin typeface="Calibri"/>
                <a:cs typeface="Calibri"/>
              </a:rPr>
              <a:t>B</a:t>
            </a:r>
            <a:endParaRPr sz="1200">
              <a:latin typeface="Calibri"/>
              <a:cs typeface="Calibri"/>
            </a:endParaRPr>
          </a:p>
        </p:txBody>
      </p:sp>
      <p:sp>
        <p:nvSpPr>
          <p:cNvPr id="71" name="object 71"/>
          <p:cNvSpPr txBox="1"/>
          <p:nvPr/>
        </p:nvSpPr>
        <p:spPr>
          <a:xfrm>
            <a:off x="2960877" y="3473322"/>
            <a:ext cx="40449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Select</a:t>
            </a:r>
            <a:endParaRPr sz="1200">
              <a:latin typeface="Calibri"/>
              <a:cs typeface="Calibri"/>
            </a:endParaRPr>
          </a:p>
        </p:txBody>
      </p:sp>
      <p:sp>
        <p:nvSpPr>
          <p:cNvPr id="72" name="object 72"/>
          <p:cNvSpPr/>
          <p:nvPr/>
        </p:nvSpPr>
        <p:spPr>
          <a:xfrm>
            <a:off x="2453640" y="2797809"/>
            <a:ext cx="8230870" cy="3674110"/>
          </a:xfrm>
          <a:custGeom>
            <a:avLst/>
            <a:gdLst/>
            <a:ahLst/>
            <a:cxnLst/>
            <a:rect l="l" t="t" r="r" b="b"/>
            <a:pathLst>
              <a:path w="8230870" h="3674110">
                <a:moveTo>
                  <a:pt x="667893" y="0"/>
                </a:moveTo>
                <a:lnTo>
                  <a:pt x="432943" y="0"/>
                </a:lnTo>
                <a:lnTo>
                  <a:pt x="432943" y="12700"/>
                </a:lnTo>
                <a:lnTo>
                  <a:pt x="655193" y="12700"/>
                </a:lnTo>
                <a:lnTo>
                  <a:pt x="655193" y="1068451"/>
                </a:lnTo>
                <a:lnTo>
                  <a:pt x="399034" y="1068451"/>
                </a:lnTo>
                <a:lnTo>
                  <a:pt x="399034" y="1107694"/>
                </a:lnTo>
                <a:lnTo>
                  <a:pt x="367284" y="1107694"/>
                </a:lnTo>
                <a:lnTo>
                  <a:pt x="405384" y="1183894"/>
                </a:lnTo>
                <a:lnTo>
                  <a:pt x="437134" y="1120394"/>
                </a:lnTo>
                <a:lnTo>
                  <a:pt x="443484" y="1107694"/>
                </a:lnTo>
                <a:lnTo>
                  <a:pt x="411734" y="1107694"/>
                </a:lnTo>
                <a:lnTo>
                  <a:pt x="411734" y="1081151"/>
                </a:lnTo>
                <a:lnTo>
                  <a:pt x="667893" y="1081151"/>
                </a:lnTo>
                <a:lnTo>
                  <a:pt x="667893" y="1068451"/>
                </a:lnTo>
                <a:lnTo>
                  <a:pt x="667893" y="12700"/>
                </a:lnTo>
                <a:lnTo>
                  <a:pt x="667893" y="6350"/>
                </a:lnTo>
                <a:lnTo>
                  <a:pt x="667893" y="0"/>
                </a:lnTo>
                <a:close/>
              </a:path>
              <a:path w="8230870" h="3674110">
                <a:moveTo>
                  <a:pt x="8230489" y="2580398"/>
                </a:moveTo>
                <a:lnTo>
                  <a:pt x="8224139" y="2567686"/>
                </a:lnTo>
                <a:lnTo>
                  <a:pt x="8192389" y="2504186"/>
                </a:lnTo>
                <a:lnTo>
                  <a:pt x="8154289" y="2580398"/>
                </a:lnTo>
                <a:lnTo>
                  <a:pt x="8186039" y="2580398"/>
                </a:lnTo>
                <a:lnTo>
                  <a:pt x="8186039" y="3660851"/>
                </a:lnTo>
                <a:lnTo>
                  <a:pt x="2967482" y="3660851"/>
                </a:lnTo>
                <a:lnTo>
                  <a:pt x="2967482" y="3381908"/>
                </a:lnTo>
                <a:lnTo>
                  <a:pt x="7718171" y="3381908"/>
                </a:lnTo>
                <a:lnTo>
                  <a:pt x="7718171" y="3375558"/>
                </a:lnTo>
                <a:lnTo>
                  <a:pt x="2967482" y="3375558"/>
                </a:lnTo>
                <a:lnTo>
                  <a:pt x="7705471" y="3375545"/>
                </a:lnTo>
                <a:lnTo>
                  <a:pt x="7718171" y="3375558"/>
                </a:lnTo>
                <a:lnTo>
                  <a:pt x="7718171" y="3369208"/>
                </a:lnTo>
                <a:lnTo>
                  <a:pt x="7718171" y="3118421"/>
                </a:lnTo>
                <a:lnTo>
                  <a:pt x="7902575" y="3118421"/>
                </a:lnTo>
                <a:lnTo>
                  <a:pt x="7902575" y="3112071"/>
                </a:lnTo>
                <a:lnTo>
                  <a:pt x="7902575" y="3105721"/>
                </a:lnTo>
                <a:lnTo>
                  <a:pt x="7902575" y="2517902"/>
                </a:lnTo>
                <a:lnTo>
                  <a:pt x="7889875" y="2517902"/>
                </a:lnTo>
                <a:lnTo>
                  <a:pt x="7889875" y="3105721"/>
                </a:lnTo>
                <a:lnTo>
                  <a:pt x="7718171" y="3105721"/>
                </a:lnTo>
                <a:lnTo>
                  <a:pt x="7718171" y="2508758"/>
                </a:lnTo>
                <a:lnTo>
                  <a:pt x="7705471" y="2508758"/>
                </a:lnTo>
                <a:lnTo>
                  <a:pt x="7705471" y="3105721"/>
                </a:lnTo>
                <a:lnTo>
                  <a:pt x="7705471" y="3118421"/>
                </a:lnTo>
                <a:lnTo>
                  <a:pt x="7705471" y="3369208"/>
                </a:lnTo>
                <a:lnTo>
                  <a:pt x="2967482" y="3369208"/>
                </a:lnTo>
                <a:lnTo>
                  <a:pt x="2967482" y="3118421"/>
                </a:lnTo>
                <a:lnTo>
                  <a:pt x="7705471" y="3118421"/>
                </a:lnTo>
                <a:lnTo>
                  <a:pt x="7705471" y="3105721"/>
                </a:lnTo>
                <a:lnTo>
                  <a:pt x="2967482" y="3105721"/>
                </a:lnTo>
                <a:lnTo>
                  <a:pt x="2967482" y="2538095"/>
                </a:lnTo>
                <a:lnTo>
                  <a:pt x="2954782" y="2538095"/>
                </a:lnTo>
                <a:lnTo>
                  <a:pt x="2954782" y="3105721"/>
                </a:lnTo>
                <a:lnTo>
                  <a:pt x="228854" y="3105721"/>
                </a:lnTo>
                <a:lnTo>
                  <a:pt x="228854" y="2607564"/>
                </a:lnTo>
                <a:lnTo>
                  <a:pt x="260604" y="2607564"/>
                </a:lnTo>
                <a:lnTo>
                  <a:pt x="254254" y="2594864"/>
                </a:lnTo>
                <a:lnTo>
                  <a:pt x="222504" y="2531364"/>
                </a:lnTo>
                <a:lnTo>
                  <a:pt x="184404" y="2607564"/>
                </a:lnTo>
                <a:lnTo>
                  <a:pt x="216154" y="2607564"/>
                </a:lnTo>
                <a:lnTo>
                  <a:pt x="216154" y="3118421"/>
                </a:lnTo>
                <a:lnTo>
                  <a:pt x="2954782" y="3118421"/>
                </a:lnTo>
                <a:lnTo>
                  <a:pt x="2954782" y="3369208"/>
                </a:lnTo>
                <a:lnTo>
                  <a:pt x="2954782" y="3375545"/>
                </a:lnTo>
                <a:lnTo>
                  <a:pt x="44450" y="3375545"/>
                </a:lnTo>
                <a:lnTo>
                  <a:pt x="2954782" y="3375545"/>
                </a:lnTo>
                <a:lnTo>
                  <a:pt x="2954782" y="3369208"/>
                </a:lnTo>
                <a:lnTo>
                  <a:pt x="44450" y="3369208"/>
                </a:lnTo>
                <a:lnTo>
                  <a:pt x="44450" y="2598420"/>
                </a:lnTo>
                <a:lnTo>
                  <a:pt x="76200" y="2598420"/>
                </a:lnTo>
                <a:lnTo>
                  <a:pt x="69850" y="2585720"/>
                </a:lnTo>
                <a:lnTo>
                  <a:pt x="38100" y="2522220"/>
                </a:lnTo>
                <a:lnTo>
                  <a:pt x="0" y="2598420"/>
                </a:lnTo>
                <a:lnTo>
                  <a:pt x="31750" y="2598420"/>
                </a:lnTo>
                <a:lnTo>
                  <a:pt x="31750" y="3381895"/>
                </a:lnTo>
                <a:lnTo>
                  <a:pt x="2954782" y="3381908"/>
                </a:lnTo>
                <a:lnTo>
                  <a:pt x="2954782" y="3673538"/>
                </a:lnTo>
                <a:lnTo>
                  <a:pt x="8198739" y="3673538"/>
                </a:lnTo>
                <a:lnTo>
                  <a:pt x="8198739" y="3667188"/>
                </a:lnTo>
                <a:lnTo>
                  <a:pt x="8198739" y="3660851"/>
                </a:lnTo>
                <a:lnTo>
                  <a:pt x="8198739" y="2580398"/>
                </a:lnTo>
                <a:lnTo>
                  <a:pt x="8230489" y="2580398"/>
                </a:lnTo>
                <a:close/>
              </a:path>
            </a:pathLst>
          </a:custGeom>
          <a:solidFill>
            <a:srgbClr val="4471C4"/>
          </a:solidFill>
        </p:spPr>
        <p:txBody>
          <a:bodyPr wrap="square" lIns="0" tIns="0" rIns="0" bIns="0" rtlCol="0"/>
          <a:lstStyle/>
          <a:p>
            <a:endParaRPr/>
          </a:p>
        </p:txBody>
      </p:sp>
      <p:sp>
        <p:nvSpPr>
          <p:cNvPr id="73" name="object 73"/>
          <p:cNvSpPr txBox="1"/>
          <p:nvPr/>
        </p:nvSpPr>
        <p:spPr>
          <a:xfrm>
            <a:off x="5457825" y="6287820"/>
            <a:ext cx="1380490" cy="208915"/>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Write</a:t>
            </a:r>
            <a:r>
              <a:rPr sz="1200" b="1" spc="-40" dirty="0">
                <a:latin typeface="Calibri"/>
                <a:cs typeface="Calibri"/>
              </a:rPr>
              <a:t> </a:t>
            </a:r>
            <a:r>
              <a:rPr sz="1200" b="1" dirty="0">
                <a:latin typeface="Calibri"/>
                <a:cs typeface="Calibri"/>
              </a:rPr>
              <a:t>Reg</a:t>
            </a:r>
            <a:r>
              <a:rPr sz="1200" b="1" spc="-10" dirty="0">
                <a:latin typeface="Calibri"/>
                <a:cs typeface="Calibri"/>
              </a:rPr>
              <a:t> </a:t>
            </a:r>
            <a:r>
              <a:rPr sz="1200" b="1" dirty="0">
                <a:latin typeface="Calibri"/>
                <a:cs typeface="Calibri"/>
              </a:rPr>
              <a:t>C</a:t>
            </a:r>
            <a:r>
              <a:rPr sz="1200" b="1" spc="-15" dirty="0">
                <a:latin typeface="Calibri"/>
                <a:cs typeface="Calibri"/>
              </a:rPr>
              <a:t> </a:t>
            </a:r>
            <a:r>
              <a:rPr sz="1200" b="1" dirty="0">
                <a:latin typeface="Calibri"/>
                <a:cs typeface="Calibri"/>
              </a:rPr>
              <a:t>Data</a:t>
            </a:r>
            <a:r>
              <a:rPr sz="1200" b="1" spc="-15" dirty="0">
                <a:latin typeface="Calibri"/>
                <a:cs typeface="Calibri"/>
              </a:rPr>
              <a:t> </a:t>
            </a:r>
            <a:r>
              <a:rPr sz="1200" b="1" spc="-25" dirty="0">
                <a:latin typeface="Calibri"/>
                <a:cs typeface="Calibri"/>
              </a:rPr>
              <a:t>ALU</a:t>
            </a:r>
            <a:endParaRPr sz="1200">
              <a:latin typeface="Calibri"/>
              <a:cs typeface="Calibri"/>
            </a:endParaRPr>
          </a:p>
        </p:txBody>
      </p:sp>
      <p:grpSp>
        <p:nvGrpSpPr>
          <p:cNvPr id="74" name="object 74"/>
          <p:cNvGrpSpPr/>
          <p:nvPr/>
        </p:nvGrpSpPr>
        <p:grpSpPr>
          <a:xfrm>
            <a:off x="4181728" y="2039111"/>
            <a:ext cx="1446530" cy="2675890"/>
            <a:chOff x="4181728" y="2039111"/>
            <a:chExt cx="1446530" cy="2675890"/>
          </a:xfrm>
        </p:grpSpPr>
        <p:sp>
          <p:nvSpPr>
            <p:cNvPr id="75" name="object 75"/>
            <p:cNvSpPr/>
            <p:nvPr/>
          </p:nvSpPr>
          <p:spPr>
            <a:xfrm>
              <a:off x="4181729" y="2039111"/>
              <a:ext cx="1446530" cy="2675890"/>
            </a:xfrm>
            <a:custGeom>
              <a:avLst/>
              <a:gdLst/>
              <a:ahLst/>
              <a:cxnLst/>
              <a:rect l="l" t="t" r="r" b="b"/>
              <a:pathLst>
                <a:path w="1446529" h="2675890">
                  <a:moveTo>
                    <a:pt x="304279" y="44704"/>
                  </a:moveTo>
                  <a:lnTo>
                    <a:pt x="252349" y="44704"/>
                  </a:lnTo>
                  <a:lnTo>
                    <a:pt x="239560" y="44704"/>
                  </a:lnTo>
                  <a:lnTo>
                    <a:pt x="239141" y="76200"/>
                  </a:lnTo>
                  <a:lnTo>
                    <a:pt x="304279" y="44704"/>
                  </a:lnTo>
                  <a:close/>
                </a:path>
                <a:path w="1446529" h="2675890">
                  <a:moveTo>
                    <a:pt x="315849" y="39116"/>
                  </a:moveTo>
                  <a:lnTo>
                    <a:pt x="240157" y="0"/>
                  </a:lnTo>
                  <a:lnTo>
                    <a:pt x="239725" y="31838"/>
                  </a:lnTo>
                  <a:lnTo>
                    <a:pt x="254" y="28702"/>
                  </a:lnTo>
                  <a:lnTo>
                    <a:pt x="0" y="41402"/>
                  </a:lnTo>
                  <a:lnTo>
                    <a:pt x="239560" y="44538"/>
                  </a:lnTo>
                  <a:lnTo>
                    <a:pt x="252349" y="44538"/>
                  </a:lnTo>
                  <a:lnTo>
                    <a:pt x="304634" y="44538"/>
                  </a:lnTo>
                  <a:lnTo>
                    <a:pt x="315849" y="39116"/>
                  </a:lnTo>
                  <a:close/>
                </a:path>
                <a:path w="1446529" h="2675890">
                  <a:moveTo>
                    <a:pt x="1446403" y="2599309"/>
                  </a:moveTo>
                  <a:lnTo>
                    <a:pt x="1414653" y="2599309"/>
                  </a:lnTo>
                  <a:lnTo>
                    <a:pt x="1414653" y="2232660"/>
                  </a:lnTo>
                  <a:lnTo>
                    <a:pt x="1401953" y="2232660"/>
                  </a:lnTo>
                  <a:lnTo>
                    <a:pt x="1401953" y="2599309"/>
                  </a:lnTo>
                  <a:lnTo>
                    <a:pt x="1370203" y="2599309"/>
                  </a:lnTo>
                  <a:lnTo>
                    <a:pt x="1408303" y="2675509"/>
                  </a:lnTo>
                  <a:lnTo>
                    <a:pt x="1440053" y="2612009"/>
                  </a:lnTo>
                  <a:lnTo>
                    <a:pt x="1446403" y="2599309"/>
                  </a:lnTo>
                  <a:close/>
                </a:path>
              </a:pathLst>
            </a:custGeom>
            <a:solidFill>
              <a:srgbClr val="4471C4"/>
            </a:solidFill>
          </p:spPr>
          <p:txBody>
            <a:bodyPr wrap="square" lIns="0" tIns="0" rIns="0" bIns="0" rtlCol="0"/>
            <a:lstStyle/>
            <a:p>
              <a:endParaRPr/>
            </a:p>
          </p:txBody>
        </p:sp>
        <p:pic>
          <p:nvPicPr>
            <p:cNvPr id="76" name="object 76"/>
            <p:cNvPicPr/>
            <p:nvPr/>
          </p:nvPicPr>
          <p:blipFill>
            <a:blip r:embed="rId7" cstate="print"/>
            <a:stretch>
              <a:fillRect/>
            </a:stretch>
          </p:blipFill>
          <p:spPr>
            <a:xfrm>
              <a:off x="4338827" y="2403347"/>
              <a:ext cx="159638" cy="76200"/>
            </a:xfrm>
            <a:prstGeom prst="rect">
              <a:avLst/>
            </a:prstGeom>
          </p:spPr>
        </p:pic>
      </p:grpSp>
      <p:sp>
        <p:nvSpPr>
          <p:cNvPr id="77" name="object 77"/>
          <p:cNvSpPr txBox="1"/>
          <p:nvPr/>
        </p:nvSpPr>
        <p:spPr>
          <a:xfrm>
            <a:off x="3827779" y="1802637"/>
            <a:ext cx="394970" cy="482600"/>
          </a:xfrm>
          <a:prstGeom prst="rect">
            <a:avLst/>
          </a:prstGeom>
        </p:spPr>
        <p:txBody>
          <a:bodyPr vert="horz" wrap="square" lIns="0" tIns="12065" rIns="0" bIns="0" rtlCol="0">
            <a:spAutoFit/>
          </a:bodyPr>
          <a:lstStyle/>
          <a:p>
            <a:pPr marL="12700" marR="5080" algn="just">
              <a:lnSpc>
                <a:spcPct val="100000"/>
              </a:lnSpc>
              <a:spcBef>
                <a:spcPts val="95"/>
              </a:spcBef>
            </a:pPr>
            <a:r>
              <a:rPr sz="1000" b="1" spc="-10" dirty="0">
                <a:latin typeface="Calibri"/>
                <a:cs typeface="Calibri"/>
              </a:rPr>
              <a:t>Branch Target Offset</a:t>
            </a:r>
            <a:endParaRPr sz="1000">
              <a:latin typeface="Calibri"/>
              <a:cs typeface="Calibri"/>
            </a:endParaRPr>
          </a:p>
        </p:txBody>
      </p:sp>
      <p:grpSp>
        <p:nvGrpSpPr>
          <p:cNvPr id="78" name="object 78"/>
          <p:cNvGrpSpPr/>
          <p:nvPr/>
        </p:nvGrpSpPr>
        <p:grpSpPr>
          <a:xfrm>
            <a:off x="4490973" y="1958085"/>
            <a:ext cx="255270" cy="589280"/>
            <a:chOff x="4490973" y="1958085"/>
            <a:chExt cx="255270" cy="589280"/>
          </a:xfrm>
        </p:grpSpPr>
        <p:sp>
          <p:nvSpPr>
            <p:cNvPr id="79" name="object 79"/>
            <p:cNvSpPr/>
            <p:nvPr/>
          </p:nvSpPr>
          <p:spPr>
            <a:xfrm>
              <a:off x="4497323" y="1964435"/>
              <a:ext cx="242570" cy="576580"/>
            </a:xfrm>
            <a:custGeom>
              <a:avLst/>
              <a:gdLst/>
              <a:ahLst/>
              <a:cxnLst/>
              <a:rect l="l" t="t" r="r" b="b"/>
              <a:pathLst>
                <a:path w="242570" h="576580">
                  <a:moveTo>
                    <a:pt x="0" y="0"/>
                  </a:moveTo>
                  <a:lnTo>
                    <a:pt x="0" y="576072"/>
                  </a:lnTo>
                  <a:lnTo>
                    <a:pt x="242315" y="460883"/>
                  </a:lnTo>
                  <a:lnTo>
                    <a:pt x="242315" y="115188"/>
                  </a:lnTo>
                  <a:lnTo>
                    <a:pt x="0" y="0"/>
                  </a:lnTo>
                  <a:close/>
                </a:path>
              </a:pathLst>
            </a:custGeom>
            <a:solidFill>
              <a:srgbClr val="4471C4"/>
            </a:solidFill>
          </p:spPr>
          <p:txBody>
            <a:bodyPr wrap="square" lIns="0" tIns="0" rIns="0" bIns="0" rtlCol="0"/>
            <a:lstStyle/>
            <a:p>
              <a:endParaRPr/>
            </a:p>
          </p:txBody>
        </p:sp>
        <p:sp>
          <p:nvSpPr>
            <p:cNvPr id="80" name="object 80"/>
            <p:cNvSpPr/>
            <p:nvPr/>
          </p:nvSpPr>
          <p:spPr>
            <a:xfrm>
              <a:off x="4497323" y="1964435"/>
              <a:ext cx="242570" cy="576580"/>
            </a:xfrm>
            <a:custGeom>
              <a:avLst/>
              <a:gdLst/>
              <a:ahLst/>
              <a:cxnLst/>
              <a:rect l="l" t="t" r="r" b="b"/>
              <a:pathLst>
                <a:path w="242570" h="576580">
                  <a:moveTo>
                    <a:pt x="0" y="576072"/>
                  </a:moveTo>
                  <a:lnTo>
                    <a:pt x="0" y="0"/>
                  </a:lnTo>
                  <a:lnTo>
                    <a:pt x="242315" y="115188"/>
                  </a:lnTo>
                  <a:lnTo>
                    <a:pt x="242315" y="460883"/>
                  </a:lnTo>
                  <a:lnTo>
                    <a:pt x="0" y="576072"/>
                  </a:lnTo>
                  <a:close/>
                </a:path>
              </a:pathLst>
            </a:custGeom>
            <a:ln w="12700">
              <a:solidFill>
                <a:srgbClr val="2E528F"/>
              </a:solidFill>
            </a:ln>
          </p:spPr>
          <p:txBody>
            <a:bodyPr wrap="square" lIns="0" tIns="0" rIns="0" bIns="0" rtlCol="0"/>
            <a:lstStyle/>
            <a:p>
              <a:endParaRPr/>
            </a:p>
          </p:txBody>
        </p:sp>
        <p:pic>
          <p:nvPicPr>
            <p:cNvPr id="81" name="object 81"/>
            <p:cNvPicPr/>
            <p:nvPr/>
          </p:nvPicPr>
          <p:blipFill>
            <a:blip r:embed="rId8" cstate="print"/>
            <a:stretch>
              <a:fillRect/>
            </a:stretch>
          </p:blipFill>
          <p:spPr>
            <a:xfrm>
              <a:off x="4490973" y="2177541"/>
              <a:ext cx="98043" cy="154432"/>
            </a:xfrm>
            <a:prstGeom prst="rect">
              <a:avLst/>
            </a:prstGeom>
          </p:spPr>
        </p:pic>
      </p:grpSp>
      <p:sp>
        <p:nvSpPr>
          <p:cNvPr id="82" name="object 82"/>
          <p:cNvSpPr txBox="1"/>
          <p:nvPr/>
        </p:nvSpPr>
        <p:spPr>
          <a:xfrm>
            <a:off x="4610480" y="2189734"/>
            <a:ext cx="1016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libri"/>
                <a:cs typeface="Calibri"/>
              </a:rPr>
              <a:t>+</a:t>
            </a:r>
            <a:endParaRPr sz="1200">
              <a:latin typeface="Calibri"/>
              <a:cs typeface="Calibri"/>
            </a:endParaRPr>
          </a:p>
        </p:txBody>
      </p:sp>
      <p:sp>
        <p:nvSpPr>
          <p:cNvPr id="83" name="object 83"/>
          <p:cNvSpPr/>
          <p:nvPr/>
        </p:nvSpPr>
        <p:spPr>
          <a:xfrm>
            <a:off x="1023874" y="1089533"/>
            <a:ext cx="4271645" cy="657860"/>
          </a:xfrm>
          <a:custGeom>
            <a:avLst/>
            <a:gdLst/>
            <a:ahLst/>
            <a:cxnLst/>
            <a:rect l="l" t="t" r="r" b="b"/>
            <a:pathLst>
              <a:path w="4271645" h="657860">
                <a:moveTo>
                  <a:pt x="4195318" y="579374"/>
                </a:moveTo>
                <a:lnTo>
                  <a:pt x="4228338" y="657859"/>
                </a:lnTo>
                <a:lnTo>
                  <a:pt x="4265506" y="594487"/>
                </a:lnTo>
                <a:lnTo>
                  <a:pt x="4226179" y="594487"/>
                </a:lnTo>
                <a:lnTo>
                  <a:pt x="4226195" y="581435"/>
                </a:lnTo>
                <a:lnTo>
                  <a:pt x="4195318" y="579374"/>
                </a:lnTo>
                <a:close/>
              </a:path>
              <a:path w="4271645" h="657860">
                <a:moveTo>
                  <a:pt x="4239768" y="0"/>
                </a:moveTo>
                <a:lnTo>
                  <a:pt x="0" y="0"/>
                </a:lnTo>
                <a:lnTo>
                  <a:pt x="0" y="637158"/>
                </a:lnTo>
                <a:lnTo>
                  <a:pt x="12700" y="637158"/>
                </a:lnTo>
                <a:lnTo>
                  <a:pt x="12700" y="12700"/>
                </a:lnTo>
                <a:lnTo>
                  <a:pt x="6350" y="12700"/>
                </a:lnTo>
                <a:lnTo>
                  <a:pt x="12700" y="6350"/>
                </a:lnTo>
                <a:lnTo>
                  <a:pt x="4239758" y="6350"/>
                </a:lnTo>
                <a:lnTo>
                  <a:pt x="4239768" y="0"/>
                </a:lnTo>
                <a:close/>
              </a:path>
              <a:path w="4271645" h="657860">
                <a:moveTo>
                  <a:pt x="4226195" y="581435"/>
                </a:moveTo>
                <a:lnTo>
                  <a:pt x="4226179" y="594487"/>
                </a:lnTo>
                <a:lnTo>
                  <a:pt x="4238879" y="594487"/>
                </a:lnTo>
                <a:lnTo>
                  <a:pt x="4238897" y="582284"/>
                </a:lnTo>
                <a:lnTo>
                  <a:pt x="4226195" y="581435"/>
                </a:lnTo>
                <a:close/>
              </a:path>
              <a:path w="4271645" h="657860">
                <a:moveTo>
                  <a:pt x="4238897" y="582284"/>
                </a:moveTo>
                <a:lnTo>
                  <a:pt x="4238879" y="594487"/>
                </a:lnTo>
                <a:lnTo>
                  <a:pt x="4265506" y="594487"/>
                </a:lnTo>
                <a:lnTo>
                  <a:pt x="4271391" y="584453"/>
                </a:lnTo>
                <a:lnTo>
                  <a:pt x="4238897" y="582284"/>
                </a:lnTo>
                <a:close/>
              </a:path>
              <a:path w="4271645" h="657860">
                <a:moveTo>
                  <a:pt x="4239758" y="6350"/>
                </a:moveTo>
                <a:lnTo>
                  <a:pt x="4226941" y="6350"/>
                </a:lnTo>
                <a:lnTo>
                  <a:pt x="4233291" y="12700"/>
                </a:lnTo>
                <a:lnTo>
                  <a:pt x="4226932" y="12700"/>
                </a:lnTo>
                <a:lnTo>
                  <a:pt x="4226195" y="581435"/>
                </a:lnTo>
                <a:lnTo>
                  <a:pt x="4238897" y="582284"/>
                </a:lnTo>
                <a:lnTo>
                  <a:pt x="4239749" y="12700"/>
                </a:lnTo>
                <a:lnTo>
                  <a:pt x="4233291" y="12700"/>
                </a:lnTo>
                <a:lnTo>
                  <a:pt x="4226941" y="6350"/>
                </a:lnTo>
                <a:lnTo>
                  <a:pt x="4239758" y="6350"/>
                </a:lnTo>
                <a:close/>
              </a:path>
              <a:path w="4271645" h="657860">
                <a:moveTo>
                  <a:pt x="12700" y="6350"/>
                </a:moveTo>
                <a:lnTo>
                  <a:pt x="6350" y="12700"/>
                </a:lnTo>
                <a:lnTo>
                  <a:pt x="12700" y="12700"/>
                </a:lnTo>
                <a:lnTo>
                  <a:pt x="12700" y="6350"/>
                </a:lnTo>
                <a:close/>
              </a:path>
              <a:path w="4271645" h="657860">
                <a:moveTo>
                  <a:pt x="4226941" y="6350"/>
                </a:moveTo>
                <a:lnTo>
                  <a:pt x="12700" y="6350"/>
                </a:lnTo>
                <a:lnTo>
                  <a:pt x="12700" y="12700"/>
                </a:lnTo>
                <a:lnTo>
                  <a:pt x="4226932" y="12700"/>
                </a:lnTo>
                <a:lnTo>
                  <a:pt x="4226941" y="6350"/>
                </a:lnTo>
                <a:close/>
              </a:path>
            </a:pathLst>
          </a:custGeom>
          <a:solidFill>
            <a:srgbClr val="4471C4"/>
          </a:solidFill>
        </p:spPr>
        <p:txBody>
          <a:bodyPr wrap="square" lIns="0" tIns="0" rIns="0" bIns="0" rtlCol="0"/>
          <a:lstStyle/>
          <a:p>
            <a:endParaRPr/>
          </a:p>
        </p:txBody>
      </p:sp>
      <p:sp>
        <p:nvSpPr>
          <p:cNvPr id="84" name="object 84"/>
          <p:cNvSpPr txBox="1"/>
          <p:nvPr/>
        </p:nvSpPr>
        <p:spPr>
          <a:xfrm>
            <a:off x="1040993" y="1016507"/>
            <a:ext cx="1067435" cy="464184"/>
          </a:xfrm>
          <a:prstGeom prst="rect">
            <a:avLst/>
          </a:prstGeom>
        </p:spPr>
        <p:txBody>
          <a:bodyPr vert="horz" wrap="square" lIns="0" tIns="12700" rIns="0" bIns="0" rtlCol="0">
            <a:spAutoFit/>
          </a:bodyPr>
          <a:lstStyle/>
          <a:p>
            <a:pPr marL="12700" marR="5080" indent="1905">
              <a:lnSpc>
                <a:spcPct val="119900"/>
              </a:lnSpc>
              <a:spcBef>
                <a:spcPts val="100"/>
              </a:spcBef>
            </a:pPr>
            <a:r>
              <a:rPr sz="1200" b="1" dirty="0">
                <a:latin typeface="Calibri"/>
                <a:cs typeface="Calibri"/>
              </a:rPr>
              <a:t>Instruction</a:t>
            </a:r>
            <a:r>
              <a:rPr sz="1200" b="1" spc="-35" dirty="0">
                <a:latin typeface="Calibri"/>
                <a:cs typeface="Calibri"/>
              </a:rPr>
              <a:t> </a:t>
            </a:r>
            <a:r>
              <a:rPr sz="1200" b="1" spc="-20" dirty="0">
                <a:latin typeface="Calibri"/>
                <a:cs typeface="Calibri"/>
              </a:rPr>
              <a:t>PC+4 </a:t>
            </a:r>
            <a:r>
              <a:rPr sz="1200" b="1" dirty="0">
                <a:latin typeface="Calibri"/>
                <a:cs typeface="Calibri"/>
              </a:rPr>
              <a:t>Branch</a:t>
            </a:r>
            <a:r>
              <a:rPr sz="1200" b="1" spc="-25" dirty="0">
                <a:latin typeface="Calibri"/>
                <a:cs typeface="Calibri"/>
              </a:rPr>
              <a:t> </a:t>
            </a:r>
            <a:r>
              <a:rPr sz="1200" b="1" spc="-10" dirty="0">
                <a:latin typeface="Calibri"/>
                <a:cs typeface="Calibri"/>
              </a:rPr>
              <a:t>Target</a:t>
            </a:r>
            <a:endParaRPr sz="1200">
              <a:latin typeface="Calibri"/>
              <a:cs typeface="Calibri"/>
            </a:endParaRPr>
          </a:p>
        </p:txBody>
      </p:sp>
      <p:sp>
        <p:nvSpPr>
          <p:cNvPr id="85" name="object 85"/>
          <p:cNvSpPr txBox="1"/>
          <p:nvPr/>
        </p:nvSpPr>
        <p:spPr>
          <a:xfrm>
            <a:off x="934008" y="2279142"/>
            <a:ext cx="394970" cy="330200"/>
          </a:xfrm>
          <a:prstGeom prst="rect">
            <a:avLst/>
          </a:prstGeom>
        </p:spPr>
        <p:txBody>
          <a:bodyPr vert="horz" wrap="square" lIns="0" tIns="12065" rIns="0" bIns="0" rtlCol="0">
            <a:spAutoFit/>
          </a:bodyPr>
          <a:lstStyle/>
          <a:p>
            <a:pPr marL="12700" marR="5080">
              <a:lnSpc>
                <a:spcPct val="100000"/>
              </a:lnSpc>
              <a:spcBef>
                <a:spcPts val="95"/>
              </a:spcBef>
            </a:pPr>
            <a:r>
              <a:rPr sz="1000" b="1" spc="-10" dirty="0">
                <a:latin typeface="Calibri"/>
                <a:cs typeface="Calibri"/>
              </a:rPr>
              <a:t>Branch Target</a:t>
            </a:r>
            <a:endParaRPr sz="1000">
              <a:latin typeface="Calibri"/>
              <a:cs typeface="Calibri"/>
            </a:endParaRPr>
          </a:p>
        </p:txBody>
      </p:sp>
      <p:pic>
        <p:nvPicPr>
          <p:cNvPr id="86" name="object 86"/>
          <p:cNvPicPr/>
          <p:nvPr/>
        </p:nvPicPr>
        <p:blipFill>
          <a:blip r:embed="rId7" cstate="print"/>
          <a:stretch>
            <a:fillRect/>
          </a:stretch>
        </p:blipFill>
        <p:spPr>
          <a:xfrm>
            <a:off x="4735067" y="2208276"/>
            <a:ext cx="159639" cy="76200"/>
          </a:xfrm>
          <a:prstGeom prst="rect">
            <a:avLst/>
          </a:prstGeom>
        </p:spPr>
      </p:pic>
      <p:sp>
        <p:nvSpPr>
          <p:cNvPr id="87" name="object 87"/>
          <p:cNvSpPr txBox="1"/>
          <p:nvPr/>
        </p:nvSpPr>
        <p:spPr>
          <a:xfrm>
            <a:off x="3843273" y="2336800"/>
            <a:ext cx="34290" cy="127000"/>
          </a:xfrm>
          <a:prstGeom prst="rect">
            <a:avLst/>
          </a:prstGeom>
        </p:spPr>
        <p:txBody>
          <a:bodyPr vert="horz" wrap="square" lIns="0" tIns="0" rIns="0" bIns="0" rtlCol="0">
            <a:spAutoFit/>
          </a:bodyPr>
          <a:lstStyle/>
          <a:p>
            <a:pPr>
              <a:lnSpc>
                <a:spcPts val="944"/>
              </a:lnSpc>
            </a:pPr>
            <a:r>
              <a:rPr sz="1000" b="1" spc="-5" dirty="0">
                <a:latin typeface="Calibri"/>
                <a:cs typeface="Calibri"/>
              </a:rPr>
              <a:t>I</a:t>
            </a:r>
            <a:endParaRPr sz="1000">
              <a:latin typeface="Calibri"/>
              <a:cs typeface="Calibri"/>
            </a:endParaRPr>
          </a:p>
        </p:txBody>
      </p:sp>
      <p:sp>
        <p:nvSpPr>
          <p:cNvPr id="88" name="object 88"/>
          <p:cNvSpPr txBox="1"/>
          <p:nvPr/>
        </p:nvSpPr>
        <p:spPr>
          <a:xfrm>
            <a:off x="3864344" y="2292476"/>
            <a:ext cx="566420"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Calibri"/>
                <a:cs typeface="Calibri"/>
              </a:rPr>
              <a:t>nstruction</a:t>
            </a:r>
            <a:endParaRPr sz="1000">
              <a:latin typeface="Calibri"/>
              <a:cs typeface="Calibri"/>
            </a:endParaRPr>
          </a:p>
        </p:txBody>
      </p:sp>
      <p:sp>
        <p:nvSpPr>
          <p:cNvPr id="89" name="object 89"/>
          <p:cNvSpPr txBox="1"/>
          <p:nvPr/>
        </p:nvSpPr>
        <p:spPr>
          <a:xfrm>
            <a:off x="4890642" y="2147061"/>
            <a:ext cx="757555"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Calibri"/>
                <a:cs typeface="Calibri"/>
              </a:rPr>
              <a:t>Branch</a:t>
            </a:r>
            <a:r>
              <a:rPr sz="1000" b="1" dirty="0">
                <a:latin typeface="Calibri"/>
                <a:cs typeface="Calibri"/>
              </a:rPr>
              <a:t> </a:t>
            </a:r>
            <a:r>
              <a:rPr sz="1000" b="1" spc="-10" dirty="0">
                <a:latin typeface="Calibri"/>
                <a:cs typeface="Calibri"/>
              </a:rPr>
              <a:t>Target</a:t>
            </a:r>
            <a:endParaRPr sz="1000">
              <a:latin typeface="Calibri"/>
              <a:cs typeface="Calibri"/>
            </a:endParaRPr>
          </a:p>
        </p:txBody>
      </p:sp>
      <p:sp>
        <p:nvSpPr>
          <p:cNvPr id="90" name="object 90"/>
          <p:cNvSpPr/>
          <p:nvPr/>
        </p:nvSpPr>
        <p:spPr>
          <a:xfrm>
            <a:off x="2800858" y="1478025"/>
            <a:ext cx="7718425" cy="4214495"/>
          </a:xfrm>
          <a:custGeom>
            <a:avLst/>
            <a:gdLst/>
            <a:ahLst/>
            <a:cxnLst/>
            <a:rect l="l" t="t" r="r" b="b"/>
            <a:pathLst>
              <a:path w="7718425" h="4214495">
                <a:moveTo>
                  <a:pt x="4888611" y="1054608"/>
                </a:moveTo>
                <a:lnTo>
                  <a:pt x="4856848" y="1054938"/>
                </a:lnTo>
                <a:lnTo>
                  <a:pt x="4851400" y="560959"/>
                </a:lnTo>
                <a:lnTo>
                  <a:pt x="4838700" y="561213"/>
                </a:lnTo>
                <a:lnTo>
                  <a:pt x="4844135" y="1055065"/>
                </a:lnTo>
                <a:lnTo>
                  <a:pt x="4812411" y="1055370"/>
                </a:lnTo>
                <a:lnTo>
                  <a:pt x="4851400" y="1131189"/>
                </a:lnTo>
                <a:lnTo>
                  <a:pt x="4882185" y="1067816"/>
                </a:lnTo>
                <a:lnTo>
                  <a:pt x="4888611" y="1054608"/>
                </a:lnTo>
                <a:close/>
              </a:path>
              <a:path w="7718425" h="4214495">
                <a:moveTo>
                  <a:pt x="5218176" y="3919728"/>
                </a:moveTo>
                <a:lnTo>
                  <a:pt x="5211826" y="3907028"/>
                </a:lnTo>
                <a:lnTo>
                  <a:pt x="5180076" y="3843528"/>
                </a:lnTo>
                <a:lnTo>
                  <a:pt x="5141976" y="3919728"/>
                </a:lnTo>
                <a:lnTo>
                  <a:pt x="5173726" y="3919728"/>
                </a:lnTo>
                <a:lnTo>
                  <a:pt x="5173726" y="4201528"/>
                </a:lnTo>
                <a:lnTo>
                  <a:pt x="12700" y="4201528"/>
                </a:lnTo>
                <a:lnTo>
                  <a:pt x="12700" y="3837686"/>
                </a:lnTo>
                <a:lnTo>
                  <a:pt x="0" y="3837686"/>
                </a:lnTo>
                <a:lnTo>
                  <a:pt x="0" y="4214228"/>
                </a:lnTo>
                <a:lnTo>
                  <a:pt x="5186426" y="4214228"/>
                </a:lnTo>
                <a:lnTo>
                  <a:pt x="5186426" y="4207878"/>
                </a:lnTo>
                <a:lnTo>
                  <a:pt x="5186426" y="4201528"/>
                </a:lnTo>
                <a:lnTo>
                  <a:pt x="5186426" y="3919728"/>
                </a:lnTo>
                <a:lnTo>
                  <a:pt x="5218176" y="3919728"/>
                </a:lnTo>
                <a:close/>
              </a:path>
              <a:path w="7718425" h="4214495">
                <a:moveTo>
                  <a:pt x="5463540" y="1023239"/>
                </a:moveTo>
                <a:lnTo>
                  <a:pt x="5431777" y="1023886"/>
                </a:lnTo>
                <a:lnTo>
                  <a:pt x="5422900" y="582295"/>
                </a:lnTo>
                <a:lnTo>
                  <a:pt x="5410200" y="582549"/>
                </a:lnTo>
                <a:lnTo>
                  <a:pt x="5419077" y="1024140"/>
                </a:lnTo>
                <a:lnTo>
                  <a:pt x="5387340" y="1024763"/>
                </a:lnTo>
                <a:lnTo>
                  <a:pt x="5426964" y="1100201"/>
                </a:lnTo>
                <a:lnTo>
                  <a:pt x="5457075" y="1036828"/>
                </a:lnTo>
                <a:lnTo>
                  <a:pt x="5463540" y="1023239"/>
                </a:lnTo>
                <a:close/>
              </a:path>
              <a:path w="7718425" h="4214495">
                <a:moveTo>
                  <a:pt x="6056376" y="1402334"/>
                </a:moveTo>
                <a:lnTo>
                  <a:pt x="6043676" y="1395984"/>
                </a:lnTo>
                <a:lnTo>
                  <a:pt x="5980176" y="1364234"/>
                </a:lnTo>
                <a:lnTo>
                  <a:pt x="5980176" y="1395984"/>
                </a:lnTo>
                <a:lnTo>
                  <a:pt x="5689346" y="1395984"/>
                </a:lnTo>
                <a:lnTo>
                  <a:pt x="5689346" y="1408684"/>
                </a:lnTo>
                <a:lnTo>
                  <a:pt x="5980176" y="1408684"/>
                </a:lnTo>
                <a:lnTo>
                  <a:pt x="5980176" y="1440434"/>
                </a:lnTo>
                <a:lnTo>
                  <a:pt x="6043676" y="1408684"/>
                </a:lnTo>
                <a:lnTo>
                  <a:pt x="6056376" y="1402334"/>
                </a:lnTo>
                <a:close/>
              </a:path>
              <a:path w="7718425" h="4214495">
                <a:moveTo>
                  <a:pt x="7718425" y="158750"/>
                </a:moveTo>
                <a:lnTo>
                  <a:pt x="7686675" y="158750"/>
                </a:lnTo>
                <a:lnTo>
                  <a:pt x="7686675" y="12700"/>
                </a:lnTo>
                <a:lnTo>
                  <a:pt x="7686675" y="6350"/>
                </a:lnTo>
                <a:lnTo>
                  <a:pt x="7686675" y="0"/>
                </a:lnTo>
                <a:lnTo>
                  <a:pt x="5173980" y="0"/>
                </a:lnTo>
                <a:lnTo>
                  <a:pt x="5173980" y="240284"/>
                </a:lnTo>
                <a:lnTo>
                  <a:pt x="5186680" y="240284"/>
                </a:lnTo>
                <a:lnTo>
                  <a:pt x="5186680" y="12700"/>
                </a:lnTo>
                <a:lnTo>
                  <a:pt x="7673975" y="12700"/>
                </a:lnTo>
                <a:lnTo>
                  <a:pt x="7673975" y="158750"/>
                </a:lnTo>
                <a:lnTo>
                  <a:pt x="7642225" y="158750"/>
                </a:lnTo>
                <a:lnTo>
                  <a:pt x="7680325" y="234950"/>
                </a:lnTo>
                <a:lnTo>
                  <a:pt x="7712075" y="171450"/>
                </a:lnTo>
                <a:lnTo>
                  <a:pt x="7718425" y="158750"/>
                </a:lnTo>
                <a:close/>
              </a:path>
            </a:pathLst>
          </a:custGeom>
          <a:solidFill>
            <a:srgbClr val="4471C4"/>
          </a:solidFill>
        </p:spPr>
        <p:txBody>
          <a:bodyPr wrap="square" lIns="0" tIns="0" rIns="0" bIns="0" rtlCol="0"/>
          <a:lstStyle/>
          <a:p>
            <a:endParaRPr/>
          </a:p>
        </p:txBody>
      </p:sp>
      <p:sp>
        <p:nvSpPr>
          <p:cNvPr id="91" name="object 91"/>
          <p:cNvSpPr txBox="1"/>
          <p:nvPr/>
        </p:nvSpPr>
        <p:spPr>
          <a:xfrm>
            <a:off x="7231126" y="1965147"/>
            <a:ext cx="337185" cy="208915"/>
          </a:xfrm>
          <a:prstGeom prst="rect">
            <a:avLst/>
          </a:prstGeom>
        </p:spPr>
        <p:txBody>
          <a:bodyPr vert="horz" wrap="square" lIns="0" tIns="12700" rIns="0" bIns="0" rtlCol="0">
            <a:spAutoFit/>
          </a:bodyPr>
          <a:lstStyle/>
          <a:p>
            <a:pPr marL="12700">
              <a:lnSpc>
                <a:spcPct val="100000"/>
              </a:lnSpc>
              <a:spcBef>
                <a:spcPts val="100"/>
              </a:spcBef>
            </a:pPr>
            <a:r>
              <a:rPr sz="1200" b="1" spc="-750" dirty="0">
                <a:latin typeface="Calibri"/>
                <a:cs typeface="Calibri"/>
              </a:rPr>
              <a:t>A</a:t>
            </a:r>
            <a:r>
              <a:rPr sz="1200" b="1" spc="-20" dirty="0">
                <a:latin typeface="Calibri"/>
                <a:cs typeface="Calibri"/>
              </a:rPr>
              <a:t>A</a:t>
            </a:r>
            <a:r>
              <a:rPr sz="1200" b="1" spc="-665" dirty="0">
                <a:latin typeface="Calibri"/>
                <a:cs typeface="Calibri"/>
              </a:rPr>
              <a:t>d</a:t>
            </a:r>
            <a:r>
              <a:rPr sz="1200" b="1" spc="-20" dirty="0">
                <a:latin typeface="Calibri"/>
                <a:cs typeface="Calibri"/>
              </a:rPr>
              <a:t>d</a:t>
            </a:r>
            <a:r>
              <a:rPr sz="1200" b="1" spc="-665" dirty="0">
                <a:latin typeface="Calibri"/>
                <a:cs typeface="Calibri"/>
              </a:rPr>
              <a:t>d</a:t>
            </a:r>
            <a:r>
              <a:rPr sz="1200" b="1" spc="-25" dirty="0">
                <a:latin typeface="Calibri"/>
                <a:cs typeface="Calibri"/>
              </a:rPr>
              <a:t>d</a:t>
            </a:r>
            <a:r>
              <a:rPr sz="1200" b="1" spc="-450" dirty="0">
                <a:latin typeface="Calibri"/>
                <a:cs typeface="Calibri"/>
              </a:rPr>
              <a:t>r</a:t>
            </a:r>
            <a:r>
              <a:rPr sz="1200" b="1" spc="-20" dirty="0">
                <a:latin typeface="Calibri"/>
                <a:cs typeface="Calibri"/>
              </a:rPr>
              <a:t>r</a:t>
            </a:r>
            <a:endParaRPr sz="1200">
              <a:latin typeface="Calibri"/>
              <a:cs typeface="Calibri"/>
            </a:endParaRPr>
          </a:p>
        </p:txBody>
      </p:sp>
      <p:sp>
        <p:nvSpPr>
          <p:cNvPr id="92" name="object 92"/>
          <p:cNvSpPr txBox="1"/>
          <p:nvPr/>
        </p:nvSpPr>
        <p:spPr>
          <a:xfrm>
            <a:off x="8629574" y="2849956"/>
            <a:ext cx="277495" cy="391795"/>
          </a:xfrm>
          <a:prstGeom prst="rect">
            <a:avLst/>
          </a:prstGeom>
        </p:spPr>
        <p:txBody>
          <a:bodyPr vert="horz" wrap="square" lIns="0" tIns="12700" rIns="0" bIns="0" rtlCol="0">
            <a:spAutoFit/>
          </a:bodyPr>
          <a:lstStyle/>
          <a:p>
            <a:pPr marL="21590" marR="5080" indent="-9525">
              <a:lnSpc>
                <a:spcPct val="100000"/>
              </a:lnSpc>
              <a:spcBef>
                <a:spcPts val="100"/>
              </a:spcBef>
            </a:pPr>
            <a:r>
              <a:rPr sz="1200" b="1" spc="-625" dirty="0">
                <a:latin typeface="Calibri"/>
                <a:cs typeface="Calibri"/>
              </a:rPr>
              <a:t>a</a:t>
            </a:r>
            <a:r>
              <a:rPr sz="1200" b="1" spc="-40" dirty="0">
                <a:latin typeface="Calibri"/>
                <a:cs typeface="Calibri"/>
              </a:rPr>
              <a:t>a</a:t>
            </a:r>
            <a:r>
              <a:rPr sz="1200" b="1" spc="-675" dirty="0">
                <a:latin typeface="Calibri"/>
                <a:cs typeface="Calibri"/>
              </a:rPr>
              <a:t>d</a:t>
            </a:r>
            <a:r>
              <a:rPr sz="1200" b="1" spc="-30" dirty="0">
                <a:latin typeface="Calibri"/>
                <a:cs typeface="Calibri"/>
              </a:rPr>
              <a:t>d</a:t>
            </a:r>
            <a:r>
              <a:rPr sz="1200" b="1" spc="500" dirty="0">
                <a:latin typeface="Calibri"/>
                <a:cs typeface="Calibri"/>
              </a:rPr>
              <a:t> </a:t>
            </a:r>
            <a:r>
              <a:rPr sz="1200" b="1" spc="-420" dirty="0">
                <a:latin typeface="Calibri"/>
                <a:cs typeface="Calibri"/>
              </a:rPr>
              <a:t>t</a:t>
            </a:r>
            <a:r>
              <a:rPr sz="1200" b="1" spc="-10" dirty="0">
                <a:latin typeface="Calibri"/>
                <a:cs typeface="Calibri"/>
              </a:rPr>
              <a:t>t</a:t>
            </a:r>
            <a:r>
              <a:rPr sz="1200" b="1" spc="-595" dirty="0">
                <a:latin typeface="Calibri"/>
                <a:cs typeface="Calibri"/>
              </a:rPr>
              <a:t>a</a:t>
            </a:r>
            <a:r>
              <a:rPr sz="1200" b="1" dirty="0">
                <a:latin typeface="Calibri"/>
                <a:cs typeface="Calibri"/>
              </a:rPr>
              <a:t>a</a:t>
            </a:r>
            <a:r>
              <a:rPr sz="1200" b="1" spc="-5" dirty="0">
                <a:latin typeface="Calibri"/>
                <a:cs typeface="Calibri"/>
              </a:rPr>
              <a:t> </a:t>
            </a:r>
            <a:r>
              <a:rPr sz="1200" b="1" spc="-690" dirty="0">
                <a:latin typeface="Calibri"/>
                <a:cs typeface="Calibri"/>
              </a:rPr>
              <a:t>C</a:t>
            </a:r>
            <a:r>
              <a:rPr sz="1200" b="1" spc="-55" dirty="0">
                <a:latin typeface="Calibri"/>
                <a:cs typeface="Calibri"/>
              </a:rPr>
              <a:t>C</a:t>
            </a:r>
            <a:endParaRPr sz="1200">
              <a:latin typeface="Calibri"/>
              <a:cs typeface="Calibri"/>
            </a:endParaRPr>
          </a:p>
        </p:txBody>
      </p:sp>
      <p:sp>
        <p:nvSpPr>
          <p:cNvPr id="93" name="object 93"/>
          <p:cNvSpPr txBox="1"/>
          <p:nvPr/>
        </p:nvSpPr>
        <p:spPr>
          <a:xfrm>
            <a:off x="7989189" y="1447546"/>
            <a:ext cx="14611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Write</a:t>
            </a:r>
            <a:r>
              <a:rPr sz="1200" b="1" spc="-45" dirty="0">
                <a:latin typeface="Calibri"/>
                <a:cs typeface="Calibri"/>
              </a:rPr>
              <a:t>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20" dirty="0">
                <a:latin typeface="Calibri"/>
                <a:cs typeface="Calibri"/>
              </a:rPr>
              <a:t> </a:t>
            </a:r>
            <a:r>
              <a:rPr sz="1200" b="1" dirty="0">
                <a:latin typeface="Calibri"/>
                <a:cs typeface="Calibri"/>
              </a:rPr>
              <a:t>Data</a:t>
            </a:r>
            <a:r>
              <a:rPr sz="1200" b="1" spc="-25" dirty="0">
                <a:latin typeface="Calibri"/>
                <a:cs typeface="Calibri"/>
              </a:rPr>
              <a:t> Mem</a:t>
            </a:r>
            <a:endParaRPr sz="1200">
              <a:latin typeface="Calibri"/>
              <a:cs typeface="Calibri"/>
            </a:endParaRPr>
          </a:p>
        </p:txBody>
      </p:sp>
      <p:sp>
        <p:nvSpPr>
          <p:cNvPr id="94" name="object 94"/>
          <p:cNvSpPr txBox="1"/>
          <p:nvPr/>
        </p:nvSpPr>
        <p:spPr>
          <a:xfrm>
            <a:off x="9933431" y="2578607"/>
            <a:ext cx="1120140" cy="725805"/>
          </a:xfrm>
          <a:prstGeom prst="rect">
            <a:avLst/>
          </a:prstGeom>
          <a:solidFill>
            <a:srgbClr val="4471C4"/>
          </a:solidFill>
          <a:ln w="12700">
            <a:solidFill>
              <a:srgbClr val="2E528F"/>
            </a:solidFill>
          </a:ln>
        </p:spPr>
        <p:txBody>
          <a:bodyPr vert="horz" wrap="square" lIns="0" tIns="55244" rIns="0" bIns="0" rtlCol="0">
            <a:spAutoFit/>
          </a:bodyPr>
          <a:lstStyle/>
          <a:p>
            <a:pPr marL="92075">
              <a:lnSpc>
                <a:spcPct val="100000"/>
              </a:lnSpc>
              <a:spcBef>
                <a:spcPts val="434"/>
              </a:spcBef>
            </a:pPr>
            <a:r>
              <a:rPr sz="1800" spc="-10" dirty="0">
                <a:solidFill>
                  <a:srgbClr val="FFFFFF"/>
                </a:solidFill>
                <a:latin typeface="Calibri"/>
                <a:cs typeface="Calibri"/>
              </a:rPr>
              <a:t>Register</a:t>
            </a:r>
            <a:endParaRPr sz="1800">
              <a:latin typeface="Calibri"/>
              <a:cs typeface="Calibri"/>
            </a:endParaRPr>
          </a:p>
          <a:p>
            <a:pPr marL="92075">
              <a:lnSpc>
                <a:spcPct val="100000"/>
              </a:lnSpc>
            </a:pPr>
            <a:r>
              <a:rPr sz="1800" spc="-10" dirty="0">
                <a:solidFill>
                  <a:srgbClr val="FFFFFF"/>
                </a:solidFill>
                <a:latin typeface="Calibri"/>
                <a:cs typeface="Calibri"/>
              </a:rPr>
              <a:t>Writeback</a:t>
            </a:r>
            <a:endParaRPr sz="1800">
              <a:latin typeface="Calibri"/>
              <a:cs typeface="Calibri"/>
            </a:endParaRPr>
          </a:p>
        </p:txBody>
      </p:sp>
      <p:sp>
        <p:nvSpPr>
          <p:cNvPr id="95" name="object 95"/>
          <p:cNvSpPr/>
          <p:nvPr/>
        </p:nvSpPr>
        <p:spPr>
          <a:xfrm>
            <a:off x="10090658" y="2195829"/>
            <a:ext cx="733425" cy="394970"/>
          </a:xfrm>
          <a:custGeom>
            <a:avLst/>
            <a:gdLst/>
            <a:ahLst/>
            <a:cxnLst/>
            <a:rect l="l" t="t" r="r" b="b"/>
            <a:pathLst>
              <a:path w="733425" h="394969">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69">
                <a:moveTo>
                  <a:pt x="733044" y="294259"/>
                </a:moveTo>
                <a:lnTo>
                  <a:pt x="701268" y="295275"/>
                </a:lnTo>
                <a:lnTo>
                  <a:pt x="691896" y="0"/>
                </a:lnTo>
                <a:lnTo>
                  <a:pt x="679196" y="508"/>
                </a:lnTo>
                <a:lnTo>
                  <a:pt x="688568" y="295668"/>
                </a:lnTo>
                <a:lnTo>
                  <a:pt x="656844" y="296672"/>
                </a:lnTo>
                <a:lnTo>
                  <a:pt x="697357" y="371729"/>
                </a:lnTo>
                <a:lnTo>
                  <a:pt x="726541" y="308356"/>
                </a:lnTo>
                <a:lnTo>
                  <a:pt x="733044" y="294259"/>
                </a:lnTo>
                <a:close/>
              </a:path>
            </a:pathLst>
          </a:custGeom>
          <a:solidFill>
            <a:srgbClr val="4471C4"/>
          </a:solidFill>
        </p:spPr>
        <p:txBody>
          <a:bodyPr wrap="square" lIns="0" tIns="0" rIns="0" bIns="0" rtlCol="0"/>
          <a:lstStyle/>
          <a:p>
            <a:endParaRPr/>
          </a:p>
        </p:txBody>
      </p:sp>
      <p:sp>
        <p:nvSpPr>
          <p:cNvPr id="96" name="object 96"/>
          <p:cNvSpPr txBox="1"/>
          <p:nvPr/>
        </p:nvSpPr>
        <p:spPr>
          <a:xfrm>
            <a:off x="9382506" y="1956561"/>
            <a:ext cx="864235" cy="391160"/>
          </a:xfrm>
          <a:prstGeom prst="rect">
            <a:avLst/>
          </a:prstGeom>
        </p:spPr>
        <p:txBody>
          <a:bodyPr vert="horz" wrap="square" lIns="0" tIns="12700" rIns="0" bIns="0" rtlCol="0">
            <a:spAutoFit/>
          </a:bodyPr>
          <a:lstStyle/>
          <a:p>
            <a:pPr marL="12700"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10" dirty="0">
                <a:latin typeface="Calibri"/>
                <a:cs typeface="Calibri"/>
              </a:rPr>
              <a:t> </a:t>
            </a:r>
            <a:r>
              <a:rPr sz="1200" b="1" spc="-20" dirty="0">
                <a:latin typeface="Calibri"/>
                <a:cs typeface="Calibri"/>
              </a:rPr>
              <a:t>Data</a:t>
            </a:r>
            <a:endParaRPr sz="1200">
              <a:latin typeface="Calibri"/>
              <a:cs typeface="Calibri"/>
            </a:endParaRPr>
          </a:p>
        </p:txBody>
      </p:sp>
      <p:sp>
        <p:nvSpPr>
          <p:cNvPr id="97" name="object 97"/>
          <p:cNvSpPr txBox="1"/>
          <p:nvPr/>
        </p:nvSpPr>
        <p:spPr>
          <a:xfrm>
            <a:off x="10510266" y="1946528"/>
            <a:ext cx="864235" cy="391160"/>
          </a:xfrm>
          <a:prstGeom prst="rect">
            <a:avLst/>
          </a:prstGeom>
        </p:spPr>
        <p:txBody>
          <a:bodyPr vert="horz" wrap="square" lIns="0" tIns="12700" rIns="0" bIns="0" rtlCol="0">
            <a:spAutoFit/>
          </a:bodyPr>
          <a:lstStyle/>
          <a:p>
            <a:pPr marL="12700"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25" dirty="0">
                <a:latin typeface="Calibri"/>
                <a:cs typeface="Calibri"/>
              </a:rPr>
              <a:t> </a:t>
            </a:r>
            <a:r>
              <a:rPr sz="1200" b="1" spc="-10" dirty="0">
                <a:latin typeface="Calibri"/>
                <a:cs typeface="Calibri"/>
              </a:rPr>
              <a:t>Select</a:t>
            </a:r>
            <a:endParaRPr sz="1200">
              <a:latin typeface="Calibri"/>
              <a:cs typeface="Calibri"/>
            </a:endParaRPr>
          </a:p>
        </p:txBody>
      </p:sp>
      <p:sp>
        <p:nvSpPr>
          <p:cNvPr id="98" name="object 98"/>
          <p:cNvSpPr/>
          <p:nvPr/>
        </p:nvSpPr>
        <p:spPr>
          <a:xfrm>
            <a:off x="10157714" y="3293109"/>
            <a:ext cx="733425" cy="394970"/>
          </a:xfrm>
          <a:custGeom>
            <a:avLst/>
            <a:gdLst/>
            <a:ahLst/>
            <a:cxnLst/>
            <a:rect l="l" t="t" r="r" b="b"/>
            <a:pathLst>
              <a:path w="733425" h="394970">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70">
                <a:moveTo>
                  <a:pt x="733044" y="294271"/>
                </a:moveTo>
                <a:lnTo>
                  <a:pt x="701268" y="295275"/>
                </a:lnTo>
                <a:lnTo>
                  <a:pt x="691896" y="0"/>
                </a:lnTo>
                <a:lnTo>
                  <a:pt x="679196" y="508"/>
                </a:lnTo>
                <a:lnTo>
                  <a:pt x="688568" y="295668"/>
                </a:lnTo>
                <a:lnTo>
                  <a:pt x="656844" y="296684"/>
                </a:lnTo>
                <a:lnTo>
                  <a:pt x="697357" y="371729"/>
                </a:lnTo>
                <a:lnTo>
                  <a:pt x="726541" y="308356"/>
                </a:lnTo>
                <a:lnTo>
                  <a:pt x="733044" y="294271"/>
                </a:lnTo>
                <a:close/>
              </a:path>
            </a:pathLst>
          </a:custGeom>
          <a:solidFill>
            <a:srgbClr val="4471C4"/>
          </a:solidFill>
        </p:spPr>
        <p:txBody>
          <a:bodyPr wrap="square" lIns="0" tIns="0" rIns="0" bIns="0" rtlCol="0"/>
          <a:lstStyle/>
          <a:p>
            <a:endParaRPr/>
          </a:p>
        </p:txBody>
      </p:sp>
      <p:sp>
        <p:nvSpPr>
          <p:cNvPr id="99" name="object 99"/>
          <p:cNvSpPr txBox="1"/>
          <p:nvPr/>
        </p:nvSpPr>
        <p:spPr>
          <a:xfrm>
            <a:off x="10914380" y="3534917"/>
            <a:ext cx="404495" cy="574040"/>
          </a:xfrm>
          <a:prstGeom prst="rect">
            <a:avLst/>
          </a:prstGeom>
        </p:spPr>
        <p:txBody>
          <a:bodyPr vert="horz" wrap="square" lIns="0" tIns="12700" rIns="0" bIns="0" rtlCol="0">
            <a:spAutoFit/>
          </a:bodyPr>
          <a:lstStyle/>
          <a:p>
            <a:pPr marL="12700" marR="5080" algn="just">
              <a:lnSpc>
                <a:spcPct val="100000"/>
              </a:lnSpc>
              <a:spcBef>
                <a:spcPts val="100"/>
              </a:spcBef>
            </a:pPr>
            <a:r>
              <a:rPr sz="1200" b="1" spc="-10" dirty="0">
                <a:latin typeface="Calibri"/>
                <a:cs typeface="Calibri"/>
              </a:rPr>
              <a:t>Write </a:t>
            </a:r>
            <a:r>
              <a:rPr sz="1200" b="1" dirty="0">
                <a:latin typeface="Calibri"/>
                <a:cs typeface="Calibri"/>
              </a:rPr>
              <a:t>Reg</a:t>
            </a:r>
            <a:r>
              <a:rPr sz="1200" b="1" spc="-15" dirty="0">
                <a:latin typeface="Calibri"/>
                <a:cs typeface="Calibri"/>
              </a:rPr>
              <a:t> </a:t>
            </a:r>
            <a:r>
              <a:rPr sz="1200" b="1" spc="-50" dirty="0">
                <a:latin typeface="Calibri"/>
                <a:cs typeface="Calibri"/>
              </a:rPr>
              <a:t>C </a:t>
            </a:r>
            <a:r>
              <a:rPr sz="1200" b="1" spc="-10" dirty="0">
                <a:latin typeface="Calibri"/>
                <a:cs typeface="Calibri"/>
              </a:rPr>
              <a:t>Select</a:t>
            </a:r>
            <a:endParaRPr sz="1200">
              <a:latin typeface="Calibri"/>
              <a:cs typeface="Calibri"/>
            </a:endParaRPr>
          </a:p>
        </p:txBody>
      </p:sp>
      <p:sp>
        <p:nvSpPr>
          <p:cNvPr id="100" name="object 100"/>
          <p:cNvSpPr txBox="1"/>
          <p:nvPr/>
        </p:nvSpPr>
        <p:spPr>
          <a:xfrm>
            <a:off x="220472" y="5036261"/>
            <a:ext cx="1619885" cy="300355"/>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Instruction</a:t>
            </a:r>
            <a:r>
              <a:rPr sz="1800" b="1" spc="-40" dirty="0">
                <a:latin typeface="Calibri"/>
                <a:cs typeface="Calibri"/>
              </a:rPr>
              <a:t> </a:t>
            </a:r>
            <a:r>
              <a:rPr sz="1800" b="1" spc="-10" dirty="0">
                <a:latin typeface="Calibri"/>
                <a:cs typeface="Calibri"/>
              </a:rPr>
              <a:t>Fetch</a:t>
            </a:r>
            <a:endParaRPr sz="1800">
              <a:latin typeface="Calibri"/>
              <a:cs typeface="Calibri"/>
            </a:endParaRPr>
          </a:p>
        </p:txBody>
      </p:sp>
      <p:sp>
        <p:nvSpPr>
          <p:cNvPr id="101" name="object 101"/>
          <p:cNvSpPr txBox="1"/>
          <p:nvPr/>
        </p:nvSpPr>
        <p:spPr>
          <a:xfrm>
            <a:off x="2198370" y="4845253"/>
            <a:ext cx="2320290" cy="1315720"/>
          </a:xfrm>
          <a:prstGeom prst="rect">
            <a:avLst/>
          </a:prstGeom>
        </p:spPr>
        <p:txBody>
          <a:bodyPr vert="horz" wrap="square" lIns="0" tIns="12700" rIns="0" bIns="0" rtlCol="0">
            <a:spAutoFit/>
          </a:bodyPr>
          <a:lstStyle/>
          <a:p>
            <a:pPr marL="139065">
              <a:lnSpc>
                <a:spcPts val="191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4</a:t>
            </a:r>
            <a:endParaRPr sz="1800">
              <a:latin typeface="Calibri"/>
              <a:cs typeface="Calibri"/>
            </a:endParaRPr>
          </a:p>
          <a:p>
            <a:pPr marL="12700">
              <a:lnSpc>
                <a:spcPts val="1910"/>
              </a:lnSpc>
              <a:tabLst>
                <a:tab pos="1570355" algn="l"/>
              </a:tabLst>
            </a:pPr>
            <a:r>
              <a:rPr sz="1800" b="1" spc="-25" dirty="0">
                <a:latin typeface="Calibri"/>
                <a:cs typeface="Calibri"/>
              </a:rPr>
              <a:t>Instr.</a:t>
            </a:r>
            <a:r>
              <a:rPr sz="1800" b="1" spc="-65" dirty="0">
                <a:latin typeface="Calibri"/>
                <a:cs typeface="Calibri"/>
              </a:rPr>
              <a:t> </a:t>
            </a:r>
            <a:r>
              <a:rPr sz="1800" b="1" spc="-10" dirty="0">
                <a:latin typeface="Calibri"/>
                <a:cs typeface="Calibri"/>
              </a:rPr>
              <a:t>Decode</a:t>
            </a:r>
            <a:r>
              <a:rPr sz="1800" b="1" dirty="0">
                <a:latin typeface="Calibri"/>
                <a:cs typeface="Calibri"/>
              </a:rPr>
              <a:t>	</a:t>
            </a:r>
            <a:r>
              <a:rPr sz="1800" b="1" spc="-10" dirty="0">
                <a:latin typeface="Calibri"/>
                <a:cs typeface="Calibri"/>
              </a:rPr>
              <a:t>Execute</a:t>
            </a:r>
            <a:endParaRPr sz="1800">
              <a:latin typeface="Calibri"/>
              <a:cs typeface="Calibri"/>
            </a:endParaRPr>
          </a:p>
          <a:p>
            <a:pPr marL="515620" marR="299085" indent="131445">
              <a:lnSpc>
                <a:spcPct val="143700"/>
              </a:lnSpc>
              <a:spcBef>
                <a:spcPts val="450"/>
              </a:spcBef>
            </a:pPr>
            <a:r>
              <a:rPr sz="1200" b="1" dirty="0">
                <a:latin typeface="Calibri"/>
                <a:cs typeface="Calibri"/>
              </a:rPr>
              <a:t>Read</a:t>
            </a:r>
            <a:r>
              <a:rPr sz="1200" b="1" spc="-20" dirty="0">
                <a:latin typeface="Calibri"/>
                <a:cs typeface="Calibri"/>
              </a:rPr>
              <a:t> </a:t>
            </a:r>
            <a:r>
              <a:rPr sz="1200" b="1" dirty="0">
                <a:latin typeface="Calibri"/>
                <a:cs typeface="Calibri"/>
              </a:rPr>
              <a:t>Regs</a:t>
            </a:r>
            <a:r>
              <a:rPr sz="1200" b="1" spc="-10" dirty="0">
                <a:latin typeface="Calibri"/>
                <a:cs typeface="Calibri"/>
              </a:rPr>
              <a:t> </a:t>
            </a:r>
            <a:r>
              <a:rPr sz="1200" b="1" dirty="0">
                <a:latin typeface="Calibri"/>
                <a:cs typeface="Calibri"/>
              </a:rPr>
              <a:t>A</a:t>
            </a:r>
            <a:r>
              <a:rPr sz="1200" b="1" spc="-20" dirty="0">
                <a:latin typeface="Calibri"/>
                <a:cs typeface="Calibri"/>
              </a:rPr>
              <a:t> </a:t>
            </a:r>
            <a:r>
              <a:rPr sz="1200" b="1" dirty="0">
                <a:latin typeface="Calibri"/>
                <a:cs typeface="Calibri"/>
              </a:rPr>
              <a:t>&amp; B</a:t>
            </a:r>
            <a:r>
              <a:rPr sz="1200" b="1" spc="-10" dirty="0">
                <a:latin typeface="Calibri"/>
                <a:cs typeface="Calibri"/>
              </a:rPr>
              <a:t> </a:t>
            </a:r>
            <a:r>
              <a:rPr sz="1200" b="1" spc="-20" dirty="0">
                <a:latin typeface="Calibri"/>
                <a:cs typeface="Calibri"/>
              </a:rPr>
              <a:t>Data </a:t>
            </a:r>
            <a:r>
              <a:rPr sz="1200" b="1" spc="-10" dirty="0">
                <a:latin typeface="Calibri"/>
                <a:cs typeface="Calibri"/>
              </a:rPr>
              <a:t>Write</a:t>
            </a:r>
            <a:r>
              <a:rPr sz="1200" b="1" spc="-4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10" dirty="0">
                <a:latin typeface="Calibri"/>
                <a:cs typeface="Calibri"/>
              </a:rPr>
              <a:t>Select</a:t>
            </a:r>
            <a:endParaRPr sz="1200">
              <a:latin typeface="Calibri"/>
              <a:cs typeface="Calibri"/>
            </a:endParaRPr>
          </a:p>
          <a:p>
            <a:pPr marL="385445">
              <a:lnSpc>
                <a:spcPct val="100000"/>
              </a:lnSpc>
              <a:spcBef>
                <a:spcPts val="315"/>
              </a:spcBef>
            </a:pPr>
            <a:r>
              <a:rPr sz="1200" b="1" spc="-10" dirty="0">
                <a:latin typeface="Calibri"/>
                <a:cs typeface="Calibri"/>
              </a:rPr>
              <a:t>Write</a:t>
            </a:r>
            <a:r>
              <a:rPr sz="1200" b="1" spc="-5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20" dirty="0">
                <a:latin typeface="Calibri"/>
                <a:cs typeface="Calibri"/>
              </a:rPr>
              <a:t>Data</a:t>
            </a:r>
            <a:endParaRPr sz="1200">
              <a:latin typeface="Calibri"/>
              <a:cs typeface="Calibri"/>
            </a:endParaRPr>
          </a:p>
        </p:txBody>
      </p:sp>
      <p:sp>
        <p:nvSpPr>
          <p:cNvPr id="102" name="object 102"/>
          <p:cNvSpPr txBox="1"/>
          <p:nvPr/>
        </p:nvSpPr>
        <p:spPr>
          <a:xfrm>
            <a:off x="7016622" y="5038725"/>
            <a:ext cx="84010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Memory</a:t>
            </a:r>
            <a:endParaRPr sz="1800">
              <a:latin typeface="Calibri"/>
              <a:cs typeface="Calibri"/>
            </a:endParaRPr>
          </a:p>
        </p:txBody>
      </p:sp>
      <p:sp>
        <p:nvSpPr>
          <p:cNvPr id="103" name="object 103"/>
          <p:cNvSpPr txBox="1"/>
          <p:nvPr/>
        </p:nvSpPr>
        <p:spPr>
          <a:xfrm>
            <a:off x="9202928" y="4995417"/>
            <a:ext cx="188785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Register</a:t>
            </a:r>
            <a:r>
              <a:rPr sz="1800" b="1" spc="-60" dirty="0">
                <a:latin typeface="Calibri"/>
                <a:cs typeface="Calibri"/>
              </a:rPr>
              <a:t> </a:t>
            </a:r>
            <a:r>
              <a:rPr sz="1800" b="1" spc="-20" dirty="0">
                <a:latin typeface="Calibri"/>
                <a:cs typeface="Calibri"/>
              </a:rPr>
              <a:t>Write-Back</a:t>
            </a:r>
            <a:endParaRPr sz="1800">
              <a:latin typeface="Calibri"/>
              <a:cs typeface="Calibri"/>
            </a:endParaRPr>
          </a:p>
        </p:txBody>
      </p:sp>
      <p:grpSp>
        <p:nvGrpSpPr>
          <p:cNvPr id="104" name="object 104"/>
          <p:cNvGrpSpPr/>
          <p:nvPr/>
        </p:nvGrpSpPr>
        <p:grpSpPr>
          <a:xfrm>
            <a:off x="1766061" y="2276601"/>
            <a:ext cx="453390" cy="2224405"/>
            <a:chOff x="1766061" y="2276601"/>
            <a:chExt cx="453390" cy="2224405"/>
          </a:xfrm>
        </p:grpSpPr>
        <p:sp>
          <p:nvSpPr>
            <p:cNvPr id="105" name="object 105"/>
            <p:cNvSpPr/>
            <p:nvPr/>
          </p:nvSpPr>
          <p:spPr>
            <a:xfrm>
              <a:off x="1772411" y="2282951"/>
              <a:ext cx="440690" cy="2211705"/>
            </a:xfrm>
            <a:custGeom>
              <a:avLst/>
              <a:gdLst/>
              <a:ahLst/>
              <a:cxnLst/>
              <a:rect l="l" t="t" r="r" b="b"/>
              <a:pathLst>
                <a:path w="440689" h="2211704">
                  <a:moveTo>
                    <a:pt x="440436" y="0"/>
                  </a:moveTo>
                  <a:lnTo>
                    <a:pt x="0" y="0"/>
                  </a:lnTo>
                  <a:lnTo>
                    <a:pt x="0" y="2211324"/>
                  </a:lnTo>
                  <a:lnTo>
                    <a:pt x="440436" y="2211324"/>
                  </a:lnTo>
                  <a:lnTo>
                    <a:pt x="440436" y="0"/>
                  </a:lnTo>
                  <a:close/>
                </a:path>
              </a:pathLst>
            </a:custGeom>
            <a:solidFill>
              <a:srgbClr val="4471C4"/>
            </a:solidFill>
          </p:spPr>
          <p:txBody>
            <a:bodyPr wrap="square" lIns="0" tIns="0" rIns="0" bIns="0" rtlCol="0"/>
            <a:lstStyle/>
            <a:p>
              <a:endParaRPr/>
            </a:p>
          </p:txBody>
        </p:sp>
        <p:sp>
          <p:nvSpPr>
            <p:cNvPr id="106" name="object 106"/>
            <p:cNvSpPr/>
            <p:nvPr/>
          </p:nvSpPr>
          <p:spPr>
            <a:xfrm>
              <a:off x="1772411" y="2282951"/>
              <a:ext cx="440690" cy="2211705"/>
            </a:xfrm>
            <a:custGeom>
              <a:avLst/>
              <a:gdLst/>
              <a:ahLst/>
              <a:cxnLst/>
              <a:rect l="l" t="t" r="r" b="b"/>
              <a:pathLst>
                <a:path w="440689" h="2211704">
                  <a:moveTo>
                    <a:pt x="0" y="2211324"/>
                  </a:moveTo>
                  <a:lnTo>
                    <a:pt x="440436" y="2211324"/>
                  </a:lnTo>
                  <a:lnTo>
                    <a:pt x="440436" y="0"/>
                  </a:lnTo>
                  <a:lnTo>
                    <a:pt x="0" y="0"/>
                  </a:lnTo>
                  <a:lnTo>
                    <a:pt x="0" y="2211324"/>
                  </a:lnTo>
                  <a:close/>
                </a:path>
              </a:pathLst>
            </a:custGeom>
            <a:ln w="12699">
              <a:solidFill>
                <a:srgbClr val="2E528F"/>
              </a:solidFill>
            </a:ln>
          </p:spPr>
          <p:txBody>
            <a:bodyPr wrap="square" lIns="0" tIns="0" rIns="0" bIns="0" rtlCol="0"/>
            <a:lstStyle/>
            <a:p>
              <a:endParaRPr/>
            </a:p>
          </p:txBody>
        </p:sp>
      </p:grpSp>
      <p:sp>
        <p:nvSpPr>
          <p:cNvPr id="107" name="object 107"/>
          <p:cNvSpPr txBox="1"/>
          <p:nvPr/>
        </p:nvSpPr>
        <p:spPr>
          <a:xfrm>
            <a:off x="1857248" y="3087115"/>
            <a:ext cx="26924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IF/</a:t>
            </a:r>
            <a:endParaRPr sz="1800">
              <a:latin typeface="Calibri"/>
              <a:cs typeface="Calibri"/>
            </a:endParaRPr>
          </a:p>
        </p:txBody>
      </p:sp>
      <p:sp>
        <p:nvSpPr>
          <p:cNvPr id="108" name="object 108"/>
          <p:cNvSpPr txBox="1"/>
          <p:nvPr/>
        </p:nvSpPr>
        <p:spPr>
          <a:xfrm>
            <a:off x="1880107" y="3361131"/>
            <a:ext cx="224790"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ID</a:t>
            </a:r>
            <a:endParaRPr sz="1800">
              <a:latin typeface="Calibri"/>
              <a:cs typeface="Calibri"/>
            </a:endParaRPr>
          </a:p>
        </p:txBody>
      </p:sp>
      <p:grpSp>
        <p:nvGrpSpPr>
          <p:cNvPr id="109" name="object 109"/>
          <p:cNvGrpSpPr/>
          <p:nvPr/>
        </p:nvGrpSpPr>
        <p:grpSpPr>
          <a:xfrm>
            <a:off x="3422650" y="2253742"/>
            <a:ext cx="6184900" cy="2338705"/>
            <a:chOff x="3422650" y="2253742"/>
            <a:chExt cx="6184900" cy="2338705"/>
          </a:xfrm>
        </p:grpSpPr>
        <p:sp>
          <p:nvSpPr>
            <p:cNvPr id="110" name="object 110"/>
            <p:cNvSpPr/>
            <p:nvPr/>
          </p:nvSpPr>
          <p:spPr>
            <a:xfrm>
              <a:off x="3429000" y="2269236"/>
              <a:ext cx="483234" cy="163195"/>
            </a:xfrm>
            <a:custGeom>
              <a:avLst/>
              <a:gdLst/>
              <a:ahLst/>
              <a:cxnLst/>
              <a:rect l="l" t="t" r="r" b="b"/>
              <a:pathLst>
                <a:path w="483235" h="163194">
                  <a:moveTo>
                    <a:pt x="0" y="163067"/>
                  </a:moveTo>
                  <a:lnTo>
                    <a:pt x="483108" y="163067"/>
                  </a:lnTo>
                  <a:lnTo>
                    <a:pt x="483108" y="0"/>
                  </a:lnTo>
                  <a:lnTo>
                    <a:pt x="0" y="0"/>
                  </a:lnTo>
                  <a:lnTo>
                    <a:pt x="0" y="163067"/>
                  </a:lnTo>
                  <a:close/>
                </a:path>
              </a:pathLst>
            </a:custGeom>
            <a:solidFill>
              <a:srgbClr val="4471C4"/>
            </a:solidFill>
          </p:spPr>
          <p:txBody>
            <a:bodyPr wrap="square" lIns="0" tIns="0" rIns="0" bIns="0" rtlCol="0"/>
            <a:lstStyle/>
            <a:p>
              <a:endParaRPr/>
            </a:p>
          </p:txBody>
        </p:sp>
        <p:sp>
          <p:nvSpPr>
            <p:cNvPr id="111" name="object 111"/>
            <p:cNvSpPr/>
            <p:nvPr/>
          </p:nvSpPr>
          <p:spPr>
            <a:xfrm>
              <a:off x="3429000" y="2269236"/>
              <a:ext cx="483234" cy="2211705"/>
            </a:xfrm>
            <a:custGeom>
              <a:avLst/>
              <a:gdLst/>
              <a:ahLst/>
              <a:cxnLst/>
              <a:rect l="l" t="t" r="r" b="b"/>
              <a:pathLst>
                <a:path w="483235" h="2211704">
                  <a:moveTo>
                    <a:pt x="0" y="2211324"/>
                  </a:moveTo>
                  <a:lnTo>
                    <a:pt x="483108" y="2211324"/>
                  </a:lnTo>
                  <a:lnTo>
                    <a:pt x="483108" y="0"/>
                  </a:lnTo>
                  <a:lnTo>
                    <a:pt x="0" y="0"/>
                  </a:lnTo>
                  <a:lnTo>
                    <a:pt x="0" y="2211324"/>
                  </a:lnTo>
                  <a:close/>
                </a:path>
              </a:pathLst>
            </a:custGeom>
            <a:ln w="12700">
              <a:solidFill>
                <a:srgbClr val="2E528F"/>
              </a:solidFill>
            </a:ln>
          </p:spPr>
          <p:txBody>
            <a:bodyPr wrap="square" lIns="0" tIns="0" rIns="0" bIns="0" rtlCol="0"/>
            <a:lstStyle/>
            <a:p>
              <a:endParaRPr/>
            </a:p>
          </p:txBody>
        </p:sp>
        <p:sp>
          <p:nvSpPr>
            <p:cNvPr id="112" name="object 112"/>
            <p:cNvSpPr/>
            <p:nvPr/>
          </p:nvSpPr>
          <p:spPr>
            <a:xfrm>
              <a:off x="6341364" y="2260092"/>
              <a:ext cx="681355" cy="172720"/>
            </a:xfrm>
            <a:custGeom>
              <a:avLst/>
              <a:gdLst/>
              <a:ahLst/>
              <a:cxnLst/>
              <a:rect l="l" t="t" r="r" b="b"/>
              <a:pathLst>
                <a:path w="681354" h="172719">
                  <a:moveTo>
                    <a:pt x="0" y="172211"/>
                  </a:moveTo>
                  <a:lnTo>
                    <a:pt x="681228" y="172211"/>
                  </a:lnTo>
                  <a:lnTo>
                    <a:pt x="681228" y="0"/>
                  </a:lnTo>
                  <a:lnTo>
                    <a:pt x="0" y="0"/>
                  </a:lnTo>
                  <a:lnTo>
                    <a:pt x="0" y="172211"/>
                  </a:lnTo>
                  <a:close/>
                </a:path>
              </a:pathLst>
            </a:custGeom>
            <a:solidFill>
              <a:srgbClr val="4471C4"/>
            </a:solidFill>
          </p:spPr>
          <p:txBody>
            <a:bodyPr wrap="square" lIns="0" tIns="0" rIns="0" bIns="0" rtlCol="0"/>
            <a:lstStyle/>
            <a:p>
              <a:endParaRPr/>
            </a:p>
          </p:txBody>
        </p:sp>
        <p:sp>
          <p:nvSpPr>
            <p:cNvPr id="113" name="object 113"/>
            <p:cNvSpPr/>
            <p:nvPr/>
          </p:nvSpPr>
          <p:spPr>
            <a:xfrm>
              <a:off x="6341364" y="2260092"/>
              <a:ext cx="681355" cy="2211705"/>
            </a:xfrm>
            <a:custGeom>
              <a:avLst/>
              <a:gdLst/>
              <a:ahLst/>
              <a:cxnLst/>
              <a:rect l="l" t="t" r="r" b="b"/>
              <a:pathLst>
                <a:path w="681354" h="2211704">
                  <a:moveTo>
                    <a:pt x="0" y="2211323"/>
                  </a:moveTo>
                  <a:lnTo>
                    <a:pt x="681228" y="2211323"/>
                  </a:lnTo>
                  <a:lnTo>
                    <a:pt x="681228" y="0"/>
                  </a:lnTo>
                  <a:lnTo>
                    <a:pt x="0" y="0"/>
                  </a:lnTo>
                  <a:lnTo>
                    <a:pt x="0" y="2211323"/>
                  </a:lnTo>
                  <a:close/>
                </a:path>
              </a:pathLst>
            </a:custGeom>
            <a:ln w="12699">
              <a:solidFill>
                <a:srgbClr val="2E528F"/>
              </a:solidFill>
            </a:ln>
          </p:spPr>
          <p:txBody>
            <a:bodyPr wrap="square" lIns="0" tIns="0" rIns="0" bIns="0" rtlCol="0"/>
            <a:lstStyle/>
            <a:p>
              <a:endParaRPr/>
            </a:p>
          </p:txBody>
        </p:sp>
        <p:sp>
          <p:nvSpPr>
            <p:cNvPr id="114" name="object 114"/>
            <p:cNvSpPr/>
            <p:nvPr/>
          </p:nvSpPr>
          <p:spPr>
            <a:xfrm>
              <a:off x="8907779" y="2372868"/>
              <a:ext cx="693420" cy="2212975"/>
            </a:xfrm>
            <a:custGeom>
              <a:avLst/>
              <a:gdLst/>
              <a:ahLst/>
              <a:cxnLst/>
              <a:rect l="l" t="t" r="r" b="b"/>
              <a:pathLst>
                <a:path w="693420" h="2212975">
                  <a:moveTo>
                    <a:pt x="693420" y="0"/>
                  </a:moveTo>
                  <a:lnTo>
                    <a:pt x="0" y="0"/>
                  </a:lnTo>
                  <a:lnTo>
                    <a:pt x="0" y="2212847"/>
                  </a:lnTo>
                  <a:lnTo>
                    <a:pt x="693420" y="2212847"/>
                  </a:lnTo>
                  <a:lnTo>
                    <a:pt x="693420" y="0"/>
                  </a:lnTo>
                  <a:close/>
                </a:path>
              </a:pathLst>
            </a:custGeom>
            <a:solidFill>
              <a:srgbClr val="4471C4"/>
            </a:solidFill>
          </p:spPr>
          <p:txBody>
            <a:bodyPr wrap="square" lIns="0" tIns="0" rIns="0" bIns="0" rtlCol="0"/>
            <a:lstStyle/>
            <a:p>
              <a:endParaRPr/>
            </a:p>
          </p:txBody>
        </p:sp>
        <p:sp>
          <p:nvSpPr>
            <p:cNvPr id="115" name="object 115"/>
            <p:cNvSpPr/>
            <p:nvPr/>
          </p:nvSpPr>
          <p:spPr>
            <a:xfrm>
              <a:off x="8907779" y="2372868"/>
              <a:ext cx="693420" cy="2212975"/>
            </a:xfrm>
            <a:custGeom>
              <a:avLst/>
              <a:gdLst/>
              <a:ahLst/>
              <a:cxnLst/>
              <a:rect l="l" t="t" r="r" b="b"/>
              <a:pathLst>
                <a:path w="693420" h="2212975">
                  <a:moveTo>
                    <a:pt x="0" y="2212847"/>
                  </a:moveTo>
                  <a:lnTo>
                    <a:pt x="693420" y="2212847"/>
                  </a:lnTo>
                  <a:lnTo>
                    <a:pt x="693420" y="0"/>
                  </a:lnTo>
                  <a:lnTo>
                    <a:pt x="0" y="0"/>
                  </a:lnTo>
                  <a:lnTo>
                    <a:pt x="0" y="2212847"/>
                  </a:lnTo>
                  <a:close/>
                </a:path>
              </a:pathLst>
            </a:custGeom>
            <a:ln w="12700">
              <a:solidFill>
                <a:srgbClr val="2E528F"/>
              </a:solidFill>
            </a:ln>
          </p:spPr>
          <p:txBody>
            <a:bodyPr wrap="square" lIns="0" tIns="0" rIns="0" bIns="0" rtlCol="0"/>
            <a:lstStyle/>
            <a:p>
              <a:endParaRPr/>
            </a:p>
          </p:txBody>
        </p:sp>
      </p:grpSp>
      <p:sp>
        <p:nvSpPr>
          <p:cNvPr id="116" name="object 116"/>
          <p:cNvSpPr txBox="1"/>
          <p:nvPr/>
        </p:nvSpPr>
        <p:spPr>
          <a:xfrm>
            <a:off x="8995664" y="3177921"/>
            <a:ext cx="1135380" cy="915669"/>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Mem</a:t>
            </a:r>
            <a:endParaRPr sz="1800">
              <a:latin typeface="Calibri"/>
              <a:cs typeface="Calibri"/>
            </a:endParaRPr>
          </a:p>
          <a:p>
            <a:pPr marL="766445" marR="5080" indent="-716280" algn="just">
              <a:lnSpc>
                <a:spcPct val="93500"/>
              </a:lnSpc>
              <a:spcBef>
                <a:spcPts val="140"/>
              </a:spcBef>
            </a:pPr>
            <a:r>
              <a:rPr sz="1800" dirty="0">
                <a:solidFill>
                  <a:srgbClr val="FFFFFF"/>
                </a:solidFill>
                <a:latin typeface="Calibri"/>
                <a:cs typeface="Calibri"/>
              </a:rPr>
              <a:t>/WB</a:t>
            </a:r>
            <a:r>
              <a:rPr sz="1800" spc="375" dirty="0">
                <a:solidFill>
                  <a:srgbClr val="FFFFFF"/>
                </a:solidFill>
                <a:latin typeface="Calibri"/>
                <a:cs typeface="Calibri"/>
              </a:rPr>
              <a:t>   </a:t>
            </a:r>
            <a:r>
              <a:rPr sz="1800" b="1" spc="-30" baseline="2314" dirty="0">
                <a:latin typeface="Calibri"/>
                <a:cs typeface="Calibri"/>
              </a:rPr>
              <a:t>Write </a:t>
            </a:r>
            <a:r>
              <a:rPr sz="1200" b="1" dirty="0">
                <a:latin typeface="Calibri"/>
                <a:cs typeface="Calibri"/>
              </a:rPr>
              <a:t>Reg</a:t>
            </a:r>
            <a:r>
              <a:rPr sz="1200" b="1" spc="-25" dirty="0">
                <a:latin typeface="Calibri"/>
                <a:cs typeface="Calibri"/>
              </a:rPr>
              <a:t> </a:t>
            </a:r>
            <a:r>
              <a:rPr sz="1200" b="1" spc="-50" dirty="0">
                <a:latin typeface="Calibri"/>
                <a:cs typeface="Calibri"/>
              </a:rPr>
              <a:t>C </a:t>
            </a:r>
            <a:r>
              <a:rPr sz="1200" b="1" spc="-20" dirty="0">
                <a:latin typeface="Calibri"/>
                <a:cs typeface="Calibri"/>
              </a:rPr>
              <a:t>Data</a:t>
            </a:r>
            <a:endParaRPr sz="1200">
              <a:latin typeface="Calibri"/>
              <a:cs typeface="Calibri"/>
            </a:endParaRPr>
          </a:p>
        </p:txBody>
      </p:sp>
      <p:sp>
        <p:nvSpPr>
          <p:cNvPr id="117" name="object 117"/>
          <p:cNvSpPr txBox="1"/>
          <p:nvPr/>
        </p:nvSpPr>
        <p:spPr>
          <a:xfrm>
            <a:off x="8259826" y="1959609"/>
            <a:ext cx="321945" cy="391160"/>
          </a:xfrm>
          <a:prstGeom prst="rect">
            <a:avLst/>
          </a:prstGeom>
        </p:spPr>
        <p:txBody>
          <a:bodyPr vert="horz" wrap="square" lIns="0" tIns="12700" rIns="0" bIns="0" rtlCol="0">
            <a:spAutoFit/>
          </a:bodyPr>
          <a:lstStyle/>
          <a:p>
            <a:pPr marL="12700" marR="5080">
              <a:lnSpc>
                <a:spcPct val="100000"/>
              </a:lnSpc>
              <a:spcBef>
                <a:spcPts val="100"/>
              </a:spcBef>
            </a:pPr>
            <a:r>
              <a:rPr sz="1200" b="1" spc="-25" dirty="0">
                <a:latin typeface="Calibri"/>
                <a:cs typeface="Calibri"/>
              </a:rPr>
              <a:t>Wr Data</a:t>
            </a:r>
            <a:endParaRPr sz="1200">
              <a:latin typeface="Calibri"/>
              <a:cs typeface="Calibri"/>
            </a:endParaRPr>
          </a:p>
        </p:txBody>
      </p:sp>
      <p:sp>
        <p:nvSpPr>
          <p:cNvPr id="118" name="object 118"/>
          <p:cNvSpPr txBox="1"/>
          <p:nvPr/>
        </p:nvSpPr>
        <p:spPr>
          <a:xfrm>
            <a:off x="3316131" y="2359786"/>
            <a:ext cx="5337810" cy="2169795"/>
          </a:xfrm>
          <a:prstGeom prst="rect">
            <a:avLst/>
          </a:prstGeom>
        </p:spPr>
        <p:txBody>
          <a:bodyPr vert="horz" wrap="square" lIns="0" tIns="0" rIns="0" bIns="0" rtlCol="0">
            <a:spAutoFit/>
          </a:bodyPr>
          <a:lstStyle/>
          <a:p>
            <a:pPr marL="166370" algn="ctr">
              <a:lnSpc>
                <a:spcPts val="855"/>
              </a:lnSpc>
            </a:pPr>
            <a:r>
              <a:rPr sz="1200" spc="-10" dirty="0">
                <a:latin typeface="Calibri"/>
                <a:cs typeface="Calibri"/>
              </a:rPr>
              <a:t>Immed.</a:t>
            </a:r>
            <a:endParaRPr sz="1200">
              <a:latin typeface="Calibri"/>
              <a:cs typeface="Calibri"/>
            </a:endParaRPr>
          </a:p>
          <a:p>
            <a:pPr>
              <a:lnSpc>
                <a:spcPts val="1050"/>
              </a:lnSpc>
              <a:tabLst>
                <a:tab pos="527050" algn="l"/>
              </a:tabLst>
            </a:pPr>
            <a:r>
              <a:rPr sz="1800" b="1" spc="-75" baseline="2314" dirty="0">
                <a:latin typeface="Calibri"/>
                <a:cs typeface="Calibri"/>
              </a:rPr>
              <a:t>s</a:t>
            </a:r>
            <a:r>
              <a:rPr sz="1800" b="1" baseline="2314" dirty="0">
                <a:latin typeface="Calibri"/>
                <a:cs typeface="Calibri"/>
              </a:rPr>
              <a:t>	</a:t>
            </a:r>
            <a:r>
              <a:rPr sz="1000" b="1" dirty="0">
                <a:latin typeface="Calibri"/>
                <a:cs typeface="Calibri"/>
              </a:rPr>
              <a:t>PC</a:t>
            </a:r>
            <a:r>
              <a:rPr sz="1000" b="1" spc="-15" dirty="0">
                <a:latin typeface="Calibri"/>
                <a:cs typeface="Calibri"/>
              </a:rPr>
              <a:t> </a:t>
            </a:r>
            <a:r>
              <a:rPr sz="1000" b="1" dirty="0">
                <a:latin typeface="Calibri"/>
                <a:cs typeface="Calibri"/>
              </a:rPr>
              <a:t>+</a:t>
            </a:r>
            <a:r>
              <a:rPr sz="1000" b="1" spc="-5" dirty="0">
                <a:latin typeface="Calibri"/>
                <a:cs typeface="Calibri"/>
              </a:rPr>
              <a:t> </a:t>
            </a:r>
            <a:r>
              <a:rPr sz="1000" b="1" spc="-50" dirty="0">
                <a:latin typeface="Calibri"/>
                <a:cs typeface="Calibri"/>
              </a:rPr>
              <a:t>4</a:t>
            </a:r>
            <a:endParaRPr sz="1000">
              <a:latin typeface="Calibri"/>
              <a:cs typeface="Calibri"/>
            </a:endParaRPr>
          </a:p>
          <a:p>
            <a:pPr marL="2154555">
              <a:lnSpc>
                <a:spcPts val="2055"/>
              </a:lnSpc>
              <a:tabLst>
                <a:tab pos="2708275" algn="l"/>
                <a:tab pos="4182110" algn="l"/>
              </a:tabLst>
            </a:pPr>
            <a:r>
              <a:rPr sz="1800" spc="-15" baseline="-34722" dirty="0">
                <a:latin typeface="Calibri"/>
                <a:cs typeface="Calibri"/>
              </a:rPr>
              <a:t>Input</a:t>
            </a:r>
            <a:r>
              <a:rPr sz="1800" baseline="-34722" dirty="0">
                <a:latin typeface="Calibri"/>
                <a:cs typeface="Calibri"/>
              </a:rPr>
              <a:t>	</a:t>
            </a:r>
            <a:r>
              <a:rPr sz="750" spc="-30" baseline="-66666" dirty="0">
                <a:solidFill>
                  <a:srgbClr val="FFFFFF"/>
                </a:solidFill>
                <a:latin typeface="Calibri"/>
                <a:cs typeface="Calibri"/>
              </a:rPr>
              <a:t>Sign</a:t>
            </a:r>
            <a:r>
              <a:rPr sz="750" baseline="-66666" dirty="0">
                <a:solidFill>
                  <a:srgbClr val="FFFFFF"/>
                </a:solidFill>
                <a:latin typeface="Calibri"/>
                <a:cs typeface="Calibri"/>
              </a:rPr>
              <a:t>	</a:t>
            </a:r>
            <a:r>
              <a:rPr sz="1800" spc="-10" dirty="0">
                <a:solidFill>
                  <a:srgbClr val="FFFFFF"/>
                </a:solidFill>
                <a:latin typeface="Calibri"/>
                <a:cs typeface="Calibri"/>
              </a:rPr>
              <a:t>Memory</a:t>
            </a:r>
            <a:endParaRPr sz="1800">
              <a:latin typeface="Calibri"/>
              <a:cs typeface="Calibri"/>
            </a:endParaRPr>
          </a:p>
          <a:p>
            <a:pPr marL="38100" indent="2116455">
              <a:lnSpc>
                <a:spcPct val="66700"/>
              </a:lnSpc>
              <a:spcBef>
                <a:spcPts val="730"/>
              </a:spcBef>
              <a:tabLst>
                <a:tab pos="1339850" algn="l"/>
                <a:tab pos="2154555" algn="l"/>
                <a:tab pos="2673350" algn="l"/>
                <a:tab pos="3206115" algn="l"/>
                <a:tab pos="4182110" algn="l"/>
                <a:tab pos="5165725" algn="l"/>
              </a:tabLst>
            </a:pPr>
            <a:r>
              <a:rPr sz="1200" spc="-20" dirty="0">
                <a:latin typeface="Calibri"/>
                <a:cs typeface="Calibri"/>
              </a:rPr>
              <a:t>Read</a:t>
            </a:r>
            <a:r>
              <a:rPr sz="1200" dirty="0">
                <a:latin typeface="Calibri"/>
                <a:cs typeface="Calibri"/>
              </a:rPr>
              <a:t>	</a:t>
            </a:r>
            <a:r>
              <a:rPr sz="750" spc="-15" baseline="105555" dirty="0">
                <a:solidFill>
                  <a:srgbClr val="FFFFFF"/>
                </a:solidFill>
                <a:latin typeface="Calibri"/>
                <a:cs typeface="Calibri"/>
              </a:rPr>
              <a:t>Extend</a:t>
            </a:r>
            <a:r>
              <a:rPr sz="750" baseline="105555" dirty="0">
                <a:solidFill>
                  <a:srgbClr val="FFFFFF"/>
                </a:solidFill>
                <a:latin typeface="Calibri"/>
                <a:cs typeface="Calibri"/>
              </a:rPr>
              <a:t>		</a:t>
            </a:r>
            <a:r>
              <a:rPr sz="1800" spc="-20" dirty="0">
                <a:solidFill>
                  <a:srgbClr val="FFFFFF"/>
                </a:solidFill>
                <a:latin typeface="Calibri"/>
                <a:cs typeface="Calibri"/>
              </a:rPr>
              <a:t>Unit</a:t>
            </a:r>
            <a:r>
              <a:rPr sz="1800" dirty="0">
                <a:solidFill>
                  <a:srgbClr val="FFFFFF"/>
                </a:solidFill>
                <a:latin typeface="Calibri"/>
                <a:cs typeface="Calibri"/>
              </a:rPr>
              <a:t>	</a:t>
            </a:r>
            <a:r>
              <a:rPr sz="1800" b="1" spc="-1064" baseline="27777" dirty="0">
                <a:latin typeface="Calibri"/>
                <a:cs typeface="Calibri"/>
              </a:rPr>
              <a:t>R</a:t>
            </a:r>
            <a:r>
              <a:rPr sz="1800" b="1" spc="-67" baseline="30092" dirty="0">
                <a:latin typeface="Calibri"/>
                <a:cs typeface="Calibri"/>
              </a:rPr>
              <a:t>R</a:t>
            </a:r>
            <a:r>
              <a:rPr sz="1800" b="1" spc="-952" baseline="27777" dirty="0">
                <a:latin typeface="Calibri"/>
                <a:cs typeface="Calibri"/>
              </a:rPr>
              <a:t>e</a:t>
            </a:r>
            <a:r>
              <a:rPr sz="1800" b="1" spc="-44" baseline="30092" dirty="0">
                <a:latin typeface="Calibri"/>
                <a:cs typeface="Calibri"/>
              </a:rPr>
              <a:t>e</a:t>
            </a:r>
            <a:r>
              <a:rPr sz="1800" b="1" baseline="30092" dirty="0">
                <a:latin typeface="Calibri"/>
                <a:cs typeface="Calibri"/>
              </a:rPr>
              <a:t> </a:t>
            </a:r>
            <a:r>
              <a:rPr sz="1800" b="1" baseline="2314" dirty="0">
                <a:latin typeface="Calibri"/>
                <a:cs typeface="Calibri"/>
              </a:rPr>
              <a:t>er</a:t>
            </a:r>
            <a:r>
              <a:rPr sz="1800" b="1" spc="75" baseline="2314" dirty="0">
                <a:latin typeface="Calibri"/>
                <a:cs typeface="Calibri"/>
              </a:rPr>
              <a:t> </a:t>
            </a:r>
            <a:r>
              <a:rPr sz="2700" spc="-37" baseline="-9259" dirty="0">
                <a:solidFill>
                  <a:srgbClr val="FFFFFF"/>
                </a:solidFill>
                <a:latin typeface="Calibri"/>
                <a:cs typeface="Calibri"/>
              </a:rPr>
              <a:t>ID/</a:t>
            </a:r>
            <a:r>
              <a:rPr sz="2700" baseline="-9259" dirty="0">
                <a:solidFill>
                  <a:srgbClr val="FFFFFF"/>
                </a:solidFill>
                <a:latin typeface="Calibri"/>
                <a:cs typeface="Calibri"/>
              </a:rPr>
              <a:t>	</a:t>
            </a:r>
            <a:r>
              <a:rPr sz="1800" spc="-15" baseline="18518" dirty="0">
                <a:latin typeface="Calibri"/>
                <a:cs typeface="Calibri"/>
              </a:rPr>
              <a:t>Input</a:t>
            </a:r>
            <a:r>
              <a:rPr sz="1800" baseline="18518" dirty="0">
                <a:latin typeface="Calibri"/>
                <a:cs typeface="Calibri"/>
              </a:rPr>
              <a:t>	</a:t>
            </a:r>
            <a:r>
              <a:rPr sz="1200" dirty="0">
                <a:latin typeface="Calibri"/>
                <a:cs typeface="Calibri"/>
              </a:rPr>
              <a:t>Reg</a:t>
            </a:r>
            <a:r>
              <a:rPr sz="1200" spc="-25" dirty="0">
                <a:latin typeface="Calibri"/>
                <a:cs typeface="Calibri"/>
              </a:rPr>
              <a:t> </a:t>
            </a:r>
            <a:r>
              <a:rPr sz="1200" spc="-50" dirty="0">
                <a:latin typeface="Calibri"/>
                <a:cs typeface="Calibri"/>
              </a:rPr>
              <a:t>B</a:t>
            </a:r>
            <a:r>
              <a:rPr sz="1200" dirty="0">
                <a:latin typeface="Calibri"/>
                <a:cs typeface="Calibri"/>
              </a:rPr>
              <a:t>		</a:t>
            </a:r>
            <a:r>
              <a:rPr sz="2700" spc="-37" baseline="-7716" dirty="0">
                <a:solidFill>
                  <a:srgbClr val="FFFFFF"/>
                </a:solidFill>
                <a:latin typeface="Calibri"/>
                <a:cs typeface="Calibri"/>
              </a:rPr>
              <a:t>EX/</a:t>
            </a:r>
            <a:r>
              <a:rPr sz="2700" baseline="-7716" dirty="0">
                <a:solidFill>
                  <a:srgbClr val="FFFFFF"/>
                </a:solidFill>
                <a:latin typeface="Calibri"/>
                <a:cs typeface="Calibri"/>
              </a:rPr>
              <a:t>		</a:t>
            </a:r>
            <a:r>
              <a:rPr sz="1800" b="1" spc="-337" baseline="27777" dirty="0">
                <a:latin typeface="Calibri"/>
                <a:cs typeface="Calibri"/>
              </a:rPr>
              <a:t>D</a:t>
            </a:r>
            <a:r>
              <a:rPr sz="1800" b="1" spc="-2362" baseline="27777" dirty="0">
                <a:latin typeface="Calibri"/>
                <a:cs typeface="Calibri"/>
              </a:rPr>
              <a:t>a</a:t>
            </a:r>
            <a:r>
              <a:rPr sz="1800" b="1" spc="-337" baseline="27777" dirty="0">
                <a:latin typeface="Calibri"/>
                <a:cs typeface="Calibri"/>
              </a:rPr>
              <a:t>Da</a:t>
            </a:r>
            <a:endParaRPr sz="1800" baseline="27777">
              <a:latin typeface="Calibri"/>
              <a:cs typeface="Calibri"/>
            </a:endParaRPr>
          </a:p>
          <a:p>
            <a:pPr marL="1339850">
              <a:lnSpc>
                <a:spcPts val="620"/>
              </a:lnSpc>
            </a:pPr>
            <a:r>
              <a:rPr sz="1200" spc="-20" dirty="0">
                <a:latin typeface="Calibri"/>
                <a:cs typeface="Calibri"/>
              </a:rPr>
              <a:t>Read</a:t>
            </a:r>
            <a:endParaRPr sz="1200">
              <a:latin typeface="Calibri"/>
              <a:cs typeface="Calibri"/>
            </a:endParaRPr>
          </a:p>
          <a:p>
            <a:pPr marL="239395">
              <a:lnSpc>
                <a:spcPts val="1415"/>
              </a:lnSpc>
              <a:tabLst>
                <a:tab pos="1339850" algn="l"/>
                <a:tab pos="1906270" algn="l"/>
                <a:tab pos="3119120" algn="l"/>
                <a:tab pos="4199255" algn="l"/>
              </a:tabLst>
            </a:pPr>
            <a:r>
              <a:rPr sz="1800" spc="-25" dirty="0">
                <a:solidFill>
                  <a:srgbClr val="FFFFFF"/>
                </a:solidFill>
                <a:latin typeface="Calibri"/>
                <a:cs typeface="Calibri"/>
              </a:rPr>
              <a:t>EX</a:t>
            </a:r>
            <a:r>
              <a:rPr sz="1800" dirty="0">
                <a:solidFill>
                  <a:srgbClr val="FFFFFF"/>
                </a:solidFill>
                <a:latin typeface="Calibri"/>
                <a:cs typeface="Calibri"/>
              </a:rPr>
              <a:t>	</a:t>
            </a:r>
            <a:r>
              <a:rPr sz="1200" dirty="0">
                <a:latin typeface="Calibri"/>
                <a:cs typeface="Calibri"/>
              </a:rPr>
              <a:t>Reg</a:t>
            </a:r>
            <a:r>
              <a:rPr sz="1200" spc="-25" dirty="0">
                <a:latin typeface="Calibri"/>
                <a:cs typeface="Calibri"/>
              </a:rPr>
              <a:t> </a:t>
            </a:r>
            <a:r>
              <a:rPr sz="1200" spc="-50" dirty="0">
                <a:latin typeface="Calibri"/>
                <a:cs typeface="Calibri"/>
              </a:rPr>
              <a:t>A</a:t>
            </a:r>
            <a:r>
              <a:rPr sz="1200" dirty="0">
                <a:latin typeface="Calibri"/>
                <a:cs typeface="Calibri"/>
              </a:rPr>
              <a:t>	</a:t>
            </a:r>
            <a:r>
              <a:rPr sz="1800" baseline="34722" dirty="0">
                <a:latin typeface="Calibri"/>
                <a:cs typeface="Calibri"/>
              </a:rPr>
              <a:t>ALU</a:t>
            </a:r>
            <a:r>
              <a:rPr sz="1800" spc="-67" baseline="34722" dirty="0">
                <a:latin typeface="Calibri"/>
                <a:cs typeface="Calibri"/>
              </a:rPr>
              <a:t> </a:t>
            </a:r>
            <a:r>
              <a:rPr sz="1800" spc="-37" baseline="34722" dirty="0">
                <a:latin typeface="Calibri"/>
                <a:cs typeface="Calibri"/>
              </a:rPr>
              <a:t>Src</a:t>
            </a:r>
            <a:r>
              <a:rPr sz="1800" baseline="34722" dirty="0">
                <a:latin typeface="Calibri"/>
                <a:cs typeface="Calibri"/>
              </a:rPr>
              <a:t>	</a:t>
            </a:r>
            <a:r>
              <a:rPr sz="2700" spc="-37" baseline="3086" dirty="0">
                <a:solidFill>
                  <a:srgbClr val="FFFFFF"/>
                </a:solidFill>
                <a:latin typeface="Calibri"/>
                <a:cs typeface="Calibri"/>
              </a:rPr>
              <a:t>Mem</a:t>
            </a:r>
            <a:r>
              <a:rPr sz="2700" baseline="3086" dirty="0">
                <a:solidFill>
                  <a:srgbClr val="FFFFFF"/>
                </a:solidFill>
                <a:latin typeface="Calibri"/>
                <a:cs typeface="Calibri"/>
              </a:rPr>
              <a:t>	</a:t>
            </a:r>
            <a:r>
              <a:rPr sz="2700" spc="-30" baseline="-16975" dirty="0">
                <a:solidFill>
                  <a:srgbClr val="FFFFFF"/>
                </a:solidFill>
                <a:latin typeface="Calibri"/>
                <a:cs typeface="Calibri"/>
              </a:rPr>
              <a:t>Data</a:t>
            </a:r>
            <a:endParaRPr sz="2700" baseline="-16975">
              <a:latin typeface="Calibri"/>
              <a:cs typeface="Calibri"/>
            </a:endParaRPr>
          </a:p>
          <a:p>
            <a:pPr marR="1143635" algn="ctr">
              <a:lnSpc>
                <a:spcPts val="994"/>
              </a:lnSpc>
            </a:pPr>
            <a:r>
              <a:rPr sz="1200" spc="-10" dirty="0">
                <a:latin typeface="Calibri"/>
                <a:cs typeface="Calibri"/>
              </a:rPr>
              <a:t>Select</a:t>
            </a:r>
            <a:endParaRPr sz="1200">
              <a:latin typeface="Calibri"/>
              <a:cs typeface="Calibri"/>
            </a:endParaRPr>
          </a:p>
          <a:p>
            <a:pPr marR="333375" algn="r">
              <a:lnSpc>
                <a:spcPts val="2130"/>
              </a:lnSpc>
            </a:pPr>
            <a:r>
              <a:rPr sz="1800" spc="-10" dirty="0">
                <a:solidFill>
                  <a:srgbClr val="FFFFFF"/>
                </a:solidFill>
                <a:latin typeface="Calibri"/>
                <a:cs typeface="Calibri"/>
              </a:rPr>
              <a:t>Memory</a:t>
            </a:r>
            <a:endParaRPr sz="1800">
              <a:latin typeface="Calibri"/>
              <a:cs typeface="Calibri"/>
            </a:endParaRPr>
          </a:p>
          <a:p>
            <a:pPr marL="546100">
              <a:lnSpc>
                <a:spcPts val="1110"/>
              </a:lnSpc>
            </a:pPr>
            <a:r>
              <a:rPr sz="1200" dirty="0">
                <a:latin typeface="Calibri"/>
                <a:cs typeface="Calibri"/>
              </a:rPr>
              <a:t>Control</a:t>
            </a:r>
            <a:r>
              <a:rPr sz="1200" spc="-45" dirty="0">
                <a:latin typeface="Calibri"/>
                <a:cs typeface="Calibri"/>
              </a:rPr>
              <a:t> </a:t>
            </a:r>
            <a:r>
              <a:rPr sz="1200" spc="-10" dirty="0">
                <a:latin typeface="Calibri"/>
                <a:cs typeface="Calibri"/>
              </a:rPr>
              <a:t>Signals:</a:t>
            </a:r>
            <a:endParaRPr sz="1200">
              <a:latin typeface="Calibri"/>
              <a:cs typeface="Calibri"/>
            </a:endParaRPr>
          </a:p>
          <a:p>
            <a:pPr marL="546100">
              <a:lnSpc>
                <a:spcPts val="1800"/>
              </a:lnSpc>
              <a:tabLst>
                <a:tab pos="2088514" algn="l"/>
                <a:tab pos="4441825" algn="l"/>
              </a:tabLst>
            </a:pPr>
            <a:r>
              <a:rPr sz="1200" dirty="0">
                <a:latin typeface="Calibri"/>
                <a:cs typeface="Calibri"/>
              </a:rPr>
              <a:t>Op </a:t>
            </a:r>
            <a:r>
              <a:rPr sz="1200" spc="-10" dirty="0">
                <a:latin typeface="Calibri"/>
                <a:cs typeface="Calibri"/>
              </a:rPr>
              <a:t>select</a:t>
            </a:r>
            <a:r>
              <a:rPr sz="1200" dirty="0">
                <a:latin typeface="Calibri"/>
                <a:cs typeface="Calibri"/>
              </a:rPr>
              <a:t>	</a:t>
            </a:r>
            <a:r>
              <a:rPr sz="2700" spc="-37" baseline="10802" dirty="0">
                <a:solidFill>
                  <a:srgbClr val="FFFFFF"/>
                </a:solidFill>
                <a:latin typeface="Calibri"/>
                <a:cs typeface="Calibri"/>
              </a:rPr>
              <a:t>ALU</a:t>
            </a:r>
            <a:r>
              <a:rPr sz="2700" baseline="10802" dirty="0">
                <a:solidFill>
                  <a:srgbClr val="FFFFFF"/>
                </a:solidFill>
                <a:latin typeface="Calibri"/>
                <a:cs typeface="Calibri"/>
              </a:rPr>
              <a:t>	</a:t>
            </a:r>
            <a:r>
              <a:rPr sz="1200" spc="-10" dirty="0">
                <a:latin typeface="Calibri"/>
                <a:cs typeface="Calibri"/>
              </a:rPr>
              <a:t>MemRead/</a:t>
            </a:r>
            <a:endParaRPr sz="1200">
              <a:latin typeface="Calibri"/>
              <a:cs typeface="Calibri"/>
            </a:endParaRPr>
          </a:p>
          <a:p>
            <a:pPr marL="546100">
              <a:lnSpc>
                <a:spcPts val="1380"/>
              </a:lnSpc>
              <a:tabLst>
                <a:tab pos="4441825" algn="l"/>
              </a:tabLst>
            </a:pPr>
            <a:r>
              <a:rPr sz="1200" b="1" dirty="0">
                <a:latin typeface="Calibri"/>
                <a:cs typeface="Calibri"/>
              </a:rPr>
              <a:t>op =</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x,</a:t>
            </a:r>
            <a:r>
              <a:rPr sz="1200" b="1" spc="-5" dirty="0">
                <a:latin typeface="Calibri"/>
                <a:cs typeface="Calibri"/>
              </a:rPr>
              <a:t> </a:t>
            </a:r>
            <a:r>
              <a:rPr sz="1200" b="1" spc="-35" dirty="0">
                <a:latin typeface="Calibri"/>
                <a:cs typeface="Calibri"/>
              </a:rPr>
              <a:t>/]</a:t>
            </a:r>
            <a:r>
              <a:rPr sz="1200" b="1" dirty="0">
                <a:latin typeface="Calibri"/>
                <a:cs typeface="Calibri"/>
              </a:rPr>
              <a:t>	</a:t>
            </a:r>
            <a:r>
              <a:rPr sz="1200" spc="-10" dirty="0">
                <a:latin typeface="Calibri"/>
                <a:cs typeface="Calibri"/>
              </a:rPr>
              <a:t>MemWrite</a:t>
            </a:r>
            <a:endParaRPr sz="1200">
              <a:latin typeface="Calibri"/>
              <a:cs typeface="Calibri"/>
            </a:endParaRPr>
          </a:p>
        </p:txBody>
      </p:sp>
      <p:grpSp>
        <p:nvGrpSpPr>
          <p:cNvPr id="119" name="object 119"/>
          <p:cNvGrpSpPr/>
          <p:nvPr/>
        </p:nvGrpSpPr>
        <p:grpSpPr>
          <a:xfrm>
            <a:off x="3338829" y="2425954"/>
            <a:ext cx="5302885" cy="2137410"/>
            <a:chOff x="3338829" y="2425954"/>
            <a:chExt cx="5302885" cy="2137410"/>
          </a:xfrm>
        </p:grpSpPr>
        <p:sp>
          <p:nvSpPr>
            <p:cNvPr id="120" name="object 120"/>
            <p:cNvSpPr/>
            <p:nvPr/>
          </p:nvSpPr>
          <p:spPr>
            <a:xfrm>
              <a:off x="3345179" y="2432304"/>
              <a:ext cx="5290185" cy="2124710"/>
            </a:xfrm>
            <a:custGeom>
              <a:avLst/>
              <a:gdLst/>
              <a:ahLst/>
              <a:cxnLst/>
              <a:rect l="l" t="t" r="r" b="b"/>
              <a:pathLst>
                <a:path w="5290184" h="2124710">
                  <a:moveTo>
                    <a:pt x="5289804" y="0"/>
                  </a:moveTo>
                  <a:lnTo>
                    <a:pt x="0" y="0"/>
                  </a:lnTo>
                  <a:lnTo>
                    <a:pt x="0" y="2124456"/>
                  </a:lnTo>
                  <a:lnTo>
                    <a:pt x="5289804" y="2124456"/>
                  </a:lnTo>
                  <a:lnTo>
                    <a:pt x="5289804" y="0"/>
                  </a:lnTo>
                  <a:close/>
                </a:path>
              </a:pathLst>
            </a:custGeom>
            <a:solidFill>
              <a:srgbClr val="FFFFFF"/>
            </a:solidFill>
          </p:spPr>
          <p:txBody>
            <a:bodyPr wrap="square" lIns="0" tIns="0" rIns="0" bIns="0" rtlCol="0"/>
            <a:lstStyle/>
            <a:p>
              <a:endParaRPr/>
            </a:p>
          </p:txBody>
        </p:sp>
        <p:sp>
          <p:nvSpPr>
            <p:cNvPr id="121" name="object 121"/>
            <p:cNvSpPr/>
            <p:nvPr/>
          </p:nvSpPr>
          <p:spPr>
            <a:xfrm>
              <a:off x="3345179" y="2432304"/>
              <a:ext cx="5290185" cy="2124710"/>
            </a:xfrm>
            <a:custGeom>
              <a:avLst/>
              <a:gdLst/>
              <a:ahLst/>
              <a:cxnLst/>
              <a:rect l="l" t="t" r="r" b="b"/>
              <a:pathLst>
                <a:path w="5290184" h="2124710">
                  <a:moveTo>
                    <a:pt x="0" y="2124456"/>
                  </a:moveTo>
                  <a:lnTo>
                    <a:pt x="5289804" y="2124456"/>
                  </a:lnTo>
                  <a:lnTo>
                    <a:pt x="5289804" y="0"/>
                  </a:lnTo>
                  <a:lnTo>
                    <a:pt x="0" y="0"/>
                  </a:lnTo>
                  <a:lnTo>
                    <a:pt x="0" y="2124456"/>
                  </a:lnTo>
                  <a:close/>
                </a:path>
              </a:pathLst>
            </a:custGeom>
            <a:ln w="12700">
              <a:solidFill>
                <a:srgbClr val="000000"/>
              </a:solidFill>
            </a:ln>
          </p:spPr>
          <p:txBody>
            <a:bodyPr wrap="square" lIns="0" tIns="0" rIns="0" bIns="0" rtlCol="0"/>
            <a:lstStyle/>
            <a:p>
              <a:endParaRPr/>
            </a:p>
          </p:txBody>
        </p:sp>
      </p:grpSp>
      <p:sp>
        <p:nvSpPr>
          <p:cNvPr id="122" name="object 122"/>
          <p:cNvSpPr txBox="1"/>
          <p:nvPr/>
        </p:nvSpPr>
        <p:spPr>
          <a:xfrm>
            <a:off x="4289805" y="2507107"/>
            <a:ext cx="3400425" cy="299720"/>
          </a:xfrm>
          <a:prstGeom prst="rect">
            <a:avLst/>
          </a:prstGeom>
        </p:spPr>
        <p:txBody>
          <a:bodyPr vert="horz" wrap="square" lIns="0" tIns="12700" rIns="0" bIns="0" rtlCol="0">
            <a:spAutoFit/>
          </a:bodyPr>
          <a:lstStyle/>
          <a:p>
            <a:pPr marL="12700">
              <a:lnSpc>
                <a:spcPct val="100000"/>
              </a:lnSpc>
              <a:spcBef>
                <a:spcPts val="100"/>
              </a:spcBef>
            </a:pPr>
            <a:r>
              <a:rPr sz="1800" b="1" spc="-30" dirty="0">
                <a:latin typeface="Calibri"/>
                <a:cs typeface="Calibri"/>
              </a:rPr>
              <a:t>Takeaway</a:t>
            </a:r>
            <a:r>
              <a:rPr sz="1800" b="1" spc="-40" dirty="0">
                <a:latin typeface="Calibri"/>
                <a:cs typeface="Calibri"/>
              </a:rPr>
              <a:t> </a:t>
            </a:r>
            <a:r>
              <a:rPr sz="1800" b="1" dirty="0">
                <a:latin typeface="Calibri"/>
                <a:cs typeface="Calibri"/>
              </a:rPr>
              <a:t>point</a:t>
            </a:r>
            <a:r>
              <a:rPr sz="1800" b="1" spc="-35" dirty="0">
                <a:latin typeface="Calibri"/>
                <a:cs typeface="Calibri"/>
              </a:rPr>
              <a:t> </a:t>
            </a:r>
            <a:r>
              <a:rPr sz="1800" b="1" dirty="0">
                <a:latin typeface="Calibri"/>
                <a:cs typeface="Calibri"/>
              </a:rPr>
              <a:t>on</a:t>
            </a:r>
            <a:r>
              <a:rPr sz="1800" b="1" spc="-30" dirty="0">
                <a:latin typeface="Calibri"/>
                <a:cs typeface="Calibri"/>
              </a:rPr>
              <a:t> </a:t>
            </a:r>
            <a:r>
              <a:rPr sz="1800" b="1" dirty="0">
                <a:latin typeface="Calibri"/>
                <a:cs typeface="Calibri"/>
              </a:rPr>
              <a:t>pipeline</a:t>
            </a:r>
            <a:r>
              <a:rPr sz="1800" b="1" spc="-20" dirty="0">
                <a:latin typeface="Calibri"/>
                <a:cs typeface="Calibri"/>
              </a:rPr>
              <a:t> </a:t>
            </a:r>
            <a:r>
              <a:rPr sz="1800" b="1" spc="-10" dirty="0">
                <a:latin typeface="Calibri"/>
                <a:cs typeface="Calibri"/>
              </a:rPr>
              <a:t>control:</a:t>
            </a:r>
            <a:endParaRPr sz="1800">
              <a:latin typeface="Calibri"/>
              <a:cs typeface="Calibri"/>
            </a:endParaRPr>
          </a:p>
        </p:txBody>
      </p:sp>
      <p:sp>
        <p:nvSpPr>
          <p:cNvPr id="123" name="object 123"/>
          <p:cNvSpPr txBox="1"/>
          <p:nvPr/>
        </p:nvSpPr>
        <p:spPr>
          <a:xfrm>
            <a:off x="3646423" y="2781122"/>
            <a:ext cx="4692650"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Need</a:t>
            </a:r>
            <a:r>
              <a:rPr sz="1800" spc="-20"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route</a:t>
            </a:r>
            <a:r>
              <a:rPr sz="1800" spc="-10" dirty="0">
                <a:latin typeface="Calibri"/>
                <a:cs typeface="Calibri"/>
              </a:rPr>
              <a:t> </a:t>
            </a:r>
            <a:r>
              <a:rPr sz="1800" dirty="0">
                <a:latin typeface="Calibri"/>
                <a:cs typeface="Calibri"/>
              </a:rPr>
              <a:t>signals</a:t>
            </a:r>
            <a:r>
              <a:rPr sz="1800" spc="-20"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a</a:t>
            </a:r>
            <a:r>
              <a:rPr sz="1800" spc="-25" dirty="0">
                <a:latin typeface="Calibri"/>
                <a:cs typeface="Calibri"/>
              </a:rPr>
              <a:t> </a:t>
            </a:r>
            <a:r>
              <a:rPr sz="1800" dirty="0">
                <a:latin typeface="Calibri"/>
                <a:cs typeface="Calibri"/>
              </a:rPr>
              <a:t>pipeline</a:t>
            </a:r>
            <a:r>
              <a:rPr sz="1800" spc="5" dirty="0">
                <a:latin typeface="Calibri"/>
                <a:cs typeface="Calibri"/>
              </a:rPr>
              <a:t> </a:t>
            </a:r>
            <a:r>
              <a:rPr sz="1800" dirty="0">
                <a:latin typeface="Calibri"/>
                <a:cs typeface="Calibri"/>
              </a:rPr>
              <a:t>stage</a:t>
            </a:r>
            <a:r>
              <a:rPr sz="1800" spc="-20" dirty="0">
                <a:latin typeface="Calibri"/>
                <a:cs typeface="Calibri"/>
              </a:rPr>
              <a:t> </a:t>
            </a:r>
            <a:r>
              <a:rPr sz="1800" dirty="0">
                <a:latin typeface="Calibri"/>
                <a:cs typeface="Calibri"/>
              </a:rPr>
              <a:t>(from</a:t>
            </a:r>
            <a:r>
              <a:rPr sz="1800" spc="-5" dirty="0">
                <a:latin typeface="Calibri"/>
                <a:cs typeface="Calibri"/>
              </a:rPr>
              <a:t> </a:t>
            </a:r>
            <a:r>
              <a:rPr sz="1800" spc="-25" dirty="0">
                <a:latin typeface="Calibri"/>
                <a:cs typeface="Calibri"/>
              </a:rPr>
              <a:t>the</a:t>
            </a:r>
            <a:endParaRPr sz="1800">
              <a:latin typeface="Calibri"/>
              <a:cs typeface="Calibri"/>
            </a:endParaRPr>
          </a:p>
        </p:txBody>
      </p:sp>
      <p:sp>
        <p:nvSpPr>
          <p:cNvPr id="124" name="object 124"/>
          <p:cNvSpPr txBox="1"/>
          <p:nvPr/>
        </p:nvSpPr>
        <p:spPr>
          <a:xfrm>
            <a:off x="3867658" y="3056001"/>
            <a:ext cx="424624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decoded</a:t>
            </a:r>
            <a:r>
              <a:rPr sz="1800" spc="-20" dirty="0">
                <a:latin typeface="Calibri"/>
                <a:cs typeface="Calibri"/>
              </a:rPr>
              <a:t> </a:t>
            </a:r>
            <a:r>
              <a:rPr sz="1800" dirty="0">
                <a:latin typeface="Calibri"/>
                <a:cs typeface="Calibri"/>
              </a:rPr>
              <a:t>instruction,</a:t>
            </a:r>
            <a:r>
              <a:rPr sz="1800" spc="10" dirty="0">
                <a:latin typeface="Calibri"/>
                <a:cs typeface="Calibri"/>
              </a:rPr>
              <a:t> </a:t>
            </a:r>
            <a:r>
              <a:rPr sz="1800" dirty="0">
                <a:latin typeface="Calibri"/>
                <a:cs typeface="Calibri"/>
              </a:rPr>
              <a:t>or</a:t>
            </a:r>
            <a:r>
              <a:rPr sz="1800" spc="-15" dirty="0">
                <a:latin typeface="Calibri"/>
                <a:cs typeface="Calibri"/>
              </a:rPr>
              <a:t> </a:t>
            </a:r>
            <a:r>
              <a:rPr sz="1800" dirty="0">
                <a:latin typeface="Calibri"/>
                <a:cs typeface="Calibri"/>
              </a:rPr>
              <a:t>from</a:t>
            </a:r>
            <a:r>
              <a:rPr sz="1800" spc="-25" dirty="0">
                <a:latin typeface="Calibri"/>
                <a:cs typeface="Calibri"/>
              </a:rPr>
              <a:t> </a:t>
            </a:r>
            <a:r>
              <a:rPr sz="1800" dirty="0">
                <a:latin typeface="Calibri"/>
                <a:cs typeface="Calibri"/>
              </a:rPr>
              <a:t>an</a:t>
            </a:r>
            <a:r>
              <a:rPr sz="1800" spc="-5" dirty="0">
                <a:latin typeface="Calibri"/>
                <a:cs typeface="Calibri"/>
              </a:rPr>
              <a:t> </a:t>
            </a:r>
            <a:r>
              <a:rPr sz="1800" dirty="0">
                <a:latin typeface="Calibri"/>
                <a:cs typeface="Calibri"/>
              </a:rPr>
              <a:t>earlier</a:t>
            </a:r>
            <a:r>
              <a:rPr sz="1800" spc="-5" dirty="0">
                <a:latin typeface="Calibri"/>
                <a:cs typeface="Calibri"/>
              </a:rPr>
              <a:t> </a:t>
            </a:r>
            <a:r>
              <a:rPr sz="1800" spc="-10" dirty="0">
                <a:latin typeface="Calibri"/>
                <a:cs typeface="Calibri"/>
              </a:rPr>
              <a:t>stage)</a:t>
            </a:r>
            <a:endParaRPr sz="1800">
              <a:latin typeface="Calibri"/>
              <a:cs typeface="Calibri"/>
            </a:endParaRPr>
          </a:p>
        </p:txBody>
      </p:sp>
      <p:sp>
        <p:nvSpPr>
          <p:cNvPr id="125" name="object 125"/>
          <p:cNvSpPr txBox="1"/>
          <p:nvPr/>
        </p:nvSpPr>
        <p:spPr>
          <a:xfrm>
            <a:off x="5797041" y="3330321"/>
            <a:ext cx="384175" cy="299720"/>
          </a:xfrm>
          <a:prstGeom prst="rect">
            <a:avLst/>
          </a:prstGeom>
        </p:spPr>
        <p:txBody>
          <a:bodyPr vert="horz" wrap="square" lIns="0" tIns="12700" rIns="0" bIns="0" rtlCol="0">
            <a:spAutoFit/>
          </a:bodyPr>
          <a:lstStyle/>
          <a:p>
            <a:pPr marL="12700">
              <a:lnSpc>
                <a:spcPct val="100000"/>
              </a:lnSpc>
              <a:spcBef>
                <a:spcPts val="100"/>
              </a:spcBef>
            </a:pPr>
            <a:r>
              <a:rPr sz="1800" b="1" spc="-25" dirty="0">
                <a:latin typeface="Calibri"/>
                <a:cs typeface="Calibri"/>
              </a:rPr>
              <a:t>and</a:t>
            </a:r>
            <a:endParaRPr sz="1800">
              <a:latin typeface="Calibri"/>
              <a:cs typeface="Calibri"/>
            </a:endParaRPr>
          </a:p>
        </p:txBody>
      </p:sp>
      <p:sp>
        <p:nvSpPr>
          <p:cNvPr id="126" name="object 126"/>
          <p:cNvSpPr txBox="1"/>
          <p:nvPr/>
        </p:nvSpPr>
        <p:spPr>
          <a:xfrm>
            <a:off x="3666235" y="3604641"/>
            <a:ext cx="465264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need</a:t>
            </a:r>
            <a:r>
              <a:rPr sz="1800" spc="-25" dirty="0">
                <a:latin typeface="Calibri"/>
                <a:cs typeface="Calibri"/>
              </a:rPr>
              <a:t> </a:t>
            </a:r>
            <a:r>
              <a:rPr sz="1800" dirty="0">
                <a:latin typeface="Calibri"/>
                <a:cs typeface="Calibri"/>
              </a:rPr>
              <a:t>to</a:t>
            </a:r>
            <a:r>
              <a:rPr sz="1800" spc="-30" dirty="0">
                <a:latin typeface="Calibri"/>
                <a:cs typeface="Calibri"/>
              </a:rPr>
              <a:t> </a:t>
            </a:r>
            <a:r>
              <a:rPr sz="1800" dirty="0">
                <a:latin typeface="Calibri"/>
                <a:cs typeface="Calibri"/>
              </a:rPr>
              <a:t>have</a:t>
            </a:r>
            <a:r>
              <a:rPr sz="1800" spc="-30" dirty="0">
                <a:latin typeface="Calibri"/>
                <a:cs typeface="Calibri"/>
              </a:rPr>
              <a:t> </a:t>
            </a:r>
            <a:r>
              <a:rPr sz="1800" dirty="0">
                <a:latin typeface="Calibri"/>
                <a:cs typeface="Calibri"/>
              </a:rPr>
              <a:t>sufficient</a:t>
            </a:r>
            <a:r>
              <a:rPr sz="1800" spc="-30" dirty="0">
                <a:latin typeface="Calibri"/>
                <a:cs typeface="Calibri"/>
              </a:rPr>
              <a:t> </a:t>
            </a:r>
            <a:r>
              <a:rPr sz="1800" dirty="0">
                <a:latin typeface="Calibri"/>
                <a:cs typeface="Calibri"/>
              </a:rPr>
              <a:t>signals</a:t>
            </a:r>
            <a:r>
              <a:rPr sz="1800" spc="-20" dirty="0">
                <a:latin typeface="Calibri"/>
                <a:cs typeface="Calibri"/>
              </a:rPr>
              <a:t> </a:t>
            </a:r>
            <a:r>
              <a:rPr sz="1800" dirty="0">
                <a:latin typeface="Calibri"/>
                <a:cs typeface="Calibri"/>
              </a:rPr>
              <a:t>available</a:t>
            </a:r>
            <a:r>
              <a:rPr sz="1800" spc="-25" dirty="0">
                <a:latin typeface="Calibri"/>
                <a:cs typeface="Calibri"/>
              </a:rPr>
              <a:t> </a:t>
            </a:r>
            <a:r>
              <a:rPr sz="1800" dirty="0">
                <a:latin typeface="Calibri"/>
                <a:cs typeface="Calibri"/>
              </a:rPr>
              <a:t>to</a:t>
            </a:r>
            <a:r>
              <a:rPr sz="1800" spc="-25" dirty="0">
                <a:latin typeface="Calibri"/>
                <a:cs typeface="Calibri"/>
              </a:rPr>
              <a:t> </a:t>
            </a:r>
            <a:r>
              <a:rPr sz="1800" spc="-10" dirty="0">
                <a:latin typeface="Calibri"/>
                <a:cs typeface="Calibri"/>
              </a:rPr>
              <a:t>control</a:t>
            </a:r>
            <a:endParaRPr sz="1800">
              <a:latin typeface="Calibri"/>
              <a:cs typeface="Calibri"/>
            </a:endParaRPr>
          </a:p>
        </p:txBody>
      </p:sp>
      <p:sp>
        <p:nvSpPr>
          <p:cNvPr id="127" name="object 127"/>
          <p:cNvSpPr txBox="1"/>
          <p:nvPr/>
        </p:nvSpPr>
        <p:spPr>
          <a:xfrm>
            <a:off x="4853685" y="3878656"/>
            <a:ext cx="2272665"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units</a:t>
            </a:r>
            <a:r>
              <a:rPr sz="1800" spc="-10" dirty="0">
                <a:latin typeface="Calibri"/>
                <a:cs typeface="Calibri"/>
              </a:rPr>
              <a:t> </a:t>
            </a:r>
            <a:r>
              <a:rPr sz="1800" dirty="0">
                <a:latin typeface="Calibri"/>
                <a:cs typeface="Calibri"/>
              </a:rPr>
              <a:t>in a pipeline</a:t>
            </a:r>
            <a:r>
              <a:rPr sz="1800" spc="20" dirty="0">
                <a:latin typeface="Calibri"/>
                <a:cs typeface="Calibri"/>
              </a:rPr>
              <a:t> </a:t>
            </a:r>
            <a:r>
              <a:rPr sz="1800" spc="-10" dirty="0">
                <a:latin typeface="Calibri"/>
                <a:cs typeface="Calibri"/>
              </a:rPr>
              <a:t>stage.</a:t>
            </a:r>
            <a:endParaRPr sz="18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79831" y="1708404"/>
            <a:ext cx="6155690" cy="3627120"/>
            <a:chOff x="179831" y="1708404"/>
            <a:chExt cx="6155690" cy="3627120"/>
          </a:xfrm>
        </p:grpSpPr>
        <p:sp>
          <p:nvSpPr>
            <p:cNvPr id="3" name="object 3"/>
            <p:cNvSpPr/>
            <p:nvPr/>
          </p:nvSpPr>
          <p:spPr>
            <a:xfrm>
              <a:off x="198881" y="1727454"/>
              <a:ext cx="1663064" cy="3589020"/>
            </a:xfrm>
            <a:custGeom>
              <a:avLst/>
              <a:gdLst/>
              <a:ahLst/>
              <a:cxnLst/>
              <a:rect l="l" t="t" r="r" b="b"/>
              <a:pathLst>
                <a:path w="1663064" h="3589020">
                  <a:moveTo>
                    <a:pt x="0" y="3589020"/>
                  </a:moveTo>
                  <a:lnTo>
                    <a:pt x="1662683" y="3589020"/>
                  </a:lnTo>
                  <a:lnTo>
                    <a:pt x="1662683" y="0"/>
                  </a:lnTo>
                  <a:lnTo>
                    <a:pt x="0" y="0"/>
                  </a:lnTo>
                  <a:lnTo>
                    <a:pt x="0" y="3589020"/>
                  </a:lnTo>
                  <a:close/>
                </a:path>
              </a:pathLst>
            </a:custGeom>
            <a:ln w="38100">
              <a:solidFill>
                <a:srgbClr val="2E528F"/>
              </a:solidFill>
            </a:ln>
          </p:spPr>
          <p:txBody>
            <a:bodyPr wrap="square" lIns="0" tIns="0" rIns="0" bIns="0" rtlCol="0"/>
            <a:lstStyle/>
            <a:p>
              <a:endParaRPr/>
            </a:p>
          </p:txBody>
        </p:sp>
        <p:sp>
          <p:nvSpPr>
            <p:cNvPr id="4" name="object 4"/>
            <p:cNvSpPr/>
            <p:nvPr/>
          </p:nvSpPr>
          <p:spPr>
            <a:xfrm>
              <a:off x="4867655" y="3899916"/>
              <a:ext cx="1461770" cy="433070"/>
            </a:xfrm>
            <a:custGeom>
              <a:avLst/>
              <a:gdLst/>
              <a:ahLst/>
              <a:cxnLst/>
              <a:rect l="l" t="t" r="r" b="b"/>
              <a:pathLst>
                <a:path w="1461770" h="433070">
                  <a:moveTo>
                    <a:pt x="1461516" y="0"/>
                  </a:moveTo>
                  <a:lnTo>
                    <a:pt x="0" y="0"/>
                  </a:lnTo>
                  <a:lnTo>
                    <a:pt x="292354" y="432815"/>
                  </a:lnTo>
                  <a:lnTo>
                    <a:pt x="1169162" y="432815"/>
                  </a:lnTo>
                  <a:lnTo>
                    <a:pt x="1461516" y="0"/>
                  </a:lnTo>
                  <a:close/>
                </a:path>
              </a:pathLst>
            </a:custGeom>
            <a:solidFill>
              <a:srgbClr val="4471C4"/>
            </a:solidFill>
          </p:spPr>
          <p:txBody>
            <a:bodyPr wrap="square" lIns="0" tIns="0" rIns="0" bIns="0" rtlCol="0"/>
            <a:lstStyle/>
            <a:p>
              <a:endParaRPr/>
            </a:p>
          </p:txBody>
        </p:sp>
        <p:sp>
          <p:nvSpPr>
            <p:cNvPr id="5" name="object 5"/>
            <p:cNvSpPr/>
            <p:nvPr/>
          </p:nvSpPr>
          <p:spPr>
            <a:xfrm>
              <a:off x="4867655" y="3899916"/>
              <a:ext cx="1461770" cy="433070"/>
            </a:xfrm>
            <a:custGeom>
              <a:avLst/>
              <a:gdLst/>
              <a:ahLst/>
              <a:cxnLst/>
              <a:rect l="l" t="t" r="r" b="b"/>
              <a:pathLst>
                <a:path w="1461770" h="433070">
                  <a:moveTo>
                    <a:pt x="0" y="0"/>
                  </a:moveTo>
                  <a:lnTo>
                    <a:pt x="1461516" y="0"/>
                  </a:lnTo>
                  <a:lnTo>
                    <a:pt x="1169162" y="432815"/>
                  </a:lnTo>
                  <a:lnTo>
                    <a:pt x="292354" y="432815"/>
                  </a:lnTo>
                  <a:lnTo>
                    <a:pt x="0" y="0"/>
                  </a:lnTo>
                  <a:close/>
                </a:path>
              </a:pathLst>
            </a:custGeom>
            <a:ln w="12700">
              <a:solidFill>
                <a:srgbClr val="2E528F"/>
              </a:solidFill>
            </a:ln>
          </p:spPr>
          <p:txBody>
            <a:bodyPr wrap="square" lIns="0" tIns="0" rIns="0" bIns="0" rtlCol="0"/>
            <a:lstStyle/>
            <a:p>
              <a:endParaRPr/>
            </a:p>
          </p:txBody>
        </p:sp>
        <p:sp>
          <p:nvSpPr>
            <p:cNvPr id="6" name="object 6"/>
            <p:cNvSpPr/>
            <p:nvPr/>
          </p:nvSpPr>
          <p:spPr>
            <a:xfrm>
              <a:off x="5414772" y="3899916"/>
              <a:ext cx="358140" cy="151130"/>
            </a:xfrm>
            <a:custGeom>
              <a:avLst/>
              <a:gdLst/>
              <a:ahLst/>
              <a:cxnLst/>
              <a:rect l="l" t="t" r="r" b="b"/>
              <a:pathLst>
                <a:path w="358139" h="151129">
                  <a:moveTo>
                    <a:pt x="358139" y="0"/>
                  </a:moveTo>
                  <a:lnTo>
                    <a:pt x="0" y="0"/>
                  </a:lnTo>
                  <a:lnTo>
                    <a:pt x="179069" y="150875"/>
                  </a:lnTo>
                  <a:lnTo>
                    <a:pt x="358139" y="0"/>
                  </a:lnTo>
                  <a:close/>
                </a:path>
              </a:pathLst>
            </a:custGeom>
            <a:solidFill>
              <a:srgbClr val="FFFFFF"/>
            </a:solidFill>
          </p:spPr>
          <p:txBody>
            <a:bodyPr wrap="square" lIns="0" tIns="0" rIns="0" bIns="0" rtlCol="0"/>
            <a:lstStyle/>
            <a:p>
              <a:endParaRPr/>
            </a:p>
          </p:txBody>
        </p:sp>
        <p:sp>
          <p:nvSpPr>
            <p:cNvPr id="7" name="object 7"/>
            <p:cNvSpPr/>
            <p:nvPr/>
          </p:nvSpPr>
          <p:spPr>
            <a:xfrm>
              <a:off x="5414772" y="3899916"/>
              <a:ext cx="358140" cy="151130"/>
            </a:xfrm>
            <a:custGeom>
              <a:avLst/>
              <a:gdLst/>
              <a:ahLst/>
              <a:cxnLst/>
              <a:rect l="l" t="t" r="r" b="b"/>
              <a:pathLst>
                <a:path w="358139" h="151129">
                  <a:moveTo>
                    <a:pt x="358139" y="0"/>
                  </a:moveTo>
                  <a:lnTo>
                    <a:pt x="179069" y="150875"/>
                  </a:lnTo>
                  <a:lnTo>
                    <a:pt x="0" y="0"/>
                  </a:lnTo>
                  <a:lnTo>
                    <a:pt x="358139" y="0"/>
                  </a:lnTo>
                  <a:close/>
                </a:path>
              </a:pathLst>
            </a:custGeom>
            <a:ln w="12700">
              <a:solidFill>
                <a:srgbClr val="FFFFFF"/>
              </a:solidFill>
            </a:ln>
          </p:spPr>
          <p:txBody>
            <a:bodyPr wrap="square" lIns="0" tIns="0" rIns="0" bIns="0" rtlCol="0"/>
            <a:lstStyle/>
            <a:p>
              <a:endParaRPr/>
            </a:p>
          </p:txBody>
        </p:sp>
        <p:sp>
          <p:nvSpPr>
            <p:cNvPr id="8" name="object 8"/>
            <p:cNvSpPr/>
            <p:nvPr/>
          </p:nvSpPr>
          <p:spPr>
            <a:xfrm>
              <a:off x="3912108" y="4125849"/>
              <a:ext cx="1116965" cy="76200"/>
            </a:xfrm>
            <a:custGeom>
              <a:avLst/>
              <a:gdLst/>
              <a:ahLst/>
              <a:cxnLst/>
              <a:rect l="l" t="t" r="r" b="b"/>
              <a:pathLst>
                <a:path w="1116964" h="76200">
                  <a:moveTo>
                    <a:pt x="1104248" y="31623"/>
                  </a:moveTo>
                  <a:lnTo>
                    <a:pt x="1053083" y="31623"/>
                  </a:lnTo>
                  <a:lnTo>
                    <a:pt x="1053211" y="44323"/>
                  </a:lnTo>
                  <a:lnTo>
                    <a:pt x="1040478" y="44384"/>
                  </a:lnTo>
                  <a:lnTo>
                    <a:pt x="1040638" y="76200"/>
                  </a:lnTo>
                  <a:lnTo>
                    <a:pt x="1116583" y="37718"/>
                  </a:lnTo>
                  <a:lnTo>
                    <a:pt x="1104248" y="31623"/>
                  </a:lnTo>
                  <a:close/>
                </a:path>
                <a:path w="1116964" h="76200">
                  <a:moveTo>
                    <a:pt x="1040415" y="31684"/>
                  </a:moveTo>
                  <a:lnTo>
                    <a:pt x="0" y="36702"/>
                  </a:lnTo>
                  <a:lnTo>
                    <a:pt x="0" y="49402"/>
                  </a:lnTo>
                  <a:lnTo>
                    <a:pt x="1040478" y="44384"/>
                  </a:lnTo>
                  <a:lnTo>
                    <a:pt x="1040415" y="31684"/>
                  </a:lnTo>
                  <a:close/>
                </a:path>
                <a:path w="1116964" h="76200">
                  <a:moveTo>
                    <a:pt x="1053083" y="31623"/>
                  </a:moveTo>
                  <a:lnTo>
                    <a:pt x="1040415" y="31684"/>
                  </a:lnTo>
                  <a:lnTo>
                    <a:pt x="1040478" y="44384"/>
                  </a:lnTo>
                  <a:lnTo>
                    <a:pt x="1053211" y="44323"/>
                  </a:lnTo>
                  <a:lnTo>
                    <a:pt x="1053083" y="31623"/>
                  </a:lnTo>
                  <a:close/>
                </a:path>
                <a:path w="1116964" h="76200">
                  <a:moveTo>
                    <a:pt x="1040256" y="0"/>
                  </a:moveTo>
                  <a:lnTo>
                    <a:pt x="1040415" y="31684"/>
                  </a:lnTo>
                  <a:lnTo>
                    <a:pt x="1104248" y="31623"/>
                  </a:lnTo>
                  <a:lnTo>
                    <a:pt x="1040256" y="0"/>
                  </a:lnTo>
                  <a:close/>
                </a:path>
              </a:pathLst>
            </a:custGeom>
            <a:solidFill>
              <a:srgbClr val="4471C4"/>
            </a:solidFill>
          </p:spPr>
          <p:txBody>
            <a:bodyPr wrap="square" lIns="0" tIns="0" rIns="0" bIns="0" rtlCol="0"/>
            <a:lstStyle/>
            <a:p>
              <a:endParaRPr/>
            </a:p>
          </p:txBody>
        </p:sp>
      </p:grpSp>
      <p:sp>
        <p:nvSpPr>
          <p:cNvPr id="9" name="object 9"/>
          <p:cNvSpPr txBox="1">
            <a:spLocks noGrp="1"/>
          </p:cNvSpPr>
          <p:nvPr>
            <p:ph type="title"/>
          </p:nvPr>
        </p:nvSpPr>
        <p:spPr>
          <a:xfrm>
            <a:off x="239369" y="236677"/>
            <a:ext cx="8678545" cy="697230"/>
          </a:xfrm>
          <a:prstGeom prst="rect">
            <a:avLst/>
          </a:prstGeom>
        </p:spPr>
        <p:txBody>
          <a:bodyPr vert="horz" wrap="square" lIns="0" tIns="13335" rIns="0" bIns="0" rtlCol="0">
            <a:spAutoFit/>
          </a:bodyPr>
          <a:lstStyle/>
          <a:p>
            <a:pPr marL="12700">
              <a:lnSpc>
                <a:spcPct val="100000"/>
              </a:lnSpc>
              <a:spcBef>
                <a:spcPts val="105"/>
              </a:spcBef>
            </a:pPr>
            <a:r>
              <a:rPr dirty="0"/>
              <a:t>A</a:t>
            </a:r>
            <a:r>
              <a:rPr spc="-75" dirty="0"/>
              <a:t> </a:t>
            </a:r>
            <a:r>
              <a:rPr dirty="0"/>
              <a:t>Simple</a:t>
            </a:r>
            <a:r>
              <a:rPr spc="-70" dirty="0"/>
              <a:t> </a:t>
            </a:r>
            <a:r>
              <a:rPr dirty="0"/>
              <a:t>Pipelined</a:t>
            </a:r>
            <a:r>
              <a:rPr spc="-60" dirty="0"/>
              <a:t> </a:t>
            </a:r>
            <a:r>
              <a:rPr dirty="0"/>
              <a:t>Processor</a:t>
            </a:r>
            <a:r>
              <a:rPr spc="-40" dirty="0"/>
              <a:t> </a:t>
            </a:r>
            <a:r>
              <a:rPr spc="-10" dirty="0"/>
              <a:t>Datapath</a:t>
            </a:r>
          </a:p>
        </p:txBody>
      </p:sp>
      <p:sp>
        <p:nvSpPr>
          <p:cNvPr id="10" name="object 10"/>
          <p:cNvSpPr txBox="1"/>
          <p:nvPr/>
        </p:nvSpPr>
        <p:spPr>
          <a:xfrm>
            <a:off x="5392039" y="4019804"/>
            <a:ext cx="39624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ALU</a:t>
            </a:r>
            <a:endParaRPr sz="1800">
              <a:latin typeface="Calibri"/>
              <a:cs typeface="Calibri"/>
            </a:endParaRPr>
          </a:p>
        </p:txBody>
      </p:sp>
      <p:sp>
        <p:nvSpPr>
          <p:cNvPr id="11" name="object 11"/>
          <p:cNvSpPr/>
          <p:nvPr/>
        </p:nvSpPr>
        <p:spPr>
          <a:xfrm>
            <a:off x="2800858" y="2584703"/>
            <a:ext cx="3289300" cy="3105785"/>
          </a:xfrm>
          <a:custGeom>
            <a:avLst/>
            <a:gdLst/>
            <a:ahLst/>
            <a:cxnLst/>
            <a:rect l="l" t="t" r="r" b="b"/>
            <a:pathLst>
              <a:path w="3289300" h="3105785">
                <a:moveTo>
                  <a:pt x="640207" y="38100"/>
                </a:moveTo>
                <a:lnTo>
                  <a:pt x="627507" y="31750"/>
                </a:lnTo>
                <a:lnTo>
                  <a:pt x="564007" y="0"/>
                </a:lnTo>
                <a:lnTo>
                  <a:pt x="564007" y="31750"/>
                </a:lnTo>
                <a:lnTo>
                  <a:pt x="84074" y="31750"/>
                </a:lnTo>
                <a:lnTo>
                  <a:pt x="84074" y="44450"/>
                </a:lnTo>
                <a:lnTo>
                  <a:pt x="564007" y="44450"/>
                </a:lnTo>
                <a:lnTo>
                  <a:pt x="564007" y="76200"/>
                </a:lnTo>
                <a:lnTo>
                  <a:pt x="627507" y="44450"/>
                </a:lnTo>
                <a:lnTo>
                  <a:pt x="640207" y="38100"/>
                </a:lnTo>
                <a:close/>
              </a:path>
              <a:path w="3289300" h="3105785">
                <a:moveTo>
                  <a:pt x="2300859" y="1238758"/>
                </a:moveTo>
                <a:lnTo>
                  <a:pt x="2269096" y="1239088"/>
                </a:lnTo>
                <a:lnTo>
                  <a:pt x="2263648" y="745109"/>
                </a:lnTo>
                <a:lnTo>
                  <a:pt x="2250948" y="745363"/>
                </a:lnTo>
                <a:lnTo>
                  <a:pt x="2256383" y="1239215"/>
                </a:lnTo>
                <a:lnTo>
                  <a:pt x="2224659" y="1239520"/>
                </a:lnTo>
                <a:lnTo>
                  <a:pt x="2263648" y="1315339"/>
                </a:lnTo>
                <a:lnTo>
                  <a:pt x="2294432" y="1251966"/>
                </a:lnTo>
                <a:lnTo>
                  <a:pt x="2300859" y="1238758"/>
                </a:lnTo>
                <a:close/>
              </a:path>
              <a:path w="3289300" h="3105785">
                <a:moveTo>
                  <a:pt x="2487041" y="2827655"/>
                </a:moveTo>
                <a:lnTo>
                  <a:pt x="2480691" y="2814955"/>
                </a:lnTo>
                <a:lnTo>
                  <a:pt x="2448941" y="2751455"/>
                </a:lnTo>
                <a:lnTo>
                  <a:pt x="2410841" y="2827655"/>
                </a:lnTo>
                <a:lnTo>
                  <a:pt x="2442591" y="2827655"/>
                </a:lnTo>
                <a:lnTo>
                  <a:pt x="2442591" y="3092945"/>
                </a:lnTo>
                <a:lnTo>
                  <a:pt x="12700" y="3092945"/>
                </a:lnTo>
                <a:lnTo>
                  <a:pt x="12700" y="2731008"/>
                </a:lnTo>
                <a:lnTo>
                  <a:pt x="0" y="2731008"/>
                </a:lnTo>
                <a:lnTo>
                  <a:pt x="0" y="3105645"/>
                </a:lnTo>
                <a:lnTo>
                  <a:pt x="2455291" y="3105645"/>
                </a:lnTo>
                <a:lnTo>
                  <a:pt x="2455291" y="3099295"/>
                </a:lnTo>
                <a:lnTo>
                  <a:pt x="2455291" y="3092945"/>
                </a:lnTo>
                <a:lnTo>
                  <a:pt x="2455291" y="2827655"/>
                </a:lnTo>
                <a:lnTo>
                  <a:pt x="2487041" y="2827655"/>
                </a:lnTo>
                <a:close/>
              </a:path>
              <a:path w="3289300" h="3105785">
                <a:moveTo>
                  <a:pt x="3289046" y="1238377"/>
                </a:moveTo>
                <a:lnTo>
                  <a:pt x="3257296" y="1238377"/>
                </a:lnTo>
                <a:lnTo>
                  <a:pt x="3257296" y="871728"/>
                </a:lnTo>
                <a:lnTo>
                  <a:pt x="3244596" y="871728"/>
                </a:lnTo>
                <a:lnTo>
                  <a:pt x="3244596" y="1238377"/>
                </a:lnTo>
                <a:lnTo>
                  <a:pt x="3212846" y="1238377"/>
                </a:lnTo>
                <a:lnTo>
                  <a:pt x="3250946" y="1314577"/>
                </a:lnTo>
                <a:lnTo>
                  <a:pt x="3282696" y="1251077"/>
                </a:lnTo>
                <a:lnTo>
                  <a:pt x="3289046" y="1238377"/>
                </a:lnTo>
                <a:close/>
              </a:path>
            </a:pathLst>
          </a:custGeom>
          <a:solidFill>
            <a:srgbClr val="4471C4"/>
          </a:solidFill>
        </p:spPr>
        <p:txBody>
          <a:bodyPr wrap="square" lIns="0" tIns="0" rIns="0" bIns="0" rtlCol="0"/>
          <a:lstStyle/>
          <a:p>
            <a:endParaRPr/>
          </a:p>
        </p:txBody>
      </p:sp>
      <p:sp>
        <p:nvSpPr>
          <p:cNvPr id="12" name="object 12"/>
          <p:cNvSpPr txBox="1"/>
          <p:nvPr/>
        </p:nvSpPr>
        <p:spPr>
          <a:xfrm>
            <a:off x="4643754" y="3059938"/>
            <a:ext cx="375920" cy="574040"/>
          </a:xfrm>
          <a:prstGeom prst="rect">
            <a:avLst/>
          </a:prstGeom>
        </p:spPr>
        <p:txBody>
          <a:bodyPr vert="horz" wrap="square" lIns="0" tIns="12700" rIns="0" bIns="0" rtlCol="0">
            <a:spAutoFit/>
          </a:bodyPr>
          <a:lstStyle/>
          <a:p>
            <a:pPr marL="12700" marR="5080" algn="just">
              <a:lnSpc>
                <a:spcPct val="100000"/>
              </a:lnSpc>
              <a:spcBef>
                <a:spcPts val="100"/>
              </a:spcBef>
            </a:pPr>
            <a:r>
              <a:rPr sz="1200" spc="-10" dirty="0">
                <a:latin typeface="Calibri"/>
                <a:cs typeface="Calibri"/>
              </a:rPr>
              <a:t>Input </a:t>
            </a:r>
            <a:r>
              <a:rPr sz="1200" spc="-20" dirty="0">
                <a:latin typeface="Calibri"/>
                <a:cs typeface="Calibri"/>
              </a:rPr>
              <a:t>Read </a:t>
            </a:r>
            <a:r>
              <a:rPr sz="1200" dirty="0">
                <a:latin typeface="Calibri"/>
                <a:cs typeface="Calibri"/>
              </a:rPr>
              <a:t>Reg</a:t>
            </a:r>
            <a:r>
              <a:rPr sz="1200" spc="-25" dirty="0">
                <a:latin typeface="Calibri"/>
                <a:cs typeface="Calibri"/>
              </a:rPr>
              <a:t> </a:t>
            </a:r>
            <a:r>
              <a:rPr sz="1200" spc="-50" dirty="0">
                <a:latin typeface="Calibri"/>
                <a:cs typeface="Calibri"/>
              </a:rPr>
              <a:t>A</a:t>
            </a:r>
            <a:endParaRPr sz="1200">
              <a:latin typeface="Calibri"/>
              <a:cs typeface="Calibri"/>
            </a:endParaRPr>
          </a:p>
        </p:txBody>
      </p:sp>
      <p:sp>
        <p:nvSpPr>
          <p:cNvPr id="13" name="object 13"/>
          <p:cNvSpPr txBox="1"/>
          <p:nvPr/>
        </p:nvSpPr>
        <p:spPr>
          <a:xfrm>
            <a:off x="5036946" y="4697095"/>
            <a:ext cx="1578610" cy="574040"/>
          </a:xfrm>
          <a:prstGeom prst="rect">
            <a:avLst/>
          </a:prstGeom>
        </p:spPr>
        <p:txBody>
          <a:bodyPr vert="horz" wrap="square" lIns="0" tIns="12700" rIns="0" bIns="0" rtlCol="0">
            <a:spAutoFit/>
          </a:bodyPr>
          <a:lstStyle/>
          <a:p>
            <a:pPr marL="12700" marR="5080">
              <a:lnSpc>
                <a:spcPct val="100000"/>
              </a:lnSpc>
              <a:spcBef>
                <a:spcPts val="100"/>
              </a:spcBef>
            </a:pPr>
            <a:r>
              <a:rPr sz="1200" b="1" dirty="0">
                <a:latin typeface="Calibri"/>
                <a:cs typeface="Calibri"/>
              </a:rPr>
              <a:t>ALU:</a:t>
            </a:r>
            <a:r>
              <a:rPr sz="1200" b="1" spc="-30" dirty="0">
                <a:latin typeface="Calibri"/>
                <a:cs typeface="Calibri"/>
              </a:rPr>
              <a:t> </a:t>
            </a:r>
            <a:r>
              <a:rPr sz="1200" b="1" dirty="0">
                <a:latin typeface="Calibri"/>
                <a:cs typeface="Calibri"/>
              </a:rPr>
              <a:t>output C</a:t>
            </a:r>
            <a:r>
              <a:rPr sz="1200" b="1" spc="5" dirty="0">
                <a:latin typeface="Calibri"/>
                <a:cs typeface="Calibri"/>
              </a:rPr>
              <a:t> </a:t>
            </a:r>
            <a:r>
              <a:rPr sz="1200" b="1" spc="-20" dirty="0">
                <a:latin typeface="Calibri"/>
                <a:cs typeface="Calibri"/>
              </a:rPr>
              <a:t>data </a:t>
            </a:r>
            <a:r>
              <a:rPr sz="1200" b="1" dirty="0">
                <a:latin typeface="Calibri"/>
                <a:cs typeface="Calibri"/>
              </a:rPr>
              <a:t>Memop:</a:t>
            </a:r>
            <a:r>
              <a:rPr sz="1200" b="1" spc="-5" dirty="0">
                <a:latin typeface="Calibri"/>
                <a:cs typeface="Calibri"/>
              </a:rPr>
              <a:t> </a:t>
            </a:r>
            <a:r>
              <a:rPr sz="1200" b="1" spc="-10" dirty="0">
                <a:latin typeface="Calibri"/>
                <a:cs typeface="Calibri"/>
              </a:rPr>
              <a:t>Effective</a:t>
            </a:r>
            <a:r>
              <a:rPr sz="1200" b="1" spc="-20" dirty="0">
                <a:latin typeface="Calibri"/>
                <a:cs typeface="Calibri"/>
              </a:rPr>
              <a:t> Addr. </a:t>
            </a:r>
            <a:r>
              <a:rPr sz="1200" b="1" dirty="0">
                <a:latin typeface="Calibri"/>
                <a:cs typeface="Calibri"/>
              </a:rPr>
              <a:t>Branch:</a:t>
            </a:r>
            <a:r>
              <a:rPr sz="1200" b="1" spc="-40" dirty="0">
                <a:latin typeface="Calibri"/>
                <a:cs typeface="Calibri"/>
              </a:rPr>
              <a:t> </a:t>
            </a:r>
            <a:r>
              <a:rPr sz="1200" b="1" dirty="0">
                <a:latin typeface="Calibri"/>
                <a:cs typeface="Calibri"/>
              </a:rPr>
              <a:t>PC</a:t>
            </a:r>
            <a:r>
              <a:rPr sz="1200" b="1" spc="-10" dirty="0">
                <a:latin typeface="Calibri"/>
                <a:cs typeface="Calibri"/>
              </a:rPr>
              <a:t> </a:t>
            </a:r>
            <a:r>
              <a:rPr sz="1200" b="1" dirty="0">
                <a:latin typeface="Calibri"/>
                <a:cs typeface="Calibri"/>
              </a:rPr>
              <a:t>Source</a:t>
            </a:r>
            <a:r>
              <a:rPr sz="1200" b="1" spc="-40" dirty="0">
                <a:latin typeface="Calibri"/>
                <a:cs typeface="Calibri"/>
              </a:rPr>
              <a:t> </a:t>
            </a:r>
            <a:r>
              <a:rPr sz="1200" b="1" spc="-10" dirty="0">
                <a:latin typeface="Calibri"/>
                <a:cs typeface="Calibri"/>
              </a:rPr>
              <a:t>Select</a:t>
            </a:r>
            <a:endParaRPr sz="1200">
              <a:latin typeface="Calibri"/>
              <a:cs typeface="Calibri"/>
            </a:endParaRPr>
          </a:p>
        </p:txBody>
      </p:sp>
      <p:grpSp>
        <p:nvGrpSpPr>
          <p:cNvPr id="14" name="object 14"/>
          <p:cNvGrpSpPr/>
          <p:nvPr/>
        </p:nvGrpSpPr>
        <p:grpSpPr>
          <a:xfrm>
            <a:off x="2669794" y="1837689"/>
            <a:ext cx="223520" cy="1931670"/>
            <a:chOff x="2669794" y="1837689"/>
            <a:chExt cx="223520" cy="1931670"/>
          </a:xfrm>
        </p:grpSpPr>
        <p:sp>
          <p:nvSpPr>
            <p:cNvPr id="15" name="object 15"/>
            <p:cNvSpPr/>
            <p:nvPr/>
          </p:nvSpPr>
          <p:spPr>
            <a:xfrm>
              <a:off x="2676144" y="1844039"/>
              <a:ext cx="210820" cy="1918970"/>
            </a:xfrm>
            <a:custGeom>
              <a:avLst/>
              <a:gdLst/>
              <a:ahLst/>
              <a:cxnLst/>
              <a:rect l="l" t="t" r="r" b="b"/>
              <a:pathLst>
                <a:path w="210819" h="1918970">
                  <a:moveTo>
                    <a:pt x="210312" y="0"/>
                  </a:moveTo>
                  <a:lnTo>
                    <a:pt x="0" y="0"/>
                  </a:lnTo>
                  <a:lnTo>
                    <a:pt x="0" y="1918716"/>
                  </a:lnTo>
                  <a:lnTo>
                    <a:pt x="210312" y="1918716"/>
                  </a:lnTo>
                  <a:lnTo>
                    <a:pt x="210312" y="0"/>
                  </a:lnTo>
                  <a:close/>
                </a:path>
              </a:pathLst>
            </a:custGeom>
            <a:solidFill>
              <a:srgbClr val="4471C4"/>
            </a:solidFill>
          </p:spPr>
          <p:txBody>
            <a:bodyPr wrap="square" lIns="0" tIns="0" rIns="0" bIns="0" rtlCol="0"/>
            <a:lstStyle/>
            <a:p>
              <a:endParaRPr/>
            </a:p>
          </p:txBody>
        </p:sp>
        <p:sp>
          <p:nvSpPr>
            <p:cNvPr id="16" name="object 16"/>
            <p:cNvSpPr/>
            <p:nvPr/>
          </p:nvSpPr>
          <p:spPr>
            <a:xfrm>
              <a:off x="2676144" y="1844039"/>
              <a:ext cx="210820" cy="1918970"/>
            </a:xfrm>
            <a:custGeom>
              <a:avLst/>
              <a:gdLst/>
              <a:ahLst/>
              <a:cxnLst/>
              <a:rect l="l" t="t" r="r" b="b"/>
              <a:pathLst>
                <a:path w="210819" h="1918970">
                  <a:moveTo>
                    <a:pt x="0" y="1918716"/>
                  </a:moveTo>
                  <a:lnTo>
                    <a:pt x="210312" y="1918716"/>
                  </a:lnTo>
                  <a:lnTo>
                    <a:pt x="210312" y="0"/>
                  </a:lnTo>
                  <a:lnTo>
                    <a:pt x="0" y="0"/>
                  </a:lnTo>
                  <a:lnTo>
                    <a:pt x="0" y="1918716"/>
                  </a:lnTo>
                  <a:close/>
                </a:path>
              </a:pathLst>
            </a:custGeom>
            <a:ln w="12700">
              <a:solidFill>
                <a:srgbClr val="2E528F"/>
              </a:solidFill>
            </a:ln>
          </p:spPr>
          <p:txBody>
            <a:bodyPr wrap="square" lIns="0" tIns="0" rIns="0" bIns="0" rtlCol="0"/>
            <a:lstStyle/>
            <a:p>
              <a:endParaRPr/>
            </a:p>
          </p:txBody>
        </p:sp>
      </p:grpSp>
      <p:sp>
        <p:nvSpPr>
          <p:cNvPr id="17" name="object 17"/>
          <p:cNvSpPr txBox="1"/>
          <p:nvPr/>
        </p:nvSpPr>
        <p:spPr>
          <a:xfrm>
            <a:off x="445008" y="4187952"/>
            <a:ext cx="1039494" cy="901065"/>
          </a:xfrm>
          <a:prstGeom prst="rect">
            <a:avLst/>
          </a:prstGeom>
          <a:solidFill>
            <a:srgbClr val="7E7E7E"/>
          </a:solidFill>
          <a:ln w="12700">
            <a:solidFill>
              <a:srgbClr val="2E528F"/>
            </a:solidFill>
          </a:ln>
        </p:spPr>
        <p:txBody>
          <a:bodyPr vert="horz" wrap="square" lIns="0" tIns="192405" rIns="0" bIns="0" rtlCol="0">
            <a:spAutoFit/>
          </a:bodyPr>
          <a:lstStyle/>
          <a:p>
            <a:pPr marL="25400">
              <a:lnSpc>
                <a:spcPct val="100000"/>
              </a:lnSpc>
              <a:spcBef>
                <a:spcPts val="1515"/>
              </a:spcBef>
            </a:pPr>
            <a:r>
              <a:rPr sz="1800" spc="-10" dirty="0">
                <a:solidFill>
                  <a:srgbClr val="FFFFFF"/>
                </a:solidFill>
                <a:latin typeface="Calibri"/>
                <a:cs typeface="Calibri"/>
              </a:rPr>
              <a:t>Instruction Memory</a:t>
            </a:r>
            <a:endParaRPr sz="1800">
              <a:latin typeface="Calibri"/>
              <a:cs typeface="Calibri"/>
            </a:endParaRPr>
          </a:p>
        </p:txBody>
      </p:sp>
      <p:grpSp>
        <p:nvGrpSpPr>
          <p:cNvPr id="18" name="object 18"/>
          <p:cNvGrpSpPr/>
          <p:nvPr/>
        </p:nvGrpSpPr>
        <p:grpSpPr>
          <a:xfrm>
            <a:off x="441705" y="3090417"/>
            <a:ext cx="1052195" cy="854075"/>
            <a:chOff x="441705" y="3090417"/>
            <a:chExt cx="1052195" cy="854075"/>
          </a:xfrm>
        </p:grpSpPr>
        <p:sp>
          <p:nvSpPr>
            <p:cNvPr id="19" name="object 19"/>
            <p:cNvSpPr/>
            <p:nvPr/>
          </p:nvSpPr>
          <p:spPr>
            <a:xfrm>
              <a:off x="448055" y="3096767"/>
              <a:ext cx="1039494" cy="841375"/>
            </a:xfrm>
            <a:custGeom>
              <a:avLst/>
              <a:gdLst/>
              <a:ahLst/>
              <a:cxnLst/>
              <a:rect l="l" t="t" r="r" b="b"/>
              <a:pathLst>
                <a:path w="1039494" h="841375">
                  <a:moveTo>
                    <a:pt x="1039368" y="0"/>
                  </a:moveTo>
                  <a:lnTo>
                    <a:pt x="0" y="0"/>
                  </a:lnTo>
                  <a:lnTo>
                    <a:pt x="0" y="841247"/>
                  </a:lnTo>
                  <a:lnTo>
                    <a:pt x="1039368" y="841247"/>
                  </a:lnTo>
                  <a:lnTo>
                    <a:pt x="1039368" y="0"/>
                  </a:lnTo>
                  <a:close/>
                </a:path>
              </a:pathLst>
            </a:custGeom>
            <a:solidFill>
              <a:srgbClr val="4471C4"/>
            </a:solidFill>
          </p:spPr>
          <p:txBody>
            <a:bodyPr wrap="square" lIns="0" tIns="0" rIns="0" bIns="0" rtlCol="0"/>
            <a:lstStyle/>
            <a:p>
              <a:endParaRPr/>
            </a:p>
          </p:txBody>
        </p:sp>
        <p:sp>
          <p:nvSpPr>
            <p:cNvPr id="20" name="object 20"/>
            <p:cNvSpPr/>
            <p:nvPr/>
          </p:nvSpPr>
          <p:spPr>
            <a:xfrm>
              <a:off x="448055" y="3096767"/>
              <a:ext cx="1039494" cy="841375"/>
            </a:xfrm>
            <a:custGeom>
              <a:avLst/>
              <a:gdLst/>
              <a:ahLst/>
              <a:cxnLst/>
              <a:rect l="l" t="t" r="r" b="b"/>
              <a:pathLst>
                <a:path w="1039494" h="841375">
                  <a:moveTo>
                    <a:pt x="0" y="841247"/>
                  </a:moveTo>
                  <a:lnTo>
                    <a:pt x="1039368" y="841247"/>
                  </a:lnTo>
                  <a:lnTo>
                    <a:pt x="1039368" y="0"/>
                  </a:lnTo>
                  <a:lnTo>
                    <a:pt x="0" y="0"/>
                  </a:lnTo>
                  <a:lnTo>
                    <a:pt x="0" y="841247"/>
                  </a:lnTo>
                  <a:close/>
                </a:path>
              </a:pathLst>
            </a:custGeom>
            <a:ln w="12700">
              <a:solidFill>
                <a:srgbClr val="2E528F"/>
              </a:solidFill>
            </a:ln>
          </p:spPr>
          <p:txBody>
            <a:bodyPr wrap="square" lIns="0" tIns="0" rIns="0" bIns="0" rtlCol="0"/>
            <a:lstStyle/>
            <a:p>
              <a:endParaRPr/>
            </a:p>
          </p:txBody>
        </p:sp>
      </p:grpSp>
      <p:sp>
        <p:nvSpPr>
          <p:cNvPr id="21" name="object 21"/>
          <p:cNvSpPr txBox="1"/>
          <p:nvPr/>
        </p:nvSpPr>
        <p:spPr>
          <a:xfrm>
            <a:off x="461263" y="3192017"/>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Fetch</a:t>
            </a:r>
            <a:endParaRPr sz="1800">
              <a:latin typeface="Calibri"/>
              <a:cs typeface="Calibri"/>
            </a:endParaRPr>
          </a:p>
        </p:txBody>
      </p:sp>
      <p:pic>
        <p:nvPicPr>
          <p:cNvPr id="22" name="object 22"/>
          <p:cNvPicPr/>
          <p:nvPr/>
        </p:nvPicPr>
        <p:blipFill>
          <a:blip r:embed="rId2" cstate="print"/>
          <a:stretch>
            <a:fillRect/>
          </a:stretch>
        </p:blipFill>
        <p:spPr>
          <a:xfrm>
            <a:off x="926591" y="3947159"/>
            <a:ext cx="76200" cy="240919"/>
          </a:xfrm>
          <a:prstGeom prst="rect">
            <a:avLst/>
          </a:prstGeom>
        </p:spPr>
      </p:pic>
      <p:sp>
        <p:nvSpPr>
          <p:cNvPr id="23" name="object 23"/>
          <p:cNvSpPr txBox="1"/>
          <p:nvPr/>
        </p:nvSpPr>
        <p:spPr>
          <a:xfrm>
            <a:off x="3849751" y="3960114"/>
            <a:ext cx="982344" cy="574040"/>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Control</a:t>
            </a:r>
            <a:r>
              <a:rPr sz="1200" spc="-45" dirty="0">
                <a:latin typeface="Calibri"/>
                <a:cs typeface="Calibri"/>
              </a:rPr>
              <a:t> </a:t>
            </a:r>
            <a:r>
              <a:rPr sz="1200" spc="-10" dirty="0">
                <a:latin typeface="Calibri"/>
                <a:cs typeface="Calibri"/>
              </a:rPr>
              <a:t>Signals:</a:t>
            </a:r>
            <a:endParaRPr sz="1200">
              <a:latin typeface="Calibri"/>
              <a:cs typeface="Calibri"/>
            </a:endParaRPr>
          </a:p>
          <a:p>
            <a:pPr marL="12700">
              <a:lnSpc>
                <a:spcPct val="100000"/>
              </a:lnSpc>
            </a:pPr>
            <a:r>
              <a:rPr sz="1200" dirty="0">
                <a:latin typeface="Calibri"/>
                <a:cs typeface="Calibri"/>
              </a:rPr>
              <a:t>Op </a:t>
            </a:r>
            <a:r>
              <a:rPr sz="1200" spc="-10" dirty="0">
                <a:latin typeface="Calibri"/>
                <a:cs typeface="Calibri"/>
              </a:rPr>
              <a:t>select</a:t>
            </a:r>
            <a:endParaRPr sz="1200">
              <a:latin typeface="Calibri"/>
              <a:cs typeface="Calibri"/>
            </a:endParaRPr>
          </a:p>
          <a:p>
            <a:pPr marL="12700">
              <a:lnSpc>
                <a:spcPct val="100000"/>
              </a:lnSpc>
            </a:pPr>
            <a:r>
              <a:rPr sz="1200" b="1" dirty="0">
                <a:latin typeface="Calibri"/>
                <a:cs typeface="Calibri"/>
              </a:rPr>
              <a:t>op =</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x,</a:t>
            </a:r>
            <a:r>
              <a:rPr sz="1200" b="1" spc="-5" dirty="0">
                <a:latin typeface="Calibri"/>
                <a:cs typeface="Calibri"/>
              </a:rPr>
              <a:t> </a:t>
            </a:r>
            <a:r>
              <a:rPr sz="1200" b="1" spc="-35" dirty="0">
                <a:latin typeface="Calibri"/>
                <a:cs typeface="Calibri"/>
              </a:rPr>
              <a:t>/]</a:t>
            </a:r>
            <a:endParaRPr sz="1200">
              <a:latin typeface="Calibri"/>
              <a:cs typeface="Calibri"/>
            </a:endParaRPr>
          </a:p>
        </p:txBody>
      </p:sp>
      <p:sp>
        <p:nvSpPr>
          <p:cNvPr id="24" name="object 24"/>
          <p:cNvSpPr txBox="1"/>
          <p:nvPr/>
        </p:nvSpPr>
        <p:spPr>
          <a:xfrm>
            <a:off x="7440168" y="2615183"/>
            <a:ext cx="1033780" cy="512445"/>
          </a:xfrm>
          <a:prstGeom prst="rect">
            <a:avLst/>
          </a:prstGeom>
          <a:solidFill>
            <a:srgbClr val="4471C4"/>
          </a:solidFill>
          <a:ln w="12700">
            <a:solidFill>
              <a:srgbClr val="2E528F"/>
            </a:solidFill>
          </a:ln>
        </p:spPr>
        <p:txBody>
          <a:bodyPr vert="horz" wrap="square" lIns="0" tIns="0" rIns="0" bIns="0" rtlCol="0">
            <a:spAutoFit/>
          </a:bodyPr>
          <a:lstStyle/>
          <a:p>
            <a:pPr marL="58419">
              <a:lnSpc>
                <a:spcPts val="1950"/>
              </a:lnSpc>
            </a:pPr>
            <a:r>
              <a:rPr sz="1800" spc="-10" dirty="0">
                <a:solidFill>
                  <a:srgbClr val="FFFFFF"/>
                </a:solidFill>
                <a:latin typeface="Calibri"/>
                <a:cs typeface="Calibri"/>
              </a:rPr>
              <a:t>Memory</a:t>
            </a:r>
            <a:endParaRPr sz="1800">
              <a:latin typeface="Calibri"/>
              <a:cs typeface="Calibri"/>
            </a:endParaRPr>
          </a:p>
          <a:p>
            <a:pPr marL="58419">
              <a:lnSpc>
                <a:spcPts val="2085"/>
              </a:lnSpc>
            </a:pPr>
            <a:r>
              <a:rPr sz="1800" spc="-20" dirty="0">
                <a:solidFill>
                  <a:srgbClr val="FFFFFF"/>
                </a:solidFill>
                <a:latin typeface="Calibri"/>
                <a:cs typeface="Calibri"/>
              </a:rPr>
              <a:t>Unit</a:t>
            </a:r>
            <a:endParaRPr sz="1800">
              <a:latin typeface="Calibri"/>
              <a:cs typeface="Calibri"/>
            </a:endParaRPr>
          </a:p>
        </p:txBody>
      </p:sp>
      <p:sp>
        <p:nvSpPr>
          <p:cNvPr id="25" name="object 25"/>
          <p:cNvSpPr txBox="1"/>
          <p:nvPr/>
        </p:nvSpPr>
        <p:spPr>
          <a:xfrm>
            <a:off x="7435595" y="3281171"/>
            <a:ext cx="1038225" cy="901065"/>
          </a:xfrm>
          <a:prstGeom prst="rect">
            <a:avLst/>
          </a:prstGeom>
          <a:solidFill>
            <a:srgbClr val="7E7E7E"/>
          </a:solidFill>
          <a:ln w="12700">
            <a:solidFill>
              <a:srgbClr val="2E528F"/>
            </a:solidFill>
          </a:ln>
        </p:spPr>
        <p:txBody>
          <a:bodyPr vert="horz" wrap="square" lIns="0" tIns="150495" rIns="0" bIns="0" rtlCol="0">
            <a:spAutoFit/>
          </a:bodyPr>
          <a:lstStyle/>
          <a:p>
            <a:pPr marL="79375">
              <a:lnSpc>
                <a:spcPct val="100000"/>
              </a:lnSpc>
              <a:spcBef>
                <a:spcPts val="1185"/>
              </a:spcBef>
            </a:pPr>
            <a:r>
              <a:rPr sz="1800" spc="-20" dirty="0">
                <a:solidFill>
                  <a:srgbClr val="FFFFFF"/>
                </a:solidFill>
                <a:latin typeface="Calibri"/>
                <a:cs typeface="Calibri"/>
              </a:rPr>
              <a:t>Data</a:t>
            </a:r>
            <a:endParaRPr sz="1800">
              <a:latin typeface="Calibri"/>
              <a:cs typeface="Calibri"/>
            </a:endParaRPr>
          </a:p>
          <a:p>
            <a:pPr marL="79375">
              <a:lnSpc>
                <a:spcPct val="100000"/>
              </a:lnSpc>
            </a:pPr>
            <a:r>
              <a:rPr sz="1800" spc="-10" dirty="0">
                <a:solidFill>
                  <a:srgbClr val="FFFFFF"/>
                </a:solidFill>
                <a:latin typeface="Calibri"/>
                <a:cs typeface="Calibri"/>
              </a:rPr>
              <a:t>Memory</a:t>
            </a:r>
            <a:endParaRPr sz="1800">
              <a:latin typeface="Calibri"/>
              <a:cs typeface="Calibri"/>
            </a:endParaRPr>
          </a:p>
        </p:txBody>
      </p:sp>
      <p:grpSp>
        <p:nvGrpSpPr>
          <p:cNvPr id="26" name="object 26"/>
          <p:cNvGrpSpPr/>
          <p:nvPr/>
        </p:nvGrpSpPr>
        <p:grpSpPr>
          <a:xfrm>
            <a:off x="897636" y="1317625"/>
            <a:ext cx="10932160" cy="4039235"/>
            <a:chOff x="897636" y="1317625"/>
            <a:chExt cx="10932160" cy="4039235"/>
          </a:xfrm>
        </p:grpSpPr>
        <p:sp>
          <p:nvSpPr>
            <p:cNvPr id="27" name="object 27"/>
            <p:cNvSpPr/>
            <p:nvPr/>
          </p:nvSpPr>
          <p:spPr>
            <a:xfrm>
              <a:off x="2059686" y="1727454"/>
              <a:ext cx="4697095" cy="3610610"/>
            </a:xfrm>
            <a:custGeom>
              <a:avLst/>
              <a:gdLst/>
              <a:ahLst/>
              <a:cxnLst/>
              <a:rect l="l" t="t" r="r" b="b"/>
              <a:pathLst>
                <a:path w="4697095" h="3610610">
                  <a:moveTo>
                    <a:pt x="0" y="3589020"/>
                  </a:moveTo>
                  <a:lnTo>
                    <a:pt x="1498091" y="3589020"/>
                  </a:lnTo>
                  <a:lnTo>
                    <a:pt x="1498091" y="0"/>
                  </a:lnTo>
                  <a:lnTo>
                    <a:pt x="0" y="0"/>
                  </a:lnTo>
                  <a:lnTo>
                    <a:pt x="0" y="3589020"/>
                  </a:lnTo>
                  <a:close/>
                </a:path>
                <a:path w="4697095" h="3610610">
                  <a:moveTo>
                    <a:pt x="1685543" y="3610356"/>
                  </a:moveTo>
                  <a:lnTo>
                    <a:pt x="4696968" y="3610356"/>
                  </a:lnTo>
                  <a:lnTo>
                    <a:pt x="4696968" y="19812"/>
                  </a:lnTo>
                  <a:lnTo>
                    <a:pt x="1685543" y="19812"/>
                  </a:lnTo>
                  <a:lnTo>
                    <a:pt x="1685543" y="3610356"/>
                  </a:lnTo>
                  <a:close/>
                </a:path>
              </a:pathLst>
            </a:custGeom>
            <a:ln w="38100">
              <a:solidFill>
                <a:srgbClr val="2E528F"/>
              </a:solidFill>
            </a:ln>
          </p:spPr>
          <p:txBody>
            <a:bodyPr wrap="square" lIns="0" tIns="0" rIns="0" bIns="0" rtlCol="0"/>
            <a:lstStyle/>
            <a:p>
              <a:endParaRPr/>
            </a:p>
          </p:txBody>
        </p:sp>
        <p:sp>
          <p:nvSpPr>
            <p:cNvPr id="28" name="object 28"/>
            <p:cNvSpPr/>
            <p:nvPr/>
          </p:nvSpPr>
          <p:spPr>
            <a:xfrm>
              <a:off x="897636" y="1317625"/>
              <a:ext cx="4236720" cy="420370"/>
            </a:xfrm>
            <a:custGeom>
              <a:avLst/>
              <a:gdLst/>
              <a:ahLst/>
              <a:cxnLst/>
              <a:rect l="l" t="t" r="r" b="b"/>
              <a:pathLst>
                <a:path w="4236720" h="420369">
                  <a:moveTo>
                    <a:pt x="4223893" y="6350"/>
                  </a:moveTo>
                  <a:lnTo>
                    <a:pt x="4223893" y="419862"/>
                  </a:lnTo>
                  <a:lnTo>
                    <a:pt x="4236593" y="419862"/>
                  </a:lnTo>
                  <a:lnTo>
                    <a:pt x="4236593" y="12700"/>
                  </a:lnTo>
                  <a:lnTo>
                    <a:pt x="4230243" y="12700"/>
                  </a:lnTo>
                  <a:lnTo>
                    <a:pt x="4223893" y="6350"/>
                  </a:lnTo>
                  <a:close/>
                </a:path>
                <a:path w="4236720" h="420369">
                  <a:moveTo>
                    <a:pt x="31750" y="334390"/>
                  </a:moveTo>
                  <a:lnTo>
                    <a:pt x="0" y="334390"/>
                  </a:lnTo>
                  <a:lnTo>
                    <a:pt x="38100" y="410590"/>
                  </a:lnTo>
                  <a:lnTo>
                    <a:pt x="69850" y="347090"/>
                  </a:lnTo>
                  <a:lnTo>
                    <a:pt x="31750" y="347090"/>
                  </a:lnTo>
                  <a:lnTo>
                    <a:pt x="31750" y="334390"/>
                  </a:lnTo>
                  <a:close/>
                </a:path>
                <a:path w="4236720" h="420369">
                  <a:moveTo>
                    <a:pt x="4236593" y="0"/>
                  </a:moveTo>
                  <a:lnTo>
                    <a:pt x="31750" y="0"/>
                  </a:lnTo>
                  <a:lnTo>
                    <a:pt x="31750" y="347090"/>
                  </a:lnTo>
                  <a:lnTo>
                    <a:pt x="44450" y="347090"/>
                  </a:lnTo>
                  <a:lnTo>
                    <a:pt x="44450" y="12700"/>
                  </a:lnTo>
                  <a:lnTo>
                    <a:pt x="38100" y="12700"/>
                  </a:lnTo>
                  <a:lnTo>
                    <a:pt x="44450" y="6350"/>
                  </a:lnTo>
                  <a:lnTo>
                    <a:pt x="4236593" y="6350"/>
                  </a:lnTo>
                  <a:lnTo>
                    <a:pt x="4236593" y="0"/>
                  </a:lnTo>
                  <a:close/>
                </a:path>
                <a:path w="4236720" h="420369">
                  <a:moveTo>
                    <a:pt x="76200" y="334390"/>
                  </a:moveTo>
                  <a:lnTo>
                    <a:pt x="44450" y="334390"/>
                  </a:lnTo>
                  <a:lnTo>
                    <a:pt x="44450" y="347090"/>
                  </a:lnTo>
                  <a:lnTo>
                    <a:pt x="69850" y="347090"/>
                  </a:lnTo>
                  <a:lnTo>
                    <a:pt x="76200" y="334390"/>
                  </a:lnTo>
                  <a:close/>
                </a:path>
                <a:path w="4236720" h="420369">
                  <a:moveTo>
                    <a:pt x="44450" y="6350"/>
                  </a:moveTo>
                  <a:lnTo>
                    <a:pt x="38100" y="12700"/>
                  </a:lnTo>
                  <a:lnTo>
                    <a:pt x="44450" y="12700"/>
                  </a:lnTo>
                  <a:lnTo>
                    <a:pt x="44450" y="6350"/>
                  </a:lnTo>
                  <a:close/>
                </a:path>
                <a:path w="4236720" h="420369">
                  <a:moveTo>
                    <a:pt x="4223893" y="6350"/>
                  </a:moveTo>
                  <a:lnTo>
                    <a:pt x="44450" y="6350"/>
                  </a:lnTo>
                  <a:lnTo>
                    <a:pt x="44450" y="12700"/>
                  </a:lnTo>
                  <a:lnTo>
                    <a:pt x="4223893" y="12700"/>
                  </a:lnTo>
                  <a:lnTo>
                    <a:pt x="4223893" y="6350"/>
                  </a:lnTo>
                  <a:close/>
                </a:path>
                <a:path w="4236720" h="420369">
                  <a:moveTo>
                    <a:pt x="4236593" y="6350"/>
                  </a:moveTo>
                  <a:lnTo>
                    <a:pt x="4223893" y="6350"/>
                  </a:lnTo>
                  <a:lnTo>
                    <a:pt x="4230243" y="12700"/>
                  </a:lnTo>
                  <a:lnTo>
                    <a:pt x="4236593" y="12700"/>
                  </a:lnTo>
                  <a:lnTo>
                    <a:pt x="4236593" y="6350"/>
                  </a:lnTo>
                  <a:close/>
                </a:path>
              </a:pathLst>
            </a:custGeom>
            <a:solidFill>
              <a:srgbClr val="4471C4"/>
            </a:solidFill>
          </p:spPr>
          <p:txBody>
            <a:bodyPr wrap="square" lIns="0" tIns="0" rIns="0" bIns="0" rtlCol="0"/>
            <a:lstStyle/>
            <a:p>
              <a:endParaRPr/>
            </a:p>
          </p:txBody>
        </p:sp>
        <p:pic>
          <p:nvPicPr>
            <p:cNvPr id="29" name="object 29"/>
            <p:cNvPicPr/>
            <p:nvPr/>
          </p:nvPicPr>
          <p:blipFill>
            <a:blip r:embed="rId3" cstate="print"/>
            <a:stretch>
              <a:fillRect/>
            </a:stretch>
          </p:blipFill>
          <p:spPr>
            <a:xfrm>
              <a:off x="7694676" y="3127248"/>
              <a:ext cx="76200" cy="179197"/>
            </a:xfrm>
            <a:prstGeom prst="rect">
              <a:avLst/>
            </a:prstGeom>
          </p:spPr>
        </p:pic>
        <p:pic>
          <p:nvPicPr>
            <p:cNvPr id="30" name="object 30"/>
            <p:cNvPicPr/>
            <p:nvPr/>
          </p:nvPicPr>
          <p:blipFill>
            <a:blip r:embed="rId4" cstate="print"/>
            <a:stretch>
              <a:fillRect/>
            </a:stretch>
          </p:blipFill>
          <p:spPr>
            <a:xfrm>
              <a:off x="8019288" y="3127248"/>
              <a:ext cx="76200" cy="179197"/>
            </a:xfrm>
            <a:prstGeom prst="rect">
              <a:avLst/>
            </a:prstGeom>
          </p:spPr>
        </p:pic>
        <p:sp>
          <p:nvSpPr>
            <p:cNvPr id="31" name="object 31"/>
            <p:cNvSpPr/>
            <p:nvPr/>
          </p:nvSpPr>
          <p:spPr>
            <a:xfrm>
              <a:off x="6980682" y="1713738"/>
              <a:ext cx="4829810" cy="3609340"/>
            </a:xfrm>
            <a:custGeom>
              <a:avLst/>
              <a:gdLst/>
              <a:ahLst/>
              <a:cxnLst/>
              <a:rect l="l" t="t" r="r" b="b"/>
              <a:pathLst>
                <a:path w="4829809" h="3609340">
                  <a:moveTo>
                    <a:pt x="0" y="3608831"/>
                  </a:moveTo>
                  <a:lnTo>
                    <a:pt x="2004060" y="3608831"/>
                  </a:lnTo>
                  <a:lnTo>
                    <a:pt x="2004060" y="6095"/>
                  </a:lnTo>
                  <a:lnTo>
                    <a:pt x="0" y="6095"/>
                  </a:lnTo>
                  <a:lnTo>
                    <a:pt x="0" y="3608831"/>
                  </a:lnTo>
                  <a:close/>
                </a:path>
                <a:path w="4829809" h="3609340">
                  <a:moveTo>
                    <a:pt x="2173224" y="3589020"/>
                  </a:moveTo>
                  <a:lnTo>
                    <a:pt x="4829556" y="3589020"/>
                  </a:lnTo>
                  <a:lnTo>
                    <a:pt x="4829556" y="0"/>
                  </a:lnTo>
                  <a:lnTo>
                    <a:pt x="2173224" y="0"/>
                  </a:lnTo>
                  <a:lnTo>
                    <a:pt x="2173224" y="3589020"/>
                  </a:lnTo>
                  <a:close/>
                </a:path>
              </a:pathLst>
            </a:custGeom>
            <a:ln w="38100">
              <a:solidFill>
                <a:srgbClr val="2E528F"/>
              </a:solidFill>
            </a:ln>
          </p:spPr>
          <p:txBody>
            <a:bodyPr wrap="square" lIns="0" tIns="0" rIns="0" bIns="0" rtlCol="0"/>
            <a:lstStyle/>
            <a:p>
              <a:endParaRPr/>
            </a:p>
          </p:txBody>
        </p:sp>
      </p:grpSp>
      <p:sp>
        <p:nvSpPr>
          <p:cNvPr id="32" name="object 32"/>
          <p:cNvSpPr txBox="1"/>
          <p:nvPr/>
        </p:nvSpPr>
        <p:spPr>
          <a:xfrm>
            <a:off x="704799" y="2013965"/>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4</a:t>
            </a:r>
            <a:endParaRPr sz="1200">
              <a:latin typeface="Calibri"/>
              <a:cs typeface="Calibri"/>
            </a:endParaRPr>
          </a:p>
        </p:txBody>
      </p:sp>
      <p:grpSp>
        <p:nvGrpSpPr>
          <p:cNvPr id="33" name="object 33"/>
          <p:cNvGrpSpPr/>
          <p:nvPr/>
        </p:nvGrpSpPr>
        <p:grpSpPr>
          <a:xfrm>
            <a:off x="278638" y="2191257"/>
            <a:ext cx="587375" cy="255270"/>
            <a:chOff x="278638" y="2191257"/>
            <a:chExt cx="587375" cy="255270"/>
          </a:xfrm>
        </p:grpSpPr>
        <p:sp>
          <p:nvSpPr>
            <p:cNvPr id="34" name="object 34"/>
            <p:cNvSpPr/>
            <p:nvPr/>
          </p:nvSpPr>
          <p:spPr>
            <a:xfrm>
              <a:off x="284988" y="2197607"/>
              <a:ext cx="574675" cy="242570"/>
            </a:xfrm>
            <a:custGeom>
              <a:avLst/>
              <a:gdLst/>
              <a:ahLst/>
              <a:cxnLst/>
              <a:rect l="l" t="t" r="r" b="b"/>
              <a:pathLst>
                <a:path w="574675" h="242569">
                  <a:moveTo>
                    <a:pt x="574548" y="0"/>
                  </a:moveTo>
                  <a:lnTo>
                    <a:pt x="0" y="0"/>
                  </a:lnTo>
                  <a:lnTo>
                    <a:pt x="114909" y="242315"/>
                  </a:lnTo>
                  <a:lnTo>
                    <a:pt x="459638" y="242315"/>
                  </a:lnTo>
                  <a:lnTo>
                    <a:pt x="574548" y="0"/>
                  </a:lnTo>
                  <a:close/>
                </a:path>
              </a:pathLst>
            </a:custGeom>
            <a:solidFill>
              <a:srgbClr val="4471C4"/>
            </a:solidFill>
          </p:spPr>
          <p:txBody>
            <a:bodyPr wrap="square" lIns="0" tIns="0" rIns="0" bIns="0" rtlCol="0"/>
            <a:lstStyle/>
            <a:p>
              <a:endParaRPr/>
            </a:p>
          </p:txBody>
        </p:sp>
        <p:sp>
          <p:nvSpPr>
            <p:cNvPr id="35" name="object 35"/>
            <p:cNvSpPr/>
            <p:nvPr/>
          </p:nvSpPr>
          <p:spPr>
            <a:xfrm>
              <a:off x="284988" y="2197607"/>
              <a:ext cx="574675" cy="242570"/>
            </a:xfrm>
            <a:custGeom>
              <a:avLst/>
              <a:gdLst/>
              <a:ahLst/>
              <a:cxnLst/>
              <a:rect l="l" t="t" r="r" b="b"/>
              <a:pathLst>
                <a:path w="574675" h="242569">
                  <a:moveTo>
                    <a:pt x="0" y="0"/>
                  </a:moveTo>
                  <a:lnTo>
                    <a:pt x="574548" y="0"/>
                  </a:lnTo>
                  <a:lnTo>
                    <a:pt x="459638" y="242315"/>
                  </a:lnTo>
                  <a:lnTo>
                    <a:pt x="114909" y="242315"/>
                  </a:lnTo>
                  <a:lnTo>
                    <a:pt x="0" y="0"/>
                  </a:lnTo>
                  <a:close/>
                </a:path>
              </a:pathLst>
            </a:custGeom>
            <a:ln w="12700">
              <a:solidFill>
                <a:srgbClr val="2E528F"/>
              </a:solidFill>
            </a:ln>
          </p:spPr>
          <p:txBody>
            <a:bodyPr wrap="square" lIns="0" tIns="0" rIns="0" bIns="0" rtlCol="0"/>
            <a:lstStyle/>
            <a:p>
              <a:endParaRPr/>
            </a:p>
          </p:txBody>
        </p:sp>
        <p:pic>
          <p:nvPicPr>
            <p:cNvPr id="36" name="object 36"/>
            <p:cNvPicPr/>
            <p:nvPr/>
          </p:nvPicPr>
          <p:blipFill>
            <a:blip r:embed="rId5" cstate="print"/>
            <a:stretch>
              <a:fillRect/>
            </a:stretch>
          </p:blipFill>
          <p:spPr>
            <a:xfrm>
              <a:off x="493522" y="2191257"/>
              <a:ext cx="152908" cy="98043"/>
            </a:xfrm>
            <a:prstGeom prst="rect">
              <a:avLst/>
            </a:prstGeom>
          </p:spPr>
        </p:pic>
      </p:grpSp>
      <p:sp>
        <p:nvSpPr>
          <p:cNvPr id="37" name="object 37"/>
          <p:cNvSpPr txBox="1"/>
          <p:nvPr/>
        </p:nvSpPr>
        <p:spPr>
          <a:xfrm>
            <a:off x="419811" y="2310764"/>
            <a:ext cx="177800" cy="101600"/>
          </a:xfrm>
          <a:prstGeom prst="rect">
            <a:avLst/>
          </a:prstGeom>
        </p:spPr>
        <p:txBody>
          <a:bodyPr vert="vert" wrap="square" lIns="0" tIns="0" rIns="0" bIns="0" rtlCol="0">
            <a:spAutoFit/>
          </a:bodyPr>
          <a:lstStyle/>
          <a:p>
            <a:pPr marL="12700">
              <a:lnSpc>
                <a:spcPts val="1240"/>
              </a:lnSpc>
            </a:pPr>
            <a:r>
              <a:rPr sz="1200" dirty="0">
                <a:solidFill>
                  <a:srgbClr val="FFFFFF"/>
                </a:solidFill>
                <a:latin typeface="Calibri"/>
                <a:cs typeface="Calibri"/>
              </a:rPr>
              <a:t>+</a:t>
            </a:r>
            <a:endParaRPr sz="1200">
              <a:latin typeface="Calibri"/>
              <a:cs typeface="Calibri"/>
            </a:endParaRPr>
          </a:p>
        </p:txBody>
      </p:sp>
      <p:grpSp>
        <p:nvGrpSpPr>
          <p:cNvPr id="38" name="object 38"/>
          <p:cNvGrpSpPr/>
          <p:nvPr/>
        </p:nvGrpSpPr>
        <p:grpSpPr>
          <a:xfrm>
            <a:off x="571245" y="2435351"/>
            <a:ext cx="502284" cy="538480"/>
            <a:chOff x="571245" y="2435351"/>
            <a:chExt cx="502284" cy="538480"/>
          </a:xfrm>
        </p:grpSpPr>
        <p:sp>
          <p:nvSpPr>
            <p:cNvPr id="39" name="object 39"/>
            <p:cNvSpPr/>
            <p:nvPr/>
          </p:nvSpPr>
          <p:spPr>
            <a:xfrm>
              <a:off x="746759" y="2691383"/>
              <a:ext cx="320040" cy="276225"/>
            </a:xfrm>
            <a:custGeom>
              <a:avLst/>
              <a:gdLst/>
              <a:ahLst/>
              <a:cxnLst/>
              <a:rect l="l" t="t" r="r" b="b"/>
              <a:pathLst>
                <a:path w="320040" h="276225">
                  <a:moveTo>
                    <a:pt x="320040" y="0"/>
                  </a:moveTo>
                  <a:lnTo>
                    <a:pt x="0" y="0"/>
                  </a:lnTo>
                  <a:lnTo>
                    <a:pt x="0" y="275844"/>
                  </a:lnTo>
                  <a:lnTo>
                    <a:pt x="320040" y="275844"/>
                  </a:lnTo>
                  <a:lnTo>
                    <a:pt x="320040" y="0"/>
                  </a:lnTo>
                  <a:close/>
                </a:path>
              </a:pathLst>
            </a:custGeom>
            <a:solidFill>
              <a:srgbClr val="4471C4"/>
            </a:solidFill>
          </p:spPr>
          <p:txBody>
            <a:bodyPr wrap="square" lIns="0" tIns="0" rIns="0" bIns="0" rtlCol="0"/>
            <a:lstStyle/>
            <a:p>
              <a:endParaRPr/>
            </a:p>
          </p:txBody>
        </p:sp>
        <p:sp>
          <p:nvSpPr>
            <p:cNvPr id="40" name="object 40"/>
            <p:cNvSpPr/>
            <p:nvPr/>
          </p:nvSpPr>
          <p:spPr>
            <a:xfrm>
              <a:off x="746759" y="2691383"/>
              <a:ext cx="320040" cy="276225"/>
            </a:xfrm>
            <a:custGeom>
              <a:avLst/>
              <a:gdLst/>
              <a:ahLst/>
              <a:cxnLst/>
              <a:rect l="l" t="t" r="r" b="b"/>
              <a:pathLst>
                <a:path w="320040" h="276225">
                  <a:moveTo>
                    <a:pt x="0" y="275844"/>
                  </a:moveTo>
                  <a:lnTo>
                    <a:pt x="320040" y="275844"/>
                  </a:lnTo>
                  <a:lnTo>
                    <a:pt x="320040" y="0"/>
                  </a:lnTo>
                  <a:lnTo>
                    <a:pt x="0" y="0"/>
                  </a:lnTo>
                  <a:lnTo>
                    <a:pt x="0" y="275844"/>
                  </a:lnTo>
                  <a:close/>
                </a:path>
              </a:pathLst>
            </a:custGeom>
            <a:ln w="12699">
              <a:solidFill>
                <a:srgbClr val="2E528F"/>
              </a:solidFill>
            </a:ln>
          </p:spPr>
          <p:txBody>
            <a:bodyPr wrap="square" lIns="0" tIns="0" rIns="0" bIns="0" rtlCol="0"/>
            <a:lstStyle/>
            <a:p>
              <a:endParaRPr/>
            </a:p>
          </p:txBody>
        </p:sp>
        <p:sp>
          <p:nvSpPr>
            <p:cNvPr id="41" name="object 41"/>
            <p:cNvSpPr/>
            <p:nvPr/>
          </p:nvSpPr>
          <p:spPr>
            <a:xfrm>
              <a:off x="571245" y="2435351"/>
              <a:ext cx="176530" cy="431800"/>
            </a:xfrm>
            <a:custGeom>
              <a:avLst/>
              <a:gdLst/>
              <a:ahLst/>
              <a:cxnLst/>
              <a:rect l="l" t="t" r="r" b="b"/>
              <a:pathLst>
                <a:path w="176529" h="431800">
                  <a:moveTo>
                    <a:pt x="100241" y="355346"/>
                  </a:moveTo>
                  <a:lnTo>
                    <a:pt x="100241" y="431546"/>
                  </a:lnTo>
                  <a:lnTo>
                    <a:pt x="163741" y="399796"/>
                  </a:lnTo>
                  <a:lnTo>
                    <a:pt x="112941" y="399796"/>
                  </a:lnTo>
                  <a:lnTo>
                    <a:pt x="112941" y="387096"/>
                  </a:lnTo>
                  <a:lnTo>
                    <a:pt x="163741" y="387096"/>
                  </a:lnTo>
                  <a:lnTo>
                    <a:pt x="100241" y="355346"/>
                  </a:lnTo>
                  <a:close/>
                </a:path>
                <a:path w="176529" h="431800">
                  <a:moveTo>
                    <a:pt x="12700" y="0"/>
                  </a:moveTo>
                  <a:lnTo>
                    <a:pt x="0" y="0"/>
                  </a:lnTo>
                  <a:lnTo>
                    <a:pt x="0" y="399796"/>
                  </a:lnTo>
                  <a:lnTo>
                    <a:pt x="100241" y="399796"/>
                  </a:lnTo>
                  <a:lnTo>
                    <a:pt x="100241" y="393446"/>
                  </a:lnTo>
                  <a:lnTo>
                    <a:pt x="12700" y="393446"/>
                  </a:lnTo>
                  <a:lnTo>
                    <a:pt x="6350" y="387096"/>
                  </a:lnTo>
                  <a:lnTo>
                    <a:pt x="12700" y="387096"/>
                  </a:lnTo>
                  <a:lnTo>
                    <a:pt x="12700" y="0"/>
                  </a:lnTo>
                  <a:close/>
                </a:path>
                <a:path w="176529" h="431800">
                  <a:moveTo>
                    <a:pt x="163741" y="387096"/>
                  </a:moveTo>
                  <a:lnTo>
                    <a:pt x="112941" y="387096"/>
                  </a:lnTo>
                  <a:lnTo>
                    <a:pt x="112941" y="399796"/>
                  </a:lnTo>
                  <a:lnTo>
                    <a:pt x="163741" y="399796"/>
                  </a:lnTo>
                  <a:lnTo>
                    <a:pt x="176441" y="393446"/>
                  </a:lnTo>
                  <a:lnTo>
                    <a:pt x="163741" y="387096"/>
                  </a:lnTo>
                  <a:close/>
                </a:path>
                <a:path w="176529" h="431800">
                  <a:moveTo>
                    <a:pt x="12700" y="387096"/>
                  </a:moveTo>
                  <a:lnTo>
                    <a:pt x="6350" y="387096"/>
                  </a:lnTo>
                  <a:lnTo>
                    <a:pt x="12700" y="393446"/>
                  </a:lnTo>
                  <a:lnTo>
                    <a:pt x="12700" y="387096"/>
                  </a:lnTo>
                  <a:close/>
                </a:path>
                <a:path w="176529" h="431800">
                  <a:moveTo>
                    <a:pt x="100241" y="387096"/>
                  </a:moveTo>
                  <a:lnTo>
                    <a:pt x="12700" y="387096"/>
                  </a:lnTo>
                  <a:lnTo>
                    <a:pt x="12700" y="393446"/>
                  </a:lnTo>
                  <a:lnTo>
                    <a:pt x="100241" y="393446"/>
                  </a:lnTo>
                  <a:lnTo>
                    <a:pt x="100241" y="387096"/>
                  </a:lnTo>
                  <a:close/>
                </a:path>
              </a:pathLst>
            </a:custGeom>
            <a:solidFill>
              <a:srgbClr val="4471C4"/>
            </a:solidFill>
          </p:spPr>
          <p:txBody>
            <a:bodyPr wrap="square" lIns="0" tIns="0" rIns="0" bIns="0" rtlCol="0"/>
            <a:lstStyle/>
            <a:p>
              <a:endParaRPr/>
            </a:p>
          </p:txBody>
        </p:sp>
      </p:grpSp>
      <p:sp>
        <p:nvSpPr>
          <p:cNvPr id="42" name="object 42"/>
          <p:cNvSpPr txBox="1"/>
          <p:nvPr/>
        </p:nvSpPr>
        <p:spPr>
          <a:xfrm>
            <a:off x="738327" y="2715259"/>
            <a:ext cx="33401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MUX</a:t>
            </a:r>
            <a:endParaRPr sz="1200">
              <a:latin typeface="Calibri"/>
              <a:cs typeface="Calibri"/>
            </a:endParaRPr>
          </a:p>
        </p:txBody>
      </p:sp>
      <p:sp>
        <p:nvSpPr>
          <p:cNvPr id="43" name="object 43"/>
          <p:cNvSpPr/>
          <p:nvPr/>
        </p:nvSpPr>
        <p:spPr>
          <a:xfrm>
            <a:off x="992124" y="1631188"/>
            <a:ext cx="6000115" cy="1917064"/>
          </a:xfrm>
          <a:custGeom>
            <a:avLst/>
            <a:gdLst/>
            <a:ahLst/>
            <a:cxnLst/>
            <a:rect l="l" t="t" r="r" b="b"/>
            <a:pathLst>
              <a:path w="6000115" h="1917064">
                <a:moveTo>
                  <a:pt x="5987033" y="1904238"/>
                </a:moveTo>
                <a:lnTo>
                  <a:pt x="5764783" y="1904238"/>
                </a:lnTo>
                <a:lnTo>
                  <a:pt x="5764783" y="1916938"/>
                </a:lnTo>
                <a:lnTo>
                  <a:pt x="5999733" y="1916938"/>
                </a:lnTo>
                <a:lnTo>
                  <a:pt x="5999733" y="1910588"/>
                </a:lnTo>
                <a:lnTo>
                  <a:pt x="5987033" y="1910588"/>
                </a:lnTo>
                <a:lnTo>
                  <a:pt x="5987033" y="1904238"/>
                </a:lnTo>
                <a:close/>
              </a:path>
              <a:path w="6000115" h="1917064">
                <a:moveTo>
                  <a:pt x="5987033" y="6350"/>
                </a:moveTo>
                <a:lnTo>
                  <a:pt x="5987033" y="1910588"/>
                </a:lnTo>
                <a:lnTo>
                  <a:pt x="5993383" y="1904238"/>
                </a:lnTo>
                <a:lnTo>
                  <a:pt x="5999733" y="1904238"/>
                </a:lnTo>
                <a:lnTo>
                  <a:pt x="5999733" y="12700"/>
                </a:lnTo>
                <a:lnTo>
                  <a:pt x="5993383" y="12700"/>
                </a:lnTo>
                <a:lnTo>
                  <a:pt x="5987033" y="6350"/>
                </a:lnTo>
                <a:close/>
              </a:path>
              <a:path w="6000115" h="1917064">
                <a:moveTo>
                  <a:pt x="5999733" y="1904238"/>
                </a:moveTo>
                <a:lnTo>
                  <a:pt x="5993383" y="1904238"/>
                </a:lnTo>
                <a:lnTo>
                  <a:pt x="5987033" y="1910588"/>
                </a:lnTo>
                <a:lnTo>
                  <a:pt x="5999733" y="1910588"/>
                </a:lnTo>
                <a:lnTo>
                  <a:pt x="5999733" y="1904238"/>
                </a:lnTo>
                <a:close/>
              </a:path>
              <a:path w="6000115" h="1917064">
                <a:moveTo>
                  <a:pt x="31750" y="19303"/>
                </a:moveTo>
                <a:lnTo>
                  <a:pt x="0" y="19303"/>
                </a:lnTo>
                <a:lnTo>
                  <a:pt x="38100" y="95503"/>
                </a:lnTo>
                <a:lnTo>
                  <a:pt x="69850" y="32003"/>
                </a:lnTo>
                <a:lnTo>
                  <a:pt x="31750" y="32003"/>
                </a:lnTo>
                <a:lnTo>
                  <a:pt x="31750" y="19303"/>
                </a:lnTo>
                <a:close/>
              </a:path>
              <a:path w="6000115" h="1917064">
                <a:moveTo>
                  <a:pt x="5999733" y="0"/>
                </a:moveTo>
                <a:lnTo>
                  <a:pt x="31750" y="0"/>
                </a:lnTo>
                <a:lnTo>
                  <a:pt x="31750" y="32003"/>
                </a:lnTo>
                <a:lnTo>
                  <a:pt x="44450" y="32003"/>
                </a:lnTo>
                <a:lnTo>
                  <a:pt x="44450" y="12700"/>
                </a:lnTo>
                <a:lnTo>
                  <a:pt x="38100" y="12700"/>
                </a:lnTo>
                <a:lnTo>
                  <a:pt x="44450" y="6350"/>
                </a:lnTo>
                <a:lnTo>
                  <a:pt x="5999733" y="6350"/>
                </a:lnTo>
                <a:lnTo>
                  <a:pt x="5999733" y="0"/>
                </a:lnTo>
                <a:close/>
              </a:path>
              <a:path w="6000115" h="1917064">
                <a:moveTo>
                  <a:pt x="76200" y="19303"/>
                </a:moveTo>
                <a:lnTo>
                  <a:pt x="44450" y="19303"/>
                </a:lnTo>
                <a:lnTo>
                  <a:pt x="44450" y="32003"/>
                </a:lnTo>
                <a:lnTo>
                  <a:pt x="69850" y="32003"/>
                </a:lnTo>
                <a:lnTo>
                  <a:pt x="76200" y="19303"/>
                </a:lnTo>
                <a:close/>
              </a:path>
              <a:path w="6000115" h="1917064">
                <a:moveTo>
                  <a:pt x="44450" y="6350"/>
                </a:moveTo>
                <a:lnTo>
                  <a:pt x="38100" y="12700"/>
                </a:lnTo>
                <a:lnTo>
                  <a:pt x="44450" y="12700"/>
                </a:lnTo>
                <a:lnTo>
                  <a:pt x="44450" y="6350"/>
                </a:lnTo>
                <a:close/>
              </a:path>
              <a:path w="6000115" h="1917064">
                <a:moveTo>
                  <a:pt x="5987033" y="6350"/>
                </a:moveTo>
                <a:lnTo>
                  <a:pt x="44450" y="6350"/>
                </a:lnTo>
                <a:lnTo>
                  <a:pt x="44450" y="12700"/>
                </a:lnTo>
                <a:lnTo>
                  <a:pt x="5987033" y="12700"/>
                </a:lnTo>
                <a:lnTo>
                  <a:pt x="5987033" y="6350"/>
                </a:lnTo>
                <a:close/>
              </a:path>
              <a:path w="6000115" h="1917064">
                <a:moveTo>
                  <a:pt x="5999733" y="6350"/>
                </a:moveTo>
                <a:lnTo>
                  <a:pt x="5987033" y="6350"/>
                </a:lnTo>
                <a:lnTo>
                  <a:pt x="5993383" y="12700"/>
                </a:lnTo>
                <a:lnTo>
                  <a:pt x="5999733" y="12700"/>
                </a:lnTo>
                <a:lnTo>
                  <a:pt x="5999733" y="6350"/>
                </a:lnTo>
                <a:close/>
              </a:path>
            </a:pathLst>
          </a:custGeom>
          <a:solidFill>
            <a:srgbClr val="4471C4"/>
          </a:solidFill>
        </p:spPr>
        <p:txBody>
          <a:bodyPr wrap="square" lIns="0" tIns="0" rIns="0" bIns="0" rtlCol="0"/>
          <a:lstStyle/>
          <a:p>
            <a:endParaRPr/>
          </a:p>
        </p:txBody>
      </p:sp>
      <p:sp>
        <p:nvSpPr>
          <p:cNvPr id="44" name="object 44"/>
          <p:cNvSpPr txBox="1"/>
          <p:nvPr/>
        </p:nvSpPr>
        <p:spPr>
          <a:xfrm>
            <a:off x="1040993" y="1460703"/>
            <a:ext cx="2251710" cy="208915"/>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PC</a:t>
            </a:r>
            <a:r>
              <a:rPr sz="1200" b="1" spc="-15" dirty="0">
                <a:latin typeface="Calibri"/>
                <a:cs typeface="Calibri"/>
              </a:rPr>
              <a:t> </a:t>
            </a:r>
            <a:r>
              <a:rPr sz="1200" b="1" dirty="0">
                <a:latin typeface="Calibri"/>
                <a:cs typeface="Calibri"/>
              </a:rPr>
              <a:t>Source</a:t>
            </a:r>
            <a:r>
              <a:rPr sz="1200" b="1" spc="-25" dirty="0">
                <a:latin typeface="Calibri"/>
                <a:cs typeface="Calibri"/>
              </a:rPr>
              <a:t> </a:t>
            </a:r>
            <a:r>
              <a:rPr sz="1200" b="1" dirty="0">
                <a:latin typeface="Calibri"/>
                <a:cs typeface="Calibri"/>
              </a:rPr>
              <a:t>Select</a:t>
            </a:r>
            <a:r>
              <a:rPr sz="1200" b="1" spc="-15" dirty="0">
                <a:latin typeface="Calibri"/>
                <a:cs typeface="Calibri"/>
              </a:rPr>
              <a:t> </a:t>
            </a:r>
            <a:r>
              <a:rPr sz="1200" b="1" dirty="0">
                <a:latin typeface="Calibri"/>
                <a:cs typeface="Calibri"/>
              </a:rPr>
              <a:t>(1</a:t>
            </a:r>
            <a:r>
              <a:rPr sz="1200" b="1" spc="-15" dirty="0">
                <a:latin typeface="Calibri"/>
                <a:cs typeface="Calibri"/>
              </a:rPr>
              <a:t> </a:t>
            </a:r>
            <a:r>
              <a:rPr sz="1200" b="1" dirty="0">
                <a:latin typeface="Calibri"/>
                <a:cs typeface="Calibri"/>
              </a:rPr>
              <a:t>if</a:t>
            </a:r>
            <a:r>
              <a:rPr sz="1200" b="1" spc="-15" dirty="0">
                <a:latin typeface="Calibri"/>
                <a:cs typeface="Calibri"/>
              </a:rPr>
              <a:t> </a:t>
            </a:r>
            <a:r>
              <a:rPr sz="1200" b="1" dirty="0">
                <a:latin typeface="Calibri"/>
                <a:cs typeface="Calibri"/>
              </a:rPr>
              <a:t>branch</a:t>
            </a:r>
            <a:r>
              <a:rPr sz="1200" b="1" spc="-15" dirty="0">
                <a:latin typeface="Calibri"/>
                <a:cs typeface="Calibri"/>
              </a:rPr>
              <a:t> </a:t>
            </a:r>
            <a:r>
              <a:rPr sz="1200" b="1" spc="-10" dirty="0">
                <a:latin typeface="Calibri"/>
                <a:cs typeface="Calibri"/>
              </a:rPr>
              <a:t>taken)</a:t>
            </a:r>
            <a:endParaRPr sz="1200">
              <a:latin typeface="Calibri"/>
              <a:cs typeface="Calibri"/>
            </a:endParaRPr>
          </a:p>
        </p:txBody>
      </p:sp>
      <p:grpSp>
        <p:nvGrpSpPr>
          <p:cNvPr id="45" name="object 45"/>
          <p:cNvGrpSpPr/>
          <p:nvPr/>
        </p:nvGrpSpPr>
        <p:grpSpPr>
          <a:xfrm>
            <a:off x="347218" y="1790445"/>
            <a:ext cx="278130" cy="267335"/>
            <a:chOff x="347218" y="1790445"/>
            <a:chExt cx="278130" cy="267335"/>
          </a:xfrm>
        </p:grpSpPr>
        <p:sp>
          <p:nvSpPr>
            <p:cNvPr id="46" name="object 46"/>
            <p:cNvSpPr/>
            <p:nvPr/>
          </p:nvSpPr>
          <p:spPr>
            <a:xfrm>
              <a:off x="353568" y="1796795"/>
              <a:ext cx="265430" cy="254635"/>
            </a:xfrm>
            <a:custGeom>
              <a:avLst/>
              <a:gdLst/>
              <a:ahLst/>
              <a:cxnLst/>
              <a:rect l="l" t="t" r="r" b="b"/>
              <a:pathLst>
                <a:path w="265430" h="254635">
                  <a:moveTo>
                    <a:pt x="265176" y="0"/>
                  </a:moveTo>
                  <a:lnTo>
                    <a:pt x="0" y="0"/>
                  </a:lnTo>
                  <a:lnTo>
                    <a:pt x="0" y="254508"/>
                  </a:lnTo>
                  <a:lnTo>
                    <a:pt x="265176" y="254508"/>
                  </a:lnTo>
                  <a:lnTo>
                    <a:pt x="265176" y="0"/>
                  </a:lnTo>
                  <a:close/>
                </a:path>
              </a:pathLst>
            </a:custGeom>
            <a:solidFill>
              <a:srgbClr val="4471C4"/>
            </a:solidFill>
          </p:spPr>
          <p:txBody>
            <a:bodyPr wrap="square" lIns="0" tIns="0" rIns="0" bIns="0" rtlCol="0"/>
            <a:lstStyle/>
            <a:p>
              <a:endParaRPr/>
            </a:p>
          </p:txBody>
        </p:sp>
        <p:sp>
          <p:nvSpPr>
            <p:cNvPr id="47" name="object 47"/>
            <p:cNvSpPr/>
            <p:nvPr/>
          </p:nvSpPr>
          <p:spPr>
            <a:xfrm>
              <a:off x="353568" y="1796795"/>
              <a:ext cx="265430" cy="254635"/>
            </a:xfrm>
            <a:custGeom>
              <a:avLst/>
              <a:gdLst/>
              <a:ahLst/>
              <a:cxnLst/>
              <a:rect l="l" t="t" r="r" b="b"/>
              <a:pathLst>
                <a:path w="265430" h="254635">
                  <a:moveTo>
                    <a:pt x="0" y="254508"/>
                  </a:moveTo>
                  <a:lnTo>
                    <a:pt x="265176" y="254508"/>
                  </a:lnTo>
                  <a:lnTo>
                    <a:pt x="265176" y="0"/>
                  </a:lnTo>
                  <a:lnTo>
                    <a:pt x="0" y="0"/>
                  </a:lnTo>
                  <a:lnTo>
                    <a:pt x="0" y="254508"/>
                  </a:lnTo>
                  <a:close/>
                </a:path>
              </a:pathLst>
            </a:custGeom>
            <a:ln w="12700">
              <a:solidFill>
                <a:srgbClr val="2E528F"/>
              </a:solidFill>
            </a:ln>
          </p:spPr>
          <p:txBody>
            <a:bodyPr wrap="square" lIns="0" tIns="0" rIns="0" bIns="0" rtlCol="0"/>
            <a:lstStyle/>
            <a:p>
              <a:endParaRPr/>
            </a:p>
          </p:txBody>
        </p:sp>
      </p:grpSp>
      <p:sp>
        <p:nvSpPr>
          <p:cNvPr id="48" name="object 48"/>
          <p:cNvSpPr txBox="1"/>
          <p:nvPr/>
        </p:nvSpPr>
        <p:spPr>
          <a:xfrm>
            <a:off x="399389" y="1821560"/>
            <a:ext cx="18669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PC</a:t>
            </a:r>
            <a:endParaRPr sz="1200">
              <a:latin typeface="Calibri"/>
              <a:cs typeface="Calibri"/>
            </a:endParaRPr>
          </a:p>
        </p:txBody>
      </p:sp>
      <p:grpSp>
        <p:nvGrpSpPr>
          <p:cNvPr id="49" name="object 49"/>
          <p:cNvGrpSpPr/>
          <p:nvPr/>
        </p:nvGrpSpPr>
        <p:grpSpPr>
          <a:xfrm>
            <a:off x="341375" y="2031492"/>
            <a:ext cx="1261745" cy="894715"/>
            <a:chOff x="341375" y="2031492"/>
            <a:chExt cx="1261745" cy="894715"/>
          </a:xfrm>
        </p:grpSpPr>
        <p:pic>
          <p:nvPicPr>
            <p:cNvPr id="50" name="object 50"/>
            <p:cNvPicPr/>
            <p:nvPr/>
          </p:nvPicPr>
          <p:blipFill>
            <a:blip r:embed="rId6" cstate="print"/>
            <a:stretch>
              <a:fillRect/>
            </a:stretch>
          </p:blipFill>
          <p:spPr>
            <a:xfrm>
              <a:off x="341375" y="2031492"/>
              <a:ext cx="76200" cy="159638"/>
            </a:xfrm>
            <a:prstGeom prst="rect">
              <a:avLst/>
            </a:prstGeom>
          </p:spPr>
        </p:pic>
        <p:sp>
          <p:nvSpPr>
            <p:cNvPr id="51" name="object 51"/>
            <p:cNvSpPr/>
            <p:nvPr/>
          </p:nvSpPr>
          <p:spPr>
            <a:xfrm>
              <a:off x="1066799" y="2849880"/>
              <a:ext cx="536575" cy="76200"/>
            </a:xfrm>
            <a:custGeom>
              <a:avLst/>
              <a:gdLst/>
              <a:ahLst/>
              <a:cxnLst/>
              <a:rect l="l" t="t" r="r" b="b"/>
              <a:pathLst>
                <a:path w="536575" h="76200">
                  <a:moveTo>
                    <a:pt x="76200" y="0"/>
                  </a:moveTo>
                  <a:lnTo>
                    <a:pt x="0" y="38100"/>
                  </a:lnTo>
                  <a:lnTo>
                    <a:pt x="76200" y="76200"/>
                  </a:lnTo>
                  <a:lnTo>
                    <a:pt x="76200" y="44450"/>
                  </a:lnTo>
                  <a:lnTo>
                    <a:pt x="63500" y="44450"/>
                  </a:lnTo>
                  <a:lnTo>
                    <a:pt x="63500" y="31750"/>
                  </a:lnTo>
                  <a:lnTo>
                    <a:pt x="76200" y="31750"/>
                  </a:lnTo>
                  <a:lnTo>
                    <a:pt x="76200" y="0"/>
                  </a:lnTo>
                  <a:close/>
                </a:path>
                <a:path w="536575" h="76200">
                  <a:moveTo>
                    <a:pt x="76200" y="31750"/>
                  </a:moveTo>
                  <a:lnTo>
                    <a:pt x="63500" y="31750"/>
                  </a:lnTo>
                  <a:lnTo>
                    <a:pt x="63500" y="44450"/>
                  </a:lnTo>
                  <a:lnTo>
                    <a:pt x="76200" y="44450"/>
                  </a:lnTo>
                  <a:lnTo>
                    <a:pt x="76200" y="31750"/>
                  </a:lnTo>
                  <a:close/>
                </a:path>
                <a:path w="536575" h="76200">
                  <a:moveTo>
                    <a:pt x="536321" y="31750"/>
                  </a:moveTo>
                  <a:lnTo>
                    <a:pt x="76200" y="31750"/>
                  </a:lnTo>
                  <a:lnTo>
                    <a:pt x="76200" y="44450"/>
                  </a:lnTo>
                  <a:lnTo>
                    <a:pt x="536321" y="44450"/>
                  </a:lnTo>
                  <a:lnTo>
                    <a:pt x="536321" y="31750"/>
                  </a:lnTo>
                  <a:close/>
                </a:path>
              </a:pathLst>
            </a:custGeom>
            <a:solidFill>
              <a:srgbClr val="4471C4"/>
            </a:solidFill>
          </p:spPr>
          <p:txBody>
            <a:bodyPr wrap="square" lIns="0" tIns="0" rIns="0" bIns="0" rtlCol="0"/>
            <a:lstStyle/>
            <a:p>
              <a:endParaRPr/>
            </a:p>
          </p:txBody>
        </p:sp>
      </p:grpSp>
      <p:sp>
        <p:nvSpPr>
          <p:cNvPr id="52" name="object 52"/>
          <p:cNvSpPr txBox="1"/>
          <p:nvPr/>
        </p:nvSpPr>
        <p:spPr>
          <a:xfrm>
            <a:off x="1199489" y="2719577"/>
            <a:ext cx="547370" cy="330200"/>
          </a:xfrm>
          <a:prstGeom prst="rect">
            <a:avLst/>
          </a:prstGeom>
        </p:spPr>
        <p:txBody>
          <a:bodyPr vert="horz" wrap="square" lIns="0" tIns="12065" rIns="0" bIns="0" rtlCol="0">
            <a:spAutoFit/>
          </a:bodyPr>
          <a:lstStyle/>
          <a:p>
            <a:pPr marL="12700" marR="5080">
              <a:lnSpc>
                <a:spcPct val="100000"/>
              </a:lnSpc>
              <a:spcBef>
                <a:spcPts val="95"/>
              </a:spcBef>
            </a:pPr>
            <a:r>
              <a:rPr sz="1000" b="1" dirty="0">
                <a:latin typeface="Calibri"/>
                <a:cs typeface="Calibri"/>
              </a:rPr>
              <a:t>PC</a:t>
            </a:r>
            <a:r>
              <a:rPr sz="1000" b="1" spc="-25" dirty="0">
                <a:latin typeface="Calibri"/>
                <a:cs typeface="Calibri"/>
              </a:rPr>
              <a:t> </a:t>
            </a:r>
            <a:r>
              <a:rPr sz="1000" b="1" spc="-10" dirty="0">
                <a:latin typeface="Calibri"/>
                <a:cs typeface="Calibri"/>
              </a:rPr>
              <a:t>Source Select</a:t>
            </a:r>
            <a:endParaRPr sz="1000">
              <a:latin typeface="Calibri"/>
              <a:cs typeface="Calibri"/>
            </a:endParaRPr>
          </a:p>
        </p:txBody>
      </p:sp>
      <p:grpSp>
        <p:nvGrpSpPr>
          <p:cNvPr id="53" name="object 53"/>
          <p:cNvGrpSpPr/>
          <p:nvPr/>
        </p:nvGrpSpPr>
        <p:grpSpPr>
          <a:xfrm>
            <a:off x="118619" y="1886711"/>
            <a:ext cx="1120775" cy="1316990"/>
            <a:chOff x="118619" y="1886711"/>
            <a:chExt cx="1120775" cy="1316990"/>
          </a:xfrm>
        </p:grpSpPr>
        <p:sp>
          <p:nvSpPr>
            <p:cNvPr id="54" name="object 54"/>
            <p:cNvSpPr/>
            <p:nvPr/>
          </p:nvSpPr>
          <p:spPr>
            <a:xfrm>
              <a:off x="118618" y="1886711"/>
              <a:ext cx="1120775" cy="1316990"/>
            </a:xfrm>
            <a:custGeom>
              <a:avLst/>
              <a:gdLst/>
              <a:ahLst/>
              <a:cxnLst/>
              <a:rect l="l" t="t" r="r" b="b"/>
              <a:pathLst>
                <a:path w="1120775" h="1316989">
                  <a:moveTo>
                    <a:pt x="794118" y="1081532"/>
                  </a:moveTo>
                  <a:lnTo>
                    <a:pt x="781418" y="1081532"/>
                  </a:lnTo>
                  <a:lnTo>
                    <a:pt x="781418" y="1303782"/>
                  </a:lnTo>
                  <a:lnTo>
                    <a:pt x="12700" y="1303782"/>
                  </a:lnTo>
                  <a:lnTo>
                    <a:pt x="12700" y="44450"/>
                  </a:lnTo>
                  <a:lnTo>
                    <a:pt x="158750" y="44450"/>
                  </a:lnTo>
                  <a:lnTo>
                    <a:pt x="158750" y="76200"/>
                  </a:lnTo>
                  <a:lnTo>
                    <a:pt x="222250" y="44450"/>
                  </a:lnTo>
                  <a:lnTo>
                    <a:pt x="234950" y="38100"/>
                  </a:lnTo>
                  <a:lnTo>
                    <a:pt x="222250" y="31750"/>
                  </a:lnTo>
                  <a:lnTo>
                    <a:pt x="158750" y="0"/>
                  </a:lnTo>
                  <a:lnTo>
                    <a:pt x="158750" y="31750"/>
                  </a:lnTo>
                  <a:lnTo>
                    <a:pt x="0" y="31750"/>
                  </a:lnTo>
                  <a:lnTo>
                    <a:pt x="0" y="1316482"/>
                  </a:lnTo>
                  <a:lnTo>
                    <a:pt x="794118" y="1316482"/>
                  </a:lnTo>
                  <a:lnTo>
                    <a:pt x="794118" y="1310132"/>
                  </a:lnTo>
                  <a:lnTo>
                    <a:pt x="794118" y="1303782"/>
                  </a:lnTo>
                  <a:lnTo>
                    <a:pt x="794118" y="1081532"/>
                  </a:lnTo>
                  <a:close/>
                </a:path>
                <a:path w="1120775" h="1316989">
                  <a:moveTo>
                    <a:pt x="1120152" y="542290"/>
                  </a:moveTo>
                  <a:lnTo>
                    <a:pt x="786384" y="542290"/>
                  </a:lnTo>
                  <a:lnTo>
                    <a:pt x="786384" y="727456"/>
                  </a:lnTo>
                  <a:lnTo>
                    <a:pt x="754634" y="727456"/>
                  </a:lnTo>
                  <a:lnTo>
                    <a:pt x="792734" y="803656"/>
                  </a:lnTo>
                  <a:lnTo>
                    <a:pt x="824484" y="740156"/>
                  </a:lnTo>
                  <a:lnTo>
                    <a:pt x="830834" y="727456"/>
                  </a:lnTo>
                  <a:lnTo>
                    <a:pt x="799084" y="727456"/>
                  </a:lnTo>
                  <a:lnTo>
                    <a:pt x="799084" y="554990"/>
                  </a:lnTo>
                  <a:lnTo>
                    <a:pt x="1120152" y="554990"/>
                  </a:lnTo>
                  <a:lnTo>
                    <a:pt x="1120152" y="548640"/>
                  </a:lnTo>
                  <a:lnTo>
                    <a:pt x="1120152" y="542290"/>
                  </a:lnTo>
                  <a:close/>
                </a:path>
              </a:pathLst>
            </a:custGeom>
            <a:solidFill>
              <a:srgbClr val="4471C4"/>
            </a:solidFill>
          </p:spPr>
          <p:txBody>
            <a:bodyPr wrap="square" lIns="0" tIns="0" rIns="0" bIns="0" rtlCol="0"/>
            <a:lstStyle/>
            <a:p>
              <a:endParaRPr/>
            </a:p>
          </p:txBody>
        </p:sp>
        <p:pic>
          <p:nvPicPr>
            <p:cNvPr id="55" name="object 55"/>
            <p:cNvPicPr/>
            <p:nvPr/>
          </p:nvPicPr>
          <p:blipFill>
            <a:blip r:embed="rId6" cstate="print"/>
            <a:stretch>
              <a:fillRect/>
            </a:stretch>
          </p:blipFill>
          <p:spPr>
            <a:xfrm>
              <a:off x="949451" y="2951987"/>
              <a:ext cx="76200" cy="159638"/>
            </a:xfrm>
            <a:prstGeom prst="rect">
              <a:avLst/>
            </a:prstGeom>
          </p:spPr>
        </p:pic>
      </p:grpSp>
      <p:graphicFrame>
        <p:nvGraphicFramePr>
          <p:cNvPr id="56" name="object 56"/>
          <p:cNvGraphicFramePr>
            <a:graphicFrameLocks noGrp="1"/>
          </p:cNvGraphicFramePr>
          <p:nvPr/>
        </p:nvGraphicFramePr>
        <p:xfrm>
          <a:off x="2285745" y="4027678"/>
          <a:ext cx="990600" cy="1113790"/>
        </p:xfrm>
        <a:graphic>
          <a:graphicData uri="http://schemas.openxmlformats.org/drawingml/2006/table">
            <a:tbl>
              <a:tblPr firstRow="1" bandRow="1">
                <a:tableStyleId>{2D5ABB26-0587-4C30-8999-92F81FD0307C}</a:tableStyleId>
              </a:tblPr>
              <a:tblGrid>
                <a:gridCol w="990600">
                  <a:extLst>
                    <a:ext uri="{9D8B030D-6E8A-4147-A177-3AD203B41FA5}">
                      <a16:colId xmlns:a16="http://schemas.microsoft.com/office/drawing/2014/main" val="20000"/>
                    </a:ext>
                  </a:extLst>
                </a:gridCol>
              </a:tblGrid>
              <a:tr h="273685">
                <a:tc>
                  <a:txBody>
                    <a:bodyPr/>
                    <a:lstStyle/>
                    <a:p>
                      <a:pPr marL="45085">
                        <a:lnSpc>
                          <a:spcPts val="1995"/>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1</a:t>
                      </a:r>
                      <a:endParaRPr sz="1800">
                        <a:latin typeface="Calibri"/>
                        <a:cs typeface="Calibri"/>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00"/>
                  </a:ext>
                </a:extLst>
              </a:tr>
              <a:tr h="283210">
                <a:tc>
                  <a:txBody>
                    <a:bodyPr/>
                    <a:lstStyle/>
                    <a:p>
                      <a:pPr marL="45085">
                        <a:lnSpc>
                          <a:spcPts val="2020"/>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2</a:t>
                      </a:r>
                      <a:endParaRPr sz="1800">
                        <a:latin typeface="Calibri"/>
                        <a:cs typeface="Calibri"/>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01"/>
                  </a:ext>
                </a:extLst>
              </a:tr>
              <a:tr h="283210">
                <a:tc>
                  <a:txBody>
                    <a:bodyPr/>
                    <a:lstStyle/>
                    <a:p>
                      <a:pPr marL="45085">
                        <a:lnSpc>
                          <a:spcPts val="2075"/>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3</a:t>
                      </a:r>
                      <a:endParaRPr sz="1800">
                        <a:latin typeface="Calibri"/>
                        <a:cs typeface="Calibri"/>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02"/>
                  </a:ext>
                </a:extLst>
              </a:tr>
              <a:tr h="273685">
                <a:tc>
                  <a:txBody>
                    <a:bodyPr/>
                    <a:lstStyle/>
                    <a:p>
                      <a:pPr marL="45085">
                        <a:lnSpc>
                          <a:spcPts val="2025"/>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4</a:t>
                      </a:r>
                      <a:endParaRPr sz="1800">
                        <a:latin typeface="Calibri"/>
                        <a:cs typeface="Calibri"/>
                      </a:endParaRPr>
                    </a:p>
                  </a:txBody>
                  <a:tcPr marL="0" marR="0" marT="0" marB="0">
                    <a:lnL w="12700">
                      <a:solidFill>
                        <a:srgbClr val="2E528F"/>
                      </a:solidFill>
                      <a:prstDash val="solid"/>
                    </a:lnL>
                    <a:lnR w="12700">
                      <a:solidFill>
                        <a:srgbClr val="2E528F"/>
                      </a:solidFill>
                      <a:prstDash val="solid"/>
                    </a:lnR>
                    <a:lnT w="12700">
                      <a:solidFill>
                        <a:srgbClr val="2E528F"/>
                      </a:solidFill>
                      <a:prstDash val="solid"/>
                    </a:lnT>
                    <a:lnB w="12700">
                      <a:solidFill>
                        <a:srgbClr val="2E528F"/>
                      </a:solidFill>
                      <a:prstDash val="solid"/>
                    </a:lnB>
                    <a:solidFill>
                      <a:srgbClr val="4471C4"/>
                    </a:solidFill>
                  </a:tcPr>
                </a:tc>
                <a:extLst>
                  <a:ext uri="{0D108BD9-81ED-4DB2-BD59-A6C34878D82A}">
                    <a16:rowId xmlns:a16="http://schemas.microsoft.com/office/drawing/2014/main" val="10003"/>
                  </a:ext>
                </a:extLst>
              </a:tr>
            </a:tbl>
          </a:graphicData>
        </a:graphic>
      </p:graphicFrame>
      <p:sp>
        <p:nvSpPr>
          <p:cNvPr id="57" name="object 57"/>
          <p:cNvSpPr txBox="1"/>
          <p:nvPr/>
        </p:nvSpPr>
        <p:spPr>
          <a:xfrm>
            <a:off x="2927095" y="2229358"/>
            <a:ext cx="495934" cy="391160"/>
          </a:xfrm>
          <a:prstGeom prst="rect">
            <a:avLst/>
          </a:prstGeom>
        </p:spPr>
        <p:txBody>
          <a:bodyPr vert="horz" wrap="square" lIns="0" tIns="12700" rIns="0" bIns="0" rtlCol="0">
            <a:spAutoFit/>
          </a:bodyPr>
          <a:lstStyle/>
          <a:p>
            <a:pPr marL="12700" marR="5080">
              <a:lnSpc>
                <a:spcPct val="100000"/>
              </a:lnSpc>
              <a:spcBef>
                <a:spcPts val="100"/>
              </a:spcBef>
            </a:pPr>
            <a:r>
              <a:rPr sz="1200" b="1" spc="-10" dirty="0">
                <a:latin typeface="Calibri"/>
                <a:cs typeface="Calibri"/>
              </a:rPr>
              <a:t>Control Signals</a:t>
            </a:r>
            <a:endParaRPr sz="1200">
              <a:latin typeface="Calibri"/>
              <a:cs typeface="Calibri"/>
            </a:endParaRPr>
          </a:p>
        </p:txBody>
      </p:sp>
      <p:sp>
        <p:nvSpPr>
          <p:cNvPr id="58" name="object 58"/>
          <p:cNvSpPr txBox="1"/>
          <p:nvPr/>
        </p:nvSpPr>
        <p:spPr>
          <a:xfrm>
            <a:off x="2960877" y="2924683"/>
            <a:ext cx="537210" cy="756920"/>
          </a:xfrm>
          <a:prstGeom prst="rect">
            <a:avLst/>
          </a:prstGeom>
        </p:spPr>
        <p:txBody>
          <a:bodyPr vert="horz" wrap="square" lIns="0" tIns="12700" rIns="0" bIns="0" rtlCol="0">
            <a:spAutoFit/>
          </a:bodyPr>
          <a:lstStyle/>
          <a:p>
            <a:pPr marL="12700" marR="5080">
              <a:lnSpc>
                <a:spcPct val="100000"/>
              </a:lnSpc>
              <a:spcBef>
                <a:spcPts val="100"/>
              </a:spcBef>
            </a:pPr>
            <a:r>
              <a:rPr sz="1200" b="1" spc="-20" dirty="0">
                <a:latin typeface="Calibri"/>
                <a:cs typeface="Calibri"/>
              </a:rPr>
              <a:t>Read </a:t>
            </a:r>
            <a:r>
              <a:rPr sz="1200" b="1" spc="-10" dirty="0">
                <a:latin typeface="Calibri"/>
                <a:cs typeface="Calibri"/>
              </a:rPr>
              <a:t>Register </a:t>
            </a:r>
            <a:r>
              <a:rPr sz="1200" b="1" dirty="0">
                <a:latin typeface="Calibri"/>
                <a:cs typeface="Calibri"/>
              </a:rPr>
              <a:t>A</a:t>
            </a:r>
            <a:r>
              <a:rPr sz="1200" b="1" spc="-5" dirty="0">
                <a:latin typeface="Calibri"/>
                <a:cs typeface="Calibri"/>
              </a:rPr>
              <a:t> </a:t>
            </a:r>
            <a:r>
              <a:rPr sz="1200" b="1" dirty="0">
                <a:latin typeface="Calibri"/>
                <a:cs typeface="Calibri"/>
              </a:rPr>
              <a:t>&amp;</a:t>
            </a:r>
            <a:r>
              <a:rPr sz="1200" b="1" spc="10" dirty="0">
                <a:latin typeface="Calibri"/>
                <a:cs typeface="Calibri"/>
              </a:rPr>
              <a:t> </a:t>
            </a:r>
            <a:r>
              <a:rPr sz="1200" b="1" spc="-50" dirty="0">
                <a:latin typeface="Calibri"/>
                <a:cs typeface="Calibri"/>
              </a:rPr>
              <a:t>B </a:t>
            </a:r>
            <a:r>
              <a:rPr sz="1200" b="1" spc="-10" dirty="0">
                <a:latin typeface="Calibri"/>
                <a:cs typeface="Calibri"/>
              </a:rPr>
              <a:t>Select</a:t>
            </a:r>
            <a:endParaRPr sz="1200">
              <a:latin typeface="Calibri"/>
              <a:cs typeface="Calibri"/>
            </a:endParaRPr>
          </a:p>
        </p:txBody>
      </p:sp>
      <p:sp>
        <p:nvSpPr>
          <p:cNvPr id="59" name="object 59"/>
          <p:cNvSpPr/>
          <p:nvPr/>
        </p:nvSpPr>
        <p:spPr>
          <a:xfrm>
            <a:off x="2453640" y="2797809"/>
            <a:ext cx="8230870" cy="3674110"/>
          </a:xfrm>
          <a:custGeom>
            <a:avLst/>
            <a:gdLst/>
            <a:ahLst/>
            <a:cxnLst/>
            <a:rect l="l" t="t" r="r" b="b"/>
            <a:pathLst>
              <a:path w="8230870" h="3674110">
                <a:moveTo>
                  <a:pt x="667893" y="0"/>
                </a:moveTo>
                <a:lnTo>
                  <a:pt x="432943" y="0"/>
                </a:lnTo>
                <a:lnTo>
                  <a:pt x="432943" y="12700"/>
                </a:lnTo>
                <a:lnTo>
                  <a:pt x="655193" y="12700"/>
                </a:lnTo>
                <a:lnTo>
                  <a:pt x="655193" y="1068451"/>
                </a:lnTo>
                <a:lnTo>
                  <a:pt x="399034" y="1068451"/>
                </a:lnTo>
                <a:lnTo>
                  <a:pt x="399034" y="1107694"/>
                </a:lnTo>
                <a:lnTo>
                  <a:pt x="367284" y="1107694"/>
                </a:lnTo>
                <a:lnTo>
                  <a:pt x="405384" y="1183894"/>
                </a:lnTo>
                <a:lnTo>
                  <a:pt x="437134" y="1120394"/>
                </a:lnTo>
                <a:lnTo>
                  <a:pt x="443484" y="1107694"/>
                </a:lnTo>
                <a:lnTo>
                  <a:pt x="411734" y="1107694"/>
                </a:lnTo>
                <a:lnTo>
                  <a:pt x="411734" y="1081151"/>
                </a:lnTo>
                <a:lnTo>
                  <a:pt x="667893" y="1081151"/>
                </a:lnTo>
                <a:lnTo>
                  <a:pt x="667893" y="1068451"/>
                </a:lnTo>
                <a:lnTo>
                  <a:pt x="667893" y="12700"/>
                </a:lnTo>
                <a:lnTo>
                  <a:pt x="667893" y="6350"/>
                </a:lnTo>
                <a:lnTo>
                  <a:pt x="667893" y="0"/>
                </a:lnTo>
                <a:close/>
              </a:path>
              <a:path w="8230870" h="3674110">
                <a:moveTo>
                  <a:pt x="8230489" y="2580398"/>
                </a:moveTo>
                <a:lnTo>
                  <a:pt x="8224139" y="2567686"/>
                </a:lnTo>
                <a:lnTo>
                  <a:pt x="8192389" y="2504186"/>
                </a:lnTo>
                <a:lnTo>
                  <a:pt x="8154289" y="2580398"/>
                </a:lnTo>
                <a:lnTo>
                  <a:pt x="8186039" y="2580398"/>
                </a:lnTo>
                <a:lnTo>
                  <a:pt x="8186039" y="3660851"/>
                </a:lnTo>
                <a:lnTo>
                  <a:pt x="2967482" y="3660851"/>
                </a:lnTo>
                <a:lnTo>
                  <a:pt x="2967482" y="3381908"/>
                </a:lnTo>
                <a:lnTo>
                  <a:pt x="7718171" y="3381908"/>
                </a:lnTo>
                <a:lnTo>
                  <a:pt x="7718171" y="3375558"/>
                </a:lnTo>
                <a:lnTo>
                  <a:pt x="2967482" y="3375558"/>
                </a:lnTo>
                <a:lnTo>
                  <a:pt x="7705471" y="3375545"/>
                </a:lnTo>
                <a:lnTo>
                  <a:pt x="7718171" y="3375558"/>
                </a:lnTo>
                <a:lnTo>
                  <a:pt x="7718171" y="3369208"/>
                </a:lnTo>
                <a:lnTo>
                  <a:pt x="7718171" y="3118421"/>
                </a:lnTo>
                <a:lnTo>
                  <a:pt x="7902575" y="3118421"/>
                </a:lnTo>
                <a:lnTo>
                  <a:pt x="7902575" y="3112071"/>
                </a:lnTo>
                <a:lnTo>
                  <a:pt x="7902575" y="3105721"/>
                </a:lnTo>
                <a:lnTo>
                  <a:pt x="7902575" y="2517902"/>
                </a:lnTo>
                <a:lnTo>
                  <a:pt x="7889875" y="2517902"/>
                </a:lnTo>
                <a:lnTo>
                  <a:pt x="7889875" y="3105721"/>
                </a:lnTo>
                <a:lnTo>
                  <a:pt x="7718171" y="3105721"/>
                </a:lnTo>
                <a:lnTo>
                  <a:pt x="7718171" y="2508758"/>
                </a:lnTo>
                <a:lnTo>
                  <a:pt x="7705471" y="2508758"/>
                </a:lnTo>
                <a:lnTo>
                  <a:pt x="7705471" y="3105721"/>
                </a:lnTo>
                <a:lnTo>
                  <a:pt x="7705471" y="3118421"/>
                </a:lnTo>
                <a:lnTo>
                  <a:pt x="7705471" y="3369208"/>
                </a:lnTo>
                <a:lnTo>
                  <a:pt x="2967482" y="3369208"/>
                </a:lnTo>
                <a:lnTo>
                  <a:pt x="2967482" y="3118421"/>
                </a:lnTo>
                <a:lnTo>
                  <a:pt x="7705471" y="3118421"/>
                </a:lnTo>
                <a:lnTo>
                  <a:pt x="7705471" y="3105721"/>
                </a:lnTo>
                <a:lnTo>
                  <a:pt x="2967482" y="3105721"/>
                </a:lnTo>
                <a:lnTo>
                  <a:pt x="2967482" y="2538095"/>
                </a:lnTo>
                <a:lnTo>
                  <a:pt x="2954782" y="2538095"/>
                </a:lnTo>
                <a:lnTo>
                  <a:pt x="2954782" y="3105721"/>
                </a:lnTo>
                <a:lnTo>
                  <a:pt x="228854" y="3105721"/>
                </a:lnTo>
                <a:lnTo>
                  <a:pt x="228854" y="2607564"/>
                </a:lnTo>
                <a:lnTo>
                  <a:pt x="260604" y="2607564"/>
                </a:lnTo>
                <a:lnTo>
                  <a:pt x="254254" y="2594864"/>
                </a:lnTo>
                <a:lnTo>
                  <a:pt x="222504" y="2531364"/>
                </a:lnTo>
                <a:lnTo>
                  <a:pt x="184404" y="2607564"/>
                </a:lnTo>
                <a:lnTo>
                  <a:pt x="216154" y="2607564"/>
                </a:lnTo>
                <a:lnTo>
                  <a:pt x="216154" y="3118421"/>
                </a:lnTo>
                <a:lnTo>
                  <a:pt x="2954782" y="3118421"/>
                </a:lnTo>
                <a:lnTo>
                  <a:pt x="2954782" y="3369208"/>
                </a:lnTo>
                <a:lnTo>
                  <a:pt x="2954782" y="3375545"/>
                </a:lnTo>
                <a:lnTo>
                  <a:pt x="44450" y="3375545"/>
                </a:lnTo>
                <a:lnTo>
                  <a:pt x="2954782" y="3375545"/>
                </a:lnTo>
                <a:lnTo>
                  <a:pt x="2954782" y="3369208"/>
                </a:lnTo>
                <a:lnTo>
                  <a:pt x="44450" y="3369208"/>
                </a:lnTo>
                <a:lnTo>
                  <a:pt x="44450" y="2598420"/>
                </a:lnTo>
                <a:lnTo>
                  <a:pt x="76200" y="2598420"/>
                </a:lnTo>
                <a:lnTo>
                  <a:pt x="69850" y="2585720"/>
                </a:lnTo>
                <a:lnTo>
                  <a:pt x="38100" y="2522220"/>
                </a:lnTo>
                <a:lnTo>
                  <a:pt x="0" y="2598420"/>
                </a:lnTo>
                <a:lnTo>
                  <a:pt x="31750" y="2598420"/>
                </a:lnTo>
                <a:lnTo>
                  <a:pt x="31750" y="3381895"/>
                </a:lnTo>
                <a:lnTo>
                  <a:pt x="2954782" y="3381908"/>
                </a:lnTo>
                <a:lnTo>
                  <a:pt x="2954782" y="3673538"/>
                </a:lnTo>
                <a:lnTo>
                  <a:pt x="8198739" y="3673538"/>
                </a:lnTo>
                <a:lnTo>
                  <a:pt x="8198739" y="3667188"/>
                </a:lnTo>
                <a:lnTo>
                  <a:pt x="8198739" y="3660851"/>
                </a:lnTo>
                <a:lnTo>
                  <a:pt x="8198739" y="2580398"/>
                </a:lnTo>
                <a:lnTo>
                  <a:pt x="8230489" y="2580398"/>
                </a:lnTo>
                <a:close/>
              </a:path>
            </a:pathLst>
          </a:custGeom>
          <a:solidFill>
            <a:srgbClr val="4471C4"/>
          </a:solidFill>
        </p:spPr>
        <p:txBody>
          <a:bodyPr wrap="square" lIns="0" tIns="0" rIns="0" bIns="0" rtlCol="0"/>
          <a:lstStyle/>
          <a:p>
            <a:endParaRPr/>
          </a:p>
        </p:txBody>
      </p:sp>
      <p:sp>
        <p:nvSpPr>
          <p:cNvPr id="60" name="object 60"/>
          <p:cNvSpPr txBox="1"/>
          <p:nvPr/>
        </p:nvSpPr>
        <p:spPr>
          <a:xfrm>
            <a:off x="5628513" y="3053841"/>
            <a:ext cx="370840" cy="574675"/>
          </a:xfrm>
          <a:prstGeom prst="rect">
            <a:avLst/>
          </a:prstGeom>
        </p:spPr>
        <p:txBody>
          <a:bodyPr vert="horz" wrap="square" lIns="0" tIns="12700" rIns="0" bIns="0" rtlCol="0">
            <a:spAutoFit/>
          </a:bodyPr>
          <a:lstStyle/>
          <a:p>
            <a:pPr marL="12700" marR="5080" algn="just">
              <a:lnSpc>
                <a:spcPct val="100000"/>
              </a:lnSpc>
              <a:spcBef>
                <a:spcPts val="100"/>
              </a:spcBef>
            </a:pPr>
            <a:r>
              <a:rPr sz="1200" spc="-10" dirty="0">
                <a:latin typeface="Calibri"/>
                <a:cs typeface="Calibri"/>
              </a:rPr>
              <a:t>Input </a:t>
            </a:r>
            <a:r>
              <a:rPr sz="1200" spc="-20" dirty="0">
                <a:latin typeface="Calibri"/>
                <a:cs typeface="Calibri"/>
              </a:rPr>
              <a:t>Read </a:t>
            </a:r>
            <a:r>
              <a:rPr sz="1200" dirty="0">
                <a:latin typeface="Calibri"/>
                <a:cs typeface="Calibri"/>
              </a:rPr>
              <a:t>Reg</a:t>
            </a:r>
            <a:r>
              <a:rPr sz="1200" spc="-25" dirty="0">
                <a:latin typeface="Calibri"/>
                <a:cs typeface="Calibri"/>
              </a:rPr>
              <a:t> </a:t>
            </a:r>
            <a:r>
              <a:rPr sz="1200" spc="-50" dirty="0">
                <a:latin typeface="Calibri"/>
                <a:cs typeface="Calibri"/>
              </a:rPr>
              <a:t>B</a:t>
            </a:r>
            <a:endParaRPr sz="1200">
              <a:latin typeface="Calibri"/>
              <a:cs typeface="Calibri"/>
            </a:endParaRPr>
          </a:p>
        </p:txBody>
      </p:sp>
      <p:sp>
        <p:nvSpPr>
          <p:cNvPr id="61" name="object 61"/>
          <p:cNvSpPr txBox="1"/>
          <p:nvPr/>
        </p:nvSpPr>
        <p:spPr>
          <a:xfrm>
            <a:off x="5457825" y="6287820"/>
            <a:ext cx="1092835" cy="208915"/>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Write</a:t>
            </a:r>
            <a:r>
              <a:rPr sz="1200" b="1" spc="-45" dirty="0">
                <a:latin typeface="Calibri"/>
                <a:cs typeface="Calibri"/>
              </a:rPr>
              <a:t> </a:t>
            </a:r>
            <a:r>
              <a:rPr sz="1200" b="1" dirty="0">
                <a:latin typeface="Calibri"/>
                <a:cs typeface="Calibri"/>
              </a:rPr>
              <a:t>Reg</a:t>
            </a:r>
            <a:r>
              <a:rPr sz="1200" b="1" spc="-5" dirty="0">
                <a:latin typeface="Calibri"/>
                <a:cs typeface="Calibri"/>
              </a:rPr>
              <a:t> </a:t>
            </a:r>
            <a:r>
              <a:rPr sz="1200" b="1" dirty="0">
                <a:latin typeface="Calibri"/>
                <a:cs typeface="Calibri"/>
              </a:rPr>
              <a:t>C</a:t>
            </a:r>
            <a:r>
              <a:rPr sz="1200" b="1" spc="-5" dirty="0">
                <a:latin typeface="Calibri"/>
                <a:cs typeface="Calibri"/>
              </a:rPr>
              <a:t> </a:t>
            </a:r>
            <a:r>
              <a:rPr sz="1200" b="1" spc="-20" dirty="0">
                <a:latin typeface="Calibri"/>
                <a:cs typeface="Calibri"/>
              </a:rPr>
              <a:t>Data</a:t>
            </a:r>
            <a:endParaRPr sz="1200">
              <a:latin typeface="Calibri"/>
              <a:cs typeface="Calibri"/>
            </a:endParaRPr>
          </a:p>
        </p:txBody>
      </p:sp>
      <p:grpSp>
        <p:nvGrpSpPr>
          <p:cNvPr id="62" name="object 62"/>
          <p:cNvGrpSpPr/>
          <p:nvPr/>
        </p:nvGrpSpPr>
        <p:grpSpPr>
          <a:xfrm>
            <a:off x="4181728" y="1958085"/>
            <a:ext cx="1446530" cy="2756535"/>
            <a:chOff x="4181728" y="1958085"/>
            <a:chExt cx="1446530" cy="2756535"/>
          </a:xfrm>
        </p:grpSpPr>
        <p:sp>
          <p:nvSpPr>
            <p:cNvPr id="63" name="object 63"/>
            <p:cNvSpPr/>
            <p:nvPr/>
          </p:nvSpPr>
          <p:spPr>
            <a:xfrm>
              <a:off x="4181729" y="2039111"/>
              <a:ext cx="1446530" cy="2675890"/>
            </a:xfrm>
            <a:custGeom>
              <a:avLst/>
              <a:gdLst/>
              <a:ahLst/>
              <a:cxnLst/>
              <a:rect l="l" t="t" r="r" b="b"/>
              <a:pathLst>
                <a:path w="1446529" h="2675890">
                  <a:moveTo>
                    <a:pt x="304279" y="44704"/>
                  </a:moveTo>
                  <a:lnTo>
                    <a:pt x="252349" y="44704"/>
                  </a:lnTo>
                  <a:lnTo>
                    <a:pt x="239560" y="44704"/>
                  </a:lnTo>
                  <a:lnTo>
                    <a:pt x="239141" y="76200"/>
                  </a:lnTo>
                  <a:lnTo>
                    <a:pt x="304279" y="44704"/>
                  </a:lnTo>
                  <a:close/>
                </a:path>
                <a:path w="1446529" h="2675890">
                  <a:moveTo>
                    <a:pt x="315849" y="39116"/>
                  </a:moveTo>
                  <a:lnTo>
                    <a:pt x="240157" y="0"/>
                  </a:lnTo>
                  <a:lnTo>
                    <a:pt x="239725" y="31838"/>
                  </a:lnTo>
                  <a:lnTo>
                    <a:pt x="254" y="28702"/>
                  </a:lnTo>
                  <a:lnTo>
                    <a:pt x="0" y="41402"/>
                  </a:lnTo>
                  <a:lnTo>
                    <a:pt x="239560" y="44538"/>
                  </a:lnTo>
                  <a:lnTo>
                    <a:pt x="252349" y="44538"/>
                  </a:lnTo>
                  <a:lnTo>
                    <a:pt x="304634" y="44538"/>
                  </a:lnTo>
                  <a:lnTo>
                    <a:pt x="315849" y="39116"/>
                  </a:lnTo>
                  <a:close/>
                </a:path>
                <a:path w="1446529" h="2675890">
                  <a:moveTo>
                    <a:pt x="1446403" y="2599309"/>
                  </a:moveTo>
                  <a:lnTo>
                    <a:pt x="1414653" y="2599309"/>
                  </a:lnTo>
                  <a:lnTo>
                    <a:pt x="1414653" y="2232660"/>
                  </a:lnTo>
                  <a:lnTo>
                    <a:pt x="1401953" y="2232660"/>
                  </a:lnTo>
                  <a:lnTo>
                    <a:pt x="1401953" y="2599309"/>
                  </a:lnTo>
                  <a:lnTo>
                    <a:pt x="1370203" y="2599309"/>
                  </a:lnTo>
                  <a:lnTo>
                    <a:pt x="1408303" y="2675509"/>
                  </a:lnTo>
                  <a:lnTo>
                    <a:pt x="1440053" y="2612009"/>
                  </a:lnTo>
                  <a:lnTo>
                    <a:pt x="1446403" y="2599309"/>
                  </a:lnTo>
                  <a:close/>
                </a:path>
              </a:pathLst>
            </a:custGeom>
            <a:solidFill>
              <a:srgbClr val="4471C4"/>
            </a:solidFill>
          </p:spPr>
          <p:txBody>
            <a:bodyPr wrap="square" lIns="0" tIns="0" rIns="0" bIns="0" rtlCol="0"/>
            <a:lstStyle/>
            <a:p>
              <a:endParaRPr/>
            </a:p>
          </p:txBody>
        </p:sp>
        <p:pic>
          <p:nvPicPr>
            <p:cNvPr id="64" name="object 64"/>
            <p:cNvPicPr/>
            <p:nvPr/>
          </p:nvPicPr>
          <p:blipFill>
            <a:blip r:embed="rId7" cstate="print"/>
            <a:stretch>
              <a:fillRect/>
            </a:stretch>
          </p:blipFill>
          <p:spPr>
            <a:xfrm>
              <a:off x="4338827" y="2403347"/>
              <a:ext cx="159638" cy="76200"/>
            </a:xfrm>
            <a:prstGeom prst="rect">
              <a:avLst/>
            </a:prstGeom>
          </p:spPr>
        </p:pic>
        <p:sp>
          <p:nvSpPr>
            <p:cNvPr id="65" name="object 65"/>
            <p:cNvSpPr/>
            <p:nvPr/>
          </p:nvSpPr>
          <p:spPr>
            <a:xfrm>
              <a:off x="4497323" y="1964435"/>
              <a:ext cx="242570" cy="576580"/>
            </a:xfrm>
            <a:custGeom>
              <a:avLst/>
              <a:gdLst/>
              <a:ahLst/>
              <a:cxnLst/>
              <a:rect l="l" t="t" r="r" b="b"/>
              <a:pathLst>
                <a:path w="242570" h="576580">
                  <a:moveTo>
                    <a:pt x="0" y="0"/>
                  </a:moveTo>
                  <a:lnTo>
                    <a:pt x="0" y="576072"/>
                  </a:lnTo>
                  <a:lnTo>
                    <a:pt x="242315" y="460883"/>
                  </a:lnTo>
                  <a:lnTo>
                    <a:pt x="242315" y="115188"/>
                  </a:lnTo>
                  <a:lnTo>
                    <a:pt x="0" y="0"/>
                  </a:lnTo>
                  <a:close/>
                </a:path>
              </a:pathLst>
            </a:custGeom>
            <a:solidFill>
              <a:srgbClr val="4471C4"/>
            </a:solidFill>
          </p:spPr>
          <p:txBody>
            <a:bodyPr wrap="square" lIns="0" tIns="0" rIns="0" bIns="0" rtlCol="0"/>
            <a:lstStyle/>
            <a:p>
              <a:endParaRPr/>
            </a:p>
          </p:txBody>
        </p:sp>
        <p:sp>
          <p:nvSpPr>
            <p:cNvPr id="66" name="object 66"/>
            <p:cNvSpPr/>
            <p:nvPr/>
          </p:nvSpPr>
          <p:spPr>
            <a:xfrm>
              <a:off x="4497323" y="1964435"/>
              <a:ext cx="242570" cy="576580"/>
            </a:xfrm>
            <a:custGeom>
              <a:avLst/>
              <a:gdLst/>
              <a:ahLst/>
              <a:cxnLst/>
              <a:rect l="l" t="t" r="r" b="b"/>
              <a:pathLst>
                <a:path w="242570" h="576580">
                  <a:moveTo>
                    <a:pt x="0" y="576072"/>
                  </a:moveTo>
                  <a:lnTo>
                    <a:pt x="0" y="0"/>
                  </a:lnTo>
                  <a:lnTo>
                    <a:pt x="242315" y="115188"/>
                  </a:lnTo>
                  <a:lnTo>
                    <a:pt x="242315" y="460883"/>
                  </a:lnTo>
                  <a:lnTo>
                    <a:pt x="0" y="576072"/>
                  </a:lnTo>
                  <a:close/>
                </a:path>
              </a:pathLst>
            </a:custGeom>
            <a:ln w="12700">
              <a:solidFill>
                <a:srgbClr val="2E528F"/>
              </a:solidFill>
            </a:ln>
          </p:spPr>
          <p:txBody>
            <a:bodyPr wrap="square" lIns="0" tIns="0" rIns="0" bIns="0" rtlCol="0"/>
            <a:lstStyle/>
            <a:p>
              <a:endParaRPr/>
            </a:p>
          </p:txBody>
        </p:sp>
        <p:pic>
          <p:nvPicPr>
            <p:cNvPr id="67" name="object 67"/>
            <p:cNvPicPr/>
            <p:nvPr/>
          </p:nvPicPr>
          <p:blipFill>
            <a:blip r:embed="rId8" cstate="print"/>
            <a:stretch>
              <a:fillRect/>
            </a:stretch>
          </p:blipFill>
          <p:spPr>
            <a:xfrm>
              <a:off x="4490973" y="2177541"/>
              <a:ext cx="98043" cy="154432"/>
            </a:xfrm>
            <a:prstGeom prst="rect">
              <a:avLst/>
            </a:prstGeom>
          </p:spPr>
        </p:pic>
      </p:grpSp>
      <p:sp>
        <p:nvSpPr>
          <p:cNvPr id="68" name="object 68"/>
          <p:cNvSpPr txBox="1"/>
          <p:nvPr/>
        </p:nvSpPr>
        <p:spPr>
          <a:xfrm>
            <a:off x="4610480" y="2189734"/>
            <a:ext cx="1016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libri"/>
                <a:cs typeface="Calibri"/>
              </a:rPr>
              <a:t>+</a:t>
            </a:r>
            <a:endParaRPr sz="1200">
              <a:latin typeface="Calibri"/>
              <a:cs typeface="Calibri"/>
            </a:endParaRPr>
          </a:p>
        </p:txBody>
      </p:sp>
      <p:sp>
        <p:nvSpPr>
          <p:cNvPr id="69" name="object 69"/>
          <p:cNvSpPr/>
          <p:nvPr/>
        </p:nvSpPr>
        <p:spPr>
          <a:xfrm>
            <a:off x="1023874" y="1089533"/>
            <a:ext cx="4271645" cy="657860"/>
          </a:xfrm>
          <a:custGeom>
            <a:avLst/>
            <a:gdLst/>
            <a:ahLst/>
            <a:cxnLst/>
            <a:rect l="l" t="t" r="r" b="b"/>
            <a:pathLst>
              <a:path w="4271645" h="657860">
                <a:moveTo>
                  <a:pt x="4195318" y="579374"/>
                </a:moveTo>
                <a:lnTo>
                  <a:pt x="4228338" y="657859"/>
                </a:lnTo>
                <a:lnTo>
                  <a:pt x="4265506" y="594487"/>
                </a:lnTo>
                <a:lnTo>
                  <a:pt x="4226179" y="594487"/>
                </a:lnTo>
                <a:lnTo>
                  <a:pt x="4226195" y="581435"/>
                </a:lnTo>
                <a:lnTo>
                  <a:pt x="4195318" y="579374"/>
                </a:lnTo>
                <a:close/>
              </a:path>
              <a:path w="4271645" h="657860">
                <a:moveTo>
                  <a:pt x="4239768" y="0"/>
                </a:moveTo>
                <a:lnTo>
                  <a:pt x="0" y="0"/>
                </a:lnTo>
                <a:lnTo>
                  <a:pt x="0" y="637158"/>
                </a:lnTo>
                <a:lnTo>
                  <a:pt x="12700" y="637158"/>
                </a:lnTo>
                <a:lnTo>
                  <a:pt x="12700" y="12700"/>
                </a:lnTo>
                <a:lnTo>
                  <a:pt x="6350" y="12700"/>
                </a:lnTo>
                <a:lnTo>
                  <a:pt x="12700" y="6350"/>
                </a:lnTo>
                <a:lnTo>
                  <a:pt x="4239758" y="6350"/>
                </a:lnTo>
                <a:lnTo>
                  <a:pt x="4239768" y="0"/>
                </a:lnTo>
                <a:close/>
              </a:path>
              <a:path w="4271645" h="657860">
                <a:moveTo>
                  <a:pt x="4226195" y="581435"/>
                </a:moveTo>
                <a:lnTo>
                  <a:pt x="4226179" y="594487"/>
                </a:lnTo>
                <a:lnTo>
                  <a:pt x="4238879" y="594487"/>
                </a:lnTo>
                <a:lnTo>
                  <a:pt x="4238897" y="582284"/>
                </a:lnTo>
                <a:lnTo>
                  <a:pt x="4226195" y="581435"/>
                </a:lnTo>
                <a:close/>
              </a:path>
              <a:path w="4271645" h="657860">
                <a:moveTo>
                  <a:pt x="4238897" y="582284"/>
                </a:moveTo>
                <a:lnTo>
                  <a:pt x="4238879" y="594487"/>
                </a:lnTo>
                <a:lnTo>
                  <a:pt x="4265506" y="594487"/>
                </a:lnTo>
                <a:lnTo>
                  <a:pt x="4271391" y="584453"/>
                </a:lnTo>
                <a:lnTo>
                  <a:pt x="4238897" y="582284"/>
                </a:lnTo>
                <a:close/>
              </a:path>
              <a:path w="4271645" h="657860">
                <a:moveTo>
                  <a:pt x="4239758" y="6350"/>
                </a:moveTo>
                <a:lnTo>
                  <a:pt x="4226941" y="6350"/>
                </a:lnTo>
                <a:lnTo>
                  <a:pt x="4233291" y="12700"/>
                </a:lnTo>
                <a:lnTo>
                  <a:pt x="4226932" y="12700"/>
                </a:lnTo>
                <a:lnTo>
                  <a:pt x="4226195" y="581435"/>
                </a:lnTo>
                <a:lnTo>
                  <a:pt x="4238897" y="582284"/>
                </a:lnTo>
                <a:lnTo>
                  <a:pt x="4239749" y="12700"/>
                </a:lnTo>
                <a:lnTo>
                  <a:pt x="4233291" y="12700"/>
                </a:lnTo>
                <a:lnTo>
                  <a:pt x="4226941" y="6350"/>
                </a:lnTo>
                <a:lnTo>
                  <a:pt x="4239758" y="6350"/>
                </a:lnTo>
                <a:close/>
              </a:path>
              <a:path w="4271645" h="657860">
                <a:moveTo>
                  <a:pt x="12700" y="6350"/>
                </a:moveTo>
                <a:lnTo>
                  <a:pt x="6350" y="12700"/>
                </a:lnTo>
                <a:lnTo>
                  <a:pt x="12700" y="12700"/>
                </a:lnTo>
                <a:lnTo>
                  <a:pt x="12700" y="6350"/>
                </a:lnTo>
                <a:close/>
              </a:path>
              <a:path w="4271645" h="657860">
                <a:moveTo>
                  <a:pt x="4226941" y="6350"/>
                </a:moveTo>
                <a:lnTo>
                  <a:pt x="12700" y="6350"/>
                </a:lnTo>
                <a:lnTo>
                  <a:pt x="12700" y="12700"/>
                </a:lnTo>
                <a:lnTo>
                  <a:pt x="4226932" y="12700"/>
                </a:lnTo>
                <a:lnTo>
                  <a:pt x="4226941" y="6350"/>
                </a:lnTo>
                <a:close/>
              </a:path>
            </a:pathLst>
          </a:custGeom>
          <a:solidFill>
            <a:srgbClr val="4471C4"/>
          </a:solidFill>
        </p:spPr>
        <p:txBody>
          <a:bodyPr wrap="square" lIns="0" tIns="0" rIns="0" bIns="0" rtlCol="0"/>
          <a:lstStyle/>
          <a:p>
            <a:endParaRPr/>
          </a:p>
        </p:txBody>
      </p:sp>
      <p:sp>
        <p:nvSpPr>
          <p:cNvPr id="70" name="object 70"/>
          <p:cNvSpPr txBox="1"/>
          <p:nvPr/>
        </p:nvSpPr>
        <p:spPr>
          <a:xfrm>
            <a:off x="1040993" y="1016507"/>
            <a:ext cx="1067435" cy="464184"/>
          </a:xfrm>
          <a:prstGeom prst="rect">
            <a:avLst/>
          </a:prstGeom>
        </p:spPr>
        <p:txBody>
          <a:bodyPr vert="horz" wrap="square" lIns="0" tIns="12700" rIns="0" bIns="0" rtlCol="0">
            <a:spAutoFit/>
          </a:bodyPr>
          <a:lstStyle/>
          <a:p>
            <a:pPr marL="12700" marR="5080" indent="1905">
              <a:lnSpc>
                <a:spcPct val="119900"/>
              </a:lnSpc>
              <a:spcBef>
                <a:spcPts val="100"/>
              </a:spcBef>
            </a:pPr>
            <a:r>
              <a:rPr sz="1200" b="1" dirty="0">
                <a:latin typeface="Calibri"/>
                <a:cs typeface="Calibri"/>
              </a:rPr>
              <a:t>Instruction</a:t>
            </a:r>
            <a:r>
              <a:rPr sz="1200" b="1" spc="-35" dirty="0">
                <a:latin typeface="Calibri"/>
                <a:cs typeface="Calibri"/>
              </a:rPr>
              <a:t> </a:t>
            </a:r>
            <a:r>
              <a:rPr sz="1200" b="1" spc="-20" dirty="0">
                <a:latin typeface="Calibri"/>
                <a:cs typeface="Calibri"/>
              </a:rPr>
              <a:t>PC+4 </a:t>
            </a:r>
            <a:r>
              <a:rPr sz="1200" b="1" dirty="0">
                <a:latin typeface="Calibri"/>
                <a:cs typeface="Calibri"/>
              </a:rPr>
              <a:t>Branch</a:t>
            </a:r>
            <a:r>
              <a:rPr sz="1200" b="1" spc="-25" dirty="0">
                <a:latin typeface="Calibri"/>
                <a:cs typeface="Calibri"/>
              </a:rPr>
              <a:t> </a:t>
            </a:r>
            <a:r>
              <a:rPr sz="1200" b="1" spc="-10" dirty="0">
                <a:latin typeface="Calibri"/>
                <a:cs typeface="Calibri"/>
              </a:rPr>
              <a:t>Target</a:t>
            </a:r>
            <a:endParaRPr sz="1200">
              <a:latin typeface="Calibri"/>
              <a:cs typeface="Calibri"/>
            </a:endParaRPr>
          </a:p>
        </p:txBody>
      </p:sp>
      <p:sp>
        <p:nvSpPr>
          <p:cNvPr id="71" name="object 71"/>
          <p:cNvSpPr txBox="1"/>
          <p:nvPr/>
        </p:nvSpPr>
        <p:spPr>
          <a:xfrm>
            <a:off x="934008" y="2279142"/>
            <a:ext cx="394970" cy="330200"/>
          </a:xfrm>
          <a:prstGeom prst="rect">
            <a:avLst/>
          </a:prstGeom>
        </p:spPr>
        <p:txBody>
          <a:bodyPr vert="horz" wrap="square" lIns="0" tIns="12065" rIns="0" bIns="0" rtlCol="0">
            <a:spAutoFit/>
          </a:bodyPr>
          <a:lstStyle/>
          <a:p>
            <a:pPr marL="12700" marR="5080">
              <a:lnSpc>
                <a:spcPct val="100000"/>
              </a:lnSpc>
              <a:spcBef>
                <a:spcPts val="95"/>
              </a:spcBef>
            </a:pPr>
            <a:r>
              <a:rPr sz="1000" b="1" spc="-10" dirty="0">
                <a:latin typeface="Calibri"/>
                <a:cs typeface="Calibri"/>
              </a:rPr>
              <a:t>Branch Target</a:t>
            </a:r>
            <a:endParaRPr sz="1000">
              <a:latin typeface="Calibri"/>
              <a:cs typeface="Calibri"/>
            </a:endParaRPr>
          </a:p>
        </p:txBody>
      </p:sp>
      <p:pic>
        <p:nvPicPr>
          <p:cNvPr id="72" name="object 72"/>
          <p:cNvPicPr/>
          <p:nvPr/>
        </p:nvPicPr>
        <p:blipFill>
          <a:blip r:embed="rId7" cstate="print"/>
          <a:stretch>
            <a:fillRect/>
          </a:stretch>
        </p:blipFill>
        <p:spPr>
          <a:xfrm>
            <a:off x="4735067" y="2208276"/>
            <a:ext cx="159639" cy="76200"/>
          </a:xfrm>
          <a:prstGeom prst="rect">
            <a:avLst/>
          </a:prstGeom>
        </p:spPr>
      </p:pic>
      <p:sp>
        <p:nvSpPr>
          <p:cNvPr id="73" name="object 73"/>
          <p:cNvSpPr txBox="1"/>
          <p:nvPr/>
        </p:nvSpPr>
        <p:spPr>
          <a:xfrm>
            <a:off x="3827779" y="1802637"/>
            <a:ext cx="603250" cy="819785"/>
          </a:xfrm>
          <a:prstGeom prst="rect">
            <a:avLst/>
          </a:prstGeom>
        </p:spPr>
        <p:txBody>
          <a:bodyPr vert="horz" wrap="square" lIns="0" tIns="12065" rIns="0" bIns="0" rtlCol="0">
            <a:spAutoFit/>
          </a:bodyPr>
          <a:lstStyle/>
          <a:p>
            <a:pPr marL="12700" marR="212725" algn="just">
              <a:lnSpc>
                <a:spcPct val="100000"/>
              </a:lnSpc>
              <a:spcBef>
                <a:spcPts val="95"/>
              </a:spcBef>
            </a:pPr>
            <a:r>
              <a:rPr sz="1000" b="1" spc="-10" dirty="0">
                <a:latin typeface="Calibri"/>
                <a:cs typeface="Calibri"/>
              </a:rPr>
              <a:t>Branch Target Offset</a:t>
            </a:r>
            <a:endParaRPr sz="1000">
              <a:latin typeface="Calibri"/>
              <a:cs typeface="Calibri"/>
            </a:endParaRPr>
          </a:p>
          <a:p>
            <a:pPr marL="15240" marR="5080" algn="just">
              <a:lnSpc>
                <a:spcPct val="100000"/>
              </a:lnSpc>
              <a:spcBef>
                <a:spcPts val="254"/>
              </a:spcBef>
            </a:pPr>
            <a:r>
              <a:rPr sz="1000" b="1" spc="-10" dirty="0">
                <a:latin typeface="Calibri"/>
                <a:cs typeface="Calibri"/>
              </a:rPr>
              <a:t>Instruction </a:t>
            </a:r>
            <a:r>
              <a:rPr sz="1000" b="1" dirty="0">
                <a:latin typeface="Calibri"/>
                <a:cs typeface="Calibri"/>
              </a:rPr>
              <a:t>PC</a:t>
            </a:r>
            <a:r>
              <a:rPr sz="1000" b="1" spc="-15" dirty="0">
                <a:latin typeface="Calibri"/>
                <a:cs typeface="Calibri"/>
              </a:rPr>
              <a:t> </a:t>
            </a:r>
            <a:r>
              <a:rPr sz="1000" b="1" dirty="0">
                <a:latin typeface="Calibri"/>
                <a:cs typeface="Calibri"/>
              </a:rPr>
              <a:t>+</a:t>
            </a:r>
            <a:r>
              <a:rPr sz="1000" b="1" spc="-5" dirty="0">
                <a:latin typeface="Calibri"/>
                <a:cs typeface="Calibri"/>
              </a:rPr>
              <a:t> </a:t>
            </a:r>
            <a:r>
              <a:rPr sz="1000" b="1" spc="-50" dirty="0">
                <a:latin typeface="Calibri"/>
                <a:cs typeface="Calibri"/>
              </a:rPr>
              <a:t>4</a:t>
            </a:r>
            <a:endParaRPr sz="1000">
              <a:latin typeface="Calibri"/>
              <a:cs typeface="Calibri"/>
            </a:endParaRPr>
          </a:p>
        </p:txBody>
      </p:sp>
      <p:sp>
        <p:nvSpPr>
          <p:cNvPr id="74" name="object 74"/>
          <p:cNvSpPr txBox="1"/>
          <p:nvPr/>
        </p:nvSpPr>
        <p:spPr>
          <a:xfrm>
            <a:off x="4890642" y="2147061"/>
            <a:ext cx="757555"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Calibri"/>
                <a:cs typeface="Calibri"/>
              </a:rPr>
              <a:t>Branch</a:t>
            </a:r>
            <a:r>
              <a:rPr sz="1000" b="1" dirty="0">
                <a:latin typeface="Calibri"/>
                <a:cs typeface="Calibri"/>
              </a:rPr>
              <a:t> </a:t>
            </a:r>
            <a:r>
              <a:rPr sz="1000" b="1" spc="-10" dirty="0">
                <a:latin typeface="Calibri"/>
                <a:cs typeface="Calibri"/>
              </a:rPr>
              <a:t>Target</a:t>
            </a:r>
            <a:endParaRPr sz="1000">
              <a:latin typeface="Calibri"/>
              <a:cs typeface="Calibri"/>
            </a:endParaRPr>
          </a:p>
        </p:txBody>
      </p:sp>
      <p:sp>
        <p:nvSpPr>
          <p:cNvPr id="75" name="object 75"/>
          <p:cNvSpPr/>
          <p:nvPr/>
        </p:nvSpPr>
        <p:spPr>
          <a:xfrm>
            <a:off x="2800858" y="2029840"/>
            <a:ext cx="5478780" cy="3662679"/>
          </a:xfrm>
          <a:custGeom>
            <a:avLst/>
            <a:gdLst/>
            <a:ahLst/>
            <a:cxnLst/>
            <a:rect l="l" t="t" r="r" b="b"/>
            <a:pathLst>
              <a:path w="5478780" h="3662679">
                <a:moveTo>
                  <a:pt x="4888611" y="502793"/>
                </a:moveTo>
                <a:lnTo>
                  <a:pt x="4856848" y="503123"/>
                </a:lnTo>
                <a:lnTo>
                  <a:pt x="4851400" y="9144"/>
                </a:lnTo>
                <a:lnTo>
                  <a:pt x="4838700" y="9398"/>
                </a:lnTo>
                <a:lnTo>
                  <a:pt x="4844135" y="503250"/>
                </a:lnTo>
                <a:lnTo>
                  <a:pt x="4812411" y="503555"/>
                </a:lnTo>
                <a:lnTo>
                  <a:pt x="4851400" y="579374"/>
                </a:lnTo>
                <a:lnTo>
                  <a:pt x="4882185" y="516001"/>
                </a:lnTo>
                <a:lnTo>
                  <a:pt x="4888611" y="502793"/>
                </a:lnTo>
                <a:close/>
              </a:path>
              <a:path w="5478780" h="3662679">
                <a:moveTo>
                  <a:pt x="5218176" y="3367913"/>
                </a:moveTo>
                <a:lnTo>
                  <a:pt x="5211826" y="3355213"/>
                </a:lnTo>
                <a:lnTo>
                  <a:pt x="5180076" y="3291713"/>
                </a:lnTo>
                <a:lnTo>
                  <a:pt x="5141976" y="3367913"/>
                </a:lnTo>
                <a:lnTo>
                  <a:pt x="5173726" y="3367913"/>
                </a:lnTo>
                <a:lnTo>
                  <a:pt x="5173726" y="3649713"/>
                </a:lnTo>
                <a:lnTo>
                  <a:pt x="12700" y="3649713"/>
                </a:lnTo>
                <a:lnTo>
                  <a:pt x="12700" y="3285871"/>
                </a:lnTo>
                <a:lnTo>
                  <a:pt x="0" y="3285871"/>
                </a:lnTo>
                <a:lnTo>
                  <a:pt x="0" y="3662413"/>
                </a:lnTo>
                <a:lnTo>
                  <a:pt x="5186426" y="3662413"/>
                </a:lnTo>
                <a:lnTo>
                  <a:pt x="5186426" y="3656063"/>
                </a:lnTo>
                <a:lnTo>
                  <a:pt x="5186426" y="3649713"/>
                </a:lnTo>
                <a:lnTo>
                  <a:pt x="5186426" y="3367913"/>
                </a:lnTo>
                <a:lnTo>
                  <a:pt x="5218176" y="3367913"/>
                </a:lnTo>
                <a:close/>
              </a:path>
              <a:path w="5478780" h="3662679">
                <a:moveTo>
                  <a:pt x="5478399" y="493649"/>
                </a:moveTo>
                <a:lnTo>
                  <a:pt x="5446636" y="493979"/>
                </a:lnTo>
                <a:lnTo>
                  <a:pt x="5441188" y="0"/>
                </a:lnTo>
                <a:lnTo>
                  <a:pt x="5428488" y="254"/>
                </a:lnTo>
                <a:lnTo>
                  <a:pt x="5433923" y="494106"/>
                </a:lnTo>
                <a:lnTo>
                  <a:pt x="5402199" y="494411"/>
                </a:lnTo>
                <a:lnTo>
                  <a:pt x="5441188" y="570230"/>
                </a:lnTo>
                <a:lnTo>
                  <a:pt x="5471973" y="506857"/>
                </a:lnTo>
                <a:lnTo>
                  <a:pt x="5478399" y="493649"/>
                </a:lnTo>
                <a:close/>
              </a:path>
            </a:pathLst>
          </a:custGeom>
          <a:solidFill>
            <a:srgbClr val="4471C4"/>
          </a:solidFill>
        </p:spPr>
        <p:txBody>
          <a:bodyPr wrap="square" lIns="0" tIns="0" rIns="0" bIns="0" rtlCol="0"/>
          <a:lstStyle/>
          <a:p>
            <a:endParaRPr/>
          </a:p>
        </p:txBody>
      </p:sp>
      <p:sp>
        <p:nvSpPr>
          <p:cNvPr id="76" name="object 76"/>
          <p:cNvSpPr txBox="1"/>
          <p:nvPr/>
        </p:nvSpPr>
        <p:spPr>
          <a:xfrm>
            <a:off x="7243826" y="1965147"/>
            <a:ext cx="373380" cy="391795"/>
          </a:xfrm>
          <a:prstGeom prst="rect">
            <a:avLst/>
          </a:prstGeom>
        </p:spPr>
        <p:txBody>
          <a:bodyPr vert="horz" wrap="square" lIns="0" tIns="12700" rIns="0" bIns="0" rtlCol="0">
            <a:spAutoFit/>
          </a:bodyPr>
          <a:lstStyle/>
          <a:p>
            <a:pPr marR="5080">
              <a:lnSpc>
                <a:spcPct val="100000"/>
              </a:lnSpc>
              <a:spcBef>
                <a:spcPts val="100"/>
              </a:spcBef>
            </a:pPr>
            <a:r>
              <a:rPr sz="1200" b="1" spc="-750" dirty="0">
                <a:latin typeface="Calibri"/>
                <a:cs typeface="Calibri"/>
              </a:rPr>
              <a:t>A</a:t>
            </a:r>
            <a:r>
              <a:rPr sz="1200" b="1" spc="-20" dirty="0">
                <a:latin typeface="Calibri"/>
                <a:cs typeface="Calibri"/>
              </a:rPr>
              <a:t>A</a:t>
            </a:r>
            <a:r>
              <a:rPr sz="1200" b="1" spc="-665" dirty="0">
                <a:latin typeface="Calibri"/>
                <a:cs typeface="Calibri"/>
              </a:rPr>
              <a:t>d</a:t>
            </a:r>
            <a:r>
              <a:rPr sz="1200" b="1" spc="-20" dirty="0">
                <a:latin typeface="Calibri"/>
                <a:cs typeface="Calibri"/>
              </a:rPr>
              <a:t>d</a:t>
            </a:r>
            <a:r>
              <a:rPr sz="1200" b="1" spc="-665" dirty="0">
                <a:latin typeface="Calibri"/>
                <a:cs typeface="Calibri"/>
              </a:rPr>
              <a:t>d</a:t>
            </a:r>
            <a:r>
              <a:rPr sz="1200" b="1" spc="-25" dirty="0">
                <a:latin typeface="Calibri"/>
                <a:cs typeface="Calibri"/>
              </a:rPr>
              <a:t>d</a:t>
            </a:r>
            <a:r>
              <a:rPr sz="1200" b="1" spc="-450" dirty="0">
                <a:latin typeface="Calibri"/>
                <a:cs typeface="Calibri"/>
              </a:rPr>
              <a:t>r</a:t>
            </a:r>
            <a:r>
              <a:rPr sz="1200" b="1" spc="-20" dirty="0">
                <a:latin typeface="Calibri"/>
                <a:cs typeface="Calibri"/>
              </a:rPr>
              <a:t>r</a:t>
            </a:r>
            <a:r>
              <a:rPr sz="1200" b="1" dirty="0">
                <a:latin typeface="Calibri"/>
                <a:cs typeface="Calibri"/>
              </a:rPr>
              <a:t> Reg</a:t>
            </a:r>
            <a:r>
              <a:rPr sz="1200" b="1" spc="-15" dirty="0">
                <a:latin typeface="Calibri"/>
                <a:cs typeface="Calibri"/>
              </a:rPr>
              <a:t> </a:t>
            </a:r>
            <a:r>
              <a:rPr sz="1200" b="1" spc="-50" dirty="0">
                <a:latin typeface="Calibri"/>
                <a:cs typeface="Calibri"/>
              </a:rPr>
              <a:t>A</a:t>
            </a:r>
            <a:endParaRPr sz="1200">
              <a:latin typeface="Calibri"/>
              <a:cs typeface="Calibri"/>
            </a:endParaRPr>
          </a:p>
        </p:txBody>
      </p:sp>
      <p:sp>
        <p:nvSpPr>
          <p:cNvPr id="77" name="object 77"/>
          <p:cNvSpPr txBox="1"/>
          <p:nvPr/>
        </p:nvSpPr>
        <p:spPr>
          <a:xfrm>
            <a:off x="8304021" y="1959102"/>
            <a:ext cx="586105" cy="574040"/>
          </a:xfrm>
          <a:prstGeom prst="rect">
            <a:avLst/>
          </a:prstGeom>
        </p:spPr>
        <p:txBody>
          <a:bodyPr vert="horz" wrap="square" lIns="0" tIns="12700" rIns="0" bIns="0" rtlCol="0">
            <a:spAutoFit/>
          </a:bodyPr>
          <a:lstStyle/>
          <a:p>
            <a:pPr marR="224154">
              <a:lnSpc>
                <a:spcPct val="100000"/>
              </a:lnSpc>
              <a:spcBef>
                <a:spcPts val="100"/>
              </a:spcBef>
            </a:pPr>
            <a:r>
              <a:rPr sz="1200" b="1" spc="-20" dirty="0">
                <a:latin typeface="Calibri"/>
                <a:cs typeface="Calibri"/>
              </a:rPr>
              <a:t>Data </a:t>
            </a:r>
            <a:r>
              <a:rPr sz="1200" b="1" dirty="0">
                <a:latin typeface="Calibri"/>
                <a:cs typeface="Calibri"/>
              </a:rPr>
              <a:t>Reg</a:t>
            </a:r>
            <a:r>
              <a:rPr sz="1200" b="1" spc="-15" dirty="0">
                <a:latin typeface="Calibri"/>
                <a:cs typeface="Calibri"/>
              </a:rPr>
              <a:t> </a:t>
            </a:r>
            <a:r>
              <a:rPr sz="1200" b="1" spc="-50" dirty="0">
                <a:latin typeface="Calibri"/>
                <a:cs typeface="Calibri"/>
              </a:rPr>
              <a:t>B</a:t>
            </a:r>
            <a:endParaRPr sz="1200">
              <a:latin typeface="Calibri"/>
              <a:cs typeface="Calibri"/>
            </a:endParaRPr>
          </a:p>
          <a:p>
            <a:pPr>
              <a:lnSpc>
                <a:spcPct val="100000"/>
              </a:lnSpc>
            </a:pPr>
            <a:r>
              <a:rPr sz="1200" b="1" dirty="0">
                <a:latin typeface="Calibri"/>
                <a:cs typeface="Calibri"/>
              </a:rPr>
              <a:t>(Ld</a:t>
            </a:r>
            <a:r>
              <a:rPr sz="1200" b="1" spc="10" dirty="0">
                <a:latin typeface="Calibri"/>
                <a:cs typeface="Calibri"/>
              </a:rPr>
              <a:t> </a:t>
            </a:r>
            <a:r>
              <a:rPr sz="1200" b="1" spc="-10" dirty="0">
                <a:latin typeface="Calibri"/>
                <a:cs typeface="Calibri"/>
              </a:rPr>
              <a:t>Only)</a:t>
            </a:r>
            <a:endParaRPr sz="1200">
              <a:latin typeface="Calibri"/>
              <a:cs typeface="Calibri"/>
            </a:endParaRPr>
          </a:p>
        </p:txBody>
      </p:sp>
      <p:sp>
        <p:nvSpPr>
          <p:cNvPr id="78" name="object 78"/>
          <p:cNvSpPr/>
          <p:nvPr/>
        </p:nvSpPr>
        <p:spPr>
          <a:xfrm>
            <a:off x="7974838" y="1478025"/>
            <a:ext cx="2544445" cy="1440815"/>
          </a:xfrm>
          <a:custGeom>
            <a:avLst/>
            <a:gdLst/>
            <a:ahLst/>
            <a:cxnLst/>
            <a:rect l="l" t="t" r="r" b="b"/>
            <a:pathLst>
              <a:path w="2544445" h="1440814">
                <a:moveTo>
                  <a:pt x="882396" y="1402334"/>
                </a:moveTo>
                <a:lnTo>
                  <a:pt x="869696" y="1395984"/>
                </a:lnTo>
                <a:lnTo>
                  <a:pt x="806196" y="1364234"/>
                </a:lnTo>
                <a:lnTo>
                  <a:pt x="806196" y="1395984"/>
                </a:lnTo>
                <a:lnTo>
                  <a:pt x="515366" y="1395984"/>
                </a:lnTo>
                <a:lnTo>
                  <a:pt x="515366" y="1408684"/>
                </a:lnTo>
                <a:lnTo>
                  <a:pt x="806196" y="1408684"/>
                </a:lnTo>
                <a:lnTo>
                  <a:pt x="806196" y="1440434"/>
                </a:lnTo>
                <a:lnTo>
                  <a:pt x="869696" y="1408684"/>
                </a:lnTo>
                <a:lnTo>
                  <a:pt x="882396" y="1402334"/>
                </a:lnTo>
                <a:close/>
              </a:path>
              <a:path w="2544445" h="1440814">
                <a:moveTo>
                  <a:pt x="2544445" y="158750"/>
                </a:moveTo>
                <a:lnTo>
                  <a:pt x="2512695" y="158750"/>
                </a:lnTo>
                <a:lnTo>
                  <a:pt x="2512695" y="12700"/>
                </a:lnTo>
                <a:lnTo>
                  <a:pt x="2512695" y="6350"/>
                </a:lnTo>
                <a:lnTo>
                  <a:pt x="2512695" y="0"/>
                </a:lnTo>
                <a:lnTo>
                  <a:pt x="0" y="0"/>
                </a:lnTo>
                <a:lnTo>
                  <a:pt x="0" y="240284"/>
                </a:lnTo>
                <a:lnTo>
                  <a:pt x="12700" y="240284"/>
                </a:lnTo>
                <a:lnTo>
                  <a:pt x="12700" y="12700"/>
                </a:lnTo>
                <a:lnTo>
                  <a:pt x="2499995" y="12700"/>
                </a:lnTo>
                <a:lnTo>
                  <a:pt x="2499995" y="158750"/>
                </a:lnTo>
                <a:lnTo>
                  <a:pt x="2468245" y="158750"/>
                </a:lnTo>
                <a:lnTo>
                  <a:pt x="2506345" y="234950"/>
                </a:lnTo>
                <a:lnTo>
                  <a:pt x="2538095" y="171450"/>
                </a:lnTo>
                <a:lnTo>
                  <a:pt x="2544445" y="158750"/>
                </a:lnTo>
                <a:close/>
              </a:path>
            </a:pathLst>
          </a:custGeom>
          <a:solidFill>
            <a:srgbClr val="4471C4"/>
          </a:solidFill>
        </p:spPr>
        <p:txBody>
          <a:bodyPr wrap="square" lIns="0" tIns="0" rIns="0" bIns="0" rtlCol="0"/>
          <a:lstStyle/>
          <a:p>
            <a:endParaRPr/>
          </a:p>
        </p:txBody>
      </p:sp>
      <p:sp>
        <p:nvSpPr>
          <p:cNvPr id="79" name="object 79"/>
          <p:cNvSpPr txBox="1"/>
          <p:nvPr/>
        </p:nvSpPr>
        <p:spPr>
          <a:xfrm>
            <a:off x="8481948" y="2849956"/>
            <a:ext cx="424815" cy="391795"/>
          </a:xfrm>
          <a:prstGeom prst="rect">
            <a:avLst/>
          </a:prstGeom>
        </p:spPr>
        <p:txBody>
          <a:bodyPr vert="horz" wrap="square" lIns="0" tIns="12700" rIns="0" bIns="0" rtlCol="0">
            <a:spAutoFit/>
          </a:bodyPr>
          <a:lstStyle/>
          <a:p>
            <a:pPr marR="5080">
              <a:lnSpc>
                <a:spcPct val="100000"/>
              </a:lnSpc>
              <a:spcBef>
                <a:spcPts val="100"/>
              </a:spcBef>
            </a:pPr>
            <a:r>
              <a:rPr sz="1200" b="1" spc="-700" dirty="0">
                <a:latin typeface="Calibri"/>
                <a:cs typeface="Calibri"/>
              </a:rPr>
              <a:t>R</a:t>
            </a:r>
            <a:r>
              <a:rPr sz="1200" b="1" spc="-35" dirty="0">
                <a:latin typeface="Calibri"/>
                <a:cs typeface="Calibri"/>
              </a:rPr>
              <a:t>R</a:t>
            </a:r>
            <a:r>
              <a:rPr sz="1200" b="1" spc="-625" dirty="0">
                <a:latin typeface="Calibri"/>
                <a:cs typeface="Calibri"/>
              </a:rPr>
              <a:t>e</a:t>
            </a:r>
            <a:r>
              <a:rPr sz="1200" b="1" spc="-30" dirty="0">
                <a:latin typeface="Calibri"/>
                <a:cs typeface="Calibri"/>
              </a:rPr>
              <a:t>e</a:t>
            </a:r>
            <a:r>
              <a:rPr sz="1200" b="1" spc="-615" dirty="0">
                <a:latin typeface="Calibri"/>
                <a:cs typeface="Calibri"/>
              </a:rPr>
              <a:t>a</a:t>
            </a:r>
            <a:r>
              <a:rPr sz="1200" b="1" spc="-30" dirty="0">
                <a:latin typeface="Calibri"/>
                <a:cs typeface="Calibri"/>
              </a:rPr>
              <a:t>a</a:t>
            </a:r>
            <a:r>
              <a:rPr sz="1200" b="1" spc="-665" dirty="0">
                <a:latin typeface="Calibri"/>
                <a:cs typeface="Calibri"/>
              </a:rPr>
              <a:t>d</a:t>
            </a:r>
            <a:r>
              <a:rPr sz="1200" b="1" spc="-20" dirty="0">
                <a:latin typeface="Calibri"/>
                <a:cs typeface="Calibri"/>
              </a:rPr>
              <a:t>d</a:t>
            </a:r>
            <a:r>
              <a:rPr sz="1200" b="1" spc="500" dirty="0">
                <a:latin typeface="Calibri"/>
                <a:cs typeface="Calibri"/>
              </a:rPr>
              <a:t> </a:t>
            </a:r>
            <a:r>
              <a:rPr sz="1200" b="1" spc="-760" dirty="0">
                <a:latin typeface="Calibri"/>
                <a:cs typeface="Calibri"/>
              </a:rPr>
              <a:t>D</a:t>
            </a:r>
            <a:r>
              <a:rPr sz="1200" b="1" spc="-5" dirty="0">
                <a:latin typeface="Calibri"/>
                <a:cs typeface="Calibri"/>
              </a:rPr>
              <a:t>D</a:t>
            </a:r>
            <a:r>
              <a:rPr sz="1200" b="1" spc="-595" dirty="0">
                <a:latin typeface="Calibri"/>
                <a:cs typeface="Calibri"/>
              </a:rPr>
              <a:t>a</a:t>
            </a:r>
            <a:r>
              <a:rPr sz="1200" b="1" spc="-20" dirty="0">
                <a:latin typeface="Calibri"/>
                <a:cs typeface="Calibri"/>
              </a:rPr>
              <a:t>a</a:t>
            </a:r>
            <a:r>
              <a:rPr sz="1200" b="1" spc="-420" dirty="0">
                <a:latin typeface="Calibri"/>
                <a:cs typeface="Calibri"/>
              </a:rPr>
              <a:t>t</a:t>
            </a:r>
            <a:r>
              <a:rPr sz="1200" b="1" spc="-10" dirty="0">
                <a:latin typeface="Calibri"/>
                <a:cs typeface="Calibri"/>
              </a:rPr>
              <a:t>t</a:t>
            </a:r>
            <a:r>
              <a:rPr sz="1200" b="1" spc="-595" dirty="0">
                <a:latin typeface="Calibri"/>
                <a:cs typeface="Calibri"/>
              </a:rPr>
              <a:t>a</a:t>
            </a:r>
            <a:r>
              <a:rPr sz="1200" b="1" dirty="0">
                <a:latin typeface="Calibri"/>
                <a:cs typeface="Calibri"/>
              </a:rPr>
              <a:t>a</a:t>
            </a:r>
            <a:r>
              <a:rPr sz="1200" b="1" spc="-5" dirty="0">
                <a:latin typeface="Calibri"/>
                <a:cs typeface="Calibri"/>
              </a:rPr>
              <a:t> </a:t>
            </a:r>
            <a:r>
              <a:rPr sz="1200" b="1" spc="-690" dirty="0">
                <a:latin typeface="Calibri"/>
                <a:cs typeface="Calibri"/>
              </a:rPr>
              <a:t>C</a:t>
            </a:r>
            <a:r>
              <a:rPr sz="1200" b="1" spc="-55" dirty="0">
                <a:latin typeface="Calibri"/>
                <a:cs typeface="Calibri"/>
              </a:rPr>
              <a:t>C</a:t>
            </a:r>
            <a:endParaRPr sz="1200">
              <a:latin typeface="Calibri"/>
              <a:cs typeface="Calibri"/>
            </a:endParaRPr>
          </a:p>
        </p:txBody>
      </p:sp>
      <p:sp>
        <p:nvSpPr>
          <p:cNvPr id="80" name="object 80"/>
          <p:cNvSpPr txBox="1"/>
          <p:nvPr/>
        </p:nvSpPr>
        <p:spPr>
          <a:xfrm>
            <a:off x="7989189" y="1447546"/>
            <a:ext cx="13976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Read</a:t>
            </a:r>
            <a:r>
              <a:rPr sz="1200" b="1" spc="-10" dirty="0">
                <a:latin typeface="Calibri"/>
                <a:cs typeface="Calibri"/>
              </a:rPr>
              <a:t> </a:t>
            </a:r>
            <a:r>
              <a:rPr sz="1200" b="1" dirty="0">
                <a:latin typeface="Calibri"/>
                <a:cs typeface="Calibri"/>
              </a:rPr>
              <a:t>Data</a:t>
            </a:r>
            <a:r>
              <a:rPr sz="1200" b="1" spc="-20" dirty="0">
                <a:latin typeface="Calibri"/>
                <a:cs typeface="Calibri"/>
              </a:rPr>
              <a:t> </a:t>
            </a:r>
            <a:r>
              <a:rPr sz="1200" b="1" dirty="0">
                <a:latin typeface="Calibri"/>
                <a:cs typeface="Calibri"/>
              </a:rPr>
              <a:t>C</a:t>
            </a:r>
            <a:r>
              <a:rPr sz="1200" b="1" spc="-15" dirty="0">
                <a:latin typeface="Calibri"/>
                <a:cs typeface="Calibri"/>
              </a:rPr>
              <a:t> </a:t>
            </a:r>
            <a:r>
              <a:rPr sz="1200" b="1" dirty="0">
                <a:latin typeface="Calibri"/>
                <a:cs typeface="Calibri"/>
              </a:rPr>
              <a:t>(Ld</a:t>
            </a:r>
            <a:r>
              <a:rPr sz="1200" b="1" spc="5" dirty="0">
                <a:latin typeface="Calibri"/>
                <a:cs typeface="Calibri"/>
              </a:rPr>
              <a:t> </a:t>
            </a:r>
            <a:r>
              <a:rPr sz="1200" b="1" spc="-20" dirty="0">
                <a:latin typeface="Calibri"/>
                <a:cs typeface="Calibri"/>
              </a:rPr>
              <a:t>Only)</a:t>
            </a:r>
            <a:endParaRPr sz="1200">
              <a:latin typeface="Calibri"/>
              <a:cs typeface="Calibri"/>
            </a:endParaRPr>
          </a:p>
        </p:txBody>
      </p:sp>
      <p:sp>
        <p:nvSpPr>
          <p:cNvPr id="81" name="object 81"/>
          <p:cNvSpPr txBox="1"/>
          <p:nvPr/>
        </p:nvSpPr>
        <p:spPr>
          <a:xfrm>
            <a:off x="9933431" y="2578607"/>
            <a:ext cx="1120140" cy="725805"/>
          </a:xfrm>
          <a:prstGeom prst="rect">
            <a:avLst/>
          </a:prstGeom>
          <a:solidFill>
            <a:srgbClr val="4471C4"/>
          </a:solidFill>
          <a:ln w="12700">
            <a:solidFill>
              <a:srgbClr val="2E528F"/>
            </a:solidFill>
          </a:ln>
        </p:spPr>
        <p:txBody>
          <a:bodyPr vert="horz" wrap="square" lIns="0" tIns="55244" rIns="0" bIns="0" rtlCol="0">
            <a:spAutoFit/>
          </a:bodyPr>
          <a:lstStyle/>
          <a:p>
            <a:pPr marL="92075">
              <a:lnSpc>
                <a:spcPct val="100000"/>
              </a:lnSpc>
              <a:spcBef>
                <a:spcPts val="434"/>
              </a:spcBef>
            </a:pPr>
            <a:r>
              <a:rPr sz="1800" spc="-10" dirty="0">
                <a:solidFill>
                  <a:srgbClr val="FFFFFF"/>
                </a:solidFill>
                <a:latin typeface="Calibri"/>
                <a:cs typeface="Calibri"/>
              </a:rPr>
              <a:t>Register</a:t>
            </a:r>
            <a:endParaRPr sz="1800">
              <a:latin typeface="Calibri"/>
              <a:cs typeface="Calibri"/>
            </a:endParaRPr>
          </a:p>
          <a:p>
            <a:pPr marL="92075">
              <a:lnSpc>
                <a:spcPct val="100000"/>
              </a:lnSpc>
            </a:pPr>
            <a:r>
              <a:rPr sz="1800" spc="-10" dirty="0">
                <a:solidFill>
                  <a:srgbClr val="FFFFFF"/>
                </a:solidFill>
                <a:latin typeface="Calibri"/>
                <a:cs typeface="Calibri"/>
              </a:rPr>
              <a:t>Writeback</a:t>
            </a:r>
            <a:endParaRPr sz="1800">
              <a:latin typeface="Calibri"/>
              <a:cs typeface="Calibri"/>
            </a:endParaRPr>
          </a:p>
        </p:txBody>
      </p:sp>
      <p:sp>
        <p:nvSpPr>
          <p:cNvPr id="82" name="object 82"/>
          <p:cNvSpPr/>
          <p:nvPr/>
        </p:nvSpPr>
        <p:spPr>
          <a:xfrm>
            <a:off x="10090658" y="2195829"/>
            <a:ext cx="733425" cy="394970"/>
          </a:xfrm>
          <a:custGeom>
            <a:avLst/>
            <a:gdLst/>
            <a:ahLst/>
            <a:cxnLst/>
            <a:rect l="l" t="t" r="r" b="b"/>
            <a:pathLst>
              <a:path w="733425" h="394969">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69">
                <a:moveTo>
                  <a:pt x="733044" y="294259"/>
                </a:moveTo>
                <a:lnTo>
                  <a:pt x="701268" y="295275"/>
                </a:lnTo>
                <a:lnTo>
                  <a:pt x="691896" y="0"/>
                </a:lnTo>
                <a:lnTo>
                  <a:pt x="679196" y="508"/>
                </a:lnTo>
                <a:lnTo>
                  <a:pt x="688568" y="295668"/>
                </a:lnTo>
                <a:lnTo>
                  <a:pt x="656844" y="296672"/>
                </a:lnTo>
                <a:lnTo>
                  <a:pt x="697357" y="371729"/>
                </a:lnTo>
                <a:lnTo>
                  <a:pt x="726541" y="308356"/>
                </a:lnTo>
                <a:lnTo>
                  <a:pt x="733044" y="294259"/>
                </a:lnTo>
                <a:close/>
              </a:path>
            </a:pathLst>
          </a:custGeom>
          <a:solidFill>
            <a:srgbClr val="4471C4"/>
          </a:solidFill>
        </p:spPr>
        <p:txBody>
          <a:bodyPr wrap="square" lIns="0" tIns="0" rIns="0" bIns="0" rtlCol="0"/>
          <a:lstStyle/>
          <a:p>
            <a:endParaRPr/>
          </a:p>
        </p:txBody>
      </p:sp>
      <p:sp>
        <p:nvSpPr>
          <p:cNvPr id="83" name="object 83"/>
          <p:cNvSpPr txBox="1"/>
          <p:nvPr/>
        </p:nvSpPr>
        <p:spPr>
          <a:xfrm>
            <a:off x="9395206" y="1956561"/>
            <a:ext cx="851535" cy="391160"/>
          </a:xfrm>
          <a:prstGeom prst="rect">
            <a:avLst/>
          </a:prstGeom>
        </p:spPr>
        <p:txBody>
          <a:bodyPr vert="horz" wrap="square" lIns="0" tIns="12700" rIns="0" bIns="0" rtlCol="0">
            <a:spAutoFit/>
          </a:bodyPr>
          <a:lstStyle/>
          <a:p>
            <a:pPr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10" dirty="0">
                <a:latin typeface="Calibri"/>
                <a:cs typeface="Calibri"/>
              </a:rPr>
              <a:t> </a:t>
            </a:r>
            <a:r>
              <a:rPr sz="1200" b="1" spc="-20" dirty="0">
                <a:latin typeface="Calibri"/>
                <a:cs typeface="Calibri"/>
              </a:rPr>
              <a:t>Data</a:t>
            </a:r>
            <a:endParaRPr sz="1200">
              <a:latin typeface="Calibri"/>
              <a:cs typeface="Calibri"/>
            </a:endParaRPr>
          </a:p>
        </p:txBody>
      </p:sp>
      <p:sp>
        <p:nvSpPr>
          <p:cNvPr id="84" name="object 84"/>
          <p:cNvSpPr txBox="1"/>
          <p:nvPr/>
        </p:nvSpPr>
        <p:spPr>
          <a:xfrm>
            <a:off x="10522966" y="1946528"/>
            <a:ext cx="851535" cy="391160"/>
          </a:xfrm>
          <a:prstGeom prst="rect">
            <a:avLst/>
          </a:prstGeom>
        </p:spPr>
        <p:txBody>
          <a:bodyPr vert="horz" wrap="square" lIns="0" tIns="12700" rIns="0" bIns="0" rtlCol="0">
            <a:spAutoFit/>
          </a:bodyPr>
          <a:lstStyle/>
          <a:p>
            <a:pPr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25" dirty="0">
                <a:latin typeface="Calibri"/>
                <a:cs typeface="Calibri"/>
              </a:rPr>
              <a:t> </a:t>
            </a:r>
            <a:r>
              <a:rPr sz="1200" b="1" spc="-10" dirty="0">
                <a:latin typeface="Calibri"/>
                <a:cs typeface="Calibri"/>
              </a:rPr>
              <a:t>Select</a:t>
            </a:r>
            <a:endParaRPr sz="1200">
              <a:latin typeface="Calibri"/>
              <a:cs typeface="Calibri"/>
            </a:endParaRPr>
          </a:p>
        </p:txBody>
      </p:sp>
      <p:sp>
        <p:nvSpPr>
          <p:cNvPr id="85" name="object 85"/>
          <p:cNvSpPr/>
          <p:nvPr/>
        </p:nvSpPr>
        <p:spPr>
          <a:xfrm>
            <a:off x="10157714" y="3293109"/>
            <a:ext cx="733425" cy="394970"/>
          </a:xfrm>
          <a:custGeom>
            <a:avLst/>
            <a:gdLst/>
            <a:ahLst/>
            <a:cxnLst/>
            <a:rect l="l" t="t" r="r" b="b"/>
            <a:pathLst>
              <a:path w="733425" h="394970">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70">
                <a:moveTo>
                  <a:pt x="733044" y="294271"/>
                </a:moveTo>
                <a:lnTo>
                  <a:pt x="701268" y="295275"/>
                </a:lnTo>
                <a:lnTo>
                  <a:pt x="691896" y="0"/>
                </a:lnTo>
                <a:lnTo>
                  <a:pt x="679196" y="508"/>
                </a:lnTo>
                <a:lnTo>
                  <a:pt x="688568" y="295668"/>
                </a:lnTo>
                <a:lnTo>
                  <a:pt x="656844" y="296684"/>
                </a:lnTo>
                <a:lnTo>
                  <a:pt x="697357" y="371729"/>
                </a:lnTo>
                <a:lnTo>
                  <a:pt x="726541" y="308356"/>
                </a:lnTo>
                <a:lnTo>
                  <a:pt x="733044" y="294271"/>
                </a:lnTo>
                <a:close/>
              </a:path>
            </a:pathLst>
          </a:custGeom>
          <a:solidFill>
            <a:srgbClr val="4471C4"/>
          </a:solidFill>
        </p:spPr>
        <p:txBody>
          <a:bodyPr wrap="square" lIns="0" tIns="0" rIns="0" bIns="0" rtlCol="0"/>
          <a:lstStyle/>
          <a:p>
            <a:endParaRPr/>
          </a:p>
        </p:txBody>
      </p:sp>
      <p:sp>
        <p:nvSpPr>
          <p:cNvPr id="86" name="object 86"/>
          <p:cNvSpPr txBox="1"/>
          <p:nvPr/>
        </p:nvSpPr>
        <p:spPr>
          <a:xfrm>
            <a:off x="9762490" y="3519042"/>
            <a:ext cx="368300" cy="574040"/>
          </a:xfrm>
          <a:prstGeom prst="rect">
            <a:avLst/>
          </a:prstGeom>
        </p:spPr>
        <p:txBody>
          <a:bodyPr vert="horz" wrap="square" lIns="0" tIns="12700" rIns="0" bIns="0" rtlCol="0">
            <a:spAutoFit/>
          </a:bodyPr>
          <a:lstStyle/>
          <a:p>
            <a:pPr marR="5080" algn="just">
              <a:lnSpc>
                <a:spcPct val="100000"/>
              </a:lnSpc>
              <a:spcBef>
                <a:spcPts val="100"/>
              </a:spcBef>
            </a:pPr>
            <a:r>
              <a:rPr sz="1200" b="1" spc="-20" dirty="0">
                <a:latin typeface="Calibri"/>
                <a:cs typeface="Calibri"/>
              </a:rPr>
              <a:t>Write </a:t>
            </a:r>
            <a:r>
              <a:rPr sz="1200" b="1" dirty="0">
                <a:latin typeface="Calibri"/>
                <a:cs typeface="Calibri"/>
              </a:rPr>
              <a:t>Reg</a:t>
            </a:r>
            <a:r>
              <a:rPr sz="1200" b="1" spc="-15" dirty="0">
                <a:latin typeface="Calibri"/>
                <a:cs typeface="Calibri"/>
              </a:rPr>
              <a:t> </a:t>
            </a:r>
            <a:r>
              <a:rPr sz="1200" b="1" spc="-50" dirty="0">
                <a:latin typeface="Calibri"/>
                <a:cs typeface="Calibri"/>
              </a:rPr>
              <a:t>C </a:t>
            </a:r>
            <a:r>
              <a:rPr sz="1200" b="1" spc="-20" dirty="0">
                <a:latin typeface="Calibri"/>
                <a:cs typeface="Calibri"/>
              </a:rPr>
              <a:t>Data</a:t>
            </a:r>
            <a:endParaRPr sz="1200">
              <a:latin typeface="Calibri"/>
              <a:cs typeface="Calibri"/>
            </a:endParaRPr>
          </a:p>
        </p:txBody>
      </p:sp>
      <p:sp>
        <p:nvSpPr>
          <p:cNvPr id="87" name="object 87"/>
          <p:cNvSpPr txBox="1"/>
          <p:nvPr/>
        </p:nvSpPr>
        <p:spPr>
          <a:xfrm>
            <a:off x="10927080" y="3534917"/>
            <a:ext cx="391795" cy="574040"/>
          </a:xfrm>
          <a:prstGeom prst="rect">
            <a:avLst/>
          </a:prstGeom>
        </p:spPr>
        <p:txBody>
          <a:bodyPr vert="horz" wrap="square" lIns="0" tIns="12700" rIns="0" bIns="0" rtlCol="0">
            <a:spAutoFit/>
          </a:bodyPr>
          <a:lstStyle/>
          <a:p>
            <a:pPr marR="5080" algn="just">
              <a:lnSpc>
                <a:spcPct val="100000"/>
              </a:lnSpc>
              <a:spcBef>
                <a:spcPts val="100"/>
              </a:spcBef>
            </a:pPr>
            <a:r>
              <a:rPr sz="1200" b="1" spc="-10" dirty="0">
                <a:latin typeface="Calibri"/>
                <a:cs typeface="Calibri"/>
              </a:rPr>
              <a:t>Write </a:t>
            </a:r>
            <a:r>
              <a:rPr sz="1200" b="1" dirty="0">
                <a:latin typeface="Calibri"/>
                <a:cs typeface="Calibri"/>
              </a:rPr>
              <a:t>Reg</a:t>
            </a:r>
            <a:r>
              <a:rPr sz="1200" b="1" spc="-15" dirty="0">
                <a:latin typeface="Calibri"/>
                <a:cs typeface="Calibri"/>
              </a:rPr>
              <a:t> </a:t>
            </a:r>
            <a:r>
              <a:rPr sz="1200" b="1" spc="-50" dirty="0">
                <a:latin typeface="Calibri"/>
                <a:cs typeface="Calibri"/>
              </a:rPr>
              <a:t>C </a:t>
            </a:r>
            <a:r>
              <a:rPr sz="1200" b="1" spc="-10" dirty="0">
                <a:latin typeface="Calibri"/>
                <a:cs typeface="Calibri"/>
              </a:rPr>
              <a:t>Select</a:t>
            </a:r>
            <a:endParaRPr sz="1200">
              <a:latin typeface="Calibri"/>
              <a:cs typeface="Calibri"/>
            </a:endParaRPr>
          </a:p>
        </p:txBody>
      </p:sp>
      <p:sp>
        <p:nvSpPr>
          <p:cNvPr id="88" name="object 88"/>
          <p:cNvSpPr txBox="1"/>
          <p:nvPr/>
        </p:nvSpPr>
        <p:spPr>
          <a:xfrm>
            <a:off x="7023861" y="2597658"/>
            <a:ext cx="433070" cy="939800"/>
          </a:xfrm>
          <a:prstGeom prst="rect">
            <a:avLst/>
          </a:prstGeom>
        </p:spPr>
        <p:txBody>
          <a:bodyPr vert="horz" wrap="square" lIns="0" tIns="12700" rIns="0" bIns="0" rtlCol="0">
            <a:spAutoFit/>
          </a:bodyPr>
          <a:lstStyle/>
          <a:p>
            <a:pPr marR="5080">
              <a:lnSpc>
                <a:spcPct val="100000"/>
              </a:lnSpc>
              <a:spcBef>
                <a:spcPts val="100"/>
              </a:spcBef>
            </a:pPr>
            <a:r>
              <a:rPr sz="1200" spc="-10" dirty="0">
                <a:latin typeface="Calibri"/>
                <a:cs typeface="Calibri"/>
              </a:rPr>
              <a:t>Cont. Sigs.: </a:t>
            </a:r>
            <a:r>
              <a:rPr sz="1200" spc="-25" dirty="0">
                <a:latin typeface="Calibri"/>
                <a:cs typeface="Calibri"/>
              </a:rPr>
              <a:t>Op. </a:t>
            </a:r>
            <a:r>
              <a:rPr sz="1200" spc="-10" dirty="0">
                <a:latin typeface="Calibri"/>
                <a:cs typeface="Calibri"/>
              </a:rPr>
              <a:t>Select [Ld/St]</a:t>
            </a:r>
            <a:endParaRPr sz="1200">
              <a:latin typeface="Calibri"/>
              <a:cs typeface="Calibri"/>
            </a:endParaRPr>
          </a:p>
        </p:txBody>
      </p:sp>
      <p:sp>
        <p:nvSpPr>
          <p:cNvPr id="89" name="object 89"/>
          <p:cNvSpPr txBox="1"/>
          <p:nvPr/>
        </p:nvSpPr>
        <p:spPr>
          <a:xfrm>
            <a:off x="220472" y="5036261"/>
            <a:ext cx="1619885" cy="300355"/>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Instruction</a:t>
            </a:r>
            <a:r>
              <a:rPr sz="1800" b="1" spc="-40" dirty="0">
                <a:latin typeface="Calibri"/>
                <a:cs typeface="Calibri"/>
              </a:rPr>
              <a:t> </a:t>
            </a:r>
            <a:r>
              <a:rPr sz="1800" b="1" spc="-10" dirty="0">
                <a:latin typeface="Calibri"/>
                <a:cs typeface="Calibri"/>
              </a:rPr>
              <a:t>Fetch</a:t>
            </a:r>
            <a:endParaRPr sz="1800">
              <a:latin typeface="Calibri"/>
              <a:cs typeface="Calibri"/>
            </a:endParaRPr>
          </a:p>
        </p:txBody>
      </p:sp>
      <p:sp>
        <p:nvSpPr>
          <p:cNvPr id="90" name="object 90"/>
          <p:cNvSpPr txBox="1"/>
          <p:nvPr/>
        </p:nvSpPr>
        <p:spPr>
          <a:xfrm>
            <a:off x="2198370" y="5055565"/>
            <a:ext cx="2320290" cy="1105535"/>
          </a:xfrm>
          <a:prstGeom prst="rect">
            <a:avLst/>
          </a:prstGeom>
        </p:spPr>
        <p:txBody>
          <a:bodyPr vert="horz" wrap="square" lIns="0" tIns="12700" rIns="0" bIns="0" rtlCol="0">
            <a:spAutoFit/>
          </a:bodyPr>
          <a:lstStyle/>
          <a:p>
            <a:pPr marL="12700">
              <a:lnSpc>
                <a:spcPct val="100000"/>
              </a:lnSpc>
              <a:spcBef>
                <a:spcPts val="100"/>
              </a:spcBef>
              <a:tabLst>
                <a:tab pos="1570355" algn="l"/>
              </a:tabLst>
            </a:pPr>
            <a:r>
              <a:rPr sz="1800" b="1" spc="-25" dirty="0">
                <a:latin typeface="Calibri"/>
                <a:cs typeface="Calibri"/>
              </a:rPr>
              <a:t>Instr.</a:t>
            </a:r>
            <a:r>
              <a:rPr sz="1800" b="1" spc="-65" dirty="0">
                <a:latin typeface="Calibri"/>
                <a:cs typeface="Calibri"/>
              </a:rPr>
              <a:t> </a:t>
            </a:r>
            <a:r>
              <a:rPr sz="1800" b="1" spc="-10" dirty="0">
                <a:latin typeface="Calibri"/>
                <a:cs typeface="Calibri"/>
              </a:rPr>
              <a:t>Decode</a:t>
            </a:r>
            <a:r>
              <a:rPr sz="1800" b="1" dirty="0">
                <a:latin typeface="Calibri"/>
                <a:cs typeface="Calibri"/>
              </a:rPr>
              <a:t>	</a:t>
            </a:r>
            <a:r>
              <a:rPr sz="1800" b="1" spc="-10" dirty="0">
                <a:latin typeface="Calibri"/>
                <a:cs typeface="Calibri"/>
              </a:rPr>
              <a:t>Execute</a:t>
            </a:r>
            <a:endParaRPr sz="1800">
              <a:latin typeface="Calibri"/>
              <a:cs typeface="Calibri"/>
            </a:endParaRPr>
          </a:p>
          <a:p>
            <a:pPr marL="515620" marR="299085" indent="131445">
              <a:lnSpc>
                <a:spcPct val="143700"/>
              </a:lnSpc>
              <a:spcBef>
                <a:spcPts val="450"/>
              </a:spcBef>
            </a:pPr>
            <a:r>
              <a:rPr sz="1200" b="1" dirty="0">
                <a:latin typeface="Calibri"/>
                <a:cs typeface="Calibri"/>
              </a:rPr>
              <a:t>Read</a:t>
            </a:r>
            <a:r>
              <a:rPr sz="1200" b="1" spc="-20" dirty="0">
                <a:latin typeface="Calibri"/>
                <a:cs typeface="Calibri"/>
              </a:rPr>
              <a:t> </a:t>
            </a:r>
            <a:r>
              <a:rPr sz="1200" b="1" dirty="0">
                <a:latin typeface="Calibri"/>
                <a:cs typeface="Calibri"/>
              </a:rPr>
              <a:t>Regs</a:t>
            </a:r>
            <a:r>
              <a:rPr sz="1200" b="1" spc="-10" dirty="0">
                <a:latin typeface="Calibri"/>
                <a:cs typeface="Calibri"/>
              </a:rPr>
              <a:t> </a:t>
            </a:r>
            <a:r>
              <a:rPr sz="1200" b="1" dirty="0">
                <a:latin typeface="Calibri"/>
                <a:cs typeface="Calibri"/>
              </a:rPr>
              <a:t>A</a:t>
            </a:r>
            <a:r>
              <a:rPr sz="1200" b="1" spc="-20" dirty="0">
                <a:latin typeface="Calibri"/>
                <a:cs typeface="Calibri"/>
              </a:rPr>
              <a:t> </a:t>
            </a:r>
            <a:r>
              <a:rPr sz="1200" b="1" dirty="0">
                <a:latin typeface="Calibri"/>
                <a:cs typeface="Calibri"/>
              </a:rPr>
              <a:t>&amp; B</a:t>
            </a:r>
            <a:r>
              <a:rPr sz="1200" b="1" spc="-10" dirty="0">
                <a:latin typeface="Calibri"/>
                <a:cs typeface="Calibri"/>
              </a:rPr>
              <a:t> </a:t>
            </a:r>
            <a:r>
              <a:rPr sz="1200" b="1" spc="-20" dirty="0">
                <a:latin typeface="Calibri"/>
                <a:cs typeface="Calibri"/>
              </a:rPr>
              <a:t>Data </a:t>
            </a:r>
            <a:r>
              <a:rPr sz="1200" b="1" spc="-10" dirty="0">
                <a:latin typeface="Calibri"/>
                <a:cs typeface="Calibri"/>
              </a:rPr>
              <a:t>Write</a:t>
            </a:r>
            <a:r>
              <a:rPr sz="1200" b="1" spc="-4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10" dirty="0">
                <a:latin typeface="Calibri"/>
                <a:cs typeface="Calibri"/>
              </a:rPr>
              <a:t>Select</a:t>
            </a:r>
            <a:endParaRPr sz="1200">
              <a:latin typeface="Calibri"/>
              <a:cs typeface="Calibri"/>
            </a:endParaRPr>
          </a:p>
          <a:p>
            <a:pPr marL="385445">
              <a:lnSpc>
                <a:spcPct val="100000"/>
              </a:lnSpc>
              <a:spcBef>
                <a:spcPts val="315"/>
              </a:spcBef>
            </a:pPr>
            <a:r>
              <a:rPr sz="1200" b="1" spc="-10" dirty="0">
                <a:latin typeface="Calibri"/>
                <a:cs typeface="Calibri"/>
              </a:rPr>
              <a:t>Write</a:t>
            </a:r>
            <a:r>
              <a:rPr sz="1200" b="1" spc="-5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20" dirty="0">
                <a:latin typeface="Calibri"/>
                <a:cs typeface="Calibri"/>
              </a:rPr>
              <a:t>Data</a:t>
            </a:r>
            <a:endParaRPr sz="1200">
              <a:latin typeface="Calibri"/>
              <a:cs typeface="Calibri"/>
            </a:endParaRPr>
          </a:p>
        </p:txBody>
      </p:sp>
      <p:sp>
        <p:nvSpPr>
          <p:cNvPr id="91" name="object 91"/>
          <p:cNvSpPr txBox="1"/>
          <p:nvPr/>
        </p:nvSpPr>
        <p:spPr>
          <a:xfrm>
            <a:off x="7029322" y="5038725"/>
            <a:ext cx="827405" cy="299720"/>
          </a:xfrm>
          <a:prstGeom prst="rect">
            <a:avLst/>
          </a:prstGeom>
        </p:spPr>
        <p:txBody>
          <a:bodyPr vert="horz" wrap="square" lIns="0" tIns="12700" rIns="0" bIns="0" rtlCol="0">
            <a:spAutoFit/>
          </a:bodyPr>
          <a:lstStyle/>
          <a:p>
            <a:pPr>
              <a:lnSpc>
                <a:spcPct val="100000"/>
              </a:lnSpc>
              <a:spcBef>
                <a:spcPts val="100"/>
              </a:spcBef>
            </a:pPr>
            <a:r>
              <a:rPr sz="1800" b="1" spc="-10" dirty="0">
                <a:latin typeface="Calibri"/>
                <a:cs typeface="Calibri"/>
              </a:rPr>
              <a:t>Memory</a:t>
            </a:r>
            <a:endParaRPr sz="1800">
              <a:latin typeface="Calibri"/>
              <a:cs typeface="Calibri"/>
            </a:endParaRPr>
          </a:p>
        </p:txBody>
      </p:sp>
      <p:sp>
        <p:nvSpPr>
          <p:cNvPr id="92" name="object 92"/>
          <p:cNvSpPr txBox="1"/>
          <p:nvPr/>
        </p:nvSpPr>
        <p:spPr>
          <a:xfrm>
            <a:off x="9215628" y="4995417"/>
            <a:ext cx="1875155" cy="299720"/>
          </a:xfrm>
          <a:prstGeom prst="rect">
            <a:avLst/>
          </a:prstGeom>
        </p:spPr>
        <p:txBody>
          <a:bodyPr vert="horz" wrap="square" lIns="0" tIns="12700" rIns="0" bIns="0" rtlCol="0">
            <a:spAutoFit/>
          </a:bodyPr>
          <a:lstStyle/>
          <a:p>
            <a:pPr>
              <a:lnSpc>
                <a:spcPct val="100000"/>
              </a:lnSpc>
              <a:spcBef>
                <a:spcPts val="100"/>
              </a:spcBef>
            </a:pPr>
            <a:r>
              <a:rPr sz="1800" b="1" dirty="0">
                <a:latin typeface="Calibri"/>
                <a:cs typeface="Calibri"/>
              </a:rPr>
              <a:t>Register</a:t>
            </a:r>
            <a:r>
              <a:rPr sz="1800" b="1" spc="-60" dirty="0">
                <a:latin typeface="Calibri"/>
                <a:cs typeface="Calibri"/>
              </a:rPr>
              <a:t> </a:t>
            </a:r>
            <a:r>
              <a:rPr sz="1800" b="1" spc="-20" dirty="0">
                <a:latin typeface="Calibri"/>
                <a:cs typeface="Calibri"/>
              </a:rPr>
              <a:t>Write-Back</a:t>
            </a:r>
            <a:endParaRPr sz="1800">
              <a:latin typeface="Calibri"/>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340" y="2958464"/>
            <a:ext cx="5777230" cy="1531620"/>
          </a:xfrm>
          <a:prstGeom prst="rect">
            <a:avLst/>
          </a:prstGeom>
        </p:spPr>
        <p:txBody>
          <a:bodyPr vert="horz" wrap="square" lIns="0" tIns="13335" rIns="0" bIns="0" rtlCol="0">
            <a:spAutoFit/>
          </a:bodyPr>
          <a:lstStyle/>
          <a:p>
            <a:pPr marL="12700">
              <a:lnSpc>
                <a:spcPts val="5145"/>
              </a:lnSpc>
              <a:spcBef>
                <a:spcPts val="105"/>
              </a:spcBef>
            </a:pPr>
            <a:r>
              <a:rPr dirty="0"/>
              <a:t>More</a:t>
            </a:r>
            <a:r>
              <a:rPr spc="-60" dirty="0"/>
              <a:t> </a:t>
            </a:r>
            <a:r>
              <a:rPr dirty="0"/>
              <a:t>on</a:t>
            </a:r>
            <a:r>
              <a:rPr spc="-30" dirty="0"/>
              <a:t> </a:t>
            </a:r>
            <a:r>
              <a:rPr dirty="0"/>
              <a:t>Pipeline</a:t>
            </a:r>
            <a:r>
              <a:rPr spc="-30" dirty="0"/>
              <a:t> </a:t>
            </a:r>
            <a:r>
              <a:rPr spc="-10" dirty="0"/>
              <a:t>Hazards</a:t>
            </a:r>
          </a:p>
          <a:p>
            <a:pPr marL="12700" marR="2960370">
              <a:lnSpc>
                <a:spcPts val="3240"/>
              </a:lnSpc>
              <a:spcBef>
                <a:spcPts val="270"/>
              </a:spcBef>
            </a:pPr>
            <a:r>
              <a:rPr sz="3000" dirty="0"/>
              <a:t>Structural</a:t>
            </a:r>
            <a:r>
              <a:rPr sz="3000" spc="-70" dirty="0"/>
              <a:t> </a:t>
            </a:r>
            <a:r>
              <a:rPr sz="3000" spc="-25" dirty="0"/>
              <a:t>Hazards </a:t>
            </a:r>
            <a:r>
              <a:rPr sz="3000" dirty="0"/>
              <a:t>Control</a:t>
            </a:r>
            <a:r>
              <a:rPr sz="3000" spc="-95" dirty="0"/>
              <a:t> </a:t>
            </a:r>
            <a:r>
              <a:rPr sz="3000" spc="-10" dirty="0"/>
              <a:t>Hazards</a:t>
            </a:r>
            <a:endParaRPr sz="3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79831" y="1708404"/>
            <a:ext cx="6155690" cy="3982085"/>
            <a:chOff x="179831" y="1708404"/>
            <a:chExt cx="6155690" cy="3982085"/>
          </a:xfrm>
        </p:grpSpPr>
        <p:sp>
          <p:nvSpPr>
            <p:cNvPr id="3" name="object 3"/>
            <p:cNvSpPr/>
            <p:nvPr/>
          </p:nvSpPr>
          <p:spPr>
            <a:xfrm>
              <a:off x="198881" y="1727454"/>
              <a:ext cx="1663064" cy="3589020"/>
            </a:xfrm>
            <a:custGeom>
              <a:avLst/>
              <a:gdLst/>
              <a:ahLst/>
              <a:cxnLst/>
              <a:rect l="l" t="t" r="r" b="b"/>
              <a:pathLst>
                <a:path w="1663064" h="3589020">
                  <a:moveTo>
                    <a:pt x="0" y="3589020"/>
                  </a:moveTo>
                  <a:lnTo>
                    <a:pt x="1662683" y="3589020"/>
                  </a:lnTo>
                  <a:lnTo>
                    <a:pt x="1662683" y="0"/>
                  </a:lnTo>
                  <a:lnTo>
                    <a:pt x="0" y="0"/>
                  </a:lnTo>
                  <a:lnTo>
                    <a:pt x="0" y="3589020"/>
                  </a:lnTo>
                  <a:close/>
                </a:path>
              </a:pathLst>
            </a:custGeom>
            <a:ln w="38100">
              <a:solidFill>
                <a:srgbClr val="2E528F"/>
              </a:solidFill>
            </a:ln>
          </p:spPr>
          <p:txBody>
            <a:bodyPr wrap="square" lIns="0" tIns="0" rIns="0" bIns="0" rtlCol="0"/>
            <a:lstStyle/>
            <a:p>
              <a:endParaRPr/>
            </a:p>
          </p:txBody>
        </p:sp>
        <p:sp>
          <p:nvSpPr>
            <p:cNvPr id="4" name="object 4"/>
            <p:cNvSpPr/>
            <p:nvPr/>
          </p:nvSpPr>
          <p:spPr>
            <a:xfrm>
              <a:off x="4867655" y="3899916"/>
              <a:ext cx="1461770" cy="433070"/>
            </a:xfrm>
            <a:custGeom>
              <a:avLst/>
              <a:gdLst/>
              <a:ahLst/>
              <a:cxnLst/>
              <a:rect l="l" t="t" r="r" b="b"/>
              <a:pathLst>
                <a:path w="1461770" h="433070">
                  <a:moveTo>
                    <a:pt x="1461516" y="0"/>
                  </a:moveTo>
                  <a:lnTo>
                    <a:pt x="0" y="0"/>
                  </a:lnTo>
                  <a:lnTo>
                    <a:pt x="292354" y="432815"/>
                  </a:lnTo>
                  <a:lnTo>
                    <a:pt x="1169162" y="432815"/>
                  </a:lnTo>
                  <a:lnTo>
                    <a:pt x="1461516" y="0"/>
                  </a:lnTo>
                  <a:close/>
                </a:path>
              </a:pathLst>
            </a:custGeom>
            <a:solidFill>
              <a:srgbClr val="4471C4"/>
            </a:solidFill>
          </p:spPr>
          <p:txBody>
            <a:bodyPr wrap="square" lIns="0" tIns="0" rIns="0" bIns="0" rtlCol="0"/>
            <a:lstStyle/>
            <a:p>
              <a:endParaRPr/>
            </a:p>
          </p:txBody>
        </p:sp>
        <p:sp>
          <p:nvSpPr>
            <p:cNvPr id="5" name="object 5"/>
            <p:cNvSpPr/>
            <p:nvPr/>
          </p:nvSpPr>
          <p:spPr>
            <a:xfrm>
              <a:off x="4867655" y="3899916"/>
              <a:ext cx="1461770" cy="433070"/>
            </a:xfrm>
            <a:custGeom>
              <a:avLst/>
              <a:gdLst/>
              <a:ahLst/>
              <a:cxnLst/>
              <a:rect l="l" t="t" r="r" b="b"/>
              <a:pathLst>
                <a:path w="1461770" h="433070">
                  <a:moveTo>
                    <a:pt x="0" y="0"/>
                  </a:moveTo>
                  <a:lnTo>
                    <a:pt x="1461516" y="0"/>
                  </a:lnTo>
                  <a:lnTo>
                    <a:pt x="1169162" y="432815"/>
                  </a:lnTo>
                  <a:lnTo>
                    <a:pt x="292354" y="432815"/>
                  </a:lnTo>
                  <a:lnTo>
                    <a:pt x="0" y="0"/>
                  </a:lnTo>
                  <a:close/>
                </a:path>
              </a:pathLst>
            </a:custGeom>
            <a:ln w="12700">
              <a:solidFill>
                <a:srgbClr val="2E528F"/>
              </a:solidFill>
            </a:ln>
          </p:spPr>
          <p:txBody>
            <a:bodyPr wrap="square" lIns="0" tIns="0" rIns="0" bIns="0" rtlCol="0"/>
            <a:lstStyle/>
            <a:p>
              <a:endParaRPr/>
            </a:p>
          </p:txBody>
        </p:sp>
        <p:sp>
          <p:nvSpPr>
            <p:cNvPr id="6" name="object 6"/>
            <p:cNvSpPr/>
            <p:nvPr/>
          </p:nvSpPr>
          <p:spPr>
            <a:xfrm>
              <a:off x="5414772" y="3899916"/>
              <a:ext cx="358140" cy="151130"/>
            </a:xfrm>
            <a:custGeom>
              <a:avLst/>
              <a:gdLst/>
              <a:ahLst/>
              <a:cxnLst/>
              <a:rect l="l" t="t" r="r" b="b"/>
              <a:pathLst>
                <a:path w="358139" h="151129">
                  <a:moveTo>
                    <a:pt x="358139" y="0"/>
                  </a:moveTo>
                  <a:lnTo>
                    <a:pt x="0" y="0"/>
                  </a:lnTo>
                  <a:lnTo>
                    <a:pt x="179069" y="150875"/>
                  </a:lnTo>
                  <a:lnTo>
                    <a:pt x="358139" y="0"/>
                  </a:lnTo>
                  <a:close/>
                </a:path>
              </a:pathLst>
            </a:custGeom>
            <a:solidFill>
              <a:srgbClr val="FFFFFF"/>
            </a:solidFill>
          </p:spPr>
          <p:txBody>
            <a:bodyPr wrap="square" lIns="0" tIns="0" rIns="0" bIns="0" rtlCol="0"/>
            <a:lstStyle/>
            <a:p>
              <a:endParaRPr/>
            </a:p>
          </p:txBody>
        </p:sp>
        <p:sp>
          <p:nvSpPr>
            <p:cNvPr id="7" name="object 7"/>
            <p:cNvSpPr/>
            <p:nvPr/>
          </p:nvSpPr>
          <p:spPr>
            <a:xfrm>
              <a:off x="5414772" y="3899916"/>
              <a:ext cx="358140" cy="151130"/>
            </a:xfrm>
            <a:custGeom>
              <a:avLst/>
              <a:gdLst/>
              <a:ahLst/>
              <a:cxnLst/>
              <a:rect l="l" t="t" r="r" b="b"/>
              <a:pathLst>
                <a:path w="358139" h="151129">
                  <a:moveTo>
                    <a:pt x="358139" y="0"/>
                  </a:moveTo>
                  <a:lnTo>
                    <a:pt x="179069" y="150875"/>
                  </a:lnTo>
                  <a:lnTo>
                    <a:pt x="0" y="0"/>
                  </a:lnTo>
                  <a:lnTo>
                    <a:pt x="358139" y="0"/>
                  </a:lnTo>
                  <a:close/>
                </a:path>
              </a:pathLst>
            </a:custGeom>
            <a:ln w="12700">
              <a:solidFill>
                <a:srgbClr val="FFFFFF"/>
              </a:solidFill>
            </a:ln>
          </p:spPr>
          <p:txBody>
            <a:bodyPr wrap="square" lIns="0" tIns="0" rIns="0" bIns="0" rtlCol="0"/>
            <a:lstStyle/>
            <a:p>
              <a:endParaRPr/>
            </a:p>
          </p:txBody>
        </p:sp>
        <p:sp>
          <p:nvSpPr>
            <p:cNvPr id="8" name="object 8"/>
            <p:cNvSpPr/>
            <p:nvPr/>
          </p:nvSpPr>
          <p:spPr>
            <a:xfrm>
              <a:off x="2800858" y="2584703"/>
              <a:ext cx="3289300" cy="3105785"/>
            </a:xfrm>
            <a:custGeom>
              <a:avLst/>
              <a:gdLst/>
              <a:ahLst/>
              <a:cxnLst/>
              <a:rect l="l" t="t" r="r" b="b"/>
              <a:pathLst>
                <a:path w="3289300" h="3105785">
                  <a:moveTo>
                    <a:pt x="640207" y="38100"/>
                  </a:moveTo>
                  <a:lnTo>
                    <a:pt x="627507" y="31750"/>
                  </a:lnTo>
                  <a:lnTo>
                    <a:pt x="564007" y="0"/>
                  </a:lnTo>
                  <a:lnTo>
                    <a:pt x="564007" y="31750"/>
                  </a:lnTo>
                  <a:lnTo>
                    <a:pt x="84074" y="31750"/>
                  </a:lnTo>
                  <a:lnTo>
                    <a:pt x="84074" y="44450"/>
                  </a:lnTo>
                  <a:lnTo>
                    <a:pt x="564007" y="44450"/>
                  </a:lnTo>
                  <a:lnTo>
                    <a:pt x="564007" y="76200"/>
                  </a:lnTo>
                  <a:lnTo>
                    <a:pt x="627507" y="44450"/>
                  </a:lnTo>
                  <a:lnTo>
                    <a:pt x="640207" y="38100"/>
                  </a:lnTo>
                  <a:close/>
                </a:path>
                <a:path w="3289300" h="3105785">
                  <a:moveTo>
                    <a:pt x="2227834" y="1578864"/>
                  </a:moveTo>
                  <a:lnTo>
                    <a:pt x="2215489" y="1572768"/>
                  </a:lnTo>
                  <a:lnTo>
                    <a:pt x="2151507" y="1541145"/>
                  </a:lnTo>
                  <a:lnTo>
                    <a:pt x="2151659" y="1572831"/>
                  </a:lnTo>
                  <a:lnTo>
                    <a:pt x="1111250" y="1577848"/>
                  </a:lnTo>
                  <a:lnTo>
                    <a:pt x="1111250" y="1590548"/>
                  </a:lnTo>
                  <a:lnTo>
                    <a:pt x="2151723" y="1585531"/>
                  </a:lnTo>
                  <a:lnTo>
                    <a:pt x="2151888" y="1617345"/>
                  </a:lnTo>
                  <a:lnTo>
                    <a:pt x="2227834" y="1578864"/>
                  </a:lnTo>
                  <a:close/>
                </a:path>
                <a:path w="3289300" h="3105785">
                  <a:moveTo>
                    <a:pt x="2300859" y="1238758"/>
                  </a:moveTo>
                  <a:lnTo>
                    <a:pt x="2269096" y="1239088"/>
                  </a:lnTo>
                  <a:lnTo>
                    <a:pt x="2263648" y="745109"/>
                  </a:lnTo>
                  <a:lnTo>
                    <a:pt x="2250948" y="745363"/>
                  </a:lnTo>
                  <a:lnTo>
                    <a:pt x="2256383" y="1239215"/>
                  </a:lnTo>
                  <a:lnTo>
                    <a:pt x="2224659" y="1239520"/>
                  </a:lnTo>
                  <a:lnTo>
                    <a:pt x="2263648" y="1315339"/>
                  </a:lnTo>
                  <a:lnTo>
                    <a:pt x="2294432" y="1251966"/>
                  </a:lnTo>
                  <a:lnTo>
                    <a:pt x="2300859" y="1238758"/>
                  </a:lnTo>
                  <a:close/>
                </a:path>
                <a:path w="3289300" h="3105785">
                  <a:moveTo>
                    <a:pt x="2487041" y="2827655"/>
                  </a:moveTo>
                  <a:lnTo>
                    <a:pt x="2480691" y="2814955"/>
                  </a:lnTo>
                  <a:lnTo>
                    <a:pt x="2448941" y="2751455"/>
                  </a:lnTo>
                  <a:lnTo>
                    <a:pt x="2410841" y="2827655"/>
                  </a:lnTo>
                  <a:lnTo>
                    <a:pt x="2442591" y="2827655"/>
                  </a:lnTo>
                  <a:lnTo>
                    <a:pt x="2442591" y="3092945"/>
                  </a:lnTo>
                  <a:lnTo>
                    <a:pt x="12700" y="3092945"/>
                  </a:lnTo>
                  <a:lnTo>
                    <a:pt x="12700" y="2731008"/>
                  </a:lnTo>
                  <a:lnTo>
                    <a:pt x="0" y="2731008"/>
                  </a:lnTo>
                  <a:lnTo>
                    <a:pt x="0" y="3105645"/>
                  </a:lnTo>
                  <a:lnTo>
                    <a:pt x="2455291" y="3105645"/>
                  </a:lnTo>
                  <a:lnTo>
                    <a:pt x="2455291" y="3099295"/>
                  </a:lnTo>
                  <a:lnTo>
                    <a:pt x="2455291" y="3092945"/>
                  </a:lnTo>
                  <a:lnTo>
                    <a:pt x="2455291" y="2827655"/>
                  </a:lnTo>
                  <a:lnTo>
                    <a:pt x="2487041" y="2827655"/>
                  </a:lnTo>
                  <a:close/>
                </a:path>
                <a:path w="3289300" h="3105785">
                  <a:moveTo>
                    <a:pt x="3289046" y="1238377"/>
                  </a:moveTo>
                  <a:lnTo>
                    <a:pt x="3257296" y="1238377"/>
                  </a:lnTo>
                  <a:lnTo>
                    <a:pt x="3257296" y="871728"/>
                  </a:lnTo>
                  <a:lnTo>
                    <a:pt x="3244596" y="871728"/>
                  </a:lnTo>
                  <a:lnTo>
                    <a:pt x="3244596" y="1238377"/>
                  </a:lnTo>
                  <a:lnTo>
                    <a:pt x="3212846" y="1238377"/>
                  </a:lnTo>
                  <a:lnTo>
                    <a:pt x="3250946" y="1314577"/>
                  </a:lnTo>
                  <a:lnTo>
                    <a:pt x="3282696" y="1251077"/>
                  </a:lnTo>
                  <a:lnTo>
                    <a:pt x="3289046" y="1238377"/>
                  </a:lnTo>
                  <a:close/>
                </a:path>
              </a:pathLst>
            </a:custGeom>
            <a:solidFill>
              <a:srgbClr val="4471C4"/>
            </a:solidFill>
          </p:spPr>
          <p:txBody>
            <a:bodyPr wrap="square" lIns="0" tIns="0" rIns="0" bIns="0" rtlCol="0"/>
            <a:lstStyle/>
            <a:p>
              <a:endParaRPr/>
            </a:p>
          </p:txBody>
        </p:sp>
      </p:grpSp>
      <p:sp>
        <p:nvSpPr>
          <p:cNvPr id="9" name="object 9"/>
          <p:cNvSpPr txBox="1">
            <a:spLocks noGrp="1"/>
          </p:cNvSpPr>
          <p:nvPr>
            <p:ph type="title"/>
          </p:nvPr>
        </p:nvSpPr>
        <p:spPr>
          <a:xfrm>
            <a:off x="78739" y="168020"/>
            <a:ext cx="4128135" cy="696595"/>
          </a:xfrm>
          <a:prstGeom prst="rect">
            <a:avLst/>
          </a:prstGeom>
        </p:spPr>
        <p:txBody>
          <a:bodyPr vert="horz" wrap="square" lIns="0" tIns="12700" rIns="0" bIns="0" rtlCol="0">
            <a:spAutoFit/>
          </a:bodyPr>
          <a:lstStyle/>
          <a:p>
            <a:pPr marL="12700">
              <a:lnSpc>
                <a:spcPct val="100000"/>
              </a:lnSpc>
              <a:spcBef>
                <a:spcPts val="100"/>
              </a:spcBef>
            </a:pPr>
            <a:r>
              <a:rPr dirty="0"/>
              <a:t>Structural</a:t>
            </a:r>
            <a:r>
              <a:rPr spc="-100" dirty="0"/>
              <a:t> </a:t>
            </a:r>
            <a:r>
              <a:rPr spc="-10" dirty="0"/>
              <a:t>Hazards</a:t>
            </a:r>
          </a:p>
        </p:txBody>
      </p:sp>
      <p:sp>
        <p:nvSpPr>
          <p:cNvPr id="10" name="object 10"/>
          <p:cNvSpPr txBox="1"/>
          <p:nvPr/>
        </p:nvSpPr>
        <p:spPr>
          <a:xfrm>
            <a:off x="5036946" y="4697095"/>
            <a:ext cx="1578610" cy="391160"/>
          </a:xfrm>
          <a:prstGeom prst="rect">
            <a:avLst/>
          </a:prstGeom>
        </p:spPr>
        <p:txBody>
          <a:bodyPr vert="horz" wrap="square" lIns="0" tIns="12700" rIns="0" bIns="0" rtlCol="0">
            <a:spAutoFit/>
          </a:bodyPr>
          <a:lstStyle/>
          <a:p>
            <a:pPr marL="12700" marR="5080">
              <a:lnSpc>
                <a:spcPct val="100000"/>
              </a:lnSpc>
              <a:spcBef>
                <a:spcPts val="100"/>
              </a:spcBef>
            </a:pPr>
            <a:r>
              <a:rPr sz="1200" b="1" dirty="0">
                <a:latin typeface="Calibri"/>
                <a:cs typeface="Calibri"/>
              </a:rPr>
              <a:t>ALU:</a:t>
            </a:r>
            <a:r>
              <a:rPr sz="1200" b="1" spc="-30" dirty="0">
                <a:latin typeface="Calibri"/>
                <a:cs typeface="Calibri"/>
              </a:rPr>
              <a:t> </a:t>
            </a:r>
            <a:r>
              <a:rPr sz="1200" b="1" dirty="0">
                <a:latin typeface="Calibri"/>
                <a:cs typeface="Calibri"/>
              </a:rPr>
              <a:t>output C</a:t>
            </a:r>
            <a:r>
              <a:rPr sz="1200" b="1" spc="-5" dirty="0">
                <a:latin typeface="Calibri"/>
                <a:cs typeface="Calibri"/>
              </a:rPr>
              <a:t> </a:t>
            </a:r>
            <a:r>
              <a:rPr sz="1200" b="1" spc="-20" dirty="0">
                <a:latin typeface="Calibri"/>
                <a:cs typeface="Calibri"/>
              </a:rPr>
              <a:t>data </a:t>
            </a:r>
            <a:r>
              <a:rPr sz="1200" b="1" dirty="0">
                <a:latin typeface="Calibri"/>
                <a:cs typeface="Calibri"/>
              </a:rPr>
              <a:t>Branch:</a:t>
            </a:r>
            <a:r>
              <a:rPr sz="1200" b="1" spc="-40" dirty="0">
                <a:latin typeface="Calibri"/>
                <a:cs typeface="Calibri"/>
              </a:rPr>
              <a:t> </a:t>
            </a:r>
            <a:r>
              <a:rPr sz="1200" b="1" dirty="0">
                <a:latin typeface="Calibri"/>
                <a:cs typeface="Calibri"/>
              </a:rPr>
              <a:t>PC</a:t>
            </a:r>
            <a:r>
              <a:rPr sz="1200" b="1" spc="-10" dirty="0">
                <a:latin typeface="Calibri"/>
                <a:cs typeface="Calibri"/>
              </a:rPr>
              <a:t> </a:t>
            </a:r>
            <a:r>
              <a:rPr sz="1200" b="1" dirty="0">
                <a:latin typeface="Calibri"/>
                <a:cs typeface="Calibri"/>
              </a:rPr>
              <a:t>Source</a:t>
            </a:r>
            <a:r>
              <a:rPr sz="1200" b="1" spc="-40" dirty="0">
                <a:latin typeface="Calibri"/>
                <a:cs typeface="Calibri"/>
              </a:rPr>
              <a:t> </a:t>
            </a:r>
            <a:r>
              <a:rPr sz="1200" b="1" spc="-10" dirty="0">
                <a:latin typeface="Calibri"/>
                <a:cs typeface="Calibri"/>
              </a:rPr>
              <a:t>Select</a:t>
            </a:r>
            <a:endParaRPr sz="1200">
              <a:latin typeface="Calibri"/>
              <a:cs typeface="Calibri"/>
            </a:endParaRPr>
          </a:p>
        </p:txBody>
      </p:sp>
      <p:grpSp>
        <p:nvGrpSpPr>
          <p:cNvPr id="11" name="object 11"/>
          <p:cNvGrpSpPr/>
          <p:nvPr/>
        </p:nvGrpSpPr>
        <p:grpSpPr>
          <a:xfrm>
            <a:off x="438658" y="1837689"/>
            <a:ext cx="2454275" cy="3257550"/>
            <a:chOff x="438658" y="1837689"/>
            <a:chExt cx="2454275" cy="3257550"/>
          </a:xfrm>
        </p:grpSpPr>
        <p:sp>
          <p:nvSpPr>
            <p:cNvPr id="12" name="object 12"/>
            <p:cNvSpPr/>
            <p:nvPr/>
          </p:nvSpPr>
          <p:spPr>
            <a:xfrm>
              <a:off x="445008" y="4187951"/>
              <a:ext cx="1039494" cy="901065"/>
            </a:xfrm>
            <a:custGeom>
              <a:avLst/>
              <a:gdLst/>
              <a:ahLst/>
              <a:cxnLst/>
              <a:rect l="l" t="t" r="r" b="b"/>
              <a:pathLst>
                <a:path w="1039494" h="901064">
                  <a:moveTo>
                    <a:pt x="1039368" y="0"/>
                  </a:moveTo>
                  <a:lnTo>
                    <a:pt x="0" y="0"/>
                  </a:lnTo>
                  <a:lnTo>
                    <a:pt x="0" y="900684"/>
                  </a:lnTo>
                  <a:lnTo>
                    <a:pt x="1039368" y="900684"/>
                  </a:lnTo>
                  <a:lnTo>
                    <a:pt x="1039368" y="0"/>
                  </a:lnTo>
                  <a:close/>
                </a:path>
              </a:pathLst>
            </a:custGeom>
            <a:solidFill>
              <a:srgbClr val="7E7E7E"/>
            </a:solidFill>
          </p:spPr>
          <p:txBody>
            <a:bodyPr wrap="square" lIns="0" tIns="0" rIns="0" bIns="0" rtlCol="0"/>
            <a:lstStyle/>
            <a:p>
              <a:endParaRPr/>
            </a:p>
          </p:txBody>
        </p:sp>
        <p:sp>
          <p:nvSpPr>
            <p:cNvPr id="13" name="object 13"/>
            <p:cNvSpPr/>
            <p:nvPr/>
          </p:nvSpPr>
          <p:spPr>
            <a:xfrm>
              <a:off x="445008" y="4187951"/>
              <a:ext cx="1039494" cy="901065"/>
            </a:xfrm>
            <a:custGeom>
              <a:avLst/>
              <a:gdLst/>
              <a:ahLst/>
              <a:cxnLst/>
              <a:rect l="l" t="t" r="r" b="b"/>
              <a:pathLst>
                <a:path w="1039494" h="901064">
                  <a:moveTo>
                    <a:pt x="0" y="900684"/>
                  </a:moveTo>
                  <a:lnTo>
                    <a:pt x="1039368" y="900684"/>
                  </a:lnTo>
                  <a:lnTo>
                    <a:pt x="1039368" y="0"/>
                  </a:lnTo>
                  <a:lnTo>
                    <a:pt x="0" y="0"/>
                  </a:lnTo>
                  <a:lnTo>
                    <a:pt x="0" y="900684"/>
                  </a:lnTo>
                  <a:close/>
                </a:path>
              </a:pathLst>
            </a:custGeom>
            <a:ln w="12700">
              <a:solidFill>
                <a:srgbClr val="2E528F"/>
              </a:solidFill>
            </a:ln>
          </p:spPr>
          <p:txBody>
            <a:bodyPr wrap="square" lIns="0" tIns="0" rIns="0" bIns="0" rtlCol="0"/>
            <a:lstStyle/>
            <a:p>
              <a:endParaRPr/>
            </a:p>
          </p:txBody>
        </p:sp>
        <p:sp>
          <p:nvSpPr>
            <p:cNvPr id="14" name="object 14"/>
            <p:cNvSpPr/>
            <p:nvPr/>
          </p:nvSpPr>
          <p:spPr>
            <a:xfrm>
              <a:off x="2676143" y="1844039"/>
              <a:ext cx="210820" cy="1918970"/>
            </a:xfrm>
            <a:custGeom>
              <a:avLst/>
              <a:gdLst/>
              <a:ahLst/>
              <a:cxnLst/>
              <a:rect l="l" t="t" r="r" b="b"/>
              <a:pathLst>
                <a:path w="210819" h="1918970">
                  <a:moveTo>
                    <a:pt x="210312" y="0"/>
                  </a:moveTo>
                  <a:lnTo>
                    <a:pt x="0" y="0"/>
                  </a:lnTo>
                  <a:lnTo>
                    <a:pt x="0" y="1918716"/>
                  </a:lnTo>
                  <a:lnTo>
                    <a:pt x="210312" y="1918716"/>
                  </a:lnTo>
                  <a:lnTo>
                    <a:pt x="210312" y="0"/>
                  </a:lnTo>
                  <a:close/>
                </a:path>
              </a:pathLst>
            </a:custGeom>
            <a:solidFill>
              <a:srgbClr val="4471C4"/>
            </a:solidFill>
          </p:spPr>
          <p:txBody>
            <a:bodyPr wrap="square" lIns="0" tIns="0" rIns="0" bIns="0" rtlCol="0"/>
            <a:lstStyle/>
            <a:p>
              <a:endParaRPr/>
            </a:p>
          </p:txBody>
        </p:sp>
        <p:sp>
          <p:nvSpPr>
            <p:cNvPr id="15" name="object 15"/>
            <p:cNvSpPr/>
            <p:nvPr/>
          </p:nvSpPr>
          <p:spPr>
            <a:xfrm>
              <a:off x="2676143" y="1844039"/>
              <a:ext cx="210820" cy="1918970"/>
            </a:xfrm>
            <a:custGeom>
              <a:avLst/>
              <a:gdLst/>
              <a:ahLst/>
              <a:cxnLst/>
              <a:rect l="l" t="t" r="r" b="b"/>
              <a:pathLst>
                <a:path w="210819" h="1918970">
                  <a:moveTo>
                    <a:pt x="0" y="1918716"/>
                  </a:moveTo>
                  <a:lnTo>
                    <a:pt x="210312" y="1918716"/>
                  </a:lnTo>
                  <a:lnTo>
                    <a:pt x="210312" y="0"/>
                  </a:lnTo>
                  <a:lnTo>
                    <a:pt x="0" y="0"/>
                  </a:lnTo>
                  <a:lnTo>
                    <a:pt x="0" y="1918716"/>
                  </a:lnTo>
                  <a:close/>
                </a:path>
              </a:pathLst>
            </a:custGeom>
            <a:ln w="12700">
              <a:solidFill>
                <a:srgbClr val="2E528F"/>
              </a:solidFill>
            </a:ln>
          </p:spPr>
          <p:txBody>
            <a:bodyPr wrap="square" lIns="0" tIns="0" rIns="0" bIns="0" rtlCol="0"/>
            <a:lstStyle/>
            <a:p>
              <a:endParaRPr/>
            </a:p>
          </p:txBody>
        </p:sp>
      </p:grpSp>
      <p:sp>
        <p:nvSpPr>
          <p:cNvPr id="16" name="object 16"/>
          <p:cNvSpPr txBox="1"/>
          <p:nvPr/>
        </p:nvSpPr>
        <p:spPr>
          <a:xfrm>
            <a:off x="458216" y="4368165"/>
            <a:ext cx="1031240"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Calibri"/>
                <a:cs typeface="Calibri"/>
              </a:rPr>
              <a:t>Instruction</a:t>
            </a:r>
            <a:endParaRPr sz="1800">
              <a:latin typeface="Calibri"/>
              <a:cs typeface="Calibri"/>
            </a:endParaRPr>
          </a:p>
        </p:txBody>
      </p:sp>
      <p:sp>
        <p:nvSpPr>
          <p:cNvPr id="17" name="object 17"/>
          <p:cNvSpPr txBox="1"/>
          <p:nvPr/>
        </p:nvSpPr>
        <p:spPr>
          <a:xfrm>
            <a:off x="458216" y="4642484"/>
            <a:ext cx="82232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Calibri"/>
                <a:cs typeface="Calibri"/>
              </a:rPr>
              <a:t>Memory</a:t>
            </a:r>
            <a:endParaRPr sz="1800">
              <a:latin typeface="Calibri"/>
              <a:cs typeface="Calibri"/>
            </a:endParaRPr>
          </a:p>
        </p:txBody>
      </p:sp>
      <p:grpSp>
        <p:nvGrpSpPr>
          <p:cNvPr id="18" name="object 18"/>
          <p:cNvGrpSpPr/>
          <p:nvPr/>
        </p:nvGrpSpPr>
        <p:grpSpPr>
          <a:xfrm>
            <a:off x="441705" y="3090417"/>
            <a:ext cx="1052195" cy="854075"/>
            <a:chOff x="441705" y="3090417"/>
            <a:chExt cx="1052195" cy="854075"/>
          </a:xfrm>
        </p:grpSpPr>
        <p:sp>
          <p:nvSpPr>
            <p:cNvPr id="19" name="object 19"/>
            <p:cNvSpPr/>
            <p:nvPr/>
          </p:nvSpPr>
          <p:spPr>
            <a:xfrm>
              <a:off x="448055" y="3096767"/>
              <a:ext cx="1039494" cy="841375"/>
            </a:xfrm>
            <a:custGeom>
              <a:avLst/>
              <a:gdLst/>
              <a:ahLst/>
              <a:cxnLst/>
              <a:rect l="l" t="t" r="r" b="b"/>
              <a:pathLst>
                <a:path w="1039494" h="841375">
                  <a:moveTo>
                    <a:pt x="1039368" y="0"/>
                  </a:moveTo>
                  <a:lnTo>
                    <a:pt x="0" y="0"/>
                  </a:lnTo>
                  <a:lnTo>
                    <a:pt x="0" y="841247"/>
                  </a:lnTo>
                  <a:lnTo>
                    <a:pt x="1039368" y="841247"/>
                  </a:lnTo>
                  <a:lnTo>
                    <a:pt x="1039368" y="0"/>
                  </a:lnTo>
                  <a:close/>
                </a:path>
              </a:pathLst>
            </a:custGeom>
            <a:solidFill>
              <a:srgbClr val="4471C4"/>
            </a:solidFill>
          </p:spPr>
          <p:txBody>
            <a:bodyPr wrap="square" lIns="0" tIns="0" rIns="0" bIns="0" rtlCol="0"/>
            <a:lstStyle/>
            <a:p>
              <a:endParaRPr/>
            </a:p>
          </p:txBody>
        </p:sp>
        <p:sp>
          <p:nvSpPr>
            <p:cNvPr id="20" name="object 20"/>
            <p:cNvSpPr/>
            <p:nvPr/>
          </p:nvSpPr>
          <p:spPr>
            <a:xfrm>
              <a:off x="448055" y="3096767"/>
              <a:ext cx="1039494" cy="841375"/>
            </a:xfrm>
            <a:custGeom>
              <a:avLst/>
              <a:gdLst/>
              <a:ahLst/>
              <a:cxnLst/>
              <a:rect l="l" t="t" r="r" b="b"/>
              <a:pathLst>
                <a:path w="1039494" h="841375">
                  <a:moveTo>
                    <a:pt x="0" y="841247"/>
                  </a:moveTo>
                  <a:lnTo>
                    <a:pt x="1039368" y="841247"/>
                  </a:lnTo>
                  <a:lnTo>
                    <a:pt x="1039368" y="0"/>
                  </a:lnTo>
                  <a:lnTo>
                    <a:pt x="0" y="0"/>
                  </a:lnTo>
                  <a:lnTo>
                    <a:pt x="0" y="841247"/>
                  </a:lnTo>
                  <a:close/>
                </a:path>
              </a:pathLst>
            </a:custGeom>
            <a:ln w="12700">
              <a:solidFill>
                <a:srgbClr val="2E528F"/>
              </a:solidFill>
            </a:ln>
          </p:spPr>
          <p:txBody>
            <a:bodyPr wrap="square" lIns="0" tIns="0" rIns="0" bIns="0" rtlCol="0"/>
            <a:lstStyle/>
            <a:p>
              <a:endParaRPr/>
            </a:p>
          </p:txBody>
        </p:sp>
      </p:grpSp>
      <p:sp>
        <p:nvSpPr>
          <p:cNvPr id="21" name="object 21"/>
          <p:cNvSpPr txBox="1"/>
          <p:nvPr/>
        </p:nvSpPr>
        <p:spPr>
          <a:xfrm>
            <a:off x="461263" y="3192017"/>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Fetch</a:t>
            </a:r>
            <a:endParaRPr sz="1800">
              <a:latin typeface="Calibri"/>
              <a:cs typeface="Calibri"/>
            </a:endParaRPr>
          </a:p>
        </p:txBody>
      </p:sp>
      <p:pic>
        <p:nvPicPr>
          <p:cNvPr id="22" name="object 22"/>
          <p:cNvPicPr/>
          <p:nvPr/>
        </p:nvPicPr>
        <p:blipFill>
          <a:blip r:embed="rId2" cstate="print"/>
          <a:stretch>
            <a:fillRect/>
          </a:stretch>
        </p:blipFill>
        <p:spPr>
          <a:xfrm>
            <a:off x="926591" y="3947159"/>
            <a:ext cx="76200" cy="240919"/>
          </a:xfrm>
          <a:prstGeom prst="rect">
            <a:avLst/>
          </a:prstGeom>
        </p:spPr>
      </p:pic>
      <p:sp>
        <p:nvSpPr>
          <p:cNvPr id="23" name="object 23"/>
          <p:cNvSpPr txBox="1"/>
          <p:nvPr/>
        </p:nvSpPr>
        <p:spPr>
          <a:xfrm>
            <a:off x="7440168" y="2615183"/>
            <a:ext cx="1033780" cy="512445"/>
          </a:xfrm>
          <a:prstGeom prst="rect">
            <a:avLst/>
          </a:prstGeom>
          <a:solidFill>
            <a:srgbClr val="4471C4"/>
          </a:solidFill>
          <a:ln w="12700">
            <a:solidFill>
              <a:srgbClr val="2E528F"/>
            </a:solidFill>
          </a:ln>
        </p:spPr>
        <p:txBody>
          <a:bodyPr vert="horz" wrap="square" lIns="0" tIns="0" rIns="0" bIns="0" rtlCol="0">
            <a:spAutoFit/>
          </a:bodyPr>
          <a:lstStyle/>
          <a:p>
            <a:pPr marL="58419">
              <a:lnSpc>
                <a:spcPts val="1950"/>
              </a:lnSpc>
            </a:pPr>
            <a:r>
              <a:rPr sz="1800" spc="-10" dirty="0">
                <a:solidFill>
                  <a:srgbClr val="FFFFFF"/>
                </a:solidFill>
                <a:latin typeface="Calibri"/>
                <a:cs typeface="Calibri"/>
              </a:rPr>
              <a:t>Memory</a:t>
            </a:r>
            <a:endParaRPr sz="1800">
              <a:latin typeface="Calibri"/>
              <a:cs typeface="Calibri"/>
            </a:endParaRPr>
          </a:p>
          <a:p>
            <a:pPr marL="58419">
              <a:lnSpc>
                <a:spcPts val="2085"/>
              </a:lnSpc>
            </a:pPr>
            <a:r>
              <a:rPr sz="1800" spc="-20" dirty="0">
                <a:solidFill>
                  <a:srgbClr val="FFFFFF"/>
                </a:solidFill>
                <a:latin typeface="Calibri"/>
                <a:cs typeface="Calibri"/>
              </a:rPr>
              <a:t>Unit</a:t>
            </a:r>
            <a:endParaRPr sz="1800">
              <a:latin typeface="Calibri"/>
              <a:cs typeface="Calibri"/>
            </a:endParaRPr>
          </a:p>
        </p:txBody>
      </p:sp>
      <p:sp>
        <p:nvSpPr>
          <p:cNvPr id="24" name="object 24"/>
          <p:cNvSpPr txBox="1"/>
          <p:nvPr/>
        </p:nvSpPr>
        <p:spPr>
          <a:xfrm>
            <a:off x="7435595" y="3281171"/>
            <a:ext cx="1038225" cy="901065"/>
          </a:xfrm>
          <a:prstGeom prst="rect">
            <a:avLst/>
          </a:prstGeom>
          <a:solidFill>
            <a:srgbClr val="7E7E7E"/>
          </a:solidFill>
          <a:ln w="12700">
            <a:solidFill>
              <a:srgbClr val="2E528F"/>
            </a:solidFill>
          </a:ln>
        </p:spPr>
        <p:txBody>
          <a:bodyPr vert="horz" wrap="square" lIns="0" tIns="150495" rIns="0" bIns="0" rtlCol="0">
            <a:spAutoFit/>
          </a:bodyPr>
          <a:lstStyle/>
          <a:p>
            <a:pPr marL="79375">
              <a:lnSpc>
                <a:spcPct val="100000"/>
              </a:lnSpc>
              <a:spcBef>
                <a:spcPts val="1185"/>
              </a:spcBef>
            </a:pPr>
            <a:r>
              <a:rPr sz="1800" spc="-20" dirty="0">
                <a:solidFill>
                  <a:srgbClr val="FFFFFF"/>
                </a:solidFill>
                <a:latin typeface="Calibri"/>
                <a:cs typeface="Calibri"/>
              </a:rPr>
              <a:t>Data</a:t>
            </a:r>
            <a:endParaRPr sz="1800">
              <a:latin typeface="Calibri"/>
              <a:cs typeface="Calibri"/>
            </a:endParaRPr>
          </a:p>
          <a:p>
            <a:pPr marL="79375">
              <a:lnSpc>
                <a:spcPct val="100000"/>
              </a:lnSpc>
            </a:pPr>
            <a:r>
              <a:rPr sz="1800" spc="-10" dirty="0">
                <a:solidFill>
                  <a:srgbClr val="FFFFFF"/>
                </a:solidFill>
                <a:latin typeface="Calibri"/>
                <a:cs typeface="Calibri"/>
              </a:rPr>
              <a:t>Memory</a:t>
            </a:r>
            <a:endParaRPr sz="1800">
              <a:latin typeface="Calibri"/>
              <a:cs typeface="Calibri"/>
            </a:endParaRPr>
          </a:p>
        </p:txBody>
      </p:sp>
      <p:grpSp>
        <p:nvGrpSpPr>
          <p:cNvPr id="25" name="object 25"/>
          <p:cNvGrpSpPr/>
          <p:nvPr/>
        </p:nvGrpSpPr>
        <p:grpSpPr>
          <a:xfrm>
            <a:off x="897636" y="1317625"/>
            <a:ext cx="10932160" cy="4039235"/>
            <a:chOff x="897636" y="1317625"/>
            <a:chExt cx="10932160" cy="4039235"/>
          </a:xfrm>
        </p:grpSpPr>
        <p:sp>
          <p:nvSpPr>
            <p:cNvPr id="26" name="object 26"/>
            <p:cNvSpPr/>
            <p:nvPr/>
          </p:nvSpPr>
          <p:spPr>
            <a:xfrm>
              <a:off x="2059686" y="1727454"/>
              <a:ext cx="4697095" cy="3610610"/>
            </a:xfrm>
            <a:custGeom>
              <a:avLst/>
              <a:gdLst/>
              <a:ahLst/>
              <a:cxnLst/>
              <a:rect l="l" t="t" r="r" b="b"/>
              <a:pathLst>
                <a:path w="4697095" h="3610610">
                  <a:moveTo>
                    <a:pt x="0" y="3589020"/>
                  </a:moveTo>
                  <a:lnTo>
                    <a:pt x="1498091" y="3589020"/>
                  </a:lnTo>
                  <a:lnTo>
                    <a:pt x="1498091" y="0"/>
                  </a:lnTo>
                  <a:lnTo>
                    <a:pt x="0" y="0"/>
                  </a:lnTo>
                  <a:lnTo>
                    <a:pt x="0" y="3589020"/>
                  </a:lnTo>
                  <a:close/>
                </a:path>
                <a:path w="4697095" h="3610610">
                  <a:moveTo>
                    <a:pt x="1685543" y="3610356"/>
                  </a:moveTo>
                  <a:lnTo>
                    <a:pt x="4696968" y="3610356"/>
                  </a:lnTo>
                  <a:lnTo>
                    <a:pt x="4696968" y="19812"/>
                  </a:lnTo>
                  <a:lnTo>
                    <a:pt x="1685543" y="19812"/>
                  </a:lnTo>
                  <a:lnTo>
                    <a:pt x="1685543" y="3610356"/>
                  </a:lnTo>
                  <a:close/>
                </a:path>
              </a:pathLst>
            </a:custGeom>
            <a:ln w="38100">
              <a:solidFill>
                <a:srgbClr val="2E528F"/>
              </a:solidFill>
            </a:ln>
          </p:spPr>
          <p:txBody>
            <a:bodyPr wrap="square" lIns="0" tIns="0" rIns="0" bIns="0" rtlCol="0"/>
            <a:lstStyle/>
            <a:p>
              <a:endParaRPr/>
            </a:p>
          </p:txBody>
        </p:sp>
        <p:sp>
          <p:nvSpPr>
            <p:cNvPr id="27" name="object 27"/>
            <p:cNvSpPr/>
            <p:nvPr/>
          </p:nvSpPr>
          <p:spPr>
            <a:xfrm>
              <a:off x="897636" y="1317625"/>
              <a:ext cx="4236720" cy="420370"/>
            </a:xfrm>
            <a:custGeom>
              <a:avLst/>
              <a:gdLst/>
              <a:ahLst/>
              <a:cxnLst/>
              <a:rect l="l" t="t" r="r" b="b"/>
              <a:pathLst>
                <a:path w="4236720" h="420369">
                  <a:moveTo>
                    <a:pt x="4223893" y="6350"/>
                  </a:moveTo>
                  <a:lnTo>
                    <a:pt x="4223893" y="419862"/>
                  </a:lnTo>
                  <a:lnTo>
                    <a:pt x="4236593" y="419862"/>
                  </a:lnTo>
                  <a:lnTo>
                    <a:pt x="4236593" y="12700"/>
                  </a:lnTo>
                  <a:lnTo>
                    <a:pt x="4230243" y="12700"/>
                  </a:lnTo>
                  <a:lnTo>
                    <a:pt x="4223893" y="6350"/>
                  </a:lnTo>
                  <a:close/>
                </a:path>
                <a:path w="4236720" h="420369">
                  <a:moveTo>
                    <a:pt x="31750" y="334390"/>
                  </a:moveTo>
                  <a:lnTo>
                    <a:pt x="0" y="334390"/>
                  </a:lnTo>
                  <a:lnTo>
                    <a:pt x="38100" y="410590"/>
                  </a:lnTo>
                  <a:lnTo>
                    <a:pt x="69850" y="347090"/>
                  </a:lnTo>
                  <a:lnTo>
                    <a:pt x="31750" y="347090"/>
                  </a:lnTo>
                  <a:lnTo>
                    <a:pt x="31750" y="334390"/>
                  </a:lnTo>
                  <a:close/>
                </a:path>
                <a:path w="4236720" h="420369">
                  <a:moveTo>
                    <a:pt x="4236593" y="0"/>
                  </a:moveTo>
                  <a:lnTo>
                    <a:pt x="31750" y="0"/>
                  </a:lnTo>
                  <a:lnTo>
                    <a:pt x="31750" y="347090"/>
                  </a:lnTo>
                  <a:lnTo>
                    <a:pt x="44450" y="347090"/>
                  </a:lnTo>
                  <a:lnTo>
                    <a:pt x="44450" y="12700"/>
                  </a:lnTo>
                  <a:lnTo>
                    <a:pt x="38100" y="12700"/>
                  </a:lnTo>
                  <a:lnTo>
                    <a:pt x="44450" y="6350"/>
                  </a:lnTo>
                  <a:lnTo>
                    <a:pt x="4236593" y="6350"/>
                  </a:lnTo>
                  <a:lnTo>
                    <a:pt x="4236593" y="0"/>
                  </a:lnTo>
                  <a:close/>
                </a:path>
                <a:path w="4236720" h="420369">
                  <a:moveTo>
                    <a:pt x="76200" y="334390"/>
                  </a:moveTo>
                  <a:lnTo>
                    <a:pt x="44450" y="334390"/>
                  </a:lnTo>
                  <a:lnTo>
                    <a:pt x="44450" y="347090"/>
                  </a:lnTo>
                  <a:lnTo>
                    <a:pt x="69850" y="347090"/>
                  </a:lnTo>
                  <a:lnTo>
                    <a:pt x="76200" y="334390"/>
                  </a:lnTo>
                  <a:close/>
                </a:path>
                <a:path w="4236720" h="420369">
                  <a:moveTo>
                    <a:pt x="44450" y="6350"/>
                  </a:moveTo>
                  <a:lnTo>
                    <a:pt x="38100" y="12700"/>
                  </a:lnTo>
                  <a:lnTo>
                    <a:pt x="44450" y="12700"/>
                  </a:lnTo>
                  <a:lnTo>
                    <a:pt x="44450" y="6350"/>
                  </a:lnTo>
                  <a:close/>
                </a:path>
                <a:path w="4236720" h="420369">
                  <a:moveTo>
                    <a:pt x="4223893" y="6350"/>
                  </a:moveTo>
                  <a:lnTo>
                    <a:pt x="44450" y="6350"/>
                  </a:lnTo>
                  <a:lnTo>
                    <a:pt x="44450" y="12700"/>
                  </a:lnTo>
                  <a:lnTo>
                    <a:pt x="4223893" y="12700"/>
                  </a:lnTo>
                  <a:lnTo>
                    <a:pt x="4223893" y="6350"/>
                  </a:lnTo>
                  <a:close/>
                </a:path>
                <a:path w="4236720" h="420369">
                  <a:moveTo>
                    <a:pt x="4236593" y="6350"/>
                  </a:moveTo>
                  <a:lnTo>
                    <a:pt x="4223893" y="6350"/>
                  </a:lnTo>
                  <a:lnTo>
                    <a:pt x="4230243" y="12700"/>
                  </a:lnTo>
                  <a:lnTo>
                    <a:pt x="4236593" y="12700"/>
                  </a:lnTo>
                  <a:lnTo>
                    <a:pt x="4236593" y="6350"/>
                  </a:lnTo>
                  <a:close/>
                </a:path>
              </a:pathLst>
            </a:custGeom>
            <a:solidFill>
              <a:srgbClr val="4471C4"/>
            </a:solidFill>
          </p:spPr>
          <p:txBody>
            <a:bodyPr wrap="square" lIns="0" tIns="0" rIns="0" bIns="0" rtlCol="0"/>
            <a:lstStyle/>
            <a:p>
              <a:endParaRPr/>
            </a:p>
          </p:txBody>
        </p:sp>
        <p:pic>
          <p:nvPicPr>
            <p:cNvPr id="28" name="object 28"/>
            <p:cNvPicPr/>
            <p:nvPr/>
          </p:nvPicPr>
          <p:blipFill>
            <a:blip r:embed="rId3" cstate="print"/>
            <a:stretch>
              <a:fillRect/>
            </a:stretch>
          </p:blipFill>
          <p:spPr>
            <a:xfrm>
              <a:off x="7694676" y="3127248"/>
              <a:ext cx="76200" cy="179197"/>
            </a:xfrm>
            <a:prstGeom prst="rect">
              <a:avLst/>
            </a:prstGeom>
          </p:spPr>
        </p:pic>
        <p:pic>
          <p:nvPicPr>
            <p:cNvPr id="29" name="object 29"/>
            <p:cNvPicPr/>
            <p:nvPr/>
          </p:nvPicPr>
          <p:blipFill>
            <a:blip r:embed="rId4" cstate="print"/>
            <a:stretch>
              <a:fillRect/>
            </a:stretch>
          </p:blipFill>
          <p:spPr>
            <a:xfrm>
              <a:off x="8019288" y="3127248"/>
              <a:ext cx="76200" cy="179197"/>
            </a:xfrm>
            <a:prstGeom prst="rect">
              <a:avLst/>
            </a:prstGeom>
          </p:spPr>
        </p:pic>
        <p:sp>
          <p:nvSpPr>
            <p:cNvPr id="30" name="object 30"/>
            <p:cNvSpPr/>
            <p:nvPr/>
          </p:nvSpPr>
          <p:spPr>
            <a:xfrm>
              <a:off x="6980682" y="1713738"/>
              <a:ext cx="4829810" cy="3609340"/>
            </a:xfrm>
            <a:custGeom>
              <a:avLst/>
              <a:gdLst/>
              <a:ahLst/>
              <a:cxnLst/>
              <a:rect l="l" t="t" r="r" b="b"/>
              <a:pathLst>
                <a:path w="4829809" h="3609340">
                  <a:moveTo>
                    <a:pt x="0" y="3608831"/>
                  </a:moveTo>
                  <a:lnTo>
                    <a:pt x="2004060" y="3608831"/>
                  </a:lnTo>
                  <a:lnTo>
                    <a:pt x="2004060" y="6095"/>
                  </a:lnTo>
                  <a:lnTo>
                    <a:pt x="0" y="6095"/>
                  </a:lnTo>
                  <a:lnTo>
                    <a:pt x="0" y="3608831"/>
                  </a:lnTo>
                  <a:close/>
                </a:path>
                <a:path w="4829809" h="3609340">
                  <a:moveTo>
                    <a:pt x="2173224" y="3589020"/>
                  </a:moveTo>
                  <a:lnTo>
                    <a:pt x="4829556" y="3589020"/>
                  </a:lnTo>
                  <a:lnTo>
                    <a:pt x="4829556" y="0"/>
                  </a:lnTo>
                  <a:lnTo>
                    <a:pt x="2173224" y="0"/>
                  </a:lnTo>
                  <a:lnTo>
                    <a:pt x="2173224" y="3589020"/>
                  </a:lnTo>
                  <a:close/>
                </a:path>
              </a:pathLst>
            </a:custGeom>
            <a:ln w="38100">
              <a:solidFill>
                <a:srgbClr val="2E528F"/>
              </a:solidFill>
            </a:ln>
          </p:spPr>
          <p:txBody>
            <a:bodyPr wrap="square" lIns="0" tIns="0" rIns="0" bIns="0" rtlCol="0"/>
            <a:lstStyle/>
            <a:p>
              <a:endParaRPr/>
            </a:p>
          </p:txBody>
        </p:sp>
      </p:grpSp>
      <p:sp>
        <p:nvSpPr>
          <p:cNvPr id="31" name="object 31"/>
          <p:cNvSpPr txBox="1"/>
          <p:nvPr/>
        </p:nvSpPr>
        <p:spPr>
          <a:xfrm>
            <a:off x="704799" y="2013965"/>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4</a:t>
            </a:r>
            <a:endParaRPr sz="1200">
              <a:latin typeface="Calibri"/>
              <a:cs typeface="Calibri"/>
            </a:endParaRPr>
          </a:p>
        </p:txBody>
      </p:sp>
      <p:grpSp>
        <p:nvGrpSpPr>
          <p:cNvPr id="32" name="object 32"/>
          <p:cNvGrpSpPr/>
          <p:nvPr/>
        </p:nvGrpSpPr>
        <p:grpSpPr>
          <a:xfrm>
            <a:off x="278638" y="2191257"/>
            <a:ext cx="587375" cy="255270"/>
            <a:chOff x="278638" y="2191257"/>
            <a:chExt cx="587375" cy="255270"/>
          </a:xfrm>
        </p:grpSpPr>
        <p:sp>
          <p:nvSpPr>
            <p:cNvPr id="33" name="object 33"/>
            <p:cNvSpPr/>
            <p:nvPr/>
          </p:nvSpPr>
          <p:spPr>
            <a:xfrm>
              <a:off x="284988" y="2197607"/>
              <a:ext cx="574675" cy="242570"/>
            </a:xfrm>
            <a:custGeom>
              <a:avLst/>
              <a:gdLst/>
              <a:ahLst/>
              <a:cxnLst/>
              <a:rect l="l" t="t" r="r" b="b"/>
              <a:pathLst>
                <a:path w="574675" h="242569">
                  <a:moveTo>
                    <a:pt x="574548" y="0"/>
                  </a:moveTo>
                  <a:lnTo>
                    <a:pt x="0" y="0"/>
                  </a:lnTo>
                  <a:lnTo>
                    <a:pt x="114909" y="242315"/>
                  </a:lnTo>
                  <a:lnTo>
                    <a:pt x="459638" y="242315"/>
                  </a:lnTo>
                  <a:lnTo>
                    <a:pt x="574548" y="0"/>
                  </a:lnTo>
                  <a:close/>
                </a:path>
              </a:pathLst>
            </a:custGeom>
            <a:solidFill>
              <a:srgbClr val="4471C4"/>
            </a:solidFill>
          </p:spPr>
          <p:txBody>
            <a:bodyPr wrap="square" lIns="0" tIns="0" rIns="0" bIns="0" rtlCol="0"/>
            <a:lstStyle/>
            <a:p>
              <a:endParaRPr/>
            </a:p>
          </p:txBody>
        </p:sp>
        <p:sp>
          <p:nvSpPr>
            <p:cNvPr id="34" name="object 34"/>
            <p:cNvSpPr/>
            <p:nvPr/>
          </p:nvSpPr>
          <p:spPr>
            <a:xfrm>
              <a:off x="284988" y="2197607"/>
              <a:ext cx="574675" cy="242570"/>
            </a:xfrm>
            <a:custGeom>
              <a:avLst/>
              <a:gdLst/>
              <a:ahLst/>
              <a:cxnLst/>
              <a:rect l="l" t="t" r="r" b="b"/>
              <a:pathLst>
                <a:path w="574675" h="242569">
                  <a:moveTo>
                    <a:pt x="0" y="0"/>
                  </a:moveTo>
                  <a:lnTo>
                    <a:pt x="574548" y="0"/>
                  </a:lnTo>
                  <a:lnTo>
                    <a:pt x="459638" y="242315"/>
                  </a:lnTo>
                  <a:lnTo>
                    <a:pt x="114909" y="242315"/>
                  </a:lnTo>
                  <a:lnTo>
                    <a:pt x="0" y="0"/>
                  </a:lnTo>
                  <a:close/>
                </a:path>
              </a:pathLst>
            </a:custGeom>
            <a:ln w="12700">
              <a:solidFill>
                <a:srgbClr val="2E528F"/>
              </a:solidFill>
            </a:ln>
          </p:spPr>
          <p:txBody>
            <a:bodyPr wrap="square" lIns="0" tIns="0" rIns="0" bIns="0" rtlCol="0"/>
            <a:lstStyle/>
            <a:p>
              <a:endParaRPr/>
            </a:p>
          </p:txBody>
        </p:sp>
        <p:pic>
          <p:nvPicPr>
            <p:cNvPr id="35" name="object 35"/>
            <p:cNvPicPr/>
            <p:nvPr/>
          </p:nvPicPr>
          <p:blipFill>
            <a:blip r:embed="rId5" cstate="print"/>
            <a:stretch>
              <a:fillRect/>
            </a:stretch>
          </p:blipFill>
          <p:spPr>
            <a:xfrm>
              <a:off x="493522" y="2191257"/>
              <a:ext cx="152908" cy="98043"/>
            </a:xfrm>
            <a:prstGeom prst="rect">
              <a:avLst/>
            </a:prstGeom>
          </p:spPr>
        </p:pic>
      </p:grpSp>
      <p:sp>
        <p:nvSpPr>
          <p:cNvPr id="36" name="object 36"/>
          <p:cNvSpPr txBox="1"/>
          <p:nvPr/>
        </p:nvSpPr>
        <p:spPr>
          <a:xfrm>
            <a:off x="419811" y="2310764"/>
            <a:ext cx="177800" cy="101600"/>
          </a:xfrm>
          <a:prstGeom prst="rect">
            <a:avLst/>
          </a:prstGeom>
        </p:spPr>
        <p:txBody>
          <a:bodyPr vert="vert" wrap="square" lIns="0" tIns="0" rIns="0" bIns="0" rtlCol="0">
            <a:spAutoFit/>
          </a:bodyPr>
          <a:lstStyle/>
          <a:p>
            <a:pPr marL="12700">
              <a:lnSpc>
                <a:spcPts val="1240"/>
              </a:lnSpc>
            </a:pPr>
            <a:r>
              <a:rPr sz="1200" dirty="0">
                <a:solidFill>
                  <a:srgbClr val="FFFFFF"/>
                </a:solidFill>
                <a:latin typeface="Calibri"/>
                <a:cs typeface="Calibri"/>
              </a:rPr>
              <a:t>+</a:t>
            </a:r>
            <a:endParaRPr sz="1200">
              <a:latin typeface="Calibri"/>
              <a:cs typeface="Calibri"/>
            </a:endParaRPr>
          </a:p>
        </p:txBody>
      </p:sp>
      <p:grpSp>
        <p:nvGrpSpPr>
          <p:cNvPr id="37" name="object 37"/>
          <p:cNvGrpSpPr/>
          <p:nvPr/>
        </p:nvGrpSpPr>
        <p:grpSpPr>
          <a:xfrm>
            <a:off x="571245" y="2435351"/>
            <a:ext cx="502284" cy="538480"/>
            <a:chOff x="571245" y="2435351"/>
            <a:chExt cx="502284" cy="538480"/>
          </a:xfrm>
        </p:grpSpPr>
        <p:sp>
          <p:nvSpPr>
            <p:cNvPr id="38" name="object 38"/>
            <p:cNvSpPr/>
            <p:nvPr/>
          </p:nvSpPr>
          <p:spPr>
            <a:xfrm>
              <a:off x="746759" y="2691383"/>
              <a:ext cx="320040" cy="276225"/>
            </a:xfrm>
            <a:custGeom>
              <a:avLst/>
              <a:gdLst/>
              <a:ahLst/>
              <a:cxnLst/>
              <a:rect l="l" t="t" r="r" b="b"/>
              <a:pathLst>
                <a:path w="320040" h="276225">
                  <a:moveTo>
                    <a:pt x="320040" y="0"/>
                  </a:moveTo>
                  <a:lnTo>
                    <a:pt x="0" y="0"/>
                  </a:lnTo>
                  <a:lnTo>
                    <a:pt x="0" y="275844"/>
                  </a:lnTo>
                  <a:lnTo>
                    <a:pt x="320040" y="275844"/>
                  </a:lnTo>
                  <a:lnTo>
                    <a:pt x="320040" y="0"/>
                  </a:lnTo>
                  <a:close/>
                </a:path>
              </a:pathLst>
            </a:custGeom>
            <a:solidFill>
              <a:srgbClr val="4471C4"/>
            </a:solidFill>
          </p:spPr>
          <p:txBody>
            <a:bodyPr wrap="square" lIns="0" tIns="0" rIns="0" bIns="0" rtlCol="0"/>
            <a:lstStyle/>
            <a:p>
              <a:endParaRPr/>
            </a:p>
          </p:txBody>
        </p:sp>
        <p:sp>
          <p:nvSpPr>
            <p:cNvPr id="39" name="object 39"/>
            <p:cNvSpPr/>
            <p:nvPr/>
          </p:nvSpPr>
          <p:spPr>
            <a:xfrm>
              <a:off x="746759" y="2691383"/>
              <a:ext cx="320040" cy="276225"/>
            </a:xfrm>
            <a:custGeom>
              <a:avLst/>
              <a:gdLst/>
              <a:ahLst/>
              <a:cxnLst/>
              <a:rect l="l" t="t" r="r" b="b"/>
              <a:pathLst>
                <a:path w="320040" h="276225">
                  <a:moveTo>
                    <a:pt x="0" y="275844"/>
                  </a:moveTo>
                  <a:lnTo>
                    <a:pt x="320040" y="275844"/>
                  </a:lnTo>
                  <a:lnTo>
                    <a:pt x="320040" y="0"/>
                  </a:lnTo>
                  <a:lnTo>
                    <a:pt x="0" y="0"/>
                  </a:lnTo>
                  <a:lnTo>
                    <a:pt x="0" y="275844"/>
                  </a:lnTo>
                  <a:close/>
                </a:path>
              </a:pathLst>
            </a:custGeom>
            <a:ln w="12699">
              <a:solidFill>
                <a:srgbClr val="2E528F"/>
              </a:solidFill>
            </a:ln>
          </p:spPr>
          <p:txBody>
            <a:bodyPr wrap="square" lIns="0" tIns="0" rIns="0" bIns="0" rtlCol="0"/>
            <a:lstStyle/>
            <a:p>
              <a:endParaRPr/>
            </a:p>
          </p:txBody>
        </p:sp>
        <p:sp>
          <p:nvSpPr>
            <p:cNvPr id="40" name="object 40"/>
            <p:cNvSpPr/>
            <p:nvPr/>
          </p:nvSpPr>
          <p:spPr>
            <a:xfrm>
              <a:off x="571245" y="2435351"/>
              <a:ext cx="176530" cy="431800"/>
            </a:xfrm>
            <a:custGeom>
              <a:avLst/>
              <a:gdLst/>
              <a:ahLst/>
              <a:cxnLst/>
              <a:rect l="l" t="t" r="r" b="b"/>
              <a:pathLst>
                <a:path w="176529" h="431800">
                  <a:moveTo>
                    <a:pt x="100241" y="355346"/>
                  </a:moveTo>
                  <a:lnTo>
                    <a:pt x="100241" y="431546"/>
                  </a:lnTo>
                  <a:lnTo>
                    <a:pt x="163741" y="399796"/>
                  </a:lnTo>
                  <a:lnTo>
                    <a:pt x="112941" y="399796"/>
                  </a:lnTo>
                  <a:lnTo>
                    <a:pt x="112941" y="387096"/>
                  </a:lnTo>
                  <a:lnTo>
                    <a:pt x="163741" y="387096"/>
                  </a:lnTo>
                  <a:lnTo>
                    <a:pt x="100241" y="355346"/>
                  </a:lnTo>
                  <a:close/>
                </a:path>
                <a:path w="176529" h="431800">
                  <a:moveTo>
                    <a:pt x="12700" y="0"/>
                  </a:moveTo>
                  <a:lnTo>
                    <a:pt x="0" y="0"/>
                  </a:lnTo>
                  <a:lnTo>
                    <a:pt x="0" y="399796"/>
                  </a:lnTo>
                  <a:lnTo>
                    <a:pt x="100241" y="399796"/>
                  </a:lnTo>
                  <a:lnTo>
                    <a:pt x="100241" y="393446"/>
                  </a:lnTo>
                  <a:lnTo>
                    <a:pt x="12700" y="393446"/>
                  </a:lnTo>
                  <a:lnTo>
                    <a:pt x="6350" y="387096"/>
                  </a:lnTo>
                  <a:lnTo>
                    <a:pt x="12700" y="387096"/>
                  </a:lnTo>
                  <a:lnTo>
                    <a:pt x="12700" y="0"/>
                  </a:lnTo>
                  <a:close/>
                </a:path>
                <a:path w="176529" h="431800">
                  <a:moveTo>
                    <a:pt x="163741" y="387096"/>
                  </a:moveTo>
                  <a:lnTo>
                    <a:pt x="112941" y="387096"/>
                  </a:lnTo>
                  <a:lnTo>
                    <a:pt x="112941" y="399796"/>
                  </a:lnTo>
                  <a:lnTo>
                    <a:pt x="163741" y="399796"/>
                  </a:lnTo>
                  <a:lnTo>
                    <a:pt x="176441" y="393446"/>
                  </a:lnTo>
                  <a:lnTo>
                    <a:pt x="163741" y="387096"/>
                  </a:lnTo>
                  <a:close/>
                </a:path>
                <a:path w="176529" h="431800">
                  <a:moveTo>
                    <a:pt x="12700" y="387096"/>
                  </a:moveTo>
                  <a:lnTo>
                    <a:pt x="6350" y="387096"/>
                  </a:lnTo>
                  <a:lnTo>
                    <a:pt x="12700" y="393446"/>
                  </a:lnTo>
                  <a:lnTo>
                    <a:pt x="12700" y="387096"/>
                  </a:lnTo>
                  <a:close/>
                </a:path>
                <a:path w="176529" h="431800">
                  <a:moveTo>
                    <a:pt x="100241" y="387096"/>
                  </a:moveTo>
                  <a:lnTo>
                    <a:pt x="12700" y="387096"/>
                  </a:lnTo>
                  <a:lnTo>
                    <a:pt x="12700" y="393446"/>
                  </a:lnTo>
                  <a:lnTo>
                    <a:pt x="100241" y="393446"/>
                  </a:lnTo>
                  <a:lnTo>
                    <a:pt x="100241" y="387096"/>
                  </a:lnTo>
                  <a:close/>
                </a:path>
              </a:pathLst>
            </a:custGeom>
            <a:solidFill>
              <a:srgbClr val="4471C4"/>
            </a:solidFill>
          </p:spPr>
          <p:txBody>
            <a:bodyPr wrap="square" lIns="0" tIns="0" rIns="0" bIns="0" rtlCol="0"/>
            <a:lstStyle/>
            <a:p>
              <a:endParaRPr/>
            </a:p>
          </p:txBody>
        </p:sp>
      </p:grpSp>
      <p:sp>
        <p:nvSpPr>
          <p:cNvPr id="41" name="object 41"/>
          <p:cNvSpPr txBox="1"/>
          <p:nvPr/>
        </p:nvSpPr>
        <p:spPr>
          <a:xfrm>
            <a:off x="738327" y="2715259"/>
            <a:ext cx="33401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MUX</a:t>
            </a:r>
            <a:endParaRPr sz="1200">
              <a:latin typeface="Calibri"/>
              <a:cs typeface="Calibri"/>
            </a:endParaRPr>
          </a:p>
        </p:txBody>
      </p:sp>
      <p:grpSp>
        <p:nvGrpSpPr>
          <p:cNvPr id="42" name="object 42"/>
          <p:cNvGrpSpPr/>
          <p:nvPr/>
        </p:nvGrpSpPr>
        <p:grpSpPr>
          <a:xfrm>
            <a:off x="347218" y="1790445"/>
            <a:ext cx="278130" cy="267335"/>
            <a:chOff x="347218" y="1790445"/>
            <a:chExt cx="278130" cy="267335"/>
          </a:xfrm>
        </p:grpSpPr>
        <p:sp>
          <p:nvSpPr>
            <p:cNvPr id="43" name="object 43"/>
            <p:cNvSpPr/>
            <p:nvPr/>
          </p:nvSpPr>
          <p:spPr>
            <a:xfrm>
              <a:off x="353568" y="1796795"/>
              <a:ext cx="265430" cy="254635"/>
            </a:xfrm>
            <a:custGeom>
              <a:avLst/>
              <a:gdLst/>
              <a:ahLst/>
              <a:cxnLst/>
              <a:rect l="l" t="t" r="r" b="b"/>
              <a:pathLst>
                <a:path w="265430" h="254635">
                  <a:moveTo>
                    <a:pt x="265176" y="0"/>
                  </a:moveTo>
                  <a:lnTo>
                    <a:pt x="0" y="0"/>
                  </a:lnTo>
                  <a:lnTo>
                    <a:pt x="0" y="254508"/>
                  </a:lnTo>
                  <a:lnTo>
                    <a:pt x="265176" y="254508"/>
                  </a:lnTo>
                  <a:lnTo>
                    <a:pt x="265176" y="0"/>
                  </a:lnTo>
                  <a:close/>
                </a:path>
              </a:pathLst>
            </a:custGeom>
            <a:solidFill>
              <a:srgbClr val="4471C4"/>
            </a:solidFill>
          </p:spPr>
          <p:txBody>
            <a:bodyPr wrap="square" lIns="0" tIns="0" rIns="0" bIns="0" rtlCol="0"/>
            <a:lstStyle/>
            <a:p>
              <a:endParaRPr/>
            </a:p>
          </p:txBody>
        </p:sp>
        <p:sp>
          <p:nvSpPr>
            <p:cNvPr id="44" name="object 44"/>
            <p:cNvSpPr/>
            <p:nvPr/>
          </p:nvSpPr>
          <p:spPr>
            <a:xfrm>
              <a:off x="353568" y="1796795"/>
              <a:ext cx="265430" cy="254635"/>
            </a:xfrm>
            <a:custGeom>
              <a:avLst/>
              <a:gdLst/>
              <a:ahLst/>
              <a:cxnLst/>
              <a:rect l="l" t="t" r="r" b="b"/>
              <a:pathLst>
                <a:path w="265430" h="254635">
                  <a:moveTo>
                    <a:pt x="0" y="254508"/>
                  </a:moveTo>
                  <a:lnTo>
                    <a:pt x="265176" y="254508"/>
                  </a:lnTo>
                  <a:lnTo>
                    <a:pt x="265176" y="0"/>
                  </a:lnTo>
                  <a:lnTo>
                    <a:pt x="0" y="0"/>
                  </a:lnTo>
                  <a:lnTo>
                    <a:pt x="0" y="254508"/>
                  </a:lnTo>
                  <a:close/>
                </a:path>
              </a:pathLst>
            </a:custGeom>
            <a:ln w="12700">
              <a:solidFill>
                <a:srgbClr val="2E528F"/>
              </a:solidFill>
            </a:ln>
          </p:spPr>
          <p:txBody>
            <a:bodyPr wrap="square" lIns="0" tIns="0" rIns="0" bIns="0" rtlCol="0"/>
            <a:lstStyle/>
            <a:p>
              <a:endParaRPr/>
            </a:p>
          </p:txBody>
        </p:sp>
      </p:grpSp>
      <p:sp>
        <p:nvSpPr>
          <p:cNvPr id="45" name="object 45"/>
          <p:cNvSpPr txBox="1"/>
          <p:nvPr/>
        </p:nvSpPr>
        <p:spPr>
          <a:xfrm>
            <a:off x="399389" y="1821560"/>
            <a:ext cx="18669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PC</a:t>
            </a:r>
            <a:endParaRPr sz="1200">
              <a:latin typeface="Calibri"/>
              <a:cs typeface="Calibri"/>
            </a:endParaRPr>
          </a:p>
        </p:txBody>
      </p:sp>
      <p:grpSp>
        <p:nvGrpSpPr>
          <p:cNvPr id="46" name="object 46"/>
          <p:cNvGrpSpPr/>
          <p:nvPr/>
        </p:nvGrpSpPr>
        <p:grpSpPr>
          <a:xfrm>
            <a:off x="341375" y="2031492"/>
            <a:ext cx="1261745" cy="894715"/>
            <a:chOff x="341375" y="2031492"/>
            <a:chExt cx="1261745" cy="894715"/>
          </a:xfrm>
        </p:grpSpPr>
        <p:pic>
          <p:nvPicPr>
            <p:cNvPr id="47" name="object 47"/>
            <p:cNvPicPr/>
            <p:nvPr/>
          </p:nvPicPr>
          <p:blipFill>
            <a:blip r:embed="rId6" cstate="print"/>
            <a:stretch>
              <a:fillRect/>
            </a:stretch>
          </p:blipFill>
          <p:spPr>
            <a:xfrm>
              <a:off x="341375" y="2031492"/>
              <a:ext cx="76200" cy="159638"/>
            </a:xfrm>
            <a:prstGeom prst="rect">
              <a:avLst/>
            </a:prstGeom>
          </p:spPr>
        </p:pic>
        <p:sp>
          <p:nvSpPr>
            <p:cNvPr id="48" name="object 48"/>
            <p:cNvSpPr/>
            <p:nvPr/>
          </p:nvSpPr>
          <p:spPr>
            <a:xfrm>
              <a:off x="1066799" y="2849880"/>
              <a:ext cx="536575" cy="76200"/>
            </a:xfrm>
            <a:custGeom>
              <a:avLst/>
              <a:gdLst/>
              <a:ahLst/>
              <a:cxnLst/>
              <a:rect l="l" t="t" r="r" b="b"/>
              <a:pathLst>
                <a:path w="536575" h="76200">
                  <a:moveTo>
                    <a:pt x="76200" y="0"/>
                  </a:moveTo>
                  <a:lnTo>
                    <a:pt x="0" y="38100"/>
                  </a:lnTo>
                  <a:lnTo>
                    <a:pt x="76200" y="76200"/>
                  </a:lnTo>
                  <a:lnTo>
                    <a:pt x="76200" y="44450"/>
                  </a:lnTo>
                  <a:lnTo>
                    <a:pt x="63500" y="44450"/>
                  </a:lnTo>
                  <a:lnTo>
                    <a:pt x="63500" y="31750"/>
                  </a:lnTo>
                  <a:lnTo>
                    <a:pt x="76200" y="31750"/>
                  </a:lnTo>
                  <a:lnTo>
                    <a:pt x="76200" y="0"/>
                  </a:lnTo>
                  <a:close/>
                </a:path>
                <a:path w="536575" h="76200">
                  <a:moveTo>
                    <a:pt x="76200" y="31750"/>
                  </a:moveTo>
                  <a:lnTo>
                    <a:pt x="63500" y="31750"/>
                  </a:lnTo>
                  <a:lnTo>
                    <a:pt x="63500" y="44450"/>
                  </a:lnTo>
                  <a:lnTo>
                    <a:pt x="76200" y="44450"/>
                  </a:lnTo>
                  <a:lnTo>
                    <a:pt x="76200" y="31750"/>
                  </a:lnTo>
                  <a:close/>
                </a:path>
                <a:path w="536575" h="76200">
                  <a:moveTo>
                    <a:pt x="536321" y="31750"/>
                  </a:moveTo>
                  <a:lnTo>
                    <a:pt x="76200" y="31750"/>
                  </a:lnTo>
                  <a:lnTo>
                    <a:pt x="76200" y="44450"/>
                  </a:lnTo>
                  <a:lnTo>
                    <a:pt x="536321" y="44450"/>
                  </a:lnTo>
                  <a:lnTo>
                    <a:pt x="536321" y="31750"/>
                  </a:lnTo>
                  <a:close/>
                </a:path>
              </a:pathLst>
            </a:custGeom>
            <a:solidFill>
              <a:srgbClr val="4471C4"/>
            </a:solidFill>
          </p:spPr>
          <p:txBody>
            <a:bodyPr wrap="square" lIns="0" tIns="0" rIns="0" bIns="0" rtlCol="0"/>
            <a:lstStyle/>
            <a:p>
              <a:endParaRPr/>
            </a:p>
          </p:txBody>
        </p:sp>
      </p:grpSp>
      <p:sp>
        <p:nvSpPr>
          <p:cNvPr id="49" name="object 49"/>
          <p:cNvSpPr txBox="1"/>
          <p:nvPr/>
        </p:nvSpPr>
        <p:spPr>
          <a:xfrm>
            <a:off x="1199489" y="2719577"/>
            <a:ext cx="483234" cy="177800"/>
          </a:xfrm>
          <a:prstGeom prst="rect">
            <a:avLst/>
          </a:prstGeom>
        </p:spPr>
        <p:txBody>
          <a:bodyPr vert="horz" wrap="square" lIns="0" tIns="12065" rIns="0" bIns="0" rtlCol="0">
            <a:spAutoFit/>
          </a:bodyPr>
          <a:lstStyle/>
          <a:p>
            <a:pPr marL="12700">
              <a:lnSpc>
                <a:spcPct val="100000"/>
              </a:lnSpc>
              <a:spcBef>
                <a:spcPts val="95"/>
              </a:spcBef>
            </a:pPr>
            <a:r>
              <a:rPr sz="1000" b="1" dirty="0">
                <a:latin typeface="Calibri"/>
                <a:cs typeface="Calibri"/>
              </a:rPr>
              <a:t>PC</a:t>
            </a:r>
            <a:r>
              <a:rPr sz="1000" b="1" spc="-25" dirty="0">
                <a:latin typeface="Calibri"/>
                <a:cs typeface="Calibri"/>
              </a:rPr>
              <a:t> </a:t>
            </a:r>
            <a:r>
              <a:rPr sz="1000" b="1" spc="-10" dirty="0">
                <a:latin typeface="Calibri"/>
                <a:cs typeface="Calibri"/>
              </a:rPr>
              <a:t>Sourc</a:t>
            </a:r>
            <a:endParaRPr sz="1000">
              <a:latin typeface="Calibri"/>
              <a:cs typeface="Calibri"/>
            </a:endParaRPr>
          </a:p>
        </p:txBody>
      </p:sp>
      <p:sp>
        <p:nvSpPr>
          <p:cNvPr id="50" name="object 50"/>
          <p:cNvSpPr txBox="1"/>
          <p:nvPr/>
        </p:nvSpPr>
        <p:spPr>
          <a:xfrm>
            <a:off x="1199489" y="2871977"/>
            <a:ext cx="340360"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Calibri"/>
                <a:cs typeface="Calibri"/>
              </a:rPr>
              <a:t>Select</a:t>
            </a:r>
            <a:endParaRPr sz="1000">
              <a:latin typeface="Calibri"/>
              <a:cs typeface="Calibri"/>
            </a:endParaRPr>
          </a:p>
        </p:txBody>
      </p:sp>
      <p:grpSp>
        <p:nvGrpSpPr>
          <p:cNvPr id="51" name="object 51"/>
          <p:cNvGrpSpPr/>
          <p:nvPr/>
        </p:nvGrpSpPr>
        <p:grpSpPr>
          <a:xfrm>
            <a:off x="118619" y="1886711"/>
            <a:ext cx="3170555" cy="3269615"/>
            <a:chOff x="118619" y="1886711"/>
            <a:chExt cx="3170555" cy="3269615"/>
          </a:xfrm>
        </p:grpSpPr>
        <p:sp>
          <p:nvSpPr>
            <p:cNvPr id="52" name="object 52"/>
            <p:cNvSpPr/>
            <p:nvPr/>
          </p:nvSpPr>
          <p:spPr>
            <a:xfrm>
              <a:off x="118618" y="1886711"/>
              <a:ext cx="1120775" cy="1316990"/>
            </a:xfrm>
            <a:custGeom>
              <a:avLst/>
              <a:gdLst/>
              <a:ahLst/>
              <a:cxnLst/>
              <a:rect l="l" t="t" r="r" b="b"/>
              <a:pathLst>
                <a:path w="1120775" h="1316989">
                  <a:moveTo>
                    <a:pt x="794118" y="1081532"/>
                  </a:moveTo>
                  <a:lnTo>
                    <a:pt x="781418" y="1081532"/>
                  </a:lnTo>
                  <a:lnTo>
                    <a:pt x="781418" y="1303782"/>
                  </a:lnTo>
                  <a:lnTo>
                    <a:pt x="12700" y="1303782"/>
                  </a:lnTo>
                  <a:lnTo>
                    <a:pt x="12700" y="44450"/>
                  </a:lnTo>
                  <a:lnTo>
                    <a:pt x="158750" y="44450"/>
                  </a:lnTo>
                  <a:lnTo>
                    <a:pt x="158750" y="76200"/>
                  </a:lnTo>
                  <a:lnTo>
                    <a:pt x="222250" y="44450"/>
                  </a:lnTo>
                  <a:lnTo>
                    <a:pt x="234950" y="38100"/>
                  </a:lnTo>
                  <a:lnTo>
                    <a:pt x="222250" y="31750"/>
                  </a:lnTo>
                  <a:lnTo>
                    <a:pt x="158750" y="0"/>
                  </a:lnTo>
                  <a:lnTo>
                    <a:pt x="158750" y="31750"/>
                  </a:lnTo>
                  <a:lnTo>
                    <a:pt x="0" y="31750"/>
                  </a:lnTo>
                  <a:lnTo>
                    <a:pt x="0" y="1316482"/>
                  </a:lnTo>
                  <a:lnTo>
                    <a:pt x="794118" y="1316482"/>
                  </a:lnTo>
                  <a:lnTo>
                    <a:pt x="794118" y="1310132"/>
                  </a:lnTo>
                  <a:lnTo>
                    <a:pt x="794118" y="1303782"/>
                  </a:lnTo>
                  <a:lnTo>
                    <a:pt x="794118" y="1081532"/>
                  </a:lnTo>
                  <a:close/>
                </a:path>
                <a:path w="1120775" h="1316989">
                  <a:moveTo>
                    <a:pt x="1120152" y="542290"/>
                  </a:moveTo>
                  <a:lnTo>
                    <a:pt x="786384" y="542290"/>
                  </a:lnTo>
                  <a:lnTo>
                    <a:pt x="786384" y="727456"/>
                  </a:lnTo>
                  <a:lnTo>
                    <a:pt x="754634" y="727456"/>
                  </a:lnTo>
                  <a:lnTo>
                    <a:pt x="792734" y="803656"/>
                  </a:lnTo>
                  <a:lnTo>
                    <a:pt x="824484" y="740156"/>
                  </a:lnTo>
                  <a:lnTo>
                    <a:pt x="830834" y="727456"/>
                  </a:lnTo>
                  <a:lnTo>
                    <a:pt x="799084" y="727456"/>
                  </a:lnTo>
                  <a:lnTo>
                    <a:pt x="799084" y="554990"/>
                  </a:lnTo>
                  <a:lnTo>
                    <a:pt x="1120152" y="554990"/>
                  </a:lnTo>
                  <a:lnTo>
                    <a:pt x="1120152" y="548640"/>
                  </a:lnTo>
                  <a:lnTo>
                    <a:pt x="1120152" y="542290"/>
                  </a:lnTo>
                  <a:close/>
                </a:path>
              </a:pathLst>
            </a:custGeom>
            <a:solidFill>
              <a:srgbClr val="4471C4"/>
            </a:solidFill>
          </p:spPr>
          <p:txBody>
            <a:bodyPr wrap="square" lIns="0" tIns="0" rIns="0" bIns="0" rtlCol="0"/>
            <a:lstStyle/>
            <a:p>
              <a:endParaRPr/>
            </a:p>
          </p:txBody>
        </p:sp>
        <p:pic>
          <p:nvPicPr>
            <p:cNvPr id="53" name="object 53"/>
            <p:cNvPicPr/>
            <p:nvPr/>
          </p:nvPicPr>
          <p:blipFill>
            <a:blip r:embed="rId6" cstate="print"/>
            <a:stretch>
              <a:fillRect/>
            </a:stretch>
          </p:blipFill>
          <p:spPr>
            <a:xfrm>
              <a:off x="949451" y="2951987"/>
              <a:ext cx="76200" cy="159638"/>
            </a:xfrm>
            <a:prstGeom prst="rect">
              <a:avLst/>
            </a:prstGeom>
          </p:spPr>
        </p:pic>
        <p:sp>
          <p:nvSpPr>
            <p:cNvPr id="54" name="object 54"/>
            <p:cNvSpPr/>
            <p:nvPr/>
          </p:nvSpPr>
          <p:spPr>
            <a:xfrm>
              <a:off x="2292095" y="4034027"/>
              <a:ext cx="990600" cy="264160"/>
            </a:xfrm>
            <a:custGeom>
              <a:avLst/>
              <a:gdLst/>
              <a:ahLst/>
              <a:cxnLst/>
              <a:rect l="l" t="t" r="r" b="b"/>
              <a:pathLst>
                <a:path w="990600" h="264160">
                  <a:moveTo>
                    <a:pt x="990600" y="0"/>
                  </a:moveTo>
                  <a:lnTo>
                    <a:pt x="0" y="0"/>
                  </a:lnTo>
                  <a:lnTo>
                    <a:pt x="0" y="263652"/>
                  </a:lnTo>
                  <a:lnTo>
                    <a:pt x="990600" y="263652"/>
                  </a:lnTo>
                  <a:lnTo>
                    <a:pt x="990600" y="0"/>
                  </a:lnTo>
                  <a:close/>
                </a:path>
              </a:pathLst>
            </a:custGeom>
            <a:solidFill>
              <a:srgbClr val="4471C4"/>
            </a:solidFill>
          </p:spPr>
          <p:txBody>
            <a:bodyPr wrap="square" lIns="0" tIns="0" rIns="0" bIns="0" rtlCol="0"/>
            <a:lstStyle/>
            <a:p>
              <a:endParaRPr/>
            </a:p>
          </p:txBody>
        </p:sp>
        <p:sp>
          <p:nvSpPr>
            <p:cNvPr id="55" name="object 55"/>
            <p:cNvSpPr/>
            <p:nvPr/>
          </p:nvSpPr>
          <p:spPr>
            <a:xfrm>
              <a:off x="2292095" y="4034027"/>
              <a:ext cx="990600" cy="264160"/>
            </a:xfrm>
            <a:custGeom>
              <a:avLst/>
              <a:gdLst/>
              <a:ahLst/>
              <a:cxnLst/>
              <a:rect l="l" t="t" r="r" b="b"/>
              <a:pathLst>
                <a:path w="990600" h="264160">
                  <a:moveTo>
                    <a:pt x="0" y="263652"/>
                  </a:moveTo>
                  <a:lnTo>
                    <a:pt x="990600" y="263652"/>
                  </a:lnTo>
                  <a:lnTo>
                    <a:pt x="990600" y="0"/>
                  </a:lnTo>
                  <a:lnTo>
                    <a:pt x="0" y="0"/>
                  </a:lnTo>
                  <a:lnTo>
                    <a:pt x="0" y="263652"/>
                  </a:lnTo>
                  <a:close/>
                </a:path>
              </a:pathLst>
            </a:custGeom>
            <a:ln w="12700">
              <a:solidFill>
                <a:srgbClr val="2E528F"/>
              </a:solidFill>
            </a:ln>
          </p:spPr>
          <p:txBody>
            <a:bodyPr wrap="square" lIns="0" tIns="0" rIns="0" bIns="0" rtlCol="0"/>
            <a:lstStyle/>
            <a:p>
              <a:endParaRPr/>
            </a:p>
          </p:txBody>
        </p:sp>
        <p:sp>
          <p:nvSpPr>
            <p:cNvPr id="56" name="object 56"/>
            <p:cNvSpPr/>
            <p:nvPr/>
          </p:nvSpPr>
          <p:spPr>
            <a:xfrm>
              <a:off x="2292095" y="4319016"/>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57" name="object 57"/>
            <p:cNvSpPr/>
            <p:nvPr/>
          </p:nvSpPr>
          <p:spPr>
            <a:xfrm>
              <a:off x="2292095" y="4319016"/>
              <a:ext cx="990600" cy="262255"/>
            </a:xfrm>
            <a:custGeom>
              <a:avLst/>
              <a:gdLst/>
              <a:ahLst/>
              <a:cxnLst/>
              <a:rect l="l" t="t" r="r" b="b"/>
              <a:pathLst>
                <a:path w="990600" h="262254">
                  <a:moveTo>
                    <a:pt x="0" y="262128"/>
                  </a:moveTo>
                  <a:lnTo>
                    <a:pt x="990600" y="262128"/>
                  </a:lnTo>
                  <a:lnTo>
                    <a:pt x="990600" y="0"/>
                  </a:lnTo>
                  <a:lnTo>
                    <a:pt x="0" y="0"/>
                  </a:lnTo>
                  <a:lnTo>
                    <a:pt x="0" y="262128"/>
                  </a:lnTo>
                  <a:close/>
                </a:path>
              </a:pathLst>
            </a:custGeom>
            <a:ln w="12700">
              <a:solidFill>
                <a:srgbClr val="2E528F"/>
              </a:solidFill>
            </a:ln>
          </p:spPr>
          <p:txBody>
            <a:bodyPr wrap="square" lIns="0" tIns="0" rIns="0" bIns="0" rtlCol="0"/>
            <a:lstStyle/>
            <a:p>
              <a:endParaRPr/>
            </a:p>
          </p:txBody>
        </p:sp>
        <p:sp>
          <p:nvSpPr>
            <p:cNvPr id="58" name="object 58"/>
            <p:cNvSpPr/>
            <p:nvPr/>
          </p:nvSpPr>
          <p:spPr>
            <a:xfrm>
              <a:off x="2292095" y="4602479"/>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59" name="object 59"/>
            <p:cNvSpPr/>
            <p:nvPr/>
          </p:nvSpPr>
          <p:spPr>
            <a:xfrm>
              <a:off x="2292095" y="4602479"/>
              <a:ext cx="990600" cy="262255"/>
            </a:xfrm>
            <a:custGeom>
              <a:avLst/>
              <a:gdLst/>
              <a:ahLst/>
              <a:cxnLst/>
              <a:rect l="l" t="t" r="r" b="b"/>
              <a:pathLst>
                <a:path w="990600" h="262254">
                  <a:moveTo>
                    <a:pt x="0" y="262128"/>
                  </a:moveTo>
                  <a:lnTo>
                    <a:pt x="990600" y="262128"/>
                  </a:lnTo>
                  <a:lnTo>
                    <a:pt x="990600" y="0"/>
                  </a:lnTo>
                  <a:lnTo>
                    <a:pt x="0" y="0"/>
                  </a:lnTo>
                  <a:lnTo>
                    <a:pt x="0" y="262128"/>
                  </a:lnTo>
                  <a:close/>
                </a:path>
              </a:pathLst>
            </a:custGeom>
            <a:ln w="12700">
              <a:solidFill>
                <a:srgbClr val="2E528F"/>
              </a:solidFill>
            </a:ln>
          </p:spPr>
          <p:txBody>
            <a:bodyPr wrap="square" lIns="0" tIns="0" rIns="0" bIns="0" rtlCol="0"/>
            <a:lstStyle/>
            <a:p>
              <a:endParaRPr/>
            </a:p>
          </p:txBody>
        </p:sp>
        <p:sp>
          <p:nvSpPr>
            <p:cNvPr id="60" name="object 60"/>
            <p:cNvSpPr/>
            <p:nvPr/>
          </p:nvSpPr>
          <p:spPr>
            <a:xfrm>
              <a:off x="2292095" y="4885944"/>
              <a:ext cx="990600" cy="264160"/>
            </a:xfrm>
            <a:custGeom>
              <a:avLst/>
              <a:gdLst/>
              <a:ahLst/>
              <a:cxnLst/>
              <a:rect l="l" t="t" r="r" b="b"/>
              <a:pathLst>
                <a:path w="990600" h="264160">
                  <a:moveTo>
                    <a:pt x="990600" y="0"/>
                  </a:moveTo>
                  <a:lnTo>
                    <a:pt x="0" y="0"/>
                  </a:lnTo>
                  <a:lnTo>
                    <a:pt x="0" y="263651"/>
                  </a:lnTo>
                  <a:lnTo>
                    <a:pt x="990600" y="263651"/>
                  </a:lnTo>
                  <a:lnTo>
                    <a:pt x="990600" y="0"/>
                  </a:lnTo>
                  <a:close/>
                </a:path>
              </a:pathLst>
            </a:custGeom>
            <a:solidFill>
              <a:srgbClr val="4471C4"/>
            </a:solidFill>
          </p:spPr>
          <p:txBody>
            <a:bodyPr wrap="square" lIns="0" tIns="0" rIns="0" bIns="0" rtlCol="0"/>
            <a:lstStyle/>
            <a:p>
              <a:endParaRPr/>
            </a:p>
          </p:txBody>
        </p:sp>
        <p:sp>
          <p:nvSpPr>
            <p:cNvPr id="61" name="object 61"/>
            <p:cNvSpPr/>
            <p:nvPr/>
          </p:nvSpPr>
          <p:spPr>
            <a:xfrm>
              <a:off x="2292095" y="4885944"/>
              <a:ext cx="990600" cy="264160"/>
            </a:xfrm>
            <a:custGeom>
              <a:avLst/>
              <a:gdLst/>
              <a:ahLst/>
              <a:cxnLst/>
              <a:rect l="l" t="t" r="r" b="b"/>
              <a:pathLst>
                <a:path w="990600" h="264160">
                  <a:moveTo>
                    <a:pt x="0" y="263651"/>
                  </a:moveTo>
                  <a:lnTo>
                    <a:pt x="990600" y="263651"/>
                  </a:lnTo>
                  <a:lnTo>
                    <a:pt x="990600" y="0"/>
                  </a:lnTo>
                  <a:lnTo>
                    <a:pt x="0" y="0"/>
                  </a:lnTo>
                  <a:lnTo>
                    <a:pt x="0" y="263651"/>
                  </a:lnTo>
                  <a:close/>
                </a:path>
              </a:pathLst>
            </a:custGeom>
            <a:ln w="12700">
              <a:solidFill>
                <a:srgbClr val="2E528F"/>
              </a:solidFill>
            </a:ln>
          </p:spPr>
          <p:txBody>
            <a:bodyPr wrap="square" lIns="0" tIns="0" rIns="0" bIns="0" rtlCol="0"/>
            <a:lstStyle/>
            <a:p>
              <a:endParaRPr/>
            </a:p>
          </p:txBody>
        </p:sp>
      </p:grpSp>
      <p:sp>
        <p:nvSpPr>
          <p:cNvPr id="62" name="object 62"/>
          <p:cNvSpPr txBox="1"/>
          <p:nvPr/>
        </p:nvSpPr>
        <p:spPr>
          <a:xfrm>
            <a:off x="2324861" y="4568190"/>
            <a:ext cx="5359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3</a:t>
            </a:r>
            <a:endParaRPr sz="1800">
              <a:latin typeface="Calibri"/>
              <a:cs typeface="Calibri"/>
            </a:endParaRPr>
          </a:p>
        </p:txBody>
      </p:sp>
      <p:sp>
        <p:nvSpPr>
          <p:cNvPr id="63" name="object 63"/>
          <p:cNvSpPr/>
          <p:nvPr/>
        </p:nvSpPr>
        <p:spPr>
          <a:xfrm>
            <a:off x="2453640" y="2797809"/>
            <a:ext cx="8230870" cy="3674110"/>
          </a:xfrm>
          <a:custGeom>
            <a:avLst/>
            <a:gdLst/>
            <a:ahLst/>
            <a:cxnLst/>
            <a:rect l="l" t="t" r="r" b="b"/>
            <a:pathLst>
              <a:path w="8230870" h="3674110">
                <a:moveTo>
                  <a:pt x="667893" y="0"/>
                </a:moveTo>
                <a:lnTo>
                  <a:pt x="432943" y="0"/>
                </a:lnTo>
                <a:lnTo>
                  <a:pt x="432943" y="12700"/>
                </a:lnTo>
                <a:lnTo>
                  <a:pt x="655193" y="12700"/>
                </a:lnTo>
                <a:lnTo>
                  <a:pt x="655193" y="1068451"/>
                </a:lnTo>
                <a:lnTo>
                  <a:pt x="399034" y="1068451"/>
                </a:lnTo>
                <a:lnTo>
                  <a:pt x="399034" y="1107694"/>
                </a:lnTo>
                <a:lnTo>
                  <a:pt x="367284" y="1107694"/>
                </a:lnTo>
                <a:lnTo>
                  <a:pt x="405384" y="1183894"/>
                </a:lnTo>
                <a:lnTo>
                  <a:pt x="437134" y="1120394"/>
                </a:lnTo>
                <a:lnTo>
                  <a:pt x="443484" y="1107694"/>
                </a:lnTo>
                <a:lnTo>
                  <a:pt x="411734" y="1107694"/>
                </a:lnTo>
                <a:lnTo>
                  <a:pt x="411734" y="1081151"/>
                </a:lnTo>
                <a:lnTo>
                  <a:pt x="667893" y="1081151"/>
                </a:lnTo>
                <a:lnTo>
                  <a:pt x="667893" y="1068451"/>
                </a:lnTo>
                <a:lnTo>
                  <a:pt x="667893" y="12700"/>
                </a:lnTo>
                <a:lnTo>
                  <a:pt x="667893" y="6350"/>
                </a:lnTo>
                <a:lnTo>
                  <a:pt x="667893" y="0"/>
                </a:lnTo>
                <a:close/>
              </a:path>
              <a:path w="8230870" h="3674110">
                <a:moveTo>
                  <a:pt x="8230489" y="2580398"/>
                </a:moveTo>
                <a:lnTo>
                  <a:pt x="8224139" y="2567686"/>
                </a:lnTo>
                <a:lnTo>
                  <a:pt x="8192389" y="2504186"/>
                </a:lnTo>
                <a:lnTo>
                  <a:pt x="8154289" y="2580398"/>
                </a:lnTo>
                <a:lnTo>
                  <a:pt x="8186039" y="2580398"/>
                </a:lnTo>
                <a:lnTo>
                  <a:pt x="8186039" y="3660851"/>
                </a:lnTo>
                <a:lnTo>
                  <a:pt x="2967482" y="3660851"/>
                </a:lnTo>
                <a:lnTo>
                  <a:pt x="2967482" y="3381908"/>
                </a:lnTo>
                <a:lnTo>
                  <a:pt x="7718171" y="3381908"/>
                </a:lnTo>
                <a:lnTo>
                  <a:pt x="7718171" y="3375558"/>
                </a:lnTo>
                <a:lnTo>
                  <a:pt x="2967482" y="3375558"/>
                </a:lnTo>
                <a:lnTo>
                  <a:pt x="7705471" y="3375545"/>
                </a:lnTo>
                <a:lnTo>
                  <a:pt x="7718171" y="3375558"/>
                </a:lnTo>
                <a:lnTo>
                  <a:pt x="7718171" y="3369208"/>
                </a:lnTo>
                <a:lnTo>
                  <a:pt x="7718171" y="3118421"/>
                </a:lnTo>
                <a:lnTo>
                  <a:pt x="7902575" y="3118421"/>
                </a:lnTo>
                <a:lnTo>
                  <a:pt x="7902575" y="3112071"/>
                </a:lnTo>
                <a:lnTo>
                  <a:pt x="7902575" y="3105721"/>
                </a:lnTo>
                <a:lnTo>
                  <a:pt x="7902575" y="2517902"/>
                </a:lnTo>
                <a:lnTo>
                  <a:pt x="7889875" y="2517902"/>
                </a:lnTo>
                <a:lnTo>
                  <a:pt x="7889875" y="3105721"/>
                </a:lnTo>
                <a:lnTo>
                  <a:pt x="7718171" y="3105721"/>
                </a:lnTo>
                <a:lnTo>
                  <a:pt x="7718171" y="2508758"/>
                </a:lnTo>
                <a:lnTo>
                  <a:pt x="7705471" y="2508758"/>
                </a:lnTo>
                <a:lnTo>
                  <a:pt x="7705471" y="3105721"/>
                </a:lnTo>
                <a:lnTo>
                  <a:pt x="7705471" y="3118421"/>
                </a:lnTo>
                <a:lnTo>
                  <a:pt x="7705471" y="3369208"/>
                </a:lnTo>
                <a:lnTo>
                  <a:pt x="2967482" y="3369208"/>
                </a:lnTo>
                <a:lnTo>
                  <a:pt x="2967482" y="3118421"/>
                </a:lnTo>
                <a:lnTo>
                  <a:pt x="7705471" y="3118421"/>
                </a:lnTo>
                <a:lnTo>
                  <a:pt x="7705471" y="3105721"/>
                </a:lnTo>
                <a:lnTo>
                  <a:pt x="2967482" y="3105721"/>
                </a:lnTo>
                <a:lnTo>
                  <a:pt x="2967482" y="2538095"/>
                </a:lnTo>
                <a:lnTo>
                  <a:pt x="2954782" y="2538095"/>
                </a:lnTo>
                <a:lnTo>
                  <a:pt x="2954782" y="3105721"/>
                </a:lnTo>
                <a:lnTo>
                  <a:pt x="228854" y="3105721"/>
                </a:lnTo>
                <a:lnTo>
                  <a:pt x="228854" y="2607564"/>
                </a:lnTo>
                <a:lnTo>
                  <a:pt x="260604" y="2607564"/>
                </a:lnTo>
                <a:lnTo>
                  <a:pt x="254254" y="2594864"/>
                </a:lnTo>
                <a:lnTo>
                  <a:pt x="222504" y="2531364"/>
                </a:lnTo>
                <a:lnTo>
                  <a:pt x="184404" y="2607564"/>
                </a:lnTo>
                <a:lnTo>
                  <a:pt x="216154" y="2607564"/>
                </a:lnTo>
                <a:lnTo>
                  <a:pt x="216154" y="3118421"/>
                </a:lnTo>
                <a:lnTo>
                  <a:pt x="2954782" y="3118421"/>
                </a:lnTo>
                <a:lnTo>
                  <a:pt x="2954782" y="3369208"/>
                </a:lnTo>
                <a:lnTo>
                  <a:pt x="2954782" y="3375545"/>
                </a:lnTo>
                <a:lnTo>
                  <a:pt x="44450" y="3375545"/>
                </a:lnTo>
                <a:lnTo>
                  <a:pt x="2954782" y="3375545"/>
                </a:lnTo>
                <a:lnTo>
                  <a:pt x="2954782" y="3369208"/>
                </a:lnTo>
                <a:lnTo>
                  <a:pt x="44450" y="3369208"/>
                </a:lnTo>
                <a:lnTo>
                  <a:pt x="44450" y="2598420"/>
                </a:lnTo>
                <a:lnTo>
                  <a:pt x="76200" y="2598420"/>
                </a:lnTo>
                <a:lnTo>
                  <a:pt x="69850" y="2585720"/>
                </a:lnTo>
                <a:lnTo>
                  <a:pt x="38100" y="2522220"/>
                </a:lnTo>
                <a:lnTo>
                  <a:pt x="0" y="2598420"/>
                </a:lnTo>
                <a:lnTo>
                  <a:pt x="31750" y="2598420"/>
                </a:lnTo>
                <a:lnTo>
                  <a:pt x="31750" y="3381895"/>
                </a:lnTo>
                <a:lnTo>
                  <a:pt x="2954782" y="3381908"/>
                </a:lnTo>
                <a:lnTo>
                  <a:pt x="2954782" y="3673538"/>
                </a:lnTo>
                <a:lnTo>
                  <a:pt x="8198739" y="3673538"/>
                </a:lnTo>
                <a:lnTo>
                  <a:pt x="8198739" y="3667188"/>
                </a:lnTo>
                <a:lnTo>
                  <a:pt x="8198739" y="3660851"/>
                </a:lnTo>
                <a:lnTo>
                  <a:pt x="8198739" y="2580398"/>
                </a:lnTo>
                <a:lnTo>
                  <a:pt x="8230489" y="2580398"/>
                </a:lnTo>
                <a:close/>
              </a:path>
            </a:pathLst>
          </a:custGeom>
          <a:solidFill>
            <a:srgbClr val="4471C4"/>
          </a:solidFill>
        </p:spPr>
        <p:txBody>
          <a:bodyPr wrap="square" lIns="0" tIns="0" rIns="0" bIns="0" rtlCol="0"/>
          <a:lstStyle/>
          <a:p>
            <a:endParaRPr/>
          </a:p>
        </p:txBody>
      </p:sp>
      <p:sp>
        <p:nvSpPr>
          <p:cNvPr id="64" name="object 64"/>
          <p:cNvSpPr txBox="1"/>
          <p:nvPr/>
        </p:nvSpPr>
        <p:spPr>
          <a:xfrm>
            <a:off x="5457825" y="6287820"/>
            <a:ext cx="1380490" cy="208915"/>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Write</a:t>
            </a:r>
            <a:r>
              <a:rPr sz="1200" b="1" spc="-40" dirty="0">
                <a:latin typeface="Calibri"/>
                <a:cs typeface="Calibri"/>
              </a:rPr>
              <a:t> </a:t>
            </a:r>
            <a:r>
              <a:rPr sz="1200" b="1" dirty="0">
                <a:latin typeface="Calibri"/>
                <a:cs typeface="Calibri"/>
              </a:rPr>
              <a:t>Reg</a:t>
            </a:r>
            <a:r>
              <a:rPr sz="1200" b="1" spc="-10" dirty="0">
                <a:latin typeface="Calibri"/>
                <a:cs typeface="Calibri"/>
              </a:rPr>
              <a:t> </a:t>
            </a:r>
            <a:r>
              <a:rPr sz="1200" b="1" dirty="0">
                <a:latin typeface="Calibri"/>
                <a:cs typeface="Calibri"/>
              </a:rPr>
              <a:t>C</a:t>
            </a:r>
            <a:r>
              <a:rPr sz="1200" b="1" spc="-15" dirty="0">
                <a:latin typeface="Calibri"/>
                <a:cs typeface="Calibri"/>
              </a:rPr>
              <a:t> </a:t>
            </a:r>
            <a:r>
              <a:rPr sz="1200" b="1" dirty="0">
                <a:latin typeface="Calibri"/>
                <a:cs typeface="Calibri"/>
              </a:rPr>
              <a:t>Data</a:t>
            </a:r>
            <a:r>
              <a:rPr sz="1200" b="1" spc="-15" dirty="0">
                <a:latin typeface="Calibri"/>
                <a:cs typeface="Calibri"/>
              </a:rPr>
              <a:t> </a:t>
            </a:r>
            <a:r>
              <a:rPr sz="1200" b="1" spc="-25" dirty="0">
                <a:latin typeface="Calibri"/>
                <a:cs typeface="Calibri"/>
              </a:rPr>
              <a:t>ALU</a:t>
            </a:r>
            <a:endParaRPr sz="1200">
              <a:latin typeface="Calibri"/>
              <a:cs typeface="Calibri"/>
            </a:endParaRPr>
          </a:p>
        </p:txBody>
      </p:sp>
      <p:grpSp>
        <p:nvGrpSpPr>
          <p:cNvPr id="65" name="object 65"/>
          <p:cNvGrpSpPr/>
          <p:nvPr/>
        </p:nvGrpSpPr>
        <p:grpSpPr>
          <a:xfrm>
            <a:off x="1023874" y="1089533"/>
            <a:ext cx="4604385" cy="3625215"/>
            <a:chOff x="1023874" y="1089533"/>
            <a:chExt cx="4604385" cy="3625215"/>
          </a:xfrm>
        </p:grpSpPr>
        <p:sp>
          <p:nvSpPr>
            <p:cNvPr id="66" name="object 66"/>
            <p:cNvSpPr/>
            <p:nvPr/>
          </p:nvSpPr>
          <p:spPr>
            <a:xfrm>
              <a:off x="4181729" y="2039111"/>
              <a:ext cx="1446530" cy="2675890"/>
            </a:xfrm>
            <a:custGeom>
              <a:avLst/>
              <a:gdLst/>
              <a:ahLst/>
              <a:cxnLst/>
              <a:rect l="l" t="t" r="r" b="b"/>
              <a:pathLst>
                <a:path w="1446529" h="2675890">
                  <a:moveTo>
                    <a:pt x="304279" y="44704"/>
                  </a:moveTo>
                  <a:lnTo>
                    <a:pt x="252349" y="44704"/>
                  </a:lnTo>
                  <a:lnTo>
                    <a:pt x="239560" y="44704"/>
                  </a:lnTo>
                  <a:lnTo>
                    <a:pt x="239141" y="76200"/>
                  </a:lnTo>
                  <a:lnTo>
                    <a:pt x="304279" y="44704"/>
                  </a:lnTo>
                  <a:close/>
                </a:path>
                <a:path w="1446529" h="2675890">
                  <a:moveTo>
                    <a:pt x="315849" y="39116"/>
                  </a:moveTo>
                  <a:lnTo>
                    <a:pt x="240157" y="0"/>
                  </a:lnTo>
                  <a:lnTo>
                    <a:pt x="239725" y="31838"/>
                  </a:lnTo>
                  <a:lnTo>
                    <a:pt x="254" y="28702"/>
                  </a:lnTo>
                  <a:lnTo>
                    <a:pt x="0" y="41402"/>
                  </a:lnTo>
                  <a:lnTo>
                    <a:pt x="239560" y="44538"/>
                  </a:lnTo>
                  <a:lnTo>
                    <a:pt x="252349" y="44538"/>
                  </a:lnTo>
                  <a:lnTo>
                    <a:pt x="304634" y="44538"/>
                  </a:lnTo>
                  <a:lnTo>
                    <a:pt x="315849" y="39116"/>
                  </a:lnTo>
                  <a:close/>
                </a:path>
                <a:path w="1446529" h="2675890">
                  <a:moveTo>
                    <a:pt x="1446403" y="2599309"/>
                  </a:moveTo>
                  <a:lnTo>
                    <a:pt x="1414653" y="2599309"/>
                  </a:lnTo>
                  <a:lnTo>
                    <a:pt x="1414653" y="2232660"/>
                  </a:lnTo>
                  <a:lnTo>
                    <a:pt x="1401953" y="2232660"/>
                  </a:lnTo>
                  <a:lnTo>
                    <a:pt x="1401953" y="2599309"/>
                  </a:lnTo>
                  <a:lnTo>
                    <a:pt x="1370203" y="2599309"/>
                  </a:lnTo>
                  <a:lnTo>
                    <a:pt x="1408303" y="2675509"/>
                  </a:lnTo>
                  <a:lnTo>
                    <a:pt x="1440053" y="2612009"/>
                  </a:lnTo>
                  <a:lnTo>
                    <a:pt x="1446403" y="2599309"/>
                  </a:lnTo>
                  <a:close/>
                </a:path>
              </a:pathLst>
            </a:custGeom>
            <a:solidFill>
              <a:srgbClr val="4471C4"/>
            </a:solidFill>
          </p:spPr>
          <p:txBody>
            <a:bodyPr wrap="square" lIns="0" tIns="0" rIns="0" bIns="0" rtlCol="0"/>
            <a:lstStyle/>
            <a:p>
              <a:endParaRPr/>
            </a:p>
          </p:txBody>
        </p:sp>
        <p:pic>
          <p:nvPicPr>
            <p:cNvPr id="67" name="object 67"/>
            <p:cNvPicPr/>
            <p:nvPr/>
          </p:nvPicPr>
          <p:blipFill>
            <a:blip r:embed="rId7" cstate="print"/>
            <a:stretch>
              <a:fillRect/>
            </a:stretch>
          </p:blipFill>
          <p:spPr>
            <a:xfrm>
              <a:off x="4338827" y="2403347"/>
              <a:ext cx="159638" cy="76200"/>
            </a:xfrm>
            <a:prstGeom prst="rect">
              <a:avLst/>
            </a:prstGeom>
          </p:spPr>
        </p:pic>
        <p:sp>
          <p:nvSpPr>
            <p:cNvPr id="68" name="object 68"/>
            <p:cNvSpPr/>
            <p:nvPr/>
          </p:nvSpPr>
          <p:spPr>
            <a:xfrm>
              <a:off x="4497324" y="1964436"/>
              <a:ext cx="242570" cy="576580"/>
            </a:xfrm>
            <a:custGeom>
              <a:avLst/>
              <a:gdLst/>
              <a:ahLst/>
              <a:cxnLst/>
              <a:rect l="l" t="t" r="r" b="b"/>
              <a:pathLst>
                <a:path w="242570" h="576580">
                  <a:moveTo>
                    <a:pt x="0" y="0"/>
                  </a:moveTo>
                  <a:lnTo>
                    <a:pt x="0" y="576072"/>
                  </a:lnTo>
                  <a:lnTo>
                    <a:pt x="242315" y="460883"/>
                  </a:lnTo>
                  <a:lnTo>
                    <a:pt x="242315" y="115188"/>
                  </a:lnTo>
                  <a:lnTo>
                    <a:pt x="0" y="0"/>
                  </a:lnTo>
                  <a:close/>
                </a:path>
              </a:pathLst>
            </a:custGeom>
            <a:solidFill>
              <a:srgbClr val="4471C4"/>
            </a:solidFill>
          </p:spPr>
          <p:txBody>
            <a:bodyPr wrap="square" lIns="0" tIns="0" rIns="0" bIns="0" rtlCol="0"/>
            <a:lstStyle/>
            <a:p>
              <a:endParaRPr/>
            </a:p>
          </p:txBody>
        </p:sp>
        <p:sp>
          <p:nvSpPr>
            <p:cNvPr id="69" name="object 69"/>
            <p:cNvSpPr/>
            <p:nvPr/>
          </p:nvSpPr>
          <p:spPr>
            <a:xfrm>
              <a:off x="4497324" y="1964436"/>
              <a:ext cx="242570" cy="576580"/>
            </a:xfrm>
            <a:custGeom>
              <a:avLst/>
              <a:gdLst/>
              <a:ahLst/>
              <a:cxnLst/>
              <a:rect l="l" t="t" r="r" b="b"/>
              <a:pathLst>
                <a:path w="242570" h="576580">
                  <a:moveTo>
                    <a:pt x="0" y="576072"/>
                  </a:moveTo>
                  <a:lnTo>
                    <a:pt x="0" y="0"/>
                  </a:lnTo>
                  <a:lnTo>
                    <a:pt x="242315" y="115188"/>
                  </a:lnTo>
                  <a:lnTo>
                    <a:pt x="242315" y="460883"/>
                  </a:lnTo>
                  <a:lnTo>
                    <a:pt x="0" y="576072"/>
                  </a:lnTo>
                  <a:close/>
                </a:path>
              </a:pathLst>
            </a:custGeom>
            <a:ln w="12700">
              <a:solidFill>
                <a:srgbClr val="2E528F"/>
              </a:solidFill>
            </a:ln>
          </p:spPr>
          <p:txBody>
            <a:bodyPr wrap="square" lIns="0" tIns="0" rIns="0" bIns="0" rtlCol="0"/>
            <a:lstStyle/>
            <a:p>
              <a:endParaRPr/>
            </a:p>
          </p:txBody>
        </p:sp>
        <p:pic>
          <p:nvPicPr>
            <p:cNvPr id="70" name="object 70"/>
            <p:cNvPicPr/>
            <p:nvPr/>
          </p:nvPicPr>
          <p:blipFill>
            <a:blip r:embed="rId8" cstate="print"/>
            <a:stretch>
              <a:fillRect/>
            </a:stretch>
          </p:blipFill>
          <p:spPr>
            <a:xfrm>
              <a:off x="4490974" y="2177541"/>
              <a:ext cx="98043" cy="154432"/>
            </a:xfrm>
            <a:prstGeom prst="rect">
              <a:avLst/>
            </a:prstGeom>
          </p:spPr>
        </p:pic>
        <p:sp>
          <p:nvSpPr>
            <p:cNvPr id="71" name="object 71"/>
            <p:cNvSpPr/>
            <p:nvPr/>
          </p:nvSpPr>
          <p:spPr>
            <a:xfrm>
              <a:off x="1023874" y="1089533"/>
              <a:ext cx="4271645" cy="657860"/>
            </a:xfrm>
            <a:custGeom>
              <a:avLst/>
              <a:gdLst/>
              <a:ahLst/>
              <a:cxnLst/>
              <a:rect l="l" t="t" r="r" b="b"/>
              <a:pathLst>
                <a:path w="4271645" h="657860">
                  <a:moveTo>
                    <a:pt x="4195318" y="579374"/>
                  </a:moveTo>
                  <a:lnTo>
                    <a:pt x="4228338" y="657859"/>
                  </a:lnTo>
                  <a:lnTo>
                    <a:pt x="4265506" y="594487"/>
                  </a:lnTo>
                  <a:lnTo>
                    <a:pt x="4226179" y="594487"/>
                  </a:lnTo>
                  <a:lnTo>
                    <a:pt x="4226195" y="581435"/>
                  </a:lnTo>
                  <a:lnTo>
                    <a:pt x="4195318" y="579374"/>
                  </a:lnTo>
                  <a:close/>
                </a:path>
                <a:path w="4271645" h="657860">
                  <a:moveTo>
                    <a:pt x="4239768" y="0"/>
                  </a:moveTo>
                  <a:lnTo>
                    <a:pt x="0" y="0"/>
                  </a:lnTo>
                  <a:lnTo>
                    <a:pt x="0" y="637158"/>
                  </a:lnTo>
                  <a:lnTo>
                    <a:pt x="12700" y="637158"/>
                  </a:lnTo>
                  <a:lnTo>
                    <a:pt x="12700" y="12700"/>
                  </a:lnTo>
                  <a:lnTo>
                    <a:pt x="6350" y="12700"/>
                  </a:lnTo>
                  <a:lnTo>
                    <a:pt x="12700" y="6350"/>
                  </a:lnTo>
                  <a:lnTo>
                    <a:pt x="4239758" y="6350"/>
                  </a:lnTo>
                  <a:lnTo>
                    <a:pt x="4239768" y="0"/>
                  </a:lnTo>
                  <a:close/>
                </a:path>
                <a:path w="4271645" h="657860">
                  <a:moveTo>
                    <a:pt x="4226195" y="581435"/>
                  </a:moveTo>
                  <a:lnTo>
                    <a:pt x="4226179" y="594487"/>
                  </a:lnTo>
                  <a:lnTo>
                    <a:pt x="4238879" y="594487"/>
                  </a:lnTo>
                  <a:lnTo>
                    <a:pt x="4238897" y="582284"/>
                  </a:lnTo>
                  <a:lnTo>
                    <a:pt x="4226195" y="581435"/>
                  </a:lnTo>
                  <a:close/>
                </a:path>
                <a:path w="4271645" h="657860">
                  <a:moveTo>
                    <a:pt x="4238897" y="582284"/>
                  </a:moveTo>
                  <a:lnTo>
                    <a:pt x="4238879" y="594487"/>
                  </a:lnTo>
                  <a:lnTo>
                    <a:pt x="4265506" y="594487"/>
                  </a:lnTo>
                  <a:lnTo>
                    <a:pt x="4271391" y="584453"/>
                  </a:lnTo>
                  <a:lnTo>
                    <a:pt x="4238897" y="582284"/>
                  </a:lnTo>
                  <a:close/>
                </a:path>
                <a:path w="4271645" h="657860">
                  <a:moveTo>
                    <a:pt x="4239758" y="6350"/>
                  </a:moveTo>
                  <a:lnTo>
                    <a:pt x="4226941" y="6350"/>
                  </a:lnTo>
                  <a:lnTo>
                    <a:pt x="4233291" y="12700"/>
                  </a:lnTo>
                  <a:lnTo>
                    <a:pt x="4226932" y="12700"/>
                  </a:lnTo>
                  <a:lnTo>
                    <a:pt x="4226195" y="581435"/>
                  </a:lnTo>
                  <a:lnTo>
                    <a:pt x="4238897" y="582284"/>
                  </a:lnTo>
                  <a:lnTo>
                    <a:pt x="4239749" y="12700"/>
                  </a:lnTo>
                  <a:lnTo>
                    <a:pt x="4233291" y="12700"/>
                  </a:lnTo>
                  <a:lnTo>
                    <a:pt x="4226941" y="6350"/>
                  </a:lnTo>
                  <a:lnTo>
                    <a:pt x="4239758" y="6350"/>
                  </a:lnTo>
                  <a:close/>
                </a:path>
                <a:path w="4271645" h="657860">
                  <a:moveTo>
                    <a:pt x="12700" y="6350"/>
                  </a:moveTo>
                  <a:lnTo>
                    <a:pt x="6350" y="12700"/>
                  </a:lnTo>
                  <a:lnTo>
                    <a:pt x="12700" y="12700"/>
                  </a:lnTo>
                  <a:lnTo>
                    <a:pt x="12700" y="6350"/>
                  </a:lnTo>
                  <a:close/>
                </a:path>
                <a:path w="4271645" h="657860">
                  <a:moveTo>
                    <a:pt x="4226941" y="6350"/>
                  </a:moveTo>
                  <a:lnTo>
                    <a:pt x="12700" y="6350"/>
                  </a:lnTo>
                  <a:lnTo>
                    <a:pt x="12700" y="12700"/>
                  </a:lnTo>
                  <a:lnTo>
                    <a:pt x="4226932" y="12700"/>
                  </a:lnTo>
                  <a:lnTo>
                    <a:pt x="4226941" y="6350"/>
                  </a:lnTo>
                  <a:close/>
                </a:path>
              </a:pathLst>
            </a:custGeom>
            <a:solidFill>
              <a:srgbClr val="4471C4"/>
            </a:solidFill>
          </p:spPr>
          <p:txBody>
            <a:bodyPr wrap="square" lIns="0" tIns="0" rIns="0" bIns="0" rtlCol="0"/>
            <a:lstStyle/>
            <a:p>
              <a:endParaRPr/>
            </a:p>
          </p:txBody>
        </p:sp>
      </p:grpSp>
      <p:sp>
        <p:nvSpPr>
          <p:cNvPr id="72" name="object 72"/>
          <p:cNvSpPr txBox="1"/>
          <p:nvPr/>
        </p:nvSpPr>
        <p:spPr>
          <a:xfrm>
            <a:off x="1040993" y="1016507"/>
            <a:ext cx="1067435" cy="464184"/>
          </a:xfrm>
          <a:prstGeom prst="rect">
            <a:avLst/>
          </a:prstGeom>
        </p:spPr>
        <p:txBody>
          <a:bodyPr vert="horz" wrap="square" lIns="0" tIns="12700" rIns="0" bIns="0" rtlCol="0">
            <a:spAutoFit/>
          </a:bodyPr>
          <a:lstStyle/>
          <a:p>
            <a:pPr marL="12700" marR="5080" indent="1905">
              <a:lnSpc>
                <a:spcPct val="119900"/>
              </a:lnSpc>
              <a:spcBef>
                <a:spcPts val="100"/>
              </a:spcBef>
            </a:pPr>
            <a:r>
              <a:rPr sz="1200" b="1" dirty="0">
                <a:latin typeface="Calibri"/>
                <a:cs typeface="Calibri"/>
              </a:rPr>
              <a:t>Instruction</a:t>
            </a:r>
            <a:r>
              <a:rPr sz="1200" b="1" spc="-35" dirty="0">
                <a:latin typeface="Calibri"/>
                <a:cs typeface="Calibri"/>
              </a:rPr>
              <a:t> </a:t>
            </a:r>
            <a:r>
              <a:rPr sz="1200" b="1" spc="-20" dirty="0">
                <a:latin typeface="Calibri"/>
                <a:cs typeface="Calibri"/>
              </a:rPr>
              <a:t>PC+4 </a:t>
            </a:r>
            <a:r>
              <a:rPr sz="1200" b="1" dirty="0">
                <a:latin typeface="Calibri"/>
                <a:cs typeface="Calibri"/>
              </a:rPr>
              <a:t>Branch</a:t>
            </a:r>
            <a:r>
              <a:rPr sz="1200" b="1" spc="-25" dirty="0">
                <a:latin typeface="Calibri"/>
                <a:cs typeface="Calibri"/>
              </a:rPr>
              <a:t> </a:t>
            </a:r>
            <a:r>
              <a:rPr sz="1200" b="1" spc="-10" dirty="0">
                <a:latin typeface="Calibri"/>
                <a:cs typeface="Calibri"/>
              </a:rPr>
              <a:t>Target</a:t>
            </a:r>
            <a:endParaRPr sz="1200">
              <a:latin typeface="Calibri"/>
              <a:cs typeface="Calibri"/>
            </a:endParaRPr>
          </a:p>
        </p:txBody>
      </p:sp>
      <p:sp>
        <p:nvSpPr>
          <p:cNvPr id="73" name="object 73"/>
          <p:cNvSpPr txBox="1"/>
          <p:nvPr/>
        </p:nvSpPr>
        <p:spPr>
          <a:xfrm>
            <a:off x="934008" y="2279142"/>
            <a:ext cx="394970" cy="330200"/>
          </a:xfrm>
          <a:prstGeom prst="rect">
            <a:avLst/>
          </a:prstGeom>
        </p:spPr>
        <p:txBody>
          <a:bodyPr vert="horz" wrap="square" lIns="0" tIns="12065" rIns="0" bIns="0" rtlCol="0">
            <a:spAutoFit/>
          </a:bodyPr>
          <a:lstStyle/>
          <a:p>
            <a:pPr marL="12700" marR="5080">
              <a:lnSpc>
                <a:spcPct val="100000"/>
              </a:lnSpc>
              <a:spcBef>
                <a:spcPts val="95"/>
              </a:spcBef>
            </a:pPr>
            <a:r>
              <a:rPr sz="1000" b="1" spc="-10" dirty="0">
                <a:latin typeface="Calibri"/>
                <a:cs typeface="Calibri"/>
              </a:rPr>
              <a:t>Branch Target</a:t>
            </a:r>
            <a:endParaRPr sz="1000">
              <a:latin typeface="Calibri"/>
              <a:cs typeface="Calibri"/>
            </a:endParaRPr>
          </a:p>
        </p:txBody>
      </p:sp>
      <p:sp>
        <p:nvSpPr>
          <p:cNvPr id="74" name="object 74"/>
          <p:cNvSpPr txBox="1"/>
          <p:nvPr/>
        </p:nvSpPr>
        <p:spPr>
          <a:xfrm>
            <a:off x="3430625" y="2336800"/>
            <a:ext cx="532765" cy="2192655"/>
          </a:xfrm>
          <a:prstGeom prst="rect">
            <a:avLst/>
          </a:prstGeom>
        </p:spPr>
        <p:txBody>
          <a:bodyPr vert="horz" wrap="square" lIns="0" tIns="0" rIns="0" bIns="0" rtlCol="0">
            <a:spAutoFit/>
          </a:bodyPr>
          <a:lstStyle/>
          <a:p>
            <a:pPr marL="412115">
              <a:lnSpc>
                <a:spcPts val="944"/>
              </a:lnSpc>
            </a:pPr>
            <a:r>
              <a:rPr sz="1000" b="1" spc="-5" dirty="0">
                <a:latin typeface="Calibri"/>
                <a:cs typeface="Calibri"/>
              </a:rPr>
              <a:t>I</a:t>
            </a:r>
            <a:endParaRPr sz="1000">
              <a:latin typeface="Calibri"/>
              <a:cs typeface="Calibri"/>
            </a:endParaRPr>
          </a:p>
          <a:p>
            <a:pPr marL="412115">
              <a:lnSpc>
                <a:spcPct val="100000"/>
              </a:lnSpc>
            </a:pPr>
            <a:r>
              <a:rPr sz="1000" b="1" spc="-10" dirty="0">
                <a:latin typeface="Calibri"/>
                <a:cs typeface="Calibri"/>
              </a:rPr>
              <a:t>P</a:t>
            </a: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spcBef>
                <a:spcPts val="50"/>
              </a:spcBef>
            </a:pPr>
            <a:endParaRPr sz="1250">
              <a:latin typeface="Calibri"/>
              <a:cs typeface="Calibri"/>
            </a:endParaRPr>
          </a:p>
          <a:p>
            <a:pPr>
              <a:lnSpc>
                <a:spcPct val="100000"/>
              </a:lnSpc>
              <a:spcBef>
                <a:spcPts val="5"/>
              </a:spcBef>
            </a:pPr>
            <a:r>
              <a:rPr sz="1200" b="1" dirty="0">
                <a:latin typeface="Calibri"/>
                <a:cs typeface="Calibri"/>
              </a:rPr>
              <a:t>r</a:t>
            </a:r>
            <a:endParaRPr sz="1200">
              <a:latin typeface="Calibri"/>
              <a:cs typeface="Calibri"/>
            </a:endParaRPr>
          </a:p>
          <a:p>
            <a:pPr>
              <a:lnSpc>
                <a:spcPct val="100000"/>
              </a:lnSpc>
            </a:pPr>
            <a:endParaRPr sz="1200">
              <a:latin typeface="Calibri"/>
              <a:cs typeface="Calibri"/>
            </a:endParaRPr>
          </a:p>
          <a:p>
            <a:pPr>
              <a:lnSpc>
                <a:spcPct val="100000"/>
              </a:lnSpc>
            </a:pPr>
            <a:endParaRPr sz="1200">
              <a:latin typeface="Calibri"/>
              <a:cs typeface="Calibri"/>
            </a:endParaRPr>
          </a:p>
          <a:p>
            <a:pPr>
              <a:lnSpc>
                <a:spcPct val="100000"/>
              </a:lnSpc>
            </a:pPr>
            <a:endParaRPr sz="1200">
              <a:latin typeface="Calibri"/>
              <a:cs typeface="Calibri"/>
            </a:endParaRPr>
          </a:p>
          <a:p>
            <a:pPr>
              <a:lnSpc>
                <a:spcPct val="100000"/>
              </a:lnSpc>
            </a:pPr>
            <a:endParaRPr sz="1200">
              <a:latin typeface="Calibri"/>
              <a:cs typeface="Calibri"/>
            </a:endParaRPr>
          </a:p>
          <a:p>
            <a:pPr marL="431800">
              <a:lnSpc>
                <a:spcPct val="100000"/>
              </a:lnSpc>
              <a:spcBef>
                <a:spcPts val="850"/>
              </a:spcBef>
            </a:pPr>
            <a:r>
              <a:rPr sz="1200" spc="-5" dirty="0">
                <a:latin typeface="Calibri"/>
                <a:cs typeface="Calibri"/>
              </a:rPr>
              <a:t>O</a:t>
            </a:r>
            <a:endParaRPr sz="1200">
              <a:latin typeface="Calibri"/>
              <a:cs typeface="Calibri"/>
            </a:endParaRPr>
          </a:p>
          <a:p>
            <a:pPr marL="431800">
              <a:lnSpc>
                <a:spcPct val="100000"/>
              </a:lnSpc>
            </a:pPr>
            <a:r>
              <a:rPr sz="1200" b="1" dirty="0">
                <a:latin typeface="Calibri"/>
                <a:cs typeface="Calibri"/>
              </a:rPr>
              <a:t>o</a:t>
            </a:r>
            <a:endParaRPr sz="1200">
              <a:latin typeface="Calibri"/>
              <a:cs typeface="Calibri"/>
            </a:endParaRPr>
          </a:p>
        </p:txBody>
      </p:sp>
      <p:pic>
        <p:nvPicPr>
          <p:cNvPr id="75" name="object 75"/>
          <p:cNvPicPr/>
          <p:nvPr/>
        </p:nvPicPr>
        <p:blipFill>
          <a:blip r:embed="rId7" cstate="print"/>
          <a:stretch>
            <a:fillRect/>
          </a:stretch>
        </p:blipFill>
        <p:spPr>
          <a:xfrm>
            <a:off x="4735067" y="2208276"/>
            <a:ext cx="159639" cy="76200"/>
          </a:xfrm>
          <a:prstGeom prst="rect">
            <a:avLst/>
          </a:prstGeom>
        </p:spPr>
      </p:pic>
      <p:sp>
        <p:nvSpPr>
          <p:cNvPr id="76" name="object 76"/>
          <p:cNvSpPr/>
          <p:nvPr/>
        </p:nvSpPr>
        <p:spPr>
          <a:xfrm>
            <a:off x="2800858" y="1478025"/>
            <a:ext cx="7718425" cy="4214495"/>
          </a:xfrm>
          <a:custGeom>
            <a:avLst/>
            <a:gdLst/>
            <a:ahLst/>
            <a:cxnLst/>
            <a:rect l="l" t="t" r="r" b="b"/>
            <a:pathLst>
              <a:path w="7718425" h="4214495">
                <a:moveTo>
                  <a:pt x="4888611" y="1054608"/>
                </a:moveTo>
                <a:lnTo>
                  <a:pt x="4856848" y="1054938"/>
                </a:lnTo>
                <a:lnTo>
                  <a:pt x="4851400" y="560959"/>
                </a:lnTo>
                <a:lnTo>
                  <a:pt x="4838700" y="561213"/>
                </a:lnTo>
                <a:lnTo>
                  <a:pt x="4844135" y="1055065"/>
                </a:lnTo>
                <a:lnTo>
                  <a:pt x="4812411" y="1055370"/>
                </a:lnTo>
                <a:lnTo>
                  <a:pt x="4851400" y="1131189"/>
                </a:lnTo>
                <a:lnTo>
                  <a:pt x="4882185" y="1067816"/>
                </a:lnTo>
                <a:lnTo>
                  <a:pt x="4888611" y="1054608"/>
                </a:lnTo>
                <a:close/>
              </a:path>
              <a:path w="7718425" h="4214495">
                <a:moveTo>
                  <a:pt x="5218176" y="3919728"/>
                </a:moveTo>
                <a:lnTo>
                  <a:pt x="5211826" y="3907028"/>
                </a:lnTo>
                <a:lnTo>
                  <a:pt x="5180076" y="3843528"/>
                </a:lnTo>
                <a:lnTo>
                  <a:pt x="5141976" y="3919728"/>
                </a:lnTo>
                <a:lnTo>
                  <a:pt x="5173726" y="3919728"/>
                </a:lnTo>
                <a:lnTo>
                  <a:pt x="5173726" y="4201528"/>
                </a:lnTo>
                <a:lnTo>
                  <a:pt x="12700" y="4201528"/>
                </a:lnTo>
                <a:lnTo>
                  <a:pt x="12700" y="3837686"/>
                </a:lnTo>
                <a:lnTo>
                  <a:pt x="0" y="3837686"/>
                </a:lnTo>
                <a:lnTo>
                  <a:pt x="0" y="4214228"/>
                </a:lnTo>
                <a:lnTo>
                  <a:pt x="5186426" y="4214228"/>
                </a:lnTo>
                <a:lnTo>
                  <a:pt x="5186426" y="4207878"/>
                </a:lnTo>
                <a:lnTo>
                  <a:pt x="5186426" y="4201528"/>
                </a:lnTo>
                <a:lnTo>
                  <a:pt x="5186426" y="3919728"/>
                </a:lnTo>
                <a:lnTo>
                  <a:pt x="5218176" y="3919728"/>
                </a:lnTo>
                <a:close/>
              </a:path>
              <a:path w="7718425" h="4214495">
                <a:moveTo>
                  <a:pt x="6056376" y="1402334"/>
                </a:moveTo>
                <a:lnTo>
                  <a:pt x="6043676" y="1395984"/>
                </a:lnTo>
                <a:lnTo>
                  <a:pt x="5980176" y="1364234"/>
                </a:lnTo>
                <a:lnTo>
                  <a:pt x="5980176" y="1395984"/>
                </a:lnTo>
                <a:lnTo>
                  <a:pt x="5689346" y="1395984"/>
                </a:lnTo>
                <a:lnTo>
                  <a:pt x="5689346" y="1408684"/>
                </a:lnTo>
                <a:lnTo>
                  <a:pt x="5980176" y="1408684"/>
                </a:lnTo>
                <a:lnTo>
                  <a:pt x="5980176" y="1440434"/>
                </a:lnTo>
                <a:lnTo>
                  <a:pt x="6043676" y="1408684"/>
                </a:lnTo>
                <a:lnTo>
                  <a:pt x="6056376" y="1402334"/>
                </a:lnTo>
                <a:close/>
              </a:path>
              <a:path w="7718425" h="4214495">
                <a:moveTo>
                  <a:pt x="7718425" y="158750"/>
                </a:moveTo>
                <a:lnTo>
                  <a:pt x="7686675" y="158750"/>
                </a:lnTo>
                <a:lnTo>
                  <a:pt x="7686675" y="12700"/>
                </a:lnTo>
                <a:lnTo>
                  <a:pt x="7686675" y="6350"/>
                </a:lnTo>
                <a:lnTo>
                  <a:pt x="7686675" y="0"/>
                </a:lnTo>
                <a:lnTo>
                  <a:pt x="5173980" y="0"/>
                </a:lnTo>
                <a:lnTo>
                  <a:pt x="5173980" y="240284"/>
                </a:lnTo>
                <a:lnTo>
                  <a:pt x="5186680" y="240284"/>
                </a:lnTo>
                <a:lnTo>
                  <a:pt x="5186680" y="12700"/>
                </a:lnTo>
                <a:lnTo>
                  <a:pt x="7673975" y="12700"/>
                </a:lnTo>
                <a:lnTo>
                  <a:pt x="7673975" y="158750"/>
                </a:lnTo>
                <a:lnTo>
                  <a:pt x="7642225" y="158750"/>
                </a:lnTo>
                <a:lnTo>
                  <a:pt x="7680325" y="234950"/>
                </a:lnTo>
                <a:lnTo>
                  <a:pt x="7712075" y="171450"/>
                </a:lnTo>
                <a:lnTo>
                  <a:pt x="7718425" y="158750"/>
                </a:lnTo>
                <a:close/>
              </a:path>
            </a:pathLst>
          </a:custGeom>
          <a:solidFill>
            <a:srgbClr val="4471C4"/>
          </a:solidFill>
        </p:spPr>
        <p:txBody>
          <a:bodyPr wrap="square" lIns="0" tIns="0" rIns="0" bIns="0" rtlCol="0"/>
          <a:lstStyle/>
          <a:p>
            <a:endParaRPr/>
          </a:p>
        </p:txBody>
      </p:sp>
      <p:sp>
        <p:nvSpPr>
          <p:cNvPr id="77" name="object 77"/>
          <p:cNvSpPr txBox="1"/>
          <p:nvPr/>
        </p:nvSpPr>
        <p:spPr>
          <a:xfrm>
            <a:off x="7231126" y="1963673"/>
            <a:ext cx="337185"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Addr</a:t>
            </a:r>
            <a:endParaRPr sz="1200">
              <a:latin typeface="Calibri"/>
              <a:cs typeface="Calibri"/>
            </a:endParaRPr>
          </a:p>
        </p:txBody>
      </p:sp>
      <p:sp>
        <p:nvSpPr>
          <p:cNvPr id="78" name="object 78"/>
          <p:cNvSpPr txBox="1"/>
          <p:nvPr/>
        </p:nvSpPr>
        <p:spPr>
          <a:xfrm>
            <a:off x="8469248" y="2849956"/>
            <a:ext cx="437515" cy="391795"/>
          </a:xfrm>
          <a:prstGeom prst="rect">
            <a:avLst/>
          </a:prstGeom>
        </p:spPr>
        <p:txBody>
          <a:bodyPr vert="horz" wrap="square" lIns="0" tIns="12700" rIns="0" bIns="0" rtlCol="0">
            <a:spAutoFit/>
          </a:bodyPr>
          <a:lstStyle/>
          <a:p>
            <a:pPr marL="12700" marR="5080">
              <a:lnSpc>
                <a:spcPct val="100000"/>
              </a:lnSpc>
              <a:spcBef>
                <a:spcPts val="100"/>
              </a:spcBef>
            </a:pPr>
            <a:r>
              <a:rPr sz="1200" b="1" spc="-700" dirty="0">
                <a:latin typeface="Calibri"/>
                <a:cs typeface="Calibri"/>
              </a:rPr>
              <a:t>R</a:t>
            </a:r>
            <a:r>
              <a:rPr sz="1200" b="1" spc="-35" dirty="0">
                <a:latin typeface="Calibri"/>
                <a:cs typeface="Calibri"/>
              </a:rPr>
              <a:t>R</a:t>
            </a:r>
            <a:r>
              <a:rPr sz="1200" b="1" spc="-625" dirty="0">
                <a:latin typeface="Calibri"/>
                <a:cs typeface="Calibri"/>
              </a:rPr>
              <a:t>e</a:t>
            </a:r>
            <a:r>
              <a:rPr sz="1200" b="1" spc="-30" dirty="0">
                <a:latin typeface="Calibri"/>
                <a:cs typeface="Calibri"/>
              </a:rPr>
              <a:t>e</a:t>
            </a:r>
            <a:r>
              <a:rPr sz="1200" b="1" spc="-615" dirty="0">
                <a:latin typeface="Calibri"/>
                <a:cs typeface="Calibri"/>
              </a:rPr>
              <a:t>a</a:t>
            </a:r>
            <a:r>
              <a:rPr sz="1200" b="1" spc="-30" dirty="0">
                <a:latin typeface="Calibri"/>
                <a:cs typeface="Calibri"/>
              </a:rPr>
              <a:t>a</a:t>
            </a:r>
            <a:r>
              <a:rPr sz="1200" b="1" spc="-665" dirty="0">
                <a:latin typeface="Calibri"/>
                <a:cs typeface="Calibri"/>
              </a:rPr>
              <a:t>d</a:t>
            </a:r>
            <a:r>
              <a:rPr sz="1200" b="1" spc="-20" dirty="0">
                <a:latin typeface="Calibri"/>
                <a:cs typeface="Calibri"/>
              </a:rPr>
              <a:t>d</a:t>
            </a:r>
            <a:r>
              <a:rPr sz="1200" b="1" spc="500" dirty="0">
                <a:latin typeface="Calibri"/>
                <a:cs typeface="Calibri"/>
              </a:rPr>
              <a:t> </a:t>
            </a:r>
            <a:r>
              <a:rPr sz="1200" b="1" spc="-760" dirty="0">
                <a:latin typeface="Calibri"/>
                <a:cs typeface="Calibri"/>
              </a:rPr>
              <a:t>D</a:t>
            </a:r>
            <a:r>
              <a:rPr sz="1200" b="1" spc="-5" dirty="0">
                <a:latin typeface="Calibri"/>
                <a:cs typeface="Calibri"/>
              </a:rPr>
              <a:t>D</a:t>
            </a:r>
            <a:r>
              <a:rPr sz="1200" b="1" spc="-595" dirty="0">
                <a:latin typeface="Calibri"/>
                <a:cs typeface="Calibri"/>
              </a:rPr>
              <a:t>a</a:t>
            </a:r>
            <a:r>
              <a:rPr sz="1200" b="1" spc="-20" dirty="0">
                <a:latin typeface="Calibri"/>
                <a:cs typeface="Calibri"/>
              </a:rPr>
              <a:t>a</a:t>
            </a:r>
            <a:r>
              <a:rPr sz="1200" b="1" spc="-420" dirty="0">
                <a:latin typeface="Calibri"/>
                <a:cs typeface="Calibri"/>
              </a:rPr>
              <a:t>t</a:t>
            </a:r>
            <a:r>
              <a:rPr sz="1200" b="1" spc="-10" dirty="0">
                <a:latin typeface="Calibri"/>
                <a:cs typeface="Calibri"/>
              </a:rPr>
              <a:t>t</a:t>
            </a:r>
            <a:r>
              <a:rPr sz="1200" b="1" spc="-595" dirty="0">
                <a:latin typeface="Calibri"/>
                <a:cs typeface="Calibri"/>
              </a:rPr>
              <a:t>a</a:t>
            </a:r>
            <a:r>
              <a:rPr sz="1200" b="1" dirty="0">
                <a:latin typeface="Calibri"/>
                <a:cs typeface="Calibri"/>
              </a:rPr>
              <a:t>a</a:t>
            </a:r>
            <a:r>
              <a:rPr sz="1200" b="1" spc="-5" dirty="0">
                <a:latin typeface="Calibri"/>
                <a:cs typeface="Calibri"/>
              </a:rPr>
              <a:t> </a:t>
            </a:r>
            <a:r>
              <a:rPr sz="1200" b="1" spc="-690" dirty="0">
                <a:latin typeface="Calibri"/>
                <a:cs typeface="Calibri"/>
              </a:rPr>
              <a:t>C</a:t>
            </a:r>
            <a:r>
              <a:rPr sz="1200" b="1" spc="-55" dirty="0">
                <a:latin typeface="Calibri"/>
                <a:cs typeface="Calibri"/>
              </a:rPr>
              <a:t>C</a:t>
            </a:r>
            <a:endParaRPr sz="1200">
              <a:latin typeface="Calibri"/>
              <a:cs typeface="Calibri"/>
            </a:endParaRPr>
          </a:p>
        </p:txBody>
      </p:sp>
      <p:sp>
        <p:nvSpPr>
          <p:cNvPr id="79" name="object 79"/>
          <p:cNvSpPr txBox="1"/>
          <p:nvPr/>
        </p:nvSpPr>
        <p:spPr>
          <a:xfrm>
            <a:off x="9933431" y="2578607"/>
            <a:ext cx="1120140" cy="725805"/>
          </a:xfrm>
          <a:prstGeom prst="rect">
            <a:avLst/>
          </a:prstGeom>
          <a:solidFill>
            <a:srgbClr val="4471C4"/>
          </a:solidFill>
          <a:ln w="12700">
            <a:solidFill>
              <a:srgbClr val="2E528F"/>
            </a:solidFill>
          </a:ln>
        </p:spPr>
        <p:txBody>
          <a:bodyPr vert="horz" wrap="square" lIns="0" tIns="55244" rIns="0" bIns="0" rtlCol="0">
            <a:spAutoFit/>
          </a:bodyPr>
          <a:lstStyle/>
          <a:p>
            <a:pPr marL="92075">
              <a:lnSpc>
                <a:spcPct val="100000"/>
              </a:lnSpc>
              <a:spcBef>
                <a:spcPts val="434"/>
              </a:spcBef>
            </a:pPr>
            <a:r>
              <a:rPr sz="1800" spc="-10" dirty="0">
                <a:solidFill>
                  <a:srgbClr val="FFFFFF"/>
                </a:solidFill>
                <a:latin typeface="Calibri"/>
                <a:cs typeface="Calibri"/>
              </a:rPr>
              <a:t>Register</a:t>
            </a:r>
            <a:endParaRPr sz="1800">
              <a:latin typeface="Calibri"/>
              <a:cs typeface="Calibri"/>
            </a:endParaRPr>
          </a:p>
          <a:p>
            <a:pPr marL="92075">
              <a:lnSpc>
                <a:spcPct val="100000"/>
              </a:lnSpc>
            </a:pPr>
            <a:r>
              <a:rPr sz="1800" spc="-10" dirty="0">
                <a:solidFill>
                  <a:srgbClr val="FFFFFF"/>
                </a:solidFill>
                <a:latin typeface="Calibri"/>
                <a:cs typeface="Calibri"/>
              </a:rPr>
              <a:t>Writeback</a:t>
            </a:r>
            <a:endParaRPr sz="1800">
              <a:latin typeface="Calibri"/>
              <a:cs typeface="Calibri"/>
            </a:endParaRPr>
          </a:p>
        </p:txBody>
      </p:sp>
      <p:sp>
        <p:nvSpPr>
          <p:cNvPr id="80" name="object 80"/>
          <p:cNvSpPr/>
          <p:nvPr/>
        </p:nvSpPr>
        <p:spPr>
          <a:xfrm>
            <a:off x="10090658" y="2195829"/>
            <a:ext cx="733425" cy="394970"/>
          </a:xfrm>
          <a:custGeom>
            <a:avLst/>
            <a:gdLst/>
            <a:ahLst/>
            <a:cxnLst/>
            <a:rect l="l" t="t" r="r" b="b"/>
            <a:pathLst>
              <a:path w="733425" h="394969">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69">
                <a:moveTo>
                  <a:pt x="733044" y="294259"/>
                </a:moveTo>
                <a:lnTo>
                  <a:pt x="701268" y="295275"/>
                </a:lnTo>
                <a:lnTo>
                  <a:pt x="691896" y="0"/>
                </a:lnTo>
                <a:lnTo>
                  <a:pt x="679196" y="508"/>
                </a:lnTo>
                <a:lnTo>
                  <a:pt x="688568" y="295668"/>
                </a:lnTo>
                <a:lnTo>
                  <a:pt x="656844" y="296672"/>
                </a:lnTo>
                <a:lnTo>
                  <a:pt x="697357" y="371729"/>
                </a:lnTo>
                <a:lnTo>
                  <a:pt x="726541" y="308356"/>
                </a:lnTo>
                <a:lnTo>
                  <a:pt x="733044" y="294259"/>
                </a:lnTo>
                <a:close/>
              </a:path>
            </a:pathLst>
          </a:custGeom>
          <a:solidFill>
            <a:srgbClr val="4471C4"/>
          </a:solidFill>
        </p:spPr>
        <p:txBody>
          <a:bodyPr wrap="square" lIns="0" tIns="0" rIns="0" bIns="0" rtlCol="0"/>
          <a:lstStyle/>
          <a:p>
            <a:endParaRPr/>
          </a:p>
        </p:txBody>
      </p:sp>
      <p:sp>
        <p:nvSpPr>
          <p:cNvPr id="81" name="object 81"/>
          <p:cNvSpPr txBox="1"/>
          <p:nvPr/>
        </p:nvSpPr>
        <p:spPr>
          <a:xfrm>
            <a:off x="9382506" y="1956561"/>
            <a:ext cx="864235" cy="391160"/>
          </a:xfrm>
          <a:prstGeom prst="rect">
            <a:avLst/>
          </a:prstGeom>
        </p:spPr>
        <p:txBody>
          <a:bodyPr vert="horz" wrap="square" lIns="0" tIns="12700" rIns="0" bIns="0" rtlCol="0">
            <a:spAutoFit/>
          </a:bodyPr>
          <a:lstStyle/>
          <a:p>
            <a:pPr marL="12700"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10" dirty="0">
                <a:latin typeface="Calibri"/>
                <a:cs typeface="Calibri"/>
              </a:rPr>
              <a:t> </a:t>
            </a:r>
            <a:r>
              <a:rPr sz="1200" b="1" spc="-20" dirty="0">
                <a:latin typeface="Calibri"/>
                <a:cs typeface="Calibri"/>
              </a:rPr>
              <a:t>Data</a:t>
            </a:r>
            <a:endParaRPr sz="1200">
              <a:latin typeface="Calibri"/>
              <a:cs typeface="Calibri"/>
            </a:endParaRPr>
          </a:p>
        </p:txBody>
      </p:sp>
      <p:sp>
        <p:nvSpPr>
          <p:cNvPr id="82" name="object 82"/>
          <p:cNvSpPr txBox="1"/>
          <p:nvPr/>
        </p:nvSpPr>
        <p:spPr>
          <a:xfrm>
            <a:off x="10510266" y="1946528"/>
            <a:ext cx="864235" cy="391160"/>
          </a:xfrm>
          <a:prstGeom prst="rect">
            <a:avLst/>
          </a:prstGeom>
        </p:spPr>
        <p:txBody>
          <a:bodyPr vert="horz" wrap="square" lIns="0" tIns="12700" rIns="0" bIns="0" rtlCol="0">
            <a:spAutoFit/>
          </a:bodyPr>
          <a:lstStyle/>
          <a:p>
            <a:pPr marL="12700"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25" dirty="0">
                <a:latin typeface="Calibri"/>
                <a:cs typeface="Calibri"/>
              </a:rPr>
              <a:t> </a:t>
            </a:r>
            <a:r>
              <a:rPr sz="1200" b="1" spc="-10" dirty="0">
                <a:latin typeface="Calibri"/>
                <a:cs typeface="Calibri"/>
              </a:rPr>
              <a:t>Select</a:t>
            </a:r>
            <a:endParaRPr sz="1200">
              <a:latin typeface="Calibri"/>
              <a:cs typeface="Calibri"/>
            </a:endParaRPr>
          </a:p>
        </p:txBody>
      </p:sp>
      <p:sp>
        <p:nvSpPr>
          <p:cNvPr id="83" name="object 83"/>
          <p:cNvSpPr/>
          <p:nvPr/>
        </p:nvSpPr>
        <p:spPr>
          <a:xfrm>
            <a:off x="10157714" y="3293109"/>
            <a:ext cx="733425" cy="394970"/>
          </a:xfrm>
          <a:custGeom>
            <a:avLst/>
            <a:gdLst/>
            <a:ahLst/>
            <a:cxnLst/>
            <a:rect l="l" t="t" r="r" b="b"/>
            <a:pathLst>
              <a:path w="733425" h="394970">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70">
                <a:moveTo>
                  <a:pt x="733044" y="294271"/>
                </a:moveTo>
                <a:lnTo>
                  <a:pt x="701268" y="295275"/>
                </a:lnTo>
                <a:lnTo>
                  <a:pt x="691896" y="0"/>
                </a:lnTo>
                <a:lnTo>
                  <a:pt x="679196" y="508"/>
                </a:lnTo>
                <a:lnTo>
                  <a:pt x="688568" y="295668"/>
                </a:lnTo>
                <a:lnTo>
                  <a:pt x="656844" y="296684"/>
                </a:lnTo>
                <a:lnTo>
                  <a:pt x="697357" y="371729"/>
                </a:lnTo>
                <a:lnTo>
                  <a:pt x="726541" y="308356"/>
                </a:lnTo>
                <a:lnTo>
                  <a:pt x="733044" y="294271"/>
                </a:lnTo>
                <a:close/>
              </a:path>
            </a:pathLst>
          </a:custGeom>
          <a:solidFill>
            <a:srgbClr val="4471C4"/>
          </a:solidFill>
        </p:spPr>
        <p:txBody>
          <a:bodyPr wrap="square" lIns="0" tIns="0" rIns="0" bIns="0" rtlCol="0"/>
          <a:lstStyle/>
          <a:p>
            <a:endParaRPr/>
          </a:p>
        </p:txBody>
      </p:sp>
      <p:sp>
        <p:nvSpPr>
          <p:cNvPr id="84" name="object 84"/>
          <p:cNvSpPr txBox="1"/>
          <p:nvPr/>
        </p:nvSpPr>
        <p:spPr>
          <a:xfrm>
            <a:off x="10914380" y="3534917"/>
            <a:ext cx="404495" cy="574040"/>
          </a:xfrm>
          <a:prstGeom prst="rect">
            <a:avLst/>
          </a:prstGeom>
        </p:spPr>
        <p:txBody>
          <a:bodyPr vert="horz" wrap="square" lIns="0" tIns="12700" rIns="0" bIns="0" rtlCol="0">
            <a:spAutoFit/>
          </a:bodyPr>
          <a:lstStyle/>
          <a:p>
            <a:pPr marL="12700" marR="5080" algn="just">
              <a:lnSpc>
                <a:spcPct val="100000"/>
              </a:lnSpc>
              <a:spcBef>
                <a:spcPts val="100"/>
              </a:spcBef>
            </a:pPr>
            <a:r>
              <a:rPr sz="1200" b="1" spc="-10" dirty="0">
                <a:latin typeface="Calibri"/>
                <a:cs typeface="Calibri"/>
              </a:rPr>
              <a:t>Write </a:t>
            </a:r>
            <a:r>
              <a:rPr sz="1200" b="1" dirty="0">
                <a:latin typeface="Calibri"/>
                <a:cs typeface="Calibri"/>
              </a:rPr>
              <a:t>Reg</a:t>
            </a:r>
            <a:r>
              <a:rPr sz="1200" b="1" spc="-15" dirty="0">
                <a:latin typeface="Calibri"/>
                <a:cs typeface="Calibri"/>
              </a:rPr>
              <a:t> </a:t>
            </a:r>
            <a:r>
              <a:rPr sz="1200" b="1" spc="-50" dirty="0">
                <a:latin typeface="Calibri"/>
                <a:cs typeface="Calibri"/>
              </a:rPr>
              <a:t>C </a:t>
            </a:r>
            <a:r>
              <a:rPr sz="1200" b="1" spc="-10" dirty="0">
                <a:latin typeface="Calibri"/>
                <a:cs typeface="Calibri"/>
              </a:rPr>
              <a:t>Select</a:t>
            </a:r>
            <a:endParaRPr sz="1200">
              <a:latin typeface="Calibri"/>
              <a:cs typeface="Calibri"/>
            </a:endParaRPr>
          </a:p>
        </p:txBody>
      </p:sp>
      <p:sp>
        <p:nvSpPr>
          <p:cNvPr id="85" name="object 85"/>
          <p:cNvSpPr txBox="1"/>
          <p:nvPr/>
        </p:nvSpPr>
        <p:spPr>
          <a:xfrm>
            <a:off x="7745730" y="4142994"/>
            <a:ext cx="723265" cy="391160"/>
          </a:xfrm>
          <a:prstGeom prst="rect">
            <a:avLst/>
          </a:prstGeom>
        </p:spPr>
        <p:txBody>
          <a:bodyPr vert="horz" wrap="square" lIns="0" tIns="12700" rIns="0" bIns="0" rtlCol="0">
            <a:spAutoFit/>
          </a:bodyPr>
          <a:lstStyle/>
          <a:p>
            <a:pPr marL="12700" marR="5080">
              <a:lnSpc>
                <a:spcPct val="100000"/>
              </a:lnSpc>
              <a:spcBef>
                <a:spcPts val="100"/>
              </a:spcBef>
            </a:pPr>
            <a:r>
              <a:rPr sz="1200" spc="-10" dirty="0">
                <a:latin typeface="Calibri"/>
                <a:cs typeface="Calibri"/>
              </a:rPr>
              <a:t>MemRead/ MemWrite</a:t>
            </a:r>
            <a:endParaRPr sz="1200">
              <a:latin typeface="Calibri"/>
              <a:cs typeface="Calibri"/>
            </a:endParaRPr>
          </a:p>
        </p:txBody>
      </p:sp>
      <p:sp>
        <p:nvSpPr>
          <p:cNvPr id="86" name="object 86"/>
          <p:cNvSpPr txBox="1"/>
          <p:nvPr/>
        </p:nvSpPr>
        <p:spPr>
          <a:xfrm>
            <a:off x="220472" y="5036261"/>
            <a:ext cx="1619885" cy="300355"/>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Instruction</a:t>
            </a:r>
            <a:r>
              <a:rPr sz="1800" b="1" spc="-40" dirty="0">
                <a:latin typeface="Calibri"/>
                <a:cs typeface="Calibri"/>
              </a:rPr>
              <a:t> </a:t>
            </a:r>
            <a:r>
              <a:rPr sz="1800" b="1" spc="-10" dirty="0">
                <a:latin typeface="Calibri"/>
                <a:cs typeface="Calibri"/>
              </a:rPr>
              <a:t>Fetch</a:t>
            </a:r>
            <a:endParaRPr sz="1800">
              <a:latin typeface="Calibri"/>
              <a:cs typeface="Calibri"/>
            </a:endParaRPr>
          </a:p>
        </p:txBody>
      </p:sp>
      <p:sp>
        <p:nvSpPr>
          <p:cNvPr id="87" name="object 87"/>
          <p:cNvSpPr txBox="1"/>
          <p:nvPr/>
        </p:nvSpPr>
        <p:spPr>
          <a:xfrm>
            <a:off x="2198370" y="4845253"/>
            <a:ext cx="2320290" cy="1315720"/>
          </a:xfrm>
          <a:prstGeom prst="rect">
            <a:avLst/>
          </a:prstGeom>
        </p:spPr>
        <p:txBody>
          <a:bodyPr vert="horz" wrap="square" lIns="0" tIns="12700" rIns="0" bIns="0" rtlCol="0">
            <a:spAutoFit/>
          </a:bodyPr>
          <a:lstStyle/>
          <a:p>
            <a:pPr marL="139065">
              <a:lnSpc>
                <a:spcPts val="191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4</a:t>
            </a:r>
            <a:endParaRPr sz="1800">
              <a:latin typeface="Calibri"/>
              <a:cs typeface="Calibri"/>
            </a:endParaRPr>
          </a:p>
          <a:p>
            <a:pPr marL="12700">
              <a:lnSpc>
                <a:spcPts val="1910"/>
              </a:lnSpc>
              <a:tabLst>
                <a:tab pos="1570355" algn="l"/>
              </a:tabLst>
            </a:pPr>
            <a:r>
              <a:rPr sz="1800" b="1" spc="-25" dirty="0">
                <a:latin typeface="Calibri"/>
                <a:cs typeface="Calibri"/>
              </a:rPr>
              <a:t>Instr.</a:t>
            </a:r>
            <a:r>
              <a:rPr sz="1800" b="1" spc="-65" dirty="0">
                <a:latin typeface="Calibri"/>
                <a:cs typeface="Calibri"/>
              </a:rPr>
              <a:t> </a:t>
            </a:r>
            <a:r>
              <a:rPr sz="1800" b="1" spc="-10" dirty="0">
                <a:latin typeface="Calibri"/>
                <a:cs typeface="Calibri"/>
              </a:rPr>
              <a:t>Decode</a:t>
            </a:r>
            <a:r>
              <a:rPr sz="1800" b="1" dirty="0">
                <a:latin typeface="Calibri"/>
                <a:cs typeface="Calibri"/>
              </a:rPr>
              <a:t>	</a:t>
            </a:r>
            <a:r>
              <a:rPr sz="1800" b="1" spc="-10" dirty="0">
                <a:latin typeface="Calibri"/>
                <a:cs typeface="Calibri"/>
              </a:rPr>
              <a:t>Execute</a:t>
            </a:r>
            <a:endParaRPr sz="1800">
              <a:latin typeface="Calibri"/>
              <a:cs typeface="Calibri"/>
            </a:endParaRPr>
          </a:p>
          <a:p>
            <a:pPr marL="515620" marR="299085" indent="131445">
              <a:lnSpc>
                <a:spcPct val="143700"/>
              </a:lnSpc>
              <a:spcBef>
                <a:spcPts val="450"/>
              </a:spcBef>
            </a:pPr>
            <a:r>
              <a:rPr sz="1200" b="1" dirty="0">
                <a:latin typeface="Calibri"/>
                <a:cs typeface="Calibri"/>
              </a:rPr>
              <a:t>Read</a:t>
            </a:r>
            <a:r>
              <a:rPr sz="1200" b="1" spc="-20" dirty="0">
                <a:latin typeface="Calibri"/>
                <a:cs typeface="Calibri"/>
              </a:rPr>
              <a:t> </a:t>
            </a:r>
            <a:r>
              <a:rPr sz="1200" b="1" dirty="0">
                <a:latin typeface="Calibri"/>
                <a:cs typeface="Calibri"/>
              </a:rPr>
              <a:t>Regs</a:t>
            </a:r>
            <a:r>
              <a:rPr sz="1200" b="1" spc="-10" dirty="0">
                <a:latin typeface="Calibri"/>
                <a:cs typeface="Calibri"/>
              </a:rPr>
              <a:t> </a:t>
            </a:r>
            <a:r>
              <a:rPr sz="1200" b="1" dirty="0">
                <a:latin typeface="Calibri"/>
                <a:cs typeface="Calibri"/>
              </a:rPr>
              <a:t>A</a:t>
            </a:r>
            <a:r>
              <a:rPr sz="1200" b="1" spc="-20" dirty="0">
                <a:latin typeface="Calibri"/>
                <a:cs typeface="Calibri"/>
              </a:rPr>
              <a:t> </a:t>
            </a:r>
            <a:r>
              <a:rPr sz="1200" b="1" dirty="0">
                <a:latin typeface="Calibri"/>
                <a:cs typeface="Calibri"/>
              </a:rPr>
              <a:t>&amp; B</a:t>
            </a:r>
            <a:r>
              <a:rPr sz="1200" b="1" spc="-10" dirty="0">
                <a:latin typeface="Calibri"/>
                <a:cs typeface="Calibri"/>
              </a:rPr>
              <a:t> </a:t>
            </a:r>
            <a:r>
              <a:rPr sz="1200" b="1" spc="-20" dirty="0">
                <a:latin typeface="Calibri"/>
                <a:cs typeface="Calibri"/>
              </a:rPr>
              <a:t>Data </a:t>
            </a:r>
            <a:r>
              <a:rPr sz="1200" b="1" spc="-10" dirty="0">
                <a:latin typeface="Calibri"/>
                <a:cs typeface="Calibri"/>
              </a:rPr>
              <a:t>Write</a:t>
            </a:r>
            <a:r>
              <a:rPr sz="1200" b="1" spc="-4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10" dirty="0">
                <a:latin typeface="Calibri"/>
                <a:cs typeface="Calibri"/>
              </a:rPr>
              <a:t>Select</a:t>
            </a:r>
            <a:endParaRPr sz="1200">
              <a:latin typeface="Calibri"/>
              <a:cs typeface="Calibri"/>
            </a:endParaRPr>
          </a:p>
          <a:p>
            <a:pPr marL="385445">
              <a:lnSpc>
                <a:spcPct val="100000"/>
              </a:lnSpc>
              <a:spcBef>
                <a:spcPts val="315"/>
              </a:spcBef>
            </a:pPr>
            <a:r>
              <a:rPr sz="1200" b="1" spc="-10" dirty="0">
                <a:latin typeface="Calibri"/>
                <a:cs typeface="Calibri"/>
              </a:rPr>
              <a:t>Write</a:t>
            </a:r>
            <a:r>
              <a:rPr sz="1200" b="1" spc="-5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20" dirty="0">
                <a:latin typeface="Calibri"/>
                <a:cs typeface="Calibri"/>
              </a:rPr>
              <a:t>Data</a:t>
            </a:r>
            <a:endParaRPr sz="1200">
              <a:latin typeface="Calibri"/>
              <a:cs typeface="Calibri"/>
            </a:endParaRPr>
          </a:p>
        </p:txBody>
      </p:sp>
      <p:sp>
        <p:nvSpPr>
          <p:cNvPr id="88" name="object 88"/>
          <p:cNvSpPr txBox="1"/>
          <p:nvPr/>
        </p:nvSpPr>
        <p:spPr>
          <a:xfrm>
            <a:off x="7016622" y="5038725"/>
            <a:ext cx="84010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Memory</a:t>
            </a:r>
            <a:endParaRPr sz="1800">
              <a:latin typeface="Calibri"/>
              <a:cs typeface="Calibri"/>
            </a:endParaRPr>
          </a:p>
        </p:txBody>
      </p:sp>
      <p:sp>
        <p:nvSpPr>
          <p:cNvPr id="89" name="object 89"/>
          <p:cNvSpPr txBox="1"/>
          <p:nvPr/>
        </p:nvSpPr>
        <p:spPr>
          <a:xfrm>
            <a:off x="9202928" y="4995417"/>
            <a:ext cx="188785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Register</a:t>
            </a:r>
            <a:r>
              <a:rPr sz="1800" b="1" spc="-60" dirty="0">
                <a:latin typeface="Calibri"/>
                <a:cs typeface="Calibri"/>
              </a:rPr>
              <a:t> </a:t>
            </a:r>
            <a:r>
              <a:rPr sz="1800" b="1" spc="-20" dirty="0">
                <a:latin typeface="Calibri"/>
                <a:cs typeface="Calibri"/>
              </a:rPr>
              <a:t>Write-Back</a:t>
            </a:r>
            <a:endParaRPr sz="1800">
              <a:latin typeface="Calibri"/>
              <a:cs typeface="Calibri"/>
            </a:endParaRPr>
          </a:p>
        </p:txBody>
      </p:sp>
      <p:sp>
        <p:nvSpPr>
          <p:cNvPr id="90" name="object 90"/>
          <p:cNvSpPr txBox="1"/>
          <p:nvPr/>
        </p:nvSpPr>
        <p:spPr>
          <a:xfrm>
            <a:off x="1670342" y="1846960"/>
            <a:ext cx="5257800" cy="2729865"/>
          </a:xfrm>
          <a:prstGeom prst="rect">
            <a:avLst/>
          </a:prstGeom>
        </p:spPr>
        <p:txBody>
          <a:bodyPr vert="horz" wrap="square" lIns="0" tIns="0" rIns="0" bIns="0" rtlCol="0">
            <a:spAutoFit/>
          </a:bodyPr>
          <a:lstStyle/>
          <a:p>
            <a:pPr marL="2169795">
              <a:lnSpc>
                <a:spcPts val="944"/>
              </a:lnSpc>
            </a:pPr>
            <a:r>
              <a:rPr sz="1000" b="1" spc="-10" dirty="0">
                <a:latin typeface="Calibri"/>
                <a:cs typeface="Calibri"/>
              </a:rPr>
              <a:t>Branch</a:t>
            </a:r>
            <a:endParaRPr sz="1000">
              <a:latin typeface="Calibri"/>
              <a:cs typeface="Calibri"/>
            </a:endParaRPr>
          </a:p>
          <a:p>
            <a:pPr marL="2169795">
              <a:lnSpc>
                <a:spcPct val="100000"/>
              </a:lnSpc>
            </a:pPr>
            <a:r>
              <a:rPr sz="1000" b="1" spc="-10" dirty="0">
                <a:latin typeface="Calibri"/>
                <a:cs typeface="Calibri"/>
              </a:rPr>
              <a:t>Target</a:t>
            </a:r>
            <a:endParaRPr sz="1000">
              <a:latin typeface="Calibri"/>
              <a:cs typeface="Calibri"/>
            </a:endParaRPr>
          </a:p>
          <a:p>
            <a:pPr marL="2169795">
              <a:lnSpc>
                <a:spcPts val="1075"/>
              </a:lnSpc>
              <a:spcBef>
                <a:spcPts val="310"/>
              </a:spcBef>
              <a:tabLst>
                <a:tab pos="3232785" algn="l"/>
              </a:tabLst>
            </a:pPr>
            <a:r>
              <a:rPr sz="1500" b="1" spc="-15" baseline="16666" dirty="0">
                <a:latin typeface="Calibri"/>
                <a:cs typeface="Calibri"/>
              </a:rPr>
              <a:t>Offset</a:t>
            </a:r>
            <a:r>
              <a:rPr sz="1500" b="1" baseline="16666" dirty="0">
                <a:latin typeface="Calibri"/>
                <a:cs typeface="Calibri"/>
              </a:rPr>
              <a:t>	</a:t>
            </a:r>
            <a:r>
              <a:rPr sz="1000" b="1" spc="-10" dirty="0">
                <a:latin typeface="Calibri"/>
                <a:cs typeface="Calibri"/>
              </a:rPr>
              <a:t>Branch</a:t>
            </a:r>
            <a:r>
              <a:rPr sz="1000" b="1" dirty="0">
                <a:latin typeface="Calibri"/>
                <a:cs typeface="Calibri"/>
              </a:rPr>
              <a:t> </a:t>
            </a:r>
            <a:r>
              <a:rPr sz="1000" b="1" spc="-10" dirty="0">
                <a:latin typeface="Calibri"/>
                <a:cs typeface="Calibri"/>
              </a:rPr>
              <a:t>Target</a:t>
            </a:r>
            <a:endParaRPr sz="1000">
              <a:latin typeface="Calibri"/>
              <a:cs typeface="Calibri"/>
            </a:endParaRPr>
          </a:p>
          <a:p>
            <a:pPr marL="1269365">
              <a:lnSpc>
                <a:spcPts val="1195"/>
              </a:lnSpc>
              <a:tabLst>
                <a:tab pos="2206625" algn="l"/>
                <a:tab pos="2952750" algn="l"/>
              </a:tabLst>
            </a:pPr>
            <a:r>
              <a:rPr sz="1800" b="1" spc="-15" baseline="13888" dirty="0">
                <a:latin typeface="Calibri"/>
                <a:cs typeface="Calibri"/>
              </a:rPr>
              <a:t>Control</a:t>
            </a:r>
            <a:r>
              <a:rPr sz="1800" b="1" baseline="13888" dirty="0">
                <a:latin typeface="Calibri"/>
                <a:cs typeface="Calibri"/>
              </a:rPr>
              <a:t>	</a:t>
            </a:r>
            <a:r>
              <a:rPr sz="1000" b="1" spc="-10" dirty="0">
                <a:latin typeface="Calibri"/>
                <a:cs typeface="Calibri"/>
              </a:rPr>
              <a:t>nstruction</a:t>
            </a:r>
            <a:r>
              <a:rPr sz="1000" b="1" dirty="0">
                <a:latin typeface="Calibri"/>
                <a:cs typeface="Calibri"/>
              </a:rPr>
              <a:t>	</a:t>
            </a:r>
            <a:r>
              <a:rPr sz="1800" spc="-75" baseline="27777" dirty="0">
                <a:solidFill>
                  <a:srgbClr val="FFFFFF"/>
                </a:solidFill>
                <a:latin typeface="Calibri"/>
                <a:cs typeface="Calibri"/>
              </a:rPr>
              <a:t>+</a:t>
            </a:r>
            <a:endParaRPr sz="1800" baseline="27777">
              <a:latin typeface="Calibri"/>
              <a:cs typeface="Calibri"/>
            </a:endParaRPr>
          </a:p>
          <a:p>
            <a:pPr marL="1269365">
              <a:lnSpc>
                <a:spcPts val="1320"/>
              </a:lnSpc>
              <a:tabLst>
                <a:tab pos="2239645" algn="l"/>
              </a:tabLst>
            </a:pPr>
            <a:r>
              <a:rPr sz="1800" b="1" spc="-15" baseline="2314" dirty="0">
                <a:latin typeface="Calibri"/>
                <a:cs typeface="Calibri"/>
              </a:rPr>
              <a:t>Signals</a:t>
            </a:r>
            <a:r>
              <a:rPr sz="1800" b="1" baseline="2314" dirty="0">
                <a:latin typeface="Calibri"/>
                <a:cs typeface="Calibri"/>
              </a:rPr>
              <a:t>	</a:t>
            </a:r>
            <a:r>
              <a:rPr sz="1000" b="1" dirty="0">
                <a:latin typeface="Calibri"/>
                <a:cs typeface="Calibri"/>
              </a:rPr>
              <a:t>C</a:t>
            </a:r>
            <a:r>
              <a:rPr sz="1000" b="1" spc="-10" dirty="0">
                <a:latin typeface="Calibri"/>
                <a:cs typeface="Calibri"/>
              </a:rPr>
              <a:t> </a:t>
            </a:r>
            <a:r>
              <a:rPr sz="1000" b="1" dirty="0">
                <a:latin typeface="Calibri"/>
                <a:cs typeface="Calibri"/>
              </a:rPr>
              <a:t>+ </a:t>
            </a:r>
            <a:r>
              <a:rPr sz="1000" b="1" spc="-50" dirty="0">
                <a:latin typeface="Calibri"/>
                <a:cs typeface="Calibri"/>
              </a:rPr>
              <a:t>4</a:t>
            </a:r>
            <a:endParaRPr sz="1000">
              <a:latin typeface="Calibri"/>
              <a:cs typeface="Calibri"/>
            </a:endParaRPr>
          </a:p>
          <a:p>
            <a:pPr>
              <a:lnSpc>
                <a:spcPct val="100000"/>
              </a:lnSpc>
              <a:spcBef>
                <a:spcPts val="925"/>
              </a:spcBef>
            </a:pPr>
            <a:r>
              <a:rPr sz="1000" b="1" spc="-5" dirty="0">
                <a:latin typeface="Calibri"/>
                <a:cs typeface="Calibri"/>
              </a:rPr>
              <a:t>e</a:t>
            </a:r>
            <a:endParaRPr sz="1000">
              <a:latin typeface="Calibri"/>
              <a:cs typeface="Calibri"/>
            </a:endParaRPr>
          </a:p>
          <a:p>
            <a:pPr marL="1303020">
              <a:lnSpc>
                <a:spcPts val="950"/>
              </a:lnSpc>
              <a:spcBef>
                <a:spcPts val="420"/>
              </a:spcBef>
            </a:pPr>
            <a:r>
              <a:rPr sz="1200" b="1" spc="-20" dirty="0">
                <a:latin typeface="Calibri"/>
                <a:cs typeface="Calibri"/>
              </a:rPr>
              <a:t>Read</a:t>
            </a:r>
            <a:endParaRPr sz="1200">
              <a:latin typeface="Calibri"/>
              <a:cs typeface="Calibri"/>
            </a:endParaRPr>
          </a:p>
          <a:p>
            <a:pPr marL="199390">
              <a:lnSpc>
                <a:spcPts val="1610"/>
              </a:lnSpc>
              <a:tabLst>
                <a:tab pos="1303020" algn="l"/>
                <a:tab pos="2985770" algn="l"/>
                <a:tab pos="3970654" algn="l"/>
                <a:tab pos="4852035" algn="l"/>
              </a:tabLst>
            </a:pPr>
            <a:r>
              <a:rPr sz="2700" spc="-37" baseline="-24691" dirty="0">
                <a:solidFill>
                  <a:srgbClr val="FFFFFF"/>
                </a:solidFill>
                <a:latin typeface="Calibri"/>
                <a:cs typeface="Calibri"/>
              </a:rPr>
              <a:t>IF/</a:t>
            </a:r>
            <a:r>
              <a:rPr sz="2700" baseline="-24691" dirty="0">
                <a:solidFill>
                  <a:srgbClr val="FFFFFF"/>
                </a:solidFill>
                <a:latin typeface="Calibri"/>
                <a:cs typeface="Calibri"/>
              </a:rPr>
              <a:t>	</a:t>
            </a:r>
            <a:r>
              <a:rPr sz="1800" b="1" baseline="-18518" dirty="0">
                <a:latin typeface="Calibri"/>
                <a:cs typeface="Calibri"/>
              </a:rPr>
              <a:t>Registe</a:t>
            </a:r>
            <a:r>
              <a:rPr sz="1800" b="1" spc="630" baseline="-18518" dirty="0">
                <a:latin typeface="Calibri"/>
                <a:cs typeface="Calibri"/>
              </a:rPr>
              <a:t> </a:t>
            </a:r>
            <a:r>
              <a:rPr sz="2700" spc="-37" baseline="-21604" dirty="0">
                <a:solidFill>
                  <a:srgbClr val="FFFFFF"/>
                </a:solidFill>
                <a:latin typeface="Calibri"/>
                <a:cs typeface="Calibri"/>
              </a:rPr>
              <a:t>ID/</a:t>
            </a:r>
            <a:r>
              <a:rPr sz="2700" baseline="-21604" dirty="0">
                <a:solidFill>
                  <a:srgbClr val="FFFFFF"/>
                </a:solidFill>
                <a:latin typeface="Calibri"/>
                <a:cs typeface="Calibri"/>
              </a:rPr>
              <a:t>	</a:t>
            </a:r>
            <a:r>
              <a:rPr sz="1200" spc="-10" dirty="0">
                <a:latin typeface="Calibri"/>
                <a:cs typeface="Calibri"/>
              </a:rPr>
              <a:t>Input</a:t>
            </a:r>
            <a:r>
              <a:rPr sz="1200" dirty="0">
                <a:latin typeface="Calibri"/>
                <a:cs typeface="Calibri"/>
              </a:rPr>
              <a:t>	</a:t>
            </a:r>
            <a:r>
              <a:rPr sz="1800" spc="-30" baseline="2314" dirty="0">
                <a:latin typeface="Calibri"/>
                <a:cs typeface="Calibri"/>
              </a:rPr>
              <a:t>Input</a:t>
            </a:r>
            <a:r>
              <a:rPr sz="1800" baseline="2314" dirty="0">
                <a:latin typeface="Calibri"/>
                <a:cs typeface="Calibri"/>
              </a:rPr>
              <a:t>	</a:t>
            </a:r>
            <a:r>
              <a:rPr sz="2700" spc="-37" baseline="-20061" dirty="0">
                <a:solidFill>
                  <a:srgbClr val="FFFFFF"/>
                </a:solidFill>
                <a:latin typeface="Calibri"/>
                <a:cs typeface="Calibri"/>
              </a:rPr>
              <a:t>EX/</a:t>
            </a:r>
            <a:endParaRPr sz="2700" baseline="-20061">
              <a:latin typeface="Calibri"/>
              <a:cs typeface="Calibri"/>
            </a:endParaRPr>
          </a:p>
          <a:p>
            <a:pPr marL="1303020">
              <a:lnSpc>
                <a:spcPts val="1075"/>
              </a:lnSpc>
              <a:tabLst>
                <a:tab pos="2985770" algn="l"/>
                <a:tab pos="3970654" algn="l"/>
              </a:tabLst>
            </a:pPr>
            <a:r>
              <a:rPr sz="1800" b="1" baseline="-18518" dirty="0">
                <a:latin typeface="Calibri"/>
                <a:cs typeface="Calibri"/>
              </a:rPr>
              <a:t>A</a:t>
            </a:r>
            <a:r>
              <a:rPr sz="1800" b="1" spc="-7" baseline="-18518" dirty="0">
                <a:latin typeface="Calibri"/>
                <a:cs typeface="Calibri"/>
              </a:rPr>
              <a:t> </a:t>
            </a:r>
            <a:r>
              <a:rPr sz="1800" b="1" baseline="-18518" dirty="0">
                <a:latin typeface="Calibri"/>
                <a:cs typeface="Calibri"/>
              </a:rPr>
              <a:t>&amp;</a:t>
            </a:r>
            <a:r>
              <a:rPr sz="1800" b="1" spc="15" baseline="-18518" dirty="0">
                <a:latin typeface="Calibri"/>
                <a:cs typeface="Calibri"/>
              </a:rPr>
              <a:t> </a:t>
            </a:r>
            <a:r>
              <a:rPr sz="1800" b="1" spc="-75" baseline="-18518" dirty="0">
                <a:latin typeface="Calibri"/>
                <a:cs typeface="Calibri"/>
              </a:rPr>
              <a:t>B</a:t>
            </a:r>
            <a:r>
              <a:rPr sz="1800" b="1" baseline="-18518" dirty="0">
                <a:latin typeface="Calibri"/>
                <a:cs typeface="Calibri"/>
              </a:rPr>
              <a:t>	</a:t>
            </a:r>
            <a:r>
              <a:rPr sz="1200" spc="-20" dirty="0">
                <a:latin typeface="Calibri"/>
                <a:cs typeface="Calibri"/>
              </a:rPr>
              <a:t>Read</a:t>
            </a:r>
            <a:r>
              <a:rPr sz="1200" dirty="0">
                <a:latin typeface="Calibri"/>
                <a:cs typeface="Calibri"/>
              </a:rPr>
              <a:t>	</a:t>
            </a:r>
            <a:r>
              <a:rPr sz="1800" spc="-30" baseline="2314" dirty="0">
                <a:latin typeface="Calibri"/>
                <a:cs typeface="Calibri"/>
              </a:rPr>
              <a:t>Read</a:t>
            </a:r>
            <a:endParaRPr sz="1800" baseline="2314">
              <a:latin typeface="Calibri"/>
              <a:cs typeface="Calibri"/>
            </a:endParaRPr>
          </a:p>
          <a:p>
            <a:pPr marL="222250">
              <a:lnSpc>
                <a:spcPts val="1855"/>
              </a:lnSpc>
              <a:tabLst>
                <a:tab pos="1303020" algn="l"/>
                <a:tab pos="1885314" algn="l"/>
                <a:tab pos="2985770" algn="l"/>
                <a:tab pos="3970654" algn="l"/>
                <a:tab pos="4765040" algn="l"/>
              </a:tabLst>
            </a:pPr>
            <a:r>
              <a:rPr sz="2700" spc="-37" baseline="-3086" dirty="0">
                <a:solidFill>
                  <a:srgbClr val="FFFFFF"/>
                </a:solidFill>
                <a:latin typeface="Calibri"/>
                <a:cs typeface="Calibri"/>
              </a:rPr>
              <a:t>ID</a:t>
            </a:r>
            <a:r>
              <a:rPr sz="2700" baseline="-3086" dirty="0">
                <a:solidFill>
                  <a:srgbClr val="FFFFFF"/>
                </a:solidFill>
                <a:latin typeface="Calibri"/>
                <a:cs typeface="Calibri"/>
              </a:rPr>
              <a:t>	</a:t>
            </a:r>
            <a:r>
              <a:rPr sz="1800" b="1" spc="-15" baseline="-18518" dirty="0">
                <a:latin typeface="Calibri"/>
                <a:cs typeface="Calibri"/>
              </a:rPr>
              <a:t>Select</a:t>
            </a:r>
            <a:r>
              <a:rPr sz="1800" b="1" baseline="-18518" dirty="0">
                <a:latin typeface="Calibri"/>
                <a:cs typeface="Calibri"/>
              </a:rPr>
              <a:t>	</a:t>
            </a:r>
            <a:r>
              <a:rPr sz="1800" spc="-25" dirty="0">
                <a:solidFill>
                  <a:srgbClr val="FFFFFF"/>
                </a:solidFill>
                <a:latin typeface="Calibri"/>
                <a:cs typeface="Calibri"/>
              </a:rPr>
              <a:t>EX</a:t>
            </a:r>
            <a:r>
              <a:rPr sz="1800" dirty="0">
                <a:solidFill>
                  <a:srgbClr val="FFFFFF"/>
                </a:solidFill>
                <a:latin typeface="Calibri"/>
                <a:cs typeface="Calibri"/>
              </a:rPr>
              <a:t>	</a:t>
            </a:r>
            <a:r>
              <a:rPr sz="1200" dirty="0">
                <a:latin typeface="Calibri"/>
                <a:cs typeface="Calibri"/>
              </a:rPr>
              <a:t>Reg</a:t>
            </a:r>
            <a:r>
              <a:rPr sz="1200" spc="-25" dirty="0">
                <a:latin typeface="Calibri"/>
                <a:cs typeface="Calibri"/>
              </a:rPr>
              <a:t> </a:t>
            </a:r>
            <a:r>
              <a:rPr sz="1200" spc="-50" dirty="0">
                <a:latin typeface="Calibri"/>
                <a:cs typeface="Calibri"/>
              </a:rPr>
              <a:t>A</a:t>
            </a:r>
            <a:r>
              <a:rPr sz="1200" dirty="0">
                <a:latin typeface="Calibri"/>
                <a:cs typeface="Calibri"/>
              </a:rPr>
              <a:t>	</a:t>
            </a:r>
            <a:r>
              <a:rPr sz="1800" baseline="2314" dirty="0">
                <a:latin typeface="Calibri"/>
                <a:cs typeface="Calibri"/>
              </a:rPr>
              <a:t>Reg</a:t>
            </a:r>
            <a:r>
              <a:rPr sz="1800" spc="-37" baseline="2314" dirty="0">
                <a:latin typeface="Calibri"/>
                <a:cs typeface="Calibri"/>
              </a:rPr>
              <a:t> </a:t>
            </a:r>
            <a:r>
              <a:rPr sz="1800" spc="-75" baseline="2314" dirty="0">
                <a:latin typeface="Calibri"/>
                <a:cs typeface="Calibri"/>
              </a:rPr>
              <a:t>B</a:t>
            </a:r>
            <a:r>
              <a:rPr sz="1800" baseline="2314" dirty="0">
                <a:latin typeface="Calibri"/>
                <a:cs typeface="Calibri"/>
              </a:rPr>
              <a:t>	</a:t>
            </a:r>
            <a:r>
              <a:rPr sz="2700" spc="-37" baseline="1543" dirty="0">
                <a:solidFill>
                  <a:srgbClr val="FFFFFF"/>
                </a:solidFill>
                <a:latin typeface="Calibri"/>
                <a:cs typeface="Calibri"/>
              </a:rPr>
              <a:t>Mem</a:t>
            </a:r>
            <a:endParaRPr sz="2700" baseline="1543">
              <a:latin typeface="Calibri"/>
              <a:cs typeface="Calibri"/>
            </a:endParaRPr>
          </a:p>
          <a:p>
            <a:pPr>
              <a:lnSpc>
                <a:spcPct val="100000"/>
              </a:lnSpc>
              <a:spcBef>
                <a:spcPts val="30"/>
              </a:spcBef>
            </a:pPr>
            <a:endParaRPr sz="2150">
              <a:latin typeface="Calibri"/>
              <a:cs typeface="Calibri"/>
            </a:endParaRPr>
          </a:p>
          <a:p>
            <a:pPr marL="2192020">
              <a:lnSpc>
                <a:spcPts val="1140"/>
              </a:lnSpc>
              <a:spcBef>
                <a:spcPts val="5"/>
              </a:spcBef>
            </a:pPr>
            <a:r>
              <a:rPr sz="1200" dirty="0">
                <a:latin typeface="Calibri"/>
                <a:cs typeface="Calibri"/>
              </a:rPr>
              <a:t>Control</a:t>
            </a:r>
            <a:r>
              <a:rPr sz="1200" spc="-45" dirty="0">
                <a:latin typeface="Calibri"/>
                <a:cs typeface="Calibri"/>
              </a:rPr>
              <a:t> </a:t>
            </a:r>
            <a:r>
              <a:rPr sz="1200" spc="-10" dirty="0">
                <a:latin typeface="Calibri"/>
                <a:cs typeface="Calibri"/>
              </a:rPr>
              <a:t>Signals:</a:t>
            </a:r>
            <a:endParaRPr sz="1200">
              <a:latin typeface="Calibri"/>
              <a:cs typeface="Calibri"/>
            </a:endParaRPr>
          </a:p>
          <a:p>
            <a:pPr marL="666750">
              <a:lnSpc>
                <a:spcPts val="1500"/>
              </a:lnSpc>
              <a:tabLst>
                <a:tab pos="2292350" algn="l"/>
                <a:tab pos="3733800" algn="l"/>
              </a:tabLst>
            </a:pPr>
            <a:r>
              <a:rPr sz="2700" baseline="15432" dirty="0">
                <a:solidFill>
                  <a:srgbClr val="FFFFFF"/>
                </a:solidFill>
                <a:latin typeface="Calibri"/>
                <a:cs typeface="Calibri"/>
              </a:rPr>
              <a:t>Reg</a:t>
            </a:r>
            <a:r>
              <a:rPr sz="2700" spc="-44" baseline="15432" dirty="0">
                <a:solidFill>
                  <a:srgbClr val="FFFFFF"/>
                </a:solidFill>
                <a:latin typeface="Calibri"/>
                <a:cs typeface="Calibri"/>
              </a:rPr>
              <a:t> </a:t>
            </a:r>
            <a:r>
              <a:rPr sz="2700" spc="-75" baseline="15432" dirty="0">
                <a:solidFill>
                  <a:srgbClr val="FFFFFF"/>
                </a:solidFill>
                <a:latin typeface="Calibri"/>
                <a:cs typeface="Calibri"/>
              </a:rPr>
              <a:t>1</a:t>
            </a:r>
            <a:r>
              <a:rPr sz="2700" baseline="15432" dirty="0">
                <a:solidFill>
                  <a:srgbClr val="FFFFFF"/>
                </a:solidFill>
                <a:latin typeface="Calibri"/>
                <a:cs typeface="Calibri"/>
              </a:rPr>
              <a:t>	</a:t>
            </a:r>
            <a:r>
              <a:rPr sz="1200" dirty="0">
                <a:latin typeface="Calibri"/>
                <a:cs typeface="Calibri"/>
              </a:rPr>
              <a:t>p</a:t>
            </a:r>
            <a:r>
              <a:rPr sz="1200" spc="5" dirty="0">
                <a:latin typeface="Calibri"/>
                <a:cs typeface="Calibri"/>
              </a:rPr>
              <a:t> </a:t>
            </a:r>
            <a:r>
              <a:rPr sz="1200" spc="-10" dirty="0">
                <a:latin typeface="Calibri"/>
                <a:cs typeface="Calibri"/>
              </a:rPr>
              <a:t>select</a:t>
            </a:r>
            <a:r>
              <a:rPr sz="1200" dirty="0">
                <a:latin typeface="Calibri"/>
                <a:cs typeface="Calibri"/>
              </a:rPr>
              <a:t>	</a:t>
            </a:r>
            <a:r>
              <a:rPr sz="2700" spc="-37" baseline="10802" dirty="0">
                <a:solidFill>
                  <a:srgbClr val="FFFFFF"/>
                </a:solidFill>
                <a:latin typeface="Calibri"/>
                <a:cs typeface="Calibri"/>
              </a:rPr>
              <a:t>ALU</a:t>
            </a:r>
            <a:endParaRPr sz="2700" baseline="10802">
              <a:latin typeface="Calibri"/>
              <a:cs typeface="Calibri"/>
            </a:endParaRPr>
          </a:p>
          <a:p>
            <a:pPr marL="666750">
              <a:lnSpc>
                <a:spcPts val="1800"/>
              </a:lnSpc>
              <a:tabLst>
                <a:tab pos="2273935" algn="l"/>
              </a:tabLst>
            </a:pPr>
            <a:r>
              <a:rPr sz="2700" baseline="-6172" dirty="0">
                <a:solidFill>
                  <a:srgbClr val="FFFFFF"/>
                </a:solidFill>
                <a:latin typeface="Calibri"/>
                <a:cs typeface="Calibri"/>
              </a:rPr>
              <a:t>Reg</a:t>
            </a:r>
            <a:r>
              <a:rPr sz="2700" spc="-44" baseline="-6172" dirty="0">
                <a:solidFill>
                  <a:srgbClr val="FFFFFF"/>
                </a:solidFill>
                <a:latin typeface="Calibri"/>
                <a:cs typeface="Calibri"/>
              </a:rPr>
              <a:t> </a:t>
            </a:r>
            <a:r>
              <a:rPr sz="2700" spc="-75" baseline="-6172" dirty="0">
                <a:solidFill>
                  <a:srgbClr val="FFFFFF"/>
                </a:solidFill>
                <a:latin typeface="Calibri"/>
                <a:cs typeface="Calibri"/>
              </a:rPr>
              <a:t>2</a:t>
            </a:r>
            <a:r>
              <a:rPr sz="2700" baseline="-6172" dirty="0">
                <a:solidFill>
                  <a:srgbClr val="FFFFFF"/>
                </a:solidFill>
                <a:latin typeface="Calibri"/>
                <a:cs typeface="Calibri"/>
              </a:rPr>
              <a:t>	</a:t>
            </a:r>
            <a:r>
              <a:rPr sz="1200" b="1" dirty="0">
                <a:latin typeface="Calibri"/>
                <a:cs typeface="Calibri"/>
              </a:rPr>
              <a:t>p =</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x,</a:t>
            </a:r>
            <a:r>
              <a:rPr sz="1200" b="1" spc="-5" dirty="0">
                <a:latin typeface="Calibri"/>
                <a:cs typeface="Calibri"/>
              </a:rPr>
              <a:t> </a:t>
            </a:r>
            <a:r>
              <a:rPr sz="1200" b="1" spc="-25" dirty="0">
                <a:latin typeface="Calibri"/>
                <a:cs typeface="Calibri"/>
              </a:rPr>
              <a:t>/]</a:t>
            </a:r>
            <a:endParaRPr sz="1200">
              <a:latin typeface="Calibri"/>
              <a:cs typeface="Calibri"/>
            </a:endParaRPr>
          </a:p>
        </p:txBody>
      </p:sp>
      <p:grpSp>
        <p:nvGrpSpPr>
          <p:cNvPr id="91" name="object 91"/>
          <p:cNvGrpSpPr/>
          <p:nvPr/>
        </p:nvGrpSpPr>
        <p:grpSpPr>
          <a:xfrm>
            <a:off x="1766061" y="2253742"/>
            <a:ext cx="5262880" cy="2247265"/>
            <a:chOff x="1766061" y="2253742"/>
            <a:chExt cx="5262880" cy="2247265"/>
          </a:xfrm>
        </p:grpSpPr>
        <p:sp>
          <p:nvSpPr>
            <p:cNvPr id="92" name="object 92"/>
            <p:cNvSpPr/>
            <p:nvPr/>
          </p:nvSpPr>
          <p:spPr>
            <a:xfrm>
              <a:off x="1772411" y="2282952"/>
              <a:ext cx="440690" cy="2211705"/>
            </a:xfrm>
            <a:custGeom>
              <a:avLst/>
              <a:gdLst/>
              <a:ahLst/>
              <a:cxnLst/>
              <a:rect l="l" t="t" r="r" b="b"/>
              <a:pathLst>
                <a:path w="440689" h="2211704">
                  <a:moveTo>
                    <a:pt x="440436" y="0"/>
                  </a:moveTo>
                  <a:lnTo>
                    <a:pt x="0" y="0"/>
                  </a:lnTo>
                  <a:lnTo>
                    <a:pt x="0" y="2211324"/>
                  </a:lnTo>
                  <a:lnTo>
                    <a:pt x="440436" y="2211324"/>
                  </a:lnTo>
                  <a:lnTo>
                    <a:pt x="440436" y="0"/>
                  </a:lnTo>
                  <a:close/>
                </a:path>
              </a:pathLst>
            </a:custGeom>
            <a:solidFill>
              <a:srgbClr val="4471C4"/>
            </a:solidFill>
          </p:spPr>
          <p:txBody>
            <a:bodyPr wrap="square" lIns="0" tIns="0" rIns="0" bIns="0" rtlCol="0"/>
            <a:lstStyle/>
            <a:p>
              <a:endParaRPr/>
            </a:p>
          </p:txBody>
        </p:sp>
        <p:sp>
          <p:nvSpPr>
            <p:cNvPr id="93" name="object 93"/>
            <p:cNvSpPr/>
            <p:nvPr/>
          </p:nvSpPr>
          <p:spPr>
            <a:xfrm>
              <a:off x="1772411" y="2282952"/>
              <a:ext cx="440690" cy="2211705"/>
            </a:xfrm>
            <a:custGeom>
              <a:avLst/>
              <a:gdLst/>
              <a:ahLst/>
              <a:cxnLst/>
              <a:rect l="l" t="t" r="r" b="b"/>
              <a:pathLst>
                <a:path w="440689" h="2211704">
                  <a:moveTo>
                    <a:pt x="0" y="2211324"/>
                  </a:moveTo>
                  <a:lnTo>
                    <a:pt x="440436" y="2211324"/>
                  </a:lnTo>
                  <a:lnTo>
                    <a:pt x="440436" y="0"/>
                  </a:lnTo>
                  <a:lnTo>
                    <a:pt x="0" y="0"/>
                  </a:lnTo>
                  <a:lnTo>
                    <a:pt x="0" y="2211324"/>
                  </a:lnTo>
                  <a:close/>
                </a:path>
              </a:pathLst>
            </a:custGeom>
            <a:ln w="12699">
              <a:solidFill>
                <a:srgbClr val="2E528F"/>
              </a:solidFill>
            </a:ln>
          </p:spPr>
          <p:txBody>
            <a:bodyPr wrap="square" lIns="0" tIns="0" rIns="0" bIns="0" rtlCol="0"/>
            <a:lstStyle/>
            <a:p>
              <a:endParaRPr/>
            </a:p>
          </p:txBody>
        </p:sp>
        <p:sp>
          <p:nvSpPr>
            <p:cNvPr id="94" name="object 94"/>
            <p:cNvSpPr/>
            <p:nvPr/>
          </p:nvSpPr>
          <p:spPr>
            <a:xfrm>
              <a:off x="3429000" y="2269236"/>
              <a:ext cx="483234" cy="2211705"/>
            </a:xfrm>
            <a:custGeom>
              <a:avLst/>
              <a:gdLst/>
              <a:ahLst/>
              <a:cxnLst/>
              <a:rect l="l" t="t" r="r" b="b"/>
              <a:pathLst>
                <a:path w="483235" h="2211704">
                  <a:moveTo>
                    <a:pt x="483108" y="0"/>
                  </a:moveTo>
                  <a:lnTo>
                    <a:pt x="0" y="0"/>
                  </a:lnTo>
                  <a:lnTo>
                    <a:pt x="0" y="2211324"/>
                  </a:lnTo>
                  <a:lnTo>
                    <a:pt x="483108" y="2211324"/>
                  </a:lnTo>
                  <a:lnTo>
                    <a:pt x="483108" y="0"/>
                  </a:lnTo>
                  <a:close/>
                </a:path>
              </a:pathLst>
            </a:custGeom>
            <a:solidFill>
              <a:srgbClr val="4471C4"/>
            </a:solidFill>
          </p:spPr>
          <p:txBody>
            <a:bodyPr wrap="square" lIns="0" tIns="0" rIns="0" bIns="0" rtlCol="0"/>
            <a:lstStyle/>
            <a:p>
              <a:endParaRPr/>
            </a:p>
          </p:txBody>
        </p:sp>
        <p:sp>
          <p:nvSpPr>
            <p:cNvPr id="95" name="object 95"/>
            <p:cNvSpPr/>
            <p:nvPr/>
          </p:nvSpPr>
          <p:spPr>
            <a:xfrm>
              <a:off x="3429000" y="2269236"/>
              <a:ext cx="483234" cy="2211705"/>
            </a:xfrm>
            <a:custGeom>
              <a:avLst/>
              <a:gdLst/>
              <a:ahLst/>
              <a:cxnLst/>
              <a:rect l="l" t="t" r="r" b="b"/>
              <a:pathLst>
                <a:path w="483235" h="2211704">
                  <a:moveTo>
                    <a:pt x="0" y="2211324"/>
                  </a:moveTo>
                  <a:lnTo>
                    <a:pt x="483108" y="2211324"/>
                  </a:lnTo>
                  <a:lnTo>
                    <a:pt x="483108" y="0"/>
                  </a:lnTo>
                  <a:lnTo>
                    <a:pt x="0" y="0"/>
                  </a:lnTo>
                  <a:lnTo>
                    <a:pt x="0" y="2211324"/>
                  </a:lnTo>
                  <a:close/>
                </a:path>
              </a:pathLst>
            </a:custGeom>
            <a:ln w="12700">
              <a:solidFill>
                <a:srgbClr val="2E528F"/>
              </a:solidFill>
            </a:ln>
          </p:spPr>
          <p:txBody>
            <a:bodyPr wrap="square" lIns="0" tIns="0" rIns="0" bIns="0" rtlCol="0"/>
            <a:lstStyle/>
            <a:p>
              <a:endParaRPr/>
            </a:p>
          </p:txBody>
        </p:sp>
        <p:sp>
          <p:nvSpPr>
            <p:cNvPr id="96" name="object 96"/>
            <p:cNvSpPr/>
            <p:nvPr/>
          </p:nvSpPr>
          <p:spPr>
            <a:xfrm>
              <a:off x="6341364" y="2260092"/>
              <a:ext cx="681355" cy="2211705"/>
            </a:xfrm>
            <a:custGeom>
              <a:avLst/>
              <a:gdLst/>
              <a:ahLst/>
              <a:cxnLst/>
              <a:rect l="l" t="t" r="r" b="b"/>
              <a:pathLst>
                <a:path w="681354" h="2211704">
                  <a:moveTo>
                    <a:pt x="681228" y="0"/>
                  </a:moveTo>
                  <a:lnTo>
                    <a:pt x="0" y="0"/>
                  </a:lnTo>
                  <a:lnTo>
                    <a:pt x="0" y="2211323"/>
                  </a:lnTo>
                  <a:lnTo>
                    <a:pt x="681228" y="2211323"/>
                  </a:lnTo>
                  <a:lnTo>
                    <a:pt x="681228" y="0"/>
                  </a:lnTo>
                  <a:close/>
                </a:path>
              </a:pathLst>
            </a:custGeom>
            <a:solidFill>
              <a:srgbClr val="4471C4"/>
            </a:solidFill>
          </p:spPr>
          <p:txBody>
            <a:bodyPr wrap="square" lIns="0" tIns="0" rIns="0" bIns="0" rtlCol="0"/>
            <a:lstStyle/>
            <a:p>
              <a:endParaRPr/>
            </a:p>
          </p:txBody>
        </p:sp>
        <p:sp>
          <p:nvSpPr>
            <p:cNvPr id="97" name="object 97"/>
            <p:cNvSpPr/>
            <p:nvPr/>
          </p:nvSpPr>
          <p:spPr>
            <a:xfrm>
              <a:off x="6341364" y="2260092"/>
              <a:ext cx="681355" cy="2211705"/>
            </a:xfrm>
            <a:custGeom>
              <a:avLst/>
              <a:gdLst/>
              <a:ahLst/>
              <a:cxnLst/>
              <a:rect l="l" t="t" r="r" b="b"/>
              <a:pathLst>
                <a:path w="681354" h="2211704">
                  <a:moveTo>
                    <a:pt x="0" y="2211323"/>
                  </a:moveTo>
                  <a:lnTo>
                    <a:pt x="681228" y="2211323"/>
                  </a:lnTo>
                  <a:lnTo>
                    <a:pt x="681228" y="0"/>
                  </a:lnTo>
                  <a:lnTo>
                    <a:pt x="0" y="0"/>
                  </a:lnTo>
                  <a:lnTo>
                    <a:pt x="0" y="2211323"/>
                  </a:lnTo>
                  <a:close/>
                </a:path>
              </a:pathLst>
            </a:custGeom>
            <a:ln w="12699">
              <a:solidFill>
                <a:srgbClr val="2E528F"/>
              </a:solidFill>
            </a:ln>
          </p:spPr>
          <p:txBody>
            <a:bodyPr wrap="square" lIns="0" tIns="0" rIns="0" bIns="0" rtlCol="0"/>
            <a:lstStyle/>
            <a:p>
              <a:endParaRPr/>
            </a:p>
          </p:txBody>
        </p:sp>
      </p:grpSp>
      <p:grpSp>
        <p:nvGrpSpPr>
          <p:cNvPr id="98" name="object 98"/>
          <p:cNvGrpSpPr/>
          <p:nvPr/>
        </p:nvGrpSpPr>
        <p:grpSpPr>
          <a:xfrm>
            <a:off x="8901430" y="2366517"/>
            <a:ext cx="706120" cy="2225675"/>
            <a:chOff x="8901430" y="2366517"/>
            <a:chExt cx="706120" cy="2225675"/>
          </a:xfrm>
        </p:grpSpPr>
        <p:sp>
          <p:nvSpPr>
            <p:cNvPr id="99" name="object 99"/>
            <p:cNvSpPr/>
            <p:nvPr/>
          </p:nvSpPr>
          <p:spPr>
            <a:xfrm>
              <a:off x="8907780" y="2372867"/>
              <a:ext cx="693420" cy="2212975"/>
            </a:xfrm>
            <a:custGeom>
              <a:avLst/>
              <a:gdLst/>
              <a:ahLst/>
              <a:cxnLst/>
              <a:rect l="l" t="t" r="r" b="b"/>
              <a:pathLst>
                <a:path w="693420" h="2212975">
                  <a:moveTo>
                    <a:pt x="693420" y="0"/>
                  </a:moveTo>
                  <a:lnTo>
                    <a:pt x="0" y="0"/>
                  </a:lnTo>
                  <a:lnTo>
                    <a:pt x="0" y="2212847"/>
                  </a:lnTo>
                  <a:lnTo>
                    <a:pt x="693420" y="2212847"/>
                  </a:lnTo>
                  <a:lnTo>
                    <a:pt x="693420" y="0"/>
                  </a:lnTo>
                  <a:close/>
                </a:path>
              </a:pathLst>
            </a:custGeom>
            <a:solidFill>
              <a:srgbClr val="4471C4"/>
            </a:solidFill>
          </p:spPr>
          <p:txBody>
            <a:bodyPr wrap="square" lIns="0" tIns="0" rIns="0" bIns="0" rtlCol="0"/>
            <a:lstStyle/>
            <a:p>
              <a:endParaRPr/>
            </a:p>
          </p:txBody>
        </p:sp>
        <p:sp>
          <p:nvSpPr>
            <p:cNvPr id="100" name="object 100"/>
            <p:cNvSpPr/>
            <p:nvPr/>
          </p:nvSpPr>
          <p:spPr>
            <a:xfrm>
              <a:off x="8907780" y="2372867"/>
              <a:ext cx="693420" cy="2212975"/>
            </a:xfrm>
            <a:custGeom>
              <a:avLst/>
              <a:gdLst/>
              <a:ahLst/>
              <a:cxnLst/>
              <a:rect l="l" t="t" r="r" b="b"/>
              <a:pathLst>
                <a:path w="693420" h="2212975">
                  <a:moveTo>
                    <a:pt x="0" y="2212847"/>
                  </a:moveTo>
                  <a:lnTo>
                    <a:pt x="693420" y="2212847"/>
                  </a:lnTo>
                  <a:lnTo>
                    <a:pt x="693420" y="0"/>
                  </a:lnTo>
                  <a:lnTo>
                    <a:pt x="0" y="0"/>
                  </a:lnTo>
                  <a:lnTo>
                    <a:pt x="0" y="2212847"/>
                  </a:lnTo>
                  <a:close/>
                </a:path>
              </a:pathLst>
            </a:custGeom>
            <a:ln w="12700">
              <a:solidFill>
                <a:srgbClr val="2E528F"/>
              </a:solidFill>
            </a:ln>
          </p:spPr>
          <p:txBody>
            <a:bodyPr wrap="square" lIns="0" tIns="0" rIns="0" bIns="0" rtlCol="0"/>
            <a:lstStyle/>
            <a:p>
              <a:endParaRPr/>
            </a:p>
          </p:txBody>
        </p:sp>
      </p:grpSp>
      <p:sp>
        <p:nvSpPr>
          <p:cNvPr id="101" name="object 101"/>
          <p:cNvSpPr txBox="1"/>
          <p:nvPr/>
        </p:nvSpPr>
        <p:spPr>
          <a:xfrm>
            <a:off x="8995664" y="3177921"/>
            <a:ext cx="1135380" cy="915669"/>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Mem</a:t>
            </a:r>
            <a:endParaRPr sz="1800">
              <a:latin typeface="Calibri"/>
              <a:cs typeface="Calibri"/>
            </a:endParaRPr>
          </a:p>
          <a:p>
            <a:pPr marL="766445" marR="5080" indent="-716280" algn="just">
              <a:lnSpc>
                <a:spcPct val="93500"/>
              </a:lnSpc>
              <a:spcBef>
                <a:spcPts val="140"/>
              </a:spcBef>
            </a:pPr>
            <a:r>
              <a:rPr sz="1800" dirty="0">
                <a:solidFill>
                  <a:srgbClr val="FFFFFF"/>
                </a:solidFill>
                <a:latin typeface="Calibri"/>
                <a:cs typeface="Calibri"/>
              </a:rPr>
              <a:t>/WB</a:t>
            </a:r>
            <a:r>
              <a:rPr sz="1800" spc="375" dirty="0">
                <a:solidFill>
                  <a:srgbClr val="FFFFFF"/>
                </a:solidFill>
                <a:latin typeface="Calibri"/>
                <a:cs typeface="Calibri"/>
              </a:rPr>
              <a:t>   </a:t>
            </a:r>
            <a:r>
              <a:rPr sz="1800" b="1" spc="-30" baseline="2314" dirty="0">
                <a:latin typeface="Calibri"/>
                <a:cs typeface="Calibri"/>
              </a:rPr>
              <a:t>Write </a:t>
            </a:r>
            <a:r>
              <a:rPr sz="1200" b="1" dirty="0">
                <a:latin typeface="Calibri"/>
                <a:cs typeface="Calibri"/>
              </a:rPr>
              <a:t>Reg</a:t>
            </a:r>
            <a:r>
              <a:rPr sz="1200" b="1" spc="-25" dirty="0">
                <a:latin typeface="Calibri"/>
                <a:cs typeface="Calibri"/>
              </a:rPr>
              <a:t> </a:t>
            </a:r>
            <a:r>
              <a:rPr sz="1200" b="1" spc="-50" dirty="0">
                <a:latin typeface="Calibri"/>
                <a:cs typeface="Calibri"/>
              </a:rPr>
              <a:t>C </a:t>
            </a:r>
            <a:r>
              <a:rPr sz="1200" b="1" spc="-20" dirty="0">
                <a:latin typeface="Calibri"/>
                <a:cs typeface="Calibri"/>
              </a:rPr>
              <a:t>Data</a:t>
            </a:r>
            <a:endParaRPr sz="1200">
              <a:latin typeface="Calibri"/>
              <a:cs typeface="Calibri"/>
            </a:endParaRPr>
          </a:p>
        </p:txBody>
      </p:sp>
      <p:sp>
        <p:nvSpPr>
          <p:cNvPr id="102" name="object 102"/>
          <p:cNvSpPr/>
          <p:nvPr/>
        </p:nvSpPr>
        <p:spPr>
          <a:xfrm>
            <a:off x="992124" y="968247"/>
            <a:ext cx="6160135" cy="2404110"/>
          </a:xfrm>
          <a:custGeom>
            <a:avLst/>
            <a:gdLst/>
            <a:ahLst/>
            <a:cxnLst/>
            <a:rect l="l" t="t" r="r" b="b"/>
            <a:pathLst>
              <a:path w="6160134" h="2404110">
                <a:moveTo>
                  <a:pt x="6147308" y="2391155"/>
                </a:moveTo>
                <a:lnTo>
                  <a:pt x="6031103" y="2391155"/>
                </a:lnTo>
                <a:lnTo>
                  <a:pt x="6031103" y="2403855"/>
                </a:lnTo>
                <a:lnTo>
                  <a:pt x="6160008" y="2403855"/>
                </a:lnTo>
                <a:lnTo>
                  <a:pt x="6160008" y="2397505"/>
                </a:lnTo>
                <a:lnTo>
                  <a:pt x="6147308" y="2397505"/>
                </a:lnTo>
                <a:lnTo>
                  <a:pt x="6147308" y="2391155"/>
                </a:lnTo>
                <a:close/>
              </a:path>
              <a:path w="6160134" h="2404110">
                <a:moveTo>
                  <a:pt x="6147308" y="6350"/>
                </a:moveTo>
                <a:lnTo>
                  <a:pt x="6147308" y="2397505"/>
                </a:lnTo>
                <a:lnTo>
                  <a:pt x="6153658" y="2391155"/>
                </a:lnTo>
                <a:lnTo>
                  <a:pt x="6160008" y="2391155"/>
                </a:lnTo>
                <a:lnTo>
                  <a:pt x="6160008" y="12700"/>
                </a:lnTo>
                <a:lnTo>
                  <a:pt x="6153658" y="12700"/>
                </a:lnTo>
                <a:lnTo>
                  <a:pt x="6147308" y="6350"/>
                </a:lnTo>
                <a:close/>
              </a:path>
              <a:path w="6160134" h="2404110">
                <a:moveTo>
                  <a:pt x="6160008" y="2391155"/>
                </a:moveTo>
                <a:lnTo>
                  <a:pt x="6153658" y="2391155"/>
                </a:lnTo>
                <a:lnTo>
                  <a:pt x="6147308" y="2397505"/>
                </a:lnTo>
                <a:lnTo>
                  <a:pt x="6160008" y="2397505"/>
                </a:lnTo>
                <a:lnTo>
                  <a:pt x="6160008" y="2391155"/>
                </a:lnTo>
                <a:close/>
              </a:path>
              <a:path w="6160134" h="2404110">
                <a:moveTo>
                  <a:pt x="31750" y="682243"/>
                </a:moveTo>
                <a:lnTo>
                  <a:pt x="0" y="682243"/>
                </a:lnTo>
                <a:lnTo>
                  <a:pt x="38100" y="758443"/>
                </a:lnTo>
                <a:lnTo>
                  <a:pt x="69850" y="694943"/>
                </a:lnTo>
                <a:lnTo>
                  <a:pt x="31750" y="694943"/>
                </a:lnTo>
                <a:lnTo>
                  <a:pt x="31750" y="682243"/>
                </a:lnTo>
                <a:close/>
              </a:path>
              <a:path w="6160134" h="2404110">
                <a:moveTo>
                  <a:pt x="6160008" y="0"/>
                </a:moveTo>
                <a:lnTo>
                  <a:pt x="31750" y="0"/>
                </a:lnTo>
                <a:lnTo>
                  <a:pt x="31750" y="694943"/>
                </a:lnTo>
                <a:lnTo>
                  <a:pt x="44450" y="694943"/>
                </a:lnTo>
                <a:lnTo>
                  <a:pt x="44450" y="12700"/>
                </a:lnTo>
                <a:lnTo>
                  <a:pt x="38100" y="12700"/>
                </a:lnTo>
                <a:lnTo>
                  <a:pt x="44450" y="6350"/>
                </a:lnTo>
                <a:lnTo>
                  <a:pt x="6160008" y="6350"/>
                </a:lnTo>
                <a:lnTo>
                  <a:pt x="6160008" y="0"/>
                </a:lnTo>
                <a:close/>
              </a:path>
              <a:path w="6160134" h="2404110">
                <a:moveTo>
                  <a:pt x="76200" y="682243"/>
                </a:moveTo>
                <a:lnTo>
                  <a:pt x="44450" y="682243"/>
                </a:lnTo>
                <a:lnTo>
                  <a:pt x="44450" y="694943"/>
                </a:lnTo>
                <a:lnTo>
                  <a:pt x="69850" y="694943"/>
                </a:lnTo>
                <a:lnTo>
                  <a:pt x="76200" y="682243"/>
                </a:lnTo>
                <a:close/>
              </a:path>
              <a:path w="6160134" h="2404110">
                <a:moveTo>
                  <a:pt x="44450" y="6350"/>
                </a:moveTo>
                <a:lnTo>
                  <a:pt x="38100" y="12700"/>
                </a:lnTo>
                <a:lnTo>
                  <a:pt x="44450" y="12700"/>
                </a:lnTo>
                <a:lnTo>
                  <a:pt x="44450" y="6350"/>
                </a:lnTo>
                <a:close/>
              </a:path>
              <a:path w="6160134" h="2404110">
                <a:moveTo>
                  <a:pt x="6147308" y="6350"/>
                </a:moveTo>
                <a:lnTo>
                  <a:pt x="44450" y="6350"/>
                </a:lnTo>
                <a:lnTo>
                  <a:pt x="44450" y="12700"/>
                </a:lnTo>
                <a:lnTo>
                  <a:pt x="6147308" y="12700"/>
                </a:lnTo>
                <a:lnTo>
                  <a:pt x="6147308" y="6350"/>
                </a:lnTo>
                <a:close/>
              </a:path>
              <a:path w="6160134" h="2404110">
                <a:moveTo>
                  <a:pt x="6160008" y="6350"/>
                </a:moveTo>
                <a:lnTo>
                  <a:pt x="6147308" y="6350"/>
                </a:lnTo>
                <a:lnTo>
                  <a:pt x="6153658" y="12700"/>
                </a:lnTo>
                <a:lnTo>
                  <a:pt x="6160008" y="12700"/>
                </a:lnTo>
                <a:lnTo>
                  <a:pt x="6160008" y="6350"/>
                </a:lnTo>
                <a:close/>
              </a:path>
            </a:pathLst>
          </a:custGeom>
          <a:solidFill>
            <a:srgbClr val="4471C4"/>
          </a:solidFill>
        </p:spPr>
        <p:txBody>
          <a:bodyPr wrap="square" lIns="0" tIns="0" rIns="0" bIns="0" rtlCol="0"/>
          <a:lstStyle/>
          <a:p>
            <a:endParaRPr/>
          </a:p>
        </p:txBody>
      </p:sp>
      <p:sp>
        <p:nvSpPr>
          <p:cNvPr id="103" name="object 103"/>
          <p:cNvSpPr txBox="1"/>
          <p:nvPr/>
        </p:nvSpPr>
        <p:spPr>
          <a:xfrm>
            <a:off x="4932934" y="771271"/>
            <a:ext cx="224917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PC</a:t>
            </a:r>
            <a:r>
              <a:rPr sz="1200" b="1" spc="-15" dirty="0">
                <a:latin typeface="Calibri"/>
                <a:cs typeface="Calibri"/>
              </a:rPr>
              <a:t> </a:t>
            </a:r>
            <a:r>
              <a:rPr sz="1200" b="1" dirty="0">
                <a:latin typeface="Calibri"/>
                <a:cs typeface="Calibri"/>
              </a:rPr>
              <a:t>Source</a:t>
            </a:r>
            <a:r>
              <a:rPr sz="1200" b="1" spc="-25" dirty="0">
                <a:latin typeface="Calibri"/>
                <a:cs typeface="Calibri"/>
              </a:rPr>
              <a:t> </a:t>
            </a:r>
            <a:r>
              <a:rPr sz="1200" b="1" dirty="0">
                <a:latin typeface="Calibri"/>
                <a:cs typeface="Calibri"/>
              </a:rPr>
              <a:t>Select</a:t>
            </a:r>
            <a:r>
              <a:rPr sz="1200" b="1" spc="-20" dirty="0">
                <a:latin typeface="Calibri"/>
                <a:cs typeface="Calibri"/>
              </a:rPr>
              <a:t> </a:t>
            </a:r>
            <a:r>
              <a:rPr sz="1200" b="1" dirty="0">
                <a:latin typeface="Calibri"/>
                <a:cs typeface="Calibri"/>
              </a:rPr>
              <a:t>(1</a:t>
            </a:r>
            <a:r>
              <a:rPr sz="1200" b="1" spc="-10" dirty="0">
                <a:latin typeface="Calibri"/>
                <a:cs typeface="Calibri"/>
              </a:rPr>
              <a:t> </a:t>
            </a:r>
            <a:r>
              <a:rPr sz="1200" b="1" dirty="0">
                <a:latin typeface="Calibri"/>
                <a:cs typeface="Calibri"/>
              </a:rPr>
              <a:t>if</a:t>
            </a:r>
            <a:r>
              <a:rPr sz="1200" b="1" spc="-20" dirty="0">
                <a:latin typeface="Calibri"/>
                <a:cs typeface="Calibri"/>
              </a:rPr>
              <a:t> </a:t>
            </a:r>
            <a:r>
              <a:rPr sz="1200" b="1" dirty="0">
                <a:latin typeface="Calibri"/>
                <a:cs typeface="Calibri"/>
              </a:rPr>
              <a:t>branch</a:t>
            </a:r>
            <a:r>
              <a:rPr sz="1200" b="1" spc="-15" dirty="0">
                <a:latin typeface="Calibri"/>
                <a:cs typeface="Calibri"/>
              </a:rPr>
              <a:t> </a:t>
            </a:r>
            <a:r>
              <a:rPr sz="1200" b="1" spc="-10" dirty="0">
                <a:latin typeface="Calibri"/>
                <a:cs typeface="Calibri"/>
              </a:rPr>
              <a:t>taken)</a:t>
            </a:r>
            <a:endParaRPr sz="1200">
              <a:latin typeface="Calibri"/>
              <a:cs typeface="Calibri"/>
            </a:endParaRPr>
          </a:p>
        </p:txBody>
      </p:sp>
      <p:sp>
        <p:nvSpPr>
          <p:cNvPr id="104" name="object 104"/>
          <p:cNvSpPr/>
          <p:nvPr/>
        </p:nvSpPr>
        <p:spPr>
          <a:xfrm>
            <a:off x="8188197" y="2060320"/>
            <a:ext cx="76200" cy="518159"/>
          </a:xfrm>
          <a:custGeom>
            <a:avLst/>
            <a:gdLst/>
            <a:ahLst/>
            <a:cxnLst/>
            <a:rect l="l" t="t" r="r" b="b"/>
            <a:pathLst>
              <a:path w="76200" h="518160">
                <a:moveTo>
                  <a:pt x="31748" y="441833"/>
                </a:moveTo>
                <a:lnTo>
                  <a:pt x="0" y="442467"/>
                </a:lnTo>
                <a:lnTo>
                  <a:pt x="39624" y="517905"/>
                </a:lnTo>
                <a:lnTo>
                  <a:pt x="69741" y="454532"/>
                </a:lnTo>
                <a:lnTo>
                  <a:pt x="32003" y="454532"/>
                </a:lnTo>
                <a:lnTo>
                  <a:pt x="31748" y="441833"/>
                </a:lnTo>
                <a:close/>
              </a:path>
              <a:path w="76200" h="518160">
                <a:moveTo>
                  <a:pt x="44448" y="441579"/>
                </a:moveTo>
                <a:lnTo>
                  <a:pt x="31748" y="441833"/>
                </a:lnTo>
                <a:lnTo>
                  <a:pt x="32003" y="454532"/>
                </a:lnTo>
                <a:lnTo>
                  <a:pt x="44703" y="454278"/>
                </a:lnTo>
                <a:lnTo>
                  <a:pt x="44448" y="441579"/>
                </a:lnTo>
                <a:close/>
              </a:path>
              <a:path w="76200" h="518160">
                <a:moveTo>
                  <a:pt x="76200" y="440943"/>
                </a:moveTo>
                <a:lnTo>
                  <a:pt x="44448" y="441579"/>
                </a:lnTo>
                <a:lnTo>
                  <a:pt x="44703" y="454278"/>
                </a:lnTo>
                <a:lnTo>
                  <a:pt x="32003" y="454532"/>
                </a:lnTo>
                <a:lnTo>
                  <a:pt x="69741" y="454532"/>
                </a:lnTo>
                <a:lnTo>
                  <a:pt x="76200" y="440943"/>
                </a:lnTo>
                <a:close/>
              </a:path>
              <a:path w="76200" h="518160">
                <a:moveTo>
                  <a:pt x="35559" y="0"/>
                </a:moveTo>
                <a:lnTo>
                  <a:pt x="22859" y="253"/>
                </a:lnTo>
                <a:lnTo>
                  <a:pt x="31748" y="441833"/>
                </a:lnTo>
                <a:lnTo>
                  <a:pt x="44448" y="441579"/>
                </a:lnTo>
                <a:lnTo>
                  <a:pt x="35559" y="0"/>
                </a:lnTo>
                <a:close/>
              </a:path>
            </a:pathLst>
          </a:custGeom>
          <a:solidFill>
            <a:srgbClr val="4471C4"/>
          </a:solidFill>
        </p:spPr>
        <p:txBody>
          <a:bodyPr wrap="square" lIns="0" tIns="0" rIns="0" bIns="0" rtlCol="0"/>
          <a:lstStyle/>
          <a:p>
            <a:endParaRPr/>
          </a:p>
        </p:txBody>
      </p:sp>
      <p:sp>
        <p:nvSpPr>
          <p:cNvPr id="105" name="object 105"/>
          <p:cNvSpPr txBox="1"/>
          <p:nvPr/>
        </p:nvSpPr>
        <p:spPr>
          <a:xfrm>
            <a:off x="8259826" y="1959609"/>
            <a:ext cx="321945" cy="391160"/>
          </a:xfrm>
          <a:prstGeom prst="rect">
            <a:avLst/>
          </a:prstGeom>
        </p:spPr>
        <p:txBody>
          <a:bodyPr vert="horz" wrap="square" lIns="0" tIns="12700" rIns="0" bIns="0" rtlCol="0">
            <a:spAutoFit/>
          </a:bodyPr>
          <a:lstStyle/>
          <a:p>
            <a:pPr marL="12700" marR="5080">
              <a:lnSpc>
                <a:spcPct val="100000"/>
              </a:lnSpc>
              <a:spcBef>
                <a:spcPts val="100"/>
              </a:spcBef>
            </a:pPr>
            <a:r>
              <a:rPr sz="1200" b="1" spc="-25" dirty="0">
                <a:latin typeface="Calibri"/>
                <a:cs typeface="Calibri"/>
              </a:rPr>
              <a:t>Wr Data</a:t>
            </a:r>
            <a:endParaRPr sz="1200">
              <a:latin typeface="Calibri"/>
              <a:cs typeface="Calibri"/>
            </a:endParaRPr>
          </a:p>
        </p:txBody>
      </p:sp>
      <p:sp>
        <p:nvSpPr>
          <p:cNvPr id="106" name="object 106"/>
          <p:cNvSpPr txBox="1"/>
          <p:nvPr/>
        </p:nvSpPr>
        <p:spPr>
          <a:xfrm>
            <a:off x="7989189" y="1447546"/>
            <a:ext cx="14611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Write</a:t>
            </a:r>
            <a:r>
              <a:rPr sz="1200" b="1" spc="-45" dirty="0">
                <a:latin typeface="Calibri"/>
                <a:cs typeface="Calibri"/>
              </a:rPr>
              <a:t>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20" dirty="0">
                <a:latin typeface="Calibri"/>
                <a:cs typeface="Calibri"/>
              </a:rPr>
              <a:t> </a:t>
            </a:r>
            <a:r>
              <a:rPr sz="1200" b="1" dirty="0">
                <a:latin typeface="Calibri"/>
                <a:cs typeface="Calibri"/>
              </a:rPr>
              <a:t>Data</a:t>
            </a:r>
            <a:r>
              <a:rPr sz="1200" b="1" spc="-25" dirty="0">
                <a:latin typeface="Calibri"/>
                <a:cs typeface="Calibri"/>
              </a:rPr>
              <a:t> Mem</a:t>
            </a:r>
            <a:endParaRPr sz="1200">
              <a:latin typeface="Calibri"/>
              <a:cs typeface="Calibri"/>
            </a:endParaRPr>
          </a:p>
        </p:txBody>
      </p:sp>
      <p:grpSp>
        <p:nvGrpSpPr>
          <p:cNvPr id="107" name="object 107"/>
          <p:cNvGrpSpPr/>
          <p:nvPr/>
        </p:nvGrpSpPr>
        <p:grpSpPr>
          <a:xfrm>
            <a:off x="1656333" y="1569466"/>
            <a:ext cx="5302885" cy="3042920"/>
            <a:chOff x="1656333" y="1569466"/>
            <a:chExt cx="5302885" cy="3042920"/>
          </a:xfrm>
        </p:grpSpPr>
        <p:sp>
          <p:nvSpPr>
            <p:cNvPr id="108" name="object 108"/>
            <p:cNvSpPr/>
            <p:nvPr/>
          </p:nvSpPr>
          <p:spPr>
            <a:xfrm>
              <a:off x="1662683" y="1575816"/>
              <a:ext cx="5290185" cy="3030220"/>
            </a:xfrm>
            <a:custGeom>
              <a:avLst/>
              <a:gdLst/>
              <a:ahLst/>
              <a:cxnLst/>
              <a:rect l="l" t="t" r="r" b="b"/>
              <a:pathLst>
                <a:path w="5290184" h="3030220">
                  <a:moveTo>
                    <a:pt x="5289804" y="0"/>
                  </a:moveTo>
                  <a:lnTo>
                    <a:pt x="0" y="0"/>
                  </a:lnTo>
                  <a:lnTo>
                    <a:pt x="0" y="3029712"/>
                  </a:lnTo>
                  <a:lnTo>
                    <a:pt x="5289804" y="3029712"/>
                  </a:lnTo>
                  <a:lnTo>
                    <a:pt x="5289804" y="0"/>
                  </a:lnTo>
                  <a:close/>
                </a:path>
              </a:pathLst>
            </a:custGeom>
            <a:solidFill>
              <a:srgbClr val="FFFFFF"/>
            </a:solidFill>
          </p:spPr>
          <p:txBody>
            <a:bodyPr wrap="square" lIns="0" tIns="0" rIns="0" bIns="0" rtlCol="0"/>
            <a:lstStyle/>
            <a:p>
              <a:endParaRPr/>
            </a:p>
          </p:txBody>
        </p:sp>
        <p:sp>
          <p:nvSpPr>
            <p:cNvPr id="109" name="object 109"/>
            <p:cNvSpPr/>
            <p:nvPr/>
          </p:nvSpPr>
          <p:spPr>
            <a:xfrm>
              <a:off x="1662683" y="1575816"/>
              <a:ext cx="5290185" cy="3030220"/>
            </a:xfrm>
            <a:custGeom>
              <a:avLst/>
              <a:gdLst/>
              <a:ahLst/>
              <a:cxnLst/>
              <a:rect l="l" t="t" r="r" b="b"/>
              <a:pathLst>
                <a:path w="5290184" h="3030220">
                  <a:moveTo>
                    <a:pt x="0" y="3029712"/>
                  </a:moveTo>
                  <a:lnTo>
                    <a:pt x="5289804" y="3029712"/>
                  </a:lnTo>
                  <a:lnTo>
                    <a:pt x="5289804" y="0"/>
                  </a:lnTo>
                  <a:lnTo>
                    <a:pt x="0" y="0"/>
                  </a:lnTo>
                  <a:lnTo>
                    <a:pt x="0" y="3029712"/>
                  </a:lnTo>
                  <a:close/>
                </a:path>
              </a:pathLst>
            </a:custGeom>
            <a:ln w="12700">
              <a:solidFill>
                <a:srgbClr val="000000"/>
              </a:solidFill>
            </a:ln>
          </p:spPr>
          <p:txBody>
            <a:bodyPr wrap="square" lIns="0" tIns="0" rIns="0" bIns="0" rtlCol="0"/>
            <a:lstStyle/>
            <a:p>
              <a:endParaRPr/>
            </a:p>
          </p:txBody>
        </p:sp>
      </p:grpSp>
      <p:sp>
        <p:nvSpPr>
          <p:cNvPr id="110" name="object 110"/>
          <p:cNvSpPr txBox="1"/>
          <p:nvPr/>
        </p:nvSpPr>
        <p:spPr>
          <a:xfrm>
            <a:off x="3683634" y="2652140"/>
            <a:ext cx="124968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Observation:</a:t>
            </a:r>
            <a:endParaRPr sz="1800">
              <a:latin typeface="Calibri"/>
              <a:cs typeface="Calibri"/>
            </a:endParaRPr>
          </a:p>
        </p:txBody>
      </p:sp>
      <p:sp>
        <p:nvSpPr>
          <p:cNvPr id="111" name="object 111"/>
          <p:cNvSpPr txBox="1"/>
          <p:nvPr/>
        </p:nvSpPr>
        <p:spPr>
          <a:xfrm>
            <a:off x="2140966" y="2926460"/>
            <a:ext cx="432943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We</a:t>
            </a:r>
            <a:r>
              <a:rPr sz="1800" b="1" spc="-40" dirty="0">
                <a:latin typeface="Calibri"/>
                <a:cs typeface="Calibri"/>
              </a:rPr>
              <a:t> </a:t>
            </a:r>
            <a:r>
              <a:rPr sz="1800" b="1" dirty="0">
                <a:latin typeface="Calibri"/>
                <a:cs typeface="Calibri"/>
              </a:rPr>
              <a:t>have</a:t>
            </a:r>
            <a:r>
              <a:rPr sz="1800" b="1" spc="-45" dirty="0">
                <a:latin typeface="Calibri"/>
                <a:cs typeface="Calibri"/>
              </a:rPr>
              <a:t> </a:t>
            </a:r>
            <a:r>
              <a:rPr sz="1800" b="1" dirty="0">
                <a:latin typeface="Calibri"/>
                <a:cs typeface="Calibri"/>
              </a:rPr>
              <a:t>two</a:t>
            </a:r>
            <a:r>
              <a:rPr sz="1800" b="1" spc="-35" dirty="0">
                <a:latin typeface="Calibri"/>
                <a:cs typeface="Calibri"/>
              </a:rPr>
              <a:t> </a:t>
            </a:r>
            <a:r>
              <a:rPr sz="1800" b="1" dirty="0">
                <a:latin typeface="Calibri"/>
                <a:cs typeface="Calibri"/>
              </a:rPr>
              <a:t>memories,</a:t>
            </a:r>
            <a:r>
              <a:rPr sz="1800" b="1" spc="-55" dirty="0">
                <a:latin typeface="Calibri"/>
                <a:cs typeface="Calibri"/>
              </a:rPr>
              <a:t> </a:t>
            </a:r>
            <a:r>
              <a:rPr sz="1800" b="1" dirty="0">
                <a:latin typeface="Calibri"/>
                <a:cs typeface="Calibri"/>
              </a:rPr>
              <a:t>one</a:t>
            </a:r>
            <a:r>
              <a:rPr sz="1800" b="1" spc="-45" dirty="0">
                <a:latin typeface="Calibri"/>
                <a:cs typeface="Calibri"/>
              </a:rPr>
              <a:t> </a:t>
            </a:r>
            <a:r>
              <a:rPr sz="1800" b="1" dirty="0">
                <a:latin typeface="Calibri"/>
                <a:cs typeface="Calibri"/>
              </a:rPr>
              <a:t>for</a:t>
            </a:r>
            <a:r>
              <a:rPr sz="1800" b="1" spc="-35" dirty="0">
                <a:latin typeface="Calibri"/>
                <a:cs typeface="Calibri"/>
              </a:rPr>
              <a:t> </a:t>
            </a:r>
            <a:r>
              <a:rPr sz="1800" b="1" dirty="0">
                <a:latin typeface="Calibri"/>
                <a:cs typeface="Calibri"/>
              </a:rPr>
              <a:t>data,</a:t>
            </a:r>
            <a:r>
              <a:rPr sz="1800" b="1" spc="-35" dirty="0">
                <a:latin typeface="Calibri"/>
                <a:cs typeface="Calibri"/>
              </a:rPr>
              <a:t> </a:t>
            </a:r>
            <a:r>
              <a:rPr sz="1800" b="1" dirty="0">
                <a:latin typeface="Calibri"/>
                <a:cs typeface="Calibri"/>
              </a:rPr>
              <a:t>one</a:t>
            </a:r>
            <a:r>
              <a:rPr sz="1800" b="1" spc="-50" dirty="0">
                <a:latin typeface="Calibri"/>
                <a:cs typeface="Calibri"/>
              </a:rPr>
              <a:t> </a:t>
            </a:r>
            <a:r>
              <a:rPr sz="1800" b="1" spc="-25" dirty="0">
                <a:latin typeface="Calibri"/>
                <a:cs typeface="Calibri"/>
              </a:rPr>
              <a:t>for</a:t>
            </a:r>
            <a:endParaRPr sz="1800">
              <a:latin typeface="Calibri"/>
              <a:cs typeface="Calibri"/>
            </a:endParaRPr>
          </a:p>
        </p:txBody>
      </p:sp>
      <p:sp>
        <p:nvSpPr>
          <p:cNvPr id="112" name="object 112"/>
          <p:cNvSpPr txBox="1"/>
          <p:nvPr/>
        </p:nvSpPr>
        <p:spPr>
          <a:xfrm>
            <a:off x="3706495" y="3200780"/>
            <a:ext cx="120523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instructions.</a:t>
            </a:r>
            <a:endParaRPr sz="1800">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79831" y="1708404"/>
            <a:ext cx="6155690" cy="3627120"/>
            <a:chOff x="179831" y="1708404"/>
            <a:chExt cx="6155690" cy="3627120"/>
          </a:xfrm>
        </p:grpSpPr>
        <p:sp>
          <p:nvSpPr>
            <p:cNvPr id="3" name="object 3"/>
            <p:cNvSpPr/>
            <p:nvPr/>
          </p:nvSpPr>
          <p:spPr>
            <a:xfrm>
              <a:off x="198881" y="1727454"/>
              <a:ext cx="1663064" cy="3589020"/>
            </a:xfrm>
            <a:custGeom>
              <a:avLst/>
              <a:gdLst/>
              <a:ahLst/>
              <a:cxnLst/>
              <a:rect l="l" t="t" r="r" b="b"/>
              <a:pathLst>
                <a:path w="1663064" h="3589020">
                  <a:moveTo>
                    <a:pt x="0" y="3589020"/>
                  </a:moveTo>
                  <a:lnTo>
                    <a:pt x="1662683" y="3589020"/>
                  </a:lnTo>
                  <a:lnTo>
                    <a:pt x="1662683" y="0"/>
                  </a:lnTo>
                  <a:lnTo>
                    <a:pt x="0" y="0"/>
                  </a:lnTo>
                  <a:lnTo>
                    <a:pt x="0" y="3589020"/>
                  </a:lnTo>
                  <a:close/>
                </a:path>
              </a:pathLst>
            </a:custGeom>
            <a:ln w="38100">
              <a:solidFill>
                <a:srgbClr val="2E528F"/>
              </a:solidFill>
            </a:ln>
          </p:spPr>
          <p:txBody>
            <a:bodyPr wrap="square" lIns="0" tIns="0" rIns="0" bIns="0" rtlCol="0"/>
            <a:lstStyle/>
            <a:p>
              <a:endParaRPr/>
            </a:p>
          </p:txBody>
        </p:sp>
        <p:sp>
          <p:nvSpPr>
            <p:cNvPr id="4" name="object 4"/>
            <p:cNvSpPr/>
            <p:nvPr/>
          </p:nvSpPr>
          <p:spPr>
            <a:xfrm>
              <a:off x="4867655" y="3899916"/>
              <a:ext cx="1461770" cy="433070"/>
            </a:xfrm>
            <a:custGeom>
              <a:avLst/>
              <a:gdLst/>
              <a:ahLst/>
              <a:cxnLst/>
              <a:rect l="l" t="t" r="r" b="b"/>
              <a:pathLst>
                <a:path w="1461770" h="433070">
                  <a:moveTo>
                    <a:pt x="1461516" y="0"/>
                  </a:moveTo>
                  <a:lnTo>
                    <a:pt x="0" y="0"/>
                  </a:lnTo>
                  <a:lnTo>
                    <a:pt x="292354" y="432815"/>
                  </a:lnTo>
                  <a:lnTo>
                    <a:pt x="1169162" y="432815"/>
                  </a:lnTo>
                  <a:lnTo>
                    <a:pt x="1461516" y="0"/>
                  </a:lnTo>
                  <a:close/>
                </a:path>
              </a:pathLst>
            </a:custGeom>
            <a:solidFill>
              <a:srgbClr val="4471C4"/>
            </a:solidFill>
          </p:spPr>
          <p:txBody>
            <a:bodyPr wrap="square" lIns="0" tIns="0" rIns="0" bIns="0" rtlCol="0"/>
            <a:lstStyle/>
            <a:p>
              <a:endParaRPr/>
            </a:p>
          </p:txBody>
        </p:sp>
        <p:sp>
          <p:nvSpPr>
            <p:cNvPr id="5" name="object 5"/>
            <p:cNvSpPr/>
            <p:nvPr/>
          </p:nvSpPr>
          <p:spPr>
            <a:xfrm>
              <a:off x="4867655" y="3899916"/>
              <a:ext cx="1461770" cy="433070"/>
            </a:xfrm>
            <a:custGeom>
              <a:avLst/>
              <a:gdLst/>
              <a:ahLst/>
              <a:cxnLst/>
              <a:rect l="l" t="t" r="r" b="b"/>
              <a:pathLst>
                <a:path w="1461770" h="433070">
                  <a:moveTo>
                    <a:pt x="0" y="0"/>
                  </a:moveTo>
                  <a:lnTo>
                    <a:pt x="1461516" y="0"/>
                  </a:lnTo>
                  <a:lnTo>
                    <a:pt x="1169162" y="432815"/>
                  </a:lnTo>
                  <a:lnTo>
                    <a:pt x="292354" y="432815"/>
                  </a:lnTo>
                  <a:lnTo>
                    <a:pt x="0" y="0"/>
                  </a:lnTo>
                  <a:close/>
                </a:path>
              </a:pathLst>
            </a:custGeom>
            <a:ln w="12700">
              <a:solidFill>
                <a:srgbClr val="2E528F"/>
              </a:solidFill>
            </a:ln>
          </p:spPr>
          <p:txBody>
            <a:bodyPr wrap="square" lIns="0" tIns="0" rIns="0" bIns="0" rtlCol="0"/>
            <a:lstStyle/>
            <a:p>
              <a:endParaRPr/>
            </a:p>
          </p:txBody>
        </p:sp>
        <p:sp>
          <p:nvSpPr>
            <p:cNvPr id="6" name="object 6"/>
            <p:cNvSpPr/>
            <p:nvPr/>
          </p:nvSpPr>
          <p:spPr>
            <a:xfrm>
              <a:off x="5414772" y="3899916"/>
              <a:ext cx="358140" cy="151130"/>
            </a:xfrm>
            <a:custGeom>
              <a:avLst/>
              <a:gdLst/>
              <a:ahLst/>
              <a:cxnLst/>
              <a:rect l="l" t="t" r="r" b="b"/>
              <a:pathLst>
                <a:path w="358139" h="151129">
                  <a:moveTo>
                    <a:pt x="358139" y="0"/>
                  </a:moveTo>
                  <a:lnTo>
                    <a:pt x="0" y="0"/>
                  </a:lnTo>
                  <a:lnTo>
                    <a:pt x="179069" y="150875"/>
                  </a:lnTo>
                  <a:lnTo>
                    <a:pt x="358139" y="0"/>
                  </a:lnTo>
                  <a:close/>
                </a:path>
              </a:pathLst>
            </a:custGeom>
            <a:solidFill>
              <a:srgbClr val="FFFFFF"/>
            </a:solidFill>
          </p:spPr>
          <p:txBody>
            <a:bodyPr wrap="square" lIns="0" tIns="0" rIns="0" bIns="0" rtlCol="0"/>
            <a:lstStyle/>
            <a:p>
              <a:endParaRPr/>
            </a:p>
          </p:txBody>
        </p:sp>
        <p:sp>
          <p:nvSpPr>
            <p:cNvPr id="7" name="object 7"/>
            <p:cNvSpPr/>
            <p:nvPr/>
          </p:nvSpPr>
          <p:spPr>
            <a:xfrm>
              <a:off x="5414772" y="3899916"/>
              <a:ext cx="358140" cy="151130"/>
            </a:xfrm>
            <a:custGeom>
              <a:avLst/>
              <a:gdLst/>
              <a:ahLst/>
              <a:cxnLst/>
              <a:rect l="l" t="t" r="r" b="b"/>
              <a:pathLst>
                <a:path w="358139" h="151129">
                  <a:moveTo>
                    <a:pt x="358139" y="0"/>
                  </a:moveTo>
                  <a:lnTo>
                    <a:pt x="179069" y="150875"/>
                  </a:lnTo>
                  <a:lnTo>
                    <a:pt x="0" y="0"/>
                  </a:lnTo>
                  <a:lnTo>
                    <a:pt x="358139" y="0"/>
                  </a:lnTo>
                  <a:close/>
                </a:path>
              </a:pathLst>
            </a:custGeom>
            <a:ln w="12700">
              <a:solidFill>
                <a:srgbClr val="FFFFFF"/>
              </a:solidFill>
            </a:ln>
          </p:spPr>
          <p:txBody>
            <a:bodyPr wrap="square" lIns="0" tIns="0" rIns="0" bIns="0" rtlCol="0"/>
            <a:lstStyle/>
            <a:p>
              <a:endParaRPr/>
            </a:p>
          </p:txBody>
        </p:sp>
        <p:sp>
          <p:nvSpPr>
            <p:cNvPr id="8" name="object 8"/>
            <p:cNvSpPr/>
            <p:nvPr/>
          </p:nvSpPr>
          <p:spPr>
            <a:xfrm>
              <a:off x="3912108" y="4125849"/>
              <a:ext cx="1116965" cy="76200"/>
            </a:xfrm>
            <a:custGeom>
              <a:avLst/>
              <a:gdLst/>
              <a:ahLst/>
              <a:cxnLst/>
              <a:rect l="l" t="t" r="r" b="b"/>
              <a:pathLst>
                <a:path w="1116964" h="76200">
                  <a:moveTo>
                    <a:pt x="1104248" y="31623"/>
                  </a:moveTo>
                  <a:lnTo>
                    <a:pt x="1053083" y="31623"/>
                  </a:lnTo>
                  <a:lnTo>
                    <a:pt x="1053211" y="44323"/>
                  </a:lnTo>
                  <a:lnTo>
                    <a:pt x="1040478" y="44384"/>
                  </a:lnTo>
                  <a:lnTo>
                    <a:pt x="1040638" y="76200"/>
                  </a:lnTo>
                  <a:lnTo>
                    <a:pt x="1116583" y="37718"/>
                  </a:lnTo>
                  <a:lnTo>
                    <a:pt x="1104248" y="31623"/>
                  </a:lnTo>
                  <a:close/>
                </a:path>
                <a:path w="1116964" h="76200">
                  <a:moveTo>
                    <a:pt x="1040415" y="31684"/>
                  </a:moveTo>
                  <a:lnTo>
                    <a:pt x="0" y="36702"/>
                  </a:lnTo>
                  <a:lnTo>
                    <a:pt x="0" y="49402"/>
                  </a:lnTo>
                  <a:lnTo>
                    <a:pt x="1040478" y="44384"/>
                  </a:lnTo>
                  <a:lnTo>
                    <a:pt x="1040415" y="31684"/>
                  </a:lnTo>
                  <a:close/>
                </a:path>
                <a:path w="1116964" h="76200">
                  <a:moveTo>
                    <a:pt x="1053083" y="31623"/>
                  </a:moveTo>
                  <a:lnTo>
                    <a:pt x="1040415" y="31684"/>
                  </a:lnTo>
                  <a:lnTo>
                    <a:pt x="1040478" y="44384"/>
                  </a:lnTo>
                  <a:lnTo>
                    <a:pt x="1053211" y="44323"/>
                  </a:lnTo>
                  <a:lnTo>
                    <a:pt x="1053083" y="31623"/>
                  </a:lnTo>
                  <a:close/>
                </a:path>
                <a:path w="1116964" h="76200">
                  <a:moveTo>
                    <a:pt x="1040256" y="0"/>
                  </a:moveTo>
                  <a:lnTo>
                    <a:pt x="1040415" y="31684"/>
                  </a:lnTo>
                  <a:lnTo>
                    <a:pt x="1104248" y="31623"/>
                  </a:lnTo>
                  <a:lnTo>
                    <a:pt x="1040256" y="0"/>
                  </a:lnTo>
                  <a:close/>
                </a:path>
              </a:pathLst>
            </a:custGeom>
            <a:solidFill>
              <a:srgbClr val="4471C4"/>
            </a:solidFill>
          </p:spPr>
          <p:txBody>
            <a:bodyPr wrap="square" lIns="0" tIns="0" rIns="0" bIns="0" rtlCol="0"/>
            <a:lstStyle/>
            <a:p>
              <a:endParaRPr/>
            </a:p>
          </p:txBody>
        </p:sp>
      </p:grpSp>
      <p:sp>
        <p:nvSpPr>
          <p:cNvPr id="9" name="object 9"/>
          <p:cNvSpPr txBox="1">
            <a:spLocks noGrp="1"/>
          </p:cNvSpPr>
          <p:nvPr>
            <p:ph type="title"/>
          </p:nvPr>
        </p:nvSpPr>
        <p:spPr>
          <a:xfrm>
            <a:off x="78739" y="168020"/>
            <a:ext cx="4128135" cy="696595"/>
          </a:xfrm>
          <a:prstGeom prst="rect">
            <a:avLst/>
          </a:prstGeom>
        </p:spPr>
        <p:txBody>
          <a:bodyPr vert="horz" wrap="square" lIns="0" tIns="12700" rIns="0" bIns="0" rtlCol="0">
            <a:spAutoFit/>
          </a:bodyPr>
          <a:lstStyle/>
          <a:p>
            <a:pPr marL="12700">
              <a:lnSpc>
                <a:spcPct val="100000"/>
              </a:lnSpc>
              <a:spcBef>
                <a:spcPts val="100"/>
              </a:spcBef>
            </a:pPr>
            <a:r>
              <a:rPr dirty="0"/>
              <a:t>Structural</a:t>
            </a:r>
            <a:r>
              <a:rPr spc="-100" dirty="0"/>
              <a:t> </a:t>
            </a:r>
            <a:r>
              <a:rPr spc="-10" dirty="0"/>
              <a:t>Hazards</a:t>
            </a:r>
          </a:p>
        </p:txBody>
      </p:sp>
      <p:sp>
        <p:nvSpPr>
          <p:cNvPr id="10" name="object 10"/>
          <p:cNvSpPr txBox="1"/>
          <p:nvPr/>
        </p:nvSpPr>
        <p:spPr>
          <a:xfrm>
            <a:off x="5392039" y="4019804"/>
            <a:ext cx="39624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ALU</a:t>
            </a:r>
            <a:endParaRPr sz="1800">
              <a:latin typeface="Calibri"/>
              <a:cs typeface="Calibri"/>
            </a:endParaRPr>
          </a:p>
        </p:txBody>
      </p:sp>
      <p:sp>
        <p:nvSpPr>
          <p:cNvPr id="11" name="object 11"/>
          <p:cNvSpPr/>
          <p:nvPr/>
        </p:nvSpPr>
        <p:spPr>
          <a:xfrm>
            <a:off x="2800858" y="2584703"/>
            <a:ext cx="3289300" cy="3105785"/>
          </a:xfrm>
          <a:custGeom>
            <a:avLst/>
            <a:gdLst/>
            <a:ahLst/>
            <a:cxnLst/>
            <a:rect l="l" t="t" r="r" b="b"/>
            <a:pathLst>
              <a:path w="3289300" h="3105785">
                <a:moveTo>
                  <a:pt x="640207" y="38100"/>
                </a:moveTo>
                <a:lnTo>
                  <a:pt x="627507" y="31750"/>
                </a:lnTo>
                <a:lnTo>
                  <a:pt x="564007" y="0"/>
                </a:lnTo>
                <a:lnTo>
                  <a:pt x="564007" y="31750"/>
                </a:lnTo>
                <a:lnTo>
                  <a:pt x="84074" y="31750"/>
                </a:lnTo>
                <a:lnTo>
                  <a:pt x="84074" y="44450"/>
                </a:lnTo>
                <a:lnTo>
                  <a:pt x="564007" y="44450"/>
                </a:lnTo>
                <a:lnTo>
                  <a:pt x="564007" y="76200"/>
                </a:lnTo>
                <a:lnTo>
                  <a:pt x="627507" y="44450"/>
                </a:lnTo>
                <a:lnTo>
                  <a:pt x="640207" y="38100"/>
                </a:lnTo>
                <a:close/>
              </a:path>
              <a:path w="3289300" h="3105785">
                <a:moveTo>
                  <a:pt x="2300859" y="1238758"/>
                </a:moveTo>
                <a:lnTo>
                  <a:pt x="2269096" y="1239088"/>
                </a:lnTo>
                <a:lnTo>
                  <a:pt x="2263648" y="745109"/>
                </a:lnTo>
                <a:lnTo>
                  <a:pt x="2250948" y="745363"/>
                </a:lnTo>
                <a:lnTo>
                  <a:pt x="2256383" y="1239215"/>
                </a:lnTo>
                <a:lnTo>
                  <a:pt x="2224659" y="1239520"/>
                </a:lnTo>
                <a:lnTo>
                  <a:pt x="2263648" y="1315339"/>
                </a:lnTo>
                <a:lnTo>
                  <a:pt x="2294432" y="1251966"/>
                </a:lnTo>
                <a:lnTo>
                  <a:pt x="2300859" y="1238758"/>
                </a:lnTo>
                <a:close/>
              </a:path>
              <a:path w="3289300" h="3105785">
                <a:moveTo>
                  <a:pt x="2487041" y="2827655"/>
                </a:moveTo>
                <a:lnTo>
                  <a:pt x="2480691" y="2814955"/>
                </a:lnTo>
                <a:lnTo>
                  <a:pt x="2448941" y="2751455"/>
                </a:lnTo>
                <a:lnTo>
                  <a:pt x="2410841" y="2827655"/>
                </a:lnTo>
                <a:lnTo>
                  <a:pt x="2442591" y="2827655"/>
                </a:lnTo>
                <a:lnTo>
                  <a:pt x="2442591" y="3092945"/>
                </a:lnTo>
                <a:lnTo>
                  <a:pt x="12700" y="3092945"/>
                </a:lnTo>
                <a:lnTo>
                  <a:pt x="12700" y="2731008"/>
                </a:lnTo>
                <a:lnTo>
                  <a:pt x="0" y="2731008"/>
                </a:lnTo>
                <a:lnTo>
                  <a:pt x="0" y="3105645"/>
                </a:lnTo>
                <a:lnTo>
                  <a:pt x="2455291" y="3105645"/>
                </a:lnTo>
                <a:lnTo>
                  <a:pt x="2455291" y="3099295"/>
                </a:lnTo>
                <a:lnTo>
                  <a:pt x="2455291" y="3092945"/>
                </a:lnTo>
                <a:lnTo>
                  <a:pt x="2455291" y="2827655"/>
                </a:lnTo>
                <a:lnTo>
                  <a:pt x="2487041" y="2827655"/>
                </a:lnTo>
                <a:close/>
              </a:path>
              <a:path w="3289300" h="3105785">
                <a:moveTo>
                  <a:pt x="3289046" y="1238377"/>
                </a:moveTo>
                <a:lnTo>
                  <a:pt x="3257296" y="1238377"/>
                </a:lnTo>
                <a:lnTo>
                  <a:pt x="3257296" y="871728"/>
                </a:lnTo>
                <a:lnTo>
                  <a:pt x="3244596" y="871728"/>
                </a:lnTo>
                <a:lnTo>
                  <a:pt x="3244596" y="1238377"/>
                </a:lnTo>
                <a:lnTo>
                  <a:pt x="3212846" y="1238377"/>
                </a:lnTo>
                <a:lnTo>
                  <a:pt x="3250946" y="1314577"/>
                </a:lnTo>
                <a:lnTo>
                  <a:pt x="3282696" y="1251077"/>
                </a:lnTo>
                <a:lnTo>
                  <a:pt x="3289046" y="1238377"/>
                </a:lnTo>
                <a:close/>
              </a:path>
            </a:pathLst>
          </a:custGeom>
          <a:solidFill>
            <a:srgbClr val="4471C4"/>
          </a:solidFill>
        </p:spPr>
        <p:txBody>
          <a:bodyPr wrap="square" lIns="0" tIns="0" rIns="0" bIns="0" rtlCol="0"/>
          <a:lstStyle/>
          <a:p>
            <a:endParaRPr/>
          </a:p>
        </p:txBody>
      </p:sp>
      <p:sp>
        <p:nvSpPr>
          <p:cNvPr id="12" name="object 12"/>
          <p:cNvSpPr txBox="1"/>
          <p:nvPr/>
        </p:nvSpPr>
        <p:spPr>
          <a:xfrm>
            <a:off x="4643754" y="3059938"/>
            <a:ext cx="375920" cy="574040"/>
          </a:xfrm>
          <a:prstGeom prst="rect">
            <a:avLst/>
          </a:prstGeom>
        </p:spPr>
        <p:txBody>
          <a:bodyPr vert="horz" wrap="square" lIns="0" tIns="12700" rIns="0" bIns="0" rtlCol="0">
            <a:spAutoFit/>
          </a:bodyPr>
          <a:lstStyle/>
          <a:p>
            <a:pPr marL="12700" marR="5080" algn="just">
              <a:lnSpc>
                <a:spcPct val="100000"/>
              </a:lnSpc>
              <a:spcBef>
                <a:spcPts val="100"/>
              </a:spcBef>
            </a:pPr>
            <a:r>
              <a:rPr sz="1200" spc="-10" dirty="0">
                <a:latin typeface="Calibri"/>
                <a:cs typeface="Calibri"/>
              </a:rPr>
              <a:t>Input </a:t>
            </a:r>
            <a:r>
              <a:rPr sz="1200" spc="-20" dirty="0">
                <a:latin typeface="Calibri"/>
                <a:cs typeface="Calibri"/>
              </a:rPr>
              <a:t>Read </a:t>
            </a:r>
            <a:r>
              <a:rPr sz="1200" dirty="0">
                <a:latin typeface="Calibri"/>
                <a:cs typeface="Calibri"/>
              </a:rPr>
              <a:t>Reg</a:t>
            </a:r>
            <a:r>
              <a:rPr sz="1200" spc="-25" dirty="0">
                <a:latin typeface="Calibri"/>
                <a:cs typeface="Calibri"/>
              </a:rPr>
              <a:t> </a:t>
            </a:r>
            <a:r>
              <a:rPr sz="1200" spc="-50" dirty="0">
                <a:latin typeface="Calibri"/>
                <a:cs typeface="Calibri"/>
              </a:rPr>
              <a:t>A</a:t>
            </a:r>
            <a:endParaRPr sz="1200">
              <a:latin typeface="Calibri"/>
              <a:cs typeface="Calibri"/>
            </a:endParaRPr>
          </a:p>
        </p:txBody>
      </p:sp>
      <p:sp>
        <p:nvSpPr>
          <p:cNvPr id="13" name="object 13"/>
          <p:cNvSpPr txBox="1"/>
          <p:nvPr/>
        </p:nvSpPr>
        <p:spPr>
          <a:xfrm>
            <a:off x="5036946" y="4697095"/>
            <a:ext cx="122301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ALU:</a:t>
            </a:r>
            <a:r>
              <a:rPr sz="1200" b="1" spc="-30" dirty="0">
                <a:latin typeface="Calibri"/>
                <a:cs typeface="Calibri"/>
              </a:rPr>
              <a:t> </a:t>
            </a:r>
            <a:r>
              <a:rPr sz="1200" b="1" dirty="0">
                <a:latin typeface="Calibri"/>
                <a:cs typeface="Calibri"/>
              </a:rPr>
              <a:t>output C</a:t>
            </a:r>
            <a:r>
              <a:rPr sz="1200" b="1" spc="-5" dirty="0">
                <a:latin typeface="Calibri"/>
                <a:cs typeface="Calibri"/>
              </a:rPr>
              <a:t> </a:t>
            </a:r>
            <a:r>
              <a:rPr sz="1200" b="1" spc="-20" dirty="0">
                <a:latin typeface="Calibri"/>
                <a:cs typeface="Calibri"/>
              </a:rPr>
              <a:t>data</a:t>
            </a:r>
            <a:endParaRPr sz="1200">
              <a:latin typeface="Calibri"/>
              <a:cs typeface="Calibri"/>
            </a:endParaRPr>
          </a:p>
        </p:txBody>
      </p:sp>
      <p:sp>
        <p:nvSpPr>
          <p:cNvPr id="14" name="object 14"/>
          <p:cNvSpPr txBox="1"/>
          <p:nvPr/>
        </p:nvSpPr>
        <p:spPr>
          <a:xfrm>
            <a:off x="5036946" y="4879975"/>
            <a:ext cx="157861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40" dirty="0">
                <a:latin typeface="Calibri"/>
                <a:cs typeface="Calibri"/>
              </a:rPr>
              <a:t> </a:t>
            </a:r>
            <a:r>
              <a:rPr sz="1200" b="1" dirty="0">
                <a:latin typeface="Calibri"/>
                <a:cs typeface="Calibri"/>
              </a:rPr>
              <a:t>PC</a:t>
            </a:r>
            <a:r>
              <a:rPr sz="1200" b="1" spc="-10" dirty="0">
                <a:latin typeface="Calibri"/>
                <a:cs typeface="Calibri"/>
              </a:rPr>
              <a:t> </a:t>
            </a:r>
            <a:r>
              <a:rPr sz="1200" b="1" dirty="0">
                <a:latin typeface="Calibri"/>
                <a:cs typeface="Calibri"/>
              </a:rPr>
              <a:t>Source</a:t>
            </a:r>
            <a:r>
              <a:rPr sz="1200" b="1" spc="-40" dirty="0">
                <a:latin typeface="Calibri"/>
                <a:cs typeface="Calibri"/>
              </a:rPr>
              <a:t> </a:t>
            </a:r>
            <a:r>
              <a:rPr sz="1200" b="1" spc="-10" dirty="0">
                <a:latin typeface="Calibri"/>
                <a:cs typeface="Calibri"/>
              </a:rPr>
              <a:t>Select</a:t>
            </a:r>
            <a:endParaRPr sz="1200">
              <a:latin typeface="Calibri"/>
              <a:cs typeface="Calibri"/>
            </a:endParaRPr>
          </a:p>
        </p:txBody>
      </p:sp>
      <p:grpSp>
        <p:nvGrpSpPr>
          <p:cNvPr id="15" name="object 15"/>
          <p:cNvGrpSpPr/>
          <p:nvPr/>
        </p:nvGrpSpPr>
        <p:grpSpPr>
          <a:xfrm>
            <a:off x="2669794" y="1837689"/>
            <a:ext cx="223520" cy="1931670"/>
            <a:chOff x="2669794" y="1837689"/>
            <a:chExt cx="223520" cy="1931670"/>
          </a:xfrm>
        </p:grpSpPr>
        <p:sp>
          <p:nvSpPr>
            <p:cNvPr id="16" name="object 16"/>
            <p:cNvSpPr/>
            <p:nvPr/>
          </p:nvSpPr>
          <p:spPr>
            <a:xfrm>
              <a:off x="2676144" y="1844039"/>
              <a:ext cx="210820" cy="1918970"/>
            </a:xfrm>
            <a:custGeom>
              <a:avLst/>
              <a:gdLst/>
              <a:ahLst/>
              <a:cxnLst/>
              <a:rect l="l" t="t" r="r" b="b"/>
              <a:pathLst>
                <a:path w="210819" h="1918970">
                  <a:moveTo>
                    <a:pt x="210312" y="0"/>
                  </a:moveTo>
                  <a:lnTo>
                    <a:pt x="0" y="0"/>
                  </a:lnTo>
                  <a:lnTo>
                    <a:pt x="0" y="1918716"/>
                  </a:lnTo>
                  <a:lnTo>
                    <a:pt x="210312" y="1918716"/>
                  </a:lnTo>
                  <a:lnTo>
                    <a:pt x="210312" y="0"/>
                  </a:lnTo>
                  <a:close/>
                </a:path>
              </a:pathLst>
            </a:custGeom>
            <a:solidFill>
              <a:srgbClr val="4471C4"/>
            </a:solidFill>
          </p:spPr>
          <p:txBody>
            <a:bodyPr wrap="square" lIns="0" tIns="0" rIns="0" bIns="0" rtlCol="0"/>
            <a:lstStyle/>
            <a:p>
              <a:endParaRPr/>
            </a:p>
          </p:txBody>
        </p:sp>
        <p:sp>
          <p:nvSpPr>
            <p:cNvPr id="17" name="object 17"/>
            <p:cNvSpPr/>
            <p:nvPr/>
          </p:nvSpPr>
          <p:spPr>
            <a:xfrm>
              <a:off x="2676144" y="1844039"/>
              <a:ext cx="210820" cy="1918970"/>
            </a:xfrm>
            <a:custGeom>
              <a:avLst/>
              <a:gdLst/>
              <a:ahLst/>
              <a:cxnLst/>
              <a:rect l="l" t="t" r="r" b="b"/>
              <a:pathLst>
                <a:path w="210819" h="1918970">
                  <a:moveTo>
                    <a:pt x="0" y="1918716"/>
                  </a:moveTo>
                  <a:lnTo>
                    <a:pt x="210312" y="1918716"/>
                  </a:lnTo>
                  <a:lnTo>
                    <a:pt x="210312" y="0"/>
                  </a:lnTo>
                  <a:lnTo>
                    <a:pt x="0" y="0"/>
                  </a:lnTo>
                  <a:lnTo>
                    <a:pt x="0" y="1918716"/>
                  </a:lnTo>
                  <a:close/>
                </a:path>
              </a:pathLst>
            </a:custGeom>
            <a:ln w="12700">
              <a:solidFill>
                <a:srgbClr val="2E528F"/>
              </a:solidFill>
            </a:ln>
          </p:spPr>
          <p:txBody>
            <a:bodyPr wrap="square" lIns="0" tIns="0" rIns="0" bIns="0" rtlCol="0"/>
            <a:lstStyle/>
            <a:p>
              <a:endParaRPr/>
            </a:p>
          </p:txBody>
        </p:sp>
      </p:grpSp>
      <p:sp>
        <p:nvSpPr>
          <p:cNvPr id="18" name="object 18"/>
          <p:cNvSpPr txBox="1"/>
          <p:nvPr/>
        </p:nvSpPr>
        <p:spPr>
          <a:xfrm>
            <a:off x="225552" y="5579364"/>
            <a:ext cx="1039494" cy="901065"/>
          </a:xfrm>
          <a:prstGeom prst="rect">
            <a:avLst/>
          </a:prstGeom>
          <a:solidFill>
            <a:srgbClr val="7E7E7E"/>
          </a:solidFill>
          <a:ln w="12700">
            <a:solidFill>
              <a:srgbClr val="2E528F"/>
            </a:solidFill>
          </a:ln>
        </p:spPr>
        <p:txBody>
          <a:bodyPr vert="horz" wrap="square" lIns="0" tIns="8890" rIns="0" bIns="0" rtlCol="0">
            <a:spAutoFit/>
          </a:bodyPr>
          <a:lstStyle/>
          <a:p>
            <a:pPr marL="40640" marR="71755">
              <a:lnSpc>
                <a:spcPct val="100000"/>
              </a:lnSpc>
              <a:spcBef>
                <a:spcPts val="70"/>
              </a:spcBef>
            </a:pPr>
            <a:r>
              <a:rPr sz="1800" spc="-10" dirty="0">
                <a:solidFill>
                  <a:srgbClr val="FFFFFF"/>
                </a:solidFill>
                <a:latin typeface="Calibri"/>
                <a:cs typeface="Calibri"/>
              </a:rPr>
              <a:t>Unified Memory </a:t>
            </a:r>
            <a:r>
              <a:rPr sz="1800" dirty="0">
                <a:solidFill>
                  <a:srgbClr val="FFFFFF"/>
                </a:solidFill>
                <a:latin typeface="Calibri"/>
                <a:cs typeface="Calibri"/>
              </a:rPr>
              <a:t>1</a:t>
            </a:r>
            <a:r>
              <a:rPr sz="1800" spc="-10" dirty="0">
                <a:solidFill>
                  <a:srgbClr val="FFFFFF"/>
                </a:solidFill>
                <a:latin typeface="Calibri"/>
                <a:cs typeface="Calibri"/>
              </a:rPr>
              <a:t> </a:t>
            </a:r>
            <a:r>
              <a:rPr sz="1800" dirty="0">
                <a:solidFill>
                  <a:srgbClr val="FFFFFF"/>
                </a:solidFill>
                <a:latin typeface="Calibri"/>
                <a:cs typeface="Calibri"/>
              </a:rPr>
              <a:t>rd</a:t>
            </a:r>
            <a:r>
              <a:rPr sz="1800" spc="5" dirty="0">
                <a:solidFill>
                  <a:srgbClr val="FFFFFF"/>
                </a:solidFill>
                <a:latin typeface="Calibri"/>
                <a:cs typeface="Calibri"/>
              </a:rPr>
              <a:t> </a:t>
            </a:r>
            <a:r>
              <a:rPr sz="1800" dirty="0">
                <a:solidFill>
                  <a:srgbClr val="FFFFFF"/>
                </a:solidFill>
                <a:latin typeface="Calibri"/>
                <a:cs typeface="Calibri"/>
              </a:rPr>
              <a:t>/ </a:t>
            </a:r>
            <a:r>
              <a:rPr sz="1800" spc="-25" dirty="0">
                <a:solidFill>
                  <a:srgbClr val="FFFFFF"/>
                </a:solidFill>
                <a:latin typeface="Calibri"/>
                <a:cs typeface="Calibri"/>
              </a:rPr>
              <a:t>1wr</a:t>
            </a:r>
            <a:endParaRPr sz="1800">
              <a:latin typeface="Calibri"/>
              <a:cs typeface="Calibri"/>
            </a:endParaRPr>
          </a:p>
        </p:txBody>
      </p:sp>
      <p:grpSp>
        <p:nvGrpSpPr>
          <p:cNvPr id="19" name="object 19"/>
          <p:cNvGrpSpPr/>
          <p:nvPr/>
        </p:nvGrpSpPr>
        <p:grpSpPr>
          <a:xfrm>
            <a:off x="441705" y="3090417"/>
            <a:ext cx="1052195" cy="854075"/>
            <a:chOff x="441705" y="3090417"/>
            <a:chExt cx="1052195" cy="854075"/>
          </a:xfrm>
        </p:grpSpPr>
        <p:sp>
          <p:nvSpPr>
            <p:cNvPr id="20" name="object 20"/>
            <p:cNvSpPr/>
            <p:nvPr/>
          </p:nvSpPr>
          <p:spPr>
            <a:xfrm>
              <a:off x="448055" y="3096767"/>
              <a:ext cx="1039494" cy="841375"/>
            </a:xfrm>
            <a:custGeom>
              <a:avLst/>
              <a:gdLst/>
              <a:ahLst/>
              <a:cxnLst/>
              <a:rect l="l" t="t" r="r" b="b"/>
              <a:pathLst>
                <a:path w="1039494" h="841375">
                  <a:moveTo>
                    <a:pt x="1039368" y="0"/>
                  </a:moveTo>
                  <a:lnTo>
                    <a:pt x="0" y="0"/>
                  </a:lnTo>
                  <a:lnTo>
                    <a:pt x="0" y="841247"/>
                  </a:lnTo>
                  <a:lnTo>
                    <a:pt x="1039368" y="841247"/>
                  </a:lnTo>
                  <a:lnTo>
                    <a:pt x="1039368" y="0"/>
                  </a:lnTo>
                  <a:close/>
                </a:path>
              </a:pathLst>
            </a:custGeom>
            <a:solidFill>
              <a:srgbClr val="4471C4"/>
            </a:solidFill>
          </p:spPr>
          <p:txBody>
            <a:bodyPr wrap="square" lIns="0" tIns="0" rIns="0" bIns="0" rtlCol="0"/>
            <a:lstStyle/>
            <a:p>
              <a:endParaRPr/>
            </a:p>
          </p:txBody>
        </p:sp>
        <p:sp>
          <p:nvSpPr>
            <p:cNvPr id="21" name="object 21"/>
            <p:cNvSpPr/>
            <p:nvPr/>
          </p:nvSpPr>
          <p:spPr>
            <a:xfrm>
              <a:off x="448055" y="3096767"/>
              <a:ext cx="1039494" cy="841375"/>
            </a:xfrm>
            <a:custGeom>
              <a:avLst/>
              <a:gdLst/>
              <a:ahLst/>
              <a:cxnLst/>
              <a:rect l="l" t="t" r="r" b="b"/>
              <a:pathLst>
                <a:path w="1039494" h="841375">
                  <a:moveTo>
                    <a:pt x="0" y="841247"/>
                  </a:moveTo>
                  <a:lnTo>
                    <a:pt x="1039368" y="841247"/>
                  </a:lnTo>
                  <a:lnTo>
                    <a:pt x="1039368" y="0"/>
                  </a:lnTo>
                  <a:lnTo>
                    <a:pt x="0" y="0"/>
                  </a:lnTo>
                  <a:lnTo>
                    <a:pt x="0" y="841247"/>
                  </a:lnTo>
                  <a:close/>
                </a:path>
              </a:pathLst>
            </a:custGeom>
            <a:ln w="12700">
              <a:solidFill>
                <a:srgbClr val="2E528F"/>
              </a:solidFill>
            </a:ln>
          </p:spPr>
          <p:txBody>
            <a:bodyPr wrap="square" lIns="0" tIns="0" rIns="0" bIns="0" rtlCol="0"/>
            <a:lstStyle/>
            <a:p>
              <a:endParaRPr/>
            </a:p>
          </p:txBody>
        </p:sp>
      </p:grpSp>
      <p:sp>
        <p:nvSpPr>
          <p:cNvPr id="22" name="object 22"/>
          <p:cNvSpPr txBox="1"/>
          <p:nvPr/>
        </p:nvSpPr>
        <p:spPr>
          <a:xfrm>
            <a:off x="461263" y="3192017"/>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Fetch</a:t>
            </a:r>
            <a:endParaRPr sz="1800">
              <a:latin typeface="Calibri"/>
              <a:cs typeface="Calibri"/>
            </a:endParaRPr>
          </a:p>
        </p:txBody>
      </p:sp>
      <p:sp>
        <p:nvSpPr>
          <p:cNvPr id="23" name="object 23"/>
          <p:cNvSpPr/>
          <p:nvPr/>
        </p:nvSpPr>
        <p:spPr>
          <a:xfrm>
            <a:off x="707136" y="3899915"/>
            <a:ext cx="76200" cy="1680845"/>
          </a:xfrm>
          <a:custGeom>
            <a:avLst/>
            <a:gdLst/>
            <a:ahLst/>
            <a:cxnLst/>
            <a:rect l="l" t="t" r="r" b="b"/>
            <a:pathLst>
              <a:path w="76200" h="1680845">
                <a:moveTo>
                  <a:pt x="44450" y="63499"/>
                </a:moveTo>
                <a:lnTo>
                  <a:pt x="31750" y="63499"/>
                </a:lnTo>
                <a:lnTo>
                  <a:pt x="31750" y="1680463"/>
                </a:lnTo>
                <a:lnTo>
                  <a:pt x="44450" y="1680463"/>
                </a:lnTo>
                <a:lnTo>
                  <a:pt x="44450" y="63499"/>
                </a:lnTo>
                <a:close/>
              </a:path>
              <a:path w="76200" h="1680845">
                <a:moveTo>
                  <a:pt x="38100" y="0"/>
                </a:moveTo>
                <a:lnTo>
                  <a:pt x="0" y="76199"/>
                </a:lnTo>
                <a:lnTo>
                  <a:pt x="31750" y="76199"/>
                </a:lnTo>
                <a:lnTo>
                  <a:pt x="31750" y="63499"/>
                </a:lnTo>
                <a:lnTo>
                  <a:pt x="69850" y="63499"/>
                </a:lnTo>
                <a:lnTo>
                  <a:pt x="38100" y="0"/>
                </a:lnTo>
                <a:close/>
              </a:path>
              <a:path w="76200" h="1680845">
                <a:moveTo>
                  <a:pt x="69850" y="63499"/>
                </a:moveTo>
                <a:lnTo>
                  <a:pt x="44450" y="63499"/>
                </a:lnTo>
                <a:lnTo>
                  <a:pt x="44450" y="76199"/>
                </a:lnTo>
                <a:lnTo>
                  <a:pt x="76200" y="76199"/>
                </a:lnTo>
                <a:lnTo>
                  <a:pt x="69850" y="63499"/>
                </a:lnTo>
                <a:close/>
              </a:path>
            </a:pathLst>
          </a:custGeom>
          <a:solidFill>
            <a:srgbClr val="4471C4"/>
          </a:solidFill>
        </p:spPr>
        <p:txBody>
          <a:bodyPr wrap="square" lIns="0" tIns="0" rIns="0" bIns="0" rtlCol="0"/>
          <a:lstStyle/>
          <a:p>
            <a:endParaRPr/>
          </a:p>
        </p:txBody>
      </p:sp>
      <p:sp>
        <p:nvSpPr>
          <p:cNvPr id="24" name="object 24"/>
          <p:cNvSpPr txBox="1"/>
          <p:nvPr/>
        </p:nvSpPr>
        <p:spPr>
          <a:xfrm>
            <a:off x="3849751" y="3960114"/>
            <a:ext cx="982344"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Control</a:t>
            </a:r>
            <a:r>
              <a:rPr sz="1200" spc="-45" dirty="0">
                <a:latin typeface="Calibri"/>
                <a:cs typeface="Calibri"/>
              </a:rPr>
              <a:t> </a:t>
            </a:r>
            <a:r>
              <a:rPr sz="1200" spc="-10" dirty="0">
                <a:latin typeface="Calibri"/>
                <a:cs typeface="Calibri"/>
              </a:rPr>
              <a:t>Signals:</a:t>
            </a:r>
            <a:endParaRPr sz="1200">
              <a:latin typeface="Calibri"/>
              <a:cs typeface="Calibri"/>
            </a:endParaRPr>
          </a:p>
        </p:txBody>
      </p:sp>
      <p:sp>
        <p:nvSpPr>
          <p:cNvPr id="25" name="object 25"/>
          <p:cNvSpPr txBox="1"/>
          <p:nvPr/>
        </p:nvSpPr>
        <p:spPr>
          <a:xfrm>
            <a:off x="3931738" y="4142994"/>
            <a:ext cx="834390" cy="391160"/>
          </a:xfrm>
          <a:prstGeom prst="rect">
            <a:avLst/>
          </a:prstGeom>
        </p:spPr>
        <p:txBody>
          <a:bodyPr vert="horz" wrap="square" lIns="0" tIns="12700" rIns="0" bIns="0" rtlCol="0">
            <a:spAutoFit/>
          </a:bodyPr>
          <a:lstStyle/>
          <a:p>
            <a:pPr marL="31115">
              <a:lnSpc>
                <a:spcPct val="100000"/>
              </a:lnSpc>
              <a:spcBef>
                <a:spcPts val="100"/>
              </a:spcBef>
            </a:pPr>
            <a:r>
              <a:rPr sz="1200" dirty="0">
                <a:latin typeface="Calibri"/>
                <a:cs typeface="Calibri"/>
              </a:rPr>
              <a:t>p</a:t>
            </a:r>
            <a:r>
              <a:rPr sz="1200" spc="5" dirty="0">
                <a:latin typeface="Calibri"/>
                <a:cs typeface="Calibri"/>
              </a:rPr>
              <a:t> </a:t>
            </a:r>
            <a:r>
              <a:rPr sz="1200" spc="-10" dirty="0">
                <a:latin typeface="Calibri"/>
                <a:cs typeface="Calibri"/>
              </a:rPr>
              <a:t>select</a:t>
            </a:r>
            <a:endParaRPr sz="1200">
              <a:latin typeface="Calibri"/>
              <a:cs typeface="Calibri"/>
            </a:endParaRPr>
          </a:p>
          <a:p>
            <a:pPr marL="12700">
              <a:lnSpc>
                <a:spcPct val="100000"/>
              </a:lnSpc>
            </a:pPr>
            <a:r>
              <a:rPr sz="1200" b="1" dirty="0">
                <a:latin typeface="Calibri"/>
                <a:cs typeface="Calibri"/>
              </a:rPr>
              <a:t>p =</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x,</a:t>
            </a:r>
            <a:r>
              <a:rPr sz="1200" b="1" spc="-5" dirty="0">
                <a:latin typeface="Calibri"/>
                <a:cs typeface="Calibri"/>
              </a:rPr>
              <a:t> </a:t>
            </a:r>
            <a:r>
              <a:rPr sz="1200" b="1" spc="-25" dirty="0">
                <a:latin typeface="Calibri"/>
                <a:cs typeface="Calibri"/>
              </a:rPr>
              <a:t>/]</a:t>
            </a:r>
            <a:endParaRPr sz="1200">
              <a:latin typeface="Calibri"/>
              <a:cs typeface="Calibri"/>
            </a:endParaRPr>
          </a:p>
        </p:txBody>
      </p:sp>
      <p:sp>
        <p:nvSpPr>
          <p:cNvPr id="26" name="object 26"/>
          <p:cNvSpPr txBox="1"/>
          <p:nvPr/>
        </p:nvSpPr>
        <p:spPr>
          <a:xfrm>
            <a:off x="7440168" y="2615183"/>
            <a:ext cx="1033780" cy="512445"/>
          </a:xfrm>
          <a:prstGeom prst="rect">
            <a:avLst/>
          </a:prstGeom>
          <a:solidFill>
            <a:srgbClr val="4471C4"/>
          </a:solidFill>
          <a:ln w="12700">
            <a:solidFill>
              <a:srgbClr val="2E528F"/>
            </a:solidFill>
          </a:ln>
        </p:spPr>
        <p:txBody>
          <a:bodyPr vert="horz" wrap="square" lIns="0" tIns="0" rIns="0" bIns="0" rtlCol="0">
            <a:spAutoFit/>
          </a:bodyPr>
          <a:lstStyle/>
          <a:p>
            <a:pPr marL="58419">
              <a:lnSpc>
                <a:spcPts val="1950"/>
              </a:lnSpc>
            </a:pPr>
            <a:r>
              <a:rPr sz="1800" spc="-10" dirty="0">
                <a:solidFill>
                  <a:srgbClr val="FFFFFF"/>
                </a:solidFill>
                <a:latin typeface="Calibri"/>
                <a:cs typeface="Calibri"/>
              </a:rPr>
              <a:t>Memory</a:t>
            </a:r>
            <a:endParaRPr sz="1800">
              <a:latin typeface="Calibri"/>
              <a:cs typeface="Calibri"/>
            </a:endParaRPr>
          </a:p>
          <a:p>
            <a:pPr marL="58419">
              <a:lnSpc>
                <a:spcPts val="2085"/>
              </a:lnSpc>
            </a:pPr>
            <a:r>
              <a:rPr sz="1800" spc="-20" dirty="0">
                <a:solidFill>
                  <a:srgbClr val="FFFFFF"/>
                </a:solidFill>
                <a:latin typeface="Calibri"/>
                <a:cs typeface="Calibri"/>
              </a:rPr>
              <a:t>Unit</a:t>
            </a:r>
            <a:endParaRPr sz="1800">
              <a:latin typeface="Calibri"/>
              <a:cs typeface="Calibri"/>
            </a:endParaRPr>
          </a:p>
        </p:txBody>
      </p:sp>
      <p:grpSp>
        <p:nvGrpSpPr>
          <p:cNvPr id="27" name="object 27"/>
          <p:cNvGrpSpPr/>
          <p:nvPr/>
        </p:nvGrpSpPr>
        <p:grpSpPr>
          <a:xfrm>
            <a:off x="897636" y="1317625"/>
            <a:ext cx="10932160" cy="4563745"/>
            <a:chOff x="897636" y="1317625"/>
            <a:chExt cx="10932160" cy="4563745"/>
          </a:xfrm>
        </p:grpSpPr>
        <p:sp>
          <p:nvSpPr>
            <p:cNvPr id="28" name="object 28"/>
            <p:cNvSpPr/>
            <p:nvPr/>
          </p:nvSpPr>
          <p:spPr>
            <a:xfrm>
              <a:off x="1264920" y="3127248"/>
              <a:ext cx="6491605" cy="2753995"/>
            </a:xfrm>
            <a:custGeom>
              <a:avLst/>
              <a:gdLst/>
              <a:ahLst/>
              <a:cxnLst/>
              <a:rect l="l" t="t" r="r" b="b"/>
              <a:pathLst>
                <a:path w="6491605" h="2753995">
                  <a:moveTo>
                    <a:pt x="76200" y="2677439"/>
                  </a:moveTo>
                  <a:lnTo>
                    <a:pt x="0" y="2715539"/>
                  </a:lnTo>
                  <a:lnTo>
                    <a:pt x="76200" y="2753639"/>
                  </a:lnTo>
                  <a:lnTo>
                    <a:pt x="76200" y="2721889"/>
                  </a:lnTo>
                  <a:lnTo>
                    <a:pt x="63500" y="2721889"/>
                  </a:lnTo>
                  <a:lnTo>
                    <a:pt x="63500" y="2709189"/>
                  </a:lnTo>
                  <a:lnTo>
                    <a:pt x="76200" y="2709189"/>
                  </a:lnTo>
                  <a:lnTo>
                    <a:pt x="76200" y="2677439"/>
                  </a:lnTo>
                  <a:close/>
                </a:path>
                <a:path w="6491605" h="2753995">
                  <a:moveTo>
                    <a:pt x="76200" y="2709189"/>
                  </a:moveTo>
                  <a:lnTo>
                    <a:pt x="63500" y="2709189"/>
                  </a:lnTo>
                  <a:lnTo>
                    <a:pt x="63500" y="2721889"/>
                  </a:lnTo>
                  <a:lnTo>
                    <a:pt x="76200" y="2721889"/>
                  </a:lnTo>
                  <a:lnTo>
                    <a:pt x="76200" y="2709189"/>
                  </a:lnTo>
                  <a:close/>
                </a:path>
                <a:path w="6491605" h="2753995">
                  <a:moveTo>
                    <a:pt x="6447668" y="2709189"/>
                  </a:moveTo>
                  <a:lnTo>
                    <a:pt x="76200" y="2709189"/>
                  </a:lnTo>
                  <a:lnTo>
                    <a:pt x="76200" y="2721889"/>
                  </a:lnTo>
                  <a:lnTo>
                    <a:pt x="6460362" y="2721889"/>
                  </a:lnTo>
                  <a:lnTo>
                    <a:pt x="6460368" y="2715539"/>
                  </a:lnTo>
                  <a:lnTo>
                    <a:pt x="6447662" y="2715539"/>
                  </a:lnTo>
                  <a:lnTo>
                    <a:pt x="6447668" y="2709189"/>
                  </a:lnTo>
                  <a:close/>
                </a:path>
                <a:path w="6491605" h="2753995">
                  <a:moveTo>
                    <a:pt x="6449812" y="74258"/>
                  </a:moveTo>
                  <a:lnTo>
                    <a:pt x="6447662" y="2715539"/>
                  </a:lnTo>
                  <a:lnTo>
                    <a:pt x="6454012" y="2709189"/>
                  </a:lnTo>
                  <a:lnTo>
                    <a:pt x="6460373" y="2709189"/>
                  </a:lnTo>
                  <a:lnTo>
                    <a:pt x="6462510" y="76514"/>
                  </a:lnTo>
                  <a:lnTo>
                    <a:pt x="6449812" y="74258"/>
                  </a:lnTo>
                  <a:close/>
                </a:path>
                <a:path w="6491605" h="2753995">
                  <a:moveTo>
                    <a:pt x="6460373" y="2709189"/>
                  </a:moveTo>
                  <a:lnTo>
                    <a:pt x="6454012" y="2709189"/>
                  </a:lnTo>
                  <a:lnTo>
                    <a:pt x="6447662" y="2715539"/>
                  </a:lnTo>
                  <a:lnTo>
                    <a:pt x="6460368" y="2715539"/>
                  </a:lnTo>
                  <a:lnTo>
                    <a:pt x="6460373" y="2709189"/>
                  </a:lnTo>
                  <a:close/>
                </a:path>
                <a:path w="6491605" h="2753995">
                  <a:moveTo>
                    <a:pt x="6485811" y="62484"/>
                  </a:moveTo>
                  <a:lnTo>
                    <a:pt x="6462522" y="62484"/>
                  </a:lnTo>
                  <a:lnTo>
                    <a:pt x="6462510" y="76514"/>
                  </a:lnTo>
                  <a:lnTo>
                    <a:pt x="6491478" y="81661"/>
                  </a:lnTo>
                  <a:lnTo>
                    <a:pt x="6485811" y="62484"/>
                  </a:lnTo>
                  <a:close/>
                </a:path>
                <a:path w="6491605" h="2753995">
                  <a:moveTo>
                    <a:pt x="6462522" y="62484"/>
                  </a:moveTo>
                  <a:lnTo>
                    <a:pt x="6449822" y="62484"/>
                  </a:lnTo>
                  <a:lnTo>
                    <a:pt x="6449812" y="74258"/>
                  </a:lnTo>
                  <a:lnTo>
                    <a:pt x="6462510" y="76514"/>
                  </a:lnTo>
                  <a:lnTo>
                    <a:pt x="6462522" y="62484"/>
                  </a:lnTo>
                  <a:close/>
                </a:path>
                <a:path w="6491605" h="2753995">
                  <a:moveTo>
                    <a:pt x="6467348" y="0"/>
                  </a:moveTo>
                  <a:lnTo>
                    <a:pt x="6416421" y="68325"/>
                  </a:lnTo>
                  <a:lnTo>
                    <a:pt x="6449812" y="74258"/>
                  </a:lnTo>
                  <a:lnTo>
                    <a:pt x="6449822" y="62484"/>
                  </a:lnTo>
                  <a:lnTo>
                    <a:pt x="6485811" y="62484"/>
                  </a:lnTo>
                  <a:lnTo>
                    <a:pt x="6467348" y="0"/>
                  </a:lnTo>
                  <a:close/>
                </a:path>
              </a:pathLst>
            </a:custGeom>
            <a:solidFill>
              <a:srgbClr val="4471C4"/>
            </a:solidFill>
          </p:spPr>
          <p:txBody>
            <a:bodyPr wrap="square" lIns="0" tIns="0" rIns="0" bIns="0" rtlCol="0"/>
            <a:lstStyle/>
            <a:p>
              <a:endParaRPr/>
            </a:p>
          </p:txBody>
        </p:sp>
        <p:sp>
          <p:nvSpPr>
            <p:cNvPr id="29" name="object 29"/>
            <p:cNvSpPr/>
            <p:nvPr/>
          </p:nvSpPr>
          <p:spPr>
            <a:xfrm>
              <a:off x="2059686" y="1727454"/>
              <a:ext cx="4697095" cy="3610610"/>
            </a:xfrm>
            <a:custGeom>
              <a:avLst/>
              <a:gdLst/>
              <a:ahLst/>
              <a:cxnLst/>
              <a:rect l="l" t="t" r="r" b="b"/>
              <a:pathLst>
                <a:path w="4697095" h="3610610">
                  <a:moveTo>
                    <a:pt x="0" y="3589020"/>
                  </a:moveTo>
                  <a:lnTo>
                    <a:pt x="1498091" y="3589020"/>
                  </a:lnTo>
                  <a:lnTo>
                    <a:pt x="1498091" y="0"/>
                  </a:lnTo>
                  <a:lnTo>
                    <a:pt x="0" y="0"/>
                  </a:lnTo>
                  <a:lnTo>
                    <a:pt x="0" y="3589020"/>
                  </a:lnTo>
                  <a:close/>
                </a:path>
                <a:path w="4697095" h="3610610">
                  <a:moveTo>
                    <a:pt x="1685543" y="3610356"/>
                  </a:moveTo>
                  <a:lnTo>
                    <a:pt x="4696968" y="3610356"/>
                  </a:lnTo>
                  <a:lnTo>
                    <a:pt x="4696968" y="19812"/>
                  </a:lnTo>
                  <a:lnTo>
                    <a:pt x="1685543" y="19812"/>
                  </a:lnTo>
                  <a:lnTo>
                    <a:pt x="1685543" y="3610356"/>
                  </a:lnTo>
                  <a:close/>
                </a:path>
              </a:pathLst>
            </a:custGeom>
            <a:ln w="38100">
              <a:solidFill>
                <a:srgbClr val="2E528F"/>
              </a:solidFill>
            </a:ln>
          </p:spPr>
          <p:txBody>
            <a:bodyPr wrap="square" lIns="0" tIns="0" rIns="0" bIns="0" rtlCol="0"/>
            <a:lstStyle/>
            <a:p>
              <a:endParaRPr/>
            </a:p>
          </p:txBody>
        </p:sp>
        <p:pic>
          <p:nvPicPr>
            <p:cNvPr id="30" name="object 30"/>
            <p:cNvPicPr/>
            <p:nvPr/>
          </p:nvPicPr>
          <p:blipFill>
            <a:blip r:embed="rId2" cstate="print"/>
            <a:stretch>
              <a:fillRect/>
            </a:stretch>
          </p:blipFill>
          <p:spPr>
            <a:xfrm>
              <a:off x="8019288" y="3127248"/>
              <a:ext cx="76200" cy="179197"/>
            </a:xfrm>
            <a:prstGeom prst="rect">
              <a:avLst/>
            </a:prstGeom>
          </p:spPr>
        </p:pic>
        <p:sp>
          <p:nvSpPr>
            <p:cNvPr id="31" name="object 31"/>
            <p:cNvSpPr/>
            <p:nvPr/>
          </p:nvSpPr>
          <p:spPr>
            <a:xfrm>
              <a:off x="6980682" y="1719834"/>
              <a:ext cx="2004060" cy="3602990"/>
            </a:xfrm>
            <a:custGeom>
              <a:avLst/>
              <a:gdLst/>
              <a:ahLst/>
              <a:cxnLst/>
              <a:rect l="l" t="t" r="r" b="b"/>
              <a:pathLst>
                <a:path w="2004059" h="3602990">
                  <a:moveTo>
                    <a:pt x="0" y="3602736"/>
                  </a:moveTo>
                  <a:lnTo>
                    <a:pt x="2004060" y="3602736"/>
                  </a:lnTo>
                  <a:lnTo>
                    <a:pt x="2004060" y="0"/>
                  </a:lnTo>
                  <a:lnTo>
                    <a:pt x="0" y="0"/>
                  </a:lnTo>
                  <a:lnTo>
                    <a:pt x="0" y="3602736"/>
                  </a:lnTo>
                  <a:close/>
                </a:path>
              </a:pathLst>
            </a:custGeom>
            <a:ln w="38100">
              <a:solidFill>
                <a:srgbClr val="2E528F"/>
              </a:solidFill>
            </a:ln>
          </p:spPr>
          <p:txBody>
            <a:bodyPr wrap="square" lIns="0" tIns="0" rIns="0" bIns="0" rtlCol="0"/>
            <a:lstStyle/>
            <a:p>
              <a:endParaRPr/>
            </a:p>
          </p:txBody>
        </p:sp>
        <p:sp>
          <p:nvSpPr>
            <p:cNvPr id="32" name="object 32"/>
            <p:cNvSpPr/>
            <p:nvPr/>
          </p:nvSpPr>
          <p:spPr>
            <a:xfrm>
              <a:off x="897636" y="1317625"/>
              <a:ext cx="4236720" cy="420370"/>
            </a:xfrm>
            <a:custGeom>
              <a:avLst/>
              <a:gdLst/>
              <a:ahLst/>
              <a:cxnLst/>
              <a:rect l="l" t="t" r="r" b="b"/>
              <a:pathLst>
                <a:path w="4236720" h="420369">
                  <a:moveTo>
                    <a:pt x="4223893" y="6350"/>
                  </a:moveTo>
                  <a:lnTo>
                    <a:pt x="4223893" y="419862"/>
                  </a:lnTo>
                  <a:lnTo>
                    <a:pt x="4236593" y="419862"/>
                  </a:lnTo>
                  <a:lnTo>
                    <a:pt x="4236593" y="12700"/>
                  </a:lnTo>
                  <a:lnTo>
                    <a:pt x="4230243" y="12700"/>
                  </a:lnTo>
                  <a:lnTo>
                    <a:pt x="4223893" y="6350"/>
                  </a:lnTo>
                  <a:close/>
                </a:path>
                <a:path w="4236720" h="420369">
                  <a:moveTo>
                    <a:pt x="31750" y="334390"/>
                  </a:moveTo>
                  <a:lnTo>
                    <a:pt x="0" y="334390"/>
                  </a:lnTo>
                  <a:lnTo>
                    <a:pt x="38100" y="410590"/>
                  </a:lnTo>
                  <a:lnTo>
                    <a:pt x="69850" y="347090"/>
                  </a:lnTo>
                  <a:lnTo>
                    <a:pt x="31750" y="347090"/>
                  </a:lnTo>
                  <a:lnTo>
                    <a:pt x="31750" y="334390"/>
                  </a:lnTo>
                  <a:close/>
                </a:path>
                <a:path w="4236720" h="420369">
                  <a:moveTo>
                    <a:pt x="4236593" y="0"/>
                  </a:moveTo>
                  <a:lnTo>
                    <a:pt x="31750" y="0"/>
                  </a:lnTo>
                  <a:lnTo>
                    <a:pt x="31750" y="347090"/>
                  </a:lnTo>
                  <a:lnTo>
                    <a:pt x="44450" y="347090"/>
                  </a:lnTo>
                  <a:lnTo>
                    <a:pt x="44450" y="12700"/>
                  </a:lnTo>
                  <a:lnTo>
                    <a:pt x="38100" y="12700"/>
                  </a:lnTo>
                  <a:lnTo>
                    <a:pt x="44450" y="6350"/>
                  </a:lnTo>
                  <a:lnTo>
                    <a:pt x="4236593" y="6350"/>
                  </a:lnTo>
                  <a:lnTo>
                    <a:pt x="4236593" y="0"/>
                  </a:lnTo>
                  <a:close/>
                </a:path>
                <a:path w="4236720" h="420369">
                  <a:moveTo>
                    <a:pt x="76200" y="334390"/>
                  </a:moveTo>
                  <a:lnTo>
                    <a:pt x="44450" y="334390"/>
                  </a:lnTo>
                  <a:lnTo>
                    <a:pt x="44450" y="347090"/>
                  </a:lnTo>
                  <a:lnTo>
                    <a:pt x="69850" y="347090"/>
                  </a:lnTo>
                  <a:lnTo>
                    <a:pt x="76200" y="334390"/>
                  </a:lnTo>
                  <a:close/>
                </a:path>
                <a:path w="4236720" h="420369">
                  <a:moveTo>
                    <a:pt x="44450" y="6350"/>
                  </a:moveTo>
                  <a:lnTo>
                    <a:pt x="38100" y="12700"/>
                  </a:lnTo>
                  <a:lnTo>
                    <a:pt x="44450" y="12700"/>
                  </a:lnTo>
                  <a:lnTo>
                    <a:pt x="44450" y="6350"/>
                  </a:lnTo>
                  <a:close/>
                </a:path>
                <a:path w="4236720" h="420369">
                  <a:moveTo>
                    <a:pt x="4223893" y="6350"/>
                  </a:moveTo>
                  <a:lnTo>
                    <a:pt x="44450" y="6350"/>
                  </a:lnTo>
                  <a:lnTo>
                    <a:pt x="44450" y="12700"/>
                  </a:lnTo>
                  <a:lnTo>
                    <a:pt x="4223893" y="12700"/>
                  </a:lnTo>
                  <a:lnTo>
                    <a:pt x="4223893" y="6350"/>
                  </a:lnTo>
                  <a:close/>
                </a:path>
                <a:path w="4236720" h="420369">
                  <a:moveTo>
                    <a:pt x="4236593" y="6350"/>
                  </a:moveTo>
                  <a:lnTo>
                    <a:pt x="4223893" y="6350"/>
                  </a:lnTo>
                  <a:lnTo>
                    <a:pt x="4230243" y="12700"/>
                  </a:lnTo>
                  <a:lnTo>
                    <a:pt x="4236593" y="12700"/>
                  </a:lnTo>
                  <a:lnTo>
                    <a:pt x="4236593" y="6350"/>
                  </a:lnTo>
                  <a:close/>
                </a:path>
              </a:pathLst>
            </a:custGeom>
            <a:solidFill>
              <a:srgbClr val="4471C4"/>
            </a:solidFill>
          </p:spPr>
          <p:txBody>
            <a:bodyPr wrap="square" lIns="0" tIns="0" rIns="0" bIns="0" rtlCol="0"/>
            <a:lstStyle/>
            <a:p>
              <a:endParaRPr/>
            </a:p>
          </p:txBody>
        </p:sp>
        <p:sp>
          <p:nvSpPr>
            <p:cNvPr id="33" name="object 33"/>
            <p:cNvSpPr/>
            <p:nvPr/>
          </p:nvSpPr>
          <p:spPr>
            <a:xfrm>
              <a:off x="9153905" y="1713738"/>
              <a:ext cx="2656840" cy="3589020"/>
            </a:xfrm>
            <a:custGeom>
              <a:avLst/>
              <a:gdLst/>
              <a:ahLst/>
              <a:cxnLst/>
              <a:rect l="l" t="t" r="r" b="b"/>
              <a:pathLst>
                <a:path w="2656840" h="3589020">
                  <a:moveTo>
                    <a:pt x="0" y="3589020"/>
                  </a:moveTo>
                  <a:lnTo>
                    <a:pt x="2656331" y="3589020"/>
                  </a:lnTo>
                  <a:lnTo>
                    <a:pt x="2656331" y="0"/>
                  </a:lnTo>
                  <a:lnTo>
                    <a:pt x="0" y="0"/>
                  </a:lnTo>
                  <a:lnTo>
                    <a:pt x="0" y="3589020"/>
                  </a:lnTo>
                  <a:close/>
                </a:path>
              </a:pathLst>
            </a:custGeom>
            <a:ln w="38100">
              <a:solidFill>
                <a:srgbClr val="2E528F"/>
              </a:solidFill>
            </a:ln>
          </p:spPr>
          <p:txBody>
            <a:bodyPr wrap="square" lIns="0" tIns="0" rIns="0" bIns="0" rtlCol="0"/>
            <a:lstStyle/>
            <a:p>
              <a:endParaRPr/>
            </a:p>
          </p:txBody>
        </p:sp>
      </p:grpSp>
      <p:sp>
        <p:nvSpPr>
          <p:cNvPr id="34" name="object 34"/>
          <p:cNvSpPr txBox="1"/>
          <p:nvPr/>
        </p:nvSpPr>
        <p:spPr>
          <a:xfrm>
            <a:off x="704799" y="2013965"/>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4</a:t>
            </a:r>
            <a:endParaRPr sz="1200">
              <a:latin typeface="Calibri"/>
              <a:cs typeface="Calibri"/>
            </a:endParaRPr>
          </a:p>
        </p:txBody>
      </p:sp>
      <p:grpSp>
        <p:nvGrpSpPr>
          <p:cNvPr id="35" name="object 35"/>
          <p:cNvGrpSpPr/>
          <p:nvPr/>
        </p:nvGrpSpPr>
        <p:grpSpPr>
          <a:xfrm>
            <a:off x="278638" y="2191257"/>
            <a:ext cx="587375" cy="255270"/>
            <a:chOff x="278638" y="2191257"/>
            <a:chExt cx="587375" cy="255270"/>
          </a:xfrm>
        </p:grpSpPr>
        <p:sp>
          <p:nvSpPr>
            <p:cNvPr id="36" name="object 36"/>
            <p:cNvSpPr/>
            <p:nvPr/>
          </p:nvSpPr>
          <p:spPr>
            <a:xfrm>
              <a:off x="284988" y="2197607"/>
              <a:ext cx="574675" cy="242570"/>
            </a:xfrm>
            <a:custGeom>
              <a:avLst/>
              <a:gdLst/>
              <a:ahLst/>
              <a:cxnLst/>
              <a:rect l="l" t="t" r="r" b="b"/>
              <a:pathLst>
                <a:path w="574675" h="242569">
                  <a:moveTo>
                    <a:pt x="574548" y="0"/>
                  </a:moveTo>
                  <a:lnTo>
                    <a:pt x="0" y="0"/>
                  </a:lnTo>
                  <a:lnTo>
                    <a:pt x="114909" y="242315"/>
                  </a:lnTo>
                  <a:lnTo>
                    <a:pt x="459638" y="242315"/>
                  </a:lnTo>
                  <a:lnTo>
                    <a:pt x="574548" y="0"/>
                  </a:lnTo>
                  <a:close/>
                </a:path>
              </a:pathLst>
            </a:custGeom>
            <a:solidFill>
              <a:srgbClr val="4471C4"/>
            </a:solidFill>
          </p:spPr>
          <p:txBody>
            <a:bodyPr wrap="square" lIns="0" tIns="0" rIns="0" bIns="0" rtlCol="0"/>
            <a:lstStyle/>
            <a:p>
              <a:endParaRPr/>
            </a:p>
          </p:txBody>
        </p:sp>
        <p:sp>
          <p:nvSpPr>
            <p:cNvPr id="37" name="object 37"/>
            <p:cNvSpPr/>
            <p:nvPr/>
          </p:nvSpPr>
          <p:spPr>
            <a:xfrm>
              <a:off x="284988" y="2197607"/>
              <a:ext cx="574675" cy="242570"/>
            </a:xfrm>
            <a:custGeom>
              <a:avLst/>
              <a:gdLst/>
              <a:ahLst/>
              <a:cxnLst/>
              <a:rect l="l" t="t" r="r" b="b"/>
              <a:pathLst>
                <a:path w="574675" h="242569">
                  <a:moveTo>
                    <a:pt x="0" y="0"/>
                  </a:moveTo>
                  <a:lnTo>
                    <a:pt x="574548" y="0"/>
                  </a:lnTo>
                  <a:lnTo>
                    <a:pt x="459638" y="242315"/>
                  </a:lnTo>
                  <a:lnTo>
                    <a:pt x="114909" y="242315"/>
                  </a:lnTo>
                  <a:lnTo>
                    <a:pt x="0" y="0"/>
                  </a:lnTo>
                  <a:close/>
                </a:path>
              </a:pathLst>
            </a:custGeom>
            <a:ln w="12700">
              <a:solidFill>
                <a:srgbClr val="2E528F"/>
              </a:solidFill>
            </a:ln>
          </p:spPr>
          <p:txBody>
            <a:bodyPr wrap="square" lIns="0" tIns="0" rIns="0" bIns="0" rtlCol="0"/>
            <a:lstStyle/>
            <a:p>
              <a:endParaRPr/>
            </a:p>
          </p:txBody>
        </p:sp>
        <p:pic>
          <p:nvPicPr>
            <p:cNvPr id="38" name="object 38"/>
            <p:cNvPicPr/>
            <p:nvPr/>
          </p:nvPicPr>
          <p:blipFill>
            <a:blip r:embed="rId3" cstate="print"/>
            <a:stretch>
              <a:fillRect/>
            </a:stretch>
          </p:blipFill>
          <p:spPr>
            <a:xfrm>
              <a:off x="493522" y="2191257"/>
              <a:ext cx="152908" cy="98043"/>
            </a:xfrm>
            <a:prstGeom prst="rect">
              <a:avLst/>
            </a:prstGeom>
          </p:spPr>
        </p:pic>
      </p:grpSp>
      <p:sp>
        <p:nvSpPr>
          <p:cNvPr id="39" name="object 39"/>
          <p:cNvSpPr txBox="1"/>
          <p:nvPr/>
        </p:nvSpPr>
        <p:spPr>
          <a:xfrm>
            <a:off x="419811" y="2310764"/>
            <a:ext cx="177800" cy="101600"/>
          </a:xfrm>
          <a:prstGeom prst="rect">
            <a:avLst/>
          </a:prstGeom>
        </p:spPr>
        <p:txBody>
          <a:bodyPr vert="vert" wrap="square" lIns="0" tIns="0" rIns="0" bIns="0" rtlCol="0">
            <a:spAutoFit/>
          </a:bodyPr>
          <a:lstStyle/>
          <a:p>
            <a:pPr marL="12700">
              <a:lnSpc>
                <a:spcPts val="1240"/>
              </a:lnSpc>
            </a:pPr>
            <a:r>
              <a:rPr sz="1200" dirty="0">
                <a:solidFill>
                  <a:srgbClr val="FFFFFF"/>
                </a:solidFill>
                <a:latin typeface="Calibri"/>
                <a:cs typeface="Calibri"/>
              </a:rPr>
              <a:t>+</a:t>
            </a:r>
            <a:endParaRPr sz="1200">
              <a:latin typeface="Calibri"/>
              <a:cs typeface="Calibri"/>
            </a:endParaRPr>
          </a:p>
        </p:txBody>
      </p:sp>
      <p:grpSp>
        <p:nvGrpSpPr>
          <p:cNvPr id="40" name="object 40"/>
          <p:cNvGrpSpPr/>
          <p:nvPr/>
        </p:nvGrpSpPr>
        <p:grpSpPr>
          <a:xfrm>
            <a:off x="571245" y="2435351"/>
            <a:ext cx="502284" cy="538480"/>
            <a:chOff x="571245" y="2435351"/>
            <a:chExt cx="502284" cy="538480"/>
          </a:xfrm>
        </p:grpSpPr>
        <p:sp>
          <p:nvSpPr>
            <p:cNvPr id="41" name="object 41"/>
            <p:cNvSpPr/>
            <p:nvPr/>
          </p:nvSpPr>
          <p:spPr>
            <a:xfrm>
              <a:off x="746759" y="2691383"/>
              <a:ext cx="320040" cy="276225"/>
            </a:xfrm>
            <a:custGeom>
              <a:avLst/>
              <a:gdLst/>
              <a:ahLst/>
              <a:cxnLst/>
              <a:rect l="l" t="t" r="r" b="b"/>
              <a:pathLst>
                <a:path w="320040" h="276225">
                  <a:moveTo>
                    <a:pt x="320040" y="0"/>
                  </a:moveTo>
                  <a:lnTo>
                    <a:pt x="0" y="0"/>
                  </a:lnTo>
                  <a:lnTo>
                    <a:pt x="0" y="275844"/>
                  </a:lnTo>
                  <a:lnTo>
                    <a:pt x="320040" y="275844"/>
                  </a:lnTo>
                  <a:lnTo>
                    <a:pt x="320040" y="0"/>
                  </a:lnTo>
                  <a:close/>
                </a:path>
              </a:pathLst>
            </a:custGeom>
            <a:solidFill>
              <a:srgbClr val="4471C4"/>
            </a:solidFill>
          </p:spPr>
          <p:txBody>
            <a:bodyPr wrap="square" lIns="0" tIns="0" rIns="0" bIns="0" rtlCol="0"/>
            <a:lstStyle/>
            <a:p>
              <a:endParaRPr/>
            </a:p>
          </p:txBody>
        </p:sp>
        <p:sp>
          <p:nvSpPr>
            <p:cNvPr id="42" name="object 42"/>
            <p:cNvSpPr/>
            <p:nvPr/>
          </p:nvSpPr>
          <p:spPr>
            <a:xfrm>
              <a:off x="746759" y="2691383"/>
              <a:ext cx="320040" cy="276225"/>
            </a:xfrm>
            <a:custGeom>
              <a:avLst/>
              <a:gdLst/>
              <a:ahLst/>
              <a:cxnLst/>
              <a:rect l="l" t="t" r="r" b="b"/>
              <a:pathLst>
                <a:path w="320040" h="276225">
                  <a:moveTo>
                    <a:pt x="0" y="275844"/>
                  </a:moveTo>
                  <a:lnTo>
                    <a:pt x="320040" y="275844"/>
                  </a:lnTo>
                  <a:lnTo>
                    <a:pt x="320040" y="0"/>
                  </a:lnTo>
                  <a:lnTo>
                    <a:pt x="0" y="0"/>
                  </a:lnTo>
                  <a:lnTo>
                    <a:pt x="0" y="275844"/>
                  </a:lnTo>
                  <a:close/>
                </a:path>
              </a:pathLst>
            </a:custGeom>
            <a:ln w="12699">
              <a:solidFill>
                <a:srgbClr val="2E528F"/>
              </a:solidFill>
            </a:ln>
          </p:spPr>
          <p:txBody>
            <a:bodyPr wrap="square" lIns="0" tIns="0" rIns="0" bIns="0" rtlCol="0"/>
            <a:lstStyle/>
            <a:p>
              <a:endParaRPr/>
            </a:p>
          </p:txBody>
        </p:sp>
        <p:sp>
          <p:nvSpPr>
            <p:cNvPr id="43" name="object 43"/>
            <p:cNvSpPr/>
            <p:nvPr/>
          </p:nvSpPr>
          <p:spPr>
            <a:xfrm>
              <a:off x="571245" y="2435351"/>
              <a:ext cx="176530" cy="431800"/>
            </a:xfrm>
            <a:custGeom>
              <a:avLst/>
              <a:gdLst/>
              <a:ahLst/>
              <a:cxnLst/>
              <a:rect l="l" t="t" r="r" b="b"/>
              <a:pathLst>
                <a:path w="176529" h="431800">
                  <a:moveTo>
                    <a:pt x="100241" y="355346"/>
                  </a:moveTo>
                  <a:lnTo>
                    <a:pt x="100241" y="431546"/>
                  </a:lnTo>
                  <a:lnTo>
                    <a:pt x="163741" y="399796"/>
                  </a:lnTo>
                  <a:lnTo>
                    <a:pt x="112941" y="399796"/>
                  </a:lnTo>
                  <a:lnTo>
                    <a:pt x="112941" y="387096"/>
                  </a:lnTo>
                  <a:lnTo>
                    <a:pt x="163741" y="387096"/>
                  </a:lnTo>
                  <a:lnTo>
                    <a:pt x="100241" y="355346"/>
                  </a:lnTo>
                  <a:close/>
                </a:path>
                <a:path w="176529" h="431800">
                  <a:moveTo>
                    <a:pt x="12700" y="0"/>
                  </a:moveTo>
                  <a:lnTo>
                    <a:pt x="0" y="0"/>
                  </a:lnTo>
                  <a:lnTo>
                    <a:pt x="0" y="399796"/>
                  </a:lnTo>
                  <a:lnTo>
                    <a:pt x="100241" y="399796"/>
                  </a:lnTo>
                  <a:lnTo>
                    <a:pt x="100241" y="393446"/>
                  </a:lnTo>
                  <a:lnTo>
                    <a:pt x="12700" y="393446"/>
                  </a:lnTo>
                  <a:lnTo>
                    <a:pt x="6350" y="387096"/>
                  </a:lnTo>
                  <a:lnTo>
                    <a:pt x="12700" y="387096"/>
                  </a:lnTo>
                  <a:lnTo>
                    <a:pt x="12700" y="0"/>
                  </a:lnTo>
                  <a:close/>
                </a:path>
                <a:path w="176529" h="431800">
                  <a:moveTo>
                    <a:pt x="163741" y="387096"/>
                  </a:moveTo>
                  <a:lnTo>
                    <a:pt x="112941" y="387096"/>
                  </a:lnTo>
                  <a:lnTo>
                    <a:pt x="112941" y="399796"/>
                  </a:lnTo>
                  <a:lnTo>
                    <a:pt x="163741" y="399796"/>
                  </a:lnTo>
                  <a:lnTo>
                    <a:pt x="176441" y="393446"/>
                  </a:lnTo>
                  <a:lnTo>
                    <a:pt x="163741" y="387096"/>
                  </a:lnTo>
                  <a:close/>
                </a:path>
                <a:path w="176529" h="431800">
                  <a:moveTo>
                    <a:pt x="12700" y="387096"/>
                  </a:moveTo>
                  <a:lnTo>
                    <a:pt x="6350" y="387096"/>
                  </a:lnTo>
                  <a:lnTo>
                    <a:pt x="12700" y="393446"/>
                  </a:lnTo>
                  <a:lnTo>
                    <a:pt x="12700" y="387096"/>
                  </a:lnTo>
                  <a:close/>
                </a:path>
                <a:path w="176529" h="431800">
                  <a:moveTo>
                    <a:pt x="100241" y="387096"/>
                  </a:moveTo>
                  <a:lnTo>
                    <a:pt x="12700" y="387096"/>
                  </a:lnTo>
                  <a:lnTo>
                    <a:pt x="12700" y="393446"/>
                  </a:lnTo>
                  <a:lnTo>
                    <a:pt x="100241" y="393446"/>
                  </a:lnTo>
                  <a:lnTo>
                    <a:pt x="100241" y="387096"/>
                  </a:lnTo>
                  <a:close/>
                </a:path>
              </a:pathLst>
            </a:custGeom>
            <a:solidFill>
              <a:srgbClr val="4471C4"/>
            </a:solidFill>
          </p:spPr>
          <p:txBody>
            <a:bodyPr wrap="square" lIns="0" tIns="0" rIns="0" bIns="0" rtlCol="0"/>
            <a:lstStyle/>
            <a:p>
              <a:endParaRPr/>
            </a:p>
          </p:txBody>
        </p:sp>
      </p:grpSp>
      <p:sp>
        <p:nvSpPr>
          <p:cNvPr id="44" name="object 44"/>
          <p:cNvSpPr txBox="1"/>
          <p:nvPr/>
        </p:nvSpPr>
        <p:spPr>
          <a:xfrm>
            <a:off x="738327" y="2715259"/>
            <a:ext cx="33401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MUX</a:t>
            </a:r>
            <a:endParaRPr sz="1200">
              <a:latin typeface="Calibri"/>
              <a:cs typeface="Calibri"/>
            </a:endParaRPr>
          </a:p>
        </p:txBody>
      </p:sp>
      <p:grpSp>
        <p:nvGrpSpPr>
          <p:cNvPr id="45" name="object 45"/>
          <p:cNvGrpSpPr/>
          <p:nvPr/>
        </p:nvGrpSpPr>
        <p:grpSpPr>
          <a:xfrm>
            <a:off x="347218" y="1790445"/>
            <a:ext cx="278130" cy="267335"/>
            <a:chOff x="347218" y="1790445"/>
            <a:chExt cx="278130" cy="267335"/>
          </a:xfrm>
        </p:grpSpPr>
        <p:sp>
          <p:nvSpPr>
            <p:cNvPr id="46" name="object 46"/>
            <p:cNvSpPr/>
            <p:nvPr/>
          </p:nvSpPr>
          <p:spPr>
            <a:xfrm>
              <a:off x="353568" y="1796795"/>
              <a:ext cx="265430" cy="254635"/>
            </a:xfrm>
            <a:custGeom>
              <a:avLst/>
              <a:gdLst/>
              <a:ahLst/>
              <a:cxnLst/>
              <a:rect l="l" t="t" r="r" b="b"/>
              <a:pathLst>
                <a:path w="265430" h="254635">
                  <a:moveTo>
                    <a:pt x="265176" y="0"/>
                  </a:moveTo>
                  <a:lnTo>
                    <a:pt x="0" y="0"/>
                  </a:lnTo>
                  <a:lnTo>
                    <a:pt x="0" y="254508"/>
                  </a:lnTo>
                  <a:lnTo>
                    <a:pt x="265176" y="254508"/>
                  </a:lnTo>
                  <a:lnTo>
                    <a:pt x="265176" y="0"/>
                  </a:lnTo>
                  <a:close/>
                </a:path>
              </a:pathLst>
            </a:custGeom>
            <a:solidFill>
              <a:srgbClr val="4471C4"/>
            </a:solidFill>
          </p:spPr>
          <p:txBody>
            <a:bodyPr wrap="square" lIns="0" tIns="0" rIns="0" bIns="0" rtlCol="0"/>
            <a:lstStyle/>
            <a:p>
              <a:endParaRPr/>
            </a:p>
          </p:txBody>
        </p:sp>
        <p:sp>
          <p:nvSpPr>
            <p:cNvPr id="47" name="object 47"/>
            <p:cNvSpPr/>
            <p:nvPr/>
          </p:nvSpPr>
          <p:spPr>
            <a:xfrm>
              <a:off x="353568" y="1796795"/>
              <a:ext cx="265430" cy="254635"/>
            </a:xfrm>
            <a:custGeom>
              <a:avLst/>
              <a:gdLst/>
              <a:ahLst/>
              <a:cxnLst/>
              <a:rect l="l" t="t" r="r" b="b"/>
              <a:pathLst>
                <a:path w="265430" h="254635">
                  <a:moveTo>
                    <a:pt x="0" y="254508"/>
                  </a:moveTo>
                  <a:lnTo>
                    <a:pt x="265176" y="254508"/>
                  </a:lnTo>
                  <a:lnTo>
                    <a:pt x="265176" y="0"/>
                  </a:lnTo>
                  <a:lnTo>
                    <a:pt x="0" y="0"/>
                  </a:lnTo>
                  <a:lnTo>
                    <a:pt x="0" y="254508"/>
                  </a:lnTo>
                  <a:close/>
                </a:path>
              </a:pathLst>
            </a:custGeom>
            <a:ln w="12700">
              <a:solidFill>
                <a:srgbClr val="2E528F"/>
              </a:solidFill>
            </a:ln>
          </p:spPr>
          <p:txBody>
            <a:bodyPr wrap="square" lIns="0" tIns="0" rIns="0" bIns="0" rtlCol="0"/>
            <a:lstStyle/>
            <a:p>
              <a:endParaRPr/>
            </a:p>
          </p:txBody>
        </p:sp>
      </p:grpSp>
      <p:sp>
        <p:nvSpPr>
          <p:cNvPr id="48" name="object 48"/>
          <p:cNvSpPr txBox="1"/>
          <p:nvPr/>
        </p:nvSpPr>
        <p:spPr>
          <a:xfrm>
            <a:off x="399389" y="1821560"/>
            <a:ext cx="18669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PC</a:t>
            </a:r>
            <a:endParaRPr sz="1200">
              <a:latin typeface="Calibri"/>
              <a:cs typeface="Calibri"/>
            </a:endParaRPr>
          </a:p>
        </p:txBody>
      </p:sp>
      <p:grpSp>
        <p:nvGrpSpPr>
          <p:cNvPr id="49" name="object 49"/>
          <p:cNvGrpSpPr/>
          <p:nvPr/>
        </p:nvGrpSpPr>
        <p:grpSpPr>
          <a:xfrm>
            <a:off x="341375" y="2031492"/>
            <a:ext cx="1261745" cy="894715"/>
            <a:chOff x="341375" y="2031492"/>
            <a:chExt cx="1261745" cy="894715"/>
          </a:xfrm>
        </p:grpSpPr>
        <p:pic>
          <p:nvPicPr>
            <p:cNvPr id="50" name="object 50"/>
            <p:cNvPicPr/>
            <p:nvPr/>
          </p:nvPicPr>
          <p:blipFill>
            <a:blip r:embed="rId4" cstate="print"/>
            <a:stretch>
              <a:fillRect/>
            </a:stretch>
          </p:blipFill>
          <p:spPr>
            <a:xfrm>
              <a:off x="341375" y="2031492"/>
              <a:ext cx="76200" cy="159638"/>
            </a:xfrm>
            <a:prstGeom prst="rect">
              <a:avLst/>
            </a:prstGeom>
          </p:spPr>
        </p:pic>
        <p:sp>
          <p:nvSpPr>
            <p:cNvPr id="51" name="object 51"/>
            <p:cNvSpPr/>
            <p:nvPr/>
          </p:nvSpPr>
          <p:spPr>
            <a:xfrm>
              <a:off x="1066799" y="2849880"/>
              <a:ext cx="536575" cy="76200"/>
            </a:xfrm>
            <a:custGeom>
              <a:avLst/>
              <a:gdLst/>
              <a:ahLst/>
              <a:cxnLst/>
              <a:rect l="l" t="t" r="r" b="b"/>
              <a:pathLst>
                <a:path w="536575" h="76200">
                  <a:moveTo>
                    <a:pt x="76200" y="0"/>
                  </a:moveTo>
                  <a:lnTo>
                    <a:pt x="0" y="38100"/>
                  </a:lnTo>
                  <a:lnTo>
                    <a:pt x="76200" y="76200"/>
                  </a:lnTo>
                  <a:lnTo>
                    <a:pt x="76200" y="44450"/>
                  </a:lnTo>
                  <a:lnTo>
                    <a:pt x="63500" y="44450"/>
                  </a:lnTo>
                  <a:lnTo>
                    <a:pt x="63500" y="31750"/>
                  </a:lnTo>
                  <a:lnTo>
                    <a:pt x="76200" y="31750"/>
                  </a:lnTo>
                  <a:lnTo>
                    <a:pt x="76200" y="0"/>
                  </a:lnTo>
                  <a:close/>
                </a:path>
                <a:path w="536575" h="76200">
                  <a:moveTo>
                    <a:pt x="76200" y="31750"/>
                  </a:moveTo>
                  <a:lnTo>
                    <a:pt x="63500" y="31750"/>
                  </a:lnTo>
                  <a:lnTo>
                    <a:pt x="63500" y="44450"/>
                  </a:lnTo>
                  <a:lnTo>
                    <a:pt x="76200" y="44450"/>
                  </a:lnTo>
                  <a:lnTo>
                    <a:pt x="76200" y="31750"/>
                  </a:lnTo>
                  <a:close/>
                </a:path>
                <a:path w="536575" h="76200">
                  <a:moveTo>
                    <a:pt x="536321" y="31750"/>
                  </a:moveTo>
                  <a:lnTo>
                    <a:pt x="76200" y="31750"/>
                  </a:lnTo>
                  <a:lnTo>
                    <a:pt x="76200" y="44450"/>
                  </a:lnTo>
                  <a:lnTo>
                    <a:pt x="536321" y="44450"/>
                  </a:lnTo>
                  <a:lnTo>
                    <a:pt x="536321" y="31750"/>
                  </a:lnTo>
                  <a:close/>
                </a:path>
              </a:pathLst>
            </a:custGeom>
            <a:solidFill>
              <a:srgbClr val="4471C4"/>
            </a:solidFill>
          </p:spPr>
          <p:txBody>
            <a:bodyPr wrap="square" lIns="0" tIns="0" rIns="0" bIns="0" rtlCol="0"/>
            <a:lstStyle/>
            <a:p>
              <a:endParaRPr/>
            </a:p>
          </p:txBody>
        </p:sp>
      </p:grpSp>
      <p:sp>
        <p:nvSpPr>
          <p:cNvPr id="52" name="object 52"/>
          <p:cNvSpPr txBox="1"/>
          <p:nvPr/>
        </p:nvSpPr>
        <p:spPr>
          <a:xfrm>
            <a:off x="1199489" y="2719577"/>
            <a:ext cx="547370" cy="330200"/>
          </a:xfrm>
          <a:prstGeom prst="rect">
            <a:avLst/>
          </a:prstGeom>
        </p:spPr>
        <p:txBody>
          <a:bodyPr vert="horz" wrap="square" lIns="0" tIns="12065" rIns="0" bIns="0" rtlCol="0">
            <a:spAutoFit/>
          </a:bodyPr>
          <a:lstStyle/>
          <a:p>
            <a:pPr marL="12700" marR="5080">
              <a:lnSpc>
                <a:spcPct val="100000"/>
              </a:lnSpc>
              <a:spcBef>
                <a:spcPts val="95"/>
              </a:spcBef>
            </a:pPr>
            <a:r>
              <a:rPr sz="1000" b="1" dirty="0">
                <a:latin typeface="Calibri"/>
                <a:cs typeface="Calibri"/>
              </a:rPr>
              <a:t>PC</a:t>
            </a:r>
            <a:r>
              <a:rPr sz="1000" b="1" spc="-25" dirty="0">
                <a:latin typeface="Calibri"/>
                <a:cs typeface="Calibri"/>
              </a:rPr>
              <a:t> </a:t>
            </a:r>
            <a:r>
              <a:rPr sz="1000" b="1" spc="-10" dirty="0">
                <a:latin typeface="Calibri"/>
                <a:cs typeface="Calibri"/>
              </a:rPr>
              <a:t>Source Select</a:t>
            </a:r>
            <a:endParaRPr sz="1000">
              <a:latin typeface="Calibri"/>
              <a:cs typeface="Calibri"/>
            </a:endParaRPr>
          </a:p>
        </p:txBody>
      </p:sp>
      <p:grpSp>
        <p:nvGrpSpPr>
          <p:cNvPr id="53" name="object 53"/>
          <p:cNvGrpSpPr/>
          <p:nvPr/>
        </p:nvGrpSpPr>
        <p:grpSpPr>
          <a:xfrm>
            <a:off x="118619" y="1886711"/>
            <a:ext cx="3170555" cy="3269615"/>
            <a:chOff x="118619" y="1886711"/>
            <a:chExt cx="3170555" cy="3269615"/>
          </a:xfrm>
        </p:grpSpPr>
        <p:sp>
          <p:nvSpPr>
            <p:cNvPr id="54" name="object 54"/>
            <p:cNvSpPr/>
            <p:nvPr/>
          </p:nvSpPr>
          <p:spPr>
            <a:xfrm>
              <a:off x="118618" y="1886711"/>
              <a:ext cx="1120775" cy="1316990"/>
            </a:xfrm>
            <a:custGeom>
              <a:avLst/>
              <a:gdLst/>
              <a:ahLst/>
              <a:cxnLst/>
              <a:rect l="l" t="t" r="r" b="b"/>
              <a:pathLst>
                <a:path w="1120775" h="1316989">
                  <a:moveTo>
                    <a:pt x="794118" y="1081532"/>
                  </a:moveTo>
                  <a:lnTo>
                    <a:pt x="781418" y="1081532"/>
                  </a:lnTo>
                  <a:lnTo>
                    <a:pt x="781418" y="1303782"/>
                  </a:lnTo>
                  <a:lnTo>
                    <a:pt x="12700" y="1303782"/>
                  </a:lnTo>
                  <a:lnTo>
                    <a:pt x="12700" y="44450"/>
                  </a:lnTo>
                  <a:lnTo>
                    <a:pt x="158750" y="44450"/>
                  </a:lnTo>
                  <a:lnTo>
                    <a:pt x="158750" y="76200"/>
                  </a:lnTo>
                  <a:lnTo>
                    <a:pt x="222250" y="44450"/>
                  </a:lnTo>
                  <a:lnTo>
                    <a:pt x="234950" y="38100"/>
                  </a:lnTo>
                  <a:lnTo>
                    <a:pt x="222250" y="31750"/>
                  </a:lnTo>
                  <a:lnTo>
                    <a:pt x="158750" y="0"/>
                  </a:lnTo>
                  <a:lnTo>
                    <a:pt x="158750" y="31750"/>
                  </a:lnTo>
                  <a:lnTo>
                    <a:pt x="0" y="31750"/>
                  </a:lnTo>
                  <a:lnTo>
                    <a:pt x="0" y="1316482"/>
                  </a:lnTo>
                  <a:lnTo>
                    <a:pt x="794118" y="1316482"/>
                  </a:lnTo>
                  <a:lnTo>
                    <a:pt x="794118" y="1310132"/>
                  </a:lnTo>
                  <a:lnTo>
                    <a:pt x="794118" y="1303782"/>
                  </a:lnTo>
                  <a:lnTo>
                    <a:pt x="794118" y="1081532"/>
                  </a:lnTo>
                  <a:close/>
                </a:path>
                <a:path w="1120775" h="1316989">
                  <a:moveTo>
                    <a:pt x="1120152" y="542290"/>
                  </a:moveTo>
                  <a:lnTo>
                    <a:pt x="786384" y="542290"/>
                  </a:lnTo>
                  <a:lnTo>
                    <a:pt x="786384" y="727456"/>
                  </a:lnTo>
                  <a:lnTo>
                    <a:pt x="754634" y="727456"/>
                  </a:lnTo>
                  <a:lnTo>
                    <a:pt x="792734" y="803656"/>
                  </a:lnTo>
                  <a:lnTo>
                    <a:pt x="824484" y="740156"/>
                  </a:lnTo>
                  <a:lnTo>
                    <a:pt x="830834" y="727456"/>
                  </a:lnTo>
                  <a:lnTo>
                    <a:pt x="799084" y="727456"/>
                  </a:lnTo>
                  <a:lnTo>
                    <a:pt x="799084" y="554990"/>
                  </a:lnTo>
                  <a:lnTo>
                    <a:pt x="1120152" y="554990"/>
                  </a:lnTo>
                  <a:lnTo>
                    <a:pt x="1120152" y="548640"/>
                  </a:lnTo>
                  <a:lnTo>
                    <a:pt x="1120152" y="542290"/>
                  </a:lnTo>
                  <a:close/>
                </a:path>
              </a:pathLst>
            </a:custGeom>
            <a:solidFill>
              <a:srgbClr val="4471C4"/>
            </a:solidFill>
          </p:spPr>
          <p:txBody>
            <a:bodyPr wrap="square" lIns="0" tIns="0" rIns="0" bIns="0" rtlCol="0"/>
            <a:lstStyle/>
            <a:p>
              <a:endParaRPr/>
            </a:p>
          </p:txBody>
        </p:sp>
        <p:pic>
          <p:nvPicPr>
            <p:cNvPr id="55" name="object 55"/>
            <p:cNvPicPr/>
            <p:nvPr/>
          </p:nvPicPr>
          <p:blipFill>
            <a:blip r:embed="rId4" cstate="print"/>
            <a:stretch>
              <a:fillRect/>
            </a:stretch>
          </p:blipFill>
          <p:spPr>
            <a:xfrm>
              <a:off x="949451" y="2951987"/>
              <a:ext cx="76200" cy="159638"/>
            </a:xfrm>
            <a:prstGeom prst="rect">
              <a:avLst/>
            </a:prstGeom>
          </p:spPr>
        </p:pic>
        <p:sp>
          <p:nvSpPr>
            <p:cNvPr id="56" name="object 56"/>
            <p:cNvSpPr/>
            <p:nvPr/>
          </p:nvSpPr>
          <p:spPr>
            <a:xfrm>
              <a:off x="2292095" y="4034027"/>
              <a:ext cx="990600" cy="264160"/>
            </a:xfrm>
            <a:custGeom>
              <a:avLst/>
              <a:gdLst/>
              <a:ahLst/>
              <a:cxnLst/>
              <a:rect l="l" t="t" r="r" b="b"/>
              <a:pathLst>
                <a:path w="990600" h="264160">
                  <a:moveTo>
                    <a:pt x="990600" y="0"/>
                  </a:moveTo>
                  <a:lnTo>
                    <a:pt x="0" y="0"/>
                  </a:lnTo>
                  <a:lnTo>
                    <a:pt x="0" y="263652"/>
                  </a:lnTo>
                  <a:lnTo>
                    <a:pt x="990600" y="263652"/>
                  </a:lnTo>
                  <a:lnTo>
                    <a:pt x="990600" y="0"/>
                  </a:lnTo>
                  <a:close/>
                </a:path>
              </a:pathLst>
            </a:custGeom>
            <a:solidFill>
              <a:srgbClr val="4471C4"/>
            </a:solidFill>
          </p:spPr>
          <p:txBody>
            <a:bodyPr wrap="square" lIns="0" tIns="0" rIns="0" bIns="0" rtlCol="0"/>
            <a:lstStyle/>
            <a:p>
              <a:endParaRPr/>
            </a:p>
          </p:txBody>
        </p:sp>
        <p:sp>
          <p:nvSpPr>
            <p:cNvPr id="57" name="object 57"/>
            <p:cNvSpPr/>
            <p:nvPr/>
          </p:nvSpPr>
          <p:spPr>
            <a:xfrm>
              <a:off x="2292095" y="4034027"/>
              <a:ext cx="990600" cy="264160"/>
            </a:xfrm>
            <a:custGeom>
              <a:avLst/>
              <a:gdLst/>
              <a:ahLst/>
              <a:cxnLst/>
              <a:rect l="l" t="t" r="r" b="b"/>
              <a:pathLst>
                <a:path w="990600" h="264160">
                  <a:moveTo>
                    <a:pt x="0" y="263652"/>
                  </a:moveTo>
                  <a:lnTo>
                    <a:pt x="990600" y="263652"/>
                  </a:lnTo>
                  <a:lnTo>
                    <a:pt x="990600" y="0"/>
                  </a:lnTo>
                  <a:lnTo>
                    <a:pt x="0" y="0"/>
                  </a:lnTo>
                  <a:lnTo>
                    <a:pt x="0" y="263652"/>
                  </a:lnTo>
                  <a:close/>
                </a:path>
              </a:pathLst>
            </a:custGeom>
            <a:ln w="12700">
              <a:solidFill>
                <a:srgbClr val="2E528F"/>
              </a:solidFill>
            </a:ln>
          </p:spPr>
          <p:txBody>
            <a:bodyPr wrap="square" lIns="0" tIns="0" rIns="0" bIns="0" rtlCol="0"/>
            <a:lstStyle/>
            <a:p>
              <a:endParaRPr/>
            </a:p>
          </p:txBody>
        </p:sp>
        <p:sp>
          <p:nvSpPr>
            <p:cNvPr id="58" name="object 58"/>
            <p:cNvSpPr/>
            <p:nvPr/>
          </p:nvSpPr>
          <p:spPr>
            <a:xfrm>
              <a:off x="2292095" y="4319016"/>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59" name="object 59"/>
            <p:cNvSpPr/>
            <p:nvPr/>
          </p:nvSpPr>
          <p:spPr>
            <a:xfrm>
              <a:off x="2292095" y="4319016"/>
              <a:ext cx="990600" cy="262255"/>
            </a:xfrm>
            <a:custGeom>
              <a:avLst/>
              <a:gdLst/>
              <a:ahLst/>
              <a:cxnLst/>
              <a:rect l="l" t="t" r="r" b="b"/>
              <a:pathLst>
                <a:path w="990600" h="262254">
                  <a:moveTo>
                    <a:pt x="0" y="262128"/>
                  </a:moveTo>
                  <a:lnTo>
                    <a:pt x="990600" y="262128"/>
                  </a:lnTo>
                  <a:lnTo>
                    <a:pt x="990600" y="0"/>
                  </a:lnTo>
                  <a:lnTo>
                    <a:pt x="0" y="0"/>
                  </a:lnTo>
                  <a:lnTo>
                    <a:pt x="0" y="262128"/>
                  </a:lnTo>
                  <a:close/>
                </a:path>
              </a:pathLst>
            </a:custGeom>
            <a:ln w="12700">
              <a:solidFill>
                <a:srgbClr val="2E528F"/>
              </a:solidFill>
            </a:ln>
          </p:spPr>
          <p:txBody>
            <a:bodyPr wrap="square" lIns="0" tIns="0" rIns="0" bIns="0" rtlCol="0"/>
            <a:lstStyle/>
            <a:p>
              <a:endParaRPr/>
            </a:p>
          </p:txBody>
        </p:sp>
        <p:sp>
          <p:nvSpPr>
            <p:cNvPr id="60" name="object 60"/>
            <p:cNvSpPr/>
            <p:nvPr/>
          </p:nvSpPr>
          <p:spPr>
            <a:xfrm>
              <a:off x="2292095" y="4602479"/>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61" name="object 61"/>
            <p:cNvSpPr/>
            <p:nvPr/>
          </p:nvSpPr>
          <p:spPr>
            <a:xfrm>
              <a:off x="2292095" y="4602479"/>
              <a:ext cx="990600" cy="262255"/>
            </a:xfrm>
            <a:custGeom>
              <a:avLst/>
              <a:gdLst/>
              <a:ahLst/>
              <a:cxnLst/>
              <a:rect l="l" t="t" r="r" b="b"/>
              <a:pathLst>
                <a:path w="990600" h="262254">
                  <a:moveTo>
                    <a:pt x="0" y="262128"/>
                  </a:moveTo>
                  <a:lnTo>
                    <a:pt x="990600" y="262128"/>
                  </a:lnTo>
                  <a:lnTo>
                    <a:pt x="990600" y="0"/>
                  </a:lnTo>
                  <a:lnTo>
                    <a:pt x="0" y="0"/>
                  </a:lnTo>
                  <a:lnTo>
                    <a:pt x="0" y="262128"/>
                  </a:lnTo>
                  <a:close/>
                </a:path>
              </a:pathLst>
            </a:custGeom>
            <a:ln w="12700">
              <a:solidFill>
                <a:srgbClr val="2E528F"/>
              </a:solidFill>
            </a:ln>
          </p:spPr>
          <p:txBody>
            <a:bodyPr wrap="square" lIns="0" tIns="0" rIns="0" bIns="0" rtlCol="0"/>
            <a:lstStyle/>
            <a:p>
              <a:endParaRPr/>
            </a:p>
          </p:txBody>
        </p:sp>
        <p:sp>
          <p:nvSpPr>
            <p:cNvPr id="62" name="object 62"/>
            <p:cNvSpPr/>
            <p:nvPr/>
          </p:nvSpPr>
          <p:spPr>
            <a:xfrm>
              <a:off x="2292095" y="4885944"/>
              <a:ext cx="990600" cy="264160"/>
            </a:xfrm>
            <a:custGeom>
              <a:avLst/>
              <a:gdLst/>
              <a:ahLst/>
              <a:cxnLst/>
              <a:rect l="l" t="t" r="r" b="b"/>
              <a:pathLst>
                <a:path w="990600" h="264160">
                  <a:moveTo>
                    <a:pt x="990600" y="0"/>
                  </a:moveTo>
                  <a:lnTo>
                    <a:pt x="0" y="0"/>
                  </a:lnTo>
                  <a:lnTo>
                    <a:pt x="0" y="263651"/>
                  </a:lnTo>
                  <a:lnTo>
                    <a:pt x="990600" y="263651"/>
                  </a:lnTo>
                  <a:lnTo>
                    <a:pt x="990600" y="0"/>
                  </a:lnTo>
                  <a:close/>
                </a:path>
              </a:pathLst>
            </a:custGeom>
            <a:solidFill>
              <a:srgbClr val="4471C4"/>
            </a:solidFill>
          </p:spPr>
          <p:txBody>
            <a:bodyPr wrap="square" lIns="0" tIns="0" rIns="0" bIns="0" rtlCol="0"/>
            <a:lstStyle/>
            <a:p>
              <a:endParaRPr/>
            </a:p>
          </p:txBody>
        </p:sp>
        <p:sp>
          <p:nvSpPr>
            <p:cNvPr id="63" name="object 63"/>
            <p:cNvSpPr/>
            <p:nvPr/>
          </p:nvSpPr>
          <p:spPr>
            <a:xfrm>
              <a:off x="2292095" y="4885944"/>
              <a:ext cx="990600" cy="264160"/>
            </a:xfrm>
            <a:custGeom>
              <a:avLst/>
              <a:gdLst/>
              <a:ahLst/>
              <a:cxnLst/>
              <a:rect l="l" t="t" r="r" b="b"/>
              <a:pathLst>
                <a:path w="990600" h="264160">
                  <a:moveTo>
                    <a:pt x="0" y="263651"/>
                  </a:moveTo>
                  <a:lnTo>
                    <a:pt x="990600" y="263651"/>
                  </a:lnTo>
                  <a:lnTo>
                    <a:pt x="990600" y="0"/>
                  </a:lnTo>
                  <a:lnTo>
                    <a:pt x="0" y="0"/>
                  </a:lnTo>
                  <a:lnTo>
                    <a:pt x="0" y="263651"/>
                  </a:lnTo>
                  <a:close/>
                </a:path>
              </a:pathLst>
            </a:custGeom>
            <a:ln w="12700">
              <a:solidFill>
                <a:srgbClr val="2E528F"/>
              </a:solidFill>
            </a:ln>
          </p:spPr>
          <p:txBody>
            <a:bodyPr wrap="square" lIns="0" tIns="0" rIns="0" bIns="0" rtlCol="0"/>
            <a:lstStyle/>
            <a:p>
              <a:endParaRPr/>
            </a:p>
          </p:txBody>
        </p:sp>
      </p:grpSp>
      <p:sp>
        <p:nvSpPr>
          <p:cNvPr id="64" name="object 64"/>
          <p:cNvSpPr txBox="1"/>
          <p:nvPr/>
        </p:nvSpPr>
        <p:spPr>
          <a:xfrm>
            <a:off x="2298445" y="4000245"/>
            <a:ext cx="977900" cy="299720"/>
          </a:xfrm>
          <a:prstGeom prst="rect">
            <a:avLst/>
          </a:prstGeom>
        </p:spPr>
        <p:txBody>
          <a:bodyPr vert="horz" wrap="square" lIns="0" tIns="12700" rIns="0" bIns="0" rtlCol="0">
            <a:spAutoFit/>
          </a:bodyPr>
          <a:lstStyle/>
          <a:p>
            <a:pPr marL="38735">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1</a:t>
            </a:r>
            <a:endParaRPr sz="1800">
              <a:latin typeface="Calibri"/>
              <a:cs typeface="Calibri"/>
            </a:endParaRPr>
          </a:p>
        </p:txBody>
      </p:sp>
      <p:sp>
        <p:nvSpPr>
          <p:cNvPr id="65" name="object 65"/>
          <p:cNvSpPr txBox="1"/>
          <p:nvPr/>
        </p:nvSpPr>
        <p:spPr>
          <a:xfrm>
            <a:off x="2324861" y="4277995"/>
            <a:ext cx="5359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2</a:t>
            </a:r>
            <a:endParaRPr sz="1800">
              <a:latin typeface="Calibri"/>
              <a:cs typeface="Calibri"/>
            </a:endParaRPr>
          </a:p>
        </p:txBody>
      </p:sp>
      <p:sp>
        <p:nvSpPr>
          <p:cNvPr id="66" name="object 66"/>
          <p:cNvSpPr txBox="1"/>
          <p:nvPr/>
        </p:nvSpPr>
        <p:spPr>
          <a:xfrm>
            <a:off x="2298445" y="4568190"/>
            <a:ext cx="977900" cy="299720"/>
          </a:xfrm>
          <a:prstGeom prst="rect">
            <a:avLst/>
          </a:prstGeom>
        </p:spPr>
        <p:txBody>
          <a:bodyPr vert="horz" wrap="square" lIns="0" tIns="12700" rIns="0" bIns="0" rtlCol="0">
            <a:spAutoFit/>
          </a:bodyPr>
          <a:lstStyle/>
          <a:p>
            <a:pPr marL="38735">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3</a:t>
            </a:r>
            <a:endParaRPr sz="1800">
              <a:latin typeface="Calibri"/>
              <a:cs typeface="Calibri"/>
            </a:endParaRPr>
          </a:p>
        </p:txBody>
      </p:sp>
      <p:sp>
        <p:nvSpPr>
          <p:cNvPr id="67" name="object 67"/>
          <p:cNvSpPr txBox="1"/>
          <p:nvPr/>
        </p:nvSpPr>
        <p:spPr>
          <a:xfrm>
            <a:off x="2927095" y="2229358"/>
            <a:ext cx="495934" cy="391160"/>
          </a:xfrm>
          <a:prstGeom prst="rect">
            <a:avLst/>
          </a:prstGeom>
        </p:spPr>
        <p:txBody>
          <a:bodyPr vert="horz" wrap="square" lIns="0" tIns="12700" rIns="0" bIns="0" rtlCol="0">
            <a:spAutoFit/>
          </a:bodyPr>
          <a:lstStyle/>
          <a:p>
            <a:pPr marL="12700" marR="5080">
              <a:lnSpc>
                <a:spcPct val="100000"/>
              </a:lnSpc>
              <a:spcBef>
                <a:spcPts val="100"/>
              </a:spcBef>
            </a:pPr>
            <a:r>
              <a:rPr sz="1200" b="1" spc="-10" dirty="0">
                <a:latin typeface="Calibri"/>
                <a:cs typeface="Calibri"/>
              </a:rPr>
              <a:t>Control Signals</a:t>
            </a:r>
            <a:endParaRPr sz="1200">
              <a:latin typeface="Calibri"/>
              <a:cs typeface="Calibri"/>
            </a:endParaRPr>
          </a:p>
        </p:txBody>
      </p:sp>
      <p:sp>
        <p:nvSpPr>
          <p:cNvPr id="68" name="object 68"/>
          <p:cNvSpPr txBox="1"/>
          <p:nvPr/>
        </p:nvSpPr>
        <p:spPr>
          <a:xfrm>
            <a:off x="2960877" y="2924683"/>
            <a:ext cx="342265"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Read</a:t>
            </a:r>
            <a:endParaRPr sz="1200">
              <a:latin typeface="Calibri"/>
              <a:cs typeface="Calibri"/>
            </a:endParaRPr>
          </a:p>
        </p:txBody>
      </p:sp>
      <p:sp>
        <p:nvSpPr>
          <p:cNvPr id="69" name="object 69"/>
          <p:cNvSpPr txBox="1"/>
          <p:nvPr/>
        </p:nvSpPr>
        <p:spPr>
          <a:xfrm>
            <a:off x="2960877" y="3107563"/>
            <a:ext cx="483234"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Registe</a:t>
            </a:r>
            <a:endParaRPr sz="1200">
              <a:latin typeface="Calibri"/>
              <a:cs typeface="Calibri"/>
            </a:endParaRPr>
          </a:p>
        </p:txBody>
      </p:sp>
      <p:sp>
        <p:nvSpPr>
          <p:cNvPr id="70" name="object 70"/>
          <p:cNvSpPr txBox="1"/>
          <p:nvPr/>
        </p:nvSpPr>
        <p:spPr>
          <a:xfrm>
            <a:off x="2960877" y="3290442"/>
            <a:ext cx="404495" cy="391160"/>
          </a:xfrm>
          <a:prstGeom prst="rect">
            <a:avLst/>
          </a:prstGeom>
        </p:spPr>
        <p:txBody>
          <a:bodyPr vert="horz" wrap="square" lIns="0" tIns="12700" rIns="0" bIns="0" rtlCol="0">
            <a:spAutoFit/>
          </a:bodyPr>
          <a:lstStyle/>
          <a:p>
            <a:pPr marL="12700" marR="5080">
              <a:lnSpc>
                <a:spcPct val="100000"/>
              </a:lnSpc>
              <a:spcBef>
                <a:spcPts val="100"/>
              </a:spcBef>
            </a:pPr>
            <a:r>
              <a:rPr sz="1200" b="1" dirty="0">
                <a:latin typeface="Calibri"/>
                <a:cs typeface="Calibri"/>
              </a:rPr>
              <a:t>A</a:t>
            </a:r>
            <a:r>
              <a:rPr sz="1200" b="1" spc="-5" dirty="0">
                <a:latin typeface="Calibri"/>
                <a:cs typeface="Calibri"/>
              </a:rPr>
              <a:t> </a:t>
            </a:r>
            <a:r>
              <a:rPr sz="1200" b="1" dirty="0">
                <a:latin typeface="Calibri"/>
                <a:cs typeface="Calibri"/>
              </a:rPr>
              <a:t>&amp;</a:t>
            </a:r>
            <a:r>
              <a:rPr sz="1200" b="1" spc="10" dirty="0">
                <a:latin typeface="Calibri"/>
                <a:cs typeface="Calibri"/>
              </a:rPr>
              <a:t> </a:t>
            </a:r>
            <a:r>
              <a:rPr sz="1200" b="1" spc="-50" dirty="0">
                <a:latin typeface="Calibri"/>
                <a:cs typeface="Calibri"/>
              </a:rPr>
              <a:t>B </a:t>
            </a:r>
            <a:r>
              <a:rPr sz="1200" b="1" spc="-10" dirty="0">
                <a:latin typeface="Calibri"/>
                <a:cs typeface="Calibri"/>
              </a:rPr>
              <a:t>Select</a:t>
            </a:r>
            <a:endParaRPr sz="1200">
              <a:latin typeface="Calibri"/>
              <a:cs typeface="Calibri"/>
            </a:endParaRPr>
          </a:p>
        </p:txBody>
      </p:sp>
      <p:sp>
        <p:nvSpPr>
          <p:cNvPr id="71" name="object 71"/>
          <p:cNvSpPr/>
          <p:nvPr/>
        </p:nvSpPr>
        <p:spPr>
          <a:xfrm>
            <a:off x="2820923" y="2797810"/>
            <a:ext cx="300990" cy="1184275"/>
          </a:xfrm>
          <a:custGeom>
            <a:avLst/>
            <a:gdLst/>
            <a:ahLst/>
            <a:cxnLst/>
            <a:rect l="l" t="t" r="r" b="b"/>
            <a:pathLst>
              <a:path w="300989" h="1184275">
                <a:moveTo>
                  <a:pt x="31750" y="1107694"/>
                </a:moveTo>
                <a:lnTo>
                  <a:pt x="0" y="1107694"/>
                </a:lnTo>
                <a:lnTo>
                  <a:pt x="38100" y="1183894"/>
                </a:lnTo>
                <a:lnTo>
                  <a:pt x="69850" y="1120394"/>
                </a:lnTo>
                <a:lnTo>
                  <a:pt x="31750" y="1120394"/>
                </a:lnTo>
                <a:lnTo>
                  <a:pt x="31750" y="1107694"/>
                </a:lnTo>
                <a:close/>
              </a:path>
              <a:path w="300989" h="1184275">
                <a:moveTo>
                  <a:pt x="287908" y="1068451"/>
                </a:moveTo>
                <a:lnTo>
                  <a:pt x="31750" y="1068451"/>
                </a:lnTo>
                <a:lnTo>
                  <a:pt x="31750" y="1120394"/>
                </a:lnTo>
                <a:lnTo>
                  <a:pt x="44450" y="1120394"/>
                </a:lnTo>
                <a:lnTo>
                  <a:pt x="44450" y="1081151"/>
                </a:lnTo>
                <a:lnTo>
                  <a:pt x="38100" y="1081151"/>
                </a:lnTo>
                <a:lnTo>
                  <a:pt x="44450" y="1074801"/>
                </a:lnTo>
                <a:lnTo>
                  <a:pt x="287908" y="1074801"/>
                </a:lnTo>
                <a:lnTo>
                  <a:pt x="287908" y="1068451"/>
                </a:lnTo>
                <a:close/>
              </a:path>
              <a:path w="300989" h="1184275">
                <a:moveTo>
                  <a:pt x="76200" y="1107694"/>
                </a:moveTo>
                <a:lnTo>
                  <a:pt x="44450" y="1107694"/>
                </a:lnTo>
                <a:lnTo>
                  <a:pt x="44450" y="1120394"/>
                </a:lnTo>
                <a:lnTo>
                  <a:pt x="69850" y="1120394"/>
                </a:lnTo>
                <a:lnTo>
                  <a:pt x="76200" y="1107694"/>
                </a:lnTo>
                <a:close/>
              </a:path>
              <a:path w="300989" h="1184275">
                <a:moveTo>
                  <a:pt x="44450" y="1074801"/>
                </a:moveTo>
                <a:lnTo>
                  <a:pt x="38100" y="1081151"/>
                </a:lnTo>
                <a:lnTo>
                  <a:pt x="44450" y="1081151"/>
                </a:lnTo>
                <a:lnTo>
                  <a:pt x="44450" y="1074801"/>
                </a:lnTo>
                <a:close/>
              </a:path>
              <a:path w="300989" h="1184275">
                <a:moveTo>
                  <a:pt x="300608" y="1068451"/>
                </a:moveTo>
                <a:lnTo>
                  <a:pt x="294258" y="1068451"/>
                </a:lnTo>
                <a:lnTo>
                  <a:pt x="287908" y="1074801"/>
                </a:lnTo>
                <a:lnTo>
                  <a:pt x="44450" y="1074801"/>
                </a:lnTo>
                <a:lnTo>
                  <a:pt x="44450" y="1081151"/>
                </a:lnTo>
                <a:lnTo>
                  <a:pt x="300608" y="1081151"/>
                </a:lnTo>
                <a:lnTo>
                  <a:pt x="300608" y="1068451"/>
                </a:lnTo>
                <a:close/>
              </a:path>
              <a:path w="300989" h="1184275">
                <a:moveTo>
                  <a:pt x="287908" y="6350"/>
                </a:moveTo>
                <a:lnTo>
                  <a:pt x="287908" y="1074801"/>
                </a:lnTo>
                <a:lnTo>
                  <a:pt x="294258" y="1068451"/>
                </a:lnTo>
                <a:lnTo>
                  <a:pt x="300608" y="1068451"/>
                </a:lnTo>
                <a:lnTo>
                  <a:pt x="300608" y="12700"/>
                </a:lnTo>
                <a:lnTo>
                  <a:pt x="294258" y="12700"/>
                </a:lnTo>
                <a:lnTo>
                  <a:pt x="287908" y="6350"/>
                </a:lnTo>
                <a:close/>
              </a:path>
              <a:path w="300989" h="1184275">
                <a:moveTo>
                  <a:pt x="300608" y="0"/>
                </a:moveTo>
                <a:lnTo>
                  <a:pt x="65658" y="0"/>
                </a:lnTo>
                <a:lnTo>
                  <a:pt x="65658" y="12700"/>
                </a:lnTo>
                <a:lnTo>
                  <a:pt x="287908" y="12700"/>
                </a:lnTo>
                <a:lnTo>
                  <a:pt x="287908" y="6350"/>
                </a:lnTo>
                <a:lnTo>
                  <a:pt x="300608" y="6350"/>
                </a:lnTo>
                <a:lnTo>
                  <a:pt x="300608" y="0"/>
                </a:lnTo>
                <a:close/>
              </a:path>
              <a:path w="300989" h="1184275">
                <a:moveTo>
                  <a:pt x="300608" y="6350"/>
                </a:moveTo>
                <a:lnTo>
                  <a:pt x="287908" y="6350"/>
                </a:lnTo>
                <a:lnTo>
                  <a:pt x="294258" y="12700"/>
                </a:lnTo>
                <a:lnTo>
                  <a:pt x="300608" y="12700"/>
                </a:lnTo>
                <a:lnTo>
                  <a:pt x="300608" y="6350"/>
                </a:lnTo>
                <a:close/>
              </a:path>
            </a:pathLst>
          </a:custGeom>
          <a:solidFill>
            <a:srgbClr val="4471C4"/>
          </a:solidFill>
        </p:spPr>
        <p:txBody>
          <a:bodyPr wrap="square" lIns="0" tIns="0" rIns="0" bIns="0" rtlCol="0"/>
          <a:lstStyle/>
          <a:p>
            <a:endParaRPr/>
          </a:p>
        </p:txBody>
      </p:sp>
      <p:sp>
        <p:nvSpPr>
          <p:cNvPr id="72" name="object 72"/>
          <p:cNvSpPr txBox="1"/>
          <p:nvPr/>
        </p:nvSpPr>
        <p:spPr>
          <a:xfrm>
            <a:off x="5628513" y="3053841"/>
            <a:ext cx="370840" cy="574675"/>
          </a:xfrm>
          <a:prstGeom prst="rect">
            <a:avLst/>
          </a:prstGeom>
        </p:spPr>
        <p:txBody>
          <a:bodyPr vert="horz" wrap="square" lIns="0" tIns="12700" rIns="0" bIns="0" rtlCol="0">
            <a:spAutoFit/>
          </a:bodyPr>
          <a:lstStyle/>
          <a:p>
            <a:pPr marL="12700" marR="5080" algn="just">
              <a:lnSpc>
                <a:spcPct val="100000"/>
              </a:lnSpc>
              <a:spcBef>
                <a:spcPts val="100"/>
              </a:spcBef>
            </a:pPr>
            <a:r>
              <a:rPr sz="1200" spc="-10" dirty="0">
                <a:latin typeface="Calibri"/>
                <a:cs typeface="Calibri"/>
              </a:rPr>
              <a:t>Input </a:t>
            </a:r>
            <a:r>
              <a:rPr sz="1200" spc="-20" dirty="0">
                <a:latin typeface="Calibri"/>
                <a:cs typeface="Calibri"/>
              </a:rPr>
              <a:t>Read </a:t>
            </a:r>
            <a:r>
              <a:rPr sz="1200" dirty="0">
                <a:latin typeface="Calibri"/>
                <a:cs typeface="Calibri"/>
              </a:rPr>
              <a:t>Reg</a:t>
            </a:r>
            <a:r>
              <a:rPr sz="1200" spc="-25" dirty="0">
                <a:latin typeface="Calibri"/>
                <a:cs typeface="Calibri"/>
              </a:rPr>
              <a:t> </a:t>
            </a:r>
            <a:r>
              <a:rPr sz="1200" spc="-50" dirty="0">
                <a:latin typeface="Calibri"/>
                <a:cs typeface="Calibri"/>
              </a:rPr>
              <a:t>B</a:t>
            </a:r>
            <a:endParaRPr sz="1200">
              <a:latin typeface="Calibri"/>
              <a:cs typeface="Calibri"/>
            </a:endParaRPr>
          </a:p>
        </p:txBody>
      </p:sp>
      <p:sp>
        <p:nvSpPr>
          <p:cNvPr id="73" name="object 73"/>
          <p:cNvSpPr/>
          <p:nvPr/>
        </p:nvSpPr>
        <p:spPr>
          <a:xfrm>
            <a:off x="2453640" y="5301995"/>
            <a:ext cx="8230870" cy="1169670"/>
          </a:xfrm>
          <a:custGeom>
            <a:avLst/>
            <a:gdLst/>
            <a:ahLst/>
            <a:cxnLst/>
            <a:rect l="l" t="t" r="r" b="b"/>
            <a:pathLst>
              <a:path w="8230870" h="1169670">
                <a:moveTo>
                  <a:pt x="8230489" y="76212"/>
                </a:moveTo>
                <a:lnTo>
                  <a:pt x="8224139" y="63500"/>
                </a:lnTo>
                <a:lnTo>
                  <a:pt x="8192389" y="0"/>
                </a:lnTo>
                <a:lnTo>
                  <a:pt x="8154289" y="76212"/>
                </a:lnTo>
                <a:lnTo>
                  <a:pt x="8186039" y="76212"/>
                </a:lnTo>
                <a:lnTo>
                  <a:pt x="8186039" y="1156665"/>
                </a:lnTo>
                <a:lnTo>
                  <a:pt x="2967482" y="1156665"/>
                </a:lnTo>
                <a:lnTo>
                  <a:pt x="2967482" y="877722"/>
                </a:lnTo>
                <a:lnTo>
                  <a:pt x="7718171" y="877722"/>
                </a:lnTo>
                <a:lnTo>
                  <a:pt x="7718171" y="871372"/>
                </a:lnTo>
                <a:lnTo>
                  <a:pt x="2967482" y="871372"/>
                </a:lnTo>
                <a:lnTo>
                  <a:pt x="7705471" y="871359"/>
                </a:lnTo>
                <a:lnTo>
                  <a:pt x="7718171" y="871372"/>
                </a:lnTo>
                <a:lnTo>
                  <a:pt x="7718171" y="865022"/>
                </a:lnTo>
                <a:lnTo>
                  <a:pt x="7718171" y="614235"/>
                </a:lnTo>
                <a:lnTo>
                  <a:pt x="7902575" y="614235"/>
                </a:lnTo>
                <a:lnTo>
                  <a:pt x="7902575" y="607885"/>
                </a:lnTo>
                <a:lnTo>
                  <a:pt x="7902575" y="601535"/>
                </a:lnTo>
                <a:lnTo>
                  <a:pt x="7902575" y="13716"/>
                </a:lnTo>
                <a:lnTo>
                  <a:pt x="7889875" y="13716"/>
                </a:lnTo>
                <a:lnTo>
                  <a:pt x="7889875" y="601535"/>
                </a:lnTo>
                <a:lnTo>
                  <a:pt x="7718171" y="601535"/>
                </a:lnTo>
                <a:lnTo>
                  <a:pt x="7718171" y="4572"/>
                </a:lnTo>
                <a:lnTo>
                  <a:pt x="7705471" y="4572"/>
                </a:lnTo>
                <a:lnTo>
                  <a:pt x="7705471" y="601535"/>
                </a:lnTo>
                <a:lnTo>
                  <a:pt x="7705471" y="614235"/>
                </a:lnTo>
                <a:lnTo>
                  <a:pt x="7705471" y="865022"/>
                </a:lnTo>
                <a:lnTo>
                  <a:pt x="2967482" y="865022"/>
                </a:lnTo>
                <a:lnTo>
                  <a:pt x="2967482" y="614235"/>
                </a:lnTo>
                <a:lnTo>
                  <a:pt x="7705471" y="614235"/>
                </a:lnTo>
                <a:lnTo>
                  <a:pt x="7705471" y="601535"/>
                </a:lnTo>
                <a:lnTo>
                  <a:pt x="2967482" y="601535"/>
                </a:lnTo>
                <a:lnTo>
                  <a:pt x="2967482" y="33909"/>
                </a:lnTo>
                <a:lnTo>
                  <a:pt x="2954782" y="33909"/>
                </a:lnTo>
                <a:lnTo>
                  <a:pt x="2954782" y="601535"/>
                </a:lnTo>
                <a:lnTo>
                  <a:pt x="228854" y="601535"/>
                </a:lnTo>
                <a:lnTo>
                  <a:pt x="228854" y="103378"/>
                </a:lnTo>
                <a:lnTo>
                  <a:pt x="260604" y="103378"/>
                </a:lnTo>
                <a:lnTo>
                  <a:pt x="254254" y="90678"/>
                </a:lnTo>
                <a:lnTo>
                  <a:pt x="222504" y="27178"/>
                </a:lnTo>
                <a:lnTo>
                  <a:pt x="184404" y="103378"/>
                </a:lnTo>
                <a:lnTo>
                  <a:pt x="216154" y="103378"/>
                </a:lnTo>
                <a:lnTo>
                  <a:pt x="216154" y="614235"/>
                </a:lnTo>
                <a:lnTo>
                  <a:pt x="2954782" y="614235"/>
                </a:lnTo>
                <a:lnTo>
                  <a:pt x="2954782" y="865022"/>
                </a:lnTo>
                <a:lnTo>
                  <a:pt x="2954782" y="871359"/>
                </a:lnTo>
                <a:lnTo>
                  <a:pt x="44450" y="871359"/>
                </a:lnTo>
                <a:lnTo>
                  <a:pt x="2954782" y="871359"/>
                </a:lnTo>
                <a:lnTo>
                  <a:pt x="2954782" y="865022"/>
                </a:lnTo>
                <a:lnTo>
                  <a:pt x="44450" y="865022"/>
                </a:lnTo>
                <a:lnTo>
                  <a:pt x="44450" y="94234"/>
                </a:lnTo>
                <a:lnTo>
                  <a:pt x="76200" y="94234"/>
                </a:lnTo>
                <a:lnTo>
                  <a:pt x="69850" y="81534"/>
                </a:lnTo>
                <a:lnTo>
                  <a:pt x="38100" y="18034"/>
                </a:lnTo>
                <a:lnTo>
                  <a:pt x="0" y="94234"/>
                </a:lnTo>
                <a:lnTo>
                  <a:pt x="31750" y="94234"/>
                </a:lnTo>
                <a:lnTo>
                  <a:pt x="31750" y="877709"/>
                </a:lnTo>
                <a:lnTo>
                  <a:pt x="2954782" y="877722"/>
                </a:lnTo>
                <a:lnTo>
                  <a:pt x="2954782" y="1169352"/>
                </a:lnTo>
                <a:lnTo>
                  <a:pt x="8198739" y="1169352"/>
                </a:lnTo>
                <a:lnTo>
                  <a:pt x="8198739" y="1163002"/>
                </a:lnTo>
                <a:lnTo>
                  <a:pt x="8198739" y="1156665"/>
                </a:lnTo>
                <a:lnTo>
                  <a:pt x="8198739" y="76212"/>
                </a:lnTo>
                <a:lnTo>
                  <a:pt x="8230489" y="76212"/>
                </a:lnTo>
                <a:close/>
              </a:path>
            </a:pathLst>
          </a:custGeom>
          <a:solidFill>
            <a:srgbClr val="4471C4"/>
          </a:solidFill>
        </p:spPr>
        <p:txBody>
          <a:bodyPr wrap="square" lIns="0" tIns="0" rIns="0" bIns="0" rtlCol="0"/>
          <a:lstStyle/>
          <a:p>
            <a:endParaRPr/>
          </a:p>
        </p:txBody>
      </p:sp>
      <p:sp>
        <p:nvSpPr>
          <p:cNvPr id="74" name="object 74"/>
          <p:cNvSpPr txBox="1"/>
          <p:nvPr/>
        </p:nvSpPr>
        <p:spPr>
          <a:xfrm>
            <a:off x="5457825" y="6287820"/>
            <a:ext cx="1380490" cy="208915"/>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Write</a:t>
            </a:r>
            <a:r>
              <a:rPr sz="1200" b="1" spc="-40" dirty="0">
                <a:latin typeface="Calibri"/>
                <a:cs typeface="Calibri"/>
              </a:rPr>
              <a:t> </a:t>
            </a:r>
            <a:r>
              <a:rPr sz="1200" b="1" dirty="0">
                <a:latin typeface="Calibri"/>
                <a:cs typeface="Calibri"/>
              </a:rPr>
              <a:t>Reg</a:t>
            </a:r>
            <a:r>
              <a:rPr sz="1200" b="1" spc="-10" dirty="0">
                <a:latin typeface="Calibri"/>
                <a:cs typeface="Calibri"/>
              </a:rPr>
              <a:t> </a:t>
            </a:r>
            <a:r>
              <a:rPr sz="1200" b="1" dirty="0">
                <a:latin typeface="Calibri"/>
                <a:cs typeface="Calibri"/>
              </a:rPr>
              <a:t>C</a:t>
            </a:r>
            <a:r>
              <a:rPr sz="1200" b="1" spc="-15" dirty="0">
                <a:latin typeface="Calibri"/>
                <a:cs typeface="Calibri"/>
              </a:rPr>
              <a:t> </a:t>
            </a:r>
            <a:r>
              <a:rPr sz="1200" b="1" dirty="0">
                <a:latin typeface="Calibri"/>
                <a:cs typeface="Calibri"/>
              </a:rPr>
              <a:t>Data</a:t>
            </a:r>
            <a:r>
              <a:rPr sz="1200" b="1" spc="-15" dirty="0">
                <a:latin typeface="Calibri"/>
                <a:cs typeface="Calibri"/>
              </a:rPr>
              <a:t> </a:t>
            </a:r>
            <a:r>
              <a:rPr sz="1200" b="1" spc="-25" dirty="0">
                <a:latin typeface="Calibri"/>
                <a:cs typeface="Calibri"/>
              </a:rPr>
              <a:t>ALU</a:t>
            </a:r>
            <a:endParaRPr sz="1200">
              <a:latin typeface="Calibri"/>
              <a:cs typeface="Calibri"/>
            </a:endParaRPr>
          </a:p>
        </p:txBody>
      </p:sp>
      <p:grpSp>
        <p:nvGrpSpPr>
          <p:cNvPr id="75" name="object 75"/>
          <p:cNvGrpSpPr/>
          <p:nvPr/>
        </p:nvGrpSpPr>
        <p:grpSpPr>
          <a:xfrm>
            <a:off x="4181728" y="2039111"/>
            <a:ext cx="1446530" cy="2675890"/>
            <a:chOff x="4181728" y="2039111"/>
            <a:chExt cx="1446530" cy="2675890"/>
          </a:xfrm>
        </p:grpSpPr>
        <p:sp>
          <p:nvSpPr>
            <p:cNvPr id="76" name="object 76"/>
            <p:cNvSpPr/>
            <p:nvPr/>
          </p:nvSpPr>
          <p:spPr>
            <a:xfrm>
              <a:off x="4181729" y="2039111"/>
              <a:ext cx="1446530" cy="2675890"/>
            </a:xfrm>
            <a:custGeom>
              <a:avLst/>
              <a:gdLst/>
              <a:ahLst/>
              <a:cxnLst/>
              <a:rect l="l" t="t" r="r" b="b"/>
              <a:pathLst>
                <a:path w="1446529" h="2675890">
                  <a:moveTo>
                    <a:pt x="304279" y="44704"/>
                  </a:moveTo>
                  <a:lnTo>
                    <a:pt x="252349" y="44704"/>
                  </a:lnTo>
                  <a:lnTo>
                    <a:pt x="239560" y="44704"/>
                  </a:lnTo>
                  <a:lnTo>
                    <a:pt x="239141" y="76200"/>
                  </a:lnTo>
                  <a:lnTo>
                    <a:pt x="304279" y="44704"/>
                  </a:lnTo>
                  <a:close/>
                </a:path>
                <a:path w="1446529" h="2675890">
                  <a:moveTo>
                    <a:pt x="315849" y="39116"/>
                  </a:moveTo>
                  <a:lnTo>
                    <a:pt x="240157" y="0"/>
                  </a:lnTo>
                  <a:lnTo>
                    <a:pt x="239725" y="31838"/>
                  </a:lnTo>
                  <a:lnTo>
                    <a:pt x="254" y="28702"/>
                  </a:lnTo>
                  <a:lnTo>
                    <a:pt x="0" y="41402"/>
                  </a:lnTo>
                  <a:lnTo>
                    <a:pt x="239560" y="44538"/>
                  </a:lnTo>
                  <a:lnTo>
                    <a:pt x="252349" y="44538"/>
                  </a:lnTo>
                  <a:lnTo>
                    <a:pt x="304634" y="44538"/>
                  </a:lnTo>
                  <a:lnTo>
                    <a:pt x="315849" y="39116"/>
                  </a:lnTo>
                  <a:close/>
                </a:path>
                <a:path w="1446529" h="2675890">
                  <a:moveTo>
                    <a:pt x="1446403" y="2599309"/>
                  </a:moveTo>
                  <a:lnTo>
                    <a:pt x="1414653" y="2599309"/>
                  </a:lnTo>
                  <a:lnTo>
                    <a:pt x="1414653" y="2232660"/>
                  </a:lnTo>
                  <a:lnTo>
                    <a:pt x="1401953" y="2232660"/>
                  </a:lnTo>
                  <a:lnTo>
                    <a:pt x="1401953" y="2599309"/>
                  </a:lnTo>
                  <a:lnTo>
                    <a:pt x="1370203" y="2599309"/>
                  </a:lnTo>
                  <a:lnTo>
                    <a:pt x="1408303" y="2675509"/>
                  </a:lnTo>
                  <a:lnTo>
                    <a:pt x="1440053" y="2612009"/>
                  </a:lnTo>
                  <a:lnTo>
                    <a:pt x="1446403" y="2599309"/>
                  </a:lnTo>
                  <a:close/>
                </a:path>
              </a:pathLst>
            </a:custGeom>
            <a:solidFill>
              <a:srgbClr val="4471C4"/>
            </a:solidFill>
          </p:spPr>
          <p:txBody>
            <a:bodyPr wrap="square" lIns="0" tIns="0" rIns="0" bIns="0" rtlCol="0"/>
            <a:lstStyle/>
            <a:p>
              <a:endParaRPr/>
            </a:p>
          </p:txBody>
        </p:sp>
        <p:pic>
          <p:nvPicPr>
            <p:cNvPr id="77" name="object 77"/>
            <p:cNvPicPr/>
            <p:nvPr/>
          </p:nvPicPr>
          <p:blipFill>
            <a:blip r:embed="rId5" cstate="print"/>
            <a:stretch>
              <a:fillRect/>
            </a:stretch>
          </p:blipFill>
          <p:spPr>
            <a:xfrm>
              <a:off x="4338827" y="2403347"/>
              <a:ext cx="159638" cy="76200"/>
            </a:xfrm>
            <a:prstGeom prst="rect">
              <a:avLst/>
            </a:prstGeom>
          </p:spPr>
        </p:pic>
      </p:grpSp>
      <p:sp>
        <p:nvSpPr>
          <p:cNvPr id="78" name="object 78"/>
          <p:cNvSpPr txBox="1"/>
          <p:nvPr/>
        </p:nvSpPr>
        <p:spPr>
          <a:xfrm>
            <a:off x="3827779" y="1802637"/>
            <a:ext cx="394970" cy="482600"/>
          </a:xfrm>
          <a:prstGeom prst="rect">
            <a:avLst/>
          </a:prstGeom>
        </p:spPr>
        <p:txBody>
          <a:bodyPr vert="horz" wrap="square" lIns="0" tIns="12065" rIns="0" bIns="0" rtlCol="0">
            <a:spAutoFit/>
          </a:bodyPr>
          <a:lstStyle/>
          <a:p>
            <a:pPr marL="12700" marR="5080" algn="just">
              <a:lnSpc>
                <a:spcPct val="100000"/>
              </a:lnSpc>
              <a:spcBef>
                <a:spcPts val="95"/>
              </a:spcBef>
            </a:pPr>
            <a:r>
              <a:rPr sz="1000" b="1" spc="-10" dirty="0">
                <a:latin typeface="Calibri"/>
                <a:cs typeface="Calibri"/>
              </a:rPr>
              <a:t>Branch Target Offset</a:t>
            </a:r>
            <a:endParaRPr sz="1000">
              <a:latin typeface="Calibri"/>
              <a:cs typeface="Calibri"/>
            </a:endParaRPr>
          </a:p>
        </p:txBody>
      </p:sp>
      <p:grpSp>
        <p:nvGrpSpPr>
          <p:cNvPr id="79" name="object 79"/>
          <p:cNvGrpSpPr/>
          <p:nvPr/>
        </p:nvGrpSpPr>
        <p:grpSpPr>
          <a:xfrm>
            <a:off x="4490973" y="1958085"/>
            <a:ext cx="255270" cy="589280"/>
            <a:chOff x="4490973" y="1958085"/>
            <a:chExt cx="255270" cy="589280"/>
          </a:xfrm>
        </p:grpSpPr>
        <p:sp>
          <p:nvSpPr>
            <p:cNvPr id="80" name="object 80"/>
            <p:cNvSpPr/>
            <p:nvPr/>
          </p:nvSpPr>
          <p:spPr>
            <a:xfrm>
              <a:off x="4497323" y="1964435"/>
              <a:ext cx="242570" cy="576580"/>
            </a:xfrm>
            <a:custGeom>
              <a:avLst/>
              <a:gdLst/>
              <a:ahLst/>
              <a:cxnLst/>
              <a:rect l="l" t="t" r="r" b="b"/>
              <a:pathLst>
                <a:path w="242570" h="576580">
                  <a:moveTo>
                    <a:pt x="0" y="0"/>
                  </a:moveTo>
                  <a:lnTo>
                    <a:pt x="0" y="576072"/>
                  </a:lnTo>
                  <a:lnTo>
                    <a:pt x="242315" y="460883"/>
                  </a:lnTo>
                  <a:lnTo>
                    <a:pt x="242315" y="115188"/>
                  </a:lnTo>
                  <a:lnTo>
                    <a:pt x="0" y="0"/>
                  </a:lnTo>
                  <a:close/>
                </a:path>
              </a:pathLst>
            </a:custGeom>
            <a:solidFill>
              <a:srgbClr val="4471C4"/>
            </a:solidFill>
          </p:spPr>
          <p:txBody>
            <a:bodyPr wrap="square" lIns="0" tIns="0" rIns="0" bIns="0" rtlCol="0"/>
            <a:lstStyle/>
            <a:p>
              <a:endParaRPr/>
            </a:p>
          </p:txBody>
        </p:sp>
        <p:sp>
          <p:nvSpPr>
            <p:cNvPr id="81" name="object 81"/>
            <p:cNvSpPr/>
            <p:nvPr/>
          </p:nvSpPr>
          <p:spPr>
            <a:xfrm>
              <a:off x="4497323" y="1964435"/>
              <a:ext cx="242570" cy="576580"/>
            </a:xfrm>
            <a:custGeom>
              <a:avLst/>
              <a:gdLst/>
              <a:ahLst/>
              <a:cxnLst/>
              <a:rect l="l" t="t" r="r" b="b"/>
              <a:pathLst>
                <a:path w="242570" h="576580">
                  <a:moveTo>
                    <a:pt x="0" y="576072"/>
                  </a:moveTo>
                  <a:lnTo>
                    <a:pt x="0" y="0"/>
                  </a:lnTo>
                  <a:lnTo>
                    <a:pt x="242315" y="115188"/>
                  </a:lnTo>
                  <a:lnTo>
                    <a:pt x="242315" y="460883"/>
                  </a:lnTo>
                  <a:lnTo>
                    <a:pt x="0" y="576072"/>
                  </a:lnTo>
                  <a:close/>
                </a:path>
              </a:pathLst>
            </a:custGeom>
            <a:ln w="12700">
              <a:solidFill>
                <a:srgbClr val="2E528F"/>
              </a:solidFill>
            </a:ln>
          </p:spPr>
          <p:txBody>
            <a:bodyPr wrap="square" lIns="0" tIns="0" rIns="0" bIns="0" rtlCol="0"/>
            <a:lstStyle/>
            <a:p>
              <a:endParaRPr/>
            </a:p>
          </p:txBody>
        </p:sp>
        <p:pic>
          <p:nvPicPr>
            <p:cNvPr id="82" name="object 82"/>
            <p:cNvPicPr/>
            <p:nvPr/>
          </p:nvPicPr>
          <p:blipFill>
            <a:blip r:embed="rId6" cstate="print"/>
            <a:stretch>
              <a:fillRect/>
            </a:stretch>
          </p:blipFill>
          <p:spPr>
            <a:xfrm>
              <a:off x="4490973" y="2177541"/>
              <a:ext cx="98043" cy="154432"/>
            </a:xfrm>
            <a:prstGeom prst="rect">
              <a:avLst/>
            </a:prstGeom>
          </p:spPr>
        </p:pic>
      </p:grpSp>
      <p:sp>
        <p:nvSpPr>
          <p:cNvPr id="83" name="object 83"/>
          <p:cNvSpPr txBox="1"/>
          <p:nvPr/>
        </p:nvSpPr>
        <p:spPr>
          <a:xfrm>
            <a:off x="4610480" y="2189734"/>
            <a:ext cx="1016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libri"/>
                <a:cs typeface="Calibri"/>
              </a:rPr>
              <a:t>+</a:t>
            </a:r>
            <a:endParaRPr sz="1200">
              <a:latin typeface="Calibri"/>
              <a:cs typeface="Calibri"/>
            </a:endParaRPr>
          </a:p>
        </p:txBody>
      </p:sp>
      <p:sp>
        <p:nvSpPr>
          <p:cNvPr id="84" name="object 84"/>
          <p:cNvSpPr/>
          <p:nvPr/>
        </p:nvSpPr>
        <p:spPr>
          <a:xfrm>
            <a:off x="1023874" y="1089533"/>
            <a:ext cx="4271645" cy="657860"/>
          </a:xfrm>
          <a:custGeom>
            <a:avLst/>
            <a:gdLst/>
            <a:ahLst/>
            <a:cxnLst/>
            <a:rect l="l" t="t" r="r" b="b"/>
            <a:pathLst>
              <a:path w="4271645" h="657860">
                <a:moveTo>
                  <a:pt x="4195318" y="579374"/>
                </a:moveTo>
                <a:lnTo>
                  <a:pt x="4228338" y="657859"/>
                </a:lnTo>
                <a:lnTo>
                  <a:pt x="4265506" y="594487"/>
                </a:lnTo>
                <a:lnTo>
                  <a:pt x="4226179" y="594487"/>
                </a:lnTo>
                <a:lnTo>
                  <a:pt x="4226195" y="581435"/>
                </a:lnTo>
                <a:lnTo>
                  <a:pt x="4195318" y="579374"/>
                </a:lnTo>
                <a:close/>
              </a:path>
              <a:path w="4271645" h="657860">
                <a:moveTo>
                  <a:pt x="4239768" y="0"/>
                </a:moveTo>
                <a:lnTo>
                  <a:pt x="0" y="0"/>
                </a:lnTo>
                <a:lnTo>
                  <a:pt x="0" y="637158"/>
                </a:lnTo>
                <a:lnTo>
                  <a:pt x="12700" y="637158"/>
                </a:lnTo>
                <a:lnTo>
                  <a:pt x="12700" y="12700"/>
                </a:lnTo>
                <a:lnTo>
                  <a:pt x="6350" y="12700"/>
                </a:lnTo>
                <a:lnTo>
                  <a:pt x="12700" y="6350"/>
                </a:lnTo>
                <a:lnTo>
                  <a:pt x="4239758" y="6350"/>
                </a:lnTo>
                <a:lnTo>
                  <a:pt x="4239768" y="0"/>
                </a:lnTo>
                <a:close/>
              </a:path>
              <a:path w="4271645" h="657860">
                <a:moveTo>
                  <a:pt x="4226195" y="581435"/>
                </a:moveTo>
                <a:lnTo>
                  <a:pt x="4226179" y="594487"/>
                </a:lnTo>
                <a:lnTo>
                  <a:pt x="4238879" y="594487"/>
                </a:lnTo>
                <a:lnTo>
                  <a:pt x="4238897" y="582284"/>
                </a:lnTo>
                <a:lnTo>
                  <a:pt x="4226195" y="581435"/>
                </a:lnTo>
                <a:close/>
              </a:path>
              <a:path w="4271645" h="657860">
                <a:moveTo>
                  <a:pt x="4238897" y="582284"/>
                </a:moveTo>
                <a:lnTo>
                  <a:pt x="4238879" y="594487"/>
                </a:lnTo>
                <a:lnTo>
                  <a:pt x="4265506" y="594487"/>
                </a:lnTo>
                <a:lnTo>
                  <a:pt x="4271391" y="584453"/>
                </a:lnTo>
                <a:lnTo>
                  <a:pt x="4238897" y="582284"/>
                </a:lnTo>
                <a:close/>
              </a:path>
              <a:path w="4271645" h="657860">
                <a:moveTo>
                  <a:pt x="4239758" y="6350"/>
                </a:moveTo>
                <a:lnTo>
                  <a:pt x="4226941" y="6350"/>
                </a:lnTo>
                <a:lnTo>
                  <a:pt x="4233291" y="12700"/>
                </a:lnTo>
                <a:lnTo>
                  <a:pt x="4226932" y="12700"/>
                </a:lnTo>
                <a:lnTo>
                  <a:pt x="4226195" y="581435"/>
                </a:lnTo>
                <a:lnTo>
                  <a:pt x="4238897" y="582284"/>
                </a:lnTo>
                <a:lnTo>
                  <a:pt x="4239749" y="12700"/>
                </a:lnTo>
                <a:lnTo>
                  <a:pt x="4233291" y="12700"/>
                </a:lnTo>
                <a:lnTo>
                  <a:pt x="4226941" y="6350"/>
                </a:lnTo>
                <a:lnTo>
                  <a:pt x="4239758" y="6350"/>
                </a:lnTo>
                <a:close/>
              </a:path>
              <a:path w="4271645" h="657860">
                <a:moveTo>
                  <a:pt x="12700" y="6350"/>
                </a:moveTo>
                <a:lnTo>
                  <a:pt x="6350" y="12700"/>
                </a:lnTo>
                <a:lnTo>
                  <a:pt x="12700" y="12700"/>
                </a:lnTo>
                <a:lnTo>
                  <a:pt x="12700" y="6350"/>
                </a:lnTo>
                <a:close/>
              </a:path>
              <a:path w="4271645" h="657860">
                <a:moveTo>
                  <a:pt x="4226941" y="6350"/>
                </a:moveTo>
                <a:lnTo>
                  <a:pt x="12700" y="6350"/>
                </a:lnTo>
                <a:lnTo>
                  <a:pt x="12700" y="12700"/>
                </a:lnTo>
                <a:lnTo>
                  <a:pt x="4226932" y="12700"/>
                </a:lnTo>
                <a:lnTo>
                  <a:pt x="4226941" y="6350"/>
                </a:lnTo>
                <a:close/>
              </a:path>
            </a:pathLst>
          </a:custGeom>
          <a:solidFill>
            <a:srgbClr val="4471C4"/>
          </a:solidFill>
        </p:spPr>
        <p:txBody>
          <a:bodyPr wrap="square" lIns="0" tIns="0" rIns="0" bIns="0" rtlCol="0"/>
          <a:lstStyle/>
          <a:p>
            <a:endParaRPr/>
          </a:p>
        </p:txBody>
      </p:sp>
      <p:sp>
        <p:nvSpPr>
          <p:cNvPr id="85" name="object 85"/>
          <p:cNvSpPr txBox="1"/>
          <p:nvPr/>
        </p:nvSpPr>
        <p:spPr>
          <a:xfrm>
            <a:off x="1040993" y="1016507"/>
            <a:ext cx="1067435" cy="464184"/>
          </a:xfrm>
          <a:prstGeom prst="rect">
            <a:avLst/>
          </a:prstGeom>
        </p:spPr>
        <p:txBody>
          <a:bodyPr vert="horz" wrap="square" lIns="0" tIns="12700" rIns="0" bIns="0" rtlCol="0">
            <a:spAutoFit/>
          </a:bodyPr>
          <a:lstStyle/>
          <a:p>
            <a:pPr marL="12700" marR="5080" indent="1905">
              <a:lnSpc>
                <a:spcPct val="119900"/>
              </a:lnSpc>
              <a:spcBef>
                <a:spcPts val="100"/>
              </a:spcBef>
            </a:pPr>
            <a:r>
              <a:rPr sz="1200" b="1" dirty="0">
                <a:latin typeface="Calibri"/>
                <a:cs typeface="Calibri"/>
              </a:rPr>
              <a:t>Instruction</a:t>
            </a:r>
            <a:r>
              <a:rPr sz="1200" b="1" spc="-35" dirty="0">
                <a:latin typeface="Calibri"/>
                <a:cs typeface="Calibri"/>
              </a:rPr>
              <a:t> </a:t>
            </a:r>
            <a:r>
              <a:rPr sz="1200" b="1" spc="-20" dirty="0">
                <a:latin typeface="Calibri"/>
                <a:cs typeface="Calibri"/>
              </a:rPr>
              <a:t>PC+4 </a:t>
            </a:r>
            <a:r>
              <a:rPr sz="1200" b="1" dirty="0">
                <a:latin typeface="Calibri"/>
                <a:cs typeface="Calibri"/>
              </a:rPr>
              <a:t>Branch</a:t>
            </a:r>
            <a:r>
              <a:rPr sz="1200" b="1" spc="-25" dirty="0">
                <a:latin typeface="Calibri"/>
                <a:cs typeface="Calibri"/>
              </a:rPr>
              <a:t> </a:t>
            </a:r>
            <a:r>
              <a:rPr sz="1200" b="1" spc="-10" dirty="0">
                <a:latin typeface="Calibri"/>
                <a:cs typeface="Calibri"/>
              </a:rPr>
              <a:t>Target</a:t>
            </a:r>
            <a:endParaRPr sz="1200">
              <a:latin typeface="Calibri"/>
              <a:cs typeface="Calibri"/>
            </a:endParaRPr>
          </a:p>
        </p:txBody>
      </p:sp>
      <p:sp>
        <p:nvSpPr>
          <p:cNvPr id="86" name="object 86"/>
          <p:cNvSpPr txBox="1"/>
          <p:nvPr/>
        </p:nvSpPr>
        <p:spPr>
          <a:xfrm>
            <a:off x="934008" y="2279142"/>
            <a:ext cx="394970" cy="330200"/>
          </a:xfrm>
          <a:prstGeom prst="rect">
            <a:avLst/>
          </a:prstGeom>
        </p:spPr>
        <p:txBody>
          <a:bodyPr vert="horz" wrap="square" lIns="0" tIns="12065" rIns="0" bIns="0" rtlCol="0">
            <a:spAutoFit/>
          </a:bodyPr>
          <a:lstStyle/>
          <a:p>
            <a:pPr marL="12700" marR="5080">
              <a:lnSpc>
                <a:spcPct val="100000"/>
              </a:lnSpc>
              <a:spcBef>
                <a:spcPts val="95"/>
              </a:spcBef>
            </a:pPr>
            <a:r>
              <a:rPr sz="1000" b="1" spc="-10" dirty="0">
                <a:latin typeface="Calibri"/>
                <a:cs typeface="Calibri"/>
              </a:rPr>
              <a:t>Branch Target</a:t>
            </a:r>
            <a:endParaRPr sz="1000">
              <a:latin typeface="Calibri"/>
              <a:cs typeface="Calibri"/>
            </a:endParaRPr>
          </a:p>
        </p:txBody>
      </p:sp>
      <p:sp>
        <p:nvSpPr>
          <p:cNvPr id="87" name="object 87"/>
          <p:cNvSpPr txBox="1"/>
          <p:nvPr/>
        </p:nvSpPr>
        <p:spPr>
          <a:xfrm>
            <a:off x="3430625" y="2336800"/>
            <a:ext cx="532765" cy="2192655"/>
          </a:xfrm>
          <a:prstGeom prst="rect">
            <a:avLst/>
          </a:prstGeom>
        </p:spPr>
        <p:txBody>
          <a:bodyPr vert="horz" wrap="square" lIns="0" tIns="0" rIns="0" bIns="0" rtlCol="0">
            <a:spAutoFit/>
          </a:bodyPr>
          <a:lstStyle/>
          <a:p>
            <a:pPr marL="412115">
              <a:lnSpc>
                <a:spcPts val="944"/>
              </a:lnSpc>
            </a:pPr>
            <a:r>
              <a:rPr sz="1000" b="1" spc="-5" dirty="0">
                <a:latin typeface="Calibri"/>
                <a:cs typeface="Calibri"/>
              </a:rPr>
              <a:t>I</a:t>
            </a:r>
            <a:endParaRPr sz="1000">
              <a:latin typeface="Calibri"/>
              <a:cs typeface="Calibri"/>
            </a:endParaRPr>
          </a:p>
          <a:p>
            <a:pPr marL="412115">
              <a:lnSpc>
                <a:spcPct val="100000"/>
              </a:lnSpc>
            </a:pPr>
            <a:r>
              <a:rPr sz="1000" b="1" spc="-10" dirty="0">
                <a:latin typeface="Calibri"/>
                <a:cs typeface="Calibri"/>
              </a:rPr>
              <a:t>P</a:t>
            </a: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spcBef>
                <a:spcPts val="50"/>
              </a:spcBef>
            </a:pPr>
            <a:endParaRPr sz="1250">
              <a:latin typeface="Calibri"/>
              <a:cs typeface="Calibri"/>
            </a:endParaRPr>
          </a:p>
          <a:p>
            <a:pPr>
              <a:lnSpc>
                <a:spcPct val="100000"/>
              </a:lnSpc>
              <a:spcBef>
                <a:spcPts val="5"/>
              </a:spcBef>
            </a:pPr>
            <a:r>
              <a:rPr sz="1200" b="1" dirty="0">
                <a:latin typeface="Calibri"/>
                <a:cs typeface="Calibri"/>
              </a:rPr>
              <a:t>r</a:t>
            </a:r>
            <a:endParaRPr sz="1200">
              <a:latin typeface="Calibri"/>
              <a:cs typeface="Calibri"/>
            </a:endParaRPr>
          </a:p>
          <a:p>
            <a:pPr>
              <a:lnSpc>
                <a:spcPct val="100000"/>
              </a:lnSpc>
            </a:pPr>
            <a:endParaRPr sz="1200">
              <a:latin typeface="Calibri"/>
              <a:cs typeface="Calibri"/>
            </a:endParaRPr>
          </a:p>
          <a:p>
            <a:pPr>
              <a:lnSpc>
                <a:spcPct val="100000"/>
              </a:lnSpc>
            </a:pPr>
            <a:endParaRPr sz="1200">
              <a:latin typeface="Calibri"/>
              <a:cs typeface="Calibri"/>
            </a:endParaRPr>
          </a:p>
          <a:p>
            <a:pPr>
              <a:lnSpc>
                <a:spcPct val="100000"/>
              </a:lnSpc>
            </a:pPr>
            <a:endParaRPr sz="1200">
              <a:latin typeface="Calibri"/>
              <a:cs typeface="Calibri"/>
            </a:endParaRPr>
          </a:p>
          <a:p>
            <a:pPr>
              <a:lnSpc>
                <a:spcPct val="100000"/>
              </a:lnSpc>
            </a:pPr>
            <a:endParaRPr sz="1200">
              <a:latin typeface="Calibri"/>
              <a:cs typeface="Calibri"/>
            </a:endParaRPr>
          </a:p>
          <a:p>
            <a:pPr marL="431800">
              <a:lnSpc>
                <a:spcPct val="100000"/>
              </a:lnSpc>
              <a:spcBef>
                <a:spcPts val="850"/>
              </a:spcBef>
            </a:pPr>
            <a:r>
              <a:rPr sz="1200" spc="-5" dirty="0">
                <a:latin typeface="Calibri"/>
                <a:cs typeface="Calibri"/>
              </a:rPr>
              <a:t>O</a:t>
            </a:r>
            <a:endParaRPr sz="1200">
              <a:latin typeface="Calibri"/>
              <a:cs typeface="Calibri"/>
            </a:endParaRPr>
          </a:p>
          <a:p>
            <a:pPr marL="431800">
              <a:lnSpc>
                <a:spcPct val="100000"/>
              </a:lnSpc>
            </a:pPr>
            <a:r>
              <a:rPr sz="1200" b="1" dirty="0">
                <a:latin typeface="Calibri"/>
                <a:cs typeface="Calibri"/>
              </a:rPr>
              <a:t>o</a:t>
            </a:r>
            <a:endParaRPr sz="1200">
              <a:latin typeface="Calibri"/>
              <a:cs typeface="Calibri"/>
            </a:endParaRPr>
          </a:p>
        </p:txBody>
      </p:sp>
      <p:pic>
        <p:nvPicPr>
          <p:cNvPr id="88" name="object 88"/>
          <p:cNvPicPr/>
          <p:nvPr/>
        </p:nvPicPr>
        <p:blipFill>
          <a:blip r:embed="rId5" cstate="print"/>
          <a:stretch>
            <a:fillRect/>
          </a:stretch>
        </p:blipFill>
        <p:spPr>
          <a:xfrm>
            <a:off x="4735067" y="2208276"/>
            <a:ext cx="159639" cy="76200"/>
          </a:xfrm>
          <a:prstGeom prst="rect">
            <a:avLst/>
          </a:prstGeom>
        </p:spPr>
      </p:pic>
      <p:sp>
        <p:nvSpPr>
          <p:cNvPr id="89" name="object 89"/>
          <p:cNvSpPr txBox="1"/>
          <p:nvPr/>
        </p:nvSpPr>
        <p:spPr>
          <a:xfrm>
            <a:off x="3864344" y="2292476"/>
            <a:ext cx="566420" cy="330200"/>
          </a:xfrm>
          <a:prstGeom prst="rect">
            <a:avLst/>
          </a:prstGeom>
        </p:spPr>
        <p:txBody>
          <a:bodyPr vert="horz" wrap="square" lIns="0" tIns="12065" rIns="0" bIns="0" rtlCol="0">
            <a:spAutoFit/>
          </a:bodyPr>
          <a:lstStyle/>
          <a:p>
            <a:pPr marL="45720" marR="5080" indent="-33655">
              <a:lnSpc>
                <a:spcPct val="100000"/>
              </a:lnSpc>
              <a:spcBef>
                <a:spcPts val="95"/>
              </a:spcBef>
            </a:pPr>
            <a:r>
              <a:rPr sz="1000" b="1" spc="-10" dirty="0">
                <a:latin typeface="Calibri"/>
                <a:cs typeface="Calibri"/>
              </a:rPr>
              <a:t>nstruction </a:t>
            </a:r>
            <a:r>
              <a:rPr sz="1000" b="1" dirty="0">
                <a:latin typeface="Calibri"/>
                <a:cs typeface="Calibri"/>
              </a:rPr>
              <a:t>C</a:t>
            </a:r>
            <a:r>
              <a:rPr sz="1000" b="1" spc="-10" dirty="0">
                <a:latin typeface="Calibri"/>
                <a:cs typeface="Calibri"/>
              </a:rPr>
              <a:t> </a:t>
            </a:r>
            <a:r>
              <a:rPr sz="1000" b="1" dirty="0">
                <a:latin typeface="Calibri"/>
                <a:cs typeface="Calibri"/>
              </a:rPr>
              <a:t>+ </a:t>
            </a:r>
            <a:r>
              <a:rPr sz="1000" b="1" spc="-50" dirty="0">
                <a:latin typeface="Calibri"/>
                <a:cs typeface="Calibri"/>
              </a:rPr>
              <a:t>4</a:t>
            </a:r>
            <a:endParaRPr sz="1000">
              <a:latin typeface="Calibri"/>
              <a:cs typeface="Calibri"/>
            </a:endParaRPr>
          </a:p>
        </p:txBody>
      </p:sp>
      <p:sp>
        <p:nvSpPr>
          <p:cNvPr id="90" name="object 90"/>
          <p:cNvSpPr txBox="1"/>
          <p:nvPr/>
        </p:nvSpPr>
        <p:spPr>
          <a:xfrm>
            <a:off x="4890642" y="2147061"/>
            <a:ext cx="757555"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Calibri"/>
                <a:cs typeface="Calibri"/>
              </a:rPr>
              <a:t>Branch</a:t>
            </a:r>
            <a:r>
              <a:rPr sz="1000" b="1" dirty="0">
                <a:latin typeface="Calibri"/>
                <a:cs typeface="Calibri"/>
              </a:rPr>
              <a:t> </a:t>
            </a:r>
            <a:r>
              <a:rPr sz="1000" b="1" spc="-10" dirty="0">
                <a:latin typeface="Calibri"/>
                <a:cs typeface="Calibri"/>
              </a:rPr>
              <a:t>Target</a:t>
            </a:r>
            <a:endParaRPr sz="1000">
              <a:latin typeface="Calibri"/>
              <a:cs typeface="Calibri"/>
            </a:endParaRPr>
          </a:p>
        </p:txBody>
      </p:sp>
      <p:sp>
        <p:nvSpPr>
          <p:cNvPr id="91" name="object 91"/>
          <p:cNvSpPr/>
          <p:nvPr/>
        </p:nvSpPr>
        <p:spPr>
          <a:xfrm>
            <a:off x="2800858" y="1478025"/>
            <a:ext cx="7718425" cy="4214495"/>
          </a:xfrm>
          <a:custGeom>
            <a:avLst/>
            <a:gdLst/>
            <a:ahLst/>
            <a:cxnLst/>
            <a:rect l="l" t="t" r="r" b="b"/>
            <a:pathLst>
              <a:path w="7718425" h="4214495">
                <a:moveTo>
                  <a:pt x="4888611" y="1054608"/>
                </a:moveTo>
                <a:lnTo>
                  <a:pt x="4856848" y="1054938"/>
                </a:lnTo>
                <a:lnTo>
                  <a:pt x="4851400" y="560959"/>
                </a:lnTo>
                <a:lnTo>
                  <a:pt x="4838700" y="561213"/>
                </a:lnTo>
                <a:lnTo>
                  <a:pt x="4844135" y="1055065"/>
                </a:lnTo>
                <a:lnTo>
                  <a:pt x="4812411" y="1055370"/>
                </a:lnTo>
                <a:lnTo>
                  <a:pt x="4851400" y="1131189"/>
                </a:lnTo>
                <a:lnTo>
                  <a:pt x="4882185" y="1067816"/>
                </a:lnTo>
                <a:lnTo>
                  <a:pt x="4888611" y="1054608"/>
                </a:lnTo>
                <a:close/>
              </a:path>
              <a:path w="7718425" h="4214495">
                <a:moveTo>
                  <a:pt x="5218176" y="3919728"/>
                </a:moveTo>
                <a:lnTo>
                  <a:pt x="5211826" y="3907028"/>
                </a:lnTo>
                <a:lnTo>
                  <a:pt x="5180076" y="3843528"/>
                </a:lnTo>
                <a:lnTo>
                  <a:pt x="5141976" y="3919728"/>
                </a:lnTo>
                <a:lnTo>
                  <a:pt x="5173726" y="3919728"/>
                </a:lnTo>
                <a:lnTo>
                  <a:pt x="5173726" y="4201528"/>
                </a:lnTo>
                <a:lnTo>
                  <a:pt x="12700" y="4201528"/>
                </a:lnTo>
                <a:lnTo>
                  <a:pt x="12700" y="3837686"/>
                </a:lnTo>
                <a:lnTo>
                  <a:pt x="0" y="3837686"/>
                </a:lnTo>
                <a:lnTo>
                  <a:pt x="0" y="4214228"/>
                </a:lnTo>
                <a:lnTo>
                  <a:pt x="5186426" y="4214228"/>
                </a:lnTo>
                <a:lnTo>
                  <a:pt x="5186426" y="4207878"/>
                </a:lnTo>
                <a:lnTo>
                  <a:pt x="5186426" y="4201528"/>
                </a:lnTo>
                <a:lnTo>
                  <a:pt x="5186426" y="3919728"/>
                </a:lnTo>
                <a:lnTo>
                  <a:pt x="5218176" y="3919728"/>
                </a:lnTo>
                <a:close/>
              </a:path>
              <a:path w="7718425" h="4214495">
                <a:moveTo>
                  <a:pt x="6056376" y="1402334"/>
                </a:moveTo>
                <a:lnTo>
                  <a:pt x="6043676" y="1395984"/>
                </a:lnTo>
                <a:lnTo>
                  <a:pt x="5980176" y="1364234"/>
                </a:lnTo>
                <a:lnTo>
                  <a:pt x="5980176" y="1395984"/>
                </a:lnTo>
                <a:lnTo>
                  <a:pt x="5689346" y="1395984"/>
                </a:lnTo>
                <a:lnTo>
                  <a:pt x="5689346" y="1408684"/>
                </a:lnTo>
                <a:lnTo>
                  <a:pt x="5980176" y="1408684"/>
                </a:lnTo>
                <a:lnTo>
                  <a:pt x="5980176" y="1440434"/>
                </a:lnTo>
                <a:lnTo>
                  <a:pt x="6043676" y="1408684"/>
                </a:lnTo>
                <a:lnTo>
                  <a:pt x="6056376" y="1402334"/>
                </a:lnTo>
                <a:close/>
              </a:path>
              <a:path w="7718425" h="4214495">
                <a:moveTo>
                  <a:pt x="7718425" y="158750"/>
                </a:moveTo>
                <a:lnTo>
                  <a:pt x="7686675" y="158750"/>
                </a:lnTo>
                <a:lnTo>
                  <a:pt x="7686675" y="12700"/>
                </a:lnTo>
                <a:lnTo>
                  <a:pt x="7686675" y="6350"/>
                </a:lnTo>
                <a:lnTo>
                  <a:pt x="7686675" y="0"/>
                </a:lnTo>
                <a:lnTo>
                  <a:pt x="5173980" y="0"/>
                </a:lnTo>
                <a:lnTo>
                  <a:pt x="5173980" y="240284"/>
                </a:lnTo>
                <a:lnTo>
                  <a:pt x="5186680" y="240284"/>
                </a:lnTo>
                <a:lnTo>
                  <a:pt x="5186680" y="12700"/>
                </a:lnTo>
                <a:lnTo>
                  <a:pt x="7673975" y="12700"/>
                </a:lnTo>
                <a:lnTo>
                  <a:pt x="7673975" y="158750"/>
                </a:lnTo>
                <a:lnTo>
                  <a:pt x="7642225" y="158750"/>
                </a:lnTo>
                <a:lnTo>
                  <a:pt x="7680325" y="234950"/>
                </a:lnTo>
                <a:lnTo>
                  <a:pt x="7712075" y="171450"/>
                </a:lnTo>
                <a:lnTo>
                  <a:pt x="7718425" y="158750"/>
                </a:lnTo>
                <a:close/>
              </a:path>
            </a:pathLst>
          </a:custGeom>
          <a:solidFill>
            <a:srgbClr val="4471C4"/>
          </a:solidFill>
        </p:spPr>
        <p:txBody>
          <a:bodyPr wrap="square" lIns="0" tIns="0" rIns="0" bIns="0" rtlCol="0"/>
          <a:lstStyle/>
          <a:p>
            <a:endParaRPr/>
          </a:p>
        </p:txBody>
      </p:sp>
      <p:sp>
        <p:nvSpPr>
          <p:cNvPr id="92" name="object 92"/>
          <p:cNvSpPr txBox="1"/>
          <p:nvPr/>
        </p:nvSpPr>
        <p:spPr>
          <a:xfrm>
            <a:off x="7243826" y="1963673"/>
            <a:ext cx="324485" cy="208279"/>
          </a:xfrm>
          <a:prstGeom prst="rect">
            <a:avLst/>
          </a:prstGeom>
        </p:spPr>
        <p:txBody>
          <a:bodyPr vert="horz" wrap="square" lIns="0" tIns="12700" rIns="0" bIns="0" rtlCol="0">
            <a:spAutoFit/>
          </a:bodyPr>
          <a:lstStyle/>
          <a:p>
            <a:pPr>
              <a:lnSpc>
                <a:spcPct val="100000"/>
              </a:lnSpc>
              <a:spcBef>
                <a:spcPts val="100"/>
              </a:spcBef>
            </a:pPr>
            <a:r>
              <a:rPr sz="1200" b="1" spc="-20" dirty="0">
                <a:latin typeface="Calibri"/>
                <a:cs typeface="Calibri"/>
              </a:rPr>
              <a:t>Addr</a:t>
            </a:r>
            <a:endParaRPr sz="1200">
              <a:latin typeface="Calibri"/>
              <a:cs typeface="Calibri"/>
            </a:endParaRPr>
          </a:p>
        </p:txBody>
      </p:sp>
      <p:sp>
        <p:nvSpPr>
          <p:cNvPr id="93" name="object 93"/>
          <p:cNvSpPr txBox="1"/>
          <p:nvPr/>
        </p:nvSpPr>
        <p:spPr>
          <a:xfrm>
            <a:off x="8469248" y="2849956"/>
            <a:ext cx="437515" cy="391795"/>
          </a:xfrm>
          <a:prstGeom prst="rect">
            <a:avLst/>
          </a:prstGeom>
        </p:spPr>
        <p:txBody>
          <a:bodyPr vert="horz" wrap="square" lIns="0" tIns="12700" rIns="0" bIns="0" rtlCol="0">
            <a:spAutoFit/>
          </a:bodyPr>
          <a:lstStyle/>
          <a:p>
            <a:pPr marL="12700" marR="5080">
              <a:lnSpc>
                <a:spcPct val="100000"/>
              </a:lnSpc>
              <a:spcBef>
                <a:spcPts val="100"/>
              </a:spcBef>
            </a:pPr>
            <a:r>
              <a:rPr sz="1200" b="1" spc="-700" dirty="0">
                <a:latin typeface="Calibri"/>
                <a:cs typeface="Calibri"/>
              </a:rPr>
              <a:t>R</a:t>
            </a:r>
            <a:r>
              <a:rPr sz="1200" b="1" spc="-35" dirty="0">
                <a:latin typeface="Calibri"/>
                <a:cs typeface="Calibri"/>
              </a:rPr>
              <a:t>R</a:t>
            </a:r>
            <a:r>
              <a:rPr sz="1200" b="1" spc="-625" dirty="0">
                <a:latin typeface="Calibri"/>
                <a:cs typeface="Calibri"/>
              </a:rPr>
              <a:t>e</a:t>
            </a:r>
            <a:r>
              <a:rPr sz="1200" b="1" spc="-30" dirty="0">
                <a:latin typeface="Calibri"/>
                <a:cs typeface="Calibri"/>
              </a:rPr>
              <a:t>e</a:t>
            </a:r>
            <a:r>
              <a:rPr sz="1200" b="1" spc="-615" dirty="0">
                <a:latin typeface="Calibri"/>
                <a:cs typeface="Calibri"/>
              </a:rPr>
              <a:t>a</a:t>
            </a:r>
            <a:r>
              <a:rPr sz="1200" b="1" spc="-30" dirty="0">
                <a:latin typeface="Calibri"/>
                <a:cs typeface="Calibri"/>
              </a:rPr>
              <a:t>a</a:t>
            </a:r>
            <a:r>
              <a:rPr sz="1200" b="1" spc="-665" dirty="0">
                <a:latin typeface="Calibri"/>
                <a:cs typeface="Calibri"/>
              </a:rPr>
              <a:t>d</a:t>
            </a:r>
            <a:r>
              <a:rPr sz="1200" b="1" spc="-20" dirty="0">
                <a:latin typeface="Calibri"/>
                <a:cs typeface="Calibri"/>
              </a:rPr>
              <a:t>d</a:t>
            </a:r>
            <a:r>
              <a:rPr sz="1200" b="1" spc="500" dirty="0">
                <a:latin typeface="Calibri"/>
                <a:cs typeface="Calibri"/>
              </a:rPr>
              <a:t> </a:t>
            </a:r>
            <a:r>
              <a:rPr sz="1200" b="1" spc="-760" dirty="0">
                <a:latin typeface="Calibri"/>
                <a:cs typeface="Calibri"/>
              </a:rPr>
              <a:t>D</a:t>
            </a:r>
            <a:r>
              <a:rPr sz="1200" b="1" spc="-5" dirty="0">
                <a:latin typeface="Calibri"/>
                <a:cs typeface="Calibri"/>
              </a:rPr>
              <a:t>D</a:t>
            </a:r>
            <a:r>
              <a:rPr sz="1200" b="1" spc="-595" dirty="0">
                <a:latin typeface="Calibri"/>
                <a:cs typeface="Calibri"/>
              </a:rPr>
              <a:t>a</a:t>
            </a:r>
            <a:r>
              <a:rPr sz="1200" b="1" spc="-20" dirty="0">
                <a:latin typeface="Calibri"/>
                <a:cs typeface="Calibri"/>
              </a:rPr>
              <a:t>a</a:t>
            </a:r>
            <a:r>
              <a:rPr sz="1200" b="1" spc="-420" dirty="0">
                <a:latin typeface="Calibri"/>
                <a:cs typeface="Calibri"/>
              </a:rPr>
              <a:t>t</a:t>
            </a:r>
            <a:r>
              <a:rPr sz="1200" b="1" spc="-10" dirty="0">
                <a:latin typeface="Calibri"/>
                <a:cs typeface="Calibri"/>
              </a:rPr>
              <a:t>t</a:t>
            </a:r>
            <a:r>
              <a:rPr sz="1200" b="1" spc="-595" dirty="0">
                <a:latin typeface="Calibri"/>
                <a:cs typeface="Calibri"/>
              </a:rPr>
              <a:t>a</a:t>
            </a:r>
            <a:r>
              <a:rPr sz="1200" b="1" dirty="0">
                <a:latin typeface="Calibri"/>
                <a:cs typeface="Calibri"/>
              </a:rPr>
              <a:t>a</a:t>
            </a:r>
            <a:r>
              <a:rPr sz="1200" b="1" spc="-5" dirty="0">
                <a:latin typeface="Calibri"/>
                <a:cs typeface="Calibri"/>
              </a:rPr>
              <a:t> </a:t>
            </a:r>
            <a:r>
              <a:rPr sz="1200" b="1" spc="-690" dirty="0">
                <a:latin typeface="Calibri"/>
                <a:cs typeface="Calibri"/>
              </a:rPr>
              <a:t>C</a:t>
            </a:r>
            <a:r>
              <a:rPr sz="1200" b="1" spc="-55" dirty="0">
                <a:latin typeface="Calibri"/>
                <a:cs typeface="Calibri"/>
              </a:rPr>
              <a:t>C</a:t>
            </a:r>
            <a:endParaRPr sz="1200">
              <a:latin typeface="Calibri"/>
              <a:cs typeface="Calibri"/>
            </a:endParaRPr>
          </a:p>
        </p:txBody>
      </p:sp>
      <p:sp>
        <p:nvSpPr>
          <p:cNvPr id="94" name="object 94"/>
          <p:cNvSpPr txBox="1"/>
          <p:nvPr/>
        </p:nvSpPr>
        <p:spPr>
          <a:xfrm>
            <a:off x="9933431" y="2578607"/>
            <a:ext cx="1120140" cy="725805"/>
          </a:xfrm>
          <a:prstGeom prst="rect">
            <a:avLst/>
          </a:prstGeom>
          <a:solidFill>
            <a:srgbClr val="4471C4"/>
          </a:solidFill>
          <a:ln w="12700">
            <a:solidFill>
              <a:srgbClr val="2E528F"/>
            </a:solidFill>
          </a:ln>
        </p:spPr>
        <p:txBody>
          <a:bodyPr vert="horz" wrap="square" lIns="0" tIns="55244" rIns="0" bIns="0" rtlCol="0">
            <a:spAutoFit/>
          </a:bodyPr>
          <a:lstStyle/>
          <a:p>
            <a:pPr marL="92075">
              <a:lnSpc>
                <a:spcPct val="100000"/>
              </a:lnSpc>
              <a:spcBef>
                <a:spcPts val="434"/>
              </a:spcBef>
            </a:pPr>
            <a:r>
              <a:rPr sz="1800" spc="-10" dirty="0">
                <a:solidFill>
                  <a:srgbClr val="FFFFFF"/>
                </a:solidFill>
                <a:latin typeface="Calibri"/>
                <a:cs typeface="Calibri"/>
              </a:rPr>
              <a:t>Register</a:t>
            </a:r>
            <a:endParaRPr sz="1800">
              <a:latin typeface="Calibri"/>
              <a:cs typeface="Calibri"/>
            </a:endParaRPr>
          </a:p>
          <a:p>
            <a:pPr marL="92075">
              <a:lnSpc>
                <a:spcPct val="100000"/>
              </a:lnSpc>
            </a:pPr>
            <a:r>
              <a:rPr sz="1800" spc="-10" dirty="0">
                <a:solidFill>
                  <a:srgbClr val="FFFFFF"/>
                </a:solidFill>
                <a:latin typeface="Calibri"/>
                <a:cs typeface="Calibri"/>
              </a:rPr>
              <a:t>Writeback</a:t>
            </a:r>
            <a:endParaRPr sz="1800">
              <a:latin typeface="Calibri"/>
              <a:cs typeface="Calibri"/>
            </a:endParaRPr>
          </a:p>
        </p:txBody>
      </p:sp>
      <p:sp>
        <p:nvSpPr>
          <p:cNvPr id="95" name="object 95"/>
          <p:cNvSpPr/>
          <p:nvPr/>
        </p:nvSpPr>
        <p:spPr>
          <a:xfrm>
            <a:off x="10090658" y="2195829"/>
            <a:ext cx="733425" cy="394970"/>
          </a:xfrm>
          <a:custGeom>
            <a:avLst/>
            <a:gdLst/>
            <a:ahLst/>
            <a:cxnLst/>
            <a:rect l="l" t="t" r="r" b="b"/>
            <a:pathLst>
              <a:path w="733425" h="394969">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69">
                <a:moveTo>
                  <a:pt x="733044" y="294259"/>
                </a:moveTo>
                <a:lnTo>
                  <a:pt x="701268" y="295275"/>
                </a:lnTo>
                <a:lnTo>
                  <a:pt x="691896" y="0"/>
                </a:lnTo>
                <a:lnTo>
                  <a:pt x="679196" y="508"/>
                </a:lnTo>
                <a:lnTo>
                  <a:pt x="688568" y="295668"/>
                </a:lnTo>
                <a:lnTo>
                  <a:pt x="656844" y="296672"/>
                </a:lnTo>
                <a:lnTo>
                  <a:pt x="697357" y="371729"/>
                </a:lnTo>
                <a:lnTo>
                  <a:pt x="726541" y="308356"/>
                </a:lnTo>
                <a:lnTo>
                  <a:pt x="733044" y="294259"/>
                </a:lnTo>
                <a:close/>
              </a:path>
            </a:pathLst>
          </a:custGeom>
          <a:solidFill>
            <a:srgbClr val="4471C4"/>
          </a:solidFill>
        </p:spPr>
        <p:txBody>
          <a:bodyPr wrap="square" lIns="0" tIns="0" rIns="0" bIns="0" rtlCol="0"/>
          <a:lstStyle/>
          <a:p>
            <a:endParaRPr/>
          </a:p>
        </p:txBody>
      </p:sp>
      <p:sp>
        <p:nvSpPr>
          <p:cNvPr id="96" name="object 96"/>
          <p:cNvSpPr txBox="1"/>
          <p:nvPr/>
        </p:nvSpPr>
        <p:spPr>
          <a:xfrm>
            <a:off x="9395206" y="1956561"/>
            <a:ext cx="851535" cy="391160"/>
          </a:xfrm>
          <a:prstGeom prst="rect">
            <a:avLst/>
          </a:prstGeom>
        </p:spPr>
        <p:txBody>
          <a:bodyPr vert="horz" wrap="square" lIns="0" tIns="12700" rIns="0" bIns="0" rtlCol="0">
            <a:spAutoFit/>
          </a:bodyPr>
          <a:lstStyle/>
          <a:p>
            <a:pPr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10" dirty="0">
                <a:latin typeface="Calibri"/>
                <a:cs typeface="Calibri"/>
              </a:rPr>
              <a:t> </a:t>
            </a:r>
            <a:r>
              <a:rPr sz="1200" b="1" spc="-20" dirty="0">
                <a:latin typeface="Calibri"/>
                <a:cs typeface="Calibri"/>
              </a:rPr>
              <a:t>Data</a:t>
            </a:r>
            <a:endParaRPr sz="1200">
              <a:latin typeface="Calibri"/>
              <a:cs typeface="Calibri"/>
            </a:endParaRPr>
          </a:p>
        </p:txBody>
      </p:sp>
      <p:sp>
        <p:nvSpPr>
          <p:cNvPr id="97" name="object 97"/>
          <p:cNvSpPr txBox="1"/>
          <p:nvPr/>
        </p:nvSpPr>
        <p:spPr>
          <a:xfrm>
            <a:off x="10522966" y="1946528"/>
            <a:ext cx="851535" cy="391160"/>
          </a:xfrm>
          <a:prstGeom prst="rect">
            <a:avLst/>
          </a:prstGeom>
        </p:spPr>
        <p:txBody>
          <a:bodyPr vert="horz" wrap="square" lIns="0" tIns="12700" rIns="0" bIns="0" rtlCol="0">
            <a:spAutoFit/>
          </a:bodyPr>
          <a:lstStyle/>
          <a:p>
            <a:pPr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25" dirty="0">
                <a:latin typeface="Calibri"/>
                <a:cs typeface="Calibri"/>
              </a:rPr>
              <a:t> </a:t>
            </a:r>
            <a:r>
              <a:rPr sz="1200" b="1" spc="-10" dirty="0">
                <a:latin typeface="Calibri"/>
                <a:cs typeface="Calibri"/>
              </a:rPr>
              <a:t>Select</a:t>
            </a:r>
            <a:endParaRPr sz="1200">
              <a:latin typeface="Calibri"/>
              <a:cs typeface="Calibri"/>
            </a:endParaRPr>
          </a:p>
        </p:txBody>
      </p:sp>
      <p:sp>
        <p:nvSpPr>
          <p:cNvPr id="98" name="object 98"/>
          <p:cNvSpPr/>
          <p:nvPr/>
        </p:nvSpPr>
        <p:spPr>
          <a:xfrm>
            <a:off x="10157714" y="3293109"/>
            <a:ext cx="733425" cy="394970"/>
          </a:xfrm>
          <a:custGeom>
            <a:avLst/>
            <a:gdLst/>
            <a:ahLst/>
            <a:cxnLst/>
            <a:rect l="l" t="t" r="r" b="b"/>
            <a:pathLst>
              <a:path w="733425" h="394970">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70">
                <a:moveTo>
                  <a:pt x="733044" y="294271"/>
                </a:moveTo>
                <a:lnTo>
                  <a:pt x="701268" y="295275"/>
                </a:lnTo>
                <a:lnTo>
                  <a:pt x="691896" y="0"/>
                </a:lnTo>
                <a:lnTo>
                  <a:pt x="679196" y="508"/>
                </a:lnTo>
                <a:lnTo>
                  <a:pt x="688568" y="295668"/>
                </a:lnTo>
                <a:lnTo>
                  <a:pt x="656844" y="296684"/>
                </a:lnTo>
                <a:lnTo>
                  <a:pt x="697357" y="371729"/>
                </a:lnTo>
                <a:lnTo>
                  <a:pt x="726541" y="308356"/>
                </a:lnTo>
                <a:lnTo>
                  <a:pt x="733044" y="294271"/>
                </a:lnTo>
                <a:close/>
              </a:path>
            </a:pathLst>
          </a:custGeom>
          <a:solidFill>
            <a:srgbClr val="4471C4"/>
          </a:solidFill>
        </p:spPr>
        <p:txBody>
          <a:bodyPr wrap="square" lIns="0" tIns="0" rIns="0" bIns="0" rtlCol="0"/>
          <a:lstStyle/>
          <a:p>
            <a:endParaRPr/>
          </a:p>
        </p:txBody>
      </p:sp>
      <p:sp>
        <p:nvSpPr>
          <p:cNvPr id="99" name="object 99"/>
          <p:cNvSpPr txBox="1"/>
          <p:nvPr/>
        </p:nvSpPr>
        <p:spPr>
          <a:xfrm>
            <a:off x="10914380" y="3534917"/>
            <a:ext cx="404495" cy="574040"/>
          </a:xfrm>
          <a:prstGeom prst="rect">
            <a:avLst/>
          </a:prstGeom>
        </p:spPr>
        <p:txBody>
          <a:bodyPr vert="horz" wrap="square" lIns="0" tIns="12700" rIns="0" bIns="0" rtlCol="0">
            <a:spAutoFit/>
          </a:bodyPr>
          <a:lstStyle/>
          <a:p>
            <a:pPr marL="12700" marR="5080" algn="just">
              <a:lnSpc>
                <a:spcPct val="100000"/>
              </a:lnSpc>
              <a:spcBef>
                <a:spcPts val="100"/>
              </a:spcBef>
            </a:pPr>
            <a:r>
              <a:rPr sz="1200" b="1" spc="-10" dirty="0">
                <a:latin typeface="Calibri"/>
                <a:cs typeface="Calibri"/>
              </a:rPr>
              <a:t>Write </a:t>
            </a:r>
            <a:r>
              <a:rPr sz="1200" b="1" dirty="0">
                <a:latin typeface="Calibri"/>
                <a:cs typeface="Calibri"/>
              </a:rPr>
              <a:t>Reg</a:t>
            </a:r>
            <a:r>
              <a:rPr sz="1200" b="1" spc="-15" dirty="0">
                <a:latin typeface="Calibri"/>
                <a:cs typeface="Calibri"/>
              </a:rPr>
              <a:t> </a:t>
            </a:r>
            <a:r>
              <a:rPr sz="1200" b="1" spc="-50" dirty="0">
                <a:latin typeface="Calibri"/>
                <a:cs typeface="Calibri"/>
              </a:rPr>
              <a:t>C </a:t>
            </a:r>
            <a:r>
              <a:rPr sz="1200" b="1" spc="-10" dirty="0">
                <a:latin typeface="Calibri"/>
                <a:cs typeface="Calibri"/>
              </a:rPr>
              <a:t>Select</a:t>
            </a:r>
            <a:endParaRPr sz="1200">
              <a:latin typeface="Calibri"/>
              <a:cs typeface="Calibri"/>
            </a:endParaRPr>
          </a:p>
        </p:txBody>
      </p:sp>
      <p:sp>
        <p:nvSpPr>
          <p:cNvPr id="100" name="object 100"/>
          <p:cNvSpPr txBox="1"/>
          <p:nvPr/>
        </p:nvSpPr>
        <p:spPr>
          <a:xfrm>
            <a:off x="217931" y="5019547"/>
            <a:ext cx="1624965" cy="299720"/>
          </a:xfrm>
          <a:prstGeom prst="rect">
            <a:avLst/>
          </a:prstGeom>
        </p:spPr>
        <p:txBody>
          <a:bodyPr vert="horz" wrap="square" lIns="0" tIns="12700" rIns="0" bIns="0" rtlCol="0">
            <a:spAutoFit/>
          </a:bodyPr>
          <a:lstStyle/>
          <a:p>
            <a:pPr marL="8890">
              <a:lnSpc>
                <a:spcPct val="100000"/>
              </a:lnSpc>
              <a:spcBef>
                <a:spcPts val="100"/>
              </a:spcBef>
            </a:pPr>
            <a:r>
              <a:rPr sz="1800" b="1" dirty="0">
                <a:latin typeface="Calibri"/>
                <a:cs typeface="Calibri"/>
              </a:rPr>
              <a:t>Instruction</a:t>
            </a:r>
            <a:r>
              <a:rPr sz="1800" b="1" spc="-40" dirty="0">
                <a:latin typeface="Calibri"/>
                <a:cs typeface="Calibri"/>
              </a:rPr>
              <a:t> </a:t>
            </a:r>
            <a:r>
              <a:rPr sz="1800" b="1" spc="-10" dirty="0">
                <a:latin typeface="Calibri"/>
                <a:cs typeface="Calibri"/>
              </a:rPr>
              <a:t>Fetch</a:t>
            </a:r>
            <a:endParaRPr sz="1800">
              <a:latin typeface="Calibri"/>
              <a:cs typeface="Calibri"/>
            </a:endParaRPr>
          </a:p>
        </p:txBody>
      </p:sp>
      <p:sp>
        <p:nvSpPr>
          <p:cNvPr id="101" name="object 101"/>
          <p:cNvSpPr txBox="1"/>
          <p:nvPr/>
        </p:nvSpPr>
        <p:spPr>
          <a:xfrm>
            <a:off x="2198370" y="4845253"/>
            <a:ext cx="2320290" cy="1315720"/>
          </a:xfrm>
          <a:prstGeom prst="rect">
            <a:avLst/>
          </a:prstGeom>
        </p:spPr>
        <p:txBody>
          <a:bodyPr vert="horz" wrap="square" lIns="0" tIns="12700" rIns="0" bIns="0" rtlCol="0">
            <a:spAutoFit/>
          </a:bodyPr>
          <a:lstStyle/>
          <a:p>
            <a:pPr marL="139065">
              <a:lnSpc>
                <a:spcPts val="191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4</a:t>
            </a:r>
            <a:endParaRPr sz="1800">
              <a:latin typeface="Calibri"/>
              <a:cs typeface="Calibri"/>
            </a:endParaRPr>
          </a:p>
          <a:p>
            <a:pPr marL="12700">
              <a:lnSpc>
                <a:spcPts val="1910"/>
              </a:lnSpc>
              <a:tabLst>
                <a:tab pos="1570355" algn="l"/>
              </a:tabLst>
            </a:pPr>
            <a:r>
              <a:rPr sz="1800" b="1" spc="-25" dirty="0">
                <a:latin typeface="Calibri"/>
                <a:cs typeface="Calibri"/>
              </a:rPr>
              <a:t>Instr.</a:t>
            </a:r>
            <a:r>
              <a:rPr sz="1800" b="1" spc="-65" dirty="0">
                <a:latin typeface="Calibri"/>
                <a:cs typeface="Calibri"/>
              </a:rPr>
              <a:t> </a:t>
            </a:r>
            <a:r>
              <a:rPr sz="1800" b="1" spc="-10" dirty="0">
                <a:latin typeface="Calibri"/>
                <a:cs typeface="Calibri"/>
              </a:rPr>
              <a:t>Decode</a:t>
            </a:r>
            <a:r>
              <a:rPr sz="1800" b="1" dirty="0">
                <a:latin typeface="Calibri"/>
                <a:cs typeface="Calibri"/>
              </a:rPr>
              <a:t>	</a:t>
            </a:r>
            <a:r>
              <a:rPr sz="1800" b="1" spc="-10" dirty="0">
                <a:latin typeface="Calibri"/>
                <a:cs typeface="Calibri"/>
              </a:rPr>
              <a:t>Execute</a:t>
            </a:r>
            <a:endParaRPr sz="1800">
              <a:latin typeface="Calibri"/>
              <a:cs typeface="Calibri"/>
            </a:endParaRPr>
          </a:p>
          <a:p>
            <a:pPr marL="515620" marR="299085" indent="131445">
              <a:lnSpc>
                <a:spcPct val="143700"/>
              </a:lnSpc>
              <a:spcBef>
                <a:spcPts val="450"/>
              </a:spcBef>
            </a:pPr>
            <a:r>
              <a:rPr sz="1200" b="1" dirty="0">
                <a:latin typeface="Calibri"/>
                <a:cs typeface="Calibri"/>
              </a:rPr>
              <a:t>Read</a:t>
            </a:r>
            <a:r>
              <a:rPr sz="1200" b="1" spc="-20" dirty="0">
                <a:latin typeface="Calibri"/>
                <a:cs typeface="Calibri"/>
              </a:rPr>
              <a:t> </a:t>
            </a:r>
            <a:r>
              <a:rPr sz="1200" b="1" dirty="0">
                <a:latin typeface="Calibri"/>
                <a:cs typeface="Calibri"/>
              </a:rPr>
              <a:t>Regs</a:t>
            </a:r>
            <a:r>
              <a:rPr sz="1200" b="1" spc="-10" dirty="0">
                <a:latin typeface="Calibri"/>
                <a:cs typeface="Calibri"/>
              </a:rPr>
              <a:t> </a:t>
            </a:r>
            <a:r>
              <a:rPr sz="1200" b="1" dirty="0">
                <a:latin typeface="Calibri"/>
                <a:cs typeface="Calibri"/>
              </a:rPr>
              <a:t>A</a:t>
            </a:r>
            <a:r>
              <a:rPr sz="1200" b="1" spc="-20" dirty="0">
                <a:latin typeface="Calibri"/>
                <a:cs typeface="Calibri"/>
              </a:rPr>
              <a:t> </a:t>
            </a:r>
            <a:r>
              <a:rPr sz="1200" b="1" dirty="0">
                <a:latin typeface="Calibri"/>
                <a:cs typeface="Calibri"/>
              </a:rPr>
              <a:t>&amp; B</a:t>
            </a:r>
            <a:r>
              <a:rPr sz="1200" b="1" spc="-10" dirty="0">
                <a:latin typeface="Calibri"/>
                <a:cs typeface="Calibri"/>
              </a:rPr>
              <a:t> </a:t>
            </a:r>
            <a:r>
              <a:rPr sz="1200" b="1" spc="-20" dirty="0">
                <a:latin typeface="Calibri"/>
                <a:cs typeface="Calibri"/>
              </a:rPr>
              <a:t>Data </a:t>
            </a:r>
            <a:r>
              <a:rPr sz="1200" b="1" spc="-10" dirty="0">
                <a:latin typeface="Calibri"/>
                <a:cs typeface="Calibri"/>
              </a:rPr>
              <a:t>Write</a:t>
            </a:r>
            <a:r>
              <a:rPr sz="1200" b="1" spc="-4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10" dirty="0">
                <a:latin typeface="Calibri"/>
                <a:cs typeface="Calibri"/>
              </a:rPr>
              <a:t>Select</a:t>
            </a:r>
            <a:endParaRPr sz="1200">
              <a:latin typeface="Calibri"/>
              <a:cs typeface="Calibri"/>
            </a:endParaRPr>
          </a:p>
          <a:p>
            <a:pPr marL="385445">
              <a:lnSpc>
                <a:spcPct val="100000"/>
              </a:lnSpc>
              <a:spcBef>
                <a:spcPts val="315"/>
              </a:spcBef>
            </a:pPr>
            <a:r>
              <a:rPr sz="1200" b="1" spc="-10" dirty="0">
                <a:latin typeface="Calibri"/>
                <a:cs typeface="Calibri"/>
              </a:rPr>
              <a:t>Write</a:t>
            </a:r>
            <a:r>
              <a:rPr sz="1200" b="1" spc="-5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20" dirty="0">
                <a:latin typeface="Calibri"/>
                <a:cs typeface="Calibri"/>
              </a:rPr>
              <a:t>Data</a:t>
            </a:r>
            <a:endParaRPr sz="1200">
              <a:latin typeface="Calibri"/>
              <a:cs typeface="Calibri"/>
            </a:endParaRPr>
          </a:p>
        </p:txBody>
      </p:sp>
      <p:sp>
        <p:nvSpPr>
          <p:cNvPr id="102" name="object 102"/>
          <p:cNvSpPr txBox="1"/>
          <p:nvPr/>
        </p:nvSpPr>
        <p:spPr>
          <a:xfrm>
            <a:off x="7016622" y="5038725"/>
            <a:ext cx="84010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Memory</a:t>
            </a:r>
            <a:endParaRPr sz="1800">
              <a:latin typeface="Calibri"/>
              <a:cs typeface="Calibri"/>
            </a:endParaRPr>
          </a:p>
        </p:txBody>
      </p:sp>
      <p:sp>
        <p:nvSpPr>
          <p:cNvPr id="103" name="object 103"/>
          <p:cNvSpPr txBox="1"/>
          <p:nvPr/>
        </p:nvSpPr>
        <p:spPr>
          <a:xfrm>
            <a:off x="9172956" y="4995417"/>
            <a:ext cx="2618740" cy="299720"/>
          </a:xfrm>
          <a:prstGeom prst="rect">
            <a:avLst/>
          </a:prstGeom>
        </p:spPr>
        <p:txBody>
          <a:bodyPr vert="horz" wrap="square" lIns="0" tIns="12700" rIns="0" bIns="0" rtlCol="0">
            <a:spAutoFit/>
          </a:bodyPr>
          <a:lstStyle/>
          <a:p>
            <a:pPr marL="42545">
              <a:lnSpc>
                <a:spcPct val="100000"/>
              </a:lnSpc>
              <a:spcBef>
                <a:spcPts val="100"/>
              </a:spcBef>
            </a:pPr>
            <a:r>
              <a:rPr sz="1800" b="1" dirty="0">
                <a:latin typeface="Calibri"/>
                <a:cs typeface="Calibri"/>
              </a:rPr>
              <a:t>Register</a:t>
            </a:r>
            <a:r>
              <a:rPr sz="1800" b="1" spc="-60" dirty="0">
                <a:latin typeface="Calibri"/>
                <a:cs typeface="Calibri"/>
              </a:rPr>
              <a:t> </a:t>
            </a:r>
            <a:r>
              <a:rPr sz="1800" b="1" spc="-20" dirty="0">
                <a:latin typeface="Calibri"/>
                <a:cs typeface="Calibri"/>
              </a:rPr>
              <a:t>Write-Back</a:t>
            </a:r>
            <a:endParaRPr sz="1800">
              <a:latin typeface="Calibri"/>
              <a:cs typeface="Calibri"/>
            </a:endParaRPr>
          </a:p>
        </p:txBody>
      </p:sp>
      <p:grpSp>
        <p:nvGrpSpPr>
          <p:cNvPr id="104" name="object 104"/>
          <p:cNvGrpSpPr/>
          <p:nvPr/>
        </p:nvGrpSpPr>
        <p:grpSpPr>
          <a:xfrm>
            <a:off x="1766061" y="2276601"/>
            <a:ext cx="453390" cy="2224405"/>
            <a:chOff x="1766061" y="2276601"/>
            <a:chExt cx="453390" cy="2224405"/>
          </a:xfrm>
        </p:grpSpPr>
        <p:sp>
          <p:nvSpPr>
            <p:cNvPr id="105" name="object 105"/>
            <p:cNvSpPr/>
            <p:nvPr/>
          </p:nvSpPr>
          <p:spPr>
            <a:xfrm>
              <a:off x="1772411" y="2282951"/>
              <a:ext cx="440690" cy="2211705"/>
            </a:xfrm>
            <a:custGeom>
              <a:avLst/>
              <a:gdLst/>
              <a:ahLst/>
              <a:cxnLst/>
              <a:rect l="l" t="t" r="r" b="b"/>
              <a:pathLst>
                <a:path w="440689" h="2211704">
                  <a:moveTo>
                    <a:pt x="440436" y="0"/>
                  </a:moveTo>
                  <a:lnTo>
                    <a:pt x="0" y="0"/>
                  </a:lnTo>
                  <a:lnTo>
                    <a:pt x="0" y="2211324"/>
                  </a:lnTo>
                  <a:lnTo>
                    <a:pt x="440436" y="2211324"/>
                  </a:lnTo>
                  <a:lnTo>
                    <a:pt x="440436" y="0"/>
                  </a:lnTo>
                  <a:close/>
                </a:path>
              </a:pathLst>
            </a:custGeom>
            <a:solidFill>
              <a:srgbClr val="4471C4"/>
            </a:solidFill>
          </p:spPr>
          <p:txBody>
            <a:bodyPr wrap="square" lIns="0" tIns="0" rIns="0" bIns="0" rtlCol="0"/>
            <a:lstStyle/>
            <a:p>
              <a:endParaRPr/>
            </a:p>
          </p:txBody>
        </p:sp>
        <p:sp>
          <p:nvSpPr>
            <p:cNvPr id="106" name="object 106"/>
            <p:cNvSpPr/>
            <p:nvPr/>
          </p:nvSpPr>
          <p:spPr>
            <a:xfrm>
              <a:off x="1772411" y="2282951"/>
              <a:ext cx="440690" cy="2211705"/>
            </a:xfrm>
            <a:custGeom>
              <a:avLst/>
              <a:gdLst/>
              <a:ahLst/>
              <a:cxnLst/>
              <a:rect l="l" t="t" r="r" b="b"/>
              <a:pathLst>
                <a:path w="440689" h="2211704">
                  <a:moveTo>
                    <a:pt x="0" y="2211324"/>
                  </a:moveTo>
                  <a:lnTo>
                    <a:pt x="440436" y="2211324"/>
                  </a:lnTo>
                  <a:lnTo>
                    <a:pt x="440436" y="0"/>
                  </a:lnTo>
                  <a:lnTo>
                    <a:pt x="0" y="0"/>
                  </a:lnTo>
                  <a:lnTo>
                    <a:pt x="0" y="2211324"/>
                  </a:lnTo>
                  <a:close/>
                </a:path>
              </a:pathLst>
            </a:custGeom>
            <a:ln w="12699">
              <a:solidFill>
                <a:srgbClr val="2E528F"/>
              </a:solidFill>
            </a:ln>
          </p:spPr>
          <p:txBody>
            <a:bodyPr wrap="square" lIns="0" tIns="0" rIns="0" bIns="0" rtlCol="0"/>
            <a:lstStyle/>
            <a:p>
              <a:endParaRPr/>
            </a:p>
          </p:txBody>
        </p:sp>
      </p:grpSp>
      <p:sp>
        <p:nvSpPr>
          <p:cNvPr id="107" name="object 107"/>
          <p:cNvSpPr txBox="1"/>
          <p:nvPr/>
        </p:nvSpPr>
        <p:spPr>
          <a:xfrm>
            <a:off x="1857248" y="3087115"/>
            <a:ext cx="26924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IF/</a:t>
            </a:r>
            <a:endParaRPr sz="1800">
              <a:latin typeface="Calibri"/>
              <a:cs typeface="Calibri"/>
            </a:endParaRPr>
          </a:p>
        </p:txBody>
      </p:sp>
      <p:sp>
        <p:nvSpPr>
          <p:cNvPr id="108" name="object 108"/>
          <p:cNvSpPr txBox="1"/>
          <p:nvPr/>
        </p:nvSpPr>
        <p:spPr>
          <a:xfrm>
            <a:off x="1880107" y="3361131"/>
            <a:ext cx="224790"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ID</a:t>
            </a:r>
            <a:endParaRPr sz="1800">
              <a:latin typeface="Calibri"/>
              <a:cs typeface="Calibri"/>
            </a:endParaRPr>
          </a:p>
        </p:txBody>
      </p:sp>
      <p:grpSp>
        <p:nvGrpSpPr>
          <p:cNvPr id="109" name="object 109"/>
          <p:cNvGrpSpPr/>
          <p:nvPr/>
        </p:nvGrpSpPr>
        <p:grpSpPr>
          <a:xfrm>
            <a:off x="3422650" y="2262885"/>
            <a:ext cx="495934" cy="2224405"/>
            <a:chOff x="3422650" y="2262885"/>
            <a:chExt cx="495934" cy="2224405"/>
          </a:xfrm>
        </p:grpSpPr>
        <p:sp>
          <p:nvSpPr>
            <p:cNvPr id="110" name="object 110"/>
            <p:cNvSpPr/>
            <p:nvPr/>
          </p:nvSpPr>
          <p:spPr>
            <a:xfrm>
              <a:off x="3429000" y="2269235"/>
              <a:ext cx="483234" cy="2211705"/>
            </a:xfrm>
            <a:custGeom>
              <a:avLst/>
              <a:gdLst/>
              <a:ahLst/>
              <a:cxnLst/>
              <a:rect l="l" t="t" r="r" b="b"/>
              <a:pathLst>
                <a:path w="483235" h="2211704">
                  <a:moveTo>
                    <a:pt x="483108" y="0"/>
                  </a:moveTo>
                  <a:lnTo>
                    <a:pt x="0" y="0"/>
                  </a:lnTo>
                  <a:lnTo>
                    <a:pt x="0" y="2211324"/>
                  </a:lnTo>
                  <a:lnTo>
                    <a:pt x="483108" y="2211324"/>
                  </a:lnTo>
                  <a:lnTo>
                    <a:pt x="483108" y="0"/>
                  </a:lnTo>
                  <a:close/>
                </a:path>
              </a:pathLst>
            </a:custGeom>
            <a:solidFill>
              <a:srgbClr val="4471C4"/>
            </a:solidFill>
          </p:spPr>
          <p:txBody>
            <a:bodyPr wrap="square" lIns="0" tIns="0" rIns="0" bIns="0" rtlCol="0"/>
            <a:lstStyle/>
            <a:p>
              <a:endParaRPr/>
            </a:p>
          </p:txBody>
        </p:sp>
        <p:sp>
          <p:nvSpPr>
            <p:cNvPr id="111" name="object 111"/>
            <p:cNvSpPr/>
            <p:nvPr/>
          </p:nvSpPr>
          <p:spPr>
            <a:xfrm>
              <a:off x="3429000" y="2269235"/>
              <a:ext cx="483234" cy="2211705"/>
            </a:xfrm>
            <a:custGeom>
              <a:avLst/>
              <a:gdLst/>
              <a:ahLst/>
              <a:cxnLst/>
              <a:rect l="l" t="t" r="r" b="b"/>
              <a:pathLst>
                <a:path w="483235" h="2211704">
                  <a:moveTo>
                    <a:pt x="0" y="2211324"/>
                  </a:moveTo>
                  <a:lnTo>
                    <a:pt x="483108" y="2211324"/>
                  </a:lnTo>
                  <a:lnTo>
                    <a:pt x="483108" y="0"/>
                  </a:lnTo>
                  <a:lnTo>
                    <a:pt x="0" y="0"/>
                  </a:lnTo>
                  <a:lnTo>
                    <a:pt x="0" y="2211324"/>
                  </a:lnTo>
                  <a:close/>
                </a:path>
              </a:pathLst>
            </a:custGeom>
            <a:ln w="12700">
              <a:solidFill>
                <a:srgbClr val="2E528F"/>
              </a:solidFill>
            </a:ln>
          </p:spPr>
          <p:txBody>
            <a:bodyPr wrap="square" lIns="0" tIns="0" rIns="0" bIns="0" rtlCol="0"/>
            <a:lstStyle/>
            <a:p>
              <a:endParaRPr/>
            </a:p>
          </p:txBody>
        </p:sp>
      </p:grpSp>
      <p:sp>
        <p:nvSpPr>
          <p:cNvPr id="112" name="object 112"/>
          <p:cNvSpPr txBox="1"/>
          <p:nvPr/>
        </p:nvSpPr>
        <p:spPr>
          <a:xfrm>
            <a:off x="3514090" y="3073095"/>
            <a:ext cx="312420" cy="57467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ID/</a:t>
            </a:r>
            <a:endParaRPr sz="1800">
              <a:latin typeface="Calibri"/>
              <a:cs typeface="Calibri"/>
            </a:endParaRPr>
          </a:p>
          <a:p>
            <a:pPr marL="41275">
              <a:lnSpc>
                <a:spcPct val="100000"/>
              </a:lnSpc>
              <a:spcBef>
                <a:spcPts val="5"/>
              </a:spcBef>
            </a:pPr>
            <a:r>
              <a:rPr sz="1800" spc="-25" dirty="0">
                <a:solidFill>
                  <a:srgbClr val="FFFFFF"/>
                </a:solidFill>
                <a:latin typeface="Calibri"/>
                <a:cs typeface="Calibri"/>
              </a:rPr>
              <a:t>EX</a:t>
            </a:r>
            <a:endParaRPr sz="1800">
              <a:latin typeface="Calibri"/>
              <a:cs typeface="Calibri"/>
            </a:endParaRPr>
          </a:p>
        </p:txBody>
      </p:sp>
      <p:grpSp>
        <p:nvGrpSpPr>
          <p:cNvPr id="113" name="object 113"/>
          <p:cNvGrpSpPr/>
          <p:nvPr/>
        </p:nvGrpSpPr>
        <p:grpSpPr>
          <a:xfrm>
            <a:off x="6335014" y="2253742"/>
            <a:ext cx="694055" cy="2224405"/>
            <a:chOff x="6335014" y="2253742"/>
            <a:chExt cx="694055" cy="2224405"/>
          </a:xfrm>
        </p:grpSpPr>
        <p:sp>
          <p:nvSpPr>
            <p:cNvPr id="114" name="object 114"/>
            <p:cNvSpPr/>
            <p:nvPr/>
          </p:nvSpPr>
          <p:spPr>
            <a:xfrm>
              <a:off x="6341364" y="2260092"/>
              <a:ext cx="681355" cy="2211705"/>
            </a:xfrm>
            <a:custGeom>
              <a:avLst/>
              <a:gdLst/>
              <a:ahLst/>
              <a:cxnLst/>
              <a:rect l="l" t="t" r="r" b="b"/>
              <a:pathLst>
                <a:path w="681354" h="2211704">
                  <a:moveTo>
                    <a:pt x="681228" y="0"/>
                  </a:moveTo>
                  <a:lnTo>
                    <a:pt x="0" y="0"/>
                  </a:lnTo>
                  <a:lnTo>
                    <a:pt x="0" y="2211323"/>
                  </a:lnTo>
                  <a:lnTo>
                    <a:pt x="681228" y="2211323"/>
                  </a:lnTo>
                  <a:lnTo>
                    <a:pt x="681228" y="0"/>
                  </a:lnTo>
                  <a:close/>
                </a:path>
              </a:pathLst>
            </a:custGeom>
            <a:solidFill>
              <a:srgbClr val="4471C4"/>
            </a:solidFill>
          </p:spPr>
          <p:txBody>
            <a:bodyPr wrap="square" lIns="0" tIns="0" rIns="0" bIns="0" rtlCol="0"/>
            <a:lstStyle/>
            <a:p>
              <a:endParaRPr/>
            </a:p>
          </p:txBody>
        </p:sp>
        <p:sp>
          <p:nvSpPr>
            <p:cNvPr id="115" name="object 115"/>
            <p:cNvSpPr/>
            <p:nvPr/>
          </p:nvSpPr>
          <p:spPr>
            <a:xfrm>
              <a:off x="6341364" y="2260092"/>
              <a:ext cx="681355" cy="2211705"/>
            </a:xfrm>
            <a:custGeom>
              <a:avLst/>
              <a:gdLst/>
              <a:ahLst/>
              <a:cxnLst/>
              <a:rect l="l" t="t" r="r" b="b"/>
              <a:pathLst>
                <a:path w="681354" h="2211704">
                  <a:moveTo>
                    <a:pt x="0" y="2211323"/>
                  </a:moveTo>
                  <a:lnTo>
                    <a:pt x="681228" y="2211323"/>
                  </a:lnTo>
                  <a:lnTo>
                    <a:pt x="681228" y="0"/>
                  </a:lnTo>
                  <a:lnTo>
                    <a:pt x="0" y="0"/>
                  </a:lnTo>
                  <a:lnTo>
                    <a:pt x="0" y="2211323"/>
                  </a:lnTo>
                  <a:close/>
                </a:path>
              </a:pathLst>
            </a:custGeom>
            <a:ln w="12699">
              <a:solidFill>
                <a:srgbClr val="2E528F"/>
              </a:solidFill>
            </a:ln>
          </p:spPr>
          <p:txBody>
            <a:bodyPr wrap="square" lIns="0" tIns="0" rIns="0" bIns="0" rtlCol="0"/>
            <a:lstStyle/>
            <a:p>
              <a:endParaRPr/>
            </a:p>
          </p:txBody>
        </p:sp>
      </p:grpSp>
      <p:sp>
        <p:nvSpPr>
          <p:cNvPr id="116" name="object 116"/>
          <p:cNvSpPr txBox="1"/>
          <p:nvPr/>
        </p:nvSpPr>
        <p:spPr>
          <a:xfrm>
            <a:off x="6423152" y="3064255"/>
            <a:ext cx="517525" cy="574040"/>
          </a:xfrm>
          <a:prstGeom prst="rect">
            <a:avLst/>
          </a:prstGeom>
        </p:spPr>
        <p:txBody>
          <a:bodyPr vert="horz" wrap="square" lIns="0" tIns="12700" rIns="0" bIns="0" rtlCol="0">
            <a:spAutoFit/>
          </a:bodyPr>
          <a:lstStyle/>
          <a:p>
            <a:pPr marL="12700" marR="5080" indent="86360">
              <a:lnSpc>
                <a:spcPct val="100000"/>
              </a:lnSpc>
              <a:spcBef>
                <a:spcPts val="100"/>
              </a:spcBef>
            </a:pPr>
            <a:r>
              <a:rPr sz="1800" spc="-25" dirty="0">
                <a:solidFill>
                  <a:srgbClr val="FFFFFF"/>
                </a:solidFill>
                <a:latin typeface="Calibri"/>
                <a:cs typeface="Calibri"/>
              </a:rPr>
              <a:t>EX/ Mem</a:t>
            </a:r>
            <a:endParaRPr sz="1800">
              <a:latin typeface="Calibri"/>
              <a:cs typeface="Calibri"/>
            </a:endParaRPr>
          </a:p>
        </p:txBody>
      </p:sp>
      <p:grpSp>
        <p:nvGrpSpPr>
          <p:cNvPr id="117" name="object 117"/>
          <p:cNvGrpSpPr/>
          <p:nvPr/>
        </p:nvGrpSpPr>
        <p:grpSpPr>
          <a:xfrm>
            <a:off x="8901430" y="2366517"/>
            <a:ext cx="706120" cy="2225675"/>
            <a:chOff x="8901430" y="2366517"/>
            <a:chExt cx="706120" cy="2225675"/>
          </a:xfrm>
        </p:grpSpPr>
        <p:sp>
          <p:nvSpPr>
            <p:cNvPr id="118" name="object 118"/>
            <p:cNvSpPr/>
            <p:nvPr/>
          </p:nvSpPr>
          <p:spPr>
            <a:xfrm>
              <a:off x="8907780" y="2372867"/>
              <a:ext cx="693420" cy="2212975"/>
            </a:xfrm>
            <a:custGeom>
              <a:avLst/>
              <a:gdLst/>
              <a:ahLst/>
              <a:cxnLst/>
              <a:rect l="l" t="t" r="r" b="b"/>
              <a:pathLst>
                <a:path w="693420" h="2212975">
                  <a:moveTo>
                    <a:pt x="693420" y="0"/>
                  </a:moveTo>
                  <a:lnTo>
                    <a:pt x="0" y="0"/>
                  </a:lnTo>
                  <a:lnTo>
                    <a:pt x="0" y="2212847"/>
                  </a:lnTo>
                  <a:lnTo>
                    <a:pt x="693420" y="2212847"/>
                  </a:lnTo>
                  <a:lnTo>
                    <a:pt x="693420" y="0"/>
                  </a:lnTo>
                  <a:close/>
                </a:path>
              </a:pathLst>
            </a:custGeom>
            <a:solidFill>
              <a:srgbClr val="4471C4"/>
            </a:solidFill>
          </p:spPr>
          <p:txBody>
            <a:bodyPr wrap="square" lIns="0" tIns="0" rIns="0" bIns="0" rtlCol="0"/>
            <a:lstStyle/>
            <a:p>
              <a:endParaRPr/>
            </a:p>
          </p:txBody>
        </p:sp>
        <p:sp>
          <p:nvSpPr>
            <p:cNvPr id="119" name="object 119"/>
            <p:cNvSpPr/>
            <p:nvPr/>
          </p:nvSpPr>
          <p:spPr>
            <a:xfrm>
              <a:off x="8907780" y="2372867"/>
              <a:ext cx="693420" cy="2212975"/>
            </a:xfrm>
            <a:custGeom>
              <a:avLst/>
              <a:gdLst/>
              <a:ahLst/>
              <a:cxnLst/>
              <a:rect l="l" t="t" r="r" b="b"/>
              <a:pathLst>
                <a:path w="693420" h="2212975">
                  <a:moveTo>
                    <a:pt x="0" y="2212847"/>
                  </a:moveTo>
                  <a:lnTo>
                    <a:pt x="693420" y="2212847"/>
                  </a:lnTo>
                  <a:lnTo>
                    <a:pt x="693420" y="0"/>
                  </a:lnTo>
                  <a:lnTo>
                    <a:pt x="0" y="0"/>
                  </a:lnTo>
                  <a:lnTo>
                    <a:pt x="0" y="2212847"/>
                  </a:lnTo>
                  <a:close/>
                </a:path>
              </a:pathLst>
            </a:custGeom>
            <a:ln w="12700">
              <a:solidFill>
                <a:srgbClr val="2E528F"/>
              </a:solidFill>
            </a:ln>
          </p:spPr>
          <p:txBody>
            <a:bodyPr wrap="square" lIns="0" tIns="0" rIns="0" bIns="0" rtlCol="0"/>
            <a:lstStyle/>
            <a:p>
              <a:endParaRPr/>
            </a:p>
          </p:txBody>
        </p:sp>
      </p:grpSp>
      <p:sp>
        <p:nvSpPr>
          <p:cNvPr id="120" name="object 120"/>
          <p:cNvSpPr txBox="1"/>
          <p:nvPr/>
        </p:nvSpPr>
        <p:spPr>
          <a:xfrm>
            <a:off x="8995664" y="3177921"/>
            <a:ext cx="1135380" cy="915669"/>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Mem</a:t>
            </a:r>
            <a:endParaRPr sz="1800">
              <a:latin typeface="Calibri"/>
              <a:cs typeface="Calibri"/>
            </a:endParaRPr>
          </a:p>
          <a:p>
            <a:pPr marL="766445" marR="5080" indent="-716280" algn="just">
              <a:lnSpc>
                <a:spcPct val="93500"/>
              </a:lnSpc>
              <a:spcBef>
                <a:spcPts val="140"/>
              </a:spcBef>
            </a:pPr>
            <a:r>
              <a:rPr sz="1800" dirty="0">
                <a:solidFill>
                  <a:srgbClr val="FFFFFF"/>
                </a:solidFill>
                <a:latin typeface="Calibri"/>
                <a:cs typeface="Calibri"/>
              </a:rPr>
              <a:t>/WB</a:t>
            </a:r>
            <a:r>
              <a:rPr sz="1800" spc="375" dirty="0">
                <a:solidFill>
                  <a:srgbClr val="FFFFFF"/>
                </a:solidFill>
                <a:latin typeface="Calibri"/>
                <a:cs typeface="Calibri"/>
              </a:rPr>
              <a:t>   </a:t>
            </a:r>
            <a:r>
              <a:rPr sz="1800" b="1" spc="-30" baseline="2314" dirty="0">
                <a:latin typeface="Calibri"/>
                <a:cs typeface="Calibri"/>
              </a:rPr>
              <a:t>Write </a:t>
            </a:r>
            <a:r>
              <a:rPr sz="1200" b="1" dirty="0">
                <a:latin typeface="Calibri"/>
                <a:cs typeface="Calibri"/>
              </a:rPr>
              <a:t>Reg</a:t>
            </a:r>
            <a:r>
              <a:rPr sz="1200" b="1" spc="-25" dirty="0">
                <a:latin typeface="Calibri"/>
                <a:cs typeface="Calibri"/>
              </a:rPr>
              <a:t> </a:t>
            </a:r>
            <a:r>
              <a:rPr sz="1200" b="1" spc="-50" dirty="0">
                <a:latin typeface="Calibri"/>
                <a:cs typeface="Calibri"/>
              </a:rPr>
              <a:t>C </a:t>
            </a:r>
            <a:r>
              <a:rPr sz="1200" b="1" spc="-20" dirty="0">
                <a:latin typeface="Calibri"/>
                <a:cs typeface="Calibri"/>
              </a:rPr>
              <a:t>Data</a:t>
            </a:r>
            <a:endParaRPr sz="1200">
              <a:latin typeface="Calibri"/>
              <a:cs typeface="Calibri"/>
            </a:endParaRPr>
          </a:p>
        </p:txBody>
      </p:sp>
      <p:sp>
        <p:nvSpPr>
          <p:cNvPr id="121" name="object 121"/>
          <p:cNvSpPr/>
          <p:nvPr/>
        </p:nvSpPr>
        <p:spPr>
          <a:xfrm>
            <a:off x="992124" y="968247"/>
            <a:ext cx="6160135" cy="2404110"/>
          </a:xfrm>
          <a:custGeom>
            <a:avLst/>
            <a:gdLst/>
            <a:ahLst/>
            <a:cxnLst/>
            <a:rect l="l" t="t" r="r" b="b"/>
            <a:pathLst>
              <a:path w="6160134" h="2404110">
                <a:moveTo>
                  <a:pt x="6147308" y="2391155"/>
                </a:moveTo>
                <a:lnTo>
                  <a:pt x="6031103" y="2391155"/>
                </a:lnTo>
                <a:lnTo>
                  <a:pt x="6031103" y="2403855"/>
                </a:lnTo>
                <a:lnTo>
                  <a:pt x="6160008" y="2403855"/>
                </a:lnTo>
                <a:lnTo>
                  <a:pt x="6160008" y="2397505"/>
                </a:lnTo>
                <a:lnTo>
                  <a:pt x="6147308" y="2397505"/>
                </a:lnTo>
                <a:lnTo>
                  <a:pt x="6147308" y="2391155"/>
                </a:lnTo>
                <a:close/>
              </a:path>
              <a:path w="6160134" h="2404110">
                <a:moveTo>
                  <a:pt x="6147308" y="6350"/>
                </a:moveTo>
                <a:lnTo>
                  <a:pt x="6147308" y="2397505"/>
                </a:lnTo>
                <a:lnTo>
                  <a:pt x="6153658" y="2391155"/>
                </a:lnTo>
                <a:lnTo>
                  <a:pt x="6160008" y="2391155"/>
                </a:lnTo>
                <a:lnTo>
                  <a:pt x="6160008" y="12700"/>
                </a:lnTo>
                <a:lnTo>
                  <a:pt x="6153658" y="12700"/>
                </a:lnTo>
                <a:lnTo>
                  <a:pt x="6147308" y="6350"/>
                </a:lnTo>
                <a:close/>
              </a:path>
              <a:path w="6160134" h="2404110">
                <a:moveTo>
                  <a:pt x="6160008" y="2391155"/>
                </a:moveTo>
                <a:lnTo>
                  <a:pt x="6153658" y="2391155"/>
                </a:lnTo>
                <a:lnTo>
                  <a:pt x="6147308" y="2397505"/>
                </a:lnTo>
                <a:lnTo>
                  <a:pt x="6160008" y="2397505"/>
                </a:lnTo>
                <a:lnTo>
                  <a:pt x="6160008" y="2391155"/>
                </a:lnTo>
                <a:close/>
              </a:path>
              <a:path w="6160134" h="2404110">
                <a:moveTo>
                  <a:pt x="31750" y="682243"/>
                </a:moveTo>
                <a:lnTo>
                  <a:pt x="0" y="682243"/>
                </a:lnTo>
                <a:lnTo>
                  <a:pt x="38100" y="758443"/>
                </a:lnTo>
                <a:lnTo>
                  <a:pt x="69850" y="694943"/>
                </a:lnTo>
                <a:lnTo>
                  <a:pt x="31750" y="694943"/>
                </a:lnTo>
                <a:lnTo>
                  <a:pt x="31750" y="682243"/>
                </a:lnTo>
                <a:close/>
              </a:path>
              <a:path w="6160134" h="2404110">
                <a:moveTo>
                  <a:pt x="6160008" y="0"/>
                </a:moveTo>
                <a:lnTo>
                  <a:pt x="31750" y="0"/>
                </a:lnTo>
                <a:lnTo>
                  <a:pt x="31750" y="694943"/>
                </a:lnTo>
                <a:lnTo>
                  <a:pt x="44450" y="694943"/>
                </a:lnTo>
                <a:lnTo>
                  <a:pt x="44450" y="12700"/>
                </a:lnTo>
                <a:lnTo>
                  <a:pt x="38100" y="12700"/>
                </a:lnTo>
                <a:lnTo>
                  <a:pt x="44450" y="6350"/>
                </a:lnTo>
                <a:lnTo>
                  <a:pt x="6160008" y="6350"/>
                </a:lnTo>
                <a:lnTo>
                  <a:pt x="6160008" y="0"/>
                </a:lnTo>
                <a:close/>
              </a:path>
              <a:path w="6160134" h="2404110">
                <a:moveTo>
                  <a:pt x="76200" y="682243"/>
                </a:moveTo>
                <a:lnTo>
                  <a:pt x="44450" y="682243"/>
                </a:lnTo>
                <a:lnTo>
                  <a:pt x="44450" y="694943"/>
                </a:lnTo>
                <a:lnTo>
                  <a:pt x="69850" y="694943"/>
                </a:lnTo>
                <a:lnTo>
                  <a:pt x="76200" y="682243"/>
                </a:lnTo>
                <a:close/>
              </a:path>
              <a:path w="6160134" h="2404110">
                <a:moveTo>
                  <a:pt x="44450" y="6350"/>
                </a:moveTo>
                <a:lnTo>
                  <a:pt x="38100" y="12700"/>
                </a:lnTo>
                <a:lnTo>
                  <a:pt x="44450" y="12700"/>
                </a:lnTo>
                <a:lnTo>
                  <a:pt x="44450" y="6350"/>
                </a:lnTo>
                <a:close/>
              </a:path>
              <a:path w="6160134" h="2404110">
                <a:moveTo>
                  <a:pt x="6147308" y="6350"/>
                </a:moveTo>
                <a:lnTo>
                  <a:pt x="44450" y="6350"/>
                </a:lnTo>
                <a:lnTo>
                  <a:pt x="44450" y="12700"/>
                </a:lnTo>
                <a:lnTo>
                  <a:pt x="6147308" y="12700"/>
                </a:lnTo>
                <a:lnTo>
                  <a:pt x="6147308" y="6350"/>
                </a:lnTo>
                <a:close/>
              </a:path>
              <a:path w="6160134" h="2404110">
                <a:moveTo>
                  <a:pt x="6160008" y="6350"/>
                </a:moveTo>
                <a:lnTo>
                  <a:pt x="6147308" y="6350"/>
                </a:lnTo>
                <a:lnTo>
                  <a:pt x="6153658" y="12700"/>
                </a:lnTo>
                <a:lnTo>
                  <a:pt x="6160008" y="12700"/>
                </a:lnTo>
                <a:lnTo>
                  <a:pt x="6160008" y="6350"/>
                </a:lnTo>
                <a:close/>
              </a:path>
            </a:pathLst>
          </a:custGeom>
          <a:solidFill>
            <a:srgbClr val="4471C4"/>
          </a:solidFill>
        </p:spPr>
        <p:txBody>
          <a:bodyPr wrap="square" lIns="0" tIns="0" rIns="0" bIns="0" rtlCol="0"/>
          <a:lstStyle/>
          <a:p>
            <a:endParaRPr/>
          </a:p>
        </p:txBody>
      </p:sp>
      <p:sp>
        <p:nvSpPr>
          <p:cNvPr id="122" name="object 122"/>
          <p:cNvSpPr txBox="1"/>
          <p:nvPr/>
        </p:nvSpPr>
        <p:spPr>
          <a:xfrm>
            <a:off x="4932934" y="771271"/>
            <a:ext cx="224917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PC</a:t>
            </a:r>
            <a:r>
              <a:rPr sz="1200" b="1" spc="-15" dirty="0">
                <a:latin typeface="Calibri"/>
                <a:cs typeface="Calibri"/>
              </a:rPr>
              <a:t> </a:t>
            </a:r>
            <a:r>
              <a:rPr sz="1200" b="1" dirty="0">
                <a:latin typeface="Calibri"/>
                <a:cs typeface="Calibri"/>
              </a:rPr>
              <a:t>Source</a:t>
            </a:r>
            <a:r>
              <a:rPr sz="1200" b="1" spc="-25" dirty="0">
                <a:latin typeface="Calibri"/>
                <a:cs typeface="Calibri"/>
              </a:rPr>
              <a:t> </a:t>
            </a:r>
            <a:r>
              <a:rPr sz="1200" b="1" dirty="0">
                <a:latin typeface="Calibri"/>
                <a:cs typeface="Calibri"/>
              </a:rPr>
              <a:t>Select</a:t>
            </a:r>
            <a:r>
              <a:rPr sz="1200" b="1" spc="-20" dirty="0">
                <a:latin typeface="Calibri"/>
                <a:cs typeface="Calibri"/>
              </a:rPr>
              <a:t> </a:t>
            </a:r>
            <a:r>
              <a:rPr sz="1200" b="1" dirty="0">
                <a:latin typeface="Calibri"/>
                <a:cs typeface="Calibri"/>
              </a:rPr>
              <a:t>(1</a:t>
            </a:r>
            <a:r>
              <a:rPr sz="1200" b="1" spc="-10" dirty="0">
                <a:latin typeface="Calibri"/>
                <a:cs typeface="Calibri"/>
              </a:rPr>
              <a:t> </a:t>
            </a:r>
            <a:r>
              <a:rPr sz="1200" b="1" dirty="0">
                <a:latin typeface="Calibri"/>
                <a:cs typeface="Calibri"/>
              </a:rPr>
              <a:t>if</a:t>
            </a:r>
            <a:r>
              <a:rPr sz="1200" b="1" spc="-20" dirty="0">
                <a:latin typeface="Calibri"/>
                <a:cs typeface="Calibri"/>
              </a:rPr>
              <a:t> </a:t>
            </a:r>
            <a:r>
              <a:rPr sz="1200" b="1" dirty="0">
                <a:latin typeface="Calibri"/>
                <a:cs typeface="Calibri"/>
              </a:rPr>
              <a:t>branch</a:t>
            </a:r>
            <a:r>
              <a:rPr sz="1200" b="1" spc="-15" dirty="0">
                <a:latin typeface="Calibri"/>
                <a:cs typeface="Calibri"/>
              </a:rPr>
              <a:t> </a:t>
            </a:r>
            <a:r>
              <a:rPr sz="1200" b="1" spc="-10" dirty="0">
                <a:latin typeface="Calibri"/>
                <a:cs typeface="Calibri"/>
              </a:rPr>
              <a:t>taken)</a:t>
            </a:r>
            <a:endParaRPr sz="1200">
              <a:latin typeface="Calibri"/>
              <a:cs typeface="Calibri"/>
            </a:endParaRPr>
          </a:p>
        </p:txBody>
      </p:sp>
      <p:sp>
        <p:nvSpPr>
          <p:cNvPr id="123" name="object 123"/>
          <p:cNvSpPr/>
          <p:nvPr/>
        </p:nvSpPr>
        <p:spPr>
          <a:xfrm>
            <a:off x="8188197" y="2060320"/>
            <a:ext cx="76200" cy="518159"/>
          </a:xfrm>
          <a:custGeom>
            <a:avLst/>
            <a:gdLst/>
            <a:ahLst/>
            <a:cxnLst/>
            <a:rect l="l" t="t" r="r" b="b"/>
            <a:pathLst>
              <a:path w="76200" h="518160">
                <a:moveTo>
                  <a:pt x="31748" y="441833"/>
                </a:moveTo>
                <a:lnTo>
                  <a:pt x="0" y="442467"/>
                </a:lnTo>
                <a:lnTo>
                  <a:pt x="39624" y="517905"/>
                </a:lnTo>
                <a:lnTo>
                  <a:pt x="69741" y="454532"/>
                </a:lnTo>
                <a:lnTo>
                  <a:pt x="32003" y="454532"/>
                </a:lnTo>
                <a:lnTo>
                  <a:pt x="31748" y="441833"/>
                </a:lnTo>
                <a:close/>
              </a:path>
              <a:path w="76200" h="518160">
                <a:moveTo>
                  <a:pt x="44448" y="441579"/>
                </a:moveTo>
                <a:lnTo>
                  <a:pt x="31748" y="441833"/>
                </a:lnTo>
                <a:lnTo>
                  <a:pt x="32003" y="454532"/>
                </a:lnTo>
                <a:lnTo>
                  <a:pt x="44703" y="454278"/>
                </a:lnTo>
                <a:lnTo>
                  <a:pt x="44448" y="441579"/>
                </a:lnTo>
                <a:close/>
              </a:path>
              <a:path w="76200" h="518160">
                <a:moveTo>
                  <a:pt x="76200" y="440943"/>
                </a:moveTo>
                <a:lnTo>
                  <a:pt x="44448" y="441579"/>
                </a:lnTo>
                <a:lnTo>
                  <a:pt x="44703" y="454278"/>
                </a:lnTo>
                <a:lnTo>
                  <a:pt x="32003" y="454532"/>
                </a:lnTo>
                <a:lnTo>
                  <a:pt x="69741" y="454532"/>
                </a:lnTo>
                <a:lnTo>
                  <a:pt x="76200" y="440943"/>
                </a:lnTo>
                <a:close/>
              </a:path>
              <a:path w="76200" h="518160">
                <a:moveTo>
                  <a:pt x="35559" y="0"/>
                </a:moveTo>
                <a:lnTo>
                  <a:pt x="22859" y="253"/>
                </a:lnTo>
                <a:lnTo>
                  <a:pt x="31748" y="441833"/>
                </a:lnTo>
                <a:lnTo>
                  <a:pt x="44448" y="441579"/>
                </a:lnTo>
                <a:lnTo>
                  <a:pt x="35559" y="0"/>
                </a:lnTo>
                <a:close/>
              </a:path>
            </a:pathLst>
          </a:custGeom>
          <a:solidFill>
            <a:srgbClr val="4471C4"/>
          </a:solidFill>
        </p:spPr>
        <p:txBody>
          <a:bodyPr wrap="square" lIns="0" tIns="0" rIns="0" bIns="0" rtlCol="0"/>
          <a:lstStyle/>
          <a:p>
            <a:endParaRPr/>
          </a:p>
        </p:txBody>
      </p:sp>
      <p:sp>
        <p:nvSpPr>
          <p:cNvPr id="124" name="object 124"/>
          <p:cNvSpPr txBox="1"/>
          <p:nvPr/>
        </p:nvSpPr>
        <p:spPr>
          <a:xfrm>
            <a:off x="8272526" y="1959609"/>
            <a:ext cx="309245" cy="391160"/>
          </a:xfrm>
          <a:prstGeom prst="rect">
            <a:avLst/>
          </a:prstGeom>
        </p:spPr>
        <p:txBody>
          <a:bodyPr vert="horz" wrap="square" lIns="0" tIns="12700" rIns="0" bIns="0" rtlCol="0">
            <a:spAutoFit/>
          </a:bodyPr>
          <a:lstStyle/>
          <a:p>
            <a:pPr marR="5080">
              <a:lnSpc>
                <a:spcPct val="100000"/>
              </a:lnSpc>
              <a:spcBef>
                <a:spcPts val="100"/>
              </a:spcBef>
            </a:pPr>
            <a:r>
              <a:rPr sz="1200" b="1" spc="-25" dirty="0">
                <a:latin typeface="Calibri"/>
                <a:cs typeface="Calibri"/>
              </a:rPr>
              <a:t>Wr Data</a:t>
            </a:r>
            <a:endParaRPr sz="1200">
              <a:latin typeface="Calibri"/>
              <a:cs typeface="Calibri"/>
            </a:endParaRPr>
          </a:p>
        </p:txBody>
      </p:sp>
      <p:sp>
        <p:nvSpPr>
          <p:cNvPr id="125" name="object 125"/>
          <p:cNvSpPr txBox="1"/>
          <p:nvPr/>
        </p:nvSpPr>
        <p:spPr>
          <a:xfrm>
            <a:off x="7989189" y="1447546"/>
            <a:ext cx="14611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Write</a:t>
            </a:r>
            <a:r>
              <a:rPr sz="1200" b="1" spc="-45" dirty="0">
                <a:latin typeface="Calibri"/>
                <a:cs typeface="Calibri"/>
              </a:rPr>
              <a:t>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20" dirty="0">
                <a:latin typeface="Calibri"/>
                <a:cs typeface="Calibri"/>
              </a:rPr>
              <a:t> </a:t>
            </a:r>
            <a:r>
              <a:rPr sz="1200" b="1" dirty="0">
                <a:latin typeface="Calibri"/>
                <a:cs typeface="Calibri"/>
              </a:rPr>
              <a:t>Data</a:t>
            </a:r>
            <a:r>
              <a:rPr sz="1200" b="1" spc="-25" dirty="0">
                <a:latin typeface="Calibri"/>
                <a:cs typeface="Calibri"/>
              </a:rPr>
              <a:t> Mem</a:t>
            </a:r>
            <a:endParaRPr sz="1200">
              <a:latin typeface="Calibri"/>
              <a:cs typeface="Calibri"/>
            </a:endParaRPr>
          </a:p>
        </p:txBody>
      </p:sp>
      <p:sp>
        <p:nvSpPr>
          <p:cNvPr id="126" name="object 126"/>
          <p:cNvSpPr txBox="1"/>
          <p:nvPr/>
        </p:nvSpPr>
        <p:spPr>
          <a:xfrm>
            <a:off x="7989189" y="449021"/>
            <a:ext cx="2894965" cy="57531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Calibri"/>
                <a:cs typeface="Calibri"/>
              </a:rPr>
              <a:t>What</a:t>
            </a:r>
            <a:r>
              <a:rPr sz="1800" b="1" spc="-5" dirty="0">
                <a:solidFill>
                  <a:srgbClr val="FF0000"/>
                </a:solidFill>
                <a:latin typeface="Calibri"/>
                <a:cs typeface="Calibri"/>
              </a:rPr>
              <a:t> </a:t>
            </a:r>
            <a:r>
              <a:rPr sz="1800" b="1" dirty="0">
                <a:solidFill>
                  <a:srgbClr val="FF0000"/>
                </a:solidFill>
                <a:latin typeface="Calibri"/>
                <a:cs typeface="Calibri"/>
              </a:rPr>
              <a:t>happens</a:t>
            </a:r>
            <a:r>
              <a:rPr sz="1800" b="1" spc="-40" dirty="0">
                <a:solidFill>
                  <a:srgbClr val="FF0000"/>
                </a:solidFill>
                <a:latin typeface="Calibri"/>
                <a:cs typeface="Calibri"/>
              </a:rPr>
              <a:t> </a:t>
            </a:r>
            <a:r>
              <a:rPr sz="1800" b="1" dirty="0">
                <a:solidFill>
                  <a:srgbClr val="FF0000"/>
                </a:solidFill>
                <a:latin typeface="Calibri"/>
                <a:cs typeface="Calibri"/>
              </a:rPr>
              <a:t>when</a:t>
            </a:r>
            <a:r>
              <a:rPr sz="1800" b="1" spc="-25" dirty="0">
                <a:solidFill>
                  <a:srgbClr val="FF0000"/>
                </a:solidFill>
                <a:latin typeface="Calibri"/>
                <a:cs typeface="Calibri"/>
              </a:rPr>
              <a:t> </a:t>
            </a:r>
            <a:r>
              <a:rPr sz="1800" b="1" dirty="0">
                <a:solidFill>
                  <a:srgbClr val="FF0000"/>
                </a:solidFill>
                <a:latin typeface="Calibri"/>
                <a:cs typeface="Calibri"/>
              </a:rPr>
              <a:t>we</a:t>
            </a:r>
            <a:r>
              <a:rPr sz="1800" b="1" spc="-20" dirty="0">
                <a:solidFill>
                  <a:srgbClr val="FF0000"/>
                </a:solidFill>
                <a:latin typeface="Calibri"/>
                <a:cs typeface="Calibri"/>
              </a:rPr>
              <a:t> make</a:t>
            </a:r>
            <a:endParaRPr sz="1800">
              <a:latin typeface="Calibri"/>
              <a:cs typeface="Calibri"/>
            </a:endParaRPr>
          </a:p>
          <a:p>
            <a:pPr marL="12700">
              <a:lnSpc>
                <a:spcPct val="100000"/>
              </a:lnSpc>
              <a:spcBef>
                <a:spcPts val="5"/>
              </a:spcBef>
            </a:pPr>
            <a:r>
              <a:rPr sz="1800" b="1" dirty="0">
                <a:solidFill>
                  <a:srgbClr val="FF0000"/>
                </a:solidFill>
                <a:latin typeface="Calibri"/>
                <a:cs typeface="Calibri"/>
              </a:rPr>
              <a:t>this</a:t>
            </a:r>
            <a:r>
              <a:rPr sz="1800" b="1" spc="-20" dirty="0">
                <a:solidFill>
                  <a:srgbClr val="FF0000"/>
                </a:solidFill>
                <a:latin typeface="Calibri"/>
                <a:cs typeface="Calibri"/>
              </a:rPr>
              <a:t> </a:t>
            </a:r>
            <a:r>
              <a:rPr sz="1800" b="1" dirty="0">
                <a:solidFill>
                  <a:srgbClr val="FF0000"/>
                </a:solidFill>
                <a:latin typeface="Calibri"/>
                <a:cs typeface="Calibri"/>
              </a:rPr>
              <a:t>small</a:t>
            </a:r>
            <a:r>
              <a:rPr sz="1800" b="1" spc="-5" dirty="0">
                <a:solidFill>
                  <a:srgbClr val="FF0000"/>
                </a:solidFill>
                <a:latin typeface="Calibri"/>
                <a:cs typeface="Calibri"/>
              </a:rPr>
              <a:t> </a:t>
            </a:r>
            <a:r>
              <a:rPr sz="1800" b="1" spc="-10" dirty="0">
                <a:solidFill>
                  <a:srgbClr val="FF0000"/>
                </a:solidFill>
                <a:latin typeface="Calibri"/>
                <a:cs typeface="Calibri"/>
              </a:rPr>
              <a:t>change?</a:t>
            </a:r>
            <a:endParaRPr sz="1800">
              <a:latin typeface="Calibri"/>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4131310" cy="697230"/>
          </a:xfrm>
          <a:prstGeom prst="rect">
            <a:avLst/>
          </a:prstGeom>
        </p:spPr>
        <p:txBody>
          <a:bodyPr vert="horz" wrap="square" lIns="0" tIns="13335" rIns="0" bIns="0" rtlCol="0">
            <a:spAutoFit/>
          </a:bodyPr>
          <a:lstStyle/>
          <a:p>
            <a:pPr marL="12700">
              <a:lnSpc>
                <a:spcPct val="100000"/>
              </a:lnSpc>
              <a:spcBef>
                <a:spcPts val="105"/>
              </a:spcBef>
            </a:pPr>
            <a:r>
              <a:rPr dirty="0"/>
              <a:t>Structural</a:t>
            </a:r>
            <a:r>
              <a:rPr spc="-100" dirty="0"/>
              <a:t> </a:t>
            </a:r>
            <a:r>
              <a:rPr spc="-10" dirty="0"/>
              <a:t>Hazards</a:t>
            </a:r>
          </a:p>
        </p:txBody>
      </p:sp>
      <p:sp>
        <p:nvSpPr>
          <p:cNvPr id="3" name="object 3"/>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4" name="object 4"/>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5" name="object 5"/>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6" name="object 6"/>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7" name="object 7"/>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8" name="object 8"/>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9" name="object 9"/>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10" name="object 10"/>
          <p:cNvSpPr txBox="1"/>
          <p:nvPr/>
        </p:nvSpPr>
        <p:spPr>
          <a:xfrm>
            <a:off x="7036434" y="3294634"/>
            <a:ext cx="3342004"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ourier New"/>
                <a:cs typeface="Courier New"/>
              </a:rPr>
              <a:t>lw</a:t>
            </a:r>
            <a:r>
              <a:rPr sz="1800" b="1" spc="-35" dirty="0">
                <a:latin typeface="Courier New"/>
                <a:cs typeface="Courier New"/>
              </a:rPr>
              <a:t> </a:t>
            </a:r>
            <a:r>
              <a:rPr sz="1800" b="1" dirty="0">
                <a:latin typeface="Courier New"/>
                <a:cs typeface="Courier New"/>
              </a:rPr>
              <a:t>x12</a:t>
            </a:r>
            <a:r>
              <a:rPr sz="1800" b="1" spc="-15" dirty="0">
                <a:latin typeface="Courier New"/>
                <a:cs typeface="Courier New"/>
              </a:rPr>
              <a:t> </a:t>
            </a:r>
            <a:r>
              <a:rPr sz="1800" b="1" spc="-10" dirty="0">
                <a:latin typeface="Courier New"/>
                <a:cs typeface="Courier New"/>
              </a:rPr>
              <a:t>(x15)</a:t>
            </a:r>
            <a:r>
              <a:rPr sz="1800" b="1" spc="-765" dirty="0">
                <a:latin typeface="Courier New"/>
                <a:cs typeface="Courier New"/>
              </a:rPr>
              <a:t> </a:t>
            </a:r>
            <a:r>
              <a:rPr sz="1800" dirty="0">
                <a:latin typeface="Courier New"/>
                <a:cs typeface="Courier New"/>
              </a:rPr>
              <a:t>add</a:t>
            </a:r>
            <a:r>
              <a:rPr sz="1800" spc="-30" dirty="0">
                <a:latin typeface="Courier New"/>
                <a:cs typeface="Courier New"/>
              </a:rPr>
              <a:t> </a:t>
            </a:r>
            <a:r>
              <a:rPr sz="1800" dirty="0">
                <a:latin typeface="Courier New"/>
                <a:cs typeface="Courier New"/>
              </a:rPr>
              <a:t>x7</a:t>
            </a:r>
            <a:r>
              <a:rPr sz="1800" spc="-15" dirty="0">
                <a:latin typeface="Courier New"/>
                <a:cs typeface="Courier New"/>
              </a:rPr>
              <a:t> </a:t>
            </a:r>
            <a:r>
              <a:rPr sz="1800" dirty="0">
                <a:latin typeface="Courier New"/>
                <a:cs typeface="Courier New"/>
              </a:rPr>
              <a:t>x8</a:t>
            </a:r>
            <a:r>
              <a:rPr sz="1800" spc="-25" dirty="0">
                <a:latin typeface="Courier New"/>
                <a:cs typeface="Courier New"/>
              </a:rPr>
              <a:t> x9</a:t>
            </a:r>
            <a:endParaRPr sz="1800">
              <a:latin typeface="Courier New"/>
              <a:cs typeface="Courier New"/>
            </a:endParaRPr>
          </a:p>
        </p:txBody>
      </p:sp>
      <p:sp>
        <p:nvSpPr>
          <p:cNvPr id="11" name="object 11"/>
          <p:cNvSpPr txBox="1"/>
          <p:nvPr/>
        </p:nvSpPr>
        <p:spPr>
          <a:xfrm>
            <a:off x="1705101" y="3289757"/>
            <a:ext cx="1528445" cy="30035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D9D9D9"/>
                </a:solidFill>
                <a:latin typeface="Courier New"/>
                <a:cs typeface="Courier New"/>
              </a:rPr>
              <a:t>sw</a:t>
            </a:r>
            <a:r>
              <a:rPr sz="1800" b="1" spc="-30" dirty="0">
                <a:solidFill>
                  <a:srgbClr val="D9D9D9"/>
                </a:solidFill>
                <a:latin typeface="Courier New"/>
                <a:cs typeface="Courier New"/>
              </a:rPr>
              <a:t> </a:t>
            </a:r>
            <a:r>
              <a:rPr sz="1800" b="1" dirty="0">
                <a:solidFill>
                  <a:srgbClr val="D9D9D9"/>
                </a:solidFill>
                <a:latin typeface="Courier New"/>
                <a:cs typeface="Courier New"/>
              </a:rPr>
              <a:t>x6</a:t>
            </a:r>
            <a:r>
              <a:rPr sz="1800" b="1" spc="-20" dirty="0">
                <a:solidFill>
                  <a:srgbClr val="D9D9D9"/>
                </a:solidFill>
                <a:latin typeface="Courier New"/>
                <a:cs typeface="Courier New"/>
              </a:rPr>
              <a:t> (x14)</a:t>
            </a:r>
            <a:endParaRPr sz="1800">
              <a:latin typeface="Courier New"/>
              <a:cs typeface="Courier New"/>
            </a:endParaRPr>
          </a:p>
        </p:txBody>
      </p:sp>
      <p:sp>
        <p:nvSpPr>
          <p:cNvPr id="12" name="object 12"/>
          <p:cNvSpPr txBox="1"/>
          <p:nvPr/>
        </p:nvSpPr>
        <p:spPr>
          <a:xfrm>
            <a:off x="3459860" y="3297428"/>
            <a:ext cx="3303904" cy="299720"/>
          </a:xfrm>
          <a:prstGeom prst="rect">
            <a:avLst/>
          </a:prstGeom>
        </p:spPr>
        <p:txBody>
          <a:bodyPr vert="horz" wrap="square" lIns="0" tIns="12700" rIns="0" bIns="0" rtlCol="0">
            <a:spAutoFit/>
          </a:bodyPr>
          <a:lstStyle/>
          <a:p>
            <a:pPr marL="12700">
              <a:lnSpc>
                <a:spcPct val="100000"/>
              </a:lnSpc>
              <a:spcBef>
                <a:spcPts val="100"/>
              </a:spcBef>
            </a:pPr>
            <a:r>
              <a:rPr sz="2700" baseline="1543" dirty="0">
                <a:latin typeface="Courier New"/>
                <a:cs typeface="Courier New"/>
              </a:rPr>
              <a:t>sub</a:t>
            </a:r>
            <a:r>
              <a:rPr sz="2700" spc="-60" baseline="1543" dirty="0">
                <a:latin typeface="Courier New"/>
                <a:cs typeface="Courier New"/>
              </a:rPr>
              <a:t> </a:t>
            </a:r>
            <a:r>
              <a:rPr sz="2700" baseline="1543" dirty="0">
                <a:latin typeface="Courier New"/>
                <a:cs typeface="Courier New"/>
              </a:rPr>
              <a:t>x6</a:t>
            </a:r>
            <a:r>
              <a:rPr sz="2700" spc="-22" baseline="1543" dirty="0">
                <a:latin typeface="Courier New"/>
                <a:cs typeface="Courier New"/>
              </a:rPr>
              <a:t> </a:t>
            </a:r>
            <a:r>
              <a:rPr sz="2700" baseline="1543" dirty="0">
                <a:latin typeface="Courier New"/>
                <a:cs typeface="Courier New"/>
              </a:rPr>
              <a:t>x5</a:t>
            </a:r>
            <a:r>
              <a:rPr sz="2700" spc="-37" baseline="1543" dirty="0">
                <a:latin typeface="Courier New"/>
                <a:cs typeface="Courier New"/>
              </a:rPr>
              <a:t> </a:t>
            </a:r>
            <a:r>
              <a:rPr sz="2700" baseline="1543" dirty="0">
                <a:latin typeface="Courier New"/>
                <a:cs typeface="Courier New"/>
              </a:rPr>
              <a:t>x4</a:t>
            </a:r>
            <a:r>
              <a:rPr sz="2700" spc="-15" baseline="1543" dirty="0">
                <a:latin typeface="Courier New"/>
                <a:cs typeface="Courier New"/>
              </a:rPr>
              <a:t> </a:t>
            </a:r>
            <a:r>
              <a:rPr sz="1800" dirty="0">
                <a:latin typeface="Courier New"/>
                <a:cs typeface="Courier New"/>
              </a:rPr>
              <a:t>sw</a:t>
            </a:r>
            <a:r>
              <a:rPr sz="1800" spc="-25" dirty="0">
                <a:latin typeface="Courier New"/>
                <a:cs typeface="Courier New"/>
              </a:rPr>
              <a:t> </a:t>
            </a:r>
            <a:r>
              <a:rPr sz="1800" dirty="0">
                <a:latin typeface="Courier New"/>
                <a:cs typeface="Courier New"/>
              </a:rPr>
              <a:t>x0</a:t>
            </a:r>
            <a:r>
              <a:rPr sz="1800" spc="-25" dirty="0">
                <a:latin typeface="Courier New"/>
                <a:cs typeface="Courier New"/>
              </a:rPr>
              <a:t> </a:t>
            </a:r>
            <a:r>
              <a:rPr sz="1800" spc="-10" dirty="0">
                <a:latin typeface="Courier New"/>
                <a:cs typeface="Courier New"/>
              </a:rPr>
              <a:t>(x13)</a:t>
            </a:r>
            <a:endParaRPr sz="1800">
              <a:latin typeface="Courier New"/>
              <a:cs typeface="Courier New"/>
            </a:endParaRPr>
          </a:p>
        </p:txBody>
      </p:sp>
      <p:sp>
        <p:nvSpPr>
          <p:cNvPr id="13" name="object 13"/>
          <p:cNvSpPr txBox="1"/>
          <p:nvPr/>
        </p:nvSpPr>
        <p:spPr>
          <a:xfrm>
            <a:off x="7137272" y="4677282"/>
            <a:ext cx="2073275" cy="574040"/>
          </a:xfrm>
          <a:prstGeom prst="rect">
            <a:avLst/>
          </a:prstGeom>
        </p:spPr>
        <p:txBody>
          <a:bodyPr vert="horz" wrap="square" lIns="0" tIns="12700" rIns="0" bIns="0" rtlCol="0">
            <a:spAutoFit/>
          </a:bodyPr>
          <a:lstStyle/>
          <a:p>
            <a:pPr marL="12700" marR="5080">
              <a:lnSpc>
                <a:spcPct val="100000"/>
              </a:lnSpc>
              <a:spcBef>
                <a:spcPts val="100"/>
              </a:spcBef>
            </a:pPr>
            <a:r>
              <a:rPr sz="1800" b="1" dirty="0">
                <a:latin typeface="Calibri"/>
                <a:cs typeface="Calibri"/>
              </a:rPr>
              <a:t>Load</a:t>
            </a:r>
            <a:r>
              <a:rPr sz="1800" b="1" spc="-5" dirty="0">
                <a:latin typeface="Calibri"/>
                <a:cs typeface="Calibri"/>
              </a:rPr>
              <a:t> </a:t>
            </a:r>
            <a:r>
              <a:rPr sz="1800" b="1" dirty="0">
                <a:latin typeface="Calibri"/>
                <a:cs typeface="Calibri"/>
              </a:rPr>
              <a:t>occupies</a:t>
            </a:r>
            <a:r>
              <a:rPr sz="1800" b="1" spc="-35" dirty="0">
                <a:latin typeface="Calibri"/>
                <a:cs typeface="Calibri"/>
              </a:rPr>
              <a:t> </a:t>
            </a:r>
            <a:r>
              <a:rPr sz="1800" b="1" spc="-10" dirty="0">
                <a:latin typeface="Calibri"/>
                <a:cs typeface="Calibri"/>
              </a:rPr>
              <a:t>unified </a:t>
            </a:r>
            <a:r>
              <a:rPr sz="1800" b="1" dirty="0">
                <a:latin typeface="Calibri"/>
                <a:cs typeface="Calibri"/>
              </a:rPr>
              <a:t>memory</a:t>
            </a:r>
            <a:r>
              <a:rPr sz="1800" b="1" spc="-30" dirty="0">
                <a:latin typeface="Calibri"/>
                <a:cs typeface="Calibri"/>
              </a:rPr>
              <a:t> </a:t>
            </a:r>
            <a:r>
              <a:rPr sz="1800" b="1" dirty="0">
                <a:latin typeface="Calibri"/>
                <a:cs typeface="Calibri"/>
              </a:rPr>
              <a:t>read</a:t>
            </a:r>
            <a:r>
              <a:rPr sz="1800" b="1" spc="-10" dirty="0">
                <a:latin typeface="Calibri"/>
                <a:cs typeface="Calibri"/>
              </a:rPr>
              <a:t> </a:t>
            </a:r>
            <a:r>
              <a:rPr sz="1800" b="1" spc="-20" dirty="0">
                <a:latin typeface="Calibri"/>
                <a:cs typeface="Calibri"/>
              </a:rPr>
              <a:t>port</a:t>
            </a:r>
            <a:endParaRPr sz="1800">
              <a:latin typeface="Calibri"/>
              <a:cs typeface="Calibri"/>
            </a:endParaRPr>
          </a:p>
        </p:txBody>
      </p:sp>
      <p:sp>
        <p:nvSpPr>
          <p:cNvPr id="14" name="object 14"/>
          <p:cNvSpPr txBox="1"/>
          <p:nvPr/>
        </p:nvSpPr>
        <p:spPr>
          <a:xfrm>
            <a:off x="1718564" y="4677282"/>
            <a:ext cx="2110740" cy="574040"/>
          </a:xfrm>
          <a:prstGeom prst="rect">
            <a:avLst/>
          </a:prstGeom>
        </p:spPr>
        <p:txBody>
          <a:bodyPr vert="horz" wrap="square" lIns="0" tIns="12700" rIns="0" bIns="0" rtlCol="0">
            <a:spAutoFit/>
          </a:bodyPr>
          <a:lstStyle/>
          <a:p>
            <a:pPr marL="12700" marR="5080">
              <a:lnSpc>
                <a:spcPct val="100000"/>
              </a:lnSpc>
              <a:spcBef>
                <a:spcPts val="100"/>
              </a:spcBef>
            </a:pPr>
            <a:r>
              <a:rPr sz="1800" b="1" dirty="0">
                <a:solidFill>
                  <a:srgbClr val="FF0000"/>
                </a:solidFill>
                <a:latin typeface="Calibri"/>
                <a:cs typeface="Calibri"/>
              </a:rPr>
              <a:t>Fetch</a:t>
            </a:r>
            <a:r>
              <a:rPr sz="1800" b="1" spc="-65" dirty="0">
                <a:solidFill>
                  <a:srgbClr val="FF0000"/>
                </a:solidFill>
                <a:latin typeface="Calibri"/>
                <a:cs typeface="Calibri"/>
              </a:rPr>
              <a:t> </a:t>
            </a:r>
            <a:r>
              <a:rPr sz="1800" b="1" dirty="0">
                <a:solidFill>
                  <a:srgbClr val="FF0000"/>
                </a:solidFill>
                <a:latin typeface="Calibri"/>
                <a:cs typeface="Calibri"/>
              </a:rPr>
              <a:t>is</a:t>
            </a:r>
            <a:r>
              <a:rPr sz="1800" b="1" spc="-50" dirty="0">
                <a:solidFill>
                  <a:srgbClr val="FF0000"/>
                </a:solidFill>
                <a:latin typeface="Calibri"/>
                <a:cs typeface="Calibri"/>
              </a:rPr>
              <a:t> </a:t>
            </a:r>
            <a:r>
              <a:rPr sz="1800" b="1" dirty="0">
                <a:solidFill>
                  <a:srgbClr val="FF0000"/>
                </a:solidFill>
                <a:latin typeface="Calibri"/>
                <a:cs typeface="Calibri"/>
              </a:rPr>
              <a:t>blocked</a:t>
            </a:r>
            <a:r>
              <a:rPr sz="1800" b="1" spc="-50" dirty="0">
                <a:solidFill>
                  <a:srgbClr val="FF0000"/>
                </a:solidFill>
                <a:latin typeface="Calibri"/>
                <a:cs typeface="Calibri"/>
              </a:rPr>
              <a:t> </a:t>
            </a:r>
            <a:r>
              <a:rPr sz="1800" b="1" spc="-20" dirty="0">
                <a:solidFill>
                  <a:srgbClr val="FF0000"/>
                </a:solidFill>
                <a:latin typeface="Calibri"/>
                <a:cs typeface="Calibri"/>
              </a:rPr>
              <a:t>with </a:t>
            </a:r>
            <a:r>
              <a:rPr sz="1800" b="1" dirty="0">
                <a:solidFill>
                  <a:srgbClr val="FF0000"/>
                </a:solidFill>
                <a:latin typeface="Calibri"/>
                <a:cs typeface="Calibri"/>
              </a:rPr>
              <a:t>no</a:t>
            </a:r>
            <a:r>
              <a:rPr sz="1800" b="1" spc="-35" dirty="0">
                <a:solidFill>
                  <a:srgbClr val="FF0000"/>
                </a:solidFill>
                <a:latin typeface="Calibri"/>
                <a:cs typeface="Calibri"/>
              </a:rPr>
              <a:t> </a:t>
            </a:r>
            <a:r>
              <a:rPr sz="1800" b="1" dirty="0">
                <a:solidFill>
                  <a:srgbClr val="FF0000"/>
                </a:solidFill>
                <a:latin typeface="Calibri"/>
                <a:cs typeface="Calibri"/>
              </a:rPr>
              <a:t>access</a:t>
            </a:r>
            <a:r>
              <a:rPr sz="1800" b="1" spc="-25" dirty="0">
                <a:solidFill>
                  <a:srgbClr val="FF0000"/>
                </a:solidFill>
                <a:latin typeface="Calibri"/>
                <a:cs typeface="Calibri"/>
              </a:rPr>
              <a:t> </a:t>
            </a:r>
            <a:r>
              <a:rPr sz="1800" b="1" dirty="0">
                <a:solidFill>
                  <a:srgbClr val="FF0000"/>
                </a:solidFill>
                <a:latin typeface="Calibri"/>
                <a:cs typeface="Calibri"/>
              </a:rPr>
              <a:t>to</a:t>
            </a:r>
            <a:r>
              <a:rPr sz="1800" b="1" spc="-45" dirty="0">
                <a:solidFill>
                  <a:srgbClr val="FF0000"/>
                </a:solidFill>
                <a:latin typeface="Calibri"/>
                <a:cs typeface="Calibri"/>
              </a:rPr>
              <a:t> </a:t>
            </a:r>
            <a:r>
              <a:rPr sz="1800" b="1" dirty="0">
                <a:solidFill>
                  <a:srgbClr val="FF0000"/>
                </a:solidFill>
                <a:latin typeface="Calibri"/>
                <a:cs typeface="Calibri"/>
              </a:rPr>
              <a:t>read</a:t>
            </a:r>
            <a:r>
              <a:rPr sz="1800" b="1" spc="-20" dirty="0">
                <a:solidFill>
                  <a:srgbClr val="FF0000"/>
                </a:solidFill>
                <a:latin typeface="Calibri"/>
                <a:cs typeface="Calibri"/>
              </a:rPr>
              <a:t> port</a:t>
            </a:r>
            <a:endParaRPr sz="1800">
              <a:latin typeface="Calibri"/>
              <a:cs typeface="Calibri"/>
            </a:endParaRPr>
          </a:p>
        </p:txBody>
      </p:sp>
      <p:grpSp>
        <p:nvGrpSpPr>
          <p:cNvPr id="15" name="object 15"/>
          <p:cNvGrpSpPr/>
          <p:nvPr/>
        </p:nvGrpSpPr>
        <p:grpSpPr>
          <a:xfrm>
            <a:off x="1633507" y="2546147"/>
            <a:ext cx="1526540" cy="744220"/>
            <a:chOff x="1633507" y="2546147"/>
            <a:chExt cx="1526540" cy="744220"/>
          </a:xfrm>
        </p:grpSpPr>
        <p:sp>
          <p:nvSpPr>
            <p:cNvPr id="16" name="object 16"/>
            <p:cNvSpPr/>
            <p:nvPr/>
          </p:nvSpPr>
          <p:spPr>
            <a:xfrm>
              <a:off x="1639857" y="2552497"/>
              <a:ext cx="1513840" cy="731520"/>
            </a:xfrm>
            <a:custGeom>
              <a:avLst/>
              <a:gdLst/>
              <a:ahLst/>
              <a:cxnLst/>
              <a:rect l="l" t="t" r="r" b="b"/>
              <a:pathLst>
                <a:path w="1513839" h="731520">
                  <a:moveTo>
                    <a:pt x="1188126" y="0"/>
                  </a:moveTo>
                  <a:lnTo>
                    <a:pt x="1136170" y="2791"/>
                  </a:lnTo>
                  <a:lnTo>
                    <a:pt x="1087499" y="15922"/>
                  </a:lnTo>
                  <a:lnTo>
                    <a:pt x="1046065" y="39191"/>
                  </a:lnTo>
                  <a:lnTo>
                    <a:pt x="1034676" y="30414"/>
                  </a:lnTo>
                  <a:lnTo>
                    <a:pt x="1021919" y="22601"/>
                  </a:lnTo>
                  <a:lnTo>
                    <a:pt x="1007899" y="15813"/>
                  </a:lnTo>
                  <a:lnTo>
                    <a:pt x="992725" y="10108"/>
                  </a:lnTo>
                  <a:lnTo>
                    <a:pt x="945923" y="521"/>
                  </a:lnTo>
                  <a:lnTo>
                    <a:pt x="898603" y="986"/>
                  </a:lnTo>
                  <a:lnTo>
                    <a:pt x="854147" y="10766"/>
                  </a:lnTo>
                  <a:lnTo>
                    <a:pt x="815941" y="29123"/>
                  </a:lnTo>
                  <a:lnTo>
                    <a:pt x="787366" y="55320"/>
                  </a:lnTo>
                  <a:lnTo>
                    <a:pt x="777418" y="49275"/>
                  </a:lnTo>
                  <a:lnTo>
                    <a:pt x="696900" y="22779"/>
                  </a:lnTo>
                  <a:lnTo>
                    <a:pt x="648602" y="19957"/>
                  </a:lnTo>
                  <a:lnTo>
                    <a:pt x="601454" y="25284"/>
                  </a:lnTo>
                  <a:lnTo>
                    <a:pt x="557872" y="38273"/>
                  </a:lnTo>
                  <a:lnTo>
                    <a:pt x="520274" y="58438"/>
                  </a:lnTo>
                  <a:lnTo>
                    <a:pt x="491075" y="85292"/>
                  </a:lnTo>
                  <a:lnTo>
                    <a:pt x="455487" y="74068"/>
                  </a:lnTo>
                  <a:lnTo>
                    <a:pt x="417828" y="66940"/>
                  </a:lnTo>
                  <a:lnTo>
                    <a:pt x="378882" y="64003"/>
                  </a:lnTo>
                  <a:lnTo>
                    <a:pt x="339437" y="65353"/>
                  </a:lnTo>
                  <a:lnTo>
                    <a:pt x="286494" y="74221"/>
                  </a:lnTo>
                  <a:lnTo>
                    <a:pt x="239515" y="90220"/>
                  </a:lnTo>
                  <a:lnTo>
                    <a:pt x="199718" y="112302"/>
                  </a:lnTo>
                  <a:lnTo>
                    <a:pt x="168322" y="139418"/>
                  </a:lnTo>
                  <a:lnTo>
                    <a:pt x="135616" y="204559"/>
                  </a:lnTo>
                  <a:lnTo>
                    <a:pt x="136745" y="240486"/>
                  </a:lnTo>
                  <a:lnTo>
                    <a:pt x="135475" y="242772"/>
                  </a:lnTo>
                  <a:lnTo>
                    <a:pt x="68657" y="258266"/>
                  </a:lnTo>
                  <a:lnTo>
                    <a:pt x="19651" y="292048"/>
                  </a:lnTo>
                  <a:lnTo>
                    <a:pt x="0" y="329864"/>
                  </a:lnTo>
                  <a:lnTo>
                    <a:pt x="3696" y="368359"/>
                  </a:lnTo>
                  <a:lnTo>
                    <a:pt x="28991" y="403115"/>
                  </a:lnTo>
                  <a:lnTo>
                    <a:pt x="74134" y="429716"/>
                  </a:lnTo>
                  <a:lnTo>
                    <a:pt x="54092" y="447240"/>
                  </a:lnTo>
                  <a:lnTo>
                    <a:pt x="40479" y="466943"/>
                  </a:lnTo>
                  <a:lnTo>
                    <a:pt x="33629" y="488098"/>
                  </a:lnTo>
                  <a:lnTo>
                    <a:pt x="33875" y="509980"/>
                  </a:lnTo>
                  <a:lnTo>
                    <a:pt x="52706" y="547748"/>
                  </a:lnTo>
                  <a:lnTo>
                    <a:pt x="90898" y="576861"/>
                  </a:lnTo>
                  <a:lnTo>
                    <a:pt x="142996" y="594472"/>
                  </a:lnTo>
                  <a:lnTo>
                    <a:pt x="203547" y="597737"/>
                  </a:lnTo>
                  <a:lnTo>
                    <a:pt x="206341" y="601039"/>
                  </a:lnTo>
                  <a:lnTo>
                    <a:pt x="239180" y="629989"/>
                  </a:lnTo>
                  <a:lnTo>
                    <a:pt x="278886" y="653337"/>
                  </a:lnTo>
                  <a:lnTo>
                    <a:pt x="323967" y="670835"/>
                  </a:lnTo>
                  <a:lnTo>
                    <a:pt x="372933" y="682239"/>
                  </a:lnTo>
                  <a:lnTo>
                    <a:pt x="424292" y="687303"/>
                  </a:lnTo>
                  <a:lnTo>
                    <a:pt x="476553" y="685781"/>
                  </a:lnTo>
                  <a:lnTo>
                    <a:pt x="528225" y="677428"/>
                  </a:lnTo>
                  <a:lnTo>
                    <a:pt x="577816" y="661999"/>
                  </a:lnTo>
                  <a:lnTo>
                    <a:pt x="603341" y="683015"/>
                  </a:lnTo>
                  <a:lnTo>
                    <a:pt x="633712" y="700686"/>
                  </a:lnTo>
                  <a:lnTo>
                    <a:pt x="668202" y="714666"/>
                  </a:lnTo>
                  <a:lnTo>
                    <a:pt x="706086" y="724610"/>
                  </a:lnTo>
                  <a:lnTo>
                    <a:pt x="759878" y="731051"/>
                  </a:lnTo>
                  <a:lnTo>
                    <a:pt x="812744" y="729345"/>
                  </a:lnTo>
                  <a:lnTo>
                    <a:pt x="862917" y="720118"/>
                  </a:lnTo>
                  <a:lnTo>
                    <a:pt x="908631" y="703992"/>
                  </a:lnTo>
                  <a:lnTo>
                    <a:pt x="948121" y="681593"/>
                  </a:lnTo>
                  <a:lnTo>
                    <a:pt x="979619" y="653544"/>
                  </a:lnTo>
                  <a:lnTo>
                    <a:pt x="1001361" y="620470"/>
                  </a:lnTo>
                  <a:lnTo>
                    <a:pt x="1026017" y="629128"/>
                  </a:lnTo>
                  <a:lnTo>
                    <a:pt x="1052113" y="635440"/>
                  </a:lnTo>
                  <a:lnTo>
                    <a:pt x="1079281" y="639347"/>
                  </a:lnTo>
                  <a:lnTo>
                    <a:pt x="1107152" y="640790"/>
                  </a:lnTo>
                  <a:lnTo>
                    <a:pt x="1161130" y="636279"/>
                  </a:lnTo>
                  <a:lnTo>
                    <a:pt x="1209749" y="623080"/>
                  </a:lnTo>
                  <a:lnTo>
                    <a:pt x="1251059" y="602452"/>
                  </a:lnTo>
                  <a:lnTo>
                    <a:pt x="1283108" y="575653"/>
                  </a:lnTo>
                  <a:lnTo>
                    <a:pt x="1311622" y="508583"/>
                  </a:lnTo>
                  <a:lnTo>
                    <a:pt x="1341449" y="504477"/>
                  </a:lnTo>
                  <a:lnTo>
                    <a:pt x="1397293" y="489027"/>
                  </a:lnTo>
                  <a:lnTo>
                    <a:pt x="1467572" y="448172"/>
                  </a:lnTo>
                  <a:lnTo>
                    <a:pt x="1498015" y="412985"/>
                  </a:lnTo>
                  <a:lnTo>
                    <a:pt x="1513536" y="374375"/>
                  </a:lnTo>
                  <a:lnTo>
                    <a:pt x="1513721" y="334433"/>
                  </a:lnTo>
                  <a:lnTo>
                    <a:pt x="1498158" y="295245"/>
                  </a:lnTo>
                  <a:lnTo>
                    <a:pt x="1466435" y="258901"/>
                  </a:lnTo>
                  <a:lnTo>
                    <a:pt x="1469737" y="253694"/>
                  </a:lnTo>
                  <a:lnTo>
                    <a:pt x="1472658" y="248233"/>
                  </a:lnTo>
                  <a:lnTo>
                    <a:pt x="1474944" y="242772"/>
                  </a:lnTo>
                  <a:lnTo>
                    <a:pt x="1481294" y="203547"/>
                  </a:lnTo>
                  <a:lnTo>
                    <a:pt x="1469173" y="166322"/>
                  </a:lnTo>
                  <a:lnTo>
                    <a:pt x="1440745" y="133583"/>
                  </a:lnTo>
                  <a:lnTo>
                    <a:pt x="1398175" y="107818"/>
                  </a:lnTo>
                  <a:lnTo>
                    <a:pt x="1343626" y="91515"/>
                  </a:lnTo>
                  <a:lnTo>
                    <a:pt x="1335940" y="72957"/>
                  </a:lnTo>
                  <a:lnTo>
                    <a:pt x="1323576" y="55637"/>
                  </a:lnTo>
                  <a:lnTo>
                    <a:pt x="1306853" y="39937"/>
                  </a:lnTo>
                  <a:lnTo>
                    <a:pt x="1286095" y="26237"/>
                  </a:lnTo>
                  <a:lnTo>
                    <a:pt x="1239418" y="7748"/>
                  </a:lnTo>
                  <a:lnTo>
                    <a:pt x="1188126" y="0"/>
                  </a:lnTo>
                  <a:close/>
                </a:path>
              </a:pathLst>
            </a:custGeom>
            <a:solidFill>
              <a:srgbClr val="4471C4"/>
            </a:solidFill>
          </p:spPr>
          <p:txBody>
            <a:bodyPr wrap="square" lIns="0" tIns="0" rIns="0" bIns="0" rtlCol="0"/>
            <a:lstStyle/>
            <a:p>
              <a:endParaRPr/>
            </a:p>
          </p:txBody>
        </p:sp>
        <p:sp>
          <p:nvSpPr>
            <p:cNvPr id="17" name="object 17"/>
            <p:cNvSpPr/>
            <p:nvPr/>
          </p:nvSpPr>
          <p:spPr>
            <a:xfrm>
              <a:off x="1639857" y="2552497"/>
              <a:ext cx="1513840" cy="731520"/>
            </a:xfrm>
            <a:custGeom>
              <a:avLst/>
              <a:gdLst/>
              <a:ahLst/>
              <a:cxnLst/>
              <a:rect l="l" t="t" r="r" b="b"/>
              <a:pathLst>
                <a:path w="1513839" h="731520">
                  <a:moveTo>
                    <a:pt x="136745" y="240486"/>
                  </a:moveTo>
                  <a:lnTo>
                    <a:pt x="146549" y="170520"/>
                  </a:lnTo>
                  <a:lnTo>
                    <a:pt x="199718" y="112302"/>
                  </a:lnTo>
                  <a:lnTo>
                    <a:pt x="239515" y="90220"/>
                  </a:lnTo>
                  <a:lnTo>
                    <a:pt x="286494" y="74221"/>
                  </a:lnTo>
                  <a:lnTo>
                    <a:pt x="339437" y="65353"/>
                  </a:lnTo>
                  <a:lnTo>
                    <a:pt x="378882" y="64003"/>
                  </a:lnTo>
                  <a:lnTo>
                    <a:pt x="417828" y="66940"/>
                  </a:lnTo>
                  <a:lnTo>
                    <a:pt x="455487" y="74068"/>
                  </a:lnTo>
                  <a:lnTo>
                    <a:pt x="491075" y="85292"/>
                  </a:lnTo>
                  <a:lnTo>
                    <a:pt x="520274" y="58438"/>
                  </a:lnTo>
                  <a:lnTo>
                    <a:pt x="557872" y="38273"/>
                  </a:lnTo>
                  <a:lnTo>
                    <a:pt x="601454" y="25284"/>
                  </a:lnTo>
                  <a:lnTo>
                    <a:pt x="648602" y="19957"/>
                  </a:lnTo>
                  <a:lnTo>
                    <a:pt x="696900" y="22779"/>
                  </a:lnTo>
                  <a:lnTo>
                    <a:pt x="743932" y="34238"/>
                  </a:lnTo>
                  <a:lnTo>
                    <a:pt x="787366" y="55320"/>
                  </a:lnTo>
                  <a:lnTo>
                    <a:pt x="815941" y="29123"/>
                  </a:lnTo>
                  <a:lnTo>
                    <a:pt x="854147" y="10766"/>
                  </a:lnTo>
                  <a:lnTo>
                    <a:pt x="898603" y="986"/>
                  </a:lnTo>
                  <a:lnTo>
                    <a:pt x="945923" y="521"/>
                  </a:lnTo>
                  <a:lnTo>
                    <a:pt x="992725" y="10108"/>
                  </a:lnTo>
                  <a:lnTo>
                    <a:pt x="1007899" y="15813"/>
                  </a:lnTo>
                  <a:lnTo>
                    <a:pt x="1021919" y="22601"/>
                  </a:lnTo>
                  <a:lnTo>
                    <a:pt x="1034676" y="30414"/>
                  </a:lnTo>
                  <a:lnTo>
                    <a:pt x="1046065" y="39191"/>
                  </a:lnTo>
                  <a:lnTo>
                    <a:pt x="1087499" y="15922"/>
                  </a:lnTo>
                  <a:lnTo>
                    <a:pt x="1136170" y="2791"/>
                  </a:lnTo>
                  <a:lnTo>
                    <a:pt x="1188126" y="0"/>
                  </a:lnTo>
                  <a:lnTo>
                    <a:pt x="1239418" y="7748"/>
                  </a:lnTo>
                  <a:lnTo>
                    <a:pt x="1286095" y="26237"/>
                  </a:lnTo>
                  <a:lnTo>
                    <a:pt x="1323576" y="55637"/>
                  </a:lnTo>
                  <a:lnTo>
                    <a:pt x="1343626" y="91515"/>
                  </a:lnTo>
                  <a:lnTo>
                    <a:pt x="1398175" y="107818"/>
                  </a:lnTo>
                  <a:lnTo>
                    <a:pt x="1440745" y="133583"/>
                  </a:lnTo>
                  <a:lnTo>
                    <a:pt x="1469173" y="166322"/>
                  </a:lnTo>
                  <a:lnTo>
                    <a:pt x="1481294" y="203547"/>
                  </a:lnTo>
                  <a:lnTo>
                    <a:pt x="1474944" y="242772"/>
                  </a:lnTo>
                  <a:lnTo>
                    <a:pt x="1472658" y="248233"/>
                  </a:lnTo>
                  <a:lnTo>
                    <a:pt x="1469737" y="253694"/>
                  </a:lnTo>
                  <a:lnTo>
                    <a:pt x="1466435" y="258901"/>
                  </a:lnTo>
                  <a:lnTo>
                    <a:pt x="1498158" y="295245"/>
                  </a:lnTo>
                  <a:lnTo>
                    <a:pt x="1513721" y="334433"/>
                  </a:lnTo>
                  <a:lnTo>
                    <a:pt x="1513536" y="374375"/>
                  </a:lnTo>
                  <a:lnTo>
                    <a:pt x="1498015" y="412985"/>
                  </a:lnTo>
                  <a:lnTo>
                    <a:pt x="1467572" y="448172"/>
                  </a:lnTo>
                  <a:lnTo>
                    <a:pt x="1422620" y="477849"/>
                  </a:lnTo>
                  <a:lnTo>
                    <a:pt x="1370121" y="497931"/>
                  </a:lnTo>
                  <a:lnTo>
                    <a:pt x="1311622" y="508583"/>
                  </a:lnTo>
                  <a:lnTo>
                    <a:pt x="1303946" y="543943"/>
                  </a:lnTo>
                  <a:lnTo>
                    <a:pt x="1251059" y="602452"/>
                  </a:lnTo>
                  <a:lnTo>
                    <a:pt x="1209749" y="623080"/>
                  </a:lnTo>
                  <a:lnTo>
                    <a:pt x="1161130" y="636279"/>
                  </a:lnTo>
                  <a:lnTo>
                    <a:pt x="1107152" y="640790"/>
                  </a:lnTo>
                  <a:lnTo>
                    <a:pt x="1079281" y="639347"/>
                  </a:lnTo>
                  <a:lnTo>
                    <a:pt x="1052113" y="635440"/>
                  </a:lnTo>
                  <a:lnTo>
                    <a:pt x="1026017" y="629128"/>
                  </a:lnTo>
                  <a:lnTo>
                    <a:pt x="1001361" y="620470"/>
                  </a:lnTo>
                  <a:lnTo>
                    <a:pt x="979619" y="653544"/>
                  </a:lnTo>
                  <a:lnTo>
                    <a:pt x="948121" y="681593"/>
                  </a:lnTo>
                  <a:lnTo>
                    <a:pt x="908631" y="703992"/>
                  </a:lnTo>
                  <a:lnTo>
                    <a:pt x="862917" y="720118"/>
                  </a:lnTo>
                  <a:lnTo>
                    <a:pt x="812744" y="729345"/>
                  </a:lnTo>
                  <a:lnTo>
                    <a:pt x="759878" y="731051"/>
                  </a:lnTo>
                  <a:lnTo>
                    <a:pt x="706086" y="724610"/>
                  </a:lnTo>
                  <a:lnTo>
                    <a:pt x="668202" y="714666"/>
                  </a:lnTo>
                  <a:lnTo>
                    <a:pt x="633712" y="700686"/>
                  </a:lnTo>
                  <a:lnTo>
                    <a:pt x="603341" y="683015"/>
                  </a:lnTo>
                  <a:lnTo>
                    <a:pt x="577816" y="661999"/>
                  </a:lnTo>
                  <a:lnTo>
                    <a:pt x="528225" y="677428"/>
                  </a:lnTo>
                  <a:lnTo>
                    <a:pt x="476553" y="685781"/>
                  </a:lnTo>
                  <a:lnTo>
                    <a:pt x="424292" y="687303"/>
                  </a:lnTo>
                  <a:lnTo>
                    <a:pt x="372933" y="682239"/>
                  </a:lnTo>
                  <a:lnTo>
                    <a:pt x="323967" y="670835"/>
                  </a:lnTo>
                  <a:lnTo>
                    <a:pt x="278886" y="653337"/>
                  </a:lnTo>
                  <a:lnTo>
                    <a:pt x="239180" y="629989"/>
                  </a:lnTo>
                  <a:lnTo>
                    <a:pt x="206341" y="601039"/>
                  </a:lnTo>
                  <a:lnTo>
                    <a:pt x="205452" y="599896"/>
                  </a:lnTo>
                  <a:lnTo>
                    <a:pt x="204436" y="598880"/>
                  </a:lnTo>
                  <a:lnTo>
                    <a:pt x="203547" y="597737"/>
                  </a:lnTo>
                  <a:lnTo>
                    <a:pt x="142996" y="594472"/>
                  </a:lnTo>
                  <a:lnTo>
                    <a:pt x="90898" y="576861"/>
                  </a:lnTo>
                  <a:lnTo>
                    <a:pt x="52706" y="547748"/>
                  </a:lnTo>
                  <a:lnTo>
                    <a:pt x="33875" y="509980"/>
                  </a:lnTo>
                  <a:lnTo>
                    <a:pt x="33629" y="488098"/>
                  </a:lnTo>
                  <a:lnTo>
                    <a:pt x="40479" y="466943"/>
                  </a:lnTo>
                  <a:lnTo>
                    <a:pt x="54092" y="447240"/>
                  </a:lnTo>
                  <a:lnTo>
                    <a:pt x="74134" y="429716"/>
                  </a:lnTo>
                  <a:lnTo>
                    <a:pt x="28991" y="403115"/>
                  </a:lnTo>
                  <a:lnTo>
                    <a:pt x="3696" y="368359"/>
                  </a:lnTo>
                  <a:lnTo>
                    <a:pt x="0" y="329864"/>
                  </a:lnTo>
                  <a:lnTo>
                    <a:pt x="19651" y="292048"/>
                  </a:lnTo>
                  <a:lnTo>
                    <a:pt x="41302" y="273133"/>
                  </a:lnTo>
                  <a:lnTo>
                    <a:pt x="68657" y="258266"/>
                  </a:lnTo>
                  <a:lnTo>
                    <a:pt x="100464" y="247971"/>
                  </a:lnTo>
                  <a:lnTo>
                    <a:pt x="135475" y="242772"/>
                  </a:lnTo>
                  <a:lnTo>
                    <a:pt x="136745" y="240486"/>
                  </a:lnTo>
                  <a:close/>
                </a:path>
                <a:path w="1513839" h="731520">
                  <a:moveTo>
                    <a:pt x="164558" y="440384"/>
                  </a:moveTo>
                  <a:lnTo>
                    <a:pt x="141380" y="440441"/>
                  </a:lnTo>
                  <a:lnTo>
                    <a:pt x="118584" y="438177"/>
                  </a:lnTo>
                  <a:lnTo>
                    <a:pt x="96549" y="433651"/>
                  </a:lnTo>
                  <a:lnTo>
                    <a:pt x="75658" y="426922"/>
                  </a:lnTo>
                </a:path>
                <a:path w="1513839" h="731520">
                  <a:moveTo>
                    <a:pt x="242917" y="588085"/>
                  </a:moveTo>
                  <a:lnTo>
                    <a:pt x="233469" y="590347"/>
                  </a:lnTo>
                  <a:lnTo>
                    <a:pt x="223819" y="592180"/>
                  </a:lnTo>
                  <a:lnTo>
                    <a:pt x="214002" y="593585"/>
                  </a:lnTo>
                  <a:lnTo>
                    <a:pt x="204055" y="594562"/>
                  </a:lnTo>
                </a:path>
                <a:path w="1513839" h="731520">
                  <a:moveTo>
                    <a:pt x="577816" y="659078"/>
                  </a:moveTo>
                  <a:lnTo>
                    <a:pt x="571055" y="652009"/>
                  </a:lnTo>
                  <a:lnTo>
                    <a:pt x="564878" y="644727"/>
                  </a:lnTo>
                  <a:lnTo>
                    <a:pt x="559296" y="637254"/>
                  </a:lnTo>
                  <a:lnTo>
                    <a:pt x="554321" y="629614"/>
                  </a:lnTo>
                </a:path>
                <a:path w="1513839" h="731520">
                  <a:moveTo>
                    <a:pt x="1010759" y="585545"/>
                  </a:moveTo>
                  <a:lnTo>
                    <a:pt x="1009453" y="593784"/>
                  </a:lnTo>
                  <a:lnTo>
                    <a:pt x="1007457" y="601928"/>
                  </a:lnTo>
                  <a:lnTo>
                    <a:pt x="1004794" y="609976"/>
                  </a:lnTo>
                  <a:lnTo>
                    <a:pt x="1001488" y="617930"/>
                  </a:lnTo>
                </a:path>
                <a:path w="1513839" h="731520">
                  <a:moveTo>
                    <a:pt x="1196687" y="385901"/>
                  </a:moveTo>
                  <a:lnTo>
                    <a:pt x="1244278" y="407040"/>
                  </a:lnTo>
                  <a:lnTo>
                    <a:pt x="1280332" y="435478"/>
                  </a:lnTo>
                  <a:lnTo>
                    <a:pt x="1303075" y="469322"/>
                  </a:lnTo>
                  <a:lnTo>
                    <a:pt x="1310733" y="506678"/>
                  </a:lnTo>
                </a:path>
                <a:path w="1513839" h="731520">
                  <a:moveTo>
                    <a:pt x="1465673" y="257123"/>
                  </a:moveTo>
                  <a:lnTo>
                    <a:pt x="1456003" y="269868"/>
                  </a:lnTo>
                  <a:lnTo>
                    <a:pt x="1444226" y="281745"/>
                  </a:lnTo>
                  <a:lnTo>
                    <a:pt x="1430472" y="292645"/>
                  </a:lnTo>
                  <a:lnTo>
                    <a:pt x="1414873" y="302462"/>
                  </a:lnTo>
                </a:path>
                <a:path w="1513839" h="731520">
                  <a:moveTo>
                    <a:pt x="1343880" y="88975"/>
                  </a:moveTo>
                  <a:lnTo>
                    <a:pt x="1345785" y="96087"/>
                  </a:lnTo>
                  <a:lnTo>
                    <a:pt x="1346674" y="103199"/>
                  </a:lnTo>
                  <a:lnTo>
                    <a:pt x="1346547" y="110438"/>
                  </a:lnTo>
                </a:path>
                <a:path w="1513839" h="731520">
                  <a:moveTo>
                    <a:pt x="1019649" y="64083"/>
                  </a:moveTo>
                  <a:lnTo>
                    <a:pt x="1025003" y="56798"/>
                  </a:lnTo>
                  <a:lnTo>
                    <a:pt x="1031142" y="49811"/>
                  </a:lnTo>
                  <a:lnTo>
                    <a:pt x="1038044" y="43134"/>
                  </a:lnTo>
                  <a:lnTo>
                    <a:pt x="1045684" y="36778"/>
                  </a:lnTo>
                </a:path>
                <a:path w="1513839" h="731520">
                  <a:moveTo>
                    <a:pt x="776317" y="77037"/>
                  </a:moveTo>
                  <a:lnTo>
                    <a:pt x="778676" y="70990"/>
                  </a:lnTo>
                  <a:lnTo>
                    <a:pt x="781571" y="65051"/>
                  </a:lnTo>
                  <a:lnTo>
                    <a:pt x="785014" y="59231"/>
                  </a:lnTo>
                  <a:lnTo>
                    <a:pt x="789017" y="53542"/>
                  </a:lnTo>
                </a:path>
                <a:path w="1513839" h="731520">
                  <a:moveTo>
                    <a:pt x="490948" y="85038"/>
                  </a:moveTo>
                  <a:lnTo>
                    <a:pt x="503088" y="90056"/>
                  </a:lnTo>
                  <a:lnTo>
                    <a:pt x="514729" y="95563"/>
                  </a:lnTo>
                  <a:lnTo>
                    <a:pt x="525845" y="101522"/>
                  </a:lnTo>
                  <a:lnTo>
                    <a:pt x="536414" y="107898"/>
                  </a:lnTo>
                </a:path>
                <a:path w="1513839" h="731520">
                  <a:moveTo>
                    <a:pt x="144746" y="264489"/>
                  </a:moveTo>
                  <a:lnTo>
                    <a:pt x="141063" y="256615"/>
                  </a:lnTo>
                  <a:lnTo>
                    <a:pt x="138396" y="248614"/>
                  </a:lnTo>
                  <a:lnTo>
                    <a:pt x="136745" y="240486"/>
                  </a:lnTo>
                </a:path>
              </a:pathLst>
            </a:custGeom>
            <a:ln w="12700">
              <a:solidFill>
                <a:srgbClr val="2E528F"/>
              </a:solidFill>
            </a:ln>
          </p:spPr>
          <p:txBody>
            <a:bodyPr wrap="square" lIns="0" tIns="0" rIns="0" bIns="0" rtlCol="0"/>
            <a:lstStyle/>
            <a:p>
              <a:endParaRPr/>
            </a:p>
          </p:txBody>
        </p:sp>
      </p:grpSp>
      <p:sp>
        <p:nvSpPr>
          <p:cNvPr id="18" name="object 18"/>
          <p:cNvSpPr txBox="1"/>
          <p:nvPr/>
        </p:nvSpPr>
        <p:spPr>
          <a:xfrm>
            <a:off x="2144395" y="2734183"/>
            <a:ext cx="40068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FFFFFF"/>
                </a:solidFill>
                <a:latin typeface="Calibri"/>
                <a:cs typeface="Calibri"/>
              </a:rPr>
              <a:t>stall</a:t>
            </a:r>
            <a:endParaRPr sz="1800">
              <a:latin typeface="Calibri"/>
              <a:cs typeface="Calibri"/>
            </a:endParaRPr>
          </a:p>
        </p:txBody>
      </p:sp>
      <p:sp>
        <p:nvSpPr>
          <p:cNvPr id="19" name="object 19"/>
          <p:cNvSpPr txBox="1"/>
          <p:nvPr/>
        </p:nvSpPr>
        <p:spPr>
          <a:xfrm>
            <a:off x="6516116" y="1265301"/>
            <a:ext cx="4460240" cy="1123315"/>
          </a:xfrm>
          <a:prstGeom prst="rect">
            <a:avLst/>
          </a:prstGeom>
        </p:spPr>
        <p:txBody>
          <a:bodyPr vert="horz" wrap="square" lIns="0" tIns="12700" rIns="0" bIns="0" rtlCol="0">
            <a:spAutoFit/>
          </a:bodyPr>
          <a:lstStyle/>
          <a:p>
            <a:pPr marL="12700" marR="5080" algn="just">
              <a:lnSpc>
                <a:spcPct val="100000"/>
              </a:lnSpc>
              <a:spcBef>
                <a:spcPts val="100"/>
              </a:spcBef>
            </a:pPr>
            <a:r>
              <a:rPr sz="2400" b="1" dirty="0">
                <a:latin typeface="Calibri"/>
                <a:cs typeface="Calibri"/>
              </a:rPr>
              <a:t>No</a:t>
            </a:r>
            <a:r>
              <a:rPr sz="2400" b="1" spc="-50" dirty="0">
                <a:latin typeface="Calibri"/>
                <a:cs typeface="Calibri"/>
              </a:rPr>
              <a:t> </a:t>
            </a:r>
            <a:r>
              <a:rPr sz="2400" b="1" dirty="0">
                <a:latin typeface="Calibri"/>
                <a:cs typeface="Calibri"/>
              </a:rPr>
              <a:t>software</a:t>
            </a:r>
            <a:r>
              <a:rPr sz="2400" b="1" spc="-25" dirty="0">
                <a:latin typeface="Calibri"/>
                <a:cs typeface="Calibri"/>
              </a:rPr>
              <a:t> </a:t>
            </a:r>
            <a:r>
              <a:rPr sz="2400" b="1" dirty="0">
                <a:latin typeface="Calibri"/>
                <a:cs typeface="Calibri"/>
              </a:rPr>
              <a:t>or</a:t>
            </a:r>
            <a:r>
              <a:rPr sz="2400" b="1" spc="-35" dirty="0">
                <a:latin typeface="Calibri"/>
                <a:cs typeface="Calibri"/>
              </a:rPr>
              <a:t> </a:t>
            </a:r>
            <a:r>
              <a:rPr sz="2400" b="1" dirty="0">
                <a:latin typeface="Calibri"/>
                <a:cs typeface="Calibri"/>
              </a:rPr>
              <a:t>clever</a:t>
            </a:r>
            <a:r>
              <a:rPr sz="2400" b="1" spc="-30" dirty="0">
                <a:latin typeface="Calibri"/>
                <a:cs typeface="Calibri"/>
              </a:rPr>
              <a:t> </a:t>
            </a:r>
            <a:r>
              <a:rPr sz="2400" b="1" spc="-10" dirty="0">
                <a:latin typeface="Calibri"/>
                <a:cs typeface="Calibri"/>
              </a:rPr>
              <a:t>architectural </a:t>
            </a:r>
            <a:r>
              <a:rPr sz="2400" b="1" dirty="0">
                <a:latin typeface="Calibri"/>
                <a:cs typeface="Calibri"/>
              </a:rPr>
              <a:t>mitigation.</a:t>
            </a:r>
            <a:r>
              <a:rPr sz="2400" b="1" spc="484" dirty="0">
                <a:latin typeface="Calibri"/>
                <a:cs typeface="Calibri"/>
              </a:rPr>
              <a:t> </a:t>
            </a:r>
            <a:r>
              <a:rPr sz="2400" b="1" dirty="0">
                <a:latin typeface="Calibri"/>
                <a:cs typeface="Calibri"/>
              </a:rPr>
              <a:t>Need</a:t>
            </a:r>
            <a:r>
              <a:rPr sz="2400" b="1" spc="-35" dirty="0">
                <a:latin typeface="Calibri"/>
                <a:cs typeface="Calibri"/>
              </a:rPr>
              <a:t> </a:t>
            </a:r>
            <a:r>
              <a:rPr sz="2400" b="1" dirty="0">
                <a:latin typeface="Calibri"/>
                <a:cs typeface="Calibri"/>
              </a:rPr>
              <a:t>two</a:t>
            </a:r>
            <a:r>
              <a:rPr sz="2400" b="1" spc="-15" dirty="0">
                <a:latin typeface="Calibri"/>
                <a:cs typeface="Calibri"/>
              </a:rPr>
              <a:t> </a:t>
            </a:r>
            <a:r>
              <a:rPr sz="2400" b="1" dirty="0">
                <a:latin typeface="Calibri"/>
                <a:cs typeface="Calibri"/>
              </a:rPr>
              <a:t>memories</a:t>
            </a:r>
            <a:r>
              <a:rPr sz="2400" b="1" spc="-40" dirty="0">
                <a:latin typeface="Calibri"/>
                <a:cs typeface="Calibri"/>
              </a:rPr>
              <a:t> </a:t>
            </a:r>
            <a:r>
              <a:rPr sz="2400" b="1" spc="-25" dirty="0">
                <a:latin typeface="Calibri"/>
                <a:cs typeface="Calibri"/>
              </a:rPr>
              <a:t>or </a:t>
            </a:r>
            <a:r>
              <a:rPr sz="2400" b="1" dirty="0">
                <a:latin typeface="Calibri"/>
                <a:cs typeface="Calibri"/>
              </a:rPr>
              <a:t>two</a:t>
            </a:r>
            <a:r>
              <a:rPr sz="2400" b="1" spc="-5" dirty="0">
                <a:latin typeface="Calibri"/>
                <a:cs typeface="Calibri"/>
              </a:rPr>
              <a:t> </a:t>
            </a:r>
            <a:r>
              <a:rPr sz="2400" b="1" dirty="0">
                <a:latin typeface="Calibri"/>
                <a:cs typeface="Calibri"/>
              </a:rPr>
              <a:t>memory</a:t>
            </a:r>
            <a:r>
              <a:rPr sz="2400" b="1" spc="-30" dirty="0">
                <a:latin typeface="Calibri"/>
                <a:cs typeface="Calibri"/>
              </a:rPr>
              <a:t> </a:t>
            </a:r>
            <a:r>
              <a:rPr sz="2400" b="1" spc="-10" dirty="0">
                <a:latin typeface="Calibri"/>
                <a:cs typeface="Calibri"/>
              </a:rPr>
              <a:t>ports.</a:t>
            </a:r>
            <a:endParaRPr sz="2400">
              <a:latin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8929" y="845007"/>
            <a:ext cx="3589654" cy="697230"/>
          </a:xfrm>
          <a:prstGeom prst="rect">
            <a:avLst/>
          </a:prstGeom>
        </p:spPr>
        <p:txBody>
          <a:bodyPr vert="horz" wrap="square" lIns="0" tIns="13335" rIns="0" bIns="0" rtlCol="0">
            <a:spAutoFit/>
          </a:bodyPr>
          <a:lstStyle/>
          <a:p>
            <a:pPr marL="12700">
              <a:lnSpc>
                <a:spcPct val="100000"/>
              </a:lnSpc>
              <a:spcBef>
                <a:spcPts val="105"/>
              </a:spcBef>
            </a:pPr>
            <a:r>
              <a:rPr dirty="0"/>
              <a:t>Control</a:t>
            </a:r>
            <a:r>
              <a:rPr spc="-130" dirty="0"/>
              <a:t> </a:t>
            </a:r>
            <a:r>
              <a:rPr spc="-10" dirty="0"/>
              <a:t>Hazards</a:t>
            </a:r>
          </a:p>
        </p:txBody>
      </p:sp>
      <p:graphicFrame>
        <p:nvGraphicFramePr>
          <p:cNvPr id="3" name="object 3"/>
          <p:cNvGraphicFramePr>
            <a:graphicFrameLocks noGrp="1"/>
          </p:cNvGraphicFramePr>
          <p:nvPr/>
        </p:nvGraphicFramePr>
        <p:xfrm>
          <a:off x="3867530" y="2372604"/>
          <a:ext cx="4728844" cy="2162810"/>
        </p:xfrm>
        <a:graphic>
          <a:graphicData uri="http://schemas.openxmlformats.org/drawingml/2006/table">
            <a:tbl>
              <a:tblPr firstRow="1" bandRow="1">
                <a:tableStyleId>{2D5ABB26-0587-4C30-8999-92F81FD0307C}</a:tableStyleId>
              </a:tblPr>
              <a:tblGrid>
                <a:gridCol w="991869">
                  <a:extLst>
                    <a:ext uri="{9D8B030D-6E8A-4147-A177-3AD203B41FA5}">
                      <a16:colId xmlns:a16="http://schemas.microsoft.com/office/drawing/2014/main" val="20000"/>
                    </a:ext>
                  </a:extLst>
                </a:gridCol>
                <a:gridCol w="960755">
                  <a:extLst>
                    <a:ext uri="{9D8B030D-6E8A-4147-A177-3AD203B41FA5}">
                      <a16:colId xmlns:a16="http://schemas.microsoft.com/office/drawing/2014/main" val="20001"/>
                    </a:ext>
                  </a:extLst>
                </a:gridCol>
                <a:gridCol w="2776220">
                  <a:extLst>
                    <a:ext uri="{9D8B030D-6E8A-4147-A177-3AD203B41FA5}">
                      <a16:colId xmlns:a16="http://schemas.microsoft.com/office/drawing/2014/main" val="20002"/>
                    </a:ext>
                  </a:extLst>
                </a:gridCol>
              </a:tblGrid>
              <a:tr h="532765">
                <a:tc>
                  <a:txBody>
                    <a:bodyPr/>
                    <a:lstStyle/>
                    <a:p>
                      <a:pPr marL="31750">
                        <a:lnSpc>
                          <a:spcPts val="3715"/>
                        </a:lnSpc>
                      </a:pPr>
                      <a:r>
                        <a:rPr sz="3600" spc="-25" dirty="0">
                          <a:latin typeface="Courier New"/>
                          <a:cs typeface="Courier New"/>
                        </a:rPr>
                        <a:t>beq</a:t>
                      </a:r>
                      <a:endParaRPr sz="3600">
                        <a:latin typeface="Courier New"/>
                        <a:cs typeface="Courier New"/>
                      </a:endParaRPr>
                    </a:p>
                  </a:txBody>
                  <a:tcPr marL="0" marR="0" marT="0" marB="0"/>
                </a:tc>
                <a:tc>
                  <a:txBody>
                    <a:bodyPr/>
                    <a:lstStyle/>
                    <a:p>
                      <a:pPr marL="136525">
                        <a:lnSpc>
                          <a:spcPts val="3715"/>
                        </a:lnSpc>
                      </a:pPr>
                      <a:r>
                        <a:rPr sz="3600" spc="-25" dirty="0">
                          <a:latin typeface="Courier New"/>
                          <a:cs typeface="Courier New"/>
                        </a:rPr>
                        <a:t>x16</a:t>
                      </a:r>
                      <a:endParaRPr sz="3600">
                        <a:latin typeface="Courier New"/>
                        <a:cs typeface="Courier New"/>
                      </a:endParaRPr>
                    </a:p>
                  </a:txBody>
                  <a:tcPr marL="0" marR="0" marT="0" marB="0"/>
                </a:tc>
                <a:tc>
                  <a:txBody>
                    <a:bodyPr/>
                    <a:lstStyle/>
                    <a:p>
                      <a:pPr marL="273685">
                        <a:lnSpc>
                          <a:spcPts val="3715"/>
                        </a:lnSpc>
                      </a:pPr>
                      <a:r>
                        <a:rPr sz="3600" dirty="0">
                          <a:latin typeface="Courier New"/>
                          <a:cs typeface="Courier New"/>
                        </a:rPr>
                        <a:t>x12</a:t>
                      </a:r>
                      <a:r>
                        <a:rPr sz="3600" spc="-5" dirty="0">
                          <a:latin typeface="Courier New"/>
                          <a:cs typeface="Courier New"/>
                        </a:rPr>
                        <a:t> </a:t>
                      </a:r>
                      <a:r>
                        <a:rPr sz="3600" spc="-10" dirty="0">
                          <a:latin typeface="Courier New"/>
                          <a:cs typeface="Courier New"/>
                        </a:rPr>
                        <a:t>PC+12</a:t>
                      </a:r>
                      <a:endParaRPr sz="3600">
                        <a:latin typeface="Courier New"/>
                        <a:cs typeface="Courier New"/>
                      </a:endParaRPr>
                    </a:p>
                  </a:txBody>
                  <a:tcPr marL="0" marR="0" marT="0" marB="0"/>
                </a:tc>
                <a:extLst>
                  <a:ext uri="{0D108BD9-81ED-4DB2-BD59-A6C34878D82A}">
                    <a16:rowId xmlns:a16="http://schemas.microsoft.com/office/drawing/2014/main" val="10000"/>
                  </a:ext>
                </a:extLst>
              </a:tr>
              <a:tr h="548640">
                <a:tc>
                  <a:txBody>
                    <a:bodyPr/>
                    <a:lstStyle/>
                    <a:p>
                      <a:pPr marL="31750">
                        <a:lnSpc>
                          <a:spcPts val="3840"/>
                        </a:lnSpc>
                      </a:pPr>
                      <a:r>
                        <a:rPr sz="3600" spc="-25" dirty="0">
                          <a:latin typeface="Courier New"/>
                          <a:cs typeface="Courier New"/>
                        </a:rPr>
                        <a:t>sub</a:t>
                      </a:r>
                      <a:endParaRPr sz="3600">
                        <a:latin typeface="Courier New"/>
                        <a:cs typeface="Courier New"/>
                      </a:endParaRPr>
                    </a:p>
                  </a:txBody>
                  <a:tcPr marL="0" marR="0" marT="0" marB="0"/>
                </a:tc>
                <a:tc>
                  <a:txBody>
                    <a:bodyPr/>
                    <a:lstStyle/>
                    <a:p>
                      <a:pPr marL="137160">
                        <a:lnSpc>
                          <a:spcPts val="3840"/>
                        </a:lnSpc>
                      </a:pPr>
                      <a:r>
                        <a:rPr sz="3600" spc="-25" dirty="0">
                          <a:latin typeface="Courier New"/>
                          <a:cs typeface="Courier New"/>
                        </a:rPr>
                        <a:t>x6</a:t>
                      </a:r>
                      <a:endParaRPr sz="3600">
                        <a:latin typeface="Courier New"/>
                        <a:cs typeface="Courier New"/>
                      </a:endParaRPr>
                    </a:p>
                  </a:txBody>
                  <a:tcPr marL="0" marR="0" marT="0" marB="0"/>
                </a:tc>
                <a:tc>
                  <a:txBody>
                    <a:bodyPr/>
                    <a:lstStyle/>
                    <a:p>
                      <a:pPr>
                        <a:lnSpc>
                          <a:spcPts val="3840"/>
                        </a:lnSpc>
                      </a:pPr>
                      <a:r>
                        <a:rPr sz="3600" dirty="0">
                          <a:latin typeface="Courier New"/>
                          <a:cs typeface="Courier New"/>
                        </a:rPr>
                        <a:t>x5</a:t>
                      </a:r>
                      <a:r>
                        <a:rPr sz="3600" spc="-5" dirty="0">
                          <a:latin typeface="Courier New"/>
                          <a:cs typeface="Courier New"/>
                        </a:rPr>
                        <a:t> </a:t>
                      </a:r>
                      <a:r>
                        <a:rPr sz="3600" spc="-25" dirty="0">
                          <a:latin typeface="Courier New"/>
                          <a:cs typeface="Courier New"/>
                        </a:rPr>
                        <a:t>x4</a:t>
                      </a:r>
                      <a:endParaRPr sz="3600">
                        <a:latin typeface="Courier New"/>
                        <a:cs typeface="Courier New"/>
                      </a:endParaRPr>
                    </a:p>
                  </a:txBody>
                  <a:tcPr marL="0" marR="0" marT="0" marB="0"/>
                </a:tc>
                <a:extLst>
                  <a:ext uri="{0D108BD9-81ED-4DB2-BD59-A6C34878D82A}">
                    <a16:rowId xmlns:a16="http://schemas.microsoft.com/office/drawing/2014/main" val="10001"/>
                  </a:ext>
                </a:extLst>
              </a:tr>
              <a:tr h="548640">
                <a:tc>
                  <a:txBody>
                    <a:bodyPr/>
                    <a:lstStyle/>
                    <a:p>
                      <a:pPr marL="31750">
                        <a:lnSpc>
                          <a:spcPts val="3840"/>
                        </a:lnSpc>
                      </a:pPr>
                      <a:r>
                        <a:rPr sz="3600" spc="-25" dirty="0">
                          <a:latin typeface="Courier New"/>
                          <a:cs typeface="Courier New"/>
                        </a:rPr>
                        <a:t>add</a:t>
                      </a:r>
                      <a:endParaRPr sz="3600">
                        <a:latin typeface="Courier New"/>
                        <a:cs typeface="Courier New"/>
                      </a:endParaRPr>
                    </a:p>
                  </a:txBody>
                  <a:tcPr marL="0" marR="0" marT="0" marB="0"/>
                </a:tc>
                <a:tc>
                  <a:txBody>
                    <a:bodyPr/>
                    <a:lstStyle/>
                    <a:p>
                      <a:pPr marL="136525">
                        <a:lnSpc>
                          <a:spcPts val="3840"/>
                        </a:lnSpc>
                      </a:pPr>
                      <a:r>
                        <a:rPr sz="3600" spc="-25" dirty="0">
                          <a:latin typeface="Courier New"/>
                          <a:cs typeface="Courier New"/>
                        </a:rPr>
                        <a:t>x12</a:t>
                      </a:r>
                      <a:endParaRPr sz="3600">
                        <a:latin typeface="Courier New"/>
                        <a:cs typeface="Courier New"/>
                      </a:endParaRPr>
                    </a:p>
                  </a:txBody>
                  <a:tcPr marL="0" marR="0" marT="0" marB="0"/>
                </a:tc>
                <a:tc>
                  <a:txBody>
                    <a:bodyPr/>
                    <a:lstStyle/>
                    <a:p>
                      <a:pPr marL="273685">
                        <a:lnSpc>
                          <a:spcPts val="3840"/>
                        </a:lnSpc>
                      </a:pPr>
                      <a:r>
                        <a:rPr sz="3600" dirty="0">
                          <a:latin typeface="Courier New"/>
                          <a:cs typeface="Courier New"/>
                        </a:rPr>
                        <a:t>x6 </a:t>
                      </a:r>
                      <a:r>
                        <a:rPr sz="3600" spc="-25" dirty="0">
                          <a:latin typeface="Courier New"/>
                          <a:cs typeface="Courier New"/>
                        </a:rPr>
                        <a:t>x14</a:t>
                      </a:r>
                      <a:endParaRPr sz="3600">
                        <a:latin typeface="Courier New"/>
                        <a:cs typeface="Courier New"/>
                      </a:endParaRPr>
                    </a:p>
                  </a:txBody>
                  <a:tcPr marL="0" marR="0" marT="0" marB="0"/>
                </a:tc>
                <a:extLst>
                  <a:ext uri="{0D108BD9-81ED-4DB2-BD59-A6C34878D82A}">
                    <a16:rowId xmlns:a16="http://schemas.microsoft.com/office/drawing/2014/main" val="10002"/>
                  </a:ext>
                </a:extLst>
              </a:tr>
              <a:tr h="532765">
                <a:tc>
                  <a:txBody>
                    <a:bodyPr/>
                    <a:lstStyle/>
                    <a:p>
                      <a:pPr marL="31750">
                        <a:lnSpc>
                          <a:spcPts val="3840"/>
                        </a:lnSpc>
                      </a:pPr>
                      <a:r>
                        <a:rPr sz="3600" spc="-25" dirty="0">
                          <a:latin typeface="Courier New"/>
                          <a:cs typeface="Courier New"/>
                        </a:rPr>
                        <a:t>add</a:t>
                      </a:r>
                      <a:endParaRPr sz="3600">
                        <a:latin typeface="Courier New"/>
                        <a:cs typeface="Courier New"/>
                      </a:endParaRPr>
                    </a:p>
                  </a:txBody>
                  <a:tcPr marL="0" marR="0" marT="0" marB="0"/>
                </a:tc>
                <a:tc>
                  <a:txBody>
                    <a:bodyPr/>
                    <a:lstStyle/>
                    <a:p>
                      <a:pPr marL="136525">
                        <a:lnSpc>
                          <a:spcPts val="3840"/>
                        </a:lnSpc>
                      </a:pPr>
                      <a:r>
                        <a:rPr sz="3600" spc="-25" dirty="0">
                          <a:latin typeface="Courier New"/>
                          <a:cs typeface="Courier New"/>
                        </a:rPr>
                        <a:t>x12</a:t>
                      </a:r>
                      <a:endParaRPr sz="3600">
                        <a:latin typeface="Courier New"/>
                        <a:cs typeface="Courier New"/>
                      </a:endParaRPr>
                    </a:p>
                  </a:txBody>
                  <a:tcPr marL="0" marR="0" marT="0" marB="0"/>
                </a:tc>
                <a:tc>
                  <a:txBody>
                    <a:bodyPr/>
                    <a:lstStyle/>
                    <a:p>
                      <a:pPr marL="273685">
                        <a:lnSpc>
                          <a:spcPts val="3840"/>
                        </a:lnSpc>
                      </a:pPr>
                      <a:r>
                        <a:rPr sz="3600" dirty="0">
                          <a:latin typeface="Courier New"/>
                          <a:cs typeface="Courier New"/>
                        </a:rPr>
                        <a:t>x7 </a:t>
                      </a:r>
                      <a:r>
                        <a:rPr sz="3600" spc="-25" dirty="0">
                          <a:latin typeface="Courier New"/>
                          <a:cs typeface="Courier New"/>
                        </a:rPr>
                        <a:t>x9</a:t>
                      </a:r>
                      <a:endParaRPr sz="3600">
                        <a:latin typeface="Courier New"/>
                        <a:cs typeface="Courier New"/>
                      </a:endParaRPr>
                    </a:p>
                  </a:txBody>
                  <a:tcPr marL="0" marR="0" marT="0" marB="0"/>
                </a:tc>
                <a:extLst>
                  <a:ext uri="{0D108BD9-81ED-4DB2-BD59-A6C34878D82A}">
                    <a16:rowId xmlns:a16="http://schemas.microsoft.com/office/drawing/2014/main" val="10003"/>
                  </a:ext>
                </a:extLst>
              </a:tr>
            </a:tbl>
          </a:graphicData>
        </a:graphic>
      </p:graphicFrame>
      <p:sp>
        <p:nvSpPr>
          <p:cNvPr id="4" name="object 4"/>
          <p:cNvSpPr txBox="1"/>
          <p:nvPr/>
        </p:nvSpPr>
        <p:spPr>
          <a:xfrm>
            <a:off x="4085082" y="4830317"/>
            <a:ext cx="3957320" cy="391160"/>
          </a:xfrm>
          <a:prstGeom prst="rect">
            <a:avLst/>
          </a:prstGeom>
        </p:spPr>
        <p:txBody>
          <a:bodyPr vert="horz" wrap="square" lIns="0" tIns="12700" rIns="0" bIns="0" rtlCol="0">
            <a:spAutoFit/>
          </a:bodyPr>
          <a:lstStyle/>
          <a:p>
            <a:pPr marL="12700">
              <a:lnSpc>
                <a:spcPct val="100000"/>
              </a:lnSpc>
              <a:spcBef>
                <a:spcPts val="100"/>
              </a:spcBef>
            </a:pPr>
            <a:r>
              <a:rPr sz="2400" b="1" spc="-10" dirty="0">
                <a:latin typeface="Calibri"/>
                <a:cs typeface="Calibri"/>
              </a:rPr>
              <a:t>Branch-</a:t>
            </a:r>
            <a:r>
              <a:rPr sz="2400" b="1" dirty="0">
                <a:latin typeface="Calibri"/>
                <a:cs typeface="Calibri"/>
              </a:rPr>
              <a:t>induced</a:t>
            </a:r>
            <a:r>
              <a:rPr sz="2400" b="1" spc="-50" dirty="0">
                <a:latin typeface="Calibri"/>
                <a:cs typeface="Calibri"/>
              </a:rPr>
              <a:t> </a:t>
            </a:r>
            <a:r>
              <a:rPr sz="2400" b="1" dirty="0">
                <a:latin typeface="Calibri"/>
                <a:cs typeface="Calibri"/>
              </a:rPr>
              <a:t>Control</a:t>
            </a:r>
            <a:r>
              <a:rPr sz="2400" b="1" spc="-45" dirty="0">
                <a:latin typeface="Calibri"/>
                <a:cs typeface="Calibri"/>
              </a:rPr>
              <a:t> </a:t>
            </a:r>
            <a:r>
              <a:rPr sz="2400" b="1" spc="-10" dirty="0">
                <a:latin typeface="Calibri"/>
                <a:cs typeface="Calibri"/>
              </a:rPr>
              <a:t>Hazard</a:t>
            </a:r>
            <a:endParaRPr sz="2400">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a:spLocks noGrp="1"/>
          </p:cNvSpPr>
          <p:nvPr>
            <p:ph type="title"/>
          </p:nvPr>
        </p:nvSpPr>
        <p:spPr>
          <a:prstGeom prst="rect">
            <a:avLst/>
          </a:prstGeom>
        </p:spPr>
        <p:txBody>
          <a:bodyPr vert="horz" wrap="square" lIns="0" tIns="213791" rIns="0" bIns="0" rtlCol="0">
            <a:spAutoFit/>
          </a:bodyPr>
          <a:lstStyle/>
          <a:p>
            <a:pPr marL="12700">
              <a:lnSpc>
                <a:spcPct val="100000"/>
              </a:lnSpc>
              <a:spcBef>
                <a:spcPts val="105"/>
              </a:spcBef>
            </a:pPr>
            <a:r>
              <a:rPr dirty="0"/>
              <a:t>Example:</a:t>
            </a:r>
            <a:r>
              <a:rPr spc="-85" dirty="0"/>
              <a:t> </a:t>
            </a:r>
            <a:r>
              <a:rPr dirty="0"/>
              <a:t>Pipelined</a:t>
            </a:r>
            <a:r>
              <a:rPr spc="-55" dirty="0"/>
              <a:t> </a:t>
            </a:r>
            <a:r>
              <a:rPr dirty="0"/>
              <a:t>Execution</a:t>
            </a:r>
            <a:r>
              <a:rPr spc="-55" dirty="0"/>
              <a:t> </a:t>
            </a:r>
            <a:r>
              <a:rPr dirty="0"/>
              <a:t>w/</a:t>
            </a:r>
            <a:r>
              <a:rPr spc="-60" dirty="0"/>
              <a:t> </a:t>
            </a:r>
            <a:r>
              <a:rPr spc="-10" dirty="0"/>
              <a:t>Branch</a:t>
            </a:r>
          </a:p>
        </p:txBody>
      </p:sp>
      <p:sp>
        <p:nvSpPr>
          <p:cNvPr id="10" name="object 10"/>
          <p:cNvSpPr txBox="1"/>
          <p:nvPr/>
        </p:nvSpPr>
        <p:spPr>
          <a:xfrm>
            <a:off x="1028801" y="3339846"/>
            <a:ext cx="23463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beq</a:t>
            </a:r>
            <a:r>
              <a:rPr sz="1800" spc="-35" dirty="0">
                <a:latin typeface="Courier New"/>
                <a:cs typeface="Courier New"/>
              </a:rPr>
              <a:t> </a:t>
            </a:r>
            <a:r>
              <a:rPr sz="1800" dirty="0">
                <a:latin typeface="Courier New"/>
                <a:cs typeface="Courier New"/>
              </a:rPr>
              <a:t>x16</a:t>
            </a:r>
            <a:r>
              <a:rPr sz="1800" spc="-30" dirty="0">
                <a:latin typeface="Courier New"/>
                <a:cs typeface="Courier New"/>
              </a:rPr>
              <a:t> </a:t>
            </a:r>
            <a:r>
              <a:rPr sz="1800" dirty="0">
                <a:latin typeface="Courier New"/>
                <a:cs typeface="Courier New"/>
              </a:rPr>
              <a:t>x12</a:t>
            </a:r>
            <a:r>
              <a:rPr sz="1800" spc="-30" dirty="0">
                <a:latin typeface="Courier New"/>
                <a:cs typeface="Courier New"/>
              </a:rPr>
              <a:t> </a:t>
            </a:r>
            <a:r>
              <a:rPr sz="1800" spc="-20" dirty="0">
                <a:latin typeface="Courier New"/>
                <a:cs typeface="Courier New"/>
              </a:rPr>
              <a:t>PC+12</a:t>
            </a:r>
            <a:endParaRPr sz="1800">
              <a:latin typeface="Courier New"/>
              <a:cs typeface="Courier New"/>
            </a:endParaRPr>
          </a:p>
        </p:txBody>
      </p:sp>
      <p:sp>
        <p:nvSpPr>
          <p:cNvPr id="11" name="object 11"/>
          <p:cNvSpPr txBox="1"/>
          <p:nvPr/>
        </p:nvSpPr>
        <p:spPr>
          <a:xfrm>
            <a:off x="1547875" y="2257805"/>
            <a:ext cx="374777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Problem:</a:t>
            </a:r>
            <a:r>
              <a:rPr sz="2400" b="1" spc="-70" dirty="0">
                <a:latin typeface="Calibri"/>
                <a:cs typeface="Calibri"/>
              </a:rPr>
              <a:t> </a:t>
            </a:r>
            <a:r>
              <a:rPr sz="2400" b="1" dirty="0">
                <a:latin typeface="Calibri"/>
                <a:cs typeface="Calibri"/>
              </a:rPr>
              <a:t>What</a:t>
            </a:r>
            <a:r>
              <a:rPr sz="2400" b="1" spc="-55" dirty="0">
                <a:latin typeface="Calibri"/>
                <a:cs typeface="Calibri"/>
              </a:rPr>
              <a:t> </a:t>
            </a:r>
            <a:r>
              <a:rPr sz="2400" b="1" dirty="0">
                <a:latin typeface="Calibri"/>
                <a:cs typeface="Calibri"/>
              </a:rPr>
              <a:t>to</a:t>
            </a:r>
            <a:r>
              <a:rPr sz="2400" b="1" spc="-50" dirty="0">
                <a:latin typeface="Calibri"/>
                <a:cs typeface="Calibri"/>
              </a:rPr>
              <a:t> </a:t>
            </a:r>
            <a:r>
              <a:rPr sz="2400" b="1" dirty="0">
                <a:latin typeface="Calibri"/>
                <a:cs typeface="Calibri"/>
              </a:rPr>
              <a:t>fetch</a:t>
            </a:r>
            <a:r>
              <a:rPr sz="2400" b="1" spc="-50" dirty="0">
                <a:latin typeface="Calibri"/>
                <a:cs typeface="Calibri"/>
              </a:rPr>
              <a:t> </a:t>
            </a:r>
            <a:r>
              <a:rPr sz="2400" b="1" spc="-10" dirty="0">
                <a:latin typeface="Calibri"/>
                <a:cs typeface="Calibri"/>
              </a:rPr>
              <a:t>next?</a:t>
            </a:r>
            <a:endParaRPr sz="2400">
              <a:latin typeface="Calibri"/>
              <a:cs typeface="Calibri"/>
            </a:endParaRPr>
          </a:p>
        </p:txBody>
      </p:sp>
      <p:sp>
        <p:nvSpPr>
          <p:cNvPr id="12" name="object 12"/>
          <p:cNvSpPr txBox="1"/>
          <p:nvPr/>
        </p:nvSpPr>
        <p:spPr>
          <a:xfrm>
            <a:off x="8641460" y="1644472"/>
            <a:ext cx="3128010" cy="1489710"/>
          </a:xfrm>
          <a:prstGeom prst="rect">
            <a:avLst/>
          </a:prstGeom>
        </p:spPr>
        <p:txBody>
          <a:bodyPr vert="horz" wrap="square" lIns="0" tIns="12700" rIns="0" bIns="0" rtlCol="0">
            <a:spAutoFit/>
          </a:bodyPr>
          <a:lstStyle/>
          <a:p>
            <a:pPr marL="12700">
              <a:lnSpc>
                <a:spcPct val="100000"/>
              </a:lnSpc>
              <a:spcBef>
                <a:spcPts val="100"/>
              </a:spcBef>
            </a:pPr>
            <a:r>
              <a:rPr sz="2400" dirty="0">
                <a:latin typeface="Courier New"/>
                <a:cs typeface="Courier New"/>
              </a:rPr>
              <a:t>beq</a:t>
            </a:r>
            <a:r>
              <a:rPr sz="2400" spc="-20" dirty="0">
                <a:latin typeface="Courier New"/>
                <a:cs typeface="Courier New"/>
              </a:rPr>
              <a:t> </a:t>
            </a:r>
            <a:r>
              <a:rPr sz="2400" dirty="0">
                <a:latin typeface="Courier New"/>
                <a:cs typeface="Courier New"/>
              </a:rPr>
              <a:t>x16</a:t>
            </a:r>
            <a:r>
              <a:rPr sz="2400" spc="-40" dirty="0">
                <a:latin typeface="Courier New"/>
                <a:cs typeface="Courier New"/>
              </a:rPr>
              <a:t> </a:t>
            </a:r>
            <a:r>
              <a:rPr sz="2400" dirty="0">
                <a:latin typeface="Courier New"/>
                <a:cs typeface="Courier New"/>
              </a:rPr>
              <a:t>x12</a:t>
            </a:r>
            <a:r>
              <a:rPr sz="2400" spc="-10" dirty="0">
                <a:latin typeface="Courier New"/>
                <a:cs typeface="Courier New"/>
              </a:rPr>
              <a:t> </a:t>
            </a:r>
            <a:r>
              <a:rPr sz="2400" spc="-20" dirty="0">
                <a:latin typeface="Courier New"/>
                <a:cs typeface="Courier New"/>
              </a:rPr>
              <a:t>PC+12</a:t>
            </a:r>
            <a:endParaRPr sz="2400">
              <a:latin typeface="Courier New"/>
              <a:cs typeface="Courier New"/>
            </a:endParaRPr>
          </a:p>
          <a:p>
            <a:pPr marL="12700" marR="549910">
              <a:lnSpc>
                <a:spcPct val="100000"/>
              </a:lnSpc>
              <a:spcBef>
                <a:spcPts val="5"/>
              </a:spcBef>
            </a:pPr>
            <a:r>
              <a:rPr sz="2400" dirty="0">
                <a:latin typeface="Courier New"/>
                <a:cs typeface="Courier New"/>
              </a:rPr>
              <a:t>sub</a:t>
            </a:r>
            <a:r>
              <a:rPr sz="2400" spc="-15" dirty="0">
                <a:latin typeface="Courier New"/>
                <a:cs typeface="Courier New"/>
              </a:rPr>
              <a:t> </a:t>
            </a:r>
            <a:r>
              <a:rPr sz="2400" dirty="0">
                <a:latin typeface="Courier New"/>
                <a:cs typeface="Courier New"/>
              </a:rPr>
              <a:t>x6</a:t>
            </a:r>
            <a:r>
              <a:rPr sz="2400" spc="-25" dirty="0">
                <a:latin typeface="Courier New"/>
                <a:cs typeface="Courier New"/>
              </a:rPr>
              <a:t> </a:t>
            </a:r>
            <a:r>
              <a:rPr sz="2400" dirty="0">
                <a:latin typeface="Courier New"/>
                <a:cs typeface="Courier New"/>
              </a:rPr>
              <a:t>x5</a:t>
            </a:r>
            <a:r>
              <a:rPr sz="2400" spc="-15" dirty="0">
                <a:latin typeface="Courier New"/>
                <a:cs typeface="Courier New"/>
              </a:rPr>
              <a:t> </a:t>
            </a:r>
            <a:r>
              <a:rPr sz="2400" spc="-25" dirty="0">
                <a:latin typeface="Courier New"/>
                <a:cs typeface="Courier New"/>
              </a:rPr>
              <a:t>x4 </a:t>
            </a:r>
            <a:r>
              <a:rPr sz="2400" dirty="0">
                <a:latin typeface="Courier New"/>
                <a:cs typeface="Courier New"/>
              </a:rPr>
              <a:t>add</a:t>
            </a:r>
            <a:r>
              <a:rPr sz="2400" spc="-2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x6</a:t>
            </a:r>
            <a:r>
              <a:rPr sz="2400" spc="-10" dirty="0">
                <a:latin typeface="Courier New"/>
                <a:cs typeface="Courier New"/>
              </a:rPr>
              <a:t> </a:t>
            </a:r>
            <a:r>
              <a:rPr sz="2400" spc="-25" dirty="0">
                <a:latin typeface="Courier New"/>
                <a:cs typeface="Courier New"/>
              </a:rPr>
              <a:t>x14 </a:t>
            </a:r>
            <a:r>
              <a:rPr sz="2400" dirty="0">
                <a:latin typeface="Courier New"/>
                <a:cs typeface="Courier New"/>
              </a:rPr>
              <a:t>add</a:t>
            </a:r>
            <a:r>
              <a:rPr sz="2400" spc="-1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x7</a:t>
            </a:r>
            <a:r>
              <a:rPr sz="2400" spc="-10" dirty="0">
                <a:latin typeface="Courier New"/>
                <a:cs typeface="Courier New"/>
              </a:rPr>
              <a:t> </a:t>
            </a:r>
            <a:r>
              <a:rPr sz="2400" spc="-25" dirty="0">
                <a:latin typeface="Courier New"/>
                <a:cs typeface="Courier New"/>
              </a:rPr>
              <a:t>x9</a:t>
            </a:r>
            <a:endParaRPr sz="2400">
              <a:latin typeface="Courier New"/>
              <a:cs typeface="Courier New"/>
            </a:endParaRPr>
          </a:p>
        </p:txBody>
      </p:sp>
      <p:sp>
        <p:nvSpPr>
          <p:cNvPr id="13" name="object 13"/>
          <p:cNvSpPr/>
          <p:nvPr/>
        </p:nvSpPr>
        <p:spPr>
          <a:xfrm>
            <a:off x="5428996" y="2210942"/>
            <a:ext cx="3209925" cy="817880"/>
          </a:xfrm>
          <a:custGeom>
            <a:avLst/>
            <a:gdLst/>
            <a:ahLst/>
            <a:cxnLst/>
            <a:rect l="l" t="t" r="r" b="b"/>
            <a:pathLst>
              <a:path w="3209925" h="817880">
                <a:moveTo>
                  <a:pt x="3209925" y="792353"/>
                </a:moveTo>
                <a:lnTo>
                  <a:pt x="3204299" y="788289"/>
                </a:lnTo>
                <a:lnTo>
                  <a:pt x="3140964" y="742442"/>
                </a:lnTo>
                <a:lnTo>
                  <a:pt x="3135769" y="773785"/>
                </a:lnTo>
                <a:lnTo>
                  <a:pt x="52997" y="266204"/>
                </a:lnTo>
                <a:lnTo>
                  <a:pt x="3057550" y="44373"/>
                </a:lnTo>
                <a:lnTo>
                  <a:pt x="3059938" y="75946"/>
                </a:lnTo>
                <a:lnTo>
                  <a:pt x="3133090" y="32385"/>
                </a:lnTo>
                <a:lnTo>
                  <a:pt x="3129064" y="30734"/>
                </a:lnTo>
                <a:lnTo>
                  <a:pt x="3054223" y="0"/>
                </a:lnTo>
                <a:lnTo>
                  <a:pt x="3056598" y="31686"/>
                </a:lnTo>
                <a:lnTo>
                  <a:pt x="508" y="257429"/>
                </a:lnTo>
                <a:lnTo>
                  <a:pt x="1028" y="263931"/>
                </a:lnTo>
                <a:lnTo>
                  <a:pt x="0" y="270256"/>
                </a:lnTo>
                <a:lnTo>
                  <a:pt x="3133712" y="786218"/>
                </a:lnTo>
                <a:lnTo>
                  <a:pt x="3128518" y="817626"/>
                </a:lnTo>
                <a:lnTo>
                  <a:pt x="3209925" y="792353"/>
                </a:lnTo>
                <a:close/>
              </a:path>
            </a:pathLst>
          </a:custGeom>
          <a:solidFill>
            <a:srgbClr val="4471C4"/>
          </a:solidFill>
        </p:spPr>
        <p:txBody>
          <a:bodyPr wrap="square" lIns="0" tIns="0" rIns="0" bIns="0" rtlCol="0"/>
          <a:lstStyle/>
          <a:p>
            <a:endParaRPr/>
          </a:p>
        </p:txBody>
      </p:sp>
      <p:sp>
        <p:nvSpPr>
          <p:cNvPr id="14" name="object 14"/>
          <p:cNvSpPr txBox="1"/>
          <p:nvPr/>
        </p:nvSpPr>
        <p:spPr>
          <a:xfrm>
            <a:off x="6760209" y="2330322"/>
            <a:ext cx="16700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a:t>
            </a:r>
            <a:endParaRPr sz="2400">
              <a:latin typeface="Calibri"/>
              <a:cs typeface="Calibri"/>
            </a:endParaRPr>
          </a:p>
        </p:txBody>
      </p:sp>
      <p:grpSp>
        <p:nvGrpSpPr>
          <p:cNvPr id="15" name="object 15"/>
          <p:cNvGrpSpPr/>
          <p:nvPr/>
        </p:nvGrpSpPr>
        <p:grpSpPr>
          <a:xfrm>
            <a:off x="7087361" y="2000630"/>
            <a:ext cx="1243965" cy="930275"/>
            <a:chOff x="7087361" y="2000630"/>
            <a:chExt cx="1243965" cy="930275"/>
          </a:xfrm>
        </p:grpSpPr>
        <p:pic>
          <p:nvPicPr>
            <p:cNvPr id="16" name="object 16"/>
            <p:cNvPicPr/>
            <p:nvPr/>
          </p:nvPicPr>
          <p:blipFill>
            <a:blip r:embed="rId2" cstate="print"/>
            <a:stretch>
              <a:fillRect/>
            </a:stretch>
          </p:blipFill>
          <p:spPr>
            <a:xfrm>
              <a:off x="7087361" y="2000630"/>
              <a:ext cx="1243457" cy="264795"/>
            </a:xfrm>
            <a:prstGeom prst="rect">
              <a:avLst/>
            </a:prstGeom>
          </p:spPr>
        </p:pic>
        <p:pic>
          <p:nvPicPr>
            <p:cNvPr id="17" name="object 17"/>
            <p:cNvPicPr/>
            <p:nvPr/>
          </p:nvPicPr>
          <p:blipFill>
            <a:blip r:embed="rId3" cstate="print"/>
            <a:stretch>
              <a:fillRect/>
            </a:stretch>
          </p:blipFill>
          <p:spPr>
            <a:xfrm>
              <a:off x="7613268" y="2621406"/>
              <a:ext cx="692911" cy="308990"/>
            </a:xfrm>
            <a:prstGeom prst="rect">
              <a:avLst/>
            </a:prstGeom>
          </p:spPr>
        </p:pic>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a:spLocks noGrp="1"/>
          </p:cNvSpPr>
          <p:nvPr>
            <p:ph type="title"/>
          </p:nvPr>
        </p:nvSpPr>
        <p:spPr>
          <a:prstGeom prst="rect">
            <a:avLst/>
          </a:prstGeom>
        </p:spPr>
        <p:txBody>
          <a:bodyPr vert="horz" wrap="square" lIns="0" tIns="13335" rIns="0" bIns="0" rtlCol="0">
            <a:spAutoFit/>
          </a:bodyPr>
          <a:lstStyle/>
          <a:p>
            <a:pPr marL="12700">
              <a:lnSpc>
                <a:spcPts val="5145"/>
              </a:lnSpc>
              <a:spcBef>
                <a:spcPts val="105"/>
              </a:spcBef>
            </a:pPr>
            <a:r>
              <a:rPr dirty="0"/>
              <a:t>Example:</a:t>
            </a:r>
            <a:r>
              <a:rPr spc="-95" dirty="0"/>
              <a:t> </a:t>
            </a:r>
            <a:r>
              <a:rPr dirty="0"/>
              <a:t>Pipelined</a:t>
            </a:r>
            <a:r>
              <a:rPr spc="-70" dirty="0"/>
              <a:t> </a:t>
            </a:r>
            <a:r>
              <a:rPr dirty="0"/>
              <a:t>Execution</a:t>
            </a:r>
            <a:r>
              <a:rPr spc="-75" dirty="0"/>
              <a:t> </a:t>
            </a:r>
            <a:r>
              <a:rPr dirty="0"/>
              <a:t>w/</a:t>
            </a:r>
            <a:r>
              <a:rPr spc="-75" dirty="0"/>
              <a:t> </a:t>
            </a:r>
            <a:r>
              <a:rPr spc="-10" dirty="0"/>
              <a:t>Branch</a:t>
            </a:r>
          </a:p>
          <a:p>
            <a:pPr marL="12700">
              <a:lnSpc>
                <a:spcPts val="3465"/>
              </a:lnSpc>
            </a:pPr>
            <a:r>
              <a:rPr sz="3000" dirty="0"/>
              <a:t>Option</a:t>
            </a:r>
            <a:r>
              <a:rPr sz="3000" spc="-20" dirty="0"/>
              <a:t> </a:t>
            </a:r>
            <a:r>
              <a:rPr sz="3000" dirty="0"/>
              <a:t>#1:</a:t>
            </a:r>
            <a:r>
              <a:rPr sz="3000" spc="-15" dirty="0"/>
              <a:t> </a:t>
            </a:r>
            <a:r>
              <a:rPr sz="3000" dirty="0"/>
              <a:t>Stall</a:t>
            </a:r>
            <a:r>
              <a:rPr sz="3000" spc="-15" dirty="0"/>
              <a:t> </a:t>
            </a:r>
            <a:r>
              <a:rPr sz="3000" dirty="0"/>
              <a:t>on</a:t>
            </a:r>
            <a:r>
              <a:rPr sz="3000" spc="-15" dirty="0"/>
              <a:t> </a:t>
            </a:r>
            <a:r>
              <a:rPr sz="3000" spc="-10" dirty="0"/>
              <a:t>Branch</a:t>
            </a:r>
            <a:endParaRPr sz="3000"/>
          </a:p>
        </p:txBody>
      </p:sp>
      <p:sp>
        <p:nvSpPr>
          <p:cNvPr id="10" name="object 10"/>
          <p:cNvSpPr txBox="1"/>
          <p:nvPr/>
        </p:nvSpPr>
        <p:spPr>
          <a:xfrm>
            <a:off x="4930521" y="3175508"/>
            <a:ext cx="23463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beq</a:t>
            </a:r>
            <a:r>
              <a:rPr sz="1800" spc="-35" dirty="0">
                <a:latin typeface="Courier New"/>
                <a:cs typeface="Courier New"/>
              </a:rPr>
              <a:t> </a:t>
            </a:r>
            <a:r>
              <a:rPr sz="1800" dirty="0">
                <a:latin typeface="Courier New"/>
                <a:cs typeface="Courier New"/>
              </a:rPr>
              <a:t>x16</a:t>
            </a:r>
            <a:r>
              <a:rPr sz="1800" spc="-30" dirty="0">
                <a:latin typeface="Courier New"/>
                <a:cs typeface="Courier New"/>
              </a:rPr>
              <a:t> </a:t>
            </a:r>
            <a:r>
              <a:rPr sz="1800" dirty="0">
                <a:latin typeface="Courier New"/>
                <a:cs typeface="Courier New"/>
              </a:rPr>
              <a:t>x12</a:t>
            </a:r>
            <a:r>
              <a:rPr sz="1800" spc="-30" dirty="0">
                <a:latin typeface="Courier New"/>
                <a:cs typeface="Courier New"/>
              </a:rPr>
              <a:t> </a:t>
            </a:r>
            <a:r>
              <a:rPr sz="1800" spc="-20" dirty="0">
                <a:latin typeface="Courier New"/>
                <a:cs typeface="Courier New"/>
              </a:rPr>
              <a:t>PC+12</a:t>
            </a:r>
            <a:endParaRPr sz="1800">
              <a:latin typeface="Courier New"/>
              <a:cs typeface="Courier New"/>
            </a:endParaRPr>
          </a:p>
        </p:txBody>
      </p:sp>
      <p:grpSp>
        <p:nvGrpSpPr>
          <p:cNvPr id="11" name="object 11"/>
          <p:cNvGrpSpPr/>
          <p:nvPr/>
        </p:nvGrpSpPr>
        <p:grpSpPr>
          <a:xfrm>
            <a:off x="1633507" y="2818888"/>
            <a:ext cx="1526540" cy="745490"/>
            <a:chOff x="1633507" y="2818888"/>
            <a:chExt cx="1526540" cy="745490"/>
          </a:xfrm>
        </p:grpSpPr>
        <p:sp>
          <p:nvSpPr>
            <p:cNvPr id="12" name="object 12"/>
            <p:cNvSpPr/>
            <p:nvPr/>
          </p:nvSpPr>
          <p:spPr>
            <a:xfrm>
              <a:off x="1639857" y="2825238"/>
              <a:ext cx="1513840" cy="732790"/>
            </a:xfrm>
            <a:custGeom>
              <a:avLst/>
              <a:gdLst/>
              <a:ahLst/>
              <a:cxnLst/>
              <a:rect l="l" t="t" r="r" b="b"/>
              <a:pathLst>
                <a:path w="1513839" h="732789">
                  <a:moveTo>
                    <a:pt x="1188126" y="0"/>
                  </a:moveTo>
                  <a:lnTo>
                    <a:pt x="1136170" y="2810"/>
                  </a:lnTo>
                  <a:lnTo>
                    <a:pt x="1087499" y="15965"/>
                  </a:lnTo>
                  <a:lnTo>
                    <a:pt x="1046065" y="39246"/>
                  </a:lnTo>
                  <a:lnTo>
                    <a:pt x="1034676" y="30540"/>
                  </a:lnTo>
                  <a:lnTo>
                    <a:pt x="1021919" y="22751"/>
                  </a:lnTo>
                  <a:lnTo>
                    <a:pt x="1007899" y="15939"/>
                  </a:lnTo>
                  <a:lnTo>
                    <a:pt x="992725" y="10163"/>
                  </a:lnTo>
                  <a:lnTo>
                    <a:pt x="945923" y="577"/>
                  </a:lnTo>
                  <a:lnTo>
                    <a:pt x="898603" y="1049"/>
                  </a:lnTo>
                  <a:lnTo>
                    <a:pt x="854147" y="10848"/>
                  </a:lnTo>
                  <a:lnTo>
                    <a:pt x="815941" y="29243"/>
                  </a:lnTo>
                  <a:lnTo>
                    <a:pt x="787366" y="55502"/>
                  </a:lnTo>
                  <a:lnTo>
                    <a:pt x="777418" y="49457"/>
                  </a:lnTo>
                  <a:lnTo>
                    <a:pt x="696900" y="22908"/>
                  </a:lnTo>
                  <a:lnTo>
                    <a:pt x="648602" y="20054"/>
                  </a:lnTo>
                  <a:lnTo>
                    <a:pt x="601454" y="25371"/>
                  </a:lnTo>
                  <a:lnTo>
                    <a:pt x="557872" y="38371"/>
                  </a:lnTo>
                  <a:lnTo>
                    <a:pt x="520274" y="58567"/>
                  </a:lnTo>
                  <a:lnTo>
                    <a:pt x="491075" y="85474"/>
                  </a:lnTo>
                  <a:lnTo>
                    <a:pt x="455487" y="74250"/>
                  </a:lnTo>
                  <a:lnTo>
                    <a:pt x="417828" y="67122"/>
                  </a:lnTo>
                  <a:lnTo>
                    <a:pt x="378882" y="64185"/>
                  </a:lnTo>
                  <a:lnTo>
                    <a:pt x="339437" y="65535"/>
                  </a:lnTo>
                  <a:lnTo>
                    <a:pt x="286494" y="74417"/>
                  </a:lnTo>
                  <a:lnTo>
                    <a:pt x="239515" y="90455"/>
                  </a:lnTo>
                  <a:lnTo>
                    <a:pt x="199718" y="112594"/>
                  </a:lnTo>
                  <a:lnTo>
                    <a:pt x="168322" y="139778"/>
                  </a:lnTo>
                  <a:lnTo>
                    <a:pt x="135616" y="205061"/>
                  </a:lnTo>
                  <a:lnTo>
                    <a:pt x="136745" y="241049"/>
                  </a:lnTo>
                  <a:lnTo>
                    <a:pt x="135475" y="243335"/>
                  </a:lnTo>
                  <a:lnTo>
                    <a:pt x="68657" y="258844"/>
                  </a:lnTo>
                  <a:lnTo>
                    <a:pt x="19651" y="292738"/>
                  </a:lnTo>
                  <a:lnTo>
                    <a:pt x="0" y="330595"/>
                  </a:lnTo>
                  <a:lnTo>
                    <a:pt x="3696" y="369192"/>
                  </a:lnTo>
                  <a:lnTo>
                    <a:pt x="28991" y="404073"/>
                  </a:lnTo>
                  <a:lnTo>
                    <a:pt x="74134" y="430787"/>
                  </a:lnTo>
                  <a:lnTo>
                    <a:pt x="54092" y="448257"/>
                  </a:lnTo>
                  <a:lnTo>
                    <a:pt x="40479" y="467966"/>
                  </a:lnTo>
                  <a:lnTo>
                    <a:pt x="33629" y="489151"/>
                  </a:lnTo>
                  <a:lnTo>
                    <a:pt x="33875" y="511051"/>
                  </a:lnTo>
                  <a:lnTo>
                    <a:pt x="52706" y="548966"/>
                  </a:lnTo>
                  <a:lnTo>
                    <a:pt x="90898" y="578154"/>
                  </a:lnTo>
                  <a:lnTo>
                    <a:pt x="142996" y="595793"/>
                  </a:lnTo>
                  <a:lnTo>
                    <a:pt x="203547" y="599062"/>
                  </a:lnTo>
                  <a:lnTo>
                    <a:pt x="206341" y="602364"/>
                  </a:lnTo>
                  <a:lnTo>
                    <a:pt x="239180" y="631361"/>
                  </a:lnTo>
                  <a:lnTo>
                    <a:pt x="278886" y="654753"/>
                  </a:lnTo>
                  <a:lnTo>
                    <a:pt x="323967" y="672290"/>
                  </a:lnTo>
                  <a:lnTo>
                    <a:pt x="372933" y="683723"/>
                  </a:lnTo>
                  <a:lnTo>
                    <a:pt x="424292" y="688804"/>
                  </a:lnTo>
                  <a:lnTo>
                    <a:pt x="476553" y="687285"/>
                  </a:lnTo>
                  <a:lnTo>
                    <a:pt x="528225" y="678917"/>
                  </a:lnTo>
                  <a:lnTo>
                    <a:pt x="577816" y="663451"/>
                  </a:lnTo>
                  <a:lnTo>
                    <a:pt x="603341" y="684487"/>
                  </a:lnTo>
                  <a:lnTo>
                    <a:pt x="633712" y="702201"/>
                  </a:lnTo>
                  <a:lnTo>
                    <a:pt x="668202" y="716225"/>
                  </a:lnTo>
                  <a:lnTo>
                    <a:pt x="706086" y="726189"/>
                  </a:lnTo>
                  <a:lnTo>
                    <a:pt x="759878" y="732623"/>
                  </a:lnTo>
                  <a:lnTo>
                    <a:pt x="812744" y="730899"/>
                  </a:lnTo>
                  <a:lnTo>
                    <a:pt x="862917" y="721647"/>
                  </a:lnTo>
                  <a:lnTo>
                    <a:pt x="908631" y="705494"/>
                  </a:lnTo>
                  <a:lnTo>
                    <a:pt x="948121" y="683070"/>
                  </a:lnTo>
                  <a:lnTo>
                    <a:pt x="979619" y="655003"/>
                  </a:lnTo>
                  <a:lnTo>
                    <a:pt x="1001361" y="621922"/>
                  </a:lnTo>
                  <a:lnTo>
                    <a:pt x="1026017" y="630524"/>
                  </a:lnTo>
                  <a:lnTo>
                    <a:pt x="1052113" y="636828"/>
                  </a:lnTo>
                  <a:lnTo>
                    <a:pt x="1079281" y="640727"/>
                  </a:lnTo>
                  <a:lnTo>
                    <a:pt x="1107152" y="642115"/>
                  </a:lnTo>
                  <a:lnTo>
                    <a:pt x="1161130" y="637647"/>
                  </a:lnTo>
                  <a:lnTo>
                    <a:pt x="1209749" y="624452"/>
                  </a:lnTo>
                  <a:lnTo>
                    <a:pt x="1251059" y="603792"/>
                  </a:lnTo>
                  <a:lnTo>
                    <a:pt x="1283108" y="576931"/>
                  </a:lnTo>
                  <a:lnTo>
                    <a:pt x="1311622" y="509654"/>
                  </a:lnTo>
                  <a:lnTo>
                    <a:pt x="1341449" y="505548"/>
                  </a:lnTo>
                  <a:lnTo>
                    <a:pt x="1397293" y="490098"/>
                  </a:lnTo>
                  <a:lnTo>
                    <a:pt x="1467572" y="449170"/>
                  </a:lnTo>
                  <a:lnTo>
                    <a:pt x="1498015" y="413900"/>
                  </a:lnTo>
                  <a:lnTo>
                    <a:pt x="1513536" y="375208"/>
                  </a:lnTo>
                  <a:lnTo>
                    <a:pt x="1513721" y="335193"/>
                  </a:lnTo>
                  <a:lnTo>
                    <a:pt x="1498158" y="295954"/>
                  </a:lnTo>
                  <a:lnTo>
                    <a:pt x="1466435" y="259591"/>
                  </a:lnTo>
                  <a:lnTo>
                    <a:pt x="1469737" y="254257"/>
                  </a:lnTo>
                  <a:lnTo>
                    <a:pt x="1472658" y="248796"/>
                  </a:lnTo>
                  <a:lnTo>
                    <a:pt x="1474944" y="243335"/>
                  </a:lnTo>
                  <a:lnTo>
                    <a:pt x="1481294" y="204035"/>
                  </a:lnTo>
                  <a:lnTo>
                    <a:pt x="1469173" y="166740"/>
                  </a:lnTo>
                  <a:lnTo>
                    <a:pt x="1440745" y="133945"/>
                  </a:lnTo>
                  <a:lnTo>
                    <a:pt x="1398175" y="108142"/>
                  </a:lnTo>
                  <a:lnTo>
                    <a:pt x="1343626" y="91824"/>
                  </a:lnTo>
                  <a:lnTo>
                    <a:pt x="1335940" y="73172"/>
                  </a:lnTo>
                  <a:lnTo>
                    <a:pt x="1323576" y="55771"/>
                  </a:lnTo>
                  <a:lnTo>
                    <a:pt x="1306853" y="40014"/>
                  </a:lnTo>
                  <a:lnTo>
                    <a:pt x="1286095" y="26292"/>
                  </a:lnTo>
                  <a:lnTo>
                    <a:pt x="1239418" y="7754"/>
                  </a:lnTo>
                  <a:lnTo>
                    <a:pt x="1188126" y="0"/>
                  </a:lnTo>
                  <a:close/>
                </a:path>
              </a:pathLst>
            </a:custGeom>
            <a:solidFill>
              <a:srgbClr val="4471C4"/>
            </a:solidFill>
          </p:spPr>
          <p:txBody>
            <a:bodyPr wrap="square" lIns="0" tIns="0" rIns="0" bIns="0" rtlCol="0"/>
            <a:lstStyle/>
            <a:p>
              <a:endParaRPr/>
            </a:p>
          </p:txBody>
        </p:sp>
        <p:sp>
          <p:nvSpPr>
            <p:cNvPr id="13" name="object 13"/>
            <p:cNvSpPr/>
            <p:nvPr/>
          </p:nvSpPr>
          <p:spPr>
            <a:xfrm>
              <a:off x="1639857" y="2825238"/>
              <a:ext cx="1513840" cy="732790"/>
            </a:xfrm>
            <a:custGeom>
              <a:avLst/>
              <a:gdLst/>
              <a:ahLst/>
              <a:cxnLst/>
              <a:rect l="l" t="t" r="r" b="b"/>
              <a:pathLst>
                <a:path w="1513839" h="732789">
                  <a:moveTo>
                    <a:pt x="136745" y="241049"/>
                  </a:moveTo>
                  <a:lnTo>
                    <a:pt x="146549" y="170952"/>
                  </a:lnTo>
                  <a:lnTo>
                    <a:pt x="199718" y="112594"/>
                  </a:lnTo>
                  <a:lnTo>
                    <a:pt x="239515" y="90455"/>
                  </a:lnTo>
                  <a:lnTo>
                    <a:pt x="286494" y="74417"/>
                  </a:lnTo>
                  <a:lnTo>
                    <a:pt x="339437" y="65535"/>
                  </a:lnTo>
                  <a:lnTo>
                    <a:pt x="378882" y="64185"/>
                  </a:lnTo>
                  <a:lnTo>
                    <a:pt x="417828" y="67122"/>
                  </a:lnTo>
                  <a:lnTo>
                    <a:pt x="455487" y="74250"/>
                  </a:lnTo>
                  <a:lnTo>
                    <a:pt x="491075" y="85474"/>
                  </a:lnTo>
                  <a:lnTo>
                    <a:pt x="520274" y="58567"/>
                  </a:lnTo>
                  <a:lnTo>
                    <a:pt x="557872" y="38371"/>
                  </a:lnTo>
                  <a:lnTo>
                    <a:pt x="601454" y="25371"/>
                  </a:lnTo>
                  <a:lnTo>
                    <a:pt x="648602" y="20054"/>
                  </a:lnTo>
                  <a:lnTo>
                    <a:pt x="696900" y="22908"/>
                  </a:lnTo>
                  <a:lnTo>
                    <a:pt x="743932" y="34420"/>
                  </a:lnTo>
                  <a:lnTo>
                    <a:pt x="787366" y="55502"/>
                  </a:lnTo>
                  <a:lnTo>
                    <a:pt x="815941" y="29243"/>
                  </a:lnTo>
                  <a:lnTo>
                    <a:pt x="854147" y="10848"/>
                  </a:lnTo>
                  <a:lnTo>
                    <a:pt x="898603" y="1049"/>
                  </a:lnTo>
                  <a:lnTo>
                    <a:pt x="945923" y="577"/>
                  </a:lnTo>
                  <a:lnTo>
                    <a:pt x="992725" y="10163"/>
                  </a:lnTo>
                  <a:lnTo>
                    <a:pt x="1007899" y="15939"/>
                  </a:lnTo>
                  <a:lnTo>
                    <a:pt x="1021919" y="22751"/>
                  </a:lnTo>
                  <a:lnTo>
                    <a:pt x="1034676" y="30540"/>
                  </a:lnTo>
                  <a:lnTo>
                    <a:pt x="1046065" y="39246"/>
                  </a:lnTo>
                  <a:lnTo>
                    <a:pt x="1087499" y="15965"/>
                  </a:lnTo>
                  <a:lnTo>
                    <a:pt x="1136170" y="2810"/>
                  </a:lnTo>
                  <a:lnTo>
                    <a:pt x="1188126" y="0"/>
                  </a:lnTo>
                  <a:lnTo>
                    <a:pt x="1239418" y="7754"/>
                  </a:lnTo>
                  <a:lnTo>
                    <a:pt x="1286095" y="26292"/>
                  </a:lnTo>
                  <a:lnTo>
                    <a:pt x="1323576" y="55771"/>
                  </a:lnTo>
                  <a:lnTo>
                    <a:pt x="1343626" y="91824"/>
                  </a:lnTo>
                  <a:lnTo>
                    <a:pt x="1398175" y="108142"/>
                  </a:lnTo>
                  <a:lnTo>
                    <a:pt x="1440745" y="133945"/>
                  </a:lnTo>
                  <a:lnTo>
                    <a:pt x="1469173" y="166740"/>
                  </a:lnTo>
                  <a:lnTo>
                    <a:pt x="1481294" y="204035"/>
                  </a:lnTo>
                  <a:lnTo>
                    <a:pt x="1474944" y="243335"/>
                  </a:lnTo>
                  <a:lnTo>
                    <a:pt x="1472658" y="248796"/>
                  </a:lnTo>
                  <a:lnTo>
                    <a:pt x="1469737" y="254257"/>
                  </a:lnTo>
                  <a:lnTo>
                    <a:pt x="1466435" y="259591"/>
                  </a:lnTo>
                  <a:lnTo>
                    <a:pt x="1498158" y="295954"/>
                  </a:lnTo>
                  <a:lnTo>
                    <a:pt x="1513721" y="335193"/>
                  </a:lnTo>
                  <a:lnTo>
                    <a:pt x="1513536" y="375208"/>
                  </a:lnTo>
                  <a:lnTo>
                    <a:pt x="1498015" y="413900"/>
                  </a:lnTo>
                  <a:lnTo>
                    <a:pt x="1467572" y="449170"/>
                  </a:lnTo>
                  <a:lnTo>
                    <a:pt x="1422620" y="478920"/>
                  </a:lnTo>
                  <a:lnTo>
                    <a:pt x="1370121" y="499001"/>
                  </a:lnTo>
                  <a:lnTo>
                    <a:pt x="1311622" y="509654"/>
                  </a:lnTo>
                  <a:lnTo>
                    <a:pt x="1303946" y="545130"/>
                  </a:lnTo>
                  <a:lnTo>
                    <a:pt x="1251059" y="603792"/>
                  </a:lnTo>
                  <a:lnTo>
                    <a:pt x="1209749" y="624452"/>
                  </a:lnTo>
                  <a:lnTo>
                    <a:pt x="1161130" y="637647"/>
                  </a:lnTo>
                  <a:lnTo>
                    <a:pt x="1107152" y="642115"/>
                  </a:lnTo>
                  <a:lnTo>
                    <a:pt x="1079281" y="640727"/>
                  </a:lnTo>
                  <a:lnTo>
                    <a:pt x="1052113" y="636828"/>
                  </a:lnTo>
                  <a:lnTo>
                    <a:pt x="1026017" y="630524"/>
                  </a:lnTo>
                  <a:lnTo>
                    <a:pt x="1001361" y="621922"/>
                  </a:lnTo>
                  <a:lnTo>
                    <a:pt x="979619" y="655003"/>
                  </a:lnTo>
                  <a:lnTo>
                    <a:pt x="948121" y="683070"/>
                  </a:lnTo>
                  <a:lnTo>
                    <a:pt x="908631" y="705494"/>
                  </a:lnTo>
                  <a:lnTo>
                    <a:pt x="862917" y="721647"/>
                  </a:lnTo>
                  <a:lnTo>
                    <a:pt x="812744" y="730899"/>
                  </a:lnTo>
                  <a:lnTo>
                    <a:pt x="759878" y="732623"/>
                  </a:lnTo>
                  <a:lnTo>
                    <a:pt x="706086" y="726189"/>
                  </a:lnTo>
                  <a:lnTo>
                    <a:pt x="668202" y="716225"/>
                  </a:lnTo>
                  <a:lnTo>
                    <a:pt x="633712" y="702201"/>
                  </a:lnTo>
                  <a:lnTo>
                    <a:pt x="603341" y="684487"/>
                  </a:lnTo>
                  <a:lnTo>
                    <a:pt x="577816" y="663451"/>
                  </a:lnTo>
                  <a:lnTo>
                    <a:pt x="528225" y="678917"/>
                  </a:lnTo>
                  <a:lnTo>
                    <a:pt x="476553" y="687285"/>
                  </a:lnTo>
                  <a:lnTo>
                    <a:pt x="424292" y="688804"/>
                  </a:lnTo>
                  <a:lnTo>
                    <a:pt x="372933" y="683723"/>
                  </a:lnTo>
                  <a:lnTo>
                    <a:pt x="323967" y="672290"/>
                  </a:lnTo>
                  <a:lnTo>
                    <a:pt x="278886" y="654753"/>
                  </a:lnTo>
                  <a:lnTo>
                    <a:pt x="239180" y="631361"/>
                  </a:lnTo>
                  <a:lnTo>
                    <a:pt x="206341" y="602364"/>
                  </a:lnTo>
                  <a:lnTo>
                    <a:pt x="205452" y="601221"/>
                  </a:lnTo>
                  <a:lnTo>
                    <a:pt x="204436" y="600205"/>
                  </a:lnTo>
                  <a:lnTo>
                    <a:pt x="203547" y="599062"/>
                  </a:lnTo>
                  <a:lnTo>
                    <a:pt x="142996" y="595793"/>
                  </a:lnTo>
                  <a:lnTo>
                    <a:pt x="90898" y="578154"/>
                  </a:lnTo>
                  <a:lnTo>
                    <a:pt x="52706" y="548966"/>
                  </a:lnTo>
                  <a:lnTo>
                    <a:pt x="33875" y="511051"/>
                  </a:lnTo>
                  <a:lnTo>
                    <a:pt x="33629" y="489151"/>
                  </a:lnTo>
                  <a:lnTo>
                    <a:pt x="40479" y="467966"/>
                  </a:lnTo>
                  <a:lnTo>
                    <a:pt x="54092" y="448257"/>
                  </a:lnTo>
                  <a:lnTo>
                    <a:pt x="74134" y="430787"/>
                  </a:lnTo>
                  <a:lnTo>
                    <a:pt x="28991" y="404073"/>
                  </a:lnTo>
                  <a:lnTo>
                    <a:pt x="3696" y="369192"/>
                  </a:lnTo>
                  <a:lnTo>
                    <a:pt x="0" y="330595"/>
                  </a:lnTo>
                  <a:lnTo>
                    <a:pt x="19651" y="292738"/>
                  </a:lnTo>
                  <a:lnTo>
                    <a:pt x="41302" y="273749"/>
                  </a:lnTo>
                  <a:lnTo>
                    <a:pt x="68657" y="258844"/>
                  </a:lnTo>
                  <a:lnTo>
                    <a:pt x="100464" y="248536"/>
                  </a:lnTo>
                  <a:lnTo>
                    <a:pt x="135475" y="243335"/>
                  </a:lnTo>
                  <a:lnTo>
                    <a:pt x="136745" y="241049"/>
                  </a:lnTo>
                  <a:close/>
                </a:path>
                <a:path w="1513839" h="732789">
                  <a:moveTo>
                    <a:pt x="164558" y="441455"/>
                  </a:moveTo>
                  <a:lnTo>
                    <a:pt x="141380" y="441439"/>
                  </a:lnTo>
                  <a:lnTo>
                    <a:pt x="118584" y="439137"/>
                  </a:lnTo>
                  <a:lnTo>
                    <a:pt x="96549" y="434597"/>
                  </a:lnTo>
                  <a:lnTo>
                    <a:pt x="75658" y="427866"/>
                  </a:lnTo>
                </a:path>
                <a:path w="1513839" h="732789">
                  <a:moveTo>
                    <a:pt x="242917" y="589410"/>
                  </a:moveTo>
                  <a:lnTo>
                    <a:pt x="233469" y="591672"/>
                  </a:lnTo>
                  <a:lnTo>
                    <a:pt x="223819" y="593505"/>
                  </a:lnTo>
                  <a:lnTo>
                    <a:pt x="214002" y="594910"/>
                  </a:lnTo>
                  <a:lnTo>
                    <a:pt x="204055" y="595887"/>
                  </a:lnTo>
                </a:path>
                <a:path w="1513839" h="732789">
                  <a:moveTo>
                    <a:pt x="577816" y="660530"/>
                  </a:moveTo>
                  <a:lnTo>
                    <a:pt x="571055" y="653459"/>
                  </a:lnTo>
                  <a:lnTo>
                    <a:pt x="564878" y="646163"/>
                  </a:lnTo>
                  <a:lnTo>
                    <a:pt x="559296" y="638652"/>
                  </a:lnTo>
                  <a:lnTo>
                    <a:pt x="554321" y="630939"/>
                  </a:lnTo>
                </a:path>
                <a:path w="1513839" h="732789">
                  <a:moveTo>
                    <a:pt x="1010759" y="586870"/>
                  </a:moveTo>
                  <a:lnTo>
                    <a:pt x="1009453" y="595109"/>
                  </a:lnTo>
                  <a:lnTo>
                    <a:pt x="1007457" y="603253"/>
                  </a:lnTo>
                  <a:lnTo>
                    <a:pt x="1004794" y="611301"/>
                  </a:lnTo>
                  <a:lnTo>
                    <a:pt x="1001488" y="619255"/>
                  </a:lnTo>
                </a:path>
                <a:path w="1513839" h="732789">
                  <a:moveTo>
                    <a:pt x="1196687" y="386718"/>
                  </a:moveTo>
                  <a:lnTo>
                    <a:pt x="1244278" y="407879"/>
                  </a:lnTo>
                  <a:lnTo>
                    <a:pt x="1280332" y="436375"/>
                  </a:lnTo>
                  <a:lnTo>
                    <a:pt x="1303075" y="470299"/>
                  </a:lnTo>
                  <a:lnTo>
                    <a:pt x="1310733" y="507749"/>
                  </a:lnTo>
                </a:path>
                <a:path w="1513839" h="732789">
                  <a:moveTo>
                    <a:pt x="1465673" y="257686"/>
                  </a:moveTo>
                  <a:lnTo>
                    <a:pt x="1456003" y="270451"/>
                  </a:lnTo>
                  <a:lnTo>
                    <a:pt x="1444226" y="282371"/>
                  </a:lnTo>
                  <a:lnTo>
                    <a:pt x="1430472" y="293315"/>
                  </a:lnTo>
                  <a:lnTo>
                    <a:pt x="1414873" y="303152"/>
                  </a:lnTo>
                </a:path>
                <a:path w="1513839" h="732789">
                  <a:moveTo>
                    <a:pt x="1343880" y="89284"/>
                  </a:moveTo>
                  <a:lnTo>
                    <a:pt x="1345785" y="96396"/>
                  </a:lnTo>
                  <a:lnTo>
                    <a:pt x="1346674" y="103508"/>
                  </a:lnTo>
                  <a:lnTo>
                    <a:pt x="1346547" y="110747"/>
                  </a:lnTo>
                </a:path>
                <a:path w="1513839" h="732789">
                  <a:moveTo>
                    <a:pt x="1019649" y="64265"/>
                  </a:moveTo>
                  <a:lnTo>
                    <a:pt x="1025003" y="56980"/>
                  </a:lnTo>
                  <a:lnTo>
                    <a:pt x="1031142" y="49993"/>
                  </a:lnTo>
                  <a:lnTo>
                    <a:pt x="1038044" y="43316"/>
                  </a:lnTo>
                  <a:lnTo>
                    <a:pt x="1045684" y="36960"/>
                  </a:lnTo>
                </a:path>
                <a:path w="1513839" h="732789">
                  <a:moveTo>
                    <a:pt x="776317" y="77346"/>
                  </a:moveTo>
                  <a:lnTo>
                    <a:pt x="778676" y="71226"/>
                  </a:lnTo>
                  <a:lnTo>
                    <a:pt x="781571" y="65249"/>
                  </a:lnTo>
                  <a:lnTo>
                    <a:pt x="785014" y="59415"/>
                  </a:lnTo>
                  <a:lnTo>
                    <a:pt x="789017" y="53724"/>
                  </a:lnTo>
                </a:path>
                <a:path w="1513839" h="732789">
                  <a:moveTo>
                    <a:pt x="490948" y="85347"/>
                  </a:moveTo>
                  <a:lnTo>
                    <a:pt x="503088" y="90347"/>
                  </a:lnTo>
                  <a:lnTo>
                    <a:pt x="514729" y="95824"/>
                  </a:lnTo>
                  <a:lnTo>
                    <a:pt x="525845" y="101777"/>
                  </a:lnTo>
                  <a:lnTo>
                    <a:pt x="536414" y="108207"/>
                  </a:lnTo>
                </a:path>
                <a:path w="1513839" h="732789">
                  <a:moveTo>
                    <a:pt x="144746" y="265179"/>
                  </a:moveTo>
                  <a:lnTo>
                    <a:pt x="142174" y="259229"/>
                  </a:lnTo>
                  <a:lnTo>
                    <a:pt x="139983" y="253209"/>
                  </a:lnTo>
                  <a:lnTo>
                    <a:pt x="138174" y="247141"/>
                  </a:lnTo>
                  <a:lnTo>
                    <a:pt x="136745" y="241049"/>
                  </a:lnTo>
                </a:path>
              </a:pathLst>
            </a:custGeom>
            <a:ln w="12700">
              <a:solidFill>
                <a:srgbClr val="2E528F"/>
              </a:solidFill>
            </a:ln>
          </p:spPr>
          <p:txBody>
            <a:bodyPr wrap="square" lIns="0" tIns="0" rIns="0" bIns="0" rtlCol="0"/>
            <a:lstStyle/>
            <a:p>
              <a:endParaRPr/>
            </a:p>
          </p:txBody>
        </p:sp>
      </p:grpSp>
      <p:sp>
        <p:nvSpPr>
          <p:cNvPr id="14" name="object 14"/>
          <p:cNvSpPr txBox="1"/>
          <p:nvPr/>
        </p:nvSpPr>
        <p:spPr>
          <a:xfrm>
            <a:off x="2144395" y="3007614"/>
            <a:ext cx="40068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FFFFFF"/>
                </a:solidFill>
                <a:latin typeface="Calibri"/>
                <a:cs typeface="Calibri"/>
              </a:rPr>
              <a:t>stall</a:t>
            </a:r>
            <a:endParaRPr sz="1800">
              <a:latin typeface="Calibri"/>
              <a:cs typeface="Calibri"/>
            </a:endParaRPr>
          </a:p>
        </p:txBody>
      </p:sp>
      <p:grpSp>
        <p:nvGrpSpPr>
          <p:cNvPr id="15" name="object 15"/>
          <p:cNvGrpSpPr/>
          <p:nvPr/>
        </p:nvGrpSpPr>
        <p:grpSpPr>
          <a:xfrm>
            <a:off x="3354103" y="2818888"/>
            <a:ext cx="1528445" cy="745490"/>
            <a:chOff x="3354103" y="2818888"/>
            <a:chExt cx="1528445" cy="745490"/>
          </a:xfrm>
        </p:grpSpPr>
        <p:sp>
          <p:nvSpPr>
            <p:cNvPr id="16" name="object 16"/>
            <p:cNvSpPr/>
            <p:nvPr/>
          </p:nvSpPr>
          <p:spPr>
            <a:xfrm>
              <a:off x="3360453" y="2825238"/>
              <a:ext cx="1515745" cy="732790"/>
            </a:xfrm>
            <a:custGeom>
              <a:avLst/>
              <a:gdLst/>
              <a:ahLst/>
              <a:cxnLst/>
              <a:rect l="l" t="t" r="r" b="b"/>
              <a:pathLst>
                <a:path w="1515745" h="732789">
                  <a:moveTo>
                    <a:pt x="1189371" y="0"/>
                  </a:moveTo>
                  <a:lnTo>
                    <a:pt x="1137338" y="2810"/>
                  </a:lnTo>
                  <a:lnTo>
                    <a:pt x="1088591" y="15965"/>
                  </a:lnTo>
                  <a:lnTo>
                    <a:pt x="1047081" y="39246"/>
                  </a:lnTo>
                  <a:lnTo>
                    <a:pt x="1035746" y="30540"/>
                  </a:lnTo>
                  <a:lnTo>
                    <a:pt x="1022983" y="22751"/>
                  </a:lnTo>
                  <a:lnTo>
                    <a:pt x="1008933" y="15939"/>
                  </a:lnTo>
                  <a:lnTo>
                    <a:pt x="993741" y="10163"/>
                  </a:lnTo>
                  <a:lnTo>
                    <a:pt x="946877" y="577"/>
                  </a:lnTo>
                  <a:lnTo>
                    <a:pt x="899519" y="1049"/>
                  </a:lnTo>
                  <a:lnTo>
                    <a:pt x="855045" y="10848"/>
                  </a:lnTo>
                  <a:lnTo>
                    <a:pt x="816831" y="29243"/>
                  </a:lnTo>
                  <a:lnTo>
                    <a:pt x="788255" y="55502"/>
                  </a:lnTo>
                  <a:lnTo>
                    <a:pt x="778234" y="49457"/>
                  </a:lnTo>
                  <a:lnTo>
                    <a:pt x="697608" y="22908"/>
                  </a:lnTo>
                  <a:lnTo>
                    <a:pt x="649270" y="20054"/>
                  </a:lnTo>
                  <a:lnTo>
                    <a:pt x="602089" y="25371"/>
                  </a:lnTo>
                  <a:lnTo>
                    <a:pt x="558474" y="38371"/>
                  </a:lnTo>
                  <a:lnTo>
                    <a:pt x="520836" y="58567"/>
                  </a:lnTo>
                  <a:lnTo>
                    <a:pt x="491583" y="85474"/>
                  </a:lnTo>
                  <a:lnTo>
                    <a:pt x="455922" y="74250"/>
                  </a:lnTo>
                  <a:lnTo>
                    <a:pt x="418224" y="67122"/>
                  </a:lnTo>
                  <a:lnTo>
                    <a:pt x="379265" y="64185"/>
                  </a:lnTo>
                  <a:lnTo>
                    <a:pt x="339818" y="65535"/>
                  </a:lnTo>
                  <a:lnTo>
                    <a:pt x="286781" y="74417"/>
                  </a:lnTo>
                  <a:lnTo>
                    <a:pt x="239734" y="90455"/>
                  </a:lnTo>
                  <a:lnTo>
                    <a:pt x="199892" y="112594"/>
                  </a:lnTo>
                  <a:lnTo>
                    <a:pt x="168469" y="139778"/>
                  </a:lnTo>
                  <a:lnTo>
                    <a:pt x="135744" y="205061"/>
                  </a:lnTo>
                  <a:lnTo>
                    <a:pt x="136872" y="241049"/>
                  </a:lnTo>
                  <a:lnTo>
                    <a:pt x="135602" y="243335"/>
                  </a:lnTo>
                  <a:lnTo>
                    <a:pt x="68673" y="258844"/>
                  </a:lnTo>
                  <a:lnTo>
                    <a:pt x="19651" y="292738"/>
                  </a:lnTo>
                  <a:lnTo>
                    <a:pt x="0" y="330595"/>
                  </a:lnTo>
                  <a:lnTo>
                    <a:pt x="3696" y="369192"/>
                  </a:lnTo>
                  <a:lnTo>
                    <a:pt x="28991" y="404073"/>
                  </a:lnTo>
                  <a:lnTo>
                    <a:pt x="74134" y="430787"/>
                  </a:lnTo>
                  <a:lnTo>
                    <a:pt x="54145" y="448257"/>
                  </a:lnTo>
                  <a:lnTo>
                    <a:pt x="40526" y="467966"/>
                  </a:lnTo>
                  <a:lnTo>
                    <a:pt x="33647" y="489151"/>
                  </a:lnTo>
                  <a:lnTo>
                    <a:pt x="33875" y="511051"/>
                  </a:lnTo>
                  <a:lnTo>
                    <a:pt x="52780" y="548966"/>
                  </a:lnTo>
                  <a:lnTo>
                    <a:pt x="91009" y="578154"/>
                  </a:lnTo>
                  <a:lnTo>
                    <a:pt x="143121" y="595793"/>
                  </a:lnTo>
                  <a:lnTo>
                    <a:pt x="203674" y="599062"/>
                  </a:lnTo>
                  <a:lnTo>
                    <a:pt x="206595" y="602364"/>
                  </a:lnTo>
                  <a:lnTo>
                    <a:pt x="239445" y="631361"/>
                  </a:lnTo>
                  <a:lnTo>
                    <a:pt x="279181" y="654753"/>
                  </a:lnTo>
                  <a:lnTo>
                    <a:pt x="324308" y="672290"/>
                  </a:lnTo>
                  <a:lnTo>
                    <a:pt x="373330" y="683723"/>
                  </a:lnTo>
                  <a:lnTo>
                    <a:pt x="424751" y="688804"/>
                  </a:lnTo>
                  <a:lnTo>
                    <a:pt x="477075" y="687285"/>
                  </a:lnTo>
                  <a:lnTo>
                    <a:pt x="528807" y="678917"/>
                  </a:lnTo>
                  <a:lnTo>
                    <a:pt x="578451" y="663451"/>
                  </a:lnTo>
                  <a:lnTo>
                    <a:pt x="603978" y="684487"/>
                  </a:lnTo>
                  <a:lnTo>
                    <a:pt x="634363" y="702201"/>
                  </a:lnTo>
                  <a:lnTo>
                    <a:pt x="668891" y="716225"/>
                  </a:lnTo>
                  <a:lnTo>
                    <a:pt x="706848" y="726189"/>
                  </a:lnTo>
                  <a:lnTo>
                    <a:pt x="760654" y="732623"/>
                  </a:lnTo>
                  <a:lnTo>
                    <a:pt x="813556" y="730899"/>
                  </a:lnTo>
                  <a:lnTo>
                    <a:pt x="863779" y="721647"/>
                  </a:lnTo>
                  <a:lnTo>
                    <a:pt x="909547" y="705494"/>
                  </a:lnTo>
                  <a:lnTo>
                    <a:pt x="949086" y="683070"/>
                  </a:lnTo>
                  <a:lnTo>
                    <a:pt x="980621" y="655003"/>
                  </a:lnTo>
                  <a:lnTo>
                    <a:pt x="1002377" y="621922"/>
                  </a:lnTo>
                  <a:lnTo>
                    <a:pt x="1027033" y="630524"/>
                  </a:lnTo>
                  <a:lnTo>
                    <a:pt x="1053129" y="636828"/>
                  </a:lnTo>
                  <a:lnTo>
                    <a:pt x="1080297" y="640727"/>
                  </a:lnTo>
                  <a:lnTo>
                    <a:pt x="1108168" y="642115"/>
                  </a:lnTo>
                  <a:lnTo>
                    <a:pt x="1162209" y="637647"/>
                  </a:lnTo>
                  <a:lnTo>
                    <a:pt x="1210887" y="624452"/>
                  </a:lnTo>
                  <a:lnTo>
                    <a:pt x="1252249" y="603792"/>
                  </a:lnTo>
                  <a:lnTo>
                    <a:pt x="1284340" y="576931"/>
                  </a:lnTo>
                  <a:lnTo>
                    <a:pt x="1312892" y="509654"/>
                  </a:lnTo>
                  <a:lnTo>
                    <a:pt x="1342794" y="505548"/>
                  </a:lnTo>
                  <a:lnTo>
                    <a:pt x="1398742" y="490098"/>
                  </a:lnTo>
                  <a:lnTo>
                    <a:pt x="1469096" y="449170"/>
                  </a:lnTo>
                  <a:lnTo>
                    <a:pt x="1499535" y="413900"/>
                  </a:lnTo>
                  <a:lnTo>
                    <a:pt x="1515044" y="375208"/>
                  </a:lnTo>
                  <a:lnTo>
                    <a:pt x="1515207" y="335193"/>
                  </a:lnTo>
                  <a:lnTo>
                    <a:pt x="1499609" y="295954"/>
                  </a:lnTo>
                  <a:lnTo>
                    <a:pt x="1467832" y="259591"/>
                  </a:lnTo>
                  <a:lnTo>
                    <a:pt x="1471261" y="254257"/>
                  </a:lnTo>
                  <a:lnTo>
                    <a:pt x="1474182" y="248796"/>
                  </a:lnTo>
                  <a:lnTo>
                    <a:pt x="1476468" y="243335"/>
                  </a:lnTo>
                  <a:lnTo>
                    <a:pt x="1482805" y="204035"/>
                  </a:lnTo>
                  <a:lnTo>
                    <a:pt x="1470652" y="166740"/>
                  </a:lnTo>
                  <a:lnTo>
                    <a:pt x="1442187" y="133945"/>
                  </a:lnTo>
                  <a:lnTo>
                    <a:pt x="1399585" y="108142"/>
                  </a:lnTo>
                  <a:lnTo>
                    <a:pt x="1345023" y="91824"/>
                  </a:lnTo>
                  <a:lnTo>
                    <a:pt x="1337266" y="73172"/>
                  </a:lnTo>
                  <a:lnTo>
                    <a:pt x="1324877" y="55771"/>
                  </a:lnTo>
                  <a:lnTo>
                    <a:pt x="1308179" y="40014"/>
                  </a:lnTo>
                  <a:lnTo>
                    <a:pt x="1287492" y="26292"/>
                  </a:lnTo>
                  <a:lnTo>
                    <a:pt x="1240738" y="7754"/>
                  </a:lnTo>
                  <a:lnTo>
                    <a:pt x="1189371" y="0"/>
                  </a:lnTo>
                  <a:close/>
                </a:path>
              </a:pathLst>
            </a:custGeom>
            <a:solidFill>
              <a:srgbClr val="4471C4"/>
            </a:solidFill>
          </p:spPr>
          <p:txBody>
            <a:bodyPr wrap="square" lIns="0" tIns="0" rIns="0" bIns="0" rtlCol="0"/>
            <a:lstStyle/>
            <a:p>
              <a:endParaRPr/>
            </a:p>
          </p:txBody>
        </p:sp>
        <p:sp>
          <p:nvSpPr>
            <p:cNvPr id="17" name="object 17"/>
            <p:cNvSpPr/>
            <p:nvPr/>
          </p:nvSpPr>
          <p:spPr>
            <a:xfrm>
              <a:off x="3360453" y="2825238"/>
              <a:ext cx="1515745" cy="732790"/>
            </a:xfrm>
            <a:custGeom>
              <a:avLst/>
              <a:gdLst/>
              <a:ahLst/>
              <a:cxnLst/>
              <a:rect l="l" t="t" r="r" b="b"/>
              <a:pathLst>
                <a:path w="1515745" h="732789">
                  <a:moveTo>
                    <a:pt x="136872" y="241049"/>
                  </a:moveTo>
                  <a:lnTo>
                    <a:pt x="146681" y="170952"/>
                  </a:lnTo>
                  <a:lnTo>
                    <a:pt x="199892" y="112594"/>
                  </a:lnTo>
                  <a:lnTo>
                    <a:pt x="239734" y="90455"/>
                  </a:lnTo>
                  <a:lnTo>
                    <a:pt x="286781" y="74417"/>
                  </a:lnTo>
                  <a:lnTo>
                    <a:pt x="339818" y="65535"/>
                  </a:lnTo>
                  <a:lnTo>
                    <a:pt x="379265" y="64185"/>
                  </a:lnTo>
                  <a:lnTo>
                    <a:pt x="418224" y="67122"/>
                  </a:lnTo>
                  <a:lnTo>
                    <a:pt x="455922" y="74250"/>
                  </a:lnTo>
                  <a:lnTo>
                    <a:pt x="491583" y="85474"/>
                  </a:lnTo>
                  <a:lnTo>
                    <a:pt x="520836" y="58567"/>
                  </a:lnTo>
                  <a:lnTo>
                    <a:pt x="558474" y="38371"/>
                  </a:lnTo>
                  <a:lnTo>
                    <a:pt x="602089" y="25371"/>
                  </a:lnTo>
                  <a:lnTo>
                    <a:pt x="649270" y="20054"/>
                  </a:lnTo>
                  <a:lnTo>
                    <a:pt x="697608" y="22908"/>
                  </a:lnTo>
                  <a:lnTo>
                    <a:pt x="744694" y="34420"/>
                  </a:lnTo>
                  <a:lnTo>
                    <a:pt x="788255" y="55502"/>
                  </a:lnTo>
                  <a:lnTo>
                    <a:pt x="816831" y="29243"/>
                  </a:lnTo>
                  <a:lnTo>
                    <a:pt x="855045" y="10848"/>
                  </a:lnTo>
                  <a:lnTo>
                    <a:pt x="899519" y="1049"/>
                  </a:lnTo>
                  <a:lnTo>
                    <a:pt x="946877" y="577"/>
                  </a:lnTo>
                  <a:lnTo>
                    <a:pt x="993741" y="10163"/>
                  </a:lnTo>
                  <a:lnTo>
                    <a:pt x="1008933" y="15939"/>
                  </a:lnTo>
                  <a:lnTo>
                    <a:pt x="1022983" y="22751"/>
                  </a:lnTo>
                  <a:lnTo>
                    <a:pt x="1035746" y="30540"/>
                  </a:lnTo>
                  <a:lnTo>
                    <a:pt x="1047081" y="39246"/>
                  </a:lnTo>
                  <a:lnTo>
                    <a:pt x="1088591" y="15965"/>
                  </a:lnTo>
                  <a:lnTo>
                    <a:pt x="1137338" y="2810"/>
                  </a:lnTo>
                  <a:lnTo>
                    <a:pt x="1189371" y="0"/>
                  </a:lnTo>
                  <a:lnTo>
                    <a:pt x="1240738" y="7754"/>
                  </a:lnTo>
                  <a:lnTo>
                    <a:pt x="1287492" y="26292"/>
                  </a:lnTo>
                  <a:lnTo>
                    <a:pt x="1324877" y="55771"/>
                  </a:lnTo>
                  <a:lnTo>
                    <a:pt x="1345023" y="91824"/>
                  </a:lnTo>
                  <a:lnTo>
                    <a:pt x="1399585" y="108142"/>
                  </a:lnTo>
                  <a:lnTo>
                    <a:pt x="1442187" y="133945"/>
                  </a:lnTo>
                  <a:lnTo>
                    <a:pt x="1470652" y="166740"/>
                  </a:lnTo>
                  <a:lnTo>
                    <a:pt x="1482805" y="204035"/>
                  </a:lnTo>
                  <a:lnTo>
                    <a:pt x="1476468" y="243335"/>
                  </a:lnTo>
                  <a:lnTo>
                    <a:pt x="1474182" y="248796"/>
                  </a:lnTo>
                  <a:lnTo>
                    <a:pt x="1471261" y="254257"/>
                  </a:lnTo>
                  <a:lnTo>
                    <a:pt x="1467832" y="259591"/>
                  </a:lnTo>
                  <a:lnTo>
                    <a:pt x="1499609" y="295954"/>
                  </a:lnTo>
                  <a:lnTo>
                    <a:pt x="1515207" y="335193"/>
                  </a:lnTo>
                  <a:lnTo>
                    <a:pt x="1515044" y="375208"/>
                  </a:lnTo>
                  <a:lnTo>
                    <a:pt x="1499535" y="413900"/>
                  </a:lnTo>
                  <a:lnTo>
                    <a:pt x="1469096" y="449170"/>
                  </a:lnTo>
                  <a:lnTo>
                    <a:pt x="1424144" y="478920"/>
                  </a:lnTo>
                  <a:lnTo>
                    <a:pt x="1371518" y="499001"/>
                  </a:lnTo>
                  <a:lnTo>
                    <a:pt x="1312892" y="509654"/>
                  </a:lnTo>
                  <a:lnTo>
                    <a:pt x="1305206" y="545130"/>
                  </a:lnTo>
                  <a:lnTo>
                    <a:pt x="1252249" y="603792"/>
                  </a:lnTo>
                  <a:lnTo>
                    <a:pt x="1210887" y="624452"/>
                  </a:lnTo>
                  <a:lnTo>
                    <a:pt x="1162209" y="637647"/>
                  </a:lnTo>
                  <a:lnTo>
                    <a:pt x="1108168" y="642115"/>
                  </a:lnTo>
                  <a:lnTo>
                    <a:pt x="1080297" y="640727"/>
                  </a:lnTo>
                  <a:lnTo>
                    <a:pt x="1053129" y="636828"/>
                  </a:lnTo>
                  <a:lnTo>
                    <a:pt x="1027033" y="630524"/>
                  </a:lnTo>
                  <a:lnTo>
                    <a:pt x="1002377" y="621922"/>
                  </a:lnTo>
                  <a:lnTo>
                    <a:pt x="980621" y="655003"/>
                  </a:lnTo>
                  <a:lnTo>
                    <a:pt x="949086" y="683070"/>
                  </a:lnTo>
                  <a:lnTo>
                    <a:pt x="909547" y="705494"/>
                  </a:lnTo>
                  <a:lnTo>
                    <a:pt x="863779" y="721647"/>
                  </a:lnTo>
                  <a:lnTo>
                    <a:pt x="813556" y="730899"/>
                  </a:lnTo>
                  <a:lnTo>
                    <a:pt x="760654" y="732623"/>
                  </a:lnTo>
                  <a:lnTo>
                    <a:pt x="706848" y="726189"/>
                  </a:lnTo>
                  <a:lnTo>
                    <a:pt x="668891" y="716225"/>
                  </a:lnTo>
                  <a:lnTo>
                    <a:pt x="634363" y="702201"/>
                  </a:lnTo>
                  <a:lnTo>
                    <a:pt x="603978" y="684487"/>
                  </a:lnTo>
                  <a:lnTo>
                    <a:pt x="578451" y="663451"/>
                  </a:lnTo>
                  <a:lnTo>
                    <a:pt x="528807" y="678917"/>
                  </a:lnTo>
                  <a:lnTo>
                    <a:pt x="477075" y="687285"/>
                  </a:lnTo>
                  <a:lnTo>
                    <a:pt x="424751" y="688804"/>
                  </a:lnTo>
                  <a:lnTo>
                    <a:pt x="373330" y="683723"/>
                  </a:lnTo>
                  <a:lnTo>
                    <a:pt x="324308" y="672290"/>
                  </a:lnTo>
                  <a:lnTo>
                    <a:pt x="279181" y="654753"/>
                  </a:lnTo>
                  <a:lnTo>
                    <a:pt x="239445" y="631361"/>
                  </a:lnTo>
                  <a:lnTo>
                    <a:pt x="206595" y="602364"/>
                  </a:lnTo>
                  <a:lnTo>
                    <a:pt x="204690" y="600205"/>
                  </a:lnTo>
                  <a:lnTo>
                    <a:pt x="203674" y="599062"/>
                  </a:lnTo>
                  <a:lnTo>
                    <a:pt x="143121" y="595793"/>
                  </a:lnTo>
                  <a:lnTo>
                    <a:pt x="91009" y="578154"/>
                  </a:lnTo>
                  <a:lnTo>
                    <a:pt x="52780" y="548966"/>
                  </a:lnTo>
                  <a:lnTo>
                    <a:pt x="33875" y="511051"/>
                  </a:lnTo>
                  <a:lnTo>
                    <a:pt x="33647" y="489151"/>
                  </a:lnTo>
                  <a:lnTo>
                    <a:pt x="40526" y="467966"/>
                  </a:lnTo>
                  <a:lnTo>
                    <a:pt x="54145" y="448257"/>
                  </a:lnTo>
                  <a:lnTo>
                    <a:pt x="74134" y="430787"/>
                  </a:lnTo>
                  <a:lnTo>
                    <a:pt x="28991" y="404073"/>
                  </a:lnTo>
                  <a:lnTo>
                    <a:pt x="3696" y="369192"/>
                  </a:lnTo>
                  <a:lnTo>
                    <a:pt x="0" y="330595"/>
                  </a:lnTo>
                  <a:lnTo>
                    <a:pt x="19651" y="292738"/>
                  </a:lnTo>
                  <a:lnTo>
                    <a:pt x="41304" y="273749"/>
                  </a:lnTo>
                  <a:lnTo>
                    <a:pt x="68673" y="258844"/>
                  </a:lnTo>
                  <a:lnTo>
                    <a:pt x="100518" y="248536"/>
                  </a:lnTo>
                  <a:lnTo>
                    <a:pt x="135602" y="243335"/>
                  </a:lnTo>
                  <a:lnTo>
                    <a:pt x="136872" y="241049"/>
                  </a:lnTo>
                  <a:close/>
                </a:path>
                <a:path w="1515745" h="732789">
                  <a:moveTo>
                    <a:pt x="164685" y="441455"/>
                  </a:moveTo>
                  <a:lnTo>
                    <a:pt x="141489" y="441439"/>
                  </a:lnTo>
                  <a:lnTo>
                    <a:pt x="118663" y="439137"/>
                  </a:lnTo>
                  <a:lnTo>
                    <a:pt x="96623" y="434597"/>
                  </a:lnTo>
                  <a:lnTo>
                    <a:pt x="75785" y="427866"/>
                  </a:lnTo>
                </a:path>
                <a:path w="1515745" h="732789">
                  <a:moveTo>
                    <a:pt x="243171" y="589410"/>
                  </a:moveTo>
                  <a:lnTo>
                    <a:pt x="233723" y="591672"/>
                  </a:lnTo>
                  <a:lnTo>
                    <a:pt x="224073" y="593505"/>
                  </a:lnTo>
                  <a:lnTo>
                    <a:pt x="214256" y="594910"/>
                  </a:lnTo>
                  <a:lnTo>
                    <a:pt x="204309" y="595887"/>
                  </a:lnTo>
                </a:path>
                <a:path w="1515745" h="732789">
                  <a:moveTo>
                    <a:pt x="578324" y="660530"/>
                  </a:moveTo>
                  <a:lnTo>
                    <a:pt x="571583" y="653459"/>
                  </a:lnTo>
                  <a:lnTo>
                    <a:pt x="565449" y="646163"/>
                  </a:lnTo>
                  <a:lnTo>
                    <a:pt x="559911" y="638652"/>
                  </a:lnTo>
                  <a:lnTo>
                    <a:pt x="554956" y="630939"/>
                  </a:lnTo>
                </a:path>
                <a:path w="1515745" h="732789">
                  <a:moveTo>
                    <a:pt x="1011775" y="586870"/>
                  </a:moveTo>
                  <a:lnTo>
                    <a:pt x="1010469" y="595109"/>
                  </a:lnTo>
                  <a:lnTo>
                    <a:pt x="1008473" y="603253"/>
                  </a:lnTo>
                  <a:lnTo>
                    <a:pt x="1005810" y="611301"/>
                  </a:lnTo>
                  <a:lnTo>
                    <a:pt x="1002504" y="619255"/>
                  </a:lnTo>
                </a:path>
                <a:path w="1515745" h="732789">
                  <a:moveTo>
                    <a:pt x="1197957" y="386718"/>
                  </a:moveTo>
                  <a:lnTo>
                    <a:pt x="1245550" y="407879"/>
                  </a:lnTo>
                  <a:lnTo>
                    <a:pt x="1281618" y="436375"/>
                  </a:lnTo>
                  <a:lnTo>
                    <a:pt x="1304399" y="470299"/>
                  </a:lnTo>
                  <a:lnTo>
                    <a:pt x="1312130" y="507749"/>
                  </a:lnTo>
                </a:path>
                <a:path w="1515745" h="732789">
                  <a:moveTo>
                    <a:pt x="1467197" y="257686"/>
                  </a:moveTo>
                  <a:lnTo>
                    <a:pt x="1457525" y="270451"/>
                  </a:lnTo>
                  <a:lnTo>
                    <a:pt x="1445734" y="282371"/>
                  </a:lnTo>
                  <a:lnTo>
                    <a:pt x="1431942" y="293315"/>
                  </a:lnTo>
                  <a:lnTo>
                    <a:pt x="1416270" y="303152"/>
                  </a:lnTo>
                </a:path>
                <a:path w="1515745" h="732789">
                  <a:moveTo>
                    <a:pt x="1345150" y="89284"/>
                  </a:moveTo>
                  <a:lnTo>
                    <a:pt x="1347182" y="96396"/>
                  </a:lnTo>
                  <a:lnTo>
                    <a:pt x="1348071" y="103508"/>
                  </a:lnTo>
                  <a:lnTo>
                    <a:pt x="1347817" y="110747"/>
                  </a:lnTo>
                </a:path>
                <a:path w="1515745" h="732789">
                  <a:moveTo>
                    <a:pt x="1020665" y="64265"/>
                  </a:moveTo>
                  <a:lnTo>
                    <a:pt x="1026019" y="56980"/>
                  </a:lnTo>
                  <a:lnTo>
                    <a:pt x="1032158" y="49993"/>
                  </a:lnTo>
                  <a:lnTo>
                    <a:pt x="1039060" y="43316"/>
                  </a:lnTo>
                  <a:lnTo>
                    <a:pt x="1046700" y="36960"/>
                  </a:lnTo>
                </a:path>
                <a:path w="1515745" h="732789">
                  <a:moveTo>
                    <a:pt x="777206" y="77346"/>
                  </a:moveTo>
                  <a:lnTo>
                    <a:pt x="779492" y="71226"/>
                  </a:lnTo>
                  <a:lnTo>
                    <a:pt x="782349" y="65249"/>
                  </a:lnTo>
                  <a:lnTo>
                    <a:pt x="785778" y="59415"/>
                  </a:lnTo>
                  <a:lnTo>
                    <a:pt x="789779" y="53724"/>
                  </a:lnTo>
                </a:path>
                <a:path w="1515745" h="732789">
                  <a:moveTo>
                    <a:pt x="491329" y="85347"/>
                  </a:moveTo>
                  <a:lnTo>
                    <a:pt x="503545" y="90347"/>
                  </a:lnTo>
                  <a:lnTo>
                    <a:pt x="515237" y="95824"/>
                  </a:lnTo>
                  <a:lnTo>
                    <a:pt x="526405" y="101777"/>
                  </a:lnTo>
                  <a:lnTo>
                    <a:pt x="537049" y="108207"/>
                  </a:lnTo>
                </a:path>
                <a:path w="1515745" h="732789">
                  <a:moveTo>
                    <a:pt x="144873" y="265179"/>
                  </a:moveTo>
                  <a:lnTo>
                    <a:pt x="142301" y="259229"/>
                  </a:lnTo>
                  <a:lnTo>
                    <a:pt x="140110" y="253209"/>
                  </a:lnTo>
                  <a:lnTo>
                    <a:pt x="138301" y="247141"/>
                  </a:lnTo>
                  <a:lnTo>
                    <a:pt x="136872" y="241049"/>
                  </a:lnTo>
                </a:path>
              </a:pathLst>
            </a:custGeom>
            <a:ln w="12700">
              <a:solidFill>
                <a:srgbClr val="2E528F"/>
              </a:solidFill>
            </a:ln>
          </p:spPr>
          <p:txBody>
            <a:bodyPr wrap="square" lIns="0" tIns="0" rIns="0" bIns="0" rtlCol="0"/>
            <a:lstStyle/>
            <a:p>
              <a:endParaRPr/>
            </a:p>
          </p:txBody>
        </p:sp>
      </p:grpSp>
      <p:sp>
        <p:nvSpPr>
          <p:cNvPr id="18" name="object 18"/>
          <p:cNvSpPr txBox="1"/>
          <p:nvPr/>
        </p:nvSpPr>
        <p:spPr>
          <a:xfrm>
            <a:off x="3865626" y="3007867"/>
            <a:ext cx="40068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FFFFFF"/>
                </a:solidFill>
                <a:latin typeface="Calibri"/>
                <a:cs typeface="Calibri"/>
              </a:rPr>
              <a:t>stall</a:t>
            </a:r>
            <a:endParaRPr sz="1800">
              <a:latin typeface="Calibri"/>
              <a:cs typeface="Calibri"/>
            </a:endParaRPr>
          </a:p>
        </p:txBody>
      </p:sp>
      <p:sp>
        <p:nvSpPr>
          <p:cNvPr id="19" name="object 19"/>
          <p:cNvSpPr txBox="1"/>
          <p:nvPr/>
        </p:nvSpPr>
        <p:spPr>
          <a:xfrm>
            <a:off x="2523489" y="4964938"/>
            <a:ext cx="7221855" cy="757555"/>
          </a:xfrm>
          <a:prstGeom prst="rect">
            <a:avLst/>
          </a:prstGeom>
        </p:spPr>
        <p:txBody>
          <a:bodyPr vert="horz" wrap="square" lIns="0" tIns="12700" rIns="0" bIns="0" rtlCol="0">
            <a:spAutoFit/>
          </a:bodyPr>
          <a:lstStyle/>
          <a:p>
            <a:pPr marL="12700" marR="5080">
              <a:lnSpc>
                <a:spcPct val="100000"/>
              </a:lnSpc>
              <a:spcBef>
                <a:spcPts val="100"/>
              </a:spcBef>
            </a:pPr>
            <a:r>
              <a:rPr sz="2400" b="1" dirty="0">
                <a:latin typeface="Calibri"/>
                <a:cs typeface="Calibri"/>
              </a:rPr>
              <a:t>Proposal:</a:t>
            </a:r>
            <a:r>
              <a:rPr sz="2400" b="1" spc="-60" dirty="0">
                <a:latin typeface="Calibri"/>
                <a:cs typeface="Calibri"/>
              </a:rPr>
              <a:t> </a:t>
            </a:r>
            <a:r>
              <a:rPr sz="2400" b="1" dirty="0">
                <a:latin typeface="Calibri"/>
                <a:cs typeface="Calibri"/>
              </a:rPr>
              <a:t>We</a:t>
            </a:r>
            <a:r>
              <a:rPr sz="2400" b="1" spc="-30" dirty="0">
                <a:latin typeface="Calibri"/>
                <a:cs typeface="Calibri"/>
              </a:rPr>
              <a:t> </a:t>
            </a:r>
            <a:r>
              <a:rPr sz="2400" b="1" dirty="0">
                <a:latin typeface="Calibri"/>
                <a:cs typeface="Calibri"/>
              </a:rPr>
              <a:t>know</a:t>
            </a:r>
            <a:r>
              <a:rPr sz="2400" b="1" spc="-50" dirty="0">
                <a:latin typeface="Calibri"/>
                <a:cs typeface="Calibri"/>
              </a:rPr>
              <a:t> </a:t>
            </a:r>
            <a:r>
              <a:rPr sz="2400" b="1" dirty="0">
                <a:latin typeface="Calibri"/>
                <a:cs typeface="Calibri"/>
              </a:rPr>
              <a:t>the</a:t>
            </a:r>
            <a:r>
              <a:rPr sz="2400" b="1" spc="-20" dirty="0">
                <a:latin typeface="Calibri"/>
                <a:cs typeface="Calibri"/>
              </a:rPr>
              <a:t> </a:t>
            </a:r>
            <a:r>
              <a:rPr sz="2400" b="1" dirty="0">
                <a:latin typeface="Calibri"/>
                <a:cs typeface="Calibri"/>
              </a:rPr>
              <a:t>next</a:t>
            </a:r>
            <a:r>
              <a:rPr sz="2400" b="1" spc="-20" dirty="0">
                <a:latin typeface="Calibri"/>
                <a:cs typeface="Calibri"/>
              </a:rPr>
              <a:t> </a:t>
            </a:r>
            <a:r>
              <a:rPr sz="2400" b="1" dirty="0">
                <a:latin typeface="Calibri"/>
                <a:cs typeface="Calibri"/>
              </a:rPr>
              <a:t>PC</a:t>
            </a:r>
            <a:r>
              <a:rPr sz="2400" b="1" spc="-35" dirty="0">
                <a:latin typeface="Calibri"/>
                <a:cs typeface="Calibri"/>
              </a:rPr>
              <a:t> </a:t>
            </a:r>
            <a:r>
              <a:rPr sz="2400" b="1" dirty="0">
                <a:latin typeface="Calibri"/>
                <a:cs typeface="Calibri"/>
              </a:rPr>
              <a:t>only</a:t>
            </a:r>
            <a:r>
              <a:rPr sz="2400" b="1" spc="-40" dirty="0">
                <a:latin typeface="Calibri"/>
                <a:cs typeface="Calibri"/>
              </a:rPr>
              <a:t> </a:t>
            </a:r>
            <a:r>
              <a:rPr sz="2400" b="1" dirty="0">
                <a:latin typeface="Calibri"/>
                <a:cs typeface="Calibri"/>
              </a:rPr>
              <a:t>after beq</a:t>
            </a:r>
            <a:r>
              <a:rPr sz="2400" b="1" spc="-35" dirty="0">
                <a:latin typeface="Calibri"/>
                <a:cs typeface="Calibri"/>
              </a:rPr>
              <a:t> </a:t>
            </a:r>
            <a:r>
              <a:rPr sz="2400" b="1" dirty="0">
                <a:latin typeface="Calibri"/>
                <a:cs typeface="Calibri"/>
              </a:rPr>
              <a:t>finishes</a:t>
            </a:r>
            <a:r>
              <a:rPr sz="2400" b="1" spc="-15" dirty="0">
                <a:latin typeface="Calibri"/>
                <a:cs typeface="Calibri"/>
              </a:rPr>
              <a:t> </a:t>
            </a:r>
            <a:r>
              <a:rPr sz="2400" b="1" spc="-25" dirty="0">
                <a:latin typeface="Calibri"/>
                <a:cs typeface="Calibri"/>
              </a:rPr>
              <a:t>Ex </a:t>
            </a:r>
            <a:r>
              <a:rPr sz="2400" b="1" dirty="0">
                <a:latin typeface="Calibri"/>
                <a:cs typeface="Calibri"/>
              </a:rPr>
              <a:t>(What</a:t>
            </a:r>
            <a:r>
              <a:rPr sz="2400" b="1" spc="-15" dirty="0">
                <a:latin typeface="Calibri"/>
                <a:cs typeface="Calibri"/>
              </a:rPr>
              <a:t> </a:t>
            </a:r>
            <a:r>
              <a:rPr sz="2400" b="1" dirty="0">
                <a:latin typeface="Calibri"/>
                <a:cs typeface="Calibri"/>
              </a:rPr>
              <a:t>signals</a:t>
            </a:r>
            <a:r>
              <a:rPr sz="2400" b="1" spc="-25" dirty="0">
                <a:latin typeface="Calibri"/>
                <a:cs typeface="Calibri"/>
              </a:rPr>
              <a:t> </a:t>
            </a:r>
            <a:r>
              <a:rPr sz="2400" b="1" dirty="0">
                <a:latin typeface="Calibri"/>
                <a:cs typeface="Calibri"/>
              </a:rPr>
              <a:t>do</a:t>
            </a:r>
            <a:r>
              <a:rPr sz="2400" b="1" spc="-40" dirty="0">
                <a:latin typeface="Calibri"/>
                <a:cs typeface="Calibri"/>
              </a:rPr>
              <a:t> </a:t>
            </a:r>
            <a:r>
              <a:rPr sz="2400" b="1" dirty="0">
                <a:latin typeface="Calibri"/>
                <a:cs typeface="Calibri"/>
              </a:rPr>
              <a:t>we</a:t>
            </a:r>
            <a:r>
              <a:rPr sz="2400" b="1" spc="-30" dirty="0">
                <a:latin typeface="Calibri"/>
                <a:cs typeface="Calibri"/>
              </a:rPr>
              <a:t> </a:t>
            </a:r>
            <a:r>
              <a:rPr sz="2400" b="1" dirty="0">
                <a:latin typeface="Calibri"/>
                <a:cs typeface="Calibri"/>
              </a:rPr>
              <a:t>need</a:t>
            </a:r>
            <a:r>
              <a:rPr sz="2400" b="1" spc="-25" dirty="0">
                <a:latin typeface="Calibri"/>
                <a:cs typeface="Calibri"/>
              </a:rPr>
              <a:t> </a:t>
            </a:r>
            <a:r>
              <a:rPr sz="2400" b="1" dirty="0">
                <a:latin typeface="Calibri"/>
                <a:cs typeface="Calibri"/>
              </a:rPr>
              <a:t>to</a:t>
            </a:r>
            <a:r>
              <a:rPr sz="2400" b="1" spc="-30" dirty="0">
                <a:latin typeface="Calibri"/>
                <a:cs typeface="Calibri"/>
              </a:rPr>
              <a:t> </a:t>
            </a:r>
            <a:r>
              <a:rPr sz="2400" b="1" dirty="0">
                <a:latin typeface="Calibri"/>
                <a:cs typeface="Calibri"/>
              </a:rPr>
              <a:t>determine</a:t>
            </a:r>
            <a:r>
              <a:rPr sz="2400" b="1" spc="-30" dirty="0">
                <a:latin typeface="Calibri"/>
                <a:cs typeface="Calibri"/>
              </a:rPr>
              <a:t> </a:t>
            </a:r>
            <a:r>
              <a:rPr sz="2400" b="1" dirty="0">
                <a:latin typeface="Calibri"/>
                <a:cs typeface="Calibri"/>
              </a:rPr>
              <a:t>next</a:t>
            </a:r>
            <a:r>
              <a:rPr sz="2400" b="1" spc="-25" dirty="0">
                <a:latin typeface="Calibri"/>
                <a:cs typeface="Calibri"/>
              </a:rPr>
              <a:t> </a:t>
            </a:r>
            <a:r>
              <a:rPr sz="2400" b="1" dirty="0">
                <a:latin typeface="Calibri"/>
                <a:cs typeface="Calibri"/>
              </a:rPr>
              <a:t>PC?</a:t>
            </a:r>
            <a:r>
              <a:rPr sz="2400" b="1" spc="-25" dirty="0">
                <a:latin typeface="Calibri"/>
                <a:cs typeface="Calibri"/>
              </a:rPr>
              <a:t> </a:t>
            </a:r>
            <a:r>
              <a:rPr sz="2400" b="1" spc="-50" dirty="0">
                <a:latin typeface="Calibri"/>
                <a:cs typeface="Calibri"/>
              </a:rPr>
              <a:t>)</a:t>
            </a:r>
            <a:endParaRPr sz="2400">
              <a:latin typeface="Calibri"/>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79831" y="1708404"/>
            <a:ext cx="6155690" cy="3627120"/>
            <a:chOff x="179831" y="1708404"/>
            <a:chExt cx="6155690" cy="3627120"/>
          </a:xfrm>
        </p:grpSpPr>
        <p:sp>
          <p:nvSpPr>
            <p:cNvPr id="3" name="object 3"/>
            <p:cNvSpPr/>
            <p:nvPr/>
          </p:nvSpPr>
          <p:spPr>
            <a:xfrm>
              <a:off x="198881" y="1727454"/>
              <a:ext cx="1663064" cy="3589020"/>
            </a:xfrm>
            <a:custGeom>
              <a:avLst/>
              <a:gdLst/>
              <a:ahLst/>
              <a:cxnLst/>
              <a:rect l="l" t="t" r="r" b="b"/>
              <a:pathLst>
                <a:path w="1663064" h="3589020">
                  <a:moveTo>
                    <a:pt x="0" y="3589020"/>
                  </a:moveTo>
                  <a:lnTo>
                    <a:pt x="1662683" y="3589020"/>
                  </a:lnTo>
                  <a:lnTo>
                    <a:pt x="1662683" y="0"/>
                  </a:lnTo>
                  <a:lnTo>
                    <a:pt x="0" y="0"/>
                  </a:lnTo>
                  <a:lnTo>
                    <a:pt x="0" y="3589020"/>
                  </a:lnTo>
                  <a:close/>
                </a:path>
              </a:pathLst>
            </a:custGeom>
            <a:ln w="38100">
              <a:solidFill>
                <a:srgbClr val="2E528F"/>
              </a:solidFill>
            </a:ln>
          </p:spPr>
          <p:txBody>
            <a:bodyPr wrap="square" lIns="0" tIns="0" rIns="0" bIns="0" rtlCol="0"/>
            <a:lstStyle/>
            <a:p>
              <a:endParaRPr/>
            </a:p>
          </p:txBody>
        </p:sp>
        <p:sp>
          <p:nvSpPr>
            <p:cNvPr id="4" name="object 4"/>
            <p:cNvSpPr/>
            <p:nvPr/>
          </p:nvSpPr>
          <p:spPr>
            <a:xfrm>
              <a:off x="4867655" y="3899916"/>
              <a:ext cx="1461770" cy="433070"/>
            </a:xfrm>
            <a:custGeom>
              <a:avLst/>
              <a:gdLst/>
              <a:ahLst/>
              <a:cxnLst/>
              <a:rect l="l" t="t" r="r" b="b"/>
              <a:pathLst>
                <a:path w="1461770" h="433070">
                  <a:moveTo>
                    <a:pt x="1461516" y="0"/>
                  </a:moveTo>
                  <a:lnTo>
                    <a:pt x="0" y="0"/>
                  </a:lnTo>
                  <a:lnTo>
                    <a:pt x="292354" y="432815"/>
                  </a:lnTo>
                  <a:lnTo>
                    <a:pt x="1169162" y="432815"/>
                  </a:lnTo>
                  <a:lnTo>
                    <a:pt x="1461516" y="0"/>
                  </a:lnTo>
                  <a:close/>
                </a:path>
              </a:pathLst>
            </a:custGeom>
            <a:solidFill>
              <a:srgbClr val="4471C4"/>
            </a:solidFill>
          </p:spPr>
          <p:txBody>
            <a:bodyPr wrap="square" lIns="0" tIns="0" rIns="0" bIns="0" rtlCol="0"/>
            <a:lstStyle/>
            <a:p>
              <a:endParaRPr/>
            </a:p>
          </p:txBody>
        </p:sp>
        <p:sp>
          <p:nvSpPr>
            <p:cNvPr id="5" name="object 5"/>
            <p:cNvSpPr/>
            <p:nvPr/>
          </p:nvSpPr>
          <p:spPr>
            <a:xfrm>
              <a:off x="4867655" y="3899916"/>
              <a:ext cx="1461770" cy="433070"/>
            </a:xfrm>
            <a:custGeom>
              <a:avLst/>
              <a:gdLst/>
              <a:ahLst/>
              <a:cxnLst/>
              <a:rect l="l" t="t" r="r" b="b"/>
              <a:pathLst>
                <a:path w="1461770" h="433070">
                  <a:moveTo>
                    <a:pt x="0" y="0"/>
                  </a:moveTo>
                  <a:lnTo>
                    <a:pt x="1461516" y="0"/>
                  </a:lnTo>
                  <a:lnTo>
                    <a:pt x="1169162" y="432815"/>
                  </a:lnTo>
                  <a:lnTo>
                    <a:pt x="292354" y="432815"/>
                  </a:lnTo>
                  <a:lnTo>
                    <a:pt x="0" y="0"/>
                  </a:lnTo>
                  <a:close/>
                </a:path>
              </a:pathLst>
            </a:custGeom>
            <a:ln w="12700">
              <a:solidFill>
                <a:srgbClr val="2E528F"/>
              </a:solidFill>
            </a:ln>
          </p:spPr>
          <p:txBody>
            <a:bodyPr wrap="square" lIns="0" tIns="0" rIns="0" bIns="0" rtlCol="0"/>
            <a:lstStyle/>
            <a:p>
              <a:endParaRPr/>
            </a:p>
          </p:txBody>
        </p:sp>
        <p:sp>
          <p:nvSpPr>
            <p:cNvPr id="6" name="object 6"/>
            <p:cNvSpPr/>
            <p:nvPr/>
          </p:nvSpPr>
          <p:spPr>
            <a:xfrm>
              <a:off x="5414772" y="3899916"/>
              <a:ext cx="358140" cy="151130"/>
            </a:xfrm>
            <a:custGeom>
              <a:avLst/>
              <a:gdLst/>
              <a:ahLst/>
              <a:cxnLst/>
              <a:rect l="l" t="t" r="r" b="b"/>
              <a:pathLst>
                <a:path w="358139" h="151129">
                  <a:moveTo>
                    <a:pt x="358139" y="0"/>
                  </a:moveTo>
                  <a:lnTo>
                    <a:pt x="0" y="0"/>
                  </a:lnTo>
                  <a:lnTo>
                    <a:pt x="179069" y="150875"/>
                  </a:lnTo>
                  <a:lnTo>
                    <a:pt x="358139" y="0"/>
                  </a:lnTo>
                  <a:close/>
                </a:path>
              </a:pathLst>
            </a:custGeom>
            <a:solidFill>
              <a:srgbClr val="FFFFFF"/>
            </a:solidFill>
          </p:spPr>
          <p:txBody>
            <a:bodyPr wrap="square" lIns="0" tIns="0" rIns="0" bIns="0" rtlCol="0"/>
            <a:lstStyle/>
            <a:p>
              <a:endParaRPr/>
            </a:p>
          </p:txBody>
        </p:sp>
        <p:sp>
          <p:nvSpPr>
            <p:cNvPr id="7" name="object 7"/>
            <p:cNvSpPr/>
            <p:nvPr/>
          </p:nvSpPr>
          <p:spPr>
            <a:xfrm>
              <a:off x="5414772" y="3899916"/>
              <a:ext cx="358140" cy="151130"/>
            </a:xfrm>
            <a:custGeom>
              <a:avLst/>
              <a:gdLst/>
              <a:ahLst/>
              <a:cxnLst/>
              <a:rect l="l" t="t" r="r" b="b"/>
              <a:pathLst>
                <a:path w="358139" h="151129">
                  <a:moveTo>
                    <a:pt x="358139" y="0"/>
                  </a:moveTo>
                  <a:lnTo>
                    <a:pt x="179069" y="150875"/>
                  </a:lnTo>
                  <a:lnTo>
                    <a:pt x="0" y="0"/>
                  </a:lnTo>
                  <a:lnTo>
                    <a:pt x="358139" y="0"/>
                  </a:lnTo>
                  <a:close/>
                </a:path>
              </a:pathLst>
            </a:custGeom>
            <a:ln w="12700">
              <a:solidFill>
                <a:srgbClr val="FFFFFF"/>
              </a:solidFill>
            </a:ln>
          </p:spPr>
          <p:txBody>
            <a:bodyPr wrap="square" lIns="0" tIns="0" rIns="0" bIns="0" rtlCol="0"/>
            <a:lstStyle/>
            <a:p>
              <a:endParaRPr/>
            </a:p>
          </p:txBody>
        </p:sp>
        <p:sp>
          <p:nvSpPr>
            <p:cNvPr id="8" name="object 8"/>
            <p:cNvSpPr/>
            <p:nvPr/>
          </p:nvSpPr>
          <p:spPr>
            <a:xfrm>
              <a:off x="3912108" y="4125849"/>
              <a:ext cx="1116965" cy="76200"/>
            </a:xfrm>
            <a:custGeom>
              <a:avLst/>
              <a:gdLst/>
              <a:ahLst/>
              <a:cxnLst/>
              <a:rect l="l" t="t" r="r" b="b"/>
              <a:pathLst>
                <a:path w="1116964" h="76200">
                  <a:moveTo>
                    <a:pt x="1104248" y="31623"/>
                  </a:moveTo>
                  <a:lnTo>
                    <a:pt x="1053083" y="31623"/>
                  </a:lnTo>
                  <a:lnTo>
                    <a:pt x="1053211" y="44323"/>
                  </a:lnTo>
                  <a:lnTo>
                    <a:pt x="1040478" y="44384"/>
                  </a:lnTo>
                  <a:lnTo>
                    <a:pt x="1040638" y="76200"/>
                  </a:lnTo>
                  <a:lnTo>
                    <a:pt x="1116583" y="37718"/>
                  </a:lnTo>
                  <a:lnTo>
                    <a:pt x="1104248" y="31623"/>
                  </a:lnTo>
                  <a:close/>
                </a:path>
                <a:path w="1116964" h="76200">
                  <a:moveTo>
                    <a:pt x="1040415" y="31684"/>
                  </a:moveTo>
                  <a:lnTo>
                    <a:pt x="0" y="36702"/>
                  </a:lnTo>
                  <a:lnTo>
                    <a:pt x="0" y="49402"/>
                  </a:lnTo>
                  <a:lnTo>
                    <a:pt x="1040478" y="44384"/>
                  </a:lnTo>
                  <a:lnTo>
                    <a:pt x="1040415" y="31684"/>
                  </a:lnTo>
                  <a:close/>
                </a:path>
                <a:path w="1116964" h="76200">
                  <a:moveTo>
                    <a:pt x="1053083" y="31623"/>
                  </a:moveTo>
                  <a:lnTo>
                    <a:pt x="1040415" y="31684"/>
                  </a:lnTo>
                  <a:lnTo>
                    <a:pt x="1040478" y="44384"/>
                  </a:lnTo>
                  <a:lnTo>
                    <a:pt x="1053211" y="44323"/>
                  </a:lnTo>
                  <a:lnTo>
                    <a:pt x="1053083" y="31623"/>
                  </a:lnTo>
                  <a:close/>
                </a:path>
                <a:path w="1116964" h="76200">
                  <a:moveTo>
                    <a:pt x="1040256" y="0"/>
                  </a:moveTo>
                  <a:lnTo>
                    <a:pt x="1040415" y="31684"/>
                  </a:lnTo>
                  <a:lnTo>
                    <a:pt x="1104248" y="31623"/>
                  </a:lnTo>
                  <a:lnTo>
                    <a:pt x="1040256" y="0"/>
                  </a:lnTo>
                  <a:close/>
                </a:path>
              </a:pathLst>
            </a:custGeom>
            <a:solidFill>
              <a:srgbClr val="4471C4"/>
            </a:solidFill>
          </p:spPr>
          <p:txBody>
            <a:bodyPr wrap="square" lIns="0" tIns="0" rIns="0" bIns="0" rtlCol="0"/>
            <a:lstStyle/>
            <a:p>
              <a:endParaRPr/>
            </a:p>
          </p:txBody>
        </p:sp>
      </p:grpSp>
      <p:sp>
        <p:nvSpPr>
          <p:cNvPr id="9" name="object 9"/>
          <p:cNvSpPr txBox="1">
            <a:spLocks noGrp="1"/>
          </p:cNvSpPr>
          <p:nvPr>
            <p:ph type="title"/>
          </p:nvPr>
        </p:nvSpPr>
        <p:spPr>
          <a:xfrm>
            <a:off x="78739" y="168020"/>
            <a:ext cx="8909685" cy="696595"/>
          </a:xfrm>
          <a:prstGeom prst="rect">
            <a:avLst/>
          </a:prstGeom>
        </p:spPr>
        <p:txBody>
          <a:bodyPr vert="horz" wrap="square" lIns="0" tIns="12700" rIns="0" bIns="0" rtlCol="0">
            <a:spAutoFit/>
          </a:bodyPr>
          <a:lstStyle/>
          <a:p>
            <a:pPr marL="12700">
              <a:lnSpc>
                <a:spcPct val="100000"/>
              </a:lnSpc>
              <a:spcBef>
                <a:spcPts val="100"/>
              </a:spcBef>
            </a:pPr>
            <a:r>
              <a:rPr dirty="0"/>
              <a:t>Determining</a:t>
            </a:r>
            <a:r>
              <a:rPr spc="-40" dirty="0"/>
              <a:t> </a:t>
            </a:r>
            <a:r>
              <a:rPr dirty="0"/>
              <a:t>the</a:t>
            </a:r>
            <a:r>
              <a:rPr spc="-20" dirty="0"/>
              <a:t> </a:t>
            </a:r>
            <a:r>
              <a:rPr dirty="0"/>
              <a:t>Next</a:t>
            </a:r>
            <a:r>
              <a:rPr spc="-25" dirty="0"/>
              <a:t> </a:t>
            </a:r>
            <a:r>
              <a:rPr dirty="0"/>
              <a:t>PC</a:t>
            </a:r>
            <a:r>
              <a:rPr spc="-30" dirty="0"/>
              <a:t> </a:t>
            </a:r>
            <a:r>
              <a:rPr dirty="0"/>
              <a:t>in</a:t>
            </a:r>
            <a:r>
              <a:rPr spc="-25" dirty="0"/>
              <a:t> </a:t>
            </a:r>
            <a:r>
              <a:rPr dirty="0"/>
              <a:t>the</a:t>
            </a:r>
            <a:r>
              <a:rPr spc="-25" dirty="0"/>
              <a:t> </a:t>
            </a:r>
            <a:r>
              <a:rPr spc="-10" dirty="0"/>
              <a:t>Pipeline</a:t>
            </a:r>
          </a:p>
        </p:txBody>
      </p:sp>
      <p:sp>
        <p:nvSpPr>
          <p:cNvPr id="10" name="object 10"/>
          <p:cNvSpPr txBox="1"/>
          <p:nvPr/>
        </p:nvSpPr>
        <p:spPr>
          <a:xfrm>
            <a:off x="5392039" y="4019804"/>
            <a:ext cx="39624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ALU</a:t>
            </a:r>
            <a:endParaRPr sz="1800">
              <a:latin typeface="Calibri"/>
              <a:cs typeface="Calibri"/>
            </a:endParaRPr>
          </a:p>
        </p:txBody>
      </p:sp>
      <p:sp>
        <p:nvSpPr>
          <p:cNvPr id="11" name="object 11"/>
          <p:cNvSpPr/>
          <p:nvPr/>
        </p:nvSpPr>
        <p:spPr>
          <a:xfrm>
            <a:off x="2800858" y="3329812"/>
            <a:ext cx="3289300" cy="2360930"/>
          </a:xfrm>
          <a:custGeom>
            <a:avLst/>
            <a:gdLst/>
            <a:ahLst/>
            <a:cxnLst/>
            <a:rect l="l" t="t" r="r" b="b"/>
            <a:pathLst>
              <a:path w="3289300" h="2360929">
                <a:moveTo>
                  <a:pt x="2300859" y="493649"/>
                </a:moveTo>
                <a:lnTo>
                  <a:pt x="2269096" y="493979"/>
                </a:lnTo>
                <a:lnTo>
                  <a:pt x="2263648" y="0"/>
                </a:lnTo>
                <a:lnTo>
                  <a:pt x="2250948" y="254"/>
                </a:lnTo>
                <a:lnTo>
                  <a:pt x="2256383" y="494106"/>
                </a:lnTo>
                <a:lnTo>
                  <a:pt x="2224659" y="494411"/>
                </a:lnTo>
                <a:lnTo>
                  <a:pt x="2263648" y="570230"/>
                </a:lnTo>
                <a:lnTo>
                  <a:pt x="2294432" y="506857"/>
                </a:lnTo>
                <a:lnTo>
                  <a:pt x="2300859" y="493649"/>
                </a:lnTo>
                <a:close/>
              </a:path>
              <a:path w="3289300" h="2360929">
                <a:moveTo>
                  <a:pt x="2487041" y="2082546"/>
                </a:moveTo>
                <a:lnTo>
                  <a:pt x="2480691" y="2069846"/>
                </a:lnTo>
                <a:lnTo>
                  <a:pt x="2448941" y="2006346"/>
                </a:lnTo>
                <a:lnTo>
                  <a:pt x="2410841" y="2082546"/>
                </a:lnTo>
                <a:lnTo>
                  <a:pt x="2442591" y="2082546"/>
                </a:lnTo>
                <a:lnTo>
                  <a:pt x="2442591" y="2347836"/>
                </a:lnTo>
                <a:lnTo>
                  <a:pt x="12700" y="2347836"/>
                </a:lnTo>
                <a:lnTo>
                  <a:pt x="12700" y="1985899"/>
                </a:lnTo>
                <a:lnTo>
                  <a:pt x="0" y="1985899"/>
                </a:lnTo>
                <a:lnTo>
                  <a:pt x="0" y="2360536"/>
                </a:lnTo>
                <a:lnTo>
                  <a:pt x="2455291" y="2360536"/>
                </a:lnTo>
                <a:lnTo>
                  <a:pt x="2455291" y="2354186"/>
                </a:lnTo>
                <a:lnTo>
                  <a:pt x="2455291" y="2347836"/>
                </a:lnTo>
                <a:lnTo>
                  <a:pt x="2455291" y="2082546"/>
                </a:lnTo>
                <a:lnTo>
                  <a:pt x="2487041" y="2082546"/>
                </a:lnTo>
                <a:close/>
              </a:path>
              <a:path w="3289300" h="2360929">
                <a:moveTo>
                  <a:pt x="3289046" y="493268"/>
                </a:moveTo>
                <a:lnTo>
                  <a:pt x="3257296" y="493268"/>
                </a:lnTo>
                <a:lnTo>
                  <a:pt x="3257296" y="126619"/>
                </a:lnTo>
                <a:lnTo>
                  <a:pt x="3244596" y="126619"/>
                </a:lnTo>
                <a:lnTo>
                  <a:pt x="3244596" y="493268"/>
                </a:lnTo>
                <a:lnTo>
                  <a:pt x="3212846" y="493268"/>
                </a:lnTo>
                <a:lnTo>
                  <a:pt x="3250946" y="569468"/>
                </a:lnTo>
                <a:lnTo>
                  <a:pt x="3282696" y="505968"/>
                </a:lnTo>
                <a:lnTo>
                  <a:pt x="3289046" y="493268"/>
                </a:lnTo>
                <a:close/>
              </a:path>
            </a:pathLst>
          </a:custGeom>
          <a:solidFill>
            <a:srgbClr val="4471C4"/>
          </a:solidFill>
        </p:spPr>
        <p:txBody>
          <a:bodyPr wrap="square" lIns="0" tIns="0" rIns="0" bIns="0" rtlCol="0"/>
          <a:lstStyle/>
          <a:p>
            <a:endParaRPr/>
          </a:p>
        </p:txBody>
      </p:sp>
      <p:sp>
        <p:nvSpPr>
          <p:cNvPr id="12" name="object 12"/>
          <p:cNvSpPr txBox="1"/>
          <p:nvPr/>
        </p:nvSpPr>
        <p:spPr>
          <a:xfrm>
            <a:off x="4643754" y="3059938"/>
            <a:ext cx="375920" cy="574040"/>
          </a:xfrm>
          <a:prstGeom prst="rect">
            <a:avLst/>
          </a:prstGeom>
        </p:spPr>
        <p:txBody>
          <a:bodyPr vert="horz" wrap="square" lIns="0" tIns="12700" rIns="0" bIns="0" rtlCol="0">
            <a:spAutoFit/>
          </a:bodyPr>
          <a:lstStyle/>
          <a:p>
            <a:pPr marL="12700" marR="5080" algn="just">
              <a:lnSpc>
                <a:spcPct val="100000"/>
              </a:lnSpc>
              <a:spcBef>
                <a:spcPts val="100"/>
              </a:spcBef>
            </a:pPr>
            <a:r>
              <a:rPr sz="1200" spc="-10" dirty="0">
                <a:latin typeface="Calibri"/>
                <a:cs typeface="Calibri"/>
              </a:rPr>
              <a:t>Input </a:t>
            </a:r>
            <a:r>
              <a:rPr sz="1200" spc="-20" dirty="0">
                <a:latin typeface="Calibri"/>
                <a:cs typeface="Calibri"/>
              </a:rPr>
              <a:t>Read </a:t>
            </a:r>
            <a:r>
              <a:rPr sz="1200" dirty="0">
                <a:latin typeface="Calibri"/>
                <a:cs typeface="Calibri"/>
              </a:rPr>
              <a:t>Reg</a:t>
            </a:r>
            <a:r>
              <a:rPr sz="1200" spc="-25" dirty="0">
                <a:latin typeface="Calibri"/>
                <a:cs typeface="Calibri"/>
              </a:rPr>
              <a:t> </a:t>
            </a:r>
            <a:r>
              <a:rPr sz="1200" spc="-50" dirty="0">
                <a:latin typeface="Calibri"/>
                <a:cs typeface="Calibri"/>
              </a:rPr>
              <a:t>A</a:t>
            </a:r>
            <a:endParaRPr sz="1200">
              <a:latin typeface="Calibri"/>
              <a:cs typeface="Calibri"/>
            </a:endParaRPr>
          </a:p>
        </p:txBody>
      </p:sp>
      <p:sp>
        <p:nvSpPr>
          <p:cNvPr id="13" name="object 13"/>
          <p:cNvSpPr txBox="1"/>
          <p:nvPr/>
        </p:nvSpPr>
        <p:spPr>
          <a:xfrm>
            <a:off x="5036946" y="4697095"/>
            <a:ext cx="122301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ALU:</a:t>
            </a:r>
            <a:r>
              <a:rPr sz="1200" b="1" spc="-30" dirty="0">
                <a:latin typeface="Calibri"/>
                <a:cs typeface="Calibri"/>
              </a:rPr>
              <a:t> </a:t>
            </a:r>
            <a:r>
              <a:rPr sz="1200" b="1" dirty="0">
                <a:latin typeface="Calibri"/>
                <a:cs typeface="Calibri"/>
              </a:rPr>
              <a:t>output C</a:t>
            </a:r>
            <a:r>
              <a:rPr sz="1200" b="1" spc="-5" dirty="0">
                <a:latin typeface="Calibri"/>
                <a:cs typeface="Calibri"/>
              </a:rPr>
              <a:t> </a:t>
            </a:r>
            <a:r>
              <a:rPr sz="1200" b="1" spc="-20" dirty="0">
                <a:latin typeface="Calibri"/>
                <a:cs typeface="Calibri"/>
              </a:rPr>
              <a:t>data</a:t>
            </a:r>
            <a:endParaRPr sz="1200">
              <a:latin typeface="Calibri"/>
              <a:cs typeface="Calibri"/>
            </a:endParaRPr>
          </a:p>
        </p:txBody>
      </p:sp>
      <p:sp>
        <p:nvSpPr>
          <p:cNvPr id="14" name="object 14"/>
          <p:cNvSpPr txBox="1"/>
          <p:nvPr/>
        </p:nvSpPr>
        <p:spPr>
          <a:xfrm>
            <a:off x="5036946" y="4879975"/>
            <a:ext cx="157861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40" dirty="0">
                <a:latin typeface="Calibri"/>
                <a:cs typeface="Calibri"/>
              </a:rPr>
              <a:t> </a:t>
            </a:r>
            <a:r>
              <a:rPr sz="1200" b="1" dirty="0">
                <a:latin typeface="Calibri"/>
                <a:cs typeface="Calibri"/>
              </a:rPr>
              <a:t>PC</a:t>
            </a:r>
            <a:r>
              <a:rPr sz="1200" b="1" spc="-10" dirty="0">
                <a:latin typeface="Calibri"/>
                <a:cs typeface="Calibri"/>
              </a:rPr>
              <a:t> </a:t>
            </a:r>
            <a:r>
              <a:rPr sz="1200" b="1" dirty="0">
                <a:latin typeface="Calibri"/>
                <a:cs typeface="Calibri"/>
              </a:rPr>
              <a:t>Source</a:t>
            </a:r>
            <a:r>
              <a:rPr sz="1200" b="1" spc="-40" dirty="0">
                <a:latin typeface="Calibri"/>
                <a:cs typeface="Calibri"/>
              </a:rPr>
              <a:t> </a:t>
            </a:r>
            <a:r>
              <a:rPr sz="1200" b="1" spc="-10" dirty="0">
                <a:latin typeface="Calibri"/>
                <a:cs typeface="Calibri"/>
              </a:rPr>
              <a:t>Select</a:t>
            </a:r>
            <a:endParaRPr sz="1200">
              <a:latin typeface="Calibri"/>
              <a:cs typeface="Calibri"/>
            </a:endParaRPr>
          </a:p>
        </p:txBody>
      </p:sp>
      <p:grpSp>
        <p:nvGrpSpPr>
          <p:cNvPr id="15" name="object 15"/>
          <p:cNvGrpSpPr/>
          <p:nvPr/>
        </p:nvGrpSpPr>
        <p:grpSpPr>
          <a:xfrm>
            <a:off x="438658" y="4181602"/>
            <a:ext cx="1052195" cy="913765"/>
            <a:chOff x="438658" y="4181602"/>
            <a:chExt cx="1052195" cy="913765"/>
          </a:xfrm>
        </p:grpSpPr>
        <p:sp>
          <p:nvSpPr>
            <p:cNvPr id="16" name="object 16"/>
            <p:cNvSpPr/>
            <p:nvPr/>
          </p:nvSpPr>
          <p:spPr>
            <a:xfrm>
              <a:off x="445008" y="4187952"/>
              <a:ext cx="1039494" cy="901065"/>
            </a:xfrm>
            <a:custGeom>
              <a:avLst/>
              <a:gdLst/>
              <a:ahLst/>
              <a:cxnLst/>
              <a:rect l="l" t="t" r="r" b="b"/>
              <a:pathLst>
                <a:path w="1039494" h="901064">
                  <a:moveTo>
                    <a:pt x="1039368" y="0"/>
                  </a:moveTo>
                  <a:lnTo>
                    <a:pt x="0" y="0"/>
                  </a:lnTo>
                  <a:lnTo>
                    <a:pt x="0" y="900684"/>
                  </a:lnTo>
                  <a:lnTo>
                    <a:pt x="1039368" y="900684"/>
                  </a:lnTo>
                  <a:lnTo>
                    <a:pt x="1039368" y="0"/>
                  </a:lnTo>
                  <a:close/>
                </a:path>
              </a:pathLst>
            </a:custGeom>
            <a:solidFill>
              <a:srgbClr val="7E7E7E"/>
            </a:solidFill>
          </p:spPr>
          <p:txBody>
            <a:bodyPr wrap="square" lIns="0" tIns="0" rIns="0" bIns="0" rtlCol="0"/>
            <a:lstStyle/>
            <a:p>
              <a:endParaRPr/>
            </a:p>
          </p:txBody>
        </p:sp>
        <p:sp>
          <p:nvSpPr>
            <p:cNvPr id="17" name="object 17"/>
            <p:cNvSpPr/>
            <p:nvPr/>
          </p:nvSpPr>
          <p:spPr>
            <a:xfrm>
              <a:off x="445008" y="4187952"/>
              <a:ext cx="1039494" cy="901065"/>
            </a:xfrm>
            <a:custGeom>
              <a:avLst/>
              <a:gdLst/>
              <a:ahLst/>
              <a:cxnLst/>
              <a:rect l="l" t="t" r="r" b="b"/>
              <a:pathLst>
                <a:path w="1039494" h="901064">
                  <a:moveTo>
                    <a:pt x="0" y="900684"/>
                  </a:moveTo>
                  <a:lnTo>
                    <a:pt x="1039368" y="900684"/>
                  </a:lnTo>
                  <a:lnTo>
                    <a:pt x="1039368" y="0"/>
                  </a:lnTo>
                  <a:lnTo>
                    <a:pt x="0" y="0"/>
                  </a:lnTo>
                  <a:lnTo>
                    <a:pt x="0" y="900684"/>
                  </a:lnTo>
                  <a:close/>
                </a:path>
              </a:pathLst>
            </a:custGeom>
            <a:ln w="12700">
              <a:solidFill>
                <a:srgbClr val="2E528F"/>
              </a:solidFill>
            </a:ln>
          </p:spPr>
          <p:txBody>
            <a:bodyPr wrap="square" lIns="0" tIns="0" rIns="0" bIns="0" rtlCol="0"/>
            <a:lstStyle/>
            <a:p>
              <a:endParaRPr/>
            </a:p>
          </p:txBody>
        </p:sp>
      </p:grpSp>
      <p:sp>
        <p:nvSpPr>
          <p:cNvPr id="18" name="object 18"/>
          <p:cNvSpPr txBox="1"/>
          <p:nvPr/>
        </p:nvSpPr>
        <p:spPr>
          <a:xfrm>
            <a:off x="458216" y="4368165"/>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Memory</a:t>
            </a:r>
            <a:endParaRPr sz="1800">
              <a:latin typeface="Calibri"/>
              <a:cs typeface="Calibri"/>
            </a:endParaRPr>
          </a:p>
        </p:txBody>
      </p:sp>
      <p:grpSp>
        <p:nvGrpSpPr>
          <p:cNvPr id="19" name="object 19"/>
          <p:cNvGrpSpPr/>
          <p:nvPr/>
        </p:nvGrpSpPr>
        <p:grpSpPr>
          <a:xfrm>
            <a:off x="441705" y="3090417"/>
            <a:ext cx="1052195" cy="854075"/>
            <a:chOff x="441705" y="3090417"/>
            <a:chExt cx="1052195" cy="854075"/>
          </a:xfrm>
        </p:grpSpPr>
        <p:sp>
          <p:nvSpPr>
            <p:cNvPr id="20" name="object 20"/>
            <p:cNvSpPr/>
            <p:nvPr/>
          </p:nvSpPr>
          <p:spPr>
            <a:xfrm>
              <a:off x="448055" y="3096767"/>
              <a:ext cx="1039494" cy="841375"/>
            </a:xfrm>
            <a:custGeom>
              <a:avLst/>
              <a:gdLst/>
              <a:ahLst/>
              <a:cxnLst/>
              <a:rect l="l" t="t" r="r" b="b"/>
              <a:pathLst>
                <a:path w="1039494" h="841375">
                  <a:moveTo>
                    <a:pt x="1039368" y="0"/>
                  </a:moveTo>
                  <a:lnTo>
                    <a:pt x="0" y="0"/>
                  </a:lnTo>
                  <a:lnTo>
                    <a:pt x="0" y="841247"/>
                  </a:lnTo>
                  <a:lnTo>
                    <a:pt x="1039368" y="841247"/>
                  </a:lnTo>
                  <a:lnTo>
                    <a:pt x="1039368" y="0"/>
                  </a:lnTo>
                  <a:close/>
                </a:path>
              </a:pathLst>
            </a:custGeom>
            <a:solidFill>
              <a:srgbClr val="4471C4"/>
            </a:solidFill>
          </p:spPr>
          <p:txBody>
            <a:bodyPr wrap="square" lIns="0" tIns="0" rIns="0" bIns="0" rtlCol="0"/>
            <a:lstStyle/>
            <a:p>
              <a:endParaRPr/>
            </a:p>
          </p:txBody>
        </p:sp>
        <p:sp>
          <p:nvSpPr>
            <p:cNvPr id="21" name="object 21"/>
            <p:cNvSpPr/>
            <p:nvPr/>
          </p:nvSpPr>
          <p:spPr>
            <a:xfrm>
              <a:off x="448055" y="3096767"/>
              <a:ext cx="1039494" cy="841375"/>
            </a:xfrm>
            <a:custGeom>
              <a:avLst/>
              <a:gdLst/>
              <a:ahLst/>
              <a:cxnLst/>
              <a:rect l="l" t="t" r="r" b="b"/>
              <a:pathLst>
                <a:path w="1039494" h="841375">
                  <a:moveTo>
                    <a:pt x="0" y="841247"/>
                  </a:moveTo>
                  <a:lnTo>
                    <a:pt x="1039368" y="841247"/>
                  </a:lnTo>
                  <a:lnTo>
                    <a:pt x="1039368" y="0"/>
                  </a:lnTo>
                  <a:lnTo>
                    <a:pt x="0" y="0"/>
                  </a:lnTo>
                  <a:lnTo>
                    <a:pt x="0" y="841247"/>
                  </a:lnTo>
                  <a:close/>
                </a:path>
              </a:pathLst>
            </a:custGeom>
            <a:ln w="12700">
              <a:solidFill>
                <a:srgbClr val="2E528F"/>
              </a:solidFill>
            </a:ln>
          </p:spPr>
          <p:txBody>
            <a:bodyPr wrap="square" lIns="0" tIns="0" rIns="0" bIns="0" rtlCol="0"/>
            <a:lstStyle/>
            <a:p>
              <a:endParaRPr/>
            </a:p>
          </p:txBody>
        </p:sp>
      </p:grpSp>
      <p:sp>
        <p:nvSpPr>
          <p:cNvPr id="22" name="object 22"/>
          <p:cNvSpPr txBox="1"/>
          <p:nvPr/>
        </p:nvSpPr>
        <p:spPr>
          <a:xfrm>
            <a:off x="461263" y="3192017"/>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Fetch</a:t>
            </a:r>
            <a:endParaRPr sz="1800">
              <a:latin typeface="Calibri"/>
              <a:cs typeface="Calibri"/>
            </a:endParaRPr>
          </a:p>
        </p:txBody>
      </p:sp>
      <p:pic>
        <p:nvPicPr>
          <p:cNvPr id="23" name="object 23"/>
          <p:cNvPicPr/>
          <p:nvPr/>
        </p:nvPicPr>
        <p:blipFill>
          <a:blip r:embed="rId2" cstate="print"/>
          <a:stretch>
            <a:fillRect/>
          </a:stretch>
        </p:blipFill>
        <p:spPr>
          <a:xfrm>
            <a:off x="926591" y="3947159"/>
            <a:ext cx="76200" cy="240919"/>
          </a:xfrm>
          <a:prstGeom prst="rect">
            <a:avLst/>
          </a:prstGeom>
        </p:spPr>
      </p:pic>
      <p:sp>
        <p:nvSpPr>
          <p:cNvPr id="24" name="object 24"/>
          <p:cNvSpPr txBox="1"/>
          <p:nvPr/>
        </p:nvSpPr>
        <p:spPr>
          <a:xfrm>
            <a:off x="3849751" y="3960114"/>
            <a:ext cx="982344"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Control</a:t>
            </a:r>
            <a:r>
              <a:rPr sz="1200" spc="-45" dirty="0">
                <a:latin typeface="Calibri"/>
                <a:cs typeface="Calibri"/>
              </a:rPr>
              <a:t> </a:t>
            </a:r>
            <a:r>
              <a:rPr sz="1200" spc="-10" dirty="0">
                <a:latin typeface="Calibri"/>
                <a:cs typeface="Calibri"/>
              </a:rPr>
              <a:t>Signals:</a:t>
            </a:r>
            <a:endParaRPr sz="1200">
              <a:latin typeface="Calibri"/>
              <a:cs typeface="Calibri"/>
            </a:endParaRPr>
          </a:p>
        </p:txBody>
      </p:sp>
      <p:sp>
        <p:nvSpPr>
          <p:cNvPr id="25" name="object 25"/>
          <p:cNvSpPr txBox="1"/>
          <p:nvPr/>
        </p:nvSpPr>
        <p:spPr>
          <a:xfrm>
            <a:off x="3931738" y="4142994"/>
            <a:ext cx="834390" cy="391160"/>
          </a:xfrm>
          <a:prstGeom prst="rect">
            <a:avLst/>
          </a:prstGeom>
        </p:spPr>
        <p:txBody>
          <a:bodyPr vert="horz" wrap="square" lIns="0" tIns="12700" rIns="0" bIns="0" rtlCol="0">
            <a:spAutoFit/>
          </a:bodyPr>
          <a:lstStyle/>
          <a:p>
            <a:pPr marL="31115">
              <a:lnSpc>
                <a:spcPct val="100000"/>
              </a:lnSpc>
              <a:spcBef>
                <a:spcPts val="100"/>
              </a:spcBef>
            </a:pPr>
            <a:r>
              <a:rPr sz="1200" dirty="0">
                <a:latin typeface="Calibri"/>
                <a:cs typeface="Calibri"/>
              </a:rPr>
              <a:t>p</a:t>
            </a:r>
            <a:r>
              <a:rPr sz="1200" spc="5" dirty="0">
                <a:latin typeface="Calibri"/>
                <a:cs typeface="Calibri"/>
              </a:rPr>
              <a:t> </a:t>
            </a:r>
            <a:r>
              <a:rPr sz="1200" spc="-10" dirty="0">
                <a:latin typeface="Calibri"/>
                <a:cs typeface="Calibri"/>
              </a:rPr>
              <a:t>select</a:t>
            </a:r>
            <a:endParaRPr sz="1200">
              <a:latin typeface="Calibri"/>
              <a:cs typeface="Calibri"/>
            </a:endParaRPr>
          </a:p>
          <a:p>
            <a:pPr marL="12700">
              <a:lnSpc>
                <a:spcPct val="100000"/>
              </a:lnSpc>
            </a:pPr>
            <a:r>
              <a:rPr sz="1200" b="1" dirty="0">
                <a:latin typeface="Calibri"/>
                <a:cs typeface="Calibri"/>
              </a:rPr>
              <a:t>p =</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x,</a:t>
            </a:r>
            <a:r>
              <a:rPr sz="1200" b="1" spc="-5" dirty="0">
                <a:latin typeface="Calibri"/>
                <a:cs typeface="Calibri"/>
              </a:rPr>
              <a:t> </a:t>
            </a:r>
            <a:r>
              <a:rPr sz="1200" b="1" spc="-25" dirty="0">
                <a:latin typeface="Calibri"/>
                <a:cs typeface="Calibri"/>
              </a:rPr>
              <a:t>/]</a:t>
            </a:r>
            <a:endParaRPr sz="1200">
              <a:latin typeface="Calibri"/>
              <a:cs typeface="Calibri"/>
            </a:endParaRPr>
          </a:p>
        </p:txBody>
      </p:sp>
      <p:sp>
        <p:nvSpPr>
          <p:cNvPr id="26" name="object 26"/>
          <p:cNvSpPr txBox="1"/>
          <p:nvPr/>
        </p:nvSpPr>
        <p:spPr>
          <a:xfrm>
            <a:off x="7440168" y="2615183"/>
            <a:ext cx="1033780" cy="512445"/>
          </a:xfrm>
          <a:prstGeom prst="rect">
            <a:avLst/>
          </a:prstGeom>
          <a:solidFill>
            <a:srgbClr val="4471C4"/>
          </a:solidFill>
          <a:ln w="12700">
            <a:solidFill>
              <a:srgbClr val="2E528F"/>
            </a:solidFill>
          </a:ln>
        </p:spPr>
        <p:txBody>
          <a:bodyPr vert="horz" wrap="square" lIns="0" tIns="0" rIns="0" bIns="0" rtlCol="0">
            <a:spAutoFit/>
          </a:bodyPr>
          <a:lstStyle/>
          <a:p>
            <a:pPr marL="58419">
              <a:lnSpc>
                <a:spcPts val="1950"/>
              </a:lnSpc>
            </a:pPr>
            <a:r>
              <a:rPr sz="1800" spc="-10" dirty="0">
                <a:solidFill>
                  <a:srgbClr val="FFFFFF"/>
                </a:solidFill>
                <a:latin typeface="Calibri"/>
                <a:cs typeface="Calibri"/>
              </a:rPr>
              <a:t>Memory</a:t>
            </a:r>
            <a:endParaRPr sz="1800">
              <a:latin typeface="Calibri"/>
              <a:cs typeface="Calibri"/>
            </a:endParaRPr>
          </a:p>
          <a:p>
            <a:pPr marL="58419">
              <a:lnSpc>
                <a:spcPts val="2085"/>
              </a:lnSpc>
            </a:pPr>
            <a:r>
              <a:rPr sz="1800" spc="-20" dirty="0">
                <a:solidFill>
                  <a:srgbClr val="FFFFFF"/>
                </a:solidFill>
                <a:latin typeface="Calibri"/>
                <a:cs typeface="Calibri"/>
              </a:rPr>
              <a:t>Unit</a:t>
            </a:r>
            <a:endParaRPr sz="1800">
              <a:latin typeface="Calibri"/>
              <a:cs typeface="Calibri"/>
            </a:endParaRPr>
          </a:p>
        </p:txBody>
      </p:sp>
      <p:sp>
        <p:nvSpPr>
          <p:cNvPr id="27" name="object 27"/>
          <p:cNvSpPr txBox="1"/>
          <p:nvPr/>
        </p:nvSpPr>
        <p:spPr>
          <a:xfrm>
            <a:off x="7435595" y="3281171"/>
            <a:ext cx="1038225" cy="901065"/>
          </a:xfrm>
          <a:prstGeom prst="rect">
            <a:avLst/>
          </a:prstGeom>
          <a:solidFill>
            <a:srgbClr val="7E7E7E"/>
          </a:solidFill>
          <a:ln w="12700">
            <a:solidFill>
              <a:srgbClr val="2E528F"/>
            </a:solidFill>
          </a:ln>
        </p:spPr>
        <p:txBody>
          <a:bodyPr vert="horz" wrap="square" lIns="0" tIns="150495" rIns="0" bIns="0" rtlCol="0">
            <a:spAutoFit/>
          </a:bodyPr>
          <a:lstStyle/>
          <a:p>
            <a:pPr marL="79375">
              <a:lnSpc>
                <a:spcPct val="100000"/>
              </a:lnSpc>
              <a:spcBef>
                <a:spcPts val="1185"/>
              </a:spcBef>
            </a:pPr>
            <a:r>
              <a:rPr sz="1800" spc="-20" dirty="0">
                <a:solidFill>
                  <a:srgbClr val="FFFFFF"/>
                </a:solidFill>
                <a:latin typeface="Calibri"/>
                <a:cs typeface="Calibri"/>
              </a:rPr>
              <a:t>Data</a:t>
            </a:r>
            <a:endParaRPr sz="1800">
              <a:latin typeface="Calibri"/>
              <a:cs typeface="Calibri"/>
            </a:endParaRPr>
          </a:p>
          <a:p>
            <a:pPr marL="79375">
              <a:lnSpc>
                <a:spcPct val="100000"/>
              </a:lnSpc>
            </a:pPr>
            <a:r>
              <a:rPr sz="1800" spc="-10" dirty="0">
                <a:solidFill>
                  <a:srgbClr val="FFFFFF"/>
                </a:solidFill>
                <a:latin typeface="Calibri"/>
                <a:cs typeface="Calibri"/>
              </a:rPr>
              <a:t>Memory</a:t>
            </a:r>
            <a:endParaRPr sz="1800">
              <a:latin typeface="Calibri"/>
              <a:cs typeface="Calibri"/>
            </a:endParaRPr>
          </a:p>
        </p:txBody>
      </p:sp>
      <p:grpSp>
        <p:nvGrpSpPr>
          <p:cNvPr id="28" name="object 28"/>
          <p:cNvGrpSpPr/>
          <p:nvPr/>
        </p:nvGrpSpPr>
        <p:grpSpPr>
          <a:xfrm>
            <a:off x="897636" y="1317625"/>
            <a:ext cx="10932160" cy="4039235"/>
            <a:chOff x="897636" y="1317625"/>
            <a:chExt cx="10932160" cy="4039235"/>
          </a:xfrm>
        </p:grpSpPr>
        <p:sp>
          <p:nvSpPr>
            <p:cNvPr id="29" name="object 29"/>
            <p:cNvSpPr/>
            <p:nvPr/>
          </p:nvSpPr>
          <p:spPr>
            <a:xfrm>
              <a:off x="2059686" y="1727454"/>
              <a:ext cx="4697095" cy="3610610"/>
            </a:xfrm>
            <a:custGeom>
              <a:avLst/>
              <a:gdLst/>
              <a:ahLst/>
              <a:cxnLst/>
              <a:rect l="l" t="t" r="r" b="b"/>
              <a:pathLst>
                <a:path w="4697095" h="3610610">
                  <a:moveTo>
                    <a:pt x="0" y="3589020"/>
                  </a:moveTo>
                  <a:lnTo>
                    <a:pt x="1498091" y="3589020"/>
                  </a:lnTo>
                  <a:lnTo>
                    <a:pt x="1498091" y="0"/>
                  </a:lnTo>
                  <a:lnTo>
                    <a:pt x="0" y="0"/>
                  </a:lnTo>
                  <a:lnTo>
                    <a:pt x="0" y="3589020"/>
                  </a:lnTo>
                  <a:close/>
                </a:path>
                <a:path w="4697095" h="3610610">
                  <a:moveTo>
                    <a:pt x="1685543" y="3610356"/>
                  </a:moveTo>
                  <a:lnTo>
                    <a:pt x="4696968" y="3610356"/>
                  </a:lnTo>
                  <a:lnTo>
                    <a:pt x="4696968" y="19812"/>
                  </a:lnTo>
                  <a:lnTo>
                    <a:pt x="1685543" y="19812"/>
                  </a:lnTo>
                  <a:lnTo>
                    <a:pt x="1685543" y="3610356"/>
                  </a:lnTo>
                  <a:close/>
                </a:path>
              </a:pathLst>
            </a:custGeom>
            <a:ln w="38100">
              <a:solidFill>
                <a:srgbClr val="2E528F"/>
              </a:solidFill>
            </a:ln>
          </p:spPr>
          <p:txBody>
            <a:bodyPr wrap="square" lIns="0" tIns="0" rIns="0" bIns="0" rtlCol="0"/>
            <a:lstStyle/>
            <a:p>
              <a:endParaRPr/>
            </a:p>
          </p:txBody>
        </p:sp>
        <p:sp>
          <p:nvSpPr>
            <p:cNvPr id="30" name="object 30"/>
            <p:cNvSpPr/>
            <p:nvPr/>
          </p:nvSpPr>
          <p:spPr>
            <a:xfrm>
              <a:off x="897636" y="1317625"/>
              <a:ext cx="4236720" cy="420370"/>
            </a:xfrm>
            <a:custGeom>
              <a:avLst/>
              <a:gdLst/>
              <a:ahLst/>
              <a:cxnLst/>
              <a:rect l="l" t="t" r="r" b="b"/>
              <a:pathLst>
                <a:path w="4236720" h="420369">
                  <a:moveTo>
                    <a:pt x="4223893" y="6350"/>
                  </a:moveTo>
                  <a:lnTo>
                    <a:pt x="4223893" y="419862"/>
                  </a:lnTo>
                  <a:lnTo>
                    <a:pt x="4236593" y="419862"/>
                  </a:lnTo>
                  <a:lnTo>
                    <a:pt x="4236593" y="12700"/>
                  </a:lnTo>
                  <a:lnTo>
                    <a:pt x="4230243" y="12700"/>
                  </a:lnTo>
                  <a:lnTo>
                    <a:pt x="4223893" y="6350"/>
                  </a:lnTo>
                  <a:close/>
                </a:path>
                <a:path w="4236720" h="420369">
                  <a:moveTo>
                    <a:pt x="31750" y="334390"/>
                  </a:moveTo>
                  <a:lnTo>
                    <a:pt x="0" y="334390"/>
                  </a:lnTo>
                  <a:lnTo>
                    <a:pt x="38100" y="410590"/>
                  </a:lnTo>
                  <a:lnTo>
                    <a:pt x="69850" y="347090"/>
                  </a:lnTo>
                  <a:lnTo>
                    <a:pt x="31750" y="347090"/>
                  </a:lnTo>
                  <a:lnTo>
                    <a:pt x="31750" y="334390"/>
                  </a:lnTo>
                  <a:close/>
                </a:path>
                <a:path w="4236720" h="420369">
                  <a:moveTo>
                    <a:pt x="4236593" y="0"/>
                  </a:moveTo>
                  <a:lnTo>
                    <a:pt x="31750" y="0"/>
                  </a:lnTo>
                  <a:lnTo>
                    <a:pt x="31750" y="347090"/>
                  </a:lnTo>
                  <a:lnTo>
                    <a:pt x="44450" y="347090"/>
                  </a:lnTo>
                  <a:lnTo>
                    <a:pt x="44450" y="12700"/>
                  </a:lnTo>
                  <a:lnTo>
                    <a:pt x="38100" y="12700"/>
                  </a:lnTo>
                  <a:lnTo>
                    <a:pt x="44450" y="6350"/>
                  </a:lnTo>
                  <a:lnTo>
                    <a:pt x="4236593" y="6350"/>
                  </a:lnTo>
                  <a:lnTo>
                    <a:pt x="4236593" y="0"/>
                  </a:lnTo>
                  <a:close/>
                </a:path>
                <a:path w="4236720" h="420369">
                  <a:moveTo>
                    <a:pt x="76200" y="334390"/>
                  </a:moveTo>
                  <a:lnTo>
                    <a:pt x="44450" y="334390"/>
                  </a:lnTo>
                  <a:lnTo>
                    <a:pt x="44450" y="347090"/>
                  </a:lnTo>
                  <a:lnTo>
                    <a:pt x="69850" y="347090"/>
                  </a:lnTo>
                  <a:lnTo>
                    <a:pt x="76200" y="334390"/>
                  </a:lnTo>
                  <a:close/>
                </a:path>
                <a:path w="4236720" h="420369">
                  <a:moveTo>
                    <a:pt x="44450" y="6350"/>
                  </a:moveTo>
                  <a:lnTo>
                    <a:pt x="38100" y="12700"/>
                  </a:lnTo>
                  <a:lnTo>
                    <a:pt x="44450" y="12700"/>
                  </a:lnTo>
                  <a:lnTo>
                    <a:pt x="44450" y="6350"/>
                  </a:lnTo>
                  <a:close/>
                </a:path>
                <a:path w="4236720" h="420369">
                  <a:moveTo>
                    <a:pt x="4223893" y="6350"/>
                  </a:moveTo>
                  <a:lnTo>
                    <a:pt x="44450" y="6350"/>
                  </a:lnTo>
                  <a:lnTo>
                    <a:pt x="44450" y="12700"/>
                  </a:lnTo>
                  <a:lnTo>
                    <a:pt x="4223893" y="12700"/>
                  </a:lnTo>
                  <a:lnTo>
                    <a:pt x="4223893" y="6350"/>
                  </a:lnTo>
                  <a:close/>
                </a:path>
                <a:path w="4236720" h="420369">
                  <a:moveTo>
                    <a:pt x="4236593" y="6350"/>
                  </a:moveTo>
                  <a:lnTo>
                    <a:pt x="4223893" y="6350"/>
                  </a:lnTo>
                  <a:lnTo>
                    <a:pt x="4230243" y="12700"/>
                  </a:lnTo>
                  <a:lnTo>
                    <a:pt x="4236593" y="12700"/>
                  </a:lnTo>
                  <a:lnTo>
                    <a:pt x="4236593" y="6350"/>
                  </a:lnTo>
                  <a:close/>
                </a:path>
              </a:pathLst>
            </a:custGeom>
            <a:solidFill>
              <a:srgbClr val="4471C4"/>
            </a:solidFill>
          </p:spPr>
          <p:txBody>
            <a:bodyPr wrap="square" lIns="0" tIns="0" rIns="0" bIns="0" rtlCol="0"/>
            <a:lstStyle/>
            <a:p>
              <a:endParaRPr/>
            </a:p>
          </p:txBody>
        </p:sp>
        <p:pic>
          <p:nvPicPr>
            <p:cNvPr id="31" name="object 31"/>
            <p:cNvPicPr/>
            <p:nvPr/>
          </p:nvPicPr>
          <p:blipFill>
            <a:blip r:embed="rId3" cstate="print"/>
            <a:stretch>
              <a:fillRect/>
            </a:stretch>
          </p:blipFill>
          <p:spPr>
            <a:xfrm>
              <a:off x="7694676" y="3127248"/>
              <a:ext cx="76200" cy="179197"/>
            </a:xfrm>
            <a:prstGeom prst="rect">
              <a:avLst/>
            </a:prstGeom>
          </p:spPr>
        </p:pic>
        <p:pic>
          <p:nvPicPr>
            <p:cNvPr id="32" name="object 32"/>
            <p:cNvPicPr/>
            <p:nvPr/>
          </p:nvPicPr>
          <p:blipFill>
            <a:blip r:embed="rId4" cstate="print"/>
            <a:stretch>
              <a:fillRect/>
            </a:stretch>
          </p:blipFill>
          <p:spPr>
            <a:xfrm>
              <a:off x="8019288" y="3127248"/>
              <a:ext cx="76200" cy="179197"/>
            </a:xfrm>
            <a:prstGeom prst="rect">
              <a:avLst/>
            </a:prstGeom>
          </p:spPr>
        </p:pic>
        <p:sp>
          <p:nvSpPr>
            <p:cNvPr id="33" name="object 33"/>
            <p:cNvSpPr/>
            <p:nvPr/>
          </p:nvSpPr>
          <p:spPr>
            <a:xfrm>
              <a:off x="6980682" y="1713738"/>
              <a:ext cx="4829810" cy="3609340"/>
            </a:xfrm>
            <a:custGeom>
              <a:avLst/>
              <a:gdLst/>
              <a:ahLst/>
              <a:cxnLst/>
              <a:rect l="l" t="t" r="r" b="b"/>
              <a:pathLst>
                <a:path w="4829809" h="3609340">
                  <a:moveTo>
                    <a:pt x="0" y="3608831"/>
                  </a:moveTo>
                  <a:lnTo>
                    <a:pt x="2004060" y="3608831"/>
                  </a:lnTo>
                  <a:lnTo>
                    <a:pt x="2004060" y="6095"/>
                  </a:lnTo>
                  <a:lnTo>
                    <a:pt x="0" y="6095"/>
                  </a:lnTo>
                  <a:lnTo>
                    <a:pt x="0" y="3608831"/>
                  </a:lnTo>
                  <a:close/>
                </a:path>
                <a:path w="4829809" h="3609340">
                  <a:moveTo>
                    <a:pt x="2173224" y="3589020"/>
                  </a:moveTo>
                  <a:lnTo>
                    <a:pt x="4829556" y="3589020"/>
                  </a:lnTo>
                  <a:lnTo>
                    <a:pt x="4829556" y="0"/>
                  </a:lnTo>
                  <a:lnTo>
                    <a:pt x="2173224" y="0"/>
                  </a:lnTo>
                  <a:lnTo>
                    <a:pt x="2173224" y="3589020"/>
                  </a:lnTo>
                  <a:close/>
                </a:path>
              </a:pathLst>
            </a:custGeom>
            <a:ln w="38100">
              <a:solidFill>
                <a:srgbClr val="2E528F"/>
              </a:solidFill>
            </a:ln>
          </p:spPr>
          <p:txBody>
            <a:bodyPr wrap="square" lIns="0" tIns="0" rIns="0" bIns="0" rtlCol="0"/>
            <a:lstStyle/>
            <a:p>
              <a:endParaRPr/>
            </a:p>
          </p:txBody>
        </p:sp>
      </p:grpSp>
      <p:sp>
        <p:nvSpPr>
          <p:cNvPr id="34" name="object 34"/>
          <p:cNvSpPr txBox="1"/>
          <p:nvPr/>
        </p:nvSpPr>
        <p:spPr>
          <a:xfrm>
            <a:off x="704799" y="2013965"/>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4</a:t>
            </a:r>
            <a:endParaRPr sz="1200">
              <a:latin typeface="Calibri"/>
              <a:cs typeface="Calibri"/>
            </a:endParaRPr>
          </a:p>
        </p:txBody>
      </p:sp>
      <p:grpSp>
        <p:nvGrpSpPr>
          <p:cNvPr id="35" name="object 35"/>
          <p:cNvGrpSpPr/>
          <p:nvPr/>
        </p:nvGrpSpPr>
        <p:grpSpPr>
          <a:xfrm>
            <a:off x="278638" y="2191257"/>
            <a:ext cx="587375" cy="255270"/>
            <a:chOff x="278638" y="2191257"/>
            <a:chExt cx="587375" cy="255270"/>
          </a:xfrm>
        </p:grpSpPr>
        <p:sp>
          <p:nvSpPr>
            <p:cNvPr id="36" name="object 36"/>
            <p:cNvSpPr/>
            <p:nvPr/>
          </p:nvSpPr>
          <p:spPr>
            <a:xfrm>
              <a:off x="284988" y="2197607"/>
              <a:ext cx="574675" cy="242570"/>
            </a:xfrm>
            <a:custGeom>
              <a:avLst/>
              <a:gdLst/>
              <a:ahLst/>
              <a:cxnLst/>
              <a:rect l="l" t="t" r="r" b="b"/>
              <a:pathLst>
                <a:path w="574675" h="242569">
                  <a:moveTo>
                    <a:pt x="574548" y="0"/>
                  </a:moveTo>
                  <a:lnTo>
                    <a:pt x="0" y="0"/>
                  </a:lnTo>
                  <a:lnTo>
                    <a:pt x="114909" y="242315"/>
                  </a:lnTo>
                  <a:lnTo>
                    <a:pt x="459638" y="242315"/>
                  </a:lnTo>
                  <a:lnTo>
                    <a:pt x="574548" y="0"/>
                  </a:lnTo>
                  <a:close/>
                </a:path>
              </a:pathLst>
            </a:custGeom>
            <a:solidFill>
              <a:srgbClr val="4471C4"/>
            </a:solidFill>
          </p:spPr>
          <p:txBody>
            <a:bodyPr wrap="square" lIns="0" tIns="0" rIns="0" bIns="0" rtlCol="0"/>
            <a:lstStyle/>
            <a:p>
              <a:endParaRPr/>
            </a:p>
          </p:txBody>
        </p:sp>
        <p:sp>
          <p:nvSpPr>
            <p:cNvPr id="37" name="object 37"/>
            <p:cNvSpPr/>
            <p:nvPr/>
          </p:nvSpPr>
          <p:spPr>
            <a:xfrm>
              <a:off x="284988" y="2197607"/>
              <a:ext cx="574675" cy="242570"/>
            </a:xfrm>
            <a:custGeom>
              <a:avLst/>
              <a:gdLst/>
              <a:ahLst/>
              <a:cxnLst/>
              <a:rect l="l" t="t" r="r" b="b"/>
              <a:pathLst>
                <a:path w="574675" h="242569">
                  <a:moveTo>
                    <a:pt x="0" y="0"/>
                  </a:moveTo>
                  <a:lnTo>
                    <a:pt x="574548" y="0"/>
                  </a:lnTo>
                  <a:lnTo>
                    <a:pt x="459638" y="242315"/>
                  </a:lnTo>
                  <a:lnTo>
                    <a:pt x="114909" y="242315"/>
                  </a:lnTo>
                  <a:lnTo>
                    <a:pt x="0" y="0"/>
                  </a:lnTo>
                  <a:close/>
                </a:path>
              </a:pathLst>
            </a:custGeom>
            <a:ln w="12700">
              <a:solidFill>
                <a:srgbClr val="2E528F"/>
              </a:solidFill>
            </a:ln>
          </p:spPr>
          <p:txBody>
            <a:bodyPr wrap="square" lIns="0" tIns="0" rIns="0" bIns="0" rtlCol="0"/>
            <a:lstStyle/>
            <a:p>
              <a:endParaRPr/>
            </a:p>
          </p:txBody>
        </p:sp>
        <p:pic>
          <p:nvPicPr>
            <p:cNvPr id="38" name="object 38"/>
            <p:cNvPicPr/>
            <p:nvPr/>
          </p:nvPicPr>
          <p:blipFill>
            <a:blip r:embed="rId5" cstate="print"/>
            <a:stretch>
              <a:fillRect/>
            </a:stretch>
          </p:blipFill>
          <p:spPr>
            <a:xfrm>
              <a:off x="493522" y="2191257"/>
              <a:ext cx="152908" cy="98043"/>
            </a:xfrm>
            <a:prstGeom prst="rect">
              <a:avLst/>
            </a:prstGeom>
          </p:spPr>
        </p:pic>
      </p:grpSp>
      <p:sp>
        <p:nvSpPr>
          <p:cNvPr id="39" name="object 39"/>
          <p:cNvSpPr txBox="1"/>
          <p:nvPr/>
        </p:nvSpPr>
        <p:spPr>
          <a:xfrm>
            <a:off x="419811" y="2310764"/>
            <a:ext cx="177800" cy="101600"/>
          </a:xfrm>
          <a:prstGeom prst="rect">
            <a:avLst/>
          </a:prstGeom>
        </p:spPr>
        <p:txBody>
          <a:bodyPr vert="vert" wrap="square" lIns="0" tIns="0" rIns="0" bIns="0" rtlCol="0">
            <a:spAutoFit/>
          </a:bodyPr>
          <a:lstStyle/>
          <a:p>
            <a:pPr marL="12700">
              <a:lnSpc>
                <a:spcPts val="1240"/>
              </a:lnSpc>
            </a:pPr>
            <a:r>
              <a:rPr sz="1200" dirty="0">
                <a:solidFill>
                  <a:srgbClr val="FFFFFF"/>
                </a:solidFill>
                <a:latin typeface="Calibri"/>
                <a:cs typeface="Calibri"/>
              </a:rPr>
              <a:t>+</a:t>
            </a:r>
            <a:endParaRPr sz="1200">
              <a:latin typeface="Calibri"/>
              <a:cs typeface="Calibri"/>
            </a:endParaRPr>
          </a:p>
        </p:txBody>
      </p:sp>
      <p:grpSp>
        <p:nvGrpSpPr>
          <p:cNvPr id="40" name="object 40"/>
          <p:cNvGrpSpPr/>
          <p:nvPr/>
        </p:nvGrpSpPr>
        <p:grpSpPr>
          <a:xfrm>
            <a:off x="571245" y="2435351"/>
            <a:ext cx="502284" cy="538480"/>
            <a:chOff x="571245" y="2435351"/>
            <a:chExt cx="502284" cy="538480"/>
          </a:xfrm>
        </p:grpSpPr>
        <p:sp>
          <p:nvSpPr>
            <p:cNvPr id="41" name="object 41"/>
            <p:cNvSpPr/>
            <p:nvPr/>
          </p:nvSpPr>
          <p:spPr>
            <a:xfrm>
              <a:off x="746759" y="2691383"/>
              <a:ext cx="320040" cy="276225"/>
            </a:xfrm>
            <a:custGeom>
              <a:avLst/>
              <a:gdLst/>
              <a:ahLst/>
              <a:cxnLst/>
              <a:rect l="l" t="t" r="r" b="b"/>
              <a:pathLst>
                <a:path w="320040" h="276225">
                  <a:moveTo>
                    <a:pt x="320040" y="0"/>
                  </a:moveTo>
                  <a:lnTo>
                    <a:pt x="0" y="0"/>
                  </a:lnTo>
                  <a:lnTo>
                    <a:pt x="0" y="275844"/>
                  </a:lnTo>
                  <a:lnTo>
                    <a:pt x="320040" y="275844"/>
                  </a:lnTo>
                  <a:lnTo>
                    <a:pt x="320040" y="0"/>
                  </a:lnTo>
                  <a:close/>
                </a:path>
              </a:pathLst>
            </a:custGeom>
            <a:solidFill>
              <a:srgbClr val="4471C4"/>
            </a:solidFill>
          </p:spPr>
          <p:txBody>
            <a:bodyPr wrap="square" lIns="0" tIns="0" rIns="0" bIns="0" rtlCol="0"/>
            <a:lstStyle/>
            <a:p>
              <a:endParaRPr/>
            </a:p>
          </p:txBody>
        </p:sp>
        <p:sp>
          <p:nvSpPr>
            <p:cNvPr id="42" name="object 42"/>
            <p:cNvSpPr/>
            <p:nvPr/>
          </p:nvSpPr>
          <p:spPr>
            <a:xfrm>
              <a:off x="746759" y="2691383"/>
              <a:ext cx="320040" cy="276225"/>
            </a:xfrm>
            <a:custGeom>
              <a:avLst/>
              <a:gdLst/>
              <a:ahLst/>
              <a:cxnLst/>
              <a:rect l="l" t="t" r="r" b="b"/>
              <a:pathLst>
                <a:path w="320040" h="276225">
                  <a:moveTo>
                    <a:pt x="0" y="275844"/>
                  </a:moveTo>
                  <a:lnTo>
                    <a:pt x="320040" y="275844"/>
                  </a:lnTo>
                  <a:lnTo>
                    <a:pt x="320040" y="0"/>
                  </a:lnTo>
                  <a:lnTo>
                    <a:pt x="0" y="0"/>
                  </a:lnTo>
                  <a:lnTo>
                    <a:pt x="0" y="275844"/>
                  </a:lnTo>
                  <a:close/>
                </a:path>
              </a:pathLst>
            </a:custGeom>
            <a:ln w="12699">
              <a:solidFill>
                <a:srgbClr val="2E528F"/>
              </a:solidFill>
            </a:ln>
          </p:spPr>
          <p:txBody>
            <a:bodyPr wrap="square" lIns="0" tIns="0" rIns="0" bIns="0" rtlCol="0"/>
            <a:lstStyle/>
            <a:p>
              <a:endParaRPr/>
            </a:p>
          </p:txBody>
        </p:sp>
        <p:sp>
          <p:nvSpPr>
            <p:cNvPr id="43" name="object 43"/>
            <p:cNvSpPr/>
            <p:nvPr/>
          </p:nvSpPr>
          <p:spPr>
            <a:xfrm>
              <a:off x="571245" y="2435351"/>
              <a:ext cx="176530" cy="431800"/>
            </a:xfrm>
            <a:custGeom>
              <a:avLst/>
              <a:gdLst/>
              <a:ahLst/>
              <a:cxnLst/>
              <a:rect l="l" t="t" r="r" b="b"/>
              <a:pathLst>
                <a:path w="176529" h="431800">
                  <a:moveTo>
                    <a:pt x="100241" y="355346"/>
                  </a:moveTo>
                  <a:lnTo>
                    <a:pt x="100241" y="431546"/>
                  </a:lnTo>
                  <a:lnTo>
                    <a:pt x="163741" y="399796"/>
                  </a:lnTo>
                  <a:lnTo>
                    <a:pt x="112941" y="399796"/>
                  </a:lnTo>
                  <a:lnTo>
                    <a:pt x="112941" y="387096"/>
                  </a:lnTo>
                  <a:lnTo>
                    <a:pt x="163741" y="387096"/>
                  </a:lnTo>
                  <a:lnTo>
                    <a:pt x="100241" y="355346"/>
                  </a:lnTo>
                  <a:close/>
                </a:path>
                <a:path w="176529" h="431800">
                  <a:moveTo>
                    <a:pt x="12700" y="0"/>
                  </a:moveTo>
                  <a:lnTo>
                    <a:pt x="0" y="0"/>
                  </a:lnTo>
                  <a:lnTo>
                    <a:pt x="0" y="399796"/>
                  </a:lnTo>
                  <a:lnTo>
                    <a:pt x="100241" y="399796"/>
                  </a:lnTo>
                  <a:lnTo>
                    <a:pt x="100241" y="393446"/>
                  </a:lnTo>
                  <a:lnTo>
                    <a:pt x="12700" y="393446"/>
                  </a:lnTo>
                  <a:lnTo>
                    <a:pt x="6350" y="387096"/>
                  </a:lnTo>
                  <a:lnTo>
                    <a:pt x="12700" y="387096"/>
                  </a:lnTo>
                  <a:lnTo>
                    <a:pt x="12700" y="0"/>
                  </a:lnTo>
                  <a:close/>
                </a:path>
                <a:path w="176529" h="431800">
                  <a:moveTo>
                    <a:pt x="163741" y="387096"/>
                  </a:moveTo>
                  <a:lnTo>
                    <a:pt x="112941" y="387096"/>
                  </a:lnTo>
                  <a:lnTo>
                    <a:pt x="112941" y="399796"/>
                  </a:lnTo>
                  <a:lnTo>
                    <a:pt x="163741" y="399796"/>
                  </a:lnTo>
                  <a:lnTo>
                    <a:pt x="176441" y="393446"/>
                  </a:lnTo>
                  <a:lnTo>
                    <a:pt x="163741" y="387096"/>
                  </a:lnTo>
                  <a:close/>
                </a:path>
                <a:path w="176529" h="431800">
                  <a:moveTo>
                    <a:pt x="12700" y="387096"/>
                  </a:moveTo>
                  <a:lnTo>
                    <a:pt x="6350" y="387096"/>
                  </a:lnTo>
                  <a:lnTo>
                    <a:pt x="12700" y="393446"/>
                  </a:lnTo>
                  <a:lnTo>
                    <a:pt x="12700" y="387096"/>
                  </a:lnTo>
                  <a:close/>
                </a:path>
                <a:path w="176529" h="431800">
                  <a:moveTo>
                    <a:pt x="100241" y="387096"/>
                  </a:moveTo>
                  <a:lnTo>
                    <a:pt x="12700" y="387096"/>
                  </a:lnTo>
                  <a:lnTo>
                    <a:pt x="12700" y="393446"/>
                  </a:lnTo>
                  <a:lnTo>
                    <a:pt x="100241" y="393446"/>
                  </a:lnTo>
                  <a:lnTo>
                    <a:pt x="100241" y="387096"/>
                  </a:lnTo>
                  <a:close/>
                </a:path>
              </a:pathLst>
            </a:custGeom>
            <a:solidFill>
              <a:srgbClr val="4471C4"/>
            </a:solidFill>
          </p:spPr>
          <p:txBody>
            <a:bodyPr wrap="square" lIns="0" tIns="0" rIns="0" bIns="0" rtlCol="0"/>
            <a:lstStyle/>
            <a:p>
              <a:endParaRPr/>
            </a:p>
          </p:txBody>
        </p:sp>
      </p:grpSp>
      <p:sp>
        <p:nvSpPr>
          <p:cNvPr id="44" name="object 44"/>
          <p:cNvSpPr txBox="1"/>
          <p:nvPr/>
        </p:nvSpPr>
        <p:spPr>
          <a:xfrm>
            <a:off x="738327" y="2715259"/>
            <a:ext cx="33401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MUX</a:t>
            </a:r>
            <a:endParaRPr sz="1200">
              <a:latin typeface="Calibri"/>
              <a:cs typeface="Calibri"/>
            </a:endParaRPr>
          </a:p>
        </p:txBody>
      </p:sp>
      <p:grpSp>
        <p:nvGrpSpPr>
          <p:cNvPr id="45" name="object 45"/>
          <p:cNvGrpSpPr/>
          <p:nvPr/>
        </p:nvGrpSpPr>
        <p:grpSpPr>
          <a:xfrm>
            <a:off x="347218" y="1790445"/>
            <a:ext cx="278130" cy="267335"/>
            <a:chOff x="347218" y="1790445"/>
            <a:chExt cx="278130" cy="267335"/>
          </a:xfrm>
        </p:grpSpPr>
        <p:sp>
          <p:nvSpPr>
            <p:cNvPr id="46" name="object 46"/>
            <p:cNvSpPr/>
            <p:nvPr/>
          </p:nvSpPr>
          <p:spPr>
            <a:xfrm>
              <a:off x="353568" y="1796795"/>
              <a:ext cx="265430" cy="254635"/>
            </a:xfrm>
            <a:custGeom>
              <a:avLst/>
              <a:gdLst/>
              <a:ahLst/>
              <a:cxnLst/>
              <a:rect l="l" t="t" r="r" b="b"/>
              <a:pathLst>
                <a:path w="265430" h="254635">
                  <a:moveTo>
                    <a:pt x="265176" y="0"/>
                  </a:moveTo>
                  <a:lnTo>
                    <a:pt x="0" y="0"/>
                  </a:lnTo>
                  <a:lnTo>
                    <a:pt x="0" y="254508"/>
                  </a:lnTo>
                  <a:lnTo>
                    <a:pt x="265176" y="254508"/>
                  </a:lnTo>
                  <a:lnTo>
                    <a:pt x="265176" y="0"/>
                  </a:lnTo>
                  <a:close/>
                </a:path>
              </a:pathLst>
            </a:custGeom>
            <a:solidFill>
              <a:srgbClr val="4471C4"/>
            </a:solidFill>
          </p:spPr>
          <p:txBody>
            <a:bodyPr wrap="square" lIns="0" tIns="0" rIns="0" bIns="0" rtlCol="0"/>
            <a:lstStyle/>
            <a:p>
              <a:endParaRPr/>
            </a:p>
          </p:txBody>
        </p:sp>
        <p:sp>
          <p:nvSpPr>
            <p:cNvPr id="47" name="object 47"/>
            <p:cNvSpPr/>
            <p:nvPr/>
          </p:nvSpPr>
          <p:spPr>
            <a:xfrm>
              <a:off x="353568" y="1796795"/>
              <a:ext cx="265430" cy="254635"/>
            </a:xfrm>
            <a:custGeom>
              <a:avLst/>
              <a:gdLst/>
              <a:ahLst/>
              <a:cxnLst/>
              <a:rect l="l" t="t" r="r" b="b"/>
              <a:pathLst>
                <a:path w="265430" h="254635">
                  <a:moveTo>
                    <a:pt x="0" y="254508"/>
                  </a:moveTo>
                  <a:lnTo>
                    <a:pt x="265176" y="254508"/>
                  </a:lnTo>
                  <a:lnTo>
                    <a:pt x="265176" y="0"/>
                  </a:lnTo>
                  <a:lnTo>
                    <a:pt x="0" y="0"/>
                  </a:lnTo>
                  <a:lnTo>
                    <a:pt x="0" y="254508"/>
                  </a:lnTo>
                  <a:close/>
                </a:path>
              </a:pathLst>
            </a:custGeom>
            <a:ln w="12700">
              <a:solidFill>
                <a:srgbClr val="2E528F"/>
              </a:solidFill>
            </a:ln>
          </p:spPr>
          <p:txBody>
            <a:bodyPr wrap="square" lIns="0" tIns="0" rIns="0" bIns="0" rtlCol="0"/>
            <a:lstStyle/>
            <a:p>
              <a:endParaRPr/>
            </a:p>
          </p:txBody>
        </p:sp>
      </p:grpSp>
      <p:sp>
        <p:nvSpPr>
          <p:cNvPr id="48" name="object 48"/>
          <p:cNvSpPr txBox="1"/>
          <p:nvPr/>
        </p:nvSpPr>
        <p:spPr>
          <a:xfrm>
            <a:off x="399389" y="1821560"/>
            <a:ext cx="18669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PC</a:t>
            </a:r>
            <a:endParaRPr sz="1200">
              <a:latin typeface="Calibri"/>
              <a:cs typeface="Calibri"/>
            </a:endParaRPr>
          </a:p>
        </p:txBody>
      </p:sp>
      <p:grpSp>
        <p:nvGrpSpPr>
          <p:cNvPr id="49" name="object 49"/>
          <p:cNvGrpSpPr/>
          <p:nvPr/>
        </p:nvGrpSpPr>
        <p:grpSpPr>
          <a:xfrm>
            <a:off x="341375" y="2031492"/>
            <a:ext cx="1261745" cy="894715"/>
            <a:chOff x="341375" y="2031492"/>
            <a:chExt cx="1261745" cy="894715"/>
          </a:xfrm>
        </p:grpSpPr>
        <p:pic>
          <p:nvPicPr>
            <p:cNvPr id="50" name="object 50"/>
            <p:cNvPicPr/>
            <p:nvPr/>
          </p:nvPicPr>
          <p:blipFill>
            <a:blip r:embed="rId6" cstate="print"/>
            <a:stretch>
              <a:fillRect/>
            </a:stretch>
          </p:blipFill>
          <p:spPr>
            <a:xfrm>
              <a:off x="341375" y="2031492"/>
              <a:ext cx="76200" cy="159638"/>
            </a:xfrm>
            <a:prstGeom prst="rect">
              <a:avLst/>
            </a:prstGeom>
          </p:spPr>
        </p:pic>
        <p:sp>
          <p:nvSpPr>
            <p:cNvPr id="51" name="object 51"/>
            <p:cNvSpPr/>
            <p:nvPr/>
          </p:nvSpPr>
          <p:spPr>
            <a:xfrm>
              <a:off x="1066799" y="2849880"/>
              <a:ext cx="536575" cy="76200"/>
            </a:xfrm>
            <a:custGeom>
              <a:avLst/>
              <a:gdLst/>
              <a:ahLst/>
              <a:cxnLst/>
              <a:rect l="l" t="t" r="r" b="b"/>
              <a:pathLst>
                <a:path w="536575" h="76200">
                  <a:moveTo>
                    <a:pt x="76200" y="0"/>
                  </a:moveTo>
                  <a:lnTo>
                    <a:pt x="0" y="38100"/>
                  </a:lnTo>
                  <a:lnTo>
                    <a:pt x="76200" y="76200"/>
                  </a:lnTo>
                  <a:lnTo>
                    <a:pt x="76200" y="44450"/>
                  </a:lnTo>
                  <a:lnTo>
                    <a:pt x="63500" y="44450"/>
                  </a:lnTo>
                  <a:lnTo>
                    <a:pt x="63500" y="31750"/>
                  </a:lnTo>
                  <a:lnTo>
                    <a:pt x="76200" y="31750"/>
                  </a:lnTo>
                  <a:lnTo>
                    <a:pt x="76200" y="0"/>
                  </a:lnTo>
                  <a:close/>
                </a:path>
                <a:path w="536575" h="76200">
                  <a:moveTo>
                    <a:pt x="76200" y="31750"/>
                  </a:moveTo>
                  <a:lnTo>
                    <a:pt x="63500" y="31750"/>
                  </a:lnTo>
                  <a:lnTo>
                    <a:pt x="63500" y="44450"/>
                  </a:lnTo>
                  <a:lnTo>
                    <a:pt x="76200" y="44450"/>
                  </a:lnTo>
                  <a:lnTo>
                    <a:pt x="76200" y="31750"/>
                  </a:lnTo>
                  <a:close/>
                </a:path>
                <a:path w="536575" h="76200">
                  <a:moveTo>
                    <a:pt x="536321" y="31750"/>
                  </a:moveTo>
                  <a:lnTo>
                    <a:pt x="76200" y="31750"/>
                  </a:lnTo>
                  <a:lnTo>
                    <a:pt x="76200" y="44450"/>
                  </a:lnTo>
                  <a:lnTo>
                    <a:pt x="536321" y="44450"/>
                  </a:lnTo>
                  <a:lnTo>
                    <a:pt x="536321" y="31750"/>
                  </a:lnTo>
                  <a:close/>
                </a:path>
              </a:pathLst>
            </a:custGeom>
            <a:solidFill>
              <a:srgbClr val="4471C4"/>
            </a:solidFill>
          </p:spPr>
          <p:txBody>
            <a:bodyPr wrap="square" lIns="0" tIns="0" rIns="0" bIns="0" rtlCol="0"/>
            <a:lstStyle/>
            <a:p>
              <a:endParaRPr/>
            </a:p>
          </p:txBody>
        </p:sp>
      </p:grpSp>
      <p:sp>
        <p:nvSpPr>
          <p:cNvPr id="52" name="object 52"/>
          <p:cNvSpPr txBox="1"/>
          <p:nvPr/>
        </p:nvSpPr>
        <p:spPr>
          <a:xfrm>
            <a:off x="1199489" y="2719577"/>
            <a:ext cx="547370" cy="330200"/>
          </a:xfrm>
          <a:prstGeom prst="rect">
            <a:avLst/>
          </a:prstGeom>
        </p:spPr>
        <p:txBody>
          <a:bodyPr vert="horz" wrap="square" lIns="0" tIns="12065" rIns="0" bIns="0" rtlCol="0">
            <a:spAutoFit/>
          </a:bodyPr>
          <a:lstStyle/>
          <a:p>
            <a:pPr marL="12700" marR="5080">
              <a:lnSpc>
                <a:spcPct val="100000"/>
              </a:lnSpc>
              <a:spcBef>
                <a:spcPts val="95"/>
              </a:spcBef>
            </a:pPr>
            <a:r>
              <a:rPr sz="1000" b="1" dirty="0">
                <a:latin typeface="Calibri"/>
                <a:cs typeface="Calibri"/>
              </a:rPr>
              <a:t>PC</a:t>
            </a:r>
            <a:r>
              <a:rPr sz="1000" b="1" spc="-25" dirty="0">
                <a:latin typeface="Calibri"/>
                <a:cs typeface="Calibri"/>
              </a:rPr>
              <a:t> </a:t>
            </a:r>
            <a:r>
              <a:rPr sz="1000" b="1" spc="-10" dirty="0">
                <a:latin typeface="Calibri"/>
                <a:cs typeface="Calibri"/>
              </a:rPr>
              <a:t>Source Select</a:t>
            </a:r>
            <a:endParaRPr sz="1000">
              <a:latin typeface="Calibri"/>
              <a:cs typeface="Calibri"/>
            </a:endParaRPr>
          </a:p>
        </p:txBody>
      </p:sp>
      <p:grpSp>
        <p:nvGrpSpPr>
          <p:cNvPr id="53" name="object 53"/>
          <p:cNvGrpSpPr/>
          <p:nvPr/>
        </p:nvGrpSpPr>
        <p:grpSpPr>
          <a:xfrm>
            <a:off x="118619" y="1886711"/>
            <a:ext cx="3170555" cy="3269615"/>
            <a:chOff x="118619" y="1886711"/>
            <a:chExt cx="3170555" cy="3269615"/>
          </a:xfrm>
        </p:grpSpPr>
        <p:sp>
          <p:nvSpPr>
            <p:cNvPr id="54" name="object 54"/>
            <p:cNvSpPr/>
            <p:nvPr/>
          </p:nvSpPr>
          <p:spPr>
            <a:xfrm>
              <a:off x="118618" y="1886711"/>
              <a:ext cx="1120775" cy="1316990"/>
            </a:xfrm>
            <a:custGeom>
              <a:avLst/>
              <a:gdLst/>
              <a:ahLst/>
              <a:cxnLst/>
              <a:rect l="l" t="t" r="r" b="b"/>
              <a:pathLst>
                <a:path w="1120775" h="1316989">
                  <a:moveTo>
                    <a:pt x="794118" y="1081532"/>
                  </a:moveTo>
                  <a:lnTo>
                    <a:pt x="781418" y="1081532"/>
                  </a:lnTo>
                  <a:lnTo>
                    <a:pt x="781418" y="1303782"/>
                  </a:lnTo>
                  <a:lnTo>
                    <a:pt x="12700" y="1303782"/>
                  </a:lnTo>
                  <a:lnTo>
                    <a:pt x="12700" y="44450"/>
                  </a:lnTo>
                  <a:lnTo>
                    <a:pt x="158750" y="44450"/>
                  </a:lnTo>
                  <a:lnTo>
                    <a:pt x="158750" y="76200"/>
                  </a:lnTo>
                  <a:lnTo>
                    <a:pt x="222250" y="44450"/>
                  </a:lnTo>
                  <a:lnTo>
                    <a:pt x="234950" y="38100"/>
                  </a:lnTo>
                  <a:lnTo>
                    <a:pt x="222250" y="31750"/>
                  </a:lnTo>
                  <a:lnTo>
                    <a:pt x="158750" y="0"/>
                  </a:lnTo>
                  <a:lnTo>
                    <a:pt x="158750" y="31750"/>
                  </a:lnTo>
                  <a:lnTo>
                    <a:pt x="0" y="31750"/>
                  </a:lnTo>
                  <a:lnTo>
                    <a:pt x="0" y="1316482"/>
                  </a:lnTo>
                  <a:lnTo>
                    <a:pt x="794118" y="1316482"/>
                  </a:lnTo>
                  <a:lnTo>
                    <a:pt x="794118" y="1310132"/>
                  </a:lnTo>
                  <a:lnTo>
                    <a:pt x="794118" y="1303782"/>
                  </a:lnTo>
                  <a:lnTo>
                    <a:pt x="794118" y="1081532"/>
                  </a:lnTo>
                  <a:close/>
                </a:path>
                <a:path w="1120775" h="1316989">
                  <a:moveTo>
                    <a:pt x="1120152" y="542290"/>
                  </a:moveTo>
                  <a:lnTo>
                    <a:pt x="786384" y="542290"/>
                  </a:lnTo>
                  <a:lnTo>
                    <a:pt x="786384" y="727456"/>
                  </a:lnTo>
                  <a:lnTo>
                    <a:pt x="754634" y="727456"/>
                  </a:lnTo>
                  <a:lnTo>
                    <a:pt x="792734" y="803656"/>
                  </a:lnTo>
                  <a:lnTo>
                    <a:pt x="824484" y="740156"/>
                  </a:lnTo>
                  <a:lnTo>
                    <a:pt x="830834" y="727456"/>
                  </a:lnTo>
                  <a:lnTo>
                    <a:pt x="799084" y="727456"/>
                  </a:lnTo>
                  <a:lnTo>
                    <a:pt x="799084" y="554990"/>
                  </a:lnTo>
                  <a:lnTo>
                    <a:pt x="1120152" y="554990"/>
                  </a:lnTo>
                  <a:lnTo>
                    <a:pt x="1120152" y="548640"/>
                  </a:lnTo>
                  <a:lnTo>
                    <a:pt x="1120152" y="542290"/>
                  </a:lnTo>
                  <a:close/>
                </a:path>
              </a:pathLst>
            </a:custGeom>
            <a:solidFill>
              <a:srgbClr val="4471C4"/>
            </a:solidFill>
          </p:spPr>
          <p:txBody>
            <a:bodyPr wrap="square" lIns="0" tIns="0" rIns="0" bIns="0" rtlCol="0"/>
            <a:lstStyle/>
            <a:p>
              <a:endParaRPr/>
            </a:p>
          </p:txBody>
        </p:sp>
        <p:pic>
          <p:nvPicPr>
            <p:cNvPr id="55" name="object 55"/>
            <p:cNvPicPr/>
            <p:nvPr/>
          </p:nvPicPr>
          <p:blipFill>
            <a:blip r:embed="rId6" cstate="print"/>
            <a:stretch>
              <a:fillRect/>
            </a:stretch>
          </p:blipFill>
          <p:spPr>
            <a:xfrm>
              <a:off x="949451" y="2951987"/>
              <a:ext cx="76200" cy="159638"/>
            </a:xfrm>
            <a:prstGeom prst="rect">
              <a:avLst/>
            </a:prstGeom>
          </p:spPr>
        </p:pic>
        <p:sp>
          <p:nvSpPr>
            <p:cNvPr id="56" name="object 56"/>
            <p:cNvSpPr/>
            <p:nvPr/>
          </p:nvSpPr>
          <p:spPr>
            <a:xfrm>
              <a:off x="2292095" y="4034027"/>
              <a:ext cx="990600" cy="264160"/>
            </a:xfrm>
            <a:custGeom>
              <a:avLst/>
              <a:gdLst/>
              <a:ahLst/>
              <a:cxnLst/>
              <a:rect l="l" t="t" r="r" b="b"/>
              <a:pathLst>
                <a:path w="990600" h="264160">
                  <a:moveTo>
                    <a:pt x="0" y="263652"/>
                  </a:moveTo>
                  <a:lnTo>
                    <a:pt x="990600" y="263652"/>
                  </a:lnTo>
                  <a:lnTo>
                    <a:pt x="990600" y="0"/>
                  </a:lnTo>
                  <a:lnTo>
                    <a:pt x="0" y="0"/>
                  </a:lnTo>
                  <a:lnTo>
                    <a:pt x="0" y="263652"/>
                  </a:lnTo>
                  <a:close/>
                </a:path>
              </a:pathLst>
            </a:custGeom>
            <a:ln w="12700">
              <a:solidFill>
                <a:srgbClr val="2E528F"/>
              </a:solidFill>
            </a:ln>
          </p:spPr>
          <p:txBody>
            <a:bodyPr wrap="square" lIns="0" tIns="0" rIns="0" bIns="0" rtlCol="0"/>
            <a:lstStyle/>
            <a:p>
              <a:endParaRPr/>
            </a:p>
          </p:txBody>
        </p:sp>
        <p:sp>
          <p:nvSpPr>
            <p:cNvPr id="57" name="object 57"/>
            <p:cNvSpPr/>
            <p:nvPr/>
          </p:nvSpPr>
          <p:spPr>
            <a:xfrm>
              <a:off x="2292095" y="4319016"/>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58" name="object 58"/>
            <p:cNvSpPr/>
            <p:nvPr/>
          </p:nvSpPr>
          <p:spPr>
            <a:xfrm>
              <a:off x="2292095" y="4319016"/>
              <a:ext cx="990600" cy="830580"/>
            </a:xfrm>
            <a:custGeom>
              <a:avLst/>
              <a:gdLst/>
              <a:ahLst/>
              <a:cxnLst/>
              <a:rect l="l" t="t" r="r" b="b"/>
              <a:pathLst>
                <a:path w="990600" h="830579">
                  <a:moveTo>
                    <a:pt x="0" y="262128"/>
                  </a:moveTo>
                  <a:lnTo>
                    <a:pt x="990600" y="262128"/>
                  </a:lnTo>
                  <a:lnTo>
                    <a:pt x="990600" y="0"/>
                  </a:lnTo>
                  <a:lnTo>
                    <a:pt x="0" y="0"/>
                  </a:lnTo>
                  <a:lnTo>
                    <a:pt x="0" y="262128"/>
                  </a:lnTo>
                  <a:close/>
                </a:path>
                <a:path w="990600" h="830579">
                  <a:moveTo>
                    <a:pt x="0" y="545592"/>
                  </a:moveTo>
                  <a:lnTo>
                    <a:pt x="990600" y="545592"/>
                  </a:lnTo>
                  <a:lnTo>
                    <a:pt x="990600" y="283463"/>
                  </a:lnTo>
                  <a:lnTo>
                    <a:pt x="0" y="283463"/>
                  </a:lnTo>
                  <a:lnTo>
                    <a:pt x="0" y="545592"/>
                  </a:lnTo>
                  <a:close/>
                </a:path>
                <a:path w="990600" h="830579">
                  <a:moveTo>
                    <a:pt x="0" y="830580"/>
                  </a:moveTo>
                  <a:lnTo>
                    <a:pt x="990600" y="830580"/>
                  </a:lnTo>
                  <a:lnTo>
                    <a:pt x="990600" y="566928"/>
                  </a:lnTo>
                  <a:lnTo>
                    <a:pt x="0" y="566928"/>
                  </a:lnTo>
                  <a:lnTo>
                    <a:pt x="0" y="830580"/>
                  </a:lnTo>
                  <a:close/>
                </a:path>
              </a:pathLst>
            </a:custGeom>
            <a:ln w="12700">
              <a:solidFill>
                <a:srgbClr val="2E528F"/>
              </a:solidFill>
            </a:ln>
          </p:spPr>
          <p:txBody>
            <a:bodyPr wrap="square" lIns="0" tIns="0" rIns="0" bIns="0" rtlCol="0"/>
            <a:lstStyle/>
            <a:p>
              <a:endParaRPr/>
            </a:p>
          </p:txBody>
        </p:sp>
      </p:grpSp>
      <p:sp>
        <p:nvSpPr>
          <p:cNvPr id="59" name="object 59"/>
          <p:cNvSpPr txBox="1"/>
          <p:nvPr/>
        </p:nvSpPr>
        <p:spPr>
          <a:xfrm>
            <a:off x="2292095" y="4034028"/>
            <a:ext cx="990600" cy="264160"/>
          </a:xfrm>
          <a:prstGeom prst="rect">
            <a:avLst/>
          </a:prstGeom>
          <a:solidFill>
            <a:srgbClr val="4471C4"/>
          </a:solidFill>
        </p:spPr>
        <p:txBody>
          <a:bodyPr vert="horz" wrap="square" lIns="0" tIns="0" rIns="0" bIns="0" rtlCol="0">
            <a:spAutoFit/>
          </a:bodyPr>
          <a:lstStyle/>
          <a:p>
            <a:pPr marL="45085">
              <a:lnSpc>
                <a:spcPts val="1995"/>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1</a:t>
            </a:r>
            <a:endParaRPr sz="1800">
              <a:latin typeface="Calibri"/>
              <a:cs typeface="Calibri"/>
            </a:endParaRPr>
          </a:p>
        </p:txBody>
      </p:sp>
      <p:sp>
        <p:nvSpPr>
          <p:cNvPr id="60" name="object 60"/>
          <p:cNvSpPr txBox="1"/>
          <p:nvPr/>
        </p:nvSpPr>
        <p:spPr>
          <a:xfrm>
            <a:off x="2324861" y="4277995"/>
            <a:ext cx="5359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2</a:t>
            </a:r>
            <a:endParaRPr sz="1800">
              <a:latin typeface="Calibri"/>
              <a:cs typeface="Calibri"/>
            </a:endParaRPr>
          </a:p>
        </p:txBody>
      </p:sp>
      <p:sp>
        <p:nvSpPr>
          <p:cNvPr id="61" name="object 61"/>
          <p:cNvSpPr txBox="1"/>
          <p:nvPr/>
        </p:nvSpPr>
        <p:spPr>
          <a:xfrm>
            <a:off x="2298445" y="4598161"/>
            <a:ext cx="977900" cy="271145"/>
          </a:xfrm>
          <a:prstGeom prst="rect">
            <a:avLst/>
          </a:prstGeom>
          <a:solidFill>
            <a:srgbClr val="4471C4"/>
          </a:solidFill>
        </p:spPr>
        <p:txBody>
          <a:bodyPr vert="horz" wrap="square" lIns="0" tIns="0" rIns="0" bIns="0" rtlCol="0">
            <a:spAutoFit/>
          </a:bodyPr>
          <a:lstStyle/>
          <a:p>
            <a:pPr marL="38735">
              <a:lnSpc>
                <a:spcPts val="2025"/>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3</a:t>
            </a:r>
            <a:endParaRPr sz="1800">
              <a:latin typeface="Calibri"/>
              <a:cs typeface="Calibri"/>
            </a:endParaRPr>
          </a:p>
        </p:txBody>
      </p:sp>
      <p:sp>
        <p:nvSpPr>
          <p:cNvPr id="62" name="object 62"/>
          <p:cNvSpPr txBox="1"/>
          <p:nvPr/>
        </p:nvSpPr>
        <p:spPr>
          <a:xfrm>
            <a:off x="2298445" y="4881626"/>
            <a:ext cx="977900" cy="261620"/>
          </a:xfrm>
          <a:prstGeom prst="rect">
            <a:avLst/>
          </a:prstGeom>
          <a:solidFill>
            <a:srgbClr val="4471C4"/>
          </a:solidFill>
        </p:spPr>
        <p:txBody>
          <a:bodyPr vert="horz" wrap="square" lIns="0" tIns="0" rIns="0" bIns="0" rtlCol="0">
            <a:spAutoFit/>
          </a:bodyPr>
          <a:lstStyle/>
          <a:p>
            <a:pPr marL="38735">
              <a:lnSpc>
                <a:spcPts val="1975"/>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4</a:t>
            </a:r>
            <a:endParaRPr sz="1800">
              <a:latin typeface="Calibri"/>
              <a:cs typeface="Calibri"/>
            </a:endParaRPr>
          </a:p>
        </p:txBody>
      </p:sp>
      <p:sp>
        <p:nvSpPr>
          <p:cNvPr id="63" name="object 63"/>
          <p:cNvSpPr txBox="1"/>
          <p:nvPr/>
        </p:nvSpPr>
        <p:spPr>
          <a:xfrm>
            <a:off x="5628513" y="3053841"/>
            <a:ext cx="370840" cy="574675"/>
          </a:xfrm>
          <a:prstGeom prst="rect">
            <a:avLst/>
          </a:prstGeom>
        </p:spPr>
        <p:txBody>
          <a:bodyPr vert="horz" wrap="square" lIns="0" tIns="12700" rIns="0" bIns="0" rtlCol="0">
            <a:spAutoFit/>
          </a:bodyPr>
          <a:lstStyle/>
          <a:p>
            <a:pPr marL="12700" marR="5080" algn="just">
              <a:lnSpc>
                <a:spcPct val="100000"/>
              </a:lnSpc>
              <a:spcBef>
                <a:spcPts val="100"/>
              </a:spcBef>
            </a:pPr>
            <a:r>
              <a:rPr sz="1200" spc="-10" dirty="0">
                <a:latin typeface="Calibri"/>
                <a:cs typeface="Calibri"/>
              </a:rPr>
              <a:t>Input </a:t>
            </a:r>
            <a:r>
              <a:rPr sz="1200" spc="-20" dirty="0">
                <a:latin typeface="Calibri"/>
                <a:cs typeface="Calibri"/>
              </a:rPr>
              <a:t>Read </a:t>
            </a:r>
            <a:r>
              <a:rPr sz="1200" dirty="0">
                <a:latin typeface="Calibri"/>
                <a:cs typeface="Calibri"/>
              </a:rPr>
              <a:t>Reg</a:t>
            </a:r>
            <a:r>
              <a:rPr sz="1200" spc="-25" dirty="0">
                <a:latin typeface="Calibri"/>
                <a:cs typeface="Calibri"/>
              </a:rPr>
              <a:t> </a:t>
            </a:r>
            <a:r>
              <a:rPr sz="1200" spc="-50" dirty="0">
                <a:latin typeface="Calibri"/>
                <a:cs typeface="Calibri"/>
              </a:rPr>
              <a:t>B</a:t>
            </a:r>
            <a:endParaRPr sz="1200">
              <a:latin typeface="Calibri"/>
              <a:cs typeface="Calibri"/>
            </a:endParaRPr>
          </a:p>
        </p:txBody>
      </p:sp>
      <p:sp>
        <p:nvSpPr>
          <p:cNvPr id="64" name="object 64"/>
          <p:cNvSpPr txBox="1"/>
          <p:nvPr/>
        </p:nvSpPr>
        <p:spPr>
          <a:xfrm>
            <a:off x="2571369" y="5387441"/>
            <a:ext cx="1652905" cy="773430"/>
          </a:xfrm>
          <a:prstGeom prst="rect">
            <a:avLst/>
          </a:prstGeom>
        </p:spPr>
        <p:txBody>
          <a:bodyPr vert="horz" wrap="square" lIns="0" tIns="12700" rIns="0" bIns="0" rtlCol="0">
            <a:spAutoFit/>
          </a:bodyPr>
          <a:lstStyle/>
          <a:p>
            <a:pPr marL="142875" marR="5080" indent="131445">
              <a:lnSpc>
                <a:spcPct val="143700"/>
              </a:lnSpc>
              <a:spcBef>
                <a:spcPts val="100"/>
              </a:spcBef>
            </a:pPr>
            <a:r>
              <a:rPr sz="1200" b="1" dirty="0">
                <a:latin typeface="Calibri"/>
                <a:cs typeface="Calibri"/>
              </a:rPr>
              <a:t>Read</a:t>
            </a:r>
            <a:r>
              <a:rPr sz="1200" b="1" spc="-20" dirty="0">
                <a:latin typeface="Calibri"/>
                <a:cs typeface="Calibri"/>
              </a:rPr>
              <a:t> </a:t>
            </a:r>
            <a:r>
              <a:rPr sz="1200" b="1" dirty="0">
                <a:latin typeface="Calibri"/>
                <a:cs typeface="Calibri"/>
              </a:rPr>
              <a:t>Regs</a:t>
            </a:r>
            <a:r>
              <a:rPr sz="1200" b="1" spc="-10" dirty="0">
                <a:latin typeface="Calibri"/>
                <a:cs typeface="Calibri"/>
              </a:rPr>
              <a:t> </a:t>
            </a:r>
            <a:r>
              <a:rPr sz="1200" b="1" dirty="0">
                <a:latin typeface="Calibri"/>
                <a:cs typeface="Calibri"/>
              </a:rPr>
              <a:t>A</a:t>
            </a:r>
            <a:r>
              <a:rPr sz="1200" b="1" spc="-20" dirty="0">
                <a:latin typeface="Calibri"/>
                <a:cs typeface="Calibri"/>
              </a:rPr>
              <a:t> </a:t>
            </a:r>
            <a:r>
              <a:rPr sz="1200" b="1" dirty="0">
                <a:latin typeface="Calibri"/>
                <a:cs typeface="Calibri"/>
              </a:rPr>
              <a:t>&amp; B</a:t>
            </a:r>
            <a:r>
              <a:rPr sz="1200" b="1" spc="-10" dirty="0">
                <a:latin typeface="Calibri"/>
                <a:cs typeface="Calibri"/>
              </a:rPr>
              <a:t> </a:t>
            </a:r>
            <a:r>
              <a:rPr sz="1200" b="1" spc="-20" dirty="0">
                <a:latin typeface="Calibri"/>
                <a:cs typeface="Calibri"/>
              </a:rPr>
              <a:t>Data </a:t>
            </a:r>
            <a:r>
              <a:rPr sz="1200" b="1" spc="-10" dirty="0">
                <a:latin typeface="Calibri"/>
                <a:cs typeface="Calibri"/>
              </a:rPr>
              <a:t>Write</a:t>
            </a:r>
            <a:r>
              <a:rPr sz="1200" b="1" spc="-4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10" dirty="0">
                <a:latin typeface="Calibri"/>
                <a:cs typeface="Calibri"/>
              </a:rPr>
              <a:t>Select</a:t>
            </a:r>
            <a:endParaRPr sz="1200">
              <a:latin typeface="Calibri"/>
              <a:cs typeface="Calibri"/>
            </a:endParaRPr>
          </a:p>
          <a:p>
            <a:pPr marL="12700">
              <a:lnSpc>
                <a:spcPct val="100000"/>
              </a:lnSpc>
              <a:spcBef>
                <a:spcPts val="310"/>
              </a:spcBef>
            </a:pPr>
            <a:r>
              <a:rPr sz="1200" b="1" spc="-10" dirty="0">
                <a:latin typeface="Calibri"/>
                <a:cs typeface="Calibri"/>
              </a:rPr>
              <a:t>Write</a:t>
            </a:r>
            <a:r>
              <a:rPr sz="1200" b="1" spc="-5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20" dirty="0">
                <a:latin typeface="Calibri"/>
                <a:cs typeface="Calibri"/>
              </a:rPr>
              <a:t>Data</a:t>
            </a:r>
            <a:endParaRPr sz="1200">
              <a:latin typeface="Calibri"/>
              <a:cs typeface="Calibri"/>
            </a:endParaRPr>
          </a:p>
        </p:txBody>
      </p:sp>
      <p:sp>
        <p:nvSpPr>
          <p:cNvPr id="65" name="object 65"/>
          <p:cNvSpPr/>
          <p:nvPr/>
        </p:nvSpPr>
        <p:spPr>
          <a:xfrm>
            <a:off x="2453640" y="5301995"/>
            <a:ext cx="8230870" cy="1169670"/>
          </a:xfrm>
          <a:custGeom>
            <a:avLst/>
            <a:gdLst/>
            <a:ahLst/>
            <a:cxnLst/>
            <a:rect l="l" t="t" r="r" b="b"/>
            <a:pathLst>
              <a:path w="8230870" h="1169670">
                <a:moveTo>
                  <a:pt x="8230489" y="76212"/>
                </a:moveTo>
                <a:lnTo>
                  <a:pt x="8224139" y="63500"/>
                </a:lnTo>
                <a:lnTo>
                  <a:pt x="8192389" y="0"/>
                </a:lnTo>
                <a:lnTo>
                  <a:pt x="8154289" y="76212"/>
                </a:lnTo>
                <a:lnTo>
                  <a:pt x="8186039" y="76212"/>
                </a:lnTo>
                <a:lnTo>
                  <a:pt x="8186039" y="1156665"/>
                </a:lnTo>
                <a:lnTo>
                  <a:pt x="2967482" y="1156665"/>
                </a:lnTo>
                <a:lnTo>
                  <a:pt x="2967482" y="877722"/>
                </a:lnTo>
                <a:lnTo>
                  <a:pt x="7718171" y="877722"/>
                </a:lnTo>
                <a:lnTo>
                  <a:pt x="7718171" y="871372"/>
                </a:lnTo>
                <a:lnTo>
                  <a:pt x="2967482" y="871372"/>
                </a:lnTo>
                <a:lnTo>
                  <a:pt x="7705471" y="871359"/>
                </a:lnTo>
                <a:lnTo>
                  <a:pt x="7718171" y="871372"/>
                </a:lnTo>
                <a:lnTo>
                  <a:pt x="7718171" y="865022"/>
                </a:lnTo>
                <a:lnTo>
                  <a:pt x="7718171" y="614235"/>
                </a:lnTo>
                <a:lnTo>
                  <a:pt x="7902575" y="614235"/>
                </a:lnTo>
                <a:lnTo>
                  <a:pt x="7902575" y="607885"/>
                </a:lnTo>
                <a:lnTo>
                  <a:pt x="7902575" y="601535"/>
                </a:lnTo>
                <a:lnTo>
                  <a:pt x="7902575" y="13716"/>
                </a:lnTo>
                <a:lnTo>
                  <a:pt x="7889875" y="13716"/>
                </a:lnTo>
                <a:lnTo>
                  <a:pt x="7889875" y="601535"/>
                </a:lnTo>
                <a:lnTo>
                  <a:pt x="7718171" y="601535"/>
                </a:lnTo>
                <a:lnTo>
                  <a:pt x="7718171" y="4572"/>
                </a:lnTo>
                <a:lnTo>
                  <a:pt x="7705471" y="4572"/>
                </a:lnTo>
                <a:lnTo>
                  <a:pt x="7705471" y="601535"/>
                </a:lnTo>
                <a:lnTo>
                  <a:pt x="7705471" y="614235"/>
                </a:lnTo>
                <a:lnTo>
                  <a:pt x="7705471" y="865022"/>
                </a:lnTo>
                <a:lnTo>
                  <a:pt x="2967482" y="865022"/>
                </a:lnTo>
                <a:lnTo>
                  <a:pt x="2967482" y="614235"/>
                </a:lnTo>
                <a:lnTo>
                  <a:pt x="7705471" y="614235"/>
                </a:lnTo>
                <a:lnTo>
                  <a:pt x="7705471" y="601535"/>
                </a:lnTo>
                <a:lnTo>
                  <a:pt x="2967482" y="601535"/>
                </a:lnTo>
                <a:lnTo>
                  <a:pt x="2967482" y="33909"/>
                </a:lnTo>
                <a:lnTo>
                  <a:pt x="2954782" y="33909"/>
                </a:lnTo>
                <a:lnTo>
                  <a:pt x="2954782" y="601535"/>
                </a:lnTo>
                <a:lnTo>
                  <a:pt x="228854" y="601535"/>
                </a:lnTo>
                <a:lnTo>
                  <a:pt x="228854" y="103378"/>
                </a:lnTo>
                <a:lnTo>
                  <a:pt x="260604" y="103378"/>
                </a:lnTo>
                <a:lnTo>
                  <a:pt x="254254" y="90678"/>
                </a:lnTo>
                <a:lnTo>
                  <a:pt x="222504" y="27178"/>
                </a:lnTo>
                <a:lnTo>
                  <a:pt x="184404" y="103378"/>
                </a:lnTo>
                <a:lnTo>
                  <a:pt x="216154" y="103378"/>
                </a:lnTo>
                <a:lnTo>
                  <a:pt x="216154" y="614235"/>
                </a:lnTo>
                <a:lnTo>
                  <a:pt x="2954782" y="614235"/>
                </a:lnTo>
                <a:lnTo>
                  <a:pt x="2954782" y="865022"/>
                </a:lnTo>
                <a:lnTo>
                  <a:pt x="2954782" y="871359"/>
                </a:lnTo>
                <a:lnTo>
                  <a:pt x="44450" y="871359"/>
                </a:lnTo>
                <a:lnTo>
                  <a:pt x="2954782" y="871359"/>
                </a:lnTo>
                <a:lnTo>
                  <a:pt x="2954782" y="865022"/>
                </a:lnTo>
                <a:lnTo>
                  <a:pt x="44450" y="865022"/>
                </a:lnTo>
                <a:lnTo>
                  <a:pt x="44450" y="94234"/>
                </a:lnTo>
                <a:lnTo>
                  <a:pt x="76200" y="94234"/>
                </a:lnTo>
                <a:lnTo>
                  <a:pt x="69850" y="81534"/>
                </a:lnTo>
                <a:lnTo>
                  <a:pt x="38100" y="18034"/>
                </a:lnTo>
                <a:lnTo>
                  <a:pt x="0" y="94234"/>
                </a:lnTo>
                <a:lnTo>
                  <a:pt x="31750" y="94234"/>
                </a:lnTo>
                <a:lnTo>
                  <a:pt x="31750" y="877709"/>
                </a:lnTo>
                <a:lnTo>
                  <a:pt x="2954782" y="877722"/>
                </a:lnTo>
                <a:lnTo>
                  <a:pt x="2954782" y="1169352"/>
                </a:lnTo>
                <a:lnTo>
                  <a:pt x="8198739" y="1169352"/>
                </a:lnTo>
                <a:lnTo>
                  <a:pt x="8198739" y="1163002"/>
                </a:lnTo>
                <a:lnTo>
                  <a:pt x="8198739" y="1156665"/>
                </a:lnTo>
                <a:lnTo>
                  <a:pt x="8198739" y="76212"/>
                </a:lnTo>
                <a:lnTo>
                  <a:pt x="8230489" y="76212"/>
                </a:lnTo>
                <a:close/>
              </a:path>
            </a:pathLst>
          </a:custGeom>
          <a:solidFill>
            <a:srgbClr val="4471C4"/>
          </a:solidFill>
        </p:spPr>
        <p:txBody>
          <a:bodyPr wrap="square" lIns="0" tIns="0" rIns="0" bIns="0" rtlCol="0"/>
          <a:lstStyle/>
          <a:p>
            <a:endParaRPr/>
          </a:p>
        </p:txBody>
      </p:sp>
      <p:sp>
        <p:nvSpPr>
          <p:cNvPr id="66" name="object 66"/>
          <p:cNvSpPr txBox="1"/>
          <p:nvPr/>
        </p:nvSpPr>
        <p:spPr>
          <a:xfrm>
            <a:off x="5457825" y="6287820"/>
            <a:ext cx="1380490" cy="208915"/>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Write</a:t>
            </a:r>
            <a:r>
              <a:rPr sz="1200" b="1" spc="-40" dirty="0">
                <a:latin typeface="Calibri"/>
                <a:cs typeface="Calibri"/>
              </a:rPr>
              <a:t> </a:t>
            </a:r>
            <a:r>
              <a:rPr sz="1200" b="1" dirty="0">
                <a:latin typeface="Calibri"/>
                <a:cs typeface="Calibri"/>
              </a:rPr>
              <a:t>Reg</a:t>
            </a:r>
            <a:r>
              <a:rPr sz="1200" b="1" spc="-10" dirty="0">
                <a:latin typeface="Calibri"/>
                <a:cs typeface="Calibri"/>
              </a:rPr>
              <a:t> </a:t>
            </a:r>
            <a:r>
              <a:rPr sz="1200" b="1" dirty="0">
                <a:latin typeface="Calibri"/>
                <a:cs typeface="Calibri"/>
              </a:rPr>
              <a:t>C</a:t>
            </a:r>
            <a:r>
              <a:rPr sz="1200" b="1" spc="-15" dirty="0">
                <a:latin typeface="Calibri"/>
                <a:cs typeface="Calibri"/>
              </a:rPr>
              <a:t> </a:t>
            </a:r>
            <a:r>
              <a:rPr sz="1200" b="1" dirty="0">
                <a:latin typeface="Calibri"/>
                <a:cs typeface="Calibri"/>
              </a:rPr>
              <a:t>Data</a:t>
            </a:r>
            <a:r>
              <a:rPr sz="1200" b="1" spc="-15" dirty="0">
                <a:latin typeface="Calibri"/>
                <a:cs typeface="Calibri"/>
              </a:rPr>
              <a:t> </a:t>
            </a:r>
            <a:r>
              <a:rPr sz="1200" b="1" spc="-25" dirty="0">
                <a:latin typeface="Calibri"/>
                <a:cs typeface="Calibri"/>
              </a:rPr>
              <a:t>ALU</a:t>
            </a:r>
            <a:endParaRPr sz="1200">
              <a:latin typeface="Calibri"/>
              <a:cs typeface="Calibri"/>
            </a:endParaRPr>
          </a:p>
        </p:txBody>
      </p:sp>
      <p:grpSp>
        <p:nvGrpSpPr>
          <p:cNvPr id="67" name="object 67"/>
          <p:cNvGrpSpPr/>
          <p:nvPr/>
        </p:nvGrpSpPr>
        <p:grpSpPr>
          <a:xfrm>
            <a:off x="1023874" y="1089533"/>
            <a:ext cx="4604385" cy="3625215"/>
            <a:chOff x="1023874" y="1089533"/>
            <a:chExt cx="4604385" cy="3625215"/>
          </a:xfrm>
        </p:grpSpPr>
        <p:sp>
          <p:nvSpPr>
            <p:cNvPr id="68" name="object 68"/>
            <p:cNvSpPr/>
            <p:nvPr/>
          </p:nvSpPr>
          <p:spPr>
            <a:xfrm>
              <a:off x="4181729" y="2039111"/>
              <a:ext cx="1446530" cy="2675890"/>
            </a:xfrm>
            <a:custGeom>
              <a:avLst/>
              <a:gdLst/>
              <a:ahLst/>
              <a:cxnLst/>
              <a:rect l="l" t="t" r="r" b="b"/>
              <a:pathLst>
                <a:path w="1446529" h="2675890">
                  <a:moveTo>
                    <a:pt x="304279" y="44704"/>
                  </a:moveTo>
                  <a:lnTo>
                    <a:pt x="252349" y="44704"/>
                  </a:lnTo>
                  <a:lnTo>
                    <a:pt x="239560" y="44704"/>
                  </a:lnTo>
                  <a:lnTo>
                    <a:pt x="239141" y="76200"/>
                  </a:lnTo>
                  <a:lnTo>
                    <a:pt x="304279" y="44704"/>
                  </a:lnTo>
                  <a:close/>
                </a:path>
                <a:path w="1446529" h="2675890">
                  <a:moveTo>
                    <a:pt x="315849" y="39116"/>
                  </a:moveTo>
                  <a:lnTo>
                    <a:pt x="240157" y="0"/>
                  </a:lnTo>
                  <a:lnTo>
                    <a:pt x="239725" y="31838"/>
                  </a:lnTo>
                  <a:lnTo>
                    <a:pt x="254" y="28702"/>
                  </a:lnTo>
                  <a:lnTo>
                    <a:pt x="0" y="41402"/>
                  </a:lnTo>
                  <a:lnTo>
                    <a:pt x="239560" y="44538"/>
                  </a:lnTo>
                  <a:lnTo>
                    <a:pt x="252349" y="44538"/>
                  </a:lnTo>
                  <a:lnTo>
                    <a:pt x="304634" y="44538"/>
                  </a:lnTo>
                  <a:lnTo>
                    <a:pt x="315849" y="39116"/>
                  </a:lnTo>
                  <a:close/>
                </a:path>
                <a:path w="1446529" h="2675890">
                  <a:moveTo>
                    <a:pt x="1446403" y="2599309"/>
                  </a:moveTo>
                  <a:lnTo>
                    <a:pt x="1414653" y="2599309"/>
                  </a:lnTo>
                  <a:lnTo>
                    <a:pt x="1414653" y="2232660"/>
                  </a:lnTo>
                  <a:lnTo>
                    <a:pt x="1401953" y="2232660"/>
                  </a:lnTo>
                  <a:lnTo>
                    <a:pt x="1401953" y="2599309"/>
                  </a:lnTo>
                  <a:lnTo>
                    <a:pt x="1370203" y="2599309"/>
                  </a:lnTo>
                  <a:lnTo>
                    <a:pt x="1408303" y="2675509"/>
                  </a:lnTo>
                  <a:lnTo>
                    <a:pt x="1440053" y="2612009"/>
                  </a:lnTo>
                  <a:lnTo>
                    <a:pt x="1446403" y="2599309"/>
                  </a:lnTo>
                  <a:close/>
                </a:path>
              </a:pathLst>
            </a:custGeom>
            <a:solidFill>
              <a:srgbClr val="4471C4"/>
            </a:solidFill>
          </p:spPr>
          <p:txBody>
            <a:bodyPr wrap="square" lIns="0" tIns="0" rIns="0" bIns="0" rtlCol="0"/>
            <a:lstStyle/>
            <a:p>
              <a:endParaRPr/>
            </a:p>
          </p:txBody>
        </p:sp>
        <p:pic>
          <p:nvPicPr>
            <p:cNvPr id="69" name="object 69"/>
            <p:cNvPicPr/>
            <p:nvPr/>
          </p:nvPicPr>
          <p:blipFill>
            <a:blip r:embed="rId7" cstate="print"/>
            <a:stretch>
              <a:fillRect/>
            </a:stretch>
          </p:blipFill>
          <p:spPr>
            <a:xfrm>
              <a:off x="4338827" y="2403347"/>
              <a:ext cx="159638" cy="76200"/>
            </a:xfrm>
            <a:prstGeom prst="rect">
              <a:avLst/>
            </a:prstGeom>
          </p:spPr>
        </p:pic>
        <p:sp>
          <p:nvSpPr>
            <p:cNvPr id="70" name="object 70"/>
            <p:cNvSpPr/>
            <p:nvPr/>
          </p:nvSpPr>
          <p:spPr>
            <a:xfrm>
              <a:off x="4497324" y="1964436"/>
              <a:ext cx="242570" cy="576580"/>
            </a:xfrm>
            <a:custGeom>
              <a:avLst/>
              <a:gdLst/>
              <a:ahLst/>
              <a:cxnLst/>
              <a:rect l="l" t="t" r="r" b="b"/>
              <a:pathLst>
                <a:path w="242570" h="576580">
                  <a:moveTo>
                    <a:pt x="0" y="0"/>
                  </a:moveTo>
                  <a:lnTo>
                    <a:pt x="0" y="576072"/>
                  </a:lnTo>
                  <a:lnTo>
                    <a:pt x="242315" y="460883"/>
                  </a:lnTo>
                  <a:lnTo>
                    <a:pt x="242315" y="115188"/>
                  </a:lnTo>
                  <a:lnTo>
                    <a:pt x="0" y="0"/>
                  </a:lnTo>
                  <a:close/>
                </a:path>
              </a:pathLst>
            </a:custGeom>
            <a:solidFill>
              <a:srgbClr val="4471C4"/>
            </a:solidFill>
          </p:spPr>
          <p:txBody>
            <a:bodyPr wrap="square" lIns="0" tIns="0" rIns="0" bIns="0" rtlCol="0"/>
            <a:lstStyle/>
            <a:p>
              <a:endParaRPr/>
            </a:p>
          </p:txBody>
        </p:sp>
        <p:sp>
          <p:nvSpPr>
            <p:cNvPr id="71" name="object 71"/>
            <p:cNvSpPr/>
            <p:nvPr/>
          </p:nvSpPr>
          <p:spPr>
            <a:xfrm>
              <a:off x="4497324" y="1964436"/>
              <a:ext cx="242570" cy="576580"/>
            </a:xfrm>
            <a:custGeom>
              <a:avLst/>
              <a:gdLst/>
              <a:ahLst/>
              <a:cxnLst/>
              <a:rect l="l" t="t" r="r" b="b"/>
              <a:pathLst>
                <a:path w="242570" h="576580">
                  <a:moveTo>
                    <a:pt x="0" y="576072"/>
                  </a:moveTo>
                  <a:lnTo>
                    <a:pt x="0" y="0"/>
                  </a:lnTo>
                  <a:lnTo>
                    <a:pt x="242315" y="115188"/>
                  </a:lnTo>
                  <a:lnTo>
                    <a:pt x="242315" y="460883"/>
                  </a:lnTo>
                  <a:lnTo>
                    <a:pt x="0" y="576072"/>
                  </a:lnTo>
                  <a:close/>
                </a:path>
              </a:pathLst>
            </a:custGeom>
            <a:ln w="12700">
              <a:solidFill>
                <a:srgbClr val="2E528F"/>
              </a:solidFill>
            </a:ln>
          </p:spPr>
          <p:txBody>
            <a:bodyPr wrap="square" lIns="0" tIns="0" rIns="0" bIns="0" rtlCol="0"/>
            <a:lstStyle/>
            <a:p>
              <a:endParaRPr/>
            </a:p>
          </p:txBody>
        </p:sp>
        <p:pic>
          <p:nvPicPr>
            <p:cNvPr id="72" name="object 72"/>
            <p:cNvPicPr/>
            <p:nvPr/>
          </p:nvPicPr>
          <p:blipFill>
            <a:blip r:embed="rId8" cstate="print"/>
            <a:stretch>
              <a:fillRect/>
            </a:stretch>
          </p:blipFill>
          <p:spPr>
            <a:xfrm>
              <a:off x="4490974" y="2177541"/>
              <a:ext cx="98043" cy="154432"/>
            </a:xfrm>
            <a:prstGeom prst="rect">
              <a:avLst/>
            </a:prstGeom>
          </p:spPr>
        </p:pic>
        <p:sp>
          <p:nvSpPr>
            <p:cNvPr id="73" name="object 73"/>
            <p:cNvSpPr/>
            <p:nvPr/>
          </p:nvSpPr>
          <p:spPr>
            <a:xfrm>
              <a:off x="1023874" y="1089533"/>
              <a:ext cx="4271645" cy="657860"/>
            </a:xfrm>
            <a:custGeom>
              <a:avLst/>
              <a:gdLst/>
              <a:ahLst/>
              <a:cxnLst/>
              <a:rect l="l" t="t" r="r" b="b"/>
              <a:pathLst>
                <a:path w="4271645" h="657860">
                  <a:moveTo>
                    <a:pt x="4195318" y="579374"/>
                  </a:moveTo>
                  <a:lnTo>
                    <a:pt x="4228338" y="657859"/>
                  </a:lnTo>
                  <a:lnTo>
                    <a:pt x="4265506" y="594487"/>
                  </a:lnTo>
                  <a:lnTo>
                    <a:pt x="4226179" y="594487"/>
                  </a:lnTo>
                  <a:lnTo>
                    <a:pt x="4226195" y="581435"/>
                  </a:lnTo>
                  <a:lnTo>
                    <a:pt x="4195318" y="579374"/>
                  </a:lnTo>
                  <a:close/>
                </a:path>
                <a:path w="4271645" h="657860">
                  <a:moveTo>
                    <a:pt x="4239768" y="0"/>
                  </a:moveTo>
                  <a:lnTo>
                    <a:pt x="0" y="0"/>
                  </a:lnTo>
                  <a:lnTo>
                    <a:pt x="0" y="637158"/>
                  </a:lnTo>
                  <a:lnTo>
                    <a:pt x="12700" y="637158"/>
                  </a:lnTo>
                  <a:lnTo>
                    <a:pt x="12700" y="12700"/>
                  </a:lnTo>
                  <a:lnTo>
                    <a:pt x="6350" y="12700"/>
                  </a:lnTo>
                  <a:lnTo>
                    <a:pt x="12700" y="6350"/>
                  </a:lnTo>
                  <a:lnTo>
                    <a:pt x="4239758" y="6350"/>
                  </a:lnTo>
                  <a:lnTo>
                    <a:pt x="4239768" y="0"/>
                  </a:lnTo>
                  <a:close/>
                </a:path>
                <a:path w="4271645" h="657860">
                  <a:moveTo>
                    <a:pt x="4226195" y="581435"/>
                  </a:moveTo>
                  <a:lnTo>
                    <a:pt x="4226179" y="594487"/>
                  </a:lnTo>
                  <a:lnTo>
                    <a:pt x="4238879" y="594487"/>
                  </a:lnTo>
                  <a:lnTo>
                    <a:pt x="4238897" y="582284"/>
                  </a:lnTo>
                  <a:lnTo>
                    <a:pt x="4226195" y="581435"/>
                  </a:lnTo>
                  <a:close/>
                </a:path>
                <a:path w="4271645" h="657860">
                  <a:moveTo>
                    <a:pt x="4238897" y="582284"/>
                  </a:moveTo>
                  <a:lnTo>
                    <a:pt x="4238879" y="594487"/>
                  </a:lnTo>
                  <a:lnTo>
                    <a:pt x="4265506" y="594487"/>
                  </a:lnTo>
                  <a:lnTo>
                    <a:pt x="4271391" y="584453"/>
                  </a:lnTo>
                  <a:lnTo>
                    <a:pt x="4238897" y="582284"/>
                  </a:lnTo>
                  <a:close/>
                </a:path>
                <a:path w="4271645" h="657860">
                  <a:moveTo>
                    <a:pt x="4239758" y="6350"/>
                  </a:moveTo>
                  <a:lnTo>
                    <a:pt x="4226941" y="6350"/>
                  </a:lnTo>
                  <a:lnTo>
                    <a:pt x="4233291" y="12700"/>
                  </a:lnTo>
                  <a:lnTo>
                    <a:pt x="4226932" y="12700"/>
                  </a:lnTo>
                  <a:lnTo>
                    <a:pt x="4226195" y="581435"/>
                  </a:lnTo>
                  <a:lnTo>
                    <a:pt x="4238897" y="582284"/>
                  </a:lnTo>
                  <a:lnTo>
                    <a:pt x="4239749" y="12700"/>
                  </a:lnTo>
                  <a:lnTo>
                    <a:pt x="4233291" y="12700"/>
                  </a:lnTo>
                  <a:lnTo>
                    <a:pt x="4226941" y="6350"/>
                  </a:lnTo>
                  <a:lnTo>
                    <a:pt x="4239758" y="6350"/>
                  </a:lnTo>
                  <a:close/>
                </a:path>
                <a:path w="4271645" h="657860">
                  <a:moveTo>
                    <a:pt x="12700" y="6350"/>
                  </a:moveTo>
                  <a:lnTo>
                    <a:pt x="6350" y="12700"/>
                  </a:lnTo>
                  <a:lnTo>
                    <a:pt x="12700" y="12700"/>
                  </a:lnTo>
                  <a:lnTo>
                    <a:pt x="12700" y="6350"/>
                  </a:lnTo>
                  <a:close/>
                </a:path>
                <a:path w="4271645" h="657860">
                  <a:moveTo>
                    <a:pt x="4226941" y="6350"/>
                  </a:moveTo>
                  <a:lnTo>
                    <a:pt x="12700" y="6350"/>
                  </a:lnTo>
                  <a:lnTo>
                    <a:pt x="12700" y="12700"/>
                  </a:lnTo>
                  <a:lnTo>
                    <a:pt x="4226932" y="12700"/>
                  </a:lnTo>
                  <a:lnTo>
                    <a:pt x="4226941" y="6350"/>
                  </a:lnTo>
                  <a:close/>
                </a:path>
              </a:pathLst>
            </a:custGeom>
            <a:solidFill>
              <a:srgbClr val="4471C4"/>
            </a:solidFill>
          </p:spPr>
          <p:txBody>
            <a:bodyPr wrap="square" lIns="0" tIns="0" rIns="0" bIns="0" rtlCol="0"/>
            <a:lstStyle/>
            <a:p>
              <a:endParaRPr/>
            </a:p>
          </p:txBody>
        </p:sp>
      </p:grpSp>
      <p:sp>
        <p:nvSpPr>
          <p:cNvPr id="74" name="object 74"/>
          <p:cNvSpPr txBox="1"/>
          <p:nvPr/>
        </p:nvSpPr>
        <p:spPr>
          <a:xfrm>
            <a:off x="1040993" y="1016507"/>
            <a:ext cx="1067435" cy="464184"/>
          </a:xfrm>
          <a:prstGeom prst="rect">
            <a:avLst/>
          </a:prstGeom>
        </p:spPr>
        <p:txBody>
          <a:bodyPr vert="horz" wrap="square" lIns="0" tIns="12700" rIns="0" bIns="0" rtlCol="0">
            <a:spAutoFit/>
          </a:bodyPr>
          <a:lstStyle/>
          <a:p>
            <a:pPr marL="12700" marR="5080" indent="1905">
              <a:lnSpc>
                <a:spcPct val="119900"/>
              </a:lnSpc>
              <a:spcBef>
                <a:spcPts val="100"/>
              </a:spcBef>
            </a:pPr>
            <a:r>
              <a:rPr sz="1200" b="1" dirty="0">
                <a:latin typeface="Calibri"/>
                <a:cs typeface="Calibri"/>
              </a:rPr>
              <a:t>Instruction</a:t>
            </a:r>
            <a:r>
              <a:rPr sz="1200" b="1" spc="-35" dirty="0">
                <a:latin typeface="Calibri"/>
                <a:cs typeface="Calibri"/>
              </a:rPr>
              <a:t> </a:t>
            </a:r>
            <a:r>
              <a:rPr sz="1200" b="1" spc="-20" dirty="0">
                <a:latin typeface="Calibri"/>
                <a:cs typeface="Calibri"/>
              </a:rPr>
              <a:t>PC+4 </a:t>
            </a:r>
            <a:r>
              <a:rPr sz="1200" b="1" dirty="0">
                <a:latin typeface="Calibri"/>
                <a:cs typeface="Calibri"/>
              </a:rPr>
              <a:t>Branch</a:t>
            </a:r>
            <a:r>
              <a:rPr sz="1200" b="1" spc="-25" dirty="0">
                <a:latin typeface="Calibri"/>
                <a:cs typeface="Calibri"/>
              </a:rPr>
              <a:t> </a:t>
            </a:r>
            <a:r>
              <a:rPr sz="1200" b="1" spc="-10" dirty="0">
                <a:latin typeface="Calibri"/>
                <a:cs typeface="Calibri"/>
              </a:rPr>
              <a:t>Target</a:t>
            </a:r>
            <a:endParaRPr sz="1200">
              <a:latin typeface="Calibri"/>
              <a:cs typeface="Calibri"/>
            </a:endParaRPr>
          </a:p>
        </p:txBody>
      </p:sp>
      <p:sp>
        <p:nvSpPr>
          <p:cNvPr id="75" name="object 75"/>
          <p:cNvSpPr txBox="1"/>
          <p:nvPr/>
        </p:nvSpPr>
        <p:spPr>
          <a:xfrm>
            <a:off x="934008" y="2279142"/>
            <a:ext cx="394970" cy="330200"/>
          </a:xfrm>
          <a:prstGeom prst="rect">
            <a:avLst/>
          </a:prstGeom>
        </p:spPr>
        <p:txBody>
          <a:bodyPr vert="horz" wrap="square" lIns="0" tIns="12065" rIns="0" bIns="0" rtlCol="0">
            <a:spAutoFit/>
          </a:bodyPr>
          <a:lstStyle/>
          <a:p>
            <a:pPr marL="12700" marR="5080">
              <a:lnSpc>
                <a:spcPct val="100000"/>
              </a:lnSpc>
              <a:spcBef>
                <a:spcPts val="95"/>
              </a:spcBef>
            </a:pPr>
            <a:r>
              <a:rPr sz="1000" b="1" spc="-10" dirty="0">
                <a:latin typeface="Calibri"/>
                <a:cs typeface="Calibri"/>
              </a:rPr>
              <a:t>Branch Target</a:t>
            </a:r>
            <a:endParaRPr sz="1000">
              <a:latin typeface="Calibri"/>
              <a:cs typeface="Calibri"/>
            </a:endParaRPr>
          </a:p>
        </p:txBody>
      </p:sp>
      <p:sp>
        <p:nvSpPr>
          <p:cNvPr id="76" name="object 76"/>
          <p:cNvSpPr txBox="1"/>
          <p:nvPr/>
        </p:nvSpPr>
        <p:spPr>
          <a:xfrm>
            <a:off x="3843273" y="2336800"/>
            <a:ext cx="120650" cy="2192655"/>
          </a:xfrm>
          <a:prstGeom prst="rect">
            <a:avLst/>
          </a:prstGeom>
        </p:spPr>
        <p:txBody>
          <a:bodyPr vert="horz" wrap="square" lIns="0" tIns="0" rIns="0" bIns="0" rtlCol="0">
            <a:spAutoFit/>
          </a:bodyPr>
          <a:lstStyle/>
          <a:p>
            <a:pPr>
              <a:lnSpc>
                <a:spcPts val="944"/>
              </a:lnSpc>
            </a:pPr>
            <a:r>
              <a:rPr sz="1000" b="1" spc="-5" dirty="0">
                <a:latin typeface="Calibri"/>
                <a:cs typeface="Calibri"/>
              </a:rPr>
              <a:t>I</a:t>
            </a:r>
            <a:endParaRPr sz="1000">
              <a:latin typeface="Calibri"/>
              <a:cs typeface="Calibri"/>
            </a:endParaRPr>
          </a:p>
          <a:p>
            <a:pPr>
              <a:lnSpc>
                <a:spcPct val="100000"/>
              </a:lnSpc>
            </a:pPr>
            <a:r>
              <a:rPr sz="1000" b="1" spc="-10" dirty="0">
                <a:latin typeface="Calibri"/>
                <a:cs typeface="Calibri"/>
              </a:rPr>
              <a:t>P</a:t>
            </a: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spcBef>
                <a:spcPts val="25"/>
              </a:spcBef>
            </a:pPr>
            <a:endParaRPr sz="950">
              <a:latin typeface="Calibri"/>
              <a:cs typeface="Calibri"/>
            </a:endParaRPr>
          </a:p>
          <a:p>
            <a:pPr marL="19050">
              <a:lnSpc>
                <a:spcPct val="100000"/>
              </a:lnSpc>
              <a:spcBef>
                <a:spcPts val="5"/>
              </a:spcBef>
            </a:pPr>
            <a:r>
              <a:rPr sz="1200" spc="-5" dirty="0">
                <a:latin typeface="Calibri"/>
                <a:cs typeface="Calibri"/>
              </a:rPr>
              <a:t>O</a:t>
            </a:r>
            <a:endParaRPr sz="1200">
              <a:latin typeface="Calibri"/>
              <a:cs typeface="Calibri"/>
            </a:endParaRPr>
          </a:p>
          <a:p>
            <a:pPr marL="19050">
              <a:lnSpc>
                <a:spcPct val="100000"/>
              </a:lnSpc>
            </a:pPr>
            <a:r>
              <a:rPr sz="1200" b="1" dirty="0">
                <a:latin typeface="Calibri"/>
                <a:cs typeface="Calibri"/>
              </a:rPr>
              <a:t>o</a:t>
            </a:r>
            <a:endParaRPr sz="1200">
              <a:latin typeface="Calibri"/>
              <a:cs typeface="Calibri"/>
            </a:endParaRPr>
          </a:p>
        </p:txBody>
      </p:sp>
      <p:sp>
        <p:nvSpPr>
          <p:cNvPr id="77" name="object 77"/>
          <p:cNvSpPr txBox="1"/>
          <p:nvPr/>
        </p:nvSpPr>
        <p:spPr>
          <a:xfrm>
            <a:off x="3840479" y="1846960"/>
            <a:ext cx="1794510" cy="768985"/>
          </a:xfrm>
          <a:prstGeom prst="rect">
            <a:avLst/>
          </a:prstGeom>
        </p:spPr>
        <p:txBody>
          <a:bodyPr vert="horz" wrap="square" lIns="0" tIns="0" rIns="0" bIns="0" rtlCol="0">
            <a:spAutoFit/>
          </a:bodyPr>
          <a:lstStyle/>
          <a:p>
            <a:pPr marR="1417320" algn="ctr">
              <a:lnSpc>
                <a:spcPts val="944"/>
              </a:lnSpc>
            </a:pPr>
            <a:r>
              <a:rPr sz="1000" b="1" spc="-10" dirty="0">
                <a:latin typeface="Calibri"/>
                <a:cs typeface="Calibri"/>
              </a:rPr>
              <a:t>Branch</a:t>
            </a:r>
            <a:endParaRPr sz="1000">
              <a:latin typeface="Calibri"/>
              <a:cs typeface="Calibri"/>
            </a:endParaRPr>
          </a:p>
          <a:p>
            <a:pPr marR="1448435" algn="ctr">
              <a:lnSpc>
                <a:spcPct val="100000"/>
              </a:lnSpc>
            </a:pPr>
            <a:r>
              <a:rPr sz="1000" b="1" spc="-10" dirty="0">
                <a:latin typeface="Calibri"/>
                <a:cs typeface="Calibri"/>
              </a:rPr>
              <a:t>Target</a:t>
            </a:r>
            <a:endParaRPr sz="1000">
              <a:latin typeface="Calibri"/>
              <a:cs typeface="Calibri"/>
            </a:endParaRPr>
          </a:p>
          <a:p>
            <a:pPr marL="36195" indent="-36830">
              <a:lnSpc>
                <a:spcPct val="81800"/>
              </a:lnSpc>
              <a:spcBef>
                <a:spcPts val="530"/>
              </a:spcBef>
              <a:tabLst>
                <a:tab pos="782320" algn="l"/>
                <a:tab pos="1062355" algn="l"/>
              </a:tabLst>
            </a:pPr>
            <a:r>
              <a:rPr sz="1500" b="1" spc="-15" baseline="16666" dirty="0">
                <a:latin typeface="Calibri"/>
                <a:cs typeface="Calibri"/>
              </a:rPr>
              <a:t>Offset</a:t>
            </a:r>
            <a:r>
              <a:rPr sz="1500" b="1" baseline="16666" dirty="0">
                <a:latin typeface="Calibri"/>
                <a:cs typeface="Calibri"/>
              </a:rPr>
              <a:t>		</a:t>
            </a:r>
            <a:r>
              <a:rPr sz="1000" b="1" spc="-10" dirty="0">
                <a:latin typeface="Calibri"/>
                <a:cs typeface="Calibri"/>
              </a:rPr>
              <a:t>Branch</a:t>
            </a:r>
            <a:r>
              <a:rPr sz="1000" b="1" dirty="0">
                <a:latin typeface="Calibri"/>
                <a:cs typeface="Calibri"/>
              </a:rPr>
              <a:t> </a:t>
            </a:r>
            <a:r>
              <a:rPr sz="1000" b="1" spc="-10" dirty="0">
                <a:latin typeface="Calibri"/>
                <a:cs typeface="Calibri"/>
              </a:rPr>
              <a:t>Target nstruction</a:t>
            </a:r>
            <a:r>
              <a:rPr sz="1000" b="1" dirty="0">
                <a:latin typeface="Calibri"/>
                <a:cs typeface="Calibri"/>
              </a:rPr>
              <a:t>	</a:t>
            </a:r>
            <a:r>
              <a:rPr sz="1800" spc="-75" baseline="27777" dirty="0">
                <a:solidFill>
                  <a:srgbClr val="FFFFFF"/>
                </a:solidFill>
                <a:latin typeface="Calibri"/>
                <a:cs typeface="Calibri"/>
              </a:rPr>
              <a:t>+</a:t>
            </a:r>
            <a:endParaRPr sz="1800" baseline="27777">
              <a:latin typeface="Calibri"/>
              <a:cs typeface="Calibri"/>
            </a:endParaRPr>
          </a:p>
          <a:p>
            <a:pPr marR="1393825" algn="ctr">
              <a:lnSpc>
                <a:spcPts val="1160"/>
              </a:lnSpc>
            </a:pPr>
            <a:r>
              <a:rPr sz="1000" b="1" dirty="0">
                <a:latin typeface="Calibri"/>
                <a:cs typeface="Calibri"/>
              </a:rPr>
              <a:t>C</a:t>
            </a:r>
            <a:r>
              <a:rPr sz="1000" b="1" spc="-10" dirty="0">
                <a:latin typeface="Calibri"/>
                <a:cs typeface="Calibri"/>
              </a:rPr>
              <a:t> </a:t>
            </a:r>
            <a:r>
              <a:rPr sz="1000" b="1" dirty="0">
                <a:latin typeface="Calibri"/>
                <a:cs typeface="Calibri"/>
              </a:rPr>
              <a:t>+ </a:t>
            </a:r>
            <a:r>
              <a:rPr sz="1000" b="1" spc="-50" dirty="0">
                <a:latin typeface="Calibri"/>
                <a:cs typeface="Calibri"/>
              </a:rPr>
              <a:t>4</a:t>
            </a:r>
            <a:endParaRPr sz="1000">
              <a:latin typeface="Calibri"/>
              <a:cs typeface="Calibri"/>
            </a:endParaRPr>
          </a:p>
        </p:txBody>
      </p:sp>
      <p:pic>
        <p:nvPicPr>
          <p:cNvPr id="78" name="object 78"/>
          <p:cNvPicPr/>
          <p:nvPr/>
        </p:nvPicPr>
        <p:blipFill>
          <a:blip r:embed="rId7" cstate="print"/>
          <a:stretch>
            <a:fillRect/>
          </a:stretch>
        </p:blipFill>
        <p:spPr>
          <a:xfrm>
            <a:off x="4735067" y="2208276"/>
            <a:ext cx="159639" cy="76200"/>
          </a:xfrm>
          <a:prstGeom prst="rect">
            <a:avLst/>
          </a:prstGeom>
        </p:spPr>
      </p:pic>
      <p:sp>
        <p:nvSpPr>
          <p:cNvPr id="79" name="object 79"/>
          <p:cNvSpPr/>
          <p:nvPr/>
        </p:nvSpPr>
        <p:spPr>
          <a:xfrm>
            <a:off x="2800858" y="1478025"/>
            <a:ext cx="7718425" cy="4214495"/>
          </a:xfrm>
          <a:custGeom>
            <a:avLst/>
            <a:gdLst/>
            <a:ahLst/>
            <a:cxnLst/>
            <a:rect l="l" t="t" r="r" b="b"/>
            <a:pathLst>
              <a:path w="7718425" h="4214495">
                <a:moveTo>
                  <a:pt x="4888611" y="1054608"/>
                </a:moveTo>
                <a:lnTo>
                  <a:pt x="4856848" y="1054938"/>
                </a:lnTo>
                <a:lnTo>
                  <a:pt x="4851400" y="560959"/>
                </a:lnTo>
                <a:lnTo>
                  <a:pt x="4838700" y="561213"/>
                </a:lnTo>
                <a:lnTo>
                  <a:pt x="4844135" y="1055065"/>
                </a:lnTo>
                <a:lnTo>
                  <a:pt x="4812411" y="1055370"/>
                </a:lnTo>
                <a:lnTo>
                  <a:pt x="4851400" y="1131189"/>
                </a:lnTo>
                <a:lnTo>
                  <a:pt x="4882185" y="1067816"/>
                </a:lnTo>
                <a:lnTo>
                  <a:pt x="4888611" y="1054608"/>
                </a:lnTo>
                <a:close/>
              </a:path>
              <a:path w="7718425" h="4214495">
                <a:moveTo>
                  <a:pt x="5218176" y="3919728"/>
                </a:moveTo>
                <a:lnTo>
                  <a:pt x="5211826" y="3907028"/>
                </a:lnTo>
                <a:lnTo>
                  <a:pt x="5180076" y="3843528"/>
                </a:lnTo>
                <a:lnTo>
                  <a:pt x="5141976" y="3919728"/>
                </a:lnTo>
                <a:lnTo>
                  <a:pt x="5173726" y="3919728"/>
                </a:lnTo>
                <a:lnTo>
                  <a:pt x="5173726" y="4201528"/>
                </a:lnTo>
                <a:lnTo>
                  <a:pt x="12700" y="4201528"/>
                </a:lnTo>
                <a:lnTo>
                  <a:pt x="12700" y="3837686"/>
                </a:lnTo>
                <a:lnTo>
                  <a:pt x="0" y="3837686"/>
                </a:lnTo>
                <a:lnTo>
                  <a:pt x="0" y="4214228"/>
                </a:lnTo>
                <a:lnTo>
                  <a:pt x="5186426" y="4214228"/>
                </a:lnTo>
                <a:lnTo>
                  <a:pt x="5186426" y="4207878"/>
                </a:lnTo>
                <a:lnTo>
                  <a:pt x="5186426" y="4201528"/>
                </a:lnTo>
                <a:lnTo>
                  <a:pt x="5186426" y="3919728"/>
                </a:lnTo>
                <a:lnTo>
                  <a:pt x="5218176" y="3919728"/>
                </a:lnTo>
                <a:close/>
              </a:path>
              <a:path w="7718425" h="4214495">
                <a:moveTo>
                  <a:pt x="6056376" y="1402334"/>
                </a:moveTo>
                <a:lnTo>
                  <a:pt x="6043676" y="1395984"/>
                </a:lnTo>
                <a:lnTo>
                  <a:pt x="5980176" y="1364234"/>
                </a:lnTo>
                <a:lnTo>
                  <a:pt x="5980176" y="1395984"/>
                </a:lnTo>
                <a:lnTo>
                  <a:pt x="5689346" y="1395984"/>
                </a:lnTo>
                <a:lnTo>
                  <a:pt x="5689346" y="1408684"/>
                </a:lnTo>
                <a:lnTo>
                  <a:pt x="5980176" y="1408684"/>
                </a:lnTo>
                <a:lnTo>
                  <a:pt x="5980176" y="1440434"/>
                </a:lnTo>
                <a:lnTo>
                  <a:pt x="6043676" y="1408684"/>
                </a:lnTo>
                <a:lnTo>
                  <a:pt x="6056376" y="1402334"/>
                </a:lnTo>
                <a:close/>
              </a:path>
              <a:path w="7718425" h="4214495">
                <a:moveTo>
                  <a:pt x="7718425" y="158750"/>
                </a:moveTo>
                <a:lnTo>
                  <a:pt x="7686675" y="158750"/>
                </a:lnTo>
                <a:lnTo>
                  <a:pt x="7686675" y="12700"/>
                </a:lnTo>
                <a:lnTo>
                  <a:pt x="7686675" y="6350"/>
                </a:lnTo>
                <a:lnTo>
                  <a:pt x="7686675" y="0"/>
                </a:lnTo>
                <a:lnTo>
                  <a:pt x="5173980" y="0"/>
                </a:lnTo>
                <a:lnTo>
                  <a:pt x="5173980" y="240284"/>
                </a:lnTo>
                <a:lnTo>
                  <a:pt x="5186680" y="240284"/>
                </a:lnTo>
                <a:lnTo>
                  <a:pt x="5186680" y="12700"/>
                </a:lnTo>
                <a:lnTo>
                  <a:pt x="7673975" y="12700"/>
                </a:lnTo>
                <a:lnTo>
                  <a:pt x="7673975" y="158750"/>
                </a:lnTo>
                <a:lnTo>
                  <a:pt x="7642225" y="158750"/>
                </a:lnTo>
                <a:lnTo>
                  <a:pt x="7680325" y="234950"/>
                </a:lnTo>
                <a:lnTo>
                  <a:pt x="7712075" y="171450"/>
                </a:lnTo>
                <a:lnTo>
                  <a:pt x="7718425" y="158750"/>
                </a:lnTo>
                <a:close/>
              </a:path>
            </a:pathLst>
          </a:custGeom>
          <a:solidFill>
            <a:srgbClr val="4471C4"/>
          </a:solidFill>
        </p:spPr>
        <p:txBody>
          <a:bodyPr wrap="square" lIns="0" tIns="0" rIns="0" bIns="0" rtlCol="0"/>
          <a:lstStyle/>
          <a:p>
            <a:endParaRPr/>
          </a:p>
        </p:txBody>
      </p:sp>
      <p:sp>
        <p:nvSpPr>
          <p:cNvPr id="80" name="object 80"/>
          <p:cNvSpPr txBox="1"/>
          <p:nvPr/>
        </p:nvSpPr>
        <p:spPr>
          <a:xfrm>
            <a:off x="7243826" y="1963673"/>
            <a:ext cx="324485" cy="208279"/>
          </a:xfrm>
          <a:prstGeom prst="rect">
            <a:avLst/>
          </a:prstGeom>
        </p:spPr>
        <p:txBody>
          <a:bodyPr vert="horz" wrap="square" lIns="0" tIns="12700" rIns="0" bIns="0" rtlCol="0">
            <a:spAutoFit/>
          </a:bodyPr>
          <a:lstStyle/>
          <a:p>
            <a:pPr>
              <a:lnSpc>
                <a:spcPct val="100000"/>
              </a:lnSpc>
              <a:spcBef>
                <a:spcPts val="100"/>
              </a:spcBef>
            </a:pPr>
            <a:r>
              <a:rPr sz="1200" b="1" spc="-20" dirty="0">
                <a:latin typeface="Calibri"/>
                <a:cs typeface="Calibri"/>
              </a:rPr>
              <a:t>Addr</a:t>
            </a:r>
            <a:endParaRPr sz="1200">
              <a:latin typeface="Calibri"/>
              <a:cs typeface="Calibri"/>
            </a:endParaRPr>
          </a:p>
        </p:txBody>
      </p:sp>
      <p:sp>
        <p:nvSpPr>
          <p:cNvPr id="81" name="object 81"/>
          <p:cNvSpPr txBox="1"/>
          <p:nvPr/>
        </p:nvSpPr>
        <p:spPr>
          <a:xfrm>
            <a:off x="8469248" y="2849956"/>
            <a:ext cx="437515" cy="391795"/>
          </a:xfrm>
          <a:prstGeom prst="rect">
            <a:avLst/>
          </a:prstGeom>
        </p:spPr>
        <p:txBody>
          <a:bodyPr vert="horz" wrap="square" lIns="0" tIns="12700" rIns="0" bIns="0" rtlCol="0">
            <a:spAutoFit/>
          </a:bodyPr>
          <a:lstStyle/>
          <a:p>
            <a:pPr marL="12700" marR="5080">
              <a:lnSpc>
                <a:spcPct val="100000"/>
              </a:lnSpc>
              <a:spcBef>
                <a:spcPts val="100"/>
              </a:spcBef>
            </a:pPr>
            <a:r>
              <a:rPr sz="1200" b="1" spc="-700" dirty="0">
                <a:latin typeface="Calibri"/>
                <a:cs typeface="Calibri"/>
              </a:rPr>
              <a:t>R</a:t>
            </a:r>
            <a:r>
              <a:rPr sz="1200" b="1" spc="-35" dirty="0">
                <a:latin typeface="Calibri"/>
                <a:cs typeface="Calibri"/>
              </a:rPr>
              <a:t>R</a:t>
            </a:r>
            <a:r>
              <a:rPr sz="1200" b="1" spc="-625" dirty="0">
                <a:latin typeface="Calibri"/>
                <a:cs typeface="Calibri"/>
              </a:rPr>
              <a:t>e</a:t>
            </a:r>
            <a:r>
              <a:rPr sz="1200" b="1" spc="-30" dirty="0">
                <a:latin typeface="Calibri"/>
                <a:cs typeface="Calibri"/>
              </a:rPr>
              <a:t>e</a:t>
            </a:r>
            <a:r>
              <a:rPr sz="1200" b="1" spc="-615" dirty="0">
                <a:latin typeface="Calibri"/>
                <a:cs typeface="Calibri"/>
              </a:rPr>
              <a:t>a</a:t>
            </a:r>
            <a:r>
              <a:rPr sz="1200" b="1" spc="-30" dirty="0">
                <a:latin typeface="Calibri"/>
                <a:cs typeface="Calibri"/>
              </a:rPr>
              <a:t>a</a:t>
            </a:r>
            <a:r>
              <a:rPr sz="1200" b="1" spc="-665" dirty="0">
                <a:latin typeface="Calibri"/>
                <a:cs typeface="Calibri"/>
              </a:rPr>
              <a:t>d</a:t>
            </a:r>
            <a:r>
              <a:rPr sz="1200" b="1" spc="-20" dirty="0">
                <a:latin typeface="Calibri"/>
                <a:cs typeface="Calibri"/>
              </a:rPr>
              <a:t>d</a:t>
            </a:r>
            <a:r>
              <a:rPr sz="1200" b="1" spc="500" dirty="0">
                <a:latin typeface="Calibri"/>
                <a:cs typeface="Calibri"/>
              </a:rPr>
              <a:t> </a:t>
            </a:r>
            <a:r>
              <a:rPr sz="1200" b="1" spc="-760" dirty="0">
                <a:latin typeface="Calibri"/>
                <a:cs typeface="Calibri"/>
              </a:rPr>
              <a:t>D</a:t>
            </a:r>
            <a:r>
              <a:rPr sz="1200" b="1" spc="-5" dirty="0">
                <a:latin typeface="Calibri"/>
                <a:cs typeface="Calibri"/>
              </a:rPr>
              <a:t>D</a:t>
            </a:r>
            <a:r>
              <a:rPr sz="1200" b="1" spc="-595" dirty="0">
                <a:latin typeface="Calibri"/>
                <a:cs typeface="Calibri"/>
              </a:rPr>
              <a:t>a</a:t>
            </a:r>
            <a:r>
              <a:rPr sz="1200" b="1" spc="-20" dirty="0">
                <a:latin typeface="Calibri"/>
                <a:cs typeface="Calibri"/>
              </a:rPr>
              <a:t>a</a:t>
            </a:r>
            <a:r>
              <a:rPr sz="1200" b="1" spc="-420" dirty="0">
                <a:latin typeface="Calibri"/>
                <a:cs typeface="Calibri"/>
              </a:rPr>
              <a:t>t</a:t>
            </a:r>
            <a:r>
              <a:rPr sz="1200" b="1" spc="-10" dirty="0">
                <a:latin typeface="Calibri"/>
                <a:cs typeface="Calibri"/>
              </a:rPr>
              <a:t>t</a:t>
            </a:r>
            <a:r>
              <a:rPr sz="1200" b="1" spc="-595" dirty="0">
                <a:latin typeface="Calibri"/>
                <a:cs typeface="Calibri"/>
              </a:rPr>
              <a:t>a</a:t>
            </a:r>
            <a:r>
              <a:rPr sz="1200" b="1" dirty="0">
                <a:latin typeface="Calibri"/>
                <a:cs typeface="Calibri"/>
              </a:rPr>
              <a:t>a</a:t>
            </a:r>
            <a:r>
              <a:rPr sz="1200" b="1" spc="-5" dirty="0">
                <a:latin typeface="Calibri"/>
                <a:cs typeface="Calibri"/>
              </a:rPr>
              <a:t> </a:t>
            </a:r>
            <a:r>
              <a:rPr sz="1200" b="1" spc="-690" dirty="0">
                <a:latin typeface="Calibri"/>
                <a:cs typeface="Calibri"/>
              </a:rPr>
              <a:t>C</a:t>
            </a:r>
            <a:r>
              <a:rPr sz="1200" b="1" spc="-55" dirty="0">
                <a:latin typeface="Calibri"/>
                <a:cs typeface="Calibri"/>
              </a:rPr>
              <a:t>C</a:t>
            </a:r>
            <a:endParaRPr sz="1200">
              <a:latin typeface="Calibri"/>
              <a:cs typeface="Calibri"/>
            </a:endParaRPr>
          </a:p>
        </p:txBody>
      </p:sp>
      <p:sp>
        <p:nvSpPr>
          <p:cNvPr id="82" name="object 82"/>
          <p:cNvSpPr txBox="1"/>
          <p:nvPr/>
        </p:nvSpPr>
        <p:spPr>
          <a:xfrm>
            <a:off x="9933431" y="2578607"/>
            <a:ext cx="1120140" cy="725805"/>
          </a:xfrm>
          <a:prstGeom prst="rect">
            <a:avLst/>
          </a:prstGeom>
          <a:solidFill>
            <a:srgbClr val="4471C4"/>
          </a:solidFill>
          <a:ln w="12700">
            <a:solidFill>
              <a:srgbClr val="2E528F"/>
            </a:solidFill>
          </a:ln>
        </p:spPr>
        <p:txBody>
          <a:bodyPr vert="horz" wrap="square" lIns="0" tIns="55244" rIns="0" bIns="0" rtlCol="0">
            <a:spAutoFit/>
          </a:bodyPr>
          <a:lstStyle/>
          <a:p>
            <a:pPr marL="92075">
              <a:lnSpc>
                <a:spcPct val="100000"/>
              </a:lnSpc>
              <a:spcBef>
                <a:spcPts val="434"/>
              </a:spcBef>
            </a:pPr>
            <a:r>
              <a:rPr sz="1800" spc="-10" dirty="0">
                <a:solidFill>
                  <a:srgbClr val="FFFFFF"/>
                </a:solidFill>
                <a:latin typeface="Calibri"/>
                <a:cs typeface="Calibri"/>
              </a:rPr>
              <a:t>Register</a:t>
            </a:r>
            <a:endParaRPr sz="1800">
              <a:latin typeface="Calibri"/>
              <a:cs typeface="Calibri"/>
            </a:endParaRPr>
          </a:p>
          <a:p>
            <a:pPr marL="92075">
              <a:lnSpc>
                <a:spcPct val="100000"/>
              </a:lnSpc>
            </a:pPr>
            <a:r>
              <a:rPr sz="1800" spc="-10" dirty="0">
                <a:solidFill>
                  <a:srgbClr val="FFFFFF"/>
                </a:solidFill>
                <a:latin typeface="Calibri"/>
                <a:cs typeface="Calibri"/>
              </a:rPr>
              <a:t>Writeback</a:t>
            </a:r>
            <a:endParaRPr sz="1800">
              <a:latin typeface="Calibri"/>
              <a:cs typeface="Calibri"/>
            </a:endParaRPr>
          </a:p>
        </p:txBody>
      </p:sp>
      <p:sp>
        <p:nvSpPr>
          <p:cNvPr id="83" name="object 83"/>
          <p:cNvSpPr/>
          <p:nvPr/>
        </p:nvSpPr>
        <p:spPr>
          <a:xfrm>
            <a:off x="10090658" y="2195829"/>
            <a:ext cx="733425" cy="394970"/>
          </a:xfrm>
          <a:custGeom>
            <a:avLst/>
            <a:gdLst/>
            <a:ahLst/>
            <a:cxnLst/>
            <a:rect l="l" t="t" r="r" b="b"/>
            <a:pathLst>
              <a:path w="733425" h="394969">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69">
                <a:moveTo>
                  <a:pt x="733044" y="294259"/>
                </a:moveTo>
                <a:lnTo>
                  <a:pt x="701268" y="295275"/>
                </a:lnTo>
                <a:lnTo>
                  <a:pt x="691896" y="0"/>
                </a:lnTo>
                <a:lnTo>
                  <a:pt x="679196" y="508"/>
                </a:lnTo>
                <a:lnTo>
                  <a:pt x="688568" y="295668"/>
                </a:lnTo>
                <a:lnTo>
                  <a:pt x="656844" y="296672"/>
                </a:lnTo>
                <a:lnTo>
                  <a:pt x="697357" y="371729"/>
                </a:lnTo>
                <a:lnTo>
                  <a:pt x="726541" y="308356"/>
                </a:lnTo>
                <a:lnTo>
                  <a:pt x="733044" y="294259"/>
                </a:lnTo>
                <a:close/>
              </a:path>
            </a:pathLst>
          </a:custGeom>
          <a:solidFill>
            <a:srgbClr val="4471C4"/>
          </a:solidFill>
        </p:spPr>
        <p:txBody>
          <a:bodyPr wrap="square" lIns="0" tIns="0" rIns="0" bIns="0" rtlCol="0"/>
          <a:lstStyle/>
          <a:p>
            <a:endParaRPr/>
          </a:p>
        </p:txBody>
      </p:sp>
      <p:sp>
        <p:nvSpPr>
          <p:cNvPr id="84" name="object 84"/>
          <p:cNvSpPr txBox="1"/>
          <p:nvPr/>
        </p:nvSpPr>
        <p:spPr>
          <a:xfrm>
            <a:off x="9395206" y="1956561"/>
            <a:ext cx="851535" cy="391160"/>
          </a:xfrm>
          <a:prstGeom prst="rect">
            <a:avLst/>
          </a:prstGeom>
        </p:spPr>
        <p:txBody>
          <a:bodyPr vert="horz" wrap="square" lIns="0" tIns="12700" rIns="0" bIns="0" rtlCol="0">
            <a:spAutoFit/>
          </a:bodyPr>
          <a:lstStyle/>
          <a:p>
            <a:pPr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10" dirty="0">
                <a:latin typeface="Calibri"/>
                <a:cs typeface="Calibri"/>
              </a:rPr>
              <a:t> </a:t>
            </a:r>
            <a:r>
              <a:rPr sz="1200" b="1" spc="-20" dirty="0">
                <a:latin typeface="Calibri"/>
                <a:cs typeface="Calibri"/>
              </a:rPr>
              <a:t>Data</a:t>
            </a:r>
            <a:endParaRPr sz="1200">
              <a:latin typeface="Calibri"/>
              <a:cs typeface="Calibri"/>
            </a:endParaRPr>
          </a:p>
        </p:txBody>
      </p:sp>
      <p:sp>
        <p:nvSpPr>
          <p:cNvPr id="85" name="object 85"/>
          <p:cNvSpPr txBox="1"/>
          <p:nvPr/>
        </p:nvSpPr>
        <p:spPr>
          <a:xfrm>
            <a:off x="10522966" y="1946528"/>
            <a:ext cx="851535" cy="391160"/>
          </a:xfrm>
          <a:prstGeom prst="rect">
            <a:avLst/>
          </a:prstGeom>
        </p:spPr>
        <p:txBody>
          <a:bodyPr vert="horz" wrap="square" lIns="0" tIns="12700" rIns="0" bIns="0" rtlCol="0">
            <a:spAutoFit/>
          </a:bodyPr>
          <a:lstStyle/>
          <a:p>
            <a:pPr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25" dirty="0">
                <a:latin typeface="Calibri"/>
                <a:cs typeface="Calibri"/>
              </a:rPr>
              <a:t> </a:t>
            </a:r>
            <a:r>
              <a:rPr sz="1200" b="1" spc="-10" dirty="0">
                <a:latin typeface="Calibri"/>
                <a:cs typeface="Calibri"/>
              </a:rPr>
              <a:t>Select</a:t>
            </a:r>
            <a:endParaRPr sz="1200">
              <a:latin typeface="Calibri"/>
              <a:cs typeface="Calibri"/>
            </a:endParaRPr>
          </a:p>
        </p:txBody>
      </p:sp>
      <p:sp>
        <p:nvSpPr>
          <p:cNvPr id="86" name="object 86"/>
          <p:cNvSpPr/>
          <p:nvPr/>
        </p:nvSpPr>
        <p:spPr>
          <a:xfrm>
            <a:off x="10157714" y="3293109"/>
            <a:ext cx="733425" cy="394970"/>
          </a:xfrm>
          <a:custGeom>
            <a:avLst/>
            <a:gdLst/>
            <a:ahLst/>
            <a:cxnLst/>
            <a:rect l="l" t="t" r="r" b="b"/>
            <a:pathLst>
              <a:path w="733425" h="394970">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70">
                <a:moveTo>
                  <a:pt x="733044" y="294271"/>
                </a:moveTo>
                <a:lnTo>
                  <a:pt x="701268" y="295275"/>
                </a:lnTo>
                <a:lnTo>
                  <a:pt x="691896" y="0"/>
                </a:lnTo>
                <a:lnTo>
                  <a:pt x="679196" y="508"/>
                </a:lnTo>
                <a:lnTo>
                  <a:pt x="688568" y="295668"/>
                </a:lnTo>
                <a:lnTo>
                  <a:pt x="656844" y="296684"/>
                </a:lnTo>
                <a:lnTo>
                  <a:pt x="697357" y="371729"/>
                </a:lnTo>
                <a:lnTo>
                  <a:pt x="726541" y="308356"/>
                </a:lnTo>
                <a:lnTo>
                  <a:pt x="733044" y="294271"/>
                </a:lnTo>
                <a:close/>
              </a:path>
            </a:pathLst>
          </a:custGeom>
          <a:solidFill>
            <a:srgbClr val="4471C4"/>
          </a:solidFill>
        </p:spPr>
        <p:txBody>
          <a:bodyPr wrap="square" lIns="0" tIns="0" rIns="0" bIns="0" rtlCol="0"/>
          <a:lstStyle/>
          <a:p>
            <a:endParaRPr/>
          </a:p>
        </p:txBody>
      </p:sp>
      <p:sp>
        <p:nvSpPr>
          <p:cNvPr id="87" name="object 87"/>
          <p:cNvSpPr txBox="1"/>
          <p:nvPr/>
        </p:nvSpPr>
        <p:spPr>
          <a:xfrm>
            <a:off x="10914380" y="3534917"/>
            <a:ext cx="404495" cy="574040"/>
          </a:xfrm>
          <a:prstGeom prst="rect">
            <a:avLst/>
          </a:prstGeom>
        </p:spPr>
        <p:txBody>
          <a:bodyPr vert="horz" wrap="square" lIns="0" tIns="12700" rIns="0" bIns="0" rtlCol="0">
            <a:spAutoFit/>
          </a:bodyPr>
          <a:lstStyle/>
          <a:p>
            <a:pPr marL="12700" marR="5080" algn="just">
              <a:lnSpc>
                <a:spcPct val="100000"/>
              </a:lnSpc>
              <a:spcBef>
                <a:spcPts val="100"/>
              </a:spcBef>
            </a:pPr>
            <a:r>
              <a:rPr sz="1200" b="1" spc="-10" dirty="0">
                <a:latin typeface="Calibri"/>
                <a:cs typeface="Calibri"/>
              </a:rPr>
              <a:t>Write </a:t>
            </a:r>
            <a:r>
              <a:rPr sz="1200" b="1" dirty="0">
                <a:latin typeface="Calibri"/>
                <a:cs typeface="Calibri"/>
              </a:rPr>
              <a:t>Reg</a:t>
            </a:r>
            <a:r>
              <a:rPr sz="1200" b="1" spc="-15" dirty="0">
                <a:latin typeface="Calibri"/>
                <a:cs typeface="Calibri"/>
              </a:rPr>
              <a:t> </a:t>
            </a:r>
            <a:r>
              <a:rPr sz="1200" b="1" spc="-50" dirty="0">
                <a:latin typeface="Calibri"/>
                <a:cs typeface="Calibri"/>
              </a:rPr>
              <a:t>C </a:t>
            </a:r>
            <a:r>
              <a:rPr sz="1200" b="1" spc="-10" dirty="0">
                <a:latin typeface="Calibri"/>
                <a:cs typeface="Calibri"/>
              </a:rPr>
              <a:t>Select</a:t>
            </a:r>
            <a:endParaRPr sz="1200">
              <a:latin typeface="Calibri"/>
              <a:cs typeface="Calibri"/>
            </a:endParaRPr>
          </a:p>
        </p:txBody>
      </p:sp>
      <p:sp>
        <p:nvSpPr>
          <p:cNvPr id="88" name="object 88"/>
          <p:cNvSpPr txBox="1"/>
          <p:nvPr/>
        </p:nvSpPr>
        <p:spPr>
          <a:xfrm>
            <a:off x="7745730" y="4142994"/>
            <a:ext cx="723265" cy="391160"/>
          </a:xfrm>
          <a:prstGeom prst="rect">
            <a:avLst/>
          </a:prstGeom>
        </p:spPr>
        <p:txBody>
          <a:bodyPr vert="horz" wrap="square" lIns="0" tIns="12700" rIns="0" bIns="0" rtlCol="0">
            <a:spAutoFit/>
          </a:bodyPr>
          <a:lstStyle/>
          <a:p>
            <a:pPr marL="12700" marR="5080">
              <a:lnSpc>
                <a:spcPct val="100000"/>
              </a:lnSpc>
              <a:spcBef>
                <a:spcPts val="100"/>
              </a:spcBef>
            </a:pPr>
            <a:r>
              <a:rPr sz="1200" spc="-10" dirty="0">
                <a:latin typeface="Calibri"/>
                <a:cs typeface="Calibri"/>
              </a:rPr>
              <a:t>MemRead/ MemWrite</a:t>
            </a:r>
            <a:endParaRPr sz="1200">
              <a:latin typeface="Calibri"/>
              <a:cs typeface="Calibri"/>
            </a:endParaRPr>
          </a:p>
        </p:txBody>
      </p:sp>
      <p:sp>
        <p:nvSpPr>
          <p:cNvPr id="89" name="object 89"/>
          <p:cNvSpPr txBox="1"/>
          <p:nvPr/>
        </p:nvSpPr>
        <p:spPr>
          <a:xfrm>
            <a:off x="217931" y="5036261"/>
            <a:ext cx="1624965" cy="300355"/>
          </a:xfrm>
          <a:prstGeom prst="rect">
            <a:avLst/>
          </a:prstGeom>
        </p:spPr>
        <p:txBody>
          <a:bodyPr vert="horz" wrap="square" lIns="0" tIns="12700" rIns="0" bIns="0" rtlCol="0">
            <a:spAutoFit/>
          </a:bodyPr>
          <a:lstStyle/>
          <a:p>
            <a:pPr marL="14604">
              <a:lnSpc>
                <a:spcPct val="100000"/>
              </a:lnSpc>
              <a:spcBef>
                <a:spcPts val="100"/>
              </a:spcBef>
            </a:pPr>
            <a:r>
              <a:rPr sz="1800" b="1" dirty="0">
                <a:latin typeface="Calibri"/>
                <a:cs typeface="Calibri"/>
              </a:rPr>
              <a:t>Instruction</a:t>
            </a:r>
            <a:r>
              <a:rPr sz="1800" b="1" spc="-40" dirty="0">
                <a:latin typeface="Calibri"/>
                <a:cs typeface="Calibri"/>
              </a:rPr>
              <a:t> </a:t>
            </a:r>
            <a:r>
              <a:rPr sz="1800" b="1" spc="-10" dirty="0">
                <a:latin typeface="Calibri"/>
                <a:cs typeface="Calibri"/>
              </a:rPr>
              <a:t>Fetch</a:t>
            </a:r>
            <a:endParaRPr sz="1800">
              <a:latin typeface="Calibri"/>
              <a:cs typeface="Calibri"/>
            </a:endParaRPr>
          </a:p>
        </p:txBody>
      </p:sp>
      <p:sp>
        <p:nvSpPr>
          <p:cNvPr id="90" name="object 90"/>
          <p:cNvSpPr txBox="1"/>
          <p:nvPr/>
        </p:nvSpPr>
        <p:spPr>
          <a:xfrm>
            <a:off x="2078735" y="5055565"/>
            <a:ext cx="2439670" cy="300355"/>
          </a:xfrm>
          <a:prstGeom prst="rect">
            <a:avLst/>
          </a:prstGeom>
        </p:spPr>
        <p:txBody>
          <a:bodyPr vert="horz" wrap="square" lIns="0" tIns="12700" rIns="0" bIns="0" rtlCol="0">
            <a:spAutoFit/>
          </a:bodyPr>
          <a:lstStyle/>
          <a:p>
            <a:pPr marL="132080">
              <a:lnSpc>
                <a:spcPct val="100000"/>
              </a:lnSpc>
              <a:spcBef>
                <a:spcPts val="100"/>
              </a:spcBef>
              <a:tabLst>
                <a:tab pos="1689735" algn="l"/>
              </a:tabLst>
            </a:pPr>
            <a:r>
              <a:rPr sz="1800" b="1" spc="-25" dirty="0">
                <a:latin typeface="Calibri"/>
                <a:cs typeface="Calibri"/>
              </a:rPr>
              <a:t>Instr.</a:t>
            </a:r>
            <a:r>
              <a:rPr sz="1800" b="1" spc="-65" dirty="0">
                <a:latin typeface="Calibri"/>
                <a:cs typeface="Calibri"/>
              </a:rPr>
              <a:t> </a:t>
            </a:r>
            <a:r>
              <a:rPr sz="1800" b="1" spc="-10" dirty="0">
                <a:latin typeface="Calibri"/>
                <a:cs typeface="Calibri"/>
              </a:rPr>
              <a:t>Decode</a:t>
            </a:r>
            <a:r>
              <a:rPr sz="1800" b="1" dirty="0">
                <a:latin typeface="Calibri"/>
                <a:cs typeface="Calibri"/>
              </a:rPr>
              <a:t>	</a:t>
            </a:r>
            <a:r>
              <a:rPr sz="1800" b="1" spc="-10" dirty="0">
                <a:latin typeface="Calibri"/>
                <a:cs typeface="Calibri"/>
              </a:rPr>
              <a:t>Execute</a:t>
            </a:r>
            <a:endParaRPr sz="1800">
              <a:latin typeface="Calibri"/>
              <a:cs typeface="Calibri"/>
            </a:endParaRPr>
          </a:p>
        </p:txBody>
      </p:sp>
      <p:sp>
        <p:nvSpPr>
          <p:cNvPr id="91" name="object 91"/>
          <p:cNvSpPr txBox="1"/>
          <p:nvPr/>
        </p:nvSpPr>
        <p:spPr>
          <a:xfrm>
            <a:off x="7016622" y="5038725"/>
            <a:ext cx="84010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Memory</a:t>
            </a:r>
            <a:endParaRPr sz="1800">
              <a:latin typeface="Calibri"/>
              <a:cs typeface="Calibri"/>
            </a:endParaRPr>
          </a:p>
        </p:txBody>
      </p:sp>
      <p:sp>
        <p:nvSpPr>
          <p:cNvPr id="92" name="object 92"/>
          <p:cNvSpPr txBox="1"/>
          <p:nvPr/>
        </p:nvSpPr>
        <p:spPr>
          <a:xfrm>
            <a:off x="9172956" y="4995417"/>
            <a:ext cx="2618740" cy="299720"/>
          </a:xfrm>
          <a:prstGeom prst="rect">
            <a:avLst/>
          </a:prstGeom>
        </p:spPr>
        <p:txBody>
          <a:bodyPr vert="horz" wrap="square" lIns="0" tIns="12700" rIns="0" bIns="0" rtlCol="0">
            <a:spAutoFit/>
          </a:bodyPr>
          <a:lstStyle/>
          <a:p>
            <a:pPr marL="42545">
              <a:lnSpc>
                <a:spcPct val="100000"/>
              </a:lnSpc>
              <a:spcBef>
                <a:spcPts val="100"/>
              </a:spcBef>
            </a:pPr>
            <a:r>
              <a:rPr sz="1800" b="1" dirty="0">
                <a:latin typeface="Calibri"/>
                <a:cs typeface="Calibri"/>
              </a:rPr>
              <a:t>Register</a:t>
            </a:r>
            <a:r>
              <a:rPr sz="1800" b="1" spc="-60" dirty="0">
                <a:latin typeface="Calibri"/>
                <a:cs typeface="Calibri"/>
              </a:rPr>
              <a:t> </a:t>
            </a:r>
            <a:r>
              <a:rPr sz="1800" b="1" spc="-20" dirty="0">
                <a:latin typeface="Calibri"/>
                <a:cs typeface="Calibri"/>
              </a:rPr>
              <a:t>Write-Back</a:t>
            </a:r>
            <a:endParaRPr sz="1800">
              <a:latin typeface="Calibri"/>
              <a:cs typeface="Calibri"/>
            </a:endParaRPr>
          </a:p>
        </p:txBody>
      </p:sp>
      <p:grpSp>
        <p:nvGrpSpPr>
          <p:cNvPr id="93" name="object 93"/>
          <p:cNvGrpSpPr/>
          <p:nvPr/>
        </p:nvGrpSpPr>
        <p:grpSpPr>
          <a:xfrm>
            <a:off x="1766061" y="2276601"/>
            <a:ext cx="453390" cy="2224405"/>
            <a:chOff x="1766061" y="2276601"/>
            <a:chExt cx="453390" cy="2224405"/>
          </a:xfrm>
        </p:grpSpPr>
        <p:sp>
          <p:nvSpPr>
            <p:cNvPr id="94" name="object 94"/>
            <p:cNvSpPr/>
            <p:nvPr/>
          </p:nvSpPr>
          <p:spPr>
            <a:xfrm>
              <a:off x="1772411" y="2282951"/>
              <a:ext cx="440690" cy="2211705"/>
            </a:xfrm>
            <a:custGeom>
              <a:avLst/>
              <a:gdLst/>
              <a:ahLst/>
              <a:cxnLst/>
              <a:rect l="l" t="t" r="r" b="b"/>
              <a:pathLst>
                <a:path w="440689" h="2211704">
                  <a:moveTo>
                    <a:pt x="440436" y="0"/>
                  </a:moveTo>
                  <a:lnTo>
                    <a:pt x="0" y="0"/>
                  </a:lnTo>
                  <a:lnTo>
                    <a:pt x="0" y="2211324"/>
                  </a:lnTo>
                  <a:lnTo>
                    <a:pt x="440436" y="2211324"/>
                  </a:lnTo>
                  <a:lnTo>
                    <a:pt x="440436" y="0"/>
                  </a:lnTo>
                  <a:close/>
                </a:path>
              </a:pathLst>
            </a:custGeom>
            <a:solidFill>
              <a:srgbClr val="4471C4"/>
            </a:solidFill>
          </p:spPr>
          <p:txBody>
            <a:bodyPr wrap="square" lIns="0" tIns="0" rIns="0" bIns="0" rtlCol="0"/>
            <a:lstStyle/>
            <a:p>
              <a:endParaRPr/>
            </a:p>
          </p:txBody>
        </p:sp>
        <p:sp>
          <p:nvSpPr>
            <p:cNvPr id="95" name="object 95"/>
            <p:cNvSpPr/>
            <p:nvPr/>
          </p:nvSpPr>
          <p:spPr>
            <a:xfrm>
              <a:off x="1772411" y="2282951"/>
              <a:ext cx="440690" cy="2211705"/>
            </a:xfrm>
            <a:custGeom>
              <a:avLst/>
              <a:gdLst/>
              <a:ahLst/>
              <a:cxnLst/>
              <a:rect l="l" t="t" r="r" b="b"/>
              <a:pathLst>
                <a:path w="440689" h="2211704">
                  <a:moveTo>
                    <a:pt x="0" y="2211324"/>
                  </a:moveTo>
                  <a:lnTo>
                    <a:pt x="440436" y="2211324"/>
                  </a:lnTo>
                  <a:lnTo>
                    <a:pt x="440436" y="0"/>
                  </a:lnTo>
                  <a:lnTo>
                    <a:pt x="0" y="0"/>
                  </a:lnTo>
                  <a:lnTo>
                    <a:pt x="0" y="2211324"/>
                  </a:lnTo>
                  <a:close/>
                </a:path>
              </a:pathLst>
            </a:custGeom>
            <a:ln w="12699">
              <a:solidFill>
                <a:srgbClr val="2E528F"/>
              </a:solidFill>
            </a:ln>
          </p:spPr>
          <p:txBody>
            <a:bodyPr wrap="square" lIns="0" tIns="0" rIns="0" bIns="0" rtlCol="0"/>
            <a:lstStyle/>
            <a:p>
              <a:endParaRPr/>
            </a:p>
          </p:txBody>
        </p:sp>
      </p:grpSp>
      <p:sp>
        <p:nvSpPr>
          <p:cNvPr id="96" name="object 96"/>
          <p:cNvSpPr txBox="1"/>
          <p:nvPr/>
        </p:nvSpPr>
        <p:spPr>
          <a:xfrm>
            <a:off x="1857248" y="3087115"/>
            <a:ext cx="26924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IF/</a:t>
            </a:r>
            <a:endParaRPr sz="1800">
              <a:latin typeface="Calibri"/>
              <a:cs typeface="Calibri"/>
            </a:endParaRPr>
          </a:p>
        </p:txBody>
      </p:sp>
      <p:sp>
        <p:nvSpPr>
          <p:cNvPr id="97" name="object 97"/>
          <p:cNvSpPr txBox="1"/>
          <p:nvPr/>
        </p:nvSpPr>
        <p:spPr>
          <a:xfrm>
            <a:off x="1880107" y="3361131"/>
            <a:ext cx="224790"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ID</a:t>
            </a:r>
            <a:endParaRPr sz="1800">
              <a:latin typeface="Calibri"/>
              <a:cs typeface="Calibri"/>
            </a:endParaRPr>
          </a:p>
        </p:txBody>
      </p:sp>
      <p:grpSp>
        <p:nvGrpSpPr>
          <p:cNvPr id="98" name="object 98"/>
          <p:cNvGrpSpPr/>
          <p:nvPr/>
        </p:nvGrpSpPr>
        <p:grpSpPr>
          <a:xfrm>
            <a:off x="3422650" y="2262885"/>
            <a:ext cx="495934" cy="2224405"/>
            <a:chOff x="3422650" y="2262885"/>
            <a:chExt cx="495934" cy="2224405"/>
          </a:xfrm>
        </p:grpSpPr>
        <p:sp>
          <p:nvSpPr>
            <p:cNvPr id="99" name="object 99"/>
            <p:cNvSpPr/>
            <p:nvPr/>
          </p:nvSpPr>
          <p:spPr>
            <a:xfrm>
              <a:off x="3429000" y="2269235"/>
              <a:ext cx="483234" cy="2211705"/>
            </a:xfrm>
            <a:custGeom>
              <a:avLst/>
              <a:gdLst/>
              <a:ahLst/>
              <a:cxnLst/>
              <a:rect l="l" t="t" r="r" b="b"/>
              <a:pathLst>
                <a:path w="483235" h="2211704">
                  <a:moveTo>
                    <a:pt x="483108" y="0"/>
                  </a:moveTo>
                  <a:lnTo>
                    <a:pt x="0" y="0"/>
                  </a:lnTo>
                  <a:lnTo>
                    <a:pt x="0" y="2211324"/>
                  </a:lnTo>
                  <a:lnTo>
                    <a:pt x="483108" y="2211324"/>
                  </a:lnTo>
                  <a:lnTo>
                    <a:pt x="483108" y="0"/>
                  </a:lnTo>
                  <a:close/>
                </a:path>
              </a:pathLst>
            </a:custGeom>
            <a:solidFill>
              <a:srgbClr val="4471C4"/>
            </a:solidFill>
          </p:spPr>
          <p:txBody>
            <a:bodyPr wrap="square" lIns="0" tIns="0" rIns="0" bIns="0" rtlCol="0"/>
            <a:lstStyle/>
            <a:p>
              <a:endParaRPr/>
            </a:p>
          </p:txBody>
        </p:sp>
        <p:sp>
          <p:nvSpPr>
            <p:cNvPr id="100" name="object 100"/>
            <p:cNvSpPr/>
            <p:nvPr/>
          </p:nvSpPr>
          <p:spPr>
            <a:xfrm>
              <a:off x="3429000" y="2269235"/>
              <a:ext cx="483234" cy="2211705"/>
            </a:xfrm>
            <a:custGeom>
              <a:avLst/>
              <a:gdLst/>
              <a:ahLst/>
              <a:cxnLst/>
              <a:rect l="l" t="t" r="r" b="b"/>
              <a:pathLst>
                <a:path w="483235" h="2211704">
                  <a:moveTo>
                    <a:pt x="0" y="2211324"/>
                  </a:moveTo>
                  <a:lnTo>
                    <a:pt x="483108" y="2211324"/>
                  </a:lnTo>
                  <a:lnTo>
                    <a:pt x="483108" y="0"/>
                  </a:lnTo>
                  <a:lnTo>
                    <a:pt x="0" y="0"/>
                  </a:lnTo>
                  <a:lnTo>
                    <a:pt x="0" y="2211324"/>
                  </a:lnTo>
                  <a:close/>
                </a:path>
              </a:pathLst>
            </a:custGeom>
            <a:ln w="12700">
              <a:solidFill>
                <a:srgbClr val="2E528F"/>
              </a:solidFill>
            </a:ln>
          </p:spPr>
          <p:txBody>
            <a:bodyPr wrap="square" lIns="0" tIns="0" rIns="0" bIns="0" rtlCol="0"/>
            <a:lstStyle/>
            <a:p>
              <a:endParaRPr/>
            </a:p>
          </p:txBody>
        </p:sp>
      </p:grpSp>
      <p:sp>
        <p:nvSpPr>
          <p:cNvPr id="101" name="object 101"/>
          <p:cNvSpPr txBox="1"/>
          <p:nvPr/>
        </p:nvSpPr>
        <p:spPr>
          <a:xfrm>
            <a:off x="3514090" y="3073095"/>
            <a:ext cx="312420"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ID/</a:t>
            </a:r>
            <a:endParaRPr sz="1800">
              <a:latin typeface="Calibri"/>
              <a:cs typeface="Calibri"/>
            </a:endParaRPr>
          </a:p>
        </p:txBody>
      </p:sp>
      <p:grpSp>
        <p:nvGrpSpPr>
          <p:cNvPr id="102" name="object 102"/>
          <p:cNvGrpSpPr/>
          <p:nvPr/>
        </p:nvGrpSpPr>
        <p:grpSpPr>
          <a:xfrm>
            <a:off x="6335014" y="2253742"/>
            <a:ext cx="694055" cy="2224405"/>
            <a:chOff x="6335014" y="2253742"/>
            <a:chExt cx="694055" cy="2224405"/>
          </a:xfrm>
        </p:grpSpPr>
        <p:sp>
          <p:nvSpPr>
            <p:cNvPr id="103" name="object 103"/>
            <p:cNvSpPr/>
            <p:nvPr/>
          </p:nvSpPr>
          <p:spPr>
            <a:xfrm>
              <a:off x="6341364" y="2260092"/>
              <a:ext cx="681355" cy="2211705"/>
            </a:xfrm>
            <a:custGeom>
              <a:avLst/>
              <a:gdLst/>
              <a:ahLst/>
              <a:cxnLst/>
              <a:rect l="l" t="t" r="r" b="b"/>
              <a:pathLst>
                <a:path w="681354" h="2211704">
                  <a:moveTo>
                    <a:pt x="681228" y="0"/>
                  </a:moveTo>
                  <a:lnTo>
                    <a:pt x="0" y="0"/>
                  </a:lnTo>
                  <a:lnTo>
                    <a:pt x="0" y="2211323"/>
                  </a:lnTo>
                  <a:lnTo>
                    <a:pt x="681228" y="2211323"/>
                  </a:lnTo>
                  <a:lnTo>
                    <a:pt x="681228" y="0"/>
                  </a:lnTo>
                  <a:close/>
                </a:path>
              </a:pathLst>
            </a:custGeom>
            <a:solidFill>
              <a:srgbClr val="4471C4"/>
            </a:solidFill>
          </p:spPr>
          <p:txBody>
            <a:bodyPr wrap="square" lIns="0" tIns="0" rIns="0" bIns="0" rtlCol="0"/>
            <a:lstStyle/>
            <a:p>
              <a:endParaRPr/>
            </a:p>
          </p:txBody>
        </p:sp>
        <p:sp>
          <p:nvSpPr>
            <p:cNvPr id="104" name="object 104"/>
            <p:cNvSpPr/>
            <p:nvPr/>
          </p:nvSpPr>
          <p:spPr>
            <a:xfrm>
              <a:off x="6341364" y="2260092"/>
              <a:ext cx="681355" cy="2211705"/>
            </a:xfrm>
            <a:custGeom>
              <a:avLst/>
              <a:gdLst/>
              <a:ahLst/>
              <a:cxnLst/>
              <a:rect l="l" t="t" r="r" b="b"/>
              <a:pathLst>
                <a:path w="681354" h="2211704">
                  <a:moveTo>
                    <a:pt x="0" y="2211323"/>
                  </a:moveTo>
                  <a:lnTo>
                    <a:pt x="681228" y="2211323"/>
                  </a:lnTo>
                  <a:lnTo>
                    <a:pt x="681228" y="0"/>
                  </a:lnTo>
                  <a:lnTo>
                    <a:pt x="0" y="0"/>
                  </a:lnTo>
                  <a:lnTo>
                    <a:pt x="0" y="2211323"/>
                  </a:lnTo>
                  <a:close/>
                </a:path>
              </a:pathLst>
            </a:custGeom>
            <a:ln w="12699">
              <a:solidFill>
                <a:srgbClr val="2E528F"/>
              </a:solidFill>
            </a:ln>
          </p:spPr>
          <p:txBody>
            <a:bodyPr wrap="square" lIns="0" tIns="0" rIns="0" bIns="0" rtlCol="0"/>
            <a:lstStyle/>
            <a:p>
              <a:endParaRPr/>
            </a:p>
          </p:txBody>
        </p:sp>
      </p:grpSp>
      <p:sp>
        <p:nvSpPr>
          <p:cNvPr id="105" name="object 105"/>
          <p:cNvSpPr txBox="1"/>
          <p:nvPr/>
        </p:nvSpPr>
        <p:spPr>
          <a:xfrm>
            <a:off x="6423152" y="3064255"/>
            <a:ext cx="517525" cy="574040"/>
          </a:xfrm>
          <a:prstGeom prst="rect">
            <a:avLst/>
          </a:prstGeom>
        </p:spPr>
        <p:txBody>
          <a:bodyPr vert="horz" wrap="square" lIns="0" tIns="12700" rIns="0" bIns="0" rtlCol="0">
            <a:spAutoFit/>
          </a:bodyPr>
          <a:lstStyle/>
          <a:p>
            <a:pPr marL="12700" marR="5080" indent="86360">
              <a:lnSpc>
                <a:spcPct val="100000"/>
              </a:lnSpc>
              <a:spcBef>
                <a:spcPts val="100"/>
              </a:spcBef>
            </a:pPr>
            <a:r>
              <a:rPr sz="1800" spc="-25" dirty="0">
                <a:solidFill>
                  <a:srgbClr val="FFFFFF"/>
                </a:solidFill>
                <a:latin typeface="Calibri"/>
                <a:cs typeface="Calibri"/>
              </a:rPr>
              <a:t>EX/ Mem</a:t>
            </a:r>
            <a:endParaRPr sz="1800">
              <a:latin typeface="Calibri"/>
              <a:cs typeface="Calibri"/>
            </a:endParaRPr>
          </a:p>
        </p:txBody>
      </p:sp>
      <p:grpSp>
        <p:nvGrpSpPr>
          <p:cNvPr id="106" name="object 106"/>
          <p:cNvGrpSpPr/>
          <p:nvPr/>
        </p:nvGrpSpPr>
        <p:grpSpPr>
          <a:xfrm>
            <a:off x="8901430" y="2366517"/>
            <a:ext cx="706120" cy="2225675"/>
            <a:chOff x="8901430" y="2366517"/>
            <a:chExt cx="706120" cy="2225675"/>
          </a:xfrm>
        </p:grpSpPr>
        <p:sp>
          <p:nvSpPr>
            <p:cNvPr id="107" name="object 107"/>
            <p:cNvSpPr/>
            <p:nvPr/>
          </p:nvSpPr>
          <p:spPr>
            <a:xfrm>
              <a:off x="8907780" y="2372867"/>
              <a:ext cx="693420" cy="2212975"/>
            </a:xfrm>
            <a:custGeom>
              <a:avLst/>
              <a:gdLst/>
              <a:ahLst/>
              <a:cxnLst/>
              <a:rect l="l" t="t" r="r" b="b"/>
              <a:pathLst>
                <a:path w="693420" h="2212975">
                  <a:moveTo>
                    <a:pt x="693420" y="0"/>
                  </a:moveTo>
                  <a:lnTo>
                    <a:pt x="0" y="0"/>
                  </a:lnTo>
                  <a:lnTo>
                    <a:pt x="0" y="2212847"/>
                  </a:lnTo>
                  <a:lnTo>
                    <a:pt x="693420" y="2212847"/>
                  </a:lnTo>
                  <a:lnTo>
                    <a:pt x="693420" y="0"/>
                  </a:lnTo>
                  <a:close/>
                </a:path>
              </a:pathLst>
            </a:custGeom>
            <a:solidFill>
              <a:srgbClr val="4471C4"/>
            </a:solidFill>
          </p:spPr>
          <p:txBody>
            <a:bodyPr wrap="square" lIns="0" tIns="0" rIns="0" bIns="0" rtlCol="0"/>
            <a:lstStyle/>
            <a:p>
              <a:endParaRPr/>
            </a:p>
          </p:txBody>
        </p:sp>
        <p:sp>
          <p:nvSpPr>
            <p:cNvPr id="108" name="object 108"/>
            <p:cNvSpPr/>
            <p:nvPr/>
          </p:nvSpPr>
          <p:spPr>
            <a:xfrm>
              <a:off x="8907780" y="2372867"/>
              <a:ext cx="693420" cy="2212975"/>
            </a:xfrm>
            <a:custGeom>
              <a:avLst/>
              <a:gdLst/>
              <a:ahLst/>
              <a:cxnLst/>
              <a:rect l="l" t="t" r="r" b="b"/>
              <a:pathLst>
                <a:path w="693420" h="2212975">
                  <a:moveTo>
                    <a:pt x="0" y="2212847"/>
                  </a:moveTo>
                  <a:lnTo>
                    <a:pt x="693420" y="2212847"/>
                  </a:lnTo>
                  <a:lnTo>
                    <a:pt x="693420" y="0"/>
                  </a:lnTo>
                  <a:lnTo>
                    <a:pt x="0" y="0"/>
                  </a:lnTo>
                  <a:lnTo>
                    <a:pt x="0" y="2212847"/>
                  </a:lnTo>
                  <a:close/>
                </a:path>
              </a:pathLst>
            </a:custGeom>
            <a:ln w="12700">
              <a:solidFill>
                <a:srgbClr val="2E528F"/>
              </a:solidFill>
            </a:ln>
          </p:spPr>
          <p:txBody>
            <a:bodyPr wrap="square" lIns="0" tIns="0" rIns="0" bIns="0" rtlCol="0"/>
            <a:lstStyle/>
            <a:p>
              <a:endParaRPr/>
            </a:p>
          </p:txBody>
        </p:sp>
      </p:grpSp>
      <p:sp>
        <p:nvSpPr>
          <p:cNvPr id="109" name="object 109"/>
          <p:cNvSpPr txBox="1"/>
          <p:nvPr/>
        </p:nvSpPr>
        <p:spPr>
          <a:xfrm>
            <a:off x="8995664" y="3177921"/>
            <a:ext cx="1135380" cy="915669"/>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Mem</a:t>
            </a:r>
            <a:endParaRPr sz="1800">
              <a:latin typeface="Calibri"/>
              <a:cs typeface="Calibri"/>
            </a:endParaRPr>
          </a:p>
          <a:p>
            <a:pPr marL="766445" marR="5080" indent="-716280" algn="just">
              <a:lnSpc>
                <a:spcPct val="93500"/>
              </a:lnSpc>
              <a:spcBef>
                <a:spcPts val="140"/>
              </a:spcBef>
            </a:pPr>
            <a:r>
              <a:rPr sz="1800" dirty="0">
                <a:solidFill>
                  <a:srgbClr val="FFFFFF"/>
                </a:solidFill>
                <a:latin typeface="Calibri"/>
                <a:cs typeface="Calibri"/>
              </a:rPr>
              <a:t>/WB</a:t>
            </a:r>
            <a:r>
              <a:rPr sz="1800" spc="375" dirty="0">
                <a:solidFill>
                  <a:srgbClr val="FFFFFF"/>
                </a:solidFill>
                <a:latin typeface="Calibri"/>
                <a:cs typeface="Calibri"/>
              </a:rPr>
              <a:t>   </a:t>
            </a:r>
            <a:r>
              <a:rPr sz="1800" b="1" spc="-30" baseline="2314" dirty="0">
                <a:latin typeface="Calibri"/>
                <a:cs typeface="Calibri"/>
              </a:rPr>
              <a:t>Write </a:t>
            </a:r>
            <a:r>
              <a:rPr sz="1200" b="1" dirty="0">
                <a:latin typeface="Calibri"/>
                <a:cs typeface="Calibri"/>
              </a:rPr>
              <a:t>Reg</a:t>
            </a:r>
            <a:r>
              <a:rPr sz="1200" b="1" spc="-25" dirty="0">
                <a:latin typeface="Calibri"/>
                <a:cs typeface="Calibri"/>
              </a:rPr>
              <a:t> </a:t>
            </a:r>
            <a:r>
              <a:rPr sz="1200" b="1" spc="-50" dirty="0">
                <a:latin typeface="Calibri"/>
                <a:cs typeface="Calibri"/>
              </a:rPr>
              <a:t>C </a:t>
            </a:r>
            <a:r>
              <a:rPr sz="1200" b="1" spc="-20" dirty="0">
                <a:latin typeface="Calibri"/>
                <a:cs typeface="Calibri"/>
              </a:rPr>
              <a:t>Data</a:t>
            </a:r>
            <a:endParaRPr sz="1200">
              <a:latin typeface="Calibri"/>
              <a:cs typeface="Calibri"/>
            </a:endParaRPr>
          </a:p>
        </p:txBody>
      </p:sp>
      <p:sp>
        <p:nvSpPr>
          <p:cNvPr id="110" name="object 110"/>
          <p:cNvSpPr/>
          <p:nvPr/>
        </p:nvSpPr>
        <p:spPr>
          <a:xfrm>
            <a:off x="992124" y="968247"/>
            <a:ext cx="6160135" cy="2404110"/>
          </a:xfrm>
          <a:custGeom>
            <a:avLst/>
            <a:gdLst/>
            <a:ahLst/>
            <a:cxnLst/>
            <a:rect l="l" t="t" r="r" b="b"/>
            <a:pathLst>
              <a:path w="6160134" h="2404110">
                <a:moveTo>
                  <a:pt x="6147308" y="2391155"/>
                </a:moveTo>
                <a:lnTo>
                  <a:pt x="6031103" y="2391155"/>
                </a:lnTo>
                <a:lnTo>
                  <a:pt x="6031103" y="2403855"/>
                </a:lnTo>
                <a:lnTo>
                  <a:pt x="6160008" y="2403855"/>
                </a:lnTo>
                <a:lnTo>
                  <a:pt x="6160008" y="2397505"/>
                </a:lnTo>
                <a:lnTo>
                  <a:pt x="6147308" y="2397505"/>
                </a:lnTo>
                <a:lnTo>
                  <a:pt x="6147308" y="2391155"/>
                </a:lnTo>
                <a:close/>
              </a:path>
              <a:path w="6160134" h="2404110">
                <a:moveTo>
                  <a:pt x="6147308" y="6350"/>
                </a:moveTo>
                <a:lnTo>
                  <a:pt x="6147308" y="2397505"/>
                </a:lnTo>
                <a:lnTo>
                  <a:pt x="6153658" y="2391155"/>
                </a:lnTo>
                <a:lnTo>
                  <a:pt x="6160008" y="2391155"/>
                </a:lnTo>
                <a:lnTo>
                  <a:pt x="6160008" y="12700"/>
                </a:lnTo>
                <a:lnTo>
                  <a:pt x="6153658" y="12700"/>
                </a:lnTo>
                <a:lnTo>
                  <a:pt x="6147308" y="6350"/>
                </a:lnTo>
                <a:close/>
              </a:path>
              <a:path w="6160134" h="2404110">
                <a:moveTo>
                  <a:pt x="6160008" y="2391155"/>
                </a:moveTo>
                <a:lnTo>
                  <a:pt x="6153658" y="2391155"/>
                </a:lnTo>
                <a:lnTo>
                  <a:pt x="6147308" y="2397505"/>
                </a:lnTo>
                <a:lnTo>
                  <a:pt x="6160008" y="2397505"/>
                </a:lnTo>
                <a:lnTo>
                  <a:pt x="6160008" y="2391155"/>
                </a:lnTo>
                <a:close/>
              </a:path>
              <a:path w="6160134" h="2404110">
                <a:moveTo>
                  <a:pt x="31750" y="682243"/>
                </a:moveTo>
                <a:lnTo>
                  <a:pt x="0" y="682243"/>
                </a:lnTo>
                <a:lnTo>
                  <a:pt x="38100" y="758443"/>
                </a:lnTo>
                <a:lnTo>
                  <a:pt x="69850" y="694943"/>
                </a:lnTo>
                <a:lnTo>
                  <a:pt x="31750" y="694943"/>
                </a:lnTo>
                <a:lnTo>
                  <a:pt x="31750" y="682243"/>
                </a:lnTo>
                <a:close/>
              </a:path>
              <a:path w="6160134" h="2404110">
                <a:moveTo>
                  <a:pt x="6160008" y="0"/>
                </a:moveTo>
                <a:lnTo>
                  <a:pt x="31750" y="0"/>
                </a:lnTo>
                <a:lnTo>
                  <a:pt x="31750" y="694943"/>
                </a:lnTo>
                <a:lnTo>
                  <a:pt x="44450" y="694943"/>
                </a:lnTo>
                <a:lnTo>
                  <a:pt x="44450" y="12700"/>
                </a:lnTo>
                <a:lnTo>
                  <a:pt x="38100" y="12700"/>
                </a:lnTo>
                <a:lnTo>
                  <a:pt x="44450" y="6350"/>
                </a:lnTo>
                <a:lnTo>
                  <a:pt x="6160008" y="6350"/>
                </a:lnTo>
                <a:lnTo>
                  <a:pt x="6160008" y="0"/>
                </a:lnTo>
                <a:close/>
              </a:path>
              <a:path w="6160134" h="2404110">
                <a:moveTo>
                  <a:pt x="76200" y="682243"/>
                </a:moveTo>
                <a:lnTo>
                  <a:pt x="44450" y="682243"/>
                </a:lnTo>
                <a:lnTo>
                  <a:pt x="44450" y="694943"/>
                </a:lnTo>
                <a:lnTo>
                  <a:pt x="69850" y="694943"/>
                </a:lnTo>
                <a:lnTo>
                  <a:pt x="76200" y="682243"/>
                </a:lnTo>
                <a:close/>
              </a:path>
              <a:path w="6160134" h="2404110">
                <a:moveTo>
                  <a:pt x="44450" y="6350"/>
                </a:moveTo>
                <a:lnTo>
                  <a:pt x="38100" y="12700"/>
                </a:lnTo>
                <a:lnTo>
                  <a:pt x="44450" y="12700"/>
                </a:lnTo>
                <a:lnTo>
                  <a:pt x="44450" y="6350"/>
                </a:lnTo>
                <a:close/>
              </a:path>
              <a:path w="6160134" h="2404110">
                <a:moveTo>
                  <a:pt x="6147308" y="6350"/>
                </a:moveTo>
                <a:lnTo>
                  <a:pt x="44450" y="6350"/>
                </a:lnTo>
                <a:lnTo>
                  <a:pt x="44450" y="12700"/>
                </a:lnTo>
                <a:lnTo>
                  <a:pt x="6147308" y="12700"/>
                </a:lnTo>
                <a:lnTo>
                  <a:pt x="6147308" y="6350"/>
                </a:lnTo>
                <a:close/>
              </a:path>
              <a:path w="6160134" h="2404110">
                <a:moveTo>
                  <a:pt x="6160008" y="6350"/>
                </a:moveTo>
                <a:lnTo>
                  <a:pt x="6147308" y="6350"/>
                </a:lnTo>
                <a:lnTo>
                  <a:pt x="6153658" y="12700"/>
                </a:lnTo>
                <a:lnTo>
                  <a:pt x="6160008" y="12700"/>
                </a:lnTo>
                <a:lnTo>
                  <a:pt x="6160008" y="6350"/>
                </a:lnTo>
                <a:close/>
              </a:path>
            </a:pathLst>
          </a:custGeom>
          <a:solidFill>
            <a:srgbClr val="4471C4"/>
          </a:solidFill>
        </p:spPr>
        <p:txBody>
          <a:bodyPr wrap="square" lIns="0" tIns="0" rIns="0" bIns="0" rtlCol="0"/>
          <a:lstStyle/>
          <a:p>
            <a:endParaRPr/>
          </a:p>
        </p:txBody>
      </p:sp>
      <p:sp>
        <p:nvSpPr>
          <p:cNvPr id="111" name="object 111"/>
          <p:cNvSpPr txBox="1"/>
          <p:nvPr/>
        </p:nvSpPr>
        <p:spPr>
          <a:xfrm>
            <a:off x="4932934" y="771271"/>
            <a:ext cx="224917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PC</a:t>
            </a:r>
            <a:r>
              <a:rPr sz="1200" b="1" spc="-15" dirty="0">
                <a:latin typeface="Calibri"/>
                <a:cs typeface="Calibri"/>
              </a:rPr>
              <a:t> </a:t>
            </a:r>
            <a:r>
              <a:rPr sz="1200" b="1" dirty="0">
                <a:latin typeface="Calibri"/>
                <a:cs typeface="Calibri"/>
              </a:rPr>
              <a:t>Source</a:t>
            </a:r>
            <a:r>
              <a:rPr sz="1200" b="1" spc="-25" dirty="0">
                <a:latin typeface="Calibri"/>
                <a:cs typeface="Calibri"/>
              </a:rPr>
              <a:t> </a:t>
            </a:r>
            <a:r>
              <a:rPr sz="1200" b="1" dirty="0">
                <a:latin typeface="Calibri"/>
                <a:cs typeface="Calibri"/>
              </a:rPr>
              <a:t>Select</a:t>
            </a:r>
            <a:r>
              <a:rPr sz="1200" b="1" spc="-20" dirty="0">
                <a:latin typeface="Calibri"/>
                <a:cs typeface="Calibri"/>
              </a:rPr>
              <a:t> </a:t>
            </a:r>
            <a:r>
              <a:rPr sz="1200" b="1" dirty="0">
                <a:latin typeface="Calibri"/>
                <a:cs typeface="Calibri"/>
              </a:rPr>
              <a:t>(1</a:t>
            </a:r>
            <a:r>
              <a:rPr sz="1200" b="1" spc="-10" dirty="0">
                <a:latin typeface="Calibri"/>
                <a:cs typeface="Calibri"/>
              </a:rPr>
              <a:t> </a:t>
            </a:r>
            <a:r>
              <a:rPr sz="1200" b="1" dirty="0">
                <a:latin typeface="Calibri"/>
                <a:cs typeface="Calibri"/>
              </a:rPr>
              <a:t>if</a:t>
            </a:r>
            <a:r>
              <a:rPr sz="1200" b="1" spc="-20" dirty="0">
                <a:latin typeface="Calibri"/>
                <a:cs typeface="Calibri"/>
              </a:rPr>
              <a:t> </a:t>
            </a:r>
            <a:r>
              <a:rPr sz="1200" b="1" dirty="0">
                <a:latin typeface="Calibri"/>
                <a:cs typeface="Calibri"/>
              </a:rPr>
              <a:t>branch</a:t>
            </a:r>
            <a:r>
              <a:rPr sz="1200" b="1" spc="-15" dirty="0">
                <a:latin typeface="Calibri"/>
                <a:cs typeface="Calibri"/>
              </a:rPr>
              <a:t> </a:t>
            </a:r>
            <a:r>
              <a:rPr sz="1200" b="1" spc="-10" dirty="0">
                <a:latin typeface="Calibri"/>
                <a:cs typeface="Calibri"/>
              </a:rPr>
              <a:t>taken)</a:t>
            </a:r>
            <a:endParaRPr sz="1200">
              <a:latin typeface="Calibri"/>
              <a:cs typeface="Calibri"/>
            </a:endParaRPr>
          </a:p>
        </p:txBody>
      </p:sp>
      <p:sp>
        <p:nvSpPr>
          <p:cNvPr id="112" name="object 112"/>
          <p:cNvSpPr/>
          <p:nvPr/>
        </p:nvSpPr>
        <p:spPr>
          <a:xfrm>
            <a:off x="8188197" y="2060320"/>
            <a:ext cx="76200" cy="518159"/>
          </a:xfrm>
          <a:custGeom>
            <a:avLst/>
            <a:gdLst/>
            <a:ahLst/>
            <a:cxnLst/>
            <a:rect l="l" t="t" r="r" b="b"/>
            <a:pathLst>
              <a:path w="76200" h="518160">
                <a:moveTo>
                  <a:pt x="31748" y="441833"/>
                </a:moveTo>
                <a:lnTo>
                  <a:pt x="0" y="442467"/>
                </a:lnTo>
                <a:lnTo>
                  <a:pt x="39624" y="517905"/>
                </a:lnTo>
                <a:lnTo>
                  <a:pt x="69741" y="454532"/>
                </a:lnTo>
                <a:lnTo>
                  <a:pt x="32003" y="454532"/>
                </a:lnTo>
                <a:lnTo>
                  <a:pt x="31748" y="441833"/>
                </a:lnTo>
                <a:close/>
              </a:path>
              <a:path w="76200" h="518160">
                <a:moveTo>
                  <a:pt x="44448" y="441579"/>
                </a:moveTo>
                <a:lnTo>
                  <a:pt x="31748" y="441833"/>
                </a:lnTo>
                <a:lnTo>
                  <a:pt x="32003" y="454532"/>
                </a:lnTo>
                <a:lnTo>
                  <a:pt x="44703" y="454278"/>
                </a:lnTo>
                <a:lnTo>
                  <a:pt x="44448" y="441579"/>
                </a:lnTo>
                <a:close/>
              </a:path>
              <a:path w="76200" h="518160">
                <a:moveTo>
                  <a:pt x="76200" y="440943"/>
                </a:moveTo>
                <a:lnTo>
                  <a:pt x="44448" y="441579"/>
                </a:lnTo>
                <a:lnTo>
                  <a:pt x="44703" y="454278"/>
                </a:lnTo>
                <a:lnTo>
                  <a:pt x="32003" y="454532"/>
                </a:lnTo>
                <a:lnTo>
                  <a:pt x="69741" y="454532"/>
                </a:lnTo>
                <a:lnTo>
                  <a:pt x="76200" y="440943"/>
                </a:lnTo>
                <a:close/>
              </a:path>
              <a:path w="76200" h="518160">
                <a:moveTo>
                  <a:pt x="35559" y="0"/>
                </a:moveTo>
                <a:lnTo>
                  <a:pt x="22859" y="253"/>
                </a:lnTo>
                <a:lnTo>
                  <a:pt x="31748" y="441833"/>
                </a:lnTo>
                <a:lnTo>
                  <a:pt x="44448" y="441579"/>
                </a:lnTo>
                <a:lnTo>
                  <a:pt x="35559" y="0"/>
                </a:lnTo>
                <a:close/>
              </a:path>
            </a:pathLst>
          </a:custGeom>
          <a:solidFill>
            <a:srgbClr val="4471C4"/>
          </a:solidFill>
        </p:spPr>
        <p:txBody>
          <a:bodyPr wrap="square" lIns="0" tIns="0" rIns="0" bIns="0" rtlCol="0"/>
          <a:lstStyle/>
          <a:p>
            <a:endParaRPr/>
          </a:p>
        </p:txBody>
      </p:sp>
      <p:sp>
        <p:nvSpPr>
          <p:cNvPr id="113" name="object 113"/>
          <p:cNvSpPr txBox="1"/>
          <p:nvPr/>
        </p:nvSpPr>
        <p:spPr>
          <a:xfrm>
            <a:off x="8272526" y="1959609"/>
            <a:ext cx="309245" cy="391160"/>
          </a:xfrm>
          <a:prstGeom prst="rect">
            <a:avLst/>
          </a:prstGeom>
        </p:spPr>
        <p:txBody>
          <a:bodyPr vert="horz" wrap="square" lIns="0" tIns="12700" rIns="0" bIns="0" rtlCol="0">
            <a:spAutoFit/>
          </a:bodyPr>
          <a:lstStyle/>
          <a:p>
            <a:pPr marR="5080">
              <a:lnSpc>
                <a:spcPct val="100000"/>
              </a:lnSpc>
              <a:spcBef>
                <a:spcPts val="100"/>
              </a:spcBef>
            </a:pPr>
            <a:r>
              <a:rPr sz="1200" b="1" spc="-25" dirty="0">
                <a:latin typeface="Calibri"/>
                <a:cs typeface="Calibri"/>
              </a:rPr>
              <a:t>Wr Data</a:t>
            </a:r>
            <a:endParaRPr sz="1200">
              <a:latin typeface="Calibri"/>
              <a:cs typeface="Calibri"/>
            </a:endParaRPr>
          </a:p>
        </p:txBody>
      </p:sp>
      <p:sp>
        <p:nvSpPr>
          <p:cNvPr id="114" name="object 114"/>
          <p:cNvSpPr txBox="1"/>
          <p:nvPr/>
        </p:nvSpPr>
        <p:spPr>
          <a:xfrm>
            <a:off x="7989189" y="1447546"/>
            <a:ext cx="14611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Write</a:t>
            </a:r>
            <a:r>
              <a:rPr sz="1200" b="1" spc="-45" dirty="0">
                <a:latin typeface="Calibri"/>
                <a:cs typeface="Calibri"/>
              </a:rPr>
              <a:t>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20" dirty="0">
                <a:latin typeface="Calibri"/>
                <a:cs typeface="Calibri"/>
              </a:rPr>
              <a:t> </a:t>
            </a:r>
            <a:r>
              <a:rPr sz="1200" b="1" dirty="0">
                <a:latin typeface="Calibri"/>
                <a:cs typeface="Calibri"/>
              </a:rPr>
              <a:t>Data</a:t>
            </a:r>
            <a:r>
              <a:rPr sz="1200" b="1" spc="-25" dirty="0">
                <a:latin typeface="Calibri"/>
                <a:cs typeface="Calibri"/>
              </a:rPr>
              <a:t> Mem</a:t>
            </a:r>
            <a:endParaRPr sz="1200">
              <a:latin typeface="Calibri"/>
              <a:cs typeface="Calibri"/>
            </a:endParaRPr>
          </a:p>
        </p:txBody>
      </p:sp>
      <p:grpSp>
        <p:nvGrpSpPr>
          <p:cNvPr id="115" name="object 115"/>
          <p:cNvGrpSpPr/>
          <p:nvPr/>
        </p:nvGrpSpPr>
        <p:grpSpPr>
          <a:xfrm>
            <a:off x="2192782" y="1607566"/>
            <a:ext cx="3535045" cy="2558415"/>
            <a:chOff x="2192782" y="1607566"/>
            <a:chExt cx="3535045" cy="2558415"/>
          </a:xfrm>
        </p:grpSpPr>
        <p:sp>
          <p:nvSpPr>
            <p:cNvPr id="116" name="object 116"/>
            <p:cNvSpPr/>
            <p:nvPr/>
          </p:nvSpPr>
          <p:spPr>
            <a:xfrm>
              <a:off x="3654552" y="1613916"/>
              <a:ext cx="2066925" cy="1080770"/>
            </a:xfrm>
            <a:custGeom>
              <a:avLst/>
              <a:gdLst/>
              <a:ahLst/>
              <a:cxnLst/>
              <a:rect l="l" t="t" r="r" b="b"/>
              <a:pathLst>
                <a:path w="2066925" h="1080770">
                  <a:moveTo>
                    <a:pt x="2066544" y="0"/>
                  </a:moveTo>
                  <a:lnTo>
                    <a:pt x="0" y="0"/>
                  </a:lnTo>
                  <a:lnTo>
                    <a:pt x="0" y="1080515"/>
                  </a:lnTo>
                  <a:lnTo>
                    <a:pt x="2066544" y="1080515"/>
                  </a:lnTo>
                  <a:lnTo>
                    <a:pt x="2066544" y="0"/>
                  </a:lnTo>
                  <a:close/>
                </a:path>
              </a:pathLst>
            </a:custGeom>
            <a:solidFill>
              <a:srgbClr val="44536A">
                <a:alpha val="56861"/>
              </a:srgbClr>
            </a:solidFill>
          </p:spPr>
          <p:txBody>
            <a:bodyPr wrap="square" lIns="0" tIns="0" rIns="0" bIns="0" rtlCol="0"/>
            <a:lstStyle/>
            <a:p>
              <a:endParaRPr/>
            </a:p>
          </p:txBody>
        </p:sp>
        <p:sp>
          <p:nvSpPr>
            <p:cNvPr id="117" name="object 117"/>
            <p:cNvSpPr/>
            <p:nvPr/>
          </p:nvSpPr>
          <p:spPr>
            <a:xfrm>
              <a:off x="3654552" y="1613916"/>
              <a:ext cx="2066925" cy="1080770"/>
            </a:xfrm>
            <a:custGeom>
              <a:avLst/>
              <a:gdLst/>
              <a:ahLst/>
              <a:cxnLst/>
              <a:rect l="l" t="t" r="r" b="b"/>
              <a:pathLst>
                <a:path w="2066925" h="1080770">
                  <a:moveTo>
                    <a:pt x="0" y="1080515"/>
                  </a:moveTo>
                  <a:lnTo>
                    <a:pt x="2066544" y="1080515"/>
                  </a:lnTo>
                  <a:lnTo>
                    <a:pt x="2066544" y="0"/>
                  </a:lnTo>
                  <a:lnTo>
                    <a:pt x="0" y="0"/>
                  </a:lnTo>
                  <a:lnTo>
                    <a:pt x="0" y="1080515"/>
                  </a:lnTo>
                  <a:close/>
                </a:path>
              </a:pathLst>
            </a:custGeom>
            <a:ln w="12700">
              <a:solidFill>
                <a:srgbClr val="2E528F"/>
              </a:solidFill>
            </a:ln>
          </p:spPr>
          <p:txBody>
            <a:bodyPr wrap="square" lIns="0" tIns="0" rIns="0" bIns="0" rtlCol="0"/>
            <a:lstStyle/>
            <a:p>
              <a:endParaRPr/>
            </a:p>
          </p:txBody>
        </p:sp>
        <p:sp>
          <p:nvSpPr>
            <p:cNvPr id="118" name="object 118"/>
            <p:cNvSpPr/>
            <p:nvPr/>
          </p:nvSpPr>
          <p:spPr>
            <a:xfrm>
              <a:off x="2199132" y="3576827"/>
              <a:ext cx="687705" cy="589280"/>
            </a:xfrm>
            <a:custGeom>
              <a:avLst/>
              <a:gdLst/>
              <a:ahLst/>
              <a:cxnLst/>
              <a:rect l="l" t="t" r="r" b="b"/>
              <a:pathLst>
                <a:path w="687705" h="589279">
                  <a:moveTo>
                    <a:pt x="88265" y="514223"/>
                  </a:moveTo>
                  <a:lnTo>
                    <a:pt x="56629" y="512965"/>
                  </a:lnTo>
                  <a:lnTo>
                    <a:pt x="69342" y="190754"/>
                  </a:lnTo>
                  <a:lnTo>
                    <a:pt x="56642" y="190246"/>
                  </a:lnTo>
                  <a:lnTo>
                    <a:pt x="43929" y="512457"/>
                  </a:lnTo>
                  <a:lnTo>
                    <a:pt x="12192" y="511175"/>
                  </a:lnTo>
                  <a:lnTo>
                    <a:pt x="47244" y="588899"/>
                  </a:lnTo>
                  <a:lnTo>
                    <a:pt x="81978" y="525653"/>
                  </a:lnTo>
                  <a:lnTo>
                    <a:pt x="88265" y="514223"/>
                  </a:lnTo>
                  <a:close/>
                </a:path>
                <a:path w="687705" h="589279">
                  <a:moveTo>
                    <a:pt x="687324" y="0"/>
                  </a:moveTo>
                  <a:lnTo>
                    <a:pt x="0" y="0"/>
                  </a:lnTo>
                  <a:lnTo>
                    <a:pt x="0" y="184404"/>
                  </a:lnTo>
                  <a:lnTo>
                    <a:pt x="687324" y="184404"/>
                  </a:lnTo>
                  <a:lnTo>
                    <a:pt x="687324" y="0"/>
                  </a:lnTo>
                  <a:close/>
                </a:path>
              </a:pathLst>
            </a:custGeom>
            <a:solidFill>
              <a:srgbClr val="4471C4"/>
            </a:solidFill>
          </p:spPr>
          <p:txBody>
            <a:bodyPr wrap="square" lIns="0" tIns="0" rIns="0" bIns="0" rtlCol="0"/>
            <a:lstStyle/>
            <a:p>
              <a:endParaRPr/>
            </a:p>
          </p:txBody>
        </p:sp>
        <p:sp>
          <p:nvSpPr>
            <p:cNvPr id="119" name="object 119"/>
            <p:cNvSpPr/>
            <p:nvPr/>
          </p:nvSpPr>
          <p:spPr>
            <a:xfrm>
              <a:off x="2199132" y="3576827"/>
              <a:ext cx="687705" cy="184785"/>
            </a:xfrm>
            <a:custGeom>
              <a:avLst/>
              <a:gdLst/>
              <a:ahLst/>
              <a:cxnLst/>
              <a:rect l="l" t="t" r="r" b="b"/>
              <a:pathLst>
                <a:path w="687705" h="184785">
                  <a:moveTo>
                    <a:pt x="0" y="184404"/>
                  </a:moveTo>
                  <a:lnTo>
                    <a:pt x="687324" y="184404"/>
                  </a:lnTo>
                  <a:lnTo>
                    <a:pt x="687324" y="0"/>
                  </a:lnTo>
                  <a:lnTo>
                    <a:pt x="0" y="0"/>
                  </a:lnTo>
                  <a:lnTo>
                    <a:pt x="0" y="184404"/>
                  </a:lnTo>
                  <a:close/>
                </a:path>
              </a:pathLst>
            </a:custGeom>
            <a:ln w="12700">
              <a:solidFill>
                <a:srgbClr val="2E528F"/>
              </a:solidFill>
            </a:ln>
          </p:spPr>
          <p:txBody>
            <a:bodyPr wrap="square" lIns="0" tIns="0" rIns="0" bIns="0" rtlCol="0"/>
            <a:lstStyle/>
            <a:p>
              <a:endParaRPr/>
            </a:p>
          </p:txBody>
        </p:sp>
      </p:grpSp>
      <p:sp>
        <p:nvSpPr>
          <p:cNvPr id="120" name="object 120"/>
          <p:cNvSpPr txBox="1"/>
          <p:nvPr/>
        </p:nvSpPr>
        <p:spPr>
          <a:xfrm>
            <a:off x="2272029" y="3722878"/>
            <a:ext cx="406400" cy="330200"/>
          </a:xfrm>
          <a:prstGeom prst="rect">
            <a:avLst/>
          </a:prstGeom>
        </p:spPr>
        <p:txBody>
          <a:bodyPr vert="horz" wrap="square" lIns="0" tIns="12065" rIns="0" bIns="0" rtlCol="0">
            <a:spAutoFit/>
          </a:bodyPr>
          <a:lstStyle/>
          <a:p>
            <a:pPr>
              <a:lnSpc>
                <a:spcPct val="100000"/>
              </a:lnSpc>
              <a:spcBef>
                <a:spcPts val="95"/>
              </a:spcBef>
            </a:pPr>
            <a:r>
              <a:rPr sz="1000" b="1" spc="-10" dirty="0">
                <a:latin typeface="Calibri"/>
                <a:cs typeface="Calibri"/>
              </a:rPr>
              <a:t>Control</a:t>
            </a:r>
            <a:endParaRPr sz="1000">
              <a:latin typeface="Calibri"/>
              <a:cs typeface="Calibri"/>
            </a:endParaRPr>
          </a:p>
          <a:p>
            <a:pPr>
              <a:lnSpc>
                <a:spcPct val="100000"/>
              </a:lnSpc>
            </a:pPr>
            <a:r>
              <a:rPr sz="1000" b="1" spc="-10" dirty="0">
                <a:latin typeface="Calibri"/>
                <a:cs typeface="Calibri"/>
              </a:rPr>
              <a:t>Signals</a:t>
            </a:r>
            <a:endParaRPr sz="1000">
              <a:latin typeface="Calibri"/>
              <a:cs typeface="Calibri"/>
            </a:endParaRPr>
          </a:p>
        </p:txBody>
      </p:sp>
      <p:sp>
        <p:nvSpPr>
          <p:cNvPr id="121" name="object 121"/>
          <p:cNvSpPr txBox="1"/>
          <p:nvPr/>
        </p:nvSpPr>
        <p:spPr>
          <a:xfrm>
            <a:off x="2971545" y="3236721"/>
            <a:ext cx="342265"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Read</a:t>
            </a:r>
            <a:endParaRPr sz="1200">
              <a:latin typeface="Calibri"/>
              <a:cs typeface="Calibri"/>
            </a:endParaRPr>
          </a:p>
        </p:txBody>
      </p:sp>
      <p:sp>
        <p:nvSpPr>
          <p:cNvPr id="122" name="object 122"/>
          <p:cNvSpPr txBox="1"/>
          <p:nvPr/>
        </p:nvSpPr>
        <p:spPr>
          <a:xfrm>
            <a:off x="2971545" y="3347973"/>
            <a:ext cx="826769" cy="299720"/>
          </a:xfrm>
          <a:prstGeom prst="rect">
            <a:avLst/>
          </a:prstGeom>
        </p:spPr>
        <p:txBody>
          <a:bodyPr vert="horz" wrap="square" lIns="0" tIns="12700" rIns="0" bIns="0" rtlCol="0">
            <a:spAutoFit/>
          </a:bodyPr>
          <a:lstStyle/>
          <a:p>
            <a:pPr marL="12700">
              <a:lnSpc>
                <a:spcPct val="100000"/>
              </a:lnSpc>
              <a:spcBef>
                <a:spcPts val="100"/>
              </a:spcBef>
            </a:pPr>
            <a:r>
              <a:rPr sz="1800" b="1" baseline="2314" dirty="0">
                <a:latin typeface="Calibri"/>
                <a:cs typeface="Calibri"/>
              </a:rPr>
              <a:t>Register</a:t>
            </a:r>
            <a:r>
              <a:rPr sz="1800" b="1" spc="187" baseline="2314" dirty="0">
                <a:latin typeface="Calibri"/>
                <a:cs typeface="Calibri"/>
              </a:rPr>
              <a:t> </a:t>
            </a:r>
            <a:r>
              <a:rPr sz="1800" spc="-25" dirty="0">
                <a:solidFill>
                  <a:srgbClr val="FFFFFF"/>
                </a:solidFill>
                <a:latin typeface="Calibri"/>
                <a:cs typeface="Calibri"/>
              </a:rPr>
              <a:t>EX</a:t>
            </a:r>
            <a:endParaRPr sz="1800">
              <a:latin typeface="Calibri"/>
              <a:cs typeface="Calibri"/>
            </a:endParaRPr>
          </a:p>
        </p:txBody>
      </p:sp>
      <p:sp>
        <p:nvSpPr>
          <p:cNvPr id="123" name="object 123"/>
          <p:cNvSpPr txBox="1"/>
          <p:nvPr/>
        </p:nvSpPr>
        <p:spPr>
          <a:xfrm>
            <a:off x="2971545" y="3602863"/>
            <a:ext cx="38036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A</a:t>
            </a:r>
            <a:r>
              <a:rPr sz="1200" b="1" spc="-5" dirty="0">
                <a:latin typeface="Calibri"/>
                <a:cs typeface="Calibri"/>
              </a:rPr>
              <a:t> </a:t>
            </a:r>
            <a:r>
              <a:rPr sz="1200" b="1" dirty="0">
                <a:latin typeface="Calibri"/>
                <a:cs typeface="Calibri"/>
              </a:rPr>
              <a:t>&amp;</a:t>
            </a:r>
            <a:r>
              <a:rPr sz="1200" b="1" spc="10" dirty="0">
                <a:latin typeface="Calibri"/>
                <a:cs typeface="Calibri"/>
              </a:rPr>
              <a:t> </a:t>
            </a:r>
            <a:r>
              <a:rPr sz="1200" b="1" spc="-50" dirty="0">
                <a:latin typeface="Calibri"/>
                <a:cs typeface="Calibri"/>
              </a:rPr>
              <a:t>B</a:t>
            </a:r>
            <a:endParaRPr sz="1200">
              <a:latin typeface="Calibri"/>
              <a:cs typeface="Calibri"/>
            </a:endParaRPr>
          </a:p>
        </p:txBody>
      </p:sp>
      <p:sp>
        <p:nvSpPr>
          <p:cNvPr id="124" name="object 124"/>
          <p:cNvSpPr txBox="1"/>
          <p:nvPr/>
        </p:nvSpPr>
        <p:spPr>
          <a:xfrm>
            <a:off x="2984245" y="3785742"/>
            <a:ext cx="391795" cy="208279"/>
          </a:xfrm>
          <a:prstGeom prst="rect">
            <a:avLst/>
          </a:prstGeom>
        </p:spPr>
        <p:txBody>
          <a:bodyPr vert="horz" wrap="square" lIns="0" tIns="12700" rIns="0" bIns="0" rtlCol="0">
            <a:spAutoFit/>
          </a:bodyPr>
          <a:lstStyle/>
          <a:p>
            <a:pPr>
              <a:lnSpc>
                <a:spcPct val="100000"/>
              </a:lnSpc>
              <a:spcBef>
                <a:spcPts val="100"/>
              </a:spcBef>
            </a:pPr>
            <a:r>
              <a:rPr sz="1200" b="1" spc="-10" dirty="0">
                <a:latin typeface="Calibri"/>
                <a:cs typeface="Calibri"/>
              </a:rPr>
              <a:t>Select</a:t>
            </a:r>
            <a:endParaRPr sz="1200">
              <a:latin typeface="Calibri"/>
              <a:cs typeface="Calibri"/>
            </a:endParaRPr>
          </a:p>
        </p:txBody>
      </p:sp>
      <p:sp>
        <p:nvSpPr>
          <p:cNvPr id="125" name="object 125"/>
          <p:cNvSpPr/>
          <p:nvPr/>
        </p:nvSpPr>
        <p:spPr>
          <a:xfrm>
            <a:off x="2820923" y="3663441"/>
            <a:ext cx="300990" cy="318135"/>
          </a:xfrm>
          <a:custGeom>
            <a:avLst/>
            <a:gdLst/>
            <a:ahLst/>
            <a:cxnLst/>
            <a:rect l="l" t="t" r="r" b="b"/>
            <a:pathLst>
              <a:path w="300989" h="318135">
                <a:moveTo>
                  <a:pt x="31750" y="241934"/>
                </a:moveTo>
                <a:lnTo>
                  <a:pt x="0" y="241934"/>
                </a:lnTo>
                <a:lnTo>
                  <a:pt x="38100" y="318134"/>
                </a:lnTo>
                <a:lnTo>
                  <a:pt x="69850" y="254634"/>
                </a:lnTo>
                <a:lnTo>
                  <a:pt x="31750" y="254634"/>
                </a:lnTo>
                <a:lnTo>
                  <a:pt x="31750" y="241934"/>
                </a:lnTo>
                <a:close/>
              </a:path>
              <a:path w="300989" h="318135">
                <a:moveTo>
                  <a:pt x="287908" y="202056"/>
                </a:moveTo>
                <a:lnTo>
                  <a:pt x="31750" y="202056"/>
                </a:lnTo>
                <a:lnTo>
                  <a:pt x="31750" y="254634"/>
                </a:lnTo>
                <a:lnTo>
                  <a:pt x="44450" y="254634"/>
                </a:lnTo>
                <a:lnTo>
                  <a:pt x="44450" y="214756"/>
                </a:lnTo>
                <a:lnTo>
                  <a:pt x="38100" y="214756"/>
                </a:lnTo>
                <a:lnTo>
                  <a:pt x="44450" y="208406"/>
                </a:lnTo>
                <a:lnTo>
                  <a:pt x="287908" y="208406"/>
                </a:lnTo>
                <a:lnTo>
                  <a:pt x="287908" y="202056"/>
                </a:lnTo>
                <a:close/>
              </a:path>
              <a:path w="300989" h="318135">
                <a:moveTo>
                  <a:pt x="76200" y="241934"/>
                </a:moveTo>
                <a:lnTo>
                  <a:pt x="44450" y="241934"/>
                </a:lnTo>
                <a:lnTo>
                  <a:pt x="44450" y="254634"/>
                </a:lnTo>
                <a:lnTo>
                  <a:pt x="69850" y="254634"/>
                </a:lnTo>
                <a:lnTo>
                  <a:pt x="76200" y="241934"/>
                </a:lnTo>
                <a:close/>
              </a:path>
              <a:path w="300989" h="318135">
                <a:moveTo>
                  <a:pt x="44450" y="208406"/>
                </a:moveTo>
                <a:lnTo>
                  <a:pt x="38100" y="214756"/>
                </a:lnTo>
                <a:lnTo>
                  <a:pt x="44450" y="214756"/>
                </a:lnTo>
                <a:lnTo>
                  <a:pt x="44450" y="208406"/>
                </a:lnTo>
                <a:close/>
              </a:path>
              <a:path w="300989" h="318135">
                <a:moveTo>
                  <a:pt x="300608" y="202056"/>
                </a:moveTo>
                <a:lnTo>
                  <a:pt x="294258" y="202056"/>
                </a:lnTo>
                <a:lnTo>
                  <a:pt x="287908" y="208406"/>
                </a:lnTo>
                <a:lnTo>
                  <a:pt x="44450" y="208406"/>
                </a:lnTo>
                <a:lnTo>
                  <a:pt x="44450" y="214756"/>
                </a:lnTo>
                <a:lnTo>
                  <a:pt x="300608" y="214756"/>
                </a:lnTo>
                <a:lnTo>
                  <a:pt x="300608" y="202056"/>
                </a:lnTo>
                <a:close/>
              </a:path>
              <a:path w="300989" h="318135">
                <a:moveTo>
                  <a:pt x="287908" y="6349"/>
                </a:moveTo>
                <a:lnTo>
                  <a:pt x="287908" y="208406"/>
                </a:lnTo>
                <a:lnTo>
                  <a:pt x="294258" y="202056"/>
                </a:lnTo>
                <a:lnTo>
                  <a:pt x="300608" y="202056"/>
                </a:lnTo>
                <a:lnTo>
                  <a:pt x="300608" y="12699"/>
                </a:lnTo>
                <a:lnTo>
                  <a:pt x="294258" y="12699"/>
                </a:lnTo>
                <a:lnTo>
                  <a:pt x="287908" y="6349"/>
                </a:lnTo>
                <a:close/>
              </a:path>
              <a:path w="300989" h="318135">
                <a:moveTo>
                  <a:pt x="300608" y="0"/>
                </a:moveTo>
                <a:lnTo>
                  <a:pt x="65658" y="0"/>
                </a:lnTo>
                <a:lnTo>
                  <a:pt x="65658" y="12699"/>
                </a:lnTo>
                <a:lnTo>
                  <a:pt x="287908" y="12699"/>
                </a:lnTo>
                <a:lnTo>
                  <a:pt x="287908" y="6349"/>
                </a:lnTo>
                <a:lnTo>
                  <a:pt x="300608" y="6349"/>
                </a:lnTo>
                <a:lnTo>
                  <a:pt x="300608" y="0"/>
                </a:lnTo>
                <a:close/>
              </a:path>
              <a:path w="300989" h="318135">
                <a:moveTo>
                  <a:pt x="300608" y="6349"/>
                </a:moveTo>
                <a:lnTo>
                  <a:pt x="287908" y="6349"/>
                </a:lnTo>
                <a:lnTo>
                  <a:pt x="294258" y="12699"/>
                </a:lnTo>
                <a:lnTo>
                  <a:pt x="300608" y="12699"/>
                </a:lnTo>
                <a:lnTo>
                  <a:pt x="300608" y="6349"/>
                </a:lnTo>
                <a:close/>
              </a:path>
            </a:pathLst>
          </a:custGeom>
          <a:solidFill>
            <a:srgbClr val="4471C4"/>
          </a:solidFill>
        </p:spPr>
        <p:txBody>
          <a:bodyPr wrap="square" lIns="0" tIns="0" rIns="0" bIns="0" rtlCol="0"/>
          <a:lstStyle/>
          <a:p>
            <a:endParaRPr/>
          </a:p>
        </p:txBody>
      </p:sp>
      <p:grpSp>
        <p:nvGrpSpPr>
          <p:cNvPr id="126" name="object 126"/>
          <p:cNvGrpSpPr/>
          <p:nvPr/>
        </p:nvGrpSpPr>
        <p:grpSpPr>
          <a:xfrm>
            <a:off x="4871973" y="758698"/>
            <a:ext cx="2426970" cy="261620"/>
            <a:chOff x="4871973" y="758698"/>
            <a:chExt cx="2426970" cy="261620"/>
          </a:xfrm>
        </p:grpSpPr>
        <p:sp>
          <p:nvSpPr>
            <p:cNvPr id="127" name="object 127"/>
            <p:cNvSpPr/>
            <p:nvPr/>
          </p:nvSpPr>
          <p:spPr>
            <a:xfrm>
              <a:off x="4878323" y="765048"/>
              <a:ext cx="2414270" cy="248920"/>
            </a:xfrm>
            <a:custGeom>
              <a:avLst/>
              <a:gdLst/>
              <a:ahLst/>
              <a:cxnLst/>
              <a:rect l="l" t="t" r="r" b="b"/>
              <a:pathLst>
                <a:path w="2414270" h="248919">
                  <a:moveTo>
                    <a:pt x="2414016" y="0"/>
                  </a:moveTo>
                  <a:lnTo>
                    <a:pt x="0" y="0"/>
                  </a:lnTo>
                  <a:lnTo>
                    <a:pt x="0" y="248412"/>
                  </a:lnTo>
                  <a:lnTo>
                    <a:pt x="2414016" y="248412"/>
                  </a:lnTo>
                  <a:lnTo>
                    <a:pt x="2414016" y="0"/>
                  </a:lnTo>
                  <a:close/>
                </a:path>
              </a:pathLst>
            </a:custGeom>
            <a:solidFill>
              <a:srgbClr val="44536A">
                <a:alpha val="56861"/>
              </a:srgbClr>
            </a:solidFill>
          </p:spPr>
          <p:txBody>
            <a:bodyPr wrap="square" lIns="0" tIns="0" rIns="0" bIns="0" rtlCol="0"/>
            <a:lstStyle/>
            <a:p>
              <a:endParaRPr/>
            </a:p>
          </p:txBody>
        </p:sp>
        <p:sp>
          <p:nvSpPr>
            <p:cNvPr id="128" name="object 128"/>
            <p:cNvSpPr/>
            <p:nvPr/>
          </p:nvSpPr>
          <p:spPr>
            <a:xfrm>
              <a:off x="4878323" y="765048"/>
              <a:ext cx="2414270" cy="248920"/>
            </a:xfrm>
            <a:custGeom>
              <a:avLst/>
              <a:gdLst/>
              <a:ahLst/>
              <a:cxnLst/>
              <a:rect l="l" t="t" r="r" b="b"/>
              <a:pathLst>
                <a:path w="2414270" h="248919">
                  <a:moveTo>
                    <a:pt x="0" y="248412"/>
                  </a:moveTo>
                  <a:lnTo>
                    <a:pt x="2414016" y="248412"/>
                  </a:lnTo>
                  <a:lnTo>
                    <a:pt x="2414016" y="0"/>
                  </a:lnTo>
                  <a:lnTo>
                    <a:pt x="0" y="0"/>
                  </a:lnTo>
                  <a:lnTo>
                    <a:pt x="0" y="248412"/>
                  </a:lnTo>
                  <a:close/>
                </a:path>
              </a:pathLst>
            </a:custGeom>
            <a:ln w="12700">
              <a:solidFill>
                <a:srgbClr val="2E528F"/>
              </a:solidFill>
            </a:ln>
          </p:spPr>
          <p:txBody>
            <a:bodyPr wrap="square" lIns="0" tIns="0" rIns="0" bIns="0" rtlCol="0"/>
            <a:lstStyle/>
            <a:p>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a:spLocks noGrp="1"/>
          </p:cNvSpPr>
          <p:nvPr>
            <p:ph type="title"/>
          </p:nvPr>
        </p:nvSpPr>
        <p:spPr>
          <a:prstGeom prst="rect">
            <a:avLst/>
          </a:prstGeom>
        </p:spPr>
        <p:txBody>
          <a:bodyPr vert="horz" wrap="square" lIns="0" tIns="13335" rIns="0" bIns="0" rtlCol="0">
            <a:spAutoFit/>
          </a:bodyPr>
          <a:lstStyle/>
          <a:p>
            <a:pPr marL="12700">
              <a:lnSpc>
                <a:spcPts val="5145"/>
              </a:lnSpc>
              <a:spcBef>
                <a:spcPts val="105"/>
              </a:spcBef>
            </a:pPr>
            <a:r>
              <a:rPr dirty="0"/>
              <a:t>Example:</a:t>
            </a:r>
            <a:r>
              <a:rPr spc="-95" dirty="0"/>
              <a:t> </a:t>
            </a:r>
            <a:r>
              <a:rPr dirty="0"/>
              <a:t>Pipelined</a:t>
            </a:r>
            <a:r>
              <a:rPr spc="-70" dirty="0"/>
              <a:t> </a:t>
            </a:r>
            <a:r>
              <a:rPr dirty="0"/>
              <a:t>Execution</a:t>
            </a:r>
            <a:r>
              <a:rPr spc="-75" dirty="0"/>
              <a:t> </a:t>
            </a:r>
            <a:r>
              <a:rPr dirty="0"/>
              <a:t>w/</a:t>
            </a:r>
            <a:r>
              <a:rPr spc="-75" dirty="0"/>
              <a:t> </a:t>
            </a:r>
            <a:r>
              <a:rPr spc="-10" dirty="0"/>
              <a:t>Branch</a:t>
            </a:r>
          </a:p>
          <a:p>
            <a:pPr marL="12700">
              <a:lnSpc>
                <a:spcPts val="3465"/>
              </a:lnSpc>
            </a:pPr>
            <a:r>
              <a:rPr sz="3000" dirty="0"/>
              <a:t>Option</a:t>
            </a:r>
            <a:r>
              <a:rPr sz="3000" spc="-20" dirty="0"/>
              <a:t> </a:t>
            </a:r>
            <a:r>
              <a:rPr sz="3000" dirty="0"/>
              <a:t>#1:</a:t>
            </a:r>
            <a:r>
              <a:rPr sz="3000" spc="-15" dirty="0"/>
              <a:t> </a:t>
            </a:r>
            <a:r>
              <a:rPr sz="3000" dirty="0"/>
              <a:t>Stall</a:t>
            </a:r>
            <a:r>
              <a:rPr sz="3000" spc="-15" dirty="0"/>
              <a:t> </a:t>
            </a:r>
            <a:r>
              <a:rPr sz="3000" dirty="0"/>
              <a:t>on</a:t>
            </a:r>
            <a:r>
              <a:rPr sz="3000" spc="-15" dirty="0"/>
              <a:t> </a:t>
            </a:r>
            <a:r>
              <a:rPr sz="3000" spc="-10" dirty="0"/>
              <a:t>Branch</a:t>
            </a:r>
            <a:endParaRPr sz="3000"/>
          </a:p>
        </p:txBody>
      </p:sp>
      <p:sp>
        <p:nvSpPr>
          <p:cNvPr id="10" name="object 10"/>
          <p:cNvSpPr txBox="1"/>
          <p:nvPr/>
        </p:nvSpPr>
        <p:spPr>
          <a:xfrm>
            <a:off x="6879717" y="3148076"/>
            <a:ext cx="23463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beq</a:t>
            </a:r>
            <a:r>
              <a:rPr sz="1800" spc="-35" dirty="0">
                <a:latin typeface="Courier New"/>
                <a:cs typeface="Courier New"/>
              </a:rPr>
              <a:t> </a:t>
            </a:r>
            <a:r>
              <a:rPr sz="1800" dirty="0">
                <a:latin typeface="Courier New"/>
                <a:cs typeface="Courier New"/>
              </a:rPr>
              <a:t>x16</a:t>
            </a:r>
            <a:r>
              <a:rPr sz="1800" spc="-30" dirty="0">
                <a:latin typeface="Courier New"/>
                <a:cs typeface="Courier New"/>
              </a:rPr>
              <a:t> </a:t>
            </a:r>
            <a:r>
              <a:rPr sz="1800" dirty="0">
                <a:latin typeface="Courier New"/>
                <a:cs typeface="Courier New"/>
              </a:rPr>
              <a:t>x12</a:t>
            </a:r>
            <a:r>
              <a:rPr sz="1800" spc="-30" dirty="0">
                <a:latin typeface="Courier New"/>
                <a:cs typeface="Courier New"/>
              </a:rPr>
              <a:t> </a:t>
            </a:r>
            <a:r>
              <a:rPr sz="1800" spc="-20" dirty="0">
                <a:latin typeface="Courier New"/>
                <a:cs typeface="Courier New"/>
              </a:rPr>
              <a:t>PC+12</a:t>
            </a:r>
            <a:endParaRPr sz="1800">
              <a:latin typeface="Courier New"/>
              <a:cs typeface="Courier New"/>
            </a:endParaRPr>
          </a:p>
        </p:txBody>
      </p:sp>
      <p:grpSp>
        <p:nvGrpSpPr>
          <p:cNvPr id="11" name="object 11"/>
          <p:cNvGrpSpPr/>
          <p:nvPr/>
        </p:nvGrpSpPr>
        <p:grpSpPr>
          <a:xfrm>
            <a:off x="3425731" y="2802179"/>
            <a:ext cx="1528445" cy="744220"/>
            <a:chOff x="3425731" y="2802179"/>
            <a:chExt cx="1528445" cy="744220"/>
          </a:xfrm>
        </p:grpSpPr>
        <p:sp>
          <p:nvSpPr>
            <p:cNvPr id="12" name="object 12"/>
            <p:cNvSpPr/>
            <p:nvPr/>
          </p:nvSpPr>
          <p:spPr>
            <a:xfrm>
              <a:off x="3432081" y="2808529"/>
              <a:ext cx="1515745" cy="731520"/>
            </a:xfrm>
            <a:custGeom>
              <a:avLst/>
              <a:gdLst/>
              <a:ahLst/>
              <a:cxnLst/>
              <a:rect l="l" t="t" r="r" b="b"/>
              <a:pathLst>
                <a:path w="1515745" h="731520">
                  <a:moveTo>
                    <a:pt x="1189371" y="0"/>
                  </a:moveTo>
                  <a:lnTo>
                    <a:pt x="1137338" y="2791"/>
                  </a:lnTo>
                  <a:lnTo>
                    <a:pt x="1088591" y="15922"/>
                  </a:lnTo>
                  <a:lnTo>
                    <a:pt x="1047081" y="39191"/>
                  </a:lnTo>
                  <a:lnTo>
                    <a:pt x="1035746" y="30414"/>
                  </a:lnTo>
                  <a:lnTo>
                    <a:pt x="1022983" y="22601"/>
                  </a:lnTo>
                  <a:lnTo>
                    <a:pt x="1008933" y="15813"/>
                  </a:lnTo>
                  <a:lnTo>
                    <a:pt x="993741" y="10108"/>
                  </a:lnTo>
                  <a:lnTo>
                    <a:pt x="946877" y="521"/>
                  </a:lnTo>
                  <a:lnTo>
                    <a:pt x="899519" y="986"/>
                  </a:lnTo>
                  <a:lnTo>
                    <a:pt x="855045" y="10766"/>
                  </a:lnTo>
                  <a:lnTo>
                    <a:pt x="816831" y="29123"/>
                  </a:lnTo>
                  <a:lnTo>
                    <a:pt x="788255" y="55320"/>
                  </a:lnTo>
                  <a:lnTo>
                    <a:pt x="778234" y="49275"/>
                  </a:lnTo>
                  <a:lnTo>
                    <a:pt x="697608" y="22779"/>
                  </a:lnTo>
                  <a:lnTo>
                    <a:pt x="649270" y="19957"/>
                  </a:lnTo>
                  <a:lnTo>
                    <a:pt x="602089" y="25284"/>
                  </a:lnTo>
                  <a:lnTo>
                    <a:pt x="558474" y="38273"/>
                  </a:lnTo>
                  <a:lnTo>
                    <a:pt x="520836" y="58438"/>
                  </a:lnTo>
                  <a:lnTo>
                    <a:pt x="491583" y="85292"/>
                  </a:lnTo>
                  <a:lnTo>
                    <a:pt x="455922" y="74068"/>
                  </a:lnTo>
                  <a:lnTo>
                    <a:pt x="418224" y="66940"/>
                  </a:lnTo>
                  <a:lnTo>
                    <a:pt x="379265" y="64003"/>
                  </a:lnTo>
                  <a:lnTo>
                    <a:pt x="339818" y="65353"/>
                  </a:lnTo>
                  <a:lnTo>
                    <a:pt x="286781" y="74221"/>
                  </a:lnTo>
                  <a:lnTo>
                    <a:pt x="239734" y="90220"/>
                  </a:lnTo>
                  <a:lnTo>
                    <a:pt x="199892" y="112302"/>
                  </a:lnTo>
                  <a:lnTo>
                    <a:pt x="168469" y="139418"/>
                  </a:lnTo>
                  <a:lnTo>
                    <a:pt x="135744" y="204559"/>
                  </a:lnTo>
                  <a:lnTo>
                    <a:pt x="136872" y="240486"/>
                  </a:lnTo>
                  <a:lnTo>
                    <a:pt x="135602" y="242772"/>
                  </a:lnTo>
                  <a:lnTo>
                    <a:pt x="68673" y="258266"/>
                  </a:lnTo>
                  <a:lnTo>
                    <a:pt x="19651" y="292048"/>
                  </a:lnTo>
                  <a:lnTo>
                    <a:pt x="0" y="329864"/>
                  </a:lnTo>
                  <a:lnTo>
                    <a:pt x="3696" y="368359"/>
                  </a:lnTo>
                  <a:lnTo>
                    <a:pt x="28991" y="403115"/>
                  </a:lnTo>
                  <a:lnTo>
                    <a:pt x="74134" y="429716"/>
                  </a:lnTo>
                  <a:lnTo>
                    <a:pt x="54145" y="447240"/>
                  </a:lnTo>
                  <a:lnTo>
                    <a:pt x="40526" y="466943"/>
                  </a:lnTo>
                  <a:lnTo>
                    <a:pt x="33647" y="488098"/>
                  </a:lnTo>
                  <a:lnTo>
                    <a:pt x="33875" y="509980"/>
                  </a:lnTo>
                  <a:lnTo>
                    <a:pt x="52780" y="547748"/>
                  </a:lnTo>
                  <a:lnTo>
                    <a:pt x="91009" y="576861"/>
                  </a:lnTo>
                  <a:lnTo>
                    <a:pt x="143121" y="594472"/>
                  </a:lnTo>
                  <a:lnTo>
                    <a:pt x="203674" y="597737"/>
                  </a:lnTo>
                  <a:lnTo>
                    <a:pt x="206595" y="601039"/>
                  </a:lnTo>
                  <a:lnTo>
                    <a:pt x="239445" y="629989"/>
                  </a:lnTo>
                  <a:lnTo>
                    <a:pt x="279181" y="653337"/>
                  </a:lnTo>
                  <a:lnTo>
                    <a:pt x="324308" y="670835"/>
                  </a:lnTo>
                  <a:lnTo>
                    <a:pt x="373330" y="682239"/>
                  </a:lnTo>
                  <a:lnTo>
                    <a:pt x="424751" y="687303"/>
                  </a:lnTo>
                  <a:lnTo>
                    <a:pt x="477075" y="685781"/>
                  </a:lnTo>
                  <a:lnTo>
                    <a:pt x="528807" y="677428"/>
                  </a:lnTo>
                  <a:lnTo>
                    <a:pt x="578451" y="661999"/>
                  </a:lnTo>
                  <a:lnTo>
                    <a:pt x="603978" y="683015"/>
                  </a:lnTo>
                  <a:lnTo>
                    <a:pt x="634363" y="700686"/>
                  </a:lnTo>
                  <a:lnTo>
                    <a:pt x="668891" y="714666"/>
                  </a:lnTo>
                  <a:lnTo>
                    <a:pt x="706848" y="724610"/>
                  </a:lnTo>
                  <a:lnTo>
                    <a:pt x="760654" y="731051"/>
                  </a:lnTo>
                  <a:lnTo>
                    <a:pt x="813556" y="729345"/>
                  </a:lnTo>
                  <a:lnTo>
                    <a:pt x="863779" y="720118"/>
                  </a:lnTo>
                  <a:lnTo>
                    <a:pt x="909547" y="703992"/>
                  </a:lnTo>
                  <a:lnTo>
                    <a:pt x="949086" y="681593"/>
                  </a:lnTo>
                  <a:lnTo>
                    <a:pt x="980621" y="653544"/>
                  </a:lnTo>
                  <a:lnTo>
                    <a:pt x="1002377" y="620470"/>
                  </a:lnTo>
                  <a:lnTo>
                    <a:pt x="1027033" y="629128"/>
                  </a:lnTo>
                  <a:lnTo>
                    <a:pt x="1053129" y="635440"/>
                  </a:lnTo>
                  <a:lnTo>
                    <a:pt x="1080297" y="639347"/>
                  </a:lnTo>
                  <a:lnTo>
                    <a:pt x="1108168" y="640790"/>
                  </a:lnTo>
                  <a:lnTo>
                    <a:pt x="1162209" y="636279"/>
                  </a:lnTo>
                  <a:lnTo>
                    <a:pt x="1210887" y="623080"/>
                  </a:lnTo>
                  <a:lnTo>
                    <a:pt x="1252249" y="602452"/>
                  </a:lnTo>
                  <a:lnTo>
                    <a:pt x="1284340" y="575653"/>
                  </a:lnTo>
                  <a:lnTo>
                    <a:pt x="1312892" y="508583"/>
                  </a:lnTo>
                  <a:lnTo>
                    <a:pt x="1342794" y="504477"/>
                  </a:lnTo>
                  <a:lnTo>
                    <a:pt x="1398742" y="489027"/>
                  </a:lnTo>
                  <a:lnTo>
                    <a:pt x="1469096" y="448172"/>
                  </a:lnTo>
                  <a:lnTo>
                    <a:pt x="1499535" y="412985"/>
                  </a:lnTo>
                  <a:lnTo>
                    <a:pt x="1515044" y="374375"/>
                  </a:lnTo>
                  <a:lnTo>
                    <a:pt x="1515207" y="334433"/>
                  </a:lnTo>
                  <a:lnTo>
                    <a:pt x="1499609" y="295245"/>
                  </a:lnTo>
                  <a:lnTo>
                    <a:pt x="1467832" y="258901"/>
                  </a:lnTo>
                  <a:lnTo>
                    <a:pt x="1471261" y="253694"/>
                  </a:lnTo>
                  <a:lnTo>
                    <a:pt x="1474182" y="248233"/>
                  </a:lnTo>
                  <a:lnTo>
                    <a:pt x="1476468" y="242772"/>
                  </a:lnTo>
                  <a:lnTo>
                    <a:pt x="1482805" y="203547"/>
                  </a:lnTo>
                  <a:lnTo>
                    <a:pt x="1470652" y="166322"/>
                  </a:lnTo>
                  <a:lnTo>
                    <a:pt x="1442187" y="133583"/>
                  </a:lnTo>
                  <a:lnTo>
                    <a:pt x="1399585" y="107818"/>
                  </a:lnTo>
                  <a:lnTo>
                    <a:pt x="1345023" y="91515"/>
                  </a:lnTo>
                  <a:lnTo>
                    <a:pt x="1337266" y="72957"/>
                  </a:lnTo>
                  <a:lnTo>
                    <a:pt x="1324877" y="55637"/>
                  </a:lnTo>
                  <a:lnTo>
                    <a:pt x="1308179" y="39937"/>
                  </a:lnTo>
                  <a:lnTo>
                    <a:pt x="1287492" y="26237"/>
                  </a:lnTo>
                  <a:lnTo>
                    <a:pt x="1240738" y="7748"/>
                  </a:lnTo>
                  <a:lnTo>
                    <a:pt x="1189371" y="0"/>
                  </a:lnTo>
                  <a:close/>
                </a:path>
              </a:pathLst>
            </a:custGeom>
            <a:solidFill>
              <a:srgbClr val="4471C4"/>
            </a:solidFill>
          </p:spPr>
          <p:txBody>
            <a:bodyPr wrap="square" lIns="0" tIns="0" rIns="0" bIns="0" rtlCol="0"/>
            <a:lstStyle/>
            <a:p>
              <a:endParaRPr/>
            </a:p>
          </p:txBody>
        </p:sp>
        <p:sp>
          <p:nvSpPr>
            <p:cNvPr id="13" name="object 13"/>
            <p:cNvSpPr/>
            <p:nvPr/>
          </p:nvSpPr>
          <p:spPr>
            <a:xfrm>
              <a:off x="3432081" y="2808529"/>
              <a:ext cx="1515745" cy="731520"/>
            </a:xfrm>
            <a:custGeom>
              <a:avLst/>
              <a:gdLst/>
              <a:ahLst/>
              <a:cxnLst/>
              <a:rect l="l" t="t" r="r" b="b"/>
              <a:pathLst>
                <a:path w="1515745" h="731520">
                  <a:moveTo>
                    <a:pt x="136872" y="240486"/>
                  </a:moveTo>
                  <a:lnTo>
                    <a:pt x="146681" y="170520"/>
                  </a:lnTo>
                  <a:lnTo>
                    <a:pt x="199892" y="112302"/>
                  </a:lnTo>
                  <a:lnTo>
                    <a:pt x="239734" y="90220"/>
                  </a:lnTo>
                  <a:lnTo>
                    <a:pt x="286781" y="74221"/>
                  </a:lnTo>
                  <a:lnTo>
                    <a:pt x="339818" y="65353"/>
                  </a:lnTo>
                  <a:lnTo>
                    <a:pt x="379265" y="64003"/>
                  </a:lnTo>
                  <a:lnTo>
                    <a:pt x="418224" y="66940"/>
                  </a:lnTo>
                  <a:lnTo>
                    <a:pt x="455922" y="74068"/>
                  </a:lnTo>
                  <a:lnTo>
                    <a:pt x="491583" y="85292"/>
                  </a:lnTo>
                  <a:lnTo>
                    <a:pt x="520836" y="58438"/>
                  </a:lnTo>
                  <a:lnTo>
                    <a:pt x="558474" y="38273"/>
                  </a:lnTo>
                  <a:lnTo>
                    <a:pt x="602089" y="25284"/>
                  </a:lnTo>
                  <a:lnTo>
                    <a:pt x="649270" y="19957"/>
                  </a:lnTo>
                  <a:lnTo>
                    <a:pt x="697608" y="22779"/>
                  </a:lnTo>
                  <a:lnTo>
                    <a:pt x="744694" y="34238"/>
                  </a:lnTo>
                  <a:lnTo>
                    <a:pt x="788255" y="55320"/>
                  </a:lnTo>
                  <a:lnTo>
                    <a:pt x="816831" y="29123"/>
                  </a:lnTo>
                  <a:lnTo>
                    <a:pt x="855045" y="10766"/>
                  </a:lnTo>
                  <a:lnTo>
                    <a:pt x="899519" y="986"/>
                  </a:lnTo>
                  <a:lnTo>
                    <a:pt x="946877" y="521"/>
                  </a:lnTo>
                  <a:lnTo>
                    <a:pt x="993741" y="10108"/>
                  </a:lnTo>
                  <a:lnTo>
                    <a:pt x="1008933" y="15813"/>
                  </a:lnTo>
                  <a:lnTo>
                    <a:pt x="1022983" y="22601"/>
                  </a:lnTo>
                  <a:lnTo>
                    <a:pt x="1035746" y="30414"/>
                  </a:lnTo>
                  <a:lnTo>
                    <a:pt x="1047081" y="39191"/>
                  </a:lnTo>
                  <a:lnTo>
                    <a:pt x="1088591" y="15922"/>
                  </a:lnTo>
                  <a:lnTo>
                    <a:pt x="1137338" y="2791"/>
                  </a:lnTo>
                  <a:lnTo>
                    <a:pt x="1189371" y="0"/>
                  </a:lnTo>
                  <a:lnTo>
                    <a:pt x="1240738" y="7748"/>
                  </a:lnTo>
                  <a:lnTo>
                    <a:pt x="1287492" y="26237"/>
                  </a:lnTo>
                  <a:lnTo>
                    <a:pt x="1324877" y="55637"/>
                  </a:lnTo>
                  <a:lnTo>
                    <a:pt x="1345023" y="91515"/>
                  </a:lnTo>
                  <a:lnTo>
                    <a:pt x="1399585" y="107818"/>
                  </a:lnTo>
                  <a:lnTo>
                    <a:pt x="1442187" y="133583"/>
                  </a:lnTo>
                  <a:lnTo>
                    <a:pt x="1470652" y="166322"/>
                  </a:lnTo>
                  <a:lnTo>
                    <a:pt x="1482805" y="203547"/>
                  </a:lnTo>
                  <a:lnTo>
                    <a:pt x="1476468" y="242772"/>
                  </a:lnTo>
                  <a:lnTo>
                    <a:pt x="1474182" y="248233"/>
                  </a:lnTo>
                  <a:lnTo>
                    <a:pt x="1471261" y="253694"/>
                  </a:lnTo>
                  <a:lnTo>
                    <a:pt x="1467832" y="258901"/>
                  </a:lnTo>
                  <a:lnTo>
                    <a:pt x="1499609" y="295245"/>
                  </a:lnTo>
                  <a:lnTo>
                    <a:pt x="1515207" y="334433"/>
                  </a:lnTo>
                  <a:lnTo>
                    <a:pt x="1515044" y="374375"/>
                  </a:lnTo>
                  <a:lnTo>
                    <a:pt x="1499535" y="412985"/>
                  </a:lnTo>
                  <a:lnTo>
                    <a:pt x="1469096" y="448172"/>
                  </a:lnTo>
                  <a:lnTo>
                    <a:pt x="1424144" y="477849"/>
                  </a:lnTo>
                  <a:lnTo>
                    <a:pt x="1371518" y="497931"/>
                  </a:lnTo>
                  <a:lnTo>
                    <a:pt x="1312892" y="508583"/>
                  </a:lnTo>
                  <a:lnTo>
                    <a:pt x="1305206" y="543943"/>
                  </a:lnTo>
                  <a:lnTo>
                    <a:pt x="1252249" y="602452"/>
                  </a:lnTo>
                  <a:lnTo>
                    <a:pt x="1210887" y="623080"/>
                  </a:lnTo>
                  <a:lnTo>
                    <a:pt x="1162209" y="636279"/>
                  </a:lnTo>
                  <a:lnTo>
                    <a:pt x="1108168" y="640790"/>
                  </a:lnTo>
                  <a:lnTo>
                    <a:pt x="1080297" y="639347"/>
                  </a:lnTo>
                  <a:lnTo>
                    <a:pt x="1053129" y="635440"/>
                  </a:lnTo>
                  <a:lnTo>
                    <a:pt x="1027033" y="629128"/>
                  </a:lnTo>
                  <a:lnTo>
                    <a:pt x="1002377" y="620470"/>
                  </a:lnTo>
                  <a:lnTo>
                    <a:pt x="980621" y="653544"/>
                  </a:lnTo>
                  <a:lnTo>
                    <a:pt x="949086" y="681593"/>
                  </a:lnTo>
                  <a:lnTo>
                    <a:pt x="909547" y="703992"/>
                  </a:lnTo>
                  <a:lnTo>
                    <a:pt x="863779" y="720118"/>
                  </a:lnTo>
                  <a:lnTo>
                    <a:pt x="813556" y="729345"/>
                  </a:lnTo>
                  <a:lnTo>
                    <a:pt x="760654" y="731051"/>
                  </a:lnTo>
                  <a:lnTo>
                    <a:pt x="706848" y="724610"/>
                  </a:lnTo>
                  <a:lnTo>
                    <a:pt x="668891" y="714666"/>
                  </a:lnTo>
                  <a:lnTo>
                    <a:pt x="634363" y="700686"/>
                  </a:lnTo>
                  <a:lnTo>
                    <a:pt x="603978" y="683015"/>
                  </a:lnTo>
                  <a:lnTo>
                    <a:pt x="578451" y="661999"/>
                  </a:lnTo>
                  <a:lnTo>
                    <a:pt x="528807" y="677428"/>
                  </a:lnTo>
                  <a:lnTo>
                    <a:pt x="477075" y="685781"/>
                  </a:lnTo>
                  <a:lnTo>
                    <a:pt x="424751" y="687303"/>
                  </a:lnTo>
                  <a:lnTo>
                    <a:pt x="373330" y="682239"/>
                  </a:lnTo>
                  <a:lnTo>
                    <a:pt x="324308" y="670835"/>
                  </a:lnTo>
                  <a:lnTo>
                    <a:pt x="279181" y="653337"/>
                  </a:lnTo>
                  <a:lnTo>
                    <a:pt x="239445" y="629989"/>
                  </a:lnTo>
                  <a:lnTo>
                    <a:pt x="206595" y="601039"/>
                  </a:lnTo>
                  <a:lnTo>
                    <a:pt x="204690" y="598880"/>
                  </a:lnTo>
                  <a:lnTo>
                    <a:pt x="203674" y="597737"/>
                  </a:lnTo>
                  <a:lnTo>
                    <a:pt x="143121" y="594472"/>
                  </a:lnTo>
                  <a:lnTo>
                    <a:pt x="91009" y="576861"/>
                  </a:lnTo>
                  <a:lnTo>
                    <a:pt x="52780" y="547748"/>
                  </a:lnTo>
                  <a:lnTo>
                    <a:pt x="33875" y="509980"/>
                  </a:lnTo>
                  <a:lnTo>
                    <a:pt x="33647" y="488098"/>
                  </a:lnTo>
                  <a:lnTo>
                    <a:pt x="40526" y="466943"/>
                  </a:lnTo>
                  <a:lnTo>
                    <a:pt x="54145" y="447240"/>
                  </a:lnTo>
                  <a:lnTo>
                    <a:pt x="74134" y="429716"/>
                  </a:lnTo>
                  <a:lnTo>
                    <a:pt x="28991" y="403115"/>
                  </a:lnTo>
                  <a:lnTo>
                    <a:pt x="3696" y="368359"/>
                  </a:lnTo>
                  <a:lnTo>
                    <a:pt x="0" y="329864"/>
                  </a:lnTo>
                  <a:lnTo>
                    <a:pt x="19651" y="292048"/>
                  </a:lnTo>
                  <a:lnTo>
                    <a:pt x="41304" y="273133"/>
                  </a:lnTo>
                  <a:lnTo>
                    <a:pt x="68673" y="258266"/>
                  </a:lnTo>
                  <a:lnTo>
                    <a:pt x="100518" y="247971"/>
                  </a:lnTo>
                  <a:lnTo>
                    <a:pt x="135602" y="242772"/>
                  </a:lnTo>
                  <a:lnTo>
                    <a:pt x="136872" y="240486"/>
                  </a:lnTo>
                  <a:close/>
                </a:path>
                <a:path w="1515745" h="731520">
                  <a:moveTo>
                    <a:pt x="164685" y="440384"/>
                  </a:moveTo>
                  <a:lnTo>
                    <a:pt x="141489" y="440441"/>
                  </a:lnTo>
                  <a:lnTo>
                    <a:pt x="118663" y="438177"/>
                  </a:lnTo>
                  <a:lnTo>
                    <a:pt x="96623" y="433651"/>
                  </a:lnTo>
                  <a:lnTo>
                    <a:pt x="75785" y="426922"/>
                  </a:lnTo>
                </a:path>
                <a:path w="1515745" h="731520">
                  <a:moveTo>
                    <a:pt x="243171" y="588085"/>
                  </a:moveTo>
                  <a:lnTo>
                    <a:pt x="233723" y="590347"/>
                  </a:lnTo>
                  <a:lnTo>
                    <a:pt x="224073" y="592180"/>
                  </a:lnTo>
                  <a:lnTo>
                    <a:pt x="214256" y="593585"/>
                  </a:lnTo>
                  <a:lnTo>
                    <a:pt x="204309" y="594562"/>
                  </a:lnTo>
                </a:path>
                <a:path w="1515745" h="731520">
                  <a:moveTo>
                    <a:pt x="578324" y="659078"/>
                  </a:moveTo>
                  <a:lnTo>
                    <a:pt x="571583" y="652009"/>
                  </a:lnTo>
                  <a:lnTo>
                    <a:pt x="565449" y="644727"/>
                  </a:lnTo>
                  <a:lnTo>
                    <a:pt x="559911" y="637254"/>
                  </a:lnTo>
                  <a:lnTo>
                    <a:pt x="554956" y="629614"/>
                  </a:lnTo>
                </a:path>
                <a:path w="1515745" h="731520">
                  <a:moveTo>
                    <a:pt x="1011775" y="585545"/>
                  </a:moveTo>
                  <a:lnTo>
                    <a:pt x="1010469" y="593784"/>
                  </a:lnTo>
                  <a:lnTo>
                    <a:pt x="1008473" y="601928"/>
                  </a:lnTo>
                  <a:lnTo>
                    <a:pt x="1005810" y="609976"/>
                  </a:lnTo>
                  <a:lnTo>
                    <a:pt x="1002504" y="617930"/>
                  </a:lnTo>
                </a:path>
                <a:path w="1515745" h="731520">
                  <a:moveTo>
                    <a:pt x="1197957" y="385901"/>
                  </a:moveTo>
                  <a:lnTo>
                    <a:pt x="1245550" y="407040"/>
                  </a:lnTo>
                  <a:lnTo>
                    <a:pt x="1281618" y="435478"/>
                  </a:lnTo>
                  <a:lnTo>
                    <a:pt x="1304399" y="469322"/>
                  </a:lnTo>
                  <a:lnTo>
                    <a:pt x="1312130" y="506678"/>
                  </a:lnTo>
                </a:path>
                <a:path w="1515745" h="731520">
                  <a:moveTo>
                    <a:pt x="1467197" y="257123"/>
                  </a:moveTo>
                  <a:lnTo>
                    <a:pt x="1457525" y="269868"/>
                  </a:lnTo>
                  <a:lnTo>
                    <a:pt x="1445734" y="281745"/>
                  </a:lnTo>
                  <a:lnTo>
                    <a:pt x="1431942" y="292645"/>
                  </a:lnTo>
                  <a:lnTo>
                    <a:pt x="1416270" y="302462"/>
                  </a:lnTo>
                </a:path>
                <a:path w="1515745" h="731520">
                  <a:moveTo>
                    <a:pt x="1345150" y="88975"/>
                  </a:moveTo>
                  <a:lnTo>
                    <a:pt x="1347182" y="96087"/>
                  </a:lnTo>
                  <a:lnTo>
                    <a:pt x="1348071" y="103199"/>
                  </a:lnTo>
                  <a:lnTo>
                    <a:pt x="1347817" y="110438"/>
                  </a:lnTo>
                </a:path>
                <a:path w="1515745" h="731520">
                  <a:moveTo>
                    <a:pt x="1020665" y="64083"/>
                  </a:moveTo>
                  <a:lnTo>
                    <a:pt x="1026019" y="56798"/>
                  </a:lnTo>
                  <a:lnTo>
                    <a:pt x="1032158" y="49811"/>
                  </a:lnTo>
                  <a:lnTo>
                    <a:pt x="1039060" y="43134"/>
                  </a:lnTo>
                  <a:lnTo>
                    <a:pt x="1046700" y="36778"/>
                  </a:lnTo>
                </a:path>
                <a:path w="1515745" h="731520">
                  <a:moveTo>
                    <a:pt x="777206" y="77037"/>
                  </a:moveTo>
                  <a:lnTo>
                    <a:pt x="779492" y="70990"/>
                  </a:lnTo>
                  <a:lnTo>
                    <a:pt x="782349" y="65051"/>
                  </a:lnTo>
                  <a:lnTo>
                    <a:pt x="785778" y="59231"/>
                  </a:lnTo>
                  <a:lnTo>
                    <a:pt x="789779" y="53542"/>
                  </a:lnTo>
                </a:path>
                <a:path w="1515745" h="731520">
                  <a:moveTo>
                    <a:pt x="491329" y="85038"/>
                  </a:moveTo>
                  <a:lnTo>
                    <a:pt x="503545" y="90056"/>
                  </a:lnTo>
                  <a:lnTo>
                    <a:pt x="515237" y="95563"/>
                  </a:lnTo>
                  <a:lnTo>
                    <a:pt x="526405" y="101522"/>
                  </a:lnTo>
                  <a:lnTo>
                    <a:pt x="537049" y="107898"/>
                  </a:lnTo>
                </a:path>
                <a:path w="1515745" h="731520">
                  <a:moveTo>
                    <a:pt x="144873" y="264489"/>
                  </a:moveTo>
                  <a:lnTo>
                    <a:pt x="141190" y="256615"/>
                  </a:lnTo>
                  <a:lnTo>
                    <a:pt x="138523" y="248614"/>
                  </a:lnTo>
                  <a:lnTo>
                    <a:pt x="136872" y="240486"/>
                  </a:lnTo>
                </a:path>
              </a:pathLst>
            </a:custGeom>
            <a:ln w="12700">
              <a:solidFill>
                <a:srgbClr val="2E528F"/>
              </a:solidFill>
            </a:ln>
          </p:spPr>
          <p:txBody>
            <a:bodyPr wrap="square" lIns="0" tIns="0" rIns="0" bIns="0" rtlCol="0"/>
            <a:lstStyle/>
            <a:p>
              <a:endParaRPr/>
            </a:p>
          </p:txBody>
        </p:sp>
      </p:grpSp>
      <p:sp>
        <p:nvSpPr>
          <p:cNvPr id="14" name="object 14"/>
          <p:cNvSpPr txBox="1"/>
          <p:nvPr/>
        </p:nvSpPr>
        <p:spPr>
          <a:xfrm>
            <a:off x="3936872" y="2990469"/>
            <a:ext cx="40068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FFFFFF"/>
                </a:solidFill>
                <a:latin typeface="Calibri"/>
                <a:cs typeface="Calibri"/>
              </a:rPr>
              <a:t>stall</a:t>
            </a:r>
            <a:endParaRPr sz="1800">
              <a:latin typeface="Calibri"/>
              <a:cs typeface="Calibri"/>
            </a:endParaRPr>
          </a:p>
        </p:txBody>
      </p:sp>
      <p:grpSp>
        <p:nvGrpSpPr>
          <p:cNvPr id="15" name="object 15"/>
          <p:cNvGrpSpPr/>
          <p:nvPr/>
        </p:nvGrpSpPr>
        <p:grpSpPr>
          <a:xfrm>
            <a:off x="5146327" y="2802124"/>
            <a:ext cx="1528445" cy="745490"/>
            <a:chOff x="5146327" y="2802124"/>
            <a:chExt cx="1528445" cy="745490"/>
          </a:xfrm>
        </p:grpSpPr>
        <p:sp>
          <p:nvSpPr>
            <p:cNvPr id="16" name="object 16"/>
            <p:cNvSpPr/>
            <p:nvPr/>
          </p:nvSpPr>
          <p:spPr>
            <a:xfrm>
              <a:off x="5152677" y="2808474"/>
              <a:ext cx="1515745" cy="732790"/>
            </a:xfrm>
            <a:custGeom>
              <a:avLst/>
              <a:gdLst/>
              <a:ahLst/>
              <a:cxnLst/>
              <a:rect l="l" t="t" r="r" b="b"/>
              <a:pathLst>
                <a:path w="1515745" h="732789">
                  <a:moveTo>
                    <a:pt x="1189371" y="0"/>
                  </a:moveTo>
                  <a:lnTo>
                    <a:pt x="1137338" y="2810"/>
                  </a:lnTo>
                  <a:lnTo>
                    <a:pt x="1088591" y="15965"/>
                  </a:lnTo>
                  <a:lnTo>
                    <a:pt x="1047081" y="39246"/>
                  </a:lnTo>
                  <a:lnTo>
                    <a:pt x="1035746" y="30540"/>
                  </a:lnTo>
                  <a:lnTo>
                    <a:pt x="1022983" y="22751"/>
                  </a:lnTo>
                  <a:lnTo>
                    <a:pt x="1008933" y="15939"/>
                  </a:lnTo>
                  <a:lnTo>
                    <a:pt x="993741" y="10163"/>
                  </a:lnTo>
                  <a:lnTo>
                    <a:pt x="946877" y="577"/>
                  </a:lnTo>
                  <a:lnTo>
                    <a:pt x="899519" y="1049"/>
                  </a:lnTo>
                  <a:lnTo>
                    <a:pt x="855045" y="10848"/>
                  </a:lnTo>
                  <a:lnTo>
                    <a:pt x="816831" y="29243"/>
                  </a:lnTo>
                  <a:lnTo>
                    <a:pt x="788255" y="55502"/>
                  </a:lnTo>
                  <a:lnTo>
                    <a:pt x="778234" y="49457"/>
                  </a:lnTo>
                  <a:lnTo>
                    <a:pt x="697608" y="22908"/>
                  </a:lnTo>
                  <a:lnTo>
                    <a:pt x="649270" y="20054"/>
                  </a:lnTo>
                  <a:lnTo>
                    <a:pt x="602089" y="25371"/>
                  </a:lnTo>
                  <a:lnTo>
                    <a:pt x="558474" y="38371"/>
                  </a:lnTo>
                  <a:lnTo>
                    <a:pt x="520836" y="58567"/>
                  </a:lnTo>
                  <a:lnTo>
                    <a:pt x="491583" y="85474"/>
                  </a:lnTo>
                  <a:lnTo>
                    <a:pt x="455922" y="74250"/>
                  </a:lnTo>
                  <a:lnTo>
                    <a:pt x="418224" y="67122"/>
                  </a:lnTo>
                  <a:lnTo>
                    <a:pt x="379265" y="64185"/>
                  </a:lnTo>
                  <a:lnTo>
                    <a:pt x="339818" y="65535"/>
                  </a:lnTo>
                  <a:lnTo>
                    <a:pt x="286781" y="74417"/>
                  </a:lnTo>
                  <a:lnTo>
                    <a:pt x="239734" y="90455"/>
                  </a:lnTo>
                  <a:lnTo>
                    <a:pt x="199892" y="112594"/>
                  </a:lnTo>
                  <a:lnTo>
                    <a:pt x="168469" y="139778"/>
                  </a:lnTo>
                  <a:lnTo>
                    <a:pt x="135744" y="205061"/>
                  </a:lnTo>
                  <a:lnTo>
                    <a:pt x="136872" y="241049"/>
                  </a:lnTo>
                  <a:lnTo>
                    <a:pt x="135602" y="243335"/>
                  </a:lnTo>
                  <a:lnTo>
                    <a:pt x="68673" y="258844"/>
                  </a:lnTo>
                  <a:lnTo>
                    <a:pt x="19651" y="292738"/>
                  </a:lnTo>
                  <a:lnTo>
                    <a:pt x="0" y="330595"/>
                  </a:lnTo>
                  <a:lnTo>
                    <a:pt x="3696" y="369192"/>
                  </a:lnTo>
                  <a:lnTo>
                    <a:pt x="28991" y="404073"/>
                  </a:lnTo>
                  <a:lnTo>
                    <a:pt x="74134" y="430787"/>
                  </a:lnTo>
                  <a:lnTo>
                    <a:pt x="54145" y="448257"/>
                  </a:lnTo>
                  <a:lnTo>
                    <a:pt x="40526" y="467966"/>
                  </a:lnTo>
                  <a:lnTo>
                    <a:pt x="33647" y="489151"/>
                  </a:lnTo>
                  <a:lnTo>
                    <a:pt x="33875" y="511051"/>
                  </a:lnTo>
                  <a:lnTo>
                    <a:pt x="52780" y="548966"/>
                  </a:lnTo>
                  <a:lnTo>
                    <a:pt x="91009" y="578154"/>
                  </a:lnTo>
                  <a:lnTo>
                    <a:pt x="143121" y="595793"/>
                  </a:lnTo>
                  <a:lnTo>
                    <a:pt x="203674" y="599062"/>
                  </a:lnTo>
                  <a:lnTo>
                    <a:pt x="206595" y="602364"/>
                  </a:lnTo>
                  <a:lnTo>
                    <a:pt x="239445" y="631361"/>
                  </a:lnTo>
                  <a:lnTo>
                    <a:pt x="279181" y="654753"/>
                  </a:lnTo>
                  <a:lnTo>
                    <a:pt x="324308" y="672290"/>
                  </a:lnTo>
                  <a:lnTo>
                    <a:pt x="373330" y="683723"/>
                  </a:lnTo>
                  <a:lnTo>
                    <a:pt x="424751" y="688804"/>
                  </a:lnTo>
                  <a:lnTo>
                    <a:pt x="477075" y="687285"/>
                  </a:lnTo>
                  <a:lnTo>
                    <a:pt x="528807" y="678917"/>
                  </a:lnTo>
                  <a:lnTo>
                    <a:pt x="578451" y="663451"/>
                  </a:lnTo>
                  <a:lnTo>
                    <a:pt x="603978" y="684487"/>
                  </a:lnTo>
                  <a:lnTo>
                    <a:pt x="634363" y="702201"/>
                  </a:lnTo>
                  <a:lnTo>
                    <a:pt x="668891" y="716225"/>
                  </a:lnTo>
                  <a:lnTo>
                    <a:pt x="706848" y="726189"/>
                  </a:lnTo>
                  <a:lnTo>
                    <a:pt x="760654" y="732623"/>
                  </a:lnTo>
                  <a:lnTo>
                    <a:pt x="813556" y="730899"/>
                  </a:lnTo>
                  <a:lnTo>
                    <a:pt x="863779" y="721647"/>
                  </a:lnTo>
                  <a:lnTo>
                    <a:pt x="909547" y="705494"/>
                  </a:lnTo>
                  <a:lnTo>
                    <a:pt x="949086" y="683070"/>
                  </a:lnTo>
                  <a:lnTo>
                    <a:pt x="980621" y="655003"/>
                  </a:lnTo>
                  <a:lnTo>
                    <a:pt x="1002377" y="621922"/>
                  </a:lnTo>
                  <a:lnTo>
                    <a:pt x="1027033" y="630524"/>
                  </a:lnTo>
                  <a:lnTo>
                    <a:pt x="1053129" y="636828"/>
                  </a:lnTo>
                  <a:lnTo>
                    <a:pt x="1080297" y="640727"/>
                  </a:lnTo>
                  <a:lnTo>
                    <a:pt x="1108168" y="642115"/>
                  </a:lnTo>
                  <a:lnTo>
                    <a:pt x="1162209" y="637647"/>
                  </a:lnTo>
                  <a:lnTo>
                    <a:pt x="1210887" y="624452"/>
                  </a:lnTo>
                  <a:lnTo>
                    <a:pt x="1252249" y="603792"/>
                  </a:lnTo>
                  <a:lnTo>
                    <a:pt x="1284340" y="576931"/>
                  </a:lnTo>
                  <a:lnTo>
                    <a:pt x="1312892" y="509654"/>
                  </a:lnTo>
                  <a:lnTo>
                    <a:pt x="1342794" y="505548"/>
                  </a:lnTo>
                  <a:lnTo>
                    <a:pt x="1398742" y="490098"/>
                  </a:lnTo>
                  <a:lnTo>
                    <a:pt x="1469096" y="449170"/>
                  </a:lnTo>
                  <a:lnTo>
                    <a:pt x="1499535" y="413900"/>
                  </a:lnTo>
                  <a:lnTo>
                    <a:pt x="1515044" y="375208"/>
                  </a:lnTo>
                  <a:lnTo>
                    <a:pt x="1515207" y="335193"/>
                  </a:lnTo>
                  <a:lnTo>
                    <a:pt x="1499609" y="295954"/>
                  </a:lnTo>
                  <a:lnTo>
                    <a:pt x="1467832" y="259591"/>
                  </a:lnTo>
                  <a:lnTo>
                    <a:pt x="1471261" y="254257"/>
                  </a:lnTo>
                  <a:lnTo>
                    <a:pt x="1474182" y="248796"/>
                  </a:lnTo>
                  <a:lnTo>
                    <a:pt x="1476468" y="243335"/>
                  </a:lnTo>
                  <a:lnTo>
                    <a:pt x="1482805" y="204035"/>
                  </a:lnTo>
                  <a:lnTo>
                    <a:pt x="1470652" y="166740"/>
                  </a:lnTo>
                  <a:lnTo>
                    <a:pt x="1442187" y="133945"/>
                  </a:lnTo>
                  <a:lnTo>
                    <a:pt x="1399585" y="108142"/>
                  </a:lnTo>
                  <a:lnTo>
                    <a:pt x="1345023" y="91824"/>
                  </a:lnTo>
                  <a:lnTo>
                    <a:pt x="1337266" y="73172"/>
                  </a:lnTo>
                  <a:lnTo>
                    <a:pt x="1324877" y="55771"/>
                  </a:lnTo>
                  <a:lnTo>
                    <a:pt x="1308179" y="40014"/>
                  </a:lnTo>
                  <a:lnTo>
                    <a:pt x="1287492" y="26292"/>
                  </a:lnTo>
                  <a:lnTo>
                    <a:pt x="1240738" y="7754"/>
                  </a:lnTo>
                  <a:lnTo>
                    <a:pt x="1189371" y="0"/>
                  </a:lnTo>
                  <a:close/>
                </a:path>
              </a:pathLst>
            </a:custGeom>
            <a:solidFill>
              <a:srgbClr val="4471C4"/>
            </a:solidFill>
          </p:spPr>
          <p:txBody>
            <a:bodyPr wrap="square" lIns="0" tIns="0" rIns="0" bIns="0" rtlCol="0"/>
            <a:lstStyle/>
            <a:p>
              <a:endParaRPr/>
            </a:p>
          </p:txBody>
        </p:sp>
        <p:sp>
          <p:nvSpPr>
            <p:cNvPr id="17" name="object 17"/>
            <p:cNvSpPr/>
            <p:nvPr/>
          </p:nvSpPr>
          <p:spPr>
            <a:xfrm>
              <a:off x="5152677" y="2808474"/>
              <a:ext cx="1515745" cy="732790"/>
            </a:xfrm>
            <a:custGeom>
              <a:avLst/>
              <a:gdLst/>
              <a:ahLst/>
              <a:cxnLst/>
              <a:rect l="l" t="t" r="r" b="b"/>
              <a:pathLst>
                <a:path w="1515745" h="732789">
                  <a:moveTo>
                    <a:pt x="136872" y="241049"/>
                  </a:moveTo>
                  <a:lnTo>
                    <a:pt x="146681" y="170952"/>
                  </a:lnTo>
                  <a:lnTo>
                    <a:pt x="199892" y="112594"/>
                  </a:lnTo>
                  <a:lnTo>
                    <a:pt x="239734" y="90455"/>
                  </a:lnTo>
                  <a:lnTo>
                    <a:pt x="286781" y="74417"/>
                  </a:lnTo>
                  <a:lnTo>
                    <a:pt x="339818" y="65535"/>
                  </a:lnTo>
                  <a:lnTo>
                    <a:pt x="379265" y="64185"/>
                  </a:lnTo>
                  <a:lnTo>
                    <a:pt x="418224" y="67122"/>
                  </a:lnTo>
                  <a:lnTo>
                    <a:pt x="455922" y="74250"/>
                  </a:lnTo>
                  <a:lnTo>
                    <a:pt x="491583" y="85474"/>
                  </a:lnTo>
                  <a:lnTo>
                    <a:pt x="520836" y="58567"/>
                  </a:lnTo>
                  <a:lnTo>
                    <a:pt x="558474" y="38371"/>
                  </a:lnTo>
                  <a:lnTo>
                    <a:pt x="602089" y="25371"/>
                  </a:lnTo>
                  <a:lnTo>
                    <a:pt x="649270" y="20054"/>
                  </a:lnTo>
                  <a:lnTo>
                    <a:pt x="697608" y="22908"/>
                  </a:lnTo>
                  <a:lnTo>
                    <a:pt x="744694" y="34420"/>
                  </a:lnTo>
                  <a:lnTo>
                    <a:pt x="788255" y="55502"/>
                  </a:lnTo>
                  <a:lnTo>
                    <a:pt x="816831" y="29243"/>
                  </a:lnTo>
                  <a:lnTo>
                    <a:pt x="855045" y="10848"/>
                  </a:lnTo>
                  <a:lnTo>
                    <a:pt x="899519" y="1049"/>
                  </a:lnTo>
                  <a:lnTo>
                    <a:pt x="946877" y="577"/>
                  </a:lnTo>
                  <a:lnTo>
                    <a:pt x="993741" y="10163"/>
                  </a:lnTo>
                  <a:lnTo>
                    <a:pt x="1008933" y="15939"/>
                  </a:lnTo>
                  <a:lnTo>
                    <a:pt x="1022983" y="22751"/>
                  </a:lnTo>
                  <a:lnTo>
                    <a:pt x="1035746" y="30540"/>
                  </a:lnTo>
                  <a:lnTo>
                    <a:pt x="1047081" y="39246"/>
                  </a:lnTo>
                  <a:lnTo>
                    <a:pt x="1088591" y="15965"/>
                  </a:lnTo>
                  <a:lnTo>
                    <a:pt x="1137338" y="2810"/>
                  </a:lnTo>
                  <a:lnTo>
                    <a:pt x="1189371" y="0"/>
                  </a:lnTo>
                  <a:lnTo>
                    <a:pt x="1240738" y="7754"/>
                  </a:lnTo>
                  <a:lnTo>
                    <a:pt x="1287492" y="26292"/>
                  </a:lnTo>
                  <a:lnTo>
                    <a:pt x="1324877" y="55771"/>
                  </a:lnTo>
                  <a:lnTo>
                    <a:pt x="1345023" y="91824"/>
                  </a:lnTo>
                  <a:lnTo>
                    <a:pt x="1399585" y="108142"/>
                  </a:lnTo>
                  <a:lnTo>
                    <a:pt x="1442187" y="133945"/>
                  </a:lnTo>
                  <a:lnTo>
                    <a:pt x="1470652" y="166740"/>
                  </a:lnTo>
                  <a:lnTo>
                    <a:pt x="1482805" y="204035"/>
                  </a:lnTo>
                  <a:lnTo>
                    <a:pt x="1476468" y="243335"/>
                  </a:lnTo>
                  <a:lnTo>
                    <a:pt x="1474182" y="248796"/>
                  </a:lnTo>
                  <a:lnTo>
                    <a:pt x="1471261" y="254257"/>
                  </a:lnTo>
                  <a:lnTo>
                    <a:pt x="1467832" y="259591"/>
                  </a:lnTo>
                  <a:lnTo>
                    <a:pt x="1499609" y="295954"/>
                  </a:lnTo>
                  <a:lnTo>
                    <a:pt x="1515207" y="335193"/>
                  </a:lnTo>
                  <a:lnTo>
                    <a:pt x="1515044" y="375208"/>
                  </a:lnTo>
                  <a:lnTo>
                    <a:pt x="1499535" y="413900"/>
                  </a:lnTo>
                  <a:lnTo>
                    <a:pt x="1469096" y="449170"/>
                  </a:lnTo>
                  <a:lnTo>
                    <a:pt x="1424144" y="478920"/>
                  </a:lnTo>
                  <a:lnTo>
                    <a:pt x="1371518" y="499001"/>
                  </a:lnTo>
                  <a:lnTo>
                    <a:pt x="1312892" y="509654"/>
                  </a:lnTo>
                  <a:lnTo>
                    <a:pt x="1305206" y="545130"/>
                  </a:lnTo>
                  <a:lnTo>
                    <a:pt x="1252249" y="603792"/>
                  </a:lnTo>
                  <a:lnTo>
                    <a:pt x="1210887" y="624452"/>
                  </a:lnTo>
                  <a:lnTo>
                    <a:pt x="1162209" y="637647"/>
                  </a:lnTo>
                  <a:lnTo>
                    <a:pt x="1108168" y="642115"/>
                  </a:lnTo>
                  <a:lnTo>
                    <a:pt x="1080297" y="640727"/>
                  </a:lnTo>
                  <a:lnTo>
                    <a:pt x="1053129" y="636828"/>
                  </a:lnTo>
                  <a:lnTo>
                    <a:pt x="1027033" y="630524"/>
                  </a:lnTo>
                  <a:lnTo>
                    <a:pt x="1002377" y="621922"/>
                  </a:lnTo>
                  <a:lnTo>
                    <a:pt x="980621" y="655003"/>
                  </a:lnTo>
                  <a:lnTo>
                    <a:pt x="949086" y="683070"/>
                  </a:lnTo>
                  <a:lnTo>
                    <a:pt x="909547" y="705494"/>
                  </a:lnTo>
                  <a:lnTo>
                    <a:pt x="863779" y="721647"/>
                  </a:lnTo>
                  <a:lnTo>
                    <a:pt x="813556" y="730899"/>
                  </a:lnTo>
                  <a:lnTo>
                    <a:pt x="760654" y="732623"/>
                  </a:lnTo>
                  <a:lnTo>
                    <a:pt x="706848" y="726189"/>
                  </a:lnTo>
                  <a:lnTo>
                    <a:pt x="668891" y="716225"/>
                  </a:lnTo>
                  <a:lnTo>
                    <a:pt x="634363" y="702201"/>
                  </a:lnTo>
                  <a:lnTo>
                    <a:pt x="603978" y="684487"/>
                  </a:lnTo>
                  <a:lnTo>
                    <a:pt x="578451" y="663451"/>
                  </a:lnTo>
                  <a:lnTo>
                    <a:pt x="528807" y="678917"/>
                  </a:lnTo>
                  <a:lnTo>
                    <a:pt x="477075" y="687285"/>
                  </a:lnTo>
                  <a:lnTo>
                    <a:pt x="424751" y="688804"/>
                  </a:lnTo>
                  <a:lnTo>
                    <a:pt x="373330" y="683723"/>
                  </a:lnTo>
                  <a:lnTo>
                    <a:pt x="324308" y="672290"/>
                  </a:lnTo>
                  <a:lnTo>
                    <a:pt x="279181" y="654753"/>
                  </a:lnTo>
                  <a:lnTo>
                    <a:pt x="239445" y="631361"/>
                  </a:lnTo>
                  <a:lnTo>
                    <a:pt x="206595" y="602364"/>
                  </a:lnTo>
                  <a:lnTo>
                    <a:pt x="204690" y="600205"/>
                  </a:lnTo>
                  <a:lnTo>
                    <a:pt x="203674" y="599062"/>
                  </a:lnTo>
                  <a:lnTo>
                    <a:pt x="143121" y="595793"/>
                  </a:lnTo>
                  <a:lnTo>
                    <a:pt x="91009" y="578154"/>
                  </a:lnTo>
                  <a:lnTo>
                    <a:pt x="52780" y="548966"/>
                  </a:lnTo>
                  <a:lnTo>
                    <a:pt x="33875" y="511051"/>
                  </a:lnTo>
                  <a:lnTo>
                    <a:pt x="33647" y="489151"/>
                  </a:lnTo>
                  <a:lnTo>
                    <a:pt x="40526" y="467966"/>
                  </a:lnTo>
                  <a:lnTo>
                    <a:pt x="54145" y="448257"/>
                  </a:lnTo>
                  <a:lnTo>
                    <a:pt x="74134" y="430787"/>
                  </a:lnTo>
                  <a:lnTo>
                    <a:pt x="28991" y="404073"/>
                  </a:lnTo>
                  <a:lnTo>
                    <a:pt x="3696" y="369192"/>
                  </a:lnTo>
                  <a:lnTo>
                    <a:pt x="0" y="330595"/>
                  </a:lnTo>
                  <a:lnTo>
                    <a:pt x="19651" y="292738"/>
                  </a:lnTo>
                  <a:lnTo>
                    <a:pt x="41304" y="273749"/>
                  </a:lnTo>
                  <a:lnTo>
                    <a:pt x="68673" y="258844"/>
                  </a:lnTo>
                  <a:lnTo>
                    <a:pt x="100518" y="248536"/>
                  </a:lnTo>
                  <a:lnTo>
                    <a:pt x="135602" y="243335"/>
                  </a:lnTo>
                  <a:lnTo>
                    <a:pt x="136872" y="241049"/>
                  </a:lnTo>
                  <a:close/>
                </a:path>
                <a:path w="1515745" h="732789">
                  <a:moveTo>
                    <a:pt x="164685" y="441455"/>
                  </a:moveTo>
                  <a:lnTo>
                    <a:pt x="141489" y="441439"/>
                  </a:lnTo>
                  <a:lnTo>
                    <a:pt x="118663" y="439137"/>
                  </a:lnTo>
                  <a:lnTo>
                    <a:pt x="96623" y="434597"/>
                  </a:lnTo>
                  <a:lnTo>
                    <a:pt x="75785" y="427866"/>
                  </a:lnTo>
                </a:path>
                <a:path w="1515745" h="732789">
                  <a:moveTo>
                    <a:pt x="243171" y="589410"/>
                  </a:moveTo>
                  <a:lnTo>
                    <a:pt x="233721" y="591672"/>
                  </a:lnTo>
                  <a:lnTo>
                    <a:pt x="224057" y="593505"/>
                  </a:lnTo>
                  <a:lnTo>
                    <a:pt x="214203" y="594910"/>
                  </a:lnTo>
                  <a:lnTo>
                    <a:pt x="204182" y="595887"/>
                  </a:lnTo>
                </a:path>
                <a:path w="1515745" h="732789">
                  <a:moveTo>
                    <a:pt x="578324" y="660530"/>
                  </a:moveTo>
                  <a:lnTo>
                    <a:pt x="571583" y="653459"/>
                  </a:lnTo>
                  <a:lnTo>
                    <a:pt x="565449" y="646163"/>
                  </a:lnTo>
                  <a:lnTo>
                    <a:pt x="559911" y="638652"/>
                  </a:lnTo>
                  <a:lnTo>
                    <a:pt x="554956" y="630939"/>
                  </a:lnTo>
                </a:path>
                <a:path w="1515745" h="732789">
                  <a:moveTo>
                    <a:pt x="1011775" y="586870"/>
                  </a:moveTo>
                  <a:lnTo>
                    <a:pt x="1010469" y="595109"/>
                  </a:lnTo>
                  <a:lnTo>
                    <a:pt x="1008473" y="603253"/>
                  </a:lnTo>
                  <a:lnTo>
                    <a:pt x="1005810" y="611301"/>
                  </a:lnTo>
                  <a:lnTo>
                    <a:pt x="1002504" y="619255"/>
                  </a:lnTo>
                </a:path>
                <a:path w="1515745" h="732789">
                  <a:moveTo>
                    <a:pt x="1197957" y="386718"/>
                  </a:moveTo>
                  <a:lnTo>
                    <a:pt x="1245550" y="407879"/>
                  </a:lnTo>
                  <a:lnTo>
                    <a:pt x="1281618" y="436375"/>
                  </a:lnTo>
                  <a:lnTo>
                    <a:pt x="1304399" y="470299"/>
                  </a:lnTo>
                  <a:lnTo>
                    <a:pt x="1312130" y="507749"/>
                  </a:lnTo>
                </a:path>
                <a:path w="1515745" h="732789">
                  <a:moveTo>
                    <a:pt x="1467197" y="257686"/>
                  </a:moveTo>
                  <a:lnTo>
                    <a:pt x="1457525" y="270451"/>
                  </a:lnTo>
                  <a:lnTo>
                    <a:pt x="1445734" y="282371"/>
                  </a:lnTo>
                  <a:lnTo>
                    <a:pt x="1431942" y="293315"/>
                  </a:lnTo>
                  <a:lnTo>
                    <a:pt x="1416270" y="303152"/>
                  </a:lnTo>
                </a:path>
                <a:path w="1515745" h="732789">
                  <a:moveTo>
                    <a:pt x="1345150" y="89284"/>
                  </a:moveTo>
                  <a:lnTo>
                    <a:pt x="1347182" y="96396"/>
                  </a:lnTo>
                  <a:lnTo>
                    <a:pt x="1348071" y="103508"/>
                  </a:lnTo>
                  <a:lnTo>
                    <a:pt x="1347817" y="110747"/>
                  </a:lnTo>
                </a:path>
                <a:path w="1515745" h="732789">
                  <a:moveTo>
                    <a:pt x="1020665" y="64265"/>
                  </a:moveTo>
                  <a:lnTo>
                    <a:pt x="1026019" y="56980"/>
                  </a:lnTo>
                  <a:lnTo>
                    <a:pt x="1032158" y="49993"/>
                  </a:lnTo>
                  <a:lnTo>
                    <a:pt x="1039060" y="43316"/>
                  </a:lnTo>
                  <a:lnTo>
                    <a:pt x="1046700" y="36960"/>
                  </a:lnTo>
                </a:path>
                <a:path w="1515745" h="732789">
                  <a:moveTo>
                    <a:pt x="777206" y="77346"/>
                  </a:moveTo>
                  <a:lnTo>
                    <a:pt x="779492" y="71226"/>
                  </a:lnTo>
                  <a:lnTo>
                    <a:pt x="782349" y="65249"/>
                  </a:lnTo>
                  <a:lnTo>
                    <a:pt x="785778" y="59415"/>
                  </a:lnTo>
                  <a:lnTo>
                    <a:pt x="789779" y="53724"/>
                  </a:lnTo>
                </a:path>
                <a:path w="1515745" h="732789">
                  <a:moveTo>
                    <a:pt x="491329" y="85347"/>
                  </a:moveTo>
                  <a:lnTo>
                    <a:pt x="503545" y="90347"/>
                  </a:lnTo>
                  <a:lnTo>
                    <a:pt x="515237" y="95824"/>
                  </a:lnTo>
                  <a:lnTo>
                    <a:pt x="526405" y="101777"/>
                  </a:lnTo>
                  <a:lnTo>
                    <a:pt x="537049" y="108207"/>
                  </a:lnTo>
                </a:path>
                <a:path w="1515745" h="732789">
                  <a:moveTo>
                    <a:pt x="144873" y="265179"/>
                  </a:moveTo>
                  <a:lnTo>
                    <a:pt x="142301" y="259229"/>
                  </a:lnTo>
                  <a:lnTo>
                    <a:pt x="140110" y="253209"/>
                  </a:lnTo>
                  <a:lnTo>
                    <a:pt x="138301" y="247141"/>
                  </a:lnTo>
                  <a:lnTo>
                    <a:pt x="136872" y="241049"/>
                  </a:lnTo>
                </a:path>
              </a:pathLst>
            </a:custGeom>
            <a:ln w="12700">
              <a:solidFill>
                <a:srgbClr val="2E528F"/>
              </a:solidFill>
            </a:ln>
          </p:spPr>
          <p:txBody>
            <a:bodyPr wrap="square" lIns="0" tIns="0" rIns="0" bIns="0" rtlCol="0"/>
            <a:lstStyle/>
            <a:p>
              <a:endParaRPr/>
            </a:p>
          </p:txBody>
        </p:sp>
      </p:grpSp>
      <p:sp>
        <p:nvSpPr>
          <p:cNvPr id="18" name="object 18"/>
          <p:cNvSpPr txBox="1"/>
          <p:nvPr/>
        </p:nvSpPr>
        <p:spPr>
          <a:xfrm>
            <a:off x="5658358" y="2990850"/>
            <a:ext cx="40068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FFFFFF"/>
                </a:solidFill>
                <a:latin typeface="Calibri"/>
                <a:cs typeface="Calibri"/>
              </a:rPr>
              <a:t>stall</a:t>
            </a:r>
            <a:endParaRPr sz="1800">
              <a:latin typeface="Calibri"/>
              <a:cs typeface="Calibri"/>
            </a:endParaRPr>
          </a:p>
        </p:txBody>
      </p:sp>
      <p:sp>
        <p:nvSpPr>
          <p:cNvPr id="19" name="object 19"/>
          <p:cNvSpPr txBox="1"/>
          <p:nvPr/>
        </p:nvSpPr>
        <p:spPr>
          <a:xfrm>
            <a:off x="3532123" y="4772914"/>
            <a:ext cx="387604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2</a:t>
            </a:r>
            <a:r>
              <a:rPr sz="2400" b="1" spc="-25" dirty="0">
                <a:latin typeface="Calibri"/>
                <a:cs typeface="Calibri"/>
              </a:rPr>
              <a:t> </a:t>
            </a:r>
            <a:r>
              <a:rPr sz="2400" b="1" dirty="0">
                <a:latin typeface="Calibri"/>
                <a:cs typeface="Calibri"/>
              </a:rPr>
              <a:t>pipeline</a:t>
            </a:r>
            <a:r>
              <a:rPr sz="2400" b="1" spc="-15" dirty="0">
                <a:latin typeface="Calibri"/>
                <a:cs typeface="Calibri"/>
              </a:rPr>
              <a:t> </a:t>
            </a:r>
            <a:r>
              <a:rPr sz="2400" b="1" dirty="0">
                <a:latin typeface="Calibri"/>
                <a:cs typeface="Calibri"/>
              </a:rPr>
              <a:t>bubbles</a:t>
            </a:r>
            <a:r>
              <a:rPr sz="2400" b="1" spc="5" dirty="0">
                <a:latin typeface="Calibri"/>
                <a:cs typeface="Calibri"/>
              </a:rPr>
              <a:t> </a:t>
            </a:r>
            <a:r>
              <a:rPr sz="2400" b="1" dirty="0">
                <a:latin typeface="Calibri"/>
                <a:cs typeface="Calibri"/>
              </a:rPr>
              <a:t>per</a:t>
            </a:r>
            <a:r>
              <a:rPr sz="2400" b="1" spc="-15" dirty="0">
                <a:latin typeface="Calibri"/>
                <a:cs typeface="Calibri"/>
              </a:rPr>
              <a:t> </a:t>
            </a:r>
            <a:r>
              <a:rPr sz="2400" b="1" spc="-10" dirty="0">
                <a:latin typeface="Calibri"/>
                <a:cs typeface="Calibri"/>
              </a:rPr>
              <a:t>branch!</a:t>
            </a:r>
            <a:endParaRPr sz="2400">
              <a:latin typeface="Calibri"/>
              <a:cs typeface="Calibri"/>
            </a:endParaRPr>
          </a:p>
        </p:txBody>
      </p:sp>
      <p:sp>
        <p:nvSpPr>
          <p:cNvPr id="20" name="object 20"/>
          <p:cNvSpPr txBox="1"/>
          <p:nvPr/>
        </p:nvSpPr>
        <p:spPr>
          <a:xfrm>
            <a:off x="1521967" y="3173729"/>
            <a:ext cx="16637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sub</a:t>
            </a:r>
            <a:r>
              <a:rPr sz="1800" spc="-30" dirty="0">
                <a:latin typeface="Courier New"/>
                <a:cs typeface="Courier New"/>
              </a:rPr>
              <a:t> </a:t>
            </a:r>
            <a:r>
              <a:rPr sz="1800" dirty="0">
                <a:latin typeface="Courier New"/>
                <a:cs typeface="Courier New"/>
              </a:rPr>
              <a:t>x6</a:t>
            </a:r>
            <a:r>
              <a:rPr sz="1800" spc="-20" dirty="0">
                <a:latin typeface="Courier New"/>
                <a:cs typeface="Courier New"/>
              </a:rPr>
              <a:t> </a:t>
            </a:r>
            <a:r>
              <a:rPr sz="1800" dirty="0">
                <a:latin typeface="Courier New"/>
                <a:cs typeface="Courier New"/>
              </a:rPr>
              <a:t>x5</a:t>
            </a:r>
            <a:r>
              <a:rPr sz="1800" spc="-25" dirty="0">
                <a:latin typeface="Courier New"/>
                <a:cs typeface="Courier New"/>
              </a:rPr>
              <a:t> x4</a:t>
            </a:r>
            <a:endParaRPr sz="1800">
              <a:latin typeface="Courier New"/>
              <a:cs typeface="Courier New"/>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a:spLocks noGrp="1"/>
          </p:cNvSpPr>
          <p:nvPr>
            <p:ph type="title"/>
          </p:nvPr>
        </p:nvSpPr>
        <p:spPr>
          <a:prstGeom prst="rect">
            <a:avLst/>
          </a:prstGeom>
        </p:spPr>
        <p:txBody>
          <a:bodyPr vert="horz" wrap="square" lIns="0" tIns="13335" rIns="0" bIns="0" rtlCol="0">
            <a:spAutoFit/>
          </a:bodyPr>
          <a:lstStyle/>
          <a:p>
            <a:pPr marL="12700">
              <a:lnSpc>
                <a:spcPts val="5145"/>
              </a:lnSpc>
              <a:spcBef>
                <a:spcPts val="105"/>
              </a:spcBef>
            </a:pPr>
            <a:r>
              <a:rPr dirty="0"/>
              <a:t>Example:</a:t>
            </a:r>
            <a:r>
              <a:rPr spc="-95" dirty="0"/>
              <a:t> </a:t>
            </a:r>
            <a:r>
              <a:rPr dirty="0"/>
              <a:t>Pipelined</a:t>
            </a:r>
            <a:r>
              <a:rPr spc="-70" dirty="0"/>
              <a:t> </a:t>
            </a:r>
            <a:r>
              <a:rPr dirty="0"/>
              <a:t>Execution</a:t>
            </a:r>
            <a:r>
              <a:rPr spc="-75" dirty="0"/>
              <a:t> </a:t>
            </a:r>
            <a:r>
              <a:rPr dirty="0"/>
              <a:t>w/</a:t>
            </a:r>
            <a:r>
              <a:rPr spc="-75" dirty="0"/>
              <a:t> </a:t>
            </a:r>
            <a:r>
              <a:rPr spc="-10" dirty="0"/>
              <a:t>Branch</a:t>
            </a:r>
          </a:p>
          <a:p>
            <a:pPr marL="12700">
              <a:lnSpc>
                <a:spcPts val="3465"/>
              </a:lnSpc>
            </a:pPr>
            <a:r>
              <a:rPr sz="3000" dirty="0"/>
              <a:t>Option</a:t>
            </a:r>
            <a:r>
              <a:rPr sz="3000" spc="-20" dirty="0"/>
              <a:t> </a:t>
            </a:r>
            <a:r>
              <a:rPr sz="3000" dirty="0"/>
              <a:t>#1:</a:t>
            </a:r>
            <a:r>
              <a:rPr sz="3000" spc="-15" dirty="0"/>
              <a:t> </a:t>
            </a:r>
            <a:r>
              <a:rPr sz="3000" dirty="0"/>
              <a:t>Stall</a:t>
            </a:r>
            <a:r>
              <a:rPr sz="3000" spc="-15" dirty="0"/>
              <a:t> </a:t>
            </a:r>
            <a:r>
              <a:rPr sz="3000" dirty="0"/>
              <a:t>on</a:t>
            </a:r>
            <a:r>
              <a:rPr sz="3000" spc="-15" dirty="0"/>
              <a:t> </a:t>
            </a:r>
            <a:r>
              <a:rPr sz="3000" spc="-10" dirty="0"/>
              <a:t>Branch</a:t>
            </a:r>
            <a:endParaRPr sz="3000"/>
          </a:p>
        </p:txBody>
      </p:sp>
      <p:sp>
        <p:nvSpPr>
          <p:cNvPr id="10" name="object 10"/>
          <p:cNvSpPr txBox="1"/>
          <p:nvPr/>
        </p:nvSpPr>
        <p:spPr>
          <a:xfrm>
            <a:off x="6879717" y="3148076"/>
            <a:ext cx="23463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beq</a:t>
            </a:r>
            <a:r>
              <a:rPr sz="1800" spc="-35" dirty="0">
                <a:latin typeface="Courier New"/>
                <a:cs typeface="Courier New"/>
              </a:rPr>
              <a:t> </a:t>
            </a:r>
            <a:r>
              <a:rPr sz="1800" dirty="0">
                <a:latin typeface="Courier New"/>
                <a:cs typeface="Courier New"/>
              </a:rPr>
              <a:t>x16</a:t>
            </a:r>
            <a:r>
              <a:rPr sz="1800" spc="-30" dirty="0">
                <a:latin typeface="Courier New"/>
                <a:cs typeface="Courier New"/>
              </a:rPr>
              <a:t> </a:t>
            </a:r>
            <a:r>
              <a:rPr sz="1800" dirty="0">
                <a:latin typeface="Courier New"/>
                <a:cs typeface="Courier New"/>
              </a:rPr>
              <a:t>x12</a:t>
            </a:r>
            <a:r>
              <a:rPr sz="1800" spc="-30" dirty="0">
                <a:latin typeface="Courier New"/>
                <a:cs typeface="Courier New"/>
              </a:rPr>
              <a:t> </a:t>
            </a:r>
            <a:r>
              <a:rPr sz="1800" spc="-20" dirty="0">
                <a:latin typeface="Courier New"/>
                <a:cs typeface="Courier New"/>
              </a:rPr>
              <a:t>PC+12</a:t>
            </a:r>
            <a:endParaRPr sz="1800">
              <a:latin typeface="Courier New"/>
              <a:cs typeface="Courier New"/>
            </a:endParaRPr>
          </a:p>
        </p:txBody>
      </p:sp>
      <p:grpSp>
        <p:nvGrpSpPr>
          <p:cNvPr id="11" name="object 11"/>
          <p:cNvGrpSpPr/>
          <p:nvPr/>
        </p:nvGrpSpPr>
        <p:grpSpPr>
          <a:xfrm>
            <a:off x="3425731" y="2802179"/>
            <a:ext cx="1528445" cy="744220"/>
            <a:chOff x="3425731" y="2802179"/>
            <a:chExt cx="1528445" cy="744220"/>
          </a:xfrm>
        </p:grpSpPr>
        <p:sp>
          <p:nvSpPr>
            <p:cNvPr id="12" name="object 12"/>
            <p:cNvSpPr/>
            <p:nvPr/>
          </p:nvSpPr>
          <p:spPr>
            <a:xfrm>
              <a:off x="3432081" y="2808529"/>
              <a:ext cx="1515745" cy="731520"/>
            </a:xfrm>
            <a:custGeom>
              <a:avLst/>
              <a:gdLst/>
              <a:ahLst/>
              <a:cxnLst/>
              <a:rect l="l" t="t" r="r" b="b"/>
              <a:pathLst>
                <a:path w="1515745" h="731520">
                  <a:moveTo>
                    <a:pt x="1189371" y="0"/>
                  </a:moveTo>
                  <a:lnTo>
                    <a:pt x="1137338" y="2791"/>
                  </a:lnTo>
                  <a:lnTo>
                    <a:pt x="1088591" y="15922"/>
                  </a:lnTo>
                  <a:lnTo>
                    <a:pt x="1047081" y="39191"/>
                  </a:lnTo>
                  <a:lnTo>
                    <a:pt x="1035746" y="30414"/>
                  </a:lnTo>
                  <a:lnTo>
                    <a:pt x="1022983" y="22601"/>
                  </a:lnTo>
                  <a:lnTo>
                    <a:pt x="1008933" y="15813"/>
                  </a:lnTo>
                  <a:lnTo>
                    <a:pt x="993741" y="10108"/>
                  </a:lnTo>
                  <a:lnTo>
                    <a:pt x="946877" y="521"/>
                  </a:lnTo>
                  <a:lnTo>
                    <a:pt x="899519" y="986"/>
                  </a:lnTo>
                  <a:lnTo>
                    <a:pt x="855045" y="10766"/>
                  </a:lnTo>
                  <a:lnTo>
                    <a:pt x="816831" y="29123"/>
                  </a:lnTo>
                  <a:lnTo>
                    <a:pt x="788255" y="55320"/>
                  </a:lnTo>
                  <a:lnTo>
                    <a:pt x="778234" y="49275"/>
                  </a:lnTo>
                  <a:lnTo>
                    <a:pt x="697608" y="22779"/>
                  </a:lnTo>
                  <a:lnTo>
                    <a:pt x="649270" y="19957"/>
                  </a:lnTo>
                  <a:lnTo>
                    <a:pt x="602089" y="25284"/>
                  </a:lnTo>
                  <a:lnTo>
                    <a:pt x="558474" y="38273"/>
                  </a:lnTo>
                  <a:lnTo>
                    <a:pt x="520836" y="58438"/>
                  </a:lnTo>
                  <a:lnTo>
                    <a:pt x="491583" y="85292"/>
                  </a:lnTo>
                  <a:lnTo>
                    <a:pt x="455922" y="74068"/>
                  </a:lnTo>
                  <a:lnTo>
                    <a:pt x="418224" y="66940"/>
                  </a:lnTo>
                  <a:lnTo>
                    <a:pt x="379265" y="64003"/>
                  </a:lnTo>
                  <a:lnTo>
                    <a:pt x="339818" y="65353"/>
                  </a:lnTo>
                  <a:lnTo>
                    <a:pt x="286781" y="74221"/>
                  </a:lnTo>
                  <a:lnTo>
                    <a:pt x="239734" y="90220"/>
                  </a:lnTo>
                  <a:lnTo>
                    <a:pt x="199892" y="112302"/>
                  </a:lnTo>
                  <a:lnTo>
                    <a:pt x="168469" y="139418"/>
                  </a:lnTo>
                  <a:lnTo>
                    <a:pt x="135744" y="204559"/>
                  </a:lnTo>
                  <a:lnTo>
                    <a:pt x="136872" y="240486"/>
                  </a:lnTo>
                  <a:lnTo>
                    <a:pt x="135602" y="242772"/>
                  </a:lnTo>
                  <a:lnTo>
                    <a:pt x="68673" y="258266"/>
                  </a:lnTo>
                  <a:lnTo>
                    <a:pt x="19651" y="292048"/>
                  </a:lnTo>
                  <a:lnTo>
                    <a:pt x="0" y="329864"/>
                  </a:lnTo>
                  <a:lnTo>
                    <a:pt x="3696" y="368359"/>
                  </a:lnTo>
                  <a:lnTo>
                    <a:pt x="28991" y="403115"/>
                  </a:lnTo>
                  <a:lnTo>
                    <a:pt x="74134" y="429716"/>
                  </a:lnTo>
                  <a:lnTo>
                    <a:pt x="54145" y="447240"/>
                  </a:lnTo>
                  <a:lnTo>
                    <a:pt x="40526" y="466943"/>
                  </a:lnTo>
                  <a:lnTo>
                    <a:pt x="33647" y="488098"/>
                  </a:lnTo>
                  <a:lnTo>
                    <a:pt x="33875" y="509980"/>
                  </a:lnTo>
                  <a:lnTo>
                    <a:pt x="52780" y="547748"/>
                  </a:lnTo>
                  <a:lnTo>
                    <a:pt x="91009" y="576861"/>
                  </a:lnTo>
                  <a:lnTo>
                    <a:pt x="143121" y="594472"/>
                  </a:lnTo>
                  <a:lnTo>
                    <a:pt x="203674" y="597737"/>
                  </a:lnTo>
                  <a:lnTo>
                    <a:pt x="206595" y="601039"/>
                  </a:lnTo>
                  <a:lnTo>
                    <a:pt x="239445" y="629989"/>
                  </a:lnTo>
                  <a:lnTo>
                    <a:pt x="279181" y="653337"/>
                  </a:lnTo>
                  <a:lnTo>
                    <a:pt x="324308" y="670835"/>
                  </a:lnTo>
                  <a:lnTo>
                    <a:pt x="373330" y="682239"/>
                  </a:lnTo>
                  <a:lnTo>
                    <a:pt x="424751" y="687303"/>
                  </a:lnTo>
                  <a:lnTo>
                    <a:pt x="477075" y="685781"/>
                  </a:lnTo>
                  <a:lnTo>
                    <a:pt x="528807" y="677428"/>
                  </a:lnTo>
                  <a:lnTo>
                    <a:pt x="578451" y="661999"/>
                  </a:lnTo>
                  <a:lnTo>
                    <a:pt x="603978" y="683015"/>
                  </a:lnTo>
                  <a:lnTo>
                    <a:pt x="634363" y="700686"/>
                  </a:lnTo>
                  <a:lnTo>
                    <a:pt x="668891" y="714666"/>
                  </a:lnTo>
                  <a:lnTo>
                    <a:pt x="706848" y="724610"/>
                  </a:lnTo>
                  <a:lnTo>
                    <a:pt x="760654" y="731051"/>
                  </a:lnTo>
                  <a:lnTo>
                    <a:pt x="813556" y="729345"/>
                  </a:lnTo>
                  <a:lnTo>
                    <a:pt x="863779" y="720118"/>
                  </a:lnTo>
                  <a:lnTo>
                    <a:pt x="909547" y="703992"/>
                  </a:lnTo>
                  <a:lnTo>
                    <a:pt x="949086" y="681593"/>
                  </a:lnTo>
                  <a:lnTo>
                    <a:pt x="980621" y="653544"/>
                  </a:lnTo>
                  <a:lnTo>
                    <a:pt x="1002377" y="620470"/>
                  </a:lnTo>
                  <a:lnTo>
                    <a:pt x="1027033" y="629128"/>
                  </a:lnTo>
                  <a:lnTo>
                    <a:pt x="1053129" y="635440"/>
                  </a:lnTo>
                  <a:lnTo>
                    <a:pt x="1080297" y="639347"/>
                  </a:lnTo>
                  <a:lnTo>
                    <a:pt x="1108168" y="640790"/>
                  </a:lnTo>
                  <a:lnTo>
                    <a:pt x="1162209" y="636279"/>
                  </a:lnTo>
                  <a:lnTo>
                    <a:pt x="1210887" y="623080"/>
                  </a:lnTo>
                  <a:lnTo>
                    <a:pt x="1252249" y="602452"/>
                  </a:lnTo>
                  <a:lnTo>
                    <a:pt x="1284340" y="575653"/>
                  </a:lnTo>
                  <a:lnTo>
                    <a:pt x="1312892" y="508583"/>
                  </a:lnTo>
                  <a:lnTo>
                    <a:pt x="1342794" y="504477"/>
                  </a:lnTo>
                  <a:lnTo>
                    <a:pt x="1398742" y="489027"/>
                  </a:lnTo>
                  <a:lnTo>
                    <a:pt x="1469096" y="448172"/>
                  </a:lnTo>
                  <a:lnTo>
                    <a:pt x="1499535" y="412985"/>
                  </a:lnTo>
                  <a:lnTo>
                    <a:pt x="1515044" y="374375"/>
                  </a:lnTo>
                  <a:lnTo>
                    <a:pt x="1515207" y="334433"/>
                  </a:lnTo>
                  <a:lnTo>
                    <a:pt x="1499609" y="295245"/>
                  </a:lnTo>
                  <a:lnTo>
                    <a:pt x="1467832" y="258901"/>
                  </a:lnTo>
                  <a:lnTo>
                    <a:pt x="1471261" y="253694"/>
                  </a:lnTo>
                  <a:lnTo>
                    <a:pt x="1474182" y="248233"/>
                  </a:lnTo>
                  <a:lnTo>
                    <a:pt x="1476468" y="242772"/>
                  </a:lnTo>
                  <a:lnTo>
                    <a:pt x="1482805" y="203547"/>
                  </a:lnTo>
                  <a:lnTo>
                    <a:pt x="1470652" y="166322"/>
                  </a:lnTo>
                  <a:lnTo>
                    <a:pt x="1442187" y="133583"/>
                  </a:lnTo>
                  <a:lnTo>
                    <a:pt x="1399585" y="107818"/>
                  </a:lnTo>
                  <a:lnTo>
                    <a:pt x="1345023" y="91515"/>
                  </a:lnTo>
                  <a:lnTo>
                    <a:pt x="1337266" y="72957"/>
                  </a:lnTo>
                  <a:lnTo>
                    <a:pt x="1324877" y="55637"/>
                  </a:lnTo>
                  <a:lnTo>
                    <a:pt x="1308179" y="39937"/>
                  </a:lnTo>
                  <a:lnTo>
                    <a:pt x="1287492" y="26237"/>
                  </a:lnTo>
                  <a:lnTo>
                    <a:pt x="1240738" y="7748"/>
                  </a:lnTo>
                  <a:lnTo>
                    <a:pt x="1189371" y="0"/>
                  </a:lnTo>
                  <a:close/>
                </a:path>
              </a:pathLst>
            </a:custGeom>
            <a:solidFill>
              <a:srgbClr val="4471C4"/>
            </a:solidFill>
          </p:spPr>
          <p:txBody>
            <a:bodyPr wrap="square" lIns="0" tIns="0" rIns="0" bIns="0" rtlCol="0"/>
            <a:lstStyle/>
            <a:p>
              <a:endParaRPr/>
            </a:p>
          </p:txBody>
        </p:sp>
        <p:sp>
          <p:nvSpPr>
            <p:cNvPr id="13" name="object 13"/>
            <p:cNvSpPr/>
            <p:nvPr/>
          </p:nvSpPr>
          <p:spPr>
            <a:xfrm>
              <a:off x="3432081" y="2808529"/>
              <a:ext cx="1515745" cy="731520"/>
            </a:xfrm>
            <a:custGeom>
              <a:avLst/>
              <a:gdLst/>
              <a:ahLst/>
              <a:cxnLst/>
              <a:rect l="l" t="t" r="r" b="b"/>
              <a:pathLst>
                <a:path w="1515745" h="731520">
                  <a:moveTo>
                    <a:pt x="136872" y="240486"/>
                  </a:moveTo>
                  <a:lnTo>
                    <a:pt x="146681" y="170520"/>
                  </a:lnTo>
                  <a:lnTo>
                    <a:pt x="199892" y="112302"/>
                  </a:lnTo>
                  <a:lnTo>
                    <a:pt x="239734" y="90220"/>
                  </a:lnTo>
                  <a:lnTo>
                    <a:pt x="286781" y="74221"/>
                  </a:lnTo>
                  <a:lnTo>
                    <a:pt x="339818" y="65353"/>
                  </a:lnTo>
                  <a:lnTo>
                    <a:pt x="379265" y="64003"/>
                  </a:lnTo>
                  <a:lnTo>
                    <a:pt x="418224" y="66940"/>
                  </a:lnTo>
                  <a:lnTo>
                    <a:pt x="455922" y="74068"/>
                  </a:lnTo>
                  <a:lnTo>
                    <a:pt x="491583" y="85292"/>
                  </a:lnTo>
                  <a:lnTo>
                    <a:pt x="520836" y="58438"/>
                  </a:lnTo>
                  <a:lnTo>
                    <a:pt x="558474" y="38273"/>
                  </a:lnTo>
                  <a:lnTo>
                    <a:pt x="602089" y="25284"/>
                  </a:lnTo>
                  <a:lnTo>
                    <a:pt x="649270" y="19957"/>
                  </a:lnTo>
                  <a:lnTo>
                    <a:pt x="697608" y="22779"/>
                  </a:lnTo>
                  <a:lnTo>
                    <a:pt x="744694" y="34238"/>
                  </a:lnTo>
                  <a:lnTo>
                    <a:pt x="788255" y="55320"/>
                  </a:lnTo>
                  <a:lnTo>
                    <a:pt x="816831" y="29123"/>
                  </a:lnTo>
                  <a:lnTo>
                    <a:pt x="855045" y="10766"/>
                  </a:lnTo>
                  <a:lnTo>
                    <a:pt x="899519" y="986"/>
                  </a:lnTo>
                  <a:lnTo>
                    <a:pt x="946877" y="521"/>
                  </a:lnTo>
                  <a:lnTo>
                    <a:pt x="993741" y="10108"/>
                  </a:lnTo>
                  <a:lnTo>
                    <a:pt x="1008933" y="15813"/>
                  </a:lnTo>
                  <a:lnTo>
                    <a:pt x="1022983" y="22601"/>
                  </a:lnTo>
                  <a:lnTo>
                    <a:pt x="1035746" y="30414"/>
                  </a:lnTo>
                  <a:lnTo>
                    <a:pt x="1047081" y="39191"/>
                  </a:lnTo>
                  <a:lnTo>
                    <a:pt x="1088591" y="15922"/>
                  </a:lnTo>
                  <a:lnTo>
                    <a:pt x="1137338" y="2791"/>
                  </a:lnTo>
                  <a:lnTo>
                    <a:pt x="1189371" y="0"/>
                  </a:lnTo>
                  <a:lnTo>
                    <a:pt x="1240738" y="7748"/>
                  </a:lnTo>
                  <a:lnTo>
                    <a:pt x="1287492" y="26237"/>
                  </a:lnTo>
                  <a:lnTo>
                    <a:pt x="1324877" y="55637"/>
                  </a:lnTo>
                  <a:lnTo>
                    <a:pt x="1345023" y="91515"/>
                  </a:lnTo>
                  <a:lnTo>
                    <a:pt x="1399585" y="107818"/>
                  </a:lnTo>
                  <a:lnTo>
                    <a:pt x="1442187" y="133583"/>
                  </a:lnTo>
                  <a:lnTo>
                    <a:pt x="1470652" y="166322"/>
                  </a:lnTo>
                  <a:lnTo>
                    <a:pt x="1482805" y="203547"/>
                  </a:lnTo>
                  <a:lnTo>
                    <a:pt x="1476468" y="242772"/>
                  </a:lnTo>
                  <a:lnTo>
                    <a:pt x="1474182" y="248233"/>
                  </a:lnTo>
                  <a:lnTo>
                    <a:pt x="1471261" y="253694"/>
                  </a:lnTo>
                  <a:lnTo>
                    <a:pt x="1467832" y="258901"/>
                  </a:lnTo>
                  <a:lnTo>
                    <a:pt x="1499609" y="295245"/>
                  </a:lnTo>
                  <a:lnTo>
                    <a:pt x="1515207" y="334433"/>
                  </a:lnTo>
                  <a:lnTo>
                    <a:pt x="1515044" y="374375"/>
                  </a:lnTo>
                  <a:lnTo>
                    <a:pt x="1499535" y="412985"/>
                  </a:lnTo>
                  <a:lnTo>
                    <a:pt x="1469096" y="448172"/>
                  </a:lnTo>
                  <a:lnTo>
                    <a:pt x="1424144" y="477849"/>
                  </a:lnTo>
                  <a:lnTo>
                    <a:pt x="1371518" y="497931"/>
                  </a:lnTo>
                  <a:lnTo>
                    <a:pt x="1312892" y="508583"/>
                  </a:lnTo>
                  <a:lnTo>
                    <a:pt x="1305206" y="543943"/>
                  </a:lnTo>
                  <a:lnTo>
                    <a:pt x="1252249" y="602452"/>
                  </a:lnTo>
                  <a:lnTo>
                    <a:pt x="1210887" y="623080"/>
                  </a:lnTo>
                  <a:lnTo>
                    <a:pt x="1162209" y="636279"/>
                  </a:lnTo>
                  <a:lnTo>
                    <a:pt x="1108168" y="640790"/>
                  </a:lnTo>
                  <a:lnTo>
                    <a:pt x="1080297" y="639347"/>
                  </a:lnTo>
                  <a:lnTo>
                    <a:pt x="1053129" y="635440"/>
                  </a:lnTo>
                  <a:lnTo>
                    <a:pt x="1027033" y="629128"/>
                  </a:lnTo>
                  <a:lnTo>
                    <a:pt x="1002377" y="620470"/>
                  </a:lnTo>
                  <a:lnTo>
                    <a:pt x="980621" y="653544"/>
                  </a:lnTo>
                  <a:lnTo>
                    <a:pt x="949086" y="681593"/>
                  </a:lnTo>
                  <a:lnTo>
                    <a:pt x="909547" y="703992"/>
                  </a:lnTo>
                  <a:lnTo>
                    <a:pt x="863779" y="720118"/>
                  </a:lnTo>
                  <a:lnTo>
                    <a:pt x="813556" y="729345"/>
                  </a:lnTo>
                  <a:lnTo>
                    <a:pt x="760654" y="731051"/>
                  </a:lnTo>
                  <a:lnTo>
                    <a:pt x="706848" y="724610"/>
                  </a:lnTo>
                  <a:lnTo>
                    <a:pt x="668891" y="714666"/>
                  </a:lnTo>
                  <a:lnTo>
                    <a:pt x="634363" y="700686"/>
                  </a:lnTo>
                  <a:lnTo>
                    <a:pt x="603978" y="683015"/>
                  </a:lnTo>
                  <a:lnTo>
                    <a:pt x="578451" y="661999"/>
                  </a:lnTo>
                  <a:lnTo>
                    <a:pt x="528807" y="677428"/>
                  </a:lnTo>
                  <a:lnTo>
                    <a:pt x="477075" y="685781"/>
                  </a:lnTo>
                  <a:lnTo>
                    <a:pt x="424751" y="687303"/>
                  </a:lnTo>
                  <a:lnTo>
                    <a:pt x="373330" y="682239"/>
                  </a:lnTo>
                  <a:lnTo>
                    <a:pt x="324308" y="670835"/>
                  </a:lnTo>
                  <a:lnTo>
                    <a:pt x="279181" y="653337"/>
                  </a:lnTo>
                  <a:lnTo>
                    <a:pt x="239445" y="629989"/>
                  </a:lnTo>
                  <a:lnTo>
                    <a:pt x="206595" y="601039"/>
                  </a:lnTo>
                  <a:lnTo>
                    <a:pt x="204690" y="598880"/>
                  </a:lnTo>
                  <a:lnTo>
                    <a:pt x="203674" y="597737"/>
                  </a:lnTo>
                  <a:lnTo>
                    <a:pt x="143121" y="594472"/>
                  </a:lnTo>
                  <a:lnTo>
                    <a:pt x="91009" y="576861"/>
                  </a:lnTo>
                  <a:lnTo>
                    <a:pt x="52780" y="547748"/>
                  </a:lnTo>
                  <a:lnTo>
                    <a:pt x="33875" y="509980"/>
                  </a:lnTo>
                  <a:lnTo>
                    <a:pt x="33647" y="488098"/>
                  </a:lnTo>
                  <a:lnTo>
                    <a:pt x="40526" y="466943"/>
                  </a:lnTo>
                  <a:lnTo>
                    <a:pt x="54145" y="447240"/>
                  </a:lnTo>
                  <a:lnTo>
                    <a:pt x="74134" y="429716"/>
                  </a:lnTo>
                  <a:lnTo>
                    <a:pt x="28991" y="403115"/>
                  </a:lnTo>
                  <a:lnTo>
                    <a:pt x="3696" y="368359"/>
                  </a:lnTo>
                  <a:lnTo>
                    <a:pt x="0" y="329864"/>
                  </a:lnTo>
                  <a:lnTo>
                    <a:pt x="19651" y="292048"/>
                  </a:lnTo>
                  <a:lnTo>
                    <a:pt x="41304" y="273133"/>
                  </a:lnTo>
                  <a:lnTo>
                    <a:pt x="68673" y="258266"/>
                  </a:lnTo>
                  <a:lnTo>
                    <a:pt x="100518" y="247971"/>
                  </a:lnTo>
                  <a:lnTo>
                    <a:pt x="135602" y="242772"/>
                  </a:lnTo>
                  <a:lnTo>
                    <a:pt x="136872" y="240486"/>
                  </a:lnTo>
                  <a:close/>
                </a:path>
                <a:path w="1515745" h="731520">
                  <a:moveTo>
                    <a:pt x="164685" y="440384"/>
                  </a:moveTo>
                  <a:lnTo>
                    <a:pt x="141489" y="440441"/>
                  </a:lnTo>
                  <a:lnTo>
                    <a:pt x="118663" y="438177"/>
                  </a:lnTo>
                  <a:lnTo>
                    <a:pt x="96623" y="433651"/>
                  </a:lnTo>
                  <a:lnTo>
                    <a:pt x="75785" y="426922"/>
                  </a:lnTo>
                </a:path>
                <a:path w="1515745" h="731520">
                  <a:moveTo>
                    <a:pt x="243171" y="588085"/>
                  </a:moveTo>
                  <a:lnTo>
                    <a:pt x="233723" y="590347"/>
                  </a:lnTo>
                  <a:lnTo>
                    <a:pt x="224073" y="592180"/>
                  </a:lnTo>
                  <a:lnTo>
                    <a:pt x="214256" y="593585"/>
                  </a:lnTo>
                  <a:lnTo>
                    <a:pt x="204309" y="594562"/>
                  </a:lnTo>
                </a:path>
                <a:path w="1515745" h="731520">
                  <a:moveTo>
                    <a:pt x="578324" y="659078"/>
                  </a:moveTo>
                  <a:lnTo>
                    <a:pt x="571583" y="652009"/>
                  </a:lnTo>
                  <a:lnTo>
                    <a:pt x="565449" y="644727"/>
                  </a:lnTo>
                  <a:lnTo>
                    <a:pt x="559911" y="637254"/>
                  </a:lnTo>
                  <a:lnTo>
                    <a:pt x="554956" y="629614"/>
                  </a:lnTo>
                </a:path>
                <a:path w="1515745" h="731520">
                  <a:moveTo>
                    <a:pt x="1011775" y="585545"/>
                  </a:moveTo>
                  <a:lnTo>
                    <a:pt x="1010469" y="593784"/>
                  </a:lnTo>
                  <a:lnTo>
                    <a:pt x="1008473" y="601928"/>
                  </a:lnTo>
                  <a:lnTo>
                    <a:pt x="1005810" y="609976"/>
                  </a:lnTo>
                  <a:lnTo>
                    <a:pt x="1002504" y="617930"/>
                  </a:lnTo>
                </a:path>
                <a:path w="1515745" h="731520">
                  <a:moveTo>
                    <a:pt x="1197957" y="385901"/>
                  </a:moveTo>
                  <a:lnTo>
                    <a:pt x="1245550" y="407040"/>
                  </a:lnTo>
                  <a:lnTo>
                    <a:pt x="1281618" y="435478"/>
                  </a:lnTo>
                  <a:lnTo>
                    <a:pt x="1304399" y="469322"/>
                  </a:lnTo>
                  <a:lnTo>
                    <a:pt x="1312130" y="506678"/>
                  </a:lnTo>
                </a:path>
                <a:path w="1515745" h="731520">
                  <a:moveTo>
                    <a:pt x="1467197" y="257123"/>
                  </a:moveTo>
                  <a:lnTo>
                    <a:pt x="1457525" y="269868"/>
                  </a:lnTo>
                  <a:lnTo>
                    <a:pt x="1445734" y="281745"/>
                  </a:lnTo>
                  <a:lnTo>
                    <a:pt x="1431942" y="292645"/>
                  </a:lnTo>
                  <a:lnTo>
                    <a:pt x="1416270" y="302462"/>
                  </a:lnTo>
                </a:path>
                <a:path w="1515745" h="731520">
                  <a:moveTo>
                    <a:pt x="1345150" y="88975"/>
                  </a:moveTo>
                  <a:lnTo>
                    <a:pt x="1347182" y="96087"/>
                  </a:lnTo>
                  <a:lnTo>
                    <a:pt x="1348071" y="103199"/>
                  </a:lnTo>
                  <a:lnTo>
                    <a:pt x="1347817" y="110438"/>
                  </a:lnTo>
                </a:path>
                <a:path w="1515745" h="731520">
                  <a:moveTo>
                    <a:pt x="1020665" y="64083"/>
                  </a:moveTo>
                  <a:lnTo>
                    <a:pt x="1026019" y="56798"/>
                  </a:lnTo>
                  <a:lnTo>
                    <a:pt x="1032158" y="49811"/>
                  </a:lnTo>
                  <a:lnTo>
                    <a:pt x="1039060" y="43134"/>
                  </a:lnTo>
                  <a:lnTo>
                    <a:pt x="1046700" y="36778"/>
                  </a:lnTo>
                </a:path>
                <a:path w="1515745" h="731520">
                  <a:moveTo>
                    <a:pt x="777206" y="77037"/>
                  </a:moveTo>
                  <a:lnTo>
                    <a:pt x="779492" y="70990"/>
                  </a:lnTo>
                  <a:lnTo>
                    <a:pt x="782349" y="65051"/>
                  </a:lnTo>
                  <a:lnTo>
                    <a:pt x="785778" y="59231"/>
                  </a:lnTo>
                  <a:lnTo>
                    <a:pt x="789779" y="53542"/>
                  </a:lnTo>
                </a:path>
                <a:path w="1515745" h="731520">
                  <a:moveTo>
                    <a:pt x="491329" y="85038"/>
                  </a:moveTo>
                  <a:lnTo>
                    <a:pt x="503545" y="90056"/>
                  </a:lnTo>
                  <a:lnTo>
                    <a:pt x="515237" y="95563"/>
                  </a:lnTo>
                  <a:lnTo>
                    <a:pt x="526405" y="101522"/>
                  </a:lnTo>
                  <a:lnTo>
                    <a:pt x="537049" y="107898"/>
                  </a:lnTo>
                </a:path>
                <a:path w="1515745" h="731520">
                  <a:moveTo>
                    <a:pt x="144873" y="264489"/>
                  </a:moveTo>
                  <a:lnTo>
                    <a:pt x="141190" y="256615"/>
                  </a:lnTo>
                  <a:lnTo>
                    <a:pt x="138523" y="248614"/>
                  </a:lnTo>
                  <a:lnTo>
                    <a:pt x="136872" y="240486"/>
                  </a:lnTo>
                </a:path>
              </a:pathLst>
            </a:custGeom>
            <a:ln w="12700">
              <a:solidFill>
                <a:srgbClr val="2E528F"/>
              </a:solidFill>
            </a:ln>
          </p:spPr>
          <p:txBody>
            <a:bodyPr wrap="square" lIns="0" tIns="0" rIns="0" bIns="0" rtlCol="0"/>
            <a:lstStyle/>
            <a:p>
              <a:endParaRPr/>
            </a:p>
          </p:txBody>
        </p:sp>
      </p:grpSp>
      <p:sp>
        <p:nvSpPr>
          <p:cNvPr id="14" name="object 14"/>
          <p:cNvSpPr txBox="1"/>
          <p:nvPr/>
        </p:nvSpPr>
        <p:spPr>
          <a:xfrm>
            <a:off x="3936872" y="2990469"/>
            <a:ext cx="40068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FFFFFF"/>
                </a:solidFill>
                <a:latin typeface="Calibri"/>
                <a:cs typeface="Calibri"/>
              </a:rPr>
              <a:t>stall</a:t>
            </a:r>
            <a:endParaRPr sz="1800">
              <a:latin typeface="Calibri"/>
              <a:cs typeface="Calibri"/>
            </a:endParaRPr>
          </a:p>
        </p:txBody>
      </p:sp>
      <p:grpSp>
        <p:nvGrpSpPr>
          <p:cNvPr id="15" name="object 15"/>
          <p:cNvGrpSpPr/>
          <p:nvPr/>
        </p:nvGrpSpPr>
        <p:grpSpPr>
          <a:xfrm>
            <a:off x="5146327" y="2802124"/>
            <a:ext cx="1528445" cy="745490"/>
            <a:chOff x="5146327" y="2802124"/>
            <a:chExt cx="1528445" cy="745490"/>
          </a:xfrm>
        </p:grpSpPr>
        <p:sp>
          <p:nvSpPr>
            <p:cNvPr id="16" name="object 16"/>
            <p:cNvSpPr/>
            <p:nvPr/>
          </p:nvSpPr>
          <p:spPr>
            <a:xfrm>
              <a:off x="5152677" y="2808474"/>
              <a:ext cx="1515745" cy="732790"/>
            </a:xfrm>
            <a:custGeom>
              <a:avLst/>
              <a:gdLst/>
              <a:ahLst/>
              <a:cxnLst/>
              <a:rect l="l" t="t" r="r" b="b"/>
              <a:pathLst>
                <a:path w="1515745" h="732789">
                  <a:moveTo>
                    <a:pt x="1189371" y="0"/>
                  </a:moveTo>
                  <a:lnTo>
                    <a:pt x="1137338" y="2810"/>
                  </a:lnTo>
                  <a:lnTo>
                    <a:pt x="1088591" y="15965"/>
                  </a:lnTo>
                  <a:lnTo>
                    <a:pt x="1047081" y="39246"/>
                  </a:lnTo>
                  <a:lnTo>
                    <a:pt x="1035746" y="30540"/>
                  </a:lnTo>
                  <a:lnTo>
                    <a:pt x="1022983" y="22751"/>
                  </a:lnTo>
                  <a:lnTo>
                    <a:pt x="1008933" y="15939"/>
                  </a:lnTo>
                  <a:lnTo>
                    <a:pt x="993741" y="10163"/>
                  </a:lnTo>
                  <a:lnTo>
                    <a:pt x="946877" y="577"/>
                  </a:lnTo>
                  <a:lnTo>
                    <a:pt x="899519" y="1049"/>
                  </a:lnTo>
                  <a:lnTo>
                    <a:pt x="855045" y="10848"/>
                  </a:lnTo>
                  <a:lnTo>
                    <a:pt x="816831" y="29243"/>
                  </a:lnTo>
                  <a:lnTo>
                    <a:pt x="788255" y="55502"/>
                  </a:lnTo>
                  <a:lnTo>
                    <a:pt x="778234" y="49457"/>
                  </a:lnTo>
                  <a:lnTo>
                    <a:pt x="697608" y="22908"/>
                  </a:lnTo>
                  <a:lnTo>
                    <a:pt x="649270" y="20054"/>
                  </a:lnTo>
                  <a:lnTo>
                    <a:pt x="602089" y="25371"/>
                  </a:lnTo>
                  <a:lnTo>
                    <a:pt x="558474" y="38371"/>
                  </a:lnTo>
                  <a:lnTo>
                    <a:pt x="520836" y="58567"/>
                  </a:lnTo>
                  <a:lnTo>
                    <a:pt x="491583" y="85474"/>
                  </a:lnTo>
                  <a:lnTo>
                    <a:pt x="455922" y="74250"/>
                  </a:lnTo>
                  <a:lnTo>
                    <a:pt x="418224" y="67122"/>
                  </a:lnTo>
                  <a:lnTo>
                    <a:pt x="379265" y="64185"/>
                  </a:lnTo>
                  <a:lnTo>
                    <a:pt x="339818" y="65535"/>
                  </a:lnTo>
                  <a:lnTo>
                    <a:pt x="286781" y="74417"/>
                  </a:lnTo>
                  <a:lnTo>
                    <a:pt x="239734" y="90455"/>
                  </a:lnTo>
                  <a:lnTo>
                    <a:pt x="199892" y="112594"/>
                  </a:lnTo>
                  <a:lnTo>
                    <a:pt x="168469" y="139778"/>
                  </a:lnTo>
                  <a:lnTo>
                    <a:pt x="135744" y="205061"/>
                  </a:lnTo>
                  <a:lnTo>
                    <a:pt x="136872" y="241049"/>
                  </a:lnTo>
                  <a:lnTo>
                    <a:pt x="135602" y="243335"/>
                  </a:lnTo>
                  <a:lnTo>
                    <a:pt x="68673" y="258844"/>
                  </a:lnTo>
                  <a:lnTo>
                    <a:pt x="19651" y="292738"/>
                  </a:lnTo>
                  <a:lnTo>
                    <a:pt x="0" y="330595"/>
                  </a:lnTo>
                  <a:lnTo>
                    <a:pt x="3696" y="369192"/>
                  </a:lnTo>
                  <a:lnTo>
                    <a:pt x="28991" y="404073"/>
                  </a:lnTo>
                  <a:lnTo>
                    <a:pt x="74134" y="430787"/>
                  </a:lnTo>
                  <a:lnTo>
                    <a:pt x="54145" y="448257"/>
                  </a:lnTo>
                  <a:lnTo>
                    <a:pt x="40526" y="467966"/>
                  </a:lnTo>
                  <a:lnTo>
                    <a:pt x="33647" y="489151"/>
                  </a:lnTo>
                  <a:lnTo>
                    <a:pt x="33875" y="511051"/>
                  </a:lnTo>
                  <a:lnTo>
                    <a:pt x="52780" y="548966"/>
                  </a:lnTo>
                  <a:lnTo>
                    <a:pt x="91009" y="578154"/>
                  </a:lnTo>
                  <a:lnTo>
                    <a:pt x="143121" y="595793"/>
                  </a:lnTo>
                  <a:lnTo>
                    <a:pt x="203674" y="599062"/>
                  </a:lnTo>
                  <a:lnTo>
                    <a:pt x="206595" y="602364"/>
                  </a:lnTo>
                  <a:lnTo>
                    <a:pt x="239445" y="631361"/>
                  </a:lnTo>
                  <a:lnTo>
                    <a:pt x="279181" y="654753"/>
                  </a:lnTo>
                  <a:lnTo>
                    <a:pt x="324308" y="672290"/>
                  </a:lnTo>
                  <a:lnTo>
                    <a:pt x="373330" y="683723"/>
                  </a:lnTo>
                  <a:lnTo>
                    <a:pt x="424751" y="688804"/>
                  </a:lnTo>
                  <a:lnTo>
                    <a:pt x="477075" y="687285"/>
                  </a:lnTo>
                  <a:lnTo>
                    <a:pt x="528807" y="678917"/>
                  </a:lnTo>
                  <a:lnTo>
                    <a:pt x="578451" y="663451"/>
                  </a:lnTo>
                  <a:lnTo>
                    <a:pt x="603978" y="684487"/>
                  </a:lnTo>
                  <a:lnTo>
                    <a:pt x="634363" y="702201"/>
                  </a:lnTo>
                  <a:lnTo>
                    <a:pt x="668891" y="716225"/>
                  </a:lnTo>
                  <a:lnTo>
                    <a:pt x="706848" y="726189"/>
                  </a:lnTo>
                  <a:lnTo>
                    <a:pt x="760654" y="732623"/>
                  </a:lnTo>
                  <a:lnTo>
                    <a:pt x="813556" y="730899"/>
                  </a:lnTo>
                  <a:lnTo>
                    <a:pt x="863779" y="721647"/>
                  </a:lnTo>
                  <a:lnTo>
                    <a:pt x="909547" y="705494"/>
                  </a:lnTo>
                  <a:lnTo>
                    <a:pt x="949086" y="683070"/>
                  </a:lnTo>
                  <a:lnTo>
                    <a:pt x="980621" y="655003"/>
                  </a:lnTo>
                  <a:lnTo>
                    <a:pt x="1002377" y="621922"/>
                  </a:lnTo>
                  <a:lnTo>
                    <a:pt x="1027033" y="630524"/>
                  </a:lnTo>
                  <a:lnTo>
                    <a:pt x="1053129" y="636828"/>
                  </a:lnTo>
                  <a:lnTo>
                    <a:pt x="1080297" y="640727"/>
                  </a:lnTo>
                  <a:lnTo>
                    <a:pt x="1108168" y="642115"/>
                  </a:lnTo>
                  <a:lnTo>
                    <a:pt x="1162209" y="637647"/>
                  </a:lnTo>
                  <a:lnTo>
                    <a:pt x="1210887" y="624452"/>
                  </a:lnTo>
                  <a:lnTo>
                    <a:pt x="1252249" y="603792"/>
                  </a:lnTo>
                  <a:lnTo>
                    <a:pt x="1284340" y="576931"/>
                  </a:lnTo>
                  <a:lnTo>
                    <a:pt x="1312892" y="509654"/>
                  </a:lnTo>
                  <a:lnTo>
                    <a:pt x="1342794" y="505548"/>
                  </a:lnTo>
                  <a:lnTo>
                    <a:pt x="1398742" y="490098"/>
                  </a:lnTo>
                  <a:lnTo>
                    <a:pt x="1469096" y="449170"/>
                  </a:lnTo>
                  <a:lnTo>
                    <a:pt x="1499535" y="413900"/>
                  </a:lnTo>
                  <a:lnTo>
                    <a:pt x="1515044" y="375208"/>
                  </a:lnTo>
                  <a:lnTo>
                    <a:pt x="1515207" y="335193"/>
                  </a:lnTo>
                  <a:lnTo>
                    <a:pt x="1499609" y="295954"/>
                  </a:lnTo>
                  <a:lnTo>
                    <a:pt x="1467832" y="259591"/>
                  </a:lnTo>
                  <a:lnTo>
                    <a:pt x="1471261" y="254257"/>
                  </a:lnTo>
                  <a:lnTo>
                    <a:pt x="1474182" y="248796"/>
                  </a:lnTo>
                  <a:lnTo>
                    <a:pt x="1476468" y="243335"/>
                  </a:lnTo>
                  <a:lnTo>
                    <a:pt x="1482805" y="204035"/>
                  </a:lnTo>
                  <a:lnTo>
                    <a:pt x="1470652" y="166740"/>
                  </a:lnTo>
                  <a:lnTo>
                    <a:pt x="1442187" y="133945"/>
                  </a:lnTo>
                  <a:lnTo>
                    <a:pt x="1399585" y="108142"/>
                  </a:lnTo>
                  <a:lnTo>
                    <a:pt x="1345023" y="91824"/>
                  </a:lnTo>
                  <a:lnTo>
                    <a:pt x="1337266" y="73172"/>
                  </a:lnTo>
                  <a:lnTo>
                    <a:pt x="1324877" y="55771"/>
                  </a:lnTo>
                  <a:lnTo>
                    <a:pt x="1308179" y="40014"/>
                  </a:lnTo>
                  <a:lnTo>
                    <a:pt x="1287492" y="26292"/>
                  </a:lnTo>
                  <a:lnTo>
                    <a:pt x="1240738" y="7754"/>
                  </a:lnTo>
                  <a:lnTo>
                    <a:pt x="1189371" y="0"/>
                  </a:lnTo>
                  <a:close/>
                </a:path>
              </a:pathLst>
            </a:custGeom>
            <a:solidFill>
              <a:srgbClr val="4471C4"/>
            </a:solidFill>
          </p:spPr>
          <p:txBody>
            <a:bodyPr wrap="square" lIns="0" tIns="0" rIns="0" bIns="0" rtlCol="0"/>
            <a:lstStyle/>
            <a:p>
              <a:endParaRPr/>
            </a:p>
          </p:txBody>
        </p:sp>
        <p:sp>
          <p:nvSpPr>
            <p:cNvPr id="17" name="object 17"/>
            <p:cNvSpPr/>
            <p:nvPr/>
          </p:nvSpPr>
          <p:spPr>
            <a:xfrm>
              <a:off x="5152677" y="2808474"/>
              <a:ext cx="1515745" cy="732790"/>
            </a:xfrm>
            <a:custGeom>
              <a:avLst/>
              <a:gdLst/>
              <a:ahLst/>
              <a:cxnLst/>
              <a:rect l="l" t="t" r="r" b="b"/>
              <a:pathLst>
                <a:path w="1515745" h="732789">
                  <a:moveTo>
                    <a:pt x="136872" y="241049"/>
                  </a:moveTo>
                  <a:lnTo>
                    <a:pt x="146681" y="170952"/>
                  </a:lnTo>
                  <a:lnTo>
                    <a:pt x="199892" y="112594"/>
                  </a:lnTo>
                  <a:lnTo>
                    <a:pt x="239734" y="90455"/>
                  </a:lnTo>
                  <a:lnTo>
                    <a:pt x="286781" y="74417"/>
                  </a:lnTo>
                  <a:lnTo>
                    <a:pt x="339818" y="65535"/>
                  </a:lnTo>
                  <a:lnTo>
                    <a:pt x="379265" y="64185"/>
                  </a:lnTo>
                  <a:lnTo>
                    <a:pt x="418224" y="67122"/>
                  </a:lnTo>
                  <a:lnTo>
                    <a:pt x="455922" y="74250"/>
                  </a:lnTo>
                  <a:lnTo>
                    <a:pt x="491583" y="85474"/>
                  </a:lnTo>
                  <a:lnTo>
                    <a:pt x="520836" y="58567"/>
                  </a:lnTo>
                  <a:lnTo>
                    <a:pt x="558474" y="38371"/>
                  </a:lnTo>
                  <a:lnTo>
                    <a:pt x="602089" y="25371"/>
                  </a:lnTo>
                  <a:lnTo>
                    <a:pt x="649270" y="20054"/>
                  </a:lnTo>
                  <a:lnTo>
                    <a:pt x="697608" y="22908"/>
                  </a:lnTo>
                  <a:lnTo>
                    <a:pt x="744694" y="34420"/>
                  </a:lnTo>
                  <a:lnTo>
                    <a:pt x="788255" y="55502"/>
                  </a:lnTo>
                  <a:lnTo>
                    <a:pt x="816831" y="29243"/>
                  </a:lnTo>
                  <a:lnTo>
                    <a:pt x="855045" y="10848"/>
                  </a:lnTo>
                  <a:lnTo>
                    <a:pt x="899519" y="1049"/>
                  </a:lnTo>
                  <a:lnTo>
                    <a:pt x="946877" y="577"/>
                  </a:lnTo>
                  <a:lnTo>
                    <a:pt x="993741" y="10163"/>
                  </a:lnTo>
                  <a:lnTo>
                    <a:pt x="1008933" y="15939"/>
                  </a:lnTo>
                  <a:lnTo>
                    <a:pt x="1022983" y="22751"/>
                  </a:lnTo>
                  <a:lnTo>
                    <a:pt x="1035746" y="30540"/>
                  </a:lnTo>
                  <a:lnTo>
                    <a:pt x="1047081" y="39246"/>
                  </a:lnTo>
                  <a:lnTo>
                    <a:pt x="1088591" y="15965"/>
                  </a:lnTo>
                  <a:lnTo>
                    <a:pt x="1137338" y="2810"/>
                  </a:lnTo>
                  <a:lnTo>
                    <a:pt x="1189371" y="0"/>
                  </a:lnTo>
                  <a:lnTo>
                    <a:pt x="1240738" y="7754"/>
                  </a:lnTo>
                  <a:lnTo>
                    <a:pt x="1287492" y="26292"/>
                  </a:lnTo>
                  <a:lnTo>
                    <a:pt x="1324877" y="55771"/>
                  </a:lnTo>
                  <a:lnTo>
                    <a:pt x="1345023" y="91824"/>
                  </a:lnTo>
                  <a:lnTo>
                    <a:pt x="1399585" y="108142"/>
                  </a:lnTo>
                  <a:lnTo>
                    <a:pt x="1442187" y="133945"/>
                  </a:lnTo>
                  <a:lnTo>
                    <a:pt x="1470652" y="166740"/>
                  </a:lnTo>
                  <a:lnTo>
                    <a:pt x="1482805" y="204035"/>
                  </a:lnTo>
                  <a:lnTo>
                    <a:pt x="1476468" y="243335"/>
                  </a:lnTo>
                  <a:lnTo>
                    <a:pt x="1474182" y="248796"/>
                  </a:lnTo>
                  <a:lnTo>
                    <a:pt x="1471261" y="254257"/>
                  </a:lnTo>
                  <a:lnTo>
                    <a:pt x="1467832" y="259591"/>
                  </a:lnTo>
                  <a:lnTo>
                    <a:pt x="1499609" y="295954"/>
                  </a:lnTo>
                  <a:lnTo>
                    <a:pt x="1515207" y="335193"/>
                  </a:lnTo>
                  <a:lnTo>
                    <a:pt x="1515044" y="375208"/>
                  </a:lnTo>
                  <a:lnTo>
                    <a:pt x="1499535" y="413900"/>
                  </a:lnTo>
                  <a:lnTo>
                    <a:pt x="1469096" y="449170"/>
                  </a:lnTo>
                  <a:lnTo>
                    <a:pt x="1424144" y="478920"/>
                  </a:lnTo>
                  <a:lnTo>
                    <a:pt x="1371518" y="499001"/>
                  </a:lnTo>
                  <a:lnTo>
                    <a:pt x="1312892" y="509654"/>
                  </a:lnTo>
                  <a:lnTo>
                    <a:pt x="1305206" y="545130"/>
                  </a:lnTo>
                  <a:lnTo>
                    <a:pt x="1252249" y="603792"/>
                  </a:lnTo>
                  <a:lnTo>
                    <a:pt x="1210887" y="624452"/>
                  </a:lnTo>
                  <a:lnTo>
                    <a:pt x="1162209" y="637647"/>
                  </a:lnTo>
                  <a:lnTo>
                    <a:pt x="1108168" y="642115"/>
                  </a:lnTo>
                  <a:lnTo>
                    <a:pt x="1080297" y="640727"/>
                  </a:lnTo>
                  <a:lnTo>
                    <a:pt x="1053129" y="636828"/>
                  </a:lnTo>
                  <a:lnTo>
                    <a:pt x="1027033" y="630524"/>
                  </a:lnTo>
                  <a:lnTo>
                    <a:pt x="1002377" y="621922"/>
                  </a:lnTo>
                  <a:lnTo>
                    <a:pt x="980621" y="655003"/>
                  </a:lnTo>
                  <a:lnTo>
                    <a:pt x="949086" y="683070"/>
                  </a:lnTo>
                  <a:lnTo>
                    <a:pt x="909547" y="705494"/>
                  </a:lnTo>
                  <a:lnTo>
                    <a:pt x="863779" y="721647"/>
                  </a:lnTo>
                  <a:lnTo>
                    <a:pt x="813556" y="730899"/>
                  </a:lnTo>
                  <a:lnTo>
                    <a:pt x="760654" y="732623"/>
                  </a:lnTo>
                  <a:lnTo>
                    <a:pt x="706848" y="726189"/>
                  </a:lnTo>
                  <a:lnTo>
                    <a:pt x="668891" y="716225"/>
                  </a:lnTo>
                  <a:lnTo>
                    <a:pt x="634363" y="702201"/>
                  </a:lnTo>
                  <a:lnTo>
                    <a:pt x="603978" y="684487"/>
                  </a:lnTo>
                  <a:lnTo>
                    <a:pt x="578451" y="663451"/>
                  </a:lnTo>
                  <a:lnTo>
                    <a:pt x="528807" y="678917"/>
                  </a:lnTo>
                  <a:lnTo>
                    <a:pt x="477075" y="687285"/>
                  </a:lnTo>
                  <a:lnTo>
                    <a:pt x="424751" y="688804"/>
                  </a:lnTo>
                  <a:lnTo>
                    <a:pt x="373330" y="683723"/>
                  </a:lnTo>
                  <a:lnTo>
                    <a:pt x="324308" y="672290"/>
                  </a:lnTo>
                  <a:lnTo>
                    <a:pt x="279181" y="654753"/>
                  </a:lnTo>
                  <a:lnTo>
                    <a:pt x="239445" y="631361"/>
                  </a:lnTo>
                  <a:lnTo>
                    <a:pt x="206595" y="602364"/>
                  </a:lnTo>
                  <a:lnTo>
                    <a:pt x="204690" y="600205"/>
                  </a:lnTo>
                  <a:lnTo>
                    <a:pt x="203674" y="599062"/>
                  </a:lnTo>
                  <a:lnTo>
                    <a:pt x="143121" y="595793"/>
                  </a:lnTo>
                  <a:lnTo>
                    <a:pt x="91009" y="578154"/>
                  </a:lnTo>
                  <a:lnTo>
                    <a:pt x="52780" y="548966"/>
                  </a:lnTo>
                  <a:lnTo>
                    <a:pt x="33875" y="511051"/>
                  </a:lnTo>
                  <a:lnTo>
                    <a:pt x="33647" y="489151"/>
                  </a:lnTo>
                  <a:lnTo>
                    <a:pt x="40526" y="467966"/>
                  </a:lnTo>
                  <a:lnTo>
                    <a:pt x="54145" y="448257"/>
                  </a:lnTo>
                  <a:lnTo>
                    <a:pt x="74134" y="430787"/>
                  </a:lnTo>
                  <a:lnTo>
                    <a:pt x="28991" y="404073"/>
                  </a:lnTo>
                  <a:lnTo>
                    <a:pt x="3696" y="369192"/>
                  </a:lnTo>
                  <a:lnTo>
                    <a:pt x="0" y="330595"/>
                  </a:lnTo>
                  <a:lnTo>
                    <a:pt x="19651" y="292738"/>
                  </a:lnTo>
                  <a:lnTo>
                    <a:pt x="41304" y="273749"/>
                  </a:lnTo>
                  <a:lnTo>
                    <a:pt x="68673" y="258844"/>
                  </a:lnTo>
                  <a:lnTo>
                    <a:pt x="100518" y="248536"/>
                  </a:lnTo>
                  <a:lnTo>
                    <a:pt x="135602" y="243335"/>
                  </a:lnTo>
                  <a:lnTo>
                    <a:pt x="136872" y="241049"/>
                  </a:lnTo>
                  <a:close/>
                </a:path>
                <a:path w="1515745" h="732789">
                  <a:moveTo>
                    <a:pt x="164685" y="441455"/>
                  </a:moveTo>
                  <a:lnTo>
                    <a:pt x="141489" y="441439"/>
                  </a:lnTo>
                  <a:lnTo>
                    <a:pt x="118663" y="439137"/>
                  </a:lnTo>
                  <a:lnTo>
                    <a:pt x="96623" y="434597"/>
                  </a:lnTo>
                  <a:lnTo>
                    <a:pt x="75785" y="427866"/>
                  </a:lnTo>
                </a:path>
                <a:path w="1515745" h="732789">
                  <a:moveTo>
                    <a:pt x="243171" y="589410"/>
                  </a:moveTo>
                  <a:lnTo>
                    <a:pt x="233721" y="591672"/>
                  </a:lnTo>
                  <a:lnTo>
                    <a:pt x="224057" y="593505"/>
                  </a:lnTo>
                  <a:lnTo>
                    <a:pt x="214203" y="594910"/>
                  </a:lnTo>
                  <a:lnTo>
                    <a:pt x="204182" y="595887"/>
                  </a:lnTo>
                </a:path>
                <a:path w="1515745" h="732789">
                  <a:moveTo>
                    <a:pt x="578324" y="660530"/>
                  </a:moveTo>
                  <a:lnTo>
                    <a:pt x="571583" y="653459"/>
                  </a:lnTo>
                  <a:lnTo>
                    <a:pt x="565449" y="646163"/>
                  </a:lnTo>
                  <a:lnTo>
                    <a:pt x="559911" y="638652"/>
                  </a:lnTo>
                  <a:lnTo>
                    <a:pt x="554956" y="630939"/>
                  </a:lnTo>
                </a:path>
                <a:path w="1515745" h="732789">
                  <a:moveTo>
                    <a:pt x="1011775" y="586870"/>
                  </a:moveTo>
                  <a:lnTo>
                    <a:pt x="1010469" y="595109"/>
                  </a:lnTo>
                  <a:lnTo>
                    <a:pt x="1008473" y="603253"/>
                  </a:lnTo>
                  <a:lnTo>
                    <a:pt x="1005810" y="611301"/>
                  </a:lnTo>
                  <a:lnTo>
                    <a:pt x="1002504" y="619255"/>
                  </a:lnTo>
                </a:path>
                <a:path w="1515745" h="732789">
                  <a:moveTo>
                    <a:pt x="1197957" y="386718"/>
                  </a:moveTo>
                  <a:lnTo>
                    <a:pt x="1245550" y="407879"/>
                  </a:lnTo>
                  <a:lnTo>
                    <a:pt x="1281618" y="436375"/>
                  </a:lnTo>
                  <a:lnTo>
                    <a:pt x="1304399" y="470299"/>
                  </a:lnTo>
                  <a:lnTo>
                    <a:pt x="1312130" y="507749"/>
                  </a:lnTo>
                </a:path>
                <a:path w="1515745" h="732789">
                  <a:moveTo>
                    <a:pt x="1467197" y="257686"/>
                  </a:moveTo>
                  <a:lnTo>
                    <a:pt x="1457525" y="270451"/>
                  </a:lnTo>
                  <a:lnTo>
                    <a:pt x="1445734" y="282371"/>
                  </a:lnTo>
                  <a:lnTo>
                    <a:pt x="1431942" y="293315"/>
                  </a:lnTo>
                  <a:lnTo>
                    <a:pt x="1416270" y="303152"/>
                  </a:lnTo>
                </a:path>
                <a:path w="1515745" h="732789">
                  <a:moveTo>
                    <a:pt x="1345150" y="89284"/>
                  </a:moveTo>
                  <a:lnTo>
                    <a:pt x="1347182" y="96396"/>
                  </a:lnTo>
                  <a:lnTo>
                    <a:pt x="1348071" y="103508"/>
                  </a:lnTo>
                  <a:lnTo>
                    <a:pt x="1347817" y="110747"/>
                  </a:lnTo>
                </a:path>
                <a:path w="1515745" h="732789">
                  <a:moveTo>
                    <a:pt x="1020665" y="64265"/>
                  </a:moveTo>
                  <a:lnTo>
                    <a:pt x="1026019" y="56980"/>
                  </a:lnTo>
                  <a:lnTo>
                    <a:pt x="1032158" y="49993"/>
                  </a:lnTo>
                  <a:lnTo>
                    <a:pt x="1039060" y="43316"/>
                  </a:lnTo>
                  <a:lnTo>
                    <a:pt x="1046700" y="36960"/>
                  </a:lnTo>
                </a:path>
                <a:path w="1515745" h="732789">
                  <a:moveTo>
                    <a:pt x="777206" y="77346"/>
                  </a:moveTo>
                  <a:lnTo>
                    <a:pt x="779492" y="71226"/>
                  </a:lnTo>
                  <a:lnTo>
                    <a:pt x="782349" y="65249"/>
                  </a:lnTo>
                  <a:lnTo>
                    <a:pt x="785778" y="59415"/>
                  </a:lnTo>
                  <a:lnTo>
                    <a:pt x="789779" y="53724"/>
                  </a:lnTo>
                </a:path>
                <a:path w="1515745" h="732789">
                  <a:moveTo>
                    <a:pt x="491329" y="85347"/>
                  </a:moveTo>
                  <a:lnTo>
                    <a:pt x="503545" y="90347"/>
                  </a:lnTo>
                  <a:lnTo>
                    <a:pt x="515237" y="95824"/>
                  </a:lnTo>
                  <a:lnTo>
                    <a:pt x="526405" y="101777"/>
                  </a:lnTo>
                  <a:lnTo>
                    <a:pt x="537049" y="108207"/>
                  </a:lnTo>
                </a:path>
                <a:path w="1515745" h="732789">
                  <a:moveTo>
                    <a:pt x="144873" y="265179"/>
                  </a:moveTo>
                  <a:lnTo>
                    <a:pt x="142301" y="259229"/>
                  </a:lnTo>
                  <a:lnTo>
                    <a:pt x="140110" y="253209"/>
                  </a:lnTo>
                  <a:lnTo>
                    <a:pt x="138301" y="247141"/>
                  </a:lnTo>
                  <a:lnTo>
                    <a:pt x="136872" y="241049"/>
                  </a:lnTo>
                </a:path>
              </a:pathLst>
            </a:custGeom>
            <a:ln w="12700">
              <a:solidFill>
                <a:srgbClr val="2E528F"/>
              </a:solidFill>
            </a:ln>
          </p:spPr>
          <p:txBody>
            <a:bodyPr wrap="square" lIns="0" tIns="0" rIns="0" bIns="0" rtlCol="0"/>
            <a:lstStyle/>
            <a:p>
              <a:endParaRPr/>
            </a:p>
          </p:txBody>
        </p:sp>
      </p:grpSp>
      <p:sp>
        <p:nvSpPr>
          <p:cNvPr id="18" name="object 18"/>
          <p:cNvSpPr txBox="1"/>
          <p:nvPr/>
        </p:nvSpPr>
        <p:spPr>
          <a:xfrm>
            <a:off x="5658358" y="2990850"/>
            <a:ext cx="40068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FFFFFF"/>
                </a:solidFill>
                <a:latin typeface="Calibri"/>
                <a:cs typeface="Calibri"/>
              </a:rPr>
              <a:t>stall</a:t>
            </a:r>
            <a:endParaRPr sz="1800">
              <a:latin typeface="Calibri"/>
              <a:cs typeface="Calibri"/>
            </a:endParaRPr>
          </a:p>
        </p:txBody>
      </p:sp>
      <p:sp>
        <p:nvSpPr>
          <p:cNvPr id="19" name="object 19"/>
          <p:cNvSpPr txBox="1"/>
          <p:nvPr/>
        </p:nvSpPr>
        <p:spPr>
          <a:xfrm>
            <a:off x="3532123" y="4772914"/>
            <a:ext cx="4253865" cy="756920"/>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2</a:t>
            </a:r>
            <a:r>
              <a:rPr sz="2400" b="1" spc="-25" dirty="0">
                <a:latin typeface="Calibri"/>
                <a:cs typeface="Calibri"/>
              </a:rPr>
              <a:t> </a:t>
            </a:r>
            <a:r>
              <a:rPr sz="2400" b="1" dirty="0">
                <a:latin typeface="Calibri"/>
                <a:cs typeface="Calibri"/>
              </a:rPr>
              <a:t>pipeline</a:t>
            </a:r>
            <a:r>
              <a:rPr sz="2400" b="1" spc="-15" dirty="0">
                <a:latin typeface="Calibri"/>
                <a:cs typeface="Calibri"/>
              </a:rPr>
              <a:t> </a:t>
            </a:r>
            <a:r>
              <a:rPr sz="2400" b="1" dirty="0">
                <a:latin typeface="Calibri"/>
                <a:cs typeface="Calibri"/>
              </a:rPr>
              <a:t>bubbles</a:t>
            </a:r>
            <a:r>
              <a:rPr sz="2400" b="1" spc="5" dirty="0">
                <a:latin typeface="Calibri"/>
                <a:cs typeface="Calibri"/>
              </a:rPr>
              <a:t> </a:t>
            </a:r>
            <a:r>
              <a:rPr sz="2400" b="1" dirty="0">
                <a:latin typeface="Calibri"/>
                <a:cs typeface="Calibri"/>
              </a:rPr>
              <a:t>per</a:t>
            </a:r>
            <a:r>
              <a:rPr sz="2400" b="1" spc="-15" dirty="0">
                <a:latin typeface="Calibri"/>
                <a:cs typeface="Calibri"/>
              </a:rPr>
              <a:t> </a:t>
            </a:r>
            <a:r>
              <a:rPr sz="2400" b="1" spc="-10" dirty="0">
                <a:latin typeface="Calibri"/>
                <a:cs typeface="Calibri"/>
              </a:rPr>
              <a:t>branch!</a:t>
            </a:r>
            <a:endParaRPr sz="2400">
              <a:latin typeface="Calibri"/>
              <a:cs typeface="Calibri"/>
            </a:endParaRPr>
          </a:p>
          <a:p>
            <a:pPr marL="12700">
              <a:lnSpc>
                <a:spcPct val="100000"/>
              </a:lnSpc>
            </a:pPr>
            <a:r>
              <a:rPr sz="2400" b="1" i="1" dirty="0">
                <a:latin typeface="Calibri"/>
                <a:cs typeface="Calibri"/>
              </a:rPr>
              <a:t>Can</a:t>
            </a:r>
            <a:r>
              <a:rPr sz="2400" b="1" i="1" spc="-45" dirty="0">
                <a:latin typeface="Calibri"/>
                <a:cs typeface="Calibri"/>
              </a:rPr>
              <a:t> </a:t>
            </a:r>
            <a:r>
              <a:rPr sz="2400" b="1" i="1" dirty="0">
                <a:latin typeface="Calibri"/>
                <a:cs typeface="Calibri"/>
              </a:rPr>
              <a:t>we</a:t>
            </a:r>
            <a:r>
              <a:rPr sz="2400" b="1" i="1" spc="-20" dirty="0">
                <a:latin typeface="Calibri"/>
                <a:cs typeface="Calibri"/>
              </a:rPr>
              <a:t> </a:t>
            </a:r>
            <a:r>
              <a:rPr sz="2400" b="1" i="1" dirty="0">
                <a:latin typeface="Calibri"/>
                <a:cs typeface="Calibri"/>
              </a:rPr>
              <a:t>do</a:t>
            </a:r>
            <a:r>
              <a:rPr sz="2400" b="1" i="1" spc="-45" dirty="0">
                <a:latin typeface="Calibri"/>
                <a:cs typeface="Calibri"/>
              </a:rPr>
              <a:t> </a:t>
            </a:r>
            <a:r>
              <a:rPr sz="2400" b="1" i="1" dirty="0">
                <a:latin typeface="Calibri"/>
                <a:cs typeface="Calibri"/>
              </a:rPr>
              <a:t>better</a:t>
            </a:r>
            <a:r>
              <a:rPr sz="2400" b="1" i="1" spc="-20" dirty="0">
                <a:latin typeface="Calibri"/>
                <a:cs typeface="Calibri"/>
              </a:rPr>
              <a:t> </a:t>
            </a:r>
            <a:r>
              <a:rPr sz="2400" b="1" i="1" dirty="0">
                <a:latin typeface="Calibri"/>
                <a:cs typeface="Calibri"/>
              </a:rPr>
              <a:t>than</a:t>
            </a:r>
            <a:r>
              <a:rPr sz="2400" b="1" i="1" spc="-15" dirty="0">
                <a:latin typeface="Calibri"/>
                <a:cs typeface="Calibri"/>
              </a:rPr>
              <a:t> </a:t>
            </a:r>
            <a:r>
              <a:rPr sz="2400" b="1" i="1" dirty="0">
                <a:latin typeface="Calibri"/>
                <a:cs typeface="Calibri"/>
              </a:rPr>
              <a:t>2</a:t>
            </a:r>
            <a:r>
              <a:rPr sz="2400" b="1" i="1" spc="-35" dirty="0">
                <a:latin typeface="Calibri"/>
                <a:cs typeface="Calibri"/>
              </a:rPr>
              <a:t> </a:t>
            </a:r>
            <a:r>
              <a:rPr sz="2400" b="1" i="1" spc="-10" dirty="0">
                <a:latin typeface="Calibri"/>
                <a:cs typeface="Calibri"/>
              </a:rPr>
              <a:t>bubbles?</a:t>
            </a:r>
            <a:endParaRPr sz="2400">
              <a:latin typeface="Calibri"/>
              <a:cs typeface="Calibri"/>
            </a:endParaRPr>
          </a:p>
        </p:txBody>
      </p:sp>
      <p:sp>
        <p:nvSpPr>
          <p:cNvPr id="20" name="object 20"/>
          <p:cNvSpPr txBox="1"/>
          <p:nvPr/>
        </p:nvSpPr>
        <p:spPr>
          <a:xfrm>
            <a:off x="1521967" y="3173729"/>
            <a:ext cx="16637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sub</a:t>
            </a:r>
            <a:r>
              <a:rPr sz="1800" spc="-30" dirty="0">
                <a:latin typeface="Courier New"/>
                <a:cs typeface="Courier New"/>
              </a:rPr>
              <a:t> </a:t>
            </a:r>
            <a:r>
              <a:rPr sz="1800" dirty="0">
                <a:latin typeface="Courier New"/>
                <a:cs typeface="Courier New"/>
              </a:rPr>
              <a:t>x6</a:t>
            </a:r>
            <a:r>
              <a:rPr sz="1800" spc="-20" dirty="0">
                <a:latin typeface="Courier New"/>
                <a:cs typeface="Courier New"/>
              </a:rPr>
              <a:t> </a:t>
            </a:r>
            <a:r>
              <a:rPr sz="1800" dirty="0">
                <a:latin typeface="Courier New"/>
                <a:cs typeface="Courier New"/>
              </a:rPr>
              <a:t>x5</a:t>
            </a:r>
            <a:r>
              <a:rPr sz="1800" spc="-25" dirty="0">
                <a:latin typeface="Courier New"/>
                <a:cs typeface="Courier New"/>
              </a:rPr>
              <a:t> x4</a:t>
            </a:r>
            <a:endParaRPr sz="1800">
              <a:latin typeface="Courier New"/>
              <a:cs typeface="Courier New"/>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8929" y="845007"/>
            <a:ext cx="4951095" cy="697230"/>
          </a:xfrm>
          <a:prstGeom prst="rect">
            <a:avLst/>
          </a:prstGeom>
        </p:spPr>
        <p:txBody>
          <a:bodyPr vert="horz" wrap="square" lIns="0" tIns="13335" rIns="0" bIns="0" rtlCol="0">
            <a:spAutoFit/>
          </a:bodyPr>
          <a:lstStyle/>
          <a:p>
            <a:pPr marL="12700">
              <a:lnSpc>
                <a:spcPct val="100000"/>
              </a:lnSpc>
              <a:spcBef>
                <a:spcPts val="105"/>
              </a:spcBef>
            </a:pPr>
            <a:r>
              <a:rPr dirty="0"/>
              <a:t>Types</a:t>
            </a:r>
            <a:r>
              <a:rPr spc="-114" dirty="0"/>
              <a:t> </a:t>
            </a:r>
            <a:r>
              <a:rPr dirty="0"/>
              <a:t>of</a:t>
            </a:r>
            <a:r>
              <a:rPr spc="-114" dirty="0"/>
              <a:t> </a:t>
            </a:r>
            <a:r>
              <a:rPr dirty="0"/>
              <a:t>Data</a:t>
            </a:r>
            <a:r>
              <a:rPr spc="-110" dirty="0"/>
              <a:t> </a:t>
            </a:r>
            <a:r>
              <a:rPr spc="-10" dirty="0"/>
              <a:t>Hazards</a:t>
            </a:r>
          </a:p>
        </p:txBody>
      </p:sp>
      <p:sp>
        <p:nvSpPr>
          <p:cNvPr id="3" name="object 3"/>
          <p:cNvSpPr txBox="1"/>
          <p:nvPr/>
        </p:nvSpPr>
        <p:spPr>
          <a:xfrm>
            <a:off x="185420" y="2730500"/>
            <a:ext cx="3594100" cy="1122680"/>
          </a:xfrm>
          <a:prstGeom prst="rect">
            <a:avLst/>
          </a:prstGeom>
        </p:spPr>
        <p:txBody>
          <a:bodyPr vert="horz" wrap="square" lIns="0" tIns="12700" rIns="0" bIns="0" rtlCol="0">
            <a:spAutoFit/>
          </a:bodyPr>
          <a:lstStyle/>
          <a:p>
            <a:pPr marL="12700" marR="5080">
              <a:lnSpc>
                <a:spcPct val="100000"/>
              </a:lnSpc>
              <a:spcBef>
                <a:spcPts val="100"/>
              </a:spcBef>
              <a:tabLst>
                <a:tab pos="1109980" algn="l"/>
              </a:tabLst>
            </a:pPr>
            <a:r>
              <a:rPr sz="3600" dirty="0">
                <a:latin typeface="Courier New"/>
                <a:cs typeface="Courier New"/>
              </a:rPr>
              <a:t>sub</a:t>
            </a:r>
            <a:r>
              <a:rPr sz="3600" spc="-10" dirty="0">
                <a:latin typeface="Courier New"/>
                <a:cs typeface="Courier New"/>
              </a:rPr>
              <a:t> </a:t>
            </a:r>
            <a:r>
              <a:rPr sz="3600" dirty="0">
                <a:latin typeface="Courier New"/>
                <a:cs typeface="Courier New"/>
              </a:rPr>
              <a:t>x6</a:t>
            </a:r>
            <a:r>
              <a:rPr sz="3600" spc="-10" dirty="0">
                <a:latin typeface="Courier New"/>
                <a:cs typeface="Courier New"/>
              </a:rPr>
              <a:t> </a:t>
            </a:r>
            <a:r>
              <a:rPr sz="3600" dirty="0">
                <a:latin typeface="Courier New"/>
                <a:cs typeface="Courier New"/>
              </a:rPr>
              <a:t>x5</a:t>
            </a:r>
            <a:r>
              <a:rPr sz="3600" spc="5" dirty="0">
                <a:latin typeface="Courier New"/>
                <a:cs typeface="Courier New"/>
              </a:rPr>
              <a:t> </a:t>
            </a:r>
            <a:r>
              <a:rPr sz="3600" spc="-25" dirty="0">
                <a:latin typeface="Courier New"/>
                <a:cs typeface="Courier New"/>
              </a:rPr>
              <a:t>x4 lw</a:t>
            </a:r>
            <a:r>
              <a:rPr sz="3600" dirty="0">
                <a:latin typeface="Courier New"/>
                <a:cs typeface="Courier New"/>
              </a:rPr>
              <a:t>	x16</a:t>
            </a:r>
            <a:r>
              <a:rPr sz="3600" spc="-15" dirty="0">
                <a:latin typeface="Courier New"/>
                <a:cs typeface="Courier New"/>
              </a:rPr>
              <a:t> </a:t>
            </a:r>
            <a:r>
              <a:rPr sz="3600" spc="-10" dirty="0">
                <a:latin typeface="Courier New"/>
                <a:cs typeface="Courier New"/>
              </a:rPr>
              <a:t>0xabc</a:t>
            </a:r>
            <a:endParaRPr sz="3600">
              <a:latin typeface="Courier New"/>
              <a:cs typeface="Courier New"/>
            </a:endParaRPr>
          </a:p>
        </p:txBody>
      </p:sp>
      <p:sp>
        <p:nvSpPr>
          <p:cNvPr id="4" name="object 4"/>
          <p:cNvSpPr/>
          <p:nvPr/>
        </p:nvSpPr>
        <p:spPr>
          <a:xfrm>
            <a:off x="1750822" y="3172967"/>
            <a:ext cx="675005" cy="932180"/>
          </a:xfrm>
          <a:custGeom>
            <a:avLst/>
            <a:gdLst/>
            <a:ahLst/>
            <a:cxnLst/>
            <a:rect l="l" t="t" r="r" b="b"/>
            <a:pathLst>
              <a:path w="675005" h="932179">
                <a:moveTo>
                  <a:pt x="549376" y="821344"/>
                </a:moveTo>
                <a:lnTo>
                  <a:pt x="465963" y="879221"/>
                </a:lnTo>
                <a:lnTo>
                  <a:pt x="657225" y="932053"/>
                </a:lnTo>
                <a:lnTo>
                  <a:pt x="665130" y="842264"/>
                </a:lnTo>
                <a:lnTo>
                  <a:pt x="563879" y="842264"/>
                </a:lnTo>
                <a:lnTo>
                  <a:pt x="549376" y="821344"/>
                </a:lnTo>
                <a:close/>
              </a:path>
              <a:path w="675005" h="932179">
                <a:moveTo>
                  <a:pt x="591140" y="792366"/>
                </a:moveTo>
                <a:lnTo>
                  <a:pt x="549376" y="821344"/>
                </a:lnTo>
                <a:lnTo>
                  <a:pt x="563879" y="842264"/>
                </a:lnTo>
                <a:lnTo>
                  <a:pt x="605663" y="813308"/>
                </a:lnTo>
                <a:lnTo>
                  <a:pt x="591140" y="792366"/>
                </a:lnTo>
                <a:close/>
              </a:path>
              <a:path w="675005" h="932179">
                <a:moveTo>
                  <a:pt x="674623" y="734441"/>
                </a:moveTo>
                <a:lnTo>
                  <a:pt x="591140" y="792366"/>
                </a:lnTo>
                <a:lnTo>
                  <a:pt x="605663" y="813308"/>
                </a:lnTo>
                <a:lnTo>
                  <a:pt x="563879" y="842264"/>
                </a:lnTo>
                <a:lnTo>
                  <a:pt x="665130" y="842264"/>
                </a:lnTo>
                <a:lnTo>
                  <a:pt x="674623" y="734441"/>
                </a:lnTo>
                <a:close/>
              </a:path>
              <a:path w="675005" h="932179">
                <a:moveTo>
                  <a:pt x="41655" y="0"/>
                </a:moveTo>
                <a:lnTo>
                  <a:pt x="0" y="28956"/>
                </a:lnTo>
                <a:lnTo>
                  <a:pt x="549376" y="821344"/>
                </a:lnTo>
                <a:lnTo>
                  <a:pt x="591140" y="792366"/>
                </a:lnTo>
                <a:lnTo>
                  <a:pt x="41655" y="0"/>
                </a:lnTo>
                <a:close/>
              </a:path>
            </a:pathLst>
          </a:custGeom>
          <a:solidFill>
            <a:srgbClr val="4471C4"/>
          </a:solidFill>
        </p:spPr>
        <p:txBody>
          <a:bodyPr wrap="square" lIns="0" tIns="0" rIns="0" bIns="0" rtlCol="0"/>
          <a:lstStyle/>
          <a:p>
            <a:endParaRPr/>
          </a:p>
        </p:txBody>
      </p:sp>
      <p:sp>
        <p:nvSpPr>
          <p:cNvPr id="5" name="object 5"/>
          <p:cNvSpPr txBox="1"/>
          <p:nvPr/>
        </p:nvSpPr>
        <p:spPr>
          <a:xfrm>
            <a:off x="412495" y="4699203"/>
            <a:ext cx="7360284" cy="391795"/>
          </a:xfrm>
          <a:prstGeom prst="rect">
            <a:avLst/>
          </a:prstGeom>
        </p:spPr>
        <p:txBody>
          <a:bodyPr vert="horz" wrap="square" lIns="0" tIns="12700" rIns="0" bIns="0" rtlCol="0">
            <a:spAutoFit/>
          </a:bodyPr>
          <a:lstStyle/>
          <a:p>
            <a:pPr marL="12700">
              <a:lnSpc>
                <a:spcPct val="100000"/>
              </a:lnSpc>
              <a:spcBef>
                <a:spcPts val="100"/>
              </a:spcBef>
              <a:tabLst>
                <a:tab pos="4295140" algn="l"/>
              </a:tabLst>
            </a:pPr>
            <a:r>
              <a:rPr sz="2400" b="1" spc="-10" dirty="0">
                <a:latin typeface="Calibri"/>
                <a:cs typeface="Calibri"/>
              </a:rPr>
              <a:t>Read-After-</a:t>
            </a:r>
            <a:r>
              <a:rPr sz="2400" b="1" dirty="0">
                <a:latin typeface="Calibri"/>
                <a:cs typeface="Calibri"/>
              </a:rPr>
              <a:t>Write</a:t>
            </a:r>
            <a:r>
              <a:rPr sz="2400" b="1" spc="-85" dirty="0">
                <a:latin typeface="Calibri"/>
                <a:cs typeface="Calibri"/>
              </a:rPr>
              <a:t> </a:t>
            </a:r>
            <a:r>
              <a:rPr sz="2400" b="1" spc="-10" dirty="0">
                <a:latin typeface="Calibri"/>
                <a:cs typeface="Calibri"/>
              </a:rPr>
              <a:t>(RAW)</a:t>
            </a:r>
            <a:r>
              <a:rPr sz="2400" b="1" dirty="0">
                <a:latin typeface="Calibri"/>
                <a:cs typeface="Calibri"/>
              </a:rPr>
              <a:t>	</a:t>
            </a:r>
            <a:r>
              <a:rPr sz="2400" b="1" spc="-25" dirty="0">
                <a:latin typeface="Calibri"/>
                <a:cs typeface="Calibri"/>
              </a:rPr>
              <a:t>Write-</a:t>
            </a:r>
            <a:r>
              <a:rPr sz="2400" b="1" spc="-10" dirty="0">
                <a:latin typeface="Calibri"/>
                <a:cs typeface="Calibri"/>
              </a:rPr>
              <a:t>After-</a:t>
            </a:r>
            <a:r>
              <a:rPr sz="2400" b="1" dirty="0">
                <a:latin typeface="Calibri"/>
                <a:cs typeface="Calibri"/>
              </a:rPr>
              <a:t>Read</a:t>
            </a:r>
            <a:r>
              <a:rPr sz="2400" b="1" spc="5" dirty="0">
                <a:latin typeface="Calibri"/>
                <a:cs typeface="Calibri"/>
              </a:rPr>
              <a:t> </a:t>
            </a:r>
            <a:r>
              <a:rPr sz="2400" b="1" spc="-10" dirty="0">
                <a:latin typeface="Calibri"/>
                <a:cs typeface="Calibri"/>
              </a:rPr>
              <a:t>(WAR)</a:t>
            </a:r>
            <a:endParaRPr sz="2400">
              <a:latin typeface="Calibri"/>
              <a:cs typeface="Calibri"/>
            </a:endParaRPr>
          </a:p>
        </p:txBody>
      </p:sp>
      <p:sp>
        <p:nvSpPr>
          <p:cNvPr id="6" name="object 6"/>
          <p:cNvSpPr txBox="1"/>
          <p:nvPr/>
        </p:nvSpPr>
        <p:spPr>
          <a:xfrm>
            <a:off x="4316984" y="2748534"/>
            <a:ext cx="359346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Courier New"/>
                <a:cs typeface="Courier New"/>
              </a:rPr>
              <a:t>sub</a:t>
            </a:r>
            <a:r>
              <a:rPr sz="3600" spc="-10" dirty="0">
                <a:latin typeface="Courier New"/>
                <a:cs typeface="Courier New"/>
              </a:rPr>
              <a:t> </a:t>
            </a:r>
            <a:r>
              <a:rPr sz="3600" dirty="0">
                <a:latin typeface="Courier New"/>
                <a:cs typeface="Courier New"/>
              </a:rPr>
              <a:t>x8</a:t>
            </a:r>
            <a:r>
              <a:rPr sz="3600" spc="-10" dirty="0">
                <a:latin typeface="Courier New"/>
                <a:cs typeface="Courier New"/>
              </a:rPr>
              <a:t> </a:t>
            </a:r>
            <a:r>
              <a:rPr sz="3600" dirty="0">
                <a:latin typeface="Courier New"/>
                <a:cs typeface="Courier New"/>
              </a:rPr>
              <a:t>x16 </a:t>
            </a:r>
            <a:r>
              <a:rPr sz="3600" spc="-35" dirty="0">
                <a:latin typeface="Courier New"/>
                <a:cs typeface="Courier New"/>
              </a:rPr>
              <a:t>x4</a:t>
            </a:r>
            <a:endParaRPr sz="3600">
              <a:latin typeface="Courier New"/>
              <a:cs typeface="Courier New"/>
            </a:endParaRPr>
          </a:p>
        </p:txBody>
      </p:sp>
      <p:sp>
        <p:nvSpPr>
          <p:cNvPr id="7" name="object 7"/>
          <p:cNvSpPr txBox="1"/>
          <p:nvPr/>
        </p:nvSpPr>
        <p:spPr>
          <a:xfrm>
            <a:off x="185420" y="3828033"/>
            <a:ext cx="470598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Courier New"/>
                <a:cs typeface="Courier New"/>
              </a:rPr>
              <a:t>add</a:t>
            </a:r>
            <a:r>
              <a:rPr sz="3600" spc="-25" dirty="0">
                <a:latin typeface="Courier New"/>
                <a:cs typeface="Courier New"/>
              </a:rPr>
              <a:t> </a:t>
            </a:r>
            <a:r>
              <a:rPr sz="3600" dirty="0">
                <a:latin typeface="Courier New"/>
                <a:cs typeface="Courier New"/>
              </a:rPr>
              <a:t>x12</a:t>
            </a:r>
            <a:r>
              <a:rPr sz="3600" spc="-10" dirty="0">
                <a:latin typeface="Courier New"/>
                <a:cs typeface="Courier New"/>
              </a:rPr>
              <a:t> </a:t>
            </a:r>
            <a:r>
              <a:rPr sz="3600" dirty="0">
                <a:latin typeface="Courier New"/>
                <a:cs typeface="Courier New"/>
              </a:rPr>
              <a:t>x6 x14</a:t>
            </a:r>
            <a:r>
              <a:rPr sz="3600" spc="110" dirty="0">
                <a:latin typeface="Courier New"/>
                <a:cs typeface="Courier New"/>
              </a:rPr>
              <a:t> </a:t>
            </a:r>
            <a:r>
              <a:rPr sz="5400" spc="-37" baseline="-2314" dirty="0">
                <a:latin typeface="Courier New"/>
                <a:cs typeface="Courier New"/>
              </a:rPr>
              <a:t>lw</a:t>
            </a:r>
            <a:endParaRPr sz="5400" baseline="-2314">
              <a:latin typeface="Courier New"/>
              <a:cs typeface="Courier New"/>
            </a:endParaRPr>
          </a:p>
        </p:txBody>
      </p:sp>
      <p:sp>
        <p:nvSpPr>
          <p:cNvPr id="8" name="object 8"/>
          <p:cNvSpPr txBox="1"/>
          <p:nvPr/>
        </p:nvSpPr>
        <p:spPr>
          <a:xfrm>
            <a:off x="5414517" y="3846067"/>
            <a:ext cx="249618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Courier New"/>
                <a:cs typeface="Courier New"/>
              </a:rPr>
              <a:t>x16</a:t>
            </a:r>
            <a:r>
              <a:rPr sz="3600" spc="-5" dirty="0">
                <a:latin typeface="Courier New"/>
                <a:cs typeface="Courier New"/>
              </a:rPr>
              <a:t> </a:t>
            </a:r>
            <a:r>
              <a:rPr sz="3600" spc="-10" dirty="0">
                <a:latin typeface="Courier New"/>
                <a:cs typeface="Courier New"/>
              </a:rPr>
              <a:t>0xabc</a:t>
            </a:r>
            <a:endParaRPr sz="3600">
              <a:latin typeface="Courier New"/>
              <a:cs typeface="Courier New"/>
            </a:endParaRPr>
          </a:p>
        </p:txBody>
      </p:sp>
      <p:sp>
        <p:nvSpPr>
          <p:cNvPr id="9" name="object 9"/>
          <p:cNvSpPr/>
          <p:nvPr/>
        </p:nvSpPr>
        <p:spPr>
          <a:xfrm>
            <a:off x="6181597" y="3202685"/>
            <a:ext cx="403860" cy="441959"/>
          </a:xfrm>
          <a:custGeom>
            <a:avLst/>
            <a:gdLst/>
            <a:ahLst/>
            <a:cxnLst/>
            <a:rect l="l" t="t" r="r" b="b"/>
            <a:pathLst>
              <a:path w="403859" h="441960">
                <a:moveTo>
                  <a:pt x="282318" y="95885"/>
                </a:moveTo>
                <a:lnTo>
                  <a:pt x="0" y="407669"/>
                </a:lnTo>
                <a:lnTo>
                  <a:pt x="37591" y="441832"/>
                </a:lnTo>
                <a:lnTo>
                  <a:pt x="319976" y="129988"/>
                </a:lnTo>
                <a:lnTo>
                  <a:pt x="282318" y="95885"/>
                </a:lnTo>
                <a:close/>
              </a:path>
              <a:path w="403859" h="441960">
                <a:moveTo>
                  <a:pt x="400318" y="77088"/>
                </a:moveTo>
                <a:lnTo>
                  <a:pt x="299338" y="77088"/>
                </a:lnTo>
                <a:lnTo>
                  <a:pt x="337057" y="111125"/>
                </a:lnTo>
                <a:lnTo>
                  <a:pt x="319976" y="129988"/>
                </a:lnTo>
                <a:lnTo>
                  <a:pt x="395350" y="198247"/>
                </a:lnTo>
                <a:lnTo>
                  <a:pt x="400318" y="77088"/>
                </a:lnTo>
                <a:close/>
              </a:path>
              <a:path w="403859" h="441960">
                <a:moveTo>
                  <a:pt x="299338" y="77088"/>
                </a:moveTo>
                <a:lnTo>
                  <a:pt x="282318" y="95885"/>
                </a:lnTo>
                <a:lnTo>
                  <a:pt x="319976" y="129988"/>
                </a:lnTo>
                <a:lnTo>
                  <a:pt x="337057" y="111125"/>
                </a:lnTo>
                <a:lnTo>
                  <a:pt x="299338" y="77088"/>
                </a:lnTo>
                <a:close/>
              </a:path>
              <a:path w="403859" h="441960">
                <a:moveTo>
                  <a:pt x="403478" y="0"/>
                </a:moveTo>
                <a:lnTo>
                  <a:pt x="207010" y="27686"/>
                </a:lnTo>
                <a:lnTo>
                  <a:pt x="282318" y="95885"/>
                </a:lnTo>
                <a:lnTo>
                  <a:pt x="299338" y="77088"/>
                </a:lnTo>
                <a:lnTo>
                  <a:pt x="400318" y="77088"/>
                </a:lnTo>
                <a:lnTo>
                  <a:pt x="403478" y="0"/>
                </a:lnTo>
                <a:close/>
              </a:path>
            </a:pathLst>
          </a:custGeom>
          <a:solidFill>
            <a:srgbClr val="FF0000"/>
          </a:solidFill>
        </p:spPr>
        <p:txBody>
          <a:bodyPr wrap="square" lIns="0" tIns="0" rIns="0" bIns="0" rtlCol="0"/>
          <a:lstStyle/>
          <a:p>
            <a:endParaRPr/>
          </a:p>
        </p:txBody>
      </p:sp>
      <p:sp>
        <p:nvSpPr>
          <p:cNvPr id="10" name="object 10"/>
          <p:cNvSpPr/>
          <p:nvPr/>
        </p:nvSpPr>
        <p:spPr>
          <a:xfrm>
            <a:off x="9659366" y="3202685"/>
            <a:ext cx="254000" cy="345440"/>
          </a:xfrm>
          <a:custGeom>
            <a:avLst/>
            <a:gdLst/>
            <a:ahLst/>
            <a:cxnLst/>
            <a:rect l="l" t="t" r="r" b="b"/>
            <a:pathLst>
              <a:path w="254000" h="345439">
                <a:moveTo>
                  <a:pt x="101600" y="192912"/>
                </a:moveTo>
                <a:lnTo>
                  <a:pt x="0" y="192912"/>
                </a:lnTo>
                <a:lnTo>
                  <a:pt x="127000" y="345313"/>
                </a:lnTo>
                <a:lnTo>
                  <a:pt x="232833" y="218312"/>
                </a:lnTo>
                <a:lnTo>
                  <a:pt x="101600" y="218312"/>
                </a:lnTo>
                <a:lnTo>
                  <a:pt x="101600" y="192912"/>
                </a:lnTo>
                <a:close/>
              </a:path>
              <a:path w="254000" h="345439">
                <a:moveTo>
                  <a:pt x="152400" y="0"/>
                </a:moveTo>
                <a:lnTo>
                  <a:pt x="101600" y="0"/>
                </a:lnTo>
                <a:lnTo>
                  <a:pt x="101600" y="218312"/>
                </a:lnTo>
                <a:lnTo>
                  <a:pt x="152400" y="218312"/>
                </a:lnTo>
                <a:lnTo>
                  <a:pt x="152400" y="0"/>
                </a:lnTo>
                <a:close/>
              </a:path>
              <a:path w="254000" h="345439">
                <a:moveTo>
                  <a:pt x="254000" y="192912"/>
                </a:moveTo>
                <a:lnTo>
                  <a:pt x="152400" y="192912"/>
                </a:lnTo>
                <a:lnTo>
                  <a:pt x="152400" y="218312"/>
                </a:lnTo>
                <a:lnTo>
                  <a:pt x="232833" y="218312"/>
                </a:lnTo>
                <a:lnTo>
                  <a:pt x="254000" y="192912"/>
                </a:lnTo>
                <a:close/>
              </a:path>
            </a:pathLst>
          </a:custGeom>
          <a:solidFill>
            <a:srgbClr val="00AF50"/>
          </a:solidFill>
        </p:spPr>
        <p:txBody>
          <a:bodyPr wrap="square" lIns="0" tIns="0" rIns="0" bIns="0" rtlCol="0"/>
          <a:lstStyle/>
          <a:p>
            <a:endParaRPr/>
          </a:p>
        </p:txBody>
      </p:sp>
      <p:sp>
        <p:nvSpPr>
          <p:cNvPr id="11" name="object 11"/>
          <p:cNvSpPr txBox="1"/>
          <p:nvPr/>
        </p:nvSpPr>
        <p:spPr>
          <a:xfrm>
            <a:off x="8676513" y="4699203"/>
            <a:ext cx="3241040" cy="391795"/>
          </a:xfrm>
          <a:prstGeom prst="rect">
            <a:avLst/>
          </a:prstGeom>
        </p:spPr>
        <p:txBody>
          <a:bodyPr vert="horz" wrap="square" lIns="0" tIns="12700" rIns="0" bIns="0" rtlCol="0">
            <a:spAutoFit/>
          </a:bodyPr>
          <a:lstStyle/>
          <a:p>
            <a:pPr marL="12700">
              <a:lnSpc>
                <a:spcPct val="100000"/>
              </a:lnSpc>
              <a:spcBef>
                <a:spcPts val="100"/>
              </a:spcBef>
            </a:pPr>
            <a:r>
              <a:rPr sz="2400" b="1" spc="-25" dirty="0">
                <a:latin typeface="Calibri"/>
                <a:cs typeface="Calibri"/>
              </a:rPr>
              <a:t>Write-</a:t>
            </a:r>
            <a:r>
              <a:rPr sz="2400" b="1" spc="-10" dirty="0">
                <a:latin typeface="Calibri"/>
                <a:cs typeface="Calibri"/>
              </a:rPr>
              <a:t>After-</a:t>
            </a:r>
            <a:r>
              <a:rPr sz="2400" b="1" dirty="0">
                <a:latin typeface="Calibri"/>
                <a:cs typeface="Calibri"/>
              </a:rPr>
              <a:t>Write</a:t>
            </a:r>
            <a:r>
              <a:rPr sz="2400" b="1" spc="-55" dirty="0">
                <a:latin typeface="Calibri"/>
                <a:cs typeface="Calibri"/>
              </a:rPr>
              <a:t> </a:t>
            </a:r>
            <a:r>
              <a:rPr sz="2400" b="1" spc="-25" dirty="0">
                <a:latin typeface="Calibri"/>
                <a:cs typeface="Calibri"/>
              </a:rPr>
              <a:t>(WAW)</a:t>
            </a:r>
            <a:endParaRPr sz="2400">
              <a:latin typeface="Calibri"/>
              <a:cs typeface="Calibri"/>
            </a:endParaRPr>
          </a:p>
        </p:txBody>
      </p:sp>
      <p:sp>
        <p:nvSpPr>
          <p:cNvPr id="12" name="object 12"/>
          <p:cNvSpPr txBox="1"/>
          <p:nvPr/>
        </p:nvSpPr>
        <p:spPr>
          <a:xfrm>
            <a:off x="1489075" y="5859576"/>
            <a:ext cx="9112885" cy="391795"/>
          </a:xfrm>
          <a:prstGeom prst="rect">
            <a:avLst/>
          </a:prstGeom>
        </p:spPr>
        <p:txBody>
          <a:bodyPr vert="horz" wrap="square" lIns="0" tIns="12700" rIns="0" bIns="0" rtlCol="0">
            <a:spAutoFit/>
          </a:bodyPr>
          <a:lstStyle/>
          <a:p>
            <a:pPr marL="12700">
              <a:lnSpc>
                <a:spcPct val="100000"/>
              </a:lnSpc>
              <a:spcBef>
                <a:spcPts val="100"/>
              </a:spcBef>
            </a:pPr>
            <a:r>
              <a:rPr sz="2400" b="1" i="1" dirty="0">
                <a:latin typeface="Calibri"/>
                <a:cs typeface="Calibri"/>
              </a:rPr>
              <a:t>Only</a:t>
            </a:r>
            <a:r>
              <a:rPr sz="2400" b="1" i="1" spc="-75" dirty="0">
                <a:latin typeface="Calibri"/>
                <a:cs typeface="Calibri"/>
              </a:rPr>
              <a:t> </a:t>
            </a:r>
            <a:r>
              <a:rPr sz="2400" b="1" i="1" spc="-10" dirty="0">
                <a:latin typeface="Calibri"/>
                <a:cs typeface="Calibri"/>
              </a:rPr>
              <a:t>Read-</a:t>
            </a:r>
            <a:r>
              <a:rPr sz="2400" b="1" i="1" spc="-20" dirty="0">
                <a:latin typeface="Calibri"/>
                <a:cs typeface="Calibri"/>
              </a:rPr>
              <a:t>After-</a:t>
            </a:r>
            <a:r>
              <a:rPr sz="2400" b="1" i="1" dirty="0">
                <a:latin typeface="Calibri"/>
                <a:cs typeface="Calibri"/>
              </a:rPr>
              <a:t>Write</a:t>
            </a:r>
            <a:r>
              <a:rPr sz="2400" b="1" i="1" spc="-25" dirty="0">
                <a:latin typeface="Calibri"/>
                <a:cs typeface="Calibri"/>
              </a:rPr>
              <a:t> </a:t>
            </a:r>
            <a:r>
              <a:rPr sz="2400" b="1" i="1" dirty="0">
                <a:latin typeface="Calibri"/>
                <a:cs typeface="Calibri"/>
              </a:rPr>
              <a:t>(RAW)</a:t>
            </a:r>
            <a:r>
              <a:rPr sz="2400" b="1" i="1" spc="-45" dirty="0">
                <a:latin typeface="Calibri"/>
                <a:cs typeface="Calibri"/>
              </a:rPr>
              <a:t> </a:t>
            </a:r>
            <a:r>
              <a:rPr sz="2400" b="1" i="1" dirty="0">
                <a:latin typeface="Calibri"/>
                <a:cs typeface="Calibri"/>
              </a:rPr>
              <a:t>hazards</a:t>
            </a:r>
            <a:r>
              <a:rPr sz="2400" b="1" i="1" spc="-70" dirty="0">
                <a:latin typeface="Calibri"/>
                <a:cs typeface="Calibri"/>
              </a:rPr>
              <a:t> </a:t>
            </a:r>
            <a:r>
              <a:rPr sz="2400" b="1" i="1" dirty="0">
                <a:latin typeface="Calibri"/>
                <a:cs typeface="Calibri"/>
              </a:rPr>
              <a:t>are</a:t>
            </a:r>
            <a:r>
              <a:rPr sz="2400" b="1" i="1" spc="-50" dirty="0">
                <a:latin typeface="Calibri"/>
                <a:cs typeface="Calibri"/>
              </a:rPr>
              <a:t> </a:t>
            </a:r>
            <a:r>
              <a:rPr sz="2400" b="1" i="1" dirty="0">
                <a:latin typeface="Calibri"/>
                <a:cs typeface="Calibri"/>
              </a:rPr>
              <a:t>possible</a:t>
            </a:r>
            <a:r>
              <a:rPr sz="2400" b="1" i="1" spc="-60" dirty="0">
                <a:latin typeface="Calibri"/>
                <a:cs typeface="Calibri"/>
              </a:rPr>
              <a:t> </a:t>
            </a:r>
            <a:r>
              <a:rPr sz="2400" b="1" i="1" dirty="0">
                <a:latin typeface="Calibri"/>
                <a:cs typeface="Calibri"/>
              </a:rPr>
              <a:t>in</a:t>
            </a:r>
            <a:r>
              <a:rPr sz="2400" b="1" i="1" spc="-50" dirty="0">
                <a:latin typeface="Calibri"/>
                <a:cs typeface="Calibri"/>
              </a:rPr>
              <a:t> </a:t>
            </a:r>
            <a:r>
              <a:rPr sz="2400" b="1" i="1" dirty="0">
                <a:latin typeface="Calibri"/>
                <a:cs typeface="Calibri"/>
              </a:rPr>
              <a:t>our</a:t>
            </a:r>
            <a:r>
              <a:rPr sz="2400" b="1" i="1" spc="-45" dirty="0">
                <a:latin typeface="Calibri"/>
                <a:cs typeface="Calibri"/>
              </a:rPr>
              <a:t> </a:t>
            </a:r>
            <a:r>
              <a:rPr sz="2400" b="1" i="1" dirty="0">
                <a:latin typeface="Calibri"/>
                <a:cs typeface="Calibri"/>
              </a:rPr>
              <a:t>simple</a:t>
            </a:r>
            <a:r>
              <a:rPr sz="2400" b="1" i="1" spc="-65" dirty="0">
                <a:latin typeface="Calibri"/>
                <a:cs typeface="Calibri"/>
              </a:rPr>
              <a:t> </a:t>
            </a:r>
            <a:r>
              <a:rPr sz="2400" b="1" i="1" spc="-10" dirty="0">
                <a:latin typeface="Calibri"/>
                <a:cs typeface="Calibri"/>
              </a:rPr>
              <a:t>pipeline</a:t>
            </a:r>
            <a:endParaRPr sz="2400">
              <a:latin typeface="Calibri"/>
              <a:cs typeface="Calibri"/>
            </a:endParaRPr>
          </a:p>
        </p:txBody>
      </p:sp>
      <p:sp>
        <p:nvSpPr>
          <p:cNvPr id="13" name="object 13"/>
          <p:cNvSpPr txBox="1"/>
          <p:nvPr/>
        </p:nvSpPr>
        <p:spPr>
          <a:xfrm>
            <a:off x="8448547" y="2730500"/>
            <a:ext cx="3319779" cy="574040"/>
          </a:xfrm>
          <a:prstGeom prst="rect">
            <a:avLst/>
          </a:prstGeom>
        </p:spPr>
        <p:txBody>
          <a:bodyPr vert="horz" wrap="square" lIns="0" tIns="12700" rIns="0" bIns="0" rtlCol="0">
            <a:spAutoFit/>
          </a:bodyPr>
          <a:lstStyle/>
          <a:p>
            <a:pPr marL="12700">
              <a:lnSpc>
                <a:spcPct val="100000"/>
              </a:lnSpc>
              <a:spcBef>
                <a:spcPts val="100"/>
              </a:spcBef>
              <a:tabLst>
                <a:tab pos="1109980" algn="l"/>
              </a:tabLst>
            </a:pPr>
            <a:r>
              <a:rPr sz="3600" spc="-25" dirty="0">
                <a:latin typeface="Courier New"/>
                <a:cs typeface="Courier New"/>
              </a:rPr>
              <a:t>lw</a:t>
            </a:r>
            <a:r>
              <a:rPr sz="3600" dirty="0">
                <a:latin typeface="Courier New"/>
                <a:cs typeface="Courier New"/>
              </a:rPr>
              <a:t>	x6</a:t>
            </a:r>
            <a:r>
              <a:rPr sz="3600" spc="-10" dirty="0">
                <a:latin typeface="Courier New"/>
                <a:cs typeface="Courier New"/>
              </a:rPr>
              <a:t> 0xabc</a:t>
            </a:r>
            <a:endParaRPr sz="3600">
              <a:latin typeface="Courier New"/>
              <a:cs typeface="Courier New"/>
            </a:endParaRPr>
          </a:p>
        </p:txBody>
      </p:sp>
      <p:sp>
        <p:nvSpPr>
          <p:cNvPr id="14" name="object 14"/>
          <p:cNvSpPr txBox="1"/>
          <p:nvPr/>
        </p:nvSpPr>
        <p:spPr>
          <a:xfrm>
            <a:off x="4316984" y="3296869"/>
            <a:ext cx="7451090" cy="574675"/>
          </a:xfrm>
          <a:prstGeom prst="rect">
            <a:avLst/>
          </a:prstGeom>
        </p:spPr>
        <p:txBody>
          <a:bodyPr vert="horz" wrap="square" lIns="0" tIns="12700" rIns="0" bIns="0" rtlCol="0">
            <a:spAutoFit/>
          </a:bodyPr>
          <a:lstStyle/>
          <a:p>
            <a:pPr marL="12700">
              <a:lnSpc>
                <a:spcPct val="100000"/>
              </a:lnSpc>
              <a:spcBef>
                <a:spcPts val="100"/>
              </a:spcBef>
            </a:pPr>
            <a:r>
              <a:rPr sz="3600" dirty="0">
                <a:latin typeface="Courier New"/>
                <a:cs typeface="Courier New"/>
              </a:rPr>
              <a:t>add</a:t>
            </a:r>
            <a:r>
              <a:rPr sz="3600" spc="-10" dirty="0">
                <a:latin typeface="Courier New"/>
                <a:cs typeface="Courier New"/>
              </a:rPr>
              <a:t> </a:t>
            </a:r>
            <a:r>
              <a:rPr sz="3600" dirty="0">
                <a:latin typeface="Courier New"/>
                <a:cs typeface="Courier New"/>
              </a:rPr>
              <a:t>x16</a:t>
            </a:r>
            <a:r>
              <a:rPr sz="3600" spc="-5" dirty="0">
                <a:latin typeface="Courier New"/>
                <a:cs typeface="Courier New"/>
              </a:rPr>
              <a:t> </a:t>
            </a:r>
            <a:r>
              <a:rPr sz="3600" dirty="0">
                <a:latin typeface="Courier New"/>
                <a:cs typeface="Courier New"/>
              </a:rPr>
              <a:t>x6</a:t>
            </a:r>
            <a:r>
              <a:rPr sz="3600" spc="-5" dirty="0">
                <a:latin typeface="Courier New"/>
                <a:cs typeface="Courier New"/>
              </a:rPr>
              <a:t> </a:t>
            </a:r>
            <a:r>
              <a:rPr sz="3600" dirty="0">
                <a:latin typeface="Courier New"/>
                <a:cs typeface="Courier New"/>
              </a:rPr>
              <a:t>x14</a:t>
            </a:r>
            <a:r>
              <a:rPr sz="3600" spc="100" dirty="0">
                <a:latin typeface="Courier New"/>
                <a:cs typeface="Courier New"/>
              </a:rPr>
              <a:t> </a:t>
            </a:r>
            <a:r>
              <a:rPr sz="5400" baseline="2314" dirty="0">
                <a:latin typeface="Courier New"/>
                <a:cs typeface="Courier New"/>
              </a:rPr>
              <a:t>sub</a:t>
            </a:r>
            <a:r>
              <a:rPr sz="5400" spc="-15" baseline="2314" dirty="0">
                <a:latin typeface="Courier New"/>
                <a:cs typeface="Courier New"/>
              </a:rPr>
              <a:t> </a:t>
            </a:r>
            <a:r>
              <a:rPr sz="5400" baseline="2314" dirty="0">
                <a:latin typeface="Courier New"/>
                <a:cs typeface="Courier New"/>
              </a:rPr>
              <a:t>x6</a:t>
            </a:r>
            <a:r>
              <a:rPr sz="5400" spc="-15" baseline="2314" dirty="0">
                <a:latin typeface="Courier New"/>
                <a:cs typeface="Courier New"/>
              </a:rPr>
              <a:t> </a:t>
            </a:r>
            <a:r>
              <a:rPr sz="5400" baseline="2314" dirty="0">
                <a:latin typeface="Courier New"/>
                <a:cs typeface="Courier New"/>
              </a:rPr>
              <a:t>x5 </a:t>
            </a:r>
            <a:r>
              <a:rPr sz="5400" spc="-37" baseline="2314" dirty="0">
                <a:latin typeface="Courier New"/>
                <a:cs typeface="Courier New"/>
              </a:rPr>
              <a:t>x4</a:t>
            </a:r>
            <a:endParaRPr sz="5400" baseline="2314">
              <a:latin typeface="Courier New"/>
              <a:cs typeface="Courier New"/>
            </a:endParaRPr>
          </a:p>
        </p:txBody>
      </p:sp>
      <p:sp>
        <p:nvSpPr>
          <p:cNvPr id="15" name="object 15"/>
          <p:cNvSpPr txBox="1"/>
          <p:nvPr/>
        </p:nvSpPr>
        <p:spPr>
          <a:xfrm>
            <a:off x="8448547" y="3828033"/>
            <a:ext cx="386778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Courier New"/>
                <a:cs typeface="Courier New"/>
              </a:rPr>
              <a:t>add</a:t>
            </a:r>
            <a:r>
              <a:rPr sz="3600" spc="-20" dirty="0">
                <a:latin typeface="Courier New"/>
                <a:cs typeface="Courier New"/>
              </a:rPr>
              <a:t> </a:t>
            </a:r>
            <a:r>
              <a:rPr sz="3600" dirty="0">
                <a:latin typeface="Courier New"/>
                <a:cs typeface="Courier New"/>
              </a:rPr>
              <a:t>x12</a:t>
            </a:r>
            <a:r>
              <a:rPr sz="3600" spc="-10" dirty="0">
                <a:latin typeface="Courier New"/>
                <a:cs typeface="Courier New"/>
              </a:rPr>
              <a:t> </a:t>
            </a:r>
            <a:r>
              <a:rPr sz="3600" dirty="0">
                <a:latin typeface="Courier New"/>
                <a:cs typeface="Courier New"/>
              </a:rPr>
              <a:t>x6 </a:t>
            </a:r>
            <a:r>
              <a:rPr sz="3600" spc="-25" dirty="0">
                <a:latin typeface="Courier New"/>
                <a:cs typeface="Courier New"/>
              </a:rPr>
              <a:t>x14</a:t>
            </a:r>
            <a:endParaRPr sz="3600">
              <a:latin typeface="Courier New"/>
              <a:cs typeface="Courier New"/>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8881" y="1727454"/>
            <a:ext cx="1663064" cy="3589020"/>
          </a:xfrm>
          <a:custGeom>
            <a:avLst/>
            <a:gdLst/>
            <a:ahLst/>
            <a:cxnLst/>
            <a:rect l="l" t="t" r="r" b="b"/>
            <a:pathLst>
              <a:path w="1663064" h="3589020">
                <a:moveTo>
                  <a:pt x="0" y="3589020"/>
                </a:moveTo>
                <a:lnTo>
                  <a:pt x="1662683" y="3589020"/>
                </a:lnTo>
                <a:lnTo>
                  <a:pt x="1662683" y="0"/>
                </a:lnTo>
                <a:lnTo>
                  <a:pt x="0" y="0"/>
                </a:lnTo>
                <a:lnTo>
                  <a:pt x="0" y="3589020"/>
                </a:lnTo>
                <a:close/>
              </a:path>
            </a:pathLst>
          </a:custGeom>
          <a:ln w="38100">
            <a:solidFill>
              <a:srgbClr val="2E528F"/>
            </a:solidFill>
          </a:ln>
        </p:spPr>
        <p:txBody>
          <a:bodyPr wrap="square" lIns="0" tIns="0" rIns="0" bIns="0" rtlCol="0"/>
          <a:lstStyle/>
          <a:p>
            <a:endParaRPr/>
          </a:p>
        </p:txBody>
      </p:sp>
      <p:sp>
        <p:nvSpPr>
          <p:cNvPr id="3" name="object 3"/>
          <p:cNvSpPr txBox="1"/>
          <p:nvPr/>
        </p:nvSpPr>
        <p:spPr>
          <a:xfrm>
            <a:off x="78739" y="168020"/>
            <a:ext cx="5306060" cy="696595"/>
          </a:xfrm>
          <a:prstGeom prst="rect">
            <a:avLst/>
          </a:prstGeom>
        </p:spPr>
        <p:txBody>
          <a:bodyPr vert="horz" wrap="square" lIns="0" tIns="12700" rIns="0" bIns="0" rtlCol="0">
            <a:spAutoFit/>
          </a:bodyPr>
          <a:lstStyle/>
          <a:p>
            <a:pPr marL="12700">
              <a:lnSpc>
                <a:spcPct val="100000"/>
              </a:lnSpc>
              <a:spcBef>
                <a:spcPts val="100"/>
              </a:spcBef>
            </a:pPr>
            <a:r>
              <a:rPr sz="4400" b="0" dirty="0">
                <a:latin typeface="Calibri Light"/>
                <a:cs typeface="Calibri Light"/>
              </a:rPr>
              <a:t>Early</a:t>
            </a:r>
            <a:r>
              <a:rPr sz="4400" b="0" spc="-105" dirty="0">
                <a:latin typeface="Calibri Light"/>
                <a:cs typeface="Calibri Light"/>
              </a:rPr>
              <a:t> </a:t>
            </a:r>
            <a:r>
              <a:rPr sz="4400" b="0" dirty="0">
                <a:latin typeface="Calibri Light"/>
                <a:cs typeface="Calibri Light"/>
              </a:rPr>
              <a:t>Branch</a:t>
            </a:r>
            <a:r>
              <a:rPr sz="4400" b="0" spc="-100" dirty="0">
                <a:latin typeface="Calibri Light"/>
                <a:cs typeface="Calibri Light"/>
              </a:rPr>
              <a:t> </a:t>
            </a:r>
            <a:r>
              <a:rPr sz="4400" b="0" spc="-10" dirty="0">
                <a:latin typeface="Calibri Light"/>
                <a:cs typeface="Calibri Light"/>
              </a:rPr>
              <a:t>Resolution</a:t>
            </a:r>
            <a:endParaRPr sz="4400">
              <a:latin typeface="Calibri Light"/>
              <a:cs typeface="Calibri Light"/>
            </a:endParaRPr>
          </a:p>
        </p:txBody>
      </p:sp>
      <p:grpSp>
        <p:nvGrpSpPr>
          <p:cNvPr id="4" name="object 4"/>
          <p:cNvGrpSpPr/>
          <p:nvPr/>
        </p:nvGrpSpPr>
        <p:grpSpPr>
          <a:xfrm>
            <a:off x="3912108" y="3893565"/>
            <a:ext cx="2423795" cy="445770"/>
            <a:chOff x="3912108" y="3893565"/>
            <a:chExt cx="2423795" cy="445770"/>
          </a:xfrm>
        </p:grpSpPr>
        <p:sp>
          <p:nvSpPr>
            <p:cNvPr id="5" name="object 5"/>
            <p:cNvSpPr/>
            <p:nvPr/>
          </p:nvSpPr>
          <p:spPr>
            <a:xfrm>
              <a:off x="4867656" y="3899915"/>
              <a:ext cx="1461770" cy="433070"/>
            </a:xfrm>
            <a:custGeom>
              <a:avLst/>
              <a:gdLst/>
              <a:ahLst/>
              <a:cxnLst/>
              <a:rect l="l" t="t" r="r" b="b"/>
              <a:pathLst>
                <a:path w="1461770" h="433070">
                  <a:moveTo>
                    <a:pt x="1461516" y="0"/>
                  </a:moveTo>
                  <a:lnTo>
                    <a:pt x="0" y="0"/>
                  </a:lnTo>
                  <a:lnTo>
                    <a:pt x="292354" y="432815"/>
                  </a:lnTo>
                  <a:lnTo>
                    <a:pt x="1169162" y="432815"/>
                  </a:lnTo>
                  <a:lnTo>
                    <a:pt x="1461516" y="0"/>
                  </a:lnTo>
                  <a:close/>
                </a:path>
              </a:pathLst>
            </a:custGeom>
            <a:solidFill>
              <a:srgbClr val="4471C4"/>
            </a:solidFill>
          </p:spPr>
          <p:txBody>
            <a:bodyPr wrap="square" lIns="0" tIns="0" rIns="0" bIns="0" rtlCol="0"/>
            <a:lstStyle/>
            <a:p>
              <a:endParaRPr/>
            </a:p>
          </p:txBody>
        </p:sp>
        <p:sp>
          <p:nvSpPr>
            <p:cNvPr id="6" name="object 6"/>
            <p:cNvSpPr/>
            <p:nvPr/>
          </p:nvSpPr>
          <p:spPr>
            <a:xfrm>
              <a:off x="4867656" y="3899915"/>
              <a:ext cx="1461770" cy="433070"/>
            </a:xfrm>
            <a:custGeom>
              <a:avLst/>
              <a:gdLst/>
              <a:ahLst/>
              <a:cxnLst/>
              <a:rect l="l" t="t" r="r" b="b"/>
              <a:pathLst>
                <a:path w="1461770" h="433070">
                  <a:moveTo>
                    <a:pt x="0" y="0"/>
                  </a:moveTo>
                  <a:lnTo>
                    <a:pt x="1461516" y="0"/>
                  </a:lnTo>
                  <a:lnTo>
                    <a:pt x="1169162" y="432815"/>
                  </a:lnTo>
                  <a:lnTo>
                    <a:pt x="292354" y="432815"/>
                  </a:lnTo>
                  <a:lnTo>
                    <a:pt x="0" y="0"/>
                  </a:lnTo>
                  <a:close/>
                </a:path>
              </a:pathLst>
            </a:custGeom>
            <a:ln w="12700">
              <a:solidFill>
                <a:srgbClr val="2E528F"/>
              </a:solidFill>
            </a:ln>
          </p:spPr>
          <p:txBody>
            <a:bodyPr wrap="square" lIns="0" tIns="0" rIns="0" bIns="0" rtlCol="0"/>
            <a:lstStyle/>
            <a:p>
              <a:endParaRPr/>
            </a:p>
          </p:txBody>
        </p:sp>
        <p:sp>
          <p:nvSpPr>
            <p:cNvPr id="7" name="object 7"/>
            <p:cNvSpPr/>
            <p:nvPr/>
          </p:nvSpPr>
          <p:spPr>
            <a:xfrm>
              <a:off x="5414772" y="3899915"/>
              <a:ext cx="358140" cy="151130"/>
            </a:xfrm>
            <a:custGeom>
              <a:avLst/>
              <a:gdLst/>
              <a:ahLst/>
              <a:cxnLst/>
              <a:rect l="l" t="t" r="r" b="b"/>
              <a:pathLst>
                <a:path w="358139" h="151129">
                  <a:moveTo>
                    <a:pt x="358139" y="0"/>
                  </a:moveTo>
                  <a:lnTo>
                    <a:pt x="0" y="0"/>
                  </a:lnTo>
                  <a:lnTo>
                    <a:pt x="179069" y="150875"/>
                  </a:lnTo>
                  <a:lnTo>
                    <a:pt x="358139" y="0"/>
                  </a:lnTo>
                  <a:close/>
                </a:path>
              </a:pathLst>
            </a:custGeom>
            <a:solidFill>
              <a:srgbClr val="FFFFFF"/>
            </a:solidFill>
          </p:spPr>
          <p:txBody>
            <a:bodyPr wrap="square" lIns="0" tIns="0" rIns="0" bIns="0" rtlCol="0"/>
            <a:lstStyle/>
            <a:p>
              <a:endParaRPr/>
            </a:p>
          </p:txBody>
        </p:sp>
        <p:sp>
          <p:nvSpPr>
            <p:cNvPr id="8" name="object 8"/>
            <p:cNvSpPr/>
            <p:nvPr/>
          </p:nvSpPr>
          <p:spPr>
            <a:xfrm>
              <a:off x="5414772" y="3899915"/>
              <a:ext cx="358140" cy="151130"/>
            </a:xfrm>
            <a:custGeom>
              <a:avLst/>
              <a:gdLst/>
              <a:ahLst/>
              <a:cxnLst/>
              <a:rect l="l" t="t" r="r" b="b"/>
              <a:pathLst>
                <a:path w="358139" h="151129">
                  <a:moveTo>
                    <a:pt x="358139" y="0"/>
                  </a:moveTo>
                  <a:lnTo>
                    <a:pt x="179069" y="150875"/>
                  </a:lnTo>
                  <a:lnTo>
                    <a:pt x="0" y="0"/>
                  </a:lnTo>
                  <a:lnTo>
                    <a:pt x="358139" y="0"/>
                  </a:lnTo>
                  <a:close/>
                </a:path>
              </a:pathLst>
            </a:custGeom>
            <a:ln w="12700">
              <a:solidFill>
                <a:srgbClr val="FFFFFF"/>
              </a:solidFill>
            </a:ln>
          </p:spPr>
          <p:txBody>
            <a:bodyPr wrap="square" lIns="0" tIns="0" rIns="0" bIns="0" rtlCol="0"/>
            <a:lstStyle/>
            <a:p>
              <a:endParaRPr/>
            </a:p>
          </p:txBody>
        </p:sp>
        <p:sp>
          <p:nvSpPr>
            <p:cNvPr id="9" name="object 9"/>
            <p:cNvSpPr/>
            <p:nvPr/>
          </p:nvSpPr>
          <p:spPr>
            <a:xfrm>
              <a:off x="3912108" y="4125848"/>
              <a:ext cx="1116965" cy="76200"/>
            </a:xfrm>
            <a:custGeom>
              <a:avLst/>
              <a:gdLst/>
              <a:ahLst/>
              <a:cxnLst/>
              <a:rect l="l" t="t" r="r" b="b"/>
              <a:pathLst>
                <a:path w="1116964" h="76200">
                  <a:moveTo>
                    <a:pt x="1104248" y="31623"/>
                  </a:moveTo>
                  <a:lnTo>
                    <a:pt x="1053083" y="31623"/>
                  </a:lnTo>
                  <a:lnTo>
                    <a:pt x="1053211" y="44323"/>
                  </a:lnTo>
                  <a:lnTo>
                    <a:pt x="1040478" y="44384"/>
                  </a:lnTo>
                  <a:lnTo>
                    <a:pt x="1040638" y="76200"/>
                  </a:lnTo>
                  <a:lnTo>
                    <a:pt x="1116583" y="37718"/>
                  </a:lnTo>
                  <a:lnTo>
                    <a:pt x="1104248" y="31623"/>
                  </a:lnTo>
                  <a:close/>
                </a:path>
                <a:path w="1116964" h="76200">
                  <a:moveTo>
                    <a:pt x="1040415" y="31684"/>
                  </a:moveTo>
                  <a:lnTo>
                    <a:pt x="0" y="36702"/>
                  </a:lnTo>
                  <a:lnTo>
                    <a:pt x="0" y="49402"/>
                  </a:lnTo>
                  <a:lnTo>
                    <a:pt x="1040478" y="44384"/>
                  </a:lnTo>
                  <a:lnTo>
                    <a:pt x="1040415" y="31684"/>
                  </a:lnTo>
                  <a:close/>
                </a:path>
                <a:path w="1116964" h="76200">
                  <a:moveTo>
                    <a:pt x="1053083" y="31623"/>
                  </a:moveTo>
                  <a:lnTo>
                    <a:pt x="1040415" y="31684"/>
                  </a:lnTo>
                  <a:lnTo>
                    <a:pt x="1040478" y="44384"/>
                  </a:lnTo>
                  <a:lnTo>
                    <a:pt x="1053211" y="44323"/>
                  </a:lnTo>
                  <a:lnTo>
                    <a:pt x="1053083" y="31623"/>
                  </a:lnTo>
                  <a:close/>
                </a:path>
                <a:path w="1116964" h="76200">
                  <a:moveTo>
                    <a:pt x="1040256" y="0"/>
                  </a:moveTo>
                  <a:lnTo>
                    <a:pt x="1040415" y="31684"/>
                  </a:lnTo>
                  <a:lnTo>
                    <a:pt x="1104248" y="31623"/>
                  </a:lnTo>
                  <a:lnTo>
                    <a:pt x="1040256" y="0"/>
                  </a:lnTo>
                  <a:close/>
                </a:path>
              </a:pathLst>
            </a:custGeom>
            <a:solidFill>
              <a:srgbClr val="4471C4"/>
            </a:solidFill>
          </p:spPr>
          <p:txBody>
            <a:bodyPr wrap="square" lIns="0" tIns="0" rIns="0" bIns="0" rtlCol="0"/>
            <a:lstStyle/>
            <a:p>
              <a:endParaRPr/>
            </a:p>
          </p:txBody>
        </p:sp>
      </p:grpSp>
      <p:sp>
        <p:nvSpPr>
          <p:cNvPr id="10" name="object 10"/>
          <p:cNvSpPr txBox="1"/>
          <p:nvPr/>
        </p:nvSpPr>
        <p:spPr>
          <a:xfrm>
            <a:off x="5392039" y="4019804"/>
            <a:ext cx="39624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ALU</a:t>
            </a:r>
            <a:endParaRPr sz="1800">
              <a:latin typeface="Calibri"/>
              <a:cs typeface="Calibri"/>
            </a:endParaRPr>
          </a:p>
        </p:txBody>
      </p:sp>
      <p:sp>
        <p:nvSpPr>
          <p:cNvPr id="11" name="object 11"/>
          <p:cNvSpPr/>
          <p:nvPr/>
        </p:nvSpPr>
        <p:spPr>
          <a:xfrm>
            <a:off x="2800858" y="3329812"/>
            <a:ext cx="3289300" cy="2360930"/>
          </a:xfrm>
          <a:custGeom>
            <a:avLst/>
            <a:gdLst/>
            <a:ahLst/>
            <a:cxnLst/>
            <a:rect l="l" t="t" r="r" b="b"/>
            <a:pathLst>
              <a:path w="3289300" h="2360929">
                <a:moveTo>
                  <a:pt x="2300859" y="493649"/>
                </a:moveTo>
                <a:lnTo>
                  <a:pt x="2269096" y="493979"/>
                </a:lnTo>
                <a:lnTo>
                  <a:pt x="2263648" y="0"/>
                </a:lnTo>
                <a:lnTo>
                  <a:pt x="2250948" y="254"/>
                </a:lnTo>
                <a:lnTo>
                  <a:pt x="2256383" y="494106"/>
                </a:lnTo>
                <a:lnTo>
                  <a:pt x="2224659" y="494411"/>
                </a:lnTo>
                <a:lnTo>
                  <a:pt x="2263648" y="570230"/>
                </a:lnTo>
                <a:lnTo>
                  <a:pt x="2294432" y="506857"/>
                </a:lnTo>
                <a:lnTo>
                  <a:pt x="2300859" y="493649"/>
                </a:lnTo>
                <a:close/>
              </a:path>
              <a:path w="3289300" h="2360929">
                <a:moveTo>
                  <a:pt x="2487041" y="2082546"/>
                </a:moveTo>
                <a:lnTo>
                  <a:pt x="2480691" y="2069846"/>
                </a:lnTo>
                <a:lnTo>
                  <a:pt x="2448941" y="2006346"/>
                </a:lnTo>
                <a:lnTo>
                  <a:pt x="2410841" y="2082546"/>
                </a:lnTo>
                <a:lnTo>
                  <a:pt x="2442591" y="2082546"/>
                </a:lnTo>
                <a:lnTo>
                  <a:pt x="2442591" y="2347836"/>
                </a:lnTo>
                <a:lnTo>
                  <a:pt x="12700" y="2347836"/>
                </a:lnTo>
                <a:lnTo>
                  <a:pt x="12700" y="1985899"/>
                </a:lnTo>
                <a:lnTo>
                  <a:pt x="0" y="1985899"/>
                </a:lnTo>
                <a:lnTo>
                  <a:pt x="0" y="2360536"/>
                </a:lnTo>
                <a:lnTo>
                  <a:pt x="2455291" y="2360536"/>
                </a:lnTo>
                <a:lnTo>
                  <a:pt x="2455291" y="2354186"/>
                </a:lnTo>
                <a:lnTo>
                  <a:pt x="2455291" y="2347836"/>
                </a:lnTo>
                <a:lnTo>
                  <a:pt x="2455291" y="2082546"/>
                </a:lnTo>
                <a:lnTo>
                  <a:pt x="2487041" y="2082546"/>
                </a:lnTo>
                <a:close/>
              </a:path>
              <a:path w="3289300" h="2360929">
                <a:moveTo>
                  <a:pt x="3289046" y="493268"/>
                </a:moveTo>
                <a:lnTo>
                  <a:pt x="3257296" y="493268"/>
                </a:lnTo>
                <a:lnTo>
                  <a:pt x="3257296" y="126619"/>
                </a:lnTo>
                <a:lnTo>
                  <a:pt x="3244596" y="126619"/>
                </a:lnTo>
                <a:lnTo>
                  <a:pt x="3244596" y="493268"/>
                </a:lnTo>
                <a:lnTo>
                  <a:pt x="3212846" y="493268"/>
                </a:lnTo>
                <a:lnTo>
                  <a:pt x="3250946" y="569468"/>
                </a:lnTo>
                <a:lnTo>
                  <a:pt x="3282696" y="505968"/>
                </a:lnTo>
                <a:lnTo>
                  <a:pt x="3289046" y="493268"/>
                </a:lnTo>
                <a:close/>
              </a:path>
            </a:pathLst>
          </a:custGeom>
          <a:solidFill>
            <a:srgbClr val="4471C4"/>
          </a:solidFill>
        </p:spPr>
        <p:txBody>
          <a:bodyPr wrap="square" lIns="0" tIns="0" rIns="0" bIns="0" rtlCol="0"/>
          <a:lstStyle/>
          <a:p>
            <a:endParaRPr/>
          </a:p>
        </p:txBody>
      </p:sp>
      <p:sp>
        <p:nvSpPr>
          <p:cNvPr id="12" name="object 12"/>
          <p:cNvSpPr txBox="1"/>
          <p:nvPr/>
        </p:nvSpPr>
        <p:spPr>
          <a:xfrm>
            <a:off x="4643754" y="3059938"/>
            <a:ext cx="375920" cy="574040"/>
          </a:xfrm>
          <a:prstGeom prst="rect">
            <a:avLst/>
          </a:prstGeom>
        </p:spPr>
        <p:txBody>
          <a:bodyPr vert="horz" wrap="square" lIns="0" tIns="12700" rIns="0" bIns="0" rtlCol="0">
            <a:spAutoFit/>
          </a:bodyPr>
          <a:lstStyle/>
          <a:p>
            <a:pPr marL="12700" marR="5080" algn="just">
              <a:lnSpc>
                <a:spcPct val="100000"/>
              </a:lnSpc>
              <a:spcBef>
                <a:spcPts val="100"/>
              </a:spcBef>
            </a:pPr>
            <a:r>
              <a:rPr sz="1200" spc="-10" dirty="0">
                <a:latin typeface="Calibri"/>
                <a:cs typeface="Calibri"/>
              </a:rPr>
              <a:t>Input </a:t>
            </a:r>
            <a:r>
              <a:rPr sz="1200" spc="-20" dirty="0">
                <a:latin typeface="Calibri"/>
                <a:cs typeface="Calibri"/>
              </a:rPr>
              <a:t>Read </a:t>
            </a:r>
            <a:r>
              <a:rPr sz="1200" dirty="0">
                <a:latin typeface="Calibri"/>
                <a:cs typeface="Calibri"/>
              </a:rPr>
              <a:t>Reg</a:t>
            </a:r>
            <a:r>
              <a:rPr sz="1200" spc="-25" dirty="0">
                <a:latin typeface="Calibri"/>
                <a:cs typeface="Calibri"/>
              </a:rPr>
              <a:t> </a:t>
            </a:r>
            <a:r>
              <a:rPr sz="1200" spc="-50" dirty="0">
                <a:latin typeface="Calibri"/>
                <a:cs typeface="Calibri"/>
              </a:rPr>
              <a:t>A</a:t>
            </a:r>
            <a:endParaRPr sz="1200">
              <a:latin typeface="Calibri"/>
              <a:cs typeface="Calibri"/>
            </a:endParaRPr>
          </a:p>
        </p:txBody>
      </p:sp>
      <p:sp>
        <p:nvSpPr>
          <p:cNvPr id="13" name="object 13"/>
          <p:cNvSpPr txBox="1"/>
          <p:nvPr/>
        </p:nvSpPr>
        <p:spPr>
          <a:xfrm>
            <a:off x="5036946" y="4697095"/>
            <a:ext cx="122301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ALU:</a:t>
            </a:r>
            <a:r>
              <a:rPr sz="1200" b="1" spc="-30" dirty="0">
                <a:latin typeface="Calibri"/>
                <a:cs typeface="Calibri"/>
              </a:rPr>
              <a:t> </a:t>
            </a:r>
            <a:r>
              <a:rPr sz="1200" b="1" dirty="0">
                <a:latin typeface="Calibri"/>
                <a:cs typeface="Calibri"/>
              </a:rPr>
              <a:t>output C</a:t>
            </a:r>
            <a:r>
              <a:rPr sz="1200" b="1" spc="-5" dirty="0">
                <a:latin typeface="Calibri"/>
                <a:cs typeface="Calibri"/>
              </a:rPr>
              <a:t> </a:t>
            </a:r>
            <a:r>
              <a:rPr sz="1200" b="1" spc="-20" dirty="0">
                <a:latin typeface="Calibri"/>
                <a:cs typeface="Calibri"/>
              </a:rPr>
              <a:t>data</a:t>
            </a:r>
            <a:endParaRPr sz="1200">
              <a:latin typeface="Calibri"/>
              <a:cs typeface="Calibri"/>
            </a:endParaRPr>
          </a:p>
        </p:txBody>
      </p:sp>
      <p:sp>
        <p:nvSpPr>
          <p:cNvPr id="14" name="object 14"/>
          <p:cNvSpPr txBox="1"/>
          <p:nvPr/>
        </p:nvSpPr>
        <p:spPr>
          <a:xfrm>
            <a:off x="5036946" y="4879975"/>
            <a:ext cx="157861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40" dirty="0">
                <a:latin typeface="Calibri"/>
                <a:cs typeface="Calibri"/>
              </a:rPr>
              <a:t> </a:t>
            </a:r>
            <a:r>
              <a:rPr sz="1200" b="1" dirty="0">
                <a:latin typeface="Calibri"/>
                <a:cs typeface="Calibri"/>
              </a:rPr>
              <a:t>PC</a:t>
            </a:r>
            <a:r>
              <a:rPr sz="1200" b="1" spc="-10" dirty="0">
                <a:latin typeface="Calibri"/>
                <a:cs typeface="Calibri"/>
              </a:rPr>
              <a:t> </a:t>
            </a:r>
            <a:r>
              <a:rPr sz="1200" b="1" dirty="0">
                <a:latin typeface="Calibri"/>
                <a:cs typeface="Calibri"/>
              </a:rPr>
              <a:t>Source</a:t>
            </a:r>
            <a:r>
              <a:rPr sz="1200" b="1" spc="-40" dirty="0">
                <a:latin typeface="Calibri"/>
                <a:cs typeface="Calibri"/>
              </a:rPr>
              <a:t> </a:t>
            </a:r>
            <a:r>
              <a:rPr sz="1200" b="1" spc="-10" dirty="0">
                <a:latin typeface="Calibri"/>
                <a:cs typeface="Calibri"/>
              </a:rPr>
              <a:t>Select</a:t>
            </a:r>
            <a:endParaRPr sz="1200">
              <a:latin typeface="Calibri"/>
              <a:cs typeface="Calibri"/>
            </a:endParaRPr>
          </a:p>
        </p:txBody>
      </p:sp>
      <p:grpSp>
        <p:nvGrpSpPr>
          <p:cNvPr id="15" name="object 15"/>
          <p:cNvGrpSpPr/>
          <p:nvPr/>
        </p:nvGrpSpPr>
        <p:grpSpPr>
          <a:xfrm>
            <a:off x="438658" y="4181602"/>
            <a:ext cx="1052195" cy="913765"/>
            <a:chOff x="438658" y="4181602"/>
            <a:chExt cx="1052195" cy="913765"/>
          </a:xfrm>
        </p:grpSpPr>
        <p:sp>
          <p:nvSpPr>
            <p:cNvPr id="16" name="object 16"/>
            <p:cNvSpPr/>
            <p:nvPr/>
          </p:nvSpPr>
          <p:spPr>
            <a:xfrm>
              <a:off x="445008" y="4187952"/>
              <a:ext cx="1039494" cy="901065"/>
            </a:xfrm>
            <a:custGeom>
              <a:avLst/>
              <a:gdLst/>
              <a:ahLst/>
              <a:cxnLst/>
              <a:rect l="l" t="t" r="r" b="b"/>
              <a:pathLst>
                <a:path w="1039494" h="901064">
                  <a:moveTo>
                    <a:pt x="1039368" y="0"/>
                  </a:moveTo>
                  <a:lnTo>
                    <a:pt x="0" y="0"/>
                  </a:lnTo>
                  <a:lnTo>
                    <a:pt x="0" y="900684"/>
                  </a:lnTo>
                  <a:lnTo>
                    <a:pt x="1039368" y="900684"/>
                  </a:lnTo>
                  <a:lnTo>
                    <a:pt x="1039368" y="0"/>
                  </a:lnTo>
                  <a:close/>
                </a:path>
              </a:pathLst>
            </a:custGeom>
            <a:solidFill>
              <a:srgbClr val="7E7E7E"/>
            </a:solidFill>
          </p:spPr>
          <p:txBody>
            <a:bodyPr wrap="square" lIns="0" tIns="0" rIns="0" bIns="0" rtlCol="0"/>
            <a:lstStyle/>
            <a:p>
              <a:endParaRPr/>
            </a:p>
          </p:txBody>
        </p:sp>
        <p:sp>
          <p:nvSpPr>
            <p:cNvPr id="17" name="object 17"/>
            <p:cNvSpPr/>
            <p:nvPr/>
          </p:nvSpPr>
          <p:spPr>
            <a:xfrm>
              <a:off x="445008" y="4187952"/>
              <a:ext cx="1039494" cy="901065"/>
            </a:xfrm>
            <a:custGeom>
              <a:avLst/>
              <a:gdLst/>
              <a:ahLst/>
              <a:cxnLst/>
              <a:rect l="l" t="t" r="r" b="b"/>
              <a:pathLst>
                <a:path w="1039494" h="901064">
                  <a:moveTo>
                    <a:pt x="0" y="900684"/>
                  </a:moveTo>
                  <a:lnTo>
                    <a:pt x="1039368" y="900684"/>
                  </a:lnTo>
                  <a:lnTo>
                    <a:pt x="1039368" y="0"/>
                  </a:lnTo>
                  <a:lnTo>
                    <a:pt x="0" y="0"/>
                  </a:lnTo>
                  <a:lnTo>
                    <a:pt x="0" y="900684"/>
                  </a:lnTo>
                  <a:close/>
                </a:path>
              </a:pathLst>
            </a:custGeom>
            <a:ln w="12700">
              <a:solidFill>
                <a:srgbClr val="2E528F"/>
              </a:solidFill>
            </a:ln>
          </p:spPr>
          <p:txBody>
            <a:bodyPr wrap="square" lIns="0" tIns="0" rIns="0" bIns="0" rtlCol="0"/>
            <a:lstStyle/>
            <a:p>
              <a:endParaRPr/>
            </a:p>
          </p:txBody>
        </p:sp>
      </p:grpSp>
      <p:sp>
        <p:nvSpPr>
          <p:cNvPr id="18" name="object 18"/>
          <p:cNvSpPr txBox="1"/>
          <p:nvPr/>
        </p:nvSpPr>
        <p:spPr>
          <a:xfrm>
            <a:off x="458216" y="4368165"/>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Memory</a:t>
            </a:r>
            <a:endParaRPr sz="1800">
              <a:latin typeface="Calibri"/>
              <a:cs typeface="Calibri"/>
            </a:endParaRPr>
          </a:p>
        </p:txBody>
      </p:sp>
      <p:grpSp>
        <p:nvGrpSpPr>
          <p:cNvPr id="19" name="object 19"/>
          <p:cNvGrpSpPr/>
          <p:nvPr/>
        </p:nvGrpSpPr>
        <p:grpSpPr>
          <a:xfrm>
            <a:off x="441705" y="3090417"/>
            <a:ext cx="1052195" cy="854075"/>
            <a:chOff x="441705" y="3090417"/>
            <a:chExt cx="1052195" cy="854075"/>
          </a:xfrm>
        </p:grpSpPr>
        <p:sp>
          <p:nvSpPr>
            <p:cNvPr id="20" name="object 20"/>
            <p:cNvSpPr/>
            <p:nvPr/>
          </p:nvSpPr>
          <p:spPr>
            <a:xfrm>
              <a:off x="448055" y="3096767"/>
              <a:ext cx="1039494" cy="841375"/>
            </a:xfrm>
            <a:custGeom>
              <a:avLst/>
              <a:gdLst/>
              <a:ahLst/>
              <a:cxnLst/>
              <a:rect l="l" t="t" r="r" b="b"/>
              <a:pathLst>
                <a:path w="1039494" h="841375">
                  <a:moveTo>
                    <a:pt x="1039368" y="0"/>
                  </a:moveTo>
                  <a:lnTo>
                    <a:pt x="0" y="0"/>
                  </a:lnTo>
                  <a:lnTo>
                    <a:pt x="0" y="841247"/>
                  </a:lnTo>
                  <a:lnTo>
                    <a:pt x="1039368" y="841247"/>
                  </a:lnTo>
                  <a:lnTo>
                    <a:pt x="1039368" y="0"/>
                  </a:lnTo>
                  <a:close/>
                </a:path>
              </a:pathLst>
            </a:custGeom>
            <a:solidFill>
              <a:srgbClr val="4471C4"/>
            </a:solidFill>
          </p:spPr>
          <p:txBody>
            <a:bodyPr wrap="square" lIns="0" tIns="0" rIns="0" bIns="0" rtlCol="0"/>
            <a:lstStyle/>
            <a:p>
              <a:endParaRPr/>
            </a:p>
          </p:txBody>
        </p:sp>
        <p:sp>
          <p:nvSpPr>
            <p:cNvPr id="21" name="object 21"/>
            <p:cNvSpPr/>
            <p:nvPr/>
          </p:nvSpPr>
          <p:spPr>
            <a:xfrm>
              <a:off x="448055" y="3096767"/>
              <a:ext cx="1039494" cy="841375"/>
            </a:xfrm>
            <a:custGeom>
              <a:avLst/>
              <a:gdLst/>
              <a:ahLst/>
              <a:cxnLst/>
              <a:rect l="l" t="t" r="r" b="b"/>
              <a:pathLst>
                <a:path w="1039494" h="841375">
                  <a:moveTo>
                    <a:pt x="0" y="841247"/>
                  </a:moveTo>
                  <a:lnTo>
                    <a:pt x="1039368" y="841247"/>
                  </a:lnTo>
                  <a:lnTo>
                    <a:pt x="1039368" y="0"/>
                  </a:lnTo>
                  <a:lnTo>
                    <a:pt x="0" y="0"/>
                  </a:lnTo>
                  <a:lnTo>
                    <a:pt x="0" y="841247"/>
                  </a:lnTo>
                  <a:close/>
                </a:path>
              </a:pathLst>
            </a:custGeom>
            <a:ln w="12700">
              <a:solidFill>
                <a:srgbClr val="2E528F"/>
              </a:solidFill>
            </a:ln>
          </p:spPr>
          <p:txBody>
            <a:bodyPr wrap="square" lIns="0" tIns="0" rIns="0" bIns="0" rtlCol="0"/>
            <a:lstStyle/>
            <a:p>
              <a:endParaRPr/>
            </a:p>
          </p:txBody>
        </p:sp>
      </p:grpSp>
      <p:sp>
        <p:nvSpPr>
          <p:cNvPr id="22" name="object 22"/>
          <p:cNvSpPr txBox="1"/>
          <p:nvPr/>
        </p:nvSpPr>
        <p:spPr>
          <a:xfrm>
            <a:off x="461263" y="3192017"/>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Fetch</a:t>
            </a:r>
            <a:endParaRPr sz="1800">
              <a:latin typeface="Calibri"/>
              <a:cs typeface="Calibri"/>
            </a:endParaRPr>
          </a:p>
        </p:txBody>
      </p:sp>
      <p:pic>
        <p:nvPicPr>
          <p:cNvPr id="23" name="object 23"/>
          <p:cNvPicPr/>
          <p:nvPr/>
        </p:nvPicPr>
        <p:blipFill>
          <a:blip r:embed="rId2" cstate="print"/>
          <a:stretch>
            <a:fillRect/>
          </a:stretch>
        </p:blipFill>
        <p:spPr>
          <a:xfrm>
            <a:off x="926591" y="3947159"/>
            <a:ext cx="76200" cy="240919"/>
          </a:xfrm>
          <a:prstGeom prst="rect">
            <a:avLst/>
          </a:prstGeom>
        </p:spPr>
      </p:pic>
      <p:sp>
        <p:nvSpPr>
          <p:cNvPr id="24" name="object 24"/>
          <p:cNvSpPr txBox="1"/>
          <p:nvPr/>
        </p:nvSpPr>
        <p:spPr>
          <a:xfrm>
            <a:off x="3849751" y="3960114"/>
            <a:ext cx="982344"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Control</a:t>
            </a:r>
            <a:r>
              <a:rPr sz="1200" spc="-45" dirty="0">
                <a:latin typeface="Calibri"/>
                <a:cs typeface="Calibri"/>
              </a:rPr>
              <a:t> </a:t>
            </a:r>
            <a:r>
              <a:rPr sz="1200" spc="-10" dirty="0">
                <a:latin typeface="Calibri"/>
                <a:cs typeface="Calibri"/>
              </a:rPr>
              <a:t>Signals:</a:t>
            </a:r>
            <a:endParaRPr sz="1200">
              <a:latin typeface="Calibri"/>
              <a:cs typeface="Calibri"/>
            </a:endParaRPr>
          </a:p>
        </p:txBody>
      </p:sp>
      <p:sp>
        <p:nvSpPr>
          <p:cNvPr id="25" name="object 25"/>
          <p:cNvSpPr txBox="1"/>
          <p:nvPr/>
        </p:nvSpPr>
        <p:spPr>
          <a:xfrm>
            <a:off x="3931738" y="4142994"/>
            <a:ext cx="834390" cy="391160"/>
          </a:xfrm>
          <a:prstGeom prst="rect">
            <a:avLst/>
          </a:prstGeom>
        </p:spPr>
        <p:txBody>
          <a:bodyPr vert="horz" wrap="square" lIns="0" tIns="12700" rIns="0" bIns="0" rtlCol="0">
            <a:spAutoFit/>
          </a:bodyPr>
          <a:lstStyle/>
          <a:p>
            <a:pPr marL="31115">
              <a:lnSpc>
                <a:spcPct val="100000"/>
              </a:lnSpc>
              <a:spcBef>
                <a:spcPts val="100"/>
              </a:spcBef>
            </a:pPr>
            <a:r>
              <a:rPr sz="1200" dirty="0">
                <a:latin typeface="Calibri"/>
                <a:cs typeface="Calibri"/>
              </a:rPr>
              <a:t>p</a:t>
            </a:r>
            <a:r>
              <a:rPr sz="1200" spc="5" dirty="0">
                <a:latin typeface="Calibri"/>
                <a:cs typeface="Calibri"/>
              </a:rPr>
              <a:t> </a:t>
            </a:r>
            <a:r>
              <a:rPr sz="1200" spc="-10" dirty="0">
                <a:latin typeface="Calibri"/>
                <a:cs typeface="Calibri"/>
              </a:rPr>
              <a:t>select</a:t>
            </a:r>
            <a:endParaRPr sz="1200">
              <a:latin typeface="Calibri"/>
              <a:cs typeface="Calibri"/>
            </a:endParaRPr>
          </a:p>
          <a:p>
            <a:pPr marL="12700">
              <a:lnSpc>
                <a:spcPct val="100000"/>
              </a:lnSpc>
            </a:pPr>
            <a:r>
              <a:rPr sz="1200" b="1" dirty="0">
                <a:latin typeface="Calibri"/>
                <a:cs typeface="Calibri"/>
              </a:rPr>
              <a:t>p =</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x,</a:t>
            </a:r>
            <a:r>
              <a:rPr sz="1200" b="1" spc="-5" dirty="0">
                <a:latin typeface="Calibri"/>
                <a:cs typeface="Calibri"/>
              </a:rPr>
              <a:t> </a:t>
            </a:r>
            <a:r>
              <a:rPr sz="1200" b="1" spc="-25" dirty="0">
                <a:latin typeface="Calibri"/>
                <a:cs typeface="Calibri"/>
              </a:rPr>
              <a:t>/]</a:t>
            </a:r>
            <a:endParaRPr sz="1200">
              <a:latin typeface="Calibri"/>
              <a:cs typeface="Calibri"/>
            </a:endParaRPr>
          </a:p>
        </p:txBody>
      </p:sp>
      <p:sp>
        <p:nvSpPr>
          <p:cNvPr id="26" name="object 26"/>
          <p:cNvSpPr txBox="1"/>
          <p:nvPr/>
        </p:nvSpPr>
        <p:spPr>
          <a:xfrm>
            <a:off x="7440168" y="2615183"/>
            <a:ext cx="1033780" cy="512445"/>
          </a:xfrm>
          <a:prstGeom prst="rect">
            <a:avLst/>
          </a:prstGeom>
          <a:solidFill>
            <a:srgbClr val="4471C4"/>
          </a:solidFill>
          <a:ln w="12700">
            <a:solidFill>
              <a:srgbClr val="2E528F"/>
            </a:solidFill>
          </a:ln>
        </p:spPr>
        <p:txBody>
          <a:bodyPr vert="horz" wrap="square" lIns="0" tIns="0" rIns="0" bIns="0" rtlCol="0">
            <a:spAutoFit/>
          </a:bodyPr>
          <a:lstStyle/>
          <a:p>
            <a:pPr marL="58419">
              <a:lnSpc>
                <a:spcPts val="1950"/>
              </a:lnSpc>
            </a:pPr>
            <a:r>
              <a:rPr sz="1800" spc="-10" dirty="0">
                <a:solidFill>
                  <a:srgbClr val="FFFFFF"/>
                </a:solidFill>
                <a:latin typeface="Calibri"/>
                <a:cs typeface="Calibri"/>
              </a:rPr>
              <a:t>Memory</a:t>
            </a:r>
            <a:endParaRPr sz="1800">
              <a:latin typeface="Calibri"/>
              <a:cs typeface="Calibri"/>
            </a:endParaRPr>
          </a:p>
          <a:p>
            <a:pPr marL="58419">
              <a:lnSpc>
                <a:spcPts val="2085"/>
              </a:lnSpc>
            </a:pPr>
            <a:r>
              <a:rPr sz="1800" spc="-20" dirty="0">
                <a:solidFill>
                  <a:srgbClr val="FFFFFF"/>
                </a:solidFill>
                <a:latin typeface="Calibri"/>
                <a:cs typeface="Calibri"/>
              </a:rPr>
              <a:t>Unit</a:t>
            </a:r>
            <a:endParaRPr sz="1800">
              <a:latin typeface="Calibri"/>
              <a:cs typeface="Calibri"/>
            </a:endParaRPr>
          </a:p>
        </p:txBody>
      </p:sp>
      <p:sp>
        <p:nvSpPr>
          <p:cNvPr id="27" name="object 27"/>
          <p:cNvSpPr txBox="1"/>
          <p:nvPr/>
        </p:nvSpPr>
        <p:spPr>
          <a:xfrm>
            <a:off x="7435595" y="3281171"/>
            <a:ext cx="1038225" cy="901065"/>
          </a:xfrm>
          <a:prstGeom prst="rect">
            <a:avLst/>
          </a:prstGeom>
          <a:solidFill>
            <a:srgbClr val="7E7E7E"/>
          </a:solidFill>
          <a:ln w="12700">
            <a:solidFill>
              <a:srgbClr val="2E528F"/>
            </a:solidFill>
          </a:ln>
        </p:spPr>
        <p:txBody>
          <a:bodyPr vert="horz" wrap="square" lIns="0" tIns="150495" rIns="0" bIns="0" rtlCol="0">
            <a:spAutoFit/>
          </a:bodyPr>
          <a:lstStyle/>
          <a:p>
            <a:pPr marL="79375">
              <a:lnSpc>
                <a:spcPct val="100000"/>
              </a:lnSpc>
              <a:spcBef>
                <a:spcPts val="1185"/>
              </a:spcBef>
            </a:pPr>
            <a:r>
              <a:rPr sz="1800" spc="-20" dirty="0">
                <a:solidFill>
                  <a:srgbClr val="FFFFFF"/>
                </a:solidFill>
                <a:latin typeface="Calibri"/>
                <a:cs typeface="Calibri"/>
              </a:rPr>
              <a:t>Data</a:t>
            </a:r>
            <a:endParaRPr sz="1800">
              <a:latin typeface="Calibri"/>
              <a:cs typeface="Calibri"/>
            </a:endParaRPr>
          </a:p>
          <a:p>
            <a:pPr marL="79375">
              <a:lnSpc>
                <a:spcPct val="100000"/>
              </a:lnSpc>
            </a:pPr>
            <a:r>
              <a:rPr sz="1800" spc="-10" dirty="0">
                <a:solidFill>
                  <a:srgbClr val="FFFFFF"/>
                </a:solidFill>
                <a:latin typeface="Calibri"/>
                <a:cs typeface="Calibri"/>
              </a:rPr>
              <a:t>Memory</a:t>
            </a:r>
            <a:endParaRPr sz="1800">
              <a:latin typeface="Calibri"/>
              <a:cs typeface="Calibri"/>
            </a:endParaRPr>
          </a:p>
        </p:txBody>
      </p:sp>
      <p:grpSp>
        <p:nvGrpSpPr>
          <p:cNvPr id="28" name="object 28"/>
          <p:cNvGrpSpPr/>
          <p:nvPr/>
        </p:nvGrpSpPr>
        <p:grpSpPr>
          <a:xfrm>
            <a:off x="897636" y="1317625"/>
            <a:ext cx="10932160" cy="4039235"/>
            <a:chOff x="897636" y="1317625"/>
            <a:chExt cx="10932160" cy="4039235"/>
          </a:xfrm>
        </p:grpSpPr>
        <p:sp>
          <p:nvSpPr>
            <p:cNvPr id="29" name="object 29"/>
            <p:cNvSpPr/>
            <p:nvPr/>
          </p:nvSpPr>
          <p:spPr>
            <a:xfrm>
              <a:off x="2059686" y="1727454"/>
              <a:ext cx="4697095" cy="3610610"/>
            </a:xfrm>
            <a:custGeom>
              <a:avLst/>
              <a:gdLst/>
              <a:ahLst/>
              <a:cxnLst/>
              <a:rect l="l" t="t" r="r" b="b"/>
              <a:pathLst>
                <a:path w="4697095" h="3610610">
                  <a:moveTo>
                    <a:pt x="0" y="3589020"/>
                  </a:moveTo>
                  <a:lnTo>
                    <a:pt x="1498091" y="3589020"/>
                  </a:lnTo>
                  <a:lnTo>
                    <a:pt x="1498091" y="0"/>
                  </a:lnTo>
                  <a:lnTo>
                    <a:pt x="0" y="0"/>
                  </a:lnTo>
                  <a:lnTo>
                    <a:pt x="0" y="3589020"/>
                  </a:lnTo>
                  <a:close/>
                </a:path>
                <a:path w="4697095" h="3610610">
                  <a:moveTo>
                    <a:pt x="1685543" y="3610356"/>
                  </a:moveTo>
                  <a:lnTo>
                    <a:pt x="4696968" y="3610356"/>
                  </a:lnTo>
                  <a:lnTo>
                    <a:pt x="4696968" y="19812"/>
                  </a:lnTo>
                  <a:lnTo>
                    <a:pt x="1685543" y="19812"/>
                  </a:lnTo>
                  <a:lnTo>
                    <a:pt x="1685543" y="3610356"/>
                  </a:lnTo>
                  <a:close/>
                </a:path>
              </a:pathLst>
            </a:custGeom>
            <a:ln w="38100">
              <a:solidFill>
                <a:srgbClr val="2E528F"/>
              </a:solidFill>
            </a:ln>
          </p:spPr>
          <p:txBody>
            <a:bodyPr wrap="square" lIns="0" tIns="0" rIns="0" bIns="0" rtlCol="0"/>
            <a:lstStyle/>
            <a:p>
              <a:endParaRPr/>
            </a:p>
          </p:txBody>
        </p:sp>
        <p:sp>
          <p:nvSpPr>
            <p:cNvPr id="30" name="object 30"/>
            <p:cNvSpPr/>
            <p:nvPr/>
          </p:nvSpPr>
          <p:spPr>
            <a:xfrm>
              <a:off x="897636" y="1317625"/>
              <a:ext cx="4236720" cy="420370"/>
            </a:xfrm>
            <a:custGeom>
              <a:avLst/>
              <a:gdLst/>
              <a:ahLst/>
              <a:cxnLst/>
              <a:rect l="l" t="t" r="r" b="b"/>
              <a:pathLst>
                <a:path w="4236720" h="420369">
                  <a:moveTo>
                    <a:pt x="4223893" y="6350"/>
                  </a:moveTo>
                  <a:lnTo>
                    <a:pt x="4223893" y="419862"/>
                  </a:lnTo>
                  <a:lnTo>
                    <a:pt x="4236593" y="419862"/>
                  </a:lnTo>
                  <a:lnTo>
                    <a:pt x="4236593" y="12700"/>
                  </a:lnTo>
                  <a:lnTo>
                    <a:pt x="4230243" y="12700"/>
                  </a:lnTo>
                  <a:lnTo>
                    <a:pt x="4223893" y="6350"/>
                  </a:lnTo>
                  <a:close/>
                </a:path>
                <a:path w="4236720" h="420369">
                  <a:moveTo>
                    <a:pt x="31750" y="334390"/>
                  </a:moveTo>
                  <a:lnTo>
                    <a:pt x="0" y="334390"/>
                  </a:lnTo>
                  <a:lnTo>
                    <a:pt x="38100" y="410590"/>
                  </a:lnTo>
                  <a:lnTo>
                    <a:pt x="69850" y="347090"/>
                  </a:lnTo>
                  <a:lnTo>
                    <a:pt x="31750" y="347090"/>
                  </a:lnTo>
                  <a:lnTo>
                    <a:pt x="31750" y="334390"/>
                  </a:lnTo>
                  <a:close/>
                </a:path>
                <a:path w="4236720" h="420369">
                  <a:moveTo>
                    <a:pt x="4236593" y="0"/>
                  </a:moveTo>
                  <a:lnTo>
                    <a:pt x="31750" y="0"/>
                  </a:lnTo>
                  <a:lnTo>
                    <a:pt x="31750" y="347090"/>
                  </a:lnTo>
                  <a:lnTo>
                    <a:pt x="44450" y="347090"/>
                  </a:lnTo>
                  <a:lnTo>
                    <a:pt x="44450" y="12700"/>
                  </a:lnTo>
                  <a:lnTo>
                    <a:pt x="38100" y="12700"/>
                  </a:lnTo>
                  <a:lnTo>
                    <a:pt x="44450" y="6350"/>
                  </a:lnTo>
                  <a:lnTo>
                    <a:pt x="4236593" y="6350"/>
                  </a:lnTo>
                  <a:lnTo>
                    <a:pt x="4236593" y="0"/>
                  </a:lnTo>
                  <a:close/>
                </a:path>
                <a:path w="4236720" h="420369">
                  <a:moveTo>
                    <a:pt x="76200" y="334390"/>
                  </a:moveTo>
                  <a:lnTo>
                    <a:pt x="44450" y="334390"/>
                  </a:lnTo>
                  <a:lnTo>
                    <a:pt x="44450" y="347090"/>
                  </a:lnTo>
                  <a:lnTo>
                    <a:pt x="69850" y="347090"/>
                  </a:lnTo>
                  <a:lnTo>
                    <a:pt x="76200" y="334390"/>
                  </a:lnTo>
                  <a:close/>
                </a:path>
                <a:path w="4236720" h="420369">
                  <a:moveTo>
                    <a:pt x="44450" y="6350"/>
                  </a:moveTo>
                  <a:lnTo>
                    <a:pt x="38100" y="12700"/>
                  </a:lnTo>
                  <a:lnTo>
                    <a:pt x="44450" y="12700"/>
                  </a:lnTo>
                  <a:lnTo>
                    <a:pt x="44450" y="6350"/>
                  </a:lnTo>
                  <a:close/>
                </a:path>
                <a:path w="4236720" h="420369">
                  <a:moveTo>
                    <a:pt x="4223893" y="6350"/>
                  </a:moveTo>
                  <a:lnTo>
                    <a:pt x="44450" y="6350"/>
                  </a:lnTo>
                  <a:lnTo>
                    <a:pt x="44450" y="12700"/>
                  </a:lnTo>
                  <a:lnTo>
                    <a:pt x="4223893" y="12700"/>
                  </a:lnTo>
                  <a:lnTo>
                    <a:pt x="4223893" y="6350"/>
                  </a:lnTo>
                  <a:close/>
                </a:path>
                <a:path w="4236720" h="420369">
                  <a:moveTo>
                    <a:pt x="4236593" y="6350"/>
                  </a:moveTo>
                  <a:lnTo>
                    <a:pt x="4223893" y="6350"/>
                  </a:lnTo>
                  <a:lnTo>
                    <a:pt x="4230243" y="12700"/>
                  </a:lnTo>
                  <a:lnTo>
                    <a:pt x="4236593" y="12700"/>
                  </a:lnTo>
                  <a:lnTo>
                    <a:pt x="4236593" y="6350"/>
                  </a:lnTo>
                  <a:close/>
                </a:path>
              </a:pathLst>
            </a:custGeom>
            <a:solidFill>
              <a:srgbClr val="4471C4"/>
            </a:solidFill>
          </p:spPr>
          <p:txBody>
            <a:bodyPr wrap="square" lIns="0" tIns="0" rIns="0" bIns="0" rtlCol="0"/>
            <a:lstStyle/>
            <a:p>
              <a:endParaRPr/>
            </a:p>
          </p:txBody>
        </p:sp>
        <p:pic>
          <p:nvPicPr>
            <p:cNvPr id="31" name="object 31"/>
            <p:cNvPicPr/>
            <p:nvPr/>
          </p:nvPicPr>
          <p:blipFill>
            <a:blip r:embed="rId3" cstate="print"/>
            <a:stretch>
              <a:fillRect/>
            </a:stretch>
          </p:blipFill>
          <p:spPr>
            <a:xfrm>
              <a:off x="7694676" y="3127248"/>
              <a:ext cx="76200" cy="179197"/>
            </a:xfrm>
            <a:prstGeom prst="rect">
              <a:avLst/>
            </a:prstGeom>
          </p:spPr>
        </p:pic>
        <p:pic>
          <p:nvPicPr>
            <p:cNvPr id="32" name="object 32"/>
            <p:cNvPicPr/>
            <p:nvPr/>
          </p:nvPicPr>
          <p:blipFill>
            <a:blip r:embed="rId4" cstate="print"/>
            <a:stretch>
              <a:fillRect/>
            </a:stretch>
          </p:blipFill>
          <p:spPr>
            <a:xfrm>
              <a:off x="8019288" y="3127248"/>
              <a:ext cx="76200" cy="179197"/>
            </a:xfrm>
            <a:prstGeom prst="rect">
              <a:avLst/>
            </a:prstGeom>
          </p:spPr>
        </p:pic>
        <p:sp>
          <p:nvSpPr>
            <p:cNvPr id="33" name="object 33"/>
            <p:cNvSpPr/>
            <p:nvPr/>
          </p:nvSpPr>
          <p:spPr>
            <a:xfrm>
              <a:off x="6980682" y="1713738"/>
              <a:ext cx="4829810" cy="3609340"/>
            </a:xfrm>
            <a:custGeom>
              <a:avLst/>
              <a:gdLst/>
              <a:ahLst/>
              <a:cxnLst/>
              <a:rect l="l" t="t" r="r" b="b"/>
              <a:pathLst>
                <a:path w="4829809" h="3609340">
                  <a:moveTo>
                    <a:pt x="0" y="3608831"/>
                  </a:moveTo>
                  <a:lnTo>
                    <a:pt x="2004060" y="3608831"/>
                  </a:lnTo>
                  <a:lnTo>
                    <a:pt x="2004060" y="6095"/>
                  </a:lnTo>
                  <a:lnTo>
                    <a:pt x="0" y="6095"/>
                  </a:lnTo>
                  <a:lnTo>
                    <a:pt x="0" y="3608831"/>
                  </a:lnTo>
                  <a:close/>
                </a:path>
                <a:path w="4829809" h="3609340">
                  <a:moveTo>
                    <a:pt x="2173224" y="3589020"/>
                  </a:moveTo>
                  <a:lnTo>
                    <a:pt x="4829556" y="3589020"/>
                  </a:lnTo>
                  <a:lnTo>
                    <a:pt x="4829556" y="0"/>
                  </a:lnTo>
                  <a:lnTo>
                    <a:pt x="2173224" y="0"/>
                  </a:lnTo>
                  <a:lnTo>
                    <a:pt x="2173224" y="3589020"/>
                  </a:lnTo>
                  <a:close/>
                </a:path>
              </a:pathLst>
            </a:custGeom>
            <a:ln w="38100">
              <a:solidFill>
                <a:srgbClr val="2E528F"/>
              </a:solidFill>
            </a:ln>
          </p:spPr>
          <p:txBody>
            <a:bodyPr wrap="square" lIns="0" tIns="0" rIns="0" bIns="0" rtlCol="0"/>
            <a:lstStyle/>
            <a:p>
              <a:endParaRPr/>
            </a:p>
          </p:txBody>
        </p:sp>
      </p:grpSp>
      <p:sp>
        <p:nvSpPr>
          <p:cNvPr id="34" name="object 34"/>
          <p:cNvSpPr txBox="1"/>
          <p:nvPr/>
        </p:nvSpPr>
        <p:spPr>
          <a:xfrm>
            <a:off x="704799" y="2013965"/>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4</a:t>
            </a:r>
            <a:endParaRPr sz="1200">
              <a:latin typeface="Calibri"/>
              <a:cs typeface="Calibri"/>
            </a:endParaRPr>
          </a:p>
        </p:txBody>
      </p:sp>
      <p:grpSp>
        <p:nvGrpSpPr>
          <p:cNvPr id="35" name="object 35"/>
          <p:cNvGrpSpPr/>
          <p:nvPr/>
        </p:nvGrpSpPr>
        <p:grpSpPr>
          <a:xfrm>
            <a:off x="278638" y="2191257"/>
            <a:ext cx="587375" cy="255270"/>
            <a:chOff x="278638" y="2191257"/>
            <a:chExt cx="587375" cy="255270"/>
          </a:xfrm>
        </p:grpSpPr>
        <p:sp>
          <p:nvSpPr>
            <p:cNvPr id="36" name="object 36"/>
            <p:cNvSpPr/>
            <p:nvPr/>
          </p:nvSpPr>
          <p:spPr>
            <a:xfrm>
              <a:off x="284988" y="2197607"/>
              <a:ext cx="574675" cy="242570"/>
            </a:xfrm>
            <a:custGeom>
              <a:avLst/>
              <a:gdLst/>
              <a:ahLst/>
              <a:cxnLst/>
              <a:rect l="l" t="t" r="r" b="b"/>
              <a:pathLst>
                <a:path w="574675" h="242569">
                  <a:moveTo>
                    <a:pt x="574548" y="0"/>
                  </a:moveTo>
                  <a:lnTo>
                    <a:pt x="0" y="0"/>
                  </a:lnTo>
                  <a:lnTo>
                    <a:pt x="114909" y="242315"/>
                  </a:lnTo>
                  <a:lnTo>
                    <a:pt x="459638" y="242315"/>
                  </a:lnTo>
                  <a:lnTo>
                    <a:pt x="574548" y="0"/>
                  </a:lnTo>
                  <a:close/>
                </a:path>
              </a:pathLst>
            </a:custGeom>
            <a:solidFill>
              <a:srgbClr val="4471C4"/>
            </a:solidFill>
          </p:spPr>
          <p:txBody>
            <a:bodyPr wrap="square" lIns="0" tIns="0" rIns="0" bIns="0" rtlCol="0"/>
            <a:lstStyle/>
            <a:p>
              <a:endParaRPr/>
            </a:p>
          </p:txBody>
        </p:sp>
        <p:sp>
          <p:nvSpPr>
            <p:cNvPr id="37" name="object 37"/>
            <p:cNvSpPr/>
            <p:nvPr/>
          </p:nvSpPr>
          <p:spPr>
            <a:xfrm>
              <a:off x="284988" y="2197607"/>
              <a:ext cx="574675" cy="242570"/>
            </a:xfrm>
            <a:custGeom>
              <a:avLst/>
              <a:gdLst/>
              <a:ahLst/>
              <a:cxnLst/>
              <a:rect l="l" t="t" r="r" b="b"/>
              <a:pathLst>
                <a:path w="574675" h="242569">
                  <a:moveTo>
                    <a:pt x="0" y="0"/>
                  </a:moveTo>
                  <a:lnTo>
                    <a:pt x="574548" y="0"/>
                  </a:lnTo>
                  <a:lnTo>
                    <a:pt x="459638" y="242315"/>
                  </a:lnTo>
                  <a:lnTo>
                    <a:pt x="114909" y="242315"/>
                  </a:lnTo>
                  <a:lnTo>
                    <a:pt x="0" y="0"/>
                  </a:lnTo>
                  <a:close/>
                </a:path>
              </a:pathLst>
            </a:custGeom>
            <a:ln w="12700">
              <a:solidFill>
                <a:srgbClr val="2E528F"/>
              </a:solidFill>
            </a:ln>
          </p:spPr>
          <p:txBody>
            <a:bodyPr wrap="square" lIns="0" tIns="0" rIns="0" bIns="0" rtlCol="0"/>
            <a:lstStyle/>
            <a:p>
              <a:endParaRPr/>
            </a:p>
          </p:txBody>
        </p:sp>
        <p:pic>
          <p:nvPicPr>
            <p:cNvPr id="38" name="object 38"/>
            <p:cNvPicPr/>
            <p:nvPr/>
          </p:nvPicPr>
          <p:blipFill>
            <a:blip r:embed="rId5" cstate="print"/>
            <a:stretch>
              <a:fillRect/>
            </a:stretch>
          </p:blipFill>
          <p:spPr>
            <a:xfrm>
              <a:off x="493522" y="2191257"/>
              <a:ext cx="152908" cy="98043"/>
            </a:xfrm>
            <a:prstGeom prst="rect">
              <a:avLst/>
            </a:prstGeom>
          </p:spPr>
        </p:pic>
      </p:grpSp>
      <p:sp>
        <p:nvSpPr>
          <p:cNvPr id="39" name="object 39"/>
          <p:cNvSpPr txBox="1"/>
          <p:nvPr/>
        </p:nvSpPr>
        <p:spPr>
          <a:xfrm>
            <a:off x="419811" y="2310764"/>
            <a:ext cx="177800" cy="101600"/>
          </a:xfrm>
          <a:prstGeom prst="rect">
            <a:avLst/>
          </a:prstGeom>
        </p:spPr>
        <p:txBody>
          <a:bodyPr vert="vert" wrap="square" lIns="0" tIns="0" rIns="0" bIns="0" rtlCol="0">
            <a:spAutoFit/>
          </a:bodyPr>
          <a:lstStyle/>
          <a:p>
            <a:pPr marL="12700">
              <a:lnSpc>
                <a:spcPts val="1240"/>
              </a:lnSpc>
            </a:pPr>
            <a:r>
              <a:rPr sz="1200" dirty="0">
                <a:solidFill>
                  <a:srgbClr val="FFFFFF"/>
                </a:solidFill>
                <a:latin typeface="Calibri"/>
                <a:cs typeface="Calibri"/>
              </a:rPr>
              <a:t>+</a:t>
            </a:r>
            <a:endParaRPr sz="1200">
              <a:latin typeface="Calibri"/>
              <a:cs typeface="Calibri"/>
            </a:endParaRPr>
          </a:p>
        </p:txBody>
      </p:sp>
      <p:grpSp>
        <p:nvGrpSpPr>
          <p:cNvPr id="40" name="object 40"/>
          <p:cNvGrpSpPr/>
          <p:nvPr/>
        </p:nvGrpSpPr>
        <p:grpSpPr>
          <a:xfrm>
            <a:off x="571245" y="2435351"/>
            <a:ext cx="502284" cy="538480"/>
            <a:chOff x="571245" y="2435351"/>
            <a:chExt cx="502284" cy="538480"/>
          </a:xfrm>
        </p:grpSpPr>
        <p:sp>
          <p:nvSpPr>
            <p:cNvPr id="41" name="object 41"/>
            <p:cNvSpPr/>
            <p:nvPr/>
          </p:nvSpPr>
          <p:spPr>
            <a:xfrm>
              <a:off x="746759" y="2691383"/>
              <a:ext cx="320040" cy="276225"/>
            </a:xfrm>
            <a:custGeom>
              <a:avLst/>
              <a:gdLst/>
              <a:ahLst/>
              <a:cxnLst/>
              <a:rect l="l" t="t" r="r" b="b"/>
              <a:pathLst>
                <a:path w="320040" h="276225">
                  <a:moveTo>
                    <a:pt x="320040" y="0"/>
                  </a:moveTo>
                  <a:lnTo>
                    <a:pt x="0" y="0"/>
                  </a:lnTo>
                  <a:lnTo>
                    <a:pt x="0" y="275844"/>
                  </a:lnTo>
                  <a:lnTo>
                    <a:pt x="320040" y="275844"/>
                  </a:lnTo>
                  <a:lnTo>
                    <a:pt x="320040" y="0"/>
                  </a:lnTo>
                  <a:close/>
                </a:path>
              </a:pathLst>
            </a:custGeom>
            <a:solidFill>
              <a:srgbClr val="4471C4"/>
            </a:solidFill>
          </p:spPr>
          <p:txBody>
            <a:bodyPr wrap="square" lIns="0" tIns="0" rIns="0" bIns="0" rtlCol="0"/>
            <a:lstStyle/>
            <a:p>
              <a:endParaRPr/>
            </a:p>
          </p:txBody>
        </p:sp>
        <p:sp>
          <p:nvSpPr>
            <p:cNvPr id="42" name="object 42"/>
            <p:cNvSpPr/>
            <p:nvPr/>
          </p:nvSpPr>
          <p:spPr>
            <a:xfrm>
              <a:off x="746759" y="2691383"/>
              <a:ext cx="320040" cy="276225"/>
            </a:xfrm>
            <a:custGeom>
              <a:avLst/>
              <a:gdLst/>
              <a:ahLst/>
              <a:cxnLst/>
              <a:rect l="l" t="t" r="r" b="b"/>
              <a:pathLst>
                <a:path w="320040" h="276225">
                  <a:moveTo>
                    <a:pt x="0" y="275844"/>
                  </a:moveTo>
                  <a:lnTo>
                    <a:pt x="320040" y="275844"/>
                  </a:lnTo>
                  <a:lnTo>
                    <a:pt x="320040" y="0"/>
                  </a:lnTo>
                  <a:lnTo>
                    <a:pt x="0" y="0"/>
                  </a:lnTo>
                  <a:lnTo>
                    <a:pt x="0" y="275844"/>
                  </a:lnTo>
                  <a:close/>
                </a:path>
              </a:pathLst>
            </a:custGeom>
            <a:ln w="12699">
              <a:solidFill>
                <a:srgbClr val="2E528F"/>
              </a:solidFill>
            </a:ln>
          </p:spPr>
          <p:txBody>
            <a:bodyPr wrap="square" lIns="0" tIns="0" rIns="0" bIns="0" rtlCol="0"/>
            <a:lstStyle/>
            <a:p>
              <a:endParaRPr/>
            </a:p>
          </p:txBody>
        </p:sp>
        <p:sp>
          <p:nvSpPr>
            <p:cNvPr id="43" name="object 43"/>
            <p:cNvSpPr/>
            <p:nvPr/>
          </p:nvSpPr>
          <p:spPr>
            <a:xfrm>
              <a:off x="571245" y="2435351"/>
              <a:ext cx="176530" cy="431800"/>
            </a:xfrm>
            <a:custGeom>
              <a:avLst/>
              <a:gdLst/>
              <a:ahLst/>
              <a:cxnLst/>
              <a:rect l="l" t="t" r="r" b="b"/>
              <a:pathLst>
                <a:path w="176529" h="431800">
                  <a:moveTo>
                    <a:pt x="100241" y="355346"/>
                  </a:moveTo>
                  <a:lnTo>
                    <a:pt x="100241" y="431546"/>
                  </a:lnTo>
                  <a:lnTo>
                    <a:pt x="163741" y="399796"/>
                  </a:lnTo>
                  <a:lnTo>
                    <a:pt x="112941" y="399796"/>
                  </a:lnTo>
                  <a:lnTo>
                    <a:pt x="112941" y="387096"/>
                  </a:lnTo>
                  <a:lnTo>
                    <a:pt x="163741" y="387096"/>
                  </a:lnTo>
                  <a:lnTo>
                    <a:pt x="100241" y="355346"/>
                  </a:lnTo>
                  <a:close/>
                </a:path>
                <a:path w="176529" h="431800">
                  <a:moveTo>
                    <a:pt x="12700" y="0"/>
                  </a:moveTo>
                  <a:lnTo>
                    <a:pt x="0" y="0"/>
                  </a:lnTo>
                  <a:lnTo>
                    <a:pt x="0" y="399796"/>
                  </a:lnTo>
                  <a:lnTo>
                    <a:pt x="100241" y="399796"/>
                  </a:lnTo>
                  <a:lnTo>
                    <a:pt x="100241" y="393446"/>
                  </a:lnTo>
                  <a:lnTo>
                    <a:pt x="12700" y="393446"/>
                  </a:lnTo>
                  <a:lnTo>
                    <a:pt x="6350" y="387096"/>
                  </a:lnTo>
                  <a:lnTo>
                    <a:pt x="12700" y="387096"/>
                  </a:lnTo>
                  <a:lnTo>
                    <a:pt x="12700" y="0"/>
                  </a:lnTo>
                  <a:close/>
                </a:path>
                <a:path w="176529" h="431800">
                  <a:moveTo>
                    <a:pt x="163741" y="387096"/>
                  </a:moveTo>
                  <a:lnTo>
                    <a:pt x="112941" y="387096"/>
                  </a:lnTo>
                  <a:lnTo>
                    <a:pt x="112941" y="399796"/>
                  </a:lnTo>
                  <a:lnTo>
                    <a:pt x="163741" y="399796"/>
                  </a:lnTo>
                  <a:lnTo>
                    <a:pt x="176441" y="393446"/>
                  </a:lnTo>
                  <a:lnTo>
                    <a:pt x="163741" y="387096"/>
                  </a:lnTo>
                  <a:close/>
                </a:path>
                <a:path w="176529" h="431800">
                  <a:moveTo>
                    <a:pt x="12700" y="387096"/>
                  </a:moveTo>
                  <a:lnTo>
                    <a:pt x="6350" y="387096"/>
                  </a:lnTo>
                  <a:lnTo>
                    <a:pt x="12700" y="393446"/>
                  </a:lnTo>
                  <a:lnTo>
                    <a:pt x="12700" y="387096"/>
                  </a:lnTo>
                  <a:close/>
                </a:path>
                <a:path w="176529" h="431800">
                  <a:moveTo>
                    <a:pt x="100241" y="387096"/>
                  </a:moveTo>
                  <a:lnTo>
                    <a:pt x="12700" y="387096"/>
                  </a:lnTo>
                  <a:lnTo>
                    <a:pt x="12700" y="393446"/>
                  </a:lnTo>
                  <a:lnTo>
                    <a:pt x="100241" y="393446"/>
                  </a:lnTo>
                  <a:lnTo>
                    <a:pt x="100241" y="387096"/>
                  </a:lnTo>
                  <a:close/>
                </a:path>
              </a:pathLst>
            </a:custGeom>
            <a:solidFill>
              <a:srgbClr val="4471C4"/>
            </a:solidFill>
          </p:spPr>
          <p:txBody>
            <a:bodyPr wrap="square" lIns="0" tIns="0" rIns="0" bIns="0" rtlCol="0"/>
            <a:lstStyle/>
            <a:p>
              <a:endParaRPr/>
            </a:p>
          </p:txBody>
        </p:sp>
      </p:grpSp>
      <p:sp>
        <p:nvSpPr>
          <p:cNvPr id="44" name="object 44"/>
          <p:cNvSpPr txBox="1"/>
          <p:nvPr/>
        </p:nvSpPr>
        <p:spPr>
          <a:xfrm>
            <a:off x="738327" y="2715259"/>
            <a:ext cx="33401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MUX</a:t>
            </a:r>
            <a:endParaRPr sz="1200">
              <a:latin typeface="Calibri"/>
              <a:cs typeface="Calibri"/>
            </a:endParaRPr>
          </a:p>
        </p:txBody>
      </p:sp>
      <p:grpSp>
        <p:nvGrpSpPr>
          <p:cNvPr id="45" name="object 45"/>
          <p:cNvGrpSpPr/>
          <p:nvPr/>
        </p:nvGrpSpPr>
        <p:grpSpPr>
          <a:xfrm>
            <a:off x="347218" y="1790445"/>
            <a:ext cx="278130" cy="267335"/>
            <a:chOff x="347218" y="1790445"/>
            <a:chExt cx="278130" cy="267335"/>
          </a:xfrm>
        </p:grpSpPr>
        <p:sp>
          <p:nvSpPr>
            <p:cNvPr id="46" name="object 46"/>
            <p:cNvSpPr/>
            <p:nvPr/>
          </p:nvSpPr>
          <p:spPr>
            <a:xfrm>
              <a:off x="353568" y="1796795"/>
              <a:ext cx="265430" cy="254635"/>
            </a:xfrm>
            <a:custGeom>
              <a:avLst/>
              <a:gdLst/>
              <a:ahLst/>
              <a:cxnLst/>
              <a:rect l="l" t="t" r="r" b="b"/>
              <a:pathLst>
                <a:path w="265430" h="254635">
                  <a:moveTo>
                    <a:pt x="265176" y="0"/>
                  </a:moveTo>
                  <a:lnTo>
                    <a:pt x="0" y="0"/>
                  </a:lnTo>
                  <a:lnTo>
                    <a:pt x="0" y="254508"/>
                  </a:lnTo>
                  <a:lnTo>
                    <a:pt x="265176" y="254508"/>
                  </a:lnTo>
                  <a:lnTo>
                    <a:pt x="265176" y="0"/>
                  </a:lnTo>
                  <a:close/>
                </a:path>
              </a:pathLst>
            </a:custGeom>
            <a:solidFill>
              <a:srgbClr val="4471C4"/>
            </a:solidFill>
          </p:spPr>
          <p:txBody>
            <a:bodyPr wrap="square" lIns="0" tIns="0" rIns="0" bIns="0" rtlCol="0"/>
            <a:lstStyle/>
            <a:p>
              <a:endParaRPr/>
            </a:p>
          </p:txBody>
        </p:sp>
        <p:sp>
          <p:nvSpPr>
            <p:cNvPr id="47" name="object 47"/>
            <p:cNvSpPr/>
            <p:nvPr/>
          </p:nvSpPr>
          <p:spPr>
            <a:xfrm>
              <a:off x="353568" y="1796795"/>
              <a:ext cx="265430" cy="254635"/>
            </a:xfrm>
            <a:custGeom>
              <a:avLst/>
              <a:gdLst/>
              <a:ahLst/>
              <a:cxnLst/>
              <a:rect l="l" t="t" r="r" b="b"/>
              <a:pathLst>
                <a:path w="265430" h="254635">
                  <a:moveTo>
                    <a:pt x="0" y="254508"/>
                  </a:moveTo>
                  <a:lnTo>
                    <a:pt x="265176" y="254508"/>
                  </a:lnTo>
                  <a:lnTo>
                    <a:pt x="265176" y="0"/>
                  </a:lnTo>
                  <a:lnTo>
                    <a:pt x="0" y="0"/>
                  </a:lnTo>
                  <a:lnTo>
                    <a:pt x="0" y="254508"/>
                  </a:lnTo>
                  <a:close/>
                </a:path>
              </a:pathLst>
            </a:custGeom>
            <a:ln w="12700">
              <a:solidFill>
                <a:srgbClr val="2E528F"/>
              </a:solidFill>
            </a:ln>
          </p:spPr>
          <p:txBody>
            <a:bodyPr wrap="square" lIns="0" tIns="0" rIns="0" bIns="0" rtlCol="0"/>
            <a:lstStyle/>
            <a:p>
              <a:endParaRPr/>
            </a:p>
          </p:txBody>
        </p:sp>
      </p:grpSp>
      <p:sp>
        <p:nvSpPr>
          <p:cNvPr id="48" name="object 48"/>
          <p:cNvSpPr txBox="1"/>
          <p:nvPr/>
        </p:nvSpPr>
        <p:spPr>
          <a:xfrm>
            <a:off x="399389" y="1821560"/>
            <a:ext cx="18669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PC</a:t>
            </a:r>
            <a:endParaRPr sz="1200">
              <a:latin typeface="Calibri"/>
              <a:cs typeface="Calibri"/>
            </a:endParaRPr>
          </a:p>
        </p:txBody>
      </p:sp>
      <p:grpSp>
        <p:nvGrpSpPr>
          <p:cNvPr id="49" name="object 49"/>
          <p:cNvGrpSpPr/>
          <p:nvPr/>
        </p:nvGrpSpPr>
        <p:grpSpPr>
          <a:xfrm>
            <a:off x="341375" y="2031492"/>
            <a:ext cx="1261745" cy="894715"/>
            <a:chOff x="341375" y="2031492"/>
            <a:chExt cx="1261745" cy="894715"/>
          </a:xfrm>
        </p:grpSpPr>
        <p:pic>
          <p:nvPicPr>
            <p:cNvPr id="50" name="object 50"/>
            <p:cNvPicPr/>
            <p:nvPr/>
          </p:nvPicPr>
          <p:blipFill>
            <a:blip r:embed="rId6" cstate="print"/>
            <a:stretch>
              <a:fillRect/>
            </a:stretch>
          </p:blipFill>
          <p:spPr>
            <a:xfrm>
              <a:off x="341375" y="2031492"/>
              <a:ext cx="76200" cy="159638"/>
            </a:xfrm>
            <a:prstGeom prst="rect">
              <a:avLst/>
            </a:prstGeom>
          </p:spPr>
        </p:pic>
        <p:sp>
          <p:nvSpPr>
            <p:cNvPr id="51" name="object 51"/>
            <p:cNvSpPr/>
            <p:nvPr/>
          </p:nvSpPr>
          <p:spPr>
            <a:xfrm>
              <a:off x="1066799" y="2849880"/>
              <a:ext cx="536575" cy="76200"/>
            </a:xfrm>
            <a:custGeom>
              <a:avLst/>
              <a:gdLst/>
              <a:ahLst/>
              <a:cxnLst/>
              <a:rect l="l" t="t" r="r" b="b"/>
              <a:pathLst>
                <a:path w="536575" h="76200">
                  <a:moveTo>
                    <a:pt x="76200" y="0"/>
                  </a:moveTo>
                  <a:lnTo>
                    <a:pt x="0" y="38100"/>
                  </a:lnTo>
                  <a:lnTo>
                    <a:pt x="76200" y="76200"/>
                  </a:lnTo>
                  <a:lnTo>
                    <a:pt x="76200" y="44450"/>
                  </a:lnTo>
                  <a:lnTo>
                    <a:pt x="63500" y="44450"/>
                  </a:lnTo>
                  <a:lnTo>
                    <a:pt x="63500" y="31750"/>
                  </a:lnTo>
                  <a:lnTo>
                    <a:pt x="76200" y="31750"/>
                  </a:lnTo>
                  <a:lnTo>
                    <a:pt x="76200" y="0"/>
                  </a:lnTo>
                  <a:close/>
                </a:path>
                <a:path w="536575" h="76200">
                  <a:moveTo>
                    <a:pt x="76200" y="31750"/>
                  </a:moveTo>
                  <a:lnTo>
                    <a:pt x="63500" y="31750"/>
                  </a:lnTo>
                  <a:lnTo>
                    <a:pt x="63500" y="44450"/>
                  </a:lnTo>
                  <a:lnTo>
                    <a:pt x="76200" y="44450"/>
                  </a:lnTo>
                  <a:lnTo>
                    <a:pt x="76200" y="31750"/>
                  </a:lnTo>
                  <a:close/>
                </a:path>
                <a:path w="536575" h="76200">
                  <a:moveTo>
                    <a:pt x="536321" y="31750"/>
                  </a:moveTo>
                  <a:lnTo>
                    <a:pt x="76200" y="31750"/>
                  </a:lnTo>
                  <a:lnTo>
                    <a:pt x="76200" y="44450"/>
                  </a:lnTo>
                  <a:lnTo>
                    <a:pt x="536321" y="44450"/>
                  </a:lnTo>
                  <a:lnTo>
                    <a:pt x="536321" y="31750"/>
                  </a:lnTo>
                  <a:close/>
                </a:path>
              </a:pathLst>
            </a:custGeom>
            <a:solidFill>
              <a:srgbClr val="4471C4"/>
            </a:solidFill>
          </p:spPr>
          <p:txBody>
            <a:bodyPr wrap="square" lIns="0" tIns="0" rIns="0" bIns="0" rtlCol="0"/>
            <a:lstStyle/>
            <a:p>
              <a:endParaRPr/>
            </a:p>
          </p:txBody>
        </p:sp>
      </p:grpSp>
      <p:sp>
        <p:nvSpPr>
          <p:cNvPr id="52" name="object 52"/>
          <p:cNvSpPr txBox="1"/>
          <p:nvPr/>
        </p:nvSpPr>
        <p:spPr>
          <a:xfrm>
            <a:off x="1199489" y="2719577"/>
            <a:ext cx="547370" cy="330200"/>
          </a:xfrm>
          <a:prstGeom prst="rect">
            <a:avLst/>
          </a:prstGeom>
        </p:spPr>
        <p:txBody>
          <a:bodyPr vert="horz" wrap="square" lIns="0" tIns="12065" rIns="0" bIns="0" rtlCol="0">
            <a:spAutoFit/>
          </a:bodyPr>
          <a:lstStyle/>
          <a:p>
            <a:pPr marL="12700" marR="5080">
              <a:lnSpc>
                <a:spcPct val="100000"/>
              </a:lnSpc>
              <a:spcBef>
                <a:spcPts val="95"/>
              </a:spcBef>
            </a:pPr>
            <a:r>
              <a:rPr sz="1000" b="1" dirty="0">
                <a:latin typeface="Calibri"/>
                <a:cs typeface="Calibri"/>
              </a:rPr>
              <a:t>PC</a:t>
            </a:r>
            <a:r>
              <a:rPr sz="1000" b="1" spc="-25" dirty="0">
                <a:latin typeface="Calibri"/>
                <a:cs typeface="Calibri"/>
              </a:rPr>
              <a:t> </a:t>
            </a:r>
            <a:r>
              <a:rPr sz="1000" b="1" spc="-10" dirty="0">
                <a:latin typeface="Calibri"/>
                <a:cs typeface="Calibri"/>
              </a:rPr>
              <a:t>Source Select</a:t>
            </a:r>
            <a:endParaRPr sz="1000">
              <a:latin typeface="Calibri"/>
              <a:cs typeface="Calibri"/>
            </a:endParaRPr>
          </a:p>
        </p:txBody>
      </p:sp>
      <p:grpSp>
        <p:nvGrpSpPr>
          <p:cNvPr id="53" name="object 53"/>
          <p:cNvGrpSpPr/>
          <p:nvPr/>
        </p:nvGrpSpPr>
        <p:grpSpPr>
          <a:xfrm>
            <a:off x="118619" y="1886711"/>
            <a:ext cx="3170555" cy="3269615"/>
            <a:chOff x="118619" y="1886711"/>
            <a:chExt cx="3170555" cy="3269615"/>
          </a:xfrm>
        </p:grpSpPr>
        <p:sp>
          <p:nvSpPr>
            <p:cNvPr id="54" name="object 54"/>
            <p:cNvSpPr/>
            <p:nvPr/>
          </p:nvSpPr>
          <p:spPr>
            <a:xfrm>
              <a:off x="118618" y="1886711"/>
              <a:ext cx="1120775" cy="1316990"/>
            </a:xfrm>
            <a:custGeom>
              <a:avLst/>
              <a:gdLst/>
              <a:ahLst/>
              <a:cxnLst/>
              <a:rect l="l" t="t" r="r" b="b"/>
              <a:pathLst>
                <a:path w="1120775" h="1316989">
                  <a:moveTo>
                    <a:pt x="794118" y="1081532"/>
                  </a:moveTo>
                  <a:lnTo>
                    <a:pt x="781418" y="1081532"/>
                  </a:lnTo>
                  <a:lnTo>
                    <a:pt x="781418" y="1303782"/>
                  </a:lnTo>
                  <a:lnTo>
                    <a:pt x="12700" y="1303782"/>
                  </a:lnTo>
                  <a:lnTo>
                    <a:pt x="12700" y="44450"/>
                  </a:lnTo>
                  <a:lnTo>
                    <a:pt x="158750" y="44450"/>
                  </a:lnTo>
                  <a:lnTo>
                    <a:pt x="158750" y="76200"/>
                  </a:lnTo>
                  <a:lnTo>
                    <a:pt x="222250" y="44450"/>
                  </a:lnTo>
                  <a:lnTo>
                    <a:pt x="234950" y="38100"/>
                  </a:lnTo>
                  <a:lnTo>
                    <a:pt x="222250" y="31750"/>
                  </a:lnTo>
                  <a:lnTo>
                    <a:pt x="158750" y="0"/>
                  </a:lnTo>
                  <a:lnTo>
                    <a:pt x="158750" y="31750"/>
                  </a:lnTo>
                  <a:lnTo>
                    <a:pt x="0" y="31750"/>
                  </a:lnTo>
                  <a:lnTo>
                    <a:pt x="0" y="1316482"/>
                  </a:lnTo>
                  <a:lnTo>
                    <a:pt x="794118" y="1316482"/>
                  </a:lnTo>
                  <a:lnTo>
                    <a:pt x="794118" y="1310132"/>
                  </a:lnTo>
                  <a:lnTo>
                    <a:pt x="794118" y="1303782"/>
                  </a:lnTo>
                  <a:lnTo>
                    <a:pt x="794118" y="1081532"/>
                  </a:lnTo>
                  <a:close/>
                </a:path>
                <a:path w="1120775" h="1316989">
                  <a:moveTo>
                    <a:pt x="1120152" y="542290"/>
                  </a:moveTo>
                  <a:lnTo>
                    <a:pt x="786384" y="542290"/>
                  </a:lnTo>
                  <a:lnTo>
                    <a:pt x="786384" y="727456"/>
                  </a:lnTo>
                  <a:lnTo>
                    <a:pt x="754634" y="727456"/>
                  </a:lnTo>
                  <a:lnTo>
                    <a:pt x="792734" y="803656"/>
                  </a:lnTo>
                  <a:lnTo>
                    <a:pt x="824484" y="740156"/>
                  </a:lnTo>
                  <a:lnTo>
                    <a:pt x="830834" y="727456"/>
                  </a:lnTo>
                  <a:lnTo>
                    <a:pt x="799084" y="727456"/>
                  </a:lnTo>
                  <a:lnTo>
                    <a:pt x="799084" y="554990"/>
                  </a:lnTo>
                  <a:lnTo>
                    <a:pt x="1120152" y="554990"/>
                  </a:lnTo>
                  <a:lnTo>
                    <a:pt x="1120152" y="548640"/>
                  </a:lnTo>
                  <a:lnTo>
                    <a:pt x="1120152" y="542290"/>
                  </a:lnTo>
                  <a:close/>
                </a:path>
              </a:pathLst>
            </a:custGeom>
            <a:solidFill>
              <a:srgbClr val="4471C4"/>
            </a:solidFill>
          </p:spPr>
          <p:txBody>
            <a:bodyPr wrap="square" lIns="0" tIns="0" rIns="0" bIns="0" rtlCol="0"/>
            <a:lstStyle/>
            <a:p>
              <a:endParaRPr/>
            </a:p>
          </p:txBody>
        </p:sp>
        <p:pic>
          <p:nvPicPr>
            <p:cNvPr id="55" name="object 55"/>
            <p:cNvPicPr/>
            <p:nvPr/>
          </p:nvPicPr>
          <p:blipFill>
            <a:blip r:embed="rId6" cstate="print"/>
            <a:stretch>
              <a:fillRect/>
            </a:stretch>
          </p:blipFill>
          <p:spPr>
            <a:xfrm>
              <a:off x="949451" y="2951987"/>
              <a:ext cx="76200" cy="159638"/>
            </a:xfrm>
            <a:prstGeom prst="rect">
              <a:avLst/>
            </a:prstGeom>
          </p:spPr>
        </p:pic>
        <p:sp>
          <p:nvSpPr>
            <p:cNvPr id="56" name="object 56"/>
            <p:cNvSpPr/>
            <p:nvPr/>
          </p:nvSpPr>
          <p:spPr>
            <a:xfrm>
              <a:off x="2292095" y="4034027"/>
              <a:ext cx="990600" cy="264160"/>
            </a:xfrm>
            <a:custGeom>
              <a:avLst/>
              <a:gdLst/>
              <a:ahLst/>
              <a:cxnLst/>
              <a:rect l="l" t="t" r="r" b="b"/>
              <a:pathLst>
                <a:path w="990600" h="264160">
                  <a:moveTo>
                    <a:pt x="0" y="263652"/>
                  </a:moveTo>
                  <a:lnTo>
                    <a:pt x="990600" y="263652"/>
                  </a:lnTo>
                  <a:lnTo>
                    <a:pt x="990600" y="0"/>
                  </a:lnTo>
                  <a:lnTo>
                    <a:pt x="0" y="0"/>
                  </a:lnTo>
                  <a:lnTo>
                    <a:pt x="0" y="263652"/>
                  </a:lnTo>
                  <a:close/>
                </a:path>
              </a:pathLst>
            </a:custGeom>
            <a:ln w="12700">
              <a:solidFill>
                <a:srgbClr val="2E528F"/>
              </a:solidFill>
            </a:ln>
          </p:spPr>
          <p:txBody>
            <a:bodyPr wrap="square" lIns="0" tIns="0" rIns="0" bIns="0" rtlCol="0"/>
            <a:lstStyle/>
            <a:p>
              <a:endParaRPr/>
            </a:p>
          </p:txBody>
        </p:sp>
        <p:sp>
          <p:nvSpPr>
            <p:cNvPr id="57" name="object 57"/>
            <p:cNvSpPr/>
            <p:nvPr/>
          </p:nvSpPr>
          <p:spPr>
            <a:xfrm>
              <a:off x="2292095" y="4319016"/>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58" name="object 58"/>
            <p:cNvSpPr/>
            <p:nvPr/>
          </p:nvSpPr>
          <p:spPr>
            <a:xfrm>
              <a:off x="2292095" y="4319016"/>
              <a:ext cx="990600" cy="830580"/>
            </a:xfrm>
            <a:custGeom>
              <a:avLst/>
              <a:gdLst/>
              <a:ahLst/>
              <a:cxnLst/>
              <a:rect l="l" t="t" r="r" b="b"/>
              <a:pathLst>
                <a:path w="990600" h="830579">
                  <a:moveTo>
                    <a:pt x="0" y="262128"/>
                  </a:moveTo>
                  <a:lnTo>
                    <a:pt x="990600" y="262128"/>
                  </a:lnTo>
                  <a:lnTo>
                    <a:pt x="990600" y="0"/>
                  </a:lnTo>
                  <a:lnTo>
                    <a:pt x="0" y="0"/>
                  </a:lnTo>
                  <a:lnTo>
                    <a:pt x="0" y="262128"/>
                  </a:lnTo>
                  <a:close/>
                </a:path>
                <a:path w="990600" h="830579">
                  <a:moveTo>
                    <a:pt x="0" y="545592"/>
                  </a:moveTo>
                  <a:lnTo>
                    <a:pt x="990600" y="545592"/>
                  </a:lnTo>
                  <a:lnTo>
                    <a:pt x="990600" y="283463"/>
                  </a:lnTo>
                  <a:lnTo>
                    <a:pt x="0" y="283463"/>
                  </a:lnTo>
                  <a:lnTo>
                    <a:pt x="0" y="545592"/>
                  </a:lnTo>
                  <a:close/>
                </a:path>
                <a:path w="990600" h="830579">
                  <a:moveTo>
                    <a:pt x="0" y="830580"/>
                  </a:moveTo>
                  <a:lnTo>
                    <a:pt x="990600" y="830580"/>
                  </a:lnTo>
                  <a:lnTo>
                    <a:pt x="990600" y="566928"/>
                  </a:lnTo>
                  <a:lnTo>
                    <a:pt x="0" y="566928"/>
                  </a:lnTo>
                  <a:lnTo>
                    <a:pt x="0" y="830580"/>
                  </a:lnTo>
                  <a:close/>
                </a:path>
              </a:pathLst>
            </a:custGeom>
            <a:ln w="12700">
              <a:solidFill>
                <a:srgbClr val="2E528F"/>
              </a:solidFill>
            </a:ln>
          </p:spPr>
          <p:txBody>
            <a:bodyPr wrap="square" lIns="0" tIns="0" rIns="0" bIns="0" rtlCol="0"/>
            <a:lstStyle/>
            <a:p>
              <a:endParaRPr/>
            </a:p>
          </p:txBody>
        </p:sp>
      </p:grpSp>
      <p:sp>
        <p:nvSpPr>
          <p:cNvPr id="59" name="object 59"/>
          <p:cNvSpPr txBox="1"/>
          <p:nvPr/>
        </p:nvSpPr>
        <p:spPr>
          <a:xfrm>
            <a:off x="2292095" y="4034028"/>
            <a:ext cx="990600" cy="264160"/>
          </a:xfrm>
          <a:prstGeom prst="rect">
            <a:avLst/>
          </a:prstGeom>
          <a:solidFill>
            <a:srgbClr val="4471C4"/>
          </a:solidFill>
        </p:spPr>
        <p:txBody>
          <a:bodyPr vert="horz" wrap="square" lIns="0" tIns="0" rIns="0" bIns="0" rtlCol="0">
            <a:spAutoFit/>
          </a:bodyPr>
          <a:lstStyle/>
          <a:p>
            <a:pPr marL="45085">
              <a:lnSpc>
                <a:spcPts val="1995"/>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1</a:t>
            </a:r>
            <a:endParaRPr sz="1800">
              <a:latin typeface="Calibri"/>
              <a:cs typeface="Calibri"/>
            </a:endParaRPr>
          </a:p>
        </p:txBody>
      </p:sp>
      <p:sp>
        <p:nvSpPr>
          <p:cNvPr id="60" name="object 60"/>
          <p:cNvSpPr txBox="1"/>
          <p:nvPr/>
        </p:nvSpPr>
        <p:spPr>
          <a:xfrm>
            <a:off x="2324861" y="4277995"/>
            <a:ext cx="5359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2</a:t>
            </a:r>
            <a:endParaRPr sz="1800">
              <a:latin typeface="Calibri"/>
              <a:cs typeface="Calibri"/>
            </a:endParaRPr>
          </a:p>
        </p:txBody>
      </p:sp>
      <p:sp>
        <p:nvSpPr>
          <p:cNvPr id="61" name="object 61"/>
          <p:cNvSpPr txBox="1"/>
          <p:nvPr/>
        </p:nvSpPr>
        <p:spPr>
          <a:xfrm>
            <a:off x="2298445" y="4598161"/>
            <a:ext cx="977900" cy="271145"/>
          </a:xfrm>
          <a:prstGeom prst="rect">
            <a:avLst/>
          </a:prstGeom>
          <a:solidFill>
            <a:srgbClr val="4471C4"/>
          </a:solidFill>
        </p:spPr>
        <p:txBody>
          <a:bodyPr vert="horz" wrap="square" lIns="0" tIns="0" rIns="0" bIns="0" rtlCol="0">
            <a:spAutoFit/>
          </a:bodyPr>
          <a:lstStyle/>
          <a:p>
            <a:pPr marL="38735">
              <a:lnSpc>
                <a:spcPts val="2025"/>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3</a:t>
            </a:r>
            <a:endParaRPr sz="1800">
              <a:latin typeface="Calibri"/>
              <a:cs typeface="Calibri"/>
            </a:endParaRPr>
          </a:p>
        </p:txBody>
      </p:sp>
      <p:sp>
        <p:nvSpPr>
          <p:cNvPr id="62" name="object 62"/>
          <p:cNvSpPr txBox="1"/>
          <p:nvPr/>
        </p:nvSpPr>
        <p:spPr>
          <a:xfrm>
            <a:off x="2298445" y="4881626"/>
            <a:ext cx="977900" cy="261620"/>
          </a:xfrm>
          <a:prstGeom prst="rect">
            <a:avLst/>
          </a:prstGeom>
          <a:solidFill>
            <a:srgbClr val="4471C4"/>
          </a:solidFill>
        </p:spPr>
        <p:txBody>
          <a:bodyPr vert="horz" wrap="square" lIns="0" tIns="0" rIns="0" bIns="0" rtlCol="0">
            <a:spAutoFit/>
          </a:bodyPr>
          <a:lstStyle/>
          <a:p>
            <a:pPr marL="38735">
              <a:lnSpc>
                <a:spcPts val="1975"/>
              </a:lnSpc>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4</a:t>
            </a:r>
            <a:endParaRPr sz="1800">
              <a:latin typeface="Calibri"/>
              <a:cs typeface="Calibri"/>
            </a:endParaRPr>
          </a:p>
        </p:txBody>
      </p:sp>
      <p:sp>
        <p:nvSpPr>
          <p:cNvPr id="63" name="object 63"/>
          <p:cNvSpPr txBox="1"/>
          <p:nvPr/>
        </p:nvSpPr>
        <p:spPr>
          <a:xfrm>
            <a:off x="5628513" y="3053841"/>
            <a:ext cx="370840" cy="574675"/>
          </a:xfrm>
          <a:prstGeom prst="rect">
            <a:avLst/>
          </a:prstGeom>
        </p:spPr>
        <p:txBody>
          <a:bodyPr vert="horz" wrap="square" lIns="0" tIns="12700" rIns="0" bIns="0" rtlCol="0">
            <a:spAutoFit/>
          </a:bodyPr>
          <a:lstStyle/>
          <a:p>
            <a:pPr marL="12700" marR="5080" algn="just">
              <a:lnSpc>
                <a:spcPct val="100000"/>
              </a:lnSpc>
              <a:spcBef>
                <a:spcPts val="100"/>
              </a:spcBef>
            </a:pPr>
            <a:r>
              <a:rPr sz="1200" spc="-10" dirty="0">
                <a:latin typeface="Calibri"/>
                <a:cs typeface="Calibri"/>
              </a:rPr>
              <a:t>Input </a:t>
            </a:r>
            <a:r>
              <a:rPr sz="1200" spc="-20" dirty="0">
                <a:latin typeface="Calibri"/>
                <a:cs typeface="Calibri"/>
              </a:rPr>
              <a:t>Read </a:t>
            </a:r>
            <a:r>
              <a:rPr sz="1200" dirty="0">
                <a:latin typeface="Calibri"/>
                <a:cs typeface="Calibri"/>
              </a:rPr>
              <a:t>Reg</a:t>
            </a:r>
            <a:r>
              <a:rPr sz="1200" spc="-25" dirty="0">
                <a:latin typeface="Calibri"/>
                <a:cs typeface="Calibri"/>
              </a:rPr>
              <a:t> </a:t>
            </a:r>
            <a:r>
              <a:rPr sz="1200" spc="-50" dirty="0">
                <a:latin typeface="Calibri"/>
                <a:cs typeface="Calibri"/>
              </a:rPr>
              <a:t>B</a:t>
            </a:r>
            <a:endParaRPr sz="1200">
              <a:latin typeface="Calibri"/>
              <a:cs typeface="Calibri"/>
            </a:endParaRPr>
          </a:p>
        </p:txBody>
      </p:sp>
      <p:sp>
        <p:nvSpPr>
          <p:cNvPr id="64" name="object 64"/>
          <p:cNvSpPr txBox="1"/>
          <p:nvPr/>
        </p:nvSpPr>
        <p:spPr>
          <a:xfrm>
            <a:off x="2571369" y="5387441"/>
            <a:ext cx="1652905" cy="773430"/>
          </a:xfrm>
          <a:prstGeom prst="rect">
            <a:avLst/>
          </a:prstGeom>
        </p:spPr>
        <p:txBody>
          <a:bodyPr vert="horz" wrap="square" lIns="0" tIns="12700" rIns="0" bIns="0" rtlCol="0">
            <a:spAutoFit/>
          </a:bodyPr>
          <a:lstStyle/>
          <a:p>
            <a:pPr marL="142875" marR="5080" indent="131445">
              <a:lnSpc>
                <a:spcPct val="143700"/>
              </a:lnSpc>
              <a:spcBef>
                <a:spcPts val="100"/>
              </a:spcBef>
            </a:pPr>
            <a:r>
              <a:rPr sz="1200" b="1" dirty="0">
                <a:latin typeface="Calibri"/>
                <a:cs typeface="Calibri"/>
              </a:rPr>
              <a:t>Read</a:t>
            </a:r>
            <a:r>
              <a:rPr sz="1200" b="1" spc="-20" dirty="0">
                <a:latin typeface="Calibri"/>
                <a:cs typeface="Calibri"/>
              </a:rPr>
              <a:t> </a:t>
            </a:r>
            <a:r>
              <a:rPr sz="1200" b="1" dirty="0">
                <a:latin typeface="Calibri"/>
                <a:cs typeface="Calibri"/>
              </a:rPr>
              <a:t>Regs</a:t>
            </a:r>
            <a:r>
              <a:rPr sz="1200" b="1" spc="-10" dirty="0">
                <a:latin typeface="Calibri"/>
                <a:cs typeface="Calibri"/>
              </a:rPr>
              <a:t> </a:t>
            </a:r>
            <a:r>
              <a:rPr sz="1200" b="1" dirty="0">
                <a:latin typeface="Calibri"/>
                <a:cs typeface="Calibri"/>
              </a:rPr>
              <a:t>A</a:t>
            </a:r>
            <a:r>
              <a:rPr sz="1200" b="1" spc="-20" dirty="0">
                <a:latin typeface="Calibri"/>
                <a:cs typeface="Calibri"/>
              </a:rPr>
              <a:t> </a:t>
            </a:r>
            <a:r>
              <a:rPr sz="1200" b="1" dirty="0">
                <a:latin typeface="Calibri"/>
                <a:cs typeface="Calibri"/>
              </a:rPr>
              <a:t>&amp; B</a:t>
            </a:r>
            <a:r>
              <a:rPr sz="1200" b="1" spc="-10" dirty="0">
                <a:latin typeface="Calibri"/>
                <a:cs typeface="Calibri"/>
              </a:rPr>
              <a:t> </a:t>
            </a:r>
            <a:r>
              <a:rPr sz="1200" b="1" spc="-20" dirty="0">
                <a:latin typeface="Calibri"/>
                <a:cs typeface="Calibri"/>
              </a:rPr>
              <a:t>Data </a:t>
            </a:r>
            <a:r>
              <a:rPr sz="1200" b="1" spc="-10" dirty="0">
                <a:latin typeface="Calibri"/>
                <a:cs typeface="Calibri"/>
              </a:rPr>
              <a:t>Write</a:t>
            </a:r>
            <a:r>
              <a:rPr sz="1200" b="1" spc="-4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10" dirty="0">
                <a:latin typeface="Calibri"/>
                <a:cs typeface="Calibri"/>
              </a:rPr>
              <a:t>Select</a:t>
            </a:r>
            <a:endParaRPr sz="1200">
              <a:latin typeface="Calibri"/>
              <a:cs typeface="Calibri"/>
            </a:endParaRPr>
          </a:p>
          <a:p>
            <a:pPr marL="12700">
              <a:lnSpc>
                <a:spcPct val="100000"/>
              </a:lnSpc>
              <a:spcBef>
                <a:spcPts val="310"/>
              </a:spcBef>
            </a:pPr>
            <a:r>
              <a:rPr sz="1200" b="1" spc="-10" dirty="0">
                <a:latin typeface="Calibri"/>
                <a:cs typeface="Calibri"/>
              </a:rPr>
              <a:t>Write</a:t>
            </a:r>
            <a:r>
              <a:rPr sz="1200" b="1" spc="-5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20" dirty="0">
                <a:latin typeface="Calibri"/>
                <a:cs typeface="Calibri"/>
              </a:rPr>
              <a:t>Data</a:t>
            </a:r>
            <a:endParaRPr sz="1200">
              <a:latin typeface="Calibri"/>
              <a:cs typeface="Calibri"/>
            </a:endParaRPr>
          </a:p>
        </p:txBody>
      </p:sp>
      <p:sp>
        <p:nvSpPr>
          <p:cNvPr id="65" name="object 65"/>
          <p:cNvSpPr/>
          <p:nvPr/>
        </p:nvSpPr>
        <p:spPr>
          <a:xfrm>
            <a:off x="2453640" y="5301995"/>
            <a:ext cx="8230870" cy="1169670"/>
          </a:xfrm>
          <a:custGeom>
            <a:avLst/>
            <a:gdLst/>
            <a:ahLst/>
            <a:cxnLst/>
            <a:rect l="l" t="t" r="r" b="b"/>
            <a:pathLst>
              <a:path w="8230870" h="1169670">
                <a:moveTo>
                  <a:pt x="8230489" y="76212"/>
                </a:moveTo>
                <a:lnTo>
                  <a:pt x="8224139" y="63500"/>
                </a:lnTo>
                <a:lnTo>
                  <a:pt x="8192389" y="0"/>
                </a:lnTo>
                <a:lnTo>
                  <a:pt x="8154289" y="76212"/>
                </a:lnTo>
                <a:lnTo>
                  <a:pt x="8186039" y="76212"/>
                </a:lnTo>
                <a:lnTo>
                  <a:pt x="8186039" y="1156665"/>
                </a:lnTo>
                <a:lnTo>
                  <a:pt x="2967482" y="1156665"/>
                </a:lnTo>
                <a:lnTo>
                  <a:pt x="2967482" y="877722"/>
                </a:lnTo>
                <a:lnTo>
                  <a:pt x="7718171" y="877722"/>
                </a:lnTo>
                <a:lnTo>
                  <a:pt x="7718171" y="871372"/>
                </a:lnTo>
                <a:lnTo>
                  <a:pt x="2967482" y="871372"/>
                </a:lnTo>
                <a:lnTo>
                  <a:pt x="7705471" y="871359"/>
                </a:lnTo>
                <a:lnTo>
                  <a:pt x="7718171" y="871372"/>
                </a:lnTo>
                <a:lnTo>
                  <a:pt x="7718171" y="865022"/>
                </a:lnTo>
                <a:lnTo>
                  <a:pt x="7718171" y="614235"/>
                </a:lnTo>
                <a:lnTo>
                  <a:pt x="7902575" y="614235"/>
                </a:lnTo>
                <a:lnTo>
                  <a:pt x="7902575" y="607885"/>
                </a:lnTo>
                <a:lnTo>
                  <a:pt x="7902575" y="601535"/>
                </a:lnTo>
                <a:lnTo>
                  <a:pt x="7902575" y="13716"/>
                </a:lnTo>
                <a:lnTo>
                  <a:pt x="7889875" y="13716"/>
                </a:lnTo>
                <a:lnTo>
                  <a:pt x="7889875" y="601535"/>
                </a:lnTo>
                <a:lnTo>
                  <a:pt x="7718171" y="601535"/>
                </a:lnTo>
                <a:lnTo>
                  <a:pt x="7718171" y="4572"/>
                </a:lnTo>
                <a:lnTo>
                  <a:pt x="7705471" y="4572"/>
                </a:lnTo>
                <a:lnTo>
                  <a:pt x="7705471" y="601535"/>
                </a:lnTo>
                <a:lnTo>
                  <a:pt x="7705471" y="614235"/>
                </a:lnTo>
                <a:lnTo>
                  <a:pt x="7705471" y="865022"/>
                </a:lnTo>
                <a:lnTo>
                  <a:pt x="2967482" y="865022"/>
                </a:lnTo>
                <a:lnTo>
                  <a:pt x="2967482" y="614235"/>
                </a:lnTo>
                <a:lnTo>
                  <a:pt x="7705471" y="614235"/>
                </a:lnTo>
                <a:lnTo>
                  <a:pt x="7705471" y="601535"/>
                </a:lnTo>
                <a:lnTo>
                  <a:pt x="2967482" y="601535"/>
                </a:lnTo>
                <a:lnTo>
                  <a:pt x="2967482" y="33909"/>
                </a:lnTo>
                <a:lnTo>
                  <a:pt x="2954782" y="33909"/>
                </a:lnTo>
                <a:lnTo>
                  <a:pt x="2954782" y="601535"/>
                </a:lnTo>
                <a:lnTo>
                  <a:pt x="228854" y="601535"/>
                </a:lnTo>
                <a:lnTo>
                  <a:pt x="228854" y="103378"/>
                </a:lnTo>
                <a:lnTo>
                  <a:pt x="260604" y="103378"/>
                </a:lnTo>
                <a:lnTo>
                  <a:pt x="254254" y="90678"/>
                </a:lnTo>
                <a:lnTo>
                  <a:pt x="222504" y="27178"/>
                </a:lnTo>
                <a:lnTo>
                  <a:pt x="184404" y="103378"/>
                </a:lnTo>
                <a:lnTo>
                  <a:pt x="216154" y="103378"/>
                </a:lnTo>
                <a:lnTo>
                  <a:pt x="216154" y="614235"/>
                </a:lnTo>
                <a:lnTo>
                  <a:pt x="2954782" y="614235"/>
                </a:lnTo>
                <a:lnTo>
                  <a:pt x="2954782" y="865022"/>
                </a:lnTo>
                <a:lnTo>
                  <a:pt x="2954782" y="871359"/>
                </a:lnTo>
                <a:lnTo>
                  <a:pt x="44450" y="871359"/>
                </a:lnTo>
                <a:lnTo>
                  <a:pt x="2954782" y="871359"/>
                </a:lnTo>
                <a:lnTo>
                  <a:pt x="2954782" y="865022"/>
                </a:lnTo>
                <a:lnTo>
                  <a:pt x="44450" y="865022"/>
                </a:lnTo>
                <a:lnTo>
                  <a:pt x="44450" y="94234"/>
                </a:lnTo>
                <a:lnTo>
                  <a:pt x="76200" y="94234"/>
                </a:lnTo>
                <a:lnTo>
                  <a:pt x="69850" y="81534"/>
                </a:lnTo>
                <a:lnTo>
                  <a:pt x="38100" y="18034"/>
                </a:lnTo>
                <a:lnTo>
                  <a:pt x="0" y="94234"/>
                </a:lnTo>
                <a:lnTo>
                  <a:pt x="31750" y="94234"/>
                </a:lnTo>
                <a:lnTo>
                  <a:pt x="31750" y="877709"/>
                </a:lnTo>
                <a:lnTo>
                  <a:pt x="2954782" y="877722"/>
                </a:lnTo>
                <a:lnTo>
                  <a:pt x="2954782" y="1169352"/>
                </a:lnTo>
                <a:lnTo>
                  <a:pt x="8198739" y="1169352"/>
                </a:lnTo>
                <a:lnTo>
                  <a:pt x="8198739" y="1163002"/>
                </a:lnTo>
                <a:lnTo>
                  <a:pt x="8198739" y="1156665"/>
                </a:lnTo>
                <a:lnTo>
                  <a:pt x="8198739" y="76212"/>
                </a:lnTo>
                <a:lnTo>
                  <a:pt x="8230489" y="76212"/>
                </a:lnTo>
                <a:close/>
              </a:path>
            </a:pathLst>
          </a:custGeom>
          <a:solidFill>
            <a:srgbClr val="4471C4"/>
          </a:solidFill>
        </p:spPr>
        <p:txBody>
          <a:bodyPr wrap="square" lIns="0" tIns="0" rIns="0" bIns="0" rtlCol="0"/>
          <a:lstStyle/>
          <a:p>
            <a:endParaRPr/>
          </a:p>
        </p:txBody>
      </p:sp>
      <p:sp>
        <p:nvSpPr>
          <p:cNvPr id="66" name="object 66"/>
          <p:cNvSpPr txBox="1"/>
          <p:nvPr/>
        </p:nvSpPr>
        <p:spPr>
          <a:xfrm>
            <a:off x="5457825" y="6287820"/>
            <a:ext cx="1380490" cy="208915"/>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Write</a:t>
            </a:r>
            <a:r>
              <a:rPr sz="1200" b="1" spc="-40" dirty="0">
                <a:latin typeface="Calibri"/>
                <a:cs typeface="Calibri"/>
              </a:rPr>
              <a:t> </a:t>
            </a:r>
            <a:r>
              <a:rPr sz="1200" b="1" dirty="0">
                <a:latin typeface="Calibri"/>
                <a:cs typeface="Calibri"/>
              </a:rPr>
              <a:t>Reg</a:t>
            </a:r>
            <a:r>
              <a:rPr sz="1200" b="1" spc="-10" dirty="0">
                <a:latin typeface="Calibri"/>
                <a:cs typeface="Calibri"/>
              </a:rPr>
              <a:t> </a:t>
            </a:r>
            <a:r>
              <a:rPr sz="1200" b="1" dirty="0">
                <a:latin typeface="Calibri"/>
                <a:cs typeface="Calibri"/>
              </a:rPr>
              <a:t>C</a:t>
            </a:r>
            <a:r>
              <a:rPr sz="1200" b="1" spc="-15" dirty="0">
                <a:latin typeface="Calibri"/>
                <a:cs typeface="Calibri"/>
              </a:rPr>
              <a:t> </a:t>
            </a:r>
            <a:r>
              <a:rPr sz="1200" b="1" dirty="0">
                <a:latin typeface="Calibri"/>
                <a:cs typeface="Calibri"/>
              </a:rPr>
              <a:t>Data</a:t>
            </a:r>
            <a:r>
              <a:rPr sz="1200" b="1" spc="-15" dirty="0">
                <a:latin typeface="Calibri"/>
                <a:cs typeface="Calibri"/>
              </a:rPr>
              <a:t> </a:t>
            </a:r>
            <a:r>
              <a:rPr sz="1200" b="1" spc="-25" dirty="0">
                <a:latin typeface="Calibri"/>
                <a:cs typeface="Calibri"/>
              </a:rPr>
              <a:t>ALU</a:t>
            </a:r>
            <a:endParaRPr sz="1200">
              <a:latin typeface="Calibri"/>
              <a:cs typeface="Calibri"/>
            </a:endParaRPr>
          </a:p>
        </p:txBody>
      </p:sp>
      <p:grpSp>
        <p:nvGrpSpPr>
          <p:cNvPr id="67" name="object 67"/>
          <p:cNvGrpSpPr/>
          <p:nvPr/>
        </p:nvGrpSpPr>
        <p:grpSpPr>
          <a:xfrm>
            <a:off x="1023874" y="1089533"/>
            <a:ext cx="4604385" cy="3625215"/>
            <a:chOff x="1023874" y="1089533"/>
            <a:chExt cx="4604385" cy="3625215"/>
          </a:xfrm>
        </p:grpSpPr>
        <p:sp>
          <p:nvSpPr>
            <p:cNvPr id="68" name="object 68"/>
            <p:cNvSpPr/>
            <p:nvPr/>
          </p:nvSpPr>
          <p:spPr>
            <a:xfrm>
              <a:off x="4181729" y="2039111"/>
              <a:ext cx="1446530" cy="2675890"/>
            </a:xfrm>
            <a:custGeom>
              <a:avLst/>
              <a:gdLst/>
              <a:ahLst/>
              <a:cxnLst/>
              <a:rect l="l" t="t" r="r" b="b"/>
              <a:pathLst>
                <a:path w="1446529" h="2675890">
                  <a:moveTo>
                    <a:pt x="304279" y="44704"/>
                  </a:moveTo>
                  <a:lnTo>
                    <a:pt x="252349" y="44704"/>
                  </a:lnTo>
                  <a:lnTo>
                    <a:pt x="239560" y="44704"/>
                  </a:lnTo>
                  <a:lnTo>
                    <a:pt x="239141" y="76200"/>
                  </a:lnTo>
                  <a:lnTo>
                    <a:pt x="304279" y="44704"/>
                  </a:lnTo>
                  <a:close/>
                </a:path>
                <a:path w="1446529" h="2675890">
                  <a:moveTo>
                    <a:pt x="315849" y="39116"/>
                  </a:moveTo>
                  <a:lnTo>
                    <a:pt x="240157" y="0"/>
                  </a:lnTo>
                  <a:lnTo>
                    <a:pt x="239725" y="31838"/>
                  </a:lnTo>
                  <a:lnTo>
                    <a:pt x="254" y="28702"/>
                  </a:lnTo>
                  <a:lnTo>
                    <a:pt x="0" y="41402"/>
                  </a:lnTo>
                  <a:lnTo>
                    <a:pt x="239560" y="44538"/>
                  </a:lnTo>
                  <a:lnTo>
                    <a:pt x="252349" y="44538"/>
                  </a:lnTo>
                  <a:lnTo>
                    <a:pt x="304634" y="44538"/>
                  </a:lnTo>
                  <a:lnTo>
                    <a:pt x="315849" y="39116"/>
                  </a:lnTo>
                  <a:close/>
                </a:path>
                <a:path w="1446529" h="2675890">
                  <a:moveTo>
                    <a:pt x="1446403" y="2599309"/>
                  </a:moveTo>
                  <a:lnTo>
                    <a:pt x="1414653" y="2599309"/>
                  </a:lnTo>
                  <a:lnTo>
                    <a:pt x="1414653" y="2232660"/>
                  </a:lnTo>
                  <a:lnTo>
                    <a:pt x="1401953" y="2232660"/>
                  </a:lnTo>
                  <a:lnTo>
                    <a:pt x="1401953" y="2599309"/>
                  </a:lnTo>
                  <a:lnTo>
                    <a:pt x="1370203" y="2599309"/>
                  </a:lnTo>
                  <a:lnTo>
                    <a:pt x="1408303" y="2675509"/>
                  </a:lnTo>
                  <a:lnTo>
                    <a:pt x="1440053" y="2612009"/>
                  </a:lnTo>
                  <a:lnTo>
                    <a:pt x="1446403" y="2599309"/>
                  </a:lnTo>
                  <a:close/>
                </a:path>
              </a:pathLst>
            </a:custGeom>
            <a:solidFill>
              <a:srgbClr val="4471C4"/>
            </a:solidFill>
          </p:spPr>
          <p:txBody>
            <a:bodyPr wrap="square" lIns="0" tIns="0" rIns="0" bIns="0" rtlCol="0"/>
            <a:lstStyle/>
            <a:p>
              <a:endParaRPr/>
            </a:p>
          </p:txBody>
        </p:sp>
        <p:pic>
          <p:nvPicPr>
            <p:cNvPr id="69" name="object 69"/>
            <p:cNvPicPr/>
            <p:nvPr/>
          </p:nvPicPr>
          <p:blipFill>
            <a:blip r:embed="rId7" cstate="print"/>
            <a:stretch>
              <a:fillRect/>
            </a:stretch>
          </p:blipFill>
          <p:spPr>
            <a:xfrm>
              <a:off x="4338827" y="2403347"/>
              <a:ext cx="159638" cy="76200"/>
            </a:xfrm>
            <a:prstGeom prst="rect">
              <a:avLst/>
            </a:prstGeom>
          </p:spPr>
        </p:pic>
        <p:sp>
          <p:nvSpPr>
            <p:cNvPr id="70" name="object 70"/>
            <p:cNvSpPr/>
            <p:nvPr/>
          </p:nvSpPr>
          <p:spPr>
            <a:xfrm>
              <a:off x="4497324" y="1964436"/>
              <a:ext cx="242570" cy="576580"/>
            </a:xfrm>
            <a:custGeom>
              <a:avLst/>
              <a:gdLst/>
              <a:ahLst/>
              <a:cxnLst/>
              <a:rect l="l" t="t" r="r" b="b"/>
              <a:pathLst>
                <a:path w="242570" h="576580">
                  <a:moveTo>
                    <a:pt x="0" y="0"/>
                  </a:moveTo>
                  <a:lnTo>
                    <a:pt x="0" y="576072"/>
                  </a:lnTo>
                  <a:lnTo>
                    <a:pt x="242315" y="460883"/>
                  </a:lnTo>
                  <a:lnTo>
                    <a:pt x="242315" y="115188"/>
                  </a:lnTo>
                  <a:lnTo>
                    <a:pt x="0" y="0"/>
                  </a:lnTo>
                  <a:close/>
                </a:path>
              </a:pathLst>
            </a:custGeom>
            <a:solidFill>
              <a:srgbClr val="4471C4"/>
            </a:solidFill>
          </p:spPr>
          <p:txBody>
            <a:bodyPr wrap="square" lIns="0" tIns="0" rIns="0" bIns="0" rtlCol="0"/>
            <a:lstStyle/>
            <a:p>
              <a:endParaRPr/>
            </a:p>
          </p:txBody>
        </p:sp>
        <p:sp>
          <p:nvSpPr>
            <p:cNvPr id="71" name="object 71"/>
            <p:cNvSpPr/>
            <p:nvPr/>
          </p:nvSpPr>
          <p:spPr>
            <a:xfrm>
              <a:off x="4497324" y="1964436"/>
              <a:ext cx="242570" cy="576580"/>
            </a:xfrm>
            <a:custGeom>
              <a:avLst/>
              <a:gdLst/>
              <a:ahLst/>
              <a:cxnLst/>
              <a:rect l="l" t="t" r="r" b="b"/>
              <a:pathLst>
                <a:path w="242570" h="576580">
                  <a:moveTo>
                    <a:pt x="0" y="576072"/>
                  </a:moveTo>
                  <a:lnTo>
                    <a:pt x="0" y="0"/>
                  </a:lnTo>
                  <a:lnTo>
                    <a:pt x="242315" y="115188"/>
                  </a:lnTo>
                  <a:lnTo>
                    <a:pt x="242315" y="460883"/>
                  </a:lnTo>
                  <a:lnTo>
                    <a:pt x="0" y="576072"/>
                  </a:lnTo>
                  <a:close/>
                </a:path>
              </a:pathLst>
            </a:custGeom>
            <a:ln w="12700">
              <a:solidFill>
                <a:srgbClr val="2E528F"/>
              </a:solidFill>
            </a:ln>
          </p:spPr>
          <p:txBody>
            <a:bodyPr wrap="square" lIns="0" tIns="0" rIns="0" bIns="0" rtlCol="0"/>
            <a:lstStyle/>
            <a:p>
              <a:endParaRPr/>
            </a:p>
          </p:txBody>
        </p:sp>
        <p:pic>
          <p:nvPicPr>
            <p:cNvPr id="72" name="object 72"/>
            <p:cNvPicPr/>
            <p:nvPr/>
          </p:nvPicPr>
          <p:blipFill>
            <a:blip r:embed="rId8" cstate="print"/>
            <a:stretch>
              <a:fillRect/>
            </a:stretch>
          </p:blipFill>
          <p:spPr>
            <a:xfrm>
              <a:off x="4490974" y="2177541"/>
              <a:ext cx="98043" cy="154432"/>
            </a:xfrm>
            <a:prstGeom prst="rect">
              <a:avLst/>
            </a:prstGeom>
          </p:spPr>
        </p:pic>
        <p:sp>
          <p:nvSpPr>
            <p:cNvPr id="73" name="object 73"/>
            <p:cNvSpPr/>
            <p:nvPr/>
          </p:nvSpPr>
          <p:spPr>
            <a:xfrm>
              <a:off x="1023874" y="1089533"/>
              <a:ext cx="4271645" cy="657860"/>
            </a:xfrm>
            <a:custGeom>
              <a:avLst/>
              <a:gdLst/>
              <a:ahLst/>
              <a:cxnLst/>
              <a:rect l="l" t="t" r="r" b="b"/>
              <a:pathLst>
                <a:path w="4271645" h="657860">
                  <a:moveTo>
                    <a:pt x="4195318" y="579374"/>
                  </a:moveTo>
                  <a:lnTo>
                    <a:pt x="4228338" y="657859"/>
                  </a:lnTo>
                  <a:lnTo>
                    <a:pt x="4265506" y="594487"/>
                  </a:lnTo>
                  <a:lnTo>
                    <a:pt x="4226179" y="594487"/>
                  </a:lnTo>
                  <a:lnTo>
                    <a:pt x="4226195" y="581435"/>
                  </a:lnTo>
                  <a:lnTo>
                    <a:pt x="4195318" y="579374"/>
                  </a:lnTo>
                  <a:close/>
                </a:path>
                <a:path w="4271645" h="657860">
                  <a:moveTo>
                    <a:pt x="4239768" y="0"/>
                  </a:moveTo>
                  <a:lnTo>
                    <a:pt x="0" y="0"/>
                  </a:lnTo>
                  <a:lnTo>
                    <a:pt x="0" y="637158"/>
                  </a:lnTo>
                  <a:lnTo>
                    <a:pt x="12700" y="637158"/>
                  </a:lnTo>
                  <a:lnTo>
                    <a:pt x="12700" y="12700"/>
                  </a:lnTo>
                  <a:lnTo>
                    <a:pt x="6350" y="12700"/>
                  </a:lnTo>
                  <a:lnTo>
                    <a:pt x="12700" y="6350"/>
                  </a:lnTo>
                  <a:lnTo>
                    <a:pt x="4239758" y="6350"/>
                  </a:lnTo>
                  <a:lnTo>
                    <a:pt x="4239768" y="0"/>
                  </a:lnTo>
                  <a:close/>
                </a:path>
                <a:path w="4271645" h="657860">
                  <a:moveTo>
                    <a:pt x="4226195" y="581435"/>
                  </a:moveTo>
                  <a:lnTo>
                    <a:pt x="4226179" y="594487"/>
                  </a:lnTo>
                  <a:lnTo>
                    <a:pt x="4238879" y="594487"/>
                  </a:lnTo>
                  <a:lnTo>
                    <a:pt x="4238897" y="582284"/>
                  </a:lnTo>
                  <a:lnTo>
                    <a:pt x="4226195" y="581435"/>
                  </a:lnTo>
                  <a:close/>
                </a:path>
                <a:path w="4271645" h="657860">
                  <a:moveTo>
                    <a:pt x="4238897" y="582284"/>
                  </a:moveTo>
                  <a:lnTo>
                    <a:pt x="4238879" y="594487"/>
                  </a:lnTo>
                  <a:lnTo>
                    <a:pt x="4265506" y="594487"/>
                  </a:lnTo>
                  <a:lnTo>
                    <a:pt x="4271391" y="584453"/>
                  </a:lnTo>
                  <a:lnTo>
                    <a:pt x="4238897" y="582284"/>
                  </a:lnTo>
                  <a:close/>
                </a:path>
                <a:path w="4271645" h="657860">
                  <a:moveTo>
                    <a:pt x="4239758" y="6350"/>
                  </a:moveTo>
                  <a:lnTo>
                    <a:pt x="4226941" y="6350"/>
                  </a:lnTo>
                  <a:lnTo>
                    <a:pt x="4233291" y="12700"/>
                  </a:lnTo>
                  <a:lnTo>
                    <a:pt x="4226932" y="12700"/>
                  </a:lnTo>
                  <a:lnTo>
                    <a:pt x="4226195" y="581435"/>
                  </a:lnTo>
                  <a:lnTo>
                    <a:pt x="4238897" y="582284"/>
                  </a:lnTo>
                  <a:lnTo>
                    <a:pt x="4239749" y="12700"/>
                  </a:lnTo>
                  <a:lnTo>
                    <a:pt x="4233291" y="12700"/>
                  </a:lnTo>
                  <a:lnTo>
                    <a:pt x="4226941" y="6350"/>
                  </a:lnTo>
                  <a:lnTo>
                    <a:pt x="4239758" y="6350"/>
                  </a:lnTo>
                  <a:close/>
                </a:path>
                <a:path w="4271645" h="657860">
                  <a:moveTo>
                    <a:pt x="12700" y="6350"/>
                  </a:moveTo>
                  <a:lnTo>
                    <a:pt x="6350" y="12700"/>
                  </a:lnTo>
                  <a:lnTo>
                    <a:pt x="12700" y="12700"/>
                  </a:lnTo>
                  <a:lnTo>
                    <a:pt x="12700" y="6350"/>
                  </a:lnTo>
                  <a:close/>
                </a:path>
                <a:path w="4271645" h="657860">
                  <a:moveTo>
                    <a:pt x="4226941" y="6350"/>
                  </a:moveTo>
                  <a:lnTo>
                    <a:pt x="12700" y="6350"/>
                  </a:lnTo>
                  <a:lnTo>
                    <a:pt x="12700" y="12700"/>
                  </a:lnTo>
                  <a:lnTo>
                    <a:pt x="4226932" y="12700"/>
                  </a:lnTo>
                  <a:lnTo>
                    <a:pt x="4226941" y="6350"/>
                  </a:lnTo>
                  <a:close/>
                </a:path>
              </a:pathLst>
            </a:custGeom>
            <a:solidFill>
              <a:srgbClr val="4471C4"/>
            </a:solidFill>
          </p:spPr>
          <p:txBody>
            <a:bodyPr wrap="square" lIns="0" tIns="0" rIns="0" bIns="0" rtlCol="0"/>
            <a:lstStyle/>
            <a:p>
              <a:endParaRPr/>
            </a:p>
          </p:txBody>
        </p:sp>
      </p:grpSp>
      <p:sp>
        <p:nvSpPr>
          <p:cNvPr id="74" name="object 74"/>
          <p:cNvSpPr txBox="1"/>
          <p:nvPr/>
        </p:nvSpPr>
        <p:spPr>
          <a:xfrm>
            <a:off x="1040993" y="1016507"/>
            <a:ext cx="1067435" cy="464184"/>
          </a:xfrm>
          <a:prstGeom prst="rect">
            <a:avLst/>
          </a:prstGeom>
        </p:spPr>
        <p:txBody>
          <a:bodyPr vert="horz" wrap="square" lIns="0" tIns="12700" rIns="0" bIns="0" rtlCol="0">
            <a:spAutoFit/>
          </a:bodyPr>
          <a:lstStyle/>
          <a:p>
            <a:pPr marL="12700" marR="5080" indent="1905">
              <a:lnSpc>
                <a:spcPct val="119900"/>
              </a:lnSpc>
              <a:spcBef>
                <a:spcPts val="100"/>
              </a:spcBef>
            </a:pPr>
            <a:r>
              <a:rPr sz="1200" b="1" dirty="0">
                <a:latin typeface="Calibri"/>
                <a:cs typeface="Calibri"/>
              </a:rPr>
              <a:t>Instruction</a:t>
            </a:r>
            <a:r>
              <a:rPr sz="1200" b="1" spc="-35" dirty="0">
                <a:latin typeface="Calibri"/>
                <a:cs typeface="Calibri"/>
              </a:rPr>
              <a:t> </a:t>
            </a:r>
            <a:r>
              <a:rPr sz="1200" b="1" spc="-20" dirty="0">
                <a:latin typeface="Calibri"/>
                <a:cs typeface="Calibri"/>
              </a:rPr>
              <a:t>PC+4 </a:t>
            </a:r>
            <a:r>
              <a:rPr sz="1200" b="1" dirty="0">
                <a:latin typeface="Calibri"/>
                <a:cs typeface="Calibri"/>
              </a:rPr>
              <a:t>Branch</a:t>
            </a:r>
            <a:r>
              <a:rPr sz="1200" b="1" spc="-25" dirty="0">
                <a:latin typeface="Calibri"/>
                <a:cs typeface="Calibri"/>
              </a:rPr>
              <a:t> </a:t>
            </a:r>
            <a:r>
              <a:rPr sz="1200" b="1" spc="-10" dirty="0">
                <a:latin typeface="Calibri"/>
                <a:cs typeface="Calibri"/>
              </a:rPr>
              <a:t>Target</a:t>
            </a:r>
            <a:endParaRPr sz="1200">
              <a:latin typeface="Calibri"/>
              <a:cs typeface="Calibri"/>
            </a:endParaRPr>
          </a:p>
        </p:txBody>
      </p:sp>
      <p:sp>
        <p:nvSpPr>
          <p:cNvPr id="75" name="object 75"/>
          <p:cNvSpPr txBox="1"/>
          <p:nvPr/>
        </p:nvSpPr>
        <p:spPr>
          <a:xfrm>
            <a:off x="934008" y="2279142"/>
            <a:ext cx="394970" cy="330200"/>
          </a:xfrm>
          <a:prstGeom prst="rect">
            <a:avLst/>
          </a:prstGeom>
        </p:spPr>
        <p:txBody>
          <a:bodyPr vert="horz" wrap="square" lIns="0" tIns="12065" rIns="0" bIns="0" rtlCol="0">
            <a:spAutoFit/>
          </a:bodyPr>
          <a:lstStyle/>
          <a:p>
            <a:pPr marL="12700" marR="5080">
              <a:lnSpc>
                <a:spcPct val="100000"/>
              </a:lnSpc>
              <a:spcBef>
                <a:spcPts val="95"/>
              </a:spcBef>
            </a:pPr>
            <a:r>
              <a:rPr sz="1000" b="1" spc="-10" dirty="0">
                <a:latin typeface="Calibri"/>
                <a:cs typeface="Calibri"/>
              </a:rPr>
              <a:t>Branch Target</a:t>
            </a:r>
            <a:endParaRPr sz="1000">
              <a:latin typeface="Calibri"/>
              <a:cs typeface="Calibri"/>
            </a:endParaRPr>
          </a:p>
        </p:txBody>
      </p:sp>
      <p:sp>
        <p:nvSpPr>
          <p:cNvPr id="76" name="object 76"/>
          <p:cNvSpPr txBox="1"/>
          <p:nvPr/>
        </p:nvSpPr>
        <p:spPr>
          <a:xfrm>
            <a:off x="3843273" y="2336800"/>
            <a:ext cx="120650" cy="2192655"/>
          </a:xfrm>
          <a:prstGeom prst="rect">
            <a:avLst/>
          </a:prstGeom>
        </p:spPr>
        <p:txBody>
          <a:bodyPr vert="horz" wrap="square" lIns="0" tIns="0" rIns="0" bIns="0" rtlCol="0">
            <a:spAutoFit/>
          </a:bodyPr>
          <a:lstStyle/>
          <a:p>
            <a:pPr>
              <a:lnSpc>
                <a:spcPts val="944"/>
              </a:lnSpc>
            </a:pPr>
            <a:r>
              <a:rPr sz="1000" b="1" spc="-5" dirty="0">
                <a:latin typeface="Calibri"/>
                <a:cs typeface="Calibri"/>
              </a:rPr>
              <a:t>I</a:t>
            </a:r>
            <a:endParaRPr sz="1000">
              <a:latin typeface="Calibri"/>
              <a:cs typeface="Calibri"/>
            </a:endParaRPr>
          </a:p>
          <a:p>
            <a:pPr>
              <a:lnSpc>
                <a:spcPct val="100000"/>
              </a:lnSpc>
            </a:pPr>
            <a:r>
              <a:rPr sz="1000" b="1" spc="-10" dirty="0">
                <a:latin typeface="Calibri"/>
                <a:cs typeface="Calibri"/>
              </a:rPr>
              <a:t>P</a:t>
            </a: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pPr>
            <a:endParaRPr sz="1000">
              <a:latin typeface="Calibri"/>
              <a:cs typeface="Calibri"/>
            </a:endParaRPr>
          </a:p>
          <a:p>
            <a:pPr>
              <a:lnSpc>
                <a:spcPct val="100000"/>
              </a:lnSpc>
              <a:spcBef>
                <a:spcPts val="25"/>
              </a:spcBef>
            </a:pPr>
            <a:endParaRPr sz="950">
              <a:latin typeface="Calibri"/>
              <a:cs typeface="Calibri"/>
            </a:endParaRPr>
          </a:p>
          <a:p>
            <a:pPr marL="19050">
              <a:lnSpc>
                <a:spcPct val="100000"/>
              </a:lnSpc>
              <a:spcBef>
                <a:spcPts val="5"/>
              </a:spcBef>
            </a:pPr>
            <a:r>
              <a:rPr sz="1200" spc="-5" dirty="0">
                <a:latin typeface="Calibri"/>
                <a:cs typeface="Calibri"/>
              </a:rPr>
              <a:t>O</a:t>
            </a:r>
            <a:endParaRPr sz="1200">
              <a:latin typeface="Calibri"/>
              <a:cs typeface="Calibri"/>
            </a:endParaRPr>
          </a:p>
          <a:p>
            <a:pPr marL="19050">
              <a:lnSpc>
                <a:spcPct val="100000"/>
              </a:lnSpc>
            </a:pPr>
            <a:r>
              <a:rPr sz="1200" b="1" dirty="0">
                <a:latin typeface="Calibri"/>
                <a:cs typeface="Calibri"/>
              </a:rPr>
              <a:t>o</a:t>
            </a:r>
            <a:endParaRPr sz="1200">
              <a:latin typeface="Calibri"/>
              <a:cs typeface="Calibri"/>
            </a:endParaRPr>
          </a:p>
        </p:txBody>
      </p:sp>
      <p:sp>
        <p:nvSpPr>
          <p:cNvPr id="77" name="object 77"/>
          <p:cNvSpPr txBox="1"/>
          <p:nvPr/>
        </p:nvSpPr>
        <p:spPr>
          <a:xfrm>
            <a:off x="3840479" y="1846960"/>
            <a:ext cx="1794510" cy="768985"/>
          </a:xfrm>
          <a:prstGeom prst="rect">
            <a:avLst/>
          </a:prstGeom>
        </p:spPr>
        <p:txBody>
          <a:bodyPr vert="horz" wrap="square" lIns="0" tIns="0" rIns="0" bIns="0" rtlCol="0">
            <a:spAutoFit/>
          </a:bodyPr>
          <a:lstStyle/>
          <a:p>
            <a:pPr marR="1417320" algn="ctr">
              <a:lnSpc>
                <a:spcPts val="944"/>
              </a:lnSpc>
            </a:pPr>
            <a:r>
              <a:rPr sz="1000" b="1" spc="-10" dirty="0">
                <a:latin typeface="Calibri"/>
                <a:cs typeface="Calibri"/>
              </a:rPr>
              <a:t>Branch</a:t>
            </a:r>
            <a:endParaRPr sz="1000">
              <a:latin typeface="Calibri"/>
              <a:cs typeface="Calibri"/>
            </a:endParaRPr>
          </a:p>
          <a:p>
            <a:pPr marR="1448435" algn="ctr">
              <a:lnSpc>
                <a:spcPct val="100000"/>
              </a:lnSpc>
            </a:pPr>
            <a:r>
              <a:rPr sz="1000" b="1" spc="-10" dirty="0">
                <a:latin typeface="Calibri"/>
                <a:cs typeface="Calibri"/>
              </a:rPr>
              <a:t>Target</a:t>
            </a:r>
            <a:endParaRPr sz="1000">
              <a:latin typeface="Calibri"/>
              <a:cs typeface="Calibri"/>
            </a:endParaRPr>
          </a:p>
          <a:p>
            <a:pPr marL="36195" indent="-36830">
              <a:lnSpc>
                <a:spcPct val="81800"/>
              </a:lnSpc>
              <a:spcBef>
                <a:spcPts val="530"/>
              </a:spcBef>
              <a:tabLst>
                <a:tab pos="782320" algn="l"/>
                <a:tab pos="1062355" algn="l"/>
              </a:tabLst>
            </a:pPr>
            <a:r>
              <a:rPr sz="1500" b="1" spc="-15" baseline="16666" dirty="0">
                <a:latin typeface="Calibri"/>
                <a:cs typeface="Calibri"/>
              </a:rPr>
              <a:t>Offset</a:t>
            </a:r>
            <a:r>
              <a:rPr sz="1500" b="1" baseline="16666" dirty="0">
                <a:latin typeface="Calibri"/>
                <a:cs typeface="Calibri"/>
              </a:rPr>
              <a:t>		</a:t>
            </a:r>
            <a:r>
              <a:rPr sz="1000" b="1" spc="-10" dirty="0">
                <a:latin typeface="Calibri"/>
                <a:cs typeface="Calibri"/>
              </a:rPr>
              <a:t>Branch</a:t>
            </a:r>
            <a:r>
              <a:rPr sz="1000" b="1" dirty="0">
                <a:latin typeface="Calibri"/>
                <a:cs typeface="Calibri"/>
              </a:rPr>
              <a:t> </a:t>
            </a:r>
            <a:r>
              <a:rPr sz="1000" b="1" spc="-10" dirty="0">
                <a:latin typeface="Calibri"/>
                <a:cs typeface="Calibri"/>
              </a:rPr>
              <a:t>Target nstruction</a:t>
            </a:r>
            <a:r>
              <a:rPr sz="1000" b="1" dirty="0">
                <a:latin typeface="Calibri"/>
                <a:cs typeface="Calibri"/>
              </a:rPr>
              <a:t>	</a:t>
            </a:r>
            <a:r>
              <a:rPr sz="1800" spc="-75" baseline="27777" dirty="0">
                <a:solidFill>
                  <a:srgbClr val="FFFFFF"/>
                </a:solidFill>
                <a:latin typeface="Calibri"/>
                <a:cs typeface="Calibri"/>
              </a:rPr>
              <a:t>+</a:t>
            </a:r>
            <a:endParaRPr sz="1800" baseline="27777">
              <a:latin typeface="Calibri"/>
              <a:cs typeface="Calibri"/>
            </a:endParaRPr>
          </a:p>
          <a:p>
            <a:pPr marR="1393825" algn="ctr">
              <a:lnSpc>
                <a:spcPts val="1160"/>
              </a:lnSpc>
            </a:pPr>
            <a:r>
              <a:rPr sz="1000" b="1" dirty="0">
                <a:latin typeface="Calibri"/>
                <a:cs typeface="Calibri"/>
              </a:rPr>
              <a:t>C</a:t>
            </a:r>
            <a:r>
              <a:rPr sz="1000" b="1" spc="-10" dirty="0">
                <a:latin typeface="Calibri"/>
                <a:cs typeface="Calibri"/>
              </a:rPr>
              <a:t> </a:t>
            </a:r>
            <a:r>
              <a:rPr sz="1000" b="1" dirty="0">
                <a:latin typeface="Calibri"/>
                <a:cs typeface="Calibri"/>
              </a:rPr>
              <a:t>+ </a:t>
            </a:r>
            <a:r>
              <a:rPr sz="1000" b="1" spc="-50" dirty="0">
                <a:latin typeface="Calibri"/>
                <a:cs typeface="Calibri"/>
              </a:rPr>
              <a:t>4</a:t>
            </a:r>
            <a:endParaRPr sz="1000">
              <a:latin typeface="Calibri"/>
              <a:cs typeface="Calibri"/>
            </a:endParaRPr>
          </a:p>
        </p:txBody>
      </p:sp>
      <p:pic>
        <p:nvPicPr>
          <p:cNvPr id="78" name="object 78"/>
          <p:cNvPicPr/>
          <p:nvPr/>
        </p:nvPicPr>
        <p:blipFill>
          <a:blip r:embed="rId7" cstate="print"/>
          <a:stretch>
            <a:fillRect/>
          </a:stretch>
        </p:blipFill>
        <p:spPr>
          <a:xfrm>
            <a:off x="4735067" y="2208276"/>
            <a:ext cx="159639" cy="76200"/>
          </a:xfrm>
          <a:prstGeom prst="rect">
            <a:avLst/>
          </a:prstGeom>
        </p:spPr>
      </p:pic>
      <p:sp>
        <p:nvSpPr>
          <p:cNvPr id="79" name="object 79"/>
          <p:cNvSpPr/>
          <p:nvPr/>
        </p:nvSpPr>
        <p:spPr>
          <a:xfrm>
            <a:off x="2800858" y="1478025"/>
            <a:ext cx="7718425" cy="4214495"/>
          </a:xfrm>
          <a:custGeom>
            <a:avLst/>
            <a:gdLst/>
            <a:ahLst/>
            <a:cxnLst/>
            <a:rect l="l" t="t" r="r" b="b"/>
            <a:pathLst>
              <a:path w="7718425" h="4214495">
                <a:moveTo>
                  <a:pt x="4888611" y="1054608"/>
                </a:moveTo>
                <a:lnTo>
                  <a:pt x="4856848" y="1054938"/>
                </a:lnTo>
                <a:lnTo>
                  <a:pt x="4851400" y="560959"/>
                </a:lnTo>
                <a:lnTo>
                  <a:pt x="4838700" y="561213"/>
                </a:lnTo>
                <a:lnTo>
                  <a:pt x="4844135" y="1055065"/>
                </a:lnTo>
                <a:lnTo>
                  <a:pt x="4812411" y="1055370"/>
                </a:lnTo>
                <a:lnTo>
                  <a:pt x="4851400" y="1131189"/>
                </a:lnTo>
                <a:lnTo>
                  <a:pt x="4882185" y="1067816"/>
                </a:lnTo>
                <a:lnTo>
                  <a:pt x="4888611" y="1054608"/>
                </a:lnTo>
                <a:close/>
              </a:path>
              <a:path w="7718425" h="4214495">
                <a:moveTo>
                  <a:pt x="5218176" y="3919728"/>
                </a:moveTo>
                <a:lnTo>
                  <a:pt x="5211826" y="3907028"/>
                </a:lnTo>
                <a:lnTo>
                  <a:pt x="5180076" y="3843528"/>
                </a:lnTo>
                <a:lnTo>
                  <a:pt x="5141976" y="3919728"/>
                </a:lnTo>
                <a:lnTo>
                  <a:pt x="5173726" y="3919728"/>
                </a:lnTo>
                <a:lnTo>
                  <a:pt x="5173726" y="4201528"/>
                </a:lnTo>
                <a:lnTo>
                  <a:pt x="12700" y="4201528"/>
                </a:lnTo>
                <a:lnTo>
                  <a:pt x="12700" y="3837686"/>
                </a:lnTo>
                <a:lnTo>
                  <a:pt x="0" y="3837686"/>
                </a:lnTo>
                <a:lnTo>
                  <a:pt x="0" y="4214228"/>
                </a:lnTo>
                <a:lnTo>
                  <a:pt x="5186426" y="4214228"/>
                </a:lnTo>
                <a:lnTo>
                  <a:pt x="5186426" y="4207878"/>
                </a:lnTo>
                <a:lnTo>
                  <a:pt x="5186426" y="4201528"/>
                </a:lnTo>
                <a:lnTo>
                  <a:pt x="5186426" y="3919728"/>
                </a:lnTo>
                <a:lnTo>
                  <a:pt x="5218176" y="3919728"/>
                </a:lnTo>
                <a:close/>
              </a:path>
              <a:path w="7718425" h="4214495">
                <a:moveTo>
                  <a:pt x="6056376" y="1402334"/>
                </a:moveTo>
                <a:lnTo>
                  <a:pt x="6043676" y="1395984"/>
                </a:lnTo>
                <a:lnTo>
                  <a:pt x="5980176" y="1364234"/>
                </a:lnTo>
                <a:lnTo>
                  <a:pt x="5980176" y="1395984"/>
                </a:lnTo>
                <a:lnTo>
                  <a:pt x="5689346" y="1395984"/>
                </a:lnTo>
                <a:lnTo>
                  <a:pt x="5689346" y="1408684"/>
                </a:lnTo>
                <a:lnTo>
                  <a:pt x="5980176" y="1408684"/>
                </a:lnTo>
                <a:lnTo>
                  <a:pt x="5980176" y="1440434"/>
                </a:lnTo>
                <a:lnTo>
                  <a:pt x="6043676" y="1408684"/>
                </a:lnTo>
                <a:lnTo>
                  <a:pt x="6056376" y="1402334"/>
                </a:lnTo>
                <a:close/>
              </a:path>
              <a:path w="7718425" h="4214495">
                <a:moveTo>
                  <a:pt x="7718425" y="158750"/>
                </a:moveTo>
                <a:lnTo>
                  <a:pt x="7686675" y="158750"/>
                </a:lnTo>
                <a:lnTo>
                  <a:pt x="7686675" y="12700"/>
                </a:lnTo>
                <a:lnTo>
                  <a:pt x="7686675" y="6350"/>
                </a:lnTo>
                <a:lnTo>
                  <a:pt x="7686675" y="0"/>
                </a:lnTo>
                <a:lnTo>
                  <a:pt x="5173980" y="0"/>
                </a:lnTo>
                <a:lnTo>
                  <a:pt x="5173980" y="240284"/>
                </a:lnTo>
                <a:lnTo>
                  <a:pt x="5186680" y="240284"/>
                </a:lnTo>
                <a:lnTo>
                  <a:pt x="5186680" y="12700"/>
                </a:lnTo>
                <a:lnTo>
                  <a:pt x="7673975" y="12700"/>
                </a:lnTo>
                <a:lnTo>
                  <a:pt x="7673975" y="158750"/>
                </a:lnTo>
                <a:lnTo>
                  <a:pt x="7642225" y="158750"/>
                </a:lnTo>
                <a:lnTo>
                  <a:pt x="7680325" y="234950"/>
                </a:lnTo>
                <a:lnTo>
                  <a:pt x="7712075" y="171450"/>
                </a:lnTo>
                <a:lnTo>
                  <a:pt x="7718425" y="158750"/>
                </a:lnTo>
                <a:close/>
              </a:path>
            </a:pathLst>
          </a:custGeom>
          <a:solidFill>
            <a:srgbClr val="4471C4"/>
          </a:solidFill>
        </p:spPr>
        <p:txBody>
          <a:bodyPr wrap="square" lIns="0" tIns="0" rIns="0" bIns="0" rtlCol="0"/>
          <a:lstStyle/>
          <a:p>
            <a:endParaRPr/>
          </a:p>
        </p:txBody>
      </p:sp>
      <p:sp>
        <p:nvSpPr>
          <p:cNvPr id="80" name="object 80"/>
          <p:cNvSpPr txBox="1"/>
          <p:nvPr/>
        </p:nvSpPr>
        <p:spPr>
          <a:xfrm>
            <a:off x="7243826" y="1963673"/>
            <a:ext cx="324485" cy="208279"/>
          </a:xfrm>
          <a:prstGeom prst="rect">
            <a:avLst/>
          </a:prstGeom>
        </p:spPr>
        <p:txBody>
          <a:bodyPr vert="horz" wrap="square" lIns="0" tIns="12700" rIns="0" bIns="0" rtlCol="0">
            <a:spAutoFit/>
          </a:bodyPr>
          <a:lstStyle/>
          <a:p>
            <a:pPr>
              <a:lnSpc>
                <a:spcPct val="100000"/>
              </a:lnSpc>
              <a:spcBef>
                <a:spcPts val="100"/>
              </a:spcBef>
            </a:pPr>
            <a:r>
              <a:rPr sz="1200" b="1" spc="-20" dirty="0">
                <a:latin typeface="Calibri"/>
                <a:cs typeface="Calibri"/>
              </a:rPr>
              <a:t>Addr</a:t>
            </a:r>
            <a:endParaRPr sz="1200">
              <a:latin typeface="Calibri"/>
              <a:cs typeface="Calibri"/>
            </a:endParaRPr>
          </a:p>
        </p:txBody>
      </p:sp>
      <p:sp>
        <p:nvSpPr>
          <p:cNvPr id="81" name="object 81"/>
          <p:cNvSpPr txBox="1"/>
          <p:nvPr/>
        </p:nvSpPr>
        <p:spPr>
          <a:xfrm>
            <a:off x="8469248" y="2849956"/>
            <a:ext cx="437515" cy="391795"/>
          </a:xfrm>
          <a:prstGeom prst="rect">
            <a:avLst/>
          </a:prstGeom>
        </p:spPr>
        <p:txBody>
          <a:bodyPr vert="horz" wrap="square" lIns="0" tIns="12700" rIns="0" bIns="0" rtlCol="0">
            <a:spAutoFit/>
          </a:bodyPr>
          <a:lstStyle/>
          <a:p>
            <a:pPr marL="12700" marR="5080">
              <a:lnSpc>
                <a:spcPct val="100000"/>
              </a:lnSpc>
              <a:spcBef>
                <a:spcPts val="100"/>
              </a:spcBef>
            </a:pPr>
            <a:r>
              <a:rPr sz="1200" b="1" spc="-700" dirty="0">
                <a:latin typeface="Calibri"/>
                <a:cs typeface="Calibri"/>
              </a:rPr>
              <a:t>R</a:t>
            </a:r>
            <a:r>
              <a:rPr sz="1200" b="1" spc="-35" dirty="0">
                <a:latin typeface="Calibri"/>
                <a:cs typeface="Calibri"/>
              </a:rPr>
              <a:t>R</a:t>
            </a:r>
            <a:r>
              <a:rPr sz="1200" b="1" spc="-625" dirty="0">
                <a:latin typeface="Calibri"/>
                <a:cs typeface="Calibri"/>
              </a:rPr>
              <a:t>e</a:t>
            </a:r>
            <a:r>
              <a:rPr sz="1200" b="1" spc="-30" dirty="0">
                <a:latin typeface="Calibri"/>
                <a:cs typeface="Calibri"/>
              </a:rPr>
              <a:t>e</a:t>
            </a:r>
            <a:r>
              <a:rPr sz="1200" b="1" spc="-615" dirty="0">
                <a:latin typeface="Calibri"/>
                <a:cs typeface="Calibri"/>
              </a:rPr>
              <a:t>a</a:t>
            </a:r>
            <a:r>
              <a:rPr sz="1200" b="1" spc="-30" dirty="0">
                <a:latin typeface="Calibri"/>
                <a:cs typeface="Calibri"/>
              </a:rPr>
              <a:t>a</a:t>
            </a:r>
            <a:r>
              <a:rPr sz="1200" b="1" spc="-665" dirty="0">
                <a:latin typeface="Calibri"/>
                <a:cs typeface="Calibri"/>
              </a:rPr>
              <a:t>d</a:t>
            </a:r>
            <a:r>
              <a:rPr sz="1200" b="1" spc="-20" dirty="0">
                <a:latin typeface="Calibri"/>
                <a:cs typeface="Calibri"/>
              </a:rPr>
              <a:t>d</a:t>
            </a:r>
            <a:r>
              <a:rPr sz="1200" b="1" spc="500" dirty="0">
                <a:latin typeface="Calibri"/>
                <a:cs typeface="Calibri"/>
              </a:rPr>
              <a:t> </a:t>
            </a:r>
            <a:r>
              <a:rPr sz="1200" b="1" spc="-760" dirty="0">
                <a:latin typeface="Calibri"/>
                <a:cs typeface="Calibri"/>
              </a:rPr>
              <a:t>D</a:t>
            </a:r>
            <a:r>
              <a:rPr sz="1200" b="1" spc="-5" dirty="0">
                <a:latin typeface="Calibri"/>
                <a:cs typeface="Calibri"/>
              </a:rPr>
              <a:t>D</a:t>
            </a:r>
            <a:r>
              <a:rPr sz="1200" b="1" spc="-595" dirty="0">
                <a:latin typeface="Calibri"/>
                <a:cs typeface="Calibri"/>
              </a:rPr>
              <a:t>a</a:t>
            </a:r>
            <a:r>
              <a:rPr sz="1200" b="1" spc="-20" dirty="0">
                <a:latin typeface="Calibri"/>
                <a:cs typeface="Calibri"/>
              </a:rPr>
              <a:t>a</a:t>
            </a:r>
            <a:r>
              <a:rPr sz="1200" b="1" spc="-420" dirty="0">
                <a:latin typeface="Calibri"/>
                <a:cs typeface="Calibri"/>
              </a:rPr>
              <a:t>t</a:t>
            </a:r>
            <a:r>
              <a:rPr sz="1200" b="1" spc="-10" dirty="0">
                <a:latin typeface="Calibri"/>
                <a:cs typeface="Calibri"/>
              </a:rPr>
              <a:t>t</a:t>
            </a:r>
            <a:r>
              <a:rPr sz="1200" b="1" spc="-595" dirty="0">
                <a:latin typeface="Calibri"/>
                <a:cs typeface="Calibri"/>
              </a:rPr>
              <a:t>a</a:t>
            </a:r>
            <a:r>
              <a:rPr sz="1200" b="1" dirty="0">
                <a:latin typeface="Calibri"/>
                <a:cs typeface="Calibri"/>
              </a:rPr>
              <a:t>a</a:t>
            </a:r>
            <a:r>
              <a:rPr sz="1200" b="1" spc="-5" dirty="0">
                <a:latin typeface="Calibri"/>
                <a:cs typeface="Calibri"/>
              </a:rPr>
              <a:t> </a:t>
            </a:r>
            <a:r>
              <a:rPr sz="1200" b="1" spc="-690" dirty="0">
                <a:latin typeface="Calibri"/>
                <a:cs typeface="Calibri"/>
              </a:rPr>
              <a:t>C</a:t>
            </a:r>
            <a:r>
              <a:rPr sz="1200" b="1" spc="-55" dirty="0">
                <a:latin typeface="Calibri"/>
                <a:cs typeface="Calibri"/>
              </a:rPr>
              <a:t>C</a:t>
            </a:r>
            <a:endParaRPr sz="1200">
              <a:latin typeface="Calibri"/>
              <a:cs typeface="Calibri"/>
            </a:endParaRPr>
          </a:p>
        </p:txBody>
      </p:sp>
      <p:sp>
        <p:nvSpPr>
          <p:cNvPr id="82" name="object 82"/>
          <p:cNvSpPr txBox="1"/>
          <p:nvPr/>
        </p:nvSpPr>
        <p:spPr>
          <a:xfrm>
            <a:off x="9933431" y="2578607"/>
            <a:ext cx="1120140" cy="725805"/>
          </a:xfrm>
          <a:prstGeom prst="rect">
            <a:avLst/>
          </a:prstGeom>
          <a:solidFill>
            <a:srgbClr val="4471C4"/>
          </a:solidFill>
          <a:ln w="12700">
            <a:solidFill>
              <a:srgbClr val="2E528F"/>
            </a:solidFill>
          </a:ln>
        </p:spPr>
        <p:txBody>
          <a:bodyPr vert="horz" wrap="square" lIns="0" tIns="55244" rIns="0" bIns="0" rtlCol="0">
            <a:spAutoFit/>
          </a:bodyPr>
          <a:lstStyle/>
          <a:p>
            <a:pPr marL="92075">
              <a:lnSpc>
                <a:spcPct val="100000"/>
              </a:lnSpc>
              <a:spcBef>
                <a:spcPts val="434"/>
              </a:spcBef>
            </a:pPr>
            <a:r>
              <a:rPr sz="1800" spc="-10" dirty="0">
                <a:solidFill>
                  <a:srgbClr val="FFFFFF"/>
                </a:solidFill>
                <a:latin typeface="Calibri"/>
                <a:cs typeface="Calibri"/>
              </a:rPr>
              <a:t>Register</a:t>
            </a:r>
            <a:endParaRPr sz="1800">
              <a:latin typeface="Calibri"/>
              <a:cs typeface="Calibri"/>
            </a:endParaRPr>
          </a:p>
          <a:p>
            <a:pPr marL="92075">
              <a:lnSpc>
                <a:spcPct val="100000"/>
              </a:lnSpc>
            </a:pPr>
            <a:r>
              <a:rPr sz="1800" spc="-10" dirty="0">
                <a:solidFill>
                  <a:srgbClr val="FFFFFF"/>
                </a:solidFill>
                <a:latin typeface="Calibri"/>
                <a:cs typeface="Calibri"/>
              </a:rPr>
              <a:t>Writeback</a:t>
            </a:r>
            <a:endParaRPr sz="1800">
              <a:latin typeface="Calibri"/>
              <a:cs typeface="Calibri"/>
            </a:endParaRPr>
          </a:p>
        </p:txBody>
      </p:sp>
      <p:sp>
        <p:nvSpPr>
          <p:cNvPr id="83" name="object 83"/>
          <p:cNvSpPr/>
          <p:nvPr/>
        </p:nvSpPr>
        <p:spPr>
          <a:xfrm>
            <a:off x="10090658" y="2195829"/>
            <a:ext cx="733425" cy="394970"/>
          </a:xfrm>
          <a:custGeom>
            <a:avLst/>
            <a:gdLst/>
            <a:ahLst/>
            <a:cxnLst/>
            <a:rect l="l" t="t" r="r" b="b"/>
            <a:pathLst>
              <a:path w="733425" h="394969">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69">
                <a:moveTo>
                  <a:pt x="733044" y="294259"/>
                </a:moveTo>
                <a:lnTo>
                  <a:pt x="701268" y="295275"/>
                </a:lnTo>
                <a:lnTo>
                  <a:pt x="691896" y="0"/>
                </a:lnTo>
                <a:lnTo>
                  <a:pt x="679196" y="508"/>
                </a:lnTo>
                <a:lnTo>
                  <a:pt x="688568" y="295668"/>
                </a:lnTo>
                <a:lnTo>
                  <a:pt x="656844" y="296672"/>
                </a:lnTo>
                <a:lnTo>
                  <a:pt x="697357" y="371729"/>
                </a:lnTo>
                <a:lnTo>
                  <a:pt x="726541" y="308356"/>
                </a:lnTo>
                <a:lnTo>
                  <a:pt x="733044" y="294259"/>
                </a:lnTo>
                <a:close/>
              </a:path>
            </a:pathLst>
          </a:custGeom>
          <a:solidFill>
            <a:srgbClr val="4471C4"/>
          </a:solidFill>
        </p:spPr>
        <p:txBody>
          <a:bodyPr wrap="square" lIns="0" tIns="0" rIns="0" bIns="0" rtlCol="0"/>
          <a:lstStyle/>
          <a:p>
            <a:endParaRPr/>
          </a:p>
        </p:txBody>
      </p:sp>
      <p:sp>
        <p:nvSpPr>
          <p:cNvPr id="84" name="object 84"/>
          <p:cNvSpPr txBox="1"/>
          <p:nvPr/>
        </p:nvSpPr>
        <p:spPr>
          <a:xfrm>
            <a:off x="9395206" y="1956561"/>
            <a:ext cx="851535" cy="391160"/>
          </a:xfrm>
          <a:prstGeom prst="rect">
            <a:avLst/>
          </a:prstGeom>
        </p:spPr>
        <p:txBody>
          <a:bodyPr vert="horz" wrap="square" lIns="0" tIns="12700" rIns="0" bIns="0" rtlCol="0">
            <a:spAutoFit/>
          </a:bodyPr>
          <a:lstStyle/>
          <a:p>
            <a:pPr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10" dirty="0">
                <a:latin typeface="Calibri"/>
                <a:cs typeface="Calibri"/>
              </a:rPr>
              <a:t> </a:t>
            </a:r>
            <a:r>
              <a:rPr sz="1200" b="1" spc="-20" dirty="0">
                <a:latin typeface="Calibri"/>
                <a:cs typeface="Calibri"/>
              </a:rPr>
              <a:t>Data</a:t>
            </a:r>
            <a:endParaRPr sz="1200">
              <a:latin typeface="Calibri"/>
              <a:cs typeface="Calibri"/>
            </a:endParaRPr>
          </a:p>
        </p:txBody>
      </p:sp>
      <p:sp>
        <p:nvSpPr>
          <p:cNvPr id="85" name="object 85"/>
          <p:cNvSpPr txBox="1"/>
          <p:nvPr/>
        </p:nvSpPr>
        <p:spPr>
          <a:xfrm>
            <a:off x="10522966" y="1946528"/>
            <a:ext cx="851535" cy="391160"/>
          </a:xfrm>
          <a:prstGeom prst="rect">
            <a:avLst/>
          </a:prstGeom>
        </p:spPr>
        <p:txBody>
          <a:bodyPr vert="horz" wrap="square" lIns="0" tIns="12700" rIns="0" bIns="0" rtlCol="0">
            <a:spAutoFit/>
          </a:bodyPr>
          <a:lstStyle/>
          <a:p>
            <a:pPr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25" dirty="0">
                <a:latin typeface="Calibri"/>
                <a:cs typeface="Calibri"/>
              </a:rPr>
              <a:t> </a:t>
            </a:r>
            <a:r>
              <a:rPr sz="1200" b="1" spc="-10" dirty="0">
                <a:latin typeface="Calibri"/>
                <a:cs typeface="Calibri"/>
              </a:rPr>
              <a:t>Select</a:t>
            </a:r>
            <a:endParaRPr sz="1200">
              <a:latin typeface="Calibri"/>
              <a:cs typeface="Calibri"/>
            </a:endParaRPr>
          </a:p>
        </p:txBody>
      </p:sp>
      <p:sp>
        <p:nvSpPr>
          <p:cNvPr id="86" name="object 86"/>
          <p:cNvSpPr/>
          <p:nvPr/>
        </p:nvSpPr>
        <p:spPr>
          <a:xfrm>
            <a:off x="10157714" y="3293109"/>
            <a:ext cx="733425" cy="394970"/>
          </a:xfrm>
          <a:custGeom>
            <a:avLst/>
            <a:gdLst/>
            <a:ahLst/>
            <a:cxnLst/>
            <a:rect l="l" t="t" r="r" b="b"/>
            <a:pathLst>
              <a:path w="733425" h="394970">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70">
                <a:moveTo>
                  <a:pt x="733044" y="294271"/>
                </a:moveTo>
                <a:lnTo>
                  <a:pt x="701268" y="295275"/>
                </a:lnTo>
                <a:lnTo>
                  <a:pt x="691896" y="0"/>
                </a:lnTo>
                <a:lnTo>
                  <a:pt x="679196" y="508"/>
                </a:lnTo>
                <a:lnTo>
                  <a:pt x="688568" y="295668"/>
                </a:lnTo>
                <a:lnTo>
                  <a:pt x="656844" y="296684"/>
                </a:lnTo>
                <a:lnTo>
                  <a:pt x="697357" y="371729"/>
                </a:lnTo>
                <a:lnTo>
                  <a:pt x="726541" y="308356"/>
                </a:lnTo>
                <a:lnTo>
                  <a:pt x="733044" y="294271"/>
                </a:lnTo>
                <a:close/>
              </a:path>
            </a:pathLst>
          </a:custGeom>
          <a:solidFill>
            <a:srgbClr val="4471C4"/>
          </a:solidFill>
        </p:spPr>
        <p:txBody>
          <a:bodyPr wrap="square" lIns="0" tIns="0" rIns="0" bIns="0" rtlCol="0"/>
          <a:lstStyle/>
          <a:p>
            <a:endParaRPr/>
          </a:p>
        </p:txBody>
      </p:sp>
      <p:sp>
        <p:nvSpPr>
          <p:cNvPr id="87" name="object 87"/>
          <p:cNvSpPr txBox="1"/>
          <p:nvPr/>
        </p:nvSpPr>
        <p:spPr>
          <a:xfrm>
            <a:off x="10914380" y="3534917"/>
            <a:ext cx="404495" cy="574040"/>
          </a:xfrm>
          <a:prstGeom prst="rect">
            <a:avLst/>
          </a:prstGeom>
        </p:spPr>
        <p:txBody>
          <a:bodyPr vert="horz" wrap="square" lIns="0" tIns="12700" rIns="0" bIns="0" rtlCol="0">
            <a:spAutoFit/>
          </a:bodyPr>
          <a:lstStyle/>
          <a:p>
            <a:pPr marL="12700" marR="5080" algn="just">
              <a:lnSpc>
                <a:spcPct val="100000"/>
              </a:lnSpc>
              <a:spcBef>
                <a:spcPts val="100"/>
              </a:spcBef>
            </a:pPr>
            <a:r>
              <a:rPr sz="1200" b="1" spc="-10" dirty="0">
                <a:latin typeface="Calibri"/>
                <a:cs typeface="Calibri"/>
              </a:rPr>
              <a:t>Write </a:t>
            </a:r>
            <a:r>
              <a:rPr sz="1200" b="1" dirty="0">
                <a:latin typeface="Calibri"/>
                <a:cs typeface="Calibri"/>
              </a:rPr>
              <a:t>Reg</a:t>
            </a:r>
            <a:r>
              <a:rPr sz="1200" b="1" spc="-15" dirty="0">
                <a:latin typeface="Calibri"/>
                <a:cs typeface="Calibri"/>
              </a:rPr>
              <a:t> </a:t>
            </a:r>
            <a:r>
              <a:rPr sz="1200" b="1" spc="-50" dirty="0">
                <a:latin typeface="Calibri"/>
                <a:cs typeface="Calibri"/>
              </a:rPr>
              <a:t>C </a:t>
            </a:r>
            <a:r>
              <a:rPr sz="1200" b="1" spc="-10" dirty="0">
                <a:latin typeface="Calibri"/>
                <a:cs typeface="Calibri"/>
              </a:rPr>
              <a:t>Select</a:t>
            </a:r>
            <a:endParaRPr sz="1200">
              <a:latin typeface="Calibri"/>
              <a:cs typeface="Calibri"/>
            </a:endParaRPr>
          </a:p>
        </p:txBody>
      </p:sp>
      <p:sp>
        <p:nvSpPr>
          <p:cNvPr id="88" name="object 88"/>
          <p:cNvSpPr txBox="1"/>
          <p:nvPr/>
        </p:nvSpPr>
        <p:spPr>
          <a:xfrm>
            <a:off x="7745730" y="4142994"/>
            <a:ext cx="723265" cy="391160"/>
          </a:xfrm>
          <a:prstGeom prst="rect">
            <a:avLst/>
          </a:prstGeom>
        </p:spPr>
        <p:txBody>
          <a:bodyPr vert="horz" wrap="square" lIns="0" tIns="12700" rIns="0" bIns="0" rtlCol="0">
            <a:spAutoFit/>
          </a:bodyPr>
          <a:lstStyle/>
          <a:p>
            <a:pPr marL="12700" marR="5080">
              <a:lnSpc>
                <a:spcPct val="100000"/>
              </a:lnSpc>
              <a:spcBef>
                <a:spcPts val="100"/>
              </a:spcBef>
            </a:pPr>
            <a:r>
              <a:rPr sz="1200" spc="-10" dirty="0">
                <a:latin typeface="Calibri"/>
                <a:cs typeface="Calibri"/>
              </a:rPr>
              <a:t>MemRead/ MemWrite</a:t>
            </a:r>
            <a:endParaRPr sz="1200">
              <a:latin typeface="Calibri"/>
              <a:cs typeface="Calibri"/>
            </a:endParaRPr>
          </a:p>
        </p:txBody>
      </p:sp>
      <p:sp>
        <p:nvSpPr>
          <p:cNvPr id="89" name="object 89"/>
          <p:cNvSpPr txBox="1"/>
          <p:nvPr/>
        </p:nvSpPr>
        <p:spPr>
          <a:xfrm>
            <a:off x="217931" y="5036261"/>
            <a:ext cx="1624965" cy="300355"/>
          </a:xfrm>
          <a:prstGeom prst="rect">
            <a:avLst/>
          </a:prstGeom>
        </p:spPr>
        <p:txBody>
          <a:bodyPr vert="horz" wrap="square" lIns="0" tIns="12700" rIns="0" bIns="0" rtlCol="0">
            <a:spAutoFit/>
          </a:bodyPr>
          <a:lstStyle/>
          <a:p>
            <a:pPr marL="14604">
              <a:lnSpc>
                <a:spcPct val="100000"/>
              </a:lnSpc>
              <a:spcBef>
                <a:spcPts val="100"/>
              </a:spcBef>
            </a:pPr>
            <a:r>
              <a:rPr sz="1800" b="1" dirty="0">
                <a:latin typeface="Calibri"/>
                <a:cs typeface="Calibri"/>
              </a:rPr>
              <a:t>Instruction</a:t>
            </a:r>
            <a:r>
              <a:rPr sz="1800" b="1" spc="-40" dirty="0">
                <a:latin typeface="Calibri"/>
                <a:cs typeface="Calibri"/>
              </a:rPr>
              <a:t> </a:t>
            </a:r>
            <a:r>
              <a:rPr sz="1800" b="1" spc="-10" dirty="0">
                <a:latin typeface="Calibri"/>
                <a:cs typeface="Calibri"/>
              </a:rPr>
              <a:t>Fetch</a:t>
            </a:r>
            <a:endParaRPr sz="1800">
              <a:latin typeface="Calibri"/>
              <a:cs typeface="Calibri"/>
            </a:endParaRPr>
          </a:p>
        </p:txBody>
      </p:sp>
      <p:sp>
        <p:nvSpPr>
          <p:cNvPr id="90" name="object 90"/>
          <p:cNvSpPr txBox="1"/>
          <p:nvPr/>
        </p:nvSpPr>
        <p:spPr>
          <a:xfrm>
            <a:off x="2078735" y="5055565"/>
            <a:ext cx="2439670" cy="300355"/>
          </a:xfrm>
          <a:prstGeom prst="rect">
            <a:avLst/>
          </a:prstGeom>
        </p:spPr>
        <p:txBody>
          <a:bodyPr vert="horz" wrap="square" lIns="0" tIns="12700" rIns="0" bIns="0" rtlCol="0">
            <a:spAutoFit/>
          </a:bodyPr>
          <a:lstStyle/>
          <a:p>
            <a:pPr marL="132080">
              <a:lnSpc>
                <a:spcPct val="100000"/>
              </a:lnSpc>
              <a:spcBef>
                <a:spcPts val="100"/>
              </a:spcBef>
              <a:tabLst>
                <a:tab pos="1689735" algn="l"/>
              </a:tabLst>
            </a:pPr>
            <a:r>
              <a:rPr sz="1800" b="1" spc="-25" dirty="0">
                <a:latin typeface="Calibri"/>
                <a:cs typeface="Calibri"/>
              </a:rPr>
              <a:t>Instr.</a:t>
            </a:r>
            <a:r>
              <a:rPr sz="1800" b="1" spc="-65" dirty="0">
                <a:latin typeface="Calibri"/>
                <a:cs typeface="Calibri"/>
              </a:rPr>
              <a:t> </a:t>
            </a:r>
            <a:r>
              <a:rPr sz="1800" b="1" spc="-10" dirty="0">
                <a:latin typeface="Calibri"/>
                <a:cs typeface="Calibri"/>
              </a:rPr>
              <a:t>Decode</a:t>
            </a:r>
            <a:r>
              <a:rPr sz="1800" b="1" dirty="0">
                <a:latin typeface="Calibri"/>
                <a:cs typeface="Calibri"/>
              </a:rPr>
              <a:t>	</a:t>
            </a:r>
            <a:r>
              <a:rPr sz="1800" b="1" spc="-10" dirty="0">
                <a:latin typeface="Calibri"/>
                <a:cs typeface="Calibri"/>
              </a:rPr>
              <a:t>Execute</a:t>
            </a:r>
            <a:endParaRPr sz="1800">
              <a:latin typeface="Calibri"/>
              <a:cs typeface="Calibri"/>
            </a:endParaRPr>
          </a:p>
        </p:txBody>
      </p:sp>
      <p:sp>
        <p:nvSpPr>
          <p:cNvPr id="91" name="object 91"/>
          <p:cNvSpPr txBox="1"/>
          <p:nvPr/>
        </p:nvSpPr>
        <p:spPr>
          <a:xfrm>
            <a:off x="7016622" y="5038725"/>
            <a:ext cx="84010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Memory</a:t>
            </a:r>
            <a:endParaRPr sz="1800">
              <a:latin typeface="Calibri"/>
              <a:cs typeface="Calibri"/>
            </a:endParaRPr>
          </a:p>
        </p:txBody>
      </p:sp>
      <p:sp>
        <p:nvSpPr>
          <p:cNvPr id="92" name="object 92"/>
          <p:cNvSpPr txBox="1"/>
          <p:nvPr/>
        </p:nvSpPr>
        <p:spPr>
          <a:xfrm>
            <a:off x="9172956" y="4995417"/>
            <a:ext cx="2618740" cy="299720"/>
          </a:xfrm>
          <a:prstGeom prst="rect">
            <a:avLst/>
          </a:prstGeom>
        </p:spPr>
        <p:txBody>
          <a:bodyPr vert="horz" wrap="square" lIns="0" tIns="12700" rIns="0" bIns="0" rtlCol="0">
            <a:spAutoFit/>
          </a:bodyPr>
          <a:lstStyle/>
          <a:p>
            <a:pPr marL="42545">
              <a:lnSpc>
                <a:spcPct val="100000"/>
              </a:lnSpc>
              <a:spcBef>
                <a:spcPts val="100"/>
              </a:spcBef>
            </a:pPr>
            <a:r>
              <a:rPr sz="1800" b="1" dirty="0">
                <a:latin typeface="Calibri"/>
                <a:cs typeface="Calibri"/>
              </a:rPr>
              <a:t>Register</a:t>
            </a:r>
            <a:r>
              <a:rPr sz="1800" b="1" spc="-60" dirty="0">
                <a:latin typeface="Calibri"/>
                <a:cs typeface="Calibri"/>
              </a:rPr>
              <a:t> </a:t>
            </a:r>
            <a:r>
              <a:rPr sz="1800" b="1" spc="-20" dirty="0">
                <a:latin typeface="Calibri"/>
                <a:cs typeface="Calibri"/>
              </a:rPr>
              <a:t>Write-Back</a:t>
            </a:r>
            <a:endParaRPr sz="1800">
              <a:latin typeface="Calibri"/>
              <a:cs typeface="Calibri"/>
            </a:endParaRPr>
          </a:p>
        </p:txBody>
      </p:sp>
      <p:grpSp>
        <p:nvGrpSpPr>
          <p:cNvPr id="93" name="object 93"/>
          <p:cNvGrpSpPr/>
          <p:nvPr/>
        </p:nvGrpSpPr>
        <p:grpSpPr>
          <a:xfrm>
            <a:off x="1766061" y="2276601"/>
            <a:ext cx="453390" cy="2224405"/>
            <a:chOff x="1766061" y="2276601"/>
            <a:chExt cx="453390" cy="2224405"/>
          </a:xfrm>
        </p:grpSpPr>
        <p:sp>
          <p:nvSpPr>
            <p:cNvPr id="94" name="object 94"/>
            <p:cNvSpPr/>
            <p:nvPr/>
          </p:nvSpPr>
          <p:spPr>
            <a:xfrm>
              <a:off x="1772411" y="2282951"/>
              <a:ext cx="440690" cy="2211705"/>
            </a:xfrm>
            <a:custGeom>
              <a:avLst/>
              <a:gdLst/>
              <a:ahLst/>
              <a:cxnLst/>
              <a:rect l="l" t="t" r="r" b="b"/>
              <a:pathLst>
                <a:path w="440689" h="2211704">
                  <a:moveTo>
                    <a:pt x="440436" y="0"/>
                  </a:moveTo>
                  <a:lnTo>
                    <a:pt x="0" y="0"/>
                  </a:lnTo>
                  <a:lnTo>
                    <a:pt x="0" y="2211324"/>
                  </a:lnTo>
                  <a:lnTo>
                    <a:pt x="440436" y="2211324"/>
                  </a:lnTo>
                  <a:lnTo>
                    <a:pt x="440436" y="0"/>
                  </a:lnTo>
                  <a:close/>
                </a:path>
              </a:pathLst>
            </a:custGeom>
            <a:solidFill>
              <a:srgbClr val="4471C4"/>
            </a:solidFill>
          </p:spPr>
          <p:txBody>
            <a:bodyPr wrap="square" lIns="0" tIns="0" rIns="0" bIns="0" rtlCol="0"/>
            <a:lstStyle/>
            <a:p>
              <a:endParaRPr/>
            </a:p>
          </p:txBody>
        </p:sp>
        <p:sp>
          <p:nvSpPr>
            <p:cNvPr id="95" name="object 95"/>
            <p:cNvSpPr/>
            <p:nvPr/>
          </p:nvSpPr>
          <p:spPr>
            <a:xfrm>
              <a:off x="1772411" y="2282951"/>
              <a:ext cx="440690" cy="2211705"/>
            </a:xfrm>
            <a:custGeom>
              <a:avLst/>
              <a:gdLst/>
              <a:ahLst/>
              <a:cxnLst/>
              <a:rect l="l" t="t" r="r" b="b"/>
              <a:pathLst>
                <a:path w="440689" h="2211704">
                  <a:moveTo>
                    <a:pt x="0" y="2211324"/>
                  </a:moveTo>
                  <a:lnTo>
                    <a:pt x="440436" y="2211324"/>
                  </a:lnTo>
                  <a:lnTo>
                    <a:pt x="440436" y="0"/>
                  </a:lnTo>
                  <a:lnTo>
                    <a:pt x="0" y="0"/>
                  </a:lnTo>
                  <a:lnTo>
                    <a:pt x="0" y="2211324"/>
                  </a:lnTo>
                  <a:close/>
                </a:path>
              </a:pathLst>
            </a:custGeom>
            <a:ln w="12699">
              <a:solidFill>
                <a:srgbClr val="2E528F"/>
              </a:solidFill>
            </a:ln>
          </p:spPr>
          <p:txBody>
            <a:bodyPr wrap="square" lIns="0" tIns="0" rIns="0" bIns="0" rtlCol="0"/>
            <a:lstStyle/>
            <a:p>
              <a:endParaRPr/>
            </a:p>
          </p:txBody>
        </p:sp>
      </p:grpSp>
      <p:sp>
        <p:nvSpPr>
          <p:cNvPr id="96" name="object 96"/>
          <p:cNvSpPr txBox="1"/>
          <p:nvPr/>
        </p:nvSpPr>
        <p:spPr>
          <a:xfrm>
            <a:off x="1857248" y="3087115"/>
            <a:ext cx="26924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IF/</a:t>
            </a:r>
            <a:endParaRPr sz="1800">
              <a:latin typeface="Calibri"/>
              <a:cs typeface="Calibri"/>
            </a:endParaRPr>
          </a:p>
        </p:txBody>
      </p:sp>
      <p:sp>
        <p:nvSpPr>
          <p:cNvPr id="97" name="object 97"/>
          <p:cNvSpPr txBox="1"/>
          <p:nvPr/>
        </p:nvSpPr>
        <p:spPr>
          <a:xfrm>
            <a:off x="1880107" y="3361131"/>
            <a:ext cx="224790"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ID</a:t>
            </a:r>
            <a:endParaRPr sz="1800">
              <a:latin typeface="Calibri"/>
              <a:cs typeface="Calibri"/>
            </a:endParaRPr>
          </a:p>
        </p:txBody>
      </p:sp>
      <p:grpSp>
        <p:nvGrpSpPr>
          <p:cNvPr id="98" name="object 98"/>
          <p:cNvGrpSpPr/>
          <p:nvPr/>
        </p:nvGrpSpPr>
        <p:grpSpPr>
          <a:xfrm>
            <a:off x="3422650" y="2262885"/>
            <a:ext cx="495934" cy="2224405"/>
            <a:chOff x="3422650" y="2262885"/>
            <a:chExt cx="495934" cy="2224405"/>
          </a:xfrm>
        </p:grpSpPr>
        <p:sp>
          <p:nvSpPr>
            <p:cNvPr id="99" name="object 99"/>
            <p:cNvSpPr/>
            <p:nvPr/>
          </p:nvSpPr>
          <p:spPr>
            <a:xfrm>
              <a:off x="3429000" y="2269235"/>
              <a:ext cx="483234" cy="2211705"/>
            </a:xfrm>
            <a:custGeom>
              <a:avLst/>
              <a:gdLst/>
              <a:ahLst/>
              <a:cxnLst/>
              <a:rect l="l" t="t" r="r" b="b"/>
              <a:pathLst>
                <a:path w="483235" h="2211704">
                  <a:moveTo>
                    <a:pt x="483108" y="0"/>
                  </a:moveTo>
                  <a:lnTo>
                    <a:pt x="0" y="0"/>
                  </a:lnTo>
                  <a:lnTo>
                    <a:pt x="0" y="2211324"/>
                  </a:lnTo>
                  <a:lnTo>
                    <a:pt x="483108" y="2211324"/>
                  </a:lnTo>
                  <a:lnTo>
                    <a:pt x="483108" y="0"/>
                  </a:lnTo>
                  <a:close/>
                </a:path>
              </a:pathLst>
            </a:custGeom>
            <a:solidFill>
              <a:srgbClr val="4471C4"/>
            </a:solidFill>
          </p:spPr>
          <p:txBody>
            <a:bodyPr wrap="square" lIns="0" tIns="0" rIns="0" bIns="0" rtlCol="0"/>
            <a:lstStyle/>
            <a:p>
              <a:endParaRPr/>
            </a:p>
          </p:txBody>
        </p:sp>
        <p:sp>
          <p:nvSpPr>
            <p:cNvPr id="100" name="object 100"/>
            <p:cNvSpPr/>
            <p:nvPr/>
          </p:nvSpPr>
          <p:spPr>
            <a:xfrm>
              <a:off x="3429000" y="2269235"/>
              <a:ext cx="483234" cy="2211705"/>
            </a:xfrm>
            <a:custGeom>
              <a:avLst/>
              <a:gdLst/>
              <a:ahLst/>
              <a:cxnLst/>
              <a:rect l="l" t="t" r="r" b="b"/>
              <a:pathLst>
                <a:path w="483235" h="2211704">
                  <a:moveTo>
                    <a:pt x="0" y="2211324"/>
                  </a:moveTo>
                  <a:lnTo>
                    <a:pt x="483108" y="2211324"/>
                  </a:lnTo>
                  <a:lnTo>
                    <a:pt x="483108" y="0"/>
                  </a:lnTo>
                  <a:lnTo>
                    <a:pt x="0" y="0"/>
                  </a:lnTo>
                  <a:lnTo>
                    <a:pt x="0" y="2211324"/>
                  </a:lnTo>
                  <a:close/>
                </a:path>
              </a:pathLst>
            </a:custGeom>
            <a:ln w="12700">
              <a:solidFill>
                <a:srgbClr val="2E528F"/>
              </a:solidFill>
            </a:ln>
          </p:spPr>
          <p:txBody>
            <a:bodyPr wrap="square" lIns="0" tIns="0" rIns="0" bIns="0" rtlCol="0"/>
            <a:lstStyle/>
            <a:p>
              <a:endParaRPr/>
            </a:p>
          </p:txBody>
        </p:sp>
      </p:grpSp>
      <p:sp>
        <p:nvSpPr>
          <p:cNvPr id="101" name="object 101"/>
          <p:cNvSpPr txBox="1"/>
          <p:nvPr/>
        </p:nvSpPr>
        <p:spPr>
          <a:xfrm>
            <a:off x="3514090" y="3073095"/>
            <a:ext cx="312420"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ID/</a:t>
            </a:r>
            <a:endParaRPr sz="1800">
              <a:latin typeface="Calibri"/>
              <a:cs typeface="Calibri"/>
            </a:endParaRPr>
          </a:p>
        </p:txBody>
      </p:sp>
      <p:grpSp>
        <p:nvGrpSpPr>
          <p:cNvPr id="102" name="object 102"/>
          <p:cNvGrpSpPr/>
          <p:nvPr/>
        </p:nvGrpSpPr>
        <p:grpSpPr>
          <a:xfrm>
            <a:off x="6335014" y="2253742"/>
            <a:ext cx="694055" cy="2224405"/>
            <a:chOff x="6335014" y="2253742"/>
            <a:chExt cx="694055" cy="2224405"/>
          </a:xfrm>
        </p:grpSpPr>
        <p:sp>
          <p:nvSpPr>
            <p:cNvPr id="103" name="object 103"/>
            <p:cNvSpPr/>
            <p:nvPr/>
          </p:nvSpPr>
          <p:spPr>
            <a:xfrm>
              <a:off x="6341364" y="2260092"/>
              <a:ext cx="681355" cy="2211705"/>
            </a:xfrm>
            <a:custGeom>
              <a:avLst/>
              <a:gdLst/>
              <a:ahLst/>
              <a:cxnLst/>
              <a:rect l="l" t="t" r="r" b="b"/>
              <a:pathLst>
                <a:path w="681354" h="2211704">
                  <a:moveTo>
                    <a:pt x="681228" y="0"/>
                  </a:moveTo>
                  <a:lnTo>
                    <a:pt x="0" y="0"/>
                  </a:lnTo>
                  <a:lnTo>
                    <a:pt x="0" y="2211323"/>
                  </a:lnTo>
                  <a:lnTo>
                    <a:pt x="681228" y="2211323"/>
                  </a:lnTo>
                  <a:lnTo>
                    <a:pt x="681228" y="0"/>
                  </a:lnTo>
                  <a:close/>
                </a:path>
              </a:pathLst>
            </a:custGeom>
            <a:solidFill>
              <a:srgbClr val="4471C4"/>
            </a:solidFill>
          </p:spPr>
          <p:txBody>
            <a:bodyPr wrap="square" lIns="0" tIns="0" rIns="0" bIns="0" rtlCol="0"/>
            <a:lstStyle/>
            <a:p>
              <a:endParaRPr/>
            </a:p>
          </p:txBody>
        </p:sp>
        <p:sp>
          <p:nvSpPr>
            <p:cNvPr id="104" name="object 104"/>
            <p:cNvSpPr/>
            <p:nvPr/>
          </p:nvSpPr>
          <p:spPr>
            <a:xfrm>
              <a:off x="6341364" y="2260092"/>
              <a:ext cx="681355" cy="2211705"/>
            </a:xfrm>
            <a:custGeom>
              <a:avLst/>
              <a:gdLst/>
              <a:ahLst/>
              <a:cxnLst/>
              <a:rect l="l" t="t" r="r" b="b"/>
              <a:pathLst>
                <a:path w="681354" h="2211704">
                  <a:moveTo>
                    <a:pt x="0" y="2211323"/>
                  </a:moveTo>
                  <a:lnTo>
                    <a:pt x="681228" y="2211323"/>
                  </a:lnTo>
                  <a:lnTo>
                    <a:pt x="681228" y="0"/>
                  </a:lnTo>
                  <a:lnTo>
                    <a:pt x="0" y="0"/>
                  </a:lnTo>
                  <a:lnTo>
                    <a:pt x="0" y="2211323"/>
                  </a:lnTo>
                  <a:close/>
                </a:path>
              </a:pathLst>
            </a:custGeom>
            <a:ln w="12699">
              <a:solidFill>
                <a:srgbClr val="2E528F"/>
              </a:solidFill>
            </a:ln>
          </p:spPr>
          <p:txBody>
            <a:bodyPr wrap="square" lIns="0" tIns="0" rIns="0" bIns="0" rtlCol="0"/>
            <a:lstStyle/>
            <a:p>
              <a:endParaRPr/>
            </a:p>
          </p:txBody>
        </p:sp>
      </p:grpSp>
      <p:sp>
        <p:nvSpPr>
          <p:cNvPr id="105" name="object 105"/>
          <p:cNvSpPr txBox="1"/>
          <p:nvPr/>
        </p:nvSpPr>
        <p:spPr>
          <a:xfrm>
            <a:off x="6423152" y="3064255"/>
            <a:ext cx="517525" cy="574040"/>
          </a:xfrm>
          <a:prstGeom prst="rect">
            <a:avLst/>
          </a:prstGeom>
        </p:spPr>
        <p:txBody>
          <a:bodyPr vert="horz" wrap="square" lIns="0" tIns="12700" rIns="0" bIns="0" rtlCol="0">
            <a:spAutoFit/>
          </a:bodyPr>
          <a:lstStyle/>
          <a:p>
            <a:pPr marL="12700" marR="5080" indent="86360">
              <a:lnSpc>
                <a:spcPct val="100000"/>
              </a:lnSpc>
              <a:spcBef>
                <a:spcPts val="100"/>
              </a:spcBef>
            </a:pPr>
            <a:r>
              <a:rPr sz="1800" spc="-25" dirty="0">
                <a:solidFill>
                  <a:srgbClr val="FFFFFF"/>
                </a:solidFill>
                <a:latin typeface="Calibri"/>
                <a:cs typeface="Calibri"/>
              </a:rPr>
              <a:t>EX/ Mem</a:t>
            </a:r>
            <a:endParaRPr sz="1800">
              <a:latin typeface="Calibri"/>
              <a:cs typeface="Calibri"/>
            </a:endParaRPr>
          </a:p>
        </p:txBody>
      </p:sp>
      <p:grpSp>
        <p:nvGrpSpPr>
          <p:cNvPr id="106" name="object 106"/>
          <p:cNvGrpSpPr/>
          <p:nvPr/>
        </p:nvGrpSpPr>
        <p:grpSpPr>
          <a:xfrm>
            <a:off x="8901430" y="2366517"/>
            <a:ext cx="706120" cy="2225675"/>
            <a:chOff x="8901430" y="2366517"/>
            <a:chExt cx="706120" cy="2225675"/>
          </a:xfrm>
        </p:grpSpPr>
        <p:sp>
          <p:nvSpPr>
            <p:cNvPr id="107" name="object 107"/>
            <p:cNvSpPr/>
            <p:nvPr/>
          </p:nvSpPr>
          <p:spPr>
            <a:xfrm>
              <a:off x="8907780" y="2372867"/>
              <a:ext cx="693420" cy="2212975"/>
            </a:xfrm>
            <a:custGeom>
              <a:avLst/>
              <a:gdLst/>
              <a:ahLst/>
              <a:cxnLst/>
              <a:rect l="l" t="t" r="r" b="b"/>
              <a:pathLst>
                <a:path w="693420" h="2212975">
                  <a:moveTo>
                    <a:pt x="693420" y="0"/>
                  </a:moveTo>
                  <a:lnTo>
                    <a:pt x="0" y="0"/>
                  </a:lnTo>
                  <a:lnTo>
                    <a:pt x="0" y="2212847"/>
                  </a:lnTo>
                  <a:lnTo>
                    <a:pt x="693420" y="2212847"/>
                  </a:lnTo>
                  <a:lnTo>
                    <a:pt x="693420" y="0"/>
                  </a:lnTo>
                  <a:close/>
                </a:path>
              </a:pathLst>
            </a:custGeom>
            <a:solidFill>
              <a:srgbClr val="4471C4"/>
            </a:solidFill>
          </p:spPr>
          <p:txBody>
            <a:bodyPr wrap="square" lIns="0" tIns="0" rIns="0" bIns="0" rtlCol="0"/>
            <a:lstStyle/>
            <a:p>
              <a:endParaRPr/>
            </a:p>
          </p:txBody>
        </p:sp>
        <p:sp>
          <p:nvSpPr>
            <p:cNvPr id="108" name="object 108"/>
            <p:cNvSpPr/>
            <p:nvPr/>
          </p:nvSpPr>
          <p:spPr>
            <a:xfrm>
              <a:off x="8907780" y="2372867"/>
              <a:ext cx="693420" cy="2212975"/>
            </a:xfrm>
            <a:custGeom>
              <a:avLst/>
              <a:gdLst/>
              <a:ahLst/>
              <a:cxnLst/>
              <a:rect l="l" t="t" r="r" b="b"/>
              <a:pathLst>
                <a:path w="693420" h="2212975">
                  <a:moveTo>
                    <a:pt x="0" y="2212847"/>
                  </a:moveTo>
                  <a:lnTo>
                    <a:pt x="693420" y="2212847"/>
                  </a:lnTo>
                  <a:lnTo>
                    <a:pt x="693420" y="0"/>
                  </a:lnTo>
                  <a:lnTo>
                    <a:pt x="0" y="0"/>
                  </a:lnTo>
                  <a:lnTo>
                    <a:pt x="0" y="2212847"/>
                  </a:lnTo>
                  <a:close/>
                </a:path>
              </a:pathLst>
            </a:custGeom>
            <a:ln w="12700">
              <a:solidFill>
                <a:srgbClr val="2E528F"/>
              </a:solidFill>
            </a:ln>
          </p:spPr>
          <p:txBody>
            <a:bodyPr wrap="square" lIns="0" tIns="0" rIns="0" bIns="0" rtlCol="0"/>
            <a:lstStyle/>
            <a:p>
              <a:endParaRPr/>
            </a:p>
          </p:txBody>
        </p:sp>
      </p:grpSp>
      <p:sp>
        <p:nvSpPr>
          <p:cNvPr id="109" name="object 109"/>
          <p:cNvSpPr txBox="1"/>
          <p:nvPr/>
        </p:nvSpPr>
        <p:spPr>
          <a:xfrm>
            <a:off x="8995664" y="3177921"/>
            <a:ext cx="1135380" cy="915669"/>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Mem</a:t>
            </a:r>
            <a:endParaRPr sz="1800">
              <a:latin typeface="Calibri"/>
              <a:cs typeface="Calibri"/>
            </a:endParaRPr>
          </a:p>
          <a:p>
            <a:pPr marL="766445" marR="5080" indent="-716280" algn="just">
              <a:lnSpc>
                <a:spcPct val="93500"/>
              </a:lnSpc>
              <a:spcBef>
                <a:spcPts val="140"/>
              </a:spcBef>
            </a:pPr>
            <a:r>
              <a:rPr sz="1800" dirty="0">
                <a:solidFill>
                  <a:srgbClr val="FFFFFF"/>
                </a:solidFill>
                <a:latin typeface="Calibri"/>
                <a:cs typeface="Calibri"/>
              </a:rPr>
              <a:t>/WB</a:t>
            </a:r>
            <a:r>
              <a:rPr sz="1800" spc="375" dirty="0">
                <a:solidFill>
                  <a:srgbClr val="FFFFFF"/>
                </a:solidFill>
                <a:latin typeface="Calibri"/>
                <a:cs typeface="Calibri"/>
              </a:rPr>
              <a:t>   </a:t>
            </a:r>
            <a:r>
              <a:rPr sz="1800" b="1" spc="-30" baseline="2314" dirty="0">
                <a:latin typeface="Calibri"/>
                <a:cs typeface="Calibri"/>
              </a:rPr>
              <a:t>Write </a:t>
            </a:r>
            <a:r>
              <a:rPr sz="1200" b="1" dirty="0">
                <a:latin typeface="Calibri"/>
                <a:cs typeface="Calibri"/>
              </a:rPr>
              <a:t>Reg</a:t>
            </a:r>
            <a:r>
              <a:rPr sz="1200" b="1" spc="-25" dirty="0">
                <a:latin typeface="Calibri"/>
                <a:cs typeface="Calibri"/>
              </a:rPr>
              <a:t> </a:t>
            </a:r>
            <a:r>
              <a:rPr sz="1200" b="1" spc="-50" dirty="0">
                <a:latin typeface="Calibri"/>
                <a:cs typeface="Calibri"/>
              </a:rPr>
              <a:t>C </a:t>
            </a:r>
            <a:r>
              <a:rPr sz="1200" b="1" spc="-20" dirty="0">
                <a:latin typeface="Calibri"/>
                <a:cs typeface="Calibri"/>
              </a:rPr>
              <a:t>Data</a:t>
            </a:r>
            <a:endParaRPr sz="1200">
              <a:latin typeface="Calibri"/>
              <a:cs typeface="Calibri"/>
            </a:endParaRPr>
          </a:p>
        </p:txBody>
      </p:sp>
      <p:sp>
        <p:nvSpPr>
          <p:cNvPr id="110" name="object 110"/>
          <p:cNvSpPr/>
          <p:nvPr/>
        </p:nvSpPr>
        <p:spPr>
          <a:xfrm>
            <a:off x="992124" y="968247"/>
            <a:ext cx="6160135" cy="2404110"/>
          </a:xfrm>
          <a:custGeom>
            <a:avLst/>
            <a:gdLst/>
            <a:ahLst/>
            <a:cxnLst/>
            <a:rect l="l" t="t" r="r" b="b"/>
            <a:pathLst>
              <a:path w="6160134" h="2404110">
                <a:moveTo>
                  <a:pt x="6147308" y="2391155"/>
                </a:moveTo>
                <a:lnTo>
                  <a:pt x="6031103" y="2391155"/>
                </a:lnTo>
                <a:lnTo>
                  <a:pt x="6031103" y="2403855"/>
                </a:lnTo>
                <a:lnTo>
                  <a:pt x="6160008" y="2403855"/>
                </a:lnTo>
                <a:lnTo>
                  <a:pt x="6160008" y="2397505"/>
                </a:lnTo>
                <a:lnTo>
                  <a:pt x="6147308" y="2397505"/>
                </a:lnTo>
                <a:lnTo>
                  <a:pt x="6147308" y="2391155"/>
                </a:lnTo>
                <a:close/>
              </a:path>
              <a:path w="6160134" h="2404110">
                <a:moveTo>
                  <a:pt x="6147308" y="6350"/>
                </a:moveTo>
                <a:lnTo>
                  <a:pt x="6147308" y="2397505"/>
                </a:lnTo>
                <a:lnTo>
                  <a:pt x="6153658" y="2391155"/>
                </a:lnTo>
                <a:lnTo>
                  <a:pt x="6160008" y="2391155"/>
                </a:lnTo>
                <a:lnTo>
                  <a:pt x="6160008" y="12700"/>
                </a:lnTo>
                <a:lnTo>
                  <a:pt x="6153658" y="12700"/>
                </a:lnTo>
                <a:lnTo>
                  <a:pt x="6147308" y="6350"/>
                </a:lnTo>
                <a:close/>
              </a:path>
              <a:path w="6160134" h="2404110">
                <a:moveTo>
                  <a:pt x="6160008" y="2391155"/>
                </a:moveTo>
                <a:lnTo>
                  <a:pt x="6153658" y="2391155"/>
                </a:lnTo>
                <a:lnTo>
                  <a:pt x="6147308" y="2397505"/>
                </a:lnTo>
                <a:lnTo>
                  <a:pt x="6160008" y="2397505"/>
                </a:lnTo>
                <a:lnTo>
                  <a:pt x="6160008" y="2391155"/>
                </a:lnTo>
                <a:close/>
              </a:path>
              <a:path w="6160134" h="2404110">
                <a:moveTo>
                  <a:pt x="31750" y="682243"/>
                </a:moveTo>
                <a:lnTo>
                  <a:pt x="0" y="682243"/>
                </a:lnTo>
                <a:lnTo>
                  <a:pt x="38100" y="758443"/>
                </a:lnTo>
                <a:lnTo>
                  <a:pt x="69850" y="694943"/>
                </a:lnTo>
                <a:lnTo>
                  <a:pt x="31750" y="694943"/>
                </a:lnTo>
                <a:lnTo>
                  <a:pt x="31750" y="682243"/>
                </a:lnTo>
                <a:close/>
              </a:path>
              <a:path w="6160134" h="2404110">
                <a:moveTo>
                  <a:pt x="6160008" y="0"/>
                </a:moveTo>
                <a:lnTo>
                  <a:pt x="31750" y="0"/>
                </a:lnTo>
                <a:lnTo>
                  <a:pt x="31750" y="694943"/>
                </a:lnTo>
                <a:lnTo>
                  <a:pt x="44450" y="694943"/>
                </a:lnTo>
                <a:lnTo>
                  <a:pt x="44450" y="12700"/>
                </a:lnTo>
                <a:lnTo>
                  <a:pt x="38100" y="12700"/>
                </a:lnTo>
                <a:lnTo>
                  <a:pt x="44450" y="6350"/>
                </a:lnTo>
                <a:lnTo>
                  <a:pt x="6160008" y="6350"/>
                </a:lnTo>
                <a:lnTo>
                  <a:pt x="6160008" y="0"/>
                </a:lnTo>
                <a:close/>
              </a:path>
              <a:path w="6160134" h="2404110">
                <a:moveTo>
                  <a:pt x="76200" y="682243"/>
                </a:moveTo>
                <a:lnTo>
                  <a:pt x="44450" y="682243"/>
                </a:lnTo>
                <a:lnTo>
                  <a:pt x="44450" y="694943"/>
                </a:lnTo>
                <a:lnTo>
                  <a:pt x="69850" y="694943"/>
                </a:lnTo>
                <a:lnTo>
                  <a:pt x="76200" y="682243"/>
                </a:lnTo>
                <a:close/>
              </a:path>
              <a:path w="6160134" h="2404110">
                <a:moveTo>
                  <a:pt x="44450" y="6350"/>
                </a:moveTo>
                <a:lnTo>
                  <a:pt x="38100" y="12700"/>
                </a:lnTo>
                <a:lnTo>
                  <a:pt x="44450" y="12700"/>
                </a:lnTo>
                <a:lnTo>
                  <a:pt x="44450" y="6350"/>
                </a:lnTo>
                <a:close/>
              </a:path>
              <a:path w="6160134" h="2404110">
                <a:moveTo>
                  <a:pt x="6147308" y="6350"/>
                </a:moveTo>
                <a:lnTo>
                  <a:pt x="44450" y="6350"/>
                </a:lnTo>
                <a:lnTo>
                  <a:pt x="44450" y="12700"/>
                </a:lnTo>
                <a:lnTo>
                  <a:pt x="6147308" y="12700"/>
                </a:lnTo>
                <a:lnTo>
                  <a:pt x="6147308" y="6350"/>
                </a:lnTo>
                <a:close/>
              </a:path>
              <a:path w="6160134" h="2404110">
                <a:moveTo>
                  <a:pt x="6160008" y="6350"/>
                </a:moveTo>
                <a:lnTo>
                  <a:pt x="6147308" y="6350"/>
                </a:lnTo>
                <a:lnTo>
                  <a:pt x="6153658" y="12700"/>
                </a:lnTo>
                <a:lnTo>
                  <a:pt x="6160008" y="12700"/>
                </a:lnTo>
                <a:lnTo>
                  <a:pt x="6160008" y="6350"/>
                </a:lnTo>
                <a:close/>
              </a:path>
            </a:pathLst>
          </a:custGeom>
          <a:solidFill>
            <a:srgbClr val="4471C4"/>
          </a:solidFill>
        </p:spPr>
        <p:txBody>
          <a:bodyPr wrap="square" lIns="0" tIns="0" rIns="0" bIns="0" rtlCol="0"/>
          <a:lstStyle/>
          <a:p>
            <a:endParaRPr/>
          </a:p>
        </p:txBody>
      </p:sp>
      <p:sp>
        <p:nvSpPr>
          <p:cNvPr id="111" name="object 111"/>
          <p:cNvSpPr txBox="1"/>
          <p:nvPr/>
        </p:nvSpPr>
        <p:spPr>
          <a:xfrm>
            <a:off x="4945634" y="822071"/>
            <a:ext cx="2223770" cy="152400"/>
          </a:xfrm>
          <a:prstGeom prst="rect">
            <a:avLst/>
          </a:prstGeom>
        </p:spPr>
        <p:txBody>
          <a:bodyPr vert="horz" wrap="square" lIns="0" tIns="0" rIns="0" bIns="0" rtlCol="0">
            <a:spAutoFit/>
          </a:bodyPr>
          <a:lstStyle/>
          <a:p>
            <a:pPr>
              <a:lnSpc>
                <a:spcPts val="1140"/>
              </a:lnSpc>
            </a:pPr>
            <a:r>
              <a:rPr sz="1200" b="1" dirty="0">
                <a:latin typeface="Calibri"/>
                <a:cs typeface="Calibri"/>
              </a:rPr>
              <a:t>PC</a:t>
            </a:r>
            <a:r>
              <a:rPr sz="1200" b="1" spc="-15" dirty="0">
                <a:latin typeface="Calibri"/>
                <a:cs typeface="Calibri"/>
              </a:rPr>
              <a:t> </a:t>
            </a:r>
            <a:r>
              <a:rPr sz="1200" b="1" dirty="0">
                <a:latin typeface="Calibri"/>
                <a:cs typeface="Calibri"/>
              </a:rPr>
              <a:t>Source</a:t>
            </a:r>
            <a:r>
              <a:rPr sz="1200" b="1" spc="-25" dirty="0">
                <a:latin typeface="Calibri"/>
                <a:cs typeface="Calibri"/>
              </a:rPr>
              <a:t> </a:t>
            </a:r>
            <a:r>
              <a:rPr sz="1200" b="1" dirty="0">
                <a:latin typeface="Calibri"/>
                <a:cs typeface="Calibri"/>
              </a:rPr>
              <a:t>Select</a:t>
            </a:r>
            <a:r>
              <a:rPr sz="1200" b="1" spc="-20" dirty="0">
                <a:latin typeface="Calibri"/>
                <a:cs typeface="Calibri"/>
              </a:rPr>
              <a:t> </a:t>
            </a:r>
            <a:r>
              <a:rPr sz="1200" b="1" dirty="0">
                <a:latin typeface="Calibri"/>
                <a:cs typeface="Calibri"/>
              </a:rPr>
              <a:t>(1</a:t>
            </a:r>
            <a:r>
              <a:rPr sz="1200" b="1" spc="-10" dirty="0">
                <a:latin typeface="Calibri"/>
                <a:cs typeface="Calibri"/>
              </a:rPr>
              <a:t> </a:t>
            </a:r>
            <a:r>
              <a:rPr sz="1200" b="1" dirty="0">
                <a:latin typeface="Calibri"/>
                <a:cs typeface="Calibri"/>
              </a:rPr>
              <a:t>if</a:t>
            </a:r>
            <a:r>
              <a:rPr sz="1200" b="1" spc="-20" dirty="0">
                <a:latin typeface="Calibri"/>
                <a:cs typeface="Calibri"/>
              </a:rPr>
              <a:t> </a:t>
            </a:r>
            <a:r>
              <a:rPr sz="1200" b="1" dirty="0">
                <a:latin typeface="Calibri"/>
                <a:cs typeface="Calibri"/>
              </a:rPr>
              <a:t>branch</a:t>
            </a:r>
            <a:r>
              <a:rPr sz="1200" b="1" spc="-15" dirty="0">
                <a:latin typeface="Calibri"/>
                <a:cs typeface="Calibri"/>
              </a:rPr>
              <a:t> </a:t>
            </a:r>
            <a:r>
              <a:rPr sz="1200" b="1" spc="-10" dirty="0">
                <a:latin typeface="Calibri"/>
                <a:cs typeface="Calibri"/>
              </a:rPr>
              <a:t>taken)</a:t>
            </a:r>
            <a:endParaRPr sz="1200">
              <a:latin typeface="Calibri"/>
              <a:cs typeface="Calibri"/>
            </a:endParaRPr>
          </a:p>
        </p:txBody>
      </p:sp>
      <p:sp>
        <p:nvSpPr>
          <p:cNvPr id="112" name="object 112"/>
          <p:cNvSpPr/>
          <p:nvPr/>
        </p:nvSpPr>
        <p:spPr>
          <a:xfrm>
            <a:off x="8188197" y="2060320"/>
            <a:ext cx="76200" cy="518159"/>
          </a:xfrm>
          <a:custGeom>
            <a:avLst/>
            <a:gdLst/>
            <a:ahLst/>
            <a:cxnLst/>
            <a:rect l="l" t="t" r="r" b="b"/>
            <a:pathLst>
              <a:path w="76200" h="518160">
                <a:moveTo>
                  <a:pt x="31748" y="441833"/>
                </a:moveTo>
                <a:lnTo>
                  <a:pt x="0" y="442467"/>
                </a:lnTo>
                <a:lnTo>
                  <a:pt x="39624" y="517905"/>
                </a:lnTo>
                <a:lnTo>
                  <a:pt x="69741" y="454532"/>
                </a:lnTo>
                <a:lnTo>
                  <a:pt x="32003" y="454532"/>
                </a:lnTo>
                <a:lnTo>
                  <a:pt x="31748" y="441833"/>
                </a:lnTo>
                <a:close/>
              </a:path>
              <a:path w="76200" h="518160">
                <a:moveTo>
                  <a:pt x="44448" y="441579"/>
                </a:moveTo>
                <a:lnTo>
                  <a:pt x="31748" y="441833"/>
                </a:lnTo>
                <a:lnTo>
                  <a:pt x="32003" y="454532"/>
                </a:lnTo>
                <a:lnTo>
                  <a:pt x="44703" y="454278"/>
                </a:lnTo>
                <a:lnTo>
                  <a:pt x="44448" y="441579"/>
                </a:lnTo>
                <a:close/>
              </a:path>
              <a:path w="76200" h="518160">
                <a:moveTo>
                  <a:pt x="76200" y="440943"/>
                </a:moveTo>
                <a:lnTo>
                  <a:pt x="44448" y="441579"/>
                </a:lnTo>
                <a:lnTo>
                  <a:pt x="44703" y="454278"/>
                </a:lnTo>
                <a:lnTo>
                  <a:pt x="32003" y="454532"/>
                </a:lnTo>
                <a:lnTo>
                  <a:pt x="69741" y="454532"/>
                </a:lnTo>
                <a:lnTo>
                  <a:pt x="76200" y="440943"/>
                </a:lnTo>
                <a:close/>
              </a:path>
              <a:path w="76200" h="518160">
                <a:moveTo>
                  <a:pt x="35559" y="0"/>
                </a:moveTo>
                <a:lnTo>
                  <a:pt x="22859" y="253"/>
                </a:lnTo>
                <a:lnTo>
                  <a:pt x="31748" y="441833"/>
                </a:lnTo>
                <a:lnTo>
                  <a:pt x="44448" y="441579"/>
                </a:lnTo>
                <a:lnTo>
                  <a:pt x="35559" y="0"/>
                </a:lnTo>
                <a:close/>
              </a:path>
            </a:pathLst>
          </a:custGeom>
          <a:solidFill>
            <a:srgbClr val="4471C4"/>
          </a:solidFill>
        </p:spPr>
        <p:txBody>
          <a:bodyPr wrap="square" lIns="0" tIns="0" rIns="0" bIns="0" rtlCol="0"/>
          <a:lstStyle/>
          <a:p>
            <a:endParaRPr/>
          </a:p>
        </p:txBody>
      </p:sp>
      <p:sp>
        <p:nvSpPr>
          <p:cNvPr id="113" name="object 113"/>
          <p:cNvSpPr txBox="1"/>
          <p:nvPr/>
        </p:nvSpPr>
        <p:spPr>
          <a:xfrm>
            <a:off x="8272526" y="1959609"/>
            <a:ext cx="309245" cy="391160"/>
          </a:xfrm>
          <a:prstGeom prst="rect">
            <a:avLst/>
          </a:prstGeom>
        </p:spPr>
        <p:txBody>
          <a:bodyPr vert="horz" wrap="square" lIns="0" tIns="12700" rIns="0" bIns="0" rtlCol="0">
            <a:spAutoFit/>
          </a:bodyPr>
          <a:lstStyle/>
          <a:p>
            <a:pPr marR="5080">
              <a:lnSpc>
                <a:spcPct val="100000"/>
              </a:lnSpc>
              <a:spcBef>
                <a:spcPts val="100"/>
              </a:spcBef>
            </a:pPr>
            <a:r>
              <a:rPr sz="1200" b="1" spc="-25" dirty="0">
                <a:latin typeface="Calibri"/>
                <a:cs typeface="Calibri"/>
              </a:rPr>
              <a:t>Wr Data</a:t>
            </a:r>
            <a:endParaRPr sz="1200">
              <a:latin typeface="Calibri"/>
              <a:cs typeface="Calibri"/>
            </a:endParaRPr>
          </a:p>
        </p:txBody>
      </p:sp>
      <p:sp>
        <p:nvSpPr>
          <p:cNvPr id="114" name="object 114"/>
          <p:cNvSpPr txBox="1"/>
          <p:nvPr/>
        </p:nvSpPr>
        <p:spPr>
          <a:xfrm>
            <a:off x="7989189" y="1447546"/>
            <a:ext cx="14611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Write</a:t>
            </a:r>
            <a:r>
              <a:rPr sz="1200" b="1" spc="-45" dirty="0">
                <a:latin typeface="Calibri"/>
                <a:cs typeface="Calibri"/>
              </a:rPr>
              <a:t>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20" dirty="0">
                <a:latin typeface="Calibri"/>
                <a:cs typeface="Calibri"/>
              </a:rPr>
              <a:t> </a:t>
            </a:r>
            <a:r>
              <a:rPr sz="1200" b="1" dirty="0">
                <a:latin typeface="Calibri"/>
                <a:cs typeface="Calibri"/>
              </a:rPr>
              <a:t>Data</a:t>
            </a:r>
            <a:r>
              <a:rPr sz="1200" b="1" spc="-25" dirty="0">
                <a:latin typeface="Calibri"/>
                <a:cs typeface="Calibri"/>
              </a:rPr>
              <a:t> Mem</a:t>
            </a:r>
            <a:endParaRPr sz="1200">
              <a:latin typeface="Calibri"/>
              <a:cs typeface="Calibri"/>
            </a:endParaRPr>
          </a:p>
        </p:txBody>
      </p:sp>
      <p:grpSp>
        <p:nvGrpSpPr>
          <p:cNvPr id="115" name="object 115"/>
          <p:cNvGrpSpPr/>
          <p:nvPr/>
        </p:nvGrpSpPr>
        <p:grpSpPr>
          <a:xfrm>
            <a:off x="2192782" y="1607566"/>
            <a:ext cx="3535045" cy="2558415"/>
            <a:chOff x="2192782" y="1607566"/>
            <a:chExt cx="3535045" cy="2558415"/>
          </a:xfrm>
        </p:grpSpPr>
        <p:sp>
          <p:nvSpPr>
            <p:cNvPr id="116" name="object 116"/>
            <p:cNvSpPr/>
            <p:nvPr/>
          </p:nvSpPr>
          <p:spPr>
            <a:xfrm>
              <a:off x="3654552" y="1613916"/>
              <a:ext cx="2066925" cy="1080770"/>
            </a:xfrm>
            <a:custGeom>
              <a:avLst/>
              <a:gdLst/>
              <a:ahLst/>
              <a:cxnLst/>
              <a:rect l="l" t="t" r="r" b="b"/>
              <a:pathLst>
                <a:path w="2066925" h="1080770">
                  <a:moveTo>
                    <a:pt x="2066544" y="0"/>
                  </a:moveTo>
                  <a:lnTo>
                    <a:pt x="0" y="0"/>
                  </a:lnTo>
                  <a:lnTo>
                    <a:pt x="0" y="1080515"/>
                  </a:lnTo>
                  <a:lnTo>
                    <a:pt x="2066544" y="1080515"/>
                  </a:lnTo>
                  <a:lnTo>
                    <a:pt x="2066544" y="0"/>
                  </a:lnTo>
                  <a:close/>
                </a:path>
              </a:pathLst>
            </a:custGeom>
            <a:solidFill>
              <a:srgbClr val="44536A">
                <a:alpha val="56861"/>
              </a:srgbClr>
            </a:solidFill>
          </p:spPr>
          <p:txBody>
            <a:bodyPr wrap="square" lIns="0" tIns="0" rIns="0" bIns="0" rtlCol="0"/>
            <a:lstStyle/>
            <a:p>
              <a:endParaRPr/>
            </a:p>
          </p:txBody>
        </p:sp>
        <p:sp>
          <p:nvSpPr>
            <p:cNvPr id="117" name="object 117"/>
            <p:cNvSpPr/>
            <p:nvPr/>
          </p:nvSpPr>
          <p:spPr>
            <a:xfrm>
              <a:off x="3654552" y="1613916"/>
              <a:ext cx="2066925" cy="1080770"/>
            </a:xfrm>
            <a:custGeom>
              <a:avLst/>
              <a:gdLst/>
              <a:ahLst/>
              <a:cxnLst/>
              <a:rect l="l" t="t" r="r" b="b"/>
              <a:pathLst>
                <a:path w="2066925" h="1080770">
                  <a:moveTo>
                    <a:pt x="0" y="1080515"/>
                  </a:moveTo>
                  <a:lnTo>
                    <a:pt x="2066544" y="1080515"/>
                  </a:lnTo>
                  <a:lnTo>
                    <a:pt x="2066544" y="0"/>
                  </a:lnTo>
                  <a:lnTo>
                    <a:pt x="0" y="0"/>
                  </a:lnTo>
                  <a:lnTo>
                    <a:pt x="0" y="1080515"/>
                  </a:lnTo>
                  <a:close/>
                </a:path>
              </a:pathLst>
            </a:custGeom>
            <a:ln w="12700">
              <a:solidFill>
                <a:srgbClr val="2E528F"/>
              </a:solidFill>
            </a:ln>
          </p:spPr>
          <p:txBody>
            <a:bodyPr wrap="square" lIns="0" tIns="0" rIns="0" bIns="0" rtlCol="0"/>
            <a:lstStyle/>
            <a:p>
              <a:endParaRPr/>
            </a:p>
          </p:txBody>
        </p:sp>
        <p:sp>
          <p:nvSpPr>
            <p:cNvPr id="118" name="object 118"/>
            <p:cNvSpPr/>
            <p:nvPr/>
          </p:nvSpPr>
          <p:spPr>
            <a:xfrm>
              <a:off x="2199132" y="3576827"/>
              <a:ext cx="687705" cy="589280"/>
            </a:xfrm>
            <a:custGeom>
              <a:avLst/>
              <a:gdLst/>
              <a:ahLst/>
              <a:cxnLst/>
              <a:rect l="l" t="t" r="r" b="b"/>
              <a:pathLst>
                <a:path w="687705" h="589279">
                  <a:moveTo>
                    <a:pt x="88265" y="514223"/>
                  </a:moveTo>
                  <a:lnTo>
                    <a:pt x="56629" y="512965"/>
                  </a:lnTo>
                  <a:lnTo>
                    <a:pt x="69342" y="190754"/>
                  </a:lnTo>
                  <a:lnTo>
                    <a:pt x="56642" y="190246"/>
                  </a:lnTo>
                  <a:lnTo>
                    <a:pt x="43929" y="512457"/>
                  </a:lnTo>
                  <a:lnTo>
                    <a:pt x="12192" y="511175"/>
                  </a:lnTo>
                  <a:lnTo>
                    <a:pt x="47244" y="588899"/>
                  </a:lnTo>
                  <a:lnTo>
                    <a:pt x="81978" y="525653"/>
                  </a:lnTo>
                  <a:lnTo>
                    <a:pt x="88265" y="514223"/>
                  </a:lnTo>
                  <a:close/>
                </a:path>
                <a:path w="687705" h="589279">
                  <a:moveTo>
                    <a:pt x="687324" y="0"/>
                  </a:moveTo>
                  <a:lnTo>
                    <a:pt x="0" y="0"/>
                  </a:lnTo>
                  <a:lnTo>
                    <a:pt x="0" y="184404"/>
                  </a:lnTo>
                  <a:lnTo>
                    <a:pt x="687324" y="184404"/>
                  </a:lnTo>
                  <a:lnTo>
                    <a:pt x="687324" y="0"/>
                  </a:lnTo>
                  <a:close/>
                </a:path>
              </a:pathLst>
            </a:custGeom>
            <a:solidFill>
              <a:srgbClr val="4471C4"/>
            </a:solidFill>
          </p:spPr>
          <p:txBody>
            <a:bodyPr wrap="square" lIns="0" tIns="0" rIns="0" bIns="0" rtlCol="0"/>
            <a:lstStyle/>
            <a:p>
              <a:endParaRPr/>
            </a:p>
          </p:txBody>
        </p:sp>
        <p:sp>
          <p:nvSpPr>
            <p:cNvPr id="119" name="object 119"/>
            <p:cNvSpPr/>
            <p:nvPr/>
          </p:nvSpPr>
          <p:spPr>
            <a:xfrm>
              <a:off x="2199132" y="3576827"/>
              <a:ext cx="687705" cy="184785"/>
            </a:xfrm>
            <a:custGeom>
              <a:avLst/>
              <a:gdLst/>
              <a:ahLst/>
              <a:cxnLst/>
              <a:rect l="l" t="t" r="r" b="b"/>
              <a:pathLst>
                <a:path w="687705" h="184785">
                  <a:moveTo>
                    <a:pt x="0" y="184404"/>
                  </a:moveTo>
                  <a:lnTo>
                    <a:pt x="687324" y="184404"/>
                  </a:lnTo>
                  <a:lnTo>
                    <a:pt x="687324" y="0"/>
                  </a:lnTo>
                  <a:lnTo>
                    <a:pt x="0" y="0"/>
                  </a:lnTo>
                  <a:lnTo>
                    <a:pt x="0" y="184404"/>
                  </a:lnTo>
                  <a:close/>
                </a:path>
              </a:pathLst>
            </a:custGeom>
            <a:ln w="12700">
              <a:solidFill>
                <a:srgbClr val="2E528F"/>
              </a:solidFill>
            </a:ln>
          </p:spPr>
          <p:txBody>
            <a:bodyPr wrap="square" lIns="0" tIns="0" rIns="0" bIns="0" rtlCol="0"/>
            <a:lstStyle/>
            <a:p>
              <a:endParaRPr/>
            </a:p>
          </p:txBody>
        </p:sp>
      </p:grpSp>
      <p:sp>
        <p:nvSpPr>
          <p:cNvPr id="120" name="object 120"/>
          <p:cNvSpPr txBox="1"/>
          <p:nvPr/>
        </p:nvSpPr>
        <p:spPr>
          <a:xfrm>
            <a:off x="2272029" y="3722878"/>
            <a:ext cx="406400" cy="330200"/>
          </a:xfrm>
          <a:prstGeom prst="rect">
            <a:avLst/>
          </a:prstGeom>
        </p:spPr>
        <p:txBody>
          <a:bodyPr vert="horz" wrap="square" lIns="0" tIns="12065" rIns="0" bIns="0" rtlCol="0">
            <a:spAutoFit/>
          </a:bodyPr>
          <a:lstStyle/>
          <a:p>
            <a:pPr>
              <a:lnSpc>
                <a:spcPct val="100000"/>
              </a:lnSpc>
              <a:spcBef>
                <a:spcPts val="95"/>
              </a:spcBef>
            </a:pPr>
            <a:r>
              <a:rPr sz="1000" b="1" spc="-10" dirty="0">
                <a:latin typeface="Calibri"/>
                <a:cs typeface="Calibri"/>
              </a:rPr>
              <a:t>Control</a:t>
            </a:r>
            <a:endParaRPr sz="1000">
              <a:latin typeface="Calibri"/>
              <a:cs typeface="Calibri"/>
            </a:endParaRPr>
          </a:p>
          <a:p>
            <a:pPr>
              <a:lnSpc>
                <a:spcPct val="100000"/>
              </a:lnSpc>
            </a:pPr>
            <a:r>
              <a:rPr sz="1000" b="1" spc="-10" dirty="0">
                <a:latin typeface="Calibri"/>
                <a:cs typeface="Calibri"/>
              </a:rPr>
              <a:t>Signals</a:t>
            </a:r>
            <a:endParaRPr sz="1000">
              <a:latin typeface="Calibri"/>
              <a:cs typeface="Calibri"/>
            </a:endParaRPr>
          </a:p>
        </p:txBody>
      </p:sp>
      <p:sp>
        <p:nvSpPr>
          <p:cNvPr id="121" name="object 121"/>
          <p:cNvSpPr txBox="1"/>
          <p:nvPr/>
        </p:nvSpPr>
        <p:spPr>
          <a:xfrm>
            <a:off x="2971545" y="3236721"/>
            <a:ext cx="342265"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Read</a:t>
            </a:r>
            <a:endParaRPr sz="1200">
              <a:latin typeface="Calibri"/>
              <a:cs typeface="Calibri"/>
            </a:endParaRPr>
          </a:p>
        </p:txBody>
      </p:sp>
      <p:sp>
        <p:nvSpPr>
          <p:cNvPr id="122" name="object 122"/>
          <p:cNvSpPr txBox="1"/>
          <p:nvPr/>
        </p:nvSpPr>
        <p:spPr>
          <a:xfrm>
            <a:off x="2971545" y="3347973"/>
            <a:ext cx="826769" cy="299720"/>
          </a:xfrm>
          <a:prstGeom prst="rect">
            <a:avLst/>
          </a:prstGeom>
        </p:spPr>
        <p:txBody>
          <a:bodyPr vert="horz" wrap="square" lIns="0" tIns="12700" rIns="0" bIns="0" rtlCol="0">
            <a:spAutoFit/>
          </a:bodyPr>
          <a:lstStyle/>
          <a:p>
            <a:pPr marL="12700">
              <a:lnSpc>
                <a:spcPct val="100000"/>
              </a:lnSpc>
              <a:spcBef>
                <a:spcPts val="100"/>
              </a:spcBef>
            </a:pPr>
            <a:r>
              <a:rPr sz="1800" b="1" baseline="2314" dirty="0">
                <a:latin typeface="Calibri"/>
                <a:cs typeface="Calibri"/>
              </a:rPr>
              <a:t>Register</a:t>
            </a:r>
            <a:r>
              <a:rPr sz="1800" b="1" spc="187" baseline="2314" dirty="0">
                <a:latin typeface="Calibri"/>
                <a:cs typeface="Calibri"/>
              </a:rPr>
              <a:t> </a:t>
            </a:r>
            <a:r>
              <a:rPr sz="1800" spc="-25" dirty="0">
                <a:solidFill>
                  <a:srgbClr val="FFFFFF"/>
                </a:solidFill>
                <a:latin typeface="Calibri"/>
                <a:cs typeface="Calibri"/>
              </a:rPr>
              <a:t>EX</a:t>
            </a:r>
            <a:endParaRPr sz="1800">
              <a:latin typeface="Calibri"/>
              <a:cs typeface="Calibri"/>
            </a:endParaRPr>
          </a:p>
        </p:txBody>
      </p:sp>
      <p:sp>
        <p:nvSpPr>
          <p:cNvPr id="123" name="object 123"/>
          <p:cNvSpPr txBox="1"/>
          <p:nvPr/>
        </p:nvSpPr>
        <p:spPr>
          <a:xfrm>
            <a:off x="2971545" y="3602863"/>
            <a:ext cx="38036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A</a:t>
            </a:r>
            <a:r>
              <a:rPr sz="1200" b="1" spc="-5" dirty="0">
                <a:latin typeface="Calibri"/>
                <a:cs typeface="Calibri"/>
              </a:rPr>
              <a:t> </a:t>
            </a:r>
            <a:r>
              <a:rPr sz="1200" b="1" dirty="0">
                <a:latin typeface="Calibri"/>
                <a:cs typeface="Calibri"/>
              </a:rPr>
              <a:t>&amp;</a:t>
            </a:r>
            <a:r>
              <a:rPr sz="1200" b="1" spc="10" dirty="0">
                <a:latin typeface="Calibri"/>
                <a:cs typeface="Calibri"/>
              </a:rPr>
              <a:t> </a:t>
            </a:r>
            <a:r>
              <a:rPr sz="1200" b="1" spc="-50" dirty="0">
                <a:latin typeface="Calibri"/>
                <a:cs typeface="Calibri"/>
              </a:rPr>
              <a:t>B</a:t>
            </a:r>
            <a:endParaRPr sz="1200">
              <a:latin typeface="Calibri"/>
              <a:cs typeface="Calibri"/>
            </a:endParaRPr>
          </a:p>
        </p:txBody>
      </p:sp>
      <p:sp>
        <p:nvSpPr>
          <p:cNvPr id="124" name="object 124"/>
          <p:cNvSpPr txBox="1"/>
          <p:nvPr/>
        </p:nvSpPr>
        <p:spPr>
          <a:xfrm>
            <a:off x="2984245" y="3785742"/>
            <a:ext cx="391795" cy="208279"/>
          </a:xfrm>
          <a:prstGeom prst="rect">
            <a:avLst/>
          </a:prstGeom>
        </p:spPr>
        <p:txBody>
          <a:bodyPr vert="horz" wrap="square" lIns="0" tIns="12700" rIns="0" bIns="0" rtlCol="0">
            <a:spAutoFit/>
          </a:bodyPr>
          <a:lstStyle/>
          <a:p>
            <a:pPr>
              <a:lnSpc>
                <a:spcPct val="100000"/>
              </a:lnSpc>
              <a:spcBef>
                <a:spcPts val="100"/>
              </a:spcBef>
            </a:pPr>
            <a:r>
              <a:rPr sz="1200" b="1" spc="-10" dirty="0">
                <a:latin typeface="Calibri"/>
                <a:cs typeface="Calibri"/>
              </a:rPr>
              <a:t>Select</a:t>
            </a:r>
            <a:endParaRPr sz="1200">
              <a:latin typeface="Calibri"/>
              <a:cs typeface="Calibri"/>
            </a:endParaRPr>
          </a:p>
        </p:txBody>
      </p:sp>
      <p:grpSp>
        <p:nvGrpSpPr>
          <p:cNvPr id="125" name="object 125"/>
          <p:cNvGrpSpPr/>
          <p:nvPr/>
        </p:nvGrpSpPr>
        <p:grpSpPr>
          <a:xfrm>
            <a:off x="2820923" y="758698"/>
            <a:ext cx="4478020" cy="3223260"/>
            <a:chOff x="2820923" y="758698"/>
            <a:chExt cx="4478020" cy="3223260"/>
          </a:xfrm>
        </p:grpSpPr>
        <p:sp>
          <p:nvSpPr>
            <p:cNvPr id="126" name="object 126"/>
            <p:cNvSpPr/>
            <p:nvPr/>
          </p:nvSpPr>
          <p:spPr>
            <a:xfrm>
              <a:off x="2820923" y="3663442"/>
              <a:ext cx="300990" cy="318135"/>
            </a:xfrm>
            <a:custGeom>
              <a:avLst/>
              <a:gdLst/>
              <a:ahLst/>
              <a:cxnLst/>
              <a:rect l="l" t="t" r="r" b="b"/>
              <a:pathLst>
                <a:path w="300989" h="318135">
                  <a:moveTo>
                    <a:pt x="31750" y="241934"/>
                  </a:moveTo>
                  <a:lnTo>
                    <a:pt x="0" y="241934"/>
                  </a:lnTo>
                  <a:lnTo>
                    <a:pt x="38100" y="318134"/>
                  </a:lnTo>
                  <a:lnTo>
                    <a:pt x="69850" y="254634"/>
                  </a:lnTo>
                  <a:lnTo>
                    <a:pt x="31750" y="254634"/>
                  </a:lnTo>
                  <a:lnTo>
                    <a:pt x="31750" y="241934"/>
                  </a:lnTo>
                  <a:close/>
                </a:path>
                <a:path w="300989" h="318135">
                  <a:moveTo>
                    <a:pt x="287908" y="202056"/>
                  </a:moveTo>
                  <a:lnTo>
                    <a:pt x="31750" y="202056"/>
                  </a:lnTo>
                  <a:lnTo>
                    <a:pt x="31750" y="254634"/>
                  </a:lnTo>
                  <a:lnTo>
                    <a:pt x="44450" y="254634"/>
                  </a:lnTo>
                  <a:lnTo>
                    <a:pt x="44450" y="214756"/>
                  </a:lnTo>
                  <a:lnTo>
                    <a:pt x="38100" y="214756"/>
                  </a:lnTo>
                  <a:lnTo>
                    <a:pt x="44450" y="208406"/>
                  </a:lnTo>
                  <a:lnTo>
                    <a:pt x="287908" y="208406"/>
                  </a:lnTo>
                  <a:lnTo>
                    <a:pt x="287908" y="202056"/>
                  </a:lnTo>
                  <a:close/>
                </a:path>
                <a:path w="300989" h="318135">
                  <a:moveTo>
                    <a:pt x="76200" y="241934"/>
                  </a:moveTo>
                  <a:lnTo>
                    <a:pt x="44450" y="241934"/>
                  </a:lnTo>
                  <a:lnTo>
                    <a:pt x="44450" y="254634"/>
                  </a:lnTo>
                  <a:lnTo>
                    <a:pt x="69850" y="254634"/>
                  </a:lnTo>
                  <a:lnTo>
                    <a:pt x="76200" y="241934"/>
                  </a:lnTo>
                  <a:close/>
                </a:path>
                <a:path w="300989" h="318135">
                  <a:moveTo>
                    <a:pt x="44450" y="208406"/>
                  </a:moveTo>
                  <a:lnTo>
                    <a:pt x="38100" y="214756"/>
                  </a:lnTo>
                  <a:lnTo>
                    <a:pt x="44450" y="214756"/>
                  </a:lnTo>
                  <a:lnTo>
                    <a:pt x="44450" y="208406"/>
                  </a:lnTo>
                  <a:close/>
                </a:path>
                <a:path w="300989" h="318135">
                  <a:moveTo>
                    <a:pt x="300608" y="202056"/>
                  </a:moveTo>
                  <a:lnTo>
                    <a:pt x="294258" y="202056"/>
                  </a:lnTo>
                  <a:lnTo>
                    <a:pt x="287908" y="208406"/>
                  </a:lnTo>
                  <a:lnTo>
                    <a:pt x="44450" y="208406"/>
                  </a:lnTo>
                  <a:lnTo>
                    <a:pt x="44450" y="214756"/>
                  </a:lnTo>
                  <a:lnTo>
                    <a:pt x="300608" y="214756"/>
                  </a:lnTo>
                  <a:lnTo>
                    <a:pt x="300608" y="202056"/>
                  </a:lnTo>
                  <a:close/>
                </a:path>
                <a:path w="300989" h="318135">
                  <a:moveTo>
                    <a:pt x="287908" y="6349"/>
                  </a:moveTo>
                  <a:lnTo>
                    <a:pt x="287908" y="208406"/>
                  </a:lnTo>
                  <a:lnTo>
                    <a:pt x="294258" y="202056"/>
                  </a:lnTo>
                  <a:lnTo>
                    <a:pt x="300608" y="202056"/>
                  </a:lnTo>
                  <a:lnTo>
                    <a:pt x="300608" y="12699"/>
                  </a:lnTo>
                  <a:lnTo>
                    <a:pt x="294258" y="12699"/>
                  </a:lnTo>
                  <a:lnTo>
                    <a:pt x="287908" y="6349"/>
                  </a:lnTo>
                  <a:close/>
                </a:path>
                <a:path w="300989" h="318135">
                  <a:moveTo>
                    <a:pt x="300608" y="0"/>
                  </a:moveTo>
                  <a:lnTo>
                    <a:pt x="65658" y="0"/>
                  </a:lnTo>
                  <a:lnTo>
                    <a:pt x="65658" y="12699"/>
                  </a:lnTo>
                  <a:lnTo>
                    <a:pt x="287908" y="12699"/>
                  </a:lnTo>
                  <a:lnTo>
                    <a:pt x="287908" y="6349"/>
                  </a:lnTo>
                  <a:lnTo>
                    <a:pt x="300608" y="6349"/>
                  </a:lnTo>
                  <a:lnTo>
                    <a:pt x="300608" y="0"/>
                  </a:lnTo>
                  <a:close/>
                </a:path>
                <a:path w="300989" h="318135">
                  <a:moveTo>
                    <a:pt x="300608" y="6349"/>
                  </a:moveTo>
                  <a:lnTo>
                    <a:pt x="287908" y="6349"/>
                  </a:lnTo>
                  <a:lnTo>
                    <a:pt x="294258" y="12699"/>
                  </a:lnTo>
                  <a:lnTo>
                    <a:pt x="300608" y="12699"/>
                  </a:lnTo>
                  <a:lnTo>
                    <a:pt x="300608" y="6349"/>
                  </a:lnTo>
                  <a:close/>
                </a:path>
              </a:pathLst>
            </a:custGeom>
            <a:solidFill>
              <a:srgbClr val="4471C4"/>
            </a:solidFill>
          </p:spPr>
          <p:txBody>
            <a:bodyPr wrap="square" lIns="0" tIns="0" rIns="0" bIns="0" rtlCol="0"/>
            <a:lstStyle/>
            <a:p>
              <a:endParaRPr/>
            </a:p>
          </p:txBody>
        </p:sp>
        <p:sp>
          <p:nvSpPr>
            <p:cNvPr id="127" name="object 127"/>
            <p:cNvSpPr/>
            <p:nvPr/>
          </p:nvSpPr>
          <p:spPr>
            <a:xfrm>
              <a:off x="4878323" y="765048"/>
              <a:ext cx="2414270" cy="248920"/>
            </a:xfrm>
            <a:custGeom>
              <a:avLst/>
              <a:gdLst/>
              <a:ahLst/>
              <a:cxnLst/>
              <a:rect l="l" t="t" r="r" b="b"/>
              <a:pathLst>
                <a:path w="2414270" h="248919">
                  <a:moveTo>
                    <a:pt x="2414016" y="0"/>
                  </a:moveTo>
                  <a:lnTo>
                    <a:pt x="0" y="0"/>
                  </a:lnTo>
                  <a:lnTo>
                    <a:pt x="0" y="248412"/>
                  </a:lnTo>
                  <a:lnTo>
                    <a:pt x="2414016" y="248412"/>
                  </a:lnTo>
                  <a:lnTo>
                    <a:pt x="2414016" y="0"/>
                  </a:lnTo>
                  <a:close/>
                </a:path>
              </a:pathLst>
            </a:custGeom>
            <a:solidFill>
              <a:srgbClr val="44536A">
                <a:alpha val="56861"/>
              </a:srgbClr>
            </a:solidFill>
          </p:spPr>
          <p:txBody>
            <a:bodyPr wrap="square" lIns="0" tIns="0" rIns="0" bIns="0" rtlCol="0"/>
            <a:lstStyle/>
            <a:p>
              <a:endParaRPr/>
            </a:p>
          </p:txBody>
        </p:sp>
        <p:sp>
          <p:nvSpPr>
            <p:cNvPr id="128" name="object 128"/>
            <p:cNvSpPr/>
            <p:nvPr/>
          </p:nvSpPr>
          <p:spPr>
            <a:xfrm>
              <a:off x="4878323" y="765048"/>
              <a:ext cx="2414270" cy="248920"/>
            </a:xfrm>
            <a:custGeom>
              <a:avLst/>
              <a:gdLst/>
              <a:ahLst/>
              <a:cxnLst/>
              <a:rect l="l" t="t" r="r" b="b"/>
              <a:pathLst>
                <a:path w="2414270" h="248919">
                  <a:moveTo>
                    <a:pt x="0" y="248412"/>
                  </a:moveTo>
                  <a:lnTo>
                    <a:pt x="2414016" y="248412"/>
                  </a:lnTo>
                  <a:lnTo>
                    <a:pt x="2414016" y="0"/>
                  </a:lnTo>
                  <a:lnTo>
                    <a:pt x="0" y="0"/>
                  </a:lnTo>
                  <a:lnTo>
                    <a:pt x="0" y="248412"/>
                  </a:lnTo>
                  <a:close/>
                </a:path>
              </a:pathLst>
            </a:custGeom>
            <a:ln w="12700">
              <a:solidFill>
                <a:srgbClr val="2E528F"/>
              </a:solidFill>
            </a:ln>
          </p:spPr>
          <p:txBody>
            <a:bodyPr wrap="square" lIns="0" tIns="0" rIns="0" bIns="0" rtlCol="0"/>
            <a:lstStyle/>
            <a:p>
              <a:endParaRPr/>
            </a:p>
          </p:txBody>
        </p:sp>
      </p:grpSp>
      <p:sp>
        <p:nvSpPr>
          <p:cNvPr id="129" name="object 129"/>
          <p:cNvSpPr txBox="1">
            <a:spLocks noGrp="1"/>
          </p:cNvSpPr>
          <p:nvPr>
            <p:ph type="title"/>
          </p:nvPr>
        </p:nvSpPr>
        <p:spPr>
          <a:xfrm>
            <a:off x="7450073" y="121158"/>
            <a:ext cx="4274185" cy="1123315"/>
          </a:xfrm>
          <a:prstGeom prst="rect">
            <a:avLst/>
          </a:prstGeom>
        </p:spPr>
        <p:txBody>
          <a:bodyPr vert="horz" wrap="square" lIns="0" tIns="12700" rIns="0" bIns="0" rtlCol="0">
            <a:spAutoFit/>
          </a:bodyPr>
          <a:lstStyle/>
          <a:p>
            <a:pPr marL="12700" marR="5080">
              <a:lnSpc>
                <a:spcPct val="100000"/>
              </a:lnSpc>
              <a:spcBef>
                <a:spcPts val="100"/>
              </a:spcBef>
            </a:pPr>
            <a:r>
              <a:rPr sz="2400" b="1" dirty="0">
                <a:latin typeface="Calibri"/>
                <a:cs typeface="Calibri"/>
              </a:rPr>
              <a:t>Proposal:</a:t>
            </a:r>
            <a:r>
              <a:rPr sz="2400" b="1" spc="-50" dirty="0">
                <a:latin typeface="Calibri"/>
                <a:cs typeface="Calibri"/>
              </a:rPr>
              <a:t> </a:t>
            </a:r>
            <a:r>
              <a:rPr sz="2400" b="0" dirty="0">
                <a:latin typeface="Calibri"/>
                <a:cs typeface="Calibri"/>
              </a:rPr>
              <a:t>Resolve</a:t>
            </a:r>
            <a:r>
              <a:rPr sz="2400" b="0" spc="-45" dirty="0">
                <a:latin typeface="Calibri"/>
                <a:cs typeface="Calibri"/>
              </a:rPr>
              <a:t> </a:t>
            </a:r>
            <a:r>
              <a:rPr sz="2400" b="0" dirty="0">
                <a:latin typeface="Calibri"/>
                <a:cs typeface="Calibri"/>
              </a:rPr>
              <a:t>the</a:t>
            </a:r>
            <a:r>
              <a:rPr sz="2400" b="0" spc="-30" dirty="0">
                <a:latin typeface="Calibri"/>
                <a:cs typeface="Calibri"/>
              </a:rPr>
              <a:t> </a:t>
            </a:r>
            <a:r>
              <a:rPr sz="2400" b="0" spc="-10" dirty="0">
                <a:latin typeface="Calibri"/>
                <a:cs typeface="Calibri"/>
              </a:rPr>
              <a:t>branch </a:t>
            </a:r>
            <a:r>
              <a:rPr sz="2400" b="0" dirty="0">
                <a:latin typeface="Calibri"/>
                <a:cs typeface="Calibri"/>
              </a:rPr>
              <a:t>target</a:t>
            </a:r>
            <a:r>
              <a:rPr sz="2400" b="0" spc="-85" dirty="0">
                <a:latin typeface="Calibri"/>
                <a:cs typeface="Calibri"/>
              </a:rPr>
              <a:t> </a:t>
            </a:r>
            <a:r>
              <a:rPr sz="2400" b="0" dirty="0">
                <a:latin typeface="Calibri"/>
                <a:cs typeface="Calibri"/>
              </a:rPr>
              <a:t>and</a:t>
            </a:r>
            <a:r>
              <a:rPr sz="2400" b="0" spc="-65" dirty="0">
                <a:latin typeface="Calibri"/>
                <a:cs typeface="Calibri"/>
              </a:rPr>
              <a:t> </a:t>
            </a:r>
            <a:r>
              <a:rPr sz="2400" b="0" dirty="0">
                <a:latin typeface="Calibri"/>
                <a:cs typeface="Calibri"/>
              </a:rPr>
              <a:t>branch</a:t>
            </a:r>
            <a:r>
              <a:rPr sz="2400" b="0" spc="-80" dirty="0">
                <a:latin typeface="Calibri"/>
                <a:cs typeface="Calibri"/>
              </a:rPr>
              <a:t> </a:t>
            </a:r>
            <a:r>
              <a:rPr sz="2400" b="0" dirty="0">
                <a:latin typeface="Calibri"/>
                <a:cs typeface="Calibri"/>
              </a:rPr>
              <a:t>taken/not</a:t>
            </a:r>
            <a:r>
              <a:rPr sz="2400" b="0" spc="-85" dirty="0">
                <a:latin typeface="Calibri"/>
                <a:cs typeface="Calibri"/>
              </a:rPr>
              <a:t> </a:t>
            </a:r>
            <a:r>
              <a:rPr sz="2400" b="0" spc="-20" dirty="0">
                <a:latin typeface="Calibri"/>
                <a:cs typeface="Calibri"/>
              </a:rPr>
              <a:t>taken </a:t>
            </a:r>
            <a:r>
              <a:rPr sz="2400" b="0" dirty="0">
                <a:latin typeface="Calibri"/>
                <a:cs typeface="Calibri"/>
              </a:rPr>
              <a:t>outcome</a:t>
            </a:r>
            <a:r>
              <a:rPr sz="2400" b="0" spc="-40" dirty="0">
                <a:latin typeface="Calibri"/>
                <a:cs typeface="Calibri"/>
              </a:rPr>
              <a:t> </a:t>
            </a:r>
            <a:r>
              <a:rPr sz="2400" b="0" dirty="0">
                <a:latin typeface="Calibri"/>
                <a:cs typeface="Calibri"/>
              </a:rPr>
              <a:t>earlier</a:t>
            </a:r>
            <a:r>
              <a:rPr sz="2400" b="0" spc="-30" dirty="0">
                <a:latin typeface="Calibri"/>
                <a:cs typeface="Calibri"/>
              </a:rPr>
              <a:t> </a:t>
            </a:r>
            <a:r>
              <a:rPr sz="2400" b="0" dirty="0">
                <a:latin typeface="Calibri"/>
                <a:cs typeface="Calibri"/>
              </a:rPr>
              <a:t>than</a:t>
            </a:r>
            <a:r>
              <a:rPr sz="2400" b="0" spc="-40" dirty="0">
                <a:latin typeface="Calibri"/>
                <a:cs typeface="Calibri"/>
              </a:rPr>
              <a:t> </a:t>
            </a:r>
            <a:r>
              <a:rPr sz="2400" b="0" dirty="0">
                <a:latin typeface="Calibri"/>
                <a:cs typeface="Calibri"/>
              </a:rPr>
              <a:t>beq</a:t>
            </a:r>
            <a:r>
              <a:rPr sz="2400" b="0" spc="-5" dirty="0">
                <a:latin typeface="Calibri"/>
                <a:cs typeface="Calibri"/>
              </a:rPr>
              <a:t> </a:t>
            </a:r>
            <a:r>
              <a:rPr sz="2400" b="0" dirty="0">
                <a:latin typeface="Calibri"/>
                <a:cs typeface="Calibri"/>
              </a:rPr>
              <a:t>in</a:t>
            </a:r>
            <a:r>
              <a:rPr sz="2400" b="0" spc="-35" dirty="0">
                <a:latin typeface="Calibri"/>
                <a:cs typeface="Calibri"/>
              </a:rPr>
              <a:t> </a:t>
            </a:r>
            <a:r>
              <a:rPr sz="2400" b="0" spc="-20" dirty="0">
                <a:latin typeface="Calibri"/>
                <a:cs typeface="Calibri"/>
              </a:rPr>
              <a:t>Mem.</a:t>
            </a:r>
            <a:endParaRPr sz="2400">
              <a:latin typeface="Calibri"/>
              <a:cs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79831" y="1708404"/>
            <a:ext cx="6015990" cy="3627120"/>
            <a:chOff x="179831" y="1708404"/>
            <a:chExt cx="6015990" cy="3627120"/>
          </a:xfrm>
        </p:grpSpPr>
        <p:sp>
          <p:nvSpPr>
            <p:cNvPr id="3" name="object 3"/>
            <p:cNvSpPr/>
            <p:nvPr/>
          </p:nvSpPr>
          <p:spPr>
            <a:xfrm>
              <a:off x="198881" y="1727454"/>
              <a:ext cx="1663064" cy="3589020"/>
            </a:xfrm>
            <a:custGeom>
              <a:avLst/>
              <a:gdLst/>
              <a:ahLst/>
              <a:cxnLst/>
              <a:rect l="l" t="t" r="r" b="b"/>
              <a:pathLst>
                <a:path w="1663064" h="3589020">
                  <a:moveTo>
                    <a:pt x="0" y="3589020"/>
                  </a:moveTo>
                  <a:lnTo>
                    <a:pt x="1662683" y="3589020"/>
                  </a:lnTo>
                  <a:lnTo>
                    <a:pt x="1662683" y="0"/>
                  </a:lnTo>
                  <a:lnTo>
                    <a:pt x="0" y="0"/>
                  </a:lnTo>
                  <a:lnTo>
                    <a:pt x="0" y="3589020"/>
                  </a:lnTo>
                  <a:close/>
                </a:path>
              </a:pathLst>
            </a:custGeom>
            <a:ln w="38100">
              <a:solidFill>
                <a:srgbClr val="2E528F"/>
              </a:solidFill>
            </a:ln>
          </p:spPr>
          <p:txBody>
            <a:bodyPr wrap="square" lIns="0" tIns="0" rIns="0" bIns="0" rtlCol="0"/>
            <a:lstStyle/>
            <a:p>
              <a:endParaRPr/>
            </a:p>
          </p:txBody>
        </p:sp>
        <p:sp>
          <p:nvSpPr>
            <p:cNvPr id="4" name="object 4"/>
            <p:cNvSpPr/>
            <p:nvPr/>
          </p:nvSpPr>
          <p:spPr>
            <a:xfrm>
              <a:off x="4867655" y="3899916"/>
              <a:ext cx="1321435" cy="433070"/>
            </a:xfrm>
            <a:custGeom>
              <a:avLst/>
              <a:gdLst/>
              <a:ahLst/>
              <a:cxnLst/>
              <a:rect l="l" t="t" r="r" b="b"/>
              <a:pathLst>
                <a:path w="1321435" h="433070">
                  <a:moveTo>
                    <a:pt x="1321308" y="0"/>
                  </a:moveTo>
                  <a:lnTo>
                    <a:pt x="0" y="0"/>
                  </a:lnTo>
                  <a:lnTo>
                    <a:pt x="264287" y="432815"/>
                  </a:lnTo>
                  <a:lnTo>
                    <a:pt x="1057021" y="432815"/>
                  </a:lnTo>
                  <a:lnTo>
                    <a:pt x="1321308" y="0"/>
                  </a:lnTo>
                  <a:close/>
                </a:path>
              </a:pathLst>
            </a:custGeom>
            <a:solidFill>
              <a:srgbClr val="4471C4"/>
            </a:solidFill>
          </p:spPr>
          <p:txBody>
            <a:bodyPr wrap="square" lIns="0" tIns="0" rIns="0" bIns="0" rtlCol="0"/>
            <a:lstStyle/>
            <a:p>
              <a:endParaRPr/>
            </a:p>
          </p:txBody>
        </p:sp>
        <p:sp>
          <p:nvSpPr>
            <p:cNvPr id="5" name="object 5"/>
            <p:cNvSpPr/>
            <p:nvPr/>
          </p:nvSpPr>
          <p:spPr>
            <a:xfrm>
              <a:off x="4867655" y="3899916"/>
              <a:ext cx="1321435" cy="433070"/>
            </a:xfrm>
            <a:custGeom>
              <a:avLst/>
              <a:gdLst/>
              <a:ahLst/>
              <a:cxnLst/>
              <a:rect l="l" t="t" r="r" b="b"/>
              <a:pathLst>
                <a:path w="1321435" h="433070">
                  <a:moveTo>
                    <a:pt x="0" y="0"/>
                  </a:moveTo>
                  <a:lnTo>
                    <a:pt x="1321308" y="0"/>
                  </a:lnTo>
                  <a:lnTo>
                    <a:pt x="1057021" y="432815"/>
                  </a:lnTo>
                  <a:lnTo>
                    <a:pt x="264287" y="432815"/>
                  </a:lnTo>
                  <a:lnTo>
                    <a:pt x="0" y="0"/>
                  </a:lnTo>
                  <a:close/>
                </a:path>
              </a:pathLst>
            </a:custGeom>
            <a:ln w="12700">
              <a:solidFill>
                <a:srgbClr val="2E528F"/>
              </a:solidFill>
            </a:ln>
          </p:spPr>
          <p:txBody>
            <a:bodyPr wrap="square" lIns="0" tIns="0" rIns="0" bIns="0" rtlCol="0"/>
            <a:lstStyle/>
            <a:p>
              <a:endParaRPr/>
            </a:p>
          </p:txBody>
        </p:sp>
        <p:sp>
          <p:nvSpPr>
            <p:cNvPr id="6" name="object 6"/>
            <p:cNvSpPr/>
            <p:nvPr/>
          </p:nvSpPr>
          <p:spPr>
            <a:xfrm>
              <a:off x="5362955" y="3899916"/>
              <a:ext cx="323215" cy="151130"/>
            </a:xfrm>
            <a:custGeom>
              <a:avLst/>
              <a:gdLst/>
              <a:ahLst/>
              <a:cxnLst/>
              <a:rect l="l" t="t" r="r" b="b"/>
              <a:pathLst>
                <a:path w="323214" h="151129">
                  <a:moveTo>
                    <a:pt x="323088" y="0"/>
                  </a:moveTo>
                  <a:lnTo>
                    <a:pt x="0" y="0"/>
                  </a:lnTo>
                  <a:lnTo>
                    <a:pt x="161544" y="150875"/>
                  </a:lnTo>
                  <a:lnTo>
                    <a:pt x="323088" y="0"/>
                  </a:lnTo>
                  <a:close/>
                </a:path>
              </a:pathLst>
            </a:custGeom>
            <a:solidFill>
              <a:srgbClr val="FFFFFF"/>
            </a:solidFill>
          </p:spPr>
          <p:txBody>
            <a:bodyPr wrap="square" lIns="0" tIns="0" rIns="0" bIns="0" rtlCol="0"/>
            <a:lstStyle/>
            <a:p>
              <a:endParaRPr/>
            </a:p>
          </p:txBody>
        </p:sp>
        <p:sp>
          <p:nvSpPr>
            <p:cNvPr id="7" name="object 7"/>
            <p:cNvSpPr/>
            <p:nvPr/>
          </p:nvSpPr>
          <p:spPr>
            <a:xfrm>
              <a:off x="5362955" y="3899916"/>
              <a:ext cx="323215" cy="151130"/>
            </a:xfrm>
            <a:custGeom>
              <a:avLst/>
              <a:gdLst/>
              <a:ahLst/>
              <a:cxnLst/>
              <a:rect l="l" t="t" r="r" b="b"/>
              <a:pathLst>
                <a:path w="323214" h="151129">
                  <a:moveTo>
                    <a:pt x="323088" y="0"/>
                  </a:moveTo>
                  <a:lnTo>
                    <a:pt x="161544" y="150875"/>
                  </a:lnTo>
                  <a:lnTo>
                    <a:pt x="0" y="0"/>
                  </a:lnTo>
                  <a:lnTo>
                    <a:pt x="323088" y="0"/>
                  </a:lnTo>
                  <a:close/>
                </a:path>
              </a:pathLst>
            </a:custGeom>
            <a:ln w="12699">
              <a:solidFill>
                <a:srgbClr val="FFFFFF"/>
              </a:solidFill>
            </a:ln>
          </p:spPr>
          <p:txBody>
            <a:bodyPr wrap="square" lIns="0" tIns="0" rIns="0" bIns="0" rtlCol="0"/>
            <a:lstStyle/>
            <a:p>
              <a:endParaRPr/>
            </a:p>
          </p:txBody>
        </p:sp>
        <p:sp>
          <p:nvSpPr>
            <p:cNvPr id="8" name="object 8"/>
            <p:cNvSpPr/>
            <p:nvPr/>
          </p:nvSpPr>
          <p:spPr>
            <a:xfrm>
              <a:off x="3912108" y="4125849"/>
              <a:ext cx="1116965" cy="76200"/>
            </a:xfrm>
            <a:custGeom>
              <a:avLst/>
              <a:gdLst/>
              <a:ahLst/>
              <a:cxnLst/>
              <a:rect l="l" t="t" r="r" b="b"/>
              <a:pathLst>
                <a:path w="1116964" h="76200">
                  <a:moveTo>
                    <a:pt x="1104248" y="31623"/>
                  </a:moveTo>
                  <a:lnTo>
                    <a:pt x="1053083" y="31623"/>
                  </a:lnTo>
                  <a:lnTo>
                    <a:pt x="1053211" y="44323"/>
                  </a:lnTo>
                  <a:lnTo>
                    <a:pt x="1040478" y="44384"/>
                  </a:lnTo>
                  <a:lnTo>
                    <a:pt x="1040638" y="76200"/>
                  </a:lnTo>
                  <a:lnTo>
                    <a:pt x="1116583" y="37718"/>
                  </a:lnTo>
                  <a:lnTo>
                    <a:pt x="1104248" y="31623"/>
                  </a:lnTo>
                  <a:close/>
                </a:path>
                <a:path w="1116964" h="76200">
                  <a:moveTo>
                    <a:pt x="1040415" y="31684"/>
                  </a:moveTo>
                  <a:lnTo>
                    <a:pt x="0" y="36702"/>
                  </a:lnTo>
                  <a:lnTo>
                    <a:pt x="0" y="49402"/>
                  </a:lnTo>
                  <a:lnTo>
                    <a:pt x="1040478" y="44384"/>
                  </a:lnTo>
                  <a:lnTo>
                    <a:pt x="1040415" y="31684"/>
                  </a:lnTo>
                  <a:close/>
                </a:path>
                <a:path w="1116964" h="76200">
                  <a:moveTo>
                    <a:pt x="1053083" y="31623"/>
                  </a:moveTo>
                  <a:lnTo>
                    <a:pt x="1040415" y="31684"/>
                  </a:lnTo>
                  <a:lnTo>
                    <a:pt x="1040478" y="44384"/>
                  </a:lnTo>
                  <a:lnTo>
                    <a:pt x="1053211" y="44323"/>
                  </a:lnTo>
                  <a:lnTo>
                    <a:pt x="1053083" y="31623"/>
                  </a:lnTo>
                  <a:close/>
                </a:path>
                <a:path w="1116964" h="76200">
                  <a:moveTo>
                    <a:pt x="1040256" y="0"/>
                  </a:moveTo>
                  <a:lnTo>
                    <a:pt x="1040415" y="31684"/>
                  </a:lnTo>
                  <a:lnTo>
                    <a:pt x="1104248" y="31623"/>
                  </a:lnTo>
                  <a:lnTo>
                    <a:pt x="1040256" y="0"/>
                  </a:lnTo>
                  <a:close/>
                </a:path>
              </a:pathLst>
            </a:custGeom>
            <a:solidFill>
              <a:srgbClr val="4471C4"/>
            </a:solidFill>
          </p:spPr>
          <p:txBody>
            <a:bodyPr wrap="square" lIns="0" tIns="0" rIns="0" bIns="0" rtlCol="0"/>
            <a:lstStyle/>
            <a:p>
              <a:endParaRPr/>
            </a:p>
          </p:txBody>
        </p:sp>
      </p:grpSp>
      <p:sp>
        <p:nvSpPr>
          <p:cNvPr id="9" name="object 9"/>
          <p:cNvSpPr txBox="1">
            <a:spLocks noGrp="1"/>
          </p:cNvSpPr>
          <p:nvPr>
            <p:ph type="title"/>
          </p:nvPr>
        </p:nvSpPr>
        <p:spPr>
          <a:xfrm>
            <a:off x="78739" y="168020"/>
            <a:ext cx="5306060" cy="696595"/>
          </a:xfrm>
          <a:prstGeom prst="rect">
            <a:avLst/>
          </a:prstGeom>
        </p:spPr>
        <p:txBody>
          <a:bodyPr vert="horz" wrap="square" lIns="0" tIns="12700" rIns="0" bIns="0" rtlCol="0">
            <a:spAutoFit/>
          </a:bodyPr>
          <a:lstStyle/>
          <a:p>
            <a:pPr marL="12700">
              <a:lnSpc>
                <a:spcPct val="100000"/>
              </a:lnSpc>
              <a:spcBef>
                <a:spcPts val="100"/>
              </a:spcBef>
            </a:pPr>
            <a:r>
              <a:rPr dirty="0"/>
              <a:t>Early</a:t>
            </a:r>
            <a:r>
              <a:rPr spc="-105" dirty="0"/>
              <a:t> </a:t>
            </a:r>
            <a:r>
              <a:rPr dirty="0"/>
              <a:t>Branch</a:t>
            </a:r>
            <a:r>
              <a:rPr spc="-100" dirty="0"/>
              <a:t> </a:t>
            </a:r>
            <a:r>
              <a:rPr spc="-10" dirty="0"/>
              <a:t>Resolution</a:t>
            </a:r>
          </a:p>
        </p:txBody>
      </p:sp>
      <p:sp>
        <p:nvSpPr>
          <p:cNvPr id="10" name="object 10"/>
          <p:cNvSpPr txBox="1"/>
          <p:nvPr/>
        </p:nvSpPr>
        <p:spPr>
          <a:xfrm>
            <a:off x="5350890" y="3974338"/>
            <a:ext cx="39687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ALU</a:t>
            </a:r>
            <a:endParaRPr sz="1800">
              <a:latin typeface="Calibri"/>
              <a:cs typeface="Calibri"/>
            </a:endParaRPr>
          </a:p>
        </p:txBody>
      </p:sp>
      <p:sp>
        <p:nvSpPr>
          <p:cNvPr id="11" name="object 11"/>
          <p:cNvSpPr/>
          <p:nvPr/>
        </p:nvSpPr>
        <p:spPr>
          <a:xfrm>
            <a:off x="2800858" y="3329812"/>
            <a:ext cx="3289300" cy="2360930"/>
          </a:xfrm>
          <a:custGeom>
            <a:avLst/>
            <a:gdLst/>
            <a:ahLst/>
            <a:cxnLst/>
            <a:rect l="l" t="t" r="r" b="b"/>
            <a:pathLst>
              <a:path w="3289300" h="2360929">
                <a:moveTo>
                  <a:pt x="2300859" y="493649"/>
                </a:moveTo>
                <a:lnTo>
                  <a:pt x="2269096" y="493979"/>
                </a:lnTo>
                <a:lnTo>
                  <a:pt x="2263648" y="0"/>
                </a:lnTo>
                <a:lnTo>
                  <a:pt x="2250948" y="254"/>
                </a:lnTo>
                <a:lnTo>
                  <a:pt x="2256383" y="494106"/>
                </a:lnTo>
                <a:lnTo>
                  <a:pt x="2224659" y="494411"/>
                </a:lnTo>
                <a:lnTo>
                  <a:pt x="2263648" y="570230"/>
                </a:lnTo>
                <a:lnTo>
                  <a:pt x="2294432" y="506857"/>
                </a:lnTo>
                <a:lnTo>
                  <a:pt x="2300859" y="493649"/>
                </a:lnTo>
                <a:close/>
              </a:path>
              <a:path w="3289300" h="2360929">
                <a:moveTo>
                  <a:pt x="2487041" y="2082546"/>
                </a:moveTo>
                <a:lnTo>
                  <a:pt x="2480691" y="2069846"/>
                </a:lnTo>
                <a:lnTo>
                  <a:pt x="2448941" y="2006346"/>
                </a:lnTo>
                <a:lnTo>
                  <a:pt x="2410841" y="2082546"/>
                </a:lnTo>
                <a:lnTo>
                  <a:pt x="2442591" y="2082546"/>
                </a:lnTo>
                <a:lnTo>
                  <a:pt x="2442591" y="2347836"/>
                </a:lnTo>
                <a:lnTo>
                  <a:pt x="12700" y="2347836"/>
                </a:lnTo>
                <a:lnTo>
                  <a:pt x="12700" y="1985899"/>
                </a:lnTo>
                <a:lnTo>
                  <a:pt x="0" y="1985899"/>
                </a:lnTo>
                <a:lnTo>
                  <a:pt x="0" y="2360536"/>
                </a:lnTo>
                <a:lnTo>
                  <a:pt x="2455291" y="2360536"/>
                </a:lnTo>
                <a:lnTo>
                  <a:pt x="2455291" y="2354186"/>
                </a:lnTo>
                <a:lnTo>
                  <a:pt x="2455291" y="2347836"/>
                </a:lnTo>
                <a:lnTo>
                  <a:pt x="2455291" y="2082546"/>
                </a:lnTo>
                <a:lnTo>
                  <a:pt x="2487041" y="2082546"/>
                </a:lnTo>
                <a:close/>
              </a:path>
              <a:path w="3289300" h="2360929">
                <a:moveTo>
                  <a:pt x="3289046" y="493268"/>
                </a:moveTo>
                <a:lnTo>
                  <a:pt x="3257296" y="493268"/>
                </a:lnTo>
                <a:lnTo>
                  <a:pt x="3257296" y="126619"/>
                </a:lnTo>
                <a:lnTo>
                  <a:pt x="3244596" y="126619"/>
                </a:lnTo>
                <a:lnTo>
                  <a:pt x="3244596" y="493268"/>
                </a:lnTo>
                <a:lnTo>
                  <a:pt x="3212846" y="493268"/>
                </a:lnTo>
                <a:lnTo>
                  <a:pt x="3250946" y="569468"/>
                </a:lnTo>
                <a:lnTo>
                  <a:pt x="3282696" y="505968"/>
                </a:lnTo>
                <a:lnTo>
                  <a:pt x="3289046" y="493268"/>
                </a:lnTo>
                <a:close/>
              </a:path>
            </a:pathLst>
          </a:custGeom>
          <a:solidFill>
            <a:srgbClr val="4471C4"/>
          </a:solidFill>
        </p:spPr>
        <p:txBody>
          <a:bodyPr wrap="square" lIns="0" tIns="0" rIns="0" bIns="0" rtlCol="0"/>
          <a:lstStyle/>
          <a:p>
            <a:endParaRPr/>
          </a:p>
        </p:txBody>
      </p:sp>
      <p:sp>
        <p:nvSpPr>
          <p:cNvPr id="12" name="object 12"/>
          <p:cNvSpPr txBox="1"/>
          <p:nvPr/>
        </p:nvSpPr>
        <p:spPr>
          <a:xfrm>
            <a:off x="4643754" y="3059938"/>
            <a:ext cx="35687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Input</a:t>
            </a:r>
            <a:endParaRPr sz="1200">
              <a:latin typeface="Calibri"/>
              <a:cs typeface="Calibri"/>
            </a:endParaRPr>
          </a:p>
        </p:txBody>
      </p:sp>
      <p:sp>
        <p:nvSpPr>
          <p:cNvPr id="13" name="object 13"/>
          <p:cNvSpPr txBox="1"/>
          <p:nvPr/>
        </p:nvSpPr>
        <p:spPr>
          <a:xfrm>
            <a:off x="4643754" y="3242817"/>
            <a:ext cx="375920" cy="391160"/>
          </a:xfrm>
          <a:prstGeom prst="rect">
            <a:avLst/>
          </a:prstGeom>
        </p:spPr>
        <p:txBody>
          <a:bodyPr vert="horz" wrap="square" lIns="0" tIns="12700" rIns="0" bIns="0" rtlCol="0">
            <a:spAutoFit/>
          </a:bodyPr>
          <a:lstStyle/>
          <a:p>
            <a:pPr marL="12700" marR="5080">
              <a:lnSpc>
                <a:spcPct val="100000"/>
              </a:lnSpc>
              <a:spcBef>
                <a:spcPts val="100"/>
              </a:spcBef>
            </a:pPr>
            <a:r>
              <a:rPr sz="1200" spc="-20" dirty="0">
                <a:latin typeface="Calibri"/>
                <a:cs typeface="Calibri"/>
              </a:rPr>
              <a:t>Read </a:t>
            </a:r>
            <a:r>
              <a:rPr sz="1200" dirty="0">
                <a:latin typeface="Calibri"/>
                <a:cs typeface="Calibri"/>
              </a:rPr>
              <a:t>Reg</a:t>
            </a:r>
            <a:r>
              <a:rPr sz="1200" spc="-25" dirty="0">
                <a:latin typeface="Calibri"/>
                <a:cs typeface="Calibri"/>
              </a:rPr>
              <a:t> </a:t>
            </a:r>
            <a:r>
              <a:rPr sz="1200" spc="-50" dirty="0">
                <a:latin typeface="Calibri"/>
                <a:cs typeface="Calibri"/>
              </a:rPr>
              <a:t>A</a:t>
            </a:r>
            <a:endParaRPr sz="1200">
              <a:latin typeface="Calibri"/>
              <a:cs typeface="Calibri"/>
            </a:endParaRPr>
          </a:p>
        </p:txBody>
      </p:sp>
      <p:sp>
        <p:nvSpPr>
          <p:cNvPr id="14" name="object 14"/>
          <p:cNvSpPr txBox="1"/>
          <p:nvPr/>
        </p:nvSpPr>
        <p:spPr>
          <a:xfrm>
            <a:off x="4798314" y="4680584"/>
            <a:ext cx="122491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ALU:</a:t>
            </a:r>
            <a:r>
              <a:rPr sz="1200" b="1" spc="-20" dirty="0">
                <a:latin typeface="Calibri"/>
                <a:cs typeface="Calibri"/>
              </a:rPr>
              <a:t> </a:t>
            </a:r>
            <a:r>
              <a:rPr sz="1200" b="1" dirty="0">
                <a:latin typeface="Calibri"/>
                <a:cs typeface="Calibri"/>
              </a:rPr>
              <a:t>output C </a:t>
            </a:r>
            <a:r>
              <a:rPr sz="1200" b="1" spc="-20" dirty="0">
                <a:latin typeface="Calibri"/>
                <a:cs typeface="Calibri"/>
              </a:rPr>
              <a:t>data</a:t>
            </a:r>
            <a:endParaRPr sz="1200">
              <a:latin typeface="Calibri"/>
              <a:cs typeface="Calibri"/>
            </a:endParaRPr>
          </a:p>
        </p:txBody>
      </p:sp>
      <p:grpSp>
        <p:nvGrpSpPr>
          <p:cNvPr id="15" name="object 15"/>
          <p:cNvGrpSpPr/>
          <p:nvPr/>
        </p:nvGrpSpPr>
        <p:grpSpPr>
          <a:xfrm>
            <a:off x="438658" y="4181602"/>
            <a:ext cx="1052195" cy="913765"/>
            <a:chOff x="438658" y="4181602"/>
            <a:chExt cx="1052195" cy="913765"/>
          </a:xfrm>
        </p:grpSpPr>
        <p:sp>
          <p:nvSpPr>
            <p:cNvPr id="16" name="object 16"/>
            <p:cNvSpPr/>
            <p:nvPr/>
          </p:nvSpPr>
          <p:spPr>
            <a:xfrm>
              <a:off x="445008" y="4187952"/>
              <a:ext cx="1039494" cy="901065"/>
            </a:xfrm>
            <a:custGeom>
              <a:avLst/>
              <a:gdLst/>
              <a:ahLst/>
              <a:cxnLst/>
              <a:rect l="l" t="t" r="r" b="b"/>
              <a:pathLst>
                <a:path w="1039494" h="901064">
                  <a:moveTo>
                    <a:pt x="1039368" y="0"/>
                  </a:moveTo>
                  <a:lnTo>
                    <a:pt x="0" y="0"/>
                  </a:lnTo>
                  <a:lnTo>
                    <a:pt x="0" y="900684"/>
                  </a:lnTo>
                  <a:lnTo>
                    <a:pt x="1039368" y="900684"/>
                  </a:lnTo>
                  <a:lnTo>
                    <a:pt x="1039368" y="0"/>
                  </a:lnTo>
                  <a:close/>
                </a:path>
              </a:pathLst>
            </a:custGeom>
            <a:solidFill>
              <a:srgbClr val="7E7E7E"/>
            </a:solidFill>
          </p:spPr>
          <p:txBody>
            <a:bodyPr wrap="square" lIns="0" tIns="0" rIns="0" bIns="0" rtlCol="0"/>
            <a:lstStyle/>
            <a:p>
              <a:endParaRPr/>
            </a:p>
          </p:txBody>
        </p:sp>
        <p:sp>
          <p:nvSpPr>
            <p:cNvPr id="17" name="object 17"/>
            <p:cNvSpPr/>
            <p:nvPr/>
          </p:nvSpPr>
          <p:spPr>
            <a:xfrm>
              <a:off x="445008" y="4187952"/>
              <a:ext cx="1039494" cy="901065"/>
            </a:xfrm>
            <a:custGeom>
              <a:avLst/>
              <a:gdLst/>
              <a:ahLst/>
              <a:cxnLst/>
              <a:rect l="l" t="t" r="r" b="b"/>
              <a:pathLst>
                <a:path w="1039494" h="901064">
                  <a:moveTo>
                    <a:pt x="0" y="900684"/>
                  </a:moveTo>
                  <a:lnTo>
                    <a:pt x="1039368" y="900684"/>
                  </a:lnTo>
                  <a:lnTo>
                    <a:pt x="1039368" y="0"/>
                  </a:lnTo>
                  <a:lnTo>
                    <a:pt x="0" y="0"/>
                  </a:lnTo>
                  <a:lnTo>
                    <a:pt x="0" y="900684"/>
                  </a:lnTo>
                  <a:close/>
                </a:path>
              </a:pathLst>
            </a:custGeom>
            <a:ln w="12700">
              <a:solidFill>
                <a:srgbClr val="2E528F"/>
              </a:solidFill>
            </a:ln>
          </p:spPr>
          <p:txBody>
            <a:bodyPr wrap="square" lIns="0" tIns="0" rIns="0" bIns="0" rtlCol="0"/>
            <a:lstStyle/>
            <a:p>
              <a:endParaRPr/>
            </a:p>
          </p:txBody>
        </p:sp>
      </p:grpSp>
      <p:sp>
        <p:nvSpPr>
          <p:cNvPr id="18" name="object 18"/>
          <p:cNvSpPr txBox="1"/>
          <p:nvPr/>
        </p:nvSpPr>
        <p:spPr>
          <a:xfrm>
            <a:off x="458216" y="4368165"/>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Memory</a:t>
            </a:r>
            <a:endParaRPr sz="1800">
              <a:latin typeface="Calibri"/>
              <a:cs typeface="Calibri"/>
            </a:endParaRPr>
          </a:p>
        </p:txBody>
      </p:sp>
      <p:grpSp>
        <p:nvGrpSpPr>
          <p:cNvPr id="19" name="object 19"/>
          <p:cNvGrpSpPr/>
          <p:nvPr/>
        </p:nvGrpSpPr>
        <p:grpSpPr>
          <a:xfrm>
            <a:off x="441705" y="3090417"/>
            <a:ext cx="1052195" cy="854075"/>
            <a:chOff x="441705" y="3090417"/>
            <a:chExt cx="1052195" cy="854075"/>
          </a:xfrm>
        </p:grpSpPr>
        <p:sp>
          <p:nvSpPr>
            <p:cNvPr id="20" name="object 20"/>
            <p:cNvSpPr/>
            <p:nvPr/>
          </p:nvSpPr>
          <p:spPr>
            <a:xfrm>
              <a:off x="448055" y="3096767"/>
              <a:ext cx="1039494" cy="841375"/>
            </a:xfrm>
            <a:custGeom>
              <a:avLst/>
              <a:gdLst/>
              <a:ahLst/>
              <a:cxnLst/>
              <a:rect l="l" t="t" r="r" b="b"/>
              <a:pathLst>
                <a:path w="1039494" h="841375">
                  <a:moveTo>
                    <a:pt x="1039368" y="0"/>
                  </a:moveTo>
                  <a:lnTo>
                    <a:pt x="0" y="0"/>
                  </a:lnTo>
                  <a:lnTo>
                    <a:pt x="0" y="841247"/>
                  </a:lnTo>
                  <a:lnTo>
                    <a:pt x="1039368" y="841247"/>
                  </a:lnTo>
                  <a:lnTo>
                    <a:pt x="1039368" y="0"/>
                  </a:lnTo>
                  <a:close/>
                </a:path>
              </a:pathLst>
            </a:custGeom>
            <a:solidFill>
              <a:srgbClr val="4471C4"/>
            </a:solidFill>
          </p:spPr>
          <p:txBody>
            <a:bodyPr wrap="square" lIns="0" tIns="0" rIns="0" bIns="0" rtlCol="0"/>
            <a:lstStyle/>
            <a:p>
              <a:endParaRPr/>
            </a:p>
          </p:txBody>
        </p:sp>
        <p:sp>
          <p:nvSpPr>
            <p:cNvPr id="21" name="object 21"/>
            <p:cNvSpPr/>
            <p:nvPr/>
          </p:nvSpPr>
          <p:spPr>
            <a:xfrm>
              <a:off x="448055" y="3096767"/>
              <a:ext cx="1039494" cy="841375"/>
            </a:xfrm>
            <a:custGeom>
              <a:avLst/>
              <a:gdLst/>
              <a:ahLst/>
              <a:cxnLst/>
              <a:rect l="l" t="t" r="r" b="b"/>
              <a:pathLst>
                <a:path w="1039494" h="841375">
                  <a:moveTo>
                    <a:pt x="0" y="841247"/>
                  </a:moveTo>
                  <a:lnTo>
                    <a:pt x="1039368" y="841247"/>
                  </a:lnTo>
                  <a:lnTo>
                    <a:pt x="1039368" y="0"/>
                  </a:lnTo>
                  <a:lnTo>
                    <a:pt x="0" y="0"/>
                  </a:lnTo>
                  <a:lnTo>
                    <a:pt x="0" y="841247"/>
                  </a:lnTo>
                  <a:close/>
                </a:path>
              </a:pathLst>
            </a:custGeom>
            <a:ln w="12700">
              <a:solidFill>
                <a:srgbClr val="2E528F"/>
              </a:solidFill>
            </a:ln>
          </p:spPr>
          <p:txBody>
            <a:bodyPr wrap="square" lIns="0" tIns="0" rIns="0" bIns="0" rtlCol="0"/>
            <a:lstStyle/>
            <a:p>
              <a:endParaRPr/>
            </a:p>
          </p:txBody>
        </p:sp>
      </p:grpSp>
      <p:sp>
        <p:nvSpPr>
          <p:cNvPr id="22" name="object 22"/>
          <p:cNvSpPr txBox="1"/>
          <p:nvPr/>
        </p:nvSpPr>
        <p:spPr>
          <a:xfrm>
            <a:off x="461263" y="3192017"/>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Fetch</a:t>
            </a:r>
            <a:endParaRPr sz="1800">
              <a:latin typeface="Calibri"/>
              <a:cs typeface="Calibri"/>
            </a:endParaRPr>
          </a:p>
        </p:txBody>
      </p:sp>
      <p:pic>
        <p:nvPicPr>
          <p:cNvPr id="23" name="object 23"/>
          <p:cNvPicPr/>
          <p:nvPr/>
        </p:nvPicPr>
        <p:blipFill>
          <a:blip r:embed="rId2" cstate="print"/>
          <a:stretch>
            <a:fillRect/>
          </a:stretch>
        </p:blipFill>
        <p:spPr>
          <a:xfrm>
            <a:off x="926591" y="3947159"/>
            <a:ext cx="76200" cy="240919"/>
          </a:xfrm>
          <a:prstGeom prst="rect">
            <a:avLst/>
          </a:prstGeom>
        </p:spPr>
      </p:pic>
      <p:sp>
        <p:nvSpPr>
          <p:cNvPr id="24" name="object 24"/>
          <p:cNvSpPr txBox="1"/>
          <p:nvPr/>
        </p:nvSpPr>
        <p:spPr>
          <a:xfrm>
            <a:off x="3849751" y="3960114"/>
            <a:ext cx="982344"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Control</a:t>
            </a:r>
            <a:r>
              <a:rPr sz="1200" spc="-45" dirty="0">
                <a:latin typeface="Calibri"/>
                <a:cs typeface="Calibri"/>
              </a:rPr>
              <a:t> </a:t>
            </a:r>
            <a:r>
              <a:rPr sz="1200" spc="-10" dirty="0">
                <a:latin typeface="Calibri"/>
                <a:cs typeface="Calibri"/>
              </a:rPr>
              <a:t>Signals:</a:t>
            </a:r>
            <a:endParaRPr sz="1200">
              <a:latin typeface="Calibri"/>
              <a:cs typeface="Calibri"/>
            </a:endParaRPr>
          </a:p>
        </p:txBody>
      </p:sp>
      <p:sp>
        <p:nvSpPr>
          <p:cNvPr id="25" name="object 25"/>
          <p:cNvSpPr txBox="1"/>
          <p:nvPr/>
        </p:nvSpPr>
        <p:spPr>
          <a:xfrm>
            <a:off x="3862451" y="4193794"/>
            <a:ext cx="100965" cy="335280"/>
          </a:xfrm>
          <a:prstGeom prst="rect">
            <a:avLst/>
          </a:prstGeom>
        </p:spPr>
        <p:txBody>
          <a:bodyPr vert="horz" wrap="square" lIns="0" tIns="0" rIns="0" bIns="0" rtlCol="0">
            <a:spAutoFit/>
          </a:bodyPr>
          <a:lstStyle/>
          <a:p>
            <a:pPr>
              <a:lnSpc>
                <a:spcPts val="1140"/>
              </a:lnSpc>
            </a:pPr>
            <a:r>
              <a:rPr sz="1200" spc="-5" dirty="0">
                <a:latin typeface="Calibri"/>
                <a:cs typeface="Calibri"/>
              </a:rPr>
              <a:t>O</a:t>
            </a:r>
            <a:endParaRPr sz="1200">
              <a:latin typeface="Calibri"/>
              <a:cs typeface="Calibri"/>
            </a:endParaRPr>
          </a:p>
          <a:p>
            <a:pPr>
              <a:lnSpc>
                <a:spcPct val="100000"/>
              </a:lnSpc>
            </a:pPr>
            <a:r>
              <a:rPr sz="1200" b="1" dirty="0">
                <a:latin typeface="Calibri"/>
                <a:cs typeface="Calibri"/>
              </a:rPr>
              <a:t>o</a:t>
            </a:r>
            <a:endParaRPr sz="1200">
              <a:latin typeface="Calibri"/>
              <a:cs typeface="Calibri"/>
            </a:endParaRPr>
          </a:p>
        </p:txBody>
      </p:sp>
      <p:sp>
        <p:nvSpPr>
          <p:cNvPr id="26" name="object 26"/>
          <p:cNvSpPr txBox="1"/>
          <p:nvPr/>
        </p:nvSpPr>
        <p:spPr>
          <a:xfrm>
            <a:off x="3931738" y="4142994"/>
            <a:ext cx="834390" cy="391160"/>
          </a:xfrm>
          <a:prstGeom prst="rect">
            <a:avLst/>
          </a:prstGeom>
        </p:spPr>
        <p:txBody>
          <a:bodyPr vert="horz" wrap="square" lIns="0" tIns="12700" rIns="0" bIns="0" rtlCol="0">
            <a:spAutoFit/>
          </a:bodyPr>
          <a:lstStyle/>
          <a:p>
            <a:pPr marL="31115">
              <a:lnSpc>
                <a:spcPct val="100000"/>
              </a:lnSpc>
              <a:spcBef>
                <a:spcPts val="100"/>
              </a:spcBef>
            </a:pPr>
            <a:r>
              <a:rPr sz="1200" dirty="0">
                <a:latin typeface="Calibri"/>
                <a:cs typeface="Calibri"/>
              </a:rPr>
              <a:t>p</a:t>
            </a:r>
            <a:r>
              <a:rPr sz="1200" spc="5" dirty="0">
                <a:latin typeface="Calibri"/>
                <a:cs typeface="Calibri"/>
              </a:rPr>
              <a:t> </a:t>
            </a:r>
            <a:r>
              <a:rPr sz="1200" spc="-10" dirty="0">
                <a:latin typeface="Calibri"/>
                <a:cs typeface="Calibri"/>
              </a:rPr>
              <a:t>select</a:t>
            </a:r>
            <a:endParaRPr sz="1200">
              <a:latin typeface="Calibri"/>
              <a:cs typeface="Calibri"/>
            </a:endParaRPr>
          </a:p>
          <a:p>
            <a:pPr marL="12700">
              <a:lnSpc>
                <a:spcPct val="100000"/>
              </a:lnSpc>
            </a:pPr>
            <a:r>
              <a:rPr sz="1200" b="1" dirty="0">
                <a:latin typeface="Calibri"/>
                <a:cs typeface="Calibri"/>
              </a:rPr>
              <a:t>p =</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x,</a:t>
            </a:r>
            <a:r>
              <a:rPr sz="1200" b="1" spc="-5" dirty="0">
                <a:latin typeface="Calibri"/>
                <a:cs typeface="Calibri"/>
              </a:rPr>
              <a:t> </a:t>
            </a:r>
            <a:r>
              <a:rPr sz="1200" b="1" spc="-25" dirty="0">
                <a:latin typeface="Calibri"/>
                <a:cs typeface="Calibri"/>
              </a:rPr>
              <a:t>/]</a:t>
            </a:r>
            <a:endParaRPr sz="1200">
              <a:latin typeface="Calibri"/>
              <a:cs typeface="Calibri"/>
            </a:endParaRPr>
          </a:p>
        </p:txBody>
      </p:sp>
      <p:sp>
        <p:nvSpPr>
          <p:cNvPr id="27" name="object 27"/>
          <p:cNvSpPr txBox="1"/>
          <p:nvPr/>
        </p:nvSpPr>
        <p:spPr>
          <a:xfrm>
            <a:off x="7440168" y="2615183"/>
            <a:ext cx="1033780" cy="512445"/>
          </a:xfrm>
          <a:prstGeom prst="rect">
            <a:avLst/>
          </a:prstGeom>
          <a:solidFill>
            <a:srgbClr val="4471C4"/>
          </a:solidFill>
          <a:ln w="12700">
            <a:solidFill>
              <a:srgbClr val="2E528F"/>
            </a:solidFill>
          </a:ln>
        </p:spPr>
        <p:txBody>
          <a:bodyPr vert="horz" wrap="square" lIns="0" tIns="0" rIns="0" bIns="0" rtlCol="0">
            <a:spAutoFit/>
          </a:bodyPr>
          <a:lstStyle/>
          <a:p>
            <a:pPr marL="58419">
              <a:lnSpc>
                <a:spcPts val="1950"/>
              </a:lnSpc>
            </a:pPr>
            <a:r>
              <a:rPr sz="1800" spc="-10" dirty="0">
                <a:solidFill>
                  <a:srgbClr val="FFFFFF"/>
                </a:solidFill>
                <a:latin typeface="Calibri"/>
                <a:cs typeface="Calibri"/>
              </a:rPr>
              <a:t>Memory</a:t>
            </a:r>
            <a:endParaRPr sz="1800">
              <a:latin typeface="Calibri"/>
              <a:cs typeface="Calibri"/>
            </a:endParaRPr>
          </a:p>
          <a:p>
            <a:pPr marL="58419">
              <a:lnSpc>
                <a:spcPts val="2085"/>
              </a:lnSpc>
            </a:pPr>
            <a:r>
              <a:rPr sz="1800" spc="-20" dirty="0">
                <a:solidFill>
                  <a:srgbClr val="FFFFFF"/>
                </a:solidFill>
                <a:latin typeface="Calibri"/>
                <a:cs typeface="Calibri"/>
              </a:rPr>
              <a:t>Unit</a:t>
            </a:r>
            <a:endParaRPr sz="1800">
              <a:latin typeface="Calibri"/>
              <a:cs typeface="Calibri"/>
            </a:endParaRPr>
          </a:p>
        </p:txBody>
      </p:sp>
      <p:sp>
        <p:nvSpPr>
          <p:cNvPr id="28" name="object 28"/>
          <p:cNvSpPr txBox="1"/>
          <p:nvPr/>
        </p:nvSpPr>
        <p:spPr>
          <a:xfrm>
            <a:off x="7435595" y="3281171"/>
            <a:ext cx="1038225" cy="901065"/>
          </a:xfrm>
          <a:prstGeom prst="rect">
            <a:avLst/>
          </a:prstGeom>
          <a:solidFill>
            <a:srgbClr val="7E7E7E"/>
          </a:solidFill>
          <a:ln w="12700">
            <a:solidFill>
              <a:srgbClr val="2E528F"/>
            </a:solidFill>
          </a:ln>
        </p:spPr>
        <p:txBody>
          <a:bodyPr vert="horz" wrap="square" lIns="0" tIns="150495" rIns="0" bIns="0" rtlCol="0">
            <a:spAutoFit/>
          </a:bodyPr>
          <a:lstStyle/>
          <a:p>
            <a:pPr marL="79375">
              <a:lnSpc>
                <a:spcPct val="100000"/>
              </a:lnSpc>
              <a:spcBef>
                <a:spcPts val="1185"/>
              </a:spcBef>
            </a:pPr>
            <a:r>
              <a:rPr sz="1800" spc="-20" dirty="0">
                <a:solidFill>
                  <a:srgbClr val="FFFFFF"/>
                </a:solidFill>
                <a:latin typeface="Calibri"/>
                <a:cs typeface="Calibri"/>
              </a:rPr>
              <a:t>Data</a:t>
            </a:r>
            <a:endParaRPr sz="1800">
              <a:latin typeface="Calibri"/>
              <a:cs typeface="Calibri"/>
            </a:endParaRPr>
          </a:p>
          <a:p>
            <a:pPr marL="79375">
              <a:lnSpc>
                <a:spcPct val="100000"/>
              </a:lnSpc>
            </a:pPr>
            <a:r>
              <a:rPr sz="1800" spc="-10" dirty="0">
                <a:solidFill>
                  <a:srgbClr val="FFFFFF"/>
                </a:solidFill>
                <a:latin typeface="Calibri"/>
                <a:cs typeface="Calibri"/>
              </a:rPr>
              <a:t>Memory</a:t>
            </a:r>
            <a:endParaRPr sz="1800">
              <a:latin typeface="Calibri"/>
              <a:cs typeface="Calibri"/>
            </a:endParaRPr>
          </a:p>
        </p:txBody>
      </p:sp>
      <p:grpSp>
        <p:nvGrpSpPr>
          <p:cNvPr id="29" name="object 29"/>
          <p:cNvGrpSpPr/>
          <p:nvPr/>
        </p:nvGrpSpPr>
        <p:grpSpPr>
          <a:xfrm>
            <a:off x="1219200" y="1506600"/>
            <a:ext cx="10610215" cy="3850640"/>
            <a:chOff x="1219200" y="1506600"/>
            <a:chExt cx="10610215" cy="3850640"/>
          </a:xfrm>
        </p:grpSpPr>
        <p:sp>
          <p:nvSpPr>
            <p:cNvPr id="30" name="object 30"/>
            <p:cNvSpPr/>
            <p:nvPr/>
          </p:nvSpPr>
          <p:spPr>
            <a:xfrm>
              <a:off x="2059686" y="1727453"/>
              <a:ext cx="4697095" cy="3610610"/>
            </a:xfrm>
            <a:custGeom>
              <a:avLst/>
              <a:gdLst/>
              <a:ahLst/>
              <a:cxnLst/>
              <a:rect l="l" t="t" r="r" b="b"/>
              <a:pathLst>
                <a:path w="4697095" h="3610610">
                  <a:moveTo>
                    <a:pt x="0" y="3589020"/>
                  </a:moveTo>
                  <a:lnTo>
                    <a:pt x="1498091" y="3589020"/>
                  </a:lnTo>
                  <a:lnTo>
                    <a:pt x="1498091" y="0"/>
                  </a:lnTo>
                  <a:lnTo>
                    <a:pt x="0" y="0"/>
                  </a:lnTo>
                  <a:lnTo>
                    <a:pt x="0" y="3589020"/>
                  </a:lnTo>
                  <a:close/>
                </a:path>
                <a:path w="4697095" h="3610610">
                  <a:moveTo>
                    <a:pt x="1685543" y="3610356"/>
                  </a:moveTo>
                  <a:lnTo>
                    <a:pt x="4696968" y="3610356"/>
                  </a:lnTo>
                  <a:lnTo>
                    <a:pt x="4696968" y="19812"/>
                  </a:lnTo>
                  <a:lnTo>
                    <a:pt x="1685543" y="19812"/>
                  </a:lnTo>
                  <a:lnTo>
                    <a:pt x="1685543" y="3610356"/>
                  </a:lnTo>
                  <a:close/>
                </a:path>
              </a:pathLst>
            </a:custGeom>
            <a:ln w="38100">
              <a:solidFill>
                <a:srgbClr val="2E528F"/>
              </a:solidFill>
            </a:ln>
          </p:spPr>
          <p:txBody>
            <a:bodyPr wrap="square" lIns="0" tIns="0" rIns="0" bIns="0" rtlCol="0"/>
            <a:lstStyle/>
            <a:p>
              <a:endParaRPr/>
            </a:p>
          </p:txBody>
        </p:sp>
        <p:sp>
          <p:nvSpPr>
            <p:cNvPr id="31" name="object 31"/>
            <p:cNvSpPr/>
            <p:nvPr/>
          </p:nvSpPr>
          <p:spPr>
            <a:xfrm>
              <a:off x="1219200" y="1506600"/>
              <a:ext cx="1595120" cy="219710"/>
            </a:xfrm>
            <a:custGeom>
              <a:avLst/>
              <a:gdLst/>
              <a:ahLst/>
              <a:cxnLst/>
              <a:rect l="l" t="t" r="r" b="b"/>
              <a:pathLst>
                <a:path w="1595120" h="219710">
                  <a:moveTo>
                    <a:pt x="1582420" y="6350"/>
                  </a:moveTo>
                  <a:lnTo>
                    <a:pt x="1582420" y="219201"/>
                  </a:lnTo>
                  <a:lnTo>
                    <a:pt x="1595120" y="219201"/>
                  </a:lnTo>
                  <a:lnTo>
                    <a:pt x="1595120" y="12700"/>
                  </a:lnTo>
                  <a:lnTo>
                    <a:pt x="1588770" y="12700"/>
                  </a:lnTo>
                  <a:lnTo>
                    <a:pt x="1582420" y="6350"/>
                  </a:lnTo>
                  <a:close/>
                </a:path>
                <a:path w="1595120" h="219710">
                  <a:moveTo>
                    <a:pt x="31750" y="114935"/>
                  </a:moveTo>
                  <a:lnTo>
                    <a:pt x="0" y="114935"/>
                  </a:lnTo>
                  <a:lnTo>
                    <a:pt x="38100" y="191135"/>
                  </a:lnTo>
                  <a:lnTo>
                    <a:pt x="69850" y="127635"/>
                  </a:lnTo>
                  <a:lnTo>
                    <a:pt x="31750" y="127635"/>
                  </a:lnTo>
                  <a:lnTo>
                    <a:pt x="31750" y="114935"/>
                  </a:lnTo>
                  <a:close/>
                </a:path>
                <a:path w="1595120" h="219710">
                  <a:moveTo>
                    <a:pt x="1595120" y="0"/>
                  </a:moveTo>
                  <a:lnTo>
                    <a:pt x="31750" y="0"/>
                  </a:lnTo>
                  <a:lnTo>
                    <a:pt x="31750" y="127635"/>
                  </a:lnTo>
                  <a:lnTo>
                    <a:pt x="44450" y="127635"/>
                  </a:lnTo>
                  <a:lnTo>
                    <a:pt x="44450" y="12700"/>
                  </a:lnTo>
                  <a:lnTo>
                    <a:pt x="38100" y="12700"/>
                  </a:lnTo>
                  <a:lnTo>
                    <a:pt x="44450" y="6350"/>
                  </a:lnTo>
                  <a:lnTo>
                    <a:pt x="1595120" y="6350"/>
                  </a:lnTo>
                  <a:lnTo>
                    <a:pt x="1595120" y="0"/>
                  </a:lnTo>
                  <a:close/>
                </a:path>
                <a:path w="1595120" h="219710">
                  <a:moveTo>
                    <a:pt x="76200" y="114935"/>
                  </a:moveTo>
                  <a:lnTo>
                    <a:pt x="44450" y="114935"/>
                  </a:lnTo>
                  <a:lnTo>
                    <a:pt x="44450" y="127635"/>
                  </a:lnTo>
                  <a:lnTo>
                    <a:pt x="69850" y="127635"/>
                  </a:lnTo>
                  <a:lnTo>
                    <a:pt x="76200" y="114935"/>
                  </a:lnTo>
                  <a:close/>
                </a:path>
                <a:path w="1595120" h="219710">
                  <a:moveTo>
                    <a:pt x="44450" y="6350"/>
                  </a:moveTo>
                  <a:lnTo>
                    <a:pt x="38100" y="12700"/>
                  </a:lnTo>
                  <a:lnTo>
                    <a:pt x="44450" y="12700"/>
                  </a:lnTo>
                  <a:lnTo>
                    <a:pt x="44450" y="6350"/>
                  </a:lnTo>
                  <a:close/>
                </a:path>
                <a:path w="1595120" h="219710">
                  <a:moveTo>
                    <a:pt x="1582420" y="6350"/>
                  </a:moveTo>
                  <a:lnTo>
                    <a:pt x="44450" y="6350"/>
                  </a:lnTo>
                  <a:lnTo>
                    <a:pt x="44450" y="12700"/>
                  </a:lnTo>
                  <a:lnTo>
                    <a:pt x="1582420" y="12700"/>
                  </a:lnTo>
                  <a:lnTo>
                    <a:pt x="1582420" y="6350"/>
                  </a:lnTo>
                  <a:close/>
                </a:path>
                <a:path w="1595120" h="219710">
                  <a:moveTo>
                    <a:pt x="1595120" y="6350"/>
                  </a:moveTo>
                  <a:lnTo>
                    <a:pt x="1582420" y="6350"/>
                  </a:lnTo>
                  <a:lnTo>
                    <a:pt x="1588770" y="12700"/>
                  </a:lnTo>
                  <a:lnTo>
                    <a:pt x="1595120" y="12700"/>
                  </a:lnTo>
                  <a:lnTo>
                    <a:pt x="1595120" y="6350"/>
                  </a:lnTo>
                  <a:close/>
                </a:path>
              </a:pathLst>
            </a:custGeom>
            <a:solidFill>
              <a:srgbClr val="4471C4"/>
            </a:solidFill>
          </p:spPr>
          <p:txBody>
            <a:bodyPr wrap="square" lIns="0" tIns="0" rIns="0" bIns="0" rtlCol="0"/>
            <a:lstStyle/>
            <a:p>
              <a:endParaRPr/>
            </a:p>
          </p:txBody>
        </p:sp>
        <p:pic>
          <p:nvPicPr>
            <p:cNvPr id="32" name="object 32"/>
            <p:cNvPicPr/>
            <p:nvPr/>
          </p:nvPicPr>
          <p:blipFill>
            <a:blip r:embed="rId3" cstate="print"/>
            <a:stretch>
              <a:fillRect/>
            </a:stretch>
          </p:blipFill>
          <p:spPr>
            <a:xfrm>
              <a:off x="8019288" y="3127247"/>
              <a:ext cx="76200" cy="179197"/>
            </a:xfrm>
            <a:prstGeom prst="rect">
              <a:avLst/>
            </a:prstGeom>
          </p:spPr>
        </p:pic>
        <p:pic>
          <p:nvPicPr>
            <p:cNvPr id="33" name="object 33"/>
            <p:cNvPicPr/>
            <p:nvPr/>
          </p:nvPicPr>
          <p:blipFill>
            <a:blip r:embed="rId4" cstate="print"/>
            <a:stretch>
              <a:fillRect/>
            </a:stretch>
          </p:blipFill>
          <p:spPr>
            <a:xfrm>
              <a:off x="7694676" y="3127247"/>
              <a:ext cx="76200" cy="179197"/>
            </a:xfrm>
            <a:prstGeom prst="rect">
              <a:avLst/>
            </a:prstGeom>
          </p:spPr>
        </p:pic>
        <p:sp>
          <p:nvSpPr>
            <p:cNvPr id="34" name="object 34"/>
            <p:cNvSpPr/>
            <p:nvPr/>
          </p:nvSpPr>
          <p:spPr>
            <a:xfrm>
              <a:off x="6980682" y="1713737"/>
              <a:ext cx="4829810" cy="3609340"/>
            </a:xfrm>
            <a:custGeom>
              <a:avLst/>
              <a:gdLst/>
              <a:ahLst/>
              <a:cxnLst/>
              <a:rect l="l" t="t" r="r" b="b"/>
              <a:pathLst>
                <a:path w="4829809" h="3609340">
                  <a:moveTo>
                    <a:pt x="0" y="3608831"/>
                  </a:moveTo>
                  <a:lnTo>
                    <a:pt x="2004060" y="3608831"/>
                  </a:lnTo>
                  <a:lnTo>
                    <a:pt x="2004060" y="6095"/>
                  </a:lnTo>
                  <a:lnTo>
                    <a:pt x="0" y="6095"/>
                  </a:lnTo>
                  <a:lnTo>
                    <a:pt x="0" y="3608831"/>
                  </a:lnTo>
                  <a:close/>
                </a:path>
                <a:path w="4829809" h="3609340">
                  <a:moveTo>
                    <a:pt x="2173224" y="3589020"/>
                  </a:moveTo>
                  <a:lnTo>
                    <a:pt x="4829556" y="3589020"/>
                  </a:lnTo>
                  <a:lnTo>
                    <a:pt x="4829556" y="0"/>
                  </a:lnTo>
                  <a:lnTo>
                    <a:pt x="2173224" y="0"/>
                  </a:lnTo>
                  <a:lnTo>
                    <a:pt x="2173224" y="3589020"/>
                  </a:lnTo>
                  <a:close/>
                </a:path>
              </a:pathLst>
            </a:custGeom>
            <a:ln w="38100">
              <a:solidFill>
                <a:srgbClr val="2E528F"/>
              </a:solidFill>
            </a:ln>
          </p:spPr>
          <p:txBody>
            <a:bodyPr wrap="square" lIns="0" tIns="0" rIns="0" bIns="0" rtlCol="0"/>
            <a:lstStyle/>
            <a:p>
              <a:endParaRPr/>
            </a:p>
          </p:txBody>
        </p:sp>
      </p:grpSp>
      <p:sp>
        <p:nvSpPr>
          <p:cNvPr id="35" name="object 35"/>
          <p:cNvSpPr txBox="1"/>
          <p:nvPr/>
        </p:nvSpPr>
        <p:spPr>
          <a:xfrm>
            <a:off x="704799" y="2013965"/>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4</a:t>
            </a:r>
            <a:endParaRPr sz="1200">
              <a:latin typeface="Calibri"/>
              <a:cs typeface="Calibri"/>
            </a:endParaRPr>
          </a:p>
        </p:txBody>
      </p:sp>
      <p:grpSp>
        <p:nvGrpSpPr>
          <p:cNvPr id="36" name="object 36"/>
          <p:cNvGrpSpPr/>
          <p:nvPr/>
        </p:nvGrpSpPr>
        <p:grpSpPr>
          <a:xfrm>
            <a:off x="278638" y="2191257"/>
            <a:ext cx="587375" cy="255270"/>
            <a:chOff x="278638" y="2191257"/>
            <a:chExt cx="587375" cy="255270"/>
          </a:xfrm>
        </p:grpSpPr>
        <p:sp>
          <p:nvSpPr>
            <p:cNvPr id="37" name="object 37"/>
            <p:cNvSpPr/>
            <p:nvPr/>
          </p:nvSpPr>
          <p:spPr>
            <a:xfrm>
              <a:off x="284988" y="2197607"/>
              <a:ext cx="574675" cy="242570"/>
            </a:xfrm>
            <a:custGeom>
              <a:avLst/>
              <a:gdLst/>
              <a:ahLst/>
              <a:cxnLst/>
              <a:rect l="l" t="t" r="r" b="b"/>
              <a:pathLst>
                <a:path w="574675" h="242569">
                  <a:moveTo>
                    <a:pt x="574548" y="0"/>
                  </a:moveTo>
                  <a:lnTo>
                    <a:pt x="0" y="0"/>
                  </a:lnTo>
                  <a:lnTo>
                    <a:pt x="114909" y="242315"/>
                  </a:lnTo>
                  <a:lnTo>
                    <a:pt x="459638" y="242315"/>
                  </a:lnTo>
                  <a:lnTo>
                    <a:pt x="574548" y="0"/>
                  </a:lnTo>
                  <a:close/>
                </a:path>
              </a:pathLst>
            </a:custGeom>
            <a:solidFill>
              <a:srgbClr val="4471C4"/>
            </a:solidFill>
          </p:spPr>
          <p:txBody>
            <a:bodyPr wrap="square" lIns="0" tIns="0" rIns="0" bIns="0" rtlCol="0"/>
            <a:lstStyle/>
            <a:p>
              <a:endParaRPr/>
            </a:p>
          </p:txBody>
        </p:sp>
        <p:sp>
          <p:nvSpPr>
            <p:cNvPr id="38" name="object 38"/>
            <p:cNvSpPr/>
            <p:nvPr/>
          </p:nvSpPr>
          <p:spPr>
            <a:xfrm>
              <a:off x="284988" y="2197607"/>
              <a:ext cx="574675" cy="242570"/>
            </a:xfrm>
            <a:custGeom>
              <a:avLst/>
              <a:gdLst/>
              <a:ahLst/>
              <a:cxnLst/>
              <a:rect l="l" t="t" r="r" b="b"/>
              <a:pathLst>
                <a:path w="574675" h="242569">
                  <a:moveTo>
                    <a:pt x="0" y="0"/>
                  </a:moveTo>
                  <a:lnTo>
                    <a:pt x="574548" y="0"/>
                  </a:lnTo>
                  <a:lnTo>
                    <a:pt x="459638" y="242315"/>
                  </a:lnTo>
                  <a:lnTo>
                    <a:pt x="114909" y="242315"/>
                  </a:lnTo>
                  <a:lnTo>
                    <a:pt x="0" y="0"/>
                  </a:lnTo>
                  <a:close/>
                </a:path>
              </a:pathLst>
            </a:custGeom>
            <a:ln w="12700">
              <a:solidFill>
                <a:srgbClr val="2E528F"/>
              </a:solidFill>
            </a:ln>
          </p:spPr>
          <p:txBody>
            <a:bodyPr wrap="square" lIns="0" tIns="0" rIns="0" bIns="0" rtlCol="0"/>
            <a:lstStyle/>
            <a:p>
              <a:endParaRPr/>
            </a:p>
          </p:txBody>
        </p:sp>
        <p:pic>
          <p:nvPicPr>
            <p:cNvPr id="39" name="object 39"/>
            <p:cNvPicPr/>
            <p:nvPr/>
          </p:nvPicPr>
          <p:blipFill>
            <a:blip r:embed="rId5" cstate="print"/>
            <a:stretch>
              <a:fillRect/>
            </a:stretch>
          </p:blipFill>
          <p:spPr>
            <a:xfrm>
              <a:off x="493522" y="2191257"/>
              <a:ext cx="152908" cy="98043"/>
            </a:xfrm>
            <a:prstGeom prst="rect">
              <a:avLst/>
            </a:prstGeom>
          </p:spPr>
        </p:pic>
      </p:grpSp>
      <p:sp>
        <p:nvSpPr>
          <p:cNvPr id="40" name="object 40"/>
          <p:cNvSpPr txBox="1"/>
          <p:nvPr/>
        </p:nvSpPr>
        <p:spPr>
          <a:xfrm>
            <a:off x="419811" y="2310764"/>
            <a:ext cx="177800" cy="101600"/>
          </a:xfrm>
          <a:prstGeom prst="rect">
            <a:avLst/>
          </a:prstGeom>
        </p:spPr>
        <p:txBody>
          <a:bodyPr vert="vert" wrap="square" lIns="0" tIns="0" rIns="0" bIns="0" rtlCol="0">
            <a:spAutoFit/>
          </a:bodyPr>
          <a:lstStyle/>
          <a:p>
            <a:pPr marL="12700">
              <a:lnSpc>
                <a:spcPts val="1240"/>
              </a:lnSpc>
            </a:pPr>
            <a:r>
              <a:rPr sz="1200" dirty="0">
                <a:solidFill>
                  <a:srgbClr val="FFFFFF"/>
                </a:solidFill>
                <a:latin typeface="Calibri"/>
                <a:cs typeface="Calibri"/>
              </a:rPr>
              <a:t>+</a:t>
            </a:r>
            <a:endParaRPr sz="1200">
              <a:latin typeface="Calibri"/>
              <a:cs typeface="Calibri"/>
            </a:endParaRPr>
          </a:p>
        </p:txBody>
      </p:sp>
      <p:grpSp>
        <p:nvGrpSpPr>
          <p:cNvPr id="41" name="object 41"/>
          <p:cNvGrpSpPr/>
          <p:nvPr/>
        </p:nvGrpSpPr>
        <p:grpSpPr>
          <a:xfrm>
            <a:off x="571245" y="2435351"/>
            <a:ext cx="502284" cy="538480"/>
            <a:chOff x="571245" y="2435351"/>
            <a:chExt cx="502284" cy="538480"/>
          </a:xfrm>
        </p:grpSpPr>
        <p:sp>
          <p:nvSpPr>
            <p:cNvPr id="42" name="object 42"/>
            <p:cNvSpPr/>
            <p:nvPr/>
          </p:nvSpPr>
          <p:spPr>
            <a:xfrm>
              <a:off x="746759" y="2691383"/>
              <a:ext cx="320040" cy="276225"/>
            </a:xfrm>
            <a:custGeom>
              <a:avLst/>
              <a:gdLst/>
              <a:ahLst/>
              <a:cxnLst/>
              <a:rect l="l" t="t" r="r" b="b"/>
              <a:pathLst>
                <a:path w="320040" h="276225">
                  <a:moveTo>
                    <a:pt x="320040" y="0"/>
                  </a:moveTo>
                  <a:lnTo>
                    <a:pt x="0" y="0"/>
                  </a:lnTo>
                  <a:lnTo>
                    <a:pt x="0" y="275844"/>
                  </a:lnTo>
                  <a:lnTo>
                    <a:pt x="320040" y="275844"/>
                  </a:lnTo>
                  <a:lnTo>
                    <a:pt x="320040" y="0"/>
                  </a:lnTo>
                  <a:close/>
                </a:path>
              </a:pathLst>
            </a:custGeom>
            <a:solidFill>
              <a:srgbClr val="4471C4"/>
            </a:solidFill>
          </p:spPr>
          <p:txBody>
            <a:bodyPr wrap="square" lIns="0" tIns="0" rIns="0" bIns="0" rtlCol="0"/>
            <a:lstStyle/>
            <a:p>
              <a:endParaRPr/>
            </a:p>
          </p:txBody>
        </p:sp>
        <p:sp>
          <p:nvSpPr>
            <p:cNvPr id="43" name="object 43"/>
            <p:cNvSpPr/>
            <p:nvPr/>
          </p:nvSpPr>
          <p:spPr>
            <a:xfrm>
              <a:off x="746759" y="2691383"/>
              <a:ext cx="320040" cy="276225"/>
            </a:xfrm>
            <a:custGeom>
              <a:avLst/>
              <a:gdLst/>
              <a:ahLst/>
              <a:cxnLst/>
              <a:rect l="l" t="t" r="r" b="b"/>
              <a:pathLst>
                <a:path w="320040" h="276225">
                  <a:moveTo>
                    <a:pt x="0" y="275844"/>
                  </a:moveTo>
                  <a:lnTo>
                    <a:pt x="320040" y="275844"/>
                  </a:lnTo>
                  <a:lnTo>
                    <a:pt x="320040" y="0"/>
                  </a:lnTo>
                  <a:lnTo>
                    <a:pt x="0" y="0"/>
                  </a:lnTo>
                  <a:lnTo>
                    <a:pt x="0" y="275844"/>
                  </a:lnTo>
                  <a:close/>
                </a:path>
              </a:pathLst>
            </a:custGeom>
            <a:ln w="12699">
              <a:solidFill>
                <a:srgbClr val="2E528F"/>
              </a:solidFill>
            </a:ln>
          </p:spPr>
          <p:txBody>
            <a:bodyPr wrap="square" lIns="0" tIns="0" rIns="0" bIns="0" rtlCol="0"/>
            <a:lstStyle/>
            <a:p>
              <a:endParaRPr/>
            </a:p>
          </p:txBody>
        </p:sp>
        <p:sp>
          <p:nvSpPr>
            <p:cNvPr id="44" name="object 44"/>
            <p:cNvSpPr/>
            <p:nvPr/>
          </p:nvSpPr>
          <p:spPr>
            <a:xfrm>
              <a:off x="571245" y="2435351"/>
              <a:ext cx="176530" cy="431800"/>
            </a:xfrm>
            <a:custGeom>
              <a:avLst/>
              <a:gdLst/>
              <a:ahLst/>
              <a:cxnLst/>
              <a:rect l="l" t="t" r="r" b="b"/>
              <a:pathLst>
                <a:path w="176529" h="431800">
                  <a:moveTo>
                    <a:pt x="100241" y="355346"/>
                  </a:moveTo>
                  <a:lnTo>
                    <a:pt x="100241" y="431546"/>
                  </a:lnTo>
                  <a:lnTo>
                    <a:pt x="163741" y="399796"/>
                  </a:lnTo>
                  <a:lnTo>
                    <a:pt x="112941" y="399796"/>
                  </a:lnTo>
                  <a:lnTo>
                    <a:pt x="112941" y="387096"/>
                  </a:lnTo>
                  <a:lnTo>
                    <a:pt x="163741" y="387096"/>
                  </a:lnTo>
                  <a:lnTo>
                    <a:pt x="100241" y="355346"/>
                  </a:lnTo>
                  <a:close/>
                </a:path>
                <a:path w="176529" h="431800">
                  <a:moveTo>
                    <a:pt x="12700" y="0"/>
                  </a:moveTo>
                  <a:lnTo>
                    <a:pt x="0" y="0"/>
                  </a:lnTo>
                  <a:lnTo>
                    <a:pt x="0" y="399796"/>
                  </a:lnTo>
                  <a:lnTo>
                    <a:pt x="100241" y="399796"/>
                  </a:lnTo>
                  <a:lnTo>
                    <a:pt x="100241" y="393446"/>
                  </a:lnTo>
                  <a:lnTo>
                    <a:pt x="12700" y="393446"/>
                  </a:lnTo>
                  <a:lnTo>
                    <a:pt x="6350" y="387096"/>
                  </a:lnTo>
                  <a:lnTo>
                    <a:pt x="12700" y="387096"/>
                  </a:lnTo>
                  <a:lnTo>
                    <a:pt x="12700" y="0"/>
                  </a:lnTo>
                  <a:close/>
                </a:path>
                <a:path w="176529" h="431800">
                  <a:moveTo>
                    <a:pt x="163741" y="387096"/>
                  </a:moveTo>
                  <a:lnTo>
                    <a:pt x="112941" y="387096"/>
                  </a:lnTo>
                  <a:lnTo>
                    <a:pt x="112941" y="399796"/>
                  </a:lnTo>
                  <a:lnTo>
                    <a:pt x="163741" y="399796"/>
                  </a:lnTo>
                  <a:lnTo>
                    <a:pt x="176441" y="393446"/>
                  </a:lnTo>
                  <a:lnTo>
                    <a:pt x="163741" y="387096"/>
                  </a:lnTo>
                  <a:close/>
                </a:path>
                <a:path w="176529" h="431800">
                  <a:moveTo>
                    <a:pt x="12700" y="387096"/>
                  </a:moveTo>
                  <a:lnTo>
                    <a:pt x="6350" y="387096"/>
                  </a:lnTo>
                  <a:lnTo>
                    <a:pt x="12700" y="393446"/>
                  </a:lnTo>
                  <a:lnTo>
                    <a:pt x="12700" y="387096"/>
                  </a:lnTo>
                  <a:close/>
                </a:path>
                <a:path w="176529" h="431800">
                  <a:moveTo>
                    <a:pt x="100241" y="387096"/>
                  </a:moveTo>
                  <a:lnTo>
                    <a:pt x="12700" y="387096"/>
                  </a:lnTo>
                  <a:lnTo>
                    <a:pt x="12700" y="393446"/>
                  </a:lnTo>
                  <a:lnTo>
                    <a:pt x="100241" y="393446"/>
                  </a:lnTo>
                  <a:lnTo>
                    <a:pt x="100241" y="387096"/>
                  </a:lnTo>
                  <a:close/>
                </a:path>
              </a:pathLst>
            </a:custGeom>
            <a:solidFill>
              <a:srgbClr val="4471C4"/>
            </a:solidFill>
          </p:spPr>
          <p:txBody>
            <a:bodyPr wrap="square" lIns="0" tIns="0" rIns="0" bIns="0" rtlCol="0"/>
            <a:lstStyle/>
            <a:p>
              <a:endParaRPr/>
            </a:p>
          </p:txBody>
        </p:sp>
      </p:grpSp>
      <p:sp>
        <p:nvSpPr>
          <p:cNvPr id="45" name="object 45"/>
          <p:cNvSpPr txBox="1"/>
          <p:nvPr/>
        </p:nvSpPr>
        <p:spPr>
          <a:xfrm>
            <a:off x="738327" y="2715259"/>
            <a:ext cx="33401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MUX</a:t>
            </a:r>
            <a:endParaRPr sz="1200">
              <a:latin typeface="Calibri"/>
              <a:cs typeface="Calibri"/>
            </a:endParaRPr>
          </a:p>
        </p:txBody>
      </p:sp>
      <p:grpSp>
        <p:nvGrpSpPr>
          <p:cNvPr id="46" name="object 46"/>
          <p:cNvGrpSpPr/>
          <p:nvPr/>
        </p:nvGrpSpPr>
        <p:grpSpPr>
          <a:xfrm>
            <a:off x="347218" y="1790445"/>
            <a:ext cx="278130" cy="267335"/>
            <a:chOff x="347218" y="1790445"/>
            <a:chExt cx="278130" cy="267335"/>
          </a:xfrm>
        </p:grpSpPr>
        <p:sp>
          <p:nvSpPr>
            <p:cNvPr id="47" name="object 47"/>
            <p:cNvSpPr/>
            <p:nvPr/>
          </p:nvSpPr>
          <p:spPr>
            <a:xfrm>
              <a:off x="353568" y="1796795"/>
              <a:ext cx="265430" cy="254635"/>
            </a:xfrm>
            <a:custGeom>
              <a:avLst/>
              <a:gdLst/>
              <a:ahLst/>
              <a:cxnLst/>
              <a:rect l="l" t="t" r="r" b="b"/>
              <a:pathLst>
                <a:path w="265430" h="254635">
                  <a:moveTo>
                    <a:pt x="265176" y="0"/>
                  </a:moveTo>
                  <a:lnTo>
                    <a:pt x="0" y="0"/>
                  </a:lnTo>
                  <a:lnTo>
                    <a:pt x="0" y="254508"/>
                  </a:lnTo>
                  <a:lnTo>
                    <a:pt x="265176" y="254508"/>
                  </a:lnTo>
                  <a:lnTo>
                    <a:pt x="265176" y="0"/>
                  </a:lnTo>
                  <a:close/>
                </a:path>
              </a:pathLst>
            </a:custGeom>
            <a:solidFill>
              <a:srgbClr val="4471C4"/>
            </a:solidFill>
          </p:spPr>
          <p:txBody>
            <a:bodyPr wrap="square" lIns="0" tIns="0" rIns="0" bIns="0" rtlCol="0"/>
            <a:lstStyle/>
            <a:p>
              <a:endParaRPr/>
            </a:p>
          </p:txBody>
        </p:sp>
        <p:sp>
          <p:nvSpPr>
            <p:cNvPr id="48" name="object 48"/>
            <p:cNvSpPr/>
            <p:nvPr/>
          </p:nvSpPr>
          <p:spPr>
            <a:xfrm>
              <a:off x="353568" y="1796795"/>
              <a:ext cx="265430" cy="254635"/>
            </a:xfrm>
            <a:custGeom>
              <a:avLst/>
              <a:gdLst/>
              <a:ahLst/>
              <a:cxnLst/>
              <a:rect l="l" t="t" r="r" b="b"/>
              <a:pathLst>
                <a:path w="265430" h="254635">
                  <a:moveTo>
                    <a:pt x="0" y="254508"/>
                  </a:moveTo>
                  <a:lnTo>
                    <a:pt x="265176" y="254508"/>
                  </a:lnTo>
                  <a:lnTo>
                    <a:pt x="265176" y="0"/>
                  </a:lnTo>
                  <a:lnTo>
                    <a:pt x="0" y="0"/>
                  </a:lnTo>
                  <a:lnTo>
                    <a:pt x="0" y="254508"/>
                  </a:lnTo>
                  <a:close/>
                </a:path>
              </a:pathLst>
            </a:custGeom>
            <a:ln w="12700">
              <a:solidFill>
                <a:srgbClr val="2E528F"/>
              </a:solidFill>
            </a:ln>
          </p:spPr>
          <p:txBody>
            <a:bodyPr wrap="square" lIns="0" tIns="0" rIns="0" bIns="0" rtlCol="0"/>
            <a:lstStyle/>
            <a:p>
              <a:endParaRPr/>
            </a:p>
          </p:txBody>
        </p:sp>
      </p:grpSp>
      <p:sp>
        <p:nvSpPr>
          <p:cNvPr id="49" name="object 49"/>
          <p:cNvSpPr txBox="1"/>
          <p:nvPr/>
        </p:nvSpPr>
        <p:spPr>
          <a:xfrm>
            <a:off x="399389" y="1821560"/>
            <a:ext cx="18669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PC</a:t>
            </a:r>
            <a:endParaRPr sz="1200">
              <a:latin typeface="Calibri"/>
              <a:cs typeface="Calibri"/>
            </a:endParaRPr>
          </a:p>
        </p:txBody>
      </p:sp>
      <p:grpSp>
        <p:nvGrpSpPr>
          <p:cNvPr id="50" name="object 50"/>
          <p:cNvGrpSpPr/>
          <p:nvPr/>
        </p:nvGrpSpPr>
        <p:grpSpPr>
          <a:xfrm>
            <a:off x="341375" y="2031492"/>
            <a:ext cx="1261745" cy="894715"/>
            <a:chOff x="341375" y="2031492"/>
            <a:chExt cx="1261745" cy="894715"/>
          </a:xfrm>
        </p:grpSpPr>
        <p:pic>
          <p:nvPicPr>
            <p:cNvPr id="51" name="object 51"/>
            <p:cNvPicPr/>
            <p:nvPr/>
          </p:nvPicPr>
          <p:blipFill>
            <a:blip r:embed="rId6" cstate="print"/>
            <a:stretch>
              <a:fillRect/>
            </a:stretch>
          </p:blipFill>
          <p:spPr>
            <a:xfrm>
              <a:off x="341375" y="2031492"/>
              <a:ext cx="76200" cy="159638"/>
            </a:xfrm>
            <a:prstGeom prst="rect">
              <a:avLst/>
            </a:prstGeom>
          </p:spPr>
        </p:pic>
        <p:sp>
          <p:nvSpPr>
            <p:cNvPr id="52" name="object 52"/>
            <p:cNvSpPr/>
            <p:nvPr/>
          </p:nvSpPr>
          <p:spPr>
            <a:xfrm>
              <a:off x="1066799" y="2849880"/>
              <a:ext cx="536575" cy="76200"/>
            </a:xfrm>
            <a:custGeom>
              <a:avLst/>
              <a:gdLst/>
              <a:ahLst/>
              <a:cxnLst/>
              <a:rect l="l" t="t" r="r" b="b"/>
              <a:pathLst>
                <a:path w="536575" h="76200">
                  <a:moveTo>
                    <a:pt x="76200" y="0"/>
                  </a:moveTo>
                  <a:lnTo>
                    <a:pt x="0" y="38100"/>
                  </a:lnTo>
                  <a:lnTo>
                    <a:pt x="76200" y="76200"/>
                  </a:lnTo>
                  <a:lnTo>
                    <a:pt x="76200" y="44450"/>
                  </a:lnTo>
                  <a:lnTo>
                    <a:pt x="63500" y="44450"/>
                  </a:lnTo>
                  <a:lnTo>
                    <a:pt x="63500" y="31750"/>
                  </a:lnTo>
                  <a:lnTo>
                    <a:pt x="76200" y="31750"/>
                  </a:lnTo>
                  <a:lnTo>
                    <a:pt x="76200" y="0"/>
                  </a:lnTo>
                  <a:close/>
                </a:path>
                <a:path w="536575" h="76200">
                  <a:moveTo>
                    <a:pt x="76200" y="31750"/>
                  </a:moveTo>
                  <a:lnTo>
                    <a:pt x="63500" y="31750"/>
                  </a:lnTo>
                  <a:lnTo>
                    <a:pt x="63500" y="44450"/>
                  </a:lnTo>
                  <a:lnTo>
                    <a:pt x="76200" y="44450"/>
                  </a:lnTo>
                  <a:lnTo>
                    <a:pt x="76200" y="31750"/>
                  </a:lnTo>
                  <a:close/>
                </a:path>
                <a:path w="536575" h="76200">
                  <a:moveTo>
                    <a:pt x="536321" y="31750"/>
                  </a:moveTo>
                  <a:lnTo>
                    <a:pt x="76200" y="31750"/>
                  </a:lnTo>
                  <a:lnTo>
                    <a:pt x="76200" y="44450"/>
                  </a:lnTo>
                  <a:lnTo>
                    <a:pt x="536321" y="44450"/>
                  </a:lnTo>
                  <a:lnTo>
                    <a:pt x="536321" y="31750"/>
                  </a:lnTo>
                  <a:close/>
                </a:path>
              </a:pathLst>
            </a:custGeom>
            <a:solidFill>
              <a:srgbClr val="4471C4"/>
            </a:solidFill>
          </p:spPr>
          <p:txBody>
            <a:bodyPr wrap="square" lIns="0" tIns="0" rIns="0" bIns="0" rtlCol="0"/>
            <a:lstStyle/>
            <a:p>
              <a:endParaRPr/>
            </a:p>
          </p:txBody>
        </p:sp>
      </p:grpSp>
      <p:sp>
        <p:nvSpPr>
          <p:cNvPr id="53" name="object 53"/>
          <p:cNvSpPr txBox="1"/>
          <p:nvPr/>
        </p:nvSpPr>
        <p:spPr>
          <a:xfrm>
            <a:off x="1199489" y="2719577"/>
            <a:ext cx="547370" cy="330200"/>
          </a:xfrm>
          <a:prstGeom prst="rect">
            <a:avLst/>
          </a:prstGeom>
        </p:spPr>
        <p:txBody>
          <a:bodyPr vert="horz" wrap="square" lIns="0" tIns="12065" rIns="0" bIns="0" rtlCol="0">
            <a:spAutoFit/>
          </a:bodyPr>
          <a:lstStyle/>
          <a:p>
            <a:pPr marL="12700" marR="5080">
              <a:lnSpc>
                <a:spcPct val="100000"/>
              </a:lnSpc>
              <a:spcBef>
                <a:spcPts val="95"/>
              </a:spcBef>
            </a:pPr>
            <a:r>
              <a:rPr sz="1000" b="1" dirty="0">
                <a:latin typeface="Calibri"/>
                <a:cs typeface="Calibri"/>
              </a:rPr>
              <a:t>PC</a:t>
            </a:r>
            <a:r>
              <a:rPr sz="1000" b="1" spc="-25" dirty="0">
                <a:latin typeface="Calibri"/>
                <a:cs typeface="Calibri"/>
              </a:rPr>
              <a:t> </a:t>
            </a:r>
            <a:r>
              <a:rPr sz="1000" b="1" spc="-10" dirty="0">
                <a:latin typeface="Calibri"/>
                <a:cs typeface="Calibri"/>
              </a:rPr>
              <a:t>Source Select</a:t>
            </a:r>
            <a:endParaRPr sz="1000">
              <a:latin typeface="Calibri"/>
              <a:cs typeface="Calibri"/>
            </a:endParaRPr>
          </a:p>
        </p:txBody>
      </p:sp>
      <p:grpSp>
        <p:nvGrpSpPr>
          <p:cNvPr id="54" name="object 54"/>
          <p:cNvGrpSpPr/>
          <p:nvPr/>
        </p:nvGrpSpPr>
        <p:grpSpPr>
          <a:xfrm>
            <a:off x="118619" y="1886711"/>
            <a:ext cx="3170555" cy="3269615"/>
            <a:chOff x="118619" y="1886711"/>
            <a:chExt cx="3170555" cy="3269615"/>
          </a:xfrm>
        </p:grpSpPr>
        <p:sp>
          <p:nvSpPr>
            <p:cNvPr id="55" name="object 55"/>
            <p:cNvSpPr/>
            <p:nvPr/>
          </p:nvSpPr>
          <p:spPr>
            <a:xfrm>
              <a:off x="118618" y="1886711"/>
              <a:ext cx="1120775" cy="1316990"/>
            </a:xfrm>
            <a:custGeom>
              <a:avLst/>
              <a:gdLst/>
              <a:ahLst/>
              <a:cxnLst/>
              <a:rect l="l" t="t" r="r" b="b"/>
              <a:pathLst>
                <a:path w="1120775" h="1316989">
                  <a:moveTo>
                    <a:pt x="794118" y="1081532"/>
                  </a:moveTo>
                  <a:lnTo>
                    <a:pt x="781418" y="1081532"/>
                  </a:lnTo>
                  <a:lnTo>
                    <a:pt x="781418" y="1303782"/>
                  </a:lnTo>
                  <a:lnTo>
                    <a:pt x="12700" y="1303782"/>
                  </a:lnTo>
                  <a:lnTo>
                    <a:pt x="12700" y="44450"/>
                  </a:lnTo>
                  <a:lnTo>
                    <a:pt x="158750" y="44450"/>
                  </a:lnTo>
                  <a:lnTo>
                    <a:pt x="158750" y="76200"/>
                  </a:lnTo>
                  <a:lnTo>
                    <a:pt x="222250" y="44450"/>
                  </a:lnTo>
                  <a:lnTo>
                    <a:pt x="234950" y="38100"/>
                  </a:lnTo>
                  <a:lnTo>
                    <a:pt x="222250" y="31750"/>
                  </a:lnTo>
                  <a:lnTo>
                    <a:pt x="158750" y="0"/>
                  </a:lnTo>
                  <a:lnTo>
                    <a:pt x="158750" y="31750"/>
                  </a:lnTo>
                  <a:lnTo>
                    <a:pt x="0" y="31750"/>
                  </a:lnTo>
                  <a:lnTo>
                    <a:pt x="0" y="1316482"/>
                  </a:lnTo>
                  <a:lnTo>
                    <a:pt x="794118" y="1316482"/>
                  </a:lnTo>
                  <a:lnTo>
                    <a:pt x="794118" y="1310132"/>
                  </a:lnTo>
                  <a:lnTo>
                    <a:pt x="794118" y="1303782"/>
                  </a:lnTo>
                  <a:lnTo>
                    <a:pt x="794118" y="1081532"/>
                  </a:lnTo>
                  <a:close/>
                </a:path>
                <a:path w="1120775" h="1316989">
                  <a:moveTo>
                    <a:pt x="1120152" y="542290"/>
                  </a:moveTo>
                  <a:lnTo>
                    <a:pt x="786384" y="542290"/>
                  </a:lnTo>
                  <a:lnTo>
                    <a:pt x="786384" y="727456"/>
                  </a:lnTo>
                  <a:lnTo>
                    <a:pt x="754634" y="727456"/>
                  </a:lnTo>
                  <a:lnTo>
                    <a:pt x="792734" y="803656"/>
                  </a:lnTo>
                  <a:lnTo>
                    <a:pt x="824484" y="740156"/>
                  </a:lnTo>
                  <a:lnTo>
                    <a:pt x="830834" y="727456"/>
                  </a:lnTo>
                  <a:lnTo>
                    <a:pt x="799084" y="727456"/>
                  </a:lnTo>
                  <a:lnTo>
                    <a:pt x="799084" y="554990"/>
                  </a:lnTo>
                  <a:lnTo>
                    <a:pt x="1120152" y="554990"/>
                  </a:lnTo>
                  <a:lnTo>
                    <a:pt x="1120152" y="548640"/>
                  </a:lnTo>
                  <a:lnTo>
                    <a:pt x="1120152" y="542290"/>
                  </a:lnTo>
                  <a:close/>
                </a:path>
              </a:pathLst>
            </a:custGeom>
            <a:solidFill>
              <a:srgbClr val="4471C4"/>
            </a:solidFill>
          </p:spPr>
          <p:txBody>
            <a:bodyPr wrap="square" lIns="0" tIns="0" rIns="0" bIns="0" rtlCol="0"/>
            <a:lstStyle/>
            <a:p>
              <a:endParaRPr/>
            </a:p>
          </p:txBody>
        </p:sp>
        <p:pic>
          <p:nvPicPr>
            <p:cNvPr id="56" name="object 56"/>
            <p:cNvPicPr/>
            <p:nvPr/>
          </p:nvPicPr>
          <p:blipFill>
            <a:blip r:embed="rId6" cstate="print"/>
            <a:stretch>
              <a:fillRect/>
            </a:stretch>
          </p:blipFill>
          <p:spPr>
            <a:xfrm>
              <a:off x="949451" y="2951987"/>
              <a:ext cx="76200" cy="159638"/>
            </a:xfrm>
            <a:prstGeom prst="rect">
              <a:avLst/>
            </a:prstGeom>
          </p:spPr>
        </p:pic>
        <p:sp>
          <p:nvSpPr>
            <p:cNvPr id="57" name="object 57"/>
            <p:cNvSpPr/>
            <p:nvPr/>
          </p:nvSpPr>
          <p:spPr>
            <a:xfrm>
              <a:off x="2292095" y="4034027"/>
              <a:ext cx="990600" cy="264160"/>
            </a:xfrm>
            <a:custGeom>
              <a:avLst/>
              <a:gdLst/>
              <a:ahLst/>
              <a:cxnLst/>
              <a:rect l="l" t="t" r="r" b="b"/>
              <a:pathLst>
                <a:path w="990600" h="264160">
                  <a:moveTo>
                    <a:pt x="990600" y="0"/>
                  </a:moveTo>
                  <a:lnTo>
                    <a:pt x="0" y="0"/>
                  </a:lnTo>
                  <a:lnTo>
                    <a:pt x="0" y="263652"/>
                  </a:lnTo>
                  <a:lnTo>
                    <a:pt x="990600" y="263652"/>
                  </a:lnTo>
                  <a:lnTo>
                    <a:pt x="990600" y="0"/>
                  </a:lnTo>
                  <a:close/>
                </a:path>
              </a:pathLst>
            </a:custGeom>
            <a:solidFill>
              <a:srgbClr val="4471C4"/>
            </a:solidFill>
          </p:spPr>
          <p:txBody>
            <a:bodyPr wrap="square" lIns="0" tIns="0" rIns="0" bIns="0" rtlCol="0"/>
            <a:lstStyle/>
            <a:p>
              <a:endParaRPr/>
            </a:p>
          </p:txBody>
        </p:sp>
        <p:sp>
          <p:nvSpPr>
            <p:cNvPr id="58" name="object 58"/>
            <p:cNvSpPr/>
            <p:nvPr/>
          </p:nvSpPr>
          <p:spPr>
            <a:xfrm>
              <a:off x="2292095" y="4034027"/>
              <a:ext cx="990600" cy="264160"/>
            </a:xfrm>
            <a:custGeom>
              <a:avLst/>
              <a:gdLst/>
              <a:ahLst/>
              <a:cxnLst/>
              <a:rect l="l" t="t" r="r" b="b"/>
              <a:pathLst>
                <a:path w="990600" h="264160">
                  <a:moveTo>
                    <a:pt x="0" y="263652"/>
                  </a:moveTo>
                  <a:lnTo>
                    <a:pt x="990600" y="263652"/>
                  </a:lnTo>
                  <a:lnTo>
                    <a:pt x="990600" y="0"/>
                  </a:lnTo>
                  <a:lnTo>
                    <a:pt x="0" y="0"/>
                  </a:lnTo>
                  <a:lnTo>
                    <a:pt x="0" y="263652"/>
                  </a:lnTo>
                  <a:close/>
                </a:path>
              </a:pathLst>
            </a:custGeom>
            <a:ln w="12700">
              <a:solidFill>
                <a:srgbClr val="2E528F"/>
              </a:solidFill>
            </a:ln>
          </p:spPr>
          <p:txBody>
            <a:bodyPr wrap="square" lIns="0" tIns="0" rIns="0" bIns="0" rtlCol="0"/>
            <a:lstStyle/>
            <a:p>
              <a:endParaRPr/>
            </a:p>
          </p:txBody>
        </p:sp>
        <p:sp>
          <p:nvSpPr>
            <p:cNvPr id="59" name="object 59"/>
            <p:cNvSpPr/>
            <p:nvPr/>
          </p:nvSpPr>
          <p:spPr>
            <a:xfrm>
              <a:off x="2292095" y="4319016"/>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60" name="object 60"/>
            <p:cNvSpPr/>
            <p:nvPr/>
          </p:nvSpPr>
          <p:spPr>
            <a:xfrm>
              <a:off x="2292095" y="4319016"/>
              <a:ext cx="990600" cy="262255"/>
            </a:xfrm>
            <a:custGeom>
              <a:avLst/>
              <a:gdLst/>
              <a:ahLst/>
              <a:cxnLst/>
              <a:rect l="l" t="t" r="r" b="b"/>
              <a:pathLst>
                <a:path w="990600" h="262254">
                  <a:moveTo>
                    <a:pt x="0" y="262128"/>
                  </a:moveTo>
                  <a:lnTo>
                    <a:pt x="990600" y="262128"/>
                  </a:lnTo>
                  <a:lnTo>
                    <a:pt x="990600" y="0"/>
                  </a:lnTo>
                  <a:lnTo>
                    <a:pt x="0" y="0"/>
                  </a:lnTo>
                  <a:lnTo>
                    <a:pt x="0" y="262128"/>
                  </a:lnTo>
                  <a:close/>
                </a:path>
              </a:pathLst>
            </a:custGeom>
            <a:ln w="12700">
              <a:solidFill>
                <a:srgbClr val="2E528F"/>
              </a:solidFill>
            </a:ln>
          </p:spPr>
          <p:txBody>
            <a:bodyPr wrap="square" lIns="0" tIns="0" rIns="0" bIns="0" rtlCol="0"/>
            <a:lstStyle/>
            <a:p>
              <a:endParaRPr/>
            </a:p>
          </p:txBody>
        </p:sp>
        <p:sp>
          <p:nvSpPr>
            <p:cNvPr id="61" name="object 61"/>
            <p:cNvSpPr/>
            <p:nvPr/>
          </p:nvSpPr>
          <p:spPr>
            <a:xfrm>
              <a:off x="2292095" y="4602479"/>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62" name="object 62"/>
            <p:cNvSpPr/>
            <p:nvPr/>
          </p:nvSpPr>
          <p:spPr>
            <a:xfrm>
              <a:off x="2292095" y="4602479"/>
              <a:ext cx="990600" cy="262255"/>
            </a:xfrm>
            <a:custGeom>
              <a:avLst/>
              <a:gdLst/>
              <a:ahLst/>
              <a:cxnLst/>
              <a:rect l="l" t="t" r="r" b="b"/>
              <a:pathLst>
                <a:path w="990600" h="262254">
                  <a:moveTo>
                    <a:pt x="0" y="262128"/>
                  </a:moveTo>
                  <a:lnTo>
                    <a:pt x="990600" y="262128"/>
                  </a:lnTo>
                  <a:lnTo>
                    <a:pt x="990600" y="0"/>
                  </a:lnTo>
                  <a:lnTo>
                    <a:pt x="0" y="0"/>
                  </a:lnTo>
                  <a:lnTo>
                    <a:pt x="0" y="262128"/>
                  </a:lnTo>
                  <a:close/>
                </a:path>
              </a:pathLst>
            </a:custGeom>
            <a:ln w="12700">
              <a:solidFill>
                <a:srgbClr val="2E528F"/>
              </a:solidFill>
            </a:ln>
          </p:spPr>
          <p:txBody>
            <a:bodyPr wrap="square" lIns="0" tIns="0" rIns="0" bIns="0" rtlCol="0"/>
            <a:lstStyle/>
            <a:p>
              <a:endParaRPr/>
            </a:p>
          </p:txBody>
        </p:sp>
        <p:sp>
          <p:nvSpPr>
            <p:cNvPr id="63" name="object 63"/>
            <p:cNvSpPr/>
            <p:nvPr/>
          </p:nvSpPr>
          <p:spPr>
            <a:xfrm>
              <a:off x="2292095" y="4885944"/>
              <a:ext cx="990600" cy="264160"/>
            </a:xfrm>
            <a:custGeom>
              <a:avLst/>
              <a:gdLst/>
              <a:ahLst/>
              <a:cxnLst/>
              <a:rect l="l" t="t" r="r" b="b"/>
              <a:pathLst>
                <a:path w="990600" h="264160">
                  <a:moveTo>
                    <a:pt x="990600" y="0"/>
                  </a:moveTo>
                  <a:lnTo>
                    <a:pt x="0" y="0"/>
                  </a:lnTo>
                  <a:lnTo>
                    <a:pt x="0" y="263651"/>
                  </a:lnTo>
                  <a:lnTo>
                    <a:pt x="990600" y="263651"/>
                  </a:lnTo>
                  <a:lnTo>
                    <a:pt x="990600" y="0"/>
                  </a:lnTo>
                  <a:close/>
                </a:path>
              </a:pathLst>
            </a:custGeom>
            <a:solidFill>
              <a:srgbClr val="4471C4"/>
            </a:solidFill>
          </p:spPr>
          <p:txBody>
            <a:bodyPr wrap="square" lIns="0" tIns="0" rIns="0" bIns="0" rtlCol="0"/>
            <a:lstStyle/>
            <a:p>
              <a:endParaRPr/>
            </a:p>
          </p:txBody>
        </p:sp>
        <p:sp>
          <p:nvSpPr>
            <p:cNvPr id="64" name="object 64"/>
            <p:cNvSpPr/>
            <p:nvPr/>
          </p:nvSpPr>
          <p:spPr>
            <a:xfrm>
              <a:off x="2292095" y="4885944"/>
              <a:ext cx="990600" cy="264160"/>
            </a:xfrm>
            <a:custGeom>
              <a:avLst/>
              <a:gdLst/>
              <a:ahLst/>
              <a:cxnLst/>
              <a:rect l="l" t="t" r="r" b="b"/>
              <a:pathLst>
                <a:path w="990600" h="264160">
                  <a:moveTo>
                    <a:pt x="0" y="263651"/>
                  </a:moveTo>
                  <a:lnTo>
                    <a:pt x="990600" y="263651"/>
                  </a:lnTo>
                  <a:lnTo>
                    <a:pt x="990600" y="0"/>
                  </a:lnTo>
                  <a:lnTo>
                    <a:pt x="0" y="0"/>
                  </a:lnTo>
                  <a:lnTo>
                    <a:pt x="0" y="263651"/>
                  </a:lnTo>
                  <a:close/>
                </a:path>
              </a:pathLst>
            </a:custGeom>
            <a:ln w="12700">
              <a:solidFill>
                <a:srgbClr val="2E528F"/>
              </a:solidFill>
            </a:ln>
          </p:spPr>
          <p:txBody>
            <a:bodyPr wrap="square" lIns="0" tIns="0" rIns="0" bIns="0" rtlCol="0"/>
            <a:lstStyle/>
            <a:p>
              <a:endParaRPr/>
            </a:p>
          </p:txBody>
        </p:sp>
      </p:grpSp>
      <p:sp>
        <p:nvSpPr>
          <p:cNvPr id="65" name="object 65"/>
          <p:cNvSpPr txBox="1"/>
          <p:nvPr/>
        </p:nvSpPr>
        <p:spPr>
          <a:xfrm>
            <a:off x="2324861" y="4000245"/>
            <a:ext cx="5359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1</a:t>
            </a:r>
            <a:endParaRPr sz="1800">
              <a:latin typeface="Calibri"/>
              <a:cs typeface="Calibri"/>
            </a:endParaRPr>
          </a:p>
        </p:txBody>
      </p:sp>
      <p:sp>
        <p:nvSpPr>
          <p:cNvPr id="66" name="object 66"/>
          <p:cNvSpPr txBox="1"/>
          <p:nvPr/>
        </p:nvSpPr>
        <p:spPr>
          <a:xfrm>
            <a:off x="2324861" y="4277995"/>
            <a:ext cx="5359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2</a:t>
            </a:r>
            <a:endParaRPr sz="1800">
              <a:latin typeface="Calibri"/>
              <a:cs typeface="Calibri"/>
            </a:endParaRPr>
          </a:p>
        </p:txBody>
      </p:sp>
      <p:sp>
        <p:nvSpPr>
          <p:cNvPr id="67" name="object 67"/>
          <p:cNvSpPr txBox="1"/>
          <p:nvPr/>
        </p:nvSpPr>
        <p:spPr>
          <a:xfrm>
            <a:off x="2324861" y="4568190"/>
            <a:ext cx="5359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3</a:t>
            </a:r>
            <a:endParaRPr sz="1800">
              <a:latin typeface="Calibri"/>
              <a:cs typeface="Calibri"/>
            </a:endParaRPr>
          </a:p>
        </p:txBody>
      </p:sp>
      <p:sp>
        <p:nvSpPr>
          <p:cNvPr id="68" name="object 68"/>
          <p:cNvSpPr txBox="1"/>
          <p:nvPr/>
        </p:nvSpPr>
        <p:spPr>
          <a:xfrm>
            <a:off x="5628513" y="3053841"/>
            <a:ext cx="35687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Input</a:t>
            </a:r>
            <a:endParaRPr sz="1200">
              <a:latin typeface="Calibri"/>
              <a:cs typeface="Calibri"/>
            </a:endParaRPr>
          </a:p>
        </p:txBody>
      </p:sp>
      <p:sp>
        <p:nvSpPr>
          <p:cNvPr id="69" name="object 69"/>
          <p:cNvSpPr txBox="1"/>
          <p:nvPr/>
        </p:nvSpPr>
        <p:spPr>
          <a:xfrm>
            <a:off x="5628513" y="3236416"/>
            <a:ext cx="370840" cy="392430"/>
          </a:xfrm>
          <a:prstGeom prst="rect">
            <a:avLst/>
          </a:prstGeom>
        </p:spPr>
        <p:txBody>
          <a:bodyPr vert="horz" wrap="square" lIns="0" tIns="12700" rIns="0" bIns="0" rtlCol="0">
            <a:spAutoFit/>
          </a:bodyPr>
          <a:lstStyle/>
          <a:p>
            <a:pPr marL="12700">
              <a:lnSpc>
                <a:spcPct val="100000"/>
              </a:lnSpc>
              <a:spcBef>
                <a:spcPts val="100"/>
              </a:spcBef>
            </a:pPr>
            <a:r>
              <a:rPr sz="1200" spc="-20" dirty="0">
                <a:latin typeface="Calibri"/>
                <a:cs typeface="Calibri"/>
              </a:rPr>
              <a:t>Read</a:t>
            </a:r>
            <a:endParaRPr sz="1200">
              <a:latin typeface="Calibri"/>
              <a:cs typeface="Calibri"/>
            </a:endParaRPr>
          </a:p>
          <a:p>
            <a:pPr marL="12700">
              <a:lnSpc>
                <a:spcPct val="100000"/>
              </a:lnSpc>
              <a:spcBef>
                <a:spcPts val="5"/>
              </a:spcBef>
            </a:pPr>
            <a:r>
              <a:rPr sz="1200" dirty="0">
                <a:latin typeface="Calibri"/>
                <a:cs typeface="Calibri"/>
              </a:rPr>
              <a:t>Reg</a:t>
            </a:r>
            <a:r>
              <a:rPr sz="1200" spc="-25" dirty="0">
                <a:latin typeface="Calibri"/>
                <a:cs typeface="Calibri"/>
              </a:rPr>
              <a:t> </a:t>
            </a:r>
            <a:r>
              <a:rPr sz="1200" spc="-50" dirty="0">
                <a:latin typeface="Calibri"/>
                <a:cs typeface="Calibri"/>
              </a:rPr>
              <a:t>B</a:t>
            </a:r>
            <a:endParaRPr sz="1200">
              <a:latin typeface="Calibri"/>
              <a:cs typeface="Calibri"/>
            </a:endParaRPr>
          </a:p>
        </p:txBody>
      </p:sp>
      <p:sp>
        <p:nvSpPr>
          <p:cNvPr id="70" name="object 70"/>
          <p:cNvSpPr/>
          <p:nvPr/>
        </p:nvSpPr>
        <p:spPr>
          <a:xfrm>
            <a:off x="2453640" y="5301995"/>
            <a:ext cx="8230870" cy="1169670"/>
          </a:xfrm>
          <a:custGeom>
            <a:avLst/>
            <a:gdLst/>
            <a:ahLst/>
            <a:cxnLst/>
            <a:rect l="l" t="t" r="r" b="b"/>
            <a:pathLst>
              <a:path w="8230870" h="1169670">
                <a:moveTo>
                  <a:pt x="8230489" y="76212"/>
                </a:moveTo>
                <a:lnTo>
                  <a:pt x="8224139" y="63500"/>
                </a:lnTo>
                <a:lnTo>
                  <a:pt x="8192389" y="0"/>
                </a:lnTo>
                <a:lnTo>
                  <a:pt x="8154289" y="76212"/>
                </a:lnTo>
                <a:lnTo>
                  <a:pt x="8186039" y="76212"/>
                </a:lnTo>
                <a:lnTo>
                  <a:pt x="8186039" y="1156665"/>
                </a:lnTo>
                <a:lnTo>
                  <a:pt x="2967482" y="1156665"/>
                </a:lnTo>
                <a:lnTo>
                  <a:pt x="2967482" y="877722"/>
                </a:lnTo>
                <a:lnTo>
                  <a:pt x="7718171" y="877722"/>
                </a:lnTo>
                <a:lnTo>
                  <a:pt x="7718171" y="871372"/>
                </a:lnTo>
                <a:lnTo>
                  <a:pt x="2967482" y="871372"/>
                </a:lnTo>
                <a:lnTo>
                  <a:pt x="7705471" y="871359"/>
                </a:lnTo>
                <a:lnTo>
                  <a:pt x="7718171" y="871372"/>
                </a:lnTo>
                <a:lnTo>
                  <a:pt x="7718171" y="865022"/>
                </a:lnTo>
                <a:lnTo>
                  <a:pt x="7718171" y="614235"/>
                </a:lnTo>
                <a:lnTo>
                  <a:pt x="7902575" y="614235"/>
                </a:lnTo>
                <a:lnTo>
                  <a:pt x="7902575" y="607885"/>
                </a:lnTo>
                <a:lnTo>
                  <a:pt x="7902575" y="601535"/>
                </a:lnTo>
                <a:lnTo>
                  <a:pt x="7902575" y="13716"/>
                </a:lnTo>
                <a:lnTo>
                  <a:pt x="7889875" y="13716"/>
                </a:lnTo>
                <a:lnTo>
                  <a:pt x="7889875" y="601535"/>
                </a:lnTo>
                <a:lnTo>
                  <a:pt x="7718171" y="601535"/>
                </a:lnTo>
                <a:lnTo>
                  <a:pt x="7718171" y="4572"/>
                </a:lnTo>
                <a:lnTo>
                  <a:pt x="7705471" y="4572"/>
                </a:lnTo>
                <a:lnTo>
                  <a:pt x="7705471" y="601535"/>
                </a:lnTo>
                <a:lnTo>
                  <a:pt x="7705471" y="614235"/>
                </a:lnTo>
                <a:lnTo>
                  <a:pt x="7705471" y="865022"/>
                </a:lnTo>
                <a:lnTo>
                  <a:pt x="2967482" y="865022"/>
                </a:lnTo>
                <a:lnTo>
                  <a:pt x="2967482" y="614235"/>
                </a:lnTo>
                <a:lnTo>
                  <a:pt x="7705471" y="614235"/>
                </a:lnTo>
                <a:lnTo>
                  <a:pt x="7705471" y="601535"/>
                </a:lnTo>
                <a:lnTo>
                  <a:pt x="2967482" y="601535"/>
                </a:lnTo>
                <a:lnTo>
                  <a:pt x="2967482" y="33909"/>
                </a:lnTo>
                <a:lnTo>
                  <a:pt x="2954782" y="33909"/>
                </a:lnTo>
                <a:lnTo>
                  <a:pt x="2954782" y="601535"/>
                </a:lnTo>
                <a:lnTo>
                  <a:pt x="228854" y="601535"/>
                </a:lnTo>
                <a:lnTo>
                  <a:pt x="228854" y="103378"/>
                </a:lnTo>
                <a:lnTo>
                  <a:pt x="260604" y="103378"/>
                </a:lnTo>
                <a:lnTo>
                  <a:pt x="254254" y="90678"/>
                </a:lnTo>
                <a:lnTo>
                  <a:pt x="222504" y="27178"/>
                </a:lnTo>
                <a:lnTo>
                  <a:pt x="184404" y="103378"/>
                </a:lnTo>
                <a:lnTo>
                  <a:pt x="216154" y="103378"/>
                </a:lnTo>
                <a:lnTo>
                  <a:pt x="216154" y="614235"/>
                </a:lnTo>
                <a:lnTo>
                  <a:pt x="2954782" y="614235"/>
                </a:lnTo>
                <a:lnTo>
                  <a:pt x="2954782" y="865022"/>
                </a:lnTo>
                <a:lnTo>
                  <a:pt x="2954782" y="871359"/>
                </a:lnTo>
                <a:lnTo>
                  <a:pt x="44450" y="871359"/>
                </a:lnTo>
                <a:lnTo>
                  <a:pt x="2954782" y="871359"/>
                </a:lnTo>
                <a:lnTo>
                  <a:pt x="2954782" y="865022"/>
                </a:lnTo>
                <a:lnTo>
                  <a:pt x="44450" y="865022"/>
                </a:lnTo>
                <a:lnTo>
                  <a:pt x="44450" y="94234"/>
                </a:lnTo>
                <a:lnTo>
                  <a:pt x="76200" y="94234"/>
                </a:lnTo>
                <a:lnTo>
                  <a:pt x="69850" y="81534"/>
                </a:lnTo>
                <a:lnTo>
                  <a:pt x="38100" y="18034"/>
                </a:lnTo>
                <a:lnTo>
                  <a:pt x="0" y="94234"/>
                </a:lnTo>
                <a:lnTo>
                  <a:pt x="31750" y="94234"/>
                </a:lnTo>
                <a:lnTo>
                  <a:pt x="31750" y="877709"/>
                </a:lnTo>
                <a:lnTo>
                  <a:pt x="2954782" y="877722"/>
                </a:lnTo>
                <a:lnTo>
                  <a:pt x="2954782" y="1169352"/>
                </a:lnTo>
                <a:lnTo>
                  <a:pt x="8198739" y="1169352"/>
                </a:lnTo>
                <a:lnTo>
                  <a:pt x="8198739" y="1163002"/>
                </a:lnTo>
                <a:lnTo>
                  <a:pt x="8198739" y="1156665"/>
                </a:lnTo>
                <a:lnTo>
                  <a:pt x="8198739" y="76212"/>
                </a:lnTo>
                <a:lnTo>
                  <a:pt x="8230489" y="76212"/>
                </a:lnTo>
                <a:close/>
              </a:path>
            </a:pathLst>
          </a:custGeom>
          <a:solidFill>
            <a:srgbClr val="4471C4"/>
          </a:solidFill>
        </p:spPr>
        <p:txBody>
          <a:bodyPr wrap="square" lIns="0" tIns="0" rIns="0" bIns="0" rtlCol="0"/>
          <a:lstStyle/>
          <a:p>
            <a:endParaRPr/>
          </a:p>
        </p:txBody>
      </p:sp>
      <p:sp>
        <p:nvSpPr>
          <p:cNvPr id="71" name="object 71"/>
          <p:cNvSpPr txBox="1"/>
          <p:nvPr/>
        </p:nvSpPr>
        <p:spPr>
          <a:xfrm>
            <a:off x="5457825" y="6287820"/>
            <a:ext cx="1380490" cy="208915"/>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Write</a:t>
            </a:r>
            <a:r>
              <a:rPr sz="1200" b="1" spc="-40" dirty="0">
                <a:latin typeface="Calibri"/>
                <a:cs typeface="Calibri"/>
              </a:rPr>
              <a:t> </a:t>
            </a:r>
            <a:r>
              <a:rPr sz="1200" b="1" dirty="0">
                <a:latin typeface="Calibri"/>
                <a:cs typeface="Calibri"/>
              </a:rPr>
              <a:t>Reg</a:t>
            </a:r>
            <a:r>
              <a:rPr sz="1200" b="1" spc="-10" dirty="0">
                <a:latin typeface="Calibri"/>
                <a:cs typeface="Calibri"/>
              </a:rPr>
              <a:t> </a:t>
            </a:r>
            <a:r>
              <a:rPr sz="1200" b="1" dirty="0">
                <a:latin typeface="Calibri"/>
                <a:cs typeface="Calibri"/>
              </a:rPr>
              <a:t>C</a:t>
            </a:r>
            <a:r>
              <a:rPr sz="1200" b="1" spc="-15" dirty="0">
                <a:latin typeface="Calibri"/>
                <a:cs typeface="Calibri"/>
              </a:rPr>
              <a:t> </a:t>
            </a:r>
            <a:r>
              <a:rPr sz="1200" b="1" dirty="0">
                <a:latin typeface="Calibri"/>
                <a:cs typeface="Calibri"/>
              </a:rPr>
              <a:t>Data</a:t>
            </a:r>
            <a:r>
              <a:rPr sz="1200" b="1" spc="-15" dirty="0">
                <a:latin typeface="Calibri"/>
                <a:cs typeface="Calibri"/>
              </a:rPr>
              <a:t> </a:t>
            </a:r>
            <a:r>
              <a:rPr sz="1200" b="1" spc="-25" dirty="0">
                <a:latin typeface="Calibri"/>
                <a:cs typeface="Calibri"/>
              </a:rPr>
              <a:t>ALU</a:t>
            </a:r>
            <a:endParaRPr sz="1200">
              <a:latin typeface="Calibri"/>
              <a:cs typeface="Calibri"/>
            </a:endParaRPr>
          </a:p>
        </p:txBody>
      </p:sp>
      <p:grpSp>
        <p:nvGrpSpPr>
          <p:cNvPr id="72" name="object 72"/>
          <p:cNvGrpSpPr/>
          <p:nvPr/>
        </p:nvGrpSpPr>
        <p:grpSpPr>
          <a:xfrm>
            <a:off x="1023874" y="1231646"/>
            <a:ext cx="2252980" cy="1264920"/>
            <a:chOff x="1023874" y="1231646"/>
            <a:chExt cx="2252980" cy="1264920"/>
          </a:xfrm>
        </p:grpSpPr>
        <p:sp>
          <p:nvSpPr>
            <p:cNvPr id="73" name="object 73"/>
            <p:cNvSpPr/>
            <p:nvPr/>
          </p:nvSpPr>
          <p:spPr>
            <a:xfrm>
              <a:off x="2610485" y="1988820"/>
              <a:ext cx="316230" cy="76200"/>
            </a:xfrm>
            <a:custGeom>
              <a:avLst/>
              <a:gdLst/>
              <a:ahLst/>
              <a:cxnLst/>
              <a:rect l="l" t="t" r="r" b="b"/>
              <a:pathLst>
                <a:path w="316230" h="76200">
                  <a:moveTo>
                    <a:pt x="240156" y="0"/>
                  </a:moveTo>
                  <a:lnTo>
                    <a:pt x="239732" y="31837"/>
                  </a:lnTo>
                  <a:lnTo>
                    <a:pt x="252475" y="32003"/>
                  </a:lnTo>
                  <a:lnTo>
                    <a:pt x="252348" y="44703"/>
                  </a:lnTo>
                  <a:lnTo>
                    <a:pt x="239560" y="44703"/>
                  </a:lnTo>
                  <a:lnTo>
                    <a:pt x="239140" y="76200"/>
                  </a:lnTo>
                  <a:lnTo>
                    <a:pt x="304290" y="44703"/>
                  </a:lnTo>
                  <a:lnTo>
                    <a:pt x="252348" y="44703"/>
                  </a:lnTo>
                  <a:lnTo>
                    <a:pt x="239563" y="44536"/>
                  </a:lnTo>
                  <a:lnTo>
                    <a:pt x="304636" y="44536"/>
                  </a:lnTo>
                  <a:lnTo>
                    <a:pt x="315848" y="39115"/>
                  </a:lnTo>
                  <a:lnTo>
                    <a:pt x="240156" y="0"/>
                  </a:lnTo>
                  <a:close/>
                </a:path>
                <a:path w="316230" h="76200">
                  <a:moveTo>
                    <a:pt x="239732" y="31837"/>
                  </a:moveTo>
                  <a:lnTo>
                    <a:pt x="239563" y="44536"/>
                  </a:lnTo>
                  <a:lnTo>
                    <a:pt x="252348" y="44703"/>
                  </a:lnTo>
                  <a:lnTo>
                    <a:pt x="252475" y="32003"/>
                  </a:lnTo>
                  <a:lnTo>
                    <a:pt x="239732" y="31837"/>
                  </a:lnTo>
                  <a:close/>
                </a:path>
                <a:path w="316230" h="76200">
                  <a:moveTo>
                    <a:pt x="253" y="28701"/>
                  </a:moveTo>
                  <a:lnTo>
                    <a:pt x="0" y="41401"/>
                  </a:lnTo>
                  <a:lnTo>
                    <a:pt x="239563" y="44536"/>
                  </a:lnTo>
                  <a:lnTo>
                    <a:pt x="239732" y="31837"/>
                  </a:lnTo>
                  <a:lnTo>
                    <a:pt x="253" y="28701"/>
                  </a:lnTo>
                  <a:close/>
                </a:path>
              </a:pathLst>
            </a:custGeom>
            <a:solidFill>
              <a:srgbClr val="4471C4"/>
            </a:solidFill>
          </p:spPr>
          <p:txBody>
            <a:bodyPr wrap="square" lIns="0" tIns="0" rIns="0" bIns="0" rtlCol="0"/>
            <a:lstStyle/>
            <a:p>
              <a:endParaRPr/>
            </a:p>
          </p:txBody>
        </p:sp>
        <p:pic>
          <p:nvPicPr>
            <p:cNvPr id="74" name="object 74"/>
            <p:cNvPicPr/>
            <p:nvPr/>
          </p:nvPicPr>
          <p:blipFill>
            <a:blip r:embed="rId7" cstate="print"/>
            <a:stretch>
              <a:fillRect/>
            </a:stretch>
          </p:blipFill>
          <p:spPr>
            <a:xfrm>
              <a:off x="2766059" y="2353056"/>
              <a:ext cx="159638" cy="76200"/>
            </a:xfrm>
            <a:prstGeom prst="rect">
              <a:avLst/>
            </a:prstGeom>
          </p:spPr>
        </p:pic>
        <p:sp>
          <p:nvSpPr>
            <p:cNvPr id="75" name="object 75"/>
            <p:cNvSpPr/>
            <p:nvPr/>
          </p:nvSpPr>
          <p:spPr>
            <a:xfrm>
              <a:off x="2926080" y="1914144"/>
              <a:ext cx="241300" cy="576580"/>
            </a:xfrm>
            <a:custGeom>
              <a:avLst/>
              <a:gdLst/>
              <a:ahLst/>
              <a:cxnLst/>
              <a:rect l="l" t="t" r="r" b="b"/>
              <a:pathLst>
                <a:path w="241300" h="576580">
                  <a:moveTo>
                    <a:pt x="0" y="0"/>
                  </a:moveTo>
                  <a:lnTo>
                    <a:pt x="0" y="576071"/>
                  </a:lnTo>
                  <a:lnTo>
                    <a:pt x="240792" y="460882"/>
                  </a:lnTo>
                  <a:lnTo>
                    <a:pt x="240792" y="115188"/>
                  </a:lnTo>
                  <a:lnTo>
                    <a:pt x="0" y="0"/>
                  </a:lnTo>
                  <a:close/>
                </a:path>
              </a:pathLst>
            </a:custGeom>
            <a:solidFill>
              <a:srgbClr val="4471C4"/>
            </a:solidFill>
          </p:spPr>
          <p:txBody>
            <a:bodyPr wrap="square" lIns="0" tIns="0" rIns="0" bIns="0" rtlCol="0"/>
            <a:lstStyle/>
            <a:p>
              <a:endParaRPr/>
            </a:p>
          </p:txBody>
        </p:sp>
        <p:sp>
          <p:nvSpPr>
            <p:cNvPr id="76" name="object 76"/>
            <p:cNvSpPr/>
            <p:nvPr/>
          </p:nvSpPr>
          <p:spPr>
            <a:xfrm>
              <a:off x="2926080" y="1914144"/>
              <a:ext cx="241300" cy="576580"/>
            </a:xfrm>
            <a:custGeom>
              <a:avLst/>
              <a:gdLst/>
              <a:ahLst/>
              <a:cxnLst/>
              <a:rect l="l" t="t" r="r" b="b"/>
              <a:pathLst>
                <a:path w="241300" h="576580">
                  <a:moveTo>
                    <a:pt x="0" y="576071"/>
                  </a:moveTo>
                  <a:lnTo>
                    <a:pt x="0" y="0"/>
                  </a:lnTo>
                  <a:lnTo>
                    <a:pt x="240792" y="115188"/>
                  </a:lnTo>
                  <a:lnTo>
                    <a:pt x="240792" y="460882"/>
                  </a:lnTo>
                  <a:lnTo>
                    <a:pt x="0" y="576071"/>
                  </a:lnTo>
                  <a:close/>
                </a:path>
              </a:pathLst>
            </a:custGeom>
            <a:ln w="12700">
              <a:solidFill>
                <a:srgbClr val="2E528F"/>
              </a:solidFill>
            </a:ln>
          </p:spPr>
          <p:txBody>
            <a:bodyPr wrap="square" lIns="0" tIns="0" rIns="0" bIns="0" rtlCol="0"/>
            <a:lstStyle/>
            <a:p>
              <a:endParaRPr/>
            </a:p>
          </p:txBody>
        </p:sp>
        <p:pic>
          <p:nvPicPr>
            <p:cNvPr id="77" name="object 77"/>
            <p:cNvPicPr/>
            <p:nvPr/>
          </p:nvPicPr>
          <p:blipFill>
            <a:blip r:embed="rId8" cstate="print"/>
            <a:stretch>
              <a:fillRect/>
            </a:stretch>
          </p:blipFill>
          <p:spPr>
            <a:xfrm>
              <a:off x="2919730" y="2127250"/>
              <a:ext cx="96519" cy="154432"/>
            </a:xfrm>
            <a:prstGeom prst="rect">
              <a:avLst/>
            </a:prstGeom>
          </p:spPr>
        </p:pic>
        <p:sp>
          <p:nvSpPr>
            <p:cNvPr id="78" name="object 78"/>
            <p:cNvSpPr/>
            <p:nvPr/>
          </p:nvSpPr>
          <p:spPr>
            <a:xfrm>
              <a:off x="1023874" y="1231646"/>
              <a:ext cx="2252980" cy="495934"/>
            </a:xfrm>
            <a:custGeom>
              <a:avLst/>
              <a:gdLst/>
              <a:ahLst/>
              <a:cxnLst/>
              <a:rect l="l" t="t" r="r" b="b"/>
              <a:pathLst>
                <a:path w="2252979" h="495935">
                  <a:moveTo>
                    <a:pt x="2221230" y="0"/>
                  </a:moveTo>
                  <a:lnTo>
                    <a:pt x="0" y="0"/>
                  </a:lnTo>
                  <a:lnTo>
                    <a:pt x="0" y="495426"/>
                  </a:lnTo>
                  <a:lnTo>
                    <a:pt x="12700" y="495426"/>
                  </a:lnTo>
                  <a:lnTo>
                    <a:pt x="12700" y="12700"/>
                  </a:lnTo>
                  <a:lnTo>
                    <a:pt x="6350" y="12700"/>
                  </a:lnTo>
                  <a:lnTo>
                    <a:pt x="12700" y="6350"/>
                  </a:lnTo>
                  <a:lnTo>
                    <a:pt x="2221230" y="6350"/>
                  </a:lnTo>
                  <a:lnTo>
                    <a:pt x="2221230" y="0"/>
                  </a:lnTo>
                  <a:close/>
                </a:path>
                <a:path w="2252979" h="495935">
                  <a:moveTo>
                    <a:pt x="2208530" y="391413"/>
                  </a:moveTo>
                  <a:lnTo>
                    <a:pt x="2176780" y="391413"/>
                  </a:lnTo>
                  <a:lnTo>
                    <a:pt x="2214880" y="467613"/>
                  </a:lnTo>
                  <a:lnTo>
                    <a:pt x="2246629" y="404113"/>
                  </a:lnTo>
                  <a:lnTo>
                    <a:pt x="2208530" y="404113"/>
                  </a:lnTo>
                  <a:lnTo>
                    <a:pt x="2208530" y="391413"/>
                  </a:lnTo>
                  <a:close/>
                </a:path>
                <a:path w="2252979" h="495935">
                  <a:moveTo>
                    <a:pt x="2208530" y="6350"/>
                  </a:moveTo>
                  <a:lnTo>
                    <a:pt x="2208530" y="404113"/>
                  </a:lnTo>
                  <a:lnTo>
                    <a:pt x="2221230" y="404113"/>
                  </a:lnTo>
                  <a:lnTo>
                    <a:pt x="2221230" y="12700"/>
                  </a:lnTo>
                  <a:lnTo>
                    <a:pt x="2214880" y="12700"/>
                  </a:lnTo>
                  <a:lnTo>
                    <a:pt x="2208530" y="6350"/>
                  </a:lnTo>
                  <a:close/>
                </a:path>
                <a:path w="2252979" h="495935">
                  <a:moveTo>
                    <a:pt x="2252979" y="391413"/>
                  </a:moveTo>
                  <a:lnTo>
                    <a:pt x="2221230" y="391413"/>
                  </a:lnTo>
                  <a:lnTo>
                    <a:pt x="2221230" y="404113"/>
                  </a:lnTo>
                  <a:lnTo>
                    <a:pt x="2246629" y="404113"/>
                  </a:lnTo>
                  <a:lnTo>
                    <a:pt x="2252979" y="391413"/>
                  </a:lnTo>
                  <a:close/>
                </a:path>
                <a:path w="2252979" h="495935">
                  <a:moveTo>
                    <a:pt x="12700" y="6350"/>
                  </a:moveTo>
                  <a:lnTo>
                    <a:pt x="6350" y="12700"/>
                  </a:lnTo>
                  <a:lnTo>
                    <a:pt x="12700" y="12700"/>
                  </a:lnTo>
                  <a:lnTo>
                    <a:pt x="12700" y="6350"/>
                  </a:lnTo>
                  <a:close/>
                </a:path>
                <a:path w="2252979" h="495935">
                  <a:moveTo>
                    <a:pt x="2208530" y="6350"/>
                  </a:moveTo>
                  <a:lnTo>
                    <a:pt x="12700" y="6350"/>
                  </a:lnTo>
                  <a:lnTo>
                    <a:pt x="12700" y="12700"/>
                  </a:lnTo>
                  <a:lnTo>
                    <a:pt x="2208530" y="12700"/>
                  </a:lnTo>
                  <a:lnTo>
                    <a:pt x="2208530" y="6350"/>
                  </a:lnTo>
                  <a:close/>
                </a:path>
                <a:path w="2252979" h="495935">
                  <a:moveTo>
                    <a:pt x="2221230" y="6350"/>
                  </a:moveTo>
                  <a:lnTo>
                    <a:pt x="2208530" y="6350"/>
                  </a:lnTo>
                  <a:lnTo>
                    <a:pt x="2214880" y="12700"/>
                  </a:lnTo>
                  <a:lnTo>
                    <a:pt x="2221230" y="12700"/>
                  </a:lnTo>
                  <a:lnTo>
                    <a:pt x="2221230" y="6350"/>
                  </a:lnTo>
                  <a:close/>
                </a:path>
              </a:pathLst>
            </a:custGeom>
            <a:solidFill>
              <a:srgbClr val="4471C4"/>
            </a:solidFill>
          </p:spPr>
          <p:txBody>
            <a:bodyPr wrap="square" lIns="0" tIns="0" rIns="0" bIns="0" rtlCol="0"/>
            <a:lstStyle/>
            <a:p>
              <a:endParaRPr/>
            </a:p>
          </p:txBody>
        </p:sp>
      </p:grpSp>
      <p:sp>
        <p:nvSpPr>
          <p:cNvPr id="79" name="object 79"/>
          <p:cNvSpPr txBox="1"/>
          <p:nvPr/>
        </p:nvSpPr>
        <p:spPr>
          <a:xfrm>
            <a:off x="1043432" y="969101"/>
            <a:ext cx="1778635" cy="559435"/>
          </a:xfrm>
          <a:prstGeom prst="rect">
            <a:avLst/>
          </a:prstGeom>
        </p:spPr>
        <p:txBody>
          <a:bodyPr vert="horz" wrap="square" lIns="0" tIns="96520" rIns="0" bIns="0" rtlCol="0">
            <a:spAutoFit/>
          </a:bodyPr>
          <a:lstStyle/>
          <a:p>
            <a:pPr marL="12700">
              <a:lnSpc>
                <a:spcPct val="100000"/>
              </a:lnSpc>
              <a:spcBef>
                <a:spcPts val="760"/>
              </a:spcBef>
            </a:pPr>
            <a:r>
              <a:rPr sz="1200" b="1" dirty="0">
                <a:latin typeface="Calibri"/>
                <a:cs typeface="Calibri"/>
              </a:rPr>
              <a:t>Instruction</a:t>
            </a:r>
            <a:r>
              <a:rPr sz="1200" b="1" spc="-25" dirty="0">
                <a:latin typeface="Calibri"/>
                <a:cs typeface="Calibri"/>
              </a:rPr>
              <a:t> </a:t>
            </a:r>
            <a:r>
              <a:rPr sz="1200" b="1" spc="-20" dirty="0">
                <a:latin typeface="Calibri"/>
                <a:cs typeface="Calibri"/>
              </a:rPr>
              <a:t>PC+4</a:t>
            </a:r>
            <a:endParaRPr sz="1200">
              <a:latin typeface="Calibri"/>
              <a:cs typeface="Calibri"/>
            </a:endParaRPr>
          </a:p>
          <a:p>
            <a:pPr marL="902335">
              <a:lnSpc>
                <a:spcPct val="100000"/>
              </a:lnSpc>
              <a:spcBef>
                <a:spcPts val="660"/>
              </a:spcBef>
            </a:pPr>
            <a:r>
              <a:rPr sz="1200" b="1" dirty="0">
                <a:latin typeface="Calibri"/>
                <a:cs typeface="Calibri"/>
              </a:rPr>
              <a:t>Branch</a:t>
            </a:r>
            <a:r>
              <a:rPr sz="1200" b="1" spc="-55" dirty="0">
                <a:latin typeface="Calibri"/>
                <a:cs typeface="Calibri"/>
              </a:rPr>
              <a:t> </a:t>
            </a:r>
            <a:r>
              <a:rPr sz="1200" b="1" spc="-10" dirty="0">
                <a:latin typeface="Calibri"/>
                <a:cs typeface="Calibri"/>
              </a:rPr>
              <a:t>Target</a:t>
            </a:r>
            <a:endParaRPr sz="1200">
              <a:latin typeface="Calibri"/>
              <a:cs typeface="Calibri"/>
            </a:endParaRPr>
          </a:p>
        </p:txBody>
      </p:sp>
      <p:sp>
        <p:nvSpPr>
          <p:cNvPr id="80" name="object 80"/>
          <p:cNvSpPr txBox="1"/>
          <p:nvPr/>
        </p:nvSpPr>
        <p:spPr>
          <a:xfrm>
            <a:off x="934008" y="2279142"/>
            <a:ext cx="394970" cy="330200"/>
          </a:xfrm>
          <a:prstGeom prst="rect">
            <a:avLst/>
          </a:prstGeom>
        </p:spPr>
        <p:txBody>
          <a:bodyPr vert="horz" wrap="square" lIns="0" tIns="12065" rIns="0" bIns="0" rtlCol="0">
            <a:spAutoFit/>
          </a:bodyPr>
          <a:lstStyle/>
          <a:p>
            <a:pPr marL="12700" marR="5080">
              <a:lnSpc>
                <a:spcPct val="100000"/>
              </a:lnSpc>
              <a:spcBef>
                <a:spcPts val="95"/>
              </a:spcBef>
            </a:pPr>
            <a:r>
              <a:rPr sz="1000" b="1" spc="-10" dirty="0">
                <a:latin typeface="Calibri"/>
                <a:cs typeface="Calibri"/>
              </a:rPr>
              <a:t>Branch Target</a:t>
            </a:r>
            <a:endParaRPr sz="1000">
              <a:latin typeface="Calibri"/>
              <a:cs typeface="Calibri"/>
            </a:endParaRPr>
          </a:p>
        </p:txBody>
      </p:sp>
      <p:sp>
        <p:nvSpPr>
          <p:cNvPr id="81" name="object 81"/>
          <p:cNvSpPr txBox="1"/>
          <p:nvPr/>
        </p:nvSpPr>
        <p:spPr>
          <a:xfrm>
            <a:off x="2267966" y="1796669"/>
            <a:ext cx="859155" cy="768985"/>
          </a:xfrm>
          <a:prstGeom prst="rect">
            <a:avLst/>
          </a:prstGeom>
        </p:spPr>
        <p:txBody>
          <a:bodyPr vert="horz" wrap="square" lIns="0" tIns="0" rIns="0" bIns="0" rtlCol="0">
            <a:spAutoFit/>
          </a:bodyPr>
          <a:lstStyle/>
          <a:p>
            <a:pPr>
              <a:lnSpc>
                <a:spcPts val="944"/>
              </a:lnSpc>
            </a:pPr>
            <a:r>
              <a:rPr sz="1000" b="1" spc="-10" dirty="0">
                <a:latin typeface="Calibri"/>
                <a:cs typeface="Calibri"/>
              </a:rPr>
              <a:t>Branch</a:t>
            </a:r>
            <a:endParaRPr sz="1000">
              <a:latin typeface="Calibri"/>
              <a:cs typeface="Calibri"/>
            </a:endParaRPr>
          </a:p>
          <a:p>
            <a:pPr marR="513080">
              <a:lnSpc>
                <a:spcPct val="100000"/>
              </a:lnSpc>
            </a:pPr>
            <a:r>
              <a:rPr sz="1000" b="1" spc="-10" dirty="0">
                <a:latin typeface="Calibri"/>
                <a:cs typeface="Calibri"/>
              </a:rPr>
              <a:t>Target Offset</a:t>
            </a:r>
            <a:endParaRPr sz="1000">
              <a:latin typeface="Calibri"/>
              <a:cs typeface="Calibri"/>
            </a:endParaRPr>
          </a:p>
          <a:p>
            <a:pPr marL="1905">
              <a:lnSpc>
                <a:spcPts val="1420"/>
              </a:lnSpc>
              <a:spcBef>
                <a:spcPts val="55"/>
              </a:spcBef>
              <a:tabLst>
                <a:tab pos="782320" algn="l"/>
              </a:tabLst>
            </a:pPr>
            <a:r>
              <a:rPr sz="1000" b="1" spc="-10" dirty="0">
                <a:latin typeface="Calibri"/>
                <a:cs typeface="Calibri"/>
              </a:rPr>
              <a:t>Instruction</a:t>
            </a:r>
            <a:r>
              <a:rPr sz="1000" b="1" dirty="0">
                <a:latin typeface="Calibri"/>
                <a:cs typeface="Calibri"/>
              </a:rPr>
              <a:t>	</a:t>
            </a:r>
            <a:r>
              <a:rPr sz="1800" spc="-75" baseline="27777" dirty="0">
                <a:solidFill>
                  <a:srgbClr val="FFFFFF"/>
                </a:solidFill>
                <a:latin typeface="Calibri"/>
                <a:cs typeface="Calibri"/>
              </a:rPr>
              <a:t>+</a:t>
            </a:r>
            <a:endParaRPr sz="1800" baseline="27777">
              <a:latin typeface="Calibri"/>
              <a:cs typeface="Calibri"/>
            </a:endParaRPr>
          </a:p>
          <a:p>
            <a:pPr marL="1905">
              <a:lnSpc>
                <a:spcPts val="1180"/>
              </a:lnSpc>
            </a:pPr>
            <a:r>
              <a:rPr sz="1000" b="1" dirty="0">
                <a:latin typeface="Calibri"/>
                <a:cs typeface="Calibri"/>
              </a:rPr>
              <a:t>PC</a:t>
            </a:r>
            <a:r>
              <a:rPr sz="1000" b="1" spc="-15" dirty="0">
                <a:latin typeface="Calibri"/>
                <a:cs typeface="Calibri"/>
              </a:rPr>
              <a:t> </a:t>
            </a:r>
            <a:r>
              <a:rPr sz="1000" b="1" dirty="0">
                <a:latin typeface="Calibri"/>
                <a:cs typeface="Calibri"/>
              </a:rPr>
              <a:t>+</a:t>
            </a:r>
            <a:r>
              <a:rPr sz="1000" b="1" spc="-5" dirty="0">
                <a:latin typeface="Calibri"/>
                <a:cs typeface="Calibri"/>
              </a:rPr>
              <a:t> </a:t>
            </a:r>
            <a:r>
              <a:rPr sz="1000" b="1" spc="-50" dirty="0">
                <a:latin typeface="Calibri"/>
                <a:cs typeface="Calibri"/>
              </a:rPr>
              <a:t>4</a:t>
            </a:r>
            <a:endParaRPr sz="1000">
              <a:latin typeface="Calibri"/>
              <a:cs typeface="Calibri"/>
            </a:endParaRPr>
          </a:p>
        </p:txBody>
      </p:sp>
      <p:pic>
        <p:nvPicPr>
          <p:cNvPr id="82" name="object 82"/>
          <p:cNvPicPr/>
          <p:nvPr/>
        </p:nvPicPr>
        <p:blipFill>
          <a:blip r:embed="rId9" cstate="print"/>
          <a:stretch>
            <a:fillRect/>
          </a:stretch>
        </p:blipFill>
        <p:spPr>
          <a:xfrm>
            <a:off x="3163823" y="2157983"/>
            <a:ext cx="159638" cy="76200"/>
          </a:xfrm>
          <a:prstGeom prst="rect">
            <a:avLst/>
          </a:prstGeom>
        </p:spPr>
      </p:pic>
      <p:sp>
        <p:nvSpPr>
          <p:cNvPr id="83" name="object 83"/>
          <p:cNvSpPr txBox="1"/>
          <p:nvPr/>
        </p:nvSpPr>
        <p:spPr>
          <a:xfrm>
            <a:off x="3179445" y="2247900"/>
            <a:ext cx="127000" cy="369570"/>
          </a:xfrm>
          <a:prstGeom prst="rect">
            <a:avLst/>
          </a:prstGeom>
        </p:spPr>
        <p:txBody>
          <a:bodyPr vert="vert" wrap="square" lIns="0" tIns="0" rIns="0" bIns="0" rtlCol="0">
            <a:spAutoFit/>
          </a:bodyPr>
          <a:lstStyle/>
          <a:p>
            <a:pPr>
              <a:lnSpc>
                <a:spcPts val="944"/>
              </a:lnSpc>
            </a:pPr>
            <a:r>
              <a:rPr sz="1000" b="1" spc="-10" dirty="0">
                <a:latin typeface="Calibri"/>
                <a:cs typeface="Calibri"/>
              </a:rPr>
              <a:t>Branch</a:t>
            </a:r>
            <a:endParaRPr sz="1000">
              <a:latin typeface="Calibri"/>
              <a:cs typeface="Calibri"/>
            </a:endParaRPr>
          </a:p>
        </p:txBody>
      </p:sp>
      <p:sp>
        <p:nvSpPr>
          <p:cNvPr id="84" name="object 84"/>
          <p:cNvSpPr txBox="1"/>
          <p:nvPr/>
        </p:nvSpPr>
        <p:spPr>
          <a:xfrm>
            <a:off x="3166744" y="2629226"/>
            <a:ext cx="152400" cy="363220"/>
          </a:xfrm>
          <a:prstGeom prst="rect">
            <a:avLst/>
          </a:prstGeom>
        </p:spPr>
        <p:txBody>
          <a:bodyPr vert="vert" wrap="square" lIns="0" tIns="0" rIns="0" bIns="0" rtlCol="0">
            <a:spAutoFit/>
          </a:bodyPr>
          <a:lstStyle/>
          <a:p>
            <a:pPr marL="12700">
              <a:lnSpc>
                <a:spcPts val="1045"/>
              </a:lnSpc>
            </a:pPr>
            <a:r>
              <a:rPr sz="1000" b="1" spc="-10" dirty="0">
                <a:latin typeface="Calibri"/>
                <a:cs typeface="Calibri"/>
              </a:rPr>
              <a:t>Target</a:t>
            </a:r>
            <a:endParaRPr sz="1000">
              <a:latin typeface="Calibri"/>
              <a:cs typeface="Calibri"/>
            </a:endParaRPr>
          </a:p>
        </p:txBody>
      </p:sp>
      <p:sp>
        <p:nvSpPr>
          <p:cNvPr id="85" name="object 85"/>
          <p:cNvSpPr/>
          <p:nvPr/>
        </p:nvSpPr>
        <p:spPr>
          <a:xfrm>
            <a:off x="2800858" y="1478025"/>
            <a:ext cx="7718425" cy="4214495"/>
          </a:xfrm>
          <a:custGeom>
            <a:avLst/>
            <a:gdLst/>
            <a:ahLst/>
            <a:cxnLst/>
            <a:rect l="l" t="t" r="r" b="b"/>
            <a:pathLst>
              <a:path w="7718425" h="4214495">
                <a:moveTo>
                  <a:pt x="4888611" y="1054608"/>
                </a:moveTo>
                <a:lnTo>
                  <a:pt x="4856848" y="1054938"/>
                </a:lnTo>
                <a:lnTo>
                  <a:pt x="4851400" y="560959"/>
                </a:lnTo>
                <a:lnTo>
                  <a:pt x="4838700" y="561213"/>
                </a:lnTo>
                <a:lnTo>
                  <a:pt x="4844135" y="1055065"/>
                </a:lnTo>
                <a:lnTo>
                  <a:pt x="4812411" y="1055370"/>
                </a:lnTo>
                <a:lnTo>
                  <a:pt x="4851400" y="1131189"/>
                </a:lnTo>
                <a:lnTo>
                  <a:pt x="4882185" y="1067816"/>
                </a:lnTo>
                <a:lnTo>
                  <a:pt x="4888611" y="1054608"/>
                </a:lnTo>
                <a:close/>
              </a:path>
              <a:path w="7718425" h="4214495">
                <a:moveTo>
                  <a:pt x="5218176" y="3919728"/>
                </a:moveTo>
                <a:lnTo>
                  <a:pt x="5211826" y="3907028"/>
                </a:lnTo>
                <a:lnTo>
                  <a:pt x="5180076" y="3843528"/>
                </a:lnTo>
                <a:lnTo>
                  <a:pt x="5141976" y="3919728"/>
                </a:lnTo>
                <a:lnTo>
                  <a:pt x="5173726" y="3919728"/>
                </a:lnTo>
                <a:lnTo>
                  <a:pt x="5173726" y="4201528"/>
                </a:lnTo>
                <a:lnTo>
                  <a:pt x="12700" y="4201528"/>
                </a:lnTo>
                <a:lnTo>
                  <a:pt x="12700" y="3837686"/>
                </a:lnTo>
                <a:lnTo>
                  <a:pt x="0" y="3837686"/>
                </a:lnTo>
                <a:lnTo>
                  <a:pt x="0" y="4214228"/>
                </a:lnTo>
                <a:lnTo>
                  <a:pt x="5186426" y="4214228"/>
                </a:lnTo>
                <a:lnTo>
                  <a:pt x="5186426" y="4207878"/>
                </a:lnTo>
                <a:lnTo>
                  <a:pt x="5186426" y="4201528"/>
                </a:lnTo>
                <a:lnTo>
                  <a:pt x="5186426" y="3919728"/>
                </a:lnTo>
                <a:lnTo>
                  <a:pt x="5218176" y="3919728"/>
                </a:lnTo>
                <a:close/>
              </a:path>
              <a:path w="7718425" h="4214495">
                <a:moveTo>
                  <a:pt x="6056376" y="1402334"/>
                </a:moveTo>
                <a:lnTo>
                  <a:pt x="6043676" y="1395984"/>
                </a:lnTo>
                <a:lnTo>
                  <a:pt x="5980176" y="1364234"/>
                </a:lnTo>
                <a:lnTo>
                  <a:pt x="5980176" y="1395984"/>
                </a:lnTo>
                <a:lnTo>
                  <a:pt x="5689346" y="1395984"/>
                </a:lnTo>
                <a:lnTo>
                  <a:pt x="5689346" y="1408684"/>
                </a:lnTo>
                <a:lnTo>
                  <a:pt x="5980176" y="1408684"/>
                </a:lnTo>
                <a:lnTo>
                  <a:pt x="5980176" y="1440434"/>
                </a:lnTo>
                <a:lnTo>
                  <a:pt x="6043676" y="1408684"/>
                </a:lnTo>
                <a:lnTo>
                  <a:pt x="6056376" y="1402334"/>
                </a:lnTo>
                <a:close/>
              </a:path>
              <a:path w="7718425" h="4214495">
                <a:moveTo>
                  <a:pt x="7718425" y="158750"/>
                </a:moveTo>
                <a:lnTo>
                  <a:pt x="7686675" y="158750"/>
                </a:lnTo>
                <a:lnTo>
                  <a:pt x="7686675" y="12700"/>
                </a:lnTo>
                <a:lnTo>
                  <a:pt x="7686675" y="6350"/>
                </a:lnTo>
                <a:lnTo>
                  <a:pt x="7686675" y="0"/>
                </a:lnTo>
                <a:lnTo>
                  <a:pt x="5173980" y="0"/>
                </a:lnTo>
                <a:lnTo>
                  <a:pt x="5173980" y="240284"/>
                </a:lnTo>
                <a:lnTo>
                  <a:pt x="5186680" y="240284"/>
                </a:lnTo>
                <a:lnTo>
                  <a:pt x="5186680" y="12700"/>
                </a:lnTo>
                <a:lnTo>
                  <a:pt x="7673975" y="12700"/>
                </a:lnTo>
                <a:lnTo>
                  <a:pt x="7673975" y="158750"/>
                </a:lnTo>
                <a:lnTo>
                  <a:pt x="7642225" y="158750"/>
                </a:lnTo>
                <a:lnTo>
                  <a:pt x="7680325" y="234950"/>
                </a:lnTo>
                <a:lnTo>
                  <a:pt x="7712075" y="171450"/>
                </a:lnTo>
                <a:lnTo>
                  <a:pt x="7718425" y="158750"/>
                </a:lnTo>
                <a:close/>
              </a:path>
            </a:pathLst>
          </a:custGeom>
          <a:solidFill>
            <a:srgbClr val="4471C4"/>
          </a:solidFill>
        </p:spPr>
        <p:txBody>
          <a:bodyPr wrap="square" lIns="0" tIns="0" rIns="0" bIns="0" rtlCol="0"/>
          <a:lstStyle/>
          <a:p>
            <a:endParaRPr/>
          </a:p>
        </p:txBody>
      </p:sp>
      <p:sp>
        <p:nvSpPr>
          <p:cNvPr id="86" name="object 86"/>
          <p:cNvSpPr txBox="1"/>
          <p:nvPr/>
        </p:nvSpPr>
        <p:spPr>
          <a:xfrm>
            <a:off x="7231126" y="1963673"/>
            <a:ext cx="337185"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Addr</a:t>
            </a:r>
            <a:endParaRPr sz="1200">
              <a:latin typeface="Calibri"/>
              <a:cs typeface="Calibri"/>
            </a:endParaRPr>
          </a:p>
        </p:txBody>
      </p:sp>
      <p:sp>
        <p:nvSpPr>
          <p:cNvPr id="87" name="object 87"/>
          <p:cNvSpPr txBox="1"/>
          <p:nvPr/>
        </p:nvSpPr>
        <p:spPr>
          <a:xfrm>
            <a:off x="8469248" y="2849956"/>
            <a:ext cx="437515" cy="391795"/>
          </a:xfrm>
          <a:prstGeom prst="rect">
            <a:avLst/>
          </a:prstGeom>
        </p:spPr>
        <p:txBody>
          <a:bodyPr vert="horz" wrap="square" lIns="0" tIns="12700" rIns="0" bIns="0" rtlCol="0">
            <a:spAutoFit/>
          </a:bodyPr>
          <a:lstStyle/>
          <a:p>
            <a:pPr marL="12700" marR="5080">
              <a:lnSpc>
                <a:spcPct val="100000"/>
              </a:lnSpc>
              <a:spcBef>
                <a:spcPts val="100"/>
              </a:spcBef>
            </a:pPr>
            <a:r>
              <a:rPr sz="1200" b="1" spc="-700" dirty="0">
                <a:latin typeface="Calibri"/>
                <a:cs typeface="Calibri"/>
              </a:rPr>
              <a:t>R</a:t>
            </a:r>
            <a:r>
              <a:rPr sz="1200" b="1" spc="-35" dirty="0">
                <a:latin typeface="Calibri"/>
                <a:cs typeface="Calibri"/>
              </a:rPr>
              <a:t>R</a:t>
            </a:r>
            <a:r>
              <a:rPr sz="1200" b="1" spc="-625" dirty="0">
                <a:latin typeface="Calibri"/>
                <a:cs typeface="Calibri"/>
              </a:rPr>
              <a:t>e</a:t>
            </a:r>
            <a:r>
              <a:rPr sz="1200" b="1" spc="-30" dirty="0">
                <a:latin typeface="Calibri"/>
                <a:cs typeface="Calibri"/>
              </a:rPr>
              <a:t>e</a:t>
            </a:r>
            <a:r>
              <a:rPr sz="1200" b="1" spc="-615" dirty="0">
                <a:latin typeface="Calibri"/>
                <a:cs typeface="Calibri"/>
              </a:rPr>
              <a:t>a</a:t>
            </a:r>
            <a:r>
              <a:rPr sz="1200" b="1" spc="-30" dirty="0">
                <a:latin typeface="Calibri"/>
                <a:cs typeface="Calibri"/>
              </a:rPr>
              <a:t>a</a:t>
            </a:r>
            <a:r>
              <a:rPr sz="1200" b="1" spc="-665" dirty="0">
                <a:latin typeface="Calibri"/>
                <a:cs typeface="Calibri"/>
              </a:rPr>
              <a:t>d</a:t>
            </a:r>
            <a:r>
              <a:rPr sz="1200" b="1" spc="-20" dirty="0">
                <a:latin typeface="Calibri"/>
                <a:cs typeface="Calibri"/>
              </a:rPr>
              <a:t>d</a:t>
            </a:r>
            <a:r>
              <a:rPr sz="1200" b="1" spc="500" dirty="0">
                <a:latin typeface="Calibri"/>
                <a:cs typeface="Calibri"/>
              </a:rPr>
              <a:t> </a:t>
            </a:r>
            <a:r>
              <a:rPr sz="1200" b="1" spc="-760" dirty="0">
                <a:latin typeface="Calibri"/>
                <a:cs typeface="Calibri"/>
              </a:rPr>
              <a:t>D</a:t>
            </a:r>
            <a:r>
              <a:rPr sz="1200" b="1" spc="-5" dirty="0">
                <a:latin typeface="Calibri"/>
                <a:cs typeface="Calibri"/>
              </a:rPr>
              <a:t>D</a:t>
            </a:r>
            <a:r>
              <a:rPr sz="1200" b="1" spc="-595" dirty="0">
                <a:latin typeface="Calibri"/>
                <a:cs typeface="Calibri"/>
              </a:rPr>
              <a:t>a</a:t>
            </a:r>
            <a:r>
              <a:rPr sz="1200" b="1" spc="-20" dirty="0">
                <a:latin typeface="Calibri"/>
                <a:cs typeface="Calibri"/>
              </a:rPr>
              <a:t>a</a:t>
            </a:r>
            <a:r>
              <a:rPr sz="1200" b="1" spc="-420" dirty="0">
                <a:latin typeface="Calibri"/>
                <a:cs typeface="Calibri"/>
              </a:rPr>
              <a:t>t</a:t>
            </a:r>
            <a:r>
              <a:rPr sz="1200" b="1" spc="-10" dirty="0">
                <a:latin typeface="Calibri"/>
                <a:cs typeface="Calibri"/>
              </a:rPr>
              <a:t>t</a:t>
            </a:r>
            <a:r>
              <a:rPr sz="1200" b="1" spc="-595" dirty="0">
                <a:latin typeface="Calibri"/>
                <a:cs typeface="Calibri"/>
              </a:rPr>
              <a:t>a</a:t>
            </a:r>
            <a:r>
              <a:rPr sz="1200" b="1" dirty="0">
                <a:latin typeface="Calibri"/>
                <a:cs typeface="Calibri"/>
              </a:rPr>
              <a:t>a</a:t>
            </a:r>
            <a:r>
              <a:rPr sz="1200" b="1" spc="-5" dirty="0">
                <a:latin typeface="Calibri"/>
                <a:cs typeface="Calibri"/>
              </a:rPr>
              <a:t> </a:t>
            </a:r>
            <a:r>
              <a:rPr sz="1200" b="1" spc="-690" dirty="0">
                <a:latin typeface="Calibri"/>
                <a:cs typeface="Calibri"/>
              </a:rPr>
              <a:t>C</a:t>
            </a:r>
            <a:r>
              <a:rPr sz="1200" b="1" spc="-55" dirty="0">
                <a:latin typeface="Calibri"/>
                <a:cs typeface="Calibri"/>
              </a:rPr>
              <a:t>C</a:t>
            </a:r>
            <a:endParaRPr sz="1200">
              <a:latin typeface="Calibri"/>
              <a:cs typeface="Calibri"/>
            </a:endParaRPr>
          </a:p>
        </p:txBody>
      </p:sp>
      <p:sp>
        <p:nvSpPr>
          <p:cNvPr id="88" name="object 88"/>
          <p:cNvSpPr txBox="1"/>
          <p:nvPr/>
        </p:nvSpPr>
        <p:spPr>
          <a:xfrm>
            <a:off x="9933431" y="2578607"/>
            <a:ext cx="1120140" cy="725805"/>
          </a:xfrm>
          <a:prstGeom prst="rect">
            <a:avLst/>
          </a:prstGeom>
          <a:solidFill>
            <a:srgbClr val="4471C4"/>
          </a:solidFill>
          <a:ln w="12700">
            <a:solidFill>
              <a:srgbClr val="2E528F"/>
            </a:solidFill>
          </a:ln>
        </p:spPr>
        <p:txBody>
          <a:bodyPr vert="horz" wrap="square" lIns="0" tIns="55244" rIns="0" bIns="0" rtlCol="0">
            <a:spAutoFit/>
          </a:bodyPr>
          <a:lstStyle/>
          <a:p>
            <a:pPr marL="92075">
              <a:lnSpc>
                <a:spcPct val="100000"/>
              </a:lnSpc>
              <a:spcBef>
                <a:spcPts val="434"/>
              </a:spcBef>
            </a:pPr>
            <a:r>
              <a:rPr sz="1800" spc="-10" dirty="0">
                <a:solidFill>
                  <a:srgbClr val="FFFFFF"/>
                </a:solidFill>
                <a:latin typeface="Calibri"/>
                <a:cs typeface="Calibri"/>
              </a:rPr>
              <a:t>Register</a:t>
            </a:r>
            <a:endParaRPr sz="1800">
              <a:latin typeface="Calibri"/>
              <a:cs typeface="Calibri"/>
            </a:endParaRPr>
          </a:p>
          <a:p>
            <a:pPr marL="92075">
              <a:lnSpc>
                <a:spcPct val="100000"/>
              </a:lnSpc>
            </a:pPr>
            <a:r>
              <a:rPr sz="1800" spc="-10" dirty="0">
                <a:solidFill>
                  <a:srgbClr val="FFFFFF"/>
                </a:solidFill>
                <a:latin typeface="Calibri"/>
                <a:cs typeface="Calibri"/>
              </a:rPr>
              <a:t>Writeback</a:t>
            </a:r>
            <a:endParaRPr sz="1800">
              <a:latin typeface="Calibri"/>
              <a:cs typeface="Calibri"/>
            </a:endParaRPr>
          </a:p>
        </p:txBody>
      </p:sp>
      <p:sp>
        <p:nvSpPr>
          <p:cNvPr id="89" name="object 89"/>
          <p:cNvSpPr/>
          <p:nvPr/>
        </p:nvSpPr>
        <p:spPr>
          <a:xfrm>
            <a:off x="10090658" y="2195829"/>
            <a:ext cx="733425" cy="394970"/>
          </a:xfrm>
          <a:custGeom>
            <a:avLst/>
            <a:gdLst/>
            <a:ahLst/>
            <a:cxnLst/>
            <a:rect l="l" t="t" r="r" b="b"/>
            <a:pathLst>
              <a:path w="733425" h="394969">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69">
                <a:moveTo>
                  <a:pt x="733044" y="294259"/>
                </a:moveTo>
                <a:lnTo>
                  <a:pt x="701268" y="295275"/>
                </a:lnTo>
                <a:lnTo>
                  <a:pt x="691896" y="0"/>
                </a:lnTo>
                <a:lnTo>
                  <a:pt x="679196" y="508"/>
                </a:lnTo>
                <a:lnTo>
                  <a:pt x="688568" y="295668"/>
                </a:lnTo>
                <a:lnTo>
                  <a:pt x="656844" y="296672"/>
                </a:lnTo>
                <a:lnTo>
                  <a:pt x="697357" y="371729"/>
                </a:lnTo>
                <a:lnTo>
                  <a:pt x="726541" y="308356"/>
                </a:lnTo>
                <a:lnTo>
                  <a:pt x="733044" y="294259"/>
                </a:lnTo>
                <a:close/>
              </a:path>
            </a:pathLst>
          </a:custGeom>
          <a:solidFill>
            <a:srgbClr val="4471C4"/>
          </a:solidFill>
        </p:spPr>
        <p:txBody>
          <a:bodyPr wrap="square" lIns="0" tIns="0" rIns="0" bIns="0" rtlCol="0"/>
          <a:lstStyle/>
          <a:p>
            <a:endParaRPr/>
          </a:p>
        </p:txBody>
      </p:sp>
      <p:sp>
        <p:nvSpPr>
          <p:cNvPr id="90" name="object 90"/>
          <p:cNvSpPr txBox="1"/>
          <p:nvPr/>
        </p:nvSpPr>
        <p:spPr>
          <a:xfrm>
            <a:off x="9382506" y="1956561"/>
            <a:ext cx="864235" cy="391160"/>
          </a:xfrm>
          <a:prstGeom prst="rect">
            <a:avLst/>
          </a:prstGeom>
        </p:spPr>
        <p:txBody>
          <a:bodyPr vert="horz" wrap="square" lIns="0" tIns="12700" rIns="0" bIns="0" rtlCol="0">
            <a:spAutoFit/>
          </a:bodyPr>
          <a:lstStyle/>
          <a:p>
            <a:pPr marL="12700"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10" dirty="0">
                <a:latin typeface="Calibri"/>
                <a:cs typeface="Calibri"/>
              </a:rPr>
              <a:t> </a:t>
            </a:r>
            <a:r>
              <a:rPr sz="1200" b="1" spc="-20" dirty="0">
                <a:latin typeface="Calibri"/>
                <a:cs typeface="Calibri"/>
              </a:rPr>
              <a:t>Data</a:t>
            </a:r>
            <a:endParaRPr sz="1200">
              <a:latin typeface="Calibri"/>
              <a:cs typeface="Calibri"/>
            </a:endParaRPr>
          </a:p>
        </p:txBody>
      </p:sp>
      <p:sp>
        <p:nvSpPr>
          <p:cNvPr id="91" name="object 91"/>
          <p:cNvSpPr txBox="1"/>
          <p:nvPr/>
        </p:nvSpPr>
        <p:spPr>
          <a:xfrm>
            <a:off x="10510266" y="1946528"/>
            <a:ext cx="864235" cy="391160"/>
          </a:xfrm>
          <a:prstGeom prst="rect">
            <a:avLst/>
          </a:prstGeom>
        </p:spPr>
        <p:txBody>
          <a:bodyPr vert="horz" wrap="square" lIns="0" tIns="12700" rIns="0" bIns="0" rtlCol="0">
            <a:spAutoFit/>
          </a:bodyPr>
          <a:lstStyle/>
          <a:p>
            <a:pPr marL="12700"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25" dirty="0">
                <a:latin typeface="Calibri"/>
                <a:cs typeface="Calibri"/>
              </a:rPr>
              <a:t> </a:t>
            </a:r>
            <a:r>
              <a:rPr sz="1200" b="1" spc="-10" dirty="0">
                <a:latin typeface="Calibri"/>
                <a:cs typeface="Calibri"/>
              </a:rPr>
              <a:t>Select</a:t>
            </a:r>
            <a:endParaRPr sz="1200">
              <a:latin typeface="Calibri"/>
              <a:cs typeface="Calibri"/>
            </a:endParaRPr>
          </a:p>
        </p:txBody>
      </p:sp>
      <p:sp>
        <p:nvSpPr>
          <p:cNvPr id="92" name="object 92"/>
          <p:cNvSpPr/>
          <p:nvPr/>
        </p:nvSpPr>
        <p:spPr>
          <a:xfrm>
            <a:off x="10157714" y="3293109"/>
            <a:ext cx="733425" cy="394970"/>
          </a:xfrm>
          <a:custGeom>
            <a:avLst/>
            <a:gdLst/>
            <a:ahLst/>
            <a:cxnLst/>
            <a:rect l="l" t="t" r="r" b="b"/>
            <a:pathLst>
              <a:path w="733425" h="394970">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70">
                <a:moveTo>
                  <a:pt x="733044" y="294271"/>
                </a:moveTo>
                <a:lnTo>
                  <a:pt x="701268" y="295275"/>
                </a:lnTo>
                <a:lnTo>
                  <a:pt x="691896" y="0"/>
                </a:lnTo>
                <a:lnTo>
                  <a:pt x="679196" y="508"/>
                </a:lnTo>
                <a:lnTo>
                  <a:pt x="688568" y="295668"/>
                </a:lnTo>
                <a:lnTo>
                  <a:pt x="656844" y="296684"/>
                </a:lnTo>
                <a:lnTo>
                  <a:pt x="697357" y="371729"/>
                </a:lnTo>
                <a:lnTo>
                  <a:pt x="726541" y="308356"/>
                </a:lnTo>
                <a:lnTo>
                  <a:pt x="733044" y="294271"/>
                </a:lnTo>
                <a:close/>
              </a:path>
            </a:pathLst>
          </a:custGeom>
          <a:solidFill>
            <a:srgbClr val="4471C4"/>
          </a:solidFill>
        </p:spPr>
        <p:txBody>
          <a:bodyPr wrap="square" lIns="0" tIns="0" rIns="0" bIns="0" rtlCol="0"/>
          <a:lstStyle/>
          <a:p>
            <a:endParaRPr/>
          </a:p>
        </p:txBody>
      </p:sp>
      <p:sp>
        <p:nvSpPr>
          <p:cNvPr id="93" name="object 93"/>
          <p:cNvSpPr txBox="1"/>
          <p:nvPr/>
        </p:nvSpPr>
        <p:spPr>
          <a:xfrm>
            <a:off x="10914380" y="3534917"/>
            <a:ext cx="404495" cy="574040"/>
          </a:xfrm>
          <a:prstGeom prst="rect">
            <a:avLst/>
          </a:prstGeom>
        </p:spPr>
        <p:txBody>
          <a:bodyPr vert="horz" wrap="square" lIns="0" tIns="12700" rIns="0" bIns="0" rtlCol="0">
            <a:spAutoFit/>
          </a:bodyPr>
          <a:lstStyle/>
          <a:p>
            <a:pPr marL="12700" marR="5080" algn="just">
              <a:lnSpc>
                <a:spcPct val="100000"/>
              </a:lnSpc>
              <a:spcBef>
                <a:spcPts val="100"/>
              </a:spcBef>
            </a:pPr>
            <a:r>
              <a:rPr sz="1200" b="1" spc="-10" dirty="0">
                <a:latin typeface="Calibri"/>
                <a:cs typeface="Calibri"/>
              </a:rPr>
              <a:t>Write </a:t>
            </a:r>
            <a:r>
              <a:rPr sz="1200" b="1" dirty="0">
                <a:latin typeface="Calibri"/>
                <a:cs typeface="Calibri"/>
              </a:rPr>
              <a:t>Reg</a:t>
            </a:r>
            <a:r>
              <a:rPr sz="1200" b="1" spc="-15" dirty="0">
                <a:latin typeface="Calibri"/>
                <a:cs typeface="Calibri"/>
              </a:rPr>
              <a:t> </a:t>
            </a:r>
            <a:r>
              <a:rPr sz="1200" b="1" spc="-50" dirty="0">
                <a:latin typeface="Calibri"/>
                <a:cs typeface="Calibri"/>
              </a:rPr>
              <a:t>C </a:t>
            </a:r>
            <a:r>
              <a:rPr sz="1200" b="1" spc="-10" dirty="0">
                <a:latin typeface="Calibri"/>
                <a:cs typeface="Calibri"/>
              </a:rPr>
              <a:t>Select</a:t>
            </a:r>
            <a:endParaRPr sz="1200">
              <a:latin typeface="Calibri"/>
              <a:cs typeface="Calibri"/>
            </a:endParaRPr>
          </a:p>
        </p:txBody>
      </p:sp>
      <p:sp>
        <p:nvSpPr>
          <p:cNvPr id="94" name="object 94"/>
          <p:cNvSpPr txBox="1"/>
          <p:nvPr/>
        </p:nvSpPr>
        <p:spPr>
          <a:xfrm>
            <a:off x="7745730" y="4142994"/>
            <a:ext cx="723265" cy="391160"/>
          </a:xfrm>
          <a:prstGeom prst="rect">
            <a:avLst/>
          </a:prstGeom>
        </p:spPr>
        <p:txBody>
          <a:bodyPr vert="horz" wrap="square" lIns="0" tIns="12700" rIns="0" bIns="0" rtlCol="0">
            <a:spAutoFit/>
          </a:bodyPr>
          <a:lstStyle/>
          <a:p>
            <a:pPr marL="12700" marR="5080">
              <a:lnSpc>
                <a:spcPct val="100000"/>
              </a:lnSpc>
              <a:spcBef>
                <a:spcPts val="100"/>
              </a:spcBef>
            </a:pPr>
            <a:r>
              <a:rPr sz="1200" spc="-10" dirty="0">
                <a:latin typeface="Calibri"/>
                <a:cs typeface="Calibri"/>
              </a:rPr>
              <a:t>MemRead/ MemWrite</a:t>
            </a:r>
            <a:endParaRPr sz="1200">
              <a:latin typeface="Calibri"/>
              <a:cs typeface="Calibri"/>
            </a:endParaRPr>
          </a:p>
        </p:txBody>
      </p:sp>
      <p:sp>
        <p:nvSpPr>
          <p:cNvPr id="95" name="object 95"/>
          <p:cNvSpPr txBox="1"/>
          <p:nvPr/>
        </p:nvSpPr>
        <p:spPr>
          <a:xfrm>
            <a:off x="220472" y="5036261"/>
            <a:ext cx="1619885" cy="300355"/>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Instruction</a:t>
            </a:r>
            <a:r>
              <a:rPr sz="1800" b="1" spc="-40" dirty="0">
                <a:latin typeface="Calibri"/>
                <a:cs typeface="Calibri"/>
              </a:rPr>
              <a:t> </a:t>
            </a:r>
            <a:r>
              <a:rPr sz="1800" b="1" spc="-10" dirty="0">
                <a:latin typeface="Calibri"/>
                <a:cs typeface="Calibri"/>
              </a:rPr>
              <a:t>Fetch</a:t>
            </a:r>
            <a:endParaRPr sz="1800">
              <a:latin typeface="Calibri"/>
              <a:cs typeface="Calibri"/>
            </a:endParaRPr>
          </a:p>
        </p:txBody>
      </p:sp>
      <p:sp>
        <p:nvSpPr>
          <p:cNvPr id="96" name="object 96"/>
          <p:cNvSpPr txBox="1"/>
          <p:nvPr/>
        </p:nvSpPr>
        <p:spPr>
          <a:xfrm>
            <a:off x="2198370" y="4845253"/>
            <a:ext cx="2320290" cy="1315720"/>
          </a:xfrm>
          <a:prstGeom prst="rect">
            <a:avLst/>
          </a:prstGeom>
        </p:spPr>
        <p:txBody>
          <a:bodyPr vert="horz" wrap="square" lIns="0" tIns="12700" rIns="0" bIns="0" rtlCol="0">
            <a:spAutoFit/>
          </a:bodyPr>
          <a:lstStyle/>
          <a:p>
            <a:pPr marL="139065">
              <a:lnSpc>
                <a:spcPts val="191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4</a:t>
            </a:r>
            <a:endParaRPr sz="1800">
              <a:latin typeface="Calibri"/>
              <a:cs typeface="Calibri"/>
            </a:endParaRPr>
          </a:p>
          <a:p>
            <a:pPr marL="12700">
              <a:lnSpc>
                <a:spcPts val="1910"/>
              </a:lnSpc>
              <a:tabLst>
                <a:tab pos="1570355" algn="l"/>
              </a:tabLst>
            </a:pPr>
            <a:r>
              <a:rPr sz="1800" b="1" spc="-25" dirty="0">
                <a:latin typeface="Calibri"/>
                <a:cs typeface="Calibri"/>
              </a:rPr>
              <a:t>Instr.</a:t>
            </a:r>
            <a:r>
              <a:rPr sz="1800" b="1" spc="-65" dirty="0">
                <a:latin typeface="Calibri"/>
                <a:cs typeface="Calibri"/>
              </a:rPr>
              <a:t> </a:t>
            </a:r>
            <a:r>
              <a:rPr sz="1800" b="1" spc="-10" dirty="0">
                <a:latin typeface="Calibri"/>
                <a:cs typeface="Calibri"/>
              </a:rPr>
              <a:t>Decode</a:t>
            </a:r>
            <a:r>
              <a:rPr sz="1800" b="1" dirty="0">
                <a:latin typeface="Calibri"/>
                <a:cs typeface="Calibri"/>
              </a:rPr>
              <a:t>	</a:t>
            </a:r>
            <a:r>
              <a:rPr sz="1800" b="1" spc="-10" dirty="0">
                <a:latin typeface="Calibri"/>
                <a:cs typeface="Calibri"/>
              </a:rPr>
              <a:t>Execute</a:t>
            </a:r>
            <a:endParaRPr sz="1800">
              <a:latin typeface="Calibri"/>
              <a:cs typeface="Calibri"/>
            </a:endParaRPr>
          </a:p>
          <a:p>
            <a:pPr marL="515620" marR="299085" indent="131445">
              <a:lnSpc>
                <a:spcPct val="143700"/>
              </a:lnSpc>
              <a:spcBef>
                <a:spcPts val="450"/>
              </a:spcBef>
            </a:pPr>
            <a:r>
              <a:rPr sz="1200" b="1" dirty="0">
                <a:latin typeface="Calibri"/>
                <a:cs typeface="Calibri"/>
              </a:rPr>
              <a:t>Read</a:t>
            </a:r>
            <a:r>
              <a:rPr sz="1200" b="1" spc="-20" dirty="0">
                <a:latin typeface="Calibri"/>
                <a:cs typeface="Calibri"/>
              </a:rPr>
              <a:t> </a:t>
            </a:r>
            <a:r>
              <a:rPr sz="1200" b="1" dirty="0">
                <a:latin typeface="Calibri"/>
                <a:cs typeface="Calibri"/>
              </a:rPr>
              <a:t>Regs</a:t>
            </a:r>
            <a:r>
              <a:rPr sz="1200" b="1" spc="-10" dirty="0">
                <a:latin typeface="Calibri"/>
                <a:cs typeface="Calibri"/>
              </a:rPr>
              <a:t> </a:t>
            </a:r>
            <a:r>
              <a:rPr sz="1200" b="1" dirty="0">
                <a:latin typeface="Calibri"/>
                <a:cs typeface="Calibri"/>
              </a:rPr>
              <a:t>A</a:t>
            </a:r>
            <a:r>
              <a:rPr sz="1200" b="1" spc="-20" dirty="0">
                <a:latin typeface="Calibri"/>
                <a:cs typeface="Calibri"/>
              </a:rPr>
              <a:t> </a:t>
            </a:r>
            <a:r>
              <a:rPr sz="1200" b="1" dirty="0">
                <a:latin typeface="Calibri"/>
                <a:cs typeface="Calibri"/>
              </a:rPr>
              <a:t>&amp; B</a:t>
            </a:r>
            <a:r>
              <a:rPr sz="1200" b="1" spc="-10" dirty="0">
                <a:latin typeface="Calibri"/>
                <a:cs typeface="Calibri"/>
              </a:rPr>
              <a:t> </a:t>
            </a:r>
            <a:r>
              <a:rPr sz="1200" b="1" spc="-20" dirty="0">
                <a:latin typeface="Calibri"/>
                <a:cs typeface="Calibri"/>
              </a:rPr>
              <a:t>Data </a:t>
            </a:r>
            <a:r>
              <a:rPr sz="1200" b="1" spc="-10" dirty="0">
                <a:latin typeface="Calibri"/>
                <a:cs typeface="Calibri"/>
              </a:rPr>
              <a:t>Write</a:t>
            </a:r>
            <a:r>
              <a:rPr sz="1200" b="1" spc="-4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10" dirty="0">
                <a:latin typeface="Calibri"/>
                <a:cs typeface="Calibri"/>
              </a:rPr>
              <a:t>Select</a:t>
            </a:r>
            <a:endParaRPr sz="1200">
              <a:latin typeface="Calibri"/>
              <a:cs typeface="Calibri"/>
            </a:endParaRPr>
          </a:p>
          <a:p>
            <a:pPr marL="385445">
              <a:lnSpc>
                <a:spcPct val="100000"/>
              </a:lnSpc>
              <a:spcBef>
                <a:spcPts val="315"/>
              </a:spcBef>
            </a:pPr>
            <a:r>
              <a:rPr sz="1200" b="1" spc="-10" dirty="0">
                <a:latin typeface="Calibri"/>
                <a:cs typeface="Calibri"/>
              </a:rPr>
              <a:t>Write</a:t>
            </a:r>
            <a:r>
              <a:rPr sz="1200" b="1" spc="-5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20" dirty="0">
                <a:latin typeface="Calibri"/>
                <a:cs typeface="Calibri"/>
              </a:rPr>
              <a:t>Data</a:t>
            </a:r>
            <a:endParaRPr sz="1200">
              <a:latin typeface="Calibri"/>
              <a:cs typeface="Calibri"/>
            </a:endParaRPr>
          </a:p>
        </p:txBody>
      </p:sp>
      <p:sp>
        <p:nvSpPr>
          <p:cNvPr id="97" name="object 97"/>
          <p:cNvSpPr txBox="1"/>
          <p:nvPr/>
        </p:nvSpPr>
        <p:spPr>
          <a:xfrm>
            <a:off x="7016622" y="5038725"/>
            <a:ext cx="84010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Memory</a:t>
            </a:r>
            <a:endParaRPr sz="1800">
              <a:latin typeface="Calibri"/>
              <a:cs typeface="Calibri"/>
            </a:endParaRPr>
          </a:p>
        </p:txBody>
      </p:sp>
      <p:sp>
        <p:nvSpPr>
          <p:cNvPr id="98" name="object 98"/>
          <p:cNvSpPr txBox="1"/>
          <p:nvPr/>
        </p:nvSpPr>
        <p:spPr>
          <a:xfrm>
            <a:off x="9202928" y="4995417"/>
            <a:ext cx="188785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Register</a:t>
            </a:r>
            <a:r>
              <a:rPr sz="1800" b="1" spc="-60" dirty="0">
                <a:latin typeface="Calibri"/>
                <a:cs typeface="Calibri"/>
              </a:rPr>
              <a:t> </a:t>
            </a:r>
            <a:r>
              <a:rPr sz="1800" b="1" spc="-20" dirty="0">
                <a:latin typeface="Calibri"/>
                <a:cs typeface="Calibri"/>
              </a:rPr>
              <a:t>Write-Back</a:t>
            </a:r>
            <a:endParaRPr sz="1800">
              <a:latin typeface="Calibri"/>
              <a:cs typeface="Calibri"/>
            </a:endParaRPr>
          </a:p>
        </p:txBody>
      </p:sp>
      <p:grpSp>
        <p:nvGrpSpPr>
          <p:cNvPr id="99" name="object 99"/>
          <p:cNvGrpSpPr/>
          <p:nvPr/>
        </p:nvGrpSpPr>
        <p:grpSpPr>
          <a:xfrm>
            <a:off x="1766061" y="2276601"/>
            <a:ext cx="453390" cy="2224405"/>
            <a:chOff x="1766061" y="2276601"/>
            <a:chExt cx="453390" cy="2224405"/>
          </a:xfrm>
        </p:grpSpPr>
        <p:sp>
          <p:nvSpPr>
            <p:cNvPr id="100" name="object 100"/>
            <p:cNvSpPr/>
            <p:nvPr/>
          </p:nvSpPr>
          <p:spPr>
            <a:xfrm>
              <a:off x="1772411" y="2282951"/>
              <a:ext cx="440690" cy="2211705"/>
            </a:xfrm>
            <a:custGeom>
              <a:avLst/>
              <a:gdLst/>
              <a:ahLst/>
              <a:cxnLst/>
              <a:rect l="l" t="t" r="r" b="b"/>
              <a:pathLst>
                <a:path w="440689" h="2211704">
                  <a:moveTo>
                    <a:pt x="440436" y="0"/>
                  </a:moveTo>
                  <a:lnTo>
                    <a:pt x="0" y="0"/>
                  </a:lnTo>
                  <a:lnTo>
                    <a:pt x="0" y="2211324"/>
                  </a:lnTo>
                  <a:lnTo>
                    <a:pt x="440436" y="2211324"/>
                  </a:lnTo>
                  <a:lnTo>
                    <a:pt x="440436" y="0"/>
                  </a:lnTo>
                  <a:close/>
                </a:path>
              </a:pathLst>
            </a:custGeom>
            <a:solidFill>
              <a:srgbClr val="4471C4"/>
            </a:solidFill>
          </p:spPr>
          <p:txBody>
            <a:bodyPr wrap="square" lIns="0" tIns="0" rIns="0" bIns="0" rtlCol="0"/>
            <a:lstStyle/>
            <a:p>
              <a:endParaRPr/>
            </a:p>
          </p:txBody>
        </p:sp>
        <p:sp>
          <p:nvSpPr>
            <p:cNvPr id="101" name="object 101"/>
            <p:cNvSpPr/>
            <p:nvPr/>
          </p:nvSpPr>
          <p:spPr>
            <a:xfrm>
              <a:off x="1772411" y="2282951"/>
              <a:ext cx="440690" cy="2211705"/>
            </a:xfrm>
            <a:custGeom>
              <a:avLst/>
              <a:gdLst/>
              <a:ahLst/>
              <a:cxnLst/>
              <a:rect l="l" t="t" r="r" b="b"/>
              <a:pathLst>
                <a:path w="440689" h="2211704">
                  <a:moveTo>
                    <a:pt x="0" y="2211324"/>
                  </a:moveTo>
                  <a:lnTo>
                    <a:pt x="440436" y="2211324"/>
                  </a:lnTo>
                  <a:lnTo>
                    <a:pt x="440436" y="0"/>
                  </a:lnTo>
                  <a:lnTo>
                    <a:pt x="0" y="0"/>
                  </a:lnTo>
                  <a:lnTo>
                    <a:pt x="0" y="2211324"/>
                  </a:lnTo>
                  <a:close/>
                </a:path>
              </a:pathLst>
            </a:custGeom>
            <a:ln w="12699">
              <a:solidFill>
                <a:srgbClr val="2E528F"/>
              </a:solidFill>
            </a:ln>
          </p:spPr>
          <p:txBody>
            <a:bodyPr wrap="square" lIns="0" tIns="0" rIns="0" bIns="0" rtlCol="0"/>
            <a:lstStyle/>
            <a:p>
              <a:endParaRPr/>
            </a:p>
          </p:txBody>
        </p:sp>
      </p:grpSp>
      <p:sp>
        <p:nvSpPr>
          <p:cNvPr id="102" name="object 102"/>
          <p:cNvSpPr txBox="1"/>
          <p:nvPr/>
        </p:nvSpPr>
        <p:spPr>
          <a:xfrm>
            <a:off x="1857248" y="3087115"/>
            <a:ext cx="26924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IF/</a:t>
            </a:r>
            <a:endParaRPr sz="1800">
              <a:latin typeface="Calibri"/>
              <a:cs typeface="Calibri"/>
            </a:endParaRPr>
          </a:p>
        </p:txBody>
      </p:sp>
      <p:sp>
        <p:nvSpPr>
          <p:cNvPr id="103" name="object 103"/>
          <p:cNvSpPr txBox="1"/>
          <p:nvPr/>
        </p:nvSpPr>
        <p:spPr>
          <a:xfrm>
            <a:off x="1880107" y="3361131"/>
            <a:ext cx="224790"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ID</a:t>
            </a:r>
            <a:endParaRPr sz="1800">
              <a:latin typeface="Calibri"/>
              <a:cs typeface="Calibri"/>
            </a:endParaRPr>
          </a:p>
        </p:txBody>
      </p:sp>
      <p:grpSp>
        <p:nvGrpSpPr>
          <p:cNvPr id="104" name="object 104"/>
          <p:cNvGrpSpPr/>
          <p:nvPr/>
        </p:nvGrpSpPr>
        <p:grpSpPr>
          <a:xfrm>
            <a:off x="3422650" y="2262885"/>
            <a:ext cx="495934" cy="2224405"/>
            <a:chOff x="3422650" y="2262885"/>
            <a:chExt cx="495934" cy="2224405"/>
          </a:xfrm>
        </p:grpSpPr>
        <p:sp>
          <p:nvSpPr>
            <p:cNvPr id="105" name="object 105"/>
            <p:cNvSpPr/>
            <p:nvPr/>
          </p:nvSpPr>
          <p:spPr>
            <a:xfrm>
              <a:off x="3429000" y="2269235"/>
              <a:ext cx="483234" cy="2211705"/>
            </a:xfrm>
            <a:custGeom>
              <a:avLst/>
              <a:gdLst/>
              <a:ahLst/>
              <a:cxnLst/>
              <a:rect l="l" t="t" r="r" b="b"/>
              <a:pathLst>
                <a:path w="483235" h="2211704">
                  <a:moveTo>
                    <a:pt x="483108" y="0"/>
                  </a:moveTo>
                  <a:lnTo>
                    <a:pt x="0" y="0"/>
                  </a:lnTo>
                  <a:lnTo>
                    <a:pt x="0" y="2211324"/>
                  </a:lnTo>
                  <a:lnTo>
                    <a:pt x="483108" y="2211324"/>
                  </a:lnTo>
                  <a:lnTo>
                    <a:pt x="483108" y="0"/>
                  </a:lnTo>
                  <a:close/>
                </a:path>
              </a:pathLst>
            </a:custGeom>
            <a:solidFill>
              <a:srgbClr val="4471C4"/>
            </a:solidFill>
          </p:spPr>
          <p:txBody>
            <a:bodyPr wrap="square" lIns="0" tIns="0" rIns="0" bIns="0" rtlCol="0"/>
            <a:lstStyle/>
            <a:p>
              <a:endParaRPr/>
            </a:p>
          </p:txBody>
        </p:sp>
        <p:sp>
          <p:nvSpPr>
            <p:cNvPr id="106" name="object 106"/>
            <p:cNvSpPr/>
            <p:nvPr/>
          </p:nvSpPr>
          <p:spPr>
            <a:xfrm>
              <a:off x="3429000" y="2269235"/>
              <a:ext cx="483234" cy="2211705"/>
            </a:xfrm>
            <a:custGeom>
              <a:avLst/>
              <a:gdLst/>
              <a:ahLst/>
              <a:cxnLst/>
              <a:rect l="l" t="t" r="r" b="b"/>
              <a:pathLst>
                <a:path w="483235" h="2211704">
                  <a:moveTo>
                    <a:pt x="0" y="2211324"/>
                  </a:moveTo>
                  <a:lnTo>
                    <a:pt x="483108" y="2211324"/>
                  </a:lnTo>
                  <a:lnTo>
                    <a:pt x="483108" y="0"/>
                  </a:lnTo>
                  <a:lnTo>
                    <a:pt x="0" y="0"/>
                  </a:lnTo>
                  <a:lnTo>
                    <a:pt x="0" y="2211324"/>
                  </a:lnTo>
                  <a:close/>
                </a:path>
              </a:pathLst>
            </a:custGeom>
            <a:ln w="12700">
              <a:solidFill>
                <a:srgbClr val="2E528F"/>
              </a:solidFill>
            </a:ln>
          </p:spPr>
          <p:txBody>
            <a:bodyPr wrap="square" lIns="0" tIns="0" rIns="0" bIns="0" rtlCol="0"/>
            <a:lstStyle/>
            <a:p>
              <a:endParaRPr/>
            </a:p>
          </p:txBody>
        </p:sp>
      </p:grpSp>
      <p:sp>
        <p:nvSpPr>
          <p:cNvPr id="107" name="object 107"/>
          <p:cNvSpPr txBox="1"/>
          <p:nvPr/>
        </p:nvSpPr>
        <p:spPr>
          <a:xfrm>
            <a:off x="3514090" y="3073095"/>
            <a:ext cx="312420"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ID/</a:t>
            </a:r>
            <a:endParaRPr sz="1800">
              <a:latin typeface="Calibri"/>
              <a:cs typeface="Calibri"/>
            </a:endParaRPr>
          </a:p>
        </p:txBody>
      </p:sp>
      <p:grpSp>
        <p:nvGrpSpPr>
          <p:cNvPr id="108" name="object 108"/>
          <p:cNvGrpSpPr/>
          <p:nvPr/>
        </p:nvGrpSpPr>
        <p:grpSpPr>
          <a:xfrm>
            <a:off x="6335014" y="2253742"/>
            <a:ext cx="694055" cy="2224405"/>
            <a:chOff x="6335014" y="2253742"/>
            <a:chExt cx="694055" cy="2224405"/>
          </a:xfrm>
        </p:grpSpPr>
        <p:sp>
          <p:nvSpPr>
            <p:cNvPr id="109" name="object 109"/>
            <p:cNvSpPr/>
            <p:nvPr/>
          </p:nvSpPr>
          <p:spPr>
            <a:xfrm>
              <a:off x="6341364" y="2260092"/>
              <a:ext cx="681355" cy="2211705"/>
            </a:xfrm>
            <a:custGeom>
              <a:avLst/>
              <a:gdLst/>
              <a:ahLst/>
              <a:cxnLst/>
              <a:rect l="l" t="t" r="r" b="b"/>
              <a:pathLst>
                <a:path w="681354" h="2211704">
                  <a:moveTo>
                    <a:pt x="681228" y="0"/>
                  </a:moveTo>
                  <a:lnTo>
                    <a:pt x="0" y="0"/>
                  </a:lnTo>
                  <a:lnTo>
                    <a:pt x="0" y="2211323"/>
                  </a:lnTo>
                  <a:lnTo>
                    <a:pt x="681228" y="2211323"/>
                  </a:lnTo>
                  <a:lnTo>
                    <a:pt x="681228" y="0"/>
                  </a:lnTo>
                  <a:close/>
                </a:path>
              </a:pathLst>
            </a:custGeom>
            <a:solidFill>
              <a:srgbClr val="4471C4"/>
            </a:solidFill>
          </p:spPr>
          <p:txBody>
            <a:bodyPr wrap="square" lIns="0" tIns="0" rIns="0" bIns="0" rtlCol="0"/>
            <a:lstStyle/>
            <a:p>
              <a:endParaRPr/>
            </a:p>
          </p:txBody>
        </p:sp>
        <p:sp>
          <p:nvSpPr>
            <p:cNvPr id="110" name="object 110"/>
            <p:cNvSpPr/>
            <p:nvPr/>
          </p:nvSpPr>
          <p:spPr>
            <a:xfrm>
              <a:off x="6341364" y="2260092"/>
              <a:ext cx="681355" cy="2211705"/>
            </a:xfrm>
            <a:custGeom>
              <a:avLst/>
              <a:gdLst/>
              <a:ahLst/>
              <a:cxnLst/>
              <a:rect l="l" t="t" r="r" b="b"/>
              <a:pathLst>
                <a:path w="681354" h="2211704">
                  <a:moveTo>
                    <a:pt x="0" y="2211323"/>
                  </a:moveTo>
                  <a:lnTo>
                    <a:pt x="681228" y="2211323"/>
                  </a:lnTo>
                  <a:lnTo>
                    <a:pt x="681228" y="0"/>
                  </a:lnTo>
                  <a:lnTo>
                    <a:pt x="0" y="0"/>
                  </a:lnTo>
                  <a:lnTo>
                    <a:pt x="0" y="2211323"/>
                  </a:lnTo>
                  <a:close/>
                </a:path>
              </a:pathLst>
            </a:custGeom>
            <a:ln w="12699">
              <a:solidFill>
                <a:srgbClr val="2E528F"/>
              </a:solidFill>
            </a:ln>
          </p:spPr>
          <p:txBody>
            <a:bodyPr wrap="square" lIns="0" tIns="0" rIns="0" bIns="0" rtlCol="0"/>
            <a:lstStyle/>
            <a:p>
              <a:endParaRPr/>
            </a:p>
          </p:txBody>
        </p:sp>
      </p:grpSp>
      <p:sp>
        <p:nvSpPr>
          <p:cNvPr id="111" name="object 111"/>
          <p:cNvSpPr txBox="1"/>
          <p:nvPr/>
        </p:nvSpPr>
        <p:spPr>
          <a:xfrm>
            <a:off x="6423152" y="3064255"/>
            <a:ext cx="517525" cy="574040"/>
          </a:xfrm>
          <a:prstGeom prst="rect">
            <a:avLst/>
          </a:prstGeom>
        </p:spPr>
        <p:txBody>
          <a:bodyPr vert="horz" wrap="square" lIns="0" tIns="12700" rIns="0" bIns="0" rtlCol="0">
            <a:spAutoFit/>
          </a:bodyPr>
          <a:lstStyle/>
          <a:p>
            <a:pPr marL="12700" marR="5080" indent="86360">
              <a:lnSpc>
                <a:spcPct val="100000"/>
              </a:lnSpc>
              <a:spcBef>
                <a:spcPts val="100"/>
              </a:spcBef>
            </a:pPr>
            <a:r>
              <a:rPr sz="1800" spc="-25" dirty="0">
                <a:solidFill>
                  <a:srgbClr val="FFFFFF"/>
                </a:solidFill>
                <a:latin typeface="Calibri"/>
                <a:cs typeface="Calibri"/>
              </a:rPr>
              <a:t>EX/ Mem</a:t>
            </a:r>
            <a:endParaRPr sz="1800">
              <a:latin typeface="Calibri"/>
              <a:cs typeface="Calibri"/>
            </a:endParaRPr>
          </a:p>
        </p:txBody>
      </p:sp>
      <p:grpSp>
        <p:nvGrpSpPr>
          <p:cNvPr id="112" name="object 112"/>
          <p:cNvGrpSpPr/>
          <p:nvPr/>
        </p:nvGrpSpPr>
        <p:grpSpPr>
          <a:xfrm>
            <a:off x="8901430" y="2366517"/>
            <a:ext cx="706120" cy="2225675"/>
            <a:chOff x="8901430" y="2366517"/>
            <a:chExt cx="706120" cy="2225675"/>
          </a:xfrm>
        </p:grpSpPr>
        <p:sp>
          <p:nvSpPr>
            <p:cNvPr id="113" name="object 113"/>
            <p:cNvSpPr/>
            <p:nvPr/>
          </p:nvSpPr>
          <p:spPr>
            <a:xfrm>
              <a:off x="8907780" y="2372867"/>
              <a:ext cx="693420" cy="2212975"/>
            </a:xfrm>
            <a:custGeom>
              <a:avLst/>
              <a:gdLst/>
              <a:ahLst/>
              <a:cxnLst/>
              <a:rect l="l" t="t" r="r" b="b"/>
              <a:pathLst>
                <a:path w="693420" h="2212975">
                  <a:moveTo>
                    <a:pt x="693420" y="0"/>
                  </a:moveTo>
                  <a:lnTo>
                    <a:pt x="0" y="0"/>
                  </a:lnTo>
                  <a:lnTo>
                    <a:pt x="0" y="2212847"/>
                  </a:lnTo>
                  <a:lnTo>
                    <a:pt x="693420" y="2212847"/>
                  </a:lnTo>
                  <a:lnTo>
                    <a:pt x="693420" y="0"/>
                  </a:lnTo>
                  <a:close/>
                </a:path>
              </a:pathLst>
            </a:custGeom>
            <a:solidFill>
              <a:srgbClr val="4471C4"/>
            </a:solidFill>
          </p:spPr>
          <p:txBody>
            <a:bodyPr wrap="square" lIns="0" tIns="0" rIns="0" bIns="0" rtlCol="0"/>
            <a:lstStyle/>
            <a:p>
              <a:endParaRPr/>
            </a:p>
          </p:txBody>
        </p:sp>
        <p:sp>
          <p:nvSpPr>
            <p:cNvPr id="114" name="object 114"/>
            <p:cNvSpPr/>
            <p:nvPr/>
          </p:nvSpPr>
          <p:spPr>
            <a:xfrm>
              <a:off x="8907780" y="2372867"/>
              <a:ext cx="693420" cy="2212975"/>
            </a:xfrm>
            <a:custGeom>
              <a:avLst/>
              <a:gdLst/>
              <a:ahLst/>
              <a:cxnLst/>
              <a:rect l="l" t="t" r="r" b="b"/>
              <a:pathLst>
                <a:path w="693420" h="2212975">
                  <a:moveTo>
                    <a:pt x="0" y="2212847"/>
                  </a:moveTo>
                  <a:lnTo>
                    <a:pt x="693420" y="2212847"/>
                  </a:lnTo>
                  <a:lnTo>
                    <a:pt x="693420" y="0"/>
                  </a:lnTo>
                  <a:lnTo>
                    <a:pt x="0" y="0"/>
                  </a:lnTo>
                  <a:lnTo>
                    <a:pt x="0" y="2212847"/>
                  </a:lnTo>
                  <a:close/>
                </a:path>
              </a:pathLst>
            </a:custGeom>
            <a:ln w="12700">
              <a:solidFill>
                <a:srgbClr val="2E528F"/>
              </a:solidFill>
            </a:ln>
          </p:spPr>
          <p:txBody>
            <a:bodyPr wrap="square" lIns="0" tIns="0" rIns="0" bIns="0" rtlCol="0"/>
            <a:lstStyle/>
            <a:p>
              <a:endParaRPr/>
            </a:p>
          </p:txBody>
        </p:sp>
      </p:grpSp>
      <p:sp>
        <p:nvSpPr>
          <p:cNvPr id="115" name="object 115"/>
          <p:cNvSpPr txBox="1"/>
          <p:nvPr/>
        </p:nvSpPr>
        <p:spPr>
          <a:xfrm>
            <a:off x="8995664" y="3177921"/>
            <a:ext cx="1135380" cy="915669"/>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Mem</a:t>
            </a:r>
            <a:endParaRPr sz="1800">
              <a:latin typeface="Calibri"/>
              <a:cs typeface="Calibri"/>
            </a:endParaRPr>
          </a:p>
          <a:p>
            <a:pPr marL="766445" marR="5080" indent="-716280" algn="just">
              <a:lnSpc>
                <a:spcPct val="93500"/>
              </a:lnSpc>
              <a:spcBef>
                <a:spcPts val="140"/>
              </a:spcBef>
            </a:pPr>
            <a:r>
              <a:rPr sz="1800" dirty="0">
                <a:solidFill>
                  <a:srgbClr val="FFFFFF"/>
                </a:solidFill>
                <a:latin typeface="Calibri"/>
                <a:cs typeface="Calibri"/>
              </a:rPr>
              <a:t>/WB</a:t>
            </a:r>
            <a:r>
              <a:rPr sz="1800" spc="375" dirty="0">
                <a:solidFill>
                  <a:srgbClr val="FFFFFF"/>
                </a:solidFill>
                <a:latin typeface="Calibri"/>
                <a:cs typeface="Calibri"/>
              </a:rPr>
              <a:t>   </a:t>
            </a:r>
            <a:r>
              <a:rPr sz="1800" b="1" spc="-30" baseline="2314" dirty="0">
                <a:latin typeface="Calibri"/>
                <a:cs typeface="Calibri"/>
              </a:rPr>
              <a:t>Write </a:t>
            </a:r>
            <a:r>
              <a:rPr sz="1200" b="1" dirty="0">
                <a:latin typeface="Calibri"/>
                <a:cs typeface="Calibri"/>
              </a:rPr>
              <a:t>Reg</a:t>
            </a:r>
            <a:r>
              <a:rPr sz="1200" b="1" spc="-25" dirty="0">
                <a:latin typeface="Calibri"/>
                <a:cs typeface="Calibri"/>
              </a:rPr>
              <a:t> </a:t>
            </a:r>
            <a:r>
              <a:rPr sz="1200" b="1" spc="-50" dirty="0">
                <a:latin typeface="Calibri"/>
                <a:cs typeface="Calibri"/>
              </a:rPr>
              <a:t>C </a:t>
            </a:r>
            <a:r>
              <a:rPr sz="1200" b="1" spc="-20" dirty="0">
                <a:latin typeface="Calibri"/>
                <a:cs typeface="Calibri"/>
              </a:rPr>
              <a:t>Data</a:t>
            </a:r>
            <a:endParaRPr sz="1200">
              <a:latin typeface="Calibri"/>
              <a:cs typeface="Calibri"/>
            </a:endParaRPr>
          </a:p>
        </p:txBody>
      </p:sp>
      <p:sp>
        <p:nvSpPr>
          <p:cNvPr id="116" name="object 116"/>
          <p:cNvSpPr/>
          <p:nvPr/>
        </p:nvSpPr>
        <p:spPr>
          <a:xfrm>
            <a:off x="998220" y="914526"/>
            <a:ext cx="7266305" cy="3653790"/>
          </a:xfrm>
          <a:custGeom>
            <a:avLst/>
            <a:gdLst/>
            <a:ahLst/>
            <a:cxnLst/>
            <a:rect l="l" t="t" r="r" b="b"/>
            <a:pathLst>
              <a:path w="7266305" h="3653790">
                <a:moveTo>
                  <a:pt x="5262372" y="0"/>
                </a:moveTo>
                <a:lnTo>
                  <a:pt x="31750" y="0"/>
                </a:lnTo>
                <a:lnTo>
                  <a:pt x="31750" y="735965"/>
                </a:lnTo>
                <a:lnTo>
                  <a:pt x="0" y="735965"/>
                </a:lnTo>
                <a:lnTo>
                  <a:pt x="38100" y="812165"/>
                </a:lnTo>
                <a:lnTo>
                  <a:pt x="69850" y="748665"/>
                </a:lnTo>
                <a:lnTo>
                  <a:pt x="76200" y="735965"/>
                </a:lnTo>
                <a:lnTo>
                  <a:pt x="44450" y="735965"/>
                </a:lnTo>
                <a:lnTo>
                  <a:pt x="44450" y="12700"/>
                </a:lnTo>
                <a:lnTo>
                  <a:pt x="5249672" y="12700"/>
                </a:lnTo>
                <a:lnTo>
                  <a:pt x="5249672" y="3640582"/>
                </a:lnTo>
                <a:lnTo>
                  <a:pt x="4543806" y="3640582"/>
                </a:lnTo>
                <a:lnTo>
                  <a:pt x="4543806" y="3418332"/>
                </a:lnTo>
                <a:lnTo>
                  <a:pt x="4531106" y="3418332"/>
                </a:lnTo>
                <a:lnTo>
                  <a:pt x="4531106" y="3653282"/>
                </a:lnTo>
                <a:lnTo>
                  <a:pt x="5262372" y="3653282"/>
                </a:lnTo>
                <a:lnTo>
                  <a:pt x="5262372" y="3646932"/>
                </a:lnTo>
                <a:lnTo>
                  <a:pt x="5262372" y="3640582"/>
                </a:lnTo>
                <a:lnTo>
                  <a:pt x="5262372" y="12700"/>
                </a:lnTo>
                <a:lnTo>
                  <a:pt x="5262372" y="6350"/>
                </a:lnTo>
                <a:lnTo>
                  <a:pt x="5262372" y="0"/>
                </a:lnTo>
                <a:close/>
              </a:path>
              <a:path w="7266305" h="3653790">
                <a:moveTo>
                  <a:pt x="7266178" y="1586738"/>
                </a:moveTo>
                <a:lnTo>
                  <a:pt x="7234415" y="1587385"/>
                </a:lnTo>
                <a:lnTo>
                  <a:pt x="7225538" y="1145794"/>
                </a:lnTo>
                <a:lnTo>
                  <a:pt x="7212838" y="1146048"/>
                </a:lnTo>
                <a:lnTo>
                  <a:pt x="7221715" y="1587639"/>
                </a:lnTo>
                <a:lnTo>
                  <a:pt x="7189978" y="1588262"/>
                </a:lnTo>
                <a:lnTo>
                  <a:pt x="7229602" y="1663700"/>
                </a:lnTo>
                <a:lnTo>
                  <a:pt x="7259714" y="1600327"/>
                </a:lnTo>
                <a:lnTo>
                  <a:pt x="7266178" y="1586738"/>
                </a:lnTo>
                <a:close/>
              </a:path>
            </a:pathLst>
          </a:custGeom>
          <a:solidFill>
            <a:srgbClr val="4471C4"/>
          </a:solidFill>
        </p:spPr>
        <p:txBody>
          <a:bodyPr wrap="square" lIns="0" tIns="0" rIns="0" bIns="0" rtlCol="0"/>
          <a:lstStyle/>
          <a:p>
            <a:endParaRPr/>
          </a:p>
        </p:txBody>
      </p:sp>
      <p:sp>
        <p:nvSpPr>
          <p:cNvPr id="117" name="object 117"/>
          <p:cNvSpPr txBox="1"/>
          <p:nvPr/>
        </p:nvSpPr>
        <p:spPr>
          <a:xfrm>
            <a:off x="8259826" y="1959609"/>
            <a:ext cx="321945" cy="391160"/>
          </a:xfrm>
          <a:prstGeom prst="rect">
            <a:avLst/>
          </a:prstGeom>
        </p:spPr>
        <p:txBody>
          <a:bodyPr vert="horz" wrap="square" lIns="0" tIns="12700" rIns="0" bIns="0" rtlCol="0">
            <a:spAutoFit/>
          </a:bodyPr>
          <a:lstStyle/>
          <a:p>
            <a:pPr marL="12700" marR="5080">
              <a:lnSpc>
                <a:spcPct val="100000"/>
              </a:lnSpc>
              <a:spcBef>
                <a:spcPts val="100"/>
              </a:spcBef>
            </a:pPr>
            <a:r>
              <a:rPr sz="1200" b="1" spc="-25" dirty="0">
                <a:latin typeface="Calibri"/>
                <a:cs typeface="Calibri"/>
              </a:rPr>
              <a:t>Wr Data</a:t>
            </a:r>
            <a:endParaRPr sz="1200">
              <a:latin typeface="Calibri"/>
              <a:cs typeface="Calibri"/>
            </a:endParaRPr>
          </a:p>
        </p:txBody>
      </p:sp>
      <p:grpSp>
        <p:nvGrpSpPr>
          <p:cNvPr id="118" name="object 118"/>
          <p:cNvGrpSpPr/>
          <p:nvPr/>
        </p:nvGrpSpPr>
        <p:grpSpPr>
          <a:xfrm>
            <a:off x="2169922" y="1769110"/>
            <a:ext cx="1221740" cy="2397125"/>
            <a:chOff x="2169922" y="1769110"/>
            <a:chExt cx="1221740" cy="2397125"/>
          </a:xfrm>
        </p:grpSpPr>
        <p:sp>
          <p:nvSpPr>
            <p:cNvPr id="119" name="object 119"/>
            <p:cNvSpPr/>
            <p:nvPr/>
          </p:nvSpPr>
          <p:spPr>
            <a:xfrm>
              <a:off x="2176272" y="1775460"/>
              <a:ext cx="1209040" cy="868680"/>
            </a:xfrm>
            <a:custGeom>
              <a:avLst/>
              <a:gdLst/>
              <a:ahLst/>
              <a:cxnLst/>
              <a:rect l="l" t="t" r="r" b="b"/>
              <a:pathLst>
                <a:path w="1209039" h="868680">
                  <a:moveTo>
                    <a:pt x="1208531" y="0"/>
                  </a:moveTo>
                  <a:lnTo>
                    <a:pt x="0" y="0"/>
                  </a:lnTo>
                  <a:lnTo>
                    <a:pt x="0" y="868680"/>
                  </a:lnTo>
                  <a:lnTo>
                    <a:pt x="1208531" y="868680"/>
                  </a:lnTo>
                  <a:lnTo>
                    <a:pt x="1208531" y="0"/>
                  </a:lnTo>
                  <a:close/>
                </a:path>
              </a:pathLst>
            </a:custGeom>
            <a:solidFill>
              <a:srgbClr val="44536A">
                <a:alpha val="56861"/>
              </a:srgbClr>
            </a:solidFill>
          </p:spPr>
          <p:txBody>
            <a:bodyPr wrap="square" lIns="0" tIns="0" rIns="0" bIns="0" rtlCol="0"/>
            <a:lstStyle/>
            <a:p>
              <a:endParaRPr/>
            </a:p>
          </p:txBody>
        </p:sp>
        <p:sp>
          <p:nvSpPr>
            <p:cNvPr id="120" name="object 120"/>
            <p:cNvSpPr/>
            <p:nvPr/>
          </p:nvSpPr>
          <p:spPr>
            <a:xfrm>
              <a:off x="2176272" y="1775460"/>
              <a:ext cx="1209040" cy="868680"/>
            </a:xfrm>
            <a:custGeom>
              <a:avLst/>
              <a:gdLst/>
              <a:ahLst/>
              <a:cxnLst/>
              <a:rect l="l" t="t" r="r" b="b"/>
              <a:pathLst>
                <a:path w="1209039" h="868680">
                  <a:moveTo>
                    <a:pt x="0" y="868680"/>
                  </a:moveTo>
                  <a:lnTo>
                    <a:pt x="1208531" y="868680"/>
                  </a:lnTo>
                  <a:lnTo>
                    <a:pt x="1208531" y="0"/>
                  </a:lnTo>
                  <a:lnTo>
                    <a:pt x="0" y="0"/>
                  </a:lnTo>
                  <a:lnTo>
                    <a:pt x="0" y="868680"/>
                  </a:lnTo>
                  <a:close/>
                </a:path>
              </a:pathLst>
            </a:custGeom>
            <a:ln w="12700">
              <a:solidFill>
                <a:srgbClr val="2E528F"/>
              </a:solidFill>
            </a:ln>
          </p:spPr>
          <p:txBody>
            <a:bodyPr wrap="square" lIns="0" tIns="0" rIns="0" bIns="0" rtlCol="0"/>
            <a:lstStyle/>
            <a:p>
              <a:endParaRPr/>
            </a:p>
          </p:txBody>
        </p:sp>
        <p:sp>
          <p:nvSpPr>
            <p:cNvPr id="121" name="object 121"/>
            <p:cNvSpPr/>
            <p:nvPr/>
          </p:nvSpPr>
          <p:spPr>
            <a:xfrm>
              <a:off x="2199132" y="3576827"/>
              <a:ext cx="687705" cy="589280"/>
            </a:xfrm>
            <a:custGeom>
              <a:avLst/>
              <a:gdLst/>
              <a:ahLst/>
              <a:cxnLst/>
              <a:rect l="l" t="t" r="r" b="b"/>
              <a:pathLst>
                <a:path w="687705" h="589279">
                  <a:moveTo>
                    <a:pt x="88265" y="514223"/>
                  </a:moveTo>
                  <a:lnTo>
                    <a:pt x="56629" y="512965"/>
                  </a:lnTo>
                  <a:lnTo>
                    <a:pt x="69342" y="190754"/>
                  </a:lnTo>
                  <a:lnTo>
                    <a:pt x="56642" y="190246"/>
                  </a:lnTo>
                  <a:lnTo>
                    <a:pt x="43929" y="512457"/>
                  </a:lnTo>
                  <a:lnTo>
                    <a:pt x="12192" y="511175"/>
                  </a:lnTo>
                  <a:lnTo>
                    <a:pt x="47244" y="588899"/>
                  </a:lnTo>
                  <a:lnTo>
                    <a:pt x="81978" y="525653"/>
                  </a:lnTo>
                  <a:lnTo>
                    <a:pt x="88265" y="514223"/>
                  </a:lnTo>
                  <a:close/>
                </a:path>
                <a:path w="687705" h="589279">
                  <a:moveTo>
                    <a:pt x="687324" y="0"/>
                  </a:moveTo>
                  <a:lnTo>
                    <a:pt x="0" y="0"/>
                  </a:lnTo>
                  <a:lnTo>
                    <a:pt x="0" y="184404"/>
                  </a:lnTo>
                  <a:lnTo>
                    <a:pt x="687324" y="184404"/>
                  </a:lnTo>
                  <a:lnTo>
                    <a:pt x="687324" y="0"/>
                  </a:lnTo>
                  <a:close/>
                </a:path>
              </a:pathLst>
            </a:custGeom>
            <a:solidFill>
              <a:srgbClr val="4471C4"/>
            </a:solidFill>
          </p:spPr>
          <p:txBody>
            <a:bodyPr wrap="square" lIns="0" tIns="0" rIns="0" bIns="0" rtlCol="0"/>
            <a:lstStyle/>
            <a:p>
              <a:endParaRPr/>
            </a:p>
          </p:txBody>
        </p:sp>
        <p:sp>
          <p:nvSpPr>
            <p:cNvPr id="122" name="object 122"/>
            <p:cNvSpPr/>
            <p:nvPr/>
          </p:nvSpPr>
          <p:spPr>
            <a:xfrm>
              <a:off x="2199132" y="3576827"/>
              <a:ext cx="687705" cy="184785"/>
            </a:xfrm>
            <a:custGeom>
              <a:avLst/>
              <a:gdLst/>
              <a:ahLst/>
              <a:cxnLst/>
              <a:rect l="l" t="t" r="r" b="b"/>
              <a:pathLst>
                <a:path w="687705" h="184785">
                  <a:moveTo>
                    <a:pt x="0" y="184404"/>
                  </a:moveTo>
                  <a:lnTo>
                    <a:pt x="687324" y="184404"/>
                  </a:lnTo>
                  <a:lnTo>
                    <a:pt x="687324" y="0"/>
                  </a:lnTo>
                  <a:lnTo>
                    <a:pt x="0" y="0"/>
                  </a:lnTo>
                  <a:lnTo>
                    <a:pt x="0" y="184404"/>
                  </a:lnTo>
                  <a:close/>
                </a:path>
              </a:pathLst>
            </a:custGeom>
            <a:ln w="12700">
              <a:solidFill>
                <a:srgbClr val="2E528F"/>
              </a:solidFill>
            </a:ln>
          </p:spPr>
          <p:txBody>
            <a:bodyPr wrap="square" lIns="0" tIns="0" rIns="0" bIns="0" rtlCol="0"/>
            <a:lstStyle/>
            <a:p>
              <a:endParaRPr/>
            </a:p>
          </p:txBody>
        </p:sp>
      </p:grpSp>
      <p:sp>
        <p:nvSpPr>
          <p:cNvPr id="123" name="object 123"/>
          <p:cNvSpPr txBox="1"/>
          <p:nvPr/>
        </p:nvSpPr>
        <p:spPr>
          <a:xfrm>
            <a:off x="2259329" y="3722878"/>
            <a:ext cx="419100" cy="3302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Calibri"/>
                <a:cs typeface="Calibri"/>
              </a:rPr>
              <a:t>Control</a:t>
            </a:r>
            <a:endParaRPr sz="1000">
              <a:latin typeface="Calibri"/>
              <a:cs typeface="Calibri"/>
            </a:endParaRPr>
          </a:p>
          <a:p>
            <a:pPr marL="12700">
              <a:lnSpc>
                <a:spcPct val="100000"/>
              </a:lnSpc>
            </a:pPr>
            <a:r>
              <a:rPr sz="1000" b="1" spc="-10" dirty="0">
                <a:latin typeface="Calibri"/>
                <a:cs typeface="Calibri"/>
              </a:rPr>
              <a:t>Signals</a:t>
            </a:r>
            <a:endParaRPr sz="1000">
              <a:latin typeface="Calibri"/>
              <a:cs typeface="Calibri"/>
            </a:endParaRPr>
          </a:p>
        </p:txBody>
      </p:sp>
      <p:sp>
        <p:nvSpPr>
          <p:cNvPr id="124" name="object 124"/>
          <p:cNvSpPr txBox="1"/>
          <p:nvPr/>
        </p:nvSpPr>
        <p:spPr>
          <a:xfrm>
            <a:off x="2971545" y="3236721"/>
            <a:ext cx="342265"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Read</a:t>
            </a:r>
            <a:endParaRPr sz="1200">
              <a:latin typeface="Calibri"/>
              <a:cs typeface="Calibri"/>
            </a:endParaRPr>
          </a:p>
        </p:txBody>
      </p:sp>
      <p:sp>
        <p:nvSpPr>
          <p:cNvPr id="125" name="object 125"/>
          <p:cNvSpPr txBox="1"/>
          <p:nvPr/>
        </p:nvSpPr>
        <p:spPr>
          <a:xfrm>
            <a:off x="2971545" y="3347973"/>
            <a:ext cx="826769" cy="299720"/>
          </a:xfrm>
          <a:prstGeom prst="rect">
            <a:avLst/>
          </a:prstGeom>
        </p:spPr>
        <p:txBody>
          <a:bodyPr vert="horz" wrap="square" lIns="0" tIns="12700" rIns="0" bIns="0" rtlCol="0">
            <a:spAutoFit/>
          </a:bodyPr>
          <a:lstStyle/>
          <a:p>
            <a:pPr marL="12700">
              <a:lnSpc>
                <a:spcPct val="100000"/>
              </a:lnSpc>
              <a:spcBef>
                <a:spcPts val="100"/>
              </a:spcBef>
            </a:pPr>
            <a:r>
              <a:rPr sz="1800" b="1" baseline="2314" dirty="0">
                <a:latin typeface="Calibri"/>
                <a:cs typeface="Calibri"/>
              </a:rPr>
              <a:t>Register</a:t>
            </a:r>
            <a:r>
              <a:rPr sz="1800" b="1" spc="187" baseline="2314" dirty="0">
                <a:latin typeface="Calibri"/>
                <a:cs typeface="Calibri"/>
              </a:rPr>
              <a:t> </a:t>
            </a:r>
            <a:r>
              <a:rPr sz="1800" spc="-25" dirty="0">
                <a:solidFill>
                  <a:srgbClr val="FFFFFF"/>
                </a:solidFill>
                <a:latin typeface="Calibri"/>
                <a:cs typeface="Calibri"/>
              </a:rPr>
              <a:t>EX</a:t>
            </a:r>
            <a:endParaRPr sz="1800">
              <a:latin typeface="Calibri"/>
              <a:cs typeface="Calibri"/>
            </a:endParaRPr>
          </a:p>
        </p:txBody>
      </p:sp>
      <p:sp>
        <p:nvSpPr>
          <p:cNvPr id="126" name="object 126"/>
          <p:cNvSpPr txBox="1"/>
          <p:nvPr/>
        </p:nvSpPr>
        <p:spPr>
          <a:xfrm>
            <a:off x="2971545" y="3602863"/>
            <a:ext cx="38036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A</a:t>
            </a:r>
            <a:r>
              <a:rPr sz="1200" b="1" spc="-5" dirty="0">
                <a:latin typeface="Calibri"/>
                <a:cs typeface="Calibri"/>
              </a:rPr>
              <a:t> </a:t>
            </a:r>
            <a:r>
              <a:rPr sz="1200" b="1" dirty="0">
                <a:latin typeface="Calibri"/>
                <a:cs typeface="Calibri"/>
              </a:rPr>
              <a:t>&amp;</a:t>
            </a:r>
            <a:r>
              <a:rPr sz="1200" b="1" spc="10" dirty="0">
                <a:latin typeface="Calibri"/>
                <a:cs typeface="Calibri"/>
              </a:rPr>
              <a:t> </a:t>
            </a:r>
            <a:r>
              <a:rPr sz="1200" b="1" spc="-50" dirty="0">
                <a:latin typeface="Calibri"/>
                <a:cs typeface="Calibri"/>
              </a:rPr>
              <a:t>B</a:t>
            </a:r>
            <a:endParaRPr sz="1200">
              <a:latin typeface="Calibri"/>
              <a:cs typeface="Calibri"/>
            </a:endParaRPr>
          </a:p>
        </p:txBody>
      </p:sp>
      <p:sp>
        <p:nvSpPr>
          <p:cNvPr id="127" name="object 127"/>
          <p:cNvSpPr txBox="1"/>
          <p:nvPr/>
        </p:nvSpPr>
        <p:spPr>
          <a:xfrm>
            <a:off x="2971545" y="3785742"/>
            <a:ext cx="40449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Select</a:t>
            </a:r>
            <a:endParaRPr sz="1200">
              <a:latin typeface="Calibri"/>
              <a:cs typeface="Calibri"/>
            </a:endParaRPr>
          </a:p>
        </p:txBody>
      </p:sp>
      <p:sp>
        <p:nvSpPr>
          <p:cNvPr id="128" name="object 128"/>
          <p:cNvSpPr/>
          <p:nvPr/>
        </p:nvSpPr>
        <p:spPr>
          <a:xfrm>
            <a:off x="2820923" y="3663441"/>
            <a:ext cx="300990" cy="318135"/>
          </a:xfrm>
          <a:custGeom>
            <a:avLst/>
            <a:gdLst/>
            <a:ahLst/>
            <a:cxnLst/>
            <a:rect l="l" t="t" r="r" b="b"/>
            <a:pathLst>
              <a:path w="300989" h="318135">
                <a:moveTo>
                  <a:pt x="31750" y="241934"/>
                </a:moveTo>
                <a:lnTo>
                  <a:pt x="0" y="241934"/>
                </a:lnTo>
                <a:lnTo>
                  <a:pt x="38100" y="318134"/>
                </a:lnTo>
                <a:lnTo>
                  <a:pt x="69850" y="254634"/>
                </a:lnTo>
                <a:lnTo>
                  <a:pt x="31750" y="254634"/>
                </a:lnTo>
                <a:lnTo>
                  <a:pt x="31750" y="241934"/>
                </a:lnTo>
                <a:close/>
              </a:path>
              <a:path w="300989" h="318135">
                <a:moveTo>
                  <a:pt x="287908" y="202056"/>
                </a:moveTo>
                <a:lnTo>
                  <a:pt x="31750" y="202056"/>
                </a:lnTo>
                <a:lnTo>
                  <a:pt x="31750" y="254634"/>
                </a:lnTo>
                <a:lnTo>
                  <a:pt x="44450" y="254634"/>
                </a:lnTo>
                <a:lnTo>
                  <a:pt x="44450" y="214756"/>
                </a:lnTo>
                <a:lnTo>
                  <a:pt x="38100" y="214756"/>
                </a:lnTo>
                <a:lnTo>
                  <a:pt x="44450" y="208406"/>
                </a:lnTo>
                <a:lnTo>
                  <a:pt x="287908" y="208406"/>
                </a:lnTo>
                <a:lnTo>
                  <a:pt x="287908" y="202056"/>
                </a:lnTo>
                <a:close/>
              </a:path>
              <a:path w="300989" h="318135">
                <a:moveTo>
                  <a:pt x="76200" y="241934"/>
                </a:moveTo>
                <a:lnTo>
                  <a:pt x="44450" y="241934"/>
                </a:lnTo>
                <a:lnTo>
                  <a:pt x="44450" y="254634"/>
                </a:lnTo>
                <a:lnTo>
                  <a:pt x="69850" y="254634"/>
                </a:lnTo>
                <a:lnTo>
                  <a:pt x="76200" y="241934"/>
                </a:lnTo>
                <a:close/>
              </a:path>
              <a:path w="300989" h="318135">
                <a:moveTo>
                  <a:pt x="44450" y="208406"/>
                </a:moveTo>
                <a:lnTo>
                  <a:pt x="38100" y="214756"/>
                </a:lnTo>
                <a:lnTo>
                  <a:pt x="44450" y="214756"/>
                </a:lnTo>
                <a:lnTo>
                  <a:pt x="44450" y="208406"/>
                </a:lnTo>
                <a:close/>
              </a:path>
              <a:path w="300989" h="318135">
                <a:moveTo>
                  <a:pt x="300608" y="202056"/>
                </a:moveTo>
                <a:lnTo>
                  <a:pt x="294258" y="202056"/>
                </a:lnTo>
                <a:lnTo>
                  <a:pt x="287908" y="208406"/>
                </a:lnTo>
                <a:lnTo>
                  <a:pt x="44450" y="208406"/>
                </a:lnTo>
                <a:lnTo>
                  <a:pt x="44450" y="214756"/>
                </a:lnTo>
                <a:lnTo>
                  <a:pt x="300608" y="214756"/>
                </a:lnTo>
                <a:lnTo>
                  <a:pt x="300608" y="202056"/>
                </a:lnTo>
                <a:close/>
              </a:path>
              <a:path w="300989" h="318135">
                <a:moveTo>
                  <a:pt x="287908" y="6349"/>
                </a:moveTo>
                <a:lnTo>
                  <a:pt x="287908" y="208406"/>
                </a:lnTo>
                <a:lnTo>
                  <a:pt x="294258" y="202056"/>
                </a:lnTo>
                <a:lnTo>
                  <a:pt x="300608" y="202056"/>
                </a:lnTo>
                <a:lnTo>
                  <a:pt x="300608" y="12699"/>
                </a:lnTo>
                <a:lnTo>
                  <a:pt x="294258" y="12699"/>
                </a:lnTo>
                <a:lnTo>
                  <a:pt x="287908" y="6349"/>
                </a:lnTo>
                <a:close/>
              </a:path>
              <a:path w="300989" h="318135">
                <a:moveTo>
                  <a:pt x="300608" y="0"/>
                </a:moveTo>
                <a:lnTo>
                  <a:pt x="65658" y="0"/>
                </a:lnTo>
                <a:lnTo>
                  <a:pt x="65658" y="12699"/>
                </a:lnTo>
                <a:lnTo>
                  <a:pt x="287908" y="12699"/>
                </a:lnTo>
                <a:lnTo>
                  <a:pt x="287908" y="6349"/>
                </a:lnTo>
                <a:lnTo>
                  <a:pt x="300608" y="6349"/>
                </a:lnTo>
                <a:lnTo>
                  <a:pt x="300608" y="0"/>
                </a:lnTo>
                <a:close/>
              </a:path>
              <a:path w="300989" h="318135">
                <a:moveTo>
                  <a:pt x="300608" y="6349"/>
                </a:moveTo>
                <a:lnTo>
                  <a:pt x="287908" y="6349"/>
                </a:lnTo>
                <a:lnTo>
                  <a:pt x="294258" y="12699"/>
                </a:lnTo>
                <a:lnTo>
                  <a:pt x="300608" y="12699"/>
                </a:lnTo>
                <a:lnTo>
                  <a:pt x="300608" y="6349"/>
                </a:lnTo>
                <a:close/>
              </a:path>
            </a:pathLst>
          </a:custGeom>
          <a:solidFill>
            <a:srgbClr val="4471C4"/>
          </a:solidFill>
        </p:spPr>
        <p:txBody>
          <a:bodyPr wrap="square" lIns="0" tIns="0" rIns="0" bIns="0" rtlCol="0"/>
          <a:lstStyle/>
          <a:p>
            <a:endParaRPr/>
          </a:p>
        </p:txBody>
      </p:sp>
      <p:sp>
        <p:nvSpPr>
          <p:cNvPr id="129" name="object 129"/>
          <p:cNvSpPr txBox="1"/>
          <p:nvPr/>
        </p:nvSpPr>
        <p:spPr>
          <a:xfrm>
            <a:off x="6104254" y="991534"/>
            <a:ext cx="152400" cy="2223770"/>
          </a:xfrm>
          <a:prstGeom prst="rect">
            <a:avLst/>
          </a:prstGeom>
        </p:spPr>
        <p:txBody>
          <a:bodyPr vert="vert270" wrap="square" lIns="0" tIns="0" rIns="0" bIns="0" rtlCol="0">
            <a:spAutoFit/>
          </a:bodyPr>
          <a:lstStyle/>
          <a:p>
            <a:pPr>
              <a:lnSpc>
                <a:spcPts val="1140"/>
              </a:lnSpc>
            </a:pPr>
            <a:r>
              <a:rPr sz="1200" b="1" dirty="0">
                <a:latin typeface="Calibri"/>
                <a:cs typeface="Calibri"/>
              </a:rPr>
              <a:t>PC</a:t>
            </a:r>
            <a:r>
              <a:rPr sz="1200" b="1" spc="-15" dirty="0">
                <a:latin typeface="Calibri"/>
                <a:cs typeface="Calibri"/>
              </a:rPr>
              <a:t> </a:t>
            </a:r>
            <a:r>
              <a:rPr sz="1200" b="1" dirty="0">
                <a:latin typeface="Calibri"/>
                <a:cs typeface="Calibri"/>
              </a:rPr>
              <a:t>Source</a:t>
            </a:r>
            <a:r>
              <a:rPr sz="1200" b="1" spc="-25" dirty="0">
                <a:latin typeface="Calibri"/>
                <a:cs typeface="Calibri"/>
              </a:rPr>
              <a:t> </a:t>
            </a:r>
            <a:r>
              <a:rPr sz="1200" b="1" dirty="0">
                <a:latin typeface="Calibri"/>
                <a:cs typeface="Calibri"/>
              </a:rPr>
              <a:t>Select</a:t>
            </a:r>
            <a:r>
              <a:rPr sz="1200" b="1" spc="-20" dirty="0">
                <a:latin typeface="Calibri"/>
                <a:cs typeface="Calibri"/>
              </a:rPr>
              <a:t> </a:t>
            </a:r>
            <a:r>
              <a:rPr sz="1200" b="1" dirty="0">
                <a:latin typeface="Calibri"/>
                <a:cs typeface="Calibri"/>
              </a:rPr>
              <a:t>(1</a:t>
            </a:r>
            <a:r>
              <a:rPr sz="1200" b="1" spc="-10" dirty="0">
                <a:latin typeface="Calibri"/>
                <a:cs typeface="Calibri"/>
              </a:rPr>
              <a:t> </a:t>
            </a:r>
            <a:r>
              <a:rPr sz="1200" b="1" dirty="0">
                <a:latin typeface="Calibri"/>
                <a:cs typeface="Calibri"/>
              </a:rPr>
              <a:t>if</a:t>
            </a:r>
            <a:r>
              <a:rPr sz="1200" b="1" spc="-20" dirty="0">
                <a:latin typeface="Calibri"/>
                <a:cs typeface="Calibri"/>
              </a:rPr>
              <a:t> </a:t>
            </a:r>
            <a:r>
              <a:rPr sz="1200" b="1" dirty="0">
                <a:latin typeface="Calibri"/>
                <a:cs typeface="Calibri"/>
              </a:rPr>
              <a:t>branch</a:t>
            </a:r>
            <a:r>
              <a:rPr sz="1200" b="1" spc="-15" dirty="0">
                <a:latin typeface="Calibri"/>
                <a:cs typeface="Calibri"/>
              </a:rPr>
              <a:t> </a:t>
            </a:r>
            <a:r>
              <a:rPr sz="1200" b="1" spc="-10" dirty="0">
                <a:latin typeface="Calibri"/>
                <a:cs typeface="Calibri"/>
              </a:rPr>
              <a:t>taken)</a:t>
            </a:r>
            <a:endParaRPr sz="1200">
              <a:latin typeface="Calibri"/>
              <a:cs typeface="Calibri"/>
            </a:endParaRPr>
          </a:p>
        </p:txBody>
      </p:sp>
      <p:grpSp>
        <p:nvGrpSpPr>
          <p:cNvPr id="130" name="object 130"/>
          <p:cNvGrpSpPr/>
          <p:nvPr/>
        </p:nvGrpSpPr>
        <p:grpSpPr>
          <a:xfrm>
            <a:off x="1200658" y="860805"/>
            <a:ext cx="5100320" cy="3879850"/>
            <a:chOff x="1200658" y="860805"/>
            <a:chExt cx="5100320" cy="3879850"/>
          </a:xfrm>
        </p:grpSpPr>
        <p:sp>
          <p:nvSpPr>
            <p:cNvPr id="131" name="object 131"/>
            <p:cNvSpPr/>
            <p:nvPr/>
          </p:nvSpPr>
          <p:spPr>
            <a:xfrm>
              <a:off x="6047231" y="867155"/>
              <a:ext cx="247015" cy="2413000"/>
            </a:xfrm>
            <a:custGeom>
              <a:avLst/>
              <a:gdLst/>
              <a:ahLst/>
              <a:cxnLst/>
              <a:rect l="l" t="t" r="r" b="b"/>
              <a:pathLst>
                <a:path w="247014" h="2413000">
                  <a:moveTo>
                    <a:pt x="246887" y="0"/>
                  </a:moveTo>
                  <a:lnTo>
                    <a:pt x="0" y="0"/>
                  </a:lnTo>
                  <a:lnTo>
                    <a:pt x="0" y="2412492"/>
                  </a:lnTo>
                  <a:lnTo>
                    <a:pt x="246887" y="2412492"/>
                  </a:lnTo>
                  <a:lnTo>
                    <a:pt x="246887" y="0"/>
                  </a:lnTo>
                  <a:close/>
                </a:path>
              </a:pathLst>
            </a:custGeom>
            <a:solidFill>
              <a:srgbClr val="44536A">
                <a:alpha val="56861"/>
              </a:srgbClr>
            </a:solidFill>
          </p:spPr>
          <p:txBody>
            <a:bodyPr wrap="square" lIns="0" tIns="0" rIns="0" bIns="0" rtlCol="0"/>
            <a:lstStyle/>
            <a:p>
              <a:endParaRPr/>
            </a:p>
          </p:txBody>
        </p:sp>
        <p:sp>
          <p:nvSpPr>
            <p:cNvPr id="132" name="object 132"/>
            <p:cNvSpPr/>
            <p:nvPr/>
          </p:nvSpPr>
          <p:spPr>
            <a:xfrm>
              <a:off x="6047231" y="867155"/>
              <a:ext cx="247015" cy="2413000"/>
            </a:xfrm>
            <a:custGeom>
              <a:avLst/>
              <a:gdLst/>
              <a:ahLst/>
              <a:cxnLst/>
              <a:rect l="l" t="t" r="r" b="b"/>
              <a:pathLst>
                <a:path w="247014" h="2413000">
                  <a:moveTo>
                    <a:pt x="0" y="2412492"/>
                  </a:moveTo>
                  <a:lnTo>
                    <a:pt x="246887" y="2412492"/>
                  </a:lnTo>
                  <a:lnTo>
                    <a:pt x="246887" y="0"/>
                  </a:lnTo>
                  <a:lnTo>
                    <a:pt x="0" y="0"/>
                  </a:lnTo>
                  <a:lnTo>
                    <a:pt x="0" y="2412492"/>
                  </a:lnTo>
                  <a:close/>
                </a:path>
              </a:pathLst>
            </a:custGeom>
            <a:ln w="12700">
              <a:solidFill>
                <a:srgbClr val="2E528F"/>
              </a:solidFill>
            </a:ln>
          </p:spPr>
          <p:txBody>
            <a:bodyPr wrap="square" lIns="0" tIns="0" rIns="0" bIns="0" rtlCol="0"/>
            <a:lstStyle/>
            <a:p>
              <a:endParaRPr/>
            </a:p>
          </p:txBody>
        </p:sp>
        <p:sp>
          <p:nvSpPr>
            <p:cNvPr id="133" name="object 133"/>
            <p:cNvSpPr/>
            <p:nvPr/>
          </p:nvSpPr>
          <p:spPr>
            <a:xfrm>
              <a:off x="3188208" y="1699259"/>
              <a:ext cx="2383790" cy="3041650"/>
            </a:xfrm>
            <a:custGeom>
              <a:avLst/>
              <a:gdLst/>
              <a:ahLst/>
              <a:cxnLst/>
              <a:rect l="l" t="t" r="r" b="b"/>
              <a:pathLst>
                <a:path w="2383790" h="3041650">
                  <a:moveTo>
                    <a:pt x="100571" y="0"/>
                  </a:moveTo>
                  <a:lnTo>
                    <a:pt x="0" y="0"/>
                  </a:lnTo>
                  <a:lnTo>
                    <a:pt x="0" y="48768"/>
                  </a:lnTo>
                  <a:lnTo>
                    <a:pt x="100571" y="48768"/>
                  </a:lnTo>
                  <a:lnTo>
                    <a:pt x="100571" y="0"/>
                  </a:lnTo>
                  <a:close/>
                </a:path>
                <a:path w="2383790" h="3041650">
                  <a:moveTo>
                    <a:pt x="2383536" y="2965069"/>
                  </a:moveTo>
                  <a:lnTo>
                    <a:pt x="2351786" y="2965069"/>
                  </a:lnTo>
                  <a:lnTo>
                    <a:pt x="2351786" y="2598420"/>
                  </a:lnTo>
                  <a:lnTo>
                    <a:pt x="2339086" y="2598420"/>
                  </a:lnTo>
                  <a:lnTo>
                    <a:pt x="2339086" y="2965069"/>
                  </a:lnTo>
                  <a:lnTo>
                    <a:pt x="2307336" y="2965069"/>
                  </a:lnTo>
                  <a:lnTo>
                    <a:pt x="2345436" y="3041269"/>
                  </a:lnTo>
                  <a:lnTo>
                    <a:pt x="2377186" y="2977769"/>
                  </a:lnTo>
                  <a:lnTo>
                    <a:pt x="2383536" y="2965069"/>
                  </a:lnTo>
                  <a:close/>
                </a:path>
              </a:pathLst>
            </a:custGeom>
            <a:solidFill>
              <a:srgbClr val="4471C4"/>
            </a:solidFill>
          </p:spPr>
          <p:txBody>
            <a:bodyPr wrap="square" lIns="0" tIns="0" rIns="0" bIns="0" rtlCol="0"/>
            <a:lstStyle/>
            <a:p>
              <a:endParaRPr/>
            </a:p>
          </p:txBody>
        </p:sp>
        <p:sp>
          <p:nvSpPr>
            <p:cNvPr id="134" name="object 134"/>
            <p:cNvSpPr/>
            <p:nvPr/>
          </p:nvSpPr>
          <p:spPr>
            <a:xfrm>
              <a:off x="3188208" y="1699259"/>
              <a:ext cx="100965" cy="48895"/>
            </a:xfrm>
            <a:custGeom>
              <a:avLst/>
              <a:gdLst/>
              <a:ahLst/>
              <a:cxnLst/>
              <a:rect l="l" t="t" r="r" b="b"/>
              <a:pathLst>
                <a:path w="100964" h="48894">
                  <a:moveTo>
                    <a:pt x="0" y="48767"/>
                  </a:moveTo>
                  <a:lnTo>
                    <a:pt x="100583" y="48767"/>
                  </a:lnTo>
                  <a:lnTo>
                    <a:pt x="100583" y="0"/>
                  </a:lnTo>
                  <a:lnTo>
                    <a:pt x="0" y="0"/>
                  </a:lnTo>
                  <a:lnTo>
                    <a:pt x="0" y="48767"/>
                  </a:lnTo>
                  <a:close/>
                </a:path>
              </a:pathLst>
            </a:custGeom>
            <a:ln w="12700">
              <a:solidFill>
                <a:srgbClr val="2E528F"/>
              </a:solidFill>
            </a:ln>
          </p:spPr>
          <p:txBody>
            <a:bodyPr wrap="square" lIns="0" tIns="0" rIns="0" bIns="0" rtlCol="0"/>
            <a:lstStyle/>
            <a:p>
              <a:endParaRPr/>
            </a:p>
          </p:txBody>
        </p:sp>
        <p:sp>
          <p:nvSpPr>
            <p:cNvPr id="135" name="object 135"/>
            <p:cNvSpPr/>
            <p:nvPr/>
          </p:nvSpPr>
          <p:spPr>
            <a:xfrm>
              <a:off x="1207008" y="1697736"/>
              <a:ext cx="100965" cy="50800"/>
            </a:xfrm>
            <a:custGeom>
              <a:avLst/>
              <a:gdLst/>
              <a:ahLst/>
              <a:cxnLst/>
              <a:rect l="l" t="t" r="r" b="b"/>
              <a:pathLst>
                <a:path w="100965" h="50800">
                  <a:moveTo>
                    <a:pt x="100584" y="0"/>
                  </a:moveTo>
                  <a:lnTo>
                    <a:pt x="0" y="0"/>
                  </a:lnTo>
                  <a:lnTo>
                    <a:pt x="0" y="50291"/>
                  </a:lnTo>
                  <a:lnTo>
                    <a:pt x="100584" y="50291"/>
                  </a:lnTo>
                  <a:lnTo>
                    <a:pt x="100584" y="0"/>
                  </a:lnTo>
                  <a:close/>
                </a:path>
              </a:pathLst>
            </a:custGeom>
            <a:solidFill>
              <a:srgbClr val="4471C4"/>
            </a:solidFill>
          </p:spPr>
          <p:txBody>
            <a:bodyPr wrap="square" lIns="0" tIns="0" rIns="0" bIns="0" rtlCol="0"/>
            <a:lstStyle/>
            <a:p>
              <a:endParaRPr/>
            </a:p>
          </p:txBody>
        </p:sp>
        <p:sp>
          <p:nvSpPr>
            <p:cNvPr id="136" name="object 136"/>
            <p:cNvSpPr/>
            <p:nvPr/>
          </p:nvSpPr>
          <p:spPr>
            <a:xfrm>
              <a:off x="1207008" y="1697736"/>
              <a:ext cx="100965" cy="50800"/>
            </a:xfrm>
            <a:custGeom>
              <a:avLst/>
              <a:gdLst/>
              <a:ahLst/>
              <a:cxnLst/>
              <a:rect l="l" t="t" r="r" b="b"/>
              <a:pathLst>
                <a:path w="100965" h="50800">
                  <a:moveTo>
                    <a:pt x="0" y="50291"/>
                  </a:moveTo>
                  <a:lnTo>
                    <a:pt x="100584" y="50291"/>
                  </a:lnTo>
                  <a:lnTo>
                    <a:pt x="100584" y="0"/>
                  </a:lnTo>
                  <a:lnTo>
                    <a:pt x="0" y="0"/>
                  </a:lnTo>
                  <a:lnTo>
                    <a:pt x="0" y="50291"/>
                  </a:lnTo>
                  <a:close/>
                </a:path>
              </a:pathLst>
            </a:custGeom>
            <a:ln w="12700">
              <a:solidFill>
                <a:srgbClr val="2E528F"/>
              </a:solidFill>
            </a:ln>
          </p:spPr>
          <p:txBody>
            <a:bodyPr wrap="square" lIns="0" tIns="0" rIns="0" bIns="0" rtlCol="0"/>
            <a:lstStyle/>
            <a:p>
              <a:endParaRPr/>
            </a:p>
          </p:txBody>
        </p:sp>
      </p:grpSp>
      <p:sp>
        <p:nvSpPr>
          <p:cNvPr id="137" name="object 137"/>
          <p:cNvSpPr txBox="1"/>
          <p:nvPr/>
        </p:nvSpPr>
        <p:spPr>
          <a:xfrm>
            <a:off x="6542658" y="121158"/>
            <a:ext cx="5021580" cy="756920"/>
          </a:xfrm>
          <a:prstGeom prst="rect">
            <a:avLst/>
          </a:prstGeom>
        </p:spPr>
        <p:txBody>
          <a:bodyPr vert="horz" wrap="square" lIns="0" tIns="12700" rIns="0" bIns="0" rtlCol="0">
            <a:spAutoFit/>
          </a:bodyPr>
          <a:lstStyle/>
          <a:p>
            <a:pPr marL="12700" marR="5080">
              <a:lnSpc>
                <a:spcPct val="100000"/>
              </a:lnSpc>
              <a:spcBef>
                <a:spcPts val="100"/>
              </a:spcBef>
            </a:pPr>
            <a:r>
              <a:rPr sz="2400" b="1" dirty="0">
                <a:latin typeface="Calibri"/>
                <a:cs typeface="Calibri"/>
              </a:rPr>
              <a:t>Key</a:t>
            </a:r>
            <a:r>
              <a:rPr sz="2400" b="1" spc="-55" dirty="0">
                <a:latin typeface="Calibri"/>
                <a:cs typeface="Calibri"/>
              </a:rPr>
              <a:t> </a:t>
            </a:r>
            <a:r>
              <a:rPr sz="2400" b="1" dirty="0">
                <a:latin typeface="Calibri"/>
                <a:cs typeface="Calibri"/>
              </a:rPr>
              <a:t>Idea:</a:t>
            </a:r>
            <a:r>
              <a:rPr sz="2400" b="1" spc="-35" dirty="0">
                <a:latin typeface="Calibri"/>
                <a:cs typeface="Calibri"/>
              </a:rPr>
              <a:t> </a:t>
            </a:r>
            <a:r>
              <a:rPr sz="2400" dirty="0">
                <a:latin typeface="Calibri"/>
                <a:cs typeface="Calibri"/>
              </a:rPr>
              <a:t>Move</a:t>
            </a:r>
            <a:r>
              <a:rPr sz="2400" spc="-35" dirty="0">
                <a:latin typeface="Calibri"/>
                <a:cs typeface="Calibri"/>
              </a:rPr>
              <a:t> </a:t>
            </a:r>
            <a:r>
              <a:rPr sz="2400" dirty="0">
                <a:latin typeface="Calibri"/>
                <a:cs typeface="Calibri"/>
              </a:rPr>
              <a:t>Branch</a:t>
            </a:r>
            <a:r>
              <a:rPr sz="2400" spc="-70" dirty="0">
                <a:latin typeface="Calibri"/>
                <a:cs typeface="Calibri"/>
              </a:rPr>
              <a:t> </a:t>
            </a:r>
            <a:r>
              <a:rPr sz="2400" spc="-30" dirty="0">
                <a:latin typeface="Calibri"/>
                <a:cs typeface="Calibri"/>
              </a:rPr>
              <a:t>Target</a:t>
            </a:r>
            <a:r>
              <a:rPr sz="2400" spc="-45" dirty="0">
                <a:latin typeface="Calibri"/>
                <a:cs typeface="Calibri"/>
              </a:rPr>
              <a:t> </a:t>
            </a:r>
            <a:r>
              <a:rPr sz="2400" dirty="0">
                <a:latin typeface="Calibri"/>
                <a:cs typeface="Calibri"/>
              </a:rPr>
              <a:t>logic</a:t>
            </a:r>
            <a:r>
              <a:rPr sz="2400" spc="-70" dirty="0">
                <a:latin typeface="Calibri"/>
                <a:cs typeface="Calibri"/>
              </a:rPr>
              <a:t> </a:t>
            </a:r>
            <a:r>
              <a:rPr sz="2400" dirty="0">
                <a:latin typeface="Calibri"/>
                <a:cs typeface="Calibri"/>
              </a:rPr>
              <a:t>to</a:t>
            </a:r>
            <a:r>
              <a:rPr sz="2400" spc="-50" dirty="0">
                <a:latin typeface="Calibri"/>
                <a:cs typeface="Calibri"/>
              </a:rPr>
              <a:t> </a:t>
            </a:r>
            <a:r>
              <a:rPr sz="2400" spc="-25" dirty="0">
                <a:latin typeface="Calibri"/>
                <a:cs typeface="Calibri"/>
              </a:rPr>
              <a:t>ID </a:t>
            </a:r>
            <a:r>
              <a:rPr sz="2400" dirty="0">
                <a:latin typeface="Calibri"/>
                <a:cs typeface="Calibri"/>
              </a:rPr>
              <a:t>and</a:t>
            </a:r>
            <a:r>
              <a:rPr sz="2400" spc="-45" dirty="0">
                <a:latin typeface="Calibri"/>
                <a:cs typeface="Calibri"/>
              </a:rPr>
              <a:t> </a:t>
            </a:r>
            <a:r>
              <a:rPr sz="2400" dirty="0">
                <a:latin typeface="Calibri"/>
                <a:cs typeface="Calibri"/>
              </a:rPr>
              <a:t>add</a:t>
            </a:r>
            <a:r>
              <a:rPr sz="2400" spc="-40" dirty="0">
                <a:latin typeface="Calibri"/>
                <a:cs typeface="Calibri"/>
              </a:rPr>
              <a:t> </a:t>
            </a:r>
            <a:r>
              <a:rPr sz="2400" dirty="0">
                <a:latin typeface="Calibri"/>
                <a:cs typeface="Calibri"/>
              </a:rPr>
              <a:t>forwarding</a:t>
            </a:r>
            <a:r>
              <a:rPr sz="2400" spc="-40" dirty="0">
                <a:latin typeface="Calibri"/>
                <a:cs typeface="Calibri"/>
              </a:rPr>
              <a:t> </a:t>
            </a:r>
            <a:r>
              <a:rPr sz="2400" dirty="0">
                <a:latin typeface="Calibri"/>
                <a:cs typeface="Calibri"/>
              </a:rPr>
              <a:t>path</a:t>
            </a:r>
            <a:r>
              <a:rPr sz="2400" spc="-55" dirty="0">
                <a:latin typeface="Calibri"/>
                <a:cs typeface="Calibri"/>
              </a:rPr>
              <a:t> </a:t>
            </a:r>
            <a:r>
              <a:rPr sz="2400" dirty="0">
                <a:latin typeface="Calibri"/>
                <a:cs typeface="Calibri"/>
              </a:rPr>
              <a:t>for</a:t>
            </a:r>
            <a:r>
              <a:rPr sz="2400" spc="-35" dirty="0">
                <a:latin typeface="Calibri"/>
                <a:cs typeface="Calibri"/>
              </a:rPr>
              <a:t> </a:t>
            </a:r>
            <a:r>
              <a:rPr sz="2400" dirty="0">
                <a:latin typeface="Calibri"/>
                <a:cs typeface="Calibri"/>
              </a:rPr>
              <a:t>PC</a:t>
            </a:r>
            <a:r>
              <a:rPr sz="2400" spc="-40" dirty="0">
                <a:latin typeface="Calibri"/>
                <a:cs typeface="Calibri"/>
              </a:rPr>
              <a:t> </a:t>
            </a:r>
            <a:r>
              <a:rPr sz="2400" spc="-10" dirty="0">
                <a:latin typeface="Calibri"/>
                <a:cs typeface="Calibri"/>
              </a:rPr>
              <a:t>Source</a:t>
            </a:r>
            <a:endParaRPr sz="2400">
              <a:latin typeface="Calibri"/>
              <a:cs typeface="Calibri"/>
            </a:endParaRPr>
          </a:p>
        </p:txBody>
      </p:sp>
      <p:sp>
        <p:nvSpPr>
          <p:cNvPr id="138" name="object 138"/>
          <p:cNvSpPr txBox="1"/>
          <p:nvPr/>
        </p:nvSpPr>
        <p:spPr>
          <a:xfrm>
            <a:off x="6542658" y="852373"/>
            <a:ext cx="5097145" cy="803910"/>
          </a:xfrm>
          <a:prstGeom prst="rect">
            <a:avLst/>
          </a:prstGeom>
        </p:spPr>
        <p:txBody>
          <a:bodyPr vert="horz" wrap="square" lIns="0" tIns="12700" rIns="0" bIns="0" rtlCol="0">
            <a:spAutoFit/>
          </a:bodyPr>
          <a:lstStyle/>
          <a:p>
            <a:pPr marL="12700">
              <a:lnSpc>
                <a:spcPct val="100000"/>
              </a:lnSpc>
              <a:spcBef>
                <a:spcPts val="100"/>
              </a:spcBef>
            </a:pPr>
            <a:r>
              <a:rPr sz="2400" dirty="0">
                <a:latin typeface="Calibri"/>
                <a:cs typeface="Calibri"/>
              </a:rPr>
              <a:t>Select</a:t>
            </a:r>
            <a:r>
              <a:rPr sz="2400" spc="-50" dirty="0">
                <a:latin typeface="Calibri"/>
                <a:cs typeface="Calibri"/>
              </a:rPr>
              <a:t> </a:t>
            </a:r>
            <a:r>
              <a:rPr sz="2400" dirty="0">
                <a:latin typeface="Calibri"/>
                <a:cs typeface="Calibri"/>
              </a:rPr>
              <a:t>from</a:t>
            </a:r>
            <a:r>
              <a:rPr sz="2400" spc="-25" dirty="0">
                <a:latin typeface="Calibri"/>
                <a:cs typeface="Calibri"/>
              </a:rPr>
              <a:t> </a:t>
            </a:r>
            <a:r>
              <a:rPr sz="2400" dirty="0">
                <a:latin typeface="Calibri"/>
                <a:cs typeface="Calibri"/>
              </a:rPr>
              <a:t>Ex</a:t>
            </a:r>
            <a:r>
              <a:rPr sz="2400" spc="-25" dirty="0">
                <a:latin typeface="Calibri"/>
                <a:cs typeface="Calibri"/>
              </a:rPr>
              <a:t> </a:t>
            </a:r>
            <a:r>
              <a:rPr sz="2400" dirty="0">
                <a:latin typeface="Calibri"/>
                <a:cs typeface="Calibri"/>
              </a:rPr>
              <a:t>for</a:t>
            </a:r>
            <a:r>
              <a:rPr sz="2400" spc="-25" dirty="0">
                <a:latin typeface="Calibri"/>
                <a:cs typeface="Calibri"/>
              </a:rPr>
              <a:t> </a:t>
            </a:r>
            <a:r>
              <a:rPr sz="2400" dirty="0">
                <a:latin typeface="Calibri"/>
                <a:cs typeface="Calibri"/>
              </a:rPr>
              <a:t>IF</a:t>
            </a:r>
            <a:r>
              <a:rPr sz="2400" spc="-30" dirty="0">
                <a:latin typeface="Calibri"/>
                <a:cs typeface="Calibri"/>
              </a:rPr>
              <a:t> </a:t>
            </a:r>
            <a:r>
              <a:rPr sz="2400" dirty="0">
                <a:latin typeface="Calibri"/>
                <a:cs typeface="Calibri"/>
              </a:rPr>
              <a:t>to</a:t>
            </a:r>
            <a:r>
              <a:rPr sz="2400" spc="-30" dirty="0">
                <a:latin typeface="Calibri"/>
                <a:cs typeface="Calibri"/>
              </a:rPr>
              <a:t> </a:t>
            </a:r>
            <a:r>
              <a:rPr sz="2400" dirty="0">
                <a:latin typeface="Calibri"/>
                <a:cs typeface="Calibri"/>
              </a:rPr>
              <a:t>use</a:t>
            </a:r>
            <a:r>
              <a:rPr sz="2400" spc="-20" dirty="0">
                <a:latin typeface="Calibri"/>
                <a:cs typeface="Calibri"/>
              </a:rPr>
              <a:t> </a:t>
            </a:r>
            <a:r>
              <a:rPr sz="2400" i="1" dirty="0">
                <a:latin typeface="Calibri"/>
                <a:cs typeface="Calibri"/>
              </a:rPr>
              <a:t>in</a:t>
            </a:r>
            <a:r>
              <a:rPr sz="2400" i="1" spc="-15" dirty="0">
                <a:latin typeface="Calibri"/>
                <a:cs typeface="Calibri"/>
              </a:rPr>
              <a:t> </a:t>
            </a:r>
            <a:r>
              <a:rPr sz="2400" i="1" dirty="0">
                <a:latin typeface="Calibri"/>
                <a:cs typeface="Calibri"/>
              </a:rPr>
              <a:t>same</a:t>
            </a:r>
            <a:r>
              <a:rPr sz="2400" i="1" spc="-10" dirty="0">
                <a:latin typeface="Calibri"/>
                <a:cs typeface="Calibri"/>
              </a:rPr>
              <a:t> cycle</a:t>
            </a:r>
            <a:r>
              <a:rPr sz="2400" spc="-10" dirty="0">
                <a:latin typeface="Calibri"/>
                <a:cs typeface="Calibri"/>
              </a:rPr>
              <a:t>.</a:t>
            </a:r>
            <a:endParaRPr sz="2400">
              <a:latin typeface="Calibri"/>
              <a:cs typeface="Calibri"/>
            </a:endParaRPr>
          </a:p>
          <a:p>
            <a:pPr marL="1459230">
              <a:lnSpc>
                <a:spcPct val="100000"/>
              </a:lnSpc>
              <a:spcBef>
                <a:spcPts val="1805"/>
              </a:spcBef>
            </a:pPr>
            <a:r>
              <a:rPr sz="1200" b="1" dirty="0">
                <a:latin typeface="Calibri"/>
                <a:cs typeface="Calibri"/>
              </a:rPr>
              <a:t>Write</a:t>
            </a:r>
            <a:r>
              <a:rPr sz="1200" b="1" spc="-45" dirty="0">
                <a:latin typeface="Calibri"/>
                <a:cs typeface="Calibri"/>
              </a:rPr>
              <a:t>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20" dirty="0">
                <a:latin typeface="Calibri"/>
                <a:cs typeface="Calibri"/>
              </a:rPr>
              <a:t> </a:t>
            </a:r>
            <a:r>
              <a:rPr sz="1200" b="1" dirty="0">
                <a:latin typeface="Calibri"/>
                <a:cs typeface="Calibri"/>
              </a:rPr>
              <a:t>Data</a:t>
            </a:r>
            <a:r>
              <a:rPr sz="1200" b="1" spc="-25" dirty="0">
                <a:latin typeface="Calibri"/>
                <a:cs typeface="Calibri"/>
              </a:rPr>
              <a:t> Mem</a:t>
            </a:r>
            <a:endParaRPr sz="1200">
              <a:latin typeface="Calibri"/>
              <a:cs typeface="Calibri"/>
            </a:endParaRPr>
          </a:p>
        </p:txBody>
      </p:sp>
      <p:sp>
        <p:nvSpPr>
          <p:cNvPr id="139" name="object 139"/>
          <p:cNvSpPr txBox="1"/>
          <p:nvPr/>
        </p:nvSpPr>
        <p:spPr>
          <a:xfrm>
            <a:off x="15036" y="6138164"/>
            <a:ext cx="5215890" cy="756920"/>
          </a:xfrm>
          <a:prstGeom prst="rect">
            <a:avLst/>
          </a:prstGeom>
        </p:spPr>
        <p:txBody>
          <a:bodyPr vert="horz" wrap="square" lIns="0" tIns="12065" rIns="0" bIns="0" rtlCol="0">
            <a:spAutoFit/>
          </a:bodyPr>
          <a:lstStyle/>
          <a:p>
            <a:pPr marL="12700" marR="5080" algn="just">
              <a:lnSpc>
                <a:spcPct val="100000"/>
              </a:lnSpc>
              <a:spcBef>
                <a:spcPts val="95"/>
              </a:spcBef>
            </a:pPr>
            <a:r>
              <a:rPr sz="1600" b="1" dirty="0">
                <a:solidFill>
                  <a:srgbClr val="FF0000"/>
                </a:solidFill>
                <a:latin typeface="Calibri"/>
                <a:cs typeface="Calibri"/>
              </a:rPr>
              <a:t>Fairly</a:t>
            </a:r>
            <a:r>
              <a:rPr sz="1600" b="1" spc="-40" dirty="0">
                <a:solidFill>
                  <a:srgbClr val="FF0000"/>
                </a:solidFill>
                <a:latin typeface="Calibri"/>
                <a:cs typeface="Calibri"/>
              </a:rPr>
              <a:t> </a:t>
            </a:r>
            <a:r>
              <a:rPr sz="1600" b="1" dirty="0">
                <a:solidFill>
                  <a:srgbClr val="FF0000"/>
                </a:solidFill>
                <a:latin typeface="Calibri"/>
                <a:cs typeface="Calibri"/>
              </a:rPr>
              <a:t>aggressive</a:t>
            </a:r>
            <a:r>
              <a:rPr sz="1600" b="1" spc="-50" dirty="0">
                <a:solidFill>
                  <a:srgbClr val="FF0000"/>
                </a:solidFill>
                <a:latin typeface="Calibri"/>
                <a:cs typeface="Calibri"/>
              </a:rPr>
              <a:t> </a:t>
            </a:r>
            <a:r>
              <a:rPr sz="1600" b="1" spc="-10" dirty="0">
                <a:solidFill>
                  <a:srgbClr val="FF0000"/>
                </a:solidFill>
                <a:latin typeface="Calibri"/>
                <a:cs typeface="Calibri"/>
              </a:rPr>
              <a:t>optimization</a:t>
            </a:r>
            <a:r>
              <a:rPr sz="1600" b="1" spc="-45" dirty="0">
                <a:solidFill>
                  <a:srgbClr val="FF0000"/>
                </a:solidFill>
                <a:latin typeface="Calibri"/>
                <a:cs typeface="Calibri"/>
              </a:rPr>
              <a:t> </a:t>
            </a:r>
            <a:r>
              <a:rPr sz="1600" b="1" dirty="0">
                <a:solidFill>
                  <a:srgbClr val="FF0000"/>
                </a:solidFill>
                <a:latin typeface="Calibri"/>
                <a:cs typeface="Calibri"/>
              </a:rPr>
              <a:t>in</a:t>
            </a:r>
            <a:r>
              <a:rPr sz="1600" b="1" spc="-40" dirty="0">
                <a:solidFill>
                  <a:srgbClr val="FF0000"/>
                </a:solidFill>
                <a:latin typeface="Calibri"/>
                <a:cs typeface="Calibri"/>
              </a:rPr>
              <a:t> </a:t>
            </a:r>
            <a:r>
              <a:rPr sz="1600" b="1" dirty="0">
                <a:solidFill>
                  <a:srgbClr val="FF0000"/>
                </a:solidFill>
                <a:latin typeface="Calibri"/>
                <a:cs typeface="Calibri"/>
              </a:rPr>
              <a:t>MIPS:</a:t>
            </a:r>
            <a:r>
              <a:rPr sz="1600" b="1" spc="-40" dirty="0">
                <a:solidFill>
                  <a:srgbClr val="FF0000"/>
                </a:solidFill>
                <a:latin typeface="Calibri"/>
                <a:cs typeface="Calibri"/>
              </a:rPr>
              <a:t> </a:t>
            </a:r>
            <a:r>
              <a:rPr sz="1600" b="1" dirty="0">
                <a:solidFill>
                  <a:srgbClr val="FF0000"/>
                </a:solidFill>
                <a:latin typeface="Calibri"/>
                <a:cs typeface="Calibri"/>
              </a:rPr>
              <a:t>resolve</a:t>
            </a:r>
            <a:r>
              <a:rPr sz="1600" b="1" spc="-55" dirty="0">
                <a:solidFill>
                  <a:srgbClr val="FF0000"/>
                </a:solidFill>
                <a:latin typeface="Calibri"/>
                <a:cs typeface="Calibri"/>
              </a:rPr>
              <a:t> </a:t>
            </a:r>
            <a:r>
              <a:rPr sz="1600" b="1" dirty="0">
                <a:solidFill>
                  <a:srgbClr val="FF0000"/>
                </a:solidFill>
                <a:latin typeface="Calibri"/>
                <a:cs typeface="Calibri"/>
              </a:rPr>
              <a:t>branch</a:t>
            </a:r>
            <a:r>
              <a:rPr sz="1600" b="1" spc="-5" dirty="0">
                <a:solidFill>
                  <a:srgbClr val="FF0000"/>
                </a:solidFill>
                <a:latin typeface="Calibri"/>
                <a:cs typeface="Calibri"/>
              </a:rPr>
              <a:t> </a:t>
            </a:r>
            <a:r>
              <a:rPr sz="1600" b="1" dirty="0">
                <a:solidFill>
                  <a:srgbClr val="FF0000"/>
                </a:solidFill>
                <a:latin typeface="Calibri"/>
                <a:cs typeface="Calibri"/>
              </a:rPr>
              <a:t>in</a:t>
            </a:r>
            <a:r>
              <a:rPr sz="1600" b="1" spc="-50" dirty="0">
                <a:solidFill>
                  <a:srgbClr val="FF0000"/>
                </a:solidFill>
                <a:latin typeface="Calibri"/>
                <a:cs typeface="Calibri"/>
              </a:rPr>
              <a:t> </a:t>
            </a:r>
            <a:r>
              <a:rPr sz="1600" b="1" dirty="0">
                <a:solidFill>
                  <a:srgbClr val="FF0000"/>
                </a:solidFill>
                <a:latin typeface="Calibri"/>
                <a:cs typeface="Calibri"/>
              </a:rPr>
              <a:t>EX</a:t>
            </a:r>
            <a:r>
              <a:rPr sz="1600" b="1" spc="-35" dirty="0">
                <a:solidFill>
                  <a:srgbClr val="FF0000"/>
                </a:solidFill>
                <a:latin typeface="Calibri"/>
                <a:cs typeface="Calibri"/>
              </a:rPr>
              <a:t> </a:t>
            </a:r>
            <a:r>
              <a:rPr sz="1600" b="1" spc="-25" dirty="0">
                <a:solidFill>
                  <a:srgbClr val="FF0000"/>
                </a:solidFill>
                <a:latin typeface="Calibri"/>
                <a:cs typeface="Calibri"/>
              </a:rPr>
              <a:t>in </a:t>
            </a:r>
            <a:r>
              <a:rPr sz="1600" b="1" i="1" dirty="0">
                <a:solidFill>
                  <a:srgbClr val="FF0000"/>
                </a:solidFill>
                <a:latin typeface="Calibri"/>
                <a:cs typeface="Calibri"/>
              </a:rPr>
              <a:t>first</a:t>
            </a:r>
            <a:r>
              <a:rPr sz="1600" b="1" i="1" spc="-45" dirty="0">
                <a:solidFill>
                  <a:srgbClr val="FF0000"/>
                </a:solidFill>
                <a:latin typeface="Calibri"/>
                <a:cs typeface="Calibri"/>
              </a:rPr>
              <a:t> </a:t>
            </a:r>
            <a:r>
              <a:rPr sz="1600" b="1" i="1" dirty="0">
                <a:solidFill>
                  <a:srgbClr val="FF0000"/>
                </a:solidFill>
                <a:latin typeface="Calibri"/>
                <a:cs typeface="Calibri"/>
              </a:rPr>
              <a:t>half</a:t>
            </a:r>
            <a:r>
              <a:rPr sz="1600" b="1" i="1" spc="-15" dirty="0">
                <a:solidFill>
                  <a:srgbClr val="FF0000"/>
                </a:solidFill>
                <a:latin typeface="Calibri"/>
                <a:cs typeface="Calibri"/>
              </a:rPr>
              <a:t> </a:t>
            </a:r>
            <a:r>
              <a:rPr sz="1600" b="1" dirty="0">
                <a:solidFill>
                  <a:srgbClr val="FF0000"/>
                </a:solidFill>
                <a:latin typeface="Calibri"/>
                <a:cs typeface="Calibri"/>
              </a:rPr>
              <a:t>of</a:t>
            </a:r>
            <a:r>
              <a:rPr sz="1600" b="1" spc="-30" dirty="0">
                <a:solidFill>
                  <a:srgbClr val="FF0000"/>
                </a:solidFill>
                <a:latin typeface="Calibri"/>
                <a:cs typeface="Calibri"/>
              </a:rPr>
              <a:t> </a:t>
            </a:r>
            <a:r>
              <a:rPr sz="1600" b="1" dirty="0">
                <a:solidFill>
                  <a:srgbClr val="FF0000"/>
                </a:solidFill>
                <a:latin typeface="Calibri"/>
                <a:cs typeface="Calibri"/>
              </a:rPr>
              <a:t>cycle,</a:t>
            </a:r>
            <a:r>
              <a:rPr sz="1600" b="1" spc="-30" dirty="0">
                <a:solidFill>
                  <a:srgbClr val="FF0000"/>
                </a:solidFill>
                <a:latin typeface="Calibri"/>
                <a:cs typeface="Calibri"/>
              </a:rPr>
              <a:t> </a:t>
            </a:r>
            <a:r>
              <a:rPr sz="1600" b="1" dirty="0">
                <a:solidFill>
                  <a:srgbClr val="FF0000"/>
                </a:solidFill>
                <a:latin typeface="Calibri"/>
                <a:cs typeface="Calibri"/>
              </a:rPr>
              <a:t>use</a:t>
            </a:r>
            <a:r>
              <a:rPr sz="1600" b="1" spc="-35" dirty="0">
                <a:solidFill>
                  <a:srgbClr val="FF0000"/>
                </a:solidFill>
                <a:latin typeface="Calibri"/>
                <a:cs typeface="Calibri"/>
              </a:rPr>
              <a:t> </a:t>
            </a:r>
            <a:r>
              <a:rPr sz="1600" b="1" dirty="0">
                <a:solidFill>
                  <a:srgbClr val="FF0000"/>
                </a:solidFill>
                <a:latin typeface="Calibri"/>
                <a:cs typeface="Calibri"/>
              </a:rPr>
              <a:t>PC</a:t>
            </a:r>
            <a:r>
              <a:rPr sz="1600" b="1" spc="-25" dirty="0">
                <a:solidFill>
                  <a:srgbClr val="FF0000"/>
                </a:solidFill>
                <a:latin typeface="Calibri"/>
                <a:cs typeface="Calibri"/>
              </a:rPr>
              <a:t> </a:t>
            </a:r>
            <a:r>
              <a:rPr sz="1600" b="1" dirty="0">
                <a:solidFill>
                  <a:srgbClr val="FF0000"/>
                </a:solidFill>
                <a:latin typeface="Calibri"/>
                <a:cs typeface="Calibri"/>
              </a:rPr>
              <a:t>Src</a:t>
            </a:r>
            <a:r>
              <a:rPr sz="1600" b="1" spc="-15" dirty="0">
                <a:solidFill>
                  <a:srgbClr val="FF0000"/>
                </a:solidFill>
                <a:latin typeface="Calibri"/>
                <a:cs typeface="Calibri"/>
              </a:rPr>
              <a:t> </a:t>
            </a:r>
            <a:r>
              <a:rPr sz="1600" b="1" dirty="0">
                <a:solidFill>
                  <a:srgbClr val="FF0000"/>
                </a:solidFill>
                <a:latin typeface="Calibri"/>
                <a:cs typeface="Calibri"/>
              </a:rPr>
              <a:t>Select</a:t>
            </a:r>
            <a:r>
              <a:rPr sz="1600" b="1" spc="-50" dirty="0">
                <a:solidFill>
                  <a:srgbClr val="FF0000"/>
                </a:solidFill>
                <a:latin typeface="Calibri"/>
                <a:cs typeface="Calibri"/>
              </a:rPr>
              <a:t> </a:t>
            </a:r>
            <a:r>
              <a:rPr sz="1600" b="1" dirty="0">
                <a:solidFill>
                  <a:srgbClr val="FF0000"/>
                </a:solidFill>
                <a:latin typeface="Calibri"/>
                <a:cs typeface="Calibri"/>
              </a:rPr>
              <a:t>in</a:t>
            </a:r>
            <a:r>
              <a:rPr sz="1600" b="1" spc="-25" dirty="0">
                <a:solidFill>
                  <a:srgbClr val="FF0000"/>
                </a:solidFill>
                <a:latin typeface="Calibri"/>
                <a:cs typeface="Calibri"/>
              </a:rPr>
              <a:t> </a:t>
            </a:r>
            <a:r>
              <a:rPr sz="1600" b="1" i="1" dirty="0">
                <a:solidFill>
                  <a:srgbClr val="FF0000"/>
                </a:solidFill>
                <a:latin typeface="Calibri"/>
                <a:cs typeface="Calibri"/>
              </a:rPr>
              <a:t>second</a:t>
            </a:r>
            <a:r>
              <a:rPr sz="1600" b="1" i="1" spc="-15" dirty="0">
                <a:solidFill>
                  <a:srgbClr val="FF0000"/>
                </a:solidFill>
                <a:latin typeface="Calibri"/>
                <a:cs typeface="Calibri"/>
              </a:rPr>
              <a:t> </a:t>
            </a:r>
            <a:r>
              <a:rPr sz="1600" b="1" i="1" dirty="0">
                <a:solidFill>
                  <a:srgbClr val="FF0000"/>
                </a:solidFill>
                <a:latin typeface="Calibri"/>
                <a:cs typeface="Calibri"/>
              </a:rPr>
              <a:t>half</a:t>
            </a:r>
            <a:r>
              <a:rPr sz="1600" b="1" i="1" spc="-20" dirty="0">
                <a:solidFill>
                  <a:srgbClr val="FF0000"/>
                </a:solidFill>
                <a:latin typeface="Calibri"/>
                <a:cs typeface="Calibri"/>
              </a:rPr>
              <a:t> </a:t>
            </a:r>
            <a:r>
              <a:rPr sz="1600" b="1" dirty="0">
                <a:solidFill>
                  <a:srgbClr val="FF0000"/>
                </a:solidFill>
                <a:latin typeface="Calibri"/>
                <a:cs typeface="Calibri"/>
              </a:rPr>
              <a:t>of</a:t>
            </a:r>
            <a:r>
              <a:rPr sz="1600" b="1" spc="-35" dirty="0">
                <a:solidFill>
                  <a:srgbClr val="FF0000"/>
                </a:solidFill>
                <a:latin typeface="Calibri"/>
                <a:cs typeface="Calibri"/>
              </a:rPr>
              <a:t> </a:t>
            </a:r>
            <a:r>
              <a:rPr sz="1600" b="1" dirty="0">
                <a:solidFill>
                  <a:srgbClr val="FF0000"/>
                </a:solidFill>
                <a:latin typeface="Calibri"/>
                <a:cs typeface="Calibri"/>
              </a:rPr>
              <a:t>cycle</a:t>
            </a:r>
            <a:r>
              <a:rPr sz="1600" b="1" spc="-40" dirty="0">
                <a:solidFill>
                  <a:srgbClr val="FF0000"/>
                </a:solidFill>
                <a:latin typeface="Calibri"/>
                <a:cs typeface="Calibri"/>
              </a:rPr>
              <a:t> </a:t>
            </a:r>
            <a:r>
              <a:rPr sz="1600" b="1" dirty="0">
                <a:solidFill>
                  <a:srgbClr val="FF0000"/>
                </a:solidFill>
                <a:latin typeface="Calibri"/>
                <a:cs typeface="Calibri"/>
              </a:rPr>
              <a:t>in</a:t>
            </a:r>
            <a:r>
              <a:rPr sz="1600" b="1" spc="-40" dirty="0">
                <a:solidFill>
                  <a:srgbClr val="FF0000"/>
                </a:solidFill>
                <a:latin typeface="Calibri"/>
                <a:cs typeface="Calibri"/>
              </a:rPr>
              <a:t> </a:t>
            </a:r>
            <a:r>
              <a:rPr sz="1600" b="1" spc="-25" dirty="0">
                <a:solidFill>
                  <a:srgbClr val="FF0000"/>
                </a:solidFill>
                <a:latin typeface="Calibri"/>
                <a:cs typeface="Calibri"/>
              </a:rPr>
              <a:t>IF </a:t>
            </a:r>
            <a:r>
              <a:rPr sz="1600" b="1" dirty="0">
                <a:solidFill>
                  <a:srgbClr val="FF0000"/>
                </a:solidFill>
                <a:latin typeface="Calibri"/>
                <a:cs typeface="Calibri"/>
              </a:rPr>
              <a:t>to</a:t>
            </a:r>
            <a:r>
              <a:rPr sz="1600" b="1" spc="-45" dirty="0">
                <a:solidFill>
                  <a:srgbClr val="FF0000"/>
                </a:solidFill>
                <a:latin typeface="Calibri"/>
                <a:cs typeface="Calibri"/>
              </a:rPr>
              <a:t> </a:t>
            </a:r>
            <a:r>
              <a:rPr sz="1600" b="1" dirty="0">
                <a:solidFill>
                  <a:srgbClr val="FF0000"/>
                </a:solidFill>
                <a:latin typeface="Calibri"/>
                <a:cs typeface="Calibri"/>
              </a:rPr>
              <a:t>fetch</a:t>
            </a:r>
            <a:r>
              <a:rPr sz="1600" b="1" spc="-40" dirty="0">
                <a:solidFill>
                  <a:srgbClr val="FF0000"/>
                </a:solidFill>
                <a:latin typeface="Calibri"/>
                <a:cs typeface="Calibri"/>
              </a:rPr>
              <a:t> </a:t>
            </a:r>
            <a:r>
              <a:rPr sz="1600" b="1" dirty="0">
                <a:solidFill>
                  <a:srgbClr val="FF0000"/>
                </a:solidFill>
                <a:latin typeface="Calibri"/>
                <a:cs typeface="Calibri"/>
              </a:rPr>
              <a:t>the</a:t>
            </a:r>
            <a:r>
              <a:rPr sz="1600" b="1" spc="-40" dirty="0">
                <a:solidFill>
                  <a:srgbClr val="FF0000"/>
                </a:solidFill>
                <a:latin typeface="Calibri"/>
                <a:cs typeface="Calibri"/>
              </a:rPr>
              <a:t> </a:t>
            </a:r>
            <a:r>
              <a:rPr sz="1600" b="1" dirty="0">
                <a:solidFill>
                  <a:srgbClr val="FF0000"/>
                </a:solidFill>
                <a:latin typeface="Calibri"/>
                <a:cs typeface="Calibri"/>
              </a:rPr>
              <a:t>correct</a:t>
            </a:r>
            <a:r>
              <a:rPr sz="1600" b="1" spc="-30" dirty="0">
                <a:solidFill>
                  <a:srgbClr val="FF0000"/>
                </a:solidFill>
                <a:latin typeface="Calibri"/>
                <a:cs typeface="Calibri"/>
              </a:rPr>
              <a:t> </a:t>
            </a:r>
            <a:r>
              <a:rPr sz="1600" b="1" dirty="0">
                <a:solidFill>
                  <a:srgbClr val="FF0000"/>
                </a:solidFill>
                <a:latin typeface="Calibri"/>
                <a:cs typeface="Calibri"/>
              </a:rPr>
              <a:t>instruction.</a:t>
            </a:r>
            <a:r>
              <a:rPr sz="1600" b="1" spc="275" dirty="0">
                <a:solidFill>
                  <a:srgbClr val="FF0000"/>
                </a:solidFill>
                <a:latin typeface="Calibri"/>
                <a:cs typeface="Calibri"/>
              </a:rPr>
              <a:t> </a:t>
            </a:r>
            <a:r>
              <a:rPr sz="1600" b="1" dirty="0">
                <a:solidFill>
                  <a:srgbClr val="FF0000"/>
                </a:solidFill>
                <a:latin typeface="Calibri"/>
                <a:cs typeface="Calibri"/>
              </a:rPr>
              <a:t>Could</a:t>
            </a:r>
            <a:r>
              <a:rPr sz="1600" b="1" spc="-30" dirty="0">
                <a:solidFill>
                  <a:srgbClr val="FF0000"/>
                </a:solidFill>
                <a:latin typeface="Calibri"/>
                <a:cs typeface="Calibri"/>
              </a:rPr>
              <a:t> </a:t>
            </a:r>
            <a:r>
              <a:rPr sz="1600" b="1" dirty="0">
                <a:solidFill>
                  <a:srgbClr val="FF0000"/>
                </a:solidFill>
                <a:latin typeface="Calibri"/>
                <a:cs typeface="Calibri"/>
              </a:rPr>
              <a:t>limit</a:t>
            </a:r>
            <a:r>
              <a:rPr sz="1600" b="1" spc="-70" dirty="0">
                <a:solidFill>
                  <a:srgbClr val="FF0000"/>
                </a:solidFill>
                <a:latin typeface="Calibri"/>
                <a:cs typeface="Calibri"/>
              </a:rPr>
              <a:t> </a:t>
            </a:r>
            <a:r>
              <a:rPr sz="1600" b="1" dirty="0">
                <a:solidFill>
                  <a:srgbClr val="FF0000"/>
                </a:solidFill>
                <a:latin typeface="Calibri"/>
                <a:cs typeface="Calibri"/>
              </a:rPr>
              <a:t>clock</a:t>
            </a:r>
            <a:r>
              <a:rPr sz="1600" b="1" spc="-50" dirty="0">
                <a:solidFill>
                  <a:srgbClr val="FF0000"/>
                </a:solidFill>
                <a:latin typeface="Calibri"/>
                <a:cs typeface="Calibri"/>
              </a:rPr>
              <a:t> </a:t>
            </a:r>
            <a:r>
              <a:rPr sz="1600" b="1" spc="-10" dirty="0">
                <a:solidFill>
                  <a:srgbClr val="FF0000"/>
                </a:solidFill>
                <a:latin typeface="Calibri"/>
                <a:cs typeface="Calibri"/>
              </a:rPr>
              <a:t>frequency…</a:t>
            </a:r>
            <a:endParaRPr sz="1600">
              <a:latin typeface="Calibri"/>
              <a:cs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a:spLocks noGrp="1"/>
          </p:cNvSpPr>
          <p:nvPr>
            <p:ph type="title"/>
          </p:nvPr>
        </p:nvSpPr>
        <p:spPr>
          <a:prstGeom prst="rect">
            <a:avLst/>
          </a:prstGeom>
        </p:spPr>
        <p:txBody>
          <a:bodyPr vert="horz" wrap="square" lIns="0" tIns="62357" rIns="0" bIns="0" rtlCol="0">
            <a:spAutoFit/>
          </a:bodyPr>
          <a:lstStyle/>
          <a:p>
            <a:pPr marL="12700">
              <a:lnSpc>
                <a:spcPct val="100000"/>
              </a:lnSpc>
              <a:spcBef>
                <a:spcPts val="105"/>
              </a:spcBef>
            </a:pPr>
            <a:r>
              <a:rPr dirty="0"/>
              <a:t>Example:</a:t>
            </a:r>
            <a:r>
              <a:rPr spc="-95" dirty="0"/>
              <a:t> </a:t>
            </a:r>
            <a:r>
              <a:rPr dirty="0"/>
              <a:t>Pipelined</a:t>
            </a:r>
            <a:r>
              <a:rPr spc="-75" dirty="0"/>
              <a:t> </a:t>
            </a:r>
            <a:r>
              <a:rPr dirty="0"/>
              <a:t>Execution</a:t>
            </a:r>
            <a:r>
              <a:rPr spc="-75" dirty="0"/>
              <a:t> </a:t>
            </a:r>
            <a:r>
              <a:rPr dirty="0"/>
              <a:t>w/</a:t>
            </a:r>
            <a:r>
              <a:rPr spc="-80" dirty="0"/>
              <a:t> </a:t>
            </a:r>
            <a:r>
              <a:rPr dirty="0"/>
              <a:t>Early</a:t>
            </a:r>
            <a:r>
              <a:rPr spc="-70" dirty="0"/>
              <a:t> </a:t>
            </a:r>
            <a:r>
              <a:rPr spc="-10" dirty="0"/>
              <a:t>Resolution</a:t>
            </a:r>
          </a:p>
        </p:txBody>
      </p:sp>
      <p:sp>
        <p:nvSpPr>
          <p:cNvPr id="10" name="object 10"/>
          <p:cNvSpPr txBox="1"/>
          <p:nvPr/>
        </p:nvSpPr>
        <p:spPr>
          <a:xfrm>
            <a:off x="1028801" y="3339846"/>
            <a:ext cx="23463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beq</a:t>
            </a:r>
            <a:r>
              <a:rPr sz="1800" spc="-35" dirty="0">
                <a:latin typeface="Courier New"/>
                <a:cs typeface="Courier New"/>
              </a:rPr>
              <a:t> </a:t>
            </a:r>
            <a:r>
              <a:rPr sz="1800" dirty="0">
                <a:latin typeface="Courier New"/>
                <a:cs typeface="Courier New"/>
              </a:rPr>
              <a:t>x16</a:t>
            </a:r>
            <a:r>
              <a:rPr sz="1800" spc="-30" dirty="0">
                <a:latin typeface="Courier New"/>
                <a:cs typeface="Courier New"/>
              </a:rPr>
              <a:t> </a:t>
            </a:r>
            <a:r>
              <a:rPr sz="1800" dirty="0">
                <a:latin typeface="Courier New"/>
                <a:cs typeface="Courier New"/>
              </a:rPr>
              <a:t>x12</a:t>
            </a:r>
            <a:r>
              <a:rPr sz="1800" spc="-30" dirty="0">
                <a:latin typeface="Courier New"/>
                <a:cs typeface="Courier New"/>
              </a:rPr>
              <a:t> </a:t>
            </a:r>
            <a:r>
              <a:rPr sz="1800" spc="-20" dirty="0">
                <a:latin typeface="Courier New"/>
                <a:cs typeface="Courier New"/>
              </a:rPr>
              <a:t>PC+12</a:t>
            </a:r>
            <a:endParaRPr sz="1800">
              <a:latin typeface="Courier New"/>
              <a:cs typeface="Courier New"/>
            </a:endParaRPr>
          </a:p>
        </p:txBody>
      </p:sp>
      <p:sp>
        <p:nvSpPr>
          <p:cNvPr id="11" name="object 11"/>
          <p:cNvSpPr txBox="1"/>
          <p:nvPr/>
        </p:nvSpPr>
        <p:spPr>
          <a:xfrm>
            <a:off x="1547875" y="2257805"/>
            <a:ext cx="374777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Problem:</a:t>
            </a:r>
            <a:r>
              <a:rPr sz="2400" b="1" spc="-70" dirty="0">
                <a:latin typeface="Calibri"/>
                <a:cs typeface="Calibri"/>
              </a:rPr>
              <a:t> </a:t>
            </a:r>
            <a:r>
              <a:rPr sz="2400" b="1" dirty="0">
                <a:latin typeface="Calibri"/>
                <a:cs typeface="Calibri"/>
              </a:rPr>
              <a:t>What</a:t>
            </a:r>
            <a:r>
              <a:rPr sz="2400" b="1" spc="-55" dirty="0">
                <a:latin typeface="Calibri"/>
                <a:cs typeface="Calibri"/>
              </a:rPr>
              <a:t> </a:t>
            </a:r>
            <a:r>
              <a:rPr sz="2400" b="1" dirty="0">
                <a:latin typeface="Calibri"/>
                <a:cs typeface="Calibri"/>
              </a:rPr>
              <a:t>to</a:t>
            </a:r>
            <a:r>
              <a:rPr sz="2400" b="1" spc="-50" dirty="0">
                <a:latin typeface="Calibri"/>
                <a:cs typeface="Calibri"/>
              </a:rPr>
              <a:t> </a:t>
            </a:r>
            <a:r>
              <a:rPr sz="2400" b="1" dirty="0">
                <a:latin typeface="Calibri"/>
                <a:cs typeface="Calibri"/>
              </a:rPr>
              <a:t>fetch</a:t>
            </a:r>
            <a:r>
              <a:rPr sz="2400" b="1" spc="-50" dirty="0">
                <a:latin typeface="Calibri"/>
                <a:cs typeface="Calibri"/>
              </a:rPr>
              <a:t> </a:t>
            </a:r>
            <a:r>
              <a:rPr sz="2400" b="1" spc="-10" dirty="0">
                <a:latin typeface="Calibri"/>
                <a:cs typeface="Calibri"/>
              </a:rPr>
              <a:t>next?</a:t>
            </a:r>
            <a:endParaRPr sz="2400">
              <a:latin typeface="Calibri"/>
              <a:cs typeface="Calibri"/>
            </a:endParaRPr>
          </a:p>
        </p:txBody>
      </p:sp>
      <p:graphicFrame>
        <p:nvGraphicFramePr>
          <p:cNvPr id="12" name="object 12"/>
          <p:cNvGraphicFramePr>
            <a:graphicFrameLocks noGrp="1"/>
          </p:cNvGraphicFramePr>
          <p:nvPr/>
        </p:nvGraphicFramePr>
        <p:xfrm>
          <a:off x="8622410" y="1708271"/>
          <a:ext cx="3175000" cy="1442085"/>
        </p:xfrm>
        <a:graphic>
          <a:graphicData uri="http://schemas.openxmlformats.org/drawingml/2006/table">
            <a:tbl>
              <a:tblPr firstRow="1" bandRow="1">
                <a:tableStyleId>{2D5ABB26-0587-4C30-8999-92F81FD0307C}</a:tableStyleId>
              </a:tblPr>
              <a:tblGrid>
                <a:gridCol w="671830">
                  <a:extLst>
                    <a:ext uri="{9D8B030D-6E8A-4147-A177-3AD203B41FA5}">
                      <a16:colId xmlns:a16="http://schemas.microsoft.com/office/drawing/2014/main" val="20000"/>
                    </a:ext>
                  </a:extLst>
                </a:gridCol>
                <a:gridCol w="647700">
                  <a:extLst>
                    <a:ext uri="{9D8B030D-6E8A-4147-A177-3AD203B41FA5}">
                      <a16:colId xmlns:a16="http://schemas.microsoft.com/office/drawing/2014/main" val="20001"/>
                    </a:ext>
                  </a:extLst>
                </a:gridCol>
                <a:gridCol w="1855470">
                  <a:extLst>
                    <a:ext uri="{9D8B030D-6E8A-4147-A177-3AD203B41FA5}">
                      <a16:colId xmlns:a16="http://schemas.microsoft.com/office/drawing/2014/main" val="20002"/>
                    </a:ext>
                  </a:extLst>
                </a:gridCol>
              </a:tblGrid>
              <a:tr h="355600">
                <a:tc>
                  <a:txBody>
                    <a:bodyPr/>
                    <a:lstStyle/>
                    <a:p>
                      <a:pPr marL="31750">
                        <a:lnSpc>
                          <a:spcPts val="2480"/>
                        </a:lnSpc>
                      </a:pPr>
                      <a:r>
                        <a:rPr sz="2400" spc="-25" dirty="0">
                          <a:latin typeface="Courier New"/>
                          <a:cs typeface="Courier New"/>
                        </a:rPr>
                        <a:t>beq</a:t>
                      </a:r>
                      <a:endParaRPr sz="2400">
                        <a:latin typeface="Courier New"/>
                        <a:cs typeface="Courier New"/>
                      </a:endParaRPr>
                    </a:p>
                  </a:txBody>
                  <a:tcPr marL="0" marR="0" marT="0" marB="0"/>
                </a:tc>
                <a:tc>
                  <a:txBody>
                    <a:bodyPr/>
                    <a:lstStyle/>
                    <a:p>
                      <a:pPr marL="90805">
                        <a:lnSpc>
                          <a:spcPts val="2480"/>
                        </a:lnSpc>
                      </a:pPr>
                      <a:r>
                        <a:rPr sz="2400" spc="-25" dirty="0">
                          <a:latin typeface="Courier New"/>
                          <a:cs typeface="Courier New"/>
                        </a:rPr>
                        <a:t>x16</a:t>
                      </a:r>
                      <a:endParaRPr sz="2400">
                        <a:latin typeface="Courier New"/>
                        <a:cs typeface="Courier New"/>
                      </a:endParaRPr>
                    </a:p>
                  </a:txBody>
                  <a:tcPr marL="0" marR="0" marT="0" marB="0"/>
                </a:tc>
                <a:tc>
                  <a:txBody>
                    <a:bodyPr/>
                    <a:lstStyle/>
                    <a:p>
                      <a:pPr marL="180975">
                        <a:lnSpc>
                          <a:spcPts val="2480"/>
                        </a:lnSpc>
                      </a:pPr>
                      <a:r>
                        <a:rPr sz="2400" dirty="0">
                          <a:latin typeface="Courier New"/>
                          <a:cs typeface="Courier New"/>
                        </a:rPr>
                        <a:t>x12</a:t>
                      </a:r>
                      <a:r>
                        <a:rPr sz="2400" spc="-10" dirty="0">
                          <a:latin typeface="Courier New"/>
                          <a:cs typeface="Courier New"/>
                        </a:rPr>
                        <a:t> PC+12</a:t>
                      </a:r>
                      <a:endParaRPr sz="2400">
                        <a:latin typeface="Courier New"/>
                        <a:cs typeface="Courier New"/>
                      </a:endParaRPr>
                    </a:p>
                  </a:txBody>
                  <a:tcPr marL="0" marR="0" marT="0" marB="0"/>
                </a:tc>
                <a:extLst>
                  <a:ext uri="{0D108BD9-81ED-4DB2-BD59-A6C34878D82A}">
                    <a16:rowId xmlns:a16="http://schemas.microsoft.com/office/drawing/2014/main" val="10000"/>
                  </a:ext>
                </a:extLst>
              </a:tr>
              <a:tr h="365760">
                <a:tc>
                  <a:txBody>
                    <a:bodyPr/>
                    <a:lstStyle/>
                    <a:p>
                      <a:pPr marL="31750">
                        <a:lnSpc>
                          <a:spcPts val="2560"/>
                        </a:lnSpc>
                      </a:pPr>
                      <a:r>
                        <a:rPr sz="2400" spc="-25" dirty="0">
                          <a:latin typeface="Courier New"/>
                          <a:cs typeface="Courier New"/>
                        </a:rPr>
                        <a:t>sub</a:t>
                      </a:r>
                      <a:endParaRPr sz="2400">
                        <a:latin typeface="Courier New"/>
                        <a:cs typeface="Courier New"/>
                      </a:endParaRPr>
                    </a:p>
                  </a:txBody>
                  <a:tcPr marL="0" marR="0" marT="0" marB="0"/>
                </a:tc>
                <a:tc>
                  <a:txBody>
                    <a:bodyPr/>
                    <a:lstStyle/>
                    <a:p>
                      <a:pPr marL="90805" marR="3175">
                        <a:lnSpc>
                          <a:spcPts val="2560"/>
                        </a:lnSpc>
                      </a:pPr>
                      <a:r>
                        <a:rPr sz="2400" spc="-25" dirty="0">
                          <a:latin typeface="Courier New"/>
                          <a:cs typeface="Courier New"/>
                        </a:rPr>
                        <a:t>x6</a:t>
                      </a:r>
                      <a:endParaRPr sz="2400">
                        <a:latin typeface="Courier New"/>
                        <a:cs typeface="Courier New"/>
                      </a:endParaRPr>
                    </a:p>
                  </a:txBody>
                  <a:tcPr marL="0" marR="0" marT="0" marB="0"/>
                </a:tc>
                <a:tc>
                  <a:txBody>
                    <a:bodyPr/>
                    <a:lstStyle/>
                    <a:p>
                      <a:pPr>
                        <a:lnSpc>
                          <a:spcPts val="2560"/>
                        </a:lnSpc>
                      </a:pPr>
                      <a:r>
                        <a:rPr sz="2400" dirty="0">
                          <a:latin typeface="Courier New"/>
                          <a:cs typeface="Courier New"/>
                        </a:rPr>
                        <a:t>x5</a:t>
                      </a:r>
                      <a:r>
                        <a:rPr sz="2400" spc="-20" dirty="0">
                          <a:latin typeface="Courier New"/>
                          <a:cs typeface="Courier New"/>
                        </a:rPr>
                        <a:t> </a:t>
                      </a:r>
                      <a:r>
                        <a:rPr sz="2400" spc="-25" dirty="0">
                          <a:latin typeface="Courier New"/>
                          <a:cs typeface="Courier New"/>
                        </a:rPr>
                        <a:t>x4</a:t>
                      </a:r>
                      <a:endParaRPr sz="2400">
                        <a:latin typeface="Courier New"/>
                        <a:cs typeface="Courier New"/>
                      </a:endParaRPr>
                    </a:p>
                  </a:txBody>
                  <a:tcPr marL="0" marR="0" marT="0" marB="0"/>
                </a:tc>
                <a:extLst>
                  <a:ext uri="{0D108BD9-81ED-4DB2-BD59-A6C34878D82A}">
                    <a16:rowId xmlns:a16="http://schemas.microsoft.com/office/drawing/2014/main" val="10001"/>
                  </a:ext>
                </a:extLst>
              </a:tr>
              <a:tr h="365125">
                <a:tc>
                  <a:txBody>
                    <a:bodyPr/>
                    <a:lstStyle/>
                    <a:p>
                      <a:pPr marL="31750">
                        <a:lnSpc>
                          <a:spcPts val="2560"/>
                        </a:lnSpc>
                      </a:pPr>
                      <a:r>
                        <a:rPr sz="2400" spc="-25" dirty="0">
                          <a:latin typeface="Courier New"/>
                          <a:cs typeface="Courier New"/>
                        </a:rPr>
                        <a:t>add</a:t>
                      </a:r>
                      <a:endParaRPr sz="2400">
                        <a:latin typeface="Courier New"/>
                        <a:cs typeface="Courier New"/>
                      </a:endParaRPr>
                    </a:p>
                  </a:txBody>
                  <a:tcPr marL="0" marR="0" marT="0" marB="0"/>
                </a:tc>
                <a:tc>
                  <a:txBody>
                    <a:bodyPr/>
                    <a:lstStyle/>
                    <a:p>
                      <a:pPr marL="90805">
                        <a:lnSpc>
                          <a:spcPts val="2560"/>
                        </a:lnSpc>
                      </a:pPr>
                      <a:r>
                        <a:rPr sz="2400" spc="-25" dirty="0">
                          <a:latin typeface="Courier New"/>
                          <a:cs typeface="Courier New"/>
                        </a:rPr>
                        <a:t>x12</a:t>
                      </a:r>
                      <a:endParaRPr sz="2400">
                        <a:latin typeface="Courier New"/>
                        <a:cs typeface="Courier New"/>
                      </a:endParaRPr>
                    </a:p>
                  </a:txBody>
                  <a:tcPr marL="0" marR="0" marT="0" marB="0"/>
                </a:tc>
                <a:tc>
                  <a:txBody>
                    <a:bodyPr/>
                    <a:lstStyle/>
                    <a:p>
                      <a:pPr marL="180975">
                        <a:lnSpc>
                          <a:spcPts val="2560"/>
                        </a:lnSpc>
                      </a:pPr>
                      <a:r>
                        <a:rPr sz="2400" dirty="0">
                          <a:latin typeface="Courier New"/>
                          <a:cs typeface="Courier New"/>
                        </a:rPr>
                        <a:t>x6</a:t>
                      </a:r>
                      <a:r>
                        <a:rPr sz="2400" spc="-10" dirty="0">
                          <a:latin typeface="Courier New"/>
                          <a:cs typeface="Courier New"/>
                        </a:rPr>
                        <a:t> </a:t>
                      </a:r>
                      <a:r>
                        <a:rPr sz="2400" spc="-25" dirty="0">
                          <a:latin typeface="Courier New"/>
                          <a:cs typeface="Courier New"/>
                        </a:rPr>
                        <a:t>x14</a:t>
                      </a:r>
                      <a:endParaRPr sz="2400">
                        <a:latin typeface="Courier New"/>
                        <a:cs typeface="Courier New"/>
                      </a:endParaRPr>
                    </a:p>
                  </a:txBody>
                  <a:tcPr marL="0" marR="0" marT="0" marB="0"/>
                </a:tc>
                <a:extLst>
                  <a:ext uri="{0D108BD9-81ED-4DB2-BD59-A6C34878D82A}">
                    <a16:rowId xmlns:a16="http://schemas.microsoft.com/office/drawing/2014/main" val="10002"/>
                  </a:ext>
                </a:extLst>
              </a:tr>
              <a:tr h="355600">
                <a:tc>
                  <a:txBody>
                    <a:bodyPr/>
                    <a:lstStyle/>
                    <a:p>
                      <a:pPr marL="31750">
                        <a:lnSpc>
                          <a:spcPts val="2560"/>
                        </a:lnSpc>
                      </a:pPr>
                      <a:r>
                        <a:rPr sz="2400" spc="-25" dirty="0">
                          <a:latin typeface="Courier New"/>
                          <a:cs typeface="Courier New"/>
                        </a:rPr>
                        <a:t>add</a:t>
                      </a:r>
                      <a:endParaRPr sz="2400">
                        <a:latin typeface="Courier New"/>
                        <a:cs typeface="Courier New"/>
                      </a:endParaRPr>
                    </a:p>
                  </a:txBody>
                  <a:tcPr marL="0" marR="0" marT="0" marB="0"/>
                </a:tc>
                <a:tc>
                  <a:txBody>
                    <a:bodyPr/>
                    <a:lstStyle/>
                    <a:p>
                      <a:pPr marL="91440">
                        <a:lnSpc>
                          <a:spcPts val="2560"/>
                        </a:lnSpc>
                      </a:pPr>
                      <a:r>
                        <a:rPr sz="2400" spc="-25" dirty="0">
                          <a:latin typeface="Courier New"/>
                          <a:cs typeface="Courier New"/>
                        </a:rPr>
                        <a:t>x12</a:t>
                      </a:r>
                      <a:endParaRPr sz="2400">
                        <a:latin typeface="Courier New"/>
                        <a:cs typeface="Courier New"/>
                      </a:endParaRPr>
                    </a:p>
                  </a:txBody>
                  <a:tcPr marL="0" marR="0" marT="0" marB="0"/>
                </a:tc>
                <a:tc>
                  <a:txBody>
                    <a:bodyPr/>
                    <a:lstStyle/>
                    <a:p>
                      <a:pPr marL="180975">
                        <a:lnSpc>
                          <a:spcPts val="2560"/>
                        </a:lnSpc>
                      </a:pPr>
                      <a:r>
                        <a:rPr sz="2400" dirty="0">
                          <a:latin typeface="Courier New"/>
                          <a:cs typeface="Courier New"/>
                        </a:rPr>
                        <a:t>x7</a:t>
                      </a:r>
                      <a:r>
                        <a:rPr sz="2400" spc="-5" dirty="0">
                          <a:latin typeface="Courier New"/>
                          <a:cs typeface="Courier New"/>
                        </a:rPr>
                        <a:t> </a:t>
                      </a:r>
                      <a:r>
                        <a:rPr sz="2400" spc="-25" dirty="0">
                          <a:latin typeface="Courier New"/>
                          <a:cs typeface="Courier New"/>
                        </a:rPr>
                        <a:t>x9</a:t>
                      </a:r>
                      <a:endParaRPr sz="2400">
                        <a:latin typeface="Courier New"/>
                        <a:cs typeface="Courier New"/>
                      </a:endParaRPr>
                    </a:p>
                  </a:txBody>
                  <a:tcPr marL="0" marR="0" marT="0" marB="0"/>
                </a:tc>
                <a:extLst>
                  <a:ext uri="{0D108BD9-81ED-4DB2-BD59-A6C34878D82A}">
                    <a16:rowId xmlns:a16="http://schemas.microsoft.com/office/drawing/2014/main" val="10003"/>
                  </a:ext>
                </a:extLst>
              </a:tr>
            </a:tbl>
          </a:graphicData>
        </a:graphic>
      </p:graphicFrame>
      <p:sp>
        <p:nvSpPr>
          <p:cNvPr id="13" name="object 13"/>
          <p:cNvSpPr/>
          <p:nvPr/>
        </p:nvSpPr>
        <p:spPr>
          <a:xfrm>
            <a:off x="5428996" y="2210942"/>
            <a:ext cx="3209925" cy="817880"/>
          </a:xfrm>
          <a:custGeom>
            <a:avLst/>
            <a:gdLst/>
            <a:ahLst/>
            <a:cxnLst/>
            <a:rect l="l" t="t" r="r" b="b"/>
            <a:pathLst>
              <a:path w="3209925" h="817880">
                <a:moveTo>
                  <a:pt x="3209925" y="792353"/>
                </a:moveTo>
                <a:lnTo>
                  <a:pt x="3204299" y="788289"/>
                </a:lnTo>
                <a:lnTo>
                  <a:pt x="3140964" y="742442"/>
                </a:lnTo>
                <a:lnTo>
                  <a:pt x="3135769" y="773785"/>
                </a:lnTo>
                <a:lnTo>
                  <a:pt x="52997" y="266204"/>
                </a:lnTo>
                <a:lnTo>
                  <a:pt x="3057550" y="44373"/>
                </a:lnTo>
                <a:lnTo>
                  <a:pt x="3059938" y="75946"/>
                </a:lnTo>
                <a:lnTo>
                  <a:pt x="3133090" y="32385"/>
                </a:lnTo>
                <a:lnTo>
                  <a:pt x="3129064" y="30734"/>
                </a:lnTo>
                <a:lnTo>
                  <a:pt x="3054223" y="0"/>
                </a:lnTo>
                <a:lnTo>
                  <a:pt x="3056598" y="31686"/>
                </a:lnTo>
                <a:lnTo>
                  <a:pt x="508" y="257429"/>
                </a:lnTo>
                <a:lnTo>
                  <a:pt x="1028" y="263931"/>
                </a:lnTo>
                <a:lnTo>
                  <a:pt x="0" y="270256"/>
                </a:lnTo>
                <a:lnTo>
                  <a:pt x="3133712" y="786218"/>
                </a:lnTo>
                <a:lnTo>
                  <a:pt x="3128518" y="817626"/>
                </a:lnTo>
                <a:lnTo>
                  <a:pt x="3209925" y="792353"/>
                </a:lnTo>
                <a:close/>
              </a:path>
            </a:pathLst>
          </a:custGeom>
          <a:solidFill>
            <a:srgbClr val="4471C4"/>
          </a:solidFill>
        </p:spPr>
        <p:txBody>
          <a:bodyPr wrap="square" lIns="0" tIns="0" rIns="0" bIns="0" rtlCol="0"/>
          <a:lstStyle/>
          <a:p>
            <a:endParaRPr/>
          </a:p>
        </p:txBody>
      </p:sp>
      <p:sp>
        <p:nvSpPr>
          <p:cNvPr id="14" name="object 14"/>
          <p:cNvSpPr txBox="1"/>
          <p:nvPr/>
        </p:nvSpPr>
        <p:spPr>
          <a:xfrm>
            <a:off x="6760209" y="2330322"/>
            <a:ext cx="16700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a:t>
            </a:r>
            <a:endParaRPr sz="2400">
              <a:latin typeface="Calibri"/>
              <a:cs typeface="Calibri"/>
            </a:endParaRPr>
          </a:p>
        </p:txBody>
      </p:sp>
      <p:grpSp>
        <p:nvGrpSpPr>
          <p:cNvPr id="15" name="object 15"/>
          <p:cNvGrpSpPr/>
          <p:nvPr/>
        </p:nvGrpSpPr>
        <p:grpSpPr>
          <a:xfrm>
            <a:off x="7087361" y="2000630"/>
            <a:ext cx="1243965" cy="930275"/>
            <a:chOff x="7087361" y="2000630"/>
            <a:chExt cx="1243965" cy="930275"/>
          </a:xfrm>
        </p:grpSpPr>
        <p:pic>
          <p:nvPicPr>
            <p:cNvPr id="16" name="object 16"/>
            <p:cNvPicPr/>
            <p:nvPr/>
          </p:nvPicPr>
          <p:blipFill>
            <a:blip r:embed="rId2" cstate="print"/>
            <a:stretch>
              <a:fillRect/>
            </a:stretch>
          </p:blipFill>
          <p:spPr>
            <a:xfrm>
              <a:off x="7087361" y="2000630"/>
              <a:ext cx="1243457" cy="264795"/>
            </a:xfrm>
            <a:prstGeom prst="rect">
              <a:avLst/>
            </a:prstGeom>
          </p:spPr>
        </p:pic>
        <p:pic>
          <p:nvPicPr>
            <p:cNvPr id="17" name="object 17"/>
            <p:cNvPicPr/>
            <p:nvPr/>
          </p:nvPicPr>
          <p:blipFill>
            <a:blip r:embed="rId3" cstate="print"/>
            <a:stretch>
              <a:fillRect/>
            </a:stretch>
          </p:blipFill>
          <p:spPr>
            <a:xfrm>
              <a:off x="7613268" y="2621406"/>
              <a:ext cx="692911" cy="308990"/>
            </a:xfrm>
            <a:prstGeom prst="rect">
              <a:avLst/>
            </a:prstGeom>
          </p:spPr>
        </p:pic>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p:nvPr/>
        </p:nvSpPr>
        <p:spPr>
          <a:xfrm>
            <a:off x="3438525" y="3066034"/>
            <a:ext cx="23463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beq</a:t>
            </a:r>
            <a:r>
              <a:rPr sz="1800" spc="-35" dirty="0">
                <a:latin typeface="Courier New"/>
                <a:cs typeface="Courier New"/>
              </a:rPr>
              <a:t> </a:t>
            </a:r>
            <a:r>
              <a:rPr sz="1800" dirty="0">
                <a:latin typeface="Courier New"/>
                <a:cs typeface="Courier New"/>
              </a:rPr>
              <a:t>x16</a:t>
            </a:r>
            <a:r>
              <a:rPr sz="1800" spc="-30" dirty="0">
                <a:latin typeface="Courier New"/>
                <a:cs typeface="Courier New"/>
              </a:rPr>
              <a:t> </a:t>
            </a:r>
            <a:r>
              <a:rPr sz="1800" dirty="0">
                <a:latin typeface="Courier New"/>
                <a:cs typeface="Courier New"/>
              </a:rPr>
              <a:t>x12</a:t>
            </a:r>
            <a:r>
              <a:rPr sz="1800" spc="-30" dirty="0">
                <a:latin typeface="Courier New"/>
                <a:cs typeface="Courier New"/>
              </a:rPr>
              <a:t> </a:t>
            </a:r>
            <a:r>
              <a:rPr sz="1800" spc="-20" dirty="0">
                <a:latin typeface="Courier New"/>
                <a:cs typeface="Courier New"/>
              </a:rPr>
              <a:t>PC+12</a:t>
            </a:r>
            <a:endParaRPr sz="1800">
              <a:latin typeface="Courier New"/>
              <a:cs typeface="Courier New"/>
            </a:endParaRPr>
          </a:p>
        </p:txBody>
      </p:sp>
      <p:grpSp>
        <p:nvGrpSpPr>
          <p:cNvPr id="10" name="object 10"/>
          <p:cNvGrpSpPr/>
          <p:nvPr/>
        </p:nvGrpSpPr>
        <p:grpSpPr>
          <a:xfrm>
            <a:off x="1837723" y="2777795"/>
            <a:ext cx="1526540" cy="744220"/>
            <a:chOff x="1837723" y="2777795"/>
            <a:chExt cx="1526540" cy="744220"/>
          </a:xfrm>
        </p:grpSpPr>
        <p:sp>
          <p:nvSpPr>
            <p:cNvPr id="11" name="object 11"/>
            <p:cNvSpPr/>
            <p:nvPr/>
          </p:nvSpPr>
          <p:spPr>
            <a:xfrm>
              <a:off x="1844073" y="2784145"/>
              <a:ext cx="1513840" cy="731520"/>
            </a:xfrm>
            <a:custGeom>
              <a:avLst/>
              <a:gdLst/>
              <a:ahLst/>
              <a:cxnLst/>
              <a:rect l="l" t="t" r="r" b="b"/>
              <a:pathLst>
                <a:path w="1513839" h="731520">
                  <a:moveTo>
                    <a:pt x="1188126" y="0"/>
                  </a:moveTo>
                  <a:lnTo>
                    <a:pt x="1136170" y="2791"/>
                  </a:lnTo>
                  <a:lnTo>
                    <a:pt x="1087499" y="15922"/>
                  </a:lnTo>
                  <a:lnTo>
                    <a:pt x="1046065" y="39191"/>
                  </a:lnTo>
                  <a:lnTo>
                    <a:pt x="1034676" y="30414"/>
                  </a:lnTo>
                  <a:lnTo>
                    <a:pt x="1021919" y="22601"/>
                  </a:lnTo>
                  <a:lnTo>
                    <a:pt x="1007899" y="15813"/>
                  </a:lnTo>
                  <a:lnTo>
                    <a:pt x="992725" y="10108"/>
                  </a:lnTo>
                  <a:lnTo>
                    <a:pt x="945923" y="521"/>
                  </a:lnTo>
                  <a:lnTo>
                    <a:pt x="898603" y="986"/>
                  </a:lnTo>
                  <a:lnTo>
                    <a:pt x="854147" y="10766"/>
                  </a:lnTo>
                  <a:lnTo>
                    <a:pt x="815941" y="29123"/>
                  </a:lnTo>
                  <a:lnTo>
                    <a:pt x="787366" y="55320"/>
                  </a:lnTo>
                  <a:lnTo>
                    <a:pt x="777418" y="49275"/>
                  </a:lnTo>
                  <a:lnTo>
                    <a:pt x="696900" y="22779"/>
                  </a:lnTo>
                  <a:lnTo>
                    <a:pt x="648602" y="19957"/>
                  </a:lnTo>
                  <a:lnTo>
                    <a:pt x="601454" y="25284"/>
                  </a:lnTo>
                  <a:lnTo>
                    <a:pt x="557872" y="38273"/>
                  </a:lnTo>
                  <a:lnTo>
                    <a:pt x="520274" y="58438"/>
                  </a:lnTo>
                  <a:lnTo>
                    <a:pt x="491075" y="85292"/>
                  </a:lnTo>
                  <a:lnTo>
                    <a:pt x="455487" y="74068"/>
                  </a:lnTo>
                  <a:lnTo>
                    <a:pt x="417828" y="66940"/>
                  </a:lnTo>
                  <a:lnTo>
                    <a:pt x="378882" y="64003"/>
                  </a:lnTo>
                  <a:lnTo>
                    <a:pt x="339437" y="65353"/>
                  </a:lnTo>
                  <a:lnTo>
                    <a:pt x="286494" y="74221"/>
                  </a:lnTo>
                  <a:lnTo>
                    <a:pt x="239515" y="90220"/>
                  </a:lnTo>
                  <a:lnTo>
                    <a:pt x="199718" y="112302"/>
                  </a:lnTo>
                  <a:lnTo>
                    <a:pt x="168322" y="139418"/>
                  </a:lnTo>
                  <a:lnTo>
                    <a:pt x="135616" y="204559"/>
                  </a:lnTo>
                  <a:lnTo>
                    <a:pt x="136745" y="240486"/>
                  </a:lnTo>
                  <a:lnTo>
                    <a:pt x="135475" y="242772"/>
                  </a:lnTo>
                  <a:lnTo>
                    <a:pt x="68657" y="258266"/>
                  </a:lnTo>
                  <a:lnTo>
                    <a:pt x="19651" y="292048"/>
                  </a:lnTo>
                  <a:lnTo>
                    <a:pt x="0" y="329864"/>
                  </a:lnTo>
                  <a:lnTo>
                    <a:pt x="3696" y="368359"/>
                  </a:lnTo>
                  <a:lnTo>
                    <a:pt x="28991" y="403115"/>
                  </a:lnTo>
                  <a:lnTo>
                    <a:pt x="74134" y="429716"/>
                  </a:lnTo>
                  <a:lnTo>
                    <a:pt x="54092" y="447240"/>
                  </a:lnTo>
                  <a:lnTo>
                    <a:pt x="40479" y="466943"/>
                  </a:lnTo>
                  <a:lnTo>
                    <a:pt x="33629" y="488098"/>
                  </a:lnTo>
                  <a:lnTo>
                    <a:pt x="33875" y="509980"/>
                  </a:lnTo>
                  <a:lnTo>
                    <a:pt x="52706" y="547748"/>
                  </a:lnTo>
                  <a:lnTo>
                    <a:pt x="90898" y="576861"/>
                  </a:lnTo>
                  <a:lnTo>
                    <a:pt x="142996" y="594472"/>
                  </a:lnTo>
                  <a:lnTo>
                    <a:pt x="203547" y="597737"/>
                  </a:lnTo>
                  <a:lnTo>
                    <a:pt x="206341" y="601039"/>
                  </a:lnTo>
                  <a:lnTo>
                    <a:pt x="239180" y="629989"/>
                  </a:lnTo>
                  <a:lnTo>
                    <a:pt x="278886" y="653337"/>
                  </a:lnTo>
                  <a:lnTo>
                    <a:pt x="323967" y="670835"/>
                  </a:lnTo>
                  <a:lnTo>
                    <a:pt x="372933" y="682239"/>
                  </a:lnTo>
                  <a:lnTo>
                    <a:pt x="424292" y="687303"/>
                  </a:lnTo>
                  <a:lnTo>
                    <a:pt x="476553" y="685781"/>
                  </a:lnTo>
                  <a:lnTo>
                    <a:pt x="528225" y="677428"/>
                  </a:lnTo>
                  <a:lnTo>
                    <a:pt x="577816" y="661999"/>
                  </a:lnTo>
                  <a:lnTo>
                    <a:pt x="603341" y="683015"/>
                  </a:lnTo>
                  <a:lnTo>
                    <a:pt x="633712" y="700686"/>
                  </a:lnTo>
                  <a:lnTo>
                    <a:pt x="668202" y="714666"/>
                  </a:lnTo>
                  <a:lnTo>
                    <a:pt x="706086" y="724610"/>
                  </a:lnTo>
                  <a:lnTo>
                    <a:pt x="759878" y="731051"/>
                  </a:lnTo>
                  <a:lnTo>
                    <a:pt x="812744" y="729345"/>
                  </a:lnTo>
                  <a:lnTo>
                    <a:pt x="862917" y="720118"/>
                  </a:lnTo>
                  <a:lnTo>
                    <a:pt x="908631" y="703992"/>
                  </a:lnTo>
                  <a:lnTo>
                    <a:pt x="948121" y="681593"/>
                  </a:lnTo>
                  <a:lnTo>
                    <a:pt x="979619" y="653544"/>
                  </a:lnTo>
                  <a:lnTo>
                    <a:pt x="1001361" y="620470"/>
                  </a:lnTo>
                  <a:lnTo>
                    <a:pt x="1026017" y="629128"/>
                  </a:lnTo>
                  <a:lnTo>
                    <a:pt x="1052113" y="635440"/>
                  </a:lnTo>
                  <a:lnTo>
                    <a:pt x="1079281" y="639347"/>
                  </a:lnTo>
                  <a:lnTo>
                    <a:pt x="1107152" y="640790"/>
                  </a:lnTo>
                  <a:lnTo>
                    <a:pt x="1161130" y="636279"/>
                  </a:lnTo>
                  <a:lnTo>
                    <a:pt x="1209749" y="623080"/>
                  </a:lnTo>
                  <a:lnTo>
                    <a:pt x="1251059" y="602452"/>
                  </a:lnTo>
                  <a:lnTo>
                    <a:pt x="1283108" y="575653"/>
                  </a:lnTo>
                  <a:lnTo>
                    <a:pt x="1311622" y="508583"/>
                  </a:lnTo>
                  <a:lnTo>
                    <a:pt x="1341449" y="504477"/>
                  </a:lnTo>
                  <a:lnTo>
                    <a:pt x="1397293" y="489027"/>
                  </a:lnTo>
                  <a:lnTo>
                    <a:pt x="1467572" y="448172"/>
                  </a:lnTo>
                  <a:lnTo>
                    <a:pt x="1498015" y="412985"/>
                  </a:lnTo>
                  <a:lnTo>
                    <a:pt x="1513536" y="374375"/>
                  </a:lnTo>
                  <a:lnTo>
                    <a:pt x="1513721" y="334433"/>
                  </a:lnTo>
                  <a:lnTo>
                    <a:pt x="1498158" y="295245"/>
                  </a:lnTo>
                  <a:lnTo>
                    <a:pt x="1466435" y="258901"/>
                  </a:lnTo>
                  <a:lnTo>
                    <a:pt x="1469737" y="253694"/>
                  </a:lnTo>
                  <a:lnTo>
                    <a:pt x="1472658" y="248233"/>
                  </a:lnTo>
                  <a:lnTo>
                    <a:pt x="1474944" y="242772"/>
                  </a:lnTo>
                  <a:lnTo>
                    <a:pt x="1481294" y="203547"/>
                  </a:lnTo>
                  <a:lnTo>
                    <a:pt x="1469173" y="166322"/>
                  </a:lnTo>
                  <a:lnTo>
                    <a:pt x="1440745" y="133583"/>
                  </a:lnTo>
                  <a:lnTo>
                    <a:pt x="1398175" y="107818"/>
                  </a:lnTo>
                  <a:lnTo>
                    <a:pt x="1343626" y="91515"/>
                  </a:lnTo>
                  <a:lnTo>
                    <a:pt x="1335940" y="72957"/>
                  </a:lnTo>
                  <a:lnTo>
                    <a:pt x="1323576" y="55637"/>
                  </a:lnTo>
                  <a:lnTo>
                    <a:pt x="1306853" y="39937"/>
                  </a:lnTo>
                  <a:lnTo>
                    <a:pt x="1286095" y="26237"/>
                  </a:lnTo>
                  <a:lnTo>
                    <a:pt x="1239418" y="7748"/>
                  </a:lnTo>
                  <a:lnTo>
                    <a:pt x="1188126" y="0"/>
                  </a:lnTo>
                  <a:close/>
                </a:path>
              </a:pathLst>
            </a:custGeom>
            <a:solidFill>
              <a:srgbClr val="4471C4"/>
            </a:solidFill>
          </p:spPr>
          <p:txBody>
            <a:bodyPr wrap="square" lIns="0" tIns="0" rIns="0" bIns="0" rtlCol="0"/>
            <a:lstStyle/>
            <a:p>
              <a:endParaRPr/>
            </a:p>
          </p:txBody>
        </p:sp>
        <p:sp>
          <p:nvSpPr>
            <p:cNvPr id="12" name="object 12"/>
            <p:cNvSpPr/>
            <p:nvPr/>
          </p:nvSpPr>
          <p:spPr>
            <a:xfrm>
              <a:off x="1844073" y="2784145"/>
              <a:ext cx="1513840" cy="731520"/>
            </a:xfrm>
            <a:custGeom>
              <a:avLst/>
              <a:gdLst/>
              <a:ahLst/>
              <a:cxnLst/>
              <a:rect l="l" t="t" r="r" b="b"/>
              <a:pathLst>
                <a:path w="1513839" h="731520">
                  <a:moveTo>
                    <a:pt x="136745" y="240486"/>
                  </a:moveTo>
                  <a:lnTo>
                    <a:pt x="146549" y="170520"/>
                  </a:lnTo>
                  <a:lnTo>
                    <a:pt x="199718" y="112302"/>
                  </a:lnTo>
                  <a:lnTo>
                    <a:pt x="239515" y="90220"/>
                  </a:lnTo>
                  <a:lnTo>
                    <a:pt x="286494" y="74221"/>
                  </a:lnTo>
                  <a:lnTo>
                    <a:pt x="339437" y="65353"/>
                  </a:lnTo>
                  <a:lnTo>
                    <a:pt x="378882" y="64003"/>
                  </a:lnTo>
                  <a:lnTo>
                    <a:pt x="417828" y="66940"/>
                  </a:lnTo>
                  <a:lnTo>
                    <a:pt x="455487" y="74068"/>
                  </a:lnTo>
                  <a:lnTo>
                    <a:pt x="491075" y="85292"/>
                  </a:lnTo>
                  <a:lnTo>
                    <a:pt x="520274" y="58438"/>
                  </a:lnTo>
                  <a:lnTo>
                    <a:pt x="557872" y="38273"/>
                  </a:lnTo>
                  <a:lnTo>
                    <a:pt x="601454" y="25284"/>
                  </a:lnTo>
                  <a:lnTo>
                    <a:pt x="648602" y="19957"/>
                  </a:lnTo>
                  <a:lnTo>
                    <a:pt x="696900" y="22779"/>
                  </a:lnTo>
                  <a:lnTo>
                    <a:pt x="743932" y="34238"/>
                  </a:lnTo>
                  <a:lnTo>
                    <a:pt x="787366" y="55320"/>
                  </a:lnTo>
                  <a:lnTo>
                    <a:pt x="815941" y="29123"/>
                  </a:lnTo>
                  <a:lnTo>
                    <a:pt x="854147" y="10766"/>
                  </a:lnTo>
                  <a:lnTo>
                    <a:pt x="898603" y="986"/>
                  </a:lnTo>
                  <a:lnTo>
                    <a:pt x="945923" y="521"/>
                  </a:lnTo>
                  <a:lnTo>
                    <a:pt x="992725" y="10108"/>
                  </a:lnTo>
                  <a:lnTo>
                    <a:pt x="1007899" y="15813"/>
                  </a:lnTo>
                  <a:lnTo>
                    <a:pt x="1021919" y="22601"/>
                  </a:lnTo>
                  <a:lnTo>
                    <a:pt x="1034676" y="30414"/>
                  </a:lnTo>
                  <a:lnTo>
                    <a:pt x="1046065" y="39191"/>
                  </a:lnTo>
                  <a:lnTo>
                    <a:pt x="1087499" y="15922"/>
                  </a:lnTo>
                  <a:lnTo>
                    <a:pt x="1136170" y="2791"/>
                  </a:lnTo>
                  <a:lnTo>
                    <a:pt x="1188126" y="0"/>
                  </a:lnTo>
                  <a:lnTo>
                    <a:pt x="1239418" y="7748"/>
                  </a:lnTo>
                  <a:lnTo>
                    <a:pt x="1286095" y="26237"/>
                  </a:lnTo>
                  <a:lnTo>
                    <a:pt x="1323576" y="55637"/>
                  </a:lnTo>
                  <a:lnTo>
                    <a:pt x="1343626" y="91515"/>
                  </a:lnTo>
                  <a:lnTo>
                    <a:pt x="1398175" y="107818"/>
                  </a:lnTo>
                  <a:lnTo>
                    <a:pt x="1440745" y="133583"/>
                  </a:lnTo>
                  <a:lnTo>
                    <a:pt x="1469173" y="166322"/>
                  </a:lnTo>
                  <a:lnTo>
                    <a:pt x="1481294" y="203547"/>
                  </a:lnTo>
                  <a:lnTo>
                    <a:pt x="1474944" y="242772"/>
                  </a:lnTo>
                  <a:lnTo>
                    <a:pt x="1472658" y="248233"/>
                  </a:lnTo>
                  <a:lnTo>
                    <a:pt x="1469737" y="253694"/>
                  </a:lnTo>
                  <a:lnTo>
                    <a:pt x="1466435" y="258901"/>
                  </a:lnTo>
                  <a:lnTo>
                    <a:pt x="1498158" y="295245"/>
                  </a:lnTo>
                  <a:lnTo>
                    <a:pt x="1513721" y="334433"/>
                  </a:lnTo>
                  <a:lnTo>
                    <a:pt x="1513536" y="374375"/>
                  </a:lnTo>
                  <a:lnTo>
                    <a:pt x="1498015" y="412985"/>
                  </a:lnTo>
                  <a:lnTo>
                    <a:pt x="1467572" y="448172"/>
                  </a:lnTo>
                  <a:lnTo>
                    <a:pt x="1422620" y="477849"/>
                  </a:lnTo>
                  <a:lnTo>
                    <a:pt x="1370121" y="497931"/>
                  </a:lnTo>
                  <a:lnTo>
                    <a:pt x="1311622" y="508583"/>
                  </a:lnTo>
                  <a:lnTo>
                    <a:pt x="1303946" y="543943"/>
                  </a:lnTo>
                  <a:lnTo>
                    <a:pt x="1251059" y="602452"/>
                  </a:lnTo>
                  <a:lnTo>
                    <a:pt x="1209749" y="623080"/>
                  </a:lnTo>
                  <a:lnTo>
                    <a:pt x="1161130" y="636279"/>
                  </a:lnTo>
                  <a:lnTo>
                    <a:pt x="1107152" y="640790"/>
                  </a:lnTo>
                  <a:lnTo>
                    <a:pt x="1079281" y="639347"/>
                  </a:lnTo>
                  <a:lnTo>
                    <a:pt x="1052113" y="635440"/>
                  </a:lnTo>
                  <a:lnTo>
                    <a:pt x="1026017" y="629128"/>
                  </a:lnTo>
                  <a:lnTo>
                    <a:pt x="1001361" y="620470"/>
                  </a:lnTo>
                  <a:lnTo>
                    <a:pt x="979619" y="653544"/>
                  </a:lnTo>
                  <a:lnTo>
                    <a:pt x="948121" y="681593"/>
                  </a:lnTo>
                  <a:lnTo>
                    <a:pt x="908631" y="703992"/>
                  </a:lnTo>
                  <a:lnTo>
                    <a:pt x="862917" y="720118"/>
                  </a:lnTo>
                  <a:lnTo>
                    <a:pt x="812744" y="729345"/>
                  </a:lnTo>
                  <a:lnTo>
                    <a:pt x="759878" y="731051"/>
                  </a:lnTo>
                  <a:lnTo>
                    <a:pt x="706086" y="724610"/>
                  </a:lnTo>
                  <a:lnTo>
                    <a:pt x="668202" y="714666"/>
                  </a:lnTo>
                  <a:lnTo>
                    <a:pt x="633712" y="700686"/>
                  </a:lnTo>
                  <a:lnTo>
                    <a:pt x="603341" y="683015"/>
                  </a:lnTo>
                  <a:lnTo>
                    <a:pt x="577816" y="661999"/>
                  </a:lnTo>
                  <a:lnTo>
                    <a:pt x="528225" y="677428"/>
                  </a:lnTo>
                  <a:lnTo>
                    <a:pt x="476553" y="685781"/>
                  </a:lnTo>
                  <a:lnTo>
                    <a:pt x="424292" y="687303"/>
                  </a:lnTo>
                  <a:lnTo>
                    <a:pt x="372933" y="682239"/>
                  </a:lnTo>
                  <a:lnTo>
                    <a:pt x="323967" y="670835"/>
                  </a:lnTo>
                  <a:lnTo>
                    <a:pt x="278886" y="653337"/>
                  </a:lnTo>
                  <a:lnTo>
                    <a:pt x="239180" y="629989"/>
                  </a:lnTo>
                  <a:lnTo>
                    <a:pt x="206341" y="601039"/>
                  </a:lnTo>
                  <a:lnTo>
                    <a:pt x="205452" y="599896"/>
                  </a:lnTo>
                  <a:lnTo>
                    <a:pt x="204436" y="598880"/>
                  </a:lnTo>
                  <a:lnTo>
                    <a:pt x="203547" y="597737"/>
                  </a:lnTo>
                  <a:lnTo>
                    <a:pt x="142996" y="594472"/>
                  </a:lnTo>
                  <a:lnTo>
                    <a:pt x="90898" y="576861"/>
                  </a:lnTo>
                  <a:lnTo>
                    <a:pt x="52706" y="547748"/>
                  </a:lnTo>
                  <a:lnTo>
                    <a:pt x="33875" y="509980"/>
                  </a:lnTo>
                  <a:lnTo>
                    <a:pt x="33629" y="488098"/>
                  </a:lnTo>
                  <a:lnTo>
                    <a:pt x="40479" y="466943"/>
                  </a:lnTo>
                  <a:lnTo>
                    <a:pt x="54092" y="447240"/>
                  </a:lnTo>
                  <a:lnTo>
                    <a:pt x="74134" y="429716"/>
                  </a:lnTo>
                  <a:lnTo>
                    <a:pt x="28991" y="403115"/>
                  </a:lnTo>
                  <a:lnTo>
                    <a:pt x="3696" y="368359"/>
                  </a:lnTo>
                  <a:lnTo>
                    <a:pt x="0" y="329864"/>
                  </a:lnTo>
                  <a:lnTo>
                    <a:pt x="19651" y="292048"/>
                  </a:lnTo>
                  <a:lnTo>
                    <a:pt x="41302" y="273133"/>
                  </a:lnTo>
                  <a:lnTo>
                    <a:pt x="68657" y="258266"/>
                  </a:lnTo>
                  <a:lnTo>
                    <a:pt x="100464" y="247971"/>
                  </a:lnTo>
                  <a:lnTo>
                    <a:pt x="135475" y="242772"/>
                  </a:lnTo>
                  <a:lnTo>
                    <a:pt x="136745" y="240486"/>
                  </a:lnTo>
                  <a:close/>
                </a:path>
                <a:path w="1513839" h="731520">
                  <a:moveTo>
                    <a:pt x="164558" y="440384"/>
                  </a:moveTo>
                  <a:lnTo>
                    <a:pt x="141380" y="440441"/>
                  </a:lnTo>
                  <a:lnTo>
                    <a:pt x="118584" y="438177"/>
                  </a:lnTo>
                  <a:lnTo>
                    <a:pt x="96549" y="433651"/>
                  </a:lnTo>
                  <a:lnTo>
                    <a:pt x="75658" y="426922"/>
                  </a:lnTo>
                </a:path>
                <a:path w="1513839" h="731520">
                  <a:moveTo>
                    <a:pt x="242917" y="588085"/>
                  </a:moveTo>
                  <a:lnTo>
                    <a:pt x="233469" y="590347"/>
                  </a:lnTo>
                  <a:lnTo>
                    <a:pt x="223819" y="592180"/>
                  </a:lnTo>
                  <a:lnTo>
                    <a:pt x="214002" y="593585"/>
                  </a:lnTo>
                  <a:lnTo>
                    <a:pt x="204055" y="594562"/>
                  </a:lnTo>
                </a:path>
                <a:path w="1513839" h="731520">
                  <a:moveTo>
                    <a:pt x="577816" y="659078"/>
                  </a:moveTo>
                  <a:lnTo>
                    <a:pt x="571055" y="652009"/>
                  </a:lnTo>
                  <a:lnTo>
                    <a:pt x="564878" y="644727"/>
                  </a:lnTo>
                  <a:lnTo>
                    <a:pt x="559296" y="637254"/>
                  </a:lnTo>
                  <a:lnTo>
                    <a:pt x="554321" y="629614"/>
                  </a:lnTo>
                </a:path>
                <a:path w="1513839" h="731520">
                  <a:moveTo>
                    <a:pt x="1010759" y="585545"/>
                  </a:moveTo>
                  <a:lnTo>
                    <a:pt x="1009453" y="593784"/>
                  </a:lnTo>
                  <a:lnTo>
                    <a:pt x="1007457" y="601928"/>
                  </a:lnTo>
                  <a:lnTo>
                    <a:pt x="1004794" y="609976"/>
                  </a:lnTo>
                  <a:lnTo>
                    <a:pt x="1001488" y="617930"/>
                  </a:lnTo>
                </a:path>
                <a:path w="1513839" h="731520">
                  <a:moveTo>
                    <a:pt x="1196687" y="385901"/>
                  </a:moveTo>
                  <a:lnTo>
                    <a:pt x="1244278" y="407040"/>
                  </a:lnTo>
                  <a:lnTo>
                    <a:pt x="1280332" y="435478"/>
                  </a:lnTo>
                  <a:lnTo>
                    <a:pt x="1303075" y="469322"/>
                  </a:lnTo>
                  <a:lnTo>
                    <a:pt x="1310733" y="506678"/>
                  </a:lnTo>
                </a:path>
                <a:path w="1513839" h="731520">
                  <a:moveTo>
                    <a:pt x="1465673" y="257123"/>
                  </a:moveTo>
                  <a:lnTo>
                    <a:pt x="1456003" y="269868"/>
                  </a:lnTo>
                  <a:lnTo>
                    <a:pt x="1444226" y="281745"/>
                  </a:lnTo>
                  <a:lnTo>
                    <a:pt x="1430472" y="292645"/>
                  </a:lnTo>
                  <a:lnTo>
                    <a:pt x="1414873" y="302462"/>
                  </a:lnTo>
                </a:path>
                <a:path w="1513839" h="731520">
                  <a:moveTo>
                    <a:pt x="1343880" y="88975"/>
                  </a:moveTo>
                  <a:lnTo>
                    <a:pt x="1345785" y="96087"/>
                  </a:lnTo>
                  <a:lnTo>
                    <a:pt x="1346674" y="103199"/>
                  </a:lnTo>
                  <a:lnTo>
                    <a:pt x="1346547" y="110438"/>
                  </a:lnTo>
                </a:path>
                <a:path w="1513839" h="731520">
                  <a:moveTo>
                    <a:pt x="1019649" y="64083"/>
                  </a:moveTo>
                  <a:lnTo>
                    <a:pt x="1025003" y="56798"/>
                  </a:lnTo>
                  <a:lnTo>
                    <a:pt x="1031142" y="49811"/>
                  </a:lnTo>
                  <a:lnTo>
                    <a:pt x="1038044" y="43134"/>
                  </a:lnTo>
                  <a:lnTo>
                    <a:pt x="1045684" y="36778"/>
                  </a:lnTo>
                </a:path>
                <a:path w="1513839" h="731520">
                  <a:moveTo>
                    <a:pt x="776317" y="77037"/>
                  </a:moveTo>
                  <a:lnTo>
                    <a:pt x="778676" y="70990"/>
                  </a:lnTo>
                  <a:lnTo>
                    <a:pt x="781571" y="65051"/>
                  </a:lnTo>
                  <a:lnTo>
                    <a:pt x="785014" y="59231"/>
                  </a:lnTo>
                  <a:lnTo>
                    <a:pt x="789017" y="53542"/>
                  </a:lnTo>
                </a:path>
                <a:path w="1513839" h="731520">
                  <a:moveTo>
                    <a:pt x="490948" y="85038"/>
                  </a:moveTo>
                  <a:lnTo>
                    <a:pt x="503088" y="90056"/>
                  </a:lnTo>
                  <a:lnTo>
                    <a:pt x="514729" y="95563"/>
                  </a:lnTo>
                  <a:lnTo>
                    <a:pt x="525845" y="101522"/>
                  </a:lnTo>
                  <a:lnTo>
                    <a:pt x="536414" y="107898"/>
                  </a:lnTo>
                </a:path>
                <a:path w="1513839" h="731520">
                  <a:moveTo>
                    <a:pt x="144746" y="264489"/>
                  </a:moveTo>
                  <a:lnTo>
                    <a:pt x="141063" y="256615"/>
                  </a:lnTo>
                  <a:lnTo>
                    <a:pt x="138396" y="248614"/>
                  </a:lnTo>
                  <a:lnTo>
                    <a:pt x="136745" y="240486"/>
                  </a:lnTo>
                </a:path>
              </a:pathLst>
            </a:custGeom>
            <a:ln w="12700">
              <a:solidFill>
                <a:srgbClr val="2E528F"/>
              </a:solidFill>
            </a:ln>
          </p:spPr>
          <p:txBody>
            <a:bodyPr wrap="square" lIns="0" tIns="0" rIns="0" bIns="0" rtlCol="0"/>
            <a:lstStyle/>
            <a:p>
              <a:endParaRPr/>
            </a:p>
          </p:txBody>
        </p:sp>
      </p:grpSp>
      <p:sp>
        <p:nvSpPr>
          <p:cNvPr id="13" name="object 13"/>
          <p:cNvSpPr txBox="1"/>
          <p:nvPr/>
        </p:nvSpPr>
        <p:spPr>
          <a:xfrm>
            <a:off x="2348229" y="2965526"/>
            <a:ext cx="400050" cy="300355"/>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Calibri"/>
                <a:cs typeface="Calibri"/>
              </a:rPr>
              <a:t>stall</a:t>
            </a:r>
            <a:endParaRPr sz="1800">
              <a:latin typeface="Calibri"/>
              <a:cs typeface="Calibri"/>
            </a:endParaRPr>
          </a:p>
        </p:txBody>
      </p:sp>
      <p:sp>
        <p:nvSpPr>
          <p:cNvPr id="14" name="object 14"/>
          <p:cNvSpPr txBox="1"/>
          <p:nvPr/>
        </p:nvSpPr>
        <p:spPr>
          <a:xfrm>
            <a:off x="3532123" y="4946345"/>
            <a:ext cx="4978400"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We</a:t>
            </a:r>
            <a:r>
              <a:rPr sz="2400" b="1" spc="-30" dirty="0">
                <a:latin typeface="Calibri"/>
                <a:cs typeface="Calibri"/>
              </a:rPr>
              <a:t> </a:t>
            </a:r>
            <a:r>
              <a:rPr sz="2400" b="1" dirty="0">
                <a:latin typeface="Calibri"/>
                <a:cs typeface="Calibri"/>
              </a:rPr>
              <a:t>know</a:t>
            </a:r>
            <a:r>
              <a:rPr sz="2400" b="1" spc="-40" dirty="0">
                <a:latin typeface="Calibri"/>
                <a:cs typeface="Calibri"/>
              </a:rPr>
              <a:t> </a:t>
            </a:r>
            <a:r>
              <a:rPr sz="2400" b="1" dirty="0">
                <a:latin typeface="Calibri"/>
                <a:cs typeface="Calibri"/>
              </a:rPr>
              <a:t>the</a:t>
            </a:r>
            <a:r>
              <a:rPr sz="2400" b="1" spc="-15" dirty="0">
                <a:latin typeface="Calibri"/>
                <a:cs typeface="Calibri"/>
              </a:rPr>
              <a:t> </a:t>
            </a:r>
            <a:r>
              <a:rPr sz="2400" b="1" dirty="0">
                <a:latin typeface="Calibri"/>
                <a:cs typeface="Calibri"/>
              </a:rPr>
              <a:t>next</a:t>
            </a:r>
            <a:r>
              <a:rPr sz="2400" b="1" spc="-30" dirty="0">
                <a:latin typeface="Calibri"/>
                <a:cs typeface="Calibri"/>
              </a:rPr>
              <a:t> </a:t>
            </a:r>
            <a:r>
              <a:rPr sz="2400" b="1" dirty="0">
                <a:latin typeface="Calibri"/>
                <a:cs typeface="Calibri"/>
              </a:rPr>
              <a:t>PC</a:t>
            </a:r>
            <a:r>
              <a:rPr sz="2400" b="1" spc="-35" dirty="0">
                <a:latin typeface="Calibri"/>
                <a:cs typeface="Calibri"/>
              </a:rPr>
              <a:t> </a:t>
            </a:r>
            <a:r>
              <a:rPr sz="2400" b="1" dirty="0">
                <a:latin typeface="Calibri"/>
                <a:cs typeface="Calibri"/>
              </a:rPr>
              <a:t>when</a:t>
            </a:r>
            <a:r>
              <a:rPr sz="2400" b="1" spc="-10" dirty="0">
                <a:latin typeface="Calibri"/>
                <a:cs typeface="Calibri"/>
              </a:rPr>
              <a:t> </a:t>
            </a:r>
            <a:r>
              <a:rPr sz="2400" b="1" dirty="0">
                <a:latin typeface="Calibri"/>
                <a:cs typeface="Calibri"/>
              </a:rPr>
              <a:t>beq</a:t>
            </a:r>
            <a:r>
              <a:rPr sz="2400" b="1" spc="-35" dirty="0">
                <a:latin typeface="Calibri"/>
                <a:cs typeface="Calibri"/>
              </a:rPr>
              <a:t> </a:t>
            </a:r>
            <a:r>
              <a:rPr sz="2400" b="1" dirty="0">
                <a:latin typeface="Calibri"/>
                <a:cs typeface="Calibri"/>
              </a:rPr>
              <a:t>is</a:t>
            </a:r>
            <a:r>
              <a:rPr sz="2400" b="1" spc="-20" dirty="0">
                <a:latin typeface="Calibri"/>
                <a:cs typeface="Calibri"/>
              </a:rPr>
              <a:t> </a:t>
            </a:r>
            <a:r>
              <a:rPr sz="2400" b="1" dirty="0">
                <a:latin typeface="Calibri"/>
                <a:cs typeface="Calibri"/>
              </a:rPr>
              <a:t>in</a:t>
            </a:r>
            <a:r>
              <a:rPr sz="2400" b="1" spc="-30" dirty="0">
                <a:latin typeface="Calibri"/>
                <a:cs typeface="Calibri"/>
              </a:rPr>
              <a:t> </a:t>
            </a:r>
            <a:r>
              <a:rPr sz="2400" b="1" spc="-25" dirty="0">
                <a:latin typeface="Calibri"/>
                <a:cs typeface="Calibri"/>
              </a:rPr>
              <a:t>Ex</a:t>
            </a:r>
            <a:endParaRPr sz="2400">
              <a:latin typeface="Calibri"/>
              <a:cs typeface="Calibri"/>
            </a:endParaRPr>
          </a:p>
        </p:txBody>
      </p:sp>
      <p:sp>
        <p:nvSpPr>
          <p:cNvPr id="15" name="object 15"/>
          <p:cNvSpPr txBox="1">
            <a:spLocks noGrp="1"/>
          </p:cNvSpPr>
          <p:nvPr>
            <p:ph type="title"/>
          </p:nvPr>
        </p:nvSpPr>
        <p:spPr>
          <a:prstGeom prst="rect">
            <a:avLst/>
          </a:prstGeom>
        </p:spPr>
        <p:txBody>
          <a:bodyPr vert="horz" wrap="square" lIns="0" tIns="62357" rIns="0" bIns="0" rtlCol="0">
            <a:spAutoFit/>
          </a:bodyPr>
          <a:lstStyle/>
          <a:p>
            <a:pPr marL="12700">
              <a:lnSpc>
                <a:spcPct val="100000"/>
              </a:lnSpc>
              <a:spcBef>
                <a:spcPts val="105"/>
              </a:spcBef>
            </a:pPr>
            <a:r>
              <a:rPr dirty="0"/>
              <a:t>Example:</a:t>
            </a:r>
            <a:r>
              <a:rPr spc="-95" dirty="0"/>
              <a:t> </a:t>
            </a:r>
            <a:r>
              <a:rPr dirty="0"/>
              <a:t>Pipelined</a:t>
            </a:r>
            <a:r>
              <a:rPr spc="-75" dirty="0"/>
              <a:t> </a:t>
            </a:r>
            <a:r>
              <a:rPr dirty="0"/>
              <a:t>Execution</a:t>
            </a:r>
            <a:r>
              <a:rPr spc="-75" dirty="0"/>
              <a:t> </a:t>
            </a:r>
            <a:r>
              <a:rPr dirty="0"/>
              <a:t>w/</a:t>
            </a:r>
            <a:r>
              <a:rPr spc="-80" dirty="0"/>
              <a:t> </a:t>
            </a:r>
            <a:r>
              <a:rPr dirty="0"/>
              <a:t>Early</a:t>
            </a:r>
            <a:r>
              <a:rPr spc="-70" dirty="0"/>
              <a:t> </a:t>
            </a:r>
            <a:r>
              <a:rPr spc="-10" dirty="0"/>
              <a:t>Resolution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p:nvPr/>
        </p:nvSpPr>
        <p:spPr>
          <a:xfrm>
            <a:off x="5196332" y="3101466"/>
            <a:ext cx="23463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beq</a:t>
            </a:r>
            <a:r>
              <a:rPr sz="1800" spc="-35" dirty="0">
                <a:latin typeface="Courier New"/>
                <a:cs typeface="Courier New"/>
              </a:rPr>
              <a:t> </a:t>
            </a:r>
            <a:r>
              <a:rPr sz="1800" dirty="0">
                <a:latin typeface="Courier New"/>
                <a:cs typeface="Courier New"/>
              </a:rPr>
              <a:t>x16</a:t>
            </a:r>
            <a:r>
              <a:rPr sz="1800" spc="-30" dirty="0">
                <a:latin typeface="Courier New"/>
                <a:cs typeface="Courier New"/>
              </a:rPr>
              <a:t> </a:t>
            </a:r>
            <a:r>
              <a:rPr sz="1800" dirty="0">
                <a:latin typeface="Courier New"/>
                <a:cs typeface="Courier New"/>
              </a:rPr>
              <a:t>x12</a:t>
            </a:r>
            <a:r>
              <a:rPr sz="1800" spc="-30" dirty="0">
                <a:latin typeface="Courier New"/>
                <a:cs typeface="Courier New"/>
              </a:rPr>
              <a:t> </a:t>
            </a:r>
            <a:r>
              <a:rPr sz="1800" spc="-20" dirty="0">
                <a:latin typeface="Courier New"/>
                <a:cs typeface="Courier New"/>
              </a:rPr>
              <a:t>PC+12</a:t>
            </a:r>
            <a:endParaRPr sz="1800">
              <a:latin typeface="Courier New"/>
              <a:cs typeface="Courier New"/>
            </a:endParaRPr>
          </a:p>
        </p:txBody>
      </p:sp>
      <p:grpSp>
        <p:nvGrpSpPr>
          <p:cNvPr id="10" name="object 10"/>
          <p:cNvGrpSpPr/>
          <p:nvPr/>
        </p:nvGrpSpPr>
        <p:grpSpPr>
          <a:xfrm>
            <a:off x="3529363" y="2800600"/>
            <a:ext cx="1528445" cy="745490"/>
            <a:chOff x="3529363" y="2800600"/>
            <a:chExt cx="1528445" cy="745490"/>
          </a:xfrm>
        </p:grpSpPr>
        <p:sp>
          <p:nvSpPr>
            <p:cNvPr id="11" name="object 11"/>
            <p:cNvSpPr/>
            <p:nvPr/>
          </p:nvSpPr>
          <p:spPr>
            <a:xfrm>
              <a:off x="3535713" y="2806950"/>
              <a:ext cx="1515745" cy="732790"/>
            </a:xfrm>
            <a:custGeom>
              <a:avLst/>
              <a:gdLst/>
              <a:ahLst/>
              <a:cxnLst/>
              <a:rect l="l" t="t" r="r" b="b"/>
              <a:pathLst>
                <a:path w="1515745" h="732789">
                  <a:moveTo>
                    <a:pt x="1189371" y="0"/>
                  </a:moveTo>
                  <a:lnTo>
                    <a:pt x="1137338" y="2810"/>
                  </a:lnTo>
                  <a:lnTo>
                    <a:pt x="1088591" y="15965"/>
                  </a:lnTo>
                  <a:lnTo>
                    <a:pt x="1047081" y="39246"/>
                  </a:lnTo>
                  <a:lnTo>
                    <a:pt x="1035746" y="30540"/>
                  </a:lnTo>
                  <a:lnTo>
                    <a:pt x="1022983" y="22751"/>
                  </a:lnTo>
                  <a:lnTo>
                    <a:pt x="1008933" y="15939"/>
                  </a:lnTo>
                  <a:lnTo>
                    <a:pt x="993741" y="10163"/>
                  </a:lnTo>
                  <a:lnTo>
                    <a:pt x="946877" y="577"/>
                  </a:lnTo>
                  <a:lnTo>
                    <a:pt x="899519" y="1049"/>
                  </a:lnTo>
                  <a:lnTo>
                    <a:pt x="855045" y="10848"/>
                  </a:lnTo>
                  <a:lnTo>
                    <a:pt x="816831" y="29243"/>
                  </a:lnTo>
                  <a:lnTo>
                    <a:pt x="788255" y="55502"/>
                  </a:lnTo>
                  <a:lnTo>
                    <a:pt x="778234" y="49457"/>
                  </a:lnTo>
                  <a:lnTo>
                    <a:pt x="697608" y="22908"/>
                  </a:lnTo>
                  <a:lnTo>
                    <a:pt x="649270" y="20054"/>
                  </a:lnTo>
                  <a:lnTo>
                    <a:pt x="602089" y="25371"/>
                  </a:lnTo>
                  <a:lnTo>
                    <a:pt x="558474" y="38371"/>
                  </a:lnTo>
                  <a:lnTo>
                    <a:pt x="520836" y="58567"/>
                  </a:lnTo>
                  <a:lnTo>
                    <a:pt x="491583" y="85474"/>
                  </a:lnTo>
                  <a:lnTo>
                    <a:pt x="455922" y="74250"/>
                  </a:lnTo>
                  <a:lnTo>
                    <a:pt x="418224" y="67122"/>
                  </a:lnTo>
                  <a:lnTo>
                    <a:pt x="379265" y="64185"/>
                  </a:lnTo>
                  <a:lnTo>
                    <a:pt x="339818" y="65535"/>
                  </a:lnTo>
                  <a:lnTo>
                    <a:pt x="286781" y="74417"/>
                  </a:lnTo>
                  <a:lnTo>
                    <a:pt x="239734" y="90455"/>
                  </a:lnTo>
                  <a:lnTo>
                    <a:pt x="199892" y="112594"/>
                  </a:lnTo>
                  <a:lnTo>
                    <a:pt x="168469" y="139778"/>
                  </a:lnTo>
                  <a:lnTo>
                    <a:pt x="135744" y="205061"/>
                  </a:lnTo>
                  <a:lnTo>
                    <a:pt x="136872" y="241049"/>
                  </a:lnTo>
                  <a:lnTo>
                    <a:pt x="135602" y="243335"/>
                  </a:lnTo>
                  <a:lnTo>
                    <a:pt x="68673" y="258844"/>
                  </a:lnTo>
                  <a:lnTo>
                    <a:pt x="19651" y="292738"/>
                  </a:lnTo>
                  <a:lnTo>
                    <a:pt x="0" y="330595"/>
                  </a:lnTo>
                  <a:lnTo>
                    <a:pt x="3696" y="369192"/>
                  </a:lnTo>
                  <a:lnTo>
                    <a:pt x="28991" y="404073"/>
                  </a:lnTo>
                  <a:lnTo>
                    <a:pt x="74134" y="430787"/>
                  </a:lnTo>
                  <a:lnTo>
                    <a:pt x="54145" y="448257"/>
                  </a:lnTo>
                  <a:lnTo>
                    <a:pt x="40526" y="467966"/>
                  </a:lnTo>
                  <a:lnTo>
                    <a:pt x="33647" y="489151"/>
                  </a:lnTo>
                  <a:lnTo>
                    <a:pt x="33875" y="511051"/>
                  </a:lnTo>
                  <a:lnTo>
                    <a:pt x="52780" y="548966"/>
                  </a:lnTo>
                  <a:lnTo>
                    <a:pt x="91009" y="578154"/>
                  </a:lnTo>
                  <a:lnTo>
                    <a:pt x="143121" y="595793"/>
                  </a:lnTo>
                  <a:lnTo>
                    <a:pt x="203674" y="599062"/>
                  </a:lnTo>
                  <a:lnTo>
                    <a:pt x="206595" y="602364"/>
                  </a:lnTo>
                  <a:lnTo>
                    <a:pt x="239445" y="631361"/>
                  </a:lnTo>
                  <a:lnTo>
                    <a:pt x="279181" y="654753"/>
                  </a:lnTo>
                  <a:lnTo>
                    <a:pt x="324308" y="672290"/>
                  </a:lnTo>
                  <a:lnTo>
                    <a:pt x="373330" y="683723"/>
                  </a:lnTo>
                  <a:lnTo>
                    <a:pt x="424751" y="688804"/>
                  </a:lnTo>
                  <a:lnTo>
                    <a:pt x="477075" y="687285"/>
                  </a:lnTo>
                  <a:lnTo>
                    <a:pt x="528807" y="678917"/>
                  </a:lnTo>
                  <a:lnTo>
                    <a:pt x="578451" y="663451"/>
                  </a:lnTo>
                  <a:lnTo>
                    <a:pt x="603978" y="684487"/>
                  </a:lnTo>
                  <a:lnTo>
                    <a:pt x="634363" y="702201"/>
                  </a:lnTo>
                  <a:lnTo>
                    <a:pt x="668891" y="716225"/>
                  </a:lnTo>
                  <a:lnTo>
                    <a:pt x="706848" y="726189"/>
                  </a:lnTo>
                  <a:lnTo>
                    <a:pt x="760654" y="732623"/>
                  </a:lnTo>
                  <a:lnTo>
                    <a:pt x="813556" y="730899"/>
                  </a:lnTo>
                  <a:lnTo>
                    <a:pt x="863779" y="721647"/>
                  </a:lnTo>
                  <a:lnTo>
                    <a:pt x="909547" y="705494"/>
                  </a:lnTo>
                  <a:lnTo>
                    <a:pt x="949086" y="683070"/>
                  </a:lnTo>
                  <a:lnTo>
                    <a:pt x="980621" y="655003"/>
                  </a:lnTo>
                  <a:lnTo>
                    <a:pt x="1002377" y="621922"/>
                  </a:lnTo>
                  <a:lnTo>
                    <a:pt x="1027033" y="630524"/>
                  </a:lnTo>
                  <a:lnTo>
                    <a:pt x="1053129" y="636828"/>
                  </a:lnTo>
                  <a:lnTo>
                    <a:pt x="1080297" y="640727"/>
                  </a:lnTo>
                  <a:lnTo>
                    <a:pt x="1108168" y="642115"/>
                  </a:lnTo>
                  <a:lnTo>
                    <a:pt x="1162209" y="637647"/>
                  </a:lnTo>
                  <a:lnTo>
                    <a:pt x="1210887" y="624452"/>
                  </a:lnTo>
                  <a:lnTo>
                    <a:pt x="1252249" y="603792"/>
                  </a:lnTo>
                  <a:lnTo>
                    <a:pt x="1284340" y="576931"/>
                  </a:lnTo>
                  <a:lnTo>
                    <a:pt x="1312892" y="509654"/>
                  </a:lnTo>
                  <a:lnTo>
                    <a:pt x="1342794" y="505548"/>
                  </a:lnTo>
                  <a:lnTo>
                    <a:pt x="1398742" y="490098"/>
                  </a:lnTo>
                  <a:lnTo>
                    <a:pt x="1469096" y="449170"/>
                  </a:lnTo>
                  <a:lnTo>
                    <a:pt x="1499535" y="413900"/>
                  </a:lnTo>
                  <a:lnTo>
                    <a:pt x="1515044" y="375208"/>
                  </a:lnTo>
                  <a:lnTo>
                    <a:pt x="1515207" y="335193"/>
                  </a:lnTo>
                  <a:lnTo>
                    <a:pt x="1499609" y="295954"/>
                  </a:lnTo>
                  <a:lnTo>
                    <a:pt x="1467832" y="259591"/>
                  </a:lnTo>
                  <a:lnTo>
                    <a:pt x="1471261" y="254257"/>
                  </a:lnTo>
                  <a:lnTo>
                    <a:pt x="1474182" y="248796"/>
                  </a:lnTo>
                  <a:lnTo>
                    <a:pt x="1476468" y="243335"/>
                  </a:lnTo>
                  <a:lnTo>
                    <a:pt x="1482805" y="204035"/>
                  </a:lnTo>
                  <a:lnTo>
                    <a:pt x="1470652" y="166740"/>
                  </a:lnTo>
                  <a:lnTo>
                    <a:pt x="1442187" y="133945"/>
                  </a:lnTo>
                  <a:lnTo>
                    <a:pt x="1399585" y="108142"/>
                  </a:lnTo>
                  <a:lnTo>
                    <a:pt x="1345023" y="91824"/>
                  </a:lnTo>
                  <a:lnTo>
                    <a:pt x="1337266" y="73172"/>
                  </a:lnTo>
                  <a:lnTo>
                    <a:pt x="1324877" y="55771"/>
                  </a:lnTo>
                  <a:lnTo>
                    <a:pt x="1308179" y="40014"/>
                  </a:lnTo>
                  <a:lnTo>
                    <a:pt x="1287492" y="26292"/>
                  </a:lnTo>
                  <a:lnTo>
                    <a:pt x="1240738" y="7754"/>
                  </a:lnTo>
                  <a:lnTo>
                    <a:pt x="1189371" y="0"/>
                  </a:lnTo>
                  <a:close/>
                </a:path>
              </a:pathLst>
            </a:custGeom>
            <a:solidFill>
              <a:srgbClr val="4471C4"/>
            </a:solidFill>
          </p:spPr>
          <p:txBody>
            <a:bodyPr wrap="square" lIns="0" tIns="0" rIns="0" bIns="0" rtlCol="0"/>
            <a:lstStyle/>
            <a:p>
              <a:endParaRPr/>
            </a:p>
          </p:txBody>
        </p:sp>
        <p:sp>
          <p:nvSpPr>
            <p:cNvPr id="12" name="object 12"/>
            <p:cNvSpPr/>
            <p:nvPr/>
          </p:nvSpPr>
          <p:spPr>
            <a:xfrm>
              <a:off x="3535713" y="2806950"/>
              <a:ext cx="1515745" cy="732790"/>
            </a:xfrm>
            <a:custGeom>
              <a:avLst/>
              <a:gdLst/>
              <a:ahLst/>
              <a:cxnLst/>
              <a:rect l="l" t="t" r="r" b="b"/>
              <a:pathLst>
                <a:path w="1515745" h="732789">
                  <a:moveTo>
                    <a:pt x="136872" y="241049"/>
                  </a:moveTo>
                  <a:lnTo>
                    <a:pt x="146681" y="170952"/>
                  </a:lnTo>
                  <a:lnTo>
                    <a:pt x="199892" y="112594"/>
                  </a:lnTo>
                  <a:lnTo>
                    <a:pt x="239734" y="90455"/>
                  </a:lnTo>
                  <a:lnTo>
                    <a:pt x="286781" y="74417"/>
                  </a:lnTo>
                  <a:lnTo>
                    <a:pt x="339818" y="65535"/>
                  </a:lnTo>
                  <a:lnTo>
                    <a:pt x="379265" y="64185"/>
                  </a:lnTo>
                  <a:lnTo>
                    <a:pt x="418224" y="67122"/>
                  </a:lnTo>
                  <a:lnTo>
                    <a:pt x="455922" y="74250"/>
                  </a:lnTo>
                  <a:lnTo>
                    <a:pt x="491583" y="85474"/>
                  </a:lnTo>
                  <a:lnTo>
                    <a:pt x="520836" y="58567"/>
                  </a:lnTo>
                  <a:lnTo>
                    <a:pt x="558474" y="38371"/>
                  </a:lnTo>
                  <a:lnTo>
                    <a:pt x="602089" y="25371"/>
                  </a:lnTo>
                  <a:lnTo>
                    <a:pt x="649270" y="20054"/>
                  </a:lnTo>
                  <a:lnTo>
                    <a:pt x="697608" y="22908"/>
                  </a:lnTo>
                  <a:lnTo>
                    <a:pt x="744694" y="34420"/>
                  </a:lnTo>
                  <a:lnTo>
                    <a:pt x="788255" y="55502"/>
                  </a:lnTo>
                  <a:lnTo>
                    <a:pt x="816831" y="29243"/>
                  </a:lnTo>
                  <a:lnTo>
                    <a:pt x="855045" y="10848"/>
                  </a:lnTo>
                  <a:lnTo>
                    <a:pt x="899519" y="1049"/>
                  </a:lnTo>
                  <a:lnTo>
                    <a:pt x="946877" y="577"/>
                  </a:lnTo>
                  <a:lnTo>
                    <a:pt x="993741" y="10163"/>
                  </a:lnTo>
                  <a:lnTo>
                    <a:pt x="1008933" y="15939"/>
                  </a:lnTo>
                  <a:lnTo>
                    <a:pt x="1022983" y="22751"/>
                  </a:lnTo>
                  <a:lnTo>
                    <a:pt x="1035746" y="30540"/>
                  </a:lnTo>
                  <a:lnTo>
                    <a:pt x="1047081" y="39246"/>
                  </a:lnTo>
                  <a:lnTo>
                    <a:pt x="1088591" y="15965"/>
                  </a:lnTo>
                  <a:lnTo>
                    <a:pt x="1137338" y="2810"/>
                  </a:lnTo>
                  <a:lnTo>
                    <a:pt x="1189371" y="0"/>
                  </a:lnTo>
                  <a:lnTo>
                    <a:pt x="1240738" y="7754"/>
                  </a:lnTo>
                  <a:lnTo>
                    <a:pt x="1287492" y="26292"/>
                  </a:lnTo>
                  <a:lnTo>
                    <a:pt x="1324877" y="55771"/>
                  </a:lnTo>
                  <a:lnTo>
                    <a:pt x="1345023" y="91824"/>
                  </a:lnTo>
                  <a:lnTo>
                    <a:pt x="1399585" y="108142"/>
                  </a:lnTo>
                  <a:lnTo>
                    <a:pt x="1442187" y="133945"/>
                  </a:lnTo>
                  <a:lnTo>
                    <a:pt x="1470652" y="166740"/>
                  </a:lnTo>
                  <a:lnTo>
                    <a:pt x="1482805" y="204035"/>
                  </a:lnTo>
                  <a:lnTo>
                    <a:pt x="1476468" y="243335"/>
                  </a:lnTo>
                  <a:lnTo>
                    <a:pt x="1474182" y="248796"/>
                  </a:lnTo>
                  <a:lnTo>
                    <a:pt x="1471261" y="254257"/>
                  </a:lnTo>
                  <a:lnTo>
                    <a:pt x="1467832" y="259591"/>
                  </a:lnTo>
                  <a:lnTo>
                    <a:pt x="1499609" y="295954"/>
                  </a:lnTo>
                  <a:lnTo>
                    <a:pt x="1515207" y="335193"/>
                  </a:lnTo>
                  <a:lnTo>
                    <a:pt x="1515044" y="375208"/>
                  </a:lnTo>
                  <a:lnTo>
                    <a:pt x="1499535" y="413900"/>
                  </a:lnTo>
                  <a:lnTo>
                    <a:pt x="1469096" y="449170"/>
                  </a:lnTo>
                  <a:lnTo>
                    <a:pt x="1424144" y="478920"/>
                  </a:lnTo>
                  <a:lnTo>
                    <a:pt x="1371518" y="499001"/>
                  </a:lnTo>
                  <a:lnTo>
                    <a:pt x="1312892" y="509654"/>
                  </a:lnTo>
                  <a:lnTo>
                    <a:pt x="1305206" y="545130"/>
                  </a:lnTo>
                  <a:lnTo>
                    <a:pt x="1252249" y="603792"/>
                  </a:lnTo>
                  <a:lnTo>
                    <a:pt x="1210887" y="624452"/>
                  </a:lnTo>
                  <a:lnTo>
                    <a:pt x="1162209" y="637647"/>
                  </a:lnTo>
                  <a:lnTo>
                    <a:pt x="1108168" y="642115"/>
                  </a:lnTo>
                  <a:lnTo>
                    <a:pt x="1080297" y="640727"/>
                  </a:lnTo>
                  <a:lnTo>
                    <a:pt x="1053129" y="636828"/>
                  </a:lnTo>
                  <a:lnTo>
                    <a:pt x="1027033" y="630524"/>
                  </a:lnTo>
                  <a:lnTo>
                    <a:pt x="1002377" y="621922"/>
                  </a:lnTo>
                  <a:lnTo>
                    <a:pt x="980621" y="655003"/>
                  </a:lnTo>
                  <a:lnTo>
                    <a:pt x="949086" y="683070"/>
                  </a:lnTo>
                  <a:lnTo>
                    <a:pt x="909547" y="705494"/>
                  </a:lnTo>
                  <a:lnTo>
                    <a:pt x="863779" y="721647"/>
                  </a:lnTo>
                  <a:lnTo>
                    <a:pt x="813556" y="730899"/>
                  </a:lnTo>
                  <a:lnTo>
                    <a:pt x="760654" y="732623"/>
                  </a:lnTo>
                  <a:lnTo>
                    <a:pt x="706848" y="726189"/>
                  </a:lnTo>
                  <a:lnTo>
                    <a:pt x="668891" y="716225"/>
                  </a:lnTo>
                  <a:lnTo>
                    <a:pt x="634363" y="702201"/>
                  </a:lnTo>
                  <a:lnTo>
                    <a:pt x="603978" y="684487"/>
                  </a:lnTo>
                  <a:lnTo>
                    <a:pt x="578451" y="663451"/>
                  </a:lnTo>
                  <a:lnTo>
                    <a:pt x="528807" y="678917"/>
                  </a:lnTo>
                  <a:lnTo>
                    <a:pt x="477075" y="687285"/>
                  </a:lnTo>
                  <a:lnTo>
                    <a:pt x="424751" y="688804"/>
                  </a:lnTo>
                  <a:lnTo>
                    <a:pt x="373330" y="683723"/>
                  </a:lnTo>
                  <a:lnTo>
                    <a:pt x="324308" y="672290"/>
                  </a:lnTo>
                  <a:lnTo>
                    <a:pt x="279181" y="654753"/>
                  </a:lnTo>
                  <a:lnTo>
                    <a:pt x="239445" y="631361"/>
                  </a:lnTo>
                  <a:lnTo>
                    <a:pt x="206595" y="602364"/>
                  </a:lnTo>
                  <a:lnTo>
                    <a:pt x="204690" y="600205"/>
                  </a:lnTo>
                  <a:lnTo>
                    <a:pt x="203674" y="599062"/>
                  </a:lnTo>
                  <a:lnTo>
                    <a:pt x="143121" y="595793"/>
                  </a:lnTo>
                  <a:lnTo>
                    <a:pt x="91009" y="578154"/>
                  </a:lnTo>
                  <a:lnTo>
                    <a:pt x="52780" y="548966"/>
                  </a:lnTo>
                  <a:lnTo>
                    <a:pt x="33875" y="511051"/>
                  </a:lnTo>
                  <a:lnTo>
                    <a:pt x="33647" y="489151"/>
                  </a:lnTo>
                  <a:lnTo>
                    <a:pt x="40526" y="467966"/>
                  </a:lnTo>
                  <a:lnTo>
                    <a:pt x="54145" y="448257"/>
                  </a:lnTo>
                  <a:lnTo>
                    <a:pt x="74134" y="430787"/>
                  </a:lnTo>
                  <a:lnTo>
                    <a:pt x="28991" y="404073"/>
                  </a:lnTo>
                  <a:lnTo>
                    <a:pt x="3696" y="369192"/>
                  </a:lnTo>
                  <a:lnTo>
                    <a:pt x="0" y="330595"/>
                  </a:lnTo>
                  <a:lnTo>
                    <a:pt x="19651" y="292738"/>
                  </a:lnTo>
                  <a:lnTo>
                    <a:pt x="41304" y="273749"/>
                  </a:lnTo>
                  <a:lnTo>
                    <a:pt x="68673" y="258844"/>
                  </a:lnTo>
                  <a:lnTo>
                    <a:pt x="100518" y="248536"/>
                  </a:lnTo>
                  <a:lnTo>
                    <a:pt x="135602" y="243335"/>
                  </a:lnTo>
                  <a:lnTo>
                    <a:pt x="136872" y="241049"/>
                  </a:lnTo>
                  <a:close/>
                </a:path>
                <a:path w="1515745" h="732789">
                  <a:moveTo>
                    <a:pt x="164685" y="441455"/>
                  </a:moveTo>
                  <a:lnTo>
                    <a:pt x="141489" y="441439"/>
                  </a:lnTo>
                  <a:lnTo>
                    <a:pt x="118663" y="439137"/>
                  </a:lnTo>
                  <a:lnTo>
                    <a:pt x="96623" y="434597"/>
                  </a:lnTo>
                  <a:lnTo>
                    <a:pt x="75785" y="427866"/>
                  </a:lnTo>
                </a:path>
                <a:path w="1515745" h="732789">
                  <a:moveTo>
                    <a:pt x="243171" y="589410"/>
                  </a:moveTo>
                  <a:lnTo>
                    <a:pt x="233721" y="591672"/>
                  </a:lnTo>
                  <a:lnTo>
                    <a:pt x="224057" y="593505"/>
                  </a:lnTo>
                  <a:lnTo>
                    <a:pt x="214203" y="594910"/>
                  </a:lnTo>
                  <a:lnTo>
                    <a:pt x="204182" y="595887"/>
                  </a:lnTo>
                </a:path>
                <a:path w="1515745" h="732789">
                  <a:moveTo>
                    <a:pt x="578324" y="660530"/>
                  </a:moveTo>
                  <a:lnTo>
                    <a:pt x="571583" y="653459"/>
                  </a:lnTo>
                  <a:lnTo>
                    <a:pt x="565449" y="646163"/>
                  </a:lnTo>
                  <a:lnTo>
                    <a:pt x="559911" y="638652"/>
                  </a:lnTo>
                  <a:lnTo>
                    <a:pt x="554956" y="630939"/>
                  </a:lnTo>
                </a:path>
                <a:path w="1515745" h="732789">
                  <a:moveTo>
                    <a:pt x="1011775" y="586870"/>
                  </a:moveTo>
                  <a:lnTo>
                    <a:pt x="1010469" y="595109"/>
                  </a:lnTo>
                  <a:lnTo>
                    <a:pt x="1008473" y="603253"/>
                  </a:lnTo>
                  <a:lnTo>
                    <a:pt x="1005810" y="611301"/>
                  </a:lnTo>
                  <a:lnTo>
                    <a:pt x="1002504" y="619255"/>
                  </a:lnTo>
                </a:path>
                <a:path w="1515745" h="732789">
                  <a:moveTo>
                    <a:pt x="1197957" y="386718"/>
                  </a:moveTo>
                  <a:lnTo>
                    <a:pt x="1245550" y="407879"/>
                  </a:lnTo>
                  <a:lnTo>
                    <a:pt x="1281618" y="436375"/>
                  </a:lnTo>
                  <a:lnTo>
                    <a:pt x="1304399" y="470299"/>
                  </a:lnTo>
                  <a:lnTo>
                    <a:pt x="1312130" y="507749"/>
                  </a:lnTo>
                </a:path>
                <a:path w="1515745" h="732789">
                  <a:moveTo>
                    <a:pt x="1467070" y="257686"/>
                  </a:moveTo>
                  <a:lnTo>
                    <a:pt x="1457471" y="270451"/>
                  </a:lnTo>
                  <a:lnTo>
                    <a:pt x="1445718" y="282371"/>
                  </a:lnTo>
                  <a:lnTo>
                    <a:pt x="1431940" y="293315"/>
                  </a:lnTo>
                  <a:lnTo>
                    <a:pt x="1416270" y="303152"/>
                  </a:lnTo>
                </a:path>
                <a:path w="1515745" h="732789">
                  <a:moveTo>
                    <a:pt x="1345150" y="89284"/>
                  </a:moveTo>
                  <a:lnTo>
                    <a:pt x="1347182" y="96396"/>
                  </a:lnTo>
                  <a:lnTo>
                    <a:pt x="1348071" y="103508"/>
                  </a:lnTo>
                  <a:lnTo>
                    <a:pt x="1347817" y="110747"/>
                  </a:lnTo>
                </a:path>
                <a:path w="1515745" h="732789">
                  <a:moveTo>
                    <a:pt x="1020665" y="64265"/>
                  </a:moveTo>
                  <a:lnTo>
                    <a:pt x="1026019" y="56980"/>
                  </a:lnTo>
                  <a:lnTo>
                    <a:pt x="1032158" y="49993"/>
                  </a:lnTo>
                  <a:lnTo>
                    <a:pt x="1039060" y="43316"/>
                  </a:lnTo>
                  <a:lnTo>
                    <a:pt x="1046700" y="36960"/>
                  </a:lnTo>
                </a:path>
                <a:path w="1515745" h="732789">
                  <a:moveTo>
                    <a:pt x="777206" y="77346"/>
                  </a:moveTo>
                  <a:lnTo>
                    <a:pt x="779492" y="71226"/>
                  </a:lnTo>
                  <a:lnTo>
                    <a:pt x="782349" y="65249"/>
                  </a:lnTo>
                  <a:lnTo>
                    <a:pt x="785778" y="59415"/>
                  </a:lnTo>
                  <a:lnTo>
                    <a:pt x="789779" y="53724"/>
                  </a:lnTo>
                </a:path>
                <a:path w="1515745" h="732789">
                  <a:moveTo>
                    <a:pt x="491329" y="85347"/>
                  </a:moveTo>
                  <a:lnTo>
                    <a:pt x="503545" y="90347"/>
                  </a:lnTo>
                  <a:lnTo>
                    <a:pt x="515237" y="95824"/>
                  </a:lnTo>
                  <a:lnTo>
                    <a:pt x="526405" y="101777"/>
                  </a:lnTo>
                  <a:lnTo>
                    <a:pt x="537049" y="108207"/>
                  </a:lnTo>
                </a:path>
                <a:path w="1515745" h="732789">
                  <a:moveTo>
                    <a:pt x="144873" y="265179"/>
                  </a:moveTo>
                  <a:lnTo>
                    <a:pt x="142301" y="259229"/>
                  </a:lnTo>
                  <a:lnTo>
                    <a:pt x="140110" y="253209"/>
                  </a:lnTo>
                  <a:lnTo>
                    <a:pt x="138301" y="247141"/>
                  </a:lnTo>
                  <a:lnTo>
                    <a:pt x="136872" y="241049"/>
                  </a:lnTo>
                </a:path>
              </a:pathLst>
            </a:custGeom>
            <a:ln w="12700">
              <a:solidFill>
                <a:srgbClr val="2E528F"/>
              </a:solidFill>
            </a:ln>
          </p:spPr>
          <p:txBody>
            <a:bodyPr wrap="square" lIns="0" tIns="0" rIns="0" bIns="0" rtlCol="0"/>
            <a:lstStyle/>
            <a:p>
              <a:endParaRPr/>
            </a:p>
          </p:txBody>
        </p:sp>
      </p:grpSp>
      <p:sp>
        <p:nvSpPr>
          <p:cNvPr id="13" name="object 13"/>
          <p:cNvSpPr txBox="1"/>
          <p:nvPr/>
        </p:nvSpPr>
        <p:spPr>
          <a:xfrm>
            <a:off x="4040885" y="2989326"/>
            <a:ext cx="40068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FFFFFF"/>
                </a:solidFill>
                <a:latin typeface="Calibri"/>
                <a:cs typeface="Calibri"/>
              </a:rPr>
              <a:t>stall</a:t>
            </a:r>
            <a:endParaRPr sz="1800">
              <a:latin typeface="Calibri"/>
              <a:cs typeface="Calibri"/>
            </a:endParaRPr>
          </a:p>
        </p:txBody>
      </p:sp>
      <p:sp>
        <p:nvSpPr>
          <p:cNvPr id="14" name="object 14"/>
          <p:cNvSpPr txBox="1"/>
          <p:nvPr/>
        </p:nvSpPr>
        <p:spPr>
          <a:xfrm>
            <a:off x="3532123" y="4772914"/>
            <a:ext cx="375221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1</a:t>
            </a:r>
            <a:r>
              <a:rPr sz="2400" b="1" spc="-25" dirty="0">
                <a:latin typeface="Calibri"/>
                <a:cs typeface="Calibri"/>
              </a:rPr>
              <a:t> </a:t>
            </a:r>
            <a:r>
              <a:rPr sz="2400" b="1" dirty="0">
                <a:latin typeface="Calibri"/>
                <a:cs typeface="Calibri"/>
              </a:rPr>
              <a:t>pipeline</a:t>
            </a:r>
            <a:r>
              <a:rPr sz="2400" b="1" spc="-20" dirty="0">
                <a:latin typeface="Calibri"/>
                <a:cs typeface="Calibri"/>
              </a:rPr>
              <a:t> </a:t>
            </a:r>
            <a:r>
              <a:rPr sz="2400" b="1" dirty="0">
                <a:latin typeface="Calibri"/>
                <a:cs typeface="Calibri"/>
              </a:rPr>
              <a:t>bubble</a:t>
            </a:r>
            <a:r>
              <a:rPr sz="2400" b="1" spc="-10" dirty="0">
                <a:latin typeface="Calibri"/>
                <a:cs typeface="Calibri"/>
              </a:rPr>
              <a:t> </a:t>
            </a:r>
            <a:r>
              <a:rPr sz="2400" b="1" dirty="0">
                <a:latin typeface="Calibri"/>
                <a:cs typeface="Calibri"/>
              </a:rPr>
              <a:t>per</a:t>
            </a:r>
            <a:r>
              <a:rPr sz="2400" b="1" spc="-15" dirty="0">
                <a:latin typeface="Calibri"/>
                <a:cs typeface="Calibri"/>
              </a:rPr>
              <a:t> </a:t>
            </a:r>
            <a:r>
              <a:rPr sz="2400" b="1" spc="-10" dirty="0">
                <a:latin typeface="Calibri"/>
                <a:cs typeface="Calibri"/>
              </a:rPr>
              <a:t>branch!</a:t>
            </a:r>
            <a:endParaRPr sz="2400">
              <a:latin typeface="Calibri"/>
              <a:cs typeface="Calibri"/>
            </a:endParaRPr>
          </a:p>
        </p:txBody>
      </p:sp>
      <p:sp>
        <p:nvSpPr>
          <p:cNvPr id="15" name="object 15"/>
          <p:cNvSpPr txBox="1"/>
          <p:nvPr/>
        </p:nvSpPr>
        <p:spPr>
          <a:xfrm>
            <a:off x="1521967" y="3173729"/>
            <a:ext cx="16637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sub</a:t>
            </a:r>
            <a:r>
              <a:rPr sz="1800" spc="-30" dirty="0">
                <a:latin typeface="Courier New"/>
                <a:cs typeface="Courier New"/>
              </a:rPr>
              <a:t> </a:t>
            </a:r>
            <a:r>
              <a:rPr sz="1800" dirty="0">
                <a:latin typeface="Courier New"/>
                <a:cs typeface="Courier New"/>
              </a:rPr>
              <a:t>x6</a:t>
            </a:r>
            <a:r>
              <a:rPr sz="1800" spc="-20" dirty="0">
                <a:latin typeface="Courier New"/>
                <a:cs typeface="Courier New"/>
              </a:rPr>
              <a:t> </a:t>
            </a:r>
            <a:r>
              <a:rPr sz="1800" dirty="0">
                <a:latin typeface="Courier New"/>
                <a:cs typeface="Courier New"/>
              </a:rPr>
              <a:t>x5</a:t>
            </a:r>
            <a:r>
              <a:rPr sz="1800" spc="-25" dirty="0">
                <a:latin typeface="Courier New"/>
                <a:cs typeface="Courier New"/>
              </a:rPr>
              <a:t> x4</a:t>
            </a:r>
            <a:endParaRPr sz="1800">
              <a:latin typeface="Courier New"/>
              <a:cs typeface="Courier New"/>
            </a:endParaRPr>
          </a:p>
        </p:txBody>
      </p:sp>
      <p:sp>
        <p:nvSpPr>
          <p:cNvPr id="16" name="object 16"/>
          <p:cNvSpPr txBox="1">
            <a:spLocks noGrp="1"/>
          </p:cNvSpPr>
          <p:nvPr>
            <p:ph type="title"/>
          </p:nvPr>
        </p:nvSpPr>
        <p:spPr>
          <a:prstGeom prst="rect">
            <a:avLst/>
          </a:prstGeom>
        </p:spPr>
        <p:txBody>
          <a:bodyPr vert="horz" wrap="square" lIns="0" tIns="62357" rIns="0" bIns="0" rtlCol="0">
            <a:spAutoFit/>
          </a:bodyPr>
          <a:lstStyle/>
          <a:p>
            <a:pPr marL="12700">
              <a:lnSpc>
                <a:spcPct val="100000"/>
              </a:lnSpc>
              <a:spcBef>
                <a:spcPts val="105"/>
              </a:spcBef>
            </a:pPr>
            <a:r>
              <a:rPr dirty="0"/>
              <a:t>Example:</a:t>
            </a:r>
            <a:r>
              <a:rPr spc="-95" dirty="0"/>
              <a:t> </a:t>
            </a:r>
            <a:r>
              <a:rPr dirty="0"/>
              <a:t>Pipelined</a:t>
            </a:r>
            <a:r>
              <a:rPr spc="-75" dirty="0"/>
              <a:t> </a:t>
            </a:r>
            <a:r>
              <a:rPr dirty="0"/>
              <a:t>Execution</a:t>
            </a:r>
            <a:r>
              <a:rPr spc="-75" dirty="0"/>
              <a:t> </a:t>
            </a:r>
            <a:r>
              <a:rPr dirty="0"/>
              <a:t>w/</a:t>
            </a:r>
            <a:r>
              <a:rPr spc="-80" dirty="0"/>
              <a:t> </a:t>
            </a:r>
            <a:r>
              <a:rPr dirty="0"/>
              <a:t>Early</a:t>
            </a:r>
            <a:r>
              <a:rPr spc="-70" dirty="0"/>
              <a:t> </a:t>
            </a:r>
            <a:r>
              <a:rPr spc="-10" dirty="0"/>
              <a:t>Resolution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p:nvPr/>
        </p:nvSpPr>
        <p:spPr>
          <a:xfrm>
            <a:off x="5196332" y="3101466"/>
            <a:ext cx="23463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beq</a:t>
            </a:r>
            <a:r>
              <a:rPr sz="1800" spc="-35" dirty="0">
                <a:latin typeface="Courier New"/>
                <a:cs typeface="Courier New"/>
              </a:rPr>
              <a:t> </a:t>
            </a:r>
            <a:r>
              <a:rPr sz="1800" dirty="0">
                <a:latin typeface="Courier New"/>
                <a:cs typeface="Courier New"/>
              </a:rPr>
              <a:t>x16</a:t>
            </a:r>
            <a:r>
              <a:rPr sz="1800" spc="-30" dirty="0">
                <a:latin typeface="Courier New"/>
                <a:cs typeface="Courier New"/>
              </a:rPr>
              <a:t> </a:t>
            </a:r>
            <a:r>
              <a:rPr sz="1800" dirty="0">
                <a:latin typeface="Courier New"/>
                <a:cs typeface="Courier New"/>
              </a:rPr>
              <a:t>x12</a:t>
            </a:r>
            <a:r>
              <a:rPr sz="1800" spc="-30" dirty="0">
                <a:latin typeface="Courier New"/>
                <a:cs typeface="Courier New"/>
              </a:rPr>
              <a:t> </a:t>
            </a:r>
            <a:r>
              <a:rPr sz="1800" spc="-20" dirty="0">
                <a:latin typeface="Courier New"/>
                <a:cs typeface="Courier New"/>
              </a:rPr>
              <a:t>PC+12</a:t>
            </a:r>
            <a:endParaRPr sz="1800">
              <a:latin typeface="Courier New"/>
              <a:cs typeface="Courier New"/>
            </a:endParaRPr>
          </a:p>
        </p:txBody>
      </p:sp>
      <p:grpSp>
        <p:nvGrpSpPr>
          <p:cNvPr id="10" name="object 10"/>
          <p:cNvGrpSpPr/>
          <p:nvPr/>
        </p:nvGrpSpPr>
        <p:grpSpPr>
          <a:xfrm>
            <a:off x="3529363" y="2800600"/>
            <a:ext cx="1528445" cy="745490"/>
            <a:chOff x="3529363" y="2800600"/>
            <a:chExt cx="1528445" cy="745490"/>
          </a:xfrm>
        </p:grpSpPr>
        <p:sp>
          <p:nvSpPr>
            <p:cNvPr id="11" name="object 11"/>
            <p:cNvSpPr/>
            <p:nvPr/>
          </p:nvSpPr>
          <p:spPr>
            <a:xfrm>
              <a:off x="3535713" y="2806950"/>
              <a:ext cx="1515745" cy="732790"/>
            </a:xfrm>
            <a:custGeom>
              <a:avLst/>
              <a:gdLst/>
              <a:ahLst/>
              <a:cxnLst/>
              <a:rect l="l" t="t" r="r" b="b"/>
              <a:pathLst>
                <a:path w="1515745" h="732789">
                  <a:moveTo>
                    <a:pt x="1189371" y="0"/>
                  </a:moveTo>
                  <a:lnTo>
                    <a:pt x="1137338" y="2810"/>
                  </a:lnTo>
                  <a:lnTo>
                    <a:pt x="1088591" y="15965"/>
                  </a:lnTo>
                  <a:lnTo>
                    <a:pt x="1047081" y="39246"/>
                  </a:lnTo>
                  <a:lnTo>
                    <a:pt x="1035746" y="30540"/>
                  </a:lnTo>
                  <a:lnTo>
                    <a:pt x="1022983" y="22751"/>
                  </a:lnTo>
                  <a:lnTo>
                    <a:pt x="1008933" y="15939"/>
                  </a:lnTo>
                  <a:lnTo>
                    <a:pt x="993741" y="10163"/>
                  </a:lnTo>
                  <a:lnTo>
                    <a:pt x="946877" y="577"/>
                  </a:lnTo>
                  <a:lnTo>
                    <a:pt x="899519" y="1049"/>
                  </a:lnTo>
                  <a:lnTo>
                    <a:pt x="855045" y="10848"/>
                  </a:lnTo>
                  <a:lnTo>
                    <a:pt x="816831" y="29243"/>
                  </a:lnTo>
                  <a:lnTo>
                    <a:pt x="788255" y="55502"/>
                  </a:lnTo>
                  <a:lnTo>
                    <a:pt x="778234" y="49457"/>
                  </a:lnTo>
                  <a:lnTo>
                    <a:pt x="697608" y="22908"/>
                  </a:lnTo>
                  <a:lnTo>
                    <a:pt x="649270" y="20054"/>
                  </a:lnTo>
                  <a:lnTo>
                    <a:pt x="602089" y="25371"/>
                  </a:lnTo>
                  <a:lnTo>
                    <a:pt x="558474" y="38371"/>
                  </a:lnTo>
                  <a:lnTo>
                    <a:pt x="520836" y="58567"/>
                  </a:lnTo>
                  <a:lnTo>
                    <a:pt x="491583" y="85474"/>
                  </a:lnTo>
                  <a:lnTo>
                    <a:pt x="455922" y="74250"/>
                  </a:lnTo>
                  <a:lnTo>
                    <a:pt x="418224" y="67122"/>
                  </a:lnTo>
                  <a:lnTo>
                    <a:pt x="379265" y="64185"/>
                  </a:lnTo>
                  <a:lnTo>
                    <a:pt x="339818" y="65535"/>
                  </a:lnTo>
                  <a:lnTo>
                    <a:pt x="286781" y="74417"/>
                  </a:lnTo>
                  <a:lnTo>
                    <a:pt x="239734" y="90455"/>
                  </a:lnTo>
                  <a:lnTo>
                    <a:pt x="199892" y="112594"/>
                  </a:lnTo>
                  <a:lnTo>
                    <a:pt x="168469" y="139778"/>
                  </a:lnTo>
                  <a:lnTo>
                    <a:pt x="135744" y="205061"/>
                  </a:lnTo>
                  <a:lnTo>
                    <a:pt x="136872" y="241049"/>
                  </a:lnTo>
                  <a:lnTo>
                    <a:pt x="135602" y="243335"/>
                  </a:lnTo>
                  <a:lnTo>
                    <a:pt x="68673" y="258844"/>
                  </a:lnTo>
                  <a:lnTo>
                    <a:pt x="19651" y="292738"/>
                  </a:lnTo>
                  <a:lnTo>
                    <a:pt x="0" y="330595"/>
                  </a:lnTo>
                  <a:lnTo>
                    <a:pt x="3696" y="369192"/>
                  </a:lnTo>
                  <a:lnTo>
                    <a:pt x="28991" y="404073"/>
                  </a:lnTo>
                  <a:lnTo>
                    <a:pt x="74134" y="430787"/>
                  </a:lnTo>
                  <a:lnTo>
                    <a:pt x="54145" y="448257"/>
                  </a:lnTo>
                  <a:lnTo>
                    <a:pt x="40526" y="467966"/>
                  </a:lnTo>
                  <a:lnTo>
                    <a:pt x="33647" y="489151"/>
                  </a:lnTo>
                  <a:lnTo>
                    <a:pt x="33875" y="511051"/>
                  </a:lnTo>
                  <a:lnTo>
                    <a:pt x="52780" y="548966"/>
                  </a:lnTo>
                  <a:lnTo>
                    <a:pt x="91009" y="578154"/>
                  </a:lnTo>
                  <a:lnTo>
                    <a:pt x="143121" y="595793"/>
                  </a:lnTo>
                  <a:lnTo>
                    <a:pt x="203674" y="599062"/>
                  </a:lnTo>
                  <a:lnTo>
                    <a:pt x="206595" y="602364"/>
                  </a:lnTo>
                  <a:lnTo>
                    <a:pt x="239445" y="631361"/>
                  </a:lnTo>
                  <a:lnTo>
                    <a:pt x="279181" y="654753"/>
                  </a:lnTo>
                  <a:lnTo>
                    <a:pt x="324308" y="672290"/>
                  </a:lnTo>
                  <a:lnTo>
                    <a:pt x="373330" y="683723"/>
                  </a:lnTo>
                  <a:lnTo>
                    <a:pt x="424751" y="688804"/>
                  </a:lnTo>
                  <a:lnTo>
                    <a:pt x="477075" y="687285"/>
                  </a:lnTo>
                  <a:lnTo>
                    <a:pt x="528807" y="678917"/>
                  </a:lnTo>
                  <a:lnTo>
                    <a:pt x="578451" y="663451"/>
                  </a:lnTo>
                  <a:lnTo>
                    <a:pt x="603978" y="684487"/>
                  </a:lnTo>
                  <a:lnTo>
                    <a:pt x="634363" y="702201"/>
                  </a:lnTo>
                  <a:lnTo>
                    <a:pt x="668891" y="716225"/>
                  </a:lnTo>
                  <a:lnTo>
                    <a:pt x="706848" y="726189"/>
                  </a:lnTo>
                  <a:lnTo>
                    <a:pt x="760654" y="732623"/>
                  </a:lnTo>
                  <a:lnTo>
                    <a:pt x="813556" y="730899"/>
                  </a:lnTo>
                  <a:lnTo>
                    <a:pt x="863779" y="721647"/>
                  </a:lnTo>
                  <a:lnTo>
                    <a:pt x="909547" y="705494"/>
                  </a:lnTo>
                  <a:lnTo>
                    <a:pt x="949086" y="683070"/>
                  </a:lnTo>
                  <a:lnTo>
                    <a:pt x="980621" y="655003"/>
                  </a:lnTo>
                  <a:lnTo>
                    <a:pt x="1002377" y="621922"/>
                  </a:lnTo>
                  <a:lnTo>
                    <a:pt x="1027033" y="630524"/>
                  </a:lnTo>
                  <a:lnTo>
                    <a:pt x="1053129" y="636828"/>
                  </a:lnTo>
                  <a:lnTo>
                    <a:pt x="1080297" y="640727"/>
                  </a:lnTo>
                  <a:lnTo>
                    <a:pt x="1108168" y="642115"/>
                  </a:lnTo>
                  <a:lnTo>
                    <a:pt x="1162209" y="637647"/>
                  </a:lnTo>
                  <a:lnTo>
                    <a:pt x="1210887" y="624452"/>
                  </a:lnTo>
                  <a:lnTo>
                    <a:pt x="1252249" y="603792"/>
                  </a:lnTo>
                  <a:lnTo>
                    <a:pt x="1284340" y="576931"/>
                  </a:lnTo>
                  <a:lnTo>
                    <a:pt x="1312892" y="509654"/>
                  </a:lnTo>
                  <a:lnTo>
                    <a:pt x="1342794" y="505548"/>
                  </a:lnTo>
                  <a:lnTo>
                    <a:pt x="1398742" y="490098"/>
                  </a:lnTo>
                  <a:lnTo>
                    <a:pt x="1469096" y="449170"/>
                  </a:lnTo>
                  <a:lnTo>
                    <a:pt x="1499535" y="413900"/>
                  </a:lnTo>
                  <a:lnTo>
                    <a:pt x="1515044" y="375208"/>
                  </a:lnTo>
                  <a:lnTo>
                    <a:pt x="1515207" y="335193"/>
                  </a:lnTo>
                  <a:lnTo>
                    <a:pt x="1499609" y="295954"/>
                  </a:lnTo>
                  <a:lnTo>
                    <a:pt x="1467832" y="259591"/>
                  </a:lnTo>
                  <a:lnTo>
                    <a:pt x="1471261" y="254257"/>
                  </a:lnTo>
                  <a:lnTo>
                    <a:pt x="1474182" y="248796"/>
                  </a:lnTo>
                  <a:lnTo>
                    <a:pt x="1476468" y="243335"/>
                  </a:lnTo>
                  <a:lnTo>
                    <a:pt x="1482805" y="204035"/>
                  </a:lnTo>
                  <a:lnTo>
                    <a:pt x="1470652" y="166740"/>
                  </a:lnTo>
                  <a:lnTo>
                    <a:pt x="1442187" y="133945"/>
                  </a:lnTo>
                  <a:lnTo>
                    <a:pt x="1399585" y="108142"/>
                  </a:lnTo>
                  <a:lnTo>
                    <a:pt x="1345023" y="91824"/>
                  </a:lnTo>
                  <a:lnTo>
                    <a:pt x="1337266" y="73172"/>
                  </a:lnTo>
                  <a:lnTo>
                    <a:pt x="1324877" y="55771"/>
                  </a:lnTo>
                  <a:lnTo>
                    <a:pt x="1308179" y="40014"/>
                  </a:lnTo>
                  <a:lnTo>
                    <a:pt x="1287492" y="26292"/>
                  </a:lnTo>
                  <a:lnTo>
                    <a:pt x="1240738" y="7754"/>
                  </a:lnTo>
                  <a:lnTo>
                    <a:pt x="1189371" y="0"/>
                  </a:lnTo>
                  <a:close/>
                </a:path>
              </a:pathLst>
            </a:custGeom>
            <a:solidFill>
              <a:srgbClr val="4471C4"/>
            </a:solidFill>
          </p:spPr>
          <p:txBody>
            <a:bodyPr wrap="square" lIns="0" tIns="0" rIns="0" bIns="0" rtlCol="0"/>
            <a:lstStyle/>
            <a:p>
              <a:endParaRPr/>
            </a:p>
          </p:txBody>
        </p:sp>
        <p:sp>
          <p:nvSpPr>
            <p:cNvPr id="12" name="object 12"/>
            <p:cNvSpPr/>
            <p:nvPr/>
          </p:nvSpPr>
          <p:spPr>
            <a:xfrm>
              <a:off x="3535713" y="2806950"/>
              <a:ext cx="1515745" cy="732790"/>
            </a:xfrm>
            <a:custGeom>
              <a:avLst/>
              <a:gdLst/>
              <a:ahLst/>
              <a:cxnLst/>
              <a:rect l="l" t="t" r="r" b="b"/>
              <a:pathLst>
                <a:path w="1515745" h="732789">
                  <a:moveTo>
                    <a:pt x="136872" y="241049"/>
                  </a:moveTo>
                  <a:lnTo>
                    <a:pt x="146681" y="170952"/>
                  </a:lnTo>
                  <a:lnTo>
                    <a:pt x="199892" y="112594"/>
                  </a:lnTo>
                  <a:lnTo>
                    <a:pt x="239734" y="90455"/>
                  </a:lnTo>
                  <a:lnTo>
                    <a:pt x="286781" y="74417"/>
                  </a:lnTo>
                  <a:lnTo>
                    <a:pt x="339818" y="65535"/>
                  </a:lnTo>
                  <a:lnTo>
                    <a:pt x="379265" y="64185"/>
                  </a:lnTo>
                  <a:lnTo>
                    <a:pt x="418224" y="67122"/>
                  </a:lnTo>
                  <a:lnTo>
                    <a:pt x="455922" y="74250"/>
                  </a:lnTo>
                  <a:lnTo>
                    <a:pt x="491583" y="85474"/>
                  </a:lnTo>
                  <a:lnTo>
                    <a:pt x="520836" y="58567"/>
                  </a:lnTo>
                  <a:lnTo>
                    <a:pt x="558474" y="38371"/>
                  </a:lnTo>
                  <a:lnTo>
                    <a:pt x="602089" y="25371"/>
                  </a:lnTo>
                  <a:lnTo>
                    <a:pt x="649270" y="20054"/>
                  </a:lnTo>
                  <a:lnTo>
                    <a:pt x="697608" y="22908"/>
                  </a:lnTo>
                  <a:lnTo>
                    <a:pt x="744694" y="34420"/>
                  </a:lnTo>
                  <a:lnTo>
                    <a:pt x="788255" y="55502"/>
                  </a:lnTo>
                  <a:lnTo>
                    <a:pt x="816831" y="29243"/>
                  </a:lnTo>
                  <a:lnTo>
                    <a:pt x="855045" y="10848"/>
                  </a:lnTo>
                  <a:lnTo>
                    <a:pt x="899519" y="1049"/>
                  </a:lnTo>
                  <a:lnTo>
                    <a:pt x="946877" y="577"/>
                  </a:lnTo>
                  <a:lnTo>
                    <a:pt x="993741" y="10163"/>
                  </a:lnTo>
                  <a:lnTo>
                    <a:pt x="1008933" y="15939"/>
                  </a:lnTo>
                  <a:lnTo>
                    <a:pt x="1022983" y="22751"/>
                  </a:lnTo>
                  <a:lnTo>
                    <a:pt x="1035746" y="30540"/>
                  </a:lnTo>
                  <a:lnTo>
                    <a:pt x="1047081" y="39246"/>
                  </a:lnTo>
                  <a:lnTo>
                    <a:pt x="1088591" y="15965"/>
                  </a:lnTo>
                  <a:lnTo>
                    <a:pt x="1137338" y="2810"/>
                  </a:lnTo>
                  <a:lnTo>
                    <a:pt x="1189371" y="0"/>
                  </a:lnTo>
                  <a:lnTo>
                    <a:pt x="1240738" y="7754"/>
                  </a:lnTo>
                  <a:lnTo>
                    <a:pt x="1287492" y="26292"/>
                  </a:lnTo>
                  <a:lnTo>
                    <a:pt x="1324877" y="55771"/>
                  </a:lnTo>
                  <a:lnTo>
                    <a:pt x="1345023" y="91824"/>
                  </a:lnTo>
                  <a:lnTo>
                    <a:pt x="1399585" y="108142"/>
                  </a:lnTo>
                  <a:lnTo>
                    <a:pt x="1442187" y="133945"/>
                  </a:lnTo>
                  <a:lnTo>
                    <a:pt x="1470652" y="166740"/>
                  </a:lnTo>
                  <a:lnTo>
                    <a:pt x="1482805" y="204035"/>
                  </a:lnTo>
                  <a:lnTo>
                    <a:pt x="1476468" y="243335"/>
                  </a:lnTo>
                  <a:lnTo>
                    <a:pt x="1474182" y="248796"/>
                  </a:lnTo>
                  <a:lnTo>
                    <a:pt x="1471261" y="254257"/>
                  </a:lnTo>
                  <a:lnTo>
                    <a:pt x="1467832" y="259591"/>
                  </a:lnTo>
                  <a:lnTo>
                    <a:pt x="1499609" y="295954"/>
                  </a:lnTo>
                  <a:lnTo>
                    <a:pt x="1515207" y="335193"/>
                  </a:lnTo>
                  <a:lnTo>
                    <a:pt x="1515044" y="375208"/>
                  </a:lnTo>
                  <a:lnTo>
                    <a:pt x="1499535" y="413900"/>
                  </a:lnTo>
                  <a:lnTo>
                    <a:pt x="1469096" y="449170"/>
                  </a:lnTo>
                  <a:lnTo>
                    <a:pt x="1424144" y="478920"/>
                  </a:lnTo>
                  <a:lnTo>
                    <a:pt x="1371518" y="499001"/>
                  </a:lnTo>
                  <a:lnTo>
                    <a:pt x="1312892" y="509654"/>
                  </a:lnTo>
                  <a:lnTo>
                    <a:pt x="1305206" y="545130"/>
                  </a:lnTo>
                  <a:lnTo>
                    <a:pt x="1252249" y="603792"/>
                  </a:lnTo>
                  <a:lnTo>
                    <a:pt x="1210887" y="624452"/>
                  </a:lnTo>
                  <a:lnTo>
                    <a:pt x="1162209" y="637647"/>
                  </a:lnTo>
                  <a:lnTo>
                    <a:pt x="1108168" y="642115"/>
                  </a:lnTo>
                  <a:lnTo>
                    <a:pt x="1080297" y="640727"/>
                  </a:lnTo>
                  <a:lnTo>
                    <a:pt x="1053129" y="636828"/>
                  </a:lnTo>
                  <a:lnTo>
                    <a:pt x="1027033" y="630524"/>
                  </a:lnTo>
                  <a:lnTo>
                    <a:pt x="1002377" y="621922"/>
                  </a:lnTo>
                  <a:lnTo>
                    <a:pt x="980621" y="655003"/>
                  </a:lnTo>
                  <a:lnTo>
                    <a:pt x="949086" y="683070"/>
                  </a:lnTo>
                  <a:lnTo>
                    <a:pt x="909547" y="705494"/>
                  </a:lnTo>
                  <a:lnTo>
                    <a:pt x="863779" y="721647"/>
                  </a:lnTo>
                  <a:lnTo>
                    <a:pt x="813556" y="730899"/>
                  </a:lnTo>
                  <a:lnTo>
                    <a:pt x="760654" y="732623"/>
                  </a:lnTo>
                  <a:lnTo>
                    <a:pt x="706848" y="726189"/>
                  </a:lnTo>
                  <a:lnTo>
                    <a:pt x="668891" y="716225"/>
                  </a:lnTo>
                  <a:lnTo>
                    <a:pt x="634363" y="702201"/>
                  </a:lnTo>
                  <a:lnTo>
                    <a:pt x="603978" y="684487"/>
                  </a:lnTo>
                  <a:lnTo>
                    <a:pt x="578451" y="663451"/>
                  </a:lnTo>
                  <a:lnTo>
                    <a:pt x="528807" y="678917"/>
                  </a:lnTo>
                  <a:lnTo>
                    <a:pt x="477075" y="687285"/>
                  </a:lnTo>
                  <a:lnTo>
                    <a:pt x="424751" y="688804"/>
                  </a:lnTo>
                  <a:lnTo>
                    <a:pt x="373330" y="683723"/>
                  </a:lnTo>
                  <a:lnTo>
                    <a:pt x="324308" y="672290"/>
                  </a:lnTo>
                  <a:lnTo>
                    <a:pt x="279181" y="654753"/>
                  </a:lnTo>
                  <a:lnTo>
                    <a:pt x="239445" y="631361"/>
                  </a:lnTo>
                  <a:lnTo>
                    <a:pt x="206595" y="602364"/>
                  </a:lnTo>
                  <a:lnTo>
                    <a:pt x="204690" y="600205"/>
                  </a:lnTo>
                  <a:lnTo>
                    <a:pt x="203674" y="599062"/>
                  </a:lnTo>
                  <a:lnTo>
                    <a:pt x="143121" y="595793"/>
                  </a:lnTo>
                  <a:lnTo>
                    <a:pt x="91009" y="578154"/>
                  </a:lnTo>
                  <a:lnTo>
                    <a:pt x="52780" y="548966"/>
                  </a:lnTo>
                  <a:lnTo>
                    <a:pt x="33875" y="511051"/>
                  </a:lnTo>
                  <a:lnTo>
                    <a:pt x="33647" y="489151"/>
                  </a:lnTo>
                  <a:lnTo>
                    <a:pt x="40526" y="467966"/>
                  </a:lnTo>
                  <a:lnTo>
                    <a:pt x="54145" y="448257"/>
                  </a:lnTo>
                  <a:lnTo>
                    <a:pt x="74134" y="430787"/>
                  </a:lnTo>
                  <a:lnTo>
                    <a:pt x="28991" y="404073"/>
                  </a:lnTo>
                  <a:lnTo>
                    <a:pt x="3696" y="369192"/>
                  </a:lnTo>
                  <a:lnTo>
                    <a:pt x="0" y="330595"/>
                  </a:lnTo>
                  <a:lnTo>
                    <a:pt x="19651" y="292738"/>
                  </a:lnTo>
                  <a:lnTo>
                    <a:pt x="41304" y="273749"/>
                  </a:lnTo>
                  <a:lnTo>
                    <a:pt x="68673" y="258844"/>
                  </a:lnTo>
                  <a:lnTo>
                    <a:pt x="100518" y="248536"/>
                  </a:lnTo>
                  <a:lnTo>
                    <a:pt x="135602" y="243335"/>
                  </a:lnTo>
                  <a:lnTo>
                    <a:pt x="136872" y="241049"/>
                  </a:lnTo>
                  <a:close/>
                </a:path>
                <a:path w="1515745" h="732789">
                  <a:moveTo>
                    <a:pt x="164685" y="441455"/>
                  </a:moveTo>
                  <a:lnTo>
                    <a:pt x="141489" y="441439"/>
                  </a:lnTo>
                  <a:lnTo>
                    <a:pt x="118663" y="439137"/>
                  </a:lnTo>
                  <a:lnTo>
                    <a:pt x="96623" y="434597"/>
                  </a:lnTo>
                  <a:lnTo>
                    <a:pt x="75785" y="427866"/>
                  </a:lnTo>
                </a:path>
                <a:path w="1515745" h="732789">
                  <a:moveTo>
                    <a:pt x="243171" y="589410"/>
                  </a:moveTo>
                  <a:lnTo>
                    <a:pt x="233721" y="591672"/>
                  </a:lnTo>
                  <a:lnTo>
                    <a:pt x="224057" y="593505"/>
                  </a:lnTo>
                  <a:lnTo>
                    <a:pt x="214203" y="594910"/>
                  </a:lnTo>
                  <a:lnTo>
                    <a:pt x="204182" y="595887"/>
                  </a:lnTo>
                </a:path>
                <a:path w="1515745" h="732789">
                  <a:moveTo>
                    <a:pt x="578324" y="660530"/>
                  </a:moveTo>
                  <a:lnTo>
                    <a:pt x="571583" y="653459"/>
                  </a:lnTo>
                  <a:lnTo>
                    <a:pt x="565449" y="646163"/>
                  </a:lnTo>
                  <a:lnTo>
                    <a:pt x="559911" y="638652"/>
                  </a:lnTo>
                  <a:lnTo>
                    <a:pt x="554956" y="630939"/>
                  </a:lnTo>
                </a:path>
                <a:path w="1515745" h="732789">
                  <a:moveTo>
                    <a:pt x="1011775" y="586870"/>
                  </a:moveTo>
                  <a:lnTo>
                    <a:pt x="1010469" y="595109"/>
                  </a:lnTo>
                  <a:lnTo>
                    <a:pt x="1008473" y="603253"/>
                  </a:lnTo>
                  <a:lnTo>
                    <a:pt x="1005810" y="611301"/>
                  </a:lnTo>
                  <a:lnTo>
                    <a:pt x="1002504" y="619255"/>
                  </a:lnTo>
                </a:path>
                <a:path w="1515745" h="732789">
                  <a:moveTo>
                    <a:pt x="1197957" y="386718"/>
                  </a:moveTo>
                  <a:lnTo>
                    <a:pt x="1245550" y="407879"/>
                  </a:lnTo>
                  <a:lnTo>
                    <a:pt x="1281618" y="436375"/>
                  </a:lnTo>
                  <a:lnTo>
                    <a:pt x="1304399" y="470299"/>
                  </a:lnTo>
                  <a:lnTo>
                    <a:pt x="1312130" y="507749"/>
                  </a:lnTo>
                </a:path>
                <a:path w="1515745" h="732789">
                  <a:moveTo>
                    <a:pt x="1467070" y="257686"/>
                  </a:moveTo>
                  <a:lnTo>
                    <a:pt x="1457471" y="270451"/>
                  </a:lnTo>
                  <a:lnTo>
                    <a:pt x="1445718" y="282371"/>
                  </a:lnTo>
                  <a:lnTo>
                    <a:pt x="1431940" y="293315"/>
                  </a:lnTo>
                  <a:lnTo>
                    <a:pt x="1416270" y="303152"/>
                  </a:lnTo>
                </a:path>
                <a:path w="1515745" h="732789">
                  <a:moveTo>
                    <a:pt x="1345150" y="89284"/>
                  </a:moveTo>
                  <a:lnTo>
                    <a:pt x="1347182" y="96396"/>
                  </a:lnTo>
                  <a:lnTo>
                    <a:pt x="1348071" y="103508"/>
                  </a:lnTo>
                  <a:lnTo>
                    <a:pt x="1347817" y="110747"/>
                  </a:lnTo>
                </a:path>
                <a:path w="1515745" h="732789">
                  <a:moveTo>
                    <a:pt x="1020665" y="64265"/>
                  </a:moveTo>
                  <a:lnTo>
                    <a:pt x="1026019" y="56980"/>
                  </a:lnTo>
                  <a:lnTo>
                    <a:pt x="1032158" y="49993"/>
                  </a:lnTo>
                  <a:lnTo>
                    <a:pt x="1039060" y="43316"/>
                  </a:lnTo>
                  <a:lnTo>
                    <a:pt x="1046700" y="36960"/>
                  </a:lnTo>
                </a:path>
                <a:path w="1515745" h="732789">
                  <a:moveTo>
                    <a:pt x="777206" y="77346"/>
                  </a:moveTo>
                  <a:lnTo>
                    <a:pt x="779492" y="71226"/>
                  </a:lnTo>
                  <a:lnTo>
                    <a:pt x="782349" y="65249"/>
                  </a:lnTo>
                  <a:lnTo>
                    <a:pt x="785778" y="59415"/>
                  </a:lnTo>
                  <a:lnTo>
                    <a:pt x="789779" y="53724"/>
                  </a:lnTo>
                </a:path>
                <a:path w="1515745" h="732789">
                  <a:moveTo>
                    <a:pt x="491329" y="85347"/>
                  </a:moveTo>
                  <a:lnTo>
                    <a:pt x="503545" y="90347"/>
                  </a:lnTo>
                  <a:lnTo>
                    <a:pt x="515237" y="95824"/>
                  </a:lnTo>
                  <a:lnTo>
                    <a:pt x="526405" y="101777"/>
                  </a:lnTo>
                  <a:lnTo>
                    <a:pt x="537049" y="108207"/>
                  </a:lnTo>
                </a:path>
                <a:path w="1515745" h="732789">
                  <a:moveTo>
                    <a:pt x="144873" y="265179"/>
                  </a:moveTo>
                  <a:lnTo>
                    <a:pt x="142301" y="259229"/>
                  </a:lnTo>
                  <a:lnTo>
                    <a:pt x="140110" y="253209"/>
                  </a:lnTo>
                  <a:lnTo>
                    <a:pt x="138301" y="247141"/>
                  </a:lnTo>
                  <a:lnTo>
                    <a:pt x="136872" y="241049"/>
                  </a:lnTo>
                </a:path>
              </a:pathLst>
            </a:custGeom>
            <a:ln w="12700">
              <a:solidFill>
                <a:srgbClr val="2E528F"/>
              </a:solidFill>
            </a:ln>
          </p:spPr>
          <p:txBody>
            <a:bodyPr wrap="square" lIns="0" tIns="0" rIns="0" bIns="0" rtlCol="0"/>
            <a:lstStyle/>
            <a:p>
              <a:endParaRPr/>
            </a:p>
          </p:txBody>
        </p:sp>
      </p:grpSp>
      <p:sp>
        <p:nvSpPr>
          <p:cNvPr id="13" name="object 13"/>
          <p:cNvSpPr txBox="1"/>
          <p:nvPr/>
        </p:nvSpPr>
        <p:spPr>
          <a:xfrm>
            <a:off x="4040885" y="2989326"/>
            <a:ext cx="40068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FFFFFF"/>
                </a:solidFill>
                <a:latin typeface="Calibri"/>
                <a:cs typeface="Calibri"/>
              </a:rPr>
              <a:t>stall</a:t>
            </a:r>
            <a:endParaRPr sz="1800">
              <a:latin typeface="Calibri"/>
              <a:cs typeface="Calibri"/>
            </a:endParaRPr>
          </a:p>
        </p:txBody>
      </p:sp>
      <p:sp>
        <p:nvSpPr>
          <p:cNvPr id="14" name="object 14"/>
          <p:cNvSpPr txBox="1"/>
          <p:nvPr/>
        </p:nvSpPr>
        <p:spPr>
          <a:xfrm>
            <a:off x="3079750" y="4858334"/>
            <a:ext cx="5914390"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Can</a:t>
            </a:r>
            <a:r>
              <a:rPr sz="2400" b="1" spc="-40" dirty="0">
                <a:latin typeface="Calibri"/>
                <a:cs typeface="Calibri"/>
              </a:rPr>
              <a:t> </a:t>
            </a:r>
            <a:r>
              <a:rPr sz="2400" b="1" dirty="0">
                <a:latin typeface="Calibri"/>
                <a:cs typeface="Calibri"/>
              </a:rPr>
              <a:t>we</a:t>
            </a:r>
            <a:r>
              <a:rPr sz="2400" b="1" spc="-30" dirty="0">
                <a:latin typeface="Calibri"/>
                <a:cs typeface="Calibri"/>
              </a:rPr>
              <a:t> </a:t>
            </a:r>
            <a:r>
              <a:rPr sz="2400" b="1" dirty="0">
                <a:latin typeface="Calibri"/>
                <a:cs typeface="Calibri"/>
              </a:rPr>
              <a:t>do</a:t>
            </a:r>
            <a:r>
              <a:rPr sz="2400" b="1" spc="-30" dirty="0">
                <a:latin typeface="Calibri"/>
                <a:cs typeface="Calibri"/>
              </a:rPr>
              <a:t> </a:t>
            </a:r>
            <a:r>
              <a:rPr sz="2400" b="1" dirty="0">
                <a:latin typeface="Calibri"/>
                <a:cs typeface="Calibri"/>
              </a:rPr>
              <a:t>even</a:t>
            </a:r>
            <a:r>
              <a:rPr sz="2400" b="1" spc="-25" dirty="0">
                <a:latin typeface="Calibri"/>
                <a:cs typeface="Calibri"/>
              </a:rPr>
              <a:t> </a:t>
            </a:r>
            <a:r>
              <a:rPr sz="2400" b="1" dirty="0">
                <a:latin typeface="Calibri"/>
                <a:cs typeface="Calibri"/>
              </a:rPr>
              <a:t>better</a:t>
            </a:r>
            <a:r>
              <a:rPr sz="2400" b="1" spc="-35" dirty="0">
                <a:latin typeface="Calibri"/>
                <a:cs typeface="Calibri"/>
              </a:rPr>
              <a:t> </a:t>
            </a:r>
            <a:r>
              <a:rPr sz="2400" b="1" dirty="0">
                <a:latin typeface="Calibri"/>
                <a:cs typeface="Calibri"/>
              </a:rPr>
              <a:t>than</a:t>
            </a:r>
            <a:r>
              <a:rPr sz="2400" b="1" spc="-10" dirty="0">
                <a:latin typeface="Calibri"/>
                <a:cs typeface="Calibri"/>
              </a:rPr>
              <a:t> </a:t>
            </a:r>
            <a:r>
              <a:rPr sz="2400" b="1" dirty="0">
                <a:latin typeface="Calibri"/>
                <a:cs typeface="Calibri"/>
              </a:rPr>
              <a:t>1</a:t>
            </a:r>
            <a:r>
              <a:rPr sz="2400" b="1" spc="-55" dirty="0">
                <a:latin typeface="Calibri"/>
                <a:cs typeface="Calibri"/>
              </a:rPr>
              <a:t> </a:t>
            </a:r>
            <a:r>
              <a:rPr sz="2400" b="1" dirty="0">
                <a:latin typeface="Calibri"/>
                <a:cs typeface="Calibri"/>
              </a:rPr>
              <a:t>stall</a:t>
            </a:r>
            <a:r>
              <a:rPr sz="2400" b="1" spc="-25" dirty="0">
                <a:latin typeface="Calibri"/>
                <a:cs typeface="Calibri"/>
              </a:rPr>
              <a:t> </a:t>
            </a:r>
            <a:r>
              <a:rPr sz="2400" b="1" dirty="0">
                <a:latin typeface="Calibri"/>
                <a:cs typeface="Calibri"/>
              </a:rPr>
              <a:t>per</a:t>
            </a:r>
            <a:r>
              <a:rPr sz="2400" b="1" spc="-30" dirty="0">
                <a:latin typeface="Calibri"/>
                <a:cs typeface="Calibri"/>
              </a:rPr>
              <a:t> </a:t>
            </a:r>
            <a:r>
              <a:rPr sz="2400" b="1" spc="-10" dirty="0">
                <a:latin typeface="Calibri"/>
                <a:cs typeface="Calibri"/>
              </a:rPr>
              <a:t>branch?</a:t>
            </a:r>
            <a:endParaRPr sz="2400">
              <a:latin typeface="Calibri"/>
              <a:cs typeface="Calibri"/>
            </a:endParaRPr>
          </a:p>
        </p:txBody>
      </p:sp>
      <p:sp>
        <p:nvSpPr>
          <p:cNvPr id="15" name="object 15"/>
          <p:cNvSpPr txBox="1"/>
          <p:nvPr/>
        </p:nvSpPr>
        <p:spPr>
          <a:xfrm>
            <a:off x="1521967" y="3173729"/>
            <a:ext cx="16637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sub</a:t>
            </a:r>
            <a:r>
              <a:rPr sz="1800" spc="-30" dirty="0">
                <a:latin typeface="Courier New"/>
                <a:cs typeface="Courier New"/>
              </a:rPr>
              <a:t> </a:t>
            </a:r>
            <a:r>
              <a:rPr sz="1800" dirty="0">
                <a:latin typeface="Courier New"/>
                <a:cs typeface="Courier New"/>
              </a:rPr>
              <a:t>x6</a:t>
            </a:r>
            <a:r>
              <a:rPr sz="1800" spc="-20" dirty="0">
                <a:latin typeface="Courier New"/>
                <a:cs typeface="Courier New"/>
              </a:rPr>
              <a:t> </a:t>
            </a:r>
            <a:r>
              <a:rPr sz="1800" dirty="0">
                <a:latin typeface="Courier New"/>
                <a:cs typeface="Courier New"/>
              </a:rPr>
              <a:t>x5</a:t>
            </a:r>
            <a:r>
              <a:rPr sz="1800" spc="-25" dirty="0">
                <a:latin typeface="Courier New"/>
                <a:cs typeface="Courier New"/>
              </a:rPr>
              <a:t> x4</a:t>
            </a:r>
            <a:endParaRPr sz="1800">
              <a:latin typeface="Courier New"/>
              <a:cs typeface="Courier New"/>
            </a:endParaRPr>
          </a:p>
        </p:txBody>
      </p:sp>
      <p:sp>
        <p:nvSpPr>
          <p:cNvPr id="16" name="object 16"/>
          <p:cNvSpPr txBox="1">
            <a:spLocks noGrp="1"/>
          </p:cNvSpPr>
          <p:nvPr>
            <p:ph type="title"/>
          </p:nvPr>
        </p:nvSpPr>
        <p:spPr>
          <a:prstGeom prst="rect">
            <a:avLst/>
          </a:prstGeom>
        </p:spPr>
        <p:txBody>
          <a:bodyPr vert="horz" wrap="square" lIns="0" tIns="62357" rIns="0" bIns="0" rtlCol="0">
            <a:spAutoFit/>
          </a:bodyPr>
          <a:lstStyle/>
          <a:p>
            <a:pPr marL="12700">
              <a:lnSpc>
                <a:spcPct val="100000"/>
              </a:lnSpc>
              <a:spcBef>
                <a:spcPts val="105"/>
              </a:spcBef>
            </a:pPr>
            <a:r>
              <a:rPr dirty="0"/>
              <a:t>Example:</a:t>
            </a:r>
            <a:r>
              <a:rPr spc="-95" dirty="0"/>
              <a:t> </a:t>
            </a:r>
            <a:r>
              <a:rPr dirty="0"/>
              <a:t>Pipelined</a:t>
            </a:r>
            <a:r>
              <a:rPr spc="-75" dirty="0"/>
              <a:t> </a:t>
            </a:r>
            <a:r>
              <a:rPr dirty="0"/>
              <a:t>Execution</a:t>
            </a:r>
            <a:r>
              <a:rPr spc="-75" dirty="0"/>
              <a:t> </a:t>
            </a:r>
            <a:r>
              <a:rPr dirty="0"/>
              <a:t>w/</a:t>
            </a:r>
            <a:r>
              <a:rPr spc="-80" dirty="0"/>
              <a:t> </a:t>
            </a:r>
            <a:r>
              <a:rPr dirty="0"/>
              <a:t>Early</a:t>
            </a:r>
            <a:r>
              <a:rPr spc="-70" dirty="0"/>
              <a:t> </a:t>
            </a:r>
            <a:r>
              <a:rPr spc="-10" dirty="0"/>
              <a:t>Resolution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p:nvPr/>
        </p:nvSpPr>
        <p:spPr>
          <a:xfrm>
            <a:off x="5196332" y="3101466"/>
            <a:ext cx="23463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beq</a:t>
            </a:r>
            <a:r>
              <a:rPr sz="1800" spc="-35" dirty="0">
                <a:latin typeface="Courier New"/>
                <a:cs typeface="Courier New"/>
              </a:rPr>
              <a:t> </a:t>
            </a:r>
            <a:r>
              <a:rPr sz="1800" dirty="0">
                <a:latin typeface="Courier New"/>
                <a:cs typeface="Courier New"/>
              </a:rPr>
              <a:t>x16</a:t>
            </a:r>
            <a:r>
              <a:rPr sz="1800" spc="-30" dirty="0">
                <a:latin typeface="Courier New"/>
                <a:cs typeface="Courier New"/>
              </a:rPr>
              <a:t> </a:t>
            </a:r>
            <a:r>
              <a:rPr sz="1800" dirty="0">
                <a:latin typeface="Courier New"/>
                <a:cs typeface="Courier New"/>
              </a:rPr>
              <a:t>x12</a:t>
            </a:r>
            <a:r>
              <a:rPr sz="1800" spc="-30" dirty="0">
                <a:latin typeface="Courier New"/>
                <a:cs typeface="Courier New"/>
              </a:rPr>
              <a:t> </a:t>
            </a:r>
            <a:r>
              <a:rPr sz="1800" spc="-20" dirty="0">
                <a:latin typeface="Courier New"/>
                <a:cs typeface="Courier New"/>
              </a:rPr>
              <a:t>PC+12</a:t>
            </a:r>
            <a:endParaRPr sz="1800">
              <a:latin typeface="Courier New"/>
              <a:cs typeface="Courier New"/>
            </a:endParaRPr>
          </a:p>
        </p:txBody>
      </p:sp>
      <p:grpSp>
        <p:nvGrpSpPr>
          <p:cNvPr id="10" name="object 10"/>
          <p:cNvGrpSpPr/>
          <p:nvPr/>
        </p:nvGrpSpPr>
        <p:grpSpPr>
          <a:xfrm>
            <a:off x="3529363" y="2800600"/>
            <a:ext cx="1528445" cy="745490"/>
            <a:chOff x="3529363" y="2800600"/>
            <a:chExt cx="1528445" cy="745490"/>
          </a:xfrm>
        </p:grpSpPr>
        <p:sp>
          <p:nvSpPr>
            <p:cNvPr id="11" name="object 11"/>
            <p:cNvSpPr/>
            <p:nvPr/>
          </p:nvSpPr>
          <p:spPr>
            <a:xfrm>
              <a:off x="3535713" y="2806950"/>
              <a:ext cx="1515745" cy="732790"/>
            </a:xfrm>
            <a:custGeom>
              <a:avLst/>
              <a:gdLst/>
              <a:ahLst/>
              <a:cxnLst/>
              <a:rect l="l" t="t" r="r" b="b"/>
              <a:pathLst>
                <a:path w="1515745" h="732789">
                  <a:moveTo>
                    <a:pt x="1189371" y="0"/>
                  </a:moveTo>
                  <a:lnTo>
                    <a:pt x="1137338" y="2810"/>
                  </a:lnTo>
                  <a:lnTo>
                    <a:pt x="1088591" y="15965"/>
                  </a:lnTo>
                  <a:lnTo>
                    <a:pt x="1047081" y="39246"/>
                  </a:lnTo>
                  <a:lnTo>
                    <a:pt x="1035746" y="30540"/>
                  </a:lnTo>
                  <a:lnTo>
                    <a:pt x="1022983" y="22751"/>
                  </a:lnTo>
                  <a:lnTo>
                    <a:pt x="1008933" y="15939"/>
                  </a:lnTo>
                  <a:lnTo>
                    <a:pt x="993741" y="10163"/>
                  </a:lnTo>
                  <a:lnTo>
                    <a:pt x="946877" y="577"/>
                  </a:lnTo>
                  <a:lnTo>
                    <a:pt x="899519" y="1049"/>
                  </a:lnTo>
                  <a:lnTo>
                    <a:pt x="855045" y="10848"/>
                  </a:lnTo>
                  <a:lnTo>
                    <a:pt x="816831" y="29243"/>
                  </a:lnTo>
                  <a:lnTo>
                    <a:pt x="788255" y="55502"/>
                  </a:lnTo>
                  <a:lnTo>
                    <a:pt x="778234" y="49457"/>
                  </a:lnTo>
                  <a:lnTo>
                    <a:pt x="697608" y="22908"/>
                  </a:lnTo>
                  <a:lnTo>
                    <a:pt x="649270" y="20054"/>
                  </a:lnTo>
                  <a:lnTo>
                    <a:pt x="602089" y="25371"/>
                  </a:lnTo>
                  <a:lnTo>
                    <a:pt x="558474" y="38371"/>
                  </a:lnTo>
                  <a:lnTo>
                    <a:pt x="520836" y="58567"/>
                  </a:lnTo>
                  <a:lnTo>
                    <a:pt x="491583" y="85474"/>
                  </a:lnTo>
                  <a:lnTo>
                    <a:pt x="455922" y="74250"/>
                  </a:lnTo>
                  <a:lnTo>
                    <a:pt x="418224" y="67122"/>
                  </a:lnTo>
                  <a:lnTo>
                    <a:pt x="379265" y="64185"/>
                  </a:lnTo>
                  <a:lnTo>
                    <a:pt x="339818" y="65535"/>
                  </a:lnTo>
                  <a:lnTo>
                    <a:pt x="286781" y="74417"/>
                  </a:lnTo>
                  <a:lnTo>
                    <a:pt x="239734" y="90455"/>
                  </a:lnTo>
                  <a:lnTo>
                    <a:pt x="199892" y="112594"/>
                  </a:lnTo>
                  <a:lnTo>
                    <a:pt x="168469" y="139778"/>
                  </a:lnTo>
                  <a:lnTo>
                    <a:pt x="135744" y="205061"/>
                  </a:lnTo>
                  <a:lnTo>
                    <a:pt x="136872" y="241049"/>
                  </a:lnTo>
                  <a:lnTo>
                    <a:pt x="135602" y="243335"/>
                  </a:lnTo>
                  <a:lnTo>
                    <a:pt x="68673" y="258844"/>
                  </a:lnTo>
                  <a:lnTo>
                    <a:pt x="19651" y="292738"/>
                  </a:lnTo>
                  <a:lnTo>
                    <a:pt x="0" y="330595"/>
                  </a:lnTo>
                  <a:lnTo>
                    <a:pt x="3696" y="369192"/>
                  </a:lnTo>
                  <a:lnTo>
                    <a:pt x="28991" y="404073"/>
                  </a:lnTo>
                  <a:lnTo>
                    <a:pt x="74134" y="430787"/>
                  </a:lnTo>
                  <a:lnTo>
                    <a:pt x="54145" y="448257"/>
                  </a:lnTo>
                  <a:lnTo>
                    <a:pt x="40526" y="467966"/>
                  </a:lnTo>
                  <a:lnTo>
                    <a:pt x="33647" y="489151"/>
                  </a:lnTo>
                  <a:lnTo>
                    <a:pt x="33875" y="511051"/>
                  </a:lnTo>
                  <a:lnTo>
                    <a:pt x="52780" y="548966"/>
                  </a:lnTo>
                  <a:lnTo>
                    <a:pt x="91009" y="578154"/>
                  </a:lnTo>
                  <a:lnTo>
                    <a:pt x="143121" y="595793"/>
                  </a:lnTo>
                  <a:lnTo>
                    <a:pt x="203674" y="599062"/>
                  </a:lnTo>
                  <a:lnTo>
                    <a:pt x="206595" y="602364"/>
                  </a:lnTo>
                  <a:lnTo>
                    <a:pt x="239445" y="631361"/>
                  </a:lnTo>
                  <a:lnTo>
                    <a:pt x="279181" y="654753"/>
                  </a:lnTo>
                  <a:lnTo>
                    <a:pt x="324308" y="672290"/>
                  </a:lnTo>
                  <a:lnTo>
                    <a:pt x="373330" y="683723"/>
                  </a:lnTo>
                  <a:lnTo>
                    <a:pt x="424751" y="688804"/>
                  </a:lnTo>
                  <a:lnTo>
                    <a:pt x="477075" y="687285"/>
                  </a:lnTo>
                  <a:lnTo>
                    <a:pt x="528807" y="678917"/>
                  </a:lnTo>
                  <a:lnTo>
                    <a:pt x="578451" y="663451"/>
                  </a:lnTo>
                  <a:lnTo>
                    <a:pt x="603978" y="684487"/>
                  </a:lnTo>
                  <a:lnTo>
                    <a:pt x="634363" y="702201"/>
                  </a:lnTo>
                  <a:lnTo>
                    <a:pt x="668891" y="716225"/>
                  </a:lnTo>
                  <a:lnTo>
                    <a:pt x="706848" y="726189"/>
                  </a:lnTo>
                  <a:lnTo>
                    <a:pt x="760654" y="732623"/>
                  </a:lnTo>
                  <a:lnTo>
                    <a:pt x="813556" y="730899"/>
                  </a:lnTo>
                  <a:lnTo>
                    <a:pt x="863779" y="721647"/>
                  </a:lnTo>
                  <a:lnTo>
                    <a:pt x="909547" y="705494"/>
                  </a:lnTo>
                  <a:lnTo>
                    <a:pt x="949086" y="683070"/>
                  </a:lnTo>
                  <a:lnTo>
                    <a:pt x="980621" y="655003"/>
                  </a:lnTo>
                  <a:lnTo>
                    <a:pt x="1002377" y="621922"/>
                  </a:lnTo>
                  <a:lnTo>
                    <a:pt x="1027033" y="630524"/>
                  </a:lnTo>
                  <a:lnTo>
                    <a:pt x="1053129" y="636828"/>
                  </a:lnTo>
                  <a:lnTo>
                    <a:pt x="1080297" y="640727"/>
                  </a:lnTo>
                  <a:lnTo>
                    <a:pt x="1108168" y="642115"/>
                  </a:lnTo>
                  <a:lnTo>
                    <a:pt x="1162209" y="637647"/>
                  </a:lnTo>
                  <a:lnTo>
                    <a:pt x="1210887" y="624452"/>
                  </a:lnTo>
                  <a:lnTo>
                    <a:pt x="1252249" y="603792"/>
                  </a:lnTo>
                  <a:lnTo>
                    <a:pt x="1284340" y="576931"/>
                  </a:lnTo>
                  <a:lnTo>
                    <a:pt x="1312892" y="509654"/>
                  </a:lnTo>
                  <a:lnTo>
                    <a:pt x="1342794" y="505548"/>
                  </a:lnTo>
                  <a:lnTo>
                    <a:pt x="1398742" y="490098"/>
                  </a:lnTo>
                  <a:lnTo>
                    <a:pt x="1469096" y="449170"/>
                  </a:lnTo>
                  <a:lnTo>
                    <a:pt x="1499535" y="413900"/>
                  </a:lnTo>
                  <a:lnTo>
                    <a:pt x="1515044" y="375208"/>
                  </a:lnTo>
                  <a:lnTo>
                    <a:pt x="1515207" y="335193"/>
                  </a:lnTo>
                  <a:lnTo>
                    <a:pt x="1499609" y="295954"/>
                  </a:lnTo>
                  <a:lnTo>
                    <a:pt x="1467832" y="259591"/>
                  </a:lnTo>
                  <a:lnTo>
                    <a:pt x="1471261" y="254257"/>
                  </a:lnTo>
                  <a:lnTo>
                    <a:pt x="1474182" y="248796"/>
                  </a:lnTo>
                  <a:lnTo>
                    <a:pt x="1476468" y="243335"/>
                  </a:lnTo>
                  <a:lnTo>
                    <a:pt x="1482805" y="204035"/>
                  </a:lnTo>
                  <a:lnTo>
                    <a:pt x="1470652" y="166740"/>
                  </a:lnTo>
                  <a:lnTo>
                    <a:pt x="1442187" y="133945"/>
                  </a:lnTo>
                  <a:lnTo>
                    <a:pt x="1399585" y="108142"/>
                  </a:lnTo>
                  <a:lnTo>
                    <a:pt x="1345023" y="91824"/>
                  </a:lnTo>
                  <a:lnTo>
                    <a:pt x="1337266" y="73172"/>
                  </a:lnTo>
                  <a:lnTo>
                    <a:pt x="1324877" y="55771"/>
                  </a:lnTo>
                  <a:lnTo>
                    <a:pt x="1308179" y="40014"/>
                  </a:lnTo>
                  <a:lnTo>
                    <a:pt x="1287492" y="26292"/>
                  </a:lnTo>
                  <a:lnTo>
                    <a:pt x="1240738" y="7754"/>
                  </a:lnTo>
                  <a:lnTo>
                    <a:pt x="1189371" y="0"/>
                  </a:lnTo>
                  <a:close/>
                </a:path>
              </a:pathLst>
            </a:custGeom>
            <a:solidFill>
              <a:srgbClr val="4471C4"/>
            </a:solidFill>
          </p:spPr>
          <p:txBody>
            <a:bodyPr wrap="square" lIns="0" tIns="0" rIns="0" bIns="0" rtlCol="0"/>
            <a:lstStyle/>
            <a:p>
              <a:endParaRPr/>
            </a:p>
          </p:txBody>
        </p:sp>
        <p:sp>
          <p:nvSpPr>
            <p:cNvPr id="12" name="object 12"/>
            <p:cNvSpPr/>
            <p:nvPr/>
          </p:nvSpPr>
          <p:spPr>
            <a:xfrm>
              <a:off x="3535713" y="2806950"/>
              <a:ext cx="1515745" cy="732790"/>
            </a:xfrm>
            <a:custGeom>
              <a:avLst/>
              <a:gdLst/>
              <a:ahLst/>
              <a:cxnLst/>
              <a:rect l="l" t="t" r="r" b="b"/>
              <a:pathLst>
                <a:path w="1515745" h="732789">
                  <a:moveTo>
                    <a:pt x="136872" y="241049"/>
                  </a:moveTo>
                  <a:lnTo>
                    <a:pt x="146681" y="170952"/>
                  </a:lnTo>
                  <a:lnTo>
                    <a:pt x="199892" y="112594"/>
                  </a:lnTo>
                  <a:lnTo>
                    <a:pt x="239734" y="90455"/>
                  </a:lnTo>
                  <a:lnTo>
                    <a:pt x="286781" y="74417"/>
                  </a:lnTo>
                  <a:lnTo>
                    <a:pt x="339818" y="65535"/>
                  </a:lnTo>
                  <a:lnTo>
                    <a:pt x="379265" y="64185"/>
                  </a:lnTo>
                  <a:lnTo>
                    <a:pt x="418224" y="67122"/>
                  </a:lnTo>
                  <a:lnTo>
                    <a:pt x="455922" y="74250"/>
                  </a:lnTo>
                  <a:lnTo>
                    <a:pt x="491583" y="85474"/>
                  </a:lnTo>
                  <a:lnTo>
                    <a:pt x="520836" y="58567"/>
                  </a:lnTo>
                  <a:lnTo>
                    <a:pt x="558474" y="38371"/>
                  </a:lnTo>
                  <a:lnTo>
                    <a:pt x="602089" y="25371"/>
                  </a:lnTo>
                  <a:lnTo>
                    <a:pt x="649270" y="20054"/>
                  </a:lnTo>
                  <a:lnTo>
                    <a:pt x="697608" y="22908"/>
                  </a:lnTo>
                  <a:lnTo>
                    <a:pt x="744694" y="34420"/>
                  </a:lnTo>
                  <a:lnTo>
                    <a:pt x="788255" y="55502"/>
                  </a:lnTo>
                  <a:lnTo>
                    <a:pt x="816831" y="29243"/>
                  </a:lnTo>
                  <a:lnTo>
                    <a:pt x="855045" y="10848"/>
                  </a:lnTo>
                  <a:lnTo>
                    <a:pt x="899519" y="1049"/>
                  </a:lnTo>
                  <a:lnTo>
                    <a:pt x="946877" y="577"/>
                  </a:lnTo>
                  <a:lnTo>
                    <a:pt x="993741" y="10163"/>
                  </a:lnTo>
                  <a:lnTo>
                    <a:pt x="1008933" y="15939"/>
                  </a:lnTo>
                  <a:lnTo>
                    <a:pt x="1022983" y="22751"/>
                  </a:lnTo>
                  <a:lnTo>
                    <a:pt x="1035746" y="30540"/>
                  </a:lnTo>
                  <a:lnTo>
                    <a:pt x="1047081" y="39246"/>
                  </a:lnTo>
                  <a:lnTo>
                    <a:pt x="1088591" y="15965"/>
                  </a:lnTo>
                  <a:lnTo>
                    <a:pt x="1137338" y="2810"/>
                  </a:lnTo>
                  <a:lnTo>
                    <a:pt x="1189371" y="0"/>
                  </a:lnTo>
                  <a:lnTo>
                    <a:pt x="1240738" y="7754"/>
                  </a:lnTo>
                  <a:lnTo>
                    <a:pt x="1287492" y="26292"/>
                  </a:lnTo>
                  <a:lnTo>
                    <a:pt x="1324877" y="55771"/>
                  </a:lnTo>
                  <a:lnTo>
                    <a:pt x="1345023" y="91824"/>
                  </a:lnTo>
                  <a:lnTo>
                    <a:pt x="1399585" y="108142"/>
                  </a:lnTo>
                  <a:lnTo>
                    <a:pt x="1442187" y="133945"/>
                  </a:lnTo>
                  <a:lnTo>
                    <a:pt x="1470652" y="166740"/>
                  </a:lnTo>
                  <a:lnTo>
                    <a:pt x="1482805" y="204035"/>
                  </a:lnTo>
                  <a:lnTo>
                    <a:pt x="1476468" y="243335"/>
                  </a:lnTo>
                  <a:lnTo>
                    <a:pt x="1474182" y="248796"/>
                  </a:lnTo>
                  <a:lnTo>
                    <a:pt x="1471261" y="254257"/>
                  </a:lnTo>
                  <a:lnTo>
                    <a:pt x="1467832" y="259591"/>
                  </a:lnTo>
                  <a:lnTo>
                    <a:pt x="1499609" y="295954"/>
                  </a:lnTo>
                  <a:lnTo>
                    <a:pt x="1515207" y="335193"/>
                  </a:lnTo>
                  <a:lnTo>
                    <a:pt x="1515044" y="375208"/>
                  </a:lnTo>
                  <a:lnTo>
                    <a:pt x="1499535" y="413900"/>
                  </a:lnTo>
                  <a:lnTo>
                    <a:pt x="1469096" y="449170"/>
                  </a:lnTo>
                  <a:lnTo>
                    <a:pt x="1424144" y="478920"/>
                  </a:lnTo>
                  <a:lnTo>
                    <a:pt x="1371518" y="499001"/>
                  </a:lnTo>
                  <a:lnTo>
                    <a:pt x="1312892" y="509654"/>
                  </a:lnTo>
                  <a:lnTo>
                    <a:pt x="1305206" y="545130"/>
                  </a:lnTo>
                  <a:lnTo>
                    <a:pt x="1252249" y="603792"/>
                  </a:lnTo>
                  <a:lnTo>
                    <a:pt x="1210887" y="624452"/>
                  </a:lnTo>
                  <a:lnTo>
                    <a:pt x="1162209" y="637647"/>
                  </a:lnTo>
                  <a:lnTo>
                    <a:pt x="1108168" y="642115"/>
                  </a:lnTo>
                  <a:lnTo>
                    <a:pt x="1080297" y="640727"/>
                  </a:lnTo>
                  <a:lnTo>
                    <a:pt x="1053129" y="636828"/>
                  </a:lnTo>
                  <a:lnTo>
                    <a:pt x="1027033" y="630524"/>
                  </a:lnTo>
                  <a:lnTo>
                    <a:pt x="1002377" y="621922"/>
                  </a:lnTo>
                  <a:lnTo>
                    <a:pt x="980621" y="655003"/>
                  </a:lnTo>
                  <a:lnTo>
                    <a:pt x="949086" y="683070"/>
                  </a:lnTo>
                  <a:lnTo>
                    <a:pt x="909547" y="705494"/>
                  </a:lnTo>
                  <a:lnTo>
                    <a:pt x="863779" y="721647"/>
                  </a:lnTo>
                  <a:lnTo>
                    <a:pt x="813556" y="730899"/>
                  </a:lnTo>
                  <a:lnTo>
                    <a:pt x="760654" y="732623"/>
                  </a:lnTo>
                  <a:lnTo>
                    <a:pt x="706848" y="726189"/>
                  </a:lnTo>
                  <a:lnTo>
                    <a:pt x="668891" y="716225"/>
                  </a:lnTo>
                  <a:lnTo>
                    <a:pt x="634363" y="702201"/>
                  </a:lnTo>
                  <a:lnTo>
                    <a:pt x="603978" y="684487"/>
                  </a:lnTo>
                  <a:lnTo>
                    <a:pt x="578451" y="663451"/>
                  </a:lnTo>
                  <a:lnTo>
                    <a:pt x="528807" y="678917"/>
                  </a:lnTo>
                  <a:lnTo>
                    <a:pt x="477075" y="687285"/>
                  </a:lnTo>
                  <a:lnTo>
                    <a:pt x="424751" y="688804"/>
                  </a:lnTo>
                  <a:lnTo>
                    <a:pt x="373330" y="683723"/>
                  </a:lnTo>
                  <a:lnTo>
                    <a:pt x="324308" y="672290"/>
                  </a:lnTo>
                  <a:lnTo>
                    <a:pt x="279181" y="654753"/>
                  </a:lnTo>
                  <a:lnTo>
                    <a:pt x="239445" y="631361"/>
                  </a:lnTo>
                  <a:lnTo>
                    <a:pt x="206595" y="602364"/>
                  </a:lnTo>
                  <a:lnTo>
                    <a:pt x="204690" y="600205"/>
                  </a:lnTo>
                  <a:lnTo>
                    <a:pt x="203674" y="599062"/>
                  </a:lnTo>
                  <a:lnTo>
                    <a:pt x="143121" y="595793"/>
                  </a:lnTo>
                  <a:lnTo>
                    <a:pt x="91009" y="578154"/>
                  </a:lnTo>
                  <a:lnTo>
                    <a:pt x="52780" y="548966"/>
                  </a:lnTo>
                  <a:lnTo>
                    <a:pt x="33875" y="511051"/>
                  </a:lnTo>
                  <a:lnTo>
                    <a:pt x="33647" y="489151"/>
                  </a:lnTo>
                  <a:lnTo>
                    <a:pt x="40526" y="467966"/>
                  </a:lnTo>
                  <a:lnTo>
                    <a:pt x="54145" y="448257"/>
                  </a:lnTo>
                  <a:lnTo>
                    <a:pt x="74134" y="430787"/>
                  </a:lnTo>
                  <a:lnTo>
                    <a:pt x="28991" y="404073"/>
                  </a:lnTo>
                  <a:lnTo>
                    <a:pt x="3696" y="369192"/>
                  </a:lnTo>
                  <a:lnTo>
                    <a:pt x="0" y="330595"/>
                  </a:lnTo>
                  <a:lnTo>
                    <a:pt x="19651" y="292738"/>
                  </a:lnTo>
                  <a:lnTo>
                    <a:pt x="41304" y="273749"/>
                  </a:lnTo>
                  <a:lnTo>
                    <a:pt x="68673" y="258844"/>
                  </a:lnTo>
                  <a:lnTo>
                    <a:pt x="100518" y="248536"/>
                  </a:lnTo>
                  <a:lnTo>
                    <a:pt x="135602" y="243335"/>
                  </a:lnTo>
                  <a:lnTo>
                    <a:pt x="136872" y="241049"/>
                  </a:lnTo>
                  <a:close/>
                </a:path>
                <a:path w="1515745" h="732789">
                  <a:moveTo>
                    <a:pt x="164685" y="441455"/>
                  </a:moveTo>
                  <a:lnTo>
                    <a:pt x="141489" y="441439"/>
                  </a:lnTo>
                  <a:lnTo>
                    <a:pt x="118663" y="439137"/>
                  </a:lnTo>
                  <a:lnTo>
                    <a:pt x="96623" y="434597"/>
                  </a:lnTo>
                  <a:lnTo>
                    <a:pt x="75785" y="427866"/>
                  </a:lnTo>
                </a:path>
                <a:path w="1515745" h="732789">
                  <a:moveTo>
                    <a:pt x="243171" y="589410"/>
                  </a:moveTo>
                  <a:lnTo>
                    <a:pt x="233721" y="591672"/>
                  </a:lnTo>
                  <a:lnTo>
                    <a:pt x="224057" y="593505"/>
                  </a:lnTo>
                  <a:lnTo>
                    <a:pt x="214203" y="594910"/>
                  </a:lnTo>
                  <a:lnTo>
                    <a:pt x="204182" y="595887"/>
                  </a:lnTo>
                </a:path>
                <a:path w="1515745" h="732789">
                  <a:moveTo>
                    <a:pt x="578324" y="660530"/>
                  </a:moveTo>
                  <a:lnTo>
                    <a:pt x="571583" y="653459"/>
                  </a:lnTo>
                  <a:lnTo>
                    <a:pt x="565449" y="646163"/>
                  </a:lnTo>
                  <a:lnTo>
                    <a:pt x="559911" y="638652"/>
                  </a:lnTo>
                  <a:lnTo>
                    <a:pt x="554956" y="630939"/>
                  </a:lnTo>
                </a:path>
                <a:path w="1515745" h="732789">
                  <a:moveTo>
                    <a:pt x="1011775" y="586870"/>
                  </a:moveTo>
                  <a:lnTo>
                    <a:pt x="1010469" y="595109"/>
                  </a:lnTo>
                  <a:lnTo>
                    <a:pt x="1008473" y="603253"/>
                  </a:lnTo>
                  <a:lnTo>
                    <a:pt x="1005810" y="611301"/>
                  </a:lnTo>
                  <a:lnTo>
                    <a:pt x="1002504" y="619255"/>
                  </a:lnTo>
                </a:path>
                <a:path w="1515745" h="732789">
                  <a:moveTo>
                    <a:pt x="1197957" y="386718"/>
                  </a:moveTo>
                  <a:lnTo>
                    <a:pt x="1245550" y="407879"/>
                  </a:lnTo>
                  <a:lnTo>
                    <a:pt x="1281618" y="436375"/>
                  </a:lnTo>
                  <a:lnTo>
                    <a:pt x="1304399" y="470299"/>
                  </a:lnTo>
                  <a:lnTo>
                    <a:pt x="1312130" y="507749"/>
                  </a:lnTo>
                </a:path>
                <a:path w="1515745" h="732789">
                  <a:moveTo>
                    <a:pt x="1467070" y="257686"/>
                  </a:moveTo>
                  <a:lnTo>
                    <a:pt x="1457471" y="270451"/>
                  </a:lnTo>
                  <a:lnTo>
                    <a:pt x="1445718" y="282371"/>
                  </a:lnTo>
                  <a:lnTo>
                    <a:pt x="1431940" y="293315"/>
                  </a:lnTo>
                  <a:lnTo>
                    <a:pt x="1416270" y="303152"/>
                  </a:lnTo>
                </a:path>
                <a:path w="1515745" h="732789">
                  <a:moveTo>
                    <a:pt x="1345150" y="89284"/>
                  </a:moveTo>
                  <a:lnTo>
                    <a:pt x="1347182" y="96396"/>
                  </a:lnTo>
                  <a:lnTo>
                    <a:pt x="1348071" y="103508"/>
                  </a:lnTo>
                  <a:lnTo>
                    <a:pt x="1347817" y="110747"/>
                  </a:lnTo>
                </a:path>
                <a:path w="1515745" h="732789">
                  <a:moveTo>
                    <a:pt x="1020665" y="64265"/>
                  </a:moveTo>
                  <a:lnTo>
                    <a:pt x="1026019" y="56980"/>
                  </a:lnTo>
                  <a:lnTo>
                    <a:pt x="1032158" y="49993"/>
                  </a:lnTo>
                  <a:lnTo>
                    <a:pt x="1039060" y="43316"/>
                  </a:lnTo>
                  <a:lnTo>
                    <a:pt x="1046700" y="36960"/>
                  </a:lnTo>
                </a:path>
                <a:path w="1515745" h="732789">
                  <a:moveTo>
                    <a:pt x="777206" y="77346"/>
                  </a:moveTo>
                  <a:lnTo>
                    <a:pt x="779492" y="71226"/>
                  </a:lnTo>
                  <a:lnTo>
                    <a:pt x="782349" y="65249"/>
                  </a:lnTo>
                  <a:lnTo>
                    <a:pt x="785778" y="59415"/>
                  </a:lnTo>
                  <a:lnTo>
                    <a:pt x="789779" y="53724"/>
                  </a:lnTo>
                </a:path>
                <a:path w="1515745" h="732789">
                  <a:moveTo>
                    <a:pt x="491329" y="85347"/>
                  </a:moveTo>
                  <a:lnTo>
                    <a:pt x="503545" y="90347"/>
                  </a:lnTo>
                  <a:lnTo>
                    <a:pt x="515237" y="95824"/>
                  </a:lnTo>
                  <a:lnTo>
                    <a:pt x="526405" y="101777"/>
                  </a:lnTo>
                  <a:lnTo>
                    <a:pt x="537049" y="108207"/>
                  </a:lnTo>
                </a:path>
                <a:path w="1515745" h="732789">
                  <a:moveTo>
                    <a:pt x="144873" y="265179"/>
                  </a:moveTo>
                  <a:lnTo>
                    <a:pt x="142301" y="259229"/>
                  </a:lnTo>
                  <a:lnTo>
                    <a:pt x="140110" y="253209"/>
                  </a:lnTo>
                  <a:lnTo>
                    <a:pt x="138301" y="247141"/>
                  </a:lnTo>
                  <a:lnTo>
                    <a:pt x="136872" y="241049"/>
                  </a:lnTo>
                </a:path>
              </a:pathLst>
            </a:custGeom>
            <a:ln w="12700">
              <a:solidFill>
                <a:srgbClr val="2E528F"/>
              </a:solidFill>
            </a:ln>
          </p:spPr>
          <p:txBody>
            <a:bodyPr wrap="square" lIns="0" tIns="0" rIns="0" bIns="0" rtlCol="0"/>
            <a:lstStyle/>
            <a:p>
              <a:endParaRPr/>
            </a:p>
          </p:txBody>
        </p:sp>
      </p:grpSp>
      <p:sp>
        <p:nvSpPr>
          <p:cNvPr id="13" name="object 13"/>
          <p:cNvSpPr txBox="1"/>
          <p:nvPr/>
        </p:nvSpPr>
        <p:spPr>
          <a:xfrm>
            <a:off x="4053585" y="3059176"/>
            <a:ext cx="375285" cy="228600"/>
          </a:xfrm>
          <a:prstGeom prst="rect">
            <a:avLst/>
          </a:prstGeom>
        </p:spPr>
        <p:txBody>
          <a:bodyPr vert="horz" wrap="square" lIns="0" tIns="0" rIns="0" bIns="0" rtlCol="0">
            <a:spAutoFit/>
          </a:bodyPr>
          <a:lstStyle/>
          <a:p>
            <a:pPr>
              <a:lnSpc>
                <a:spcPts val="1710"/>
              </a:lnSpc>
            </a:pPr>
            <a:r>
              <a:rPr sz="1800" spc="-25" dirty="0">
                <a:solidFill>
                  <a:srgbClr val="FFFFFF"/>
                </a:solidFill>
                <a:latin typeface="Calibri"/>
                <a:cs typeface="Calibri"/>
              </a:rPr>
              <a:t>stall</a:t>
            </a:r>
            <a:endParaRPr sz="1800">
              <a:latin typeface="Calibri"/>
              <a:cs typeface="Calibri"/>
            </a:endParaRPr>
          </a:p>
        </p:txBody>
      </p:sp>
      <p:sp>
        <p:nvSpPr>
          <p:cNvPr id="14" name="object 14"/>
          <p:cNvSpPr txBox="1"/>
          <p:nvPr/>
        </p:nvSpPr>
        <p:spPr>
          <a:xfrm>
            <a:off x="2576322" y="5052186"/>
            <a:ext cx="6616700" cy="756920"/>
          </a:xfrm>
          <a:prstGeom prst="rect">
            <a:avLst/>
          </a:prstGeom>
        </p:spPr>
        <p:txBody>
          <a:bodyPr vert="horz" wrap="square" lIns="0" tIns="12700" rIns="0" bIns="0" rtlCol="0">
            <a:spAutoFit/>
          </a:bodyPr>
          <a:lstStyle/>
          <a:p>
            <a:pPr marL="12700" marR="5080">
              <a:lnSpc>
                <a:spcPct val="100000"/>
              </a:lnSpc>
              <a:spcBef>
                <a:spcPts val="100"/>
              </a:spcBef>
            </a:pPr>
            <a:r>
              <a:rPr sz="2400" b="1" dirty="0">
                <a:latin typeface="Calibri"/>
                <a:cs typeface="Calibri"/>
              </a:rPr>
              <a:t>Branch</a:t>
            </a:r>
            <a:r>
              <a:rPr sz="2400" b="1" spc="-45" dirty="0">
                <a:latin typeface="Calibri"/>
                <a:cs typeface="Calibri"/>
              </a:rPr>
              <a:t> </a:t>
            </a:r>
            <a:r>
              <a:rPr sz="2400" b="1" dirty="0">
                <a:latin typeface="Calibri"/>
                <a:cs typeface="Calibri"/>
              </a:rPr>
              <a:t>takes</a:t>
            </a:r>
            <a:r>
              <a:rPr sz="2400" b="1" spc="-40" dirty="0">
                <a:latin typeface="Calibri"/>
                <a:cs typeface="Calibri"/>
              </a:rPr>
              <a:t> </a:t>
            </a:r>
            <a:r>
              <a:rPr sz="2400" b="1" dirty="0">
                <a:latin typeface="Calibri"/>
                <a:cs typeface="Calibri"/>
              </a:rPr>
              <a:t>an</a:t>
            </a:r>
            <a:r>
              <a:rPr sz="2400" b="1" spc="-55" dirty="0">
                <a:latin typeface="Calibri"/>
                <a:cs typeface="Calibri"/>
              </a:rPr>
              <a:t> </a:t>
            </a:r>
            <a:r>
              <a:rPr sz="2400" b="1" dirty="0">
                <a:latin typeface="Calibri"/>
                <a:cs typeface="Calibri"/>
              </a:rPr>
              <a:t>extra</a:t>
            </a:r>
            <a:r>
              <a:rPr sz="2400" b="1" spc="-55" dirty="0">
                <a:latin typeface="Calibri"/>
                <a:cs typeface="Calibri"/>
              </a:rPr>
              <a:t> </a:t>
            </a:r>
            <a:r>
              <a:rPr sz="2400" b="1" dirty="0">
                <a:latin typeface="Calibri"/>
                <a:cs typeface="Calibri"/>
              </a:rPr>
              <a:t>cycle</a:t>
            </a:r>
            <a:r>
              <a:rPr sz="2400" b="1" spc="-50" dirty="0">
                <a:latin typeface="Calibri"/>
                <a:cs typeface="Calibri"/>
              </a:rPr>
              <a:t> </a:t>
            </a:r>
            <a:r>
              <a:rPr sz="2400" b="1" dirty="0">
                <a:latin typeface="Calibri"/>
                <a:cs typeface="Calibri"/>
              </a:rPr>
              <a:t>to</a:t>
            </a:r>
            <a:r>
              <a:rPr sz="2400" b="1" spc="-45" dirty="0">
                <a:latin typeface="Calibri"/>
                <a:cs typeface="Calibri"/>
              </a:rPr>
              <a:t> </a:t>
            </a:r>
            <a:r>
              <a:rPr sz="2400" b="1" dirty="0">
                <a:latin typeface="Calibri"/>
                <a:cs typeface="Calibri"/>
              </a:rPr>
              <a:t>resolve,</a:t>
            </a:r>
            <a:r>
              <a:rPr sz="2400" b="1" spc="-50" dirty="0">
                <a:latin typeface="Calibri"/>
                <a:cs typeface="Calibri"/>
              </a:rPr>
              <a:t> </a:t>
            </a:r>
            <a:r>
              <a:rPr sz="2400" b="1" dirty="0">
                <a:latin typeface="Calibri"/>
                <a:cs typeface="Calibri"/>
              </a:rPr>
              <a:t>so</a:t>
            </a:r>
            <a:r>
              <a:rPr sz="2400" b="1" spc="-50" dirty="0">
                <a:latin typeface="Calibri"/>
                <a:cs typeface="Calibri"/>
              </a:rPr>
              <a:t> </a:t>
            </a:r>
            <a:r>
              <a:rPr sz="2400" b="1" dirty="0">
                <a:latin typeface="Calibri"/>
                <a:cs typeface="Calibri"/>
              </a:rPr>
              <a:t>how</a:t>
            </a:r>
            <a:r>
              <a:rPr sz="2400" b="1" spc="-55" dirty="0">
                <a:latin typeface="Calibri"/>
                <a:cs typeface="Calibri"/>
              </a:rPr>
              <a:t> </a:t>
            </a:r>
            <a:r>
              <a:rPr sz="2400" b="1" spc="-10" dirty="0">
                <a:latin typeface="Calibri"/>
                <a:cs typeface="Calibri"/>
              </a:rPr>
              <a:t>about </a:t>
            </a:r>
            <a:r>
              <a:rPr sz="2400" b="1" dirty="0">
                <a:latin typeface="Calibri"/>
                <a:cs typeface="Calibri"/>
              </a:rPr>
              <a:t>just</a:t>
            </a:r>
            <a:r>
              <a:rPr sz="2400" b="1" spc="-55" dirty="0">
                <a:latin typeface="Calibri"/>
                <a:cs typeface="Calibri"/>
              </a:rPr>
              <a:t> </a:t>
            </a:r>
            <a:r>
              <a:rPr sz="2400" b="1" dirty="0">
                <a:latin typeface="Calibri"/>
                <a:cs typeface="Calibri"/>
              </a:rPr>
              <a:t>fetching</a:t>
            </a:r>
            <a:r>
              <a:rPr sz="2400" b="1" spc="-45" dirty="0">
                <a:latin typeface="Calibri"/>
                <a:cs typeface="Calibri"/>
              </a:rPr>
              <a:t> </a:t>
            </a:r>
            <a:r>
              <a:rPr sz="2400" b="1" i="1" dirty="0">
                <a:latin typeface="Calibri"/>
                <a:cs typeface="Calibri"/>
              </a:rPr>
              <a:t>some</a:t>
            </a:r>
            <a:r>
              <a:rPr sz="2400" b="1" i="1" spc="-50" dirty="0">
                <a:latin typeface="Calibri"/>
                <a:cs typeface="Calibri"/>
              </a:rPr>
              <a:t> </a:t>
            </a:r>
            <a:r>
              <a:rPr sz="2400" b="1" dirty="0">
                <a:latin typeface="Calibri"/>
                <a:cs typeface="Calibri"/>
              </a:rPr>
              <a:t>instruction</a:t>
            </a:r>
            <a:r>
              <a:rPr sz="2400" b="1" spc="-40" dirty="0">
                <a:latin typeface="Calibri"/>
                <a:cs typeface="Calibri"/>
              </a:rPr>
              <a:t> </a:t>
            </a:r>
            <a:r>
              <a:rPr sz="2400" b="1" dirty="0">
                <a:latin typeface="Calibri"/>
                <a:cs typeface="Calibri"/>
              </a:rPr>
              <a:t>in</a:t>
            </a:r>
            <a:r>
              <a:rPr sz="2400" b="1" spc="-50" dirty="0">
                <a:latin typeface="Calibri"/>
                <a:cs typeface="Calibri"/>
              </a:rPr>
              <a:t> </a:t>
            </a:r>
            <a:r>
              <a:rPr sz="2400" b="1" dirty="0">
                <a:latin typeface="Calibri"/>
                <a:cs typeface="Calibri"/>
              </a:rPr>
              <a:t>the</a:t>
            </a:r>
            <a:r>
              <a:rPr sz="2400" b="1" spc="-35" dirty="0">
                <a:latin typeface="Calibri"/>
                <a:cs typeface="Calibri"/>
              </a:rPr>
              <a:t> </a:t>
            </a:r>
            <a:r>
              <a:rPr sz="2400" b="1" spc="-10" dirty="0">
                <a:latin typeface="Calibri"/>
                <a:cs typeface="Calibri"/>
              </a:rPr>
              <a:t>“delay</a:t>
            </a:r>
            <a:r>
              <a:rPr sz="2400" b="1" spc="-30" dirty="0">
                <a:latin typeface="Calibri"/>
                <a:cs typeface="Calibri"/>
              </a:rPr>
              <a:t> </a:t>
            </a:r>
            <a:r>
              <a:rPr sz="2400" b="1" spc="-10" dirty="0">
                <a:latin typeface="Calibri"/>
                <a:cs typeface="Calibri"/>
              </a:rPr>
              <a:t>slot”?</a:t>
            </a:r>
            <a:endParaRPr sz="2400">
              <a:latin typeface="Calibri"/>
              <a:cs typeface="Calibri"/>
            </a:endParaRPr>
          </a:p>
        </p:txBody>
      </p:sp>
      <p:sp>
        <p:nvSpPr>
          <p:cNvPr id="15" name="object 15"/>
          <p:cNvSpPr txBox="1"/>
          <p:nvPr/>
        </p:nvSpPr>
        <p:spPr>
          <a:xfrm>
            <a:off x="1521967" y="3173729"/>
            <a:ext cx="16637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sub</a:t>
            </a:r>
            <a:r>
              <a:rPr sz="1800" spc="-30" dirty="0">
                <a:latin typeface="Courier New"/>
                <a:cs typeface="Courier New"/>
              </a:rPr>
              <a:t> </a:t>
            </a:r>
            <a:r>
              <a:rPr sz="1800" dirty="0">
                <a:latin typeface="Courier New"/>
                <a:cs typeface="Courier New"/>
              </a:rPr>
              <a:t>x6</a:t>
            </a:r>
            <a:r>
              <a:rPr sz="1800" spc="-20" dirty="0">
                <a:latin typeface="Courier New"/>
                <a:cs typeface="Courier New"/>
              </a:rPr>
              <a:t> </a:t>
            </a:r>
            <a:r>
              <a:rPr sz="1800" dirty="0">
                <a:latin typeface="Courier New"/>
                <a:cs typeface="Courier New"/>
              </a:rPr>
              <a:t>x5</a:t>
            </a:r>
            <a:r>
              <a:rPr sz="1800" spc="-25" dirty="0">
                <a:latin typeface="Courier New"/>
                <a:cs typeface="Courier New"/>
              </a:rPr>
              <a:t> x4</a:t>
            </a:r>
            <a:endParaRPr sz="1800">
              <a:latin typeface="Courier New"/>
              <a:cs typeface="Courier New"/>
            </a:endParaRPr>
          </a:p>
        </p:txBody>
      </p:sp>
      <p:sp>
        <p:nvSpPr>
          <p:cNvPr id="16" name="object 16"/>
          <p:cNvSpPr txBox="1">
            <a:spLocks noGrp="1"/>
          </p:cNvSpPr>
          <p:nvPr>
            <p:ph type="title"/>
          </p:nvPr>
        </p:nvSpPr>
        <p:spPr>
          <a:prstGeom prst="rect">
            <a:avLst/>
          </a:prstGeom>
        </p:spPr>
        <p:txBody>
          <a:bodyPr vert="horz" wrap="square" lIns="0" tIns="62357" rIns="0" bIns="0" rtlCol="0">
            <a:spAutoFit/>
          </a:bodyPr>
          <a:lstStyle/>
          <a:p>
            <a:pPr marL="12700">
              <a:lnSpc>
                <a:spcPct val="100000"/>
              </a:lnSpc>
              <a:spcBef>
                <a:spcPts val="105"/>
              </a:spcBef>
            </a:pPr>
            <a:r>
              <a:rPr spc="-10" dirty="0"/>
              <a:t>MIPS-</a:t>
            </a:r>
            <a:r>
              <a:rPr dirty="0"/>
              <a:t>style</a:t>
            </a:r>
            <a:r>
              <a:rPr spc="-85" dirty="0"/>
              <a:t> </a:t>
            </a:r>
            <a:r>
              <a:rPr dirty="0"/>
              <a:t>Delayed</a:t>
            </a:r>
            <a:r>
              <a:rPr spc="-85" dirty="0"/>
              <a:t> </a:t>
            </a:r>
            <a:r>
              <a:rPr dirty="0"/>
              <a:t>Branch</a:t>
            </a:r>
            <a:r>
              <a:rPr spc="-85" dirty="0"/>
              <a:t> </a:t>
            </a:r>
            <a:r>
              <a:rPr spc="-10" dirty="0"/>
              <a:t>Execution</a:t>
            </a:r>
          </a:p>
        </p:txBody>
      </p:sp>
      <p:grpSp>
        <p:nvGrpSpPr>
          <p:cNvPr id="17" name="object 17"/>
          <p:cNvGrpSpPr/>
          <p:nvPr/>
        </p:nvGrpSpPr>
        <p:grpSpPr>
          <a:xfrm>
            <a:off x="3352546" y="2532633"/>
            <a:ext cx="1771650" cy="1059815"/>
            <a:chOff x="3352546" y="2532633"/>
            <a:chExt cx="1771650" cy="1059815"/>
          </a:xfrm>
        </p:grpSpPr>
        <p:sp>
          <p:nvSpPr>
            <p:cNvPr id="18" name="object 18"/>
            <p:cNvSpPr/>
            <p:nvPr/>
          </p:nvSpPr>
          <p:spPr>
            <a:xfrm>
              <a:off x="3358896" y="2538983"/>
              <a:ext cx="1758950" cy="1047115"/>
            </a:xfrm>
            <a:custGeom>
              <a:avLst/>
              <a:gdLst/>
              <a:ahLst/>
              <a:cxnLst/>
              <a:rect l="l" t="t" r="r" b="b"/>
              <a:pathLst>
                <a:path w="1758950" h="1047114">
                  <a:moveTo>
                    <a:pt x="1758696" y="0"/>
                  </a:moveTo>
                  <a:lnTo>
                    <a:pt x="0" y="0"/>
                  </a:lnTo>
                  <a:lnTo>
                    <a:pt x="0" y="1046988"/>
                  </a:lnTo>
                  <a:lnTo>
                    <a:pt x="1758696" y="1046988"/>
                  </a:lnTo>
                  <a:lnTo>
                    <a:pt x="1758696" y="0"/>
                  </a:lnTo>
                  <a:close/>
                </a:path>
              </a:pathLst>
            </a:custGeom>
            <a:solidFill>
              <a:srgbClr val="4471C4">
                <a:alpha val="50195"/>
              </a:srgbClr>
            </a:solidFill>
          </p:spPr>
          <p:txBody>
            <a:bodyPr wrap="square" lIns="0" tIns="0" rIns="0" bIns="0" rtlCol="0"/>
            <a:lstStyle/>
            <a:p>
              <a:endParaRPr/>
            </a:p>
          </p:txBody>
        </p:sp>
        <p:sp>
          <p:nvSpPr>
            <p:cNvPr id="19" name="object 19"/>
            <p:cNvSpPr/>
            <p:nvPr/>
          </p:nvSpPr>
          <p:spPr>
            <a:xfrm>
              <a:off x="3358896" y="2538983"/>
              <a:ext cx="1758950" cy="1047115"/>
            </a:xfrm>
            <a:custGeom>
              <a:avLst/>
              <a:gdLst/>
              <a:ahLst/>
              <a:cxnLst/>
              <a:rect l="l" t="t" r="r" b="b"/>
              <a:pathLst>
                <a:path w="1758950" h="1047114">
                  <a:moveTo>
                    <a:pt x="0" y="1046988"/>
                  </a:moveTo>
                  <a:lnTo>
                    <a:pt x="1758696" y="1046988"/>
                  </a:lnTo>
                  <a:lnTo>
                    <a:pt x="1758696" y="0"/>
                  </a:lnTo>
                  <a:lnTo>
                    <a:pt x="0" y="0"/>
                  </a:lnTo>
                  <a:lnTo>
                    <a:pt x="0" y="1046988"/>
                  </a:lnTo>
                  <a:close/>
                </a:path>
              </a:pathLst>
            </a:custGeom>
            <a:ln w="12700">
              <a:solidFill>
                <a:srgbClr val="2E528F"/>
              </a:solidFill>
            </a:ln>
          </p:spPr>
          <p:txBody>
            <a:bodyPr wrap="square" lIns="0" tIns="0" rIns="0" bIns="0" rtlCol="0"/>
            <a:lstStyle/>
            <a:p>
              <a:endParaRPr/>
            </a:p>
          </p:txBody>
        </p:sp>
      </p:grpSp>
      <p:sp>
        <p:nvSpPr>
          <p:cNvPr id="20" name="object 20"/>
          <p:cNvSpPr txBox="1"/>
          <p:nvPr/>
        </p:nvSpPr>
        <p:spPr>
          <a:xfrm>
            <a:off x="3131947" y="2072132"/>
            <a:ext cx="224091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Branch</a:t>
            </a:r>
            <a:r>
              <a:rPr sz="2400" b="1" spc="-55" dirty="0">
                <a:latin typeface="Calibri"/>
                <a:cs typeface="Calibri"/>
              </a:rPr>
              <a:t> </a:t>
            </a:r>
            <a:r>
              <a:rPr sz="2400" b="1" dirty="0">
                <a:latin typeface="Calibri"/>
                <a:cs typeface="Calibri"/>
              </a:rPr>
              <a:t>Delay</a:t>
            </a:r>
            <a:r>
              <a:rPr sz="2400" b="1" spc="-55" dirty="0">
                <a:latin typeface="Calibri"/>
                <a:cs typeface="Calibri"/>
              </a:rPr>
              <a:t> </a:t>
            </a:r>
            <a:r>
              <a:rPr sz="2400" b="1" spc="-20" dirty="0">
                <a:latin typeface="Calibri"/>
                <a:cs typeface="Calibri"/>
              </a:rPr>
              <a:t>Slot</a:t>
            </a:r>
            <a:endParaRPr sz="2400">
              <a:latin typeface="Calibri"/>
              <a:cs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p:nvPr/>
        </p:nvSpPr>
        <p:spPr>
          <a:xfrm>
            <a:off x="3545204" y="3150489"/>
            <a:ext cx="23463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beq</a:t>
            </a:r>
            <a:r>
              <a:rPr sz="1800" spc="-35" dirty="0">
                <a:latin typeface="Courier New"/>
                <a:cs typeface="Courier New"/>
              </a:rPr>
              <a:t> </a:t>
            </a:r>
            <a:r>
              <a:rPr sz="1800" dirty="0">
                <a:latin typeface="Courier New"/>
                <a:cs typeface="Courier New"/>
              </a:rPr>
              <a:t>x16</a:t>
            </a:r>
            <a:r>
              <a:rPr sz="1800" spc="-30" dirty="0">
                <a:latin typeface="Courier New"/>
                <a:cs typeface="Courier New"/>
              </a:rPr>
              <a:t> </a:t>
            </a:r>
            <a:r>
              <a:rPr sz="1800" dirty="0">
                <a:latin typeface="Courier New"/>
                <a:cs typeface="Courier New"/>
              </a:rPr>
              <a:t>x12</a:t>
            </a:r>
            <a:r>
              <a:rPr sz="1800" spc="-30" dirty="0">
                <a:latin typeface="Courier New"/>
                <a:cs typeface="Courier New"/>
              </a:rPr>
              <a:t> </a:t>
            </a:r>
            <a:r>
              <a:rPr sz="1800" spc="-20" dirty="0">
                <a:latin typeface="Courier New"/>
                <a:cs typeface="Courier New"/>
              </a:rPr>
              <a:t>PC+12</a:t>
            </a:r>
            <a:endParaRPr sz="1800">
              <a:latin typeface="Courier New"/>
              <a:cs typeface="Courier New"/>
            </a:endParaRPr>
          </a:p>
        </p:txBody>
      </p:sp>
      <p:sp>
        <p:nvSpPr>
          <p:cNvPr id="10" name="object 10"/>
          <p:cNvSpPr txBox="1"/>
          <p:nvPr/>
        </p:nvSpPr>
        <p:spPr>
          <a:xfrm>
            <a:off x="2576322" y="5052186"/>
            <a:ext cx="6593840" cy="1123315"/>
          </a:xfrm>
          <a:prstGeom prst="rect">
            <a:avLst/>
          </a:prstGeom>
        </p:spPr>
        <p:txBody>
          <a:bodyPr vert="horz" wrap="square" lIns="0" tIns="12700" rIns="0" bIns="0" rtlCol="0">
            <a:spAutoFit/>
          </a:bodyPr>
          <a:lstStyle/>
          <a:p>
            <a:pPr marL="12700" marR="5080">
              <a:lnSpc>
                <a:spcPct val="100000"/>
              </a:lnSpc>
              <a:spcBef>
                <a:spcPts val="100"/>
              </a:spcBef>
            </a:pPr>
            <a:r>
              <a:rPr sz="2400" b="1" dirty="0">
                <a:latin typeface="Calibri"/>
                <a:cs typeface="Calibri"/>
              </a:rPr>
              <a:t>Only</a:t>
            </a:r>
            <a:r>
              <a:rPr sz="2400" b="1" spc="-35" dirty="0">
                <a:latin typeface="Calibri"/>
                <a:cs typeface="Calibri"/>
              </a:rPr>
              <a:t> </a:t>
            </a:r>
            <a:r>
              <a:rPr sz="2400" b="1" dirty="0">
                <a:latin typeface="Calibri"/>
                <a:cs typeface="Calibri"/>
              </a:rPr>
              <a:t>useful</a:t>
            </a:r>
            <a:r>
              <a:rPr sz="2400" b="1" spc="-20" dirty="0">
                <a:latin typeface="Calibri"/>
                <a:cs typeface="Calibri"/>
              </a:rPr>
              <a:t> </a:t>
            </a:r>
            <a:r>
              <a:rPr sz="2400" b="1" dirty="0">
                <a:latin typeface="Calibri"/>
                <a:cs typeface="Calibri"/>
              </a:rPr>
              <a:t>if</a:t>
            </a:r>
            <a:r>
              <a:rPr sz="2400" b="1" spc="-35" dirty="0">
                <a:latin typeface="Calibri"/>
                <a:cs typeface="Calibri"/>
              </a:rPr>
              <a:t> </a:t>
            </a:r>
            <a:r>
              <a:rPr sz="2400" b="1" dirty="0">
                <a:latin typeface="Calibri"/>
                <a:cs typeface="Calibri"/>
              </a:rPr>
              <a:t>branch</a:t>
            </a:r>
            <a:r>
              <a:rPr sz="2400" b="1" spc="-20" dirty="0">
                <a:latin typeface="Calibri"/>
                <a:cs typeface="Calibri"/>
              </a:rPr>
              <a:t> </a:t>
            </a:r>
            <a:r>
              <a:rPr sz="2400" b="1" dirty="0">
                <a:latin typeface="Calibri"/>
                <a:cs typeface="Calibri"/>
              </a:rPr>
              <a:t>ends</a:t>
            </a:r>
            <a:r>
              <a:rPr sz="2400" b="1" spc="-25" dirty="0">
                <a:latin typeface="Calibri"/>
                <a:cs typeface="Calibri"/>
              </a:rPr>
              <a:t> </a:t>
            </a:r>
            <a:r>
              <a:rPr sz="2400" b="1" dirty="0">
                <a:latin typeface="Calibri"/>
                <a:cs typeface="Calibri"/>
              </a:rPr>
              <a:t>up</a:t>
            </a:r>
            <a:r>
              <a:rPr sz="2400" b="1" spc="-25" dirty="0">
                <a:latin typeface="Calibri"/>
                <a:cs typeface="Calibri"/>
              </a:rPr>
              <a:t> </a:t>
            </a:r>
            <a:r>
              <a:rPr sz="2400" b="1" dirty="0">
                <a:latin typeface="Calibri"/>
                <a:cs typeface="Calibri"/>
              </a:rPr>
              <a:t>resolving</a:t>
            </a:r>
            <a:r>
              <a:rPr sz="2400" b="1" spc="-50" dirty="0">
                <a:latin typeface="Calibri"/>
                <a:cs typeface="Calibri"/>
              </a:rPr>
              <a:t> </a:t>
            </a:r>
            <a:r>
              <a:rPr sz="2400" b="1" dirty="0">
                <a:latin typeface="Calibri"/>
                <a:cs typeface="Calibri"/>
              </a:rPr>
              <a:t>not-</a:t>
            </a:r>
            <a:r>
              <a:rPr sz="2400" b="1" spc="-10" dirty="0">
                <a:latin typeface="Calibri"/>
                <a:cs typeface="Calibri"/>
              </a:rPr>
              <a:t>taken </a:t>
            </a:r>
            <a:r>
              <a:rPr sz="2400" dirty="0">
                <a:latin typeface="Calibri"/>
                <a:cs typeface="Calibri"/>
              </a:rPr>
              <a:t>Otherwise,</a:t>
            </a:r>
            <a:r>
              <a:rPr sz="2400" spc="-50" dirty="0">
                <a:latin typeface="Calibri"/>
                <a:cs typeface="Calibri"/>
              </a:rPr>
              <a:t> </a:t>
            </a:r>
            <a:r>
              <a:rPr sz="2400" dirty="0">
                <a:latin typeface="Calibri"/>
                <a:cs typeface="Calibri"/>
              </a:rPr>
              <a:t>need</a:t>
            </a:r>
            <a:r>
              <a:rPr sz="2400" spc="-15" dirty="0">
                <a:latin typeface="Calibri"/>
                <a:cs typeface="Calibri"/>
              </a:rPr>
              <a:t> </a:t>
            </a:r>
            <a:r>
              <a:rPr sz="2400" dirty="0">
                <a:latin typeface="Calibri"/>
                <a:cs typeface="Calibri"/>
              </a:rPr>
              <a:t>to</a:t>
            </a:r>
            <a:r>
              <a:rPr sz="2400" spc="-45" dirty="0">
                <a:latin typeface="Calibri"/>
                <a:cs typeface="Calibri"/>
              </a:rPr>
              <a:t> </a:t>
            </a:r>
            <a:r>
              <a:rPr sz="2400" dirty="0">
                <a:latin typeface="Calibri"/>
                <a:cs typeface="Calibri"/>
              </a:rPr>
              <a:t>erase</a:t>
            </a:r>
            <a:r>
              <a:rPr sz="2400" spc="-20" dirty="0">
                <a:latin typeface="Calibri"/>
                <a:cs typeface="Calibri"/>
              </a:rPr>
              <a:t> </a:t>
            </a:r>
            <a:r>
              <a:rPr sz="2400" dirty="0">
                <a:latin typeface="Calibri"/>
                <a:cs typeface="Calibri"/>
              </a:rPr>
              <a:t>the</a:t>
            </a:r>
            <a:r>
              <a:rPr sz="2400" spc="-20" dirty="0">
                <a:latin typeface="Calibri"/>
                <a:cs typeface="Calibri"/>
              </a:rPr>
              <a:t> </a:t>
            </a:r>
            <a:r>
              <a:rPr sz="2400" dirty="0">
                <a:latin typeface="Calibri"/>
                <a:cs typeface="Calibri"/>
              </a:rPr>
              <a:t>effects</a:t>
            </a:r>
            <a:r>
              <a:rPr sz="2400" spc="-25" dirty="0">
                <a:latin typeface="Calibri"/>
                <a:cs typeface="Calibri"/>
              </a:rPr>
              <a:t> </a:t>
            </a:r>
            <a:r>
              <a:rPr sz="2400" dirty="0">
                <a:latin typeface="Calibri"/>
                <a:cs typeface="Calibri"/>
              </a:rPr>
              <a:t>of</a:t>
            </a:r>
            <a:r>
              <a:rPr sz="2400" spc="-25" dirty="0">
                <a:latin typeface="Calibri"/>
                <a:cs typeface="Calibri"/>
              </a:rPr>
              <a:t> </a:t>
            </a:r>
            <a:r>
              <a:rPr sz="2400" dirty="0">
                <a:latin typeface="Calibri"/>
                <a:cs typeface="Calibri"/>
              </a:rPr>
              <a:t>the</a:t>
            </a:r>
            <a:r>
              <a:rPr sz="2400" spc="-20" dirty="0">
                <a:latin typeface="Calibri"/>
                <a:cs typeface="Calibri"/>
              </a:rPr>
              <a:t> </a:t>
            </a:r>
            <a:r>
              <a:rPr sz="2400" dirty="0">
                <a:latin typeface="Calibri"/>
                <a:cs typeface="Calibri"/>
              </a:rPr>
              <a:t>sub</a:t>
            </a:r>
            <a:r>
              <a:rPr sz="2400" spc="-25" dirty="0">
                <a:latin typeface="Calibri"/>
                <a:cs typeface="Calibri"/>
              </a:rPr>
              <a:t> </a:t>
            </a:r>
            <a:r>
              <a:rPr sz="2400" spc="-20" dirty="0">
                <a:latin typeface="Calibri"/>
                <a:cs typeface="Calibri"/>
              </a:rPr>
              <a:t>when </a:t>
            </a:r>
            <a:r>
              <a:rPr sz="2400" dirty="0">
                <a:latin typeface="Calibri"/>
                <a:cs typeface="Calibri"/>
              </a:rPr>
              <a:t>branch</a:t>
            </a:r>
            <a:r>
              <a:rPr sz="2400" spc="-40" dirty="0">
                <a:latin typeface="Calibri"/>
                <a:cs typeface="Calibri"/>
              </a:rPr>
              <a:t> </a:t>
            </a:r>
            <a:r>
              <a:rPr sz="2400" dirty="0">
                <a:latin typeface="Calibri"/>
                <a:cs typeface="Calibri"/>
              </a:rPr>
              <a:t>finally</a:t>
            </a:r>
            <a:r>
              <a:rPr sz="2400" spc="-15" dirty="0">
                <a:latin typeface="Calibri"/>
                <a:cs typeface="Calibri"/>
              </a:rPr>
              <a:t> </a:t>
            </a:r>
            <a:r>
              <a:rPr sz="2400" spc="-10" dirty="0">
                <a:latin typeface="Calibri"/>
                <a:cs typeface="Calibri"/>
              </a:rPr>
              <a:t>resolves</a:t>
            </a:r>
            <a:endParaRPr sz="2400">
              <a:latin typeface="Calibri"/>
              <a:cs typeface="Calibri"/>
            </a:endParaRPr>
          </a:p>
        </p:txBody>
      </p:sp>
      <p:sp>
        <p:nvSpPr>
          <p:cNvPr id="11" name="object 11"/>
          <p:cNvSpPr txBox="1"/>
          <p:nvPr/>
        </p:nvSpPr>
        <p:spPr>
          <a:xfrm>
            <a:off x="1039164" y="1997455"/>
            <a:ext cx="2316480" cy="1476375"/>
          </a:xfrm>
          <a:prstGeom prst="rect">
            <a:avLst/>
          </a:prstGeom>
        </p:spPr>
        <p:txBody>
          <a:bodyPr vert="horz" wrap="square" lIns="0" tIns="12700" rIns="0" bIns="0" rtlCol="0">
            <a:spAutoFit/>
          </a:bodyPr>
          <a:lstStyle/>
          <a:p>
            <a:pPr marL="12700" marR="5080" algn="just">
              <a:lnSpc>
                <a:spcPct val="100000"/>
              </a:lnSpc>
              <a:spcBef>
                <a:spcPts val="100"/>
              </a:spcBef>
            </a:pPr>
            <a:r>
              <a:rPr sz="2400" b="1" dirty="0">
                <a:latin typeface="Calibri"/>
                <a:cs typeface="Calibri"/>
              </a:rPr>
              <a:t>Branch</a:t>
            </a:r>
            <a:r>
              <a:rPr sz="2400" b="1" spc="-55" dirty="0">
                <a:latin typeface="Calibri"/>
                <a:cs typeface="Calibri"/>
              </a:rPr>
              <a:t> </a:t>
            </a:r>
            <a:r>
              <a:rPr sz="2400" b="1" dirty="0">
                <a:latin typeface="Calibri"/>
                <a:cs typeface="Calibri"/>
              </a:rPr>
              <a:t>Delay</a:t>
            </a:r>
            <a:r>
              <a:rPr sz="2400" b="1" spc="-55" dirty="0">
                <a:latin typeface="Calibri"/>
                <a:cs typeface="Calibri"/>
              </a:rPr>
              <a:t> </a:t>
            </a:r>
            <a:r>
              <a:rPr sz="2400" b="1" spc="-20" dirty="0">
                <a:latin typeface="Calibri"/>
                <a:cs typeface="Calibri"/>
              </a:rPr>
              <a:t>Slot </a:t>
            </a:r>
            <a:r>
              <a:rPr sz="2400" dirty="0">
                <a:latin typeface="Calibri"/>
                <a:cs typeface="Calibri"/>
              </a:rPr>
              <a:t>filled</a:t>
            </a:r>
            <a:r>
              <a:rPr sz="2400" spc="-10" dirty="0">
                <a:latin typeface="Calibri"/>
                <a:cs typeface="Calibri"/>
              </a:rPr>
              <a:t> </a:t>
            </a:r>
            <a:r>
              <a:rPr sz="2400" dirty="0">
                <a:latin typeface="Calibri"/>
                <a:cs typeface="Calibri"/>
              </a:rPr>
              <a:t>w/</a:t>
            </a:r>
            <a:r>
              <a:rPr sz="2400" spc="-10" dirty="0">
                <a:latin typeface="Calibri"/>
                <a:cs typeface="Calibri"/>
              </a:rPr>
              <a:t> not-</a:t>
            </a:r>
            <a:r>
              <a:rPr sz="2400" spc="-20" dirty="0">
                <a:latin typeface="Calibri"/>
                <a:cs typeface="Calibri"/>
              </a:rPr>
              <a:t>taken </a:t>
            </a:r>
            <a:r>
              <a:rPr sz="2400" spc="-10" dirty="0">
                <a:latin typeface="Calibri"/>
                <a:cs typeface="Calibri"/>
              </a:rPr>
              <a:t>instruction</a:t>
            </a:r>
            <a:endParaRPr sz="2400">
              <a:latin typeface="Calibri"/>
              <a:cs typeface="Calibri"/>
            </a:endParaRPr>
          </a:p>
          <a:p>
            <a:pPr marL="495300">
              <a:lnSpc>
                <a:spcPct val="100000"/>
              </a:lnSpc>
              <a:spcBef>
                <a:spcPts val="620"/>
              </a:spcBef>
            </a:pPr>
            <a:r>
              <a:rPr sz="1800" dirty="0">
                <a:latin typeface="Courier New"/>
                <a:cs typeface="Courier New"/>
              </a:rPr>
              <a:t>sub</a:t>
            </a:r>
            <a:r>
              <a:rPr sz="1800" spc="-30" dirty="0">
                <a:latin typeface="Courier New"/>
                <a:cs typeface="Courier New"/>
              </a:rPr>
              <a:t> </a:t>
            </a:r>
            <a:r>
              <a:rPr sz="1800" dirty="0">
                <a:latin typeface="Courier New"/>
                <a:cs typeface="Courier New"/>
              </a:rPr>
              <a:t>x6</a:t>
            </a:r>
            <a:r>
              <a:rPr sz="1800" spc="-20" dirty="0">
                <a:latin typeface="Courier New"/>
                <a:cs typeface="Courier New"/>
              </a:rPr>
              <a:t> </a:t>
            </a:r>
            <a:r>
              <a:rPr sz="1800" dirty="0">
                <a:latin typeface="Courier New"/>
                <a:cs typeface="Courier New"/>
              </a:rPr>
              <a:t>x5</a:t>
            </a:r>
            <a:r>
              <a:rPr sz="1800" spc="-25" dirty="0">
                <a:latin typeface="Courier New"/>
                <a:cs typeface="Courier New"/>
              </a:rPr>
              <a:t> x4</a:t>
            </a:r>
            <a:endParaRPr sz="1800">
              <a:latin typeface="Courier New"/>
              <a:cs typeface="Courier New"/>
            </a:endParaRPr>
          </a:p>
        </p:txBody>
      </p:sp>
      <p:sp>
        <p:nvSpPr>
          <p:cNvPr id="12" name="object 12"/>
          <p:cNvSpPr txBox="1">
            <a:spLocks noGrp="1"/>
          </p:cNvSpPr>
          <p:nvPr>
            <p:ph type="title"/>
          </p:nvPr>
        </p:nvSpPr>
        <p:spPr>
          <a:xfrm>
            <a:off x="239369" y="244551"/>
            <a:ext cx="5582920" cy="697230"/>
          </a:xfrm>
          <a:prstGeom prst="rect">
            <a:avLst/>
          </a:prstGeom>
        </p:spPr>
        <p:txBody>
          <a:bodyPr vert="horz" wrap="square" lIns="0" tIns="13335" rIns="0" bIns="0" rtlCol="0">
            <a:spAutoFit/>
          </a:bodyPr>
          <a:lstStyle/>
          <a:p>
            <a:pPr marL="12700">
              <a:lnSpc>
                <a:spcPct val="100000"/>
              </a:lnSpc>
              <a:spcBef>
                <a:spcPts val="105"/>
              </a:spcBef>
            </a:pPr>
            <a:r>
              <a:rPr dirty="0"/>
              <a:t>Filling</a:t>
            </a:r>
            <a:r>
              <a:rPr spc="-60" dirty="0"/>
              <a:t> </a:t>
            </a:r>
            <a:r>
              <a:rPr dirty="0"/>
              <a:t>Branch</a:t>
            </a:r>
            <a:r>
              <a:rPr spc="-80" dirty="0"/>
              <a:t> </a:t>
            </a:r>
            <a:r>
              <a:rPr dirty="0"/>
              <a:t>Delay</a:t>
            </a:r>
            <a:r>
              <a:rPr spc="-55" dirty="0"/>
              <a:t> </a:t>
            </a:r>
            <a:r>
              <a:rPr spc="-10" dirty="0"/>
              <a:t>Slots</a:t>
            </a:r>
          </a:p>
        </p:txBody>
      </p:sp>
      <p:sp>
        <p:nvSpPr>
          <p:cNvPr id="13" name="object 13"/>
          <p:cNvSpPr txBox="1"/>
          <p:nvPr/>
        </p:nvSpPr>
        <p:spPr>
          <a:xfrm>
            <a:off x="7830439" y="1242440"/>
            <a:ext cx="3128645" cy="1489075"/>
          </a:xfrm>
          <a:prstGeom prst="rect">
            <a:avLst/>
          </a:prstGeom>
        </p:spPr>
        <p:txBody>
          <a:bodyPr vert="horz" wrap="square" lIns="0" tIns="12700" rIns="0" bIns="0" rtlCol="0">
            <a:spAutoFit/>
          </a:bodyPr>
          <a:lstStyle/>
          <a:p>
            <a:pPr marL="12700" marR="5080">
              <a:lnSpc>
                <a:spcPct val="100000"/>
              </a:lnSpc>
              <a:spcBef>
                <a:spcPts val="100"/>
              </a:spcBef>
            </a:pPr>
            <a:r>
              <a:rPr sz="2400" dirty="0">
                <a:latin typeface="Courier New"/>
                <a:cs typeface="Courier New"/>
              </a:rPr>
              <a:t>beq</a:t>
            </a:r>
            <a:r>
              <a:rPr sz="2400" spc="-15" dirty="0">
                <a:latin typeface="Courier New"/>
                <a:cs typeface="Courier New"/>
              </a:rPr>
              <a:t> </a:t>
            </a:r>
            <a:r>
              <a:rPr sz="2400" dirty="0">
                <a:latin typeface="Courier New"/>
                <a:cs typeface="Courier New"/>
              </a:rPr>
              <a:t>x16</a:t>
            </a:r>
            <a:r>
              <a:rPr sz="2400" spc="-30" dirty="0">
                <a:latin typeface="Courier New"/>
                <a:cs typeface="Courier New"/>
              </a:rPr>
              <a:t> </a:t>
            </a:r>
            <a:r>
              <a:rPr sz="2400" dirty="0">
                <a:latin typeface="Courier New"/>
                <a:cs typeface="Courier New"/>
              </a:rPr>
              <a:t>x12</a:t>
            </a:r>
            <a:r>
              <a:rPr sz="2400" spc="-15" dirty="0">
                <a:latin typeface="Courier New"/>
                <a:cs typeface="Courier New"/>
              </a:rPr>
              <a:t> </a:t>
            </a:r>
            <a:r>
              <a:rPr sz="2400" spc="-10" dirty="0">
                <a:latin typeface="Courier New"/>
                <a:cs typeface="Courier New"/>
              </a:rPr>
              <a:t>PC+12 </a:t>
            </a:r>
            <a:r>
              <a:rPr sz="2400" dirty="0">
                <a:latin typeface="Courier New"/>
                <a:cs typeface="Courier New"/>
              </a:rPr>
              <a:t>sub</a:t>
            </a:r>
            <a:r>
              <a:rPr sz="2400" spc="-15" dirty="0">
                <a:latin typeface="Courier New"/>
                <a:cs typeface="Courier New"/>
              </a:rPr>
              <a:t> </a:t>
            </a:r>
            <a:r>
              <a:rPr sz="2400" dirty="0">
                <a:latin typeface="Courier New"/>
                <a:cs typeface="Courier New"/>
              </a:rPr>
              <a:t>x6</a:t>
            </a:r>
            <a:r>
              <a:rPr sz="2400" spc="-25" dirty="0">
                <a:latin typeface="Courier New"/>
                <a:cs typeface="Courier New"/>
              </a:rPr>
              <a:t> </a:t>
            </a:r>
            <a:r>
              <a:rPr sz="2400" dirty="0">
                <a:latin typeface="Courier New"/>
                <a:cs typeface="Courier New"/>
              </a:rPr>
              <a:t>x5</a:t>
            </a:r>
            <a:r>
              <a:rPr sz="2400" spc="-15" dirty="0">
                <a:latin typeface="Courier New"/>
                <a:cs typeface="Courier New"/>
              </a:rPr>
              <a:t> </a:t>
            </a:r>
            <a:r>
              <a:rPr sz="2400" spc="-25" dirty="0">
                <a:latin typeface="Courier New"/>
                <a:cs typeface="Courier New"/>
              </a:rPr>
              <a:t>x4</a:t>
            </a:r>
            <a:endParaRPr sz="2400">
              <a:latin typeface="Courier New"/>
              <a:cs typeface="Courier New"/>
            </a:endParaRPr>
          </a:p>
          <a:p>
            <a:pPr marL="12700" marR="550545">
              <a:lnSpc>
                <a:spcPct val="100000"/>
              </a:lnSpc>
            </a:pPr>
            <a:r>
              <a:rPr sz="2400" dirty="0">
                <a:latin typeface="Courier New"/>
                <a:cs typeface="Courier New"/>
              </a:rPr>
              <a:t>add</a:t>
            </a:r>
            <a:r>
              <a:rPr sz="2400" spc="-2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x6</a:t>
            </a:r>
            <a:r>
              <a:rPr sz="2400" spc="-10" dirty="0">
                <a:latin typeface="Courier New"/>
                <a:cs typeface="Courier New"/>
              </a:rPr>
              <a:t> </a:t>
            </a:r>
            <a:r>
              <a:rPr sz="2400" spc="-25" dirty="0">
                <a:latin typeface="Courier New"/>
                <a:cs typeface="Courier New"/>
              </a:rPr>
              <a:t>x14 </a:t>
            </a:r>
            <a:r>
              <a:rPr sz="2400" dirty="0">
                <a:latin typeface="Courier New"/>
                <a:cs typeface="Courier New"/>
              </a:rPr>
              <a:t>add</a:t>
            </a:r>
            <a:r>
              <a:rPr sz="2400" spc="-1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x7</a:t>
            </a:r>
            <a:r>
              <a:rPr sz="2400" spc="-10" dirty="0">
                <a:latin typeface="Courier New"/>
                <a:cs typeface="Courier New"/>
              </a:rPr>
              <a:t> </a:t>
            </a:r>
            <a:r>
              <a:rPr sz="2400" spc="-25" dirty="0">
                <a:latin typeface="Courier New"/>
                <a:cs typeface="Courier New"/>
              </a:rPr>
              <a:t>x9</a:t>
            </a:r>
            <a:endParaRPr sz="2400">
              <a:latin typeface="Courier New"/>
              <a:cs typeface="Courier New"/>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p:nvPr/>
        </p:nvSpPr>
        <p:spPr>
          <a:xfrm>
            <a:off x="3545204" y="3150489"/>
            <a:ext cx="23463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beq</a:t>
            </a:r>
            <a:r>
              <a:rPr sz="1800" spc="-35" dirty="0">
                <a:latin typeface="Courier New"/>
                <a:cs typeface="Courier New"/>
              </a:rPr>
              <a:t> </a:t>
            </a:r>
            <a:r>
              <a:rPr sz="1800" dirty="0">
                <a:latin typeface="Courier New"/>
                <a:cs typeface="Courier New"/>
              </a:rPr>
              <a:t>x16</a:t>
            </a:r>
            <a:r>
              <a:rPr sz="1800" spc="-30" dirty="0">
                <a:latin typeface="Courier New"/>
                <a:cs typeface="Courier New"/>
              </a:rPr>
              <a:t> </a:t>
            </a:r>
            <a:r>
              <a:rPr sz="1800" dirty="0">
                <a:latin typeface="Courier New"/>
                <a:cs typeface="Courier New"/>
              </a:rPr>
              <a:t>x12</a:t>
            </a:r>
            <a:r>
              <a:rPr sz="1800" spc="-30" dirty="0">
                <a:latin typeface="Courier New"/>
                <a:cs typeface="Courier New"/>
              </a:rPr>
              <a:t> </a:t>
            </a:r>
            <a:r>
              <a:rPr sz="1800" spc="-20" dirty="0">
                <a:latin typeface="Courier New"/>
                <a:cs typeface="Courier New"/>
              </a:rPr>
              <a:t>PC+12</a:t>
            </a:r>
            <a:endParaRPr sz="1800">
              <a:latin typeface="Courier New"/>
              <a:cs typeface="Courier New"/>
            </a:endParaRPr>
          </a:p>
        </p:txBody>
      </p:sp>
      <p:sp>
        <p:nvSpPr>
          <p:cNvPr id="10" name="object 10"/>
          <p:cNvSpPr txBox="1"/>
          <p:nvPr/>
        </p:nvSpPr>
        <p:spPr>
          <a:xfrm>
            <a:off x="1039164" y="1997455"/>
            <a:ext cx="2283460" cy="1476375"/>
          </a:xfrm>
          <a:prstGeom prst="rect">
            <a:avLst/>
          </a:prstGeom>
        </p:spPr>
        <p:txBody>
          <a:bodyPr vert="horz" wrap="square" lIns="0" tIns="12700" rIns="0" bIns="0" rtlCol="0">
            <a:spAutoFit/>
          </a:bodyPr>
          <a:lstStyle/>
          <a:p>
            <a:pPr marL="12700" marR="47625">
              <a:lnSpc>
                <a:spcPct val="100000"/>
              </a:lnSpc>
              <a:spcBef>
                <a:spcPts val="100"/>
              </a:spcBef>
            </a:pPr>
            <a:r>
              <a:rPr sz="2400" b="1" dirty="0">
                <a:latin typeface="Calibri"/>
                <a:cs typeface="Calibri"/>
              </a:rPr>
              <a:t>Branch</a:t>
            </a:r>
            <a:r>
              <a:rPr sz="2400" b="1" spc="-55" dirty="0">
                <a:latin typeface="Calibri"/>
                <a:cs typeface="Calibri"/>
              </a:rPr>
              <a:t> </a:t>
            </a:r>
            <a:r>
              <a:rPr sz="2400" b="1" dirty="0">
                <a:latin typeface="Calibri"/>
                <a:cs typeface="Calibri"/>
              </a:rPr>
              <a:t>Delay</a:t>
            </a:r>
            <a:r>
              <a:rPr sz="2400" b="1" spc="-55" dirty="0">
                <a:latin typeface="Calibri"/>
                <a:cs typeface="Calibri"/>
              </a:rPr>
              <a:t> </a:t>
            </a:r>
            <a:r>
              <a:rPr sz="2400" b="1" spc="-20" dirty="0">
                <a:latin typeface="Calibri"/>
                <a:cs typeface="Calibri"/>
              </a:rPr>
              <a:t>Slot </a:t>
            </a:r>
            <a:r>
              <a:rPr sz="2400" dirty="0">
                <a:latin typeface="Calibri"/>
                <a:cs typeface="Calibri"/>
              </a:rPr>
              <a:t>filled</a:t>
            </a:r>
            <a:r>
              <a:rPr sz="2400" spc="-25" dirty="0">
                <a:latin typeface="Calibri"/>
                <a:cs typeface="Calibri"/>
              </a:rPr>
              <a:t> </a:t>
            </a:r>
            <a:r>
              <a:rPr sz="2400" dirty="0">
                <a:latin typeface="Calibri"/>
                <a:cs typeface="Calibri"/>
              </a:rPr>
              <a:t>w/</a:t>
            </a:r>
            <a:r>
              <a:rPr sz="2400" spc="-20" dirty="0">
                <a:latin typeface="Calibri"/>
                <a:cs typeface="Calibri"/>
              </a:rPr>
              <a:t> </a:t>
            </a:r>
            <a:r>
              <a:rPr sz="2400" spc="-10" dirty="0">
                <a:latin typeface="Calibri"/>
                <a:cs typeface="Calibri"/>
              </a:rPr>
              <a:t>taken instruction</a:t>
            </a:r>
            <a:endParaRPr sz="2400">
              <a:latin typeface="Calibri"/>
              <a:cs typeface="Calibri"/>
            </a:endParaRPr>
          </a:p>
          <a:p>
            <a:pPr marL="495300">
              <a:lnSpc>
                <a:spcPct val="100000"/>
              </a:lnSpc>
              <a:spcBef>
                <a:spcPts val="620"/>
              </a:spcBef>
            </a:pPr>
            <a:r>
              <a:rPr sz="1800" dirty="0">
                <a:latin typeface="Courier New"/>
                <a:cs typeface="Courier New"/>
              </a:rPr>
              <a:t>add</a:t>
            </a:r>
            <a:r>
              <a:rPr sz="1800" spc="-40" dirty="0">
                <a:latin typeface="Courier New"/>
                <a:cs typeface="Courier New"/>
              </a:rPr>
              <a:t> </a:t>
            </a:r>
            <a:r>
              <a:rPr sz="1800" dirty="0">
                <a:latin typeface="Courier New"/>
                <a:cs typeface="Courier New"/>
              </a:rPr>
              <a:t>x12</a:t>
            </a:r>
            <a:r>
              <a:rPr sz="1800" spc="-25" dirty="0">
                <a:latin typeface="Courier New"/>
                <a:cs typeface="Courier New"/>
              </a:rPr>
              <a:t> </a:t>
            </a:r>
            <a:r>
              <a:rPr sz="1800" dirty="0">
                <a:latin typeface="Courier New"/>
                <a:cs typeface="Courier New"/>
              </a:rPr>
              <a:t>x7</a:t>
            </a:r>
            <a:r>
              <a:rPr sz="1800" spc="-40" dirty="0">
                <a:latin typeface="Courier New"/>
                <a:cs typeface="Courier New"/>
              </a:rPr>
              <a:t> </a:t>
            </a:r>
            <a:r>
              <a:rPr sz="1800" spc="-25" dirty="0">
                <a:latin typeface="Courier New"/>
                <a:cs typeface="Courier New"/>
              </a:rPr>
              <a:t>x9</a:t>
            </a:r>
            <a:endParaRPr sz="1800">
              <a:latin typeface="Courier New"/>
              <a:cs typeface="Courier New"/>
            </a:endParaRPr>
          </a:p>
        </p:txBody>
      </p:sp>
      <p:sp>
        <p:nvSpPr>
          <p:cNvPr id="11" name="object 11"/>
          <p:cNvSpPr txBox="1">
            <a:spLocks noGrp="1"/>
          </p:cNvSpPr>
          <p:nvPr>
            <p:ph type="title"/>
          </p:nvPr>
        </p:nvSpPr>
        <p:spPr>
          <a:xfrm>
            <a:off x="239369" y="244551"/>
            <a:ext cx="5582920" cy="697230"/>
          </a:xfrm>
          <a:prstGeom prst="rect">
            <a:avLst/>
          </a:prstGeom>
        </p:spPr>
        <p:txBody>
          <a:bodyPr vert="horz" wrap="square" lIns="0" tIns="13335" rIns="0" bIns="0" rtlCol="0">
            <a:spAutoFit/>
          </a:bodyPr>
          <a:lstStyle/>
          <a:p>
            <a:pPr marL="12700">
              <a:lnSpc>
                <a:spcPct val="100000"/>
              </a:lnSpc>
              <a:spcBef>
                <a:spcPts val="105"/>
              </a:spcBef>
            </a:pPr>
            <a:r>
              <a:rPr dirty="0"/>
              <a:t>Filling</a:t>
            </a:r>
            <a:r>
              <a:rPr spc="-60" dirty="0"/>
              <a:t> </a:t>
            </a:r>
            <a:r>
              <a:rPr dirty="0"/>
              <a:t>Branch</a:t>
            </a:r>
            <a:r>
              <a:rPr spc="-80" dirty="0"/>
              <a:t> </a:t>
            </a:r>
            <a:r>
              <a:rPr dirty="0"/>
              <a:t>Delay</a:t>
            </a:r>
            <a:r>
              <a:rPr spc="-55" dirty="0"/>
              <a:t> </a:t>
            </a:r>
            <a:r>
              <a:rPr spc="-10" dirty="0"/>
              <a:t>Slots</a:t>
            </a:r>
          </a:p>
        </p:txBody>
      </p:sp>
      <p:sp>
        <p:nvSpPr>
          <p:cNvPr id="12" name="object 12"/>
          <p:cNvSpPr txBox="1"/>
          <p:nvPr/>
        </p:nvSpPr>
        <p:spPr>
          <a:xfrm>
            <a:off x="7830439" y="1242440"/>
            <a:ext cx="3128645" cy="1489075"/>
          </a:xfrm>
          <a:prstGeom prst="rect">
            <a:avLst/>
          </a:prstGeom>
        </p:spPr>
        <p:txBody>
          <a:bodyPr vert="horz" wrap="square" lIns="0" tIns="12700" rIns="0" bIns="0" rtlCol="0">
            <a:spAutoFit/>
          </a:bodyPr>
          <a:lstStyle/>
          <a:p>
            <a:pPr marL="12700" marR="5080">
              <a:lnSpc>
                <a:spcPct val="100000"/>
              </a:lnSpc>
              <a:spcBef>
                <a:spcPts val="100"/>
              </a:spcBef>
            </a:pPr>
            <a:r>
              <a:rPr sz="2400" dirty="0">
                <a:latin typeface="Courier New"/>
                <a:cs typeface="Courier New"/>
              </a:rPr>
              <a:t>beq</a:t>
            </a:r>
            <a:r>
              <a:rPr sz="2400" spc="-15" dirty="0">
                <a:latin typeface="Courier New"/>
                <a:cs typeface="Courier New"/>
              </a:rPr>
              <a:t> </a:t>
            </a:r>
            <a:r>
              <a:rPr sz="2400" dirty="0">
                <a:latin typeface="Courier New"/>
                <a:cs typeface="Courier New"/>
              </a:rPr>
              <a:t>x16</a:t>
            </a:r>
            <a:r>
              <a:rPr sz="2400" spc="-30" dirty="0">
                <a:latin typeface="Courier New"/>
                <a:cs typeface="Courier New"/>
              </a:rPr>
              <a:t> </a:t>
            </a:r>
            <a:r>
              <a:rPr sz="2400" dirty="0">
                <a:latin typeface="Courier New"/>
                <a:cs typeface="Courier New"/>
              </a:rPr>
              <a:t>x12</a:t>
            </a:r>
            <a:r>
              <a:rPr sz="2400" spc="-15" dirty="0">
                <a:latin typeface="Courier New"/>
                <a:cs typeface="Courier New"/>
              </a:rPr>
              <a:t> </a:t>
            </a:r>
            <a:r>
              <a:rPr sz="2400" spc="-10" dirty="0">
                <a:latin typeface="Courier New"/>
                <a:cs typeface="Courier New"/>
              </a:rPr>
              <a:t>PC+12 </a:t>
            </a:r>
            <a:r>
              <a:rPr sz="2400" dirty="0">
                <a:latin typeface="Courier New"/>
                <a:cs typeface="Courier New"/>
              </a:rPr>
              <a:t>sub</a:t>
            </a:r>
            <a:r>
              <a:rPr sz="2400" spc="-15" dirty="0">
                <a:latin typeface="Courier New"/>
                <a:cs typeface="Courier New"/>
              </a:rPr>
              <a:t> </a:t>
            </a:r>
            <a:r>
              <a:rPr sz="2400" dirty="0">
                <a:latin typeface="Courier New"/>
                <a:cs typeface="Courier New"/>
              </a:rPr>
              <a:t>x6</a:t>
            </a:r>
            <a:r>
              <a:rPr sz="2400" spc="-25" dirty="0">
                <a:latin typeface="Courier New"/>
                <a:cs typeface="Courier New"/>
              </a:rPr>
              <a:t> </a:t>
            </a:r>
            <a:r>
              <a:rPr sz="2400" dirty="0">
                <a:latin typeface="Courier New"/>
                <a:cs typeface="Courier New"/>
              </a:rPr>
              <a:t>x5</a:t>
            </a:r>
            <a:r>
              <a:rPr sz="2400" spc="-15" dirty="0">
                <a:latin typeface="Courier New"/>
                <a:cs typeface="Courier New"/>
              </a:rPr>
              <a:t> </a:t>
            </a:r>
            <a:r>
              <a:rPr sz="2400" spc="-25" dirty="0">
                <a:latin typeface="Courier New"/>
                <a:cs typeface="Courier New"/>
              </a:rPr>
              <a:t>x4</a:t>
            </a:r>
            <a:endParaRPr sz="2400">
              <a:latin typeface="Courier New"/>
              <a:cs typeface="Courier New"/>
            </a:endParaRPr>
          </a:p>
          <a:p>
            <a:pPr marL="12700" marR="550545">
              <a:lnSpc>
                <a:spcPct val="100000"/>
              </a:lnSpc>
            </a:pPr>
            <a:r>
              <a:rPr sz="2400" dirty="0">
                <a:latin typeface="Courier New"/>
                <a:cs typeface="Courier New"/>
              </a:rPr>
              <a:t>add</a:t>
            </a:r>
            <a:r>
              <a:rPr sz="2400" spc="-2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x6</a:t>
            </a:r>
            <a:r>
              <a:rPr sz="2400" spc="-10" dirty="0">
                <a:latin typeface="Courier New"/>
                <a:cs typeface="Courier New"/>
              </a:rPr>
              <a:t> </a:t>
            </a:r>
            <a:r>
              <a:rPr sz="2400" spc="-25" dirty="0">
                <a:latin typeface="Courier New"/>
                <a:cs typeface="Courier New"/>
              </a:rPr>
              <a:t>x14 </a:t>
            </a:r>
            <a:r>
              <a:rPr sz="2400" dirty="0">
                <a:latin typeface="Courier New"/>
                <a:cs typeface="Courier New"/>
              </a:rPr>
              <a:t>add</a:t>
            </a:r>
            <a:r>
              <a:rPr sz="2400" spc="-1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x7</a:t>
            </a:r>
            <a:r>
              <a:rPr sz="2400" spc="-10" dirty="0">
                <a:latin typeface="Courier New"/>
                <a:cs typeface="Courier New"/>
              </a:rPr>
              <a:t> </a:t>
            </a:r>
            <a:r>
              <a:rPr sz="2400" spc="-25" dirty="0">
                <a:latin typeface="Courier New"/>
                <a:cs typeface="Courier New"/>
              </a:rPr>
              <a:t>x9</a:t>
            </a:r>
            <a:endParaRPr sz="2400">
              <a:latin typeface="Courier New"/>
              <a:cs typeface="Courier New"/>
            </a:endParaRPr>
          </a:p>
        </p:txBody>
      </p:sp>
      <p:sp>
        <p:nvSpPr>
          <p:cNvPr id="13" name="object 13"/>
          <p:cNvSpPr txBox="1"/>
          <p:nvPr/>
        </p:nvSpPr>
        <p:spPr>
          <a:xfrm>
            <a:off x="2576322" y="5052186"/>
            <a:ext cx="6620509" cy="1123315"/>
          </a:xfrm>
          <a:prstGeom prst="rect">
            <a:avLst/>
          </a:prstGeom>
        </p:spPr>
        <p:txBody>
          <a:bodyPr vert="horz" wrap="square" lIns="0" tIns="12700" rIns="0" bIns="0" rtlCol="0">
            <a:spAutoFit/>
          </a:bodyPr>
          <a:lstStyle/>
          <a:p>
            <a:pPr marL="12700" marR="5080">
              <a:lnSpc>
                <a:spcPct val="100000"/>
              </a:lnSpc>
              <a:spcBef>
                <a:spcPts val="100"/>
              </a:spcBef>
            </a:pPr>
            <a:r>
              <a:rPr sz="2400" b="1" dirty="0">
                <a:latin typeface="Calibri"/>
                <a:cs typeface="Calibri"/>
              </a:rPr>
              <a:t>Only</a:t>
            </a:r>
            <a:r>
              <a:rPr sz="2400" b="1" spc="-35" dirty="0">
                <a:latin typeface="Calibri"/>
                <a:cs typeface="Calibri"/>
              </a:rPr>
              <a:t> </a:t>
            </a:r>
            <a:r>
              <a:rPr sz="2400" b="1" dirty="0">
                <a:latin typeface="Calibri"/>
                <a:cs typeface="Calibri"/>
              </a:rPr>
              <a:t>useful</a:t>
            </a:r>
            <a:r>
              <a:rPr sz="2400" b="1" spc="-20" dirty="0">
                <a:latin typeface="Calibri"/>
                <a:cs typeface="Calibri"/>
              </a:rPr>
              <a:t> </a:t>
            </a:r>
            <a:r>
              <a:rPr sz="2400" b="1" dirty="0">
                <a:latin typeface="Calibri"/>
                <a:cs typeface="Calibri"/>
              </a:rPr>
              <a:t>if</a:t>
            </a:r>
            <a:r>
              <a:rPr sz="2400" b="1" spc="-35" dirty="0">
                <a:latin typeface="Calibri"/>
                <a:cs typeface="Calibri"/>
              </a:rPr>
              <a:t> </a:t>
            </a:r>
            <a:r>
              <a:rPr sz="2400" b="1" dirty="0">
                <a:latin typeface="Calibri"/>
                <a:cs typeface="Calibri"/>
              </a:rPr>
              <a:t>branch</a:t>
            </a:r>
            <a:r>
              <a:rPr sz="2400" b="1" spc="-20" dirty="0">
                <a:latin typeface="Calibri"/>
                <a:cs typeface="Calibri"/>
              </a:rPr>
              <a:t> </a:t>
            </a:r>
            <a:r>
              <a:rPr sz="2400" b="1" dirty="0">
                <a:latin typeface="Calibri"/>
                <a:cs typeface="Calibri"/>
              </a:rPr>
              <a:t>ends</a:t>
            </a:r>
            <a:r>
              <a:rPr sz="2400" b="1" spc="-25" dirty="0">
                <a:latin typeface="Calibri"/>
                <a:cs typeface="Calibri"/>
              </a:rPr>
              <a:t> </a:t>
            </a:r>
            <a:r>
              <a:rPr sz="2400" b="1" dirty="0">
                <a:latin typeface="Calibri"/>
                <a:cs typeface="Calibri"/>
              </a:rPr>
              <a:t>up</a:t>
            </a:r>
            <a:r>
              <a:rPr sz="2400" b="1" spc="-25" dirty="0">
                <a:latin typeface="Calibri"/>
                <a:cs typeface="Calibri"/>
              </a:rPr>
              <a:t> </a:t>
            </a:r>
            <a:r>
              <a:rPr sz="2400" b="1" dirty="0">
                <a:latin typeface="Calibri"/>
                <a:cs typeface="Calibri"/>
              </a:rPr>
              <a:t>resolving</a:t>
            </a:r>
            <a:r>
              <a:rPr sz="2400" b="1" spc="-50" dirty="0">
                <a:latin typeface="Calibri"/>
                <a:cs typeface="Calibri"/>
              </a:rPr>
              <a:t> </a:t>
            </a:r>
            <a:r>
              <a:rPr sz="2400" b="1" spc="-10" dirty="0">
                <a:latin typeface="Calibri"/>
                <a:cs typeface="Calibri"/>
              </a:rPr>
              <a:t>taken </a:t>
            </a:r>
            <a:r>
              <a:rPr sz="2400" dirty="0">
                <a:latin typeface="Calibri"/>
                <a:cs typeface="Calibri"/>
              </a:rPr>
              <a:t>Otherwise,</a:t>
            </a:r>
            <a:r>
              <a:rPr sz="2400" spc="-50" dirty="0">
                <a:latin typeface="Calibri"/>
                <a:cs typeface="Calibri"/>
              </a:rPr>
              <a:t> </a:t>
            </a:r>
            <a:r>
              <a:rPr sz="2400" dirty="0">
                <a:latin typeface="Calibri"/>
                <a:cs typeface="Calibri"/>
              </a:rPr>
              <a:t>need</a:t>
            </a:r>
            <a:r>
              <a:rPr sz="2400" spc="-15" dirty="0">
                <a:latin typeface="Calibri"/>
                <a:cs typeface="Calibri"/>
              </a:rPr>
              <a:t> </a:t>
            </a:r>
            <a:r>
              <a:rPr sz="2400" dirty="0">
                <a:latin typeface="Calibri"/>
                <a:cs typeface="Calibri"/>
              </a:rPr>
              <a:t>to</a:t>
            </a:r>
            <a:r>
              <a:rPr sz="2400" spc="-45" dirty="0">
                <a:latin typeface="Calibri"/>
                <a:cs typeface="Calibri"/>
              </a:rPr>
              <a:t> </a:t>
            </a:r>
            <a:r>
              <a:rPr sz="2400" dirty="0">
                <a:latin typeface="Calibri"/>
                <a:cs typeface="Calibri"/>
              </a:rPr>
              <a:t>erase</a:t>
            </a:r>
            <a:r>
              <a:rPr sz="2400" spc="-20" dirty="0">
                <a:latin typeface="Calibri"/>
                <a:cs typeface="Calibri"/>
              </a:rPr>
              <a:t> </a:t>
            </a:r>
            <a:r>
              <a:rPr sz="2400" dirty="0">
                <a:latin typeface="Calibri"/>
                <a:cs typeface="Calibri"/>
              </a:rPr>
              <a:t>the</a:t>
            </a:r>
            <a:r>
              <a:rPr sz="2400" spc="-20" dirty="0">
                <a:latin typeface="Calibri"/>
                <a:cs typeface="Calibri"/>
              </a:rPr>
              <a:t> </a:t>
            </a:r>
            <a:r>
              <a:rPr sz="2400" dirty="0">
                <a:latin typeface="Calibri"/>
                <a:cs typeface="Calibri"/>
              </a:rPr>
              <a:t>effects</a:t>
            </a:r>
            <a:r>
              <a:rPr sz="2400" spc="-25" dirty="0">
                <a:latin typeface="Calibri"/>
                <a:cs typeface="Calibri"/>
              </a:rPr>
              <a:t> </a:t>
            </a:r>
            <a:r>
              <a:rPr sz="2400" dirty="0">
                <a:latin typeface="Calibri"/>
                <a:cs typeface="Calibri"/>
              </a:rPr>
              <a:t>of</a:t>
            </a:r>
            <a:r>
              <a:rPr sz="2400" spc="-25" dirty="0">
                <a:latin typeface="Calibri"/>
                <a:cs typeface="Calibri"/>
              </a:rPr>
              <a:t> </a:t>
            </a:r>
            <a:r>
              <a:rPr sz="2400" dirty="0">
                <a:latin typeface="Calibri"/>
                <a:cs typeface="Calibri"/>
              </a:rPr>
              <a:t>the</a:t>
            </a:r>
            <a:r>
              <a:rPr sz="2400" spc="-20" dirty="0">
                <a:latin typeface="Calibri"/>
                <a:cs typeface="Calibri"/>
              </a:rPr>
              <a:t> </a:t>
            </a:r>
            <a:r>
              <a:rPr sz="2400" dirty="0">
                <a:latin typeface="Calibri"/>
                <a:cs typeface="Calibri"/>
              </a:rPr>
              <a:t>add</a:t>
            </a:r>
            <a:r>
              <a:rPr sz="2400" spc="-25" dirty="0">
                <a:latin typeface="Calibri"/>
                <a:cs typeface="Calibri"/>
              </a:rPr>
              <a:t> </a:t>
            </a:r>
            <a:r>
              <a:rPr sz="2400" spc="-20" dirty="0">
                <a:latin typeface="Calibri"/>
                <a:cs typeface="Calibri"/>
              </a:rPr>
              <a:t>when </a:t>
            </a:r>
            <a:r>
              <a:rPr sz="2400" dirty="0">
                <a:latin typeface="Calibri"/>
                <a:cs typeface="Calibri"/>
              </a:rPr>
              <a:t>branch</a:t>
            </a:r>
            <a:r>
              <a:rPr sz="2400" spc="-40" dirty="0">
                <a:latin typeface="Calibri"/>
                <a:cs typeface="Calibri"/>
              </a:rPr>
              <a:t> </a:t>
            </a:r>
            <a:r>
              <a:rPr sz="2400" dirty="0">
                <a:latin typeface="Calibri"/>
                <a:cs typeface="Calibri"/>
              </a:rPr>
              <a:t>finally</a:t>
            </a:r>
            <a:r>
              <a:rPr sz="2400" spc="-15" dirty="0">
                <a:latin typeface="Calibri"/>
                <a:cs typeface="Calibri"/>
              </a:rPr>
              <a:t> </a:t>
            </a:r>
            <a:r>
              <a:rPr sz="2400" spc="-10" dirty="0">
                <a:latin typeface="Calibri"/>
                <a:cs typeface="Calibri"/>
              </a:rPr>
              <a:t>resolves</a:t>
            </a:r>
            <a:endParaRPr sz="2400">
              <a:latin typeface="Calibri"/>
              <a:cs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p:nvPr/>
        </p:nvSpPr>
        <p:spPr>
          <a:xfrm>
            <a:off x="3545204" y="3150489"/>
            <a:ext cx="23463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beq</a:t>
            </a:r>
            <a:r>
              <a:rPr sz="1800" spc="-35" dirty="0">
                <a:latin typeface="Courier New"/>
                <a:cs typeface="Courier New"/>
              </a:rPr>
              <a:t> </a:t>
            </a:r>
            <a:r>
              <a:rPr sz="1800" dirty="0">
                <a:latin typeface="Courier New"/>
                <a:cs typeface="Courier New"/>
              </a:rPr>
              <a:t>x16</a:t>
            </a:r>
            <a:r>
              <a:rPr sz="1800" spc="-30" dirty="0">
                <a:latin typeface="Courier New"/>
                <a:cs typeface="Courier New"/>
              </a:rPr>
              <a:t> </a:t>
            </a:r>
            <a:r>
              <a:rPr sz="1800" dirty="0">
                <a:latin typeface="Courier New"/>
                <a:cs typeface="Courier New"/>
              </a:rPr>
              <a:t>x12</a:t>
            </a:r>
            <a:r>
              <a:rPr sz="1800" spc="-30" dirty="0">
                <a:latin typeface="Courier New"/>
                <a:cs typeface="Courier New"/>
              </a:rPr>
              <a:t> </a:t>
            </a:r>
            <a:r>
              <a:rPr sz="1800" spc="-20" dirty="0">
                <a:latin typeface="Courier New"/>
                <a:cs typeface="Courier New"/>
              </a:rPr>
              <a:t>PC+12</a:t>
            </a:r>
            <a:endParaRPr sz="1800">
              <a:latin typeface="Courier New"/>
              <a:cs typeface="Courier New"/>
            </a:endParaRPr>
          </a:p>
        </p:txBody>
      </p:sp>
      <p:sp>
        <p:nvSpPr>
          <p:cNvPr id="10" name="object 10"/>
          <p:cNvSpPr txBox="1"/>
          <p:nvPr/>
        </p:nvSpPr>
        <p:spPr>
          <a:xfrm>
            <a:off x="2576322" y="5052186"/>
            <a:ext cx="6612255" cy="756920"/>
          </a:xfrm>
          <a:prstGeom prst="rect">
            <a:avLst/>
          </a:prstGeom>
        </p:spPr>
        <p:txBody>
          <a:bodyPr vert="horz" wrap="square" lIns="0" tIns="12700" rIns="0" bIns="0" rtlCol="0">
            <a:spAutoFit/>
          </a:bodyPr>
          <a:lstStyle/>
          <a:p>
            <a:pPr marL="12700" marR="5080">
              <a:lnSpc>
                <a:spcPct val="100000"/>
              </a:lnSpc>
              <a:spcBef>
                <a:spcPts val="100"/>
              </a:spcBef>
            </a:pPr>
            <a:r>
              <a:rPr sz="2400" b="1" dirty="0">
                <a:latin typeface="Calibri"/>
                <a:cs typeface="Calibri"/>
              </a:rPr>
              <a:t>Why</a:t>
            </a:r>
            <a:r>
              <a:rPr sz="2400" b="1" spc="-35" dirty="0">
                <a:latin typeface="Calibri"/>
                <a:cs typeface="Calibri"/>
              </a:rPr>
              <a:t> </a:t>
            </a:r>
            <a:r>
              <a:rPr sz="2400" b="1" dirty="0">
                <a:latin typeface="Calibri"/>
                <a:cs typeface="Calibri"/>
              </a:rPr>
              <a:t>is</a:t>
            </a:r>
            <a:r>
              <a:rPr sz="2400" b="1" spc="-20" dirty="0">
                <a:latin typeface="Calibri"/>
                <a:cs typeface="Calibri"/>
              </a:rPr>
              <a:t> </a:t>
            </a:r>
            <a:r>
              <a:rPr sz="2400" b="1" dirty="0">
                <a:latin typeface="Calibri"/>
                <a:cs typeface="Calibri"/>
              </a:rPr>
              <a:t>it</a:t>
            </a:r>
            <a:r>
              <a:rPr sz="2400" b="1" spc="-30" dirty="0">
                <a:latin typeface="Calibri"/>
                <a:cs typeface="Calibri"/>
              </a:rPr>
              <a:t> </a:t>
            </a:r>
            <a:r>
              <a:rPr sz="2400" b="1" dirty="0">
                <a:latin typeface="Calibri"/>
                <a:cs typeface="Calibri"/>
              </a:rPr>
              <a:t>OK</a:t>
            </a:r>
            <a:r>
              <a:rPr sz="2400" b="1" spc="-20" dirty="0">
                <a:latin typeface="Calibri"/>
                <a:cs typeface="Calibri"/>
              </a:rPr>
              <a:t> </a:t>
            </a:r>
            <a:r>
              <a:rPr sz="2400" b="1" dirty="0">
                <a:latin typeface="Calibri"/>
                <a:cs typeface="Calibri"/>
              </a:rPr>
              <a:t>for</a:t>
            </a:r>
            <a:r>
              <a:rPr sz="2400" b="1" spc="-35" dirty="0">
                <a:latin typeface="Calibri"/>
                <a:cs typeface="Calibri"/>
              </a:rPr>
              <a:t> </a:t>
            </a:r>
            <a:r>
              <a:rPr sz="2400" b="1" dirty="0">
                <a:latin typeface="Calibri"/>
                <a:cs typeface="Calibri"/>
              </a:rPr>
              <a:t>the</a:t>
            </a:r>
            <a:r>
              <a:rPr sz="2400" b="1" spc="-15" dirty="0">
                <a:latin typeface="Calibri"/>
                <a:cs typeface="Calibri"/>
              </a:rPr>
              <a:t> </a:t>
            </a:r>
            <a:r>
              <a:rPr sz="2400" b="1" dirty="0">
                <a:latin typeface="Calibri"/>
                <a:cs typeface="Calibri"/>
              </a:rPr>
              <a:t>compiler</a:t>
            </a:r>
            <a:r>
              <a:rPr sz="2400" b="1" spc="-50" dirty="0">
                <a:latin typeface="Calibri"/>
                <a:cs typeface="Calibri"/>
              </a:rPr>
              <a:t> </a:t>
            </a:r>
            <a:r>
              <a:rPr sz="2400" b="1" dirty="0">
                <a:latin typeface="Calibri"/>
                <a:cs typeface="Calibri"/>
              </a:rPr>
              <a:t>to</a:t>
            </a:r>
            <a:r>
              <a:rPr sz="2400" b="1" spc="-20" dirty="0">
                <a:latin typeface="Calibri"/>
                <a:cs typeface="Calibri"/>
              </a:rPr>
              <a:t> </a:t>
            </a:r>
            <a:r>
              <a:rPr sz="2400" b="1" dirty="0">
                <a:latin typeface="Calibri"/>
                <a:cs typeface="Calibri"/>
              </a:rPr>
              <a:t>reorder</a:t>
            </a:r>
            <a:r>
              <a:rPr sz="2400" b="1" spc="-55" dirty="0">
                <a:latin typeface="Calibri"/>
                <a:cs typeface="Calibri"/>
              </a:rPr>
              <a:t> </a:t>
            </a:r>
            <a:r>
              <a:rPr sz="2400" b="1" dirty="0">
                <a:latin typeface="Calibri"/>
                <a:cs typeface="Calibri"/>
              </a:rPr>
              <a:t>the</a:t>
            </a:r>
            <a:r>
              <a:rPr sz="2400" b="1" spc="10" dirty="0">
                <a:latin typeface="Calibri"/>
                <a:cs typeface="Calibri"/>
              </a:rPr>
              <a:t> </a:t>
            </a:r>
            <a:r>
              <a:rPr sz="2400" b="1" dirty="0">
                <a:latin typeface="Calibri"/>
                <a:cs typeface="Calibri"/>
              </a:rPr>
              <a:t>mul</a:t>
            </a:r>
            <a:r>
              <a:rPr sz="2400" b="1" spc="-30" dirty="0">
                <a:latin typeface="Calibri"/>
                <a:cs typeface="Calibri"/>
              </a:rPr>
              <a:t> </a:t>
            </a:r>
            <a:r>
              <a:rPr sz="2400" b="1" spc="-25" dirty="0">
                <a:latin typeface="Calibri"/>
                <a:cs typeface="Calibri"/>
              </a:rPr>
              <a:t>and </a:t>
            </a:r>
            <a:r>
              <a:rPr sz="2400" b="1" dirty="0">
                <a:latin typeface="Calibri"/>
                <a:cs typeface="Calibri"/>
              </a:rPr>
              <a:t>the beq</a:t>
            </a:r>
            <a:r>
              <a:rPr sz="2400" b="1" spc="-15" dirty="0">
                <a:latin typeface="Calibri"/>
                <a:cs typeface="Calibri"/>
              </a:rPr>
              <a:t> </a:t>
            </a:r>
            <a:r>
              <a:rPr sz="2400" b="1" dirty="0">
                <a:latin typeface="Calibri"/>
                <a:cs typeface="Calibri"/>
              </a:rPr>
              <a:t>in</a:t>
            </a:r>
            <a:r>
              <a:rPr sz="2400" b="1" spc="-20" dirty="0">
                <a:latin typeface="Calibri"/>
                <a:cs typeface="Calibri"/>
              </a:rPr>
              <a:t> </a:t>
            </a:r>
            <a:r>
              <a:rPr sz="2400" b="1" dirty="0">
                <a:latin typeface="Calibri"/>
                <a:cs typeface="Calibri"/>
              </a:rPr>
              <a:t>this </a:t>
            </a:r>
            <a:r>
              <a:rPr sz="2400" b="1" spc="-10" dirty="0">
                <a:latin typeface="Calibri"/>
                <a:cs typeface="Calibri"/>
              </a:rPr>
              <a:t>instance?</a:t>
            </a:r>
            <a:endParaRPr sz="2400">
              <a:latin typeface="Calibri"/>
              <a:cs typeface="Calibri"/>
            </a:endParaRPr>
          </a:p>
        </p:txBody>
      </p:sp>
      <p:sp>
        <p:nvSpPr>
          <p:cNvPr id="11" name="object 11"/>
          <p:cNvSpPr txBox="1"/>
          <p:nvPr/>
        </p:nvSpPr>
        <p:spPr>
          <a:xfrm>
            <a:off x="1039164" y="1997455"/>
            <a:ext cx="2283460" cy="1476375"/>
          </a:xfrm>
          <a:prstGeom prst="rect">
            <a:avLst/>
          </a:prstGeom>
        </p:spPr>
        <p:txBody>
          <a:bodyPr vert="horz" wrap="square" lIns="0" tIns="12700" rIns="0" bIns="0" rtlCol="0">
            <a:spAutoFit/>
          </a:bodyPr>
          <a:lstStyle/>
          <a:p>
            <a:pPr marL="12700" marR="47625">
              <a:lnSpc>
                <a:spcPct val="100000"/>
              </a:lnSpc>
              <a:spcBef>
                <a:spcPts val="100"/>
              </a:spcBef>
            </a:pPr>
            <a:r>
              <a:rPr sz="2400" b="1" dirty="0">
                <a:latin typeface="Calibri"/>
                <a:cs typeface="Calibri"/>
              </a:rPr>
              <a:t>Branch</a:t>
            </a:r>
            <a:r>
              <a:rPr sz="2400" b="1" spc="-55" dirty="0">
                <a:latin typeface="Calibri"/>
                <a:cs typeface="Calibri"/>
              </a:rPr>
              <a:t> </a:t>
            </a:r>
            <a:r>
              <a:rPr sz="2400" b="1" dirty="0">
                <a:latin typeface="Calibri"/>
                <a:cs typeface="Calibri"/>
              </a:rPr>
              <a:t>Delay</a:t>
            </a:r>
            <a:r>
              <a:rPr sz="2400" b="1" spc="-55" dirty="0">
                <a:latin typeface="Calibri"/>
                <a:cs typeface="Calibri"/>
              </a:rPr>
              <a:t> </a:t>
            </a:r>
            <a:r>
              <a:rPr sz="2400" b="1" spc="-20" dirty="0">
                <a:latin typeface="Calibri"/>
                <a:cs typeface="Calibri"/>
              </a:rPr>
              <a:t>Slot </a:t>
            </a:r>
            <a:r>
              <a:rPr sz="2400" dirty="0">
                <a:latin typeface="Calibri"/>
                <a:cs typeface="Calibri"/>
              </a:rPr>
              <a:t>filled</a:t>
            </a:r>
            <a:r>
              <a:rPr sz="2400" spc="-25" dirty="0">
                <a:latin typeface="Calibri"/>
                <a:cs typeface="Calibri"/>
              </a:rPr>
              <a:t> </a:t>
            </a:r>
            <a:r>
              <a:rPr sz="2400" dirty="0">
                <a:latin typeface="Calibri"/>
                <a:cs typeface="Calibri"/>
              </a:rPr>
              <a:t>w/</a:t>
            </a:r>
            <a:r>
              <a:rPr sz="2400" spc="-20" dirty="0">
                <a:latin typeface="Calibri"/>
                <a:cs typeface="Calibri"/>
              </a:rPr>
              <a:t> </a:t>
            </a:r>
            <a:r>
              <a:rPr sz="2400" spc="-10" dirty="0">
                <a:latin typeface="Calibri"/>
                <a:cs typeface="Calibri"/>
              </a:rPr>
              <a:t>other </a:t>
            </a:r>
            <a:r>
              <a:rPr sz="2400" dirty="0">
                <a:latin typeface="Calibri"/>
                <a:cs typeface="Calibri"/>
              </a:rPr>
              <a:t>independent</a:t>
            </a:r>
            <a:r>
              <a:rPr sz="2400" spc="-25" dirty="0">
                <a:latin typeface="Calibri"/>
                <a:cs typeface="Calibri"/>
              </a:rPr>
              <a:t> </a:t>
            </a:r>
            <a:r>
              <a:rPr sz="2400" spc="-20" dirty="0">
                <a:latin typeface="Calibri"/>
                <a:cs typeface="Calibri"/>
              </a:rPr>
              <a:t>insn</a:t>
            </a:r>
            <a:endParaRPr sz="2400">
              <a:latin typeface="Calibri"/>
              <a:cs typeface="Calibri"/>
            </a:endParaRPr>
          </a:p>
          <a:p>
            <a:pPr marL="495300">
              <a:lnSpc>
                <a:spcPct val="100000"/>
              </a:lnSpc>
              <a:spcBef>
                <a:spcPts val="620"/>
              </a:spcBef>
            </a:pPr>
            <a:r>
              <a:rPr sz="1800" dirty="0">
                <a:latin typeface="Courier New"/>
                <a:cs typeface="Courier New"/>
              </a:rPr>
              <a:t>mul</a:t>
            </a:r>
            <a:r>
              <a:rPr sz="1800" spc="-30" dirty="0">
                <a:latin typeface="Courier New"/>
                <a:cs typeface="Courier New"/>
              </a:rPr>
              <a:t> </a:t>
            </a:r>
            <a:r>
              <a:rPr sz="1800" dirty="0">
                <a:latin typeface="Courier New"/>
                <a:cs typeface="Courier New"/>
              </a:rPr>
              <a:t>x8</a:t>
            </a:r>
            <a:r>
              <a:rPr sz="1800" spc="-25" dirty="0">
                <a:latin typeface="Courier New"/>
                <a:cs typeface="Courier New"/>
              </a:rPr>
              <a:t> </a:t>
            </a:r>
            <a:r>
              <a:rPr sz="1800" dirty="0">
                <a:latin typeface="Courier New"/>
                <a:cs typeface="Courier New"/>
              </a:rPr>
              <a:t>x15</a:t>
            </a:r>
            <a:r>
              <a:rPr sz="1800" spc="-40" dirty="0">
                <a:latin typeface="Courier New"/>
                <a:cs typeface="Courier New"/>
              </a:rPr>
              <a:t> </a:t>
            </a:r>
            <a:r>
              <a:rPr sz="1800" spc="-25" dirty="0">
                <a:latin typeface="Courier New"/>
                <a:cs typeface="Courier New"/>
              </a:rPr>
              <a:t>x1</a:t>
            </a:r>
            <a:endParaRPr sz="1800">
              <a:latin typeface="Courier New"/>
              <a:cs typeface="Courier New"/>
            </a:endParaRPr>
          </a:p>
        </p:txBody>
      </p:sp>
      <p:sp>
        <p:nvSpPr>
          <p:cNvPr id="12" name="object 12"/>
          <p:cNvSpPr txBox="1">
            <a:spLocks noGrp="1"/>
          </p:cNvSpPr>
          <p:nvPr>
            <p:ph type="title"/>
          </p:nvPr>
        </p:nvSpPr>
        <p:spPr>
          <a:xfrm>
            <a:off x="239369" y="244551"/>
            <a:ext cx="5582920" cy="697230"/>
          </a:xfrm>
          <a:prstGeom prst="rect">
            <a:avLst/>
          </a:prstGeom>
        </p:spPr>
        <p:txBody>
          <a:bodyPr vert="horz" wrap="square" lIns="0" tIns="13335" rIns="0" bIns="0" rtlCol="0">
            <a:spAutoFit/>
          </a:bodyPr>
          <a:lstStyle/>
          <a:p>
            <a:pPr marL="12700">
              <a:lnSpc>
                <a:spcPct val="100000"/>
              </a:lnSpc>
              <a:spcBef>
                <a:spcPts val="105"/>
              </a:spcBef>
            </a:pPr>
            <a:r>
              <a:rPr dirty="0"/>
              <a:t>Filling</a:t>
            </a:r>
            <a:r>
              <a:rPr spc="-60" dirty="0"/>
              <a:t> </a:t>
            </a:r>
            <a:r>
              <a:rPr dirty="0"/>
              <a:t>Branch</a:t>
            </a:r>
            <a:r>
              <a:rPr spc="-80" dirty="0"/>
              <a:t> </a:t>
            </a:r>
            <a:r>
              <a:rPr dirty="0"/>
              <a:t>Delay</a:t>
            </a:r>
            <a:r>
              <a:rPr spc="-55" dirty="0"/>
              <a:t> </a:t>
            </a:r>
            <a:r>
              <a:rPr spc="-10" dirty="0"/>
              <a:t>Slots</a:t>
            </a:r>
          </a:p>
        </p:txBody>
      </p:sp>
      <p:sp>
        <p:nvSpPr>
          <p:cNvPr id="13" name="object 13"/>
          <p:cNvSpPr txBox="1"/>
          <p:nvPr/>
        </p:nvSpPr>
        <p:spPr>
          <a:xfrm>
            <a:off x="4947665" y="1010234"/>
            <a:ext cx="3128645" cy="1123315"/>
          </a:xfrm>
          <a:prstGeom prst="rect">
            <a:avLst/>
          </a:prstGeom>
        </p:spPr>
        <p:txBody>
          <a:bodyPr vert="horz" wrap="square" lIns="0" tIns="12700" rIns="0" bIns="0" rtlCol="0">
            <a:spAutoFit/>
          </a:bodyPr>
          <a:lstStyle/>
          <a:p>
            <a:pPr marL="12700" marR="5080">
              <a:lnSpc>
                <a:spcPct val="100000"/>
              </a:lnSpc>
              <a:spcBef>
                <a:spcPts val="100"/>
              </a:spcBef>
              <a:tabLst>
                <a:tab pos="744220" algn="l"/>
              </a:tabLst>
            </a:pPr>
            <a:r>
              <a:rPr sz="2400" spc="-25" dirty="0">
                <a:latin typeface="Courier New"/>
                <a:cs typeface="Courier New"/>
              </a:rPr>
              <a:t>mul</a:t>
            </a:r>
            <a:r>
              <a:rPr sz="2400" dirty="0">
                <a:latin typeface="Courier New"/>
                <a:cs typeface="Courier New"/>
              </a:rPr>
              <a:t>	x8</a:t>
            </a:r>
            <a:r>
              <a:rPr sz="2400" spc="-45" dirty="0">
                <a:latin typeface="Courier New"/>
                <a:cs typeface="Courier New"/>
              </a:rPr>
              <a:t> </a:t>
            </a:r>
            <a:r>
              <a:rPr sz="2400" dirty="0">
                <a:latin typeface="Courier New"/>
                <a:cs typeface="Courier New"/>
              </a:rPr>
              <a:t>x15</a:t>
            </a:r>
            <a:r>
              <a:rPr sz="2400" spc="-10" dirty="0">
                <a:latin typeface="Courier New"/>
                <a:cs typeface="Courier New"/>
              </a:rPr>
              <a:t> </a:t>
            </a:r>
            <a:r>
              <a:rPr sz="2400" spc="-25" dirty="0">
                <a:latin typeface="Courier New"/>
                <a:cs typeface="Courier New"/>
              </a:rPr>
              <a:t>x1</a:t>
            </a:r>
            <a:r>
              <a:rPr sz="2400" spc="600" dirty="0">
                <a:latin typeface="Courier New"/>
                <a:cs typeface="Courier New"/>
              </a:rPr>
              <a:t> </a:t>
            </a:r>
            <a:r>
              <a:rPr sz="2400" dirty="0">
                <a:latin typeface="Courier New"/>
                <a:cs typeface="Courier New"/>
              </a:rPr>
              <a:t>beq</a:t>
            </a:r>
            <a:r>
              <a:rPr sz="2400" spc="-15" dirty="0">
                <a:latin typeface="Courier New"/>
                <a:cs typeface="Courier New"/>
              </a:rPr>
              <a:t> </a:t>
            </a:r>
            <a:r>
              <a:rPr sz="2400" dirty="0">
                <a:latin typeface="Courier New"/>
                <a:cs typeface="Courier New"/>
              </a:rPr>
              <a:t>x16</a:t>
            </a:r>
            <a:r>
              <a:rPr sz="2400" spc="-30" dirty="0">
                <a:latin typeface="Courier New"/>
                <a:cs typeface="Courier New"/>
              </a:rPr>
              <a:t> </a:t>
            </a:r>
            <a:r>
              <a:rPr sz="2400" dirty="0">
                <a:latin typeface="Courier New"/>
                <a:cs typeface="Courier New"/>
              </a:rPr>
              <a:t>x12</a:t>
            </a:r>
            <a:r>
              <a:rPr sz="2400" spc="-15" dirty="0">
                <a:latin typeface="Courier New"/>
                <a:cs typeface="Courier New"/>
              </a:rPr>
              <a:t> </a:t>
            </a:r>
            <a:r>
              <a:rPr sz="2400" spc="-10" dirty="0">
                <a:latin typeface="Courier New"/>
                <a:cs typeface="Courier New"/>
              </a:rPr>
              <a:t>PC+12 </a:t>
            </a:r>
            <a:r>
              <a:rPr sz="2400" dirty="0">
                <a:latin typeface="Courier New"/>
                <a:cs typeface="Courier New"/>
              </a:rPr>
              <a:t>sub</a:t>
            </a:r>
            <a:r>
              <a:rPr sz="2400" spc="-15" dirty="0">
                <a:latin typeface="Courier New"/>
                <a:cs typeface="Courier New"/>
              </a:rPr>
              <a:t> </a:t>
            </a:r>
            <a:r>
              <a:rPr sz="2400" dirty="0">
                <a:latin typeface="Courier New"/>
                <a:cs typeface="Courier New"/>
              </a:rPr>
              <a:t>x6</a:t>
            </a:r>
            <a:r>
              <a:rPr sz="2400" spc="-25" dirty="0">
                <a:latin typeface="Courier New"/>
                <a:cs typeface="Courier New"/>
              </a:rPr>
              <a:t> </a:t>
            </a:r>
            <a:r>
              <a:rPr sz="2400" dirty="0">
                <a:latin typeface="Courier New"/>
                <a:cs typeface="Courier New"/>
              </a:rPr>
              <a:t>x5</a:t>
            </a:r>
            <a:r>
              <a:rPr sz="2400" spc="-15" dirty="0">
                <a:latin typeface="Courier New"/>
                <a:cs typeface="Courier New"/>
              </a:rPr>
              <a:t> </a:t>
            </a:r>
            <a:r>
              <a:rPr sz="2400" spc="-25" dirty="0">
                <a:latin typeface="Courier New"/>
                <a:cs typeface="Courier New"/>
              </a:rPr>
              <a:t>x4</a:t>
            </a:r>
            <a:endParaRPr sz="2400">
              <a:latin typeface="Courier New"/>
              <a:cs typeface="Courier New"/>
            </a:endParaRPr>
          </a:p>
        </p:txBody>
      </p:sp>
      <p:sp>
        <p:nvSpPr>
          <p:cNvPr id="14" name="object 14"/>
          <p:cNvSpPr txBox="1"/>
          <p:nvPr/>
        </p:nvSpPr>
        <p:spPr>
          <a:xfrm>
            <a:off x="4947665" y="2107768"/>
            <a:ext cx="2583815" cy="391795"/>
          </a:xfrm>
          <a:prstGeom prst="rect">
            <a:avLst/>
          </a:prstGeom>
        </p:spPr>
        <p:txBody>
          <a:bodyPr vert="horz" wrap="square" lIns="0" tIns="12700" rIns="0" bIns="0" rtlCol="0">
            <a:spAutoFit/>
          </a:bodyPr>
          <a:lstStyle/>
          <a:p>
            <a:pPr marL="12700">
              <a:lnSpc>
                <a:spcPct val="100000"/>
              </a:lnSpc>
              <a:spcBef>
                <a:spcPts val="100"/>
              </a:spcBef>
            </a:pPr>
            <a:r>
              <a:rPr sz="2400" dirty="0">
                <a:latin typeface="Courier New"/>
                <a:cs typeface="Courier New"/>
              </a:rPr>
              <a:t>add</a:t>
            </a:r>
            <a:r>
              <a:rPr sz="2400" spc="-1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x6</a:t>
            </a:r>
            <a:r>
              <a:rPr sz="2400" spc="-10" dirty="0">
                <a:latin typeface="Courier New"/>
                <a:cs typeface="Courier New"/>
              </a:rPr>
              <a:t> </a:t>
            </a:r>
            <a:r>
              <a:rPr sz="2400" spc="-25" dirty="0">
                <a:latin typeface="Courier New"/>
                <a:cs typeface="Courier New"/>
              </a:rPr>
              <a:t>x14</a:t>
            </a:r>
            <a:endParaRPr sz="2400">
              <a:latin typeface="Courier New"/>
              <a:cs typeface="Courier New"/>
            </a:endParaRPr>
          </a:p>
        </p:txBody>
      </p:sp>
      <p:grpSp>
        <p:nvGrpSpPr>
          <p:cNvPr id="15" name="object 15"/>
          <p:cNvGrpSpPr/>
          <p:nvPr/>
        </p:nvGrpSpPr>
        <p:grpSpPr>
          <a:xfrm>
            <a:off x="7881873" y="1702054"/>
            <a:ext cx="728980" cy="659130"/>
            <a:chOff x="7881873" y="1702054"/>
            <a:chExt cx="728980" cy="659130"/>
          </a:xfrm>
        </p:grpSpPr>
        <p:sp>
          <p:nvSpPr>
            <p:cNvPr id="16" name="object 16"/>
            <p:cNvSpPr/>
            <p:nvPr/>
          </p:nvSpPr>
          <p:spPr>
            <a:xfrm>
              <a:off x="7888223" y="1708404"/>
              <a:ext cx="716280" cy="646430"/>
            </a:xfrm>
            <a:custGeom>
              <a:avLst/>
              <a:gdLst/>
              <a:ahLst/>
              <a:cxnLst/>
              <a:rect l="l" t="t" r="r" b="b"/>
              <a:pathLst>
                <a:path w="716279" h="646430">
                  <a:moveTo>
                    <a:pt x="393192" y="0"/>
                  </a:moveTo>
                  <a:lnTo>
                    <a:pt x="393192" y="161544"/>
                  </a:lnTo>
                  <a:lnTo>
                    <a:pt x="0" y="161544"/>
                  </a:lnTo>
                  <a:lnTo>
                    <a:pt x="0" y="484632"/>
                  </a:lnTo>
                  <a:lnTo>
                    <a:pt x="393192" y="484632"/>
                  </a:lnTo>
                  <a:lnTo>
                    <a:pt x="393192" y="646176"/>
                  </a:lnTo>
                  <a:lnTo>
                    <a:pt x="716279" y="323088"/>
                  </a:lnTo>
                  <a:lnTo>
                    <a:pt x="393192" y="0"/>
                  </a:lnTo>
                  <a:close/>
                </a:path>
              </a:pathLst>
            </a:custGeom>
            <a:solidFill>
              <a:srgbClr val="4471C4"/>
            </a:solidFill>
          </p:spPr>
          <p:txBody>
            <a:bodyPr wrap="square" lIns="0" tIns="0" rIns="0" bIns="0" rtlCol="0"/>
            <a:lstStyle/>
            <a:p>
              <a:endParaRPr/>
            </a:p>
          </p:txBody>
        </p:sp>
        <p:sp>
          <p:nvSpPr>
            <p:cNvPr id="17" name="object 17"/>
            <p:cNvSpPr/>
            <p:nvPr/>
          </p:nvSpPr>
          <p:spPr>
            <a:xfrm>
              <a:off x="7888223" y="1708404"/>
              <a:ext cx="716280" cy="646430"/>
            </a:xfrm>
            <a:custGeom>
              <a:avLst/>
              <a:gdLst/>
              <a:ahLst/>
              <a:cxnLst/>
              <a:rect l="l" t="t" r="r" b="b"/>
              <a:pathLst>
                <a:path w="716279" h="646430">
                  <a:moveTo>
                    <a:pt x="0" y="161544"/>
                  </a:moveTo>
                  <a:lnTo>
                    <a:pt x="393192" y="161544"/>
                  </a:lnTo>
                  <a:lnTo>
                    <a:pt x="393192" y="0"/>
                  </a:lnTo>
                  <a:lnTo>
                    <a:pt x="716279" y="323088"/>
                  </a:lnTo>
                  <a:lnTo>
                    <a:pt x="393192" y="646176"/>
                  </a:lnTo>
                  <a:lnTo>
                    <a:pt x="393192" y="484632"/>
                  </a:lnTo>
                  <a:lnTo>
                    <a:pt x="0" y="484632"/>
                  </a:lnTo>
                  <a:lnTo>
                    <a:pt x="0" y="161544"/>
                  </a:lnTo>
                  <a:close/>
                </a:path>
              </a:pathLst>
            </a:custGeom>
            <a:ln w="12700">
              <a:solidFill>
                <a:srgbClr val="2E528F"/>
              </a:solidFill>
            </a:ln>
          </p:spPr>
          <p:txBody>
            <a:bodyPr wrap="square" lIns="0" tIns="0" rIns="0" bIns="0" rtlCol="0"/>
            <a:lstStyle/>
            <a:p>
              <a:endParaRPr/>
            </a:p>
          </p:txBody>
        </p:sp>
      </p:grpSp>
      <p:sp>
        <p:nvSpPr>
          <p:cNvPr id="18" name="object 18"/>
          <p:cNvSpPr txBox="1"/>
          <p:nvPr/>
        </p:nvSpPr>
        <p:spPr>
          <a:xfrm>
            <a:off x="8741156" y="1008710"/>
            <a:ext cx="3128010" cy="1489075"/>
          </a:xfrm>
          <a:prstGeom prst="rect">
            <a:avLst/>
          </a:prstGeom>
        </p:spPr>
        <p:txBody>
          <a:bodyPr vert="horz" wrap="square" lIns="0" tIns="12700" rIns="0" bIns="0" rtlCol="0">
            <a:spAutoFit/>
          </a:bodyPr>
          <a:lstStyle/>
          <a:p>
            <a:pPr marL="12700" marR="5080">
              <a:lnSpc>
                <a:spcPct val="100000"/>
              </a:lnSpc>
              <a:spcBef>
                <a:spcPts val="100"/>
              </a:spcBef>
            </a:pPr>
            <a:r>
              <a:rPr sz="2400" dirty="0">
                <a:latin typeface="Courier New"/>
                <a:cs typeface="Courier New"/>
              </a:rPr>
              <a:t>beq</a:t>
            </a:r>
            <a:r>
              <a:rPr sz="2400" spc="-20" dirty="0">
                <a:latin typeface="Courier New"/>
                <a:cs typeface="Courier New"/>
              </a:rPr>
              <a:t> </a:t>
            </a:r>
            <a:r>
              <a:rPr sz="2400" dirty="0">
                <a:latin typeface="Courier New"/>
                <a:cs typeface="Courier New"/>
              </a:rPr>
              <a:t>x16</a:t>
            </a:r>
            <a:r>
              <a:rPr sz="2400" spc="-40" dirty="0">
                <a:latin typeface="Courier New"/>
                <a:cs typeface="Courier New"/>
              </a:rPr>
              <a:t> </a:t>
            </a:r>
            <a:r>
              <a:rPr sz="2400" dirty="0">
                <a:latin typeface="Courier New"/>
                <a:cs typeface="Courier New"/>
              </a:rPr>
              <a:t>x12</a:t>
            </a:r>
            <a:r>
              <a:rPr sz="2400" spc="-10" dirty="0">
                <a:latin typeface="Courier New"/>
                <a:cs typeface="Courier New"/>
              </a:rPr>
              <a:t> </a:t>
            </a:r>
            <a:r>
              <a:rPr sz="2400" spc="-20" dirty="0">
                <a:latin typeface="Courier New"/>
                <a:cs typeface="Courier New"/>
              </a:rPr>
              <a:t>PC+12 </a:t>
            </a:r>
            <a:r>
              <a:rPr sz="2400" dirty="0">
                <a:latin typeface="Courier New"/>
                <a:cs typeface="Courier New"/>
              </a:rPr>
              <a:t>mul</a:t>
            </a:r>
            <a:r>
              <a:rPr sz="2400" spc="-30" dirty="0">
                <a:latin typeface="Courier New"/>
                <a:cs typeface="Courier New"/>
              </a:rPr>
              <a:t> </a:t>
            </a:r>
            <a:r>
              <a:rPr sz="2400" dirty="0">
                <a:latin typeface="Courier New"/>
                <a:cs typeface="Courier New"/>
              </a:rPr>
              <a:t>x8</a:t>
            </a:r>
            <a:r>
              <a:rPr sz="2400" spc="-25" dirty="0">
                <a:latin typeface="Courier New"/>
                <a:cs typeface="Courier New"/>
              </a:rPr>
              <a:t> </a:t>
            </a:r>
            <a:r>
              <a:rPr sz="2400" dirty="0">
                <a:latin typeface="Courier New"/>
                <a:cs typeface="Courier New"/>
              </a:rPr>
              <a:t>x15</a:t>
            </a:r>
            <a:r>
              <a:rPr sz="2400" spc="-15" dirty="0">
                <a:latin typeface="Courier New"/>
                <a:cs typeface="Courier New"/>
              </a:rPr>
              <a:t> </a:t>
            </a:r>
            <a:r>
              <a:rPr sz="2400" spc="-25" dirty="0">
                <a:latin typeface="Courier New"/>
                <a:cs typeface="Courier New"/>
              </a:rPr>
              <a:t>x1</a:t>
            </a:r>
            <a:r>
              <a:rPr sz="2400" spc="600" dirty="0">
                <a:latin typeface="Courier New"/>
                <a:cs typeface="Courier New"/>
              </a:rPr>
              <a:t> </a:t>
            </a:r>
            <a:r>
              <a:rPr sz="2400" dirty="0">
                <a:latin typeface="Courier New"/>
                <a:cs typeface="Courier New"/>
              </a:rPr>
              <a:t>sub</a:t>
            </a:r>
            <a:r>
              <a:rPr sz="2400" spc="-15" dirty="0">
                <a:latin typeface="Courier New"/>
                <a:cs typeface="Courier New"/>
              </a:rPr>
              <a:t> </a:t>
            </a:r>
            <a:r>
              <a:rPr sz="2400" dirty="0">
                <a:latin typeface="Courier New"/>
                <a:cs typeface="Courier New"/>
              </a:rPr>
              <a:t>x6</a:t>
            </a:r>
            <a:r>
              <a:rPr sz="2400" spc="-25" dirty="0">
                <a:latin typeface="Courier New"/>
                <a:cs typeface="Courier New"/>
              </a:rPr>
              <a:t> </a:t>
            </a:r>
            <a:r>
              <a:rPr sz="2400" dirty="0">
                <a:latin typeface="Courier New"/>
                <a:cs typeface="Courier New"/>
              </a:rPr>
              <a:t>x5</a:t>
            </a:r>
            <a:r>
              <a:rPr sz="2400" spc="-15" dirty="0">
                <a:latin typeface="Courier New"/>
                <a:cs typeface="Courier New"/>
              </a:rPr>
              <a:t> </a:t>
            </a:r>
            <a:r>
              <a:rPr sz="2400" spc="-25" dirty="0">
                <a:latin typeface="Courier New"/>
                <a:cs typeface="Courier New"/>
              </a:rPr>
              <a:t>x4</a:t>
            </a:r>
            <a:endParaRPr sz="2400">
              <a:latin typeface="Courier New"/>
              <a:cs typeface="Courier New"/>
            </a:endParaRPr>
          </a:p>
          <a:p>
            <a:pPr marL="12700">
              <a:lnSpc>
                <a:spcPct val="100000"/>
              </a:lnSpc>
              <a:spcBef>
                <a:spcPts val="5"/>
              </a:spcBef>
            </a:pPr>
            <a:r>
              <a:rPr sz="2400" dirty="0">
                <a:latin typeface="Courier New"/>
                <a:cs typeface="Courier New"/>
              </a:rPr>
              <a:t>add</a:t>
            </a:r>
            <a:r>
              <a:rPr sz="2400" spc="-1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x6</a:t>
            </a:r>
            <a:r>
              <a:rPr sz="2400" spc="-10" dirty="0">
                <a:latin typeface="Courier New"/>
                <a:cs typeface="Courier New"/>
              </a:rPr>
              <a:t> </a:t>
            </a:r>
            <a:r>
              <a:rPr sz="2400" spc="-25" dirty="0">
                <a:latin typeface="Courier New"/>
                <a:cs typeface="Courier New"/>
              </a:rPr>
              <a:t>x14</a:t>
            </a:r>
            <a:endParaRPr sz="2400">
              <a:latin typeface="Courier New"/>
              <a:cs typeface="Courier New"/>
            </a:endParaRPr>
          </a:p>
        </p:txBody>
      </p:sp>
      <p:sp>
        <p:nvSpPr>
          <p:cNvPr id="19" name="object 19"/>
          <p:cNvSpPr txBox="1"/>
          <p:nvPr/>
        </p:nvSpPr>
        <p:spPr>
          <a:xfrm>
            <a:off x="4947665" y="2474214"/>
            <a:ext cx="6193790" cy="668655"/>
          </a:xfrm>
          <a:prstGeom prst="rect">
            <a:avLst/>
          </a:prstGeom>
        </p:spPr>
        <p:txBody>
          <a:bodyPr vert="horz" wrap="square" lIns="0" tIns="12700" rIns="0" bIns="0" rtlCol="0">
            <a:spAutoFit/>
          </a:bodyPr>
          <a:lstStyle/>
          <a:p>
            <a:pPr marL="12700">
              <a:lnSpc>
                <a:spcPts val="2530"/>
              </a:lnSpc>
              <a:spcBef>
                <a:spcPts val="100"/>
              </a:spcBef>
              <a:tabLst>
                <a:tab pos="3805554" algn="l"/>
              </a:tabLst>
            </a:pPr>
            <a:r>
              <a:rPr sz="2400" dirty="0">
                <a:latin typeface="Courier New"/>
                <a:cs typeface="Courier New"/>
              </a:rPr>
              <a:t>add</a:t>
            </a:r>
            <a:r>
              <a:rPr sz="2400" spc="-2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x7</a:t>
            </a:r>
            <a:r>
              <a:rPr sz="2400" spc="-10" dirty="0">
                <a:latin typeface="Courier New"/>
                <a:cs typeface="Courier New"/>
              </a:rPr>
              <a:t> </a:t>
            </a:r>
            <a:r>
              <a:rPr sz="2400" spc="-25" dirty="0">
                <a:latin typeface="Courier New"/>
                <a:cs typeface="Courier New"/>
              </a:rPr>
              <a:t>x9</a:t>
            </a:r>
            <a:r>
              <a:rPr sz="2400" dirty="0">
                <a:latin typeface="Courier New"/>
                <a:cs typeface="Courier New"/>
              </a:rPr>
              <a:t>	add</a:t>
            </a:r>
            <a:r>
              <a:rPr sz="2400" spc="-2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x7</a:t>
            </a:r>
            <a:r>
              <a:rPr sz="2400" spc="-10" dirty="0">
                <a:latin typeface="Courier New"/>
                <a:cs typeface="Courier New"/>
              </a:rPr>
              <a:t> </a:t>
            </a:r>
            <a:r>
              <a:rPr sz="2400" spc="-25" dirty="0">
                <a:latin typeface="Courier New"/>
                <a:cs typeface="Courier New"/>
              </a:rPr>
              <a:t>x9</a:t>
            </a:r>
            <a:endParaRPr sz="2400">
              <a:latin typeface="Courier New"/>
              <a:cs typeface="Courier New"/>
            </a:endParaRPr>
          </a:p>
          <a:p>
            <a:pPr marL="231775" algn="ctr">
              <a:lnSpc>
                <a:spcPts val="2530"/>
              </a:lnSpc>
              <a:tabLst>
                <a:tab pos="2658745" algn="l"/>
              </a:tabLst>
            </a:pPr>
            <a:r>
              <a:rPr sz="2400" b="1" dirty="0">
                <a:latin typeface="Calibri"/>
                <a:cs typeface="Calibri"/>
              </a:rPr>
              <a:t>Compiler</a:t>
            </a:r>
            <a:r>
              <a:rPr sz="2400" b="1" spc="-15" dirty="0">
                <a:latin typeface="Calibri"/>
                <a:cs typeface="Calibri"/>
              </a:rPr>
              <a:t> </a:t>
            </a:r>
            <a:r>
              <a:rPr sz="2400" b="1" spc="-10" dirty="0">
                <a:latin typeface="Calibri"/>
                <a:cs typeface="Calibri"/>
              </a:rPr>
              <a:t>reorders</a:t>
            </a:r>
            <a:r>
              <a:rPr sz="2400" b="1" dirty="0">
                <a:latin typeface="Calibri"/>
                <a:cs typeface="Calibri"/>
              </a:rPr>
              <a:t>	code</a:t>
            </a:r>
            <a:r>
              <a:rPr sz="2400" b="1" spc="-40" dirty="0">
                <a:latin typeface="Calibri"/>
                <a:cs typeface="Calibri"/>
              </a:rPr>
              <a:t> </a:t>
            </a:r>
            <a:r>
              <a:rPr sz="2400" b="1" dirty="0">
                <a:latin typeface="Calibri"/>
                <a:cs typeface="Calibri"/>
              </a:rPr>
              <a:t>to</a:t>
            </a:r>
            <a:r>
              <a:rPr sz="2400" b="1" spc="-25" dirty="0">
                <a:latin typeface="Calibri"/>
                <a:cs typeface="Calibri"/>
              </a:rPr>
              <a:t> </a:t>
            </a:r>
            <a:r>
              <a:rPr sz="2400" b="1" dirty="0">
                <a:latin typeface="Calibri"/>
                <a:cs typeface="Calibri"/>
              </a:rPr>
              <a:t>fill</a:t>
            </a:r>
            <a:r>
              <a:rPr sz="2400" b="1" spc="-10" dirty="0">
                <a:latin typeface="Calibri"/>
                <a:cs typeface="Calibri"/>
              </a:rPr>
              <a:t> </a:t>
            </a:r>
            <a:r>
              <a:rPr sz="2400" b="1" spc="-20" dirty="0">
                <a:latin typeface="Calibri"/>
                <a:cs typeface="Calibri"/>
              </a:rPr>
              <a:t>slot</a:t>
            </a:r>
            <a:endParaRPr sz="24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p:nvPr/>
        </p:nvSpPr>
        <p:spPr>
          <a:xfrm>
            <a:off x="5275834" y="3223640"/>
            <a:ext cx="16637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sub</a:t>
            </a:r>
            <a:r>
              <a:rPr sz="1800" spc="-30" dirty="0">
                <a:latin typeface="Courier New"/>
                <a:cs typeface="Courier New"/>
              </a:rPr>
              <a:t> </a:t>
            </a:r>
            <a:r>
              <a:rPr sz="1800" dirty="0">
                <a:latin typeface="Courier New"/>
                <a:cs typeface="Courier New"/>
              </a:rPr>
              <a:t>x6</a:t>
            </a:r>
            <a:r>
              <a:rPr sz="1800" spc="-20" dirty="0">
                <a:latin typeface="Courier New"/>
                <a:cs typeface="Courier New"/>
              </a:rPr>
              <a:t> </a:t>
            </a:r>
            <a:r>
              <a:rPr sz="1800" dirty="0">
                <a:latin typeface="Courier New"/>
                <a:cs typeface="Courier New"/>
              </a:rPr>
              <a:t>x5</a:t>
            </a:r>
            <a:r>
              <a:rPr sz="1800" spc="-25" dirty="0">
                <a:latin typeface="Courier New"/>
                <a:cs typeface="Courier New"/>
              </a:rPr>
              <a:t> x4</a:t>
            </a:r>
            <a:endParaRPr sz="1800">
              <a:latin typeface="Courier New"/>
              <a:cs typeface="Courier New"/>
            </a:endParaRPr>
          </a:p>
        </p:txBody>
      </p:sp>
      <p:sp>
        <p:nvSpPr>
          <p:cNvPr id="10" name="object 10"/>
          <p:cNvSpPr txBox="1">
            <a:spLocks noGrp="1"/>
          </p:cNvSpPr>
          <p:nvPr>
            <p:ph type="title"/>
          </p:nvPr>
        </p:nvSpPr>
        <p:spPr>
          <a:prstGeom prst="rect">
            <a:avLst/>
          </a:prstGeom>
        </p:spPr>
        <p:txBody>
          <a:bodyPr vert="horz" wrap="square" lIns="0" tIns="54483" rIns="0" bIns="0" rtlCol="0">
            <a:spAutoFit/>
          </a:bodyPr>
          <a:lstStyle/>
          <a:p>
            <a:pPr marL="12700">
              <a:lnSpc>
                <a:spcPct val="100000"/>
              </a:lnSpc>
              <a:spcBef>
                <a:spcPts val="105"/>
              </a:spcBef>
            </a:pPr>
            <a:r>
              <a:rPr dirty="0"/>
              <a:t>Example:</a:t>
            </a:r>
            <a:r>
              <a:rPr spc="-120" dirty="0"/>
              <a:t> </a:t>
            </a:r>
            <a:r>
              <a:rPr dirty="0"/>
              <a:t>Pipelined</a:t>
            </a:r>
            <a:r>
              <a:rPr spc="-95" dirty="0"/>
              <a:t> </a:t>
            </a:r>
            <a:r>
              <a:rPr dirty="0"/>
              <a:t>Execution</a:t>
            </a:r>
            <a:r>
              <a:rPr spc="-90" dirty="0"/>
              <a:t> </a:t>
            </a:r>
            <a:r>
              <a:rPr dirty="0"/>
              <a:t>w/</a:t>
            </a:r>
            <a:r>
              <a:rPr spc="-95" dirty="0"/>
              <a:t> </a:t>
            </a:r>
            <a:r>
              <a:rPr dirty="0"/>
              <a:t>RAW</a:t>
            </a:r>
            <a:r>
              <a:rPr spc="-110" dirty="0"/>
              <a:t> </a:t>
            </a:r>
            <a:r>
              <a:rPr spc="-10" dirty="0"/>
              <a:t>Hazard</a:t>
            </a:r>
          </a:p>
        </p:txBody>
      </p:sp>
      <p:sp>
        <p:nvSpPr>
          <p:cNvPr id="11" name="object 11"/>
          <p:cNvSpPr/>
          <p:nvPr/>
        </p:nvSpPr>
        <p:spPr>
          <a:xfrm>
            <a:off x="2301494" y="2963926"/>
            <a:ext cx="3921760" cy="290195"/>
          </a:xfrm>
          <a:custGeom>
            <a:avLst/>
            <a:gdLst/>
            <a:ahLst/>
            <a:cxnLst/>
            <a:rect l="l" t="t" r="r" b="b"/>
            <a:pathLst>
              <a:path w="3921760" h="290195">
                <a:moveTo>
                  <a:pt x="101600" y="137413"/>
                </a:moveTo>
                <a:lnTo>
                  <a:pt x="0" y="137413"/>
                </a:lnTo>
                <a:lnTo>
                  <a:pt x="127000" y="289813"/>
                </a:lnTo>
                <a:lnTo>
                  <a:pt x="232833" y="162813"/>
                </a:lnTo>
                <a:lnTo>
                  <a:pt x="101600" y="162813"/>
                </a:lnTo>
                <a:lnTo>
                  <a:pt x="101600" y="137413"/>
                </a:lnTo>
                <a:close/>
              </a:path>
              <a:path w="3921760" h="290195">
                <a:moveTo>
                  <a:pt x="3870579" y="25400"/>
                </a:moveTo>
                <a:lnTo>
                  <a:pt x="3870579" y="254000"/>
                </a:lnTo>
                <a:lnTo>
                  <a:pt x="3921379" y="254000"/>
                </a:lnTo>
                <a:lnTo>
                  <a:pt x="3921379" y="50800"/>
                </a:lnTo>
                <a:lnTo>
                  <a:pt x="3895979" y="50800"/>
                </a:lnTo>
                <a:lnTo>
                  <a:pt x="3870579" y="25400"/>
                </a:lnTo>
                <a:close/>
              </a:path>
              <a:path w="3921760" h="290195">
                <a:moveTo>
                  <a:pt x="3921379" y="0"/>
                </a:moveTo>
                <a:lnTo>
                  <a:pt x="101600" y="0"/>
                </a:lnTo>
                <a:lnTo>
                  <a:pt x="101600" y="162813"/>
                </a:lnTo>
                <a:lnTo>
                  <a:pt x="152400" y="162813"/>
                </a:lnTo>
                <a:lnTo>
                  <a:pt x="152400" y="50800"/>
                </a:lnTo>
                <a:lnTo>
                  <a:pt x="127000" y="50800"/>
                </a:lnTo>
                <a:lnTo>
                  <a:pt x="152400" y="25400"/>
                </a:lnTo>
                <a:lnTo>
                  <a:pt x="3921379" y="25400"/>
                </a:lnTo>
                <a:lnTo>
                  <a:pt x="3921379" y="0"/>
                </a:lnTo>
                <a:close/>
              </a:path>
              <a:path w="3921760" h="290195">
                <a:moveTo>
                  <a:pt x="254000" y="137413"/>
                </a:moveTo>
                <a:lnTo>
                  <a:pt x="152400" y="137413"/>
                </a:lnTo>
                <a:lnTo>
                  <a:pt x="152400" y="162813"/>
                </a:lnTo>
                <a:lnTo>
                  <a:pt x="232833" y="162813"/>
                </a:lnTo>
                <a:lnTo>
                  <a:pt x="254000" y="137413"/>
                </a:lnTo>
                <a:close/>
              </a:path>
              <a:path w="3921760" h="290195">
                <a:moveTo>
                  <a:pt x="152400" y="25400"/>
                </a:moveTo>
                <a:lnTo>
                  <a:pt x="127000" y="50800"/>
                </a:lnTo>
                <a:lnTo>
                  <a:pt x="152400" y="50800"/>
                </a:lnTo>
                <a:lnTo>
                  <a:pt x="152400" y="25400"/>
                </a:lnTo>
                <a:close/>
              </a:path>
              <a:path w="3921760" h="290195">
                <a:moveTo>
                  <a:pt x="3870579" y="25400"/>
                </a:moveTo>
                <a:lnTo>
                  <a:pt x="152400" y="25400"/>
                </a:lnTo>
                <a:lnTo>
                  <a:pt x="152400" y="50800"/>
                </a:lnTo>
                <a:lnTo>
                  <a:pt x="3870579" y="50800"/>
                </a:lnTo>
                <a:lnTo>
                  <a:pt x="3870579" y="25400"/>
                </a:lnTo>
                <a:close/>
              </a:path>
              <a:path w="3921760" h="290195">
                <a:moveTo>
                  <a:pt x="3921379" y="25400"/>
                </a:moveTo>
                <a:lnTo>
                  <a:pt x="3870579" y="25400"/>
                </a:lnTo>
                <a:lnTo>
                  <a:pt x="3895979" y="50800"/>
                </a:lnTo>
                <a:lnTo>
                  <a:pt x="3921379" y="50800"/>
                </a:lnTo>
                <a:lnTo>
                  <a:pt x="3921379" y="25400"/>
                </a:lnTo>
                <a:close/>
              </a:path>
            </a:pathLst>
          </a:custGeom>
          <a:solidFill>
            <a:srgbClr val="4471C4"/>
          </a:solidFill>
        </p:spPr>
        <p:txBody>
          <a:bodyPr wrap="square" lIns="0" tIns="0" rIns="0" bIns="0" rtlCol="0"/>
          <a:lstStyle/>
          <a:p>
            <a:endParaRPr/>
          </a:p>
        </p:txBody>
      </p:sp>
      <p:sp>
        <p:nvSpPr>
          <p:cNvPr id="12" name="object 12"/>
          <p:cNvSpPr txBox="1"/>
          <p:nvPr/>
        </p:nvSpPr>
        <p:spPr>
          <a:xfrm>
            <a:off x="1369313" y="1822830"/>
            <a:ext cx="3794760" cy="1736725"/>
          </a:xfrm>
          <a:prstGeom prst="rect">
            <a:avLst/>
          </a:prstGeom>
        </p:spPr>
        <p:txBody>
          <a:bodyPr vert="horz" wrap="square" lIns="0" tIns="10160" rIns="0" bIns="0" rtlCol="0">
            <a:spAutoFit/>
          </a:bodyPr>
          <a:lstStyle/>
          <a:p>
            <a:pPr marL="1080135" marR="5080">
              <a:lnSpc>
                <a:spcPct val="100699"/>
              </a:lnSpc>
              <a:spcBef>
                <a:spcPts val="80"/>
              </a:spcBef>
            </a:pPr>
            <a:r>
              <a:rPr sz="2400" b="1" dirty="0">
                <a:latin typeface="Courier New"/>
                <a:cs typeface="Courier New"/>
              </a:rPr>
              <a:t>add</a:t>
            </a:r>
            <a:r>
              <a:rPr sz="2400" b="1" spc="-25" dirty="0">
                <a:latin typeface="Courier New"/>
                <a:cs typeface="Courier New"/>
              </a:rPr>
              <a:t> </a:t>
            </a:r>
            <a:r>
              <a:rPr sz="2400" b="1" dirty="0">
                <a:latin typeface="Courier New"/>
                <a:cs typeface="Courier New"/>
              </a:rPr>
              <a:t>x12</a:t>
            </a:r>
            <a:r>
              <a:rPr sz="2400" b="1" spc="-35" dirty="0">
                <a:latin typeface="Courier New"/>
                <a:cs typeface="Courier New"/>
              </a:rPr>
              <a:t> </a:t>
            </a:r>
            <a:r>
              <a:rPr sz="2400" b="1" dirty="0">
                <a:latin typeface="Courier New"/>
                <a:cs typeface="Courier New"/>
              </a:rPr>
              <a:t>x6</a:t>
            </a:r>
            <a:r>
              <a:rPr sz="2400" b="1" spc="-10" dirty="0">
                <a:latin typeface="Courier New"/>
                <a:cs typeface="Courier New"/>
              </a:rPr>
              <a:t> </a:t>
            </a:r>
            <a:r>
              <a:rPr sz="2400" b="1" spc="-25" dirty="0">
                <a:latin typeface="Courier New"/>
                <a:cs typeface="Courier New"/>
              </a:rPr>
              <a:t>x14 </a:t>
            </a:r>
            <a:r>
              <a:rPr sz="2400" b="1" dirty="0">
                <a:latin typeface="Calibri"/>
                <a:cs typeface="Calibri"/>
              </a:rPr>
              <a:t>reads</a:t>
            </a:r>
            <a:r>
              <a:rPr sz="2400" b="1" spc="-25" dirty="0">
                <a:latin typeface="Calibri"/>
                <a:cs typeface="Calibri"/>
              </a:rPr>
              <a:t> </a:t>
            </a:r>
            <a:r>
              <a:rPr sz="2400" b="1" dirty="0">
                <a:latin typeface="Calibri"/>
                <a:cs typeface="Calibri"/>
              </a:rPr>
              <a:t>the</a:t>
            </a:r>
            <a:r>
              <a:rPr sz="2400" b="1" spc="-30" dirty="0">
                <a:latin typeface="Calibri"/>
                <a:cs typeface="Calibri"/>
              </a:rPr>
              <a:t> </a:t>
            </a:r>
            <a:r>
              <a:rPr sz="2400" b="1" dirty="0">
                <a:latin typeface="Calibri"/>
                <a:cs typeface="Calibri"/>
              </a:rPr>
              <a:t>value</a:t>
            </a:r>
            <a:r>
              <a:rPr sz="2400" b="1" spc="-25" dirty="0">
                <a:latin typeface="Calibri"/>
                <a:cs typeface="Calibri"/>
              </a:rPr>
              <a:t> </a:t>
            </a:r>
            <a:r>
              <a:rPr sz="2400" b="1" dirty="0">
                <a:latin typeface="Calibri"/>
                <a:cs typeface="Calibri"/>
              </a:rPr>
              <a:t>of</a:t>
            </a:r>
            <a:r>
              <a:rPr sz="2400" b="1" spc="-30" dirty="0">
                <a:latin typeface="Calibri"/>
                <a:cs typeface="Calibri"/>
              </a:rPr>
              <a:t> </a:t>
            </a:r>
            <a:r>
              <a:rPr sz="2400" b="1" spc="-25" dirty="0">
                <a:latin typeface="Courier New"/>
                <a:cs typeface="Courier New"/>
              </a:rPr>
              <a:t>x6 </a:t>
            </a:r>
            <a:r>
              <a:rPr sz="2400" b="1" dirty="0">
                <a:latin typeface="Courier New"/>
                <a:cs typeface="Courier New"/>
              </a:rPr>
              <a:t>sub</a:t>
            </a:r>
            <a:r>
              <a:rPr sz="2400" b="1" spc="-15" dirty="0">
                <a:latin typeface="Courier New"/>
                <a:cs typeface="Courier New"/>
              </a:rPr>
              <a:t> </a:t>
            </a:r>
            <a:r>
              <a:rPr sz="2400" b="1" dirty="0">
                <a:latin typeface="Courier New"/>
                <a:cs typeface="Courier New"/>
              </a:rPr>
              <a:t>x6</a:t>
            </a:r>
            <a:r>
              <a:rPr sz="2400" b="1" spc="-25" dirty="0">
                <a:latin typeface="Courier New"/>
                <a:cs typeface="Courier New"/>
              </a:rPr>
              <a:t> </a:t>
            </a:r>
            <a:r>
              <a:rPr sz="2400" b="1" dirty="0">
                <a:latin typeface="Courier New"/>
                <a:cs typeface="Courier New"/>
              </a:rPr>
              <a:t>x5</a:t>
            </a:r>
            <a:r>
              <a:rPr sz="2400" b="1" spc="-15" dirty="0">
                <a:latin typeface="Courier New"/>
                <a:cs typeface="Courier New"/>
              </a:rPr>
              <a:t> </a:t>
            </a:r>
            <a:r>
              <a:rPr sz="2400" b="1" spc="-25" dirty="0">
                <a:latin typeface="Courier New"/>
                <a:cs typeface="Courier New"/>
              </a:rPr>
              <a:t>x4</a:t>
            </a:r>
            <a:endParaRPr sz="2400">
              <a:latin typeface="Courier New"/>
              <a:cs typeface="Courier New"/>
            </a:endParaRPr>
          </a:p>
          <a:p>
            <a:pPr>
              <a:lnSpc>
                <a:spcPct val="100000"/>
              </a:lnSpc>
              <a:spcBef>
                <a:spcPts val="25"/>
              </a:spcBef>
            </a:pPr>
            <a:endParaRPr sz="2300">
              <a:latin typeface="Courier New"/>
              <a:cs typeface="Courier New"/>
            </a:endParaRPr>
          </a:p>
          <a:p>
            <a:pPr marL="12700">
              <a:lnSpc>
                <a:spcPct val="100000"/>
              </a:lnSpc>
            </a:pPr>
            <a:r>
              <a:rPr sz="1800" dirty="0">
                <a:latin typeface="Courier New"/>
                <a:cs typeface="Courier New"/>
              </a:rPr>
              <a:t>add</a:t>
            </a:r>
            <a:r>
              <a:rPr sz="1800" spc="-45" dirty="0">
                <a:latin typeface="Courier New"/>
                <a:cs typeface="Courier New"/>
              </a:rPr>
              <a:t> </a:t>
            </a:r>
            <a:r>
              <a:rPr sz="1800" dirty="0">
                <a:latin typeface="Courier New"/>
                <a:cs typeface="Courier New"/>
              </a:rPr>
              <a:t>x12</a:t>
            </a:r>
            <a:r>
              <a:rPr sz="1800" spc="-30" dirty="0">
                <a:latin typeface="Courier New"/>
                <a:cs typeface="Courier New"/>
              </a:rPr>
              <a:t> </a:t>
            </a:r>
            <a:r>
              <a:rPr sz="1800" dirty="0">
                <a:latin typeface="Courier New"/>
                <a:cs typeface="Courier New"/>
              </a:rPr>
              <a:t>x6</a:t>
            </a:r>
            <a:r>
              <a:rPr sz="1800" spc="-40" dirty="0">
                <a:latin typeface="Courier New"/>
                <a:cs typeface="Courier New"/>
              </a:rPr>
              <a:t> </a:t>
            </a:r>
            <a:r>
              <a:rPr sz="1800" dirty="0">
                <a:latin typeface="Courier New"/>
                <a:cs typeface="Courier New"/>
              </a:rPr>
              <a:t>x14</a:t>
            </a:r>
            <a:r>
              <a:rPr sz="1800" spc="300" dirty="0">
                <a:latin typeface="Courier New"/>
                <a:cs typeface="Courier New"/>
              </a:rPr>
              <a:t> </a:t>
            </a:r>
            <a:r>
              <a:rPr sz="2700" baseline="1543" dirty="0">
                <a:latin typeface="Courier New"/>
                <a:cs typeface="Courier New"/>
              </a:rPr>
              <a:t>lw</a:t>
            </a:r>
            <a:r>
              <a:rPr sz="2700" spc="-37" baseline="1543" dirty="0">
                <a:latin typeface="Courier New"/>
                <a:cs typeface="Courier New"/>
              </a:rPr>
              <a:t> </a:t>
            </a:r>
            <a:r>
              <a:rPr sz="2700" baseline="1543" dirty="0">
                <a:latin typeface="Courier New"/>
                <a:cs typeface="Courier New"/>
              </a:rPr>
              <a:t>x16</a:t>
            </a:r>
            <a:r>
              <a:rPr sz="2700" spc="-22" baseline="1543" dirty="0">
                <a:latin typeface="Courier New"/>
                <a:cs typeface="Courier New"/>
              </a:rPr>
              <a:t> </a:t>
            </a:r>
            <a:r>
              <a:rPr sz="2700" spc="-15" baseline="1543" dirty="0">
                <a:latin typeface="Courier New"/>
                <a:cs typeface="Courier New"/>
              </a:rPr>
              <a:t>0xabc</a:t>
            </a:r>
            <a:endParaRPr sz="2700" baseline="1543">
              <a:latin typeface="Courier New"/>
              <a:cs typeface="Courier New"/>
            </a:endParaRPr>
          </a:p>
        </p:txBody>
      </p:sp>
      <p:sp>
        <p:nvSpPr>
          <p:cNvPr id="13" name="object 13"/>
          <p:cNvSpPr txBox="1"/>
          <p:nvPr/>
        </p:nvSpPr>
        <p:spPr>
          <a:xfrm>
            <a:off x="5321046" y="2192858"/>
            <a:ext cx="638810" cy="391795"/>
          </a:xfrm>
          <a:prstGeom prst="rect">
            <a:avLst/>
          </a:prstGeom>
        </p:spPr>
        <p:txBody>
          <a:bodyPr vert="horz" wrap="square" lIns="0" tIns="12700" rIns="0" bIns="0" rtlCol="0">
            <a:spAutoFit/>
          </a:bodyPr>
          <a:lstStyle/>
          <a:p>
            <a:pPr marL="12700">
              <a:lnSpc>
                <a:spcPct val="100000"/>
              </a:lnSpc>
              <a:spcBef>
                <a:spcPts val="100"/>
              </a:spcBef>
            </a:pPr>
            <a:r>
              <a:rPr sz="2400" b="1" spc="-20" dirty="0">
                <a:latin typeface="Calibri"/>
                <a:cs typeface="Calibri"/>
              </a:rPr>
              <a:t>from</a:t>
            </a:r>
            <a:endParaRPr sz="2400">
              <a:latin typeface="Calibri"/>
              <a:cs typeface="Calibri"/>
            </a:endParaRPr>
          </a:p>
        </p:txBody>
      </p:sp>
      <p:sp>
        <p:nvSpPr>
          <p:cNvPr id="14" name="object 14"/>
          <p:cNvSpPr txBox="1"/>
          <p:nvPr/>
        </p:nvSpPr>
        <p:spPr>
          <a:xfrm>
            <a:off x="3099942" y="4769357"/>
            <a:ext cx="6560820" cy="1489075"/>
          </a:xfrm>
          <a:prstGeom prst="rect">
            <a:avLst/>
          </a:prstGeom>
        </p:spPr>
        <p:txBody>
          <a:bodyPr vert="horz" wrap="square" lIns="0" tIns="12700" rIns="0" bIns="0" rtlCol="0">
            <a:spAutoFit/>
          </a:bodyPr>
          <a:lstStyle/>
          <a:p>
            <a:pPr marL="12700">
              <a:lnSpc>
                <a:spcPct val="100000"/>
              </a:lnSpc>
              <a:spcBef>
                <a:spcPts val="100"/>
              </a:spcBef>
            </a:pPr>
            <a:r>
              <a:rPr sz="2400" b="1" spc="-10" dirty="0">
                <a:latin typeface="Calibri"/>
                <a:cs typeface="Calibri"/>
              </a:rPr>
              <a:t>Read-After-</a:t>
            </a:r>
            <a:r>
              <a:rPr sz="2400" b="1" dirty="0">
                <a:latin typeface="Calibri"/>
                <a:cs typeface="Calibri"/>
              </a:rPr>
              <a:t>Write</a:t>
            </a:r>
            <a:r>
              <a:rPr sz="2400" b="1" spc="-90" dirty="0">
                <a:latin typeface="Calibri"/>
                <a:cs typeface="Calibri"/>
              </a:rPr>
              <a:t> </a:t>
            </a:r>
            <a:r>
              <a:rPr sz="2400" b="1" dirty="0">
                <a:latin typeface="Calibri"/>
                <a:cs typeface="Calibri"/>
              </a:rPr>
              <a:t>(RAW)</a:t>
            </a:r>
            <a:r>
              <a:rPr sz="2400" b="1" spc="-85" dirty="0">
                <a:latin typeface="Calibri"/>
                <a:cs typeface="Calibri"/>
              </a:rPr>
              <a:t> </a:t>
            </a:r>
            <a:r>
              <a:rPr sz="2400" b="1" spc="-10" dirty="0">
                <a:latin typeface="Calibri"/>
                <a:cs typeface="Calibri"/>
              </a:rPr>
              <a:t>Hazard:</a:t>
            </a:r>
            <a:endParaRPr sz="2400">
              <a:latin typeface="Calibri"/>
              <a:cs typeface="Calibri"/>
            </a:endParaRPr>
          </a:p>
          <a:p>
            <a:pPr marL="12700" marR="5080">
              <a:lnSpc>
                <a:spcPct val="100000"/>
              </a:lnSpc>
            </a:pPr>
            <a:r>
              <a:rPr sz="2400" b="1" dirty="0">
                <a:solidFill>
                  <a:srgbClr val="FF0000"/>
                </a:solidFill>
                <a:latin typeface="Calibri"/>
                <a:cs typeface="Calibri"/>
              </a:rPr>
              <a:t>Input</a:t>
            </a:r>
            <a:r>
              <a:rPr sz="2400" b="1" spc="-45" dirty="0">
                <a:solidFill>
                  <a:srgbClr val="FF0000"/>
                </a:solidFill>
                <a:latin typeface="Calibri"/>
                <a:cs typeface="Calibri"/>
              </a:rPr>
              <a:t> </a:t>
            </a:r>
            <a:r>
              <a:rPr sz="2400" b="1" dirty="0">
                <a:solidFill>
                  <a:srgbClr val="FF0000"/>
                </a:solidFill>
                <a:latin typeface="Calibri"/>
                <a:cs typeface="Calibri"/>
              </a:rPr>
              <a:t>register</a:t>
            </a:r>
            <a:r>
              <a:rPr sz="2400" b="1" spc="-65" dirty="0">
                <a:solidFill>
                  <a:srgbClr val="FF0000"/>
                </a:solidFill>
                <a:latin typeface="Calibri"/>
                <a:cs typeface="Calibri"/>
              </a:rPr>
              <a:t> </a:t>
            </a:r>
            <a:r>
              <a:rPr sz="2400" b="1" dirty="0">
                <a:solidFill>
                  <a:srgbClr val="FF0000"/>
                </a:solidFill>
                <a:latin typeface="Calibri"/>
                <a:cs typeface="Calibri"/>
              </a:rPr>
              <a:t>does</a:t>
            </a:r>
            <a:r>
              <a:rPr sz="2400" b="1" spc="-45" dirty="0">
                <a:solidFill>
                  <a:srgbClr val="FF0000"/>
                </a:solidFill>
                <a:latin typeface="Calibri"/>
                <a:cs typeface="Calibri"/>
              </a:rPr>
              <a:t> </a:t>
            </a:r>
            <a:r>
              <a:rPr sz="2400" b="1" dirty="0">
                <a:solidFill>
                  <a:srgbClr val="FF0000"/>
                </a:solidFill>
                <a:latin typeface="Calibri"/>
                <a:cs typeface="Calibri"/>
              </a:rPr>
              <a:t>not</a:t>
            </a:r>
            <a:r>
              <a:rPr sz="2400" b="1" spc="-50" dirty="0">
                <a:solidFill>
                  <a:srgbClr val="FF0000"/>
                </a:solidFill>
                <a:latin typeface="Calibri"/>
                <a:cs typeface="Calibri"/>
              </a:rPr>
              <a:t> </a:t>
            </a:r>
            <a:r>
              <a:rPr sz="2400" b="1" dirty="0">
                <a:solidFill>
                  <a:srgbClr val="FF0000"/>
                </a:solidFill>
                <a:latin typeface="Calibri"/>
                <a:cs typeface="Calibri"/>
              </a:rPr>
              <a:t>contain</a:t>
            </a:r>
            <a:r>
              <a:rPr sz="2400" b="1" spc="-45" dirty="0">
                <a:solidFill>
                  <a:srgbClr val="FF0000"/>
                </a:solidFill>
                <a:latin typeface="Calibri"/>
                <a:cs typeface="Calibri"/>
              </a:rPr>
              <a:t> </a:t>
            </a:r>
            <a:r>
              <a:rPr sz="2400" b="1" dirty="0">
                <a:solidFill>
                  <a:srgbClr val="FF0000"/>
                </a:solidFill>
                <a:latin typeface="Calibri"/>
                <a:cs typeface="Calibri"/>
              </a:rPr>
              <a:t>updated</a:t>
            </a:r>
            <a:r>
              <a:rPr sz="2400" b="1" spc="-45" dirty="0">
                <a:solidFill>
                  <a:srgbClr val="FF0000"/>
                </a:solidFill>
                <a:latin typeface="Calibri"/>
                <a:cs typeface="Calibri"/>
              </a:rPr>
              <a:t> </a:t>
            </a:r>
            <a:r>
              <a:rPr sz="2400" b="1" dirty="0">
                <a:solidFill>
                  <a:srgbClr val="FF0000"/>
                </a:solidFill>
                <a:latin typeface="Calibri"/>
                <a:cs typeface="Calibri"/>
              </a:rPr>
              <a:t>data</a:t>
            </a:r>
            <a:r>
              <a:rPr sz="2400" b="1" spc="-35" dirty="0">
                <a:solidFill>
                  <a:srgbClr val="FF0000"/>
                </a:solidFill>
                <a:latin typeface="Calibri"/>
                <a:cs typeface="Calibri"/>
              </a:rPr>
              <a:t> </a:t>
            </a:r>
            <a:r>
              <a:rPr sz="2400" b="1" spc="-10" dirty="0">
                <a:solidFill>
                  <a:srgbClr val="FF0000"/>
                </a:solidFill>
                <a:latin typeface="Calibri"/>
                <a:cs typeface="Calibri"/>
              </a:rPr>
              <a:t>during </a:t>
            </a:r>
            <a:r>
              <a:rPr sz="2400" b="1" dirty="0">
                <a:solidFill>
                  <a:srgbClr val="FF0000"/>
                </a:solidFill>
                <a:latin typeface="Calibri"/>
                <a:cs typeface="Calibri"/>
              </a:rPr>
              <a:t>register</a:t>
            </a:r>
            <a:r>
              <a:rPr sz="2400" b="1" spc="-60" dirty="0">
                <a:solidFill>
                  <a:srgbClr val="FF0000"/>
                </a:solidFill>
                <a:latin typeface="Calibri"/>
                <a:cs typeface="Calibri"/>
              </a:rPr>
              <a:t> </a:t>
            </a:r>
            <a:r>
              <a:rPr sz="2400" b="1" dirty="0">
                <a:solidFill>
                  <a:srgbClr val="FF0000"/>
                </a:solidFill>
                <a:latin typeface="Calibri"/>
                <a:cs typeface="Calibri"/>
              </a:rPr>
              <a:t>read</a:t>
            </a:r>
            <a:r>
              <a:rPr sz="2400" b="1" spc="-45" dirty="0">
                <a:solidFill>
                  <a:srgbClr val="FF0000"/>
                </a:solidFill>
                <a:latin typeface="Calibri"/>
                <a:cs typeface="Calibri"/>
              </a:rPr>
              <a:t> </a:t>
            </a:r>
            <a:r>
              <a:rPr sz="2400" b="1" dirty="0">
                <a:solidFill>
                  <a:srgbClr val="FF0000"/>
                </a:solidFill>
                <a:latin typeface="Calibri"/>
                <a:cs typeface="Calibri"/>
              </a:rPr>
              <a:t>cycle</a:t>
            </a:r>
            <a:r>
              <a:rPr sz="2400" b="1" spc="-45" dirty="0">
                <a:solidFill>
                  <a:srgbClr val="FF0000"/>
                </a:solidFill>
                <a:latin typeface="Calibri"/>
                <a:cs typeface="Calibri"/>
              </a:rPr>
              <a:t> </a:t>
            </a:r>
            <a:r>
              <a:rPr sz="2400" b="1" dirty="0">
                <a:solidFill>
                  <a:srgbClr val="FF0000"/>
                </a:solidFill>
                <a:latin typeface="Calibri"/>
                <a:cs typeface="Calibri"/>
              </a:rPr>
              <a:t>due</a:t>
            </a:r>
            <a:r>
              <a:rPr sz="2400" b="1" spc="-40" dirty="0">
                <a:solidFill>
                  <a:srgbClr val="FF0000"/>
                </a:solidFill>
                <a:latin typeface="Calibri"/>
                <a:cs typeface="Calibri"/>
              </a:rPr>
              <a:t> </a:t>
            </a:r>
            <a:r>
              <a:rPr sz="2400" b="1" dirty="0">
                <a:solidFill>
                  <a:srgbClr val="FF0000"/>
                </a:solidFill>
                <a:latin typeface="Calibri"/>
                <a:cs typeface="Calibri"/>
              </a:rPr>
              <a:t>to</a:t>
            </a:r>
            <a:r>
              <a:rPr sz="2400" b="1" spc="-35" dirty="0">
                <a:solidFill>
                  <a:srgbClr val="FF0000"/>
                </a:solidFill>
                <a:latin typeface="Calibri"/>
                <a:cs typeface="Calibri"/>
              </a:rPr>
              <a:t> </a:t>
            </a:r>
            <a:r>
              <a:rPr sz="2400" b="1" spc="-10" dirty="0">
                <a:solidFill>
                  <a:srgbClr val="FF0000"/>
                </a:solidFill>
                <a:latin typeface="Calibri"/>
                <a:cs typeface="Calibri"/>
              </a:rPr>
              <a:t>yet-to-be-completed </a:t>
            </a:r>
            <a:r>
              <a:rPr sz="2400" b="1" dirty="0">
                <a:solidFill>
                  <a:srgbClr val="FF0000"/>
                </a:solidFill>
                <a:latin typeface="Calibri"/>
                <a:cs typeface="Calibri"/>
              </a:rPr>
              <a:t>register</a:t>
            </a:r>
            <a:r>
              <a:rPr sz="2400" b="1" spc="-75" dirty="0">
                <a:solidFill>
                  <a:srgbClr val="FF0000"/>
                </a:solidFill>
                <a:latin typeface="Calibri"/>
                <a:cs typeface="Calibri"/>
              </a:rPr>
              <a:t> </a:t>
            </a:r>
            <a:r>
              <a:rPr sz="2400" b="1" dirty="0">
                <a:solidFill>
                  <a:srgbClr val="FF0000"/>
                </a:solidFill>
                <a:latin typeface="Calibri"/>
                <a:cs typeface="Calibri"/>
              </a:rPr>
              <a:t>writeback</a:t>
            </a:r>
            <a:r>
              <a:rPr sz="2400" b="1" spc="-50" dirty="0">
                <a:solidFill>
                  <a:srgbClr val="FF0000"/>
                </a:solidFill>
                <a:latin typeface="Calibri"/>
                <a:cs typeface="Calibri"/>
              </a:rPr>
              <a:t> </a:t>
            </a:r>
            <a:r>
              <a:rPr sz="2400" b="1" dirty="0">
                <a:solidFill>
                  <a:srgbClr val="FF0000"/>
                </a:solidFill>
                <a:latin typeface="Calibri"/>
                <a:cs typeface="Calibri"/>
              </a:rPr>
              <a:t>from</a:t>
            </a:r>
            <a:r>
              <a:rPr sz="2400" b="1" spc="-70" dirty="0">
                <a:solidFill>
                  <a:srgbClr val="FF0000"/>
                </a:solidFill>
                <a:latin typeface="Calibri"/>
                <a:cs typeface="Calibri"/>
              </a:rPr>
              <a:t> </a:t>
            </a:r>
            <a:r>
              <a:rPr sz="2400" b="1" dirty="0">
                <a:solidFill>
                  <a:srgbClr val="FF0000"/>
                </a:solidFill>
                <a:latin typeface="Calibri"/>
                <a:cs typeface="Calibri"/>
              </a:rPr>
              <a:t>older</a:t>
            </a:r>
            <a:r>
              <a:rPr sz="2400" b="1" spc="-65" dirty="0">
                <a:solidFill>
                  <a:srgbClr val="FF0000"/>
                </a:solidFill>
                <a:latin typeface="Calibri"/>
                <a:cs typeface="Calibri"/>
              </a:rPr>
              <a:t> </a:t>
            </a:r>
            <a:r>
              <a:rPr sz="2400" b="1" spc="-10" dirty="0">
                <a:solidFill>
                  <a:srgbClr val="FF0000"/>
                </a:solidFill>
                <a:latin typeface="Calibri"/>
                <a:cs typeface="Calibri"/>
              </a:rPr>
              <a:t>instruction</a:t>
            </a:r>
            <a:endParaRPr sz="2400">
              <a:latin typeface="Calibri"/>
              <a:cs typeface="Calibri"/>
            </a:endParaRPr>
          </a:p>
        </p:txBody>
      </p:sp>
      <p:sp>
        <p:nvSpPr>
          <p:cNvPr id="15" name="object 15"/>
          <p:cNvSpPr txBox="1"/>
          <p:nvPr/>
        </p:nvSpPr>
        <p:spPr>
          <a:xfrm>
            <a:off x="8703056" y="2803652"/>
            <a:ext cx="2637790" cy="769620"/>
          </a:xfrm>
          <a:prstGeom prst="rect">
            <a:avLst/>
          </a:prstGeom>
        </p:spPr>
        <p:txBody>
          <a:bodyPr vert="horz" wrap="square" lIns="0" tIns="635" rIns="0" bIns="0" rtlCol="0">
            <a:spAutoFit/>
          </a:bodyPr>
          <a:lstStyle/>
          <a:p>
            <a:pPr marL="12700" marR="5080">
              <a:lnSpc>
                <a:spcPct val="103299"/>
              </a:lnSpc>
              <a:spcBef>
                <a:spcPts val="5"/>
              </a:spcBef>
            </a:pPr>
            <a:r>
              <a:rPr sz="2400" b="1" spc="-10" dirty="0">
                <a:solidFill>
                  <a:srgbClr val="FF0000"/>
                </a:solidFill>
                <a:latin typeface="Courier New"/>
                <a:cs typeface="Courier New"/>
              </a:rPr>
              <a:t>x6</a:t>
            </a:r>
            <a:r>
              <a:rPr sz="2400" b="1" spc="-915" dirty="0">
                <a:solidFill>
                  <a:srgbClr val="FF0000"/>
                </a:solidFill>
                <a:latin typeface="Courier New"/>
                <a:cs typeface="Courier New"/>
              </a:rPr>
              <a:t> </a:t>
            </a:r>
            <a:r>
              <a:rPr sz="2400" b="1" dirty="0">
                <a:solidFill>
                  <a:srgbClr val="FF0000"/>
                </a:solidFill>
                <a:latin typeface="Calibri"/>
                <a:cs typeface="Calibri"/>
              </a:rPr>
              <a:t>gets</a:t>
            </a:r>
            <a:r>
              <a:rPr sz="2400" b="1" spc="-60" dirty="0">
                <a:solidFill>
                  <a:srgbClr val="FF0000"/>
                </a:solidFill>
                <a:latin typeface="Calibri"/>
                <a:cs typeface="Calibri"/>
              </a:rPr>
              <a:t> </a:t>
            </a:r>
            <a:r>
              <a:rPr sz="2400" b="1" dirty="0">
                <a:solidFill>
                  <a:srgbClr val="FF0000"/>
                </a:solidFill>
                <a:latin typeface="Calibri"/>
                <a:cs typeface="Calibri"/>
              </a:rPr>
              <a:t>written</a:t>
            </a:r>
            <a:r>
              <a:rPr sz="2400" b="1" spc="-25" dirty="0">
                <a:solidFill>
                  <a:srgbClr val="FF0000"/>
                </a:solidFill>
                <a:latin typeface="Calibri"/>
                <a:cs typeface="Calibri"/>
              </a:rPr>
              <a:t> </a:t>
            </a:r>
            <a:r>
              <a:rPr sz="2400" b="1" spc="-20" dirty="0">
                <a:solidFill>
                  <a:srgbClr val="FF0000"/>
                </a:solidFill>
                <a:latin typeface="Calibri"/>
                <a:cs typeface="Calibri"/>
              </a:rPr>
              <a:t>back </a:t>
            </a:r>
            <a:r>
              <a:rPr sz="2400" b="1" dirty="0">
                <a:solidFill>
                  <a:srgbClr val="FF0000"/>
                </a:solidFill>
                <a:latin typeface="Calibri"/>
                <a:cs typeface="Calibri"/>
              </a:rPr>
              <a:t>here</a:t>
            </a:r>
            <a:r>
              <a:rPr sz="2400" b="1" spc="-30" dirty="0">
                <a:solidFill>
                  <a:srgbClr val="FF0000"/>
                </a:solidFill>
                <a:latin typeface="Calibri"/>
                <a:cs typeface="Calibri"/>
              </a:rPr>
              <a:t> </a:t>
            </a:r>
            <a:r>
              <a:rPr sz="2400" b="1" dirty="0">
                <a:solidFill>
                  <a:srgbClr val="FF0000"/>
                </a:solidFill>
                <a:latin typeface="Calibri"/>
                <a:cs typeface="Calibri"/>
              </a:rPr>
              <a:t>2</a:t>
            </a:r>
            <a:r>
              <a:rPr sz="2400" b="1" spc="-30" dirty="0">
                <a:solidFill>
                  <a:srgbClr val="FF0000"/>
                </a:solidFill>
                <a:latin typeface="Calibri"/>
                <a:cs typeface="Calibri"/>
              </a:rPr>
              <a:t> </a:t>
            </a:r>
            <a:r>
              <a:rPr sz="2400" b="1" dirty="0">
                <a:solidFill>
                  <a:srgbClr val="FF0000"/>
                </a:solidFill>
                <a:latin typeface="Calibri"/>
                <a:cs typeface="Calibri"/>
              </a:rPr>
              <a:t>cycles</a:t>
            </a:r>
            <a:r>
              <a:rPr sz="2400" b="1" spc="-30" dirty="0">
                <a:solidFill>
                  <a:srgbClr val="FF0000"/>
                </a:solidFill>
                <a:latin typeface="Calibri"/>
                <a:cs typeface="Calibri"/>
              </a:rPr>
              <a:t> </a:t>
            </a:r>
            <a:r>
              <a:rPr sz="2400" b="1" spc="-10" dirty="0">
                <a:solidFill>
                  <a:srgbClr val="FF0000"/>
                </a:solidFill>
                <a:latin typeface="Calibri"/>
                <a:cs typeface="Calibri"/>
              </a:rPr>
              <a:t>later!</a:t>
            </a:r>
            <a:endParaRPr sz="2400">
              <a:latin typeface="Calibri"/>
              <a:cs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p:nvPr/>
        </p:nvSpPr>
        <p:spPr>
          <a:xfrm>
            <a:off x="3545204" y="3150489"/>
            <a:ext cx="23463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beq</a:t>
            </a:r>
            <a:r>
              <a:rPr sz="1800" spc="-35" dirty="0">
                <a:latin typeface="Courier New"/>
                <a:cs typeface="Courier New"/>
              </a:rPr>
              <a:t> </a:t>
            </a:r>
            <a:r>
              <a:rPr sz="1800" dirty="0">
                <a:latin typeface="Courier New"/>
                <a:cs typeface="Courier New"/>
              </a:rPr>
              <a:t>x16</a:t>
            </a:r>
            <a:r>
              <a:rPr sz="1800" spc="-30" dirty="0">
                <a:latin typeface="Courier New"/>
                <a:cs typeface="Courier New"/>
              </a:rPr>
              <a:t> </a:t>
            </a:r>
            <a:r>
              <a:rPr sz="1800" dirty="0">
                <a:latin typeface="Courier New"/>
                <a:cs typeface="Courier New"/>
              </a:rPr>
              <a:t>x12</a:t>
            </a:r>
            <a:r>
              <a:rPr sz="1800" spc="-30" dirty="0">
                <a:latin typeface="Courier New"/>
                <a:cs typeface="Courier New"/>
              </a:rPr>
              <a:t> </a:t>
            </a:r>
            <a:r>
              <a:rPr sz="1800" spc="-20" dirty="0">
                <a:latin typeface="Courier New"/>
                <a:cs typeface="Courier New"/>
              </a:rPr>
              <a:t>PC+12</a:t>
            </a:r>
            <a:endParaRPr sz="1800">
              <a:latin typeface="Courier New"/>
              <a:cs typeface="Courier New"/>
            </a:endParaRPr>
          </a:p>
        </p:txBody>
      </p:sp>
      <p:sp>
        <p:nvSpPr>
          <p:cNvPr id="10" name="object 10"/>
          <p:cNvSpPr txBox="1"/>
          <p:nvPr/>
        </p:nvSpPr>
        <p:spPr>
          <a:xfrm>
            <a:off x="1718564" y="4919598"/>
            <a:ext cx="7959725" cy="1854835"/>
          </a:xfrm>
          <a:prstGeom prst="rect">
            <a:avLst/>
          </a:prstGeom>
        </p:spPr>
        <p:txBody>
          <a:bodyPr vert="horz" wrap="square" lIns="0" tIns="12700" rIns="0" bIns="0" rtlCol="0">
            <a:spAutoFit/>
          </a:bodyPr>
          <a:lstStyle/>
          <a:p>
            <a:pPr marL="12700" marR="5080">
              <a:lnSpc>
                <a:spcPct val="100000"/>
              </a:lnSpc>
              <a:spcBef>
                <a:spcPts val="100"/>
              </a:spcBef>
            </a:pPr>
            <a:r>
              <a:rPr sz="2400" b="1" dirty="0">
                <a:latin typeface="Calibri"/>
                <a:cs typeface="Calibri"/>
              </a:rPr>
              <a:t>Why</a:t>
            </a:r>
            <a:r>
              <a:rPr sz="2400" b="1" spc="-30" dirty="0">
                <a:latin typeface="Calibri"/>
                <a:cs typeface="Calibri"/>
              </a:rPr>
              <a:t> </a:t>
            </a:r>
            <a:r>
              <a:rPr sz="2400" b="1" dirty="0">
                <a:latin typeface="Calibri"/>
                <a:cs typeface="Calibri"/>
              </a:rPr>
              <a:t>is</a:t>
            </a:r>
            <a:r>
              <a:rPr sz="2400" b="1" spc="-20" dirty="0">
                <a:latin typeface="Calibri"/>
                <a:cs typeface="Calibri"/>
              </a:rPr>
              <a:t> </a:t>
            </a:r>
            <a:r>
              <a:rPr sz="2400" b="1" dirty="0">
                <a:latin typeface="Calibri"/>
                <a:cs typeface="Calibri"/>
              </a:rPr>
              <a:t>it</a:t>
            </a:r>
            <a:r>
              <a:rPr sz="2400" b="1" spc="-20" dirty="0">
                <a:latin typeface="Calibri"/>
                <a:cs typeface="Calibri"/>
              </a:rPr>
              <a:t> </a:t>
            </a:r>
            <a:r>
              <a:rPr sz="2400" b="1" dirty="0">
                <a:latin typeface="Calibri"/>
                <a:cs typeface="Calibri"/>
              </a:rPr>
              <a:t>OK</a:t>
            </a:r>
            <a:r>
              <a:rPr sz="2400" b="1" spc="-20" dirty="0">
                <a:latin typeface="Calibri"/>
                <a:cs typeface="Calibri"/>
              </a:rPr>
              <a:t> </a:t>
            </a:r>
            <a:r>
              <a:rPr sz="2400" b="1" dirty="0">
                <a:latin typeface="Calibri"/>
                <a:cs typeface="Calibri"/>
              </a:rPr>
              <a:t>for</a:t>
            </a:r>
            <a:r>
              <a:rPr sz="2400" b="1" spc="-35" dirty="0">
                <a:latin typeface="Calibri"/>
                <a:cs typeface="Calibri"/>
              </a:rPr>
              <a:t> </a:t>
            </a:r>
            <a:r>
              <a:rPr sz="2400" b="1" dirty="0">
                <a:latin typeface="Calibri"/>
                <a:cs typeface="Calibri"/>
              </a:rPr>
              <a:t>the</a:t>
            </a:r>
            <a:r>
              <a:rPr sz="2400" b="1" spc="-5" dirty="0">
                <a:latin typeface="Calibri"/>
                <a:cs typeface="Calibri"/>
              </a:rPr>
              <a:t> </a:t>
            </a:r>
            <a:r>
              <a:rPr sz="2400" b="1" dirty="0">
                <a:latin typeface="Calibri"/>
                <a:cs typeface="Calibri"/>
              </a:rPr>
              <a:t>compiler</a:t>
            </a:r>
            <a:r>
              <a:rPr sz="2400" b="1" spc="-50" dirty="0">
                <a:latin typeface="Calibri"/>
                <a:cs typeface="Calibri"/>
              </a:rPr>
              <a:t> </a:t>
            </a:r>
            <a:r>
              <a:rPr sz="2400" b="1" dirty="0">
                <a:latin typeface="Calibri"/>
                <a:cs typeface="Calibri"/>
              </a:rPr>
              <a:t>to</a:t>
            </a:r>
            <a:r>
              <a:rPr sz="2400" b="1" spc="-20" dirty="0">
                <a:latin typeface="Calibri"/>
                <a:cs typeface="Calibri"/>
              </a:rPr>
              <a:t> </a:t>
            </a:r>
            <a:r>
              <a:rPr sz="2400" b="1" dirty="0">
                <a:latin typeface="Calibri"/>
                <a:cs typeface="Calibri"/>
              </a:rPr>
              <a:t>reorder</a:t>
            </a:r>
            <a:r>
              <a:rPr sz="2400" b="1" spc="-45" dirty="0">
                <a:latin typeface="Calibri"/>
                <a:cs typeface="Calibri"/>
              </a:rPr>
              <a:t> </a:t>
            </a:r>
            <a:r>
              <a:rPr sz="2400" b="1" dirty="0">
                <a:latin typeface="Calibri"/>
                <a:cs typeface="Calibri"/>
              </a:rPr>
              <a:t>the</a:t>
            </a:r>
            <a:r>
              <a:rPr sz="2400" b="1" spc="15" dirty="0">
                <a:latin typeface="Calibri"/>
                <a:cs typeface="Calibri"/>
              </a:rPr>
              <a:t> </a:t>
            </a:r>
            <a:r>
              <a:rPr sz="2400" b="1" dirty="0">
                <a:latin typeface="Calibri"/>
                <a:cs typeface="Calibri"/>
              </a:rPr>
              <a:t>mul</a:t>
            </a:r>
            <a:r>
              <a:rPr sz="2400" b="1" spc="-30" dirty="0">
                <a:latin typeface="Calibri"/>
                <a:cs typeface="Calibri"/>
              </a:rPr>
              <a:t> </a:t>
            </a:r>
            <a:r>
              <a:rPr sz="2400" b="1" dirty="0">
                <a:latin typeface="Calibri"/>
                <a:cs typeface="Calibri"/>
              </a:rPr>
              <a:t>and</a:t>
            </a:r>
            <a:r>
              <a:rPr sz="2400" b="1" spc="-25" dirty="0">
                <a:latin typeface="Calibri"/>
                <a:cs typeface="Calibri"/>
              </a:rPr>
              <a:t> </a:t>
            </a:r>
            <a:r>
              <a:rPr sz="2400" b="1" dirty="0">
                <a:latin typeface="Calibri"/>
                <a:cs typeface="Calibri"/>
              </a:rPr>
              <a:t>the</a:t>
            </a:r>
            <a:r>
              <a:rPr sz="2400" b="1" spc="-10" dirty="0">
                <a:latin typeface="Calibri"/>
                <a:cs typeface="Calibri"/>
              </a:rPr>
              <a:t> </a:t>
            </a:r>
            <a:r>
              <a:rPr sz="2400" b="1" dirty="0">
                <a:latin typeface="Calibri"/>
                <a:cs typeface="Calibri"/>
              </a:rPr>
              <a:t>beq</a:t>
            </a:r>
            <a:r>
              <a:rPr sz="2400" b="1" spc="-25" dirty="0">
                <a:latin typeface="Calibri"/>
                <a:cs typeface="Calibri"/>
              </a:rPr>
              <a:t> in </a:t>
            </a:r>
            <a:r>
              <a:rPr sz="2400" b="1" dirty="0">
                <a:latin typeface="Calibri"/>
                <a:cs typeface="Calibri"/>
              </a:rPr>
              <a:t>this</a:t>
            </a:r>
            <a:r>
              <a:rPr sz="2400" b="1" spc="-10" dirty="0">
                <a:latin typeface="Calibri"/>
                <a:cs typeface="Calibri"/>
              </a:rPr>
              <a:t> instance?</a:t>
            </a:r>
            <a:endParaRPr sz="2400">
              <a:latin typeface="Calibri"/>
              <a:cs typeface="Calibri"/>
            </a:endParaRPr>
          </a:p>
          <a:p>
            <a:pPr marL="354965" indent="-342265">
              <a:lnSpc>
                <a:spcPct val="100000"/>
              </a:lnSpc>
              <a:buFont typeface="Arial"/>
              <a:buChar char="•"/>
              <a:tabLst>
                <a:tab pos="354965" algn="l"/>
              </a:tabLst>
            </a:pPr>
            <a:r>
              <a:rPr sz="2400" spc="-20" dirty="0">
                <a:latin typeface="Calibri"/>
                <a:cs typeface="Calibri"/>
              </a:rPr>
              <a:t>Data-</a:t>
            </a:r>
            <a:r>
              <a:rPr sz="2400" dirty="0">
                <a:latin typeface="Calibri"/>
                <a:cs typeface="Calibri"/>
              </a:rPr>
              <a:t>independent</a:t>
            </a:r>
            <a:r>
              <a:rPr sz="2400" spc="10" dirty="0">
                <a:latin typeface="Calibri"/>
                <a:cs typeface="Calibri"/>
              </a:rPr>
              <a:t> </a:t>
            </a:r>
            <a:r>
              <a:rPr sz="2400" dirty="0">
                <a:latin typeface="Calibri"/>
                <a:cs typeface="Calibri"/>
              </a:rPr>
              <a:t>and</a:t>
            </a:r>
            <a:r>
              <a:rPr sz="2400" spc="25" dirty="0">
                <a:latin typeface="Calibri"/>
                <a:cs typeface="Calibri"/>
              </a:rPr>
              <a:t> </a:t>
            </a:r>
            <a:r>
              <a:rPr sz="2400" spc="-20" dirty="0">
                <a:latin typeface="Calibri"/>
                <a:cs typeface="Calibri"/>
              </a:rPr>
              <a:t>control-</a:t>
            </a:r>
            <a:r>
              <a:rPr sz="2400" spc="-10" dirty="0">
                <a:latin typeface="Calibri"/>
                <a:cs typeface="Calibri"/>
              </a:rPr>
              <a:t>equivalent</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We</a:t>
            </a:r>
            <a:r>
              <a:rPr sz="2400" spc="-40" dirty="0">
                <a:latin typeface="Calibri"/>
                <a:cs typeface="Calibri"/>
              </a:rPr>
              <a:t> </a:t>
            </a:r>
            <a:r>
              <a:rPr sz="2400" dirty="0">
                <a:latin typeface="Calibri"/>
                <a:cs typeface="Calibri"/>
              </a:rPr>
              <a:t>will</a:t>
            </a:r>
            <a:r>
              <a:rPr sz="2400" spc="-45" dirty="0">
                <a:latin typeface="Calibri"/>
                <a:cs typeface="Calibri"/>
              </a:rPr>
              <a:t> </a:t>
            </a:r>
            <a:r>
              <a:rPr sz="2400" dirty="0">
                <a:latin typeface="Calibri"/>
                <a:cs typeface="Calibri"/>
              </a:rPr>
              <a:t>come</a:t>
            </a:r>
            <a:r>
              <a:rPr sz="2400" spc="-40" dirty="0">
                <a:latin typeface="Calibri"/>
                <a:cs typeface="Calibri"/>
              </a:rPr>
              <a:t> </a:t>
            </a:r>
            <a:r>
              <a:rPr sz="2400" dirty="0">
                <a:latin typeface="Calibri"/>
                <a:cs typeface="Calibri"/>
              </a:rPr>
              <a:t>back</a:t>
            </a:r>
            <a:r>
              <a:rPr sz="2400" spc="-45" dirty="0">
                <a:latin typeface="Calibri"/>
                <a:cs typeface="Calibri"/>
              </a:rPr>
              <a:t> </a:t>
            </a:r>
            <a:r>
              <a:rPr sz="2400" dirty="0">
                <a:latin typeface="Calibri"/>
                <a:cs typeface="Calibri"/>
              </a:rPr>
              <a:t>to</a:t>
            </a:r>
            <a:r>
              <a:rPr sz="2400" spc="-50" dirty="0">
                <a:latin typeface="Calibri"/>
                <a:cs typeface="Calibri"/>
              </a:rPr>
              <a:t> </a:t>
            </a:r>
            <a:r>
              <a:rPr sz="2400" dirty="0">
                <a:latin typeface="Calibri"/>
                <a:cs typeface="Calibri"/>
              </a:rPr>
              <a:t>compiler</a:t>
            </a:r>
            <a:r>
              <a:rPr sz="2400" spc="-40" dirty="0">
                <a:latin typeface="Calibri"/>
                <a:cs typeface="Calibri"/>
              </a:rPr>
              <a:t> </a:t>
            </a:r>
            <a:r>
              <a:rPr sz="2400" dirty="0">
                <a:latin typeface="Calibri"/>
                <a:cs typeface="Calibri"/>
              </a:rPr>
              <a:t>reordering</a:t>
            </a:r>
            <a:r>
              <a:rPr sz="2400" spc="-30" dirty="0">
                <a:latin typeface="Calibri"/>
                <a:cs typeface="Calibri"/>
              </a:rPr>
              <a:t> </a:t>
            </a:r>
            <a:r>
              <a:rPr sz="2400" dirty="0">
                <a:latin typeface="Calibri"/>
                <a:cs typeface="Calibri"/>
              </a:rPr>
              <a:t>in</a:t>
            </a:r>
            <a:r>
              <a:rPr sz="2400" spc="-35" dirty="0">
                <a:latin typeface="Calibri"/>
                <a:cs typeface="Calibri"/>
              </a:rPr>
              <a:t> </a:t>
            </a:r>
            <a:r>
              <a:rPr sz="2400" dirty="0">
                <a:latin typeface="Calibri"/>
                <a:cs typeface="Calibri"/>
              </a:rPr>
              <a:t>a</a:t>
            </a:r>
            <a:r>
              <a:rPr sz="2400" spc="-45" dirty="0">
                <a:latin typeface="Calibri"/>
                <a:cs typeface="Calibri"/>
              </a:rPr>
              <a:t> </a:t>
            </a:r>
            <a:r>
              <a:rPr sz="2400" dirty="0">
                <a:latin typeface="Calibri"/>
                <a:cs typeface="Calibri"/>
              </a:rPr>
              <a:t>few</a:t>
            </a:r>
            <a:r>
              <a:rPr sz="2400" spc="-35" dirty="0">
                <a:latin typeface="Calibri"/>
                <a:cs typeface="Calibri"/>
              </a:rPr>
              <a:t> </a:t>
            </a:r>
            <a:r>
              <a:rPr sz="2400" spc="-10" dirty="0">
                <a:latin typeface="Calibri"/>
                <a:cs typeface="Calibri"/>
              </a:rPr>
              <a:t>lectures</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Compiler</a:t>
            </a:r>
            <a:r>
              <a:rPr sz="2400" spc="-70" dirty="0">
                <a:latin typeface="Calibri"/>
                <a:cs typeface="Calibri"/>
              </a:rPr>
              <a:t> </a:t>
            </a:r>
            <a:r>
              <a:rPr sz="2400" dirty="0">
                <a:latin typeface="Calibri"/>
                <a:cs typeface="Calibri"/>
              </a:rPr>
              <a:t>knows</a:t>
            </a:r>
            <a:r>
              <a:rPr sz="2400" spc="-30" dirty="0">
                <a:latin typeface="Calibri"/>
                <a:cs typeface="Calibri"/>
              </a:rPr>
              <a:t> </a:t>
            </a:r>
            <a:r>
              <a:rPr sz="2400" dirty="0">
                <a:latin typeface="Calibri"/>
                <a:cs typeface="Calibri"/>
              </a:rPr>
              <a:t>about</a:t>
            </a:r>
            <a:r>
              <a:rPr sz="2400" spc="-30" dirty="0">
                <a:latin typeface="Calibri"/>
                <a:cs typeface="Calibri"/>
              </a:rPr>
              <a:t> </a:t>
            </a:r>
            <a:r>
              <a:rPr sz="2400" dirty="0">
                <a:latin typeface="Calibri"/>
                <a:cs typeface="Calibri"/>
              </a:rPr>
              <a:t>branch</a:t>
            </a:r>
            <a:r>
              <a:rPr sz="2400" spc="-35" dirty="0">
                <a:latin typeface="Calibri"/>
                <a:cs typeface="Calibri"/>
              </a:rPr>
              <a:t> </a:t>
            </a:r>
            <a:r>
              <a:rPr sz="2400" dirty="0">
                <a:latin typeface="Calibri"/>
                <a:cs typeface="Calibri"/>
              </a:rPr>
              <a:t>delay</a:t>
            </a:r>
            <a:r>
              <a:rPr sz="2400" spc="-45" dirty="0">
                <a:latin typeface="Calibri"/>
                <a:cs typeface="Calibri"/>
              </a:rPr>
              <a:t> </a:t>
            </a:r>
            <a:r>
              <a:rPr sz="2400" dirty="0">
                <a:latin typeface="Calibri"/>
                <a:cs typeface="Calibri"/>
              </a:rPr>
              <a:t>slot</a:t>
            </a:r>
            <a:r>
              <a:rPr sz="2400" spc="-30" dirty="0">
                <a:latin typeface="Calibri"/>
                <a:cs typeface="Calibri"/>
              </a:rPr>
              <a:t> </a:t>
            </a:r>
            <a:r>
              <a:rPr sz="2400" b="1" dirty="0">
                <a:solidFill>
                  <a:srgbClr val="FF0000"/>
                </a:solidFill>
                <a:latin typeface="Calibri"/>
                <a:cs typeface="Calibri"/>
              </a:rPr>
              <a:t>(it</a:t>
            </a:r>
            <a:r>
              <a:rPr sz="2400" b="1" spc="-30" dirty="0">
                <a:solidFill>
                  <a:srgbClr val="FF0000"/>
                </a:solidFill>
                <a:latin typeface="Calibri"/>
                <a:cs typeface="Calibri"/>
              </a:rPr>
              <a:t> </a:t>
            </a:r>
            <a:r>
              <a:rPr sz="2400" b="1" dirty="0">
                <a:solidFill>
                  <a:srgbClr val="FF0000"/>
                </a:solidFill>
                <a:latin typeface="Calibri"/>
                <a:cs typeface="Calibri"/>
              </a:rPr>
              <a:t>is</a:t>
            </a:r>
            <a:r>
              <a:rPr sz="2400" b="1" spc="-30" dirty="0">
                <a:solidFill>
                  <a:srgbClr val="FF0000"/>
                </a:solidFill>
                <a:latin typeface="Calibri"/>
                <a:cs typeface="Calibri"/>
              </a:rPr>
              <a:t> </a:t>
            </a:r>
            <a:r>
              <a:rPr sz="2400" b="1" i="1" spc="-10" dirty="0">
                <a:solidFill>
                  <a:srgbClr val="FF0000"/>
                </a:solidFill>
                <a:latin typeface="Calibri"/>
                <a:cs typeface="Calibri"/>
              </a:rPr>
              <a:t>architectural)</a:t>
            </a:r>
            <a:endParaRPr sz="2400">
              <a:latin typeface="Calibri"/>
              <a:cs typeface="Calibri"/>
            </a:endParaRPr>
          </a:p>
        </p:txBody>
      </p:sp>
      <p:sp>
        <p:nvSpPr>
          <p:cNvPr id="11" name="object 11"/>
          <p:cNvSpPr txBox="1"/>
          <p:nvPr/>
        </p:nvSpPr>
        <p:spPr>
          <a:xfrm>
            <a:off x="1039164" y="1997455"/>
            <a:ext cx="2283460" cy="1476375"/>
          </a:xfrm>
          <a:prstGeom prst="rect">
            <a:avLst/>
          </a:prstGeom>
        </p:spPr>
        <p:txBody>
          <a:bodyPr vert="horz" wrap="square" lIns="0" tIns="12700" rIns="0" bIns="0" rtlCol="0">
            <a:spAutoFit/>
          </a:bodyPr>
          <a:lstStyle/>
          <a:p>
            <a:pPr marL="12700" marR="47625">
              <a:lnSpc>
                <a:spcPct val="100000"/>
              </a:lnSpc>
              <a:spcBef>
                <a:spcPts val="100"/>
              </a:spcBef>
            </a:pPr>
            <a:r>
              <a:rPr sz="2400" b="1" dirty="0">
                <a:latin typeface="Calibri"/>
                <a:cs typeface="Calibri"/>
              </a:rPr>
              <a:t>Branch</a:t>
            </a:r>
            <a:r>
              <a:rPr sz="2400" b="1" spc="-55" dirty="0">
                <a:latin typeface="Calibri"/>
                <a:cs typeface="Calibri"/>
              </a:rPr>
              <a:t> </a:t>
            </a:r>
            <a:r>
              <a:rPr sz="2400" b="1" dirty="0">
                <a:latin typeface="Calibri"/>
                <a:cs typeface="Calibri"/>
              </a:rPr>
              <a:t>Delay</a:t>
            </a:r>
            <a:r>
              <a:rPr sz="2400" b="1" spc="-55" dirty="0">
                <a:latin typeface="Calibri"/>
                <a:cs typeface="Calibri"/>
              </a:rPr>
              <a:t> </a:t>
            </a:r>
            <a:r>
              <a:rPr sz="2400" b="1" spc="-20" dirty="0">
                <a:latin typeface="Calibri"/>
                <a:cs typeface="Calibri"/>
              </a:rPr>
              <a:t>Slot </a:t>
            </a:r>
            <a:r>
              <a:rPr sz="2400" dirty="0">
                <a:latin typeface="Calibri"/>
                <a:cs typeface="Calibri"/>
              </a:rPr>
              <a:t>filled</a:t>
            </a:r>
            <a:r>
              <a:rPr sz="2400" spc="-25" dirty="0">
                <a:latin typeface="Calibri"/>
                <a:cs typeface="Calibri"/>
              </a:rPr>
              <a:t> </a:t>
            </a:r>
            <a:r>
              <a:rPr sz="2400" dirty="0">
                <a:latin typeface="Calibri"/>
                <a:cs typeface="Calibri"/>
              </a:rPr>
              <a:t>w/</a:t>
            </a:r>
            <a:r>
              <a:rPr sz="2400" spc="-20" dirty="0">
                <a:latin typeface="Calibri"/>
                <a:cs typeface="Calibri"/>
              </a:rPr>
              <a:t> </a:t>
            </a:r>
            <a:r>
              <a:rPr sz="2400" spc="-10" dirty="0">
                <a:latin typeface="Calibri"/>
                <a:cs typeface="Calibri"/>
              </a:rPr>
              <a:t>other </a:t>
            </a:r>
            <a:r>
              <a:rPr sz="2400" dirty="0">
                <a:latin typeface="Calibri"/>
                <a:cs typeface="Calibri"/>
              </a:rPr>
              <a:t>independent</a:t>
            </a:r>
            <a:r>
              <a:rPr sz="2400" spc="-25" dirty="0">
                <a:latin typeface="Calibri"/>
                <a:cs typeface="Calibri"/>
              </a:rPr>
              <a:t> </a:t>
            </a:r>
            <a:r>
              <a:rPr sz="2400" spc="-20" dirty="0">
                <a:latin typeface="Calibri"/>
                <a:cs typeface="Calibri"/>
              </a:rPr>
              <a:t>insn</a:t>
            </a:r>
            <a:endParaRPr sz="2400">
              <a:latin typeface="Calibri"/>
              <a:cs typeface="Calibri"/>
            </a:endParaRPr>
          </a:p>
          <a:p>
            <a:pPr marL="495300">
              <a:lnSpc>
                <a:spcPct val="100000"/>
              </a:lnSpc>
              <a:spcBef>
                <a:spcPts val="620"/>
              </a:spcBef>
            </a:pPr>
            <a:r>
              <a:rPr sz="1800" dirty="0">
                <a:latin typeface="Courier New"/>
                <a:cs typeface="Courier New"/>
              </a:rPr>
              <a:t>mul</a:t>
            </a:r>
            <a:r>
              <a:rPr sz="1800" spc="-30" dirty="0">
                <a:latin typeface="Courier New"/>
                <a:cs typeface="Courier New"/>
              </a:rPr>
              <a:t> </a:t>
            </a:r>
            <a:r>
              <a:rPr sz="1800" dirty="0">
                <a:latin typeface="Courier New"/>
                <a:cs typeface="Courier New"/>
              </a:rPr>
              <a:t>x8</a:t>
            </a:r>
            <a:r>
              <a:rPr sz="1800" spc="-25" dirty="0">
                <a:latin typeface="Courier New"/>
                <a:cs typeface="Courier New"/>
              </a:rPr>
              <a:t> </a:t>
            </a:r>
            <a:r>
              <a:rPr sz="1800" dirty="0">
                <a:latin typeface="Courier New"/>
                <a:cs typeface="Courier New"/>
              </a:rPr>
              <a:t>x15</a:t>
            </a:r>
            <a:r>
              <a:rPr sz="1800" spc="-40" dirty="0">
                <a:latin typeface="Courier New"/>
                <a:cs typeface="Courier New"/>
              </a:rPr>
              <a:t> </a:t>
            </a:r>
            <a:r>
              <a:rPr sz="1800" spc="-25" dirty="0">
                <a:latin typeface="Courier New"/>
                <a:cs typeface="Courier New"/>
              </a:rPr>
              <a:t>x1</a:t>
            </a:r>
            <a:endParaRPr sz="1800">
              <a:latin typeface="Courier New"/>
              <a:cs typeface="Courier New"/>
            </a:endParaRPr>
          </a:p>
        </p:txBody>
      </p:sp>
      <p:sp>
        <p:nvSpPr>
          <p:cNvPr id="12" name="object 12"/>
          <p:cNvSpPr txBox="1">
            <a:spLocks noGrp="1"/>
          </p:cNvSpPr>
          <p:nvPr>
            <p:ph type="title"/>
          </p:nvPr>
        </p:nvSpPr>
        <p:spPr>
          <a:xfrm>
            <a:off x="239369" y="244551"/>
            <a:ext cx="5582920" cy="697230"/>
          </a:xfrm>
          <a:prstGeom prst="rect">
            <a:avLst/>
          </a:prstGeom>
        </p:spPr>
        <p:txBody>
          <a:bodyPr vert="horz" wrap="square" lIns="0" tIns="13335" rIns="0" bIns="0" rtlCol="0">
            <a:spAutoFit/>
          </a:bodyPr>
          <a:lstStyle/>
          <a:p>
            <a:pPr marL="12700">
              <a:lnSpc>
                <a:spcPct val="100000"/>
              </a:lnSpc>
              <a:spcBef>
                <a:spcPts val="105"/>
              </a:spcBef>
            </a:pPr>
            <a:r>
              <a:rPr dirty="0"/>
              <a:t>Filling</a:t>
            </a:r>
            <a:r>
              <a:rPr spc="-60" dirty="0"/>
              <a:t> </a:t>
            </a:r>
            <a:r>
              <a:rPr dirty="0"/>
              <a:t>Branch</a:t>
            </a:r>
            <a:r>
              <a:rPr spc="-80" dirty="0"/>
              <a:t> </a:t>
            </a:r>
            <a:r>
              <a:rPr dirty="0"/>
              <a:t>Delay</a:t>
            </a:r>
            <a:r>
              <a:rPr spc="-55" dirty="0"/>
              <a:t> </a:t>
            </a:r>
            <a:r>
              <a:rPr spc="-10" dirty="0"/>
              <a:t>Slots</a:t>
            </a:r>
          </a:p>
        </p:txBody>
      </p:sp>
      <p:sp>
        <p:nvSpPr>
          <p:cNvPr id="13" name="object 13"/>
          <p:cNvSpPr txBox="1"/>
          <p:nvPr/>
        </p:nvSpPr>
        <p:spPr>
          <a:xfrm>
            <a:off x="4947665" y="1010234"/>
            <a:ext cx="3128645" cy="1123315"/>
          </a:xfrm>
          <a:prstGeom prst="rect">
            <a:avLst/>
          </a:prstGeom>
        </p:spPr>
        <p:txBody>
          <a:bodyPr vert="horz" wrap="square" lIns="0" tIns="12700" rIns="0" bIns="0" rtlCol="0">
            <a:spAutoFit/>
          </a:bodyPr>
          <a:lstStyle/>
          <a:p>
            <a:pPr marL="12700" marR="5080">
              <a:lnSpc>
                <a:spcPct val="100000"/>
              </a:lnSpc>
              <a:spcBef>
                <a:spcPts val="100"/>
              </a:spcBef>
              <a:tabLst>
                <a:tab pos="744220" algn="l"/>
              </a:tabLst>
            </a:pPr>
            <a:r>
              <a:rPr sz="2400" spc="-25" dirty="0">
                <a:latin typeface="Courier New"/>
                <a:cs typeface="Courier New"/>
              </a:rPr>
              <a:t>mul</a:t>
            </a:r>
            <a:r>
              <a:rPr sz="2400" dirty="0">
                <a:latin typeface="Courier New"/>
                <a:cs typeface="Courier New"/>
              </a:rPr>
              <a:t>	x8</a:t>
            </a:r>
            <a:r>
              <a:rPr sz="2400" spc="-45" dirty="0">
                <a:latin typeface="Courier New"/>
                <a:cs typeface="Courier New"/>
              </a:rPr>
              <a:t> </a:t>
            </a:r>
            <a:r>
              <a:rPr sz="2400" dirty="0">
                <a:latin typeface="Courier New"/>
                <a:cs typeface="Courier New"/>
              </a:rPr>
              <a:t>x15</a:t>
            </a:r>
            <a:r>
              <a:rPr sz="2400" spc="-10" dirty="0">
                <a:latin typeface="Courier New"/>
                <a:cs typeface="Courier New"/>
              </a:rPr>
              <a:t> </a:t>
            </a:r>
            <a:r>
              <a:rPr sz="2400" spc="-25" dirty="0">
                <a:latin typeface="Courier New"/>
                <a:cs typeface="Courier New"/>
              </a:rPr>
              <a:t>x1</a:t>
            </a:r>
            <a:r>
              <a:rPr sz="2400" spc="600" dirty="0">
                <a:latin typeface="Courier New"/>
                <a:cs typeface="Courier New"/>
              </a:rPr>
              <a:t> </a:t>
            </a:r>
            <a:r>
              <a:rPr sz="2400" dirty="0">
                <a:latin typeface="Courier New"/>
                <a:cs typeface="Courier New"/>
              </a:rPr>
              <a:t>beq</a:t>
            </a:r>
            <a:r>
              <a:rPr sz="2400" spc="-15" dirty="0">
                <a:latin typeface="Courier New"/>
                <a:cs typeface="Courier New"/>
              </a:rPr>
              <a:t> </a:t>
            </a:r>
            <a:r>
              <a:rPr sz="2400" dirty="0">
                <a:latin typeface="Courier New"/>
                <a:cs typeface="Courier New"/>
              </a:rPr>
              <a:t>x16</a:t>
            </a:r>
            <a:r>
              <a:rPr sz="2400" spc="-30" dirty="0">
                <a:latin typeface="Courier New"/>
                <a:cs typeface="Courier New"/>
              </a:rPr>
              <a:t> </a:t>
            </a:r>
            <a:r>
              <a:rPr sz="2400" dirty="0">
                <a:latin typeface="Courier New"/>
                <a:cs typeface="Courier New"/>
              </a:rPr>
              <a:t>x12</a:t>
            </a:r>
            <a:r>
              <a:rPr sz="2400" spc="-15" dirty="0">
                <a:latin typeface="Courier New"/>
                <a:cs typeface="Courier New"/>
              </a:rPr>
              <a:t> </a:t>
            </a:r>
            <a:r>
              <a:rPr sz="2400" spc="-10" dirty="0">
                <a:latin typeface="Courier New"/>
                <a:cs typeface="Courier New"/>
              </a:rPr>
              <a:t>PC+12 </a:t>
            </a:r>
            <a:r>
              <a:rPr sz="2400" dirty="0">
                <a:latin typeface="Courier New"/>
                <a:cs typeface="Courier New"/>
              </a:rPr>
              <a:t>sub</a:t>
            </a:r>
            <a:r>
              <a:rPr sz="2400" spc="-15" dirty="0">
                <a:latin typeface="Courier New"/>
                <a:cs typeface="Courier New"/>
              </a:rPr>
              <a:t> </a:t>
            </a:r>
            <a:r>
              <a:rPr sz="2400" dirty="0">
                <a:latin typeface="Courier New"/>
                <a:cs typeface="Courier New"/>
              </a:rPr>
              <a:t>x6</a:t>
            </a:r>
            <a:r>
              <a:rPr sz="2400" spc="-25" dirty="0">
                <a:latin typeface="Courier New"/>
                <a:cs typeface="Courier New"/>
              </a:rPr>
              <a:t> </a:t>
            </a:r>
            <a:r>
              <a:rPr sz="2400" dirty="0">
                <a:latin typeface="Courier New"/>
                <a:cs typeface="Courier New"/>
              </a:rPr>
              <a:t>x5</a:t>
            </a:r>
            <a:r>
              <a:rPr sz="2400" spc="-15" dirty="0">
                <a:latin typeface="Courier New"/>
                <a:cs typeface="Courier New"/>
              </a:rPr>
              <a:t> </a:t>
            </a:r>
            <a:r>
              <a:rPr sz="2400" spc="-25" dirty="0">
                <a:latin typeface="Courier New"/>
                <a:cs typeface="Courier New"/>
              </a:rPr>
              <a:t>x4</a:t>
            </a:r>
            <a:endParaRPr sz="2400">
              <a:latin typeface="Courier New"/>
              <a:cs typeface="Courier New"/>
            </a:endParaRPr>
          </a:p>
        </p:txBody>
      </p:sp>
      <p:sp>
        <p:nvSpPr>
          <p:cNvPr id="14" name="object 14"/>
          <p:cNvSpPr txBox="1"/>
          <p:nvPr/>
        </p:nvSpPr>
        <p:spPr>
          <a:xfrm>
            <a:off x="4947665" y="2107768"/>
            <a:ext cx="2583815" cy="758190"/>
          </a:xfrm>
          <a:prstGeom prst="rect">
            <a:avLst/>
          </a:prstGeom>
        </p:spPr>
        <p:txBody>
          <a:bodyPr vert="horz" wrap="square" lIns="0" tIns="12700" rIns="0" bIns="0" rtlCol="0">
            <a:spAutoFit/>
          </a:bodyPr>
          <a:lstStyle/>
          <a:p>
            <a:pPr marL="12700">
              <a:lnSpc>
                <a:spcPct val="100000"/>
              </a:lnSpc>
              <a:spcBef>
                <a:spcPts val="100"/>
              </a:spcBef>
            </a:pPr>
            <a:r>
              <a:rPr sz="2400" dirty="0">
                <a:latin typeface="Courier New"/>
                <a:cs typeface="Courier New"/>
              </a:rPr>
              <a:t>add</a:t>
            </a:r>
            <a:r>
              <a:rPr sz="2400" spc="-1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x6</a:t>
            </a:r>
            <a:r>
              <a:rPr sz="2400" spc="-10" dirty="0">
                <a:latin typeface="Courier New"/>
                <a:cs typeface="Courier New"/>
              </a:rPr>
              <a:t> </a:t>
            </a:r>
            <a:r>
              <a:rPr sz="2400" spc="-25" dirty="0">
                <a:latin typeface="Courier New"/>
                <a:cs typeface="Courier New"/>
              </a:rPr>
              <a:t>x14</a:t>
            </a:r>
            <a:endParaRPr sz="2400">
              <a:latin typeface="Courier New"/>
              <a:cs typeface="Courier New"/>
            </a:endParaRPr>
          </a:p>
          <a:p>
            <a:pPr marL="12700">
              <a:lnSpc>
                <a:spcPct val="100000"/>
              </a:lnSpc>
              <a:spcBef>
                <a:spcPts val="5"/>
              </a:spcBef>
            </a:pPr>
            <a:r>
              <a:rPr sz="2400" dirty="0">
                <a:latin typeface="Courier New"/>
                <a:cs typeface="Courier New"/>
              </a:rPr>
              <a:t>add</a:t>
            </a:r>
            <a:r>
              <a:rPr sz="2400" spc="-2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x7</a:t>
            </a:r>
            <a:r>
              <a:rPr sz="2400" spc="-10" dirty="0">
                <a:latin typeface="Courier New"/>
                <a:cs typeface="Courier New"/>
              </a:rPr>
              <a:t> </a:t>
            </a:r>
            <a:r>
              <a:rPr sz="2400" spc="-25" dirty="0">
                <a:latin typeface="Courier New"/>
                <a:cs typeface="Courier New"/>
              </a:rPr>
              <a:t>x9</a:t>
            </a:r>
            <a:endParaRPr sz="2400">
              <a:latin typeface="Courier New"/>
              <a:cs typeface="Courier New"/>
            </a:endParaRPr>
          </a:p>
        </p:txBody>
      </p:sp>
      <p:grpSp>
        <p:nvGrpSpPr>
          <p:cNvPr id="15" name="object 15"/>
          <p:cNvGrpSpPr/>
          <p:nvPr/>
        </p:nvGrpSpPr>
        <p:grpSpPr>
          <a:xfrm>
            <a:off x="7881873" y="1702054"/>
            <a:ext cx="728980" cy="659130"/>
            <a:chOff x="7881873" y="1702054"/>
            <a:chExt cx="728980" cy="659130"/>
          </a:xfrm>
        </p:grpSpPr>
        <p:sp>
          <p:nvSpPr>
            <p:cNvPr id="16" name="object 16"/>
            <p:cNvSpPr/>
            <p:nvPr/>
          </p:nvSpPr>
          <p:spPr>
            <a:xfrm>
              <a:off x="7888223" y="1708404"/>
              <a:ext cx="716280" cy="646430"/>
            </a:xfrm>
            <a:custGeom>
              <a:avLst/>
              <a:gdLst/>
              <a:ahLst/>
              <a:cxnLst/>
              <a:rect l="l" t="t" r="r" b="b"/>
              <a:pathLst>
                <a:path w="716279" h="646430">
                  <a:moveTo>
                    <a:pt x="393192" y="0"/>
                  </a:moveTo>
                  <a:lnTo>
                    <a:pt x="393192" y="161544"/>
                  </a:lnTo>
                  <a:lnTo>
                    <a:pt x="0" y="161544"/>
                  </a:lnTo>
                  <a:lnTo>
                    <a:pt x="0" y="484632"/>
                  </a:lnTo>
                  <a:lnTo>
                    <a:pt x="393192" y="484632"/>
                  </a:lnTo>
                  <a:lnTo>
                    <a:pt x="393192" y="646176"/>
                  </a:lnTo>
                  <a:lnTo>
                    <a:pt x="716279" y="323088"/>
                  </a:lnTo>
                  <a:lnTo>
                    <a:pt x="393192" y="0"/>
                  </a:lnTo>
                  <a:close/>
                </a:path>
              </a:pathLst>
            </a:custGeom>
            <a:solidFill>
              <a:srgbClr val="4471C4"/>
            </a:solidFill>
          </p:spPr>
          <p:txBody>
            <a:bodyPr wrap="square" lIns="0" tIns="0" rIns="0" bIns="0" rtlCol="0"/>
            <a:lstStyle/>
            <a:p>
              <a:endParaRPr/>
            </a:p>
          </p:txBody>
        </p:sp>
        <p:sp>
          <p:nvSpPr>
            <p:cNvPr id="17" name="object 17"/>
            <p:cNvSpPr/>
            <p:nvPr/>
          </p:nvSpPr>
          <p:spPr>
            <a:xfrm>
              <a:off x="7888223" y="1708404"/>
              <a:ext cx="716280" cy="646430"/>
            </a:xfrm>
            <a:custGeom>
              <a:avLst/>
              <a:gdLst/>
              <a:ahLst/>
              <a:cxnLst/>
              <a:rect l="l" t="t" r="r" b="b"/>
              <a:pathLst>
                <a:path w="716279" h="646430">
                  <a:moveTo>
                    <a:pt x="0" y="161544"/>
                  </a:moveTo>
                  <a:lnTo>
                    <a:pt x="393192" y="161544"/>
                  </a:lnTo>
                  <a:lnTo>
                    <a:pt x="393192" y="0"/>
                  </a:lnTo>
                  <a:lnTo>
                    <a:pt x="716279" y="323088"/>
                  </a:lnTo>
                  <a:lnTo>
                    <a:pt x="393192" y="646176"/>
                  </a:lnTo>
                  <a:lnTo>
                    <a:pt x="393192" y="484632"/>
                  </a:lnTo>
                  <a:lnTo>
                    <a:pt x="0" y="484632"/>
                  </a:lnTo>
                  <a:lnTo>
                    <a:pt x="0" y="161544"/>
                  </a:lnTo>
                  <a:close/>
                </a:path>
              </a:pathLst>
            </a:custGeom>
            <a:ln w="12700">
              <a:solidFill>
                <a:srgbClr val="2E528F"/>
              </a:solidFill>
            </a:ln>
          </p:spPr>
          <p:txBody>
            <a:bodyPr wrap="square" lIns="0" tIns="0" rIns="0" bIns="0" rtlCol="0"/>
            <a:lstStyle/>
            <a:p>
              <a:endParaRPr/>
            </a:p>
          </p:txBody>
        </p:sp>
      </p:grpSp>
      <p:sp>
        <p:nvSpPr>
          <p:cNvPr id="18" name="object 18"/>
          <p:cNvSpPr txBox="1"/>
          <p:nvPr/>
        </p:nvSpPr>
        <p:spPr>
          <a:xfrm>
            <a:off x="8741156" y="1375028"/>
            <a:ext cx="2583815" cy="1489075"/>
          </a:xfrm>
          <a:prstGeom prst="rect">
            <a:avLst/>
          </a:prstGeom>
        </p:spPr>
        <p:txBody>
          <a:bodyPr vert="horz" wrap="square" lIns="0" tIns="12700" rIns="0" bIns="0" rtlCol="0">
            <a:spAutoFit/>
          </a:bodyPr>
          <a:lstStyle/>
          <a:p>
            <a:pPr marL="12700" marR="5080">
              <a:lnSpc>
                <a:spcPct val="100000"/>
              </a:lnSpc>
              <a:spcBef>
                <a:spcPts val="100"/>
              </a:spcBef>
            </a:pPr>
            <a:r>
              <a:rPr sz="2400" dirty="0">
                <a:latin typeface="Courier New"/>
                <a:cs typeface="Courier New"/>
              </a:rPr>
              <a:t>mul</a:t>
            </a:r>
            <a:r>
              <a:rPr sz="2400" spc="-30" dirty="0">
                <a:latin typeface="Courier New"/>
                <a:cs typeface="Courier New"/>
              </a:rPr>
              <a:t> </a:t>
            </a:r>
            <a:r>
              <a:rPr sz="2400" dirty="0">
                <a:latin typeface="Courier New"/>
                <a:cs typeface="Courier New"/>
              </a:rPr>
              <a:t>x8</a:t>
            </a:r>
            <a:r>
              <a:rPr sz="2400" spc="-25" dirty="0">
                <a:latin typeface="Courier New"/>
                <a:cs typeface="Courier New"/>
              </a:rPr>
              <a:t> </a:t>
            </a:r>
            <a:r>
              <a:rPr sz="2400" dirty="0">
                <a:latin typeface="Courier New"/>
                <a:cs typeface="Courier New"/>
              </a:rPr>
              <a:t>x15</a:t>
            </a:r>
            <a:r>
              <a:rPr sz="2400" spc="-15" dirty="0">
                <a:latin typeface="Courier New"/>
                <a:cs typeface="Courier New"/>
              </a:rPr>
              <a:t> </a:t>
            </a:r>
            <a:r>
              <a:rPr sz="2400" spc="-25" dirty="0">
                <a:latin typeface="Courier New"/>
                <a:cs typeface="Courier New"/>
              </a:rPr>
              <a:t>x1 </a:t>
            </a:r>
            <a:r>
              <a:rPr sz="2400" dirty="0">
                <a:latin typeface="Courier New"/>
                <a:cs typeface="Courier New"/>
              </a:rPr>
              <a:t>sub</a:t>
            </a:r>
            <a:r>
              <a:rPr sz="2400" spc="-15" dirty="0">
                <a:latin typeface="Courier New"/>
                <a:cs typeface="Courier New"/>
              </a:rPr>
              <a:t> </a:t>
            </a:r>
            <a:r>
              <a:rPr sz="2400" dirty="0">
                <a:latin typeface="Courier New"/>
                <a:cs typeface="Courier New"/>
              </a:rPr>
              <a:t>x6</a:t>
            </a:r>
            <a:r>
              <a:rPr sz="2400" spc="-25" dirty="0">
                <a:latin typeface="Courier New"/>
                <a:cs typeface="Courier New"/>
              </a:rPr>
              <a:t> </a:t>
            </a:r>
            <a:r>
              <a:rPr sz="2400" dirty="0">
                <a:latin typeface="Courier New"/>
                <a:cs typeface="Courier New"/>
              </a:rPr>
              <a:t>x5</a:t>
            </a:r>
            <a:r>
              <a:rPr sz="2400" spc="-15" dirty="0">
                <a:latin typeface="Courier New"/>
                <a:cs typeface="Courier New"/>
              </a:rPr>
              <a:t> </a:t>
            </a:r>
            <a:r>
              <a:rPr sz="2400" spc="-25" dirty="0">
                <a:latin typeface="Courier New"/>
                <a:cs typeface="Courier New"/>
              </a:rPr>
              <a:t>x4 </a:t>
            </a:r>
            <a:r>
              <a:rPr sz="2400" dirty="0">
                <a:latin typeface="Courier New"/>
                <a:cs typeface="Courier New"/>
              </a:rPr>
              <a:t>add</a:t>
            </a:r>
            <a:r>
              <a:rPr sz="2400" spc="-1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x6</a:t>
            </a:r>
            <a:r>
              <a:rPr sz="2400" spc="-10" dirty="0">
                <a:latin typeface="Courier New"/>
                <a:cs typeface="Courier New"/>
              </a:rPr>
              <a:t> </a:t>
            </a:r>
            <a:r>
              <a:rPr sz="2400" spc="-25" dirty="0">
                <a:latin typeface="Courier New"/>
                <a:cs typeface="Courier New"/>
              </a:rPr>
              <a:t>x14 </a:t>
            </a:r>
            <a:r>
              <a:rPr sz="2400" dirty="0">
                <a:latin typeface="Courier New"/>
                <a:cs typeface="Courier New"/>
              </a:rPr>
              <a:t>add</a:t>
            </a:r>
            <a:r>
              <a:rPr sz="2400" spc="-2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x7</a:t>
            </a:r>
            <a:r>
              <a:rPr sz="2400" spc="-10" dirty="0">
                <a:latin typeface="Courier New"/>
                <a:cs typeface="Courier New"/>
              </a:rPr>
              <a:t> </a:t>
            </a:r>
            <a:r>
              <a:rPr sz="2400" spc="-25" dirty="0">
                <a:latin typeface="Courier New"/>
                <a:cs typeface="Courier New"/>
              </a:rPr>
              <a:t>x9</a:t>
            </a:r>
            <a:endParaRPr sz="2400">
              <a:latin typeface="Courier New"/>
              <a:cs typeface="Courier New"/>
            </a:endParaRPr>
          </a:p>
        </p:txBody>
      </p:sp>
      <p:sp>
        <p:nvSpPr>
          <p:cNvPr id="19" name="object 19"/>
          <p:cNvSpPr txBox="1"/>
          <p:nvPr/>
        </p:nvSpPr>
        <p:spPr>
          <a:xfrm>
            <a:off x="7609713" y="567905"/>
            <a:ext cx="4312920" cy="832485"/>
          </a:xfrm>
          <a:prstGeom prst="rect">
            <a:avLst/>
          </a:prstGeom>
        </p:spPr>
        <p:txBody>
          <a:bodyPr vert="horz" wrap="square" lIns="0" tIns="50165" rIns="0" bIns="0" rtlCol="0">
            <a:spAutoFit/>
          </a:bodyPr>
          <a:lstStyle/>
          <a:p>
            <a:pPr marL="12700">
              <a:lnSpc>
                <a:spcPct val="100000"/>
              </a:lnSpc>
              <a:spcBef>
                <a:spcPts val="395"/>
              </a:spcBef>
              <a:tabLst>
                <a:tab pos="2434590" algn="l"/>
              </a:tabLst>
            </a:pPr>
            <a:r>
              <a:rPr sz="2400" b="1" dirty="0">
                <a:latin typeface="Calibri"/>
                <a:cs typeface="Calibri"/>
              </a:rPr>
              <a:t>Compiler</a:t>
            </a:r>
            <a:r>
              <a:rPr sz="2400" b="1" spc="-40" dirty="0">
                <a:latin typeface="Calibri"/>
                <a:cs typeface="Calibri"/>
              </a:rPr>
              <a:t> </a:t>
            </a:r>
            <a:r>
              <a:rPr sz="2400" b="1" spc="-10" dirty="0">
                <a:latin typeface="Calibri"/>
                <a:cs typeface="Calibri"/>
              </a:rPr>
              <a:t>reorders</a:t>
            </a:r>
            <a:r>
              <a:rPr sz="2400" b="1" dirty="0">
                <a:latin typeface="Calibri"/>
                <a:cs typeface="Calibri"/>
              </a:rPr>
              <a:t>	code</a:t>
            </a:r>
            <a:r>
              <a:rPr sz="2400" b="1" spc="-50" dirty="0">
                <a:latin typeface="Calibri"/>
                <a:cs typeface="Calibri"/>
              </a:rPr>
              <a:t> </a:t>
            </a:r>
            <a:r>
              <a:rPr sz="2400" b="1" dirty="0">
                <a:latin typeface="Calibri"/>
                <a:cs typeface="Calibri"/>
              </a:rPr>
              <a:t>to</a:t>
            </a:r>
            <a:r>
              <a:rPr sz="2400" b="1" spc="-30" dirty="0">
                <a:latin typeface="Calibri"/>
                <a:cs typeface="Calibri"/>
              </a:rPr>
              <a:t> </a:t>
            </a:r>
            <a:r>
              <a:rPr sz="2400" b="1" dirty="0">
                <a:latin typeface="Calibri"/>
                <a:cs typeface="Calibri"/>
              </a:rPr>
              <a:t>fill</a:t>
            </a:r>
            <a:r>
              <a:rPr sz="2400" b="1" spc="-20" dirty="0">
                <a:latin typeface="Calibri"/>
                <a:cs typeface="Calibri"/>
              </a:rPr>
              <a:t> slot</a:t>
            </a:r>
            <a:endParaRPr sz="2400">
              <a:latin typeface="Calibri"/>
              <a:cs typeface="Calibri"/>
            </a:endParaRPr>
          </a:p>
          <a:p>
            <a:pPr marL="1143635">
              <a:lnSpc>
                <a:spcPct val="100000"/>
              </a:lnSpc>
              <a:spcBef>
                <a:spcPts val="295"/>
              </a:spcBef>
            </a:pPr>
            <a:r>
              <a:rPr sz="2400" dirty="0">
                <a:latin typeface="Courier New"/>
                <a:cs typeface="Courier New"/>
              </a:rPr>
              <a:t>beq</a:t>
            </a:r>
            <a:r>
              <a:rPr sz="2400" spc="-20" dirty="0">
                <a:latin typeface="Courier New"/>
                <a:cs typeface="Courier New"/>
              </a:rPr>
              <a:t> </a:t>
            </a:r>
            <a:r>
              <a:rPr sz="2400" dirty="0">
                <a:latin typeface="Courier New"/>
                <a:cs typeface="Courier New"/>
              </a:rPr>
              <a:t>x16</a:t>
            </a:r>
            <a:r>
              <a:rPr sz="2400" spc="-40" dirty="0">
                <a:latin typeface="Courier New"/>
                <a:cs typeface="Courier New"/>
              </a:rPr>
              <a:t> </a:t>
            </a:r>
            <a:r>
              <a:rPr sz="2400" dirty="0">
                <a:latin typeface="Courier New"/>
                <a:cs typeface="Courier New"/>
              </a:rPr>
              <a:t>x12</a:t>
            </a:r>
            <a:r>
              <a:rPr sz="2400" spc="-10" dirty="0">
                <a:latin typeface="Courier New"/>
                <a:cs typeface="Courier New"/>
              </a:rPr>
              <a:t> </a:t>
            </a:r>
            <a:r>
              <a:rPr sz="2400" spc="-20" dirty="0">
                <a:latin typeface="Courier New"/>
                <a:cs typeface="Courier New"/>
              </a:rPr>
              <a:t>PC+12</a:t>
            </a:r>
            <a:endParaRPr sz="2400">
              <a:latin typeface="Courier New"/>
              <a:cs typeface="Courier New"/>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graphicFrame>
        <p:nvGraphicFramePr>
          <p:cNvPr id="9" name="object 9"/>
          <p:cNvGraphicFramePr>
            <a:graphicFrameLocks noGrp="1"/>
          </p:cNvGraphicFramePr>
          <p:nvPr/>
        </p:nvGraphicFramePr>
        <p:xfrm>
          <a:off x="3526154" y="1138930"/>
          <a:ext cx="7461249" cy="2319654"/>
        </p:xfrm>
        <a:graphic>
          <a:graphicData uri="http://schemas.openxmlformats.org/drawingml/2006/table">
            <a:tbl>
              <a:tblPr firstRow="1" bandRow="1">
                <a:tableStyleId>{2D5ABB26-0587-4C30-8999-92F81FD0307C}</a:tableStyleId>
              </a:tblPr>
              <a:tblGrid>
                <a:gridCol w="4957445">
                  <a:extLst>
                    <a:ext uri="{9D8B030D-6E8A-4147-A177-3AD203B41FA5}">
                      <a16:colId xmlns:a16="http://schemas.microsoft.com/office/drawing/2014/main" val="20000"/>
                    </a:ext>
                  </a:extLst>
                </a:gridCol>
                <a:gridCol w="647700">
                  <a:extLst>
                    <a:ext uri="{9D8B030D-6E8A-4147-A177-3AD203B41FA5}">
                      <a16:colId xmlns:a16="http://schemas.microsoft.com/office/drawing/2014/main" val="20001"/>
                    </a:ext>
                  </a:extLst>
                </a:gridCol>
                <a:gridCol w="1856104">
                  <a:extLst>
                    <a:ext uri="{9D8B030D-6E8A-4147-A177-3AD203B41FA5}">
                      <a16:colId xmlns:a16="http://schemas.microsoft.com/office/drawing/2014/main" val="20002"/>
                    </a:ext>
                  </a:extLst>
                </a:gridCol>
              </a:tblGrid>
              <a:tr h="354965">
                <a:tc>
                  <a:txBody>
                    <a:bodyPr/>
                    <a:lstStyle/>
                    <a:p>
                      <a:pPr marR="83820" algn="r">
                        <a:lnSpc>
                          <a:spcPts val="2480"/>
                        </a:lnSpc>
                      </a:pPr>
                      <a:r>
                        <a:rPr sz="2400" spc="-25" dirty="0">
                          <a:latin typeface="Courier New"/>
                          <a:cs typeface="Courier New"/>
                        </a:rPr>
                        <a:t>beq</a:t>
                      </a:r>
                      <a:endParaRPr sz="2400">
                        <a:latin typeface="Courier New"/>
                        <a:cs typeface="Courier New"/>
                      </a:endParaRPr>
                    </a:p>
                  </a:txBody>
                  <a:tcPr marL="0" marR="0" marT="0" marB="0"/>
                </a:tc>
                <a:tc>
                  <a:txBody>
                    <a:bodyPr/>
                    <a:lstStyle/>
                    <a:p>
                      <a:pPr marL="90805">
                        <a:lnSpc>
                          <a:spcPts val="2480"/>
                        </a:lnSpc>
                      </a:pPr>
                      <a:r>
                        <a:rPr sz="2400" spc="-25" dirty="0">
                          <a:latin typeface="Courier New"/>
                          <a:cs typeface="Courier New"/>
                        </a:rPr>
                        <a:t>x16</a:t>
                      </a:r>
                      <a:endParaRPr sz="2400">
                        <a:latin typeface="Courier New"/>
                        <a:cs typeface="Courier New"/>
                      </a:endParaRPr>
                    </a:p>
                  </a:txBody>
                  <a:tcPr marL="0" marR="0" marT="0" marB="0"/>
                </a:tc>
                <a:tc>
                  <a:txBody>
                    <a:bodyPr/>
                    <a:lstStyle/>
                    <a:p>
                      <a:pPr marL="180975">
                        <a:lnSpc>
                          <a:spcPts val="2480"/>
                        </a:lnSpc>
                      </a:pPr>
                      <a:r>
                        <a:rPr sz="2400" dirty="0">
                          <a:latin typeface="Courier New"/>
                          <a:cs typeface="Courier New"/>
                        </a:rPr>
                        <a:t>x12</a:t>
                      </a:r>
                      <a:r>
                        <a:rPr sz="2400" spc="-15" dirty="0">
                          <a:latin typeface="Courier New"/>
                          <a:cs typeface="Courier New"/>
                        </a:rPr>
                        <a:t> </a:t>
                      </a:r>
                      <a:r>
                        <a:rPr sz="2400" spc="-10" dirty="0">
                          <a:latin typeface="Courier New"/>
                          <a:cs typeface="Courier New"/>
                        </a:rPr>
                        <a:t>PC+12</a:t>
                      </a:r>
                      <a:endParaRPr sz="2400">
                        <a:latin typeface="Courier New"/>
                        <a:cs typeface="Courier New"/>
                      </a:endParaRPr>
                    </a:p>
                  </a:txBody>
                  <a:tcPr marL="0" marR="0" marT="0" marB="0"/>
                </a:tc>
                <a:extLst>
                  <a:ext uri="{0D108BD9-81ED-4DB2-BD59-A6C34878D82A}">
                    <a16:rowId xmlns:a16="http://schemas.microsoft.com/office/drawing/2014/main" val="10000"/>
                  </a:ext>
                </a:extLst>
              </a:tr>
              <a:tr h="365760">
                <a:tc>
                  <a:txBody>
                    <a:bodyPr/>
                    <a:lstStyle/>
                    <a:p>
                      <a:pPr marR="83820" algn="r">
                        <a:lnSpc>
                          <a:spcPts val="2560"/>
                        </a:lnSpc>
                      </a:pPr>
                      <a:r>
                        <a:rPr sz="2400" spc="-25" dirty="0">
                          <a:latin typeface="Courier New"/>
                          <a:cs typeface="Courier New"/>
                        </a:rPr>
                        <a:t>nop</a:t>
                      </a:r>
                      <a:endParaRPr sz="2400">
                        <a:latin typeface="Courier New"/>
                        <a:cs typeface="Courier New"/>
                      </a:endParaRPr>
                    </a:p>
                  </a:txBody>
                  <a:tcPr marL="0" marR="0" marT="0" marB="0"/>
                </a:tc>
                <a:tc>
                  <a:txBody>
                    <a:bodyPr/>
                    <a:lstStyle/>
                    <a:p>
                      <a:pPr marR="3175">
                        <a:lnSpc>
                          <a:spcPct val="100000"/>
                        </a:lnSpc>
                      </a:pPr>
                      <a:endParaRPr sz="2300">
                        <a:latin typeface="Times New Roman"/>
                        <a:cs typeface="Times New Roman"/>
                      </a:endParaRPr>
                    </a:p>
                  </a:txBody>
                  <a:tcPr marL="0" marR="0" marT="0" marB="0"/>
                </a:tc>
                <a:tc>
                  <a:txBody>
                    <a:bodyPr/>
                    <a:lstStyle/>
                    <a:p>
                      <a:pPr>
                        <a:lnSpc>
                          <a:spcPct val="100000"/>
                        </a:lnSpc>
                      </a:pPr>
                      <a:endParaRPr sz="2300">
                        <a:latin typeface="Times New Roman"/>
                        <a:cs typeface="Times New Roman"/>
                      </a:endParaRPr>
                    </a:p>
                  </a:txBody>
                  <a:tcPr marL="0" marR="0" marT="0" marB="0"/>
                </a:tc>
                <a:extLst>
                  <a:ext uri="{0D108BD9-81ED-4DB2-BD59-A6C34878D82A}">
                    <a16:rowId xmlns:a16="http://schemas.microsoft.com/office/drawing/2014/main" val="10001"/>
                  </a:ext>
                </a:extLst>
              </a:tr>
              <a:tr h="365125">
                <a:tc>
                  <a:txBody>
                    <a:bodyPr/>
                    <a:lstStyle/>
                    <a:p>
                      <a:pPr marR="83820" algn="r">
                        <a:lnSpc>
                          <a:spcPts val="2560"/>
                        </a:lnSpc>
                      </a:pPr>
                      <a:r>
                        <a:rPr sz="2400" spc="-25" dirty="0">
                          <a:latin typeface="Courier New"/>
                          <a:cs typeface="Courier New"/>
                        </a:rPr>
                        <a:t>sub</a:t>
                      </a:r>
                      <a:endParaRPr sz="2400">
                        <a:latin typeface="Courier New"/>
                        <a:cs typeface="Courier New"/>
                      </a:endParaRPr>
                    </a:p>
                  </a:txBody>
                  <a:tcPr marL="0" marR="0" marT="0" marB="0"/>
                </a:tc>
                <a:tc>
                  <a:txBody>
                    <a:bodyPr/>
                    <a:lstStyle/>
                    <a:p>
                      <a:pPr marL="90805" marR="3175">
                        <a:lnSpc>
                          <a:spcPts val="2560"/>
                        </a:lnSpc>
                      </a:pPr>
                      <a:r>
                        <a:rPr sz="2400" spc="-25" dirty="0">
                          <a:latin typeface="Courier New"/>
                          <a:cs typeface="Courier New"/>
                        </a:rPr>
                        <a:t>x6</a:t>
                      </a:r>
                      <a:endParaRPr sz="2400">
                        <a:latin typeface="Courier New"/>
                        <a:cs typeface="Courier New"/>
                      </a:endParaRPr>
                    </a:p>
                  </a:txBody>
                  <a:tcPr marL="0" marR="0" marT="0" marB="0"/>
                </a:tc>
                <a:tc>
                  <a:txBody>
                    <a:bodyPr/>
                    <a:lstStyle/>
                    <a:p>
                      <a:pPr>
                        <a:lnSpc>
                          <a:spcPts val="2560"/>
                        </a:lnSpc>
                      </a:pPr>
                      <a:r>
                        <a:rPr sz="2400" dirty="0">
                          <a:latin typeface="Courier New"/>
                          <a:cs typeface="Courier New"/>
                        </a:rPr>
                        <a:t>x5</a:t>
                      </a:r>
                      <a:r>
                        <a:rPr sz="2400" spc="-20" dirty="0">
                          <a:latin typeface="Courier New"/>
                          <a:cs typeface="Courier New"/>
                        </a:rPr>
                        <a:t> </a:t>
                      </a:r>
                      <a:r>
                        <a:rPr sz="2400" spc="-25" dirty="0">
                          <a:latin typeface="Courier New"/>
                          <a:cs typeface="Courier New"/>
                        </a:rPr>
                        <a:t>x4</a:t>
                      </a:r>
                      <a:endParaRPr sz="2400">
                        <a:latin typeface="Courier New"/>
                        <a:cs typeface="Courier New"/>
                      </a:endParaRPr>
                    </a:p>
                  </a:txBody>
                  <a:tcPr marL="0" marR="0" marT="0" marB="0"/>
                </a:tc>
                <a:extLst>
                  <a:ext uri="{0D108BD9-81ED-4DB2-BD59-A6C34878D82A}">
                    <a16:rowId xmlns:a16="http://schemas.microsoft.com/office/drawing/2014/main" val="10002"/>
                  </a:ext>
                </a:extLst>
              </a:tr>
              <a:tr h="365760">
                <a:tc>
                  <a:txBody>
                    <a:bodyPr/>
                    <a:lstStyle/>
                    <a:p>
                      <a:pPr marR="83185" algn="r">
                        <a:lnSpc>
                          <a:spcPts val="2560"/>
                        </a:lnSpc>
                      </a:pPr>
                      <a:r>
                        <a:rPr sz="2400" spc="-25" dirty="0">
                          <a:latin typeface="Courier New"/>
                          <a:cs typeface="Courier New"/>
                        </a:rPr>
                        <a:t>add</a:t>
                      </a:r>
                      <a:endParaRPr sz="2400">
                        <a:latin typeface="Courier New"/>
                        <a:cs typeface="Courier New"/>
                      </a:endParaRPr>
                    </a:p>
                  </a:txBody>
                  <a:tcPr marL="0" marR="0" marT="0" marB="0"/>
                </a:tc>
                <a:tc>
                  <a:txBody>
                    <a:bodyPr/>
                    <a:lstStyle/>
                    <a:p>
                      <a:pPr marL="91440">
                        <a:lnSpc>
                          <a:spcPts val="2560"/>
                        </a:lnSpc>
                      </a:pPr>
                      <a:r>
                        <a:rPr sz="2400" spc="-25" dirty="0">
                          <a:latin typeface="Courier New"/>
                          <a:cs typeface="Courier New"/>
                        </a:rPr>
                        <a:t>x12</a:t>
                      </a:r>
                      <a:endParaRPr sz="2400">
                        <a:latin typeface="Courier New"/>
                        <a:cs typeface="Courier New"/>
                      </a:endParaRPr>
                    </a:p>
                  </a:txBody>
                  <a:tcPr marL="0" marR="0" marT="0" marB="0"/>
                </a:tc>
                <a:tc>
                  <a:txBody>
                    <a:bodyPr/>
                    <a:lstStyle/>
                    <a:p>
                      <a:pPr marL="180975">
                        <a:lnSpc>
                          <a:spcPts val="2560"/>
                        </a:lnSpc>
                      </a:pPr>
                      <a:r>
                        <a:rPr sz="2400" dirty="0">
                          <a:latin typeface="Courier New"/>
                          <a:cs typeface="Courier New"/>
                        </a:rPr>
                        <a:t>x6</a:t>
                      </a:r>
                      <a:r>
                        <a:rPr sz="2400" spc="-5" dirty="0">
                          <a:latin typeface="Courier New"/>
                          <a:cs typeface="Courier New"/>
                        </a:rPr>
                        <a:t> </a:t>
                      </a:r>
                      <a:r>
                        <a:rPr sz="2400" spc="-25" dirty="0">
                          <a:latin typeface="Courier New"/>
                          <a:cs typeface="Courier New"/>
                        </a:rPr>
                        <a:t>x14</a:t>
                      </a:r>
                      <a:endParaRPr sz="2400">
                        <a:latin typeface="Courier New"/>
                        <a:cs typeface="Courier New"/>
                      </a:endParaRPr>
                    </a:p>
                  </a:txBody>
                  <a:tcPr marL="0" marR="0" marT="0" marB="0"/>
                </a:tc>
                <a:extLst>
                  <a:ext uri="{0D108BD9-81ED-4DB2-BD59-A6C34878D82A}">
                    <a16:rowId xmlns:a16="http://schemas.microsoft.com/office/drawing/2014/main" val="10003"/>
                  </a:ext>
                </a:extLst>
              </a:tr>
              <a:tr h="868044">
                <a:tc>
                  <a:txBody>
                    <a:bodyPr/>
                    <a:lstStyle/>
                    <a:p>
                      <a:pPr marR="83820" algn="r">
                        <a:lnSpc>
                          <a:spcPts val="2560"/>
                        </a:lnSpc>
                      </a:pPr>
                      <a:r>
                        <a:rPr sz="2400" spc="-25" dirty="0">
                          <a:latin typeface="Courier New"/>
                          <a:cs typeface="Courier New"/>
                        </a:rPr>
                        <a:t>add</a:t>
                      </a:r>
                      <a:endParaRPr sz="2400">
                        <a:latin typeface="Courier New"/>
                        <a:cs typeface="Courier New"/>
                      </a:endParaRPr>
                    </a:p>
                    <a:p>
                      <a:pPr marL="31750">
                        <a:lnSpc>
                          <a:spcPct val="100000"/>
                        </a:lnSpc>
                        <a:spcBef>
                          <a:spcPts val="1940"/>
                        </a:spcBef>
                      </a:pPr>
                      <a:r>
                        <a:rPr sz="1800" dirty="0">
                          <a:latin typeface="Courier New"/>
                          <a:cs typeface="Courier New"/>
                        </a:rPr>
                        <a:t>beq</a:t>
                      </a:r>
                      <a:r>
                        <a:rPr sz="1800" spc="-35" dirty="0">
                          <a:latin typeface="Courier New"/>
                          <a:cs typeface="Courier New"/>
                        </a:rPr>
                        <a:t> </a:t>
                      </a:r>
                      <a:r>
                        <a:rPr sz="1800" dirty="0">
                          <a:latin typeface="Courier New"/>
                          <a:cs typeface="Courier New"/>
                        </a:rPr>
                        <a:t>x16</a:t>
                      </a:r>
                      <a:r>
                        <a:rPr sz="1800" spc="-30" dirty="0">
                          <a:latin typeface="Courier New"/>
                          <a:cs typeface="Courier New"/>
                        </a:rPr>
                        <a:t> </a:t>
                      </a:r>
                      <a:r>
                        <a:rPr sz="1800" dirty="0">
                          <a:latin typeface="Courier New"/>
                          <a:cs typeface="Courier New"/>
                        </a:rPr>
                        <a:t>x12</a:t>
                      </a:r>
                      <a:r>
                        <a:rPr sz="1800" spc="-30" dirty="0">
                          <a:latin typeface="Courier New"/>
                          <a:cs typeface="Courier New"/>
                        </a:rPr>
                        <a:t> </a:t>
                      </a:r>
                      <a:r>
                        <a:rPr sz="1800" spc="-20" dirty="0">
                          <a:latin typeface="Courier New"/>
                          <a:cs typeface="Courier New"/>
                        </a:rPr>
                        <a:t>PC+12</a:t>
                      </a:r>
                      <a:endParaRPr sz="1800">
                        <a:latin typeface="Courier New"/>
                        <a:cs typeface="Courier New"/>
                      </a:endParaRPr>
                    </a:p>
                  </a:txBody>
                  <a:tcPr marL="0" marR="0" marT="0" marB="0"/>
                </a:tc>
                <a:tc>
                  <a:txBody>
                    <a:bodyPr/>
                    <a:lstStyle/>
                    <a:p>
                      <a:pPr marL="90805">
                        <a:lnSpc>
                          <a:spcPts val="2560"/>
                        </a:lnSpc>
                      </a:pPr>
                      <a:r>
                        <a:rPr sz="2400" spc="-25" dirty="0">
                          <a:latin typeface="Courier New"/>
                          <a:cs typeface="Courier New"/>
                        </a:rPr>
                        <a:t>x12</a:t>
                      </a:r>
                      <a:endParaRPr sz="2400">
                        <a:latin typeface="Courier New"/>
                        <a:cs typeface="Courier New"/>
                      </a:endParaRPr>
                    </a:p>
                  </a:txBody>
                  <a:tcPr marL="0" marR="0" marT="0" marB="0"/>
                </a:tc>
                <a:tc>
                  <a:txBody>
                    <a:bodyPr/>
                    <a:lstStyle/>
                    <a:p>
                      <a:pPr marL="180975">
                        <a:lnSpc>
                          <a:spcPts val="2560"/>
                        </a:lnSpc>
                      </a:pPr>
                      <a:r>
                        <a:rPr sz="2400" dirty="0">
                          <a:latin typeface="Courier New"/>
                          <a:cs typeface="Courier New"/>
                        </a:rPr>
                        <a:t>x7</a:t>
                      </a:r>
                      <a:r>
                        <a:rPr sz="2400" spc="-10" dirty="0">
                          <a:latin typeface="Courier New"/>
                          <a:cs typeface="Courier New"/>
                        </a:rPr>
                        <a:t> </a:t>
                      </a:r>
                      <a:r>
                        <a:rPr sz="2400" spc="-25" dirty="0">
                          <a:latin typeface="Courier New"/>
                          <a:cs typeface="Courier New"/>
                        </a:rPr>
                        <a:t>x9</a:t>
                      </a:r>
                      <a:endParaRPr sz="2400">
                        <a:latin typeface="Courier New"/>
                        <a:cs typeface="Courier New"/>
                      </a:endParaRPr>
                    </a:p>
                  </a:txBody>
                  <a:tcPr marL="0" marR="0" marT="0" marB="0"/>
                </a:tc>
                <a:extLst>
                  <a:ext uri="{0D108BD9-81ED-4DB2-BD59-A6C34878D82A}">
                    <a16:rowId xmlns:a16="http://schemas.microsoft.com/office/drawing/2014/main" val="10004"/>
                  </a:ext>
                </a:extLst>
              </a:tr>
            </a:tbl>
          </a:graphicData>
        </a:graphic>
      </p:graphicFrame>
      <p:sp>
        <p:nvSpPr>
          <p:cNvPr id="10" name="object 10"/>
          <p:cNvSpPr txBox="1"/>
          <p:nvPr/>
        </p:nvSpPr>
        <p:spPr>
          <a:xfrm>
            <a:off x="1774317" y="5035041"/>
            <a:ext cx="7981315" cy="1123315"/>
          </a:xfrm>
          <a:prstGeom prst="rect">
            <a:avLst/>
          </a:prstGeom>
        </p:spPr>
        <p:txBody>
          <a:bodyPr vert="horz" wrap="square" lIns="0" tIns="12700" rIns="0" bIns="0" rtlCol="0">
            <a:spAutoFit/>
          </a:bodyPr>
          <a:lstStyle/>
          <a:p>
            <a:pPr marL="12700" marR="5080" algn="just">
              <a:lnSpc>
                <a:spcPct val="100000"/>
              </a:lnSpc>
              <a:spcBef>
                <a:spcPts val="100"/>
              </a:spcBef>
            </a:pPr>
            <a:r>
              <a:rPr sz="2400" b="1" dirty="0">
                <a:latin typeface="Calibri"/>
                <a:cs typeface="Calibri"/>
              </a:rPr>
              <a:t>Not</a:t>
            </a:r>
            <a:r>
              <a:rPr sz="2400" b="1" spc="-45" dirty="0">
                <a:latin typeface="Calibri"/>
                <a:cs typeface="Calibri"/>
              </a:rPr>
              <a:t> </a:t>
            </a:r>
            <a:r>
              <a:rPr sz="2400" b="1" dirty="0">
                <a:latin typeface="Calibri"/>
                <a:cs typeface="Calibri"/>
              </a:rPr>
              <a:t>really</a:t>
            </a:r>
            <a:r>
              <a:rPr sz="2400" b="1" spc="-35" dirty="0">
                <a:latin typeface="Calibri"/>
                <a:cs typeface="Calibri"/>
              </a:rPr>
              <a:t> </a:t>
            </a:r>
            <a:r>
              <a:rPr sz="2400" b="1" dirty="0">
                <a:latin typeface="Calibri"/>
                <a:cs typeface="Calibri"/>
              </a:rPr>
              <a:t>sure</a:t>
            </a:r>
            <a:r>
              <a:rPr sz="2400" b="1" spc="-10" dirty="0">
                <a:latin typeface="Calibri"/>
                <a:cs typeface="Calibri"/>
              </a:rPr>
              <a:t> </a:t>
            </a:r>
            <a:r>
              <a:rPr sz="2400" b="1" dirty="0">
                <a:latin typeface="Calibri"/>
                <a:cs typeface="Calibri"/>
              </a:rPr>
              <a:t>what</a:t>
            </a:r>
            <a:r>
              <a:rPr sz="2400" b="1" spc="-20" dirty="0">
                <a:latin typeface="Calibri"/>
                <a:cs typeface="Calibri"/>
              </a:rPr>
              <a:t> </a:t>
            </a:r>
            <a:r>
              <a:rPr sz="2400" b="1" dirty="0">
                <a:latin typeface="Calibri"/>
                <a:cs typeface="Calibri"/>
              </a:rPr>
              <a:t>to</a:t>
            </a:r>
            <a:r>
              <a:rPr sz="2400" b="1" spc="-15" dirty="0">
                <a:latin typeface="Calibri"/>
                <a:cs typeface="Calibri"/>
              </a:rPr>
              <a:t> </a:t>
            </a:r>
            <a:r>
              <a:rPr sz="2400" b="1" dirty="0">
                <a:latin typeface="Calibri"/>
                <a:cs typeface="Calibri"/>
              </a:rPr>
              <a:t>put</a:t>
            </a:r>
            <a:r>
              <a:rPr sz="2400" b="1" spc="-15" dirty="0">
                <a:latin typeface="Calibri"/>
                <a:cs typeface="Calibri"/>
              </a:rPr>
              <a:t> </a:t>
            </a:r>
            <a:r>
              <a:rPr sz="2400" b="1" dirty="0">
                <a:latin typeface="Calibri"/>
                <a:cs typeface="Calibri"/>
              </a:rPr>
              <a:t>in</a:t>
            </a:r>
            <a:r>
              <a:rPr sz="2400" b="1" spc="-15" dirty="0">
                <a:latin typeface="Calibri"/>
                <a:cs typeface="Calibri"/>
              </a:rPr>
              <a:t> </a:t>
            </a:r>
            <a:r>
              <a:rPr sz="2400" b="1" dirty="0">
                <a:latin typeface="Calibri"/>
                <a:cs typeface="Calibri"/>
              </a:rPr>
              <a:t>the</a:t>
            </a:r>
            <a:r>
              <a:rPr sz="2400" b="1" spc="-15" dirty="0">
                <a:latin typeface="Calibri"/>
                <a:cs typeface="Calibri"/>
              </a:rPr>
              <a:t> </a:t>
            </a:r>
            <a:r>
              <a:rPr sz="2400" b="1" dirty="0">
                <a:latin typeface="Calibri"/>
                <a:cs typeface="Calibri"/>
              </a:rPr>
              <a:t>delay</a:t>
            </a:r>
            <a:r>
              <a:rPr sz="2400" b="1" spc="-15" dirty="0">
                <a:latin typeface="Calibri"/>
                <a:cs typeface="Calibri"/>
              </a:rPr>
              <a:t> </a:t>
            </a:r>
            <a:r>
              <a:rPr sz="2400" b="1" dirty="0">
                <a:latin typeface="Calibri"/>
                <a:cs typeface="Calibri"/>
              </a:rPr>
              <a:t>slot.</a:t>
            </a:r>
            <a:r>
              <a:rPr sz="2400" b="1" spc="495" dirty="0">
                <a:latin typeface="Calibri"/>
                <a:cs typeface="Calibri"/>
              </a:rPr>
              <a:t> </a:t>
            </a:r>
            <a:r>
              <a:rPr sz="2400" b="1" dirty="0">
                <a:latin typeface="Calibri"/>
                <a:cs typeface="Calibri"/>
              </a:rPr>
              <a:t>Cannot</a:t>
            </a:r>
            <a:r>
              <a:rPr sz="2400" b="1" spc="-10" dirty="0">
                <a:latin typeface="Calibri"/>
                <a:cs typeface="Calibri"/>
              </a:rPr>
              <a:t> </a:t>
            </a:r>
            <a:r>
              <a:rPr sz="2400" b="1" dirty="0">
                <a:latin typeface="Calibri"/>
                <a:cs typeface="Calibri"/>
              </a:rPr>
              <a:t>(or</a:t>
            </a:r>
            <a:r>
              <a:rPr sz="2400" b="1" spc="-35" dirty="0">
                <a:latin typeface="Calibri"/>
                <a:cs typeface="Calibri"/>
              </a:rPr>
              <a:t> </a:t>
            </a:r>
            <a:r>
              <a:rPr sz="2400" b="1" dirty="0">
                <a:latin typeface="Calibri"/>
                <a:cs typeface="Calibri"/>
              </a:rPr>
              <a:t>do</a:t>
            </a:r>
            <a:r>
              <a:rPr sz="2400" b="1" spc="-15" dirty="0">
                <a:latin typeface="Calibri"/>
                <a:cs typeface="Calibri"/>
              </a:rPr>
              <a:t> </a:t>
            </a:r>
            <a:r>
              <a:rPr sz="2400" b="1" spc="-25" dirty="0">
                <a:latin typeface="Calibri"/>
                <a:cs typeface="Calibri"/>
              </a:rPr>
              <a:t>not </a:t>
            </a:r>
            <a:r>
              <a:rPr sz="2400" b="1" dirty="0">
                <a:latin typeface="Calibri"/>
                <a:cs typeface="Calibri"/>
              </a:rPr>
              <a:t>want</a:t>
            </a:r>
            <a:r>
              <a:rPr sz="2400" b="1" spc="-35" dirty="0">
                <a:latin typeface="Calibri"/>
                <a:cs typeface="Calibri"/>
              </a:rPr>
              <a:t> </a:t>
            </a:r>
            <a:r>
              <a:rPr sz="2400" b="1" dirty="0">
                <a:latin typeface="Calibri"/>
                <a:cs typeface="Calibri"/>
              </a:rPr>
              <a:t>to)</a:t>
            </a:r>
            <a:r>
              <a:rPr sz="2400" b="1" spc="-25" dirty="0">
                <a:latin typeface="Calibri"/>
                <a:cs typeface="Calibri"/>
              </a:rPr>
              <a:t> </a:t>
            </a:r>
            <a:r>
              <a:rPr sz="2400" b="1" dirty="0">
                <a:latin typeface="Calibri"/>
                <a:cs typeface="Calibri"/>
              </a:rPr>
              <a:t>slot</a:t>
            </a:r>
            <a:r>
              <a:rPr sz="2400" b="1" spc="-30" dirty="0">
                <a:latin typeface="Calibri"/>
                <a:cs typeface="Calibri"/>
              </a:rPr>
              <a:t> </a:t>
            </a:r>
            <a:r>
              <a:rPr sz="2400" b="1" dirty="0">
                <a:latin typeface="Calibri"/>
                <a:cs typeface="Calibri"/>
              </a:rPr>
              <a:t>in</a:t>
            </a:r>
            <a:r>
              <a:rPr sz="2400" b="1" spc="-40" dirty="0">
                <a:latin typeface="Calibri"/>
                <a:cs typeface="Calibri"/>
              </a:rPr>
              <a:t> </a:t>
            </a:r>
            <a:r>
              <a:rPr sz="2400" b="1" spc="-20" dirty="0">
                <a:latin typeface="Calibri"/>
                <a:cs typeface="Calibri"/>
              </a:rPr>
              <a:t>taken/not-</a:t>
            </a:r>
            <a:r>
              <a:rPr sz="2400" b="1" dirty="0">
                <a:latin typeface="Calibri"/>
                <a:cs typeface="Calibri"/>
              </a:rPr>
              <a:t>taken</a:t>
            </a:r>
            <a:r>
              <a:rPr sz="2400" b="1" spc="-5" dirty="0">
                <a:latin typeface="Calibri"/>
                <a:cs typeface="Calibri"/>
              </a:rPr>
              <a:t> </a:t>
            </a:r>
            <a:r>
              <a:rPr sz="2400" b="1" dirty="0">
                <a:latin typeface="Calibri"/>
                <a:cs typeface="Calibri"/>
              </a:rPr>
              <a:t>conditional</a:t>
            </a:r>
            <a:r>
              <a:rPr sz="2400" b="1" spc="-35" dirty="0">
                <a:latin typeface="Calibri"/>
                <a:cs typeface="Calibri"/>
              </a:rPr>
              <a:t> </a:t>
            </a:r>
            <a:r>
              <a:rPr sz="2400" b="1" dirty="0">
                <a:latin typeface="Calibri"/>
                <a:cs typeface="Calibri"/>
              </a:rPr>
              <a:t>next</a:t>
            </a:r>
            <a:r>
              <a:rPr sz="2400" b="1" spc="-30" dirty="0">
                <a:latin typeface="Calibri"/>
                <a:cs typeface="Calibri"/>
              </a:rPr>
              <a:t> </a:t>
            </a:r>
            <a:r>
              <a:rPr sz="2400" b="1" spc="-10" dirty="0">
                <a:latin typeface="Calibri"/>
                <a:cs typeface="Calibri"/>
              </a:rPr>
              <a:t>instructions… </a:t>
            </a:r>
            <a:r>
              <a:rPr sz="2400" dirty="0">
                <a:latin typeface="Calibri"/>
                <a:cs typeface="Calibri"/>
              </a:rPr>
              <a:t>No</a:t>
            </a:r>
            <a:r>
              <a:rPr sz="2400" spc="-35" dirty="0">
                <a:latin typeface="Calibri"/>
                <a:cs typeface="Calibri"/>
              </a:rPr>
              <a:t> </a:t>
            </a:r>
            <a:r>
              <a:rPr sz="2400" spc="-10" dirty="0">
                <a:latin typeface="Calibri"/>
                <a:cs typeface="Calibri"/>
              </a:rPr>
              <a:t>data-</a:t>
            </a:r>
            <a:r>
              <a:rPr sz="2400" dirty="0">
                <a:latin typeface="Calibri"/>
                <a:cs typeface="Calibri"/>
              </a:rPr>
              <a:t>independent,</a:t>
            </a:r>
            <a:r>
              <a:rPr sz="2400" spc="-10" dirty="0">
                <a:latin typeface="Calibri"/>
                <a:cs typeface="Calibri"/>
              </a:rPr>
              <a:t> </a:t>
            </a:r>
            <a:r>
              <a:rPr sz="2400" spc="-20" dirty="0">
                <a:latin typeface="Calibri"/>
                <a:cs typeface="Calibri"/>
              </a:rPr>
              <a:t>control-</a:t>
            </a:r>
            <a:r>
              <a:rPr sz="2400" dirty="0">
                <a:latin typeface="Calibri"/>
                <a:cs typeface="Calibri"/>
              </a:rPr>
              <a:t>equivalent</a:t>
            </a:r>
            <a:r>
              <a:rPr sz="2400" spc="-20" dirty="0">
                <a:latin typeface="Calibri"/>
                <a:cs typeface="Calibri"/>
              </a:rPr>
              <a:t> </a:t>
            </a:r>
            <a:r>
              <a:rPr sz="2400" dirty="0">
                <a:latin typeface="Calibri"/>
                <a:cs typeface="Calibri"/>
              </a:rPr>
              <a:t>ops</a:t>
            </a:r>
            <a:r>
              <a:rPr sz="2400" spc="-20" dirty="0">
                <a:latin typeface="Calibri"/>
                <a:cs typeface="Calibri"/>
              </a:rPr>
              <a:t> </a:t>
            </a:r>
            <a:r>
              <a:rPr sz="2400" dirty="0">
                <a:latin typeface="Calibri"/>
                <a:cs typeface="Calibri"/>
              </a:rPr>
              <a:t>to</a:t>
            </a:r>
            <a:r>
              <a:rPr sz="2400" spc="-25" dirty="0">
                <a:latin typeface="Calibri"/>
                <a:cs typeface="Calibri"/>
              </a:rPr>
              <a:t> </a:t>
            </a:r>
            <a:r>
              <a:rPr sz="2400" dirty="0">
                <a:latin typeface="Calibri"/>
                <a:cs typeface="Calibri"/>
              </a:rPr>
              <a:t>put</a:t>
            </a:r>
            <a:r>
              <a:rPr sz="2400" spc="-20" dirty="0">
                <a:latin typeface="Calibri"/>
                <a:cs typeface="Calibri"/>
              </a:rPr>
              <a:t> </a:t>
            </a:r>
            <a:r>
              <a:rPr sz="2400" dirty="0">
                <a:latin typeface="Calibri"/>
                <a:cs typeface="Calibri"/>
              </a:rPr>
              <a:t>in</a:t>
            </a:r>
            <a:r>
              <a:rPr sz="2400" spc="-15" dirty="0">
                <a:latin typeface="Calibri"/>
                <a:cs typeface="Calibri"/>
              </a:rPr>
              <a:t> </a:t>
            </a:r>
            <a:r>
              <a:rPr sz="2400" spc="-20" dirty="0">
                <a:latin typeface="Calibri"/>
                <a:cs typeface="Calibri"/>
              </a:rPr>
              <a:t>slot</a:t>
            </a:r>
            <a:endParaRPr sz="2400">
              <a:latin typeface="Calibri"/>
              <a:cs typeface="Calibri"/>
            </a:endParaRPr>
          </a:p>
        </p:txBody>
      </p:sp>
      <p:sp>
        <p:nvSpPr>
          <p:cNvPr id="11" name="object 11"/>
          <p:cNvSpPr txBox="1"/>
          <p:nvPr/>
        </p:nvSpPr>
        <p:spPr>
          <a:xfrm>
            <a:off x="1039164" y="1997455"/>
            <a:ext cx="2240915" cy="1456690"/>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Branch</a:t>
            </a:r>
            <a:r>
              <a:rPr sz="2400" b="1" spc="-55" dirty="0">
                <a:latin typeface="Calibri"/>
                <a:cs typeface="Calibri"/>
              </a:rPr>
              <a:t> </a:t>
            </a:r>
            <a:r>
              <a:rPr sz="2400" b="1" dirty="0">
                <a:latin typeface="Calibri"/>
                <a:cs typeface="Calibri"/>
              </a:rPr>
              <a:t>Delay</a:t>
            </a:r>
            <a:r>
              <a:rPr sz="2400" b="1" spc="-55" dirty="0">
                <a:latin typeface="Calibri"/>
                <a:cs typeface="Calibri"/>
              </a:rPr>
              <a:t> </a:t>
            </a:r>
            <a:r>
              <a:rPr sz="2400" b="1" spc="-20" dirty="0">
                <a:latin typeface="Calibri"/>
                <a:cs typeface="Calibri"/>
              </a:rPr>
              <a:t>Slot</a:t>
            </a:r>
            <a:endParaRPr sz="2400">
              <a:latin typeface="Calibri"/>
              <a:cs typeface="Calibri"/>
            </a:endParaRPr>
          </a:p>
          <a:p>
            <a:pPr marL="12700">
              <a:lnSpc>
                <a:spcPct val="100000"/>
              </a:lnSpc>
            </a:pPr>
            <a:r>
              <a:rPr sz="2400" dirty="0">
                <a:latin typeface="Calibri"/>
                <a:cs typeface="Calibri"/>
              </a:rPr>
              <a:t>filled</a:t>
            </a:r>
            <a:r>
              <a:rPr sz="2400" spc="-20" dirty="0">
                <a:latin typeface="Calibri"/>
                <a:cs typeface="Calibri"/>
              </a:rPr>
              <a:t> </a:t>
            </a:r>
            <a:r>
              <a:rPr sz="2400" dirty="0">
                <a:latin typeface="Calibri"/>
                <a:cs typeface="Calibri"/>
              </a:rPr>
              <a:t>w/</a:t>
            </a:r>
            <a:r>
              <a:rPr sz="2400" spc="-15" dirty="0">
                <a:latin typeface="Calibri"/>
                <a:cs typeface="Calibri"/>
              </a:rPr>
              <a:t> </a:t>
            </a:r>
            <a:r>
              <a:rPr sz="2400" spc="-25" dirty="0">
                <a:latin typeface="Calibri"/>
                <a:cs typeface="Calibri"/>
              </a:rPr>
              <a:t>nop</a:t>
            </a:r>
            <a:endParaRPr sz="2400">
              <a:latin typeface="Calibri"/>
              <a:cs typeface="Calibri"/>
            </a:endParaRPr>
          </a:p>
          <a:p>
            <a:pPr>
              <a:lnSpc>
                <a:spcPct val="100000"/>
              </a:lnSpc>
              <a:spcBef>
                <a:spcPts val="50"/>
              </a:spcBef>
            </a:pPr>
            <a:endParaRPr sz="2700">
              <a:latin typeface="Calibri"/>
              <a:cs typeface="Calibri"/>
            </a:endParaRPr>
          </a:p>
          <a:p>
            <a:pPr marL="1131570">
              <a:lnSpc>
                <a:spcPct val="100000"/>
              </a:lnSpc>
            </a:pPr>
            <a:r>
              <a:rPr sz="1800" spc="-25" dirty="0">
                <a:latin typeface="Courier New"/>
                <a:cs typeface="Courier New"/>
              </a:rPr>
              <a:t>nop</a:t>
            </a:r>
            <a:endParaRPr sz="1800">
              <a:latin typeface="Courier New"/>
              <a:cs typeface="Courier New"/>
            </a:endParaRPr>
          </a:p>
        </p:txBody>
      </p:sp>
      <p:sp>
        <p:nvSpPr>
          <p:cNvPr id="12" name="object 12"/>
          <p:cNvSpPr txBox="1">
            <a:spLocks noGrp="1"/>
          </p:cNvSpPr>
          <p:nvPr>
            <p:ph type="title"/>
          </p:nvPr>
        </p:nvSpPr>
        <p:spPr>
          <a:xfrm>
            <a:off x="239369" y="244551"/>
            <a:ext cx="5582920" cy="697230"/>
          </a:xfrm>
          <a:prstGeom prst="rect">
            <a:avLst/>
          </a:prstGeom>
        </p:spPr>
        <p:txBody>
          <a:bodyPr vert="horz" wrap="square" lIns="0" tIns="13335" rIns="0" bIns="0" rtlCol="0">
            <a:spAutoFit/>
          </a:bodyPr>
          <a:lstStyle/>
          <a:p>
            <a:pPr marL="12700">
              <a:lnSpc>
                <a:spcPct val="100000"/>
              </a:lnSpc>
              <a:spcBef>
                <a:spcPts val="105"/>
              </a:spcBef>
            </a:pPr>
            <a:r>
              <a:rPr dirty="0"/>
              <a:t>Filling</a:t>
            </a:r>
            <a:r>
              <a:rPr spc="-60" dirty="0"/>
              <a:t> </a:t>
            </a:r>
            <a:r>
              <a:rPr dirty="0"/>
              <a:t>Branch</a:t>
            </a:r>
            <a:r>
              <a:rPr spc="-80" dirty="0"/>
              <a:t> </a:t>
            </a:r>
            <a:r>
              <a:rPr dirty="0"/>
              <a:t>Delay</a:t>
            </a:r>
            <a:r>
              <a:rPr spc="-55" dirty="0"/>
              <a:t> </a:t>
            </a:r>
            <a:r>
              <a:rPr spc="-10" dirty="0"/>
              <a:t>Slots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p:nvPr/>
        </p:nvSpPr>
        <p:spPr>
          <a:xfrm>
            <a:off x="5196332" y="3101466"/>
            <a:ext cx="23463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beq</a:t>
            </a:r>
            <a:r>
              <a:rPr sz="1800" spc="-35" dirty="0">
                <a:latin typeface="Courier New"/>
                <a:cs typeface="Courier New"/>
              </a:rPr>
              <a:t> </a:t>
            </a:r>
            <a:r>
              <a:rPr sz="1800" dirty="0">
                <a:latin typeface="Courier New"/>
                <a:cs typeface="Courier New"/>
              </a:rPr>
              <a:t>x16</a:t>
            </a:r>
            <a:r>
              <a:rPr sz="1800" spc="-30" dirty="0">
                <a:latin typeface="Courier New"/>
                <a:cs typeface="Courier New"/>
              </a:rPr>
              <a:t> </a:t>
            </a:r>
            <a:r>
              <a:rPr sz="1800" dirty="0">
                <a:latin typeface="Courier New"/>
                <a:cs typeface="Courier New"/>
              </a:rPr>
              <a:t>x12</a:t>
            </a:r>
            <a:r>
              <a:rPr sz="1800" spc="-30" dirty="0">
                <a:latin typeface="Courier New"/>
                <a:cs typeface="Courier New"/>
              </a:rPr>
              <a:t> </a:t>
            </a:r>
            <a:r>
              <a:rPr sz="1800" spc="-20" dirty="0">
                <a:latin typeface="Courier New"/>
                <a:cs typeface="Courier New"/>
              </a:rPr>
              <a:t>PC+12</a:t>
            </a:r>
            <a:endParaRPr sz="1800">
              <a:latin typeface="Courier New"/>
              <a:cs typeface="Courier New"/>
            </a:endParaRPr>
          </a:p>
        </p:txBody>
      </p:sp>
      <p:grpSp>
        <p:nvGrpSpPr>
          <p:cNvPr id="10" name="object 10"/>
          <p:cNvGrpSpPr/>
          <p:nvPr/>
        </p:nvGrpSpPr>
        <p:grpSpPr>
          <a:xfrm>
            <a:off x="3529363" y="2800600"/>
            <a:ext cx="1528445" cy="745490"/>
            <a:chOff x="3529363" y="2800600"/>
            <a:chExt cx="1528445" cy="745490"/>
          </a:xfrm>
        </p:grpSpPr>
        <p:sp>
          <p:nvSpPr>
            <p:cNvPr id="11" name="object 11"/>
            <p:cNvSpPr/>
            <p:nvPr/>
          </p:nvSpPr>
          <p:spPr>
            <a:xfrm>
              <a:off x="3535713" y="2806950"/>
              <a:ext cx="1515745" cy="732790"/>
            </a:xfrm>
            <a:custGeom>
              <a:avLst/>
              <a:gdLst/>
              <a:ahLst/>
              <a:cxnLst/>
              <a:rect l="l" t="t" r="r" b="b"/>
              <a:pathLst>
                <a:path w="1515745" h="732789">
                  <a:moveTo>
                    <a:pt x="1189371" y="0"/>
                  </a:moveTo>
                  <a:lnTo>
                    <a:pt x="1137338" y="2810"/>
                  </a:lnTo>
                  <a:lnTo>
                    <a:pt x="1088591" y="15965"/>
                  </a:lnTo>
                  <a:lnTo>
                    <a:pt x="1047081" y="39246"/>
                  </a:lnTo>
                  <a:lnTo>
                    <a:pt x="1035746" y="30540"/>
                  </a:lnTo>
                  <a:lnTo>
                    <a:pt x="1022983" y="22751"/>
                  </a:lnTo>
                  <a:lnTo>
                    <a:pt x="1008933" y="15939"/>
                  </a:lnTo>
                  <a:lnTo>
                    <a:pt x="993741" y="10163"/>
                  </a:lnTo>
                  <a:lnTo>
                    <a:pt x="946877" y="577"/>
                  </a:lnTo>
                  <a:lnTo>
                    <a:pt x="899519" y="1049"/>
                  </a:lnTo>
                  <a:lnTo>
                    <a:pt x="855045" y="10848"/>
                  </a:lnTo>
                  <a:lnTo>
                    <a:pt x="816831" y="29243"/>
                  </a:lnTo>
                  <a:lnTo>
                    <a:pt x="788255" y="55502"/>
                  </a:lnTo>
                  <a:lnTo>
                    <a:pt x="778234" y="49457"/>
                  </a:lnTo>
                  <a:lnTo>
                    <a:pt x="697608" y="22908"/>
                  </a:lnTo>
                  <a:lnTo>
                    <a:pt x="649270" y="20054"/>
                  </a:lnTo>
                  <a:lnTo>
                    <a:pt x="602089" y="25371"/>
                  </a:lnTo>
                  <a:lnTo>
                    <a:pt x="558474" y="38371"/>
                  </a:lnTo>
                  <a:lnTo>
                    <a:pt x="520836" y="58567"/>
                  </a:lnTo>
                  <a:lnTo>
                    <a:pt x="491583" y="85474"/>
                  </a:lnTo>
                  <a:lnTo>
                    <a:pt x="455922" y="74250"/>
                  </a:lnTo>
                  <a:lnTo>
                    <a:pt x="418224" y="67122"/>
                  </a:lnTo>
                  <a:lnTo>
                    <a:pt x="379265" y="64185"/>
                  </a:lnTo>
                  <a:lnTo>
                    <a:pt x="339818" y="65535"/>
                  </a:lnTo>
                  <a:lnTo>
                    <a:pt x="286781" y="74417"/>
                  </a:lnTo>
                  <a:lnTo>
                    <a:pt x="239734" y="90455"/>
                  </a:lnTo>
                  <a:lnTo>
                    <a:pt x="199892" y="112594"/>
                  </a:lnTo>
                  <a:lnTo>
                    <a:pt x="168469" y="139778"/>
                  </a:lnTo>
                  <a:lnTo>
                    <a:pt x="135744" y="205061"/>
                  </a:lnTo>
                  <a:lnTo>
                    <a:pt x="136872" y="241049"/>
                  </a:lnTo>
                  <a:lnTo>
                    <a:pt x="135602" y="243335"/>
                  </a:lnTo>
                  <a:lnTo>
                    <a:pt x="68673" y="258844"/>
                  </a:lnTo>
                  <a:lnTo>
                    <a:pt x="19651" y="292738"/>
                  </a:lnTo>
                  <a:lnTo>
                    <a:pt x="0" y="330595"/>
                  </a:lnTo>
                  <a:lnTo>
                    <a:pt x="3696" y="369192"/>
                  </a:lnTo>
                  <a:lnTo>
                    <a:pt x="28991" y="404073"/>
                  </a:lnTo>
                  <a:lnTo>
                    <a:pt x="74134" y="430787"/>
                  </a:lnTo>
                  <a:lnTo>
                    <a:pt x="54145" y="448257"/>
                  </a:lnTo>
                  <a:lnTo>
                    <a:pt x="40526" y="467966"/>
                  </a:lnTo>
                  <a:lnTo>
                    <a:pt x="33647" y="489151"/>
                  </a:lnTo>
                  <a:lnTo>
                    <a:pt x="33875" y="511051"/>
                  </a:lnTo>
                  <a:lnTo>
                    <a:pt x="52780" y="548966"/>
                  </a:lnTo>
                  <a:lnTo>
                    <a:pt x="91009" y="578154"/>
                  </a:lnTo>
                  <a:lnTo>
                    <a:pt x="143121" y="595793"/>
                  </a:lnTo>
                  <a:lnTo>
                    <a:pt x="203674" y="599062"/>
                  </a:lnTo>
                  <a:lnTo>
                    <a:pt x="206595" y="602364"/>
                  </a:lnTo>
                  <a:lnTo>
                    <a:pt x="239445" y="631361"/>
                  </a:lnTo>
                  <a:lnTo>
                    <a:pt x="279181" y="654753"/>
                  </a:lnTo>
                  <a:lnTo>
                    <a:pt x="324308" y="672290"/>
                  </a:lnTo>
                  <a:lnTo>
                    <a:pt x="373330" y="683723"/>
                  </a:lnTo>
                  <a:lnTo>
                    <a:pt x="424751" y="688804"/>
                  </a:lnTo>
                  <a:lnTo>
                    <a:pt x="477075" y="687285"/>
                  </a:lnTo>
                  <a:lnTo>
                    <a:pt x="528807" y="678917"/>
                  </a:lnTo>
                  <a:lnTo>
                    <a:pt x="578451" y="663451"/>
                  </a:lnTo>
                  <a:lnTo>
                    <a:pt x="603978" y="684487"/>
                  </a:lnTo>
                  <a:lnTo>
                    <a:pt x="634363" y="702201"/>
                  </a:lnTo>
                  <a:lnTo>
                    <a:pt x="668891" y="716225"/>
                  </a:lnTo>
                  <a:lnTo>
                    <a:pt x="706848" y="726189"/>
                  </a:lnTo>
                  <a:lnTo>
                    <a:pt x="760654" y="732623"/>
                  </a:lnTo>
                  <a:lnTo>
                    <a:pt x="813556" y="730899"/>
                  </a:lnTo>
                  <a:lnTo>
                    <a:pt x="863779" y="721647"/>
                  </a:lnTo>
                  <a:lnTo>
                    <a:pt x="909547" y="705494"/>
                  </a:lnTo>
                  <a:lnTo>
                    <a:pt x="949086" y="683070"/>
                  </a:lnTo>
                  <a:lnTo>
                    <a:pt x="980621" y="655003"/>
                  </a:lnTo>
                  <a:lnTo>
                    <a:pt x="1002377" y="621922"/>
                  </a:lnTo>
                  <a:lnTo>
                    <a:pt x="1027033" y="630524"/>
                  </a:lnTo>
                  <a:lnTo>
                    <a:pt x="1053129" y="636828"/>
                  </a:lnTo>
                  <a:lnTo>
                    <a:pt x="1080297" y="640727"/>
                  </a:lnTo>
                  <a:lnTo>
                    <a:pt x="1108168" y="642115"/>
                  </a:lnTo>
                  <a:lnTo>
                    <a:pt x="1162209" y="637647"/>
                  </a:lnTo>
                  <a:lnTo>
                    <a:pt x="1210887" y="624452"/>
                  </a:lnTo>
                  <a:lnTo>
                    <a:pt x="1252249" y="603792"/>
                  </a:lnTo>
                  <a:lnTo>
                    <a:pt x="1284340" y="576931"/>
                  </a:lnTo>
                  <a:lnTo>
                    <a:pt x="1312892" y="509654"/>
                  </a:lnTo>
                  <a:lnTo>
                    <a:pt x="1342794" y="505548"/>
                  </a:lnTo>
                  <a:lnTo>
                    <a:pt x="1398742" y="490098"/>
                  </a:lnTo>
                  <a:lnTo>
                    <a:pt x="1469096" y="449170"/>
                  </a:lnTo>
                  <a:lnTo>
                    <a:pt x="1499535" y="413900"/>
                  </a:lnTo>
                  <a:lnTo>
                    <a:pt x="1515044" y="375208"/>
                  </a:lnTo>
                  <a:lnTo>
                    <a:pt x="1515207" y="335193"/>
                  </a:lnTo>
                  <a:lnTo>
                    <a:pt x="1499609" y="295954"/>
                  </a:lnTo>
                  <a:lnTo>
                    <a:pt x="1467832" y="259591"/>
                  </a:lnTo>
                  <a:lnTo>
                    <a:pt x="1471261" y="254257"/>
                  </a:lnTo>
                  <a:lnTo>
                    <a:pt x="1474182" y="248796"/>
                  </a:lnTo>
                  <a:lnTo>
                    <a:pt x="1476468" y="243335"/>
                  </a:lnTo>
                  <a:lnTo>
                    <a:pt x="1482805" y="204035"/>
                  </a:lnTo>
                  <a:lnTo>
                    <a:pt x="1470652" y="166740"/>
                  </a:lnTo>
                  <a:lnTo>
                    <a:pt x="1442187" y="133945"/>
                  </a:lnTo>
                  <a:lnTo>
                    <a:pt x="1399585" y="108142"/>
                  </a:lnTo>
                  <a:lnTo>
                    <a:pt x="1345023" y="91824"/>
                  </a:lnTo>
                  <a:lnTo>
                    <a:pt x="1337266" y="73172"/>
                  </a:lnTo>
                  <a:lnTo>
                    <a:pt x="1324877" y="55771"/>
                  </a:lnTo>
                  <a:lnTo>
                    <a:pt x="1308179" y="40014"/>
                  </a:lnTo>
                  <a:lnTo>
                    <a:pt x="1287492" y="26292"/>
                  </a:lnTo>
                  <a:lnTo>
                    <a:pt x="1240738" y="7754"/>
                  </a:lnTo>
                  <a:lnTo>
                    <a:pt x="1189371" y="0"/>
                  </a:lnTo>
                  <a:close/>
                </a:path>
              </a:pathLst>
            </a:custGeom>
            <a:solidFill>
              <a:srgbClr val="4471C4"/>
            </a:solidFill>
          </p:spPr>
          <p:txBody>
            <a:bodyPr wrap="square" lIns="0" tIns="0" rIns="0" bIns="0" rtlCol="0"/>
            <a:lstStyle/>
            <a:p>
              <a:endParaRPr/>
            </a:p>
          </p:txBody>
        </p:sp>
        <p:sp>
          <p:nvSpPr>
            <p:cNvPr id="12" name="object 12"/>
            <p:cNvSpPr/>
            <p:nvPr/>
          </p:nvSpPr>
          <p:spPr>
            <a:xfrm>
              <a:off x="3535713" y="2806950"/>
              <a:ext cx="1515745" cy="732790"/>
            </a:xfrm>
            <a:custGeom>
              <a:avLst/>
              <a:gdLst/>
              <a:ahLst/>
              <a:cxnLst/>
              <a:rect l="l" t="t" r="r" b="b"/>
              <a:pathLst>
                <a:path w="1515745" h="732789">
                  <a:moveTo>
                    <a:pt x="136872" y="241049"/>
                  </a:moveTo>
                  <a:lnTo>
                    <a:pt x="146681" y="170952"/>
                  </a:lnTo>
                  <a:lnTo>
                    <a:pt x="199892" y="112594"/>
                  </a:lnTo>
                  <a:lnTo>
                    <a:pt x="239734" y="90455"/>
                  </a:lnTo>
                  <a:lnTo>
                    <a:pt x="286781" y="74417"/>
                  </a:lnTo>
                  <a:lnTo>
                    <a:pt x="339818" y="65535"/>
                  </a:lnTo>
                  <a:lnTo>
                    <a:pt x="379265" y="64185"/>
                  </a:lnTo>
                  <a:lnTo>
                    <a:pt x="418224" y="67122"/>
                  </a:lnTo>
                  <a:lnTo>
                    <a:pt x="455922" y="74250"/>
                  </a:lnTo>
                  <a:lnTo>
                    <a:pt x="491583" y="85474"/>
                  </a:lnTo>
                  <a:lnTo>
                    <a:pt x="520836" y="58567"/>
                  </a:lnTo>
                  <a:lnTo>
                    <a:pt x="558474" y="38371"/>
                  </a:lnTo>
                  <a:lnTo>
                    <a:pt x="602089" y="25371"/>
                  </a:lnTo>
                  <a:lnTo>
                    <a:pt x="649270" y="20054"/>
                  </a:lnTo>
                  <a:lnTo>
                    <a:pt x="697608" y="22908"/>
                  </a:lnTo>
                  <a:lnTo>
                    <a:pt x="744694" y="34420"/>
                  </a:lnTo>
                  <a:lnTo>
                    <a:pt x="788255" y="55502"/>
                  </a:lnTo>
                  <a:lnTo>
                    <a:pt x="816831" y="29243"/>
                  </a:lnTo>
                  <a:lnTo>
                    <a:pt x="855045" y="10848"/>
                  </a:lnTo>
                  <a:lnTo>
                    <a:pt x="899519" y="1049"/>
                  </a:lnTo>
                  <a:lnTo>
                    <a:pt x="946877" y="577"/>
                  </a:lnTo>
                  <a:lnTo>
                    <a:pt x="993741" y="10163"/>
                  </a:lnTo>
                  <a:lnTo>
                    <a:pt x="1008933" y="15939"/>
                  </a:lnTo>
                  <a:lnTo>
                    <a:pt x="1022983" y="22751"/>
                  </a:lnTo>
                  <a:lnTo>
                    <a:pt x="1035746" y="30540"/>
                  </a:lnTo>
                  <a:lnTo>
                    <a:pt x="1047081" y="39246"/>
                  </a:lnTo>
                  <a:lnTo>
                    <a:pt x="1088591" y="15965"/>
                  </a:lnTo>
                  <a:lnTo>
                    <a:pt x="1137338" y="2810"/>
                  </a:lnTo>
                  <a:lnTo>
                    <a:pt x="1189371" y="0"/>
                  </a:lnTo>
                  <a:lnTo>
                    <a:pt x="1240738" y="7754"/>
                  </a:lnTo>
                  <a:lnTo>
                    <a:pt x="1287492" y="26292"/>
                  </a:lnTo>
                  <a:lnTo>
                    <a:pt x="1324877" y="55771"/>
                  </a:lnTo>
                  <a:lnTo>
                    <a:pt x="1345023" y="91824"/>
                  </a:lnTo>
                  <a:lnTo>
                    <a:pt x="1399585" y="108142"/>
                  </a:lnTo>
                  <a:lnTo>
                    <a:pt x="1442187" y="133945"/>
                  </a:lnTo>
                  <a:lnTo>
                    <a:pt x="1470652" y="166740"/>
                  </a:lnTo>
                  <a:lnTo>
                    <a:pt x="1482805" y="204035"/>
                  </a:lnTo>
                  <a:lnTo>
                    <a:pt x="1476468" y="243335"/>
                  </a:lnTo>
                  <a:lnTo>
                    <a:pt x="1474182" y="248796"/>
                  </a:lnTo>
                  <a:lnTo>
                    <a:pt x="1471261" y="254257"/>
                  </a:lnTo>
                  <a:lnTo>
                    <a:pt x="1467832" y="259591"/>
                  </a:lnTo>
                  <a:lnTo>
                    <a:pt x="1499609" y="295954"/>
                  </a:lnTo>
                  <a:lnTo>
                    <a:pt x="1515207" y="335193"/>
                  </a:lnTo>
                  <a:lnTo>
                    <a:pt x="1515044" y="375208"/>
                  </a:lnTo>
                  <a:lnTo>
                    <a:pt x="1499535" y="413900"/>
                  </a:lnTo>
                  <a:lnTo>
                    <a:pt x="1469096" y="449170"/>
                  </a:lnTo>
                  <a:lnTo>
                    <a:pt x="1424144" y="478920"/>
                  </a:lnTo>
                  <a:lnTo>
                    <a:pt x="1371518" y="499001"/>
                  </a:lnTo>
                  <a:lnTo>
                    <a:pt x="1312892" y="509654"/>
                  </a:lnTo>
                  <a:lnTo>
                    <a:pt x="1305206" y="545130"/>
                  </a:lnTo>
                  <a:lnTo>
                    <a:pt x="1252249" y="603792"/>
                  </a:lnTo>
                  <a:lnTo>
                    <a:pt x="1210887" y="624452"/>
                  </a:lnTo>
                  <a:lnTo>
                    <a:pt x="1162209" y="637647"/>
                  </a:lnTo>
                  <a:lnTo>
                    <a:pt x="1108168" y="642115"/>
                  </a:lnTo>
                  <a:lnTo>
                    <a:pt x="1080297" y="640727"/>
                  </a:lnTo>
                  <a:lnTo>
                    <a:pt x="1053129" y="636828"/>
                  </a:lnTo>
                  <a:lnTo>
                    <a:pt x="1027033" y="630524"/>
                  </a:lnTo>
                  <a:lnTo>
                    <a:pt x="1002377" y="621922"/>
                  </a:lnTo>
                  <a:lnTo>
                    <a:pt x="980621" y="655003"/>
                  </a:lnTo>
                  <a:lnTo>
                    <a:pt x="949086" y="683070"/>
                  </a:lnTo>
                  <a:lnTo>
                    <a:pt x="909547" y="705494"/>
                  </a:lnTo>
                  <a:lnTo>
                    <a:pt x="863779" y="721647"/>
                  </a:lnTo>
                  <a:lnTo>
                    <a:pt x="813556" y="730899"/>
                  </a:lnTo>
                  <a:lnTo>
                    <a:pt x="760654" y="732623"/>
                  </a:lnTo>
                  <a:lnTo>
                    <a:pt x="706848" y="726189"/>
                  </a:lnTo>
                  <a:lnTo>
                    <a:pt x="668891" y="716225"/>
                  </a:lnTo>
                  <a:lnTo>
                    <a:pt x="634363" y="702201"/>
                  </a:lnTo>
                  <a:lnTo>
                    <a:pt x="603978" y="684487"/>
                  </a:lnTo>
                  <a:lnTo>
                    <a:pt x="578451" y="663451"/>
                  </a:lnTo>
                  <a:lnTo>
                    <a:pt x="528807" y="678917"/>
                  </a:lnTo>
                  <a:lnTo>
                    <a:pt x="477075" y="687285"/>
                  </a:lnTo>
                  <a:lnTo>
                    <a:pt x="424751" y="688804"/>
                  </a:lnTo>
                  <a:lnTo>
                    <a:pt x="373330" y="683723"/>
                  </a:lnTo>
                  <a:lnTo>
                    <a:pt x="324308" y="672290"/>
                  </a:lnTo>
                  <a:lnTo>
                    <a:pt x="279181" y="654753"/>
                  </a:lnTo>
                  <a:lnTo>
                    <a:pt x="239445" y="631361"/>
                  </a:lnTo>
                  <a:lnTo>
                    <a:pt x="206595" y="602364"/>
                  </a:lnTo>
                  <a:lnTo>
                    <a:pt x="204690" y="600205"/>
                  </a:lnTo>
                  <a:lnTo>
                    <a:pt x="203674" y="599062"/>
                  </a:lnTo>
                  <a:lnTo>
                    <a:pt x="143121" y="595793"/>
                  </a:lnTo>
                  <a:lnTo>
                    <a:pt x="91009" y="578154"/>
                  </a:lnTo>
                  <a:lnTo>
                    <a:pt x="52780" y="548966"/>
                  </a:lnTo>
                  <a:lnTo>
                    <a:pt x="33875" y="511051"/>
                  </a:lnTo>
                  <a:lnTo>
                    <a:pt x="33647" y="489151"/>
                  </a:lnTo>
                  <a:lnTo>
                    <a:pt x="40526" y="467966"/>
                  </a:lnTo>
                  <a:lnTo>
                    <a:pt x="54145" y="448257"/>
                  </a:lnTo>
                  <a:lnTo>
                    <a:pt x="74134" y="430787"/>
                  </a:lnTo>
                  <a:lnTo>
                    <a:pt x="28991" y="404073"/>
                  </a:lnTo>
                  <a:lnTo>
                    <a:pt x="3696" y="369192"/>
                  </a:lnTo>
                  <a:lnTo>
                    <a:pt x="0" y="330595"/>
                  </a:lnTo>
                  <a:lnTo>
                    <a:pt x="19651" y="292738"/>
                  </a:lnTo>
                  <a:lnTo>
                    <a:pt x="41304" y="273749"/>
                  </a:lnTo>
                  <a:lnTo>
                    <a:pt x="68673" y="258844"/>
                  </a:lnTo>
                  <a:lnTo>
                    <a:pt x="100518" y="248536"/>
                  </a:lnTo>
                  <a:lnTo>
                    <a:pt x="135602" y="243335"/>
                  </a:lnTo>
                  <a:lnTo>
                    <a:pt x="136872" y="241049"/>
                  </a:lnTo>
                  <a:close/>
                </a:path>
                <a:path w="1515745" h="732789">
                  <a:moveTo>
                    <a:pt x="164685" y="441455"/>
                  </a:moveTo>
                  <a:lnTo>
                    <a:pt x="141489" y="441439"/>
                  </a:lnTo>
                  <a:lnTo>
                    <a:pt x="118663" y="439137"/>
                  </a:lnTo>
                  <a:lnTo>
                    <a:pt x="96623" y="434597"/>
                  </a:lnTo>
                  <a:lnTo>
                    <a:pt x="75785" y="427866"/>
                  </a:lnTo>
                </a:path>
                <a:path w="1515745" h="732789">
                  <a:moveTo>
                    <a:pt x="243171" y="589410"/>
                  </a:moveTo>
                  <a:lnTo>
                    <a:pt x="233721" y="591672"/>
                  </a:lnTo>
                  <a:lnTo>
                    <a:pt x="224057" y="593505"/>
                  </a:lnTo>
                  <a:lnTo>
                    <a:pt x="214203" y="594910"/>
                  </a:lnTo>
                  <a:lnTo>
                    <a:pt x="204182" y="595887"/>
                  </a:lnTo>
                </a:path>
                <a:path w="1515745" h="732789">
                  <a:moveTo>
                    <a:pt x="578324" y="660530"/>
                  </a:moveTo>
                  <a:lnTo>
                    <a:pt x="571583" y="653459"/>
                  </a:lnTo>
                  <a:lnTo>
                    <a:pt x="565449" y="646163"/>
                  </a:lnTo>
                  <a:lnTo>
                    <a:pt x="559911" y="638652"/>
                  </a:lnTo>
                  <a:lnTo>
                    <a:pt x="554956" y="630939"/>
                  </a:lnTo>
                </a:path>
                <a:path w="1515745" h="732789">
                  <a:moveTo>
                    <a:pt x="1011775" y="586870"/>
                  </a:moveTo>
                  <a:lnTo>
                    <a:pt x="1010469" y="595109"/>
                  </a:lnTo>
                  <a:lnTo>
                    <a:pt x="1008473" y="603253"/>
                  </a:lnTo>
                  <a:lnTo>
                    <a:pt x="1005810" y="611301"/>
                  </a:lnTo>
                  <a:lnTo>
                    <a:pt x="1002504" y="619255"/>
                  </a:lnTo>
                </a:path>
                <a:path w="1515745" h="732789">
                  <a:moveTo>
                    <a:pt x="1197957" y="386718"/>
                  </a:moveTo>
                  <a:lnTo>
                    <a:pt x="1245550" y="407879"/>
                  </a:lnTo>
                  <a:lnTo>
                    <a:pt x="1281618" y="436375"/>
                  </a:lnTo>
                  <a:lnTo>
                    <a:pt x="1304399" y="470299"/>
                  </a:lnTo>
                  <a:lnTo>
                    <a:pt x="1312130" y="507749"/>
                  </a:lnTo>
                </a:path>
                <a:path w="1515745" h="732789">
                  <a:moveTo>
                    <a:pt x="1467070" y="257686"/>
                  </a:moveTo>
                  <a:lnTo>
                    <a:pt x="1457471" y="270451"/>
                  </a:lnTo>
                  <a:lnTo>
                    <a:pt x="1445718" y="282371"/>
                  </a:lnTo>
                  <a:lnTo>
                    <a:pt x="1431940" y="293315"/>
                  </a:lnTo>
                  <a:lnTo>
                    <a:pt x="1416270" y="303152"/>
                  </a:lnTo>
                </a:path>
                <a:path w="1515745" h="732789">
                  <a:moveTo>
                    <a:pt x="1345150" y="89284"/>
                  </a:moveTo>
                  <a:lnTo>
                    <a:pt x="1347182" y="96396"/>
                  </a:lnTo>
                  <a:lnTo>
                    <a:pt x="1348071" y="103508"/>
                  </a:lnTo>
                  <a:lnTo>
                    <a:pt x="1347817" y="110747"/>
                  </a:lnTo>
                </a:path>
                <a:path w="1515745" h="732789">
                  <a:moveTo>
                    <a:pt x="1020665" y="64265"/>
                  </a:moveTo>
                  <a:lnTo>
                    <a:pt x="1026019" y="56980"/>
                  </a:lnTo>
                  <a:lnTo>
                    <a:pt x="1032158" y="49993"/>
                  </a:lnTo>
                  <a:lnTo>
                    <a:pt x="1039060" y="43316"/>
                  </a:lnTo>
                  <a:lnTo>
                    <a:pt x="1046700" y="36960"/>
                  </a:lnTo>
                </a:path>
                <a:path w="1515745" h="732789">
                  <a:moveTo>
                    <a:pt x="777206" y="77346"/>
                  </a:moveTo>
                  <a:lnTo>
                    <a:pt x="779492" y="71226"/>
                  </a:lnTo>
                  <a:lnTo>
                    <a:pt x="782349" y="65249"/>
                  </a:lnTo>
                  <a:lnTo>
                    <a:pt x="785778" y="59415"/>
                  </a:lnTo>
                  <a:lnTo>
                    <a:pt x="789779" y="53724"/>
                  </a:lnTo>
                </a:path>
                <a:path w="1515745" h="732789">
                  <a:moveTo>
                    <a:pt x="491329" y="85347"/>
                  </a:moveTo>
                  <a:lnTo>
                    <a:pt x="503545" y="90347"/>
                  </a:lnTo>
                  <a:lnTo>
                    <a:pt x="515237" y="95824"/>
                  </a:lnTo>
                  <a:lnTo>
                    <a:pt x="526405" y="101777"/>
                  </a:lnTo>
                  <a:lnTo>
                    <a:pt x="537049" y="108207"/>
                  </a:lnTo>
                </a:path>
                <a:path w="1515745" h="732789">
                  <a:moveTo>
                    <a:pt x="144873" y="265179"/>
                  </a:moveTo>
                  <a:lnTo>
                    <a:pt x="142301" y="259229"/>
                  </a:lnTo>
                  <a:lnTo>
                    <a:pt x="140110" y="253209"/>
                  </a:lnTo>
                  <a:lnTo>
                    <a:pt x="138301" y="247141"/>
                  </a:lnTo>
                  <a:lnTo>
                    <a:pt x="136872" y="241049"/>
                  </a:lnTo>
                </a:path>
              </a:pathLst>
            </a:custGeom>
            <a:ln w="12700">
              <a:solidFill>
                <a:srgbClr val="2E528F"/>
              </a:solidFill>
            </a:ln>
          </p:spPr>
          <p:txBody>
            <a:bodyPr wrap="square" lIns="0" tIns="0" rIns="0" bIns="0" rtlCol="0"/>
            <a:lstStyle/>
            <a:p>
              <a:endParaRPr/>
            </a:p>
          </p:txBody>
        </p:sp>
      </p:grpSp>
      <p:sp>
        <p:nvSpPr>
          <p:cNvPr id="13" name="object 13"/>
          <p:cNvSpPr txBox="1"/>
          <p:nvPr/>
        </p:nvSpPr>
        <p:spPr>
          <a:xfrm>
            <a:off x="4053585" y="3059176"/>
            <a:ext cx="375285" cy="228600"/>
          </a:xfrm>
          <a:prstGeom prst="rect">
            <a:avLst/>
          </a:prstGeom>
        </p:spPr>
        <p:txBody>
          <a:bodyPr vert="horz" wrap="square" lIns="0" tIns="0" rIns="0" bIns="0" rtlCol="0">
            <a:spAutoFit/>
          </a:bodyPr>
          <a:lstStyle/>
          <a:p>
            <a:pPr>
              <a:lnSpc>
                <a:spcPts val="1710"/>
              </a:lnSpc>
            </a:pPr>
            <a:r>
              <a:rPr sz="1800" spc="-25" dirty="0">
                <a:solidFill>
                  <a:srgbClr val="FFFFFF"/>
                </a:solidFill>
                <a:latin typeface="Calibri"/>
                <a:cs typeface="Calibri"/>
              </a:rPr>
              <a:t>stall</a:t>
            </a:r>
            <a:endParaRPr sz="1800">
              <a:latin typeface="Calibri"/>
              <a:cs typeface="Calibri"/>
            </a:endParaRPr>
          </a:p>
        </p:txBody>
      </p:sp>
      <p:sp>
        <p:nvSpPr>
          <p:cNvPr id="14" name="object 14"/>
          <p:cNvSpPr txBox="1"/>
          <p:nvPr/>
        </p:nvSpPr>
        <p:spPr>
          <a:xfrm>
            <a:off x="1521967" y="3173729"/>
            <a:ext cx="16637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sub</a:t>
            </a:r>
            <a:r>
              <a:rPr sz="1800" spc="-30" dirty="0">
                <a:latin typeface="Courier New"/>
                <a:cs typeface="Courier New"/>
              </a:rPr>
              <a:t> </a:t>
            </a:r>
            <a:r>
              <a:rPr sz="1800" dirty="0">
                <a:latin typeface="Courier New"/>
                <a:cs typeface="Courier New"/>
              </a:rPr>
              <a:t>x6</a:t>
            </a:r>
            <a:r>
              <a:rPr sz="1800" spc="-20" dirty="0">
                <a:latin typeface="Courier New"/>
                <a:cs typeface="Courier New"/>
              </a:rPr>
              <a:t> </a:t>
            </a:r>
            <a:r>
              <a:rPr sz="1800" dirty="0">
                <a:latin typeface="Courier New"/>
                <a:cs typeface="Courier New"/>
              </a:rPr>
              <a:t>x5</a:t>
            </a:r>
            <a:r>
              <a:rPr sz="1800" spc="-25" dirty="0">
                <a:latin typeface="Courier New"/>
                <a:cs typeface="Courier New"/>
              </a:rPr>
              <a:t> x4</a:t>
            </a:r>
            <a:endParaRPr sz="1800">
              <a:latin typeface="Courier New"/>
              <a:cs typeface="Courier New"/>
            </a:endParaRPr>
          </a:p>
        </p:txBody>
      </p:sp>
      <p:sp>
        <p:nvSpPr>
          <p:cNvPr id="15" name="object 15"/>
          <p:cNvSpPr txBox="1">
            <a:spLocks noGrp="1"/>
          </p:cNvSpPr>
          <p:nvPr>
            <p:ph type="title"/>
          </p:nvPr>
        </p:nvSpPr>
        <p:spPr>
          <a:prstGeom prst="rect">
            <a:avLst/>
          </a:prstGeom>
        </p:spPr>
        <p:txBody>
          <a:bodyPr vert="horz" wrap="square" lIns="0" tIns="62357" rIns="0" bIns="0" rtlCol="0">
            <a:spAutoFit/>
          </a:bodyPr>
          <a:lstStyle/>
          <a:p>
            <a:pPr marL="12700">
              <a:lnSpc>
                <a:spcPct val="100000"/>
              </a:lnSpc>
              <a:spcBef>
                <a:spcPts val="105"/>
              </a:spcBef>
            </a:pPr>
            <a:r>
              <a:rPr dirty="0"/>
              <a:t>RISCV</a:t>
            </a:r>
            <a:r>
              <a:rPr spc="-85" dirty="0"/>
              <a:t> </a:t>
            </a:r>
            <a:r>
              <a:rPr dirty="0"/>
              <a:t>does</a:t>
            </a:r>
            <a:r>
              <a:rPr spc="-65" dirty="0"/>
              <a:t> </a:t>
            </a:r>
            <a:r>
              <a:rPr dirty="0"/>
              <a:t>not</a:t>
            </a:r>
            <a:r>
              <a:rPr spc="-65" dirty="0"/>
              <a:t> </a:t>
            </a:r>
            <a:r>
              <a:rPr spc="-10" dirty="0"/>
              <a:t>have/allow/require</a:t>
            </a:r>
            <a:r>
              <a:rPr spc="-65" dirty="0"/>
              <a:t> </a:t>
            </a:r>
            <a:r>
              <a:rPr dirty="0"/>
              <a:t>delay</a:t>
            </a:r>
            <a:r>
              <a:rPr spc="-65" dirty="0"/>
              <a:t> </a:t>
            </a:r>
            <a:r>
              <a:rPr spc="-10" dirty="0"/>
              <a:t>slots</a:t>
            </a:r>
          </a:p>
        </p:txBody>
      </p:sp>
      <p:grpSp>
        <p:nvGrpSpPr>
          <p:cNvPr id="16" name="object 16"/>
          <p:cNvGrpSpPr/>
          <p:nvPr/>
        </p:nvGrpSpPr>
        <p:grpSpPr>
          <a:xfrm>
            <a:off x="3352546" y="2532633"/>
            <a:ext cx="1771650" cy="1059815"/>
            <a:chOff x="3352546" y="2532633"/>
            <a:chExt cx="1771650" cy="1059815"/>
          </a:xfrm>
        </p:grpSpPr>
        <p:sp>
          <p:nvSpPr>
            <p:cNvPr id="17" name="object 17"/>
            <p:cNvSpPr/>
            <p:nvPr/>
          </p:nvSpPr>
          <p:spPr>
            <a:xfrm>
              <a:off x="3358896" y="2538983"/>
              <a:ext cx="1758950" cy="1047115"/>
            </a:xfrm>
            <a:custGeom>
              <a:avLst/>
              <a:gdLst/>
              <a:ahLst/>
              <a:cxnLst/>
              <a:rect l="l" t="t" r="r" b="b"/>
              <a:pathLst>
                <a:path w="1758950" h="1047114">
                  <a:moveTo>
                    <a:pt x="1758696" y="0"/>
                  </a:moveTo>
                  <a:lnTo>
                    <a:pt x="0" y="0"/>
                  </a:lnTo>
                  <a:lnTo>
                    <a:pt x="0" y="1046988"/>
                  </a:lnTo>
                  <a:lnTo>
                    <a:pt x="1758696" y="1046988"/>
                  </a:lnTo>
                  <a:lnTo>
                    <a:pt x="1758696" y="0"/>
                  </a:lnTo>
                  <a:close/>
                </a:path>
              </a:pathLst>
            </a:custGeom>
            <a:solidFill>
              <a:srgbClr val="4471C4">
                <a:alpha val="50195"/>
              </a:srgbClr>
            </a:solidFill>
          </p:spPr>
          <p:txBody>
            <a:bodyPr wrap="square" lIns="0" tIns="0" rIns="0" bIns="0" rtlCol="0"/>
            <a:lstStyle/>
            <a:p>
              <a:endParaRPr/>
            </a:p>
          </p:txBody>
        </p:sp>
        <p:sp>
          <p:nvSpPr>
            <p:cNvPr id="18" name="object 18"/>
            <p:cNvSpPr/>
            <p:nvPr/>
          </p:nvSpPr>
          <p:spPr>
            <a:xfrm>
              <a:off x="3358896" y="2538983"/>
              <a:ext cx="1758950" cy="1047115"/>
            </a:xfrm>
            <a:custGeom>
              <a:avLst/>
              <a:gdLst/>
              <a:ahLst/>
              <a:cxnLst/>
              <a:rect l="l" t="t" r="r" b="b"/>
              <a:pathLst>
                <a:path w="1758950" h="1047114">
                  <a:moveTo>
                    <a:pt x="0" y="1046988"/>
                  </a:moveTo>
                  <a:lnTo>
                    <a:pt x="1758696" y="1046988"/>
                  </a:lnTo>
                  <a:lnTo>
                    <a:pt x="1758696" y="0"/>
                  </a:lnTo>
                  <a:lnTo>
                    <a:pt x="0" y="0"/>
                  </a:lnTo>
                  <a:lnTo>
                    <a:pt x="0" y="1046988"/>
                  </a:lnTo>
                  <a:close/>
                </a:path>
              </a:pathLst>
            </a:custGeom>
            <a:ln w="12700">
              <a:solidFill>
                <a:srgbClr val="2E528F"/>
              </a:solidFill>
            </a:ln>
          </p:spPr>
          <p:txBody>
            <a:bodyPr wrap="square" lIns="0" tIns="0" rIns="0" bIns="0" rtlCol="0"/>
            <a:lstStyle/>
            <a:p>
              <a:endParaRPr/>
            </a:p>
          </p:txBody>
        </p:sp>
      </p:grpSp>
      <p:sp>
        <p:nvSpPr>
          <p:cNvPr id="19" name="object 19"/>
          <p:cNvSpPr txBox="1"/>
          <p:nvPr/>
        </p:nvSpPr>
        <p:spPr>
          <a:xfrm>
            <a:off x="3131947" y="2072132"/>
            <a:ext cx="224091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Branch</a:t>
            </a:r>
            <a:r>
              <a:rPr sz="2400" b="1" spc="-55" dirty="0">
                <a:latin typeface="Calibri"/>
                <a:cs typeface="Calibri"/>
              </a:rPr>
              <a:t> </a:t>
            </a:r>
            <a:r>
              <a:rPr sz="2400" b="1" dirty="0">
                <a:latin typeface="Calibri"/>
                <a:cs typeface="Calibri"/>
              </a:rPr>
              <a:t>Delay</a:t>
            </a:r>
            <a:r>
              <a:rPr sz="2400" b="1" spc="-55" dirty="0">
                <a:latin typeface="Calibri"/>
                <a:cs typeface="Calibri"/>
              </a:rPr>
              <a:t> </a:t>
            </a:r>
            <a:r>
              <a:rPr sz="2400" b="1" spc="-20" dirty="0">
                <a:latin typeface="Calibri"/>
                <a:cs typeface="Calibri"/>
              </a:rPr>
              <a:t>Slot</a:t>
            </a:r>
            <a:endParaRPr sz="2400">
              <a:latin typeface="Calibri"/>
              <a:cs typeface="Calibri"/>
            </a:endParaRPr>
          </a:p>
        </p:txBody>
      </p:sp>
      <p:sp>
        <p:nvSpPr>
          <p:cNvPr id="20" name="object 20"/>
          <p:cNvSpPr txBox="1"/>
          <p:nvPr/>
        </p:nvSpPr>
        <p:spPr>
          <a:xfrm>
            <a:off x="1718564" y="4859782"/>
            <a:ext cx="5563235" cy="1123315"/>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alibri"/>
                <a:cs typeface="Calibri"/>
              </a:rPr>
              <a:t>From</a:t>
            </a:r>
            <a:r>
              <a:rPr sz="1800" spc="-45" dirty="0">
                <a:latin typeface="Calibri"/>
                <a:cs typeface="Calibri"/>
              </a:rPr>
              <a:t> </a:t>
            </a:r>
            <a:r>
              <a:rPr sz="1800" dirty="0">
                <a:latin typeface="Calibri"/>
                <a:cs typeface="Calibri"/>
              </a:rPr>
              <a:t>the</a:t>
            </a:r>
            <a:r>
              <a:rPr sz="1800" spc="-35" dirty="0">
                <a:latin typeface="Calibri"/>
                <a:cs typeface="Calibri"/>
              </a:rPr>
              <a:t> </a:t>
            </a:r>
            <a:r>
              <a:rPr sz="1800" dirty="0">
                <a:latin typeface="Calibri"/>
                <a:cs typeface="Calibri"/>
              </a:rPr>
              <a:t>RISCV</a:t>
            </a:r>
            <a:r>
              <a:rPr sz="1800" spc="-20" dirty="0">
                <a:latin typeface="Calibri"/>
                <a:cs typeface="Calibri"/>
              </a:rPr>
              <a:t> </a:t>
            </a:r>
            <a:r>
              <a:rPr sz="1800" dirty="0">
                <a:latin typeface="Calibri"/>
                <a:cs typeface="Calibri"/>
              </a:rPr>
              <a:t>RV32I</a:t>
            </a:r>
            <a:r>
              <a:rPr sz="1800" spc="-35" dirty="0">
                <a:latin typeface="Calibri"/>
                <a:cs typeface="Calibri"/>
              </a:rPr>
              <a:t> </a:t>
            </a:r>
            <a:r>
              <a:rPr sz="1800" dirty="0">
                <a:latin typeface="Calibri"/>
                <a:cs typeface="Calibri"/>
              </a:rPr>
              <a:t>Spec:</a:t>
            </a:r>
            <a:r>
              <a:rPr sz="1800" spc="-10" dirty="0">
                <a:latin typeface="Calibri"/>
                <a:cs typeface="Calibri"/>
              </a:rPr>
              <a:t> </a:t>
            </a:r>
            <a:r>
              <a:rPr sz="1800" i="1" dirty="0">
                <a:latin typeface="Calibri"/>
                <a:cs typeface="Calibri"/>
              </a:rPr>
              <a:t>“Control</a:t>
            </a:r>
            <a:r>
              <a:rPr sz="1800" i="1" spc="-35" dirty="0">
                <a:latin typeface="Calibri"/>
                <a:cs typeface="Calibri"/>
              </a:rPr>
              <a:t> </a:t>
            </a:r>
            <a:r>
              <a:rPr sz="1800" i="1" dirty="0">
                <a:latin typeface="Calibri"/>
                <a:cs typeface="Calibri"/>
              </a:rPr>
              <a:t>transfer</a:t>
            </a:r>
            <a:r>
              <a:rPr sz="1800" i="1" spc="-35" dirty="0">
                <a:latin typeface="Calibri"/>
                <a:cs typeface="Calibri"/>
              </a:rPr>
              <a:t> </a:t>
            </a:r>
            <a:r>
              <a:rPr sz="1800" i="1" dirty="0">
                <a:latin typeface="Calibri"/>
                <a:cs typeface="Calibri"/>
              </a:rPr>
              <a:t>instructions </a:t>
            </a:r>
            <a:r>
              <a:rPr sz="1800" i="1" spc="-25" dirty="0">
                <a:latin typeface="Calibri"/>
                <a:cs typeface="Calibri"/>
              </a:rPr>
              <a:t>in </a:t>
            </a:r>
            <a:r>
              <a:rPr sz="1800" i="1" dirty="0">
                <a:latin typeface="Calibri"/>
                <a:cs typeface="Calibri"/>
              </a:rPr>
              <a:t>RV32I</a:t>
            </a:r>
            <a:r>
              <a:rPr sz="1800" i="1" spc="-35" dirty="0">
                <a:latin typeface="Calibri"/>
                <a:cs typeface="Calibri"/>
              </a:rPr>
              <a:t> </a:t>
            </a:r>
            <a:r>
              <a:rPr sz="1800" i="1" dirty="0">
                <a:latin typeface="Calibri"/>
                <a:cs typeface="Calibri"/>
              </a:rPr>
              <a:t>do</a:t>
            </a:r>
            <a:r>
              <a:rPr sz="1800" i="1" spc="-35" dirty="0">
                <a:latin typeface="Calibri"/>
                <a:cs typeface="Calibri"/>
              </a:rPr>
              <a:t> </a:t>
            </a:r>
            <a:r>
              <a:rPr sz="1800" i="1" dirty="0">
                <a:latin typeface="Calibri"/>
                <a:cs typeface="Calibri"/>
              </a:rPr>
              <a:t>not</a:t>
            </a:r>
            <a:r>
              <a:rPr sz="1800" i="1" spc="-25" dirty="0">
                <a:latin typeface="Calibri"/>
                <a:cs typeface="Calibri"/>
              </a:rPr>
              <a:t> </a:t>
            </a:r>
            <a:r>
              <a:rPr sz="1800" i="1" dirty="0">
                <a:latin typeface="Calibri"/>
                <a:cs typeface="Calibri"/>
              </a:rPr>
              <a:t>have</a:t>
            </a:r>
            <a:r>
              <a:rPr sz="1800" i="1" spc="-30" dirty="0">
                <a:latin typeface="Calibri"/>
                <a:cs typeface="Calibri"/>
              </a:rPr>
              <a:t> </a:t>
            </a:r>
            <a:r>
              <a:rPr sz="1800" i="1" dirty="0">
                <a:latin typeface="Calibri"/>
                <a:cs typeface="Calibri"/>
              </a:rPr>
              <a:t>architecturally visible</a:t>
            </a:r>
            <a:r>
              <a:rPr sz="1800" i="1" spc="-15" dirty="0">
                <a:latin typeface="Calibri"/>
                <a:cs typeface="Calibri"/>
              </a:rPr>
              <a:t> </a:t>
            </a:r>
            <a:r>
              <a:rPr sz="1800" i="1" dirty="0">
                <a:latin typeface="Calibri"/>
                <a:cs typeface="Calibri"/>
              </a:rPr>
              <a:t>delay</a:t>
            </a:r>
            <a:r>
              <a:rPr sz="1800" i="1" spc="-30" dirty="0">
                <a:latin typeface="Calibri"/>
                <a:cs typeface="Calibri"/>
              </a:rPr>
              <a:t> </a:t>
            </a:r>
            <a:r>
              <a:rPr sz="1800" i="1" spc="-10" dirty="0">
                <a:latin typeface="Calibri"/>
                <a:cs typeface="Calibri"/>
              </a:rPr>
              <a:t>slots.”</a:t>
            </a:r>
            <a:endParaRPr sz="1800" dirty="0">
              <a:latin typeface="Calibri"/>
              <a:cs typeface="Calibri"/>
            </a:endParaRPr>
          </a:p>
          <a:p>
            <a:pPr marL="299085" indent="-286385">
              <a:lnSpc>
                <a:spcPct val="100000"/>
              </a:lnSpc>
              <a:buFont typeface="Arial"/>
              <a:buChar char="•"/>
              <a:tabLst>
                <a:tab pos="299085" algn="l"/>
              </a:tabLst>
            </a:pPr>
            <a:r>
              <a:rPr sz="1800" i="1" dirty="0">
                <a:latin typeface="Calibri"/>
                <a:cs typeface="Calibri"/>
              </a:rPr>
              <a:t>What</a:t>
            </a:r>
            <a:r>
              <a:rPr sz="1800" i="1" spc="-15" dirty="0">
                <a:latin typeface="Calibri"/>
                <a:cs typeface="Calibri"/>
              </a:rPr>
              <a:t> </a:t>
            </a:r>
            <a:r>
              <a:rPr sz="1800" i="1" dirty="0">
                <a:latin typeface="Calibri"/>
                <a:cs typeface="Calibri"/>
              </a:rPr>
              <a:t>is</a:t>
            </a:r>
            <a:r>
              <a:rPr sz="1800" i="1" spc="-5" dirty="0">
                <a:latin typeface="Calibri"/>
                <a:cs typeface="Calibri"/>
              </a:rPr>
              <a:t> </a:t>
            </a:r>
            <a:r>
              <a:rPr sz="1800" i="1" spc="-10" dirty="0">
                <a:latin typeface="Calibri"/>
                <a:cs typeface="Calibri"/>
              </a:rPr>
              <a:t>“architecturally</a:t>
            </a:r>
            <a:r>
              <a:rPr sz="1800" i="1" spc="25" dirty="0">
                <a:latin typeface="Calibri"/>
                <a:cs typeface="Calibri"/>
              </a:rPr>
              <a:t> </a:t>
            </a:r>
            <a:r>
              <a:rPr sz="1800" i="1" spc="-10" dirty="0">
                <a:latin typeface="Calibri"/>
                <a:cs typeface="Calibri"/>
              </a:rPr>
              <a:t>visible”?</a:t>
            </a:r>
            <a:endParaRPr sz="1800" dirty="0">
              <a:latin typeface="Calibri"/>
              <a:cs typeface="Calibri"/>
            </a:endParaRPr>
          </a:p>
          <a:p>
            <a:pPr marL="299085" indent="-286385">
              <a:lnSpc>
                <a:spcPct val="100000"/>
              </a:lnSpc>
              <a:buFont typeface="Arial"/>
              <a:buChar char="•"/>
              <a:tabLst>
                <a:tab pos="299085" algn="l"/>
              </a:tabLst>
            </a:pPr>
            <a:r>
              <a:rPr sz="1800" i="1" dirty="0">
                <a:latin typeface="Calibri"/>
                <a:cs typeface="Calibri"/>
              </a:rPr>
              <a:t>Why</a:t>
            </a:r>
            <a:r>
              <a:rPr sz="1800" i="1" spc="-35" dirty="0">
                <a:latin typeface="Calibri"/>
                <a:cs typeface="Calibri"/>
              </a:rPr>
              <a:t> </a:t>
            </a:r>
            <a:r>
              <a:rPr sz="1800" i="1" dirty="0">
                <a:latin typeface="Calibri"/>
                <a:cs typeface="Calibri"/>
              </a:rPr>
              <a:t>do</a:t>
            </a:r>
            <a:r>
              <a:rPr sz="1800" i="1" spc="-20" dirty="0">
                <a:latin typeface="Calibri"/>
                <a:cs typeface="Calibri"/>
              </a:rPr>
              <a:t> </a:t>
            </a:r>
            <a:r>
              <a:rPr sz="1800" i="1" dirty="0">
                <a:latin typeface="Calibri"/>
                <a:cs typeface="Calibri"/>
              </a:rPr>
              <a:t>they</a:t>
            </a:r>
            <a:r>
              <a:rPr sz="1800" i="1" spc="-20" dirty="0">
                <a:latin typeface="Calibri"/>
                <a:cs typeface="Calibri"/>
              </a:rPr>
              <a:t> </a:t>
            </a:r>
            <a:r>
              <a:rPr sz="1800" i="1" dirty="0">
                <a:latin typeface="Calibri"/>
                <a:cs typeface="Calibri"/>
              </a:rPr>
              <a:t>ban</a:t>
            </a:r>
            <a:r>
              <a:rPr sz="1800" i="1" spc="-15" dirty="0">
                <a:latin typeface="Calibri"/>
                <a:cs typeface="Calibri"/>
              </a:rPr>
              <a:t> </a:t>
            </a:r>
            <a:r>
              <a:rPr sz="1800" i="1" dirty="0">
                <a:latin typeface="Calibri"/>
                <a:cs typeface="Calibri"/>
              </a:rPr>
              <a:t>delayed</a:t>
            </a:r>
            <a:r>
              <a:rPr sz="1800" i="1" spc="-20" dirty="0">
                <a:latin typeface="Calibri"/>
                <a:cs typeface="Calibri"/>
              </a:rPr>
              <a:t> </a:t>
            </a:r>
            <a:r>
              <a:rPr sz="1800" i="1" dirty="0">
                <a:latin typeface="Calibri"/>
                <a:cs typeface="Calibri"/>
              </a:rPr>
              <a:t>branches at</a:t>
            </a:r>
            <a:r>
              <a:rPr sz="1800" i="1" spc="-20" dirty="0">
                <a:latin typeface="Calibri"/>
                <a:cs typeface="Calibri"/>
              </a:rPr>
              <a:t> </a:t>
            </a:r>
            <a:r>
              <a:rPr sz="1800" i="1" dirty="0">
                <a:latin typeface="Calibri"/>
                <a:cs typeface="Calibri"/>
              </a:rPr>
              <a:t>the ISA</a:t>
            </a:r>
            <a:r>
              <a:rPr sz="1800" i="1" spc="-25" dirty="0">
                <a:latin typeface="Calibri"/>
                <a:cs typeface="Calibri"/>
              </a:rPr>
              <a:t> </a:t>
            </a:r>
            <a:r>
              <a:rPr sz="1800" i="1" spc="-10" dirty="0">
                <a:latin typeface="Calibri"/>
                <a:cs typeface="Calibri"/>
              </a:rPr>
              <a:t>level?</a:t>
            </a:r>
            <a:endParaRPr sz="1800" dirty="0">
              <a:latin typeface="Calibri"/>
              <a:cs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EFD72-EC45-6276-8A14-908C254E8F00}"/>
              </a:ext>
            </a:extLst>
          </p:cNvPr>
          <p:cNvSpPr>
            <a:spLocks noGrp="1"/>
          </p:cNvSpPr>
          <p:nvPr>
            <p:ph type="title"/>
          </p:nvPr>
        </p:nvSpPr>
        <p:spPr>
          <a:xfrm>
            <a:off x="239369" y="195529"/>
            <a:ext cx="11713260" cy="677108"/>
          </a:xfrm>
        </p:spPr>
        <p:txBody>
          <a:bodyPr/>
          <a:lstStyle/>
          <a:p>
            <a:r>
              <a:rPr lang="en-US" sz="4400" i="1" dirty="0">
                <a:latin typeface="Calibri"/>
                <a:cs typeface="Calibri"/>
              </a:rPr>
              <a:t>Why</a:t>
            </a:r>
            <a:r>
              <a:rPr lang="en-US" sz="4400" i="1" spc="-35" dirty="0">
                <a:latin typeface="Calibri"/>
                <a:cs typeface="Calibri"/>
              </a:rPr>
              <a:t> </a:t>
            </a:r>
            <a:r>
              <a:rPr lang="en-US" sz="4400" i="1" dirty="0">
                <a:latin typeface="Calibri"/>
                <a:cs typeface="Calibri"/>
              </a:rPr>
              <a:t>do</a:t>
            </a:r>
            <a:r>
              <a:rPr lang="en-US" sz="4400" i="1" spc="-20" dirty="0">
                <a:latin typeface="Calibri"/>
                <a:cs typeface="Calibri"/>
              </a:rPr>
              <a:t> </a:t>
            </a:r>
            <a:r>
              <a:rPr lang="en-US" sz="4400" i="1" dirty="0">
                <a:latin typeface="Calibri"/>
                <a:cs typeface="Calibri"/>
              </a:rPr>
              <a:t>they</a:t>
            </a:r>
            <a:r>
              <a:rPr lang="en-US" sz="4400" i="1" spc="-20" dirty="0">
                <a:latin typeface="Calibri"/>
                <a:cs typeface="Calibri"/>
              </a:rPr>
              <a:t> </a:t>
            </a:r>
            <a:r>
              <a:rPr lang="en-US" sz="4400" i="1" dirty="0">
                <a:latin typeface="Calibri"/>
                <a:cs typeface="Calibri"/>
              </a:rPr>
              <a:t>ban</a:t>
            </a:r>
            <a:r>
              <a:rPr lang="en-US" sz="4400" i="1" spc="-15" dirty="0">
                <a:latin typeface="Calibri"/>
                <a:cs typeface="Calibri"/>
              </a:rPr>
              <a:t> </a:t>
            </a:r>
            <a:r>
              <a:rPr lang="en-US" sz="4400" i="1" dirty="0">
                <a:latin typeface="Calibri"/>
                <a:cs typeface="Calibri"/>
              </a:rPr>
              <a:t>delayed</a:t>
            </a:r>
            <a:r>
              <a:rPr lang="en-US" sz="4400" i="1" spc="-20" dirty="0">
                <a:latin typeface="Calibri"/>
                <a:cs typeface="Calibri"/>
              </a:rPr>
              <a:t> </a:t>
            </a:r>
            <a:r>
              <a:rPr lang="en-US" sz="4400" i="1" dirty="0">
                <a:latin typeface="Calibri"/>
                <a:cs typeface="Calibri"/>
              </a:rPr>
              <a:t>branches at</a:t>
            </a:r>
            <a:r>
              <a:rPr lang="en-US" sz="4400" i="1" spc="-20" dirty="0">
                <a:latin typeface="Calibri"/>
                <a:cs typeface="Calibri"/>
              </a:rPr>
              <a:t> </a:t>
            </a:r>
            <a:r>
              <a:rPr lang="en-US" sz="4400" i="1" dirty="0">
                <a:latin typeface="Calibri"/>
                <a:cs typeface="Calibri"/>
              </a:rPr>
              <a:t>the ISA</a:t>
            </a:r>
            <a:r>
              <a:rPr lang="en-US" sz="4400" i="1" spc="-25" dirty="0">
                <a:latin typeface="Calibri"/>
                <a:cs typeface="Calibri"/>
              </a:rPr>
              <a:t> </a:t>
            </a:r>
            <a:r>
              <a:rPr lang="en-US" sz="4400" i="1" spc="-10" dirty="0">
                <a:latin typeface="Calibri"/>
                <a:cs typeface="Calibri"/>
              </a:rPr>
              <a:t>level?</a:t>
            </a:r>
            <a:endParaRPr lang="en-US" dirty="0"/>
          </a:p>
        </p:txBody>
      </p:sp>
      <p:sp>
        <p:nvSpPr>
          <p:cNvPr id="3" name="Text Placeholder 2">
            <a:extLst>
              <a:ext uri="{FF2B5EF4-FFF2-40B4-BE49-F238E27FC236}">
                <a16:creationId xmlns:a16="http://schemas.microsoft.com/office/drawing/2014/main" id="{1159B31B-36E2-9AA9-C3E8-1DA2B30D2093}"/>
              </a:ext>
            </a:extLst>
          </p:cNvPr>
          <p:cNvSpPr>
            <a:spLocks noGrp="1"/>
          </p:cNvSpPr>
          <p:nvPr>
            <p:ph type="body" idx="1"/>
          </p:nvPr>
        </p:nvSpPr>
        <p:spPr>
          <a:xfrm>
            <a:off x="838200" y="1142286"/>
            <a:ext cx="10347960" cy="4801314"/>
          </a:xfrm>
        </p:spPr>
        <p:txBody>
          <a:bodyPr/>
          <a:lstStyle/>
          <a:p>
            <a:r>
              <a:rPr lang="en-US" sz="2200" b="0" i="0" dirty="0">
                <a:solidFill>
                  <a:srgbClr val="212529"/>
                </a:solidFill>
                <a:effectLst/>
                <a:latin typeface="montserrat" panose="020F0502020204030204" pitchFamily="2" charset="0"/>
              </a:rPr>
              <a:t>“For their first microprocessor with a 5-stage pipeline, this indecision could have caused a one clock-cycle stall of the pipeline. MIPS-32 solved this problem by redefining branch to occur in the instruction after the next one. Thus, the following instruction is always executed. The job of the programmer or compiler writer was to put something useful into the delay slot. Alas, this “solution” didn’t help later MIPS-32 processors with many more pipeline stages (hence many more instructions fetched before the branch outcome is computed), but it made life harder for MIPS-32 programmers, compiler writers, and processor designers ever after, since incremental ISAs demand backwards compatibility (see Section 1.2). In addition, it makes the MIPS-32 code much harder to understand (see Figure 2.10 on page 29 ). While architects shouldn’t put features that help just one implementation at a point in time, they also shouldn’t put in features that hinder some implementations.”</a:t>
            </a:r>
            <a:endParaRPr lang="en-US" sz="2200" dirty="0"/>
          </a:p>
        </p:txBody>
      </p:sp>
      <p:sp>
        <p:nvSpPr>
          <p:cNvPr id="4" name="Rectangle 1">
            <a:extLst>
              <a:ext uri="{FF2B5EF4-FFF2-40B4-BE49-F238E27FC236}">
                <a16:creationId xmlns:a16="http://schemas.microsoft.com/office/drawing/2014/main" id="{D7E29EAA-9D0C-B0B3-F5DF-1DCA8E508070}"/>
              </a:ext>
            </a:extLst>
          </p:cNvPr>
          <p:cNvSpPr>
            <a:spLocks noChangeArrowheads="1"/>
          </p:cNvSpPr>
          <p:nvPr/>
        </p:nvSpPr>
        <p:spPr bwMode="auto">
          <a:xfrm>
            <a:off x="381000" y="6155558"/>
            <a:ext cx="11516294" cy="8309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212529"/>
                </a:solidFill>
                <a:effectLst/>
                <a:latin typeface="Montserrat" panose="00000500000000000000" pitchFamily="2" charset="0"/>
              </a:rPr>
              <a:t>The RISC-V Reader: An Open Architecture Atlas [Beta edition, 0.0.1] 099924910X, 9780999249109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12529"/>
                </a:solidFill>
                <a:effectLst/>
                <a:latin typeface="Montserrat" panose="00000500000000000000" pitchFamily="2" charset="0"/>
              </a:rPr>
              <a:t>https://dokumen.pub/the-risc-v-reader-an-open-architecture-atlas-beta-edition-001-099924910x-9780999249109.html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947066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a:spLocks noGrp="1"/>
          </p:cNvSpPr>
          <p:nvPr>
            <p:ph type="title"/>
          </p:nvPr>
        </p:nvSpPr>
        <p:spPr>
          <a:prstGeom prst="rect">
            <a:avLst/>
          </a:prstGeom>
        </p:spPr>
        <p:txBody>
          <a:bodyPr vert="horz" wrap="square" lIns="0" tIns="62357" rIns="0" bIns="0" rtlCol="0">
            <a:spAutoFit/>
          </a:bodyPr>
          <a:lstStyle/>
          <a:p>
            <a:pPr marL="12700">
              <a:lnSpc>
                <a:spcPct val="100000"/>
              </a:lnSpc>
              <a:spcBef>
                <a:spcPts val="105"/>
              </a:spcBef>
            </a:pPr>
            <a:r>
              <a:rPr dirty="0"/>
              <a:t>Branch</a:t>
            </a:r>
            <a:r>
              <a:rPr spc="-140" dirty="0"/>
              <a:t> </a:t>
            </a:r>
            <a:r>
              <a:rPr dirty="0"/>
              <a:t>Prediction</a:t>
            </a:r>
            <a:r>
              <a:rPr spc="-110" dirty="0"/>
              <a:t> </a:t>
            </a:r>
            <a:r>
              <a:rPr dirty="0"/>
              <a:t>to</a:t>
            </a:r>
            <a:r>
              <a:rPr spc="-114" dirty="0"/>
              <a:t> </a:t>
            </a:r>
            <a:r>
              <a:rPr dirty="0"/>
              <a:t>avoid</a:t>
            </a:r>
            <a:r>
              <a:rPr spc="-95" dirty="0"/>
              <a:t> </a:t>
            </a:r>
            <a:r>
              <a:rPr dirty="0"/>
              <a:t>control</a:t>
            </a:r>
            <a:r>
              <a:rPr spc="-110" dirty="0"/>
              <a:t> </a:t>
            </a:r>
            <a:r>
              <a:rPr spc="-10" dirty="0"/>
              <a:t>hazards</a:t>
            </a:r>
          </a:p>
        </p:txBody>
      </p:sp>
      <p:sp>
        <p:nvSpPr>
          <p:cNvPr id="10" name="object 10"/>
          <p:cNvSpPr txBox="1"/>
          <p:nvPr/>
        </p:nvSpPr>
        <p:spPr>
          <a:xfrm>
            <a:off x="1028801" y="3339846"/>
            <a:ext cx="23463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beq</a:t>
            </a:r>
            <a:r>
              <a:rPr sz="1800" spc="-35" dirty="0">
                <a:latin typeface="Courier New"/>
                <a:cs typeface="Courier New"/>
              </a:rPr>
              <a:t> </a:t>
            </a:r>
            <a:r>
              <a:rPr sz="1800" dirty="0">
                <a:latin typeface="Courier New"/>
                <a:cs typeface="Courier New"/>
              </a:rPr>
              <a:t>x16</a:t>
            </a:r>
            <a:r>
              <a:rPr sz="1800" spc="-30" dirty="0">
                <a:latin typeface="Courier New"/>
                <a:cs typeface="Courier New"/>
              </a:rPr>
              <a:t> </a:t>
            </a:r>
            <a:r>
              <a:rPr sz="1800" dirty="0">
                <a:latin typeface="Courier New"/>
                <a:cs typeface="Courier New"/>
              </a:rPr>
              <a:t>x12</a:t>
            </a:r>
            <a:r>
              <a:rPr sz="1800" spc="-30" dirty="0">
                <a:latin typeface="Courier New"/>
                <a:cs typeface="Courier New"/>
              </a:rPr>
              <a:t> </a:t>
            </a:r>
            <a:r>
              <a:rPr sz="1800" spc="-20" dirty="0">
                <a:latin typeface="Courier New"/>
                <a:cs typeface="Courier New"/>
              </a:rPr>
              <a:t>PC+12</a:t>
            </a:r>
            <a:endParaRPr sz="1800">
              <a:latin typeface="Courier New"/>
              <a:cs typeface="Courier New"/>
            </a:endParaRPr>
          </a:p>
        </p:txBody>
      </p:sp>
      <p:sp>
        <p:nvSpPr>
          <p:cNvPr id="11" name="object 11"/>
          <p:cNvSpPr txBox="1"/>
          <p:nvPr/>
        </p:nvSpPr>
        <p:spPr>
          <a:xfrm>
            <a:off x="1237589" y="2257805"/>
            <a:ext cx="4038600" cy="756920"/>
          </a:xfrm>
          <a:prstGeom prst="rect">
            <a:avLst/>
          </a:prstGeom>
        </p:spPr>
        <p:txBody>
          <a:bodyPr vert="horz" wrap="square" lIns="0" tIns="12700" rIns="0" bIns="0" rtlCol="0">
            <a:spAutoFit/>
          </a:bodyPr>
          <a:lstStyle/>
          <a:p>
            <a:pPr marL="12700" marR="5080">
              <a:lnSpc>
                <a:spcPct val="100000"/>
              </a:lnSpc>
              <a:spcBef>
                <a:spcPts val="100"/>
              </a:spcBef>
            </a:pPr>
            <a:r>
              <a:rPr sz="2400" b="1" dirty="0">
                <a:latin typeface="Calibri"/>
                <a:cs typeface="Calibri"/>
              </a:rPr>
              <a:t>Fetch</a:t>
            </a:r>
            <a:r>
              <a:rPr sz="2400" b="1" spc="-25" dirty="0">
                <a:latin typeface="Calibri"/>
                <a:cs typeface="Calibri"/>
              </a:rPr>
              <a:t> </a:t>
            </a:r>
            <a:r>
              <a:rPr sz="2400" b="1" dirty="0">
                <a:latin typeface="Calibri"/>
                <a:cs typeface="Calibri"/>
              </a:rPr>
              <a:t>the</a:t>
            </a:r>
            <a:r>
              <a:rPr sz="2400" b="1" spc="-25" dirty="0">
                <a:latin typeface="Calibri"/>
                <a:cs typeface="Calibri"/>
              </a:rPr>
              <a:t> </a:t>
            </a:r>
            <a:r>
              <a:rPr sz="2400" b="1" dirty="0">
                <a:latin typeface="Calibri"/>
                <a:cs typeface="Calibri"/>
              </a:rPr>
              <a:t>best</a:t>
            </a:r>
            <a:r>
              <a:rPr sz="2400" b="1" spc="-25" dirty="0">
                <a:latin typeface="Calibri"/>
                <a:cs typeface="Calibri"/>
              </a:rPr>
              <a:t> </a:t>
            </a:r>
            <a:r>
              <a:rPr sz="2400" b="1" dirty="0">
                <a:latin typeface="Calibri"/>
                <a:cs typeface="Calibri"/>
              </a:rPr>
              <a:t>guess</a:t>
            </a:r>
            <a:r>
              <a:rPr sz="2400" b="1" spc="-25" dirty="0">
                <a:latin typeface="Calibri"/>
                <a:cs typeface="Calibri"/>
              </a:rPr>
              <a:t> </a:t>
            </a:r>
            <a:r>
              <a:rPr sz="2400" b="1" dirty="0">
                <a:latin typeface="Calibri"/>
                <a:cs typeface="Calibri"/>
              </a:rPr>
              <a:t>if</a:t>
            </a:r>
            <a:r>
              <a:rPr sz="2400" b="1" spc="-30" dirty="0">
                <a:latin typeface="Calibri"/>
                <a:cs typeface="Calibri"/>
              </a:rPr>
              <a:t> </a:t>
            </a:r>
            <a:r>
              <a:rPr sz="2400" b="1" dirty="0">
                <a:latin typeface="Calibri"/>
                <a:cs typeface="Calibri"/>
              </a:rPr>
              <a:t>we</a:t>
            </a:r>
            <a:r>
              <a:rPr sz="2400" b="1" spc="-15" dirty="0">
                <a:latin typeface="Calibri"/>
                <a:cs typeface="Calibri"/>
              </a:rPr>
              <a:t> </a:t>
            </a:r>
            <a:r>
              <a:rPr sz="2400" b="1" spc="-20" dirty="0">
                <a:latin typeface="Calibri"/>
                <a:cs typeface="Calibri"/>
              </a:rPr>
              <a:t>know </a:t>
            </a:r>
            <a:r>
              <a:rPr sz="2400" b="1" dirty="0">
                <a:latin typeface="Calibri"/>
                <a:cs typeface="Calibri"/>
              </a:rPr>
              <a:t>which</a:t>
            </a:r>
            <a:r>
              <a:rPr sz="2400" b="1" spc="-30" dirty="0">
                <a:latin typeface="Calibri"/>
                <a:cs typeface="Calibri"/>
              </a:rPr>
              <a:t> </a:t>
            </a:r>
            <a:r>
              <a:rPr sz="2400" b="1" dirty="0">
                <a:latin typeface="Calibri"/>
                <a:cs typeface="Calibri"/>
              </a:rPr>
              <a:t>way</a:t>
            </a:r>
            <a:r>
              <a:rPr sz="2400" b="1" spc="-40" dirty="0">
                <a:latin typeface="Calibri"/>
                <a:cs typeface="Calibri"/>
              </a:rPr>
              <a:t> </a:t>
            </a:r>
            <a:r>
              <a:rPr sz="2400" b="1" dirty="0">
                <a:latin typeface="Calibri"/>
                <a:cs typeface="Calibri"/>
              </a:rPr>
              <a:t>is</a:t>
            </a:r>
            <a:r>
              <a:rPr sz="2400" b="1" spc="-25" dirty="0">
                <a:latin typeface="Calibri"/>
                <a:cs typeface="Calibri"/>
              </a:rPr>
              <a:t> </a:t>
            </a:r>
            <a:r>
              <a:rPr sz="2400" b="1" dirty="0">
                <a:latin typeface="Calibri"/>
                <a:cs typeface="Calibri"/>
              </a:rPr>
              <a:t>most</a:t>
            </a:r>
            <a:r>
              <a:rPr sz="2400" b="1" spc="-35" dirty="0">
                <a:latin typeface="Calibri"/>
                <a:cs typeface="Calibri"/>
              </a:rPr>
              <a:t> </a:t>
            </a:r>
            <a:r>
              <a:rPr sz="2400" b="1" spc="-10" dirty="0">
                <a:latin typeface="Calibri"/>
                <a:cs typeface="Calibri"/>
              </a:rPr>
              <a:t>likely</a:t>
            </a:r>
            <a:endParaRPr sz="2400">
              <a:latin typeface="Calibri"/>
              <a:cs typeface="Calibri"/>
            </a:endParaRPr>
          </a:p>
        </p:txBody>
      </p:sp>
      <p:graphicFrame>
        <p:nvGraphicFramePr>
          <p:cNvPr id="12" name="object 12"/>
          <p:cNvGraphicFramePr>
            <a:graphicFrameLocks noGrp="1"/>
          </p:cNvGraphicFramePr>
          <p:nvPr/>
        </p:nvGraphicFramePr>
        <p:xfrm>
          <a:off x="8622410" y="1708271"/>
          <a:ext cx="3175000" cy="1442085"/>
        </p:xfrm>
        <a:graphic>
          <a:graphicData uri="http://schemas.openxmlformats.org/drawingml/2006/table">
            <a:tbl>
              <a:tblPr firstRow="1" bandRow="1">
                <a:tableStyleId>{2D5ABB26-0587-4C30-8999-92F81FD0307C}</a:tableStyleId>
              </a:tblPr>
              <a:tblGrid>
                <a:gridCol w="671830">
                  <a:extLst>
                    <a:ext uri="{9D8B030D-6E8A-4147-A177-3AD203B41FA5}">
                      <a16:colId xmlns:a16="http://schemas.microsoft.com/office/drawing/2014/main" val="20000"/>
                    </a:ext>
                  </a:extLst>
                </a:gridCol>
                <a:gridCol w="647700">
                  <a:extLst>
                    <a:ext uri="{9D8B030D-6E8A-4147-A177-3AD203B41FA5}">
                      <a16:colId xmlns:a16="http://schemas.microsoft.com/office/drawing/2014/main" val="20001"/>
                    </a:ext>
                  </a:extLst>
                </a:gridCol>
                <a:gridCol w="1855470">
                  <a:extLst>
                    <a:ext uri="{9D8B030D-6E8A-4147-A177-3AD203B41FA5}">
                      <a16:colId xmlns:a16="http://schemas.microsoft.com/office/drawing/2014/main" val="20002"/>
                    </a:ext>
                  </a:extLst>
                </a:gridCol>
              </a:tblGrid>
              <a:tr h="355600">
                <a:tc>
                  <a:txBody>
                    <a:bodyPr/>
                    <a:lstStyle/>
                    <a:p>
                      <a:pPr marL="31750">
                        <a:lnSpc>
                          <a:spcPts val="2480"/>
                        </a:lnSpc>
                      </a:pPr>
                      <a:r>
                        <a:rPr sz="2400" spc="-25" dirty="0">
                          <a:latin typeface="Courier New"/>
                          <a:cs typeface="Courier New"/>
                        </a:rPr>
                        <a:t>beq</a:t>
                      </a:r>
                      <a:endParaRPr sz="2400">
                        <a:latin typeface="Courier New"/>
                        <a:cs typeface="Courier New"/>
                      </a:endParaRPr>
                    </a:p>
                  </a:txBody>
                  <a:tcPr marL="0" marR="0" marT="0" marB="0"/>
                </a:tc>
                <a:tc>
                  <a:txBody>
                    <a:bodyPr/>
                    <a:lstStyle/>
                    <a:p>
                      <a:pPr marL="90805">
                        <a:lnSpc>
                          <a:spcPts val="2480"/>
                        </a:lnSpc>
                      </a:pPr>
                      <a:r>
                        <a:rPr sz="2400" spc="-25" dirty="0">
                          <a:latin typeface="Courier New"/>
                          <a:cs typeface="Courier New"/>
                        </a:rPr>
                        <a:t>x16</a:t>
                      </a:r>
                      <a:endParaRPr sz="2400">
                        <a:latin typeface="Courier New"/>
                        <a:cs typeface="Courier New"/>
                      </a:endParaRPr>
                    </a:p>
                  </a:txBody>
                  <a:tcPr marL="0" marR="0" marT="0" marB="0"/>
                </a:tc>
                <a:tc>
                  <a:txBody>
                    <a:bodyPr/>
                    <a:lstStyle/>
                    <a:p>
                      <a:pPr marL="180975">
                        <a:lnSpc>
                          <a:spcPts val="2480"/>
                        </a:lnSpc>
                      </a:pPr>
                      <a:r>
                        <a:rPr sz="2400" dirty="0">
                          <a:latin typeface="Courier New"/>
                          <a:cs typeface="Courier New"/>
                        </a:rPr>
                        <a:t>x12</a:t>
                      </a:r>
                      <a:r>
                        <a:rPr sz="2400" spc="-10" dirty="0">
                          <a:latin typeface="Courier New"/>
                          <a:cs typeface="Courier New"/>
                        </a:rPr>
                        <a:t> PC+12</a:t>
                      </a:r>
                      <a:endParaRPr sz="2400">
                        <a:latin typeface="Courier New"/>
                        <a:cs typeface="Courier New"/>
                      </a:endParaRPr>
                    </a:p>
                  </a:txBody>
                  <a:tcPr marL="0" marR="0" marT="0" marB="0"/>
                </a:tc>
                <a:extLst>
                  <a:ext uri="{0D108BD9-81ED-4DB2-BD59-A6C34878D82A}">
                    <a16:rowId xmlns:a16="http://schemas.microsoft.com/office/drawing/2014/main" val="10000"/>
                  </a:ext>
                </a:extLst>
              </a:tr>
              <a:tr h="365760">
                <a:tc>
                  <a:txBody>
                    <a:bodyPr/>
                    <a:lstStyle/>
                    <a:p>
                      <a:pPr marL="31750">
                        <a:lnSpc>
                          <a:spcPts val="2560"/>
                        </a:lnSpc>
                      </a:pPr>
                      <a:r>
                        <a:rPr sz="2400" spc="-25" dirty="0">
                          <a:latin typeface="Courier New"/>
                          <a:cs typeface="Courier New"/>
                        </a:rPr>
                        <a:t>sub</a:t>
                      </a:r>
                      <a:endParaRPr sz="2400">
                        <a:latin typeface="Courier New"/>
                        <a:cs typeface="Courier New"/>
                      </a:endParaRPr>
                    </a:p>
                  </a:txBody>
                  <a:tcPr marL="0" marR="0" marT="0" marB="0"/>
                </a:tc>
                <a:tc>
                  <a:txBody>
                    <a:bodyPr/>
                    <a:lstStyle/>
                    <a:p>
                      <a:pPr marL="90805" marR="3175">
                        <a:lnSpc>
                          <a:spcPts val="2560"/>
                        </a:lnSpc>
                      </a:pPr>
                      <a:r>
                        <a:rPr sz="2400" spc="-25" dirty="0">
                          <a:latin typeface="Courier New"/>
                          <a:cs typeface="Courier New"/>
                        </a:rPr>
                        <a:t>x6</a:t>
                      </a:r>
                      <a:endParaRPr sz="2400">
                        <a:latin typeface="Courier New"/>
                        <a:cs typeface="Courier New"/>
                      </a:endParaRPr>
                    </a:p>
                  </a:txBody>
                  <a:tcPr marL="0" marR="0" marT="0" marB="0"/>
                </a:tc>
                <a:tc>
                  <a:txBody>
                    <a:bodyPr/>
                    <a:lstStyle/>
                    <a:p>
                      <a:pPr>
                        <a:lnSpc>
                          <a:spcPts val="2560"/>
                        </a:lnSpc>
                      </a:pPr>
                      <a:r>
                        <a:rPr sz="2400" dirty="0">
                          <a:latin typeface="Courier New"/>
                          <a:cs typeface="Courier New"/>
                        </a:rPr>
                        <a:t>x5</a:t>
                      </a:r>
                      <a:r>
                        <a:rPr sz="2400" spc="-20" dirty="0">
                          <a:latin typeface="Courier New"/>
                          <a:cs typeface="Courier New"/>
                        </a:rPr>
                        <a:t> </a:t>
                      </a:r>
                      <a:r>
                        <a:rPr sz="2400" spc="-25" dirty="0">
                          <a:latin typeface="Courier New"/>
                          <a:cs typeface="Courier New"/>
                        </a:rPr>
                        <a:t>x4</a:t>
                      </a:r>
                      <a:endParaRPr sz="2400">
                        <a:latin typeface="Courier New"/>
                        <a:cs typeface="Courier New"/>
                      </a:endParaRPr>
                    </a:p>
                  </a:txBody>
                  <a:tcPr marL="0" marR="0" marT="0" marB="0"/>
                </a:tc>
                <a:extLst>
                  <a:ext uri="{0D108BD9-81ED-4DB2-BD59-A6C34878D82A}">
                    <a16:rowId xmlns:a16="http://schemas.microsoft.com/office/drawing/2014/main" val="10001"/>
                  </a:ext>
                </a:extLst>
              </a:tr>
              <a:tr h="365125">
                <a:tc>
                  <a:txBody>
                    <a:bodyPr/>
                    <a:lstStyle/>
                    <a:p>
                      <a:pPr marL="31750">
                        <a:lnSpc>
                          <a:spcPts val="2560"/>
                        </a:lnSpc>
                      </a:pPr>
                      <a:r>
                        <a:rPr sz="2400" spc="-25" dirty="0">
                          <a:latin typeface="Courier New"/>
                          <a:cs typeface="Courier New"/>
                        </a:rPr>
                        <a:t>add</a:t>
                      </a:r>
                      <a:endParaRPr sz="2400">
                        <a:latin typeface="Courier New"/>
                        <a:cs typeface="Courier New"/>
                      </a:endParaRPr>
                    </a:p>
                  </a:txBody>
                  <a:tcPr marL="0" marR="0" marT="0" marB="0"/>
                </a:tc>
                <a:tc>
                  <a:txBody>
                    <a:bodyPr/>
                    <a:lstStyle/>
                    <a:p>
                      <a:pPr marL="90805">
                        <a:lnSpc>
                          <a:spcPts val="2560"/>
                        </a:lnSpc>
                      </a:pPr>
                      <a:r>
                        <a:rPr sz="2400" spc="-25" dirty="0">
                          <a:latin typeface="Courier New"/>
                          <a:cs typeface="Courier New"/>
                        </a:rPr>
                        <a:t>x12</a:t>
                      </a:r>
                      <a:endParaRPr sz="2400">
                        <a:latin typeface="Courier New"/>
                        <a:cs typeface="Courier New"/>
                      </a:endParaRPr>
                    </a:p>
                  </a:txBody>
                  <a:tcPr marL="0" marR="0" marT="0" marB="0"/>
                </a:tc>
                <a:tc>
                  <a:txBody>
                    <a:bodyPr/>
                    <a:lstStyle/>
                    <a:p>
                      <a:pPr marL="180975">
                        <a:lnSpc>
                          <a:spcPts val="2560"/>
                        </a:lnSpc>
                      </a:pPr>
                      <a:r>
                        <a:rPr sz="2400" dirty="0">
                          <a:latin typeface="Courier New"/>
                          <a:cs typeface="Courier New"/>
                        </a:rPr>
                        <a:t>x6</a:t>
                      </a:r>
                      <a:r>
                        <a:rPr sz="2400" spc="-10" dirty="0">
                          <a:latin typeface="Courier New"/>
                          <a:cs typeface="Courier New"/>
                        </a:rPr>
                        <a:t> </a:t>
                      </a:r>
                      <a:r>
                        <a:rPr sz="2400" spc="-25" dirty="0">
                          <a:latin typeface="Courier New"/>
                          <a:cs typeface="Courier New"/>
                        </a:rPr>
                        <a:t>x14</a:t>
                      </a:r>
                      <a:endParaRPr sz="2400">
                        <a:latin typeface="Courier New"/>
                        <a:cs typeface="Courier New"/>
                      </a:endParaRPr>
                    </a:p>
                  </a:txBody>
                  <a:tcPr marL="0" marR="0" marT="0" marB="0"/>
                </a:tc>
                <a:extLst>
                  <a:ext uri="{0D108BD9-81ED-4DB2-BD59-A6C34878D82A}">
                    <a16:rowId xmlns:a16="http://schemas.microsoft.com/office/drawing/2014/main" val="10002"/>
                  </a:ext>
                </a:extLst>
              </a:tr>
              <a:tr h="355600">
                <a:tc>
                  <a:txBody>
                    <a:bodyPr/>
                    <a:lstStyle/>
                    <a:p>
                      <a:pPr marL="31750">
                        <a:lnSpc>
                          <a:spcPts val="2560"/>
                        </a:lnSpc>
                      </a:pPr>
                      <a:r>
                        <a:rPr sz="2400" spc="-25" dirty="0">
                          <a:latin typeface="Courier New"/>
                          <a:cs typeface="Courier New"/>
                        </a:rPr>
                        <a:t>add</a:t>
                      </a:r>
                      <a:endParaRPr sz="2400">
                        <a:latin typeface="Courier New"/>
                        <a:cs typeface="Courier New"/>
                      </a:endParaRPr>
                    </a:p>
                  </a:txBody>
                  <a:tcPr marL="0" marR="0" marT="0" marB="0"/>
                </a:tc>
                <a:tc>
                  <a:txBody>
                    <a:bodyPr/>
                    <a:lstStyle/>
                    <a:p>
                      <a:pPr marL="91440">
                        <a:lnSpc>
                          <a:spcPts val="2560"/>
                        </a:lnSpc>
                      </a:pPr>
                      <a:r>
                        <a:rPr sz="2400" spc="-25" dirty="0">
                          <a:latin typeface="Courier New"/>
                          <a:cs typeface="Courier New"/>
                        </a:rPr>
                        <a:t>x12</a:t>
                      </a:r>
                      <a:endParaRPr sz="2400">
                        <a:latin typeface="Courier New"/>
                        <a:cs typeface="Courier New"/>
                      </a:endParaRPr>
                    </a:p>
                  </a:txBody>
                  <a:tcPr marL="0" marR="0" marT="0" marB="0"/>
                </a:tc>
                <a:tc>
                  <a:txBody>
                    <a:bodyPr/>
                    <a:lstStyle/>
                    <a:p>
                      <a:pPr marL="180975">
                        <a:lnSpc>
                          <a:spcPts val="2560"/>
                        </a:lnSpc>
                      </a:pPr>
                      <a:r>
                        <a:rPr sz="2400" dirty="0">
                          <a:latin typeface="Courier New"/>
                          <a:cs typeface="Courier New"/>
                        </a:rPr>
                        <a:t>x7</a:t>
                      </a:r>
                      <a:r>
                        <a:rPr sz="2400" spc="-5" dirty="0">
                          <a:latin typeface="Courier New"/>
                          <a:cs typeface="Courier New"/>
                        </a:rPr>
                        <a:t> </a:t>
                      </a:r>
                      <a:r>
                        <a:rPr sz="2400" spc="-25" dirty="0">
                          <a:latin typeface="Courier New"/>
                          <a:cs typeface="Courier New"/>
                        </a:rPr>
                        <a:t>x9</a:t>
                      </a:r>
                      <a:endParaRPr sz="2400">
                        <a:latin typeface="Courier New"/>
                        <a:cs typeface="Courier New"/>
                      </a:endParaRPr>
                    </a:p>
                  </a:txBody>
                  <a:tcPr marL="0" marR="0" marT="0" marB="0"/>
                </a:tc>
                <a:extLst>
                  <a:ext uri="{0D108BD9-81ED-4DB2-BD59-A6C34878D82A}">
                    <a16:rowId xmlns:a16="http://schemas.microsoft.com/office/drawing/2014/main" val="10003"/>
                  </a:ext>
                </a:extLst>
              </a:tr>
            </a:tbl>
          </a:graphicData>
        </a:graphic>
      </p:graphicFrame>
      <p:sp>
        <p:nvSpPr>
          <p:cNvPr id="13" name="object 13"/>
          <p:cNvSpPr/>
          <p:nvPr/>
        </p:nvSpPr>
        <p:spPr>
          <a:xfrm>
            <a:off x="5429123" y="2215641"/>
            <a:ext cx="3209925" cy="817244"/>
          </a:xfrm>
          <a:custGeom>
            <a:avLst/>
            <a:gdLst/>
            <a:ahLst/>
            <a:cxnLst/>
            <a:rect l="l" t="t" r="r" b="b"/>
            <a:pathLst>
              <a:path w="3209925" h="817244">
                <a:moveTo>
                  <a:pt x="3207080" y="785672"/>
                </a:moveTo>
                <a:lnTo>
                  <a:pt x="3138043" y="741426"/>
                </a:lnTo>
                <a:lnTo>
                  <a:pt x="3134703" y="772972"/>
                </a:lnTo>
                <a:lnTo>
                  <a:pt x="54063" y="443026"/>
                </a:lnTo>
                <a:lnTo>
                  <a:pt x="3058287" y="43967"/>
                </a:lnTo>
                <a:lnTo>
                  <a:pt x="3062478" y="75438"/>
                </a:lnTo>
                <a:lnTo>
                  <a:pt x="3129953" y="29718"/>
                </a:lnTo>
                <a:lnTo>
                  <a:pt x="3132963" y="27686"/>
                </a:lnTo>
                <a:lnTo>
                  <a:pt x="3052445" y="0"/>
                </a:lnTo>
                <a:lnTo>
                  <a:pt x="3056610" y="31394"/>
                </a:lnTo>
                <a:lnTo>
                  <a:pt x="0" y="437388"/>
                </a:lnTo>
                <a:lnTo>
                  <a:pt x="889" y="443712"/>
                </a:lnTo>
                <a:lnTo>
                  <a:pt x="254" y="450088"/>
                </a:lnTo>
                <a:lnTo>
                  <a:pt x="3133369" y="785672"/>
                </a:lnTo>
                <a:lnTo>
                  <a:pt x="3146171" y="785672"/>
                </a:lnTo>
                <a:lnTo>
                  <a:pt x="3207080" y="785672"/>
                </a:lnTo>
                <a:close/>
              </a:path>
              <a:path w="3209925" h="817244">
                <a:moveTo>
                  <a:pt x="3209798" y="787400"/>
                </a:moveTo>
                <a:lnTo>
                  <a:pt x="3209201" y="787019"/>
                </a:lnTo>
                <a:lnTo>
                  <a:pt x="3146044" y="787019"/>
                </a:lnTo>
                <a:lnTo>
                  <a:pt x="3133229" y="787019"/>
                </a:lnTo>
                <a:lnTo>
                  <a:pt x="3130042" y="817245"/>
                </a:lnTo>
                <a:lnTo>
                  <a:pt x="3209798" y="787400"/>
                </a:lnTo>
                <a:close/>
              </a:path>
            </a:pathLst>
          </a:custGeom>
          <a:solidFill>
            <a:srgbClr val="4471C4"/>
          </a:solidFill>
        </p:spPr>
        <p:txBody>
          <a:bodyPr wrap="square" lIns="0" tIns="0" rIns="0" bIns="0" rtlCol="0"/>
          <a:lstStyle/>
          <a:p>
            <a:endParaRPr/>
          </a:p>
        </p:txBody>
      </p:sp>
      <p:sp>
        <p:nvSpPr>
          <p:cNvPr id="14" name="object 14"/>
          <p:cNvSpPr txBox="1"/>
          <p:nvPr/>
        </p:nvSpPr>
        <p:spPr>
          <a:xfrm>
            <a:off x="6760209" y="2409901"/>
            <a:ext cx="167005"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a:t>
            </a:r>
            <a:endParaRPr sz="2400">
              <a:latin typeface="Calibri"/>
              <a:cs typeface="Calibri"/>
            </a:endParaRPr>
          </a:p>
        </p:txBody>
      </p:sp>
      <p:grpSp>
        <p:nvGrpSpPr>
          <p:cNvPr id="15" name="object 15"/>
          <p:cNvGrpSpPr/>
          <p:nvPr/>
        </p:nvGrpSpPr>
        <p:grpSpPr>
          <a:xfrm>
            <a:off x="6546395" y="1996439"/>
            <a:ext cx="1913255" cy="960755"/>
            <a:chOff x="6546395" y="1996439"/>
            <a:chExt cx="1913255" cy="960755"/>
          </a:xfrm>
        </p:grpSpPr>
        <p:pic>
          <p:nvPicPr>
            <p:cNvPr id="16" name="object 16"/>
            <p:cNvPicPr/>
            <p:nvPr/>
          </p:nvPicPr>
          <p:blipFill>
            <a:blip r:embed="rId2" cstate="print"/>
            <a:stretch>
              <a:fillRect/>
            </a:stretch>
          </p:blipFill>
          <p:spPr>
            <a:xfrm>
              <a:off x="6546395" y="1996439"/>
              <a:ext cx="1844113" cy="306197"/>
            </a:xfrm>
            <a:prstGeom prst="rect">
              <a:avLst/>
            </a:prstGeom>
          </p:spPr>
        </p:pic>
        <p:pic>
          <p:nvPicPr>
            <p:cNvPr id="17" name="object 17"/>
            <p:cNvPicPr/>
            <p:nvPr/>
          </p:nvPicPr>
          <p:blipFill>
            <a:blip r:embed="rId3" cstate="print"/>
            <a:stretch>
              <a:fillRect/>
            </a:stretch>
          </p:blipFill>
          <p:spPr>
            <a:xfrm>
              <a:off x="7161148" y="2553763"/>
              <a:ext cx="1298321" cy="402923"/>
            </a:xfrm>
            <a:prstGeom prst="rect">
              <a:avLst/>
            </a:prstGeom>
          </p:spPr>
        </p:pic>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a:spLocks noGrp="1"/>
          </p:cNvSpPr>
          <p:nvPr>
            <p:ph type="title"/>
          </p:nvPr>
        </p:nvSpPr>
        <p:spPr>
          <a:prstGeom prst="rect">
            <a:avLst/>
          </a:prstGeom>
        </p:spPr>
        <p:txBody>
          <a:bodyPr vert="horz" wrap="square" lIns="0" tIns="62357" rIns="0" bIns="0" rtlCol="0">
            <a:spAutoFit/>
          </a:bodyPr>
          <a:lstStyle/>
          <a:p>
            <a:pPr marL="12700">
              <a:lnSpc>
                <a:spcPct val="100000"/>
              </a:lnSpc>
              <a:spcBef>
                <a:spcPts val="105"/>
              </a:spcBef>
            </a:pPr>
            <a:r>
              <a:rPr dirty="0"/>
              <a:t>Branch</a:t>
            </a:r>
            <a:r>
              <a:rPr spc="-140" dirty="0"/>
              <a:t> </a:t>
            </a:r>
            <a:r>
              <a:rPr dirty="0"/>
              <a:t>Prediction</a:t>
            </a:r>
            <a:r>
              <a:rPr spc="-110" dirty="0"/>
              <a:t> </a:t>
            </a:r>
            <a:r>
              <a:rPr dirty="0"/>
              <a:t>to</a:t>
            </a:r>
            <a:r>
              <a:rPr spc="-114" dirty="0"/>
              <a:t> </a:t>
            </a:r>
            <a:r>
              <a:rPr dirty="0"/>
              <a:t>avoid</a:t>
            </a:r>
            <a:r>
              <a:rPr spc="-95" dirty="0"/>
              <a:t> </a:t>
            </a:r>
            <a:r>
              <a:rPr dirty="0"/>
              <a:t>control</a:t>
            </a:r>
            <a:r>
              <a:rPr spc="-110" dirty="0"/>
              <a:t> </a:t>
            </a:r>
            <a:r>
              <a:rPr spc="-10" dirty="0"/>
              <a:t>hazards</a:t>
            </a:r>
          </a:p>
        </p:txBody>
      </p:sp>
      <p:sp>
        <p:nvSpPr>
          <p:cNvPr id="10" name="object 10"/>
          <p:cNvSpPr txBox="1"/>
          <p:nvPr/>
        </p:nvSpPr>
        <p:spPr>
          <a:xfrm>
            <a:off x="1028801" y="3339846"/>
            <a:ext cx="23463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beq</a:t>
            </a:r>
            <a:r>
              <a:rPr sz="1800" spc="-35" dirty="0">
                <a:latin typeface="Courier New"/>
                <a:cs typeface="Courier New"/>
              </a:rPr>
              <a:t> </a:t>
            </a:r>
            <a:r>
              <a:rPr sz="1800" dirty="0">
                <a:latin typeface="Courier New"/>
                <a:cs typeface="Courier New"/>
              </a:rPr>
              <a:t>x16</a:t>
            </a:r>
            <a:r>
              <a:rPr sz="1800" spc="-30" dirty="0">
                <a:latin typeface="Courier New"/>
                <a:cs typeface="Courier New"/>
              </a:rPr>
              <a:t> </a:t>
            </a:r>
            <a:r>
              <a:rPr sz="1800" dirty="0">
                <a:latin typeface="Courier New"/>
                <a:cs typeface="Courier New"/>
              </a:rPr>
              <a:t>x12</a:t>
            </a:r>
            <a:r>
              <a:rPr sz="1800" spc="-30" dirty="0">
                <a:latin typeface="Courier New"/>
                <a:cs typeface="Courier New"/>
              </a:rPr>
              <a:t> </a:t>
            </a:r>
            <a:r>
              <a:rPr sz="1800" spc="-20" dirty="0">
                <a:latin typeface="Courier New"/>
                <a:cs typeface="Courier New"/>
              </a:rPr>
              <a:t>PC+12</a:t>
            </a:r>
            <a:endParaRPr sz="1800">
              <a:latin typeface="Courier New"/>
              <a:cs typeface="Courier New"/>
            </a:endParaRPr>
          </a:p>
        </p:txBody>
      </p:sp>
      <p:sp>
        <p:nvSpPr>
          <p:cNvPr id="11" name="object 11"/>
          <p:cNvSpPr txBox="1"/>
          <p:nvPr/>
        </p:nvSpPr>
        <p:spPr>
          <a:xfrm>
            <a:off x="1237589" y="2257805"/>
            <a:ext cx="4038600" cy="756920"/>
          </a:xfrm>
          <a:prstGeom prst="rect">
            <a:avLst/>
          </a:prstGeom>
        </p:spPr>
        <p:txBody>
          <a:bodyPr vert="horz" wrap="square" lIns="0" tIns="12700" rIns="0" bIns="0" rtlCol="0">
            <a:spAutoFit/>
          </a:bodyPr>
          <a:lstStyle/>
          <a:p>
            <a:pPr marL="12700" marR="5080">
              <a:lnSpc>
                <a:spcPct val="100000"/>
              </a:lnSpc>
              <a:spcBef>
                <a:spcPts val="100"/>
              </a:spcBef>
            </a:pPr>
            <a:r>
              <a:rPr sz="2400" b="1" dirty="0">
                <a:latin typeface="Calibri"/>
                <a:cs typeface="Calibri"/>
              </a:rPr>
              <a:t>Fetch</a:t>
            </a:r>
            <a:r>
              <a:rPr sz="2400" b="1" spc="-25" dirty="0">
                <a:latin typeface="Calibri"/>
                <a:cs typeface="Calibri"/>
              </a:rPr>
              <a:t> </a:t>
            </a:r>
            <a:r>
              <a:rPr sz="2400" b="1" dirty="0">
                <a:latin typeface="Calibri"/>
                <a:cs typeface="Calibri"/>
              </a:rPr>
              <a:t>the</a:t>
            </a:r>
            <a:r>
              <a:rPr sz="2400" b="1" spc="-25" dirty="0">
                <a:latin typeface="Calibri"/>
                <a:cs typeface="Calibri"/>
              </a:rPr>
              <a:t> </a:t>
            </a:r>
            <a:r>
              <a:rPr sz="2400" b="1" dirty="0">
                <a:latin typeface="Calibri"/>
                <a:cs typeface="Calibri"/>
              </a:rPr>
              <a:t>best</a:t>
            </a:r>
            <a:r>
              <a:rPr sz="2400" b="1" spc="-25" dirty="0">
                <a:latin typeface="Calibri"/>
                <a:cs typeface="Calibri"/>
              </a:rPr>
              <a:t> </a:t>
            </a:r>
            <a:r>
              <a:rPr sz="2400" b="1" dirty="0">
                <a:latin typeface="Calibri"/>
                <a:cs typeface="Calibri"/>
              </a:rPr>
              <a:t>guess</a:t>
            </a:r>
            <a:r>
              <a:rPr sz="2400" b="1" spc="-25" dirty="0">
                <a:latin typeface="Calibri"/>
                <a:cs typeface="Calibri"/>
              </a:rPr>
              <a:t> </a:t>
            </a:r>
            <a:r>
              <a:rPr sz="2400" b="1" dirty="0">
                <a:latin typeface="Calibri"/>
                <a:cs typeface="Calibri"/>
              </a:rPr>
              <a:t>if</a:t>
            </a:r>
            <a:r>
              <a:rPr sz="2400" b="1" spc="-30" dirty="0">
                <a:latin typeface="Calibri"/>
                <a:cs typeface="Calibri"/>
              </a:rPr>
              <a:t> </a:t>
            </a:r>
            <a:r>
              <a:rPr sz="2400" b="1" dirty="0">
                <a:latin typeface="Calibri"/>
                <a:cs typeface="Calibri"/>
              </a:rPr>
              <a:t>we</a:t>
            </a:r>
            <a:r>
              <a:rPr sz="2400" b="1" spc="-15" dirty="0">
                <a:latin typeface="Calibri"/>
                <a:cs typeface="Calibri"/>
              </a:rPr>
              <a:t> </a:t>
            </a:r>
            <a:r>
              <a:rPr sz="2400" b="1" spc="-20" dirty="0">
                <a:latin typeface="Calibri"/>
                <a:cs typeface="Calibri"/>
              </a:rPr>
              <a:t>know </a:t>
            </a:r>
            <a:r>
              <a:rPr sz="2400" b="1" dirty="0">
                <a:latin typeface="Calibri"/>
                <a:cs typeface="Calibri"/>
              </a:rPr>
              <a:t>which</a:t>
            </a:r>
            <a:r>
              <a:rPr sz="2400" b="1" spc="-30" dirty="0">
                <a:latin typeface="Calibri"/>
                <a:cs typeface="Calibri"/>
              </a:rPr>
              <a:t> </a:t>
            </a:r>
            <a:r>
              <a:rPr sz="2400" b="1" dirty="0">
                <a:latin typeface="Calibri"/>
                <a:cs typeface="Calibri"/>
              </a:rPr>
              <a:t>way</a:t>
            </a:r>
            <a:r>
              <a:rPr sz="2400" b="1" spc="-40" dirty="0">
                <a:latin typeface="Calibri"/>
                <a:cs typeface="Calibri"/>
              </a:rPr>
              <a:t> </a:t>
            </a:r>
            <a:r>
              <a:rPr sz="2400" b="1" dirty="0">
                <a:latin typeface="Calibri"/>
                <a:cs typeface="Calibri"/>
              </a:rPr>
              <a:t>is</a:t>
            </a:r>
            <a:r>
              <a:rPr sz="2400" b="1" spc="-25" dirty="0">
                <a:latin typeface="Calibri"/>
                <a:cs typeface="Calibri"/>
              </a:rPr>
              <a:t> </a:t>
            </a:r>
            <a:r>
              <a:rPr sz="2400" b="1" dirty="0">
                <a:latin typeface="Calibri"/>
                <a:cs typeface="Calibri"/>
              </a:rPr>
              <a:t>most</a:t>
            </a:r>
            <a:r>
              <a:rPr sz="2400" b="1" spc="-35" dirty="0">
                <a:latin typeface="Calibri"/>
                <a:cs typeface="Calibri"/>
              </a:rPr>
              <a:t> </a:t>
            </a:r>
            <a:r>
              <a:rPr sz="2400" b="1" spc="-10" dirty="0">
                <a:latin typeface="Calibri"/>
                <a:cs typeface="Calibri"/>
              </a:rPr>
              <a:t>likely</a:t>
            </a:r>
            <a:endParaRPr sz="2400">
              <a:latin typeface="Calibri"/>
              <a:cs typeface="Calibri"/>
            </a:endParaRPr>
          </a:p>
        </p:txBody>
      </p:sp>
      <p:graphicFrame>
        <p:nvGraphicFramePr>
          <p:cNvPr id="12" name="object 12"/>
          <p:cNvGraphicFramePr>
            <a:graphicFrameLocks noGrp="1"/>
          </p:cNvGraphicFramePr>
          <p:nvPr/>
        </p:nvGraphicFramePr>
        <p:xfrm>
          <a:off x="8622410" y="1708271"/>
          <a:ext cx="3175000" cy="1442085"/>
        </p:xfrm>
        <a:graphic>
          <a:graphicData uri="http://schemas.openxmlformats.org/drawingml/2006/table">
            <a:tbl>
              <a:tblPr firstRow="1" bandRow="1">
                <a:tableStyleId>{2D5ABB26-0587-4C30-8999-92F81FD0307C}</a:tableStyleId>
              </a:tblPr>
              <a:tblGrid>
                <a:gridCol w="671830">
                  <a:extLst>
                    <a:ext uri="{9D8B030D-6E8A-4147-A177-3AD203B41FA5}">
                      <a16:colId xmlns:a16="http://schemas.microsoft.com/office/drawing/2014/main" val="20000"/>
                    </a:ext>
                  </a:extLst>
                </a:gridCol>
                <a:gridCol w="647700">
                  <a:extLst>
                    <a:ext uri="{9D8B030D-6E8A-4147-A177-3AD203B41FA5}">
                      <a16:colId xmlns:a16="http://schemas.microsoft.com/office/drawing/2014/main" val="20001"/>
                    </a:ext>
                  </a:extLst>
                </a:gridCol>
                <a:gridCol w="1855470">
                  <a:extLst>
                    <a:ext uri="{9D8B030D-6E8A-4147-A177-3AD203B41FA5}">
                      <a16:colId xmlns:a16="http://schemas.microsoft.com/office/drawing/2014/main" val="20002"/>
                    </a:ext>
                  </a:extLst>
                </a:gridCol>
              </a:tblGrid>
              <a:tr h="355600">
                <a:tc>
                  <a:txBody>
                    <a:bodyPr/>
                    <a:lstStyle/>
                    <a:p>
                      <a:pPr marL="31750">
                        <a:lnSpc>
                          <a:spcPts val="2480"/>
                        </a:lnSpc>
                      </a:pPr>
                      <a:r>
                        <a:rPr sz="2400" spc="-25" dirty="0">
                          <a:latin typeface="Courier New"/>
                          <a:cs typeface="Courier New"/>
                        </a:rPr>
                        <a:t>beq</a:t>
                      </a:r>
                      <a:endParaRPr sz="2400">
                        <a:latin typeface="Courier New"/>
                        <a:cs typeface="Courier New"/>
                      </a:endParaRPr>
                    </a:p>
                  </a:txBody>
                  <a:tcPr marL="0" marR="0" marT="0" marB="0"/>
                </a:tc>
                <a:tc>
                  <a:txBody>
                    <a:bodyPr/>
                    <a:lstStyle/>
                    <a:p>
                      <a:pPr marL="90805">
                        <a:lnSpc>
                          <a:spcPts val="2480"/>
                        </a:lnSpc>
                      </a:pPr>
                      <a:r>
                        <a:rPr sz="2400" spc="-25" dirty="0">
                          <a:latin typeface="Courier New"/>
                          <a:cs typeface="Courier New"/>
                        </a:rPr>
                        <a:t>x16</a:t>
                      </a:r>
                      <a:endParaRPr sz="2400">
                        <a:latin typeface="Courier New"/>
                        <a:cs typeface="Courier New"/>
                      </a:endParaRPr>
                    </a:p>
                  </a:txBody>
                  <a:tcPr marL="0" marR="0" marT="0" marB="0"/>
                </a:tc>
                <a:tc>
                  <a:txBody>
                    <a:bodyPr/>
                    <a:lstStyle/>
                    <a:p>
                      <a:pPr marL="180975">
                        <a:lnSpc>
                          <a:spcPts val="2480"/>
                        </a:lnSpc>
                      </a:pPr>
                      <a:r>
                        <a:rPr sz="2400" dirty="0">
                          <a:latin typeface="Courier New"/>
                          <a:cs typeface="Courier New"/>
                        </a:rPr>
                        <a:t>x12</a:t>
                      </a:r>
                      <a:r>
                        <a:rPr sz="2400" spc="-10" dirty="0">
                          <a:latin typeface="Courier New"/>
                          <a:cs typeface="Courier New"/>
                        </a:rPr>
                        <a:t> PC+12</a:t>
                      </a:r>
                      <a:endParaRPr sz="2400">
                        <a:latin typeface="Courier New"/>
                        <a:cs typeface="Courier New"/>
                      </a:endParaRPr>
                    </a:p>
                  </a:txBody>
                  <a:tcPr marL="0" marR="0" marT="0" marB="0"/>
                </a:tc>
                <a:extLst>
                  <a:ext uri="{0D108BD9-81ED-4DB2-BD59-A6C34878D82A}">
                    <a16:rowId xmlns:a16="http://schemas.microsoft.com/office/drawing/2014/main" val="10000"/>
                  </a:ext>
                </a:extLst>
              </a:tr>
              <a:tr h="365760">
                <a:tc>
                  <a:txBody>
                    <a:bodyPr/>
                    <a:lstStyle/>
                    <a:p>
                      <a:pPr marL="31750">
                        <a:lnSpc>
                          <a:spcPts val="2560"/>
                        </a:lnSpc>
                      </a:pPr>
                      <a:r>
                        <a:rPr sz="2400" spc="-25" dirty="0">
                          <a:latin typeface="Courier New"/>
                          <a:cs typeface="Courier New"/>
                        </a:rPr>
                        <a:t>sub</a:t>
                      </a:r>
                      <a:endParaRPr sz="2400">
                        <a:latin typeface="Courier New"/>
                        <a:cs typeface="Courier New"/>
                      </a:endParaRPr>
                    </a:p>
                  </a:txBody>
                  <a:tcPr marL="0" marR="0" marT="0" marB="0"/>
                </a:tc>
                <a:tc>
                  <a:txBody>
                    <a:bodyPr/>
                    <a:lstStyle/>
                    <a:p>
                      <a:pPr marL="90805" marR="3175">
                        <a:lnSpc>
                          <a:spcPts val="2560"/>
                        </a:lnSpc>
                      </a:pPr>
                      <a:r>
                        <a:rPr sz="2400" spc="-25" dirty="0">
                          <a:latin typeface="Courier New"/>
                          <a:cs typeface="Courier New"/>
                        </a:rPr>
                        <a:t>x6</a:t>
                      </a:r>
                      <a:endParaRPr sz="2400">
                        <a:latin typeface="Courier New"/>
                        <a:cs typeface="Courier New"/>
                      </a:endParaRPr>
                    </a:p>
                  </a:txBody>
                  <a:tcPr marL="0" marR="0" marT="0" marB="0"/>
                </a:tc>
                <a:tc>
                  <a:txBody>
                    <a:bodyPr/>
                    <a:lstStyle/>
                    <a:p>
                      <a:pPr>
                        <a:lnSpc>
                          <a:spcPts val="2560"/>
                        </a:lnSpc>
                      </a:pPr>
                      <a:r>
                        <a:rPr sz="2400" dirty="0">
                          <a:latin typeface="Courier New"/>
                          <a:cs typeface="Courier New"/>
                        </a:rPr>
                        <a:t>x5</a:t>
                      </a:r>
                      <a:r>
                        <a:rPr sz="2400" spc="-20" dirty="0">
                          <a:latin typeface="Courier New"/>
                          <a:cs typeface="Courier New"/>
                        </a:rPr>
                        <a:t> </a:t>
                      </a:r>
                      <a:r>
                        <a:rPr sz="2400" spc="-25" dirty="0">
                          <a:latin typeface="Courier New"/>
                          <a:cs typeface="Courier New"/>
                        </a:rPr>
                        <a:t>x4</a:t>
                      </a:r>
                      <a:endParaRPr sz="2400">
                        <a:latin typeface="Courier New"/>
                        <a:cs typeface="Courier New"/>
                      </a:endParaRPr>
                    </a:p>
                  </a:txBody>
                  <a:tcPr marL="0" marR="0" marT="0" marB="0"/>
                </a:tc>
                <a:extLst>
                  <a:ext uri="{0D108BD9-81ED-4DB2-BD59-A6C34878D82A}">
                    <a16:rowId xmlns:a16="http://schemas.microsoft.com/office/drawing/2014/main" val="10001"/>
                  </a:ext>
                </a:extLst>
              </a:tr>
              <a:tr h="365125">
                <a:tc>
                  <a:txBody>
                    <a:bodyPr/>
                    <a:lstStyle/>
                    <a:p>
                      <a:pPr marL="31750">
                        <a:lnSpc>
                          <a:spcPts val="2560"/>
                        </a:lnSpc>
                      </a:pPr>
                      <a:r>
                        <a:rPr sz="2400" spc="-25" dirty="0">
                          <a:latin typeface="Courier New"/>
                          <a:cs typeface="Courier New"/>
                        </a:rPr>
                        <a:t>add</a:t>
                      </a:r>
                      <a:endParaRPr sz="2400">
                        <a:latin typeface="Courier New"/>
                        <a:cs typeface="Courier New"/>
                      </a:endParaRPr>
                    </a:p>
                  </a:txBody>
                  <a:tcPr marL="0" marR="0" marT="0" marB="0"/>
                </a:tc>
                <a:tc>
                  <a:txBody>
                    <a:bodyPr/>
                    <a:lstStyle/>
                    <a:p>
                      <a:pPr marL="90805">
                        <a:lnSpc>
                          <a:spcPts val="2560"/>
                        </a:lnSpc>
                      </a:pPr>
                      <a:r>
                        <a:rPr sz="2400" spc="-25" dirty="0">
                          <a:latin typeface="Courier New"/>
                          <a:cs typeface="Courier New"/>
                        </a:rPr>
                        <a:t>x12</a:t>
                      </a:r>
                      <a:endParaRPr sz="2400">
                        <a:latin typeface="Courier New"/>
                        <a:cs typeface="Courier New"/>
                      </a:endParaRPr>
                    </a:p>
                  </a:txBody>
                  <a:tcPr marL="0" marR="0" marT="0" marB="0"/>
                </a:tc>
                <a:tc>
                  <a:txBody>
                    <a:bodyPr/>
                    <a:lstStyle/>
                    <a:p>
                      <a:pPr marL="180975">
                        <a:lnSpc>
                          <a:spcPts val="2560"/>
                        </a:lnSpc>
                      </a:pPr>
                      <a:r>
                        <a:rPr sz="2400" dirty="0">
                          <a:latin typeface="Courier New"/>
                          <a:cs typeface="Courier New"/>
                        </a:rPr>
                        <a:t>x6</a:t>
                      </a:r>
                      <a:r>
                        <a:rPr sz="2400" spc="-10" dirty="0">
                          <a:latin typeface="Courier New"/>
                          <a:cs typeface="Courier New"/>
                        </a:rPr>
                        <a:t> </a:t>
                      </a:r>
                      <a:r>
                        <a:rPr sz="2400" spc="-25" dirty="0">
                          <a:latin typeface="Courier New"/>
                          <a:cs typeface="Courier New"/>
                        </a:rPr>
                        <a:t>x14</a:t>
                      </a:r>
                      <a:endParaRPr sz="2400">
                        <a:latin typeface="Courier New"/>
                        <a:cs typeface="Courier New"/>
                      </a:endParaRPr>
                    </a:p>
                  </a:txBody>
                  <a:tcPr marL="0" marR="0" marT="0" marB="0"/>
                </a:tc>
                <a:extLst>
                  <a:ext uri="{0D108BD9-81ED-4DB2-BD59-A6C34878D82A}">
                    <a16:rowId xmlns:a16="http://schemas.microsoft.com/office/drawing/2014/main" val="10002"/>
                  </a:ext>
                </a:extLst>
              </a:tr>
              <a:tr h="355600">
                <a:tc>
                  <a:txBody>
                    <a:bodyPr/>
                    <a:lstStyle/>
                    <a:p>
                      <a:pPr marL="31750">
                        <a:lnSpc>
                          <a:spcPts val="2560"/>
                        </a:lnSpc>
                      </a:pPr>
                      <a:r>
                        <a:rPr sz="2400" spc="-25" dirty="0">
                          <a:latin typeface="Courier New"/>
                          <a:cs typeface="Courier New"/>
                        </a:rPr>
                        <a:t>add</a:t>
                      </a:r>
                      <a:endParaRPr sz="2400">
                        <a:latin typeface="Courier New"/>
                        <a:cs typeface="Courier New"/>
                      </a:endParaRPr>
                    </a:p>
                  </a:txBody>
                  <a:tcPr marL="0" marR="0" marT="0" marB="0"/>
                </a:tc>
                <a:tc>
                  <a:txBody>
                    <a:bodyPr/>
                    <a:lstStyle/>
                    <a:p>
                      <a:pPr marL="91440">
                        <a:lnSpc>
                          <a:spcPts val="2560"/>
                        </a:lnSpc>
                      </a:pPr>
                      <a:r>
                        <a:rPr sz="2400" spc="-25" dirty="0">
                          <a:latin typeface="Courier New"/>
                          <a:cs typeface="Courier New"/>
                        </a:rPr>
                        <a:t>x12</a:t>
                      </a:r>
                      <a:endParaRPr sz="2400">
                        <a:latin typeface="Courier New"/>
                        <a:cs typeface="Courier New"/>
                      </a:endParaRPr>
                    </a:p>
                  </a:txBody>
                  <a:tcPr marL="0" marR="0" marT="0" marB="0"/>
                </a:tc>
                <a:tc>
                  <a:txBody>
                    <a:bodyPr/>
                    <a:lstStyle/>
                    <a:p>
                      <a:pPr marL="180975">
                        <a:lnSpc>
                          <a:spcPts val="2560"/>
                        </a:lnSpc>
                      </a:pPr>
                      <a:r>
                        <a:rPr sz="2400" dirty="0">
                          <a:latin typeface="Courier New"/>
                          <a:cs typeface="Courier New"/>
                        </a:rPr>
                        <a:t>x7</a:t>
                      </a:r>
                      <a:r>
                        <a:rPr sz="2400" spc="-5" dirty="0">
                          <a:latin typeface="Courier New"/>
                          <a:cs typeface="Courier New"/>
                        </a:rPr>
                        <a:t> </a:t>
                      </a:r>
                      <a:r>
                        <a:rPr sz="2400" spc="-25" dirty="0">
                          <a:latin typeface="Courier New"/>
                          <a:cs typeface="Courier New"/>
                        </a:rPr>
                        <a:t>x9</a:t>
                      </a:r>
                      <a:endParaRPr sz="2400">
                        <a:latin typeface="Courier New"/>
                        <a:cs typeface="Courier New"/>
                      </a:endParaRPr>
                    </a:p>
                  </a:txBody>
                  <a:tcPr marL="0" marR="0" marT="0" marB="0"/>
                </a:tc>
                <a:extLst>
                  <a:ext uri="{0D108BD9-81ED-4DB2-BD59-A6C34878D82A}">
                    <a16:rowId xmlns:a16="http://schemas.microsoft.com/office/drawing/2014/main" val="10003"/>
                  </a:ext>
                </a:extLst>
              </a:tr>
            </a:tbl>
          </a:graphicData>
        </a:graphic>
      </p:graphicFrame>
      <p:sp>
        <p:nvSpPr>
          <p:cNvPr id="13" name="object 13"/>
          <p:cNvSpPr/>
          <p:nvPr/>
        </p:nvSpPr>
        <p:spPr>
          <a:xfrm>
            <a:off x="5429123" y="2215641"/>
            <a:ext cx="3209925" cy="817244"/>
          </a:xfrm>
          <a:custGeom>
            <a:avLst/>
            <a:gdLst/>
            <a:ahLst/>
            <a:cxnLst/>
            <a:rect l="l" t="t" r="r" b="b"/>
            <a:pathLst>
              <a:path w="3209925" h="817244">
                <a:moveTo>
                  <a:pt x="3207080" y="785672"/>
                </a:moveTo>
                <a:lnTo>
                  <a:pt x="3138043" y="741426"/>
                </a:lnTo>
                <a:lnTo>
                  <a:pt x="3134703" y="772972"/>
                </a:lnTo>
                <a:lnTo>
                  <a:pt x="54063" y="443026"/>
                </a:lnTo>
                <a:lnTo>
                  <a:pt x="3058287" y="43967"/>
                </a:lnTo>
                <a:lnTo>
                  <a:pt x="3062478" y="75438"/>
                </a:lnTo>
                <a:lnTo>
                  <a:pt x="3129953" y="29718"/>
                </a:lnTo>
                <a:lnTo>
                  <a:pt x="3132963" y="27686"/>
                </a:lnTo>
                <a:lnTo>
                  <a:pt x="3052445" y="0"/>
                </a:lnTo>
                <a:lnTo>
                  <a:pt x="3056610" y="31394"/>
                </a:lnTo>
                <a:lnTo>
                  <a:pt x="0" y="437388"/>
                </a:lnTo>
                <a:lnTo>
                  <a:pt x="889" y="443712"/>
                </a:lnTo>
                <a:lnTo>
                  <a:pt x="254" y="450088"/>
                </a:lnTo>
                <a:lnTo>
                  <a:pt x="3133369" y="785672"/>
                </a:lnTo>
                <a:lnTo>
                  <a:pt x="3146171" y="785672"/>
                </a:lnTo>
                <a:lnTo>
                  <a:pt x="3207080" y="785672"/>
                </a:lnTo>
                <a:close/>
              </a:path>
              <a:path w="3209925" h="817244">
                <a:moveTo>
                  <a:pt x="3209798" y="787400"/>
                </a:moveTo>
                <a:lnTo>
                  <a:pt x="3209201" y="787019"/>
                </a:lnTo>
                <a:lnTo>
                  <a:pt x="3146044" y="787019"/>
                </a:lnTo>
                <a:lnTo>
                  <a:pt x="3133229" y="787019"/>
                </a:lnTo>
                <a:lnTo>
                  <a:pt x="3130042" y="817245"/>
                </a:lnTo>
                <a:lnTo>
                  <a:pt x="3209798" y="787400"/>
                </a:lnTo>
                <a:close/>
              </a:path>
            </a:pathLst>
          </a:custGeom>
          <a:solidFill>
            <a:srgbClr val="4471C4"/>
          </a:solidFill>
        </p:spPr>
        <p:txBody>
          <a:bodyPr wrap="square" lIns="0" tIns="0" rIns="0" bIns="0" rtlCol="0"/>
          <a:lstStyle/>
          <a:p>
            <a:endParaRPr/>
          </a:p>
        </p:txBody>
      </p:sp>
      <p:sp>
        <p:nvSpPr>
          <p:cNvPr id="14" name="object 14"/>
          <p:cNvSpPr txBox="1"/>
          <p:nvPr/>
        </p:nvSpPr>
        <p:spPr>
          <a:xfrm>
            <a:off x="6760209" y="2409901"/>
            <a:ext cx="167005"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a:t>
            </a:r>
            <a:endParaRPr sz="2400">
              <a:latin typeface="Calibri"/>
              <a:cs typeface="Calibri"/>
            </a:endParaRPr>
          </a:p>
        </p:txBody>
      </p:sp>
      <p:grpSp>
        <p:nvGrpSpPr>
          <p:cNvPr id="15" name="object 15"/>
          <p:cNvGrpSpPr/>
          <p:nvPr/>
        </p:nvGrpSpPr>
        <p:grpSpPr>
          <a:xfrm>
            <a:off x="6546395" y="1996439"/>
            <a:ext cx="1913255" cy="960755"/>
            <a:chOff x="6546395" y="1996439"/>
            <a:chExt cx="1913255" cy="960755"/>
          </a:xfrm>
        </p:grpSpPr>
        <p:pic>
          <p:nvPicPr>
            <p:cNvPr id="16" name="object 16"/>
            <p:cNvPicPr/>
            <p:nvPr/>
          </p:nvPicPr>
          <p:blipFill>
            <a:blip r:embed="rId2" cstate="print"/>
            <a:stretch>
              <a:fillRect/>
            </a:stretch>
          </p:blipFill>
          <p:spPr>
            <a:xfrm>
              <a:off x="6546395" y="1996439"/>
              <a:ext cx="1844113" cy="306197"/>
            </a:xfrm>
            <a:prstGeom prst="rect">
              <a:avLst/>
            </a:prstGeom>
          </p:spPr>
        </p:pic>
        <p:pic>
          <p:nvPicPr>
            <p:cNvPr id="17" name="object 17"/>
            <p:cNvPicPr/>
            <p:nvPr/>
          </p:nvPicPr>
          <p:blipFill>
            <a:blip r:embed="rId3" cstate="print"/>
            <a:stretch>
              <a:fillRect/>
            </a:stretch>
          </p:blipFill>
          <p:spPr>
            <a:xfrm>
              <a:off x="7161148" y="2553763"/>
              <a:ext cx="1298321" cy="402923"/>
            </a:xfrm>
            <a:prstGeom prst="rect">
              <a:avLst/>
            </a:prstGeom>
          </p:spPr>
        </p:pic>
      </p:grpSp>
      <p:sp>
        <p:nvSpPr>
          <p:cNvPr id="18" name="object 18"/>
          <p:cNvSpPr txBox="1"/>
          <p:nvPr/>
        </p:nvSpPr>
        <p:spPr>
          <a:xfrm>
            <a:off x="3098419" y="5066157"/>
            <a:ext cx="4272280" cy="757555"/>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How</a:t>
            </a:r>
            <a:r>
              <a:rPr sz="2400" b="1" spc="-25" dirty="0">
                <a:latin typeface="Calibri"/>
                <a:cs typeface="Calibri"/>
              </a:rPr>
              <a:t> </a:t>
            </a:r>
            <a:r>
              <a:rPr sz="2400" b="1" dirty="0">
                <a:latin typeface="Calibri"/>
                <a:cs typeface="Calibri"/>
              </a:rPr>
              <a:t>to</a:t>
            </a:r>
            <a:r>
              <a:rPr sz="2400" b="1" spc="-10" dirty="0">
                <a:latin typeface="Calibri"/>
                <a:cs typeface="Calibri"/>
              </a:rPr>
              <a:t> </a:t>
            </a:r>
            <a:r>
              <a:rPr sz="2400" b="1" dirty="0">
                <a:latin typeface="Calibri"/>
                <a:cs typeface="Calibri"/>
              </a:rPr>
              <a:t>guess</a:t>
            </a:r>
            <a:r>
              <a:rPr sz="2400" b="1" spc="-10" dirty="0">
                <a:latin typeface="Calibri"/>
                <a:cs typeface="Calibri"/>
              </a:rPr>
              <a:t> </a:t>
            </a:r>
            <a:r>
              <a:rPr sz="2400" b="1" dirty="0">
                <a:latin typeface="Calibri"/>
                <a:cs typeface="Calibri"/>
              </a:rPr>
              <a:t>about</a:t>
            </a:r>
            <a:r>
              <a:rPr sz="2400" b="1" spc="-20" dirty="0">
                <a:latin typeface="Calibri"/>
                <a:cs typeface="Calibri"/>
              </a:rPr>
              <a:t> </a:t>
            </a:r>
            <a:r>
              <a:rPr sz="2400" b="1" dirty="0">
                <a:latin typeface="Calibri"/>
                <a:cs typeface="Calibri"/>
              </a:rPr>
              <a:t>which</a:t>
            </a:r>
            <a:r>
              <a:rPr sz="2400" b="1" spc="-5" dirty="0">
                <a:latin typeface="Calibri"/>
                <a:cs typeface="Calibri"/>
              </a:rPr>
              <a:t> </a:t>
            </a:r>
            <a:r>
              <a:rPr sz="2400" b="1" spc="-25" dirty="0">
                <a:latin typeface="Calibri"/>
                <a:cs typeface="Calibri"/>
              </a:rPr>
              <a:t>way</a:t>
            </a:r>
            <a:endParaRPr sz="2400">
              <a:latin typeface="Calibri"/>
              <a:cs typeface="Calibri"/>
            </a:endParaRPr>
          </a:p>
          <a:p>
            <a:pPr marL="12700">
              <a:lnSpc>
                <a:spcPct val="100000"/>
              </a:lnSpc>
            </a:pPr>
            <a:r>
              <a:rPr sz="2400" b="1" dirty="0">
                <a:latin typeface="Calibri"/>
                <a:cs typeface="Calibri"/>
              </a:rPr>
              <a:t>a</a:t>
            </a:r>
            <a:r>
              <a:rPr sz="2400" b="1" spc="-45" dirty="0">
                <a:latin typeface="Calibri"/>
                <a:cs typeface="Calibri"/>
              </a:rPr>
              <a:t> </a:t>
            </a:r>
            <a:r>
              <a:rPr sz="2400" b="1" dirty="0">
                <a:latin typeface="Calibri"/>
                <a:cs typeface="Calibri"/>
              </a:rPr>
              <a:t>branch</a:t>
            </a:r>
            <a:r>
              <a:rPr sz="2400" b="1" spc="-55" dirty="0">
                <a:latin typeface="Calibri"/>
                <a:cs typeface="Calibri"/>
              </a:rPr>
              <a:t> </a:t>
            </a:r>
            <a:r>
              <a:rPr sz="2400" b="1" dirty="0">
                <a:latin typeface="Calibri"/>
                <a:cs typeface="Calibri"/>
              </a:rPr>
              <a:t>is</a:t>
            </a:r>
            <a:r>
              <a:rPr sz="2400" b="1" spc="-30" dirty="0">
                <a:latin typeface="Calibri"/>
                <a:cs typeface="Calibri"/>
              </a:rPr>
              <a:t> </a:t>
            </a:r>
            <a:r>
              <a:rPr sz="2400" b="1" dirty="0">
                <a:latin typeface="Calibri"/>
                <a:cs typeface="Calibri"/>
              </a:rPr>
              <a:t>most</a:t>
            </a:r>
            <a:r>
              <a:rPr sz="2400" b="1" spc="-55" dirty="0">
                <a:latin typeface="Calibri"/>
                <a:cs typeface="Calibri"/>
              </a:rPr>
              <a:t> </a:t>
            </a:r>
            <a:r>
              <a:rPr sz="2400" b="1" dirty="0">
                <a:latin typeface="Calibri"/>
                <a:cs typeface="Calibri"/>
              </a:rPr>
              <a:t>likely</a:t>
            </a:r>
            <a:r>
              <a:rPr sz="2400" b="1" spc="-45" dirty="0">
                <a:latin typeface="Calibri"/>
                <a:cs typeface="Calibri"/>
              </a:rPr>
              <a:t> </a:t>
            </a:r>
            <a:r>
              <a:rPr sz="2400" b="1" dirty="0">
                <a:latin typeface="Calibri"/>
                <a:cs typeface="Calibri"/>
              </a:rPr>
              <a:t>to</a:t>
            </a:r>
            <a:r>
              <a:rPr sz="2400" b="1" spc="-30" dirty="0">
                <a:latin typeface="Calibri"/>
                <a:cs typeface="Calibri"/>
              </a:rPr>
              <a:t> </a:t>
            </a:r>
            <a:r>
              <a:rPr sz="2400" b="1" spc="-10" dirty="0">
                <a:latin typeface="Calibri"/>
                <a:cs typeface="Calibri"/>
              </a:rPr>
              <a:t>resolve?</a:t>
            </a:r>
            <a:endParaRPr sz="2400">
              <a:latin typeface="Calibri"/>
              <a:cs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There</a:t>
            </a:r>
            <a:r>
              <a:rPr spc="-70" dirty="0"/>
              <a:t> </a:t>
            </a:r>
            <a:r>
              <a:rPr dirty="0"/>
              <a:t>is</a:t>
            </a:r>
            <a:r>
              <a:rPr spc="-55" dirty="0"/>
              <a:t> </a:t>
            </a:r>
            <a:r>
              <a:rPr dirty="0"/>
              <a:t>“typical”</a:t>
            </a:r>
            <a:r>
              <a:rPr spc="-55" dirty="0"/>
              <a:t> </a:t>
            </a:r>
            <a:r>
              <a:rPr dirty="0"/>
              <a:t>branch</a:t>
            </a:r>
            <a:r>
              <a:rPr spc="-65" dirty="0"/>
              <a:t> </a:t>
            </a:r>
            <a:r>
              <a:rPr spc="-10" dirty="0"/>
              <a:t>behavior</a:t>
            </a:r>
          </a:p>
        </p:txBody>
      </p:sp>
      <p:sp>
        <p:nvSpPr>
          <p:cNvPr id="3" name="object 3"/>
          <p:cNvSpPr txBox="1"/>
          <p:nvPr/>
        </p:nvSpPr>
        <p:spPr>
          <a:xfrm>
            <a:off x="1473200" y="2786888"/>
            <a:ext cx="3128645" cy="1489075"/>
          </a:xfrm>
          <a:prstGeom prst="rect">
            <a:avLst/>
          </a:prstGeom>
        </p:spPr>
        <p:txBody>
          <a:bodyPr vert="horz" wrap="square" lIns="0" tIns="12700" rIns="0" bIns="0" rtlCol="0">
            <a:spAutoFit/>
          </a:bodyPr>
          <a:lstStyle/>
          <a:p>
            <a:pPr marL="12700" marR="5080">
              <a:lnSpc>
                <a:spcPct val="100000"/>
              </a:lnSpc>
              <a:spcBef>
                <a:spcPts val="100"/>
              </a:spcBef>
            </a:pPr>
            <a:r>
              <a:rPr sz="2400" dirty="0">
                <a:latin typeface="Courier New"/>
                <a:cs typeface="Courier New"/>
              </a:rPr>
              <a:t>beq</a:t>
            </a:r>
            <a:r>
              <a:rPr sz="2400" spc="-15" dirty="0">
                <a:latin typeface="Courier New"/>
                <a:cs typeface="Courier New"/>
              </a:rPr>
              <a:t> </a:t>
            </a:r>
            <a:r>
              <a:rPr sz="2400" dirty="0">
                <a:latin typeface="Courier New"/>
                <a:cs typeface="Courier New"/>
              </a:rPr>
              <a:t>x16</a:t>
            </a:r>
            <a:r>
              <a:rPr sz="2400" spc="-35" dirty="0">
                <a:latin typeface="Courier New"/>
                <a:cs typeface="Courier New"/>
              </a:rPr>
              <a:t> </a:t>
            </a:r>
            <a:r>
              <a:rPr sz="2400" dirty="0">
                <a:latin typeface="Courier New"/>
                <a:cs typeface="Courier New"/>
              </a:rPr>
              <a:t>x12</a:t>
            </a:r>
            <a:r>
              <a:rPr sz="2400" spc="-15" dirty="0">
                <a:latin typeface="Courier New"/>
                <a:cs typeface="Courier New"/>
              </a:rPr>
              <a:t> </a:t>
            </a:r>
            <a:r>
              <a:rPr sz="2400" spc="-20" dirty="0">
                <a:latin typeface="Courier New"/>
                <a:cs typeface="Courier New"/>
              </a:rPr>
              <a:t>PC+12 </a:t>
            </a:r>
            <a:r>
              <a:rPr sz="2400" dirty="0">
                <a:latin typeface="Courier New"/>
                <a:cs typeface="Courier New"/>
              </a:rPr>
              <a:t>sub</a:t>
            </a:r>
            <a:r>
              <a:rPr sz="2400" spc="-15" dirty="0">
                <a:latin typeface="Courier New"/>
                <a:cs typeface="Courier New"/>
              </a:rPr>
              <a:t> </a:t>
            </a:r>
            <a:r>
              <a:rPr sz="2400" dirty="0">
                <a:latin typeface="Courier New"/>
                <a:cs typeface="Courier New"/>
              </a:rPr>
              <a:t>x6</a:t>
            </a:r>
            <a:r>
              <a:rPr sz="2400" spc="-25" dirty="0">
                <a:latin typeface="Courier New"/>
                <a:cs typeface="Courier New"/>
              </a:rPr>
              <a:t> </a:t>
            </a:r>
            <a:r>
              <a:rPr sz="2400" dirty="0">
                <a:latin typeface="Courier New"/>
                <a:cs typeface="Courier New"/>
              </a:rPr>
              <a:t>x5</a:t>
            </a:r>
            <a:r>
              <a:rPr sz="2400" spc="-15" dirty="0">
                <a:latin typeface="Courier New"/>
                <a:cs typeface="Courier New"/>
              </a:rPr>
              <a:t> </a:t>
            </a:r>
            <a:r>
              <a:rPr sz="2400" spc="-25" dirty="0">
                <a:latin typeface="Courier New"/>
                <a:cs typeface="Courier New"/>
              </a:rPr>
              <a:t>x4</a:t>
            </a:r>
            <a:endParaRPr sz="2400">
              <a:latin typeface="Courier New"/>
              <a:cs typeface="Courier New"/>
            </a:endParaRPr>
          </a:p>
          <a:p>
            <a:pPr marL="12700">
              <a:lnSpc>
                <a:spcPct val="100000"/>
              </a:lnSpc>
            </a:pPr>
            <a:r>
              <a:rPr sz="2400" dirty="0">
                <a:latin typeface="Courier New"/>
                <a:cs typeface="Courier New"/>
              </a:rPr>
              <a:t>add</a:t>
            </a:r>
            <a:r>
              <a:rPr sz="2400" spc="-1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x6</a:t>
            </a:r>
            <a:r>
              <a:rPr sz="2400" spc="-10" dirty="0">
                <a:latin typeface="Courier New"/>
                <a:cs typeface="Courier New"/>
              </a:rPr>
              <a:t> </a:t>
            </a:r>
            <a:r>
              <a:rPr sz="2400" spc="-25" dirty="0">
                <a:latin typeface="Courier New"/>
                <a:cs typeface="Courier New"/>
              </a:rPr>
              <a:t>x14</a:t>
            </a:r>
            <a:endParaRPr sz="2400">
              <a:latin typeface="Courier New"/>
              <a:cs typeface="Courier New"/>
            </a:endParaRPr>
          </a:p>
          <a:p>
            <a:pPr marL="12700">
              <a:lnSpc>
                <a:spcPct val="100000"/>
              </a:lnSpc>
            </a:pPr>
            <a:r>
              <a:rPr sz="2400" dirty="0">
                <a:latin typeface="Courier New"/>
                <a:cs typeface="Courier New"/>
              </a:rPr>
              <a:t>add</a:t>
            </a:r>
            <a:r>
              <a:rPr sz="2400" spc="-2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x7</a:t>
            </a:r>
            <a:r>
              <a:rPr sz="2400" spc="-10" dirty="0">
                <a:latin typeface="Courier New"/>
                <a:cs typeface="Courier New"/>
              </a:rPr>
              <a:t> </a:t>
            </a:r>
            <a:r>
              <a:rPr sz="2400" spc="-25" dirty="0">
                <a:latin typeface="Courier New"/>
                <a:cs typeface="Courier New"/>
              </a:rPr>
              <a:t>x9</a:t>
            </a:r>
            <a:endParaRPr sz="2400">
              <a:latin typeface="Courier New"/>
              <a:cs typeface="Courier New"/>
            </a:endParaRPr>
          </a:p>
        </p:txBody>
      </p:sp>
      <p:sp>
        <p:nvSpPr>
          <p:cNvPr id="4" name="object 4"/>
          <p:cNvSpPr txBox="1"/>
          <p:nvPr/>
        </p:nvSpPr>
        <p:spPr>
          <a:xfrm>
            <a:off x="7050151" y="2786888"/>
            <a:ext cx="3128645" cy="1489075"/>
          </a:xfrm>
          <a:prstGeom prst="rect">
            <a:avLst/>
          </a:prstGeom>
        </p:spPr>
        <p:txBody>
          <a:bodyPr vert="horz" wrap="square" lIns="0" tIns="12700" rIns="0" bIns="0" rtlCol="0">
            <a:spAutoFit/>
          </a:bodyPr>
          <a:lstStyle/>
          <a:p>
            <a:pPr marL="12700" marR="550545">
              <a:lnSpc>
                <a:spcPct val="100000"/>
              </a:lnSpc>
              <a:spcBef>
                <a:spcPts val="100"/>
              </a:spcBef>
            </a:pPr>
            <a:r>
              <a:rPr sz="2400" dirty="0">
                <a:latin typeface="Courier New"/>
                <a:cs typeface="Courier New"/>
              </a:rPr>
              <a:t>sub</a:t>
            </a:r>
            <a:r>
              <a:rPr sz="2400" spc="-15" dirty="0">
                <a:latin typeface="Courier New"/>
                <a:cs typeface="Courier New"/>
              </a:rPr>
              <a:t> </a:t>
            </a:r>
            <a:r>
              <a:rPr sz="2400" dirty="0">
                <a:latin typeface="Courier New"/>
                <a:cs typeface="Courier New"/>
              </a:rPr>
              <a:t>x6</a:t>
            </a:r>
            <a:r>
              <a:rPr sz="2400" spc="-25" dirty="0">
                <a:latin typeface="Courier New"/>
                <a:cs typeface="Courier New"/>
              </a:rPr>
              <a:t> </a:t>
            </a:r>
            <a:r>
              <a:rPr sz="2400" dirty="0">
                <a:latin typeface="Courier New"/>
                <a:cs typeface="Courier New"/>
              </a:rPr>
              <a:t>x5</a:t>
            </a:r>
            <a:r>
              <a:rPr sz="2400" spc="-15" dirty="0">
                <a:latin typeface="Courier New"/>
                <a:cs typeface="Courier New"/>
              </a:rPr>
              <a:t> </a:t>
            </a:r>
            <a:r>
              <a:rPr sz="2400" spc="-25" dirty="0">
                <a:latin typeface="Courier New"/>
                <a:cs typeface="Courier New"/>
              </a:rPr>
              <a:t>x4 </a:t>
            </a:r>
            <a:r>
              <a:rPr sz="2400" dirty="0">
                <a:latin typeface="Courier New"/>
                <a:cs typeface="Courier New"/>
              </a:rPr>
              <a:t>add</a:t>
            </a:r>
            <a:r>
              <a:rPr sz="2400" spc="-2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x6</a:t>
            </a:r>
            <a:r>
              <a:rPr sz="2400" spc="-10" dirty="0">
                <a:latin typeface="Courier New"/>
                <a:cs typeface="Courier New"/>
              </a:rPr>
              <a:t> </a:t>
            </a:r>
            <a:r>
              <a:rPr sz="2400" spc="-25" dirty="0">
                <a:latin typeface="Courier New"/>
                <a:cs typeface="Courier New"/>
              </a:rPr>
              <a:t>x14 </a:t>
            </a:r>
            <a:r>
              <a:rPr sz="2400" dirty="0">
                <a:latin typeface="Courier New"/>
                <a:cs typeface="Courier New"/>
              </a:rPr>
              <a:t>add</a:t>
            </a:r>
            <a:r>
              <a:rPr sz="2400" spc="-1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x7</a:t>
            </a:r>
            <a:r>
              <a:rPr sz="2400" spc="-10" dirty="0">
                <a:latin typeface="Courier New"/>
                <a:cs typeface="Courier New"/>
              </a:rPr>
              <a:t> </a:t>
            </a:r>
            <a:r>
              <a:rPr sz="2400" spc="-25" dirty="0">
                <a:latin typeface="Courier New"/>
                <a:cs typeface="Courier New"/>
              </a:rPr>
              <a:t>x9</a:t>
            </a:r>
            <a:endParaRPr sz="2400">
              <a:latin typeface="Courier New"/>
              <a:cs typeface="Courier New"/>
            </a:endParaRPr>
          </a:p>
          <a:p>
            <a:pPr marL="12700">
              <a:lnSpc>
                <a:spcPct val="100000"/>
              </a:lnSpc>
            </a:pPr>
            <a:r>
              <a:rPr sz="2400" dirty="0">
                <a:latin typeface="Courier New"/>
                <a:cs typeface="Courier New"/>
              </a:rPr>
              <a:t>beq</a:t>
            </a:r>
            <a:r>
              <a:rPr sz="2400" spc="-25" dirty="0">
                <a:latin typeface="Courier New"/>
                <a:cs typeface="Courier New"/>
              </a:rPr>
              <a:t> </a:t>
            </a:r>
            <a:r>
              <a:rPr sz="2400" dirty="0">
                <a:latin typeface="Courier New"/>
                <a:cs typeface="Courier New"/>
              </a:rPr>
              <a:t>x16</a:t>
            </a:r>
            <a:r>
              <a:rPr sz="2400" spc="-30" dirty="0">
                <a:latin typeface="Courier New"/>
                <a:cs typeface="Courier New"/>
              </a:rPr>
              <a:t> </a:t>
            </a:r>
            <a:r>
              <a:rPr sz="2400" dirty="0">
                <a:latin typeface="Courier New"/>
                <a:cs typeface="Courier New"/>
              </a:rPr>
              <a:t>x12</a:t>
            </a:r>
            <a:r>
              <a:rPr sz="2400" spc="-10" dirty="0">
                <a:latin typeface="Courier New"/>
                <a:cs typeface="Courier New"/>
              </a:rPr>
              <a:t> PC-</a:t>
            </a:r>
            <a:r>
              <a:rPr sz="2400" spc="-25" dirty="0">
                <a:latin typeface="Courier New"/>
                <a:cs typeface="Courier New"/>
              </a:rPr>
              <a:t>12</a:t>
            </a:r>
            <a:endParaRPr sz="2400">
              <a:latin typeface="Courier New"/>
              <a:cs typeface="Courier New"/>
            </a:endParaRPr>
          </a:p>
        </p:txBody>
      </p:sp>
      <p:sp>
        <p:nvSpPr>
          <p:cNvPr id="5" name="object 5"/>
          <p:cNvSpPr txBox="1"/>
          <p:nvPr/>
        </p:nvSpPr>
        <p:spPr>
          <a:xfrm>
            <a:off x="3098419" y="5066157"/>
            <a:ext cx="479425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What</a:t>
            </a:r>
            <a:r>
              <a:rPr sz="2400" b="1" spc="-40" dirty="0">
                <a:latin typeface="Calibri"/>
                <a:cs typeface="Calibri"/>
              </a:rPr>
              <a:t> </a:t>
            </a:r>
            <a:r>
              <a:rPr sz="2400" b="1" dirty="0">
                <a:latin typeface="Calibri"/>
                <a:cs typeface="Calibri"/>
              </a:rPr>
              <a:t>will</a:t>
            </a:r>
            <a:r>
              <a:rPr sz="2400" b="1" spc="-40" dirty="0">
                <a:latin typeface="Calibri"/>
                <a:cs typeface="Calibri"/>
              </a:rPr>
              <a:t> </a:t>
            </a:r>
            <a:r>
              <a:rPr sz="2400" b="1" dirty="0">
                <a:latin typeface="Calibri"/>
                <a:cs typeface="Calibri"/>
              </a:rPr>
              <a:t>these</a:t>
            </a:r>
            <a:r>
              <a:rPr sz="2400" b="1" spc="-25" dirty="0">
                <a:latin typeface="Calibri"/>
                <a:cs typeface="Calibri"/>
              </a:rPr>
              <a:t> </a:t>
            </a:r>
            <a:r>
              <a:rPr sz="2400" b="1" dirty="0">
                <a:latin typeface="Calibri"/>
                <a:cs typeface="Calibri"/>
              </a:rPr>
              <a:t>programs</a:t>
            </a:r>
            <a:r>
              <a:rPr sz="2400" b="1" spc="-60" dirty="0">
                <a:latin typeface="Calibri"/>
                <a:cs typeface="Calibri"/>
              </a:rPr>
              <a:t> </a:t>
            </a:r>
            <a:r>
              <a:rPr sz="2400" b="1" dirty="0">
                <a:latin typeface="Calibri"/>
                <a:cs typeface="Calibri"/>
              </a:rPr>
              <a:t>tend</a:t>
            </a:r>
            <a:r>
              <a:rPr sz="2400" b="1" spc="-40" dirty="0">
                <a:latin typeface="Calibri"/>
                <a:cs typeface="Calibri"/>
              </a:rPr>
              <a:t> </a:t>
            </a:r>
            <a:r>
              <a:rPr sz="2400" b="1" dirty="0">
                <a:latin typeface="Calibri"/>
                <a:cs typeface="Calibri"/>
              </a:rPr>
              <a:t>to</a:t>
            </a:r>
            <a:r>
              <a:rPr sz="2400" b="1" spc="-35" dirty="0">
                <a:latin typeface="Calibri"/>
                <a:cs typeface="Calibri"/>
              </a:rPr>
              <a:t> </a:t>
            </a:r>
            <a:r>
              <a:rPr sz="2400" b="1" spc="-25" dirty="0">
                <a:latin typeface="Calibri"/>
                <a:cs typeface="Calibri"/>
              </a:rPr>
              <a:t>do?</a:t>
            </a:r>
            <a:endParaRPr sz="2400">
              <a:latin typeface="Calibri"/>
              <a:cs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There</a:t>
            </a:r>
            <a:r>
              <a:rPr spc="-70" dirty="0"/>
              <a:t> </a:t>
            </a:r>
            <a:r>
              <a:rPr dirty="0"/>
              <a:t>is</a:t>
            </a:r>
            <a:r>
              <a:rPr spc="-55" dirty="0"/>
              <a:t> </a:t>
            </a:r>
            <a:r>
              <a:rPr dirty="0"/>
              <a:t>“typical”</a:t>
            </a:r>
            <a:r>
              <a:rPr spc="-55" dirty="0"/>
              <a:t> </a:t>
            </a:r>
            <a:r>
              <a:rPr dirty="0"/>
              <a:t>branch</a:t>
            </a:r>
            <a:r>
              <a:rPr spc="-65" dirty="0"/>
              <a:t> </a:t>
            </a:r>
            <a:r>
              <a:rPr spc="-10" dirty="0"/>
              <a:t>behavior</a:t>
            </a:r>
          </a:p>
        </p:txBody>
      </p:sp>
      <p:sp>
        <p:nvSpPr>
          <p:cNvPr id="3" name="object 3"/>
          <p:cNvSpPr txBox="1"/>
          <p:nvPr/>
        </p:nvSpPr>
        <p:spPr>
          <a:xfrm>
            <a:off x="1456182" y="2786888"/>
            <a:ext cx="3128645" cy="1489075"/>
          </a:xfrm>
          <a:prstGeom prst="rect">
            <a:avLst/>
          </a:prstGeom>
        </p:spPr>
        <p:txBody>
          <a:bodyPr vert="horz" wrap="square" lIns="0" tIns="12700" rIns="0" bIns="0" rtlCol="0">
            <a:spAutoFit/>
          </a:bodyPr>
          <a:lstStyle/>
          <a:p>
            <a:pPr marL="12700" marR="5080">
              <a:lnSpc>
                <a:spcPct val="100000"/>
              </a:lnSpc>
              <a:spcBef>
                <a:spcPts val="100"/>
              </a:spcBef>
            </a:pPr>
            <a:r>
              <a:rPr sz="2400" dirty="0">
                <a:latin typeface="Courier New"/>
                <a:cs typeface="Courier New"/>
              </a:rPr>
              <a:t>beq</a:t>
            </a:r>
            <a:r>
              <a:rPr sz="2400" spc="-15" dirty="0">
                <a:latin typeface="Courier New"/>
                <a:cs typeface="Courier New"/>
              </a:rPr>
              <a:t> </a:t>
            </a:r>
            <a:r>
              <a:rPr sz="2400" dirty="0">
                <a:latin typeface="Courier New"/>
                <a:cs typeface="Courier New"/>
              </a:rPr>
              <a:t>x16</a:t>
            </a:r>
            <a:r>
              <a:rPr sz="2400" spc="-30" dirty="0">
                <a:latin typeface="Courier New"/>
                <a:cs typeface="Courier New"/>
              </a:rPr>
              <a:t> </a:t>
            </a:r>
            <a:r>
              <a:rPr sz="2400" dirty="0">
                <a:latin typeface="Courier New"/>
                <a:cs typeface="Courier New"/>
              </a:rPr>
              <a:t>x12</a:t>
            </a:r>
            <a:r>
              <a:rPr sz="2400" spc="-15" dirty="0">
                <a:latin typeface="Courier New"/>
                <a:cs typeface="Courier New"/>
              </a:rPr>
              <a:t> </a:t>
            </a:r>
            <a:r>
              <a:rPr sz="2400" spc="-10" dirty="0">
                <a:latin typeface="Courier New"/>
                <a:cs typeface="Courier New"/>
              </a:rPr>
              <a:t>PC+12 </a:t>
            </a:r>
            <a:r>
              <a:rPr sz="2400" dirty="0">
                <a:latin typeface="Courier New"/>
                <a:cs typeface="Courier New"/>
              </a:rPr>
              <a:t>sub</a:t>
            </a:r>
            <a:r>
              <a:rPr sz="2400" spc="-15" dirty="0">
                <a:latin typeface="Courier New"/>
                <a:cs typeface="Courier New"/>
              </a:rPr>
              <a:t> </a:t>
            </a:r>
            <a:r>
              <a:rPr sz="2400" dirty="0">
                <a:latin typeface="Courier New"/>
                <a:cs typeface="Courier New"/>
              </a:rPr>
              <a:t>x6</a:t>
            </a:r>
            <a:r>
              <a:rPr sz="2400" spc="-25" dirty="0">
                <a:latin typeface="Courier New"/>
                <a:cs typeface="Courier New"/>
              </a:rPr>
              <a:t> </a:t>
            </a:r>
            <a:r>
              <a:rPr sz="2400" dirty="0">
                <a:latin typeface="Courier New"/>
                <a:cs typeface="Courier New"/>
              </a:rPr>
              <a:t>x5</a:t>
            </a:r>
            <a:r>
              <a:rPr sz="2400" spc="-15" dirty="0">
                <a:latin typeface="Courier New"/>
                <a:cs typeface="Courier New"/>
              </a:rPr>
              <a:t> </a:t>
            </a:r>
            <a:r>
              <a:rPr sz="2400" spc="-25" dirty="0">
                <a:latin typeface="Courier New"/>
                <a:cs typeface="Courier New"/>
              </a:rPr>
              <a:t>x4</a:t>
            </a:r>
            <a:endParaRPr sz="2400">
              <a:latin typeface="Courier New"/>
              <a:cs typeface="Courier New"/>
            </a:endParaRPr>
          </a:p>
          <a:p>
            <a:pPr marL="12700">
              <a:lnSpc>
                <a:spcPct val="100000"/>
              </a:lnSpc>
            </a:pPr>
            <a:r>
              <a:rPr sz="2400" dirty="0">
                <a:latin typeface="Courier New"/>
                <a:cs typeface="Courier New"/>
              </a:rPr>
              <a:t>add</a:t>
            </a:r>
            <a:r>
              <a:rPr sz="2400" spc="-1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x6</a:t>
            </a:r>
            <a:r>
              <a:rPr sz="2400" spc="-10" dirty="0">
                <a:latin typeface="Courier New"/>
                <a:cs typeface="Courier New"/>
              </a:rPr>
              <a:t> </a:t>
            </a:r>
            <a:r>
              <a:rPr sz="2400" spc="-25" dirty="0">
                <a:latin typeface="Courier New"/>
                <a:cs typeface="Courier New"/>
              </a:rPr>
              <a:t>x14</a:t>
            </a:r>
            <a:endParaRPr sz="2400">
              <a:latin typeface="Courier New"/>
              <a:cs typeface="Courier New"/>
            </a:endParaRPr>
          </a:p>
          <a:p>
            <a:pPr marL="12700">
              <a:lnSpc>
                <a:spcPct val="100000"/>
              </a:lnSpc>
            </a:pPr>
            <a:r>
              <a:rPr sz="2400" dirty="0">
                <a:latin typeface="Courier New"/>
                <a:cs typeface="Courier New"/>
              </a:rPr>
              <a:t>add</a:t>
            </a:r>
            <a:r>
              <a:rPr sz="2400" spc="-2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x7</a:t>
            </a:r>
            <a:r>
              <a:rPr sz="2400" spc="-10" dirty="0">
                <a:latin typeface="Courier New"/>
                <a:cs typeface="Courier New"/>
              </a:rPr>
              <a:t> </a:t>
            </a:r>
            <a:r>
              <a:rPr sz="2400" spc="-25" dirty="0">
                <a:latin typeface="Courier New"/>
                <a:cs typeface="Courier New"/>
              </a:rPr>
              <a:t>x9</a:t>
            </a:r>
            <a:endParaRPr sz="2400">
              <a:latin typeface="Courier New"/>
              <a:cs typeface="Courier New"/>
            </a:endParaRPr>
          </a:p>
        </p:txBody>
      </p:sp>
      <p:sp>
        <p:nvSpPr>
          <p:cNvPr id="4" name="object 4"/>
          <p:cNvSpPr txBox="1"/>
          <p:nvPr/>
        </p:nvSpPr>
        <p:spPr>
          <a:xfrm>
            <a:off x="7050151" y="2786888"/>
            <a:ext cx="3128645" cy="1489075"/>
          </a:xfrm>
          <a:prstGeom prst="rect">
            <a:avLst/>
          </a:prstGeom>
        </p:spPr>
        <p:txBody>
          <a:bodyPr vert="horz" wrap="square" lIns="0" tIns="12700" rIns="0" bIns="0" rtlCol="0">
            <a:spAutoFit/>
          </a:bodyPr>
          <a:lstStyle/>
          <a:p>
            <a:pPr marL="12700" marR="550545">
              <a:lnSpc>
                <a:spcPct val="100000"/>
              </a:lnSpc>
              <a:spcBef>
                <a:spcPts val="100"/>
              </a:spcBef>
            </a:pPr>
            <a:r>
              <a:rPr sz="2400" dirty="0">
                <a:latin typeface="Courier New"/>
                <a:cs typeface="Courier New"/>
              </a:rPr>
              <a:t>sub</a:t>
            </a:r>
            <a:r>
              <a:rPr sz="2400" spc="-15" dirty="0">
                <a:latin typeface="Courier New"/>
                <a:cs typeface="Courier New"/>
              </a:rPr>
              <a:t> </a:t>
            </a:r>
            <a:r>
              <a:rPr sz="2400" dirty="0">
                <a:latin typeface="Courier New"/>
                <a:cs typeface="Courier New"/>
              </a:rPr>
              <a:t>x6</a:t>
            </a:r>
            <a:r>
              <a:rPr sz="2400" spc="-25" dirty="0">
                <a:latin typeface="Courier New"/>
                <a:cs typeface="Courier New"/>
              </a:rPr>
              <a:t> </a:t>
            </a:r>
            <a:r>
              <a:rPr sz="2400" dirty="0">
                <a:latin typeface="Courier New"/>
                <a:cs typeface="Courier New"/>
              </a:rPr>
              <a:t>x5</a:t>
            </a:r>
            <a:r>
              <a:rPr sz="2400" spc="-15" dirty="0">
                <a:latin typeface="Courier New"/>
                <a:cs typeface="Courier New"/>
              </a:rPr>
              <a:t> </a:t>
            </a:r>
            <a:r>
              <a:rPr sz="2400" spc="-25" dirty="0">
                <a:latin typeface="Courier New"/>
                <a:cs typeface="Courier New"/>
              </a:rPr>
              <a:t>x4 </a:t>
            </a:r>
            <a:r>
              <a:rPr sz="2400" dirty="0">
                <a:latin typeface="Courier New"/>
                <a:cs typeface="Courier New"/>
              </a:rPr>
              <a:t>add</a:t>
            </a:r>
            <a:r>
              <a:rPr sz="2400" spc="-2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x6</a:t>
            </a:r>
            <a:r>
              <a:rPr sz="2400" spc="-10" dirty="0">
                <a:latin typeface="Courier New"/>
                <a:cs typeface="Courier New"/>
              </a:rPr>
              <a:t> </a:t>
            </a:r>
            <a:r>
              <a:rPr sz="2400" spc="-25" dirty="0">
                <a:latin typeface="Courier New"/>
                <a:cs typeface="Courier New"/>
              </a:rPr>
              <a:t>x14 </a:t>
            </a:r>
            <a:r>
              <a:rPr sz="2400" dirty="0">
                <a:latin typeface="Courier New"/>
                <a:cs typeface="Courier New"/>
              </a:rPr>
              <a:t>add</a:t>
            </a:r>
            <a:r>
              <a:rPr sz="2400" spc="-1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x7</a:t>
            </a:r>
            <a:r>
              <a:rPr sz="2400" spc="-10" dirty="0">
                <a:latin typeface="Courier New"/>
                <a:cs typeface="Courier New"/>
              </a:rPr>
              <a:t> </a:t>
            </a:r>
            <a:r>
              <a:rPr sz="2400" spc="-25" dirty="0">
                <a:latin typeface="Courier New"/>
                <a:cs typeface="Courier New"/>
              </a:rPr>
              <a:t>x9</a:t>
            </a:r>
            <a:endParaRPr sz="2400">
              <a:latin typeface="Courier New"/>
              <a:cs typeface="Courier New"/>
            </a:endParaRPr>
          </a:p>
          <a:p>
            <a:pPr marL="12700">
              <a:lnSpc>
                <a:spcPct val="100000"/>
              </a:lnSpc>
            </a:pPr>
            <a:r>
              <a:rPr sz="2400" dirty="0">
                <a:latin typeface="Courier New"/>
                <a:cs typeface="Courier New"/>
              </a:rPr>
              <a:t>beq</a:t>
            </a:r>
            <a:r>
              <a:rPr sz="2400" spc="-25" dirty="0">
                <a:latin typeface="Courier New"/>
                <a:cs typeface="Courier New"/>
              </a:rPr>
              <a:t> </a:t>
            </a:r>
            <a:r>
              <a:rPr sz="2400" dirty="0">
                <a:latin typeface="Courier New"/>
                <a:cs typeface="Courier New"/>
              </a:rPr>
              <a:t>x16</a:t>
            </a:r>
            <a:r>
              <a:rPr sz="2400" spc="-30" dirty="0">
                <a:latin typeface="Courier New"/>
                <a:cs typeface="Courier New"/>
              </a:rPr>
              <a:t> </a:t>
            </a:r>
            <a:r>
              <a:rPr sz="2400" dirty="0">
                <a:latin typeface="Courier New"/>
                <a:cs typeface="Courier New"/>
              </a:rPr>
              <a:t>x12</a:t>
            </a:r>
            <a:r>
              <a:rPr sz="2400" spc="-10" dirty="0">
                <a:latin typeface="Courier New"/>
                <a:cs typeface="Courier New"/>
              </a:rPr>
              <a:t> PC-</a:t>
            </a:r>
            <a:r>
              <a:rPr sz="2400" spc="-25" dirty="0">
                <a:latin typeface="Courier New"/>
                <a:cs typeface="Courier New"/>
              </a:rPr>
              <a:t>12</a:t>
            </a:r>
            <a:endParaRPr sz="2400">
              <a:latin typeface="Courier New"/>
              <a:cs typeface="Courier New"/>
            </a:endParaRPr>
          </a:p>
        </p:txBody>
      </p:sp>
      <p:sp>
        <p:nvSpPr>
          <p:cNvPr id="5" name="object 5"/>
          <p:cNvSpPr txBox="1"/>
          <p:nvPr/>
        </p:nvSpPr>
        <p:spPr>
          <a:xfrm>
            <a:off x="2130932" y="5302402"/>
            <a:ext cx="7859395" cy="756920"/>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Forward</a:t>
            </a:r>
            <a:r>
              <a:rPr sz="2400" b="1" spc="-105" dirty="0">
                <a:latin typeface="Calibri"/>
                <a:cs typeface="Calibri"/>
              </a:rPr>
              <a:t> </a:t>
            </a:r>
            <a:r>
              <a:rPr sz="2400" b="1" dirty="0">
                <a:latin typeface="Calibri"/>
                <a:cs typeface="Calibri"/>
              </a:rPr>
              <a:t>and</a:t>
            </a:r>
            <a:r>
              <a:rPr sz="2400" b="1" spc="-75" dirty="0">
                <a:latin typeface="Calibri"/>
                <a:cs typeface="Calibri"/>
              </a:rPr>
              <a:t> </a:t>
            </a:r>
            <a:r>
              <a:rPr sz="2400" b="1" dirty="0">
                <a:latin typeface="Calibri"/>
                <a:cs typeface="Calibri"/>
              </a:rPr>
              <a:t>backward</a:t>
            </a:r>
            <a:r>
              <a:rPr sz="2400" b="1" spc="-80" dirty="0">
                <a:latin typeface="Calibri"/>
                <a:cs typeface="Calibri"/>
              </a:rPr>
              <a:t> </a:t>
            </a:r>
            <a:r>
              <a:rPr sz="2400" b="1" dirty="0">
                <a:latin typeface="Calibri"/>
                <a:cs typeface="Calibri"/>
              </a:rPr>
              <a:t>branches</a:t>
            </a:r>
            <a:r>
              <a:rPr sz="2400" b="1" spc="-75" dirty="0">
                <a:latin typeface="Calibri"/>
                <a:cs typeface="Calibri"/>
              </a:rPr>
              <a:t> </a:t>
            </a:r>
            <a:r>
              <a:rPr sz="2400" b="1" dirty="0">
                <a:latin typeface="Calibri"/>
                <a:cs typeface="Calibri"/>
              </a:rPr>
              <a:t>have</a:t>
            </a:r>
            <a:r>
              <a:rPr sz="2400" b="1" spc="-55" dirty="0">
                <a:latin typeface="Calibri"/>
                <a:cs typeface="Calibri"/>
              </a:rPr>
              <a:t> </a:t>
            </a:r>
            <a:r>
              <a:rPr sz="2400" b="1" dirty="0">
                <a:latin typeface="Calibri"/>
                <a:cs typeface="Calibri"/>
              </a:rPr>
              <a:t>different</a:t>
            </a:r>
            <a:r>
              <a:rPr sz="2400" b="1" spc="-60" dirty="0">
                <a:latin typeface="Calibri"/>
                <a:cs typeface="Calibri"/>
              </a:rPr>
              <a:t> </a:t>
            </a:r>
            <a:r>
              <a:rPr sz="2400" b="1" spc="-10" dirty="0">
                <a:latin typeface="Calibri"/>
                <a:cs typeface="Calibri"/>
              </a:rPr>
              <a:t>characteristics</a:t>
            </a:r>
            <a:endParaRPr sz="2400">
              <a:latin typeface="Calibri"/>
              <a:cs typeface="Calibri"/>
            </a:endParaRPr>
          </a:p>
          <a:p>
            <a:pPr marL="12700">
              <a:lnSpc>
                <a:spcPct val="100000"/>
              </a:lnSpc>
            </a:pPr>
            <a:r>
              <a:rPr sz="2400" dirty="0">
                <a:latin typeface="Calibri"/>
                <a:cs typeface="Calibri"/>
              </a:rPr>
              <a:t>2/3</a:t>
            </a:r>
            <a:r>
              <a:rPr sz="2400" spc="-50" dirty="0">
                <a:latin typeface="Calibri"/>
                <a:cs typeface="Calibri"/>
              </a:rPr>
              <a:t> </a:t>
            </a:r>
            <a:r>
              <a:rPr sz="2400" dirty="0">
                <a:latin typeface="Calibri"/>
                <a:cs typeface="Calibri"/>
              </a:rPr>
              <a:t>of</a:t>
            </a:r>
            <a:r>
              <a:rPr sz="2400" spc="-40" dirty="0">
                <a:latin typeface="Calibri"/>
                <a:cs typeface="Calibri"/>
              </a:rPr>
              <a:t> </a:t>
            </a:r>
            <a:r>
              <a:rPr sz="2400" dirty="0">
                <a:latin typeface="Calibri"/>
                <a:cs typeface="Calibri"/>
              </a:rPr>
              <a:t>all</a:t>
            </a:r>
            <a:r>
              <a:rPr sz="2400" spc="-35" dirty="0">
                <a:latin typeface="Calibri"/>
                <a:cs typeface="Calibri"/>
              </a:rPr>
              <a:t> </a:t>
            </a:r>
            <a:r>
              <a:rPr sz="2400" dirty="0">
                <a:latin typeface="Calibri"/>
                <a:cs typeface="Calibri"/>
              </a:rPr>
              <a:t>branches</a:t>
            </a:r>
            <a:r>
              <a:rPr sz="2400" spc="-45" dirty="0">
                <a:latin typeface="Calibri"/>
                <a:cs typeface="Calibri"/>
              </a:rPr>
              <a:t> </a:t>
            </a:r>
            <a:r>
              <a:rPr sz="2400" dirty="0">
                <a:latin typeface="Calibri"/>
                <a:cs typeface="Calibri"/>
              </a:rPr>
              <a:t>are</a:t>
            </a:r>
            <a:r>
              <a:rPr sz="2400" spc="-30" dirty="0">
                <a:latin typeface="Calibri"/>
                <a:cs typeface="Calibri"/>
              </a:rPr>
              <a:t> </a:t>
            </a:r>
            <a:r>
              <a:rPr sz="2400" dirty="0">
                <a:latin typeface="Calibri"/>
                <a:cs typeface="Calibri"/>
              </a:rPr>
              <a:t>taken</a:t>
            </a:r>
            <a:r>
              <a:rPr sz="2400" spc="-50" dirty="0">
                <a:latin typeface="Calibri"/>
                <a:cs typeface="Calibri"/>
              </a:rPr>
              <a:t> </a:t>
            </a:r>
            <a:r>
              <a:rPr sz="2400" dirty="0">
                <a:latin typeface="Calibri"/>
                <a:cs typeface="Calibri"/>
              </a:rPr>
              <a:t>in</a:t>
            </a:r>
            <a:r>
              <a:rPr sz="2400" spc="-35" dirty="0">
                <a:latin typeface="Calibri"/>
                <a:cs typeface="Calibri"/>
              </a:rPr>
              <a:t> </a:t>
            </a:r>
            <a:r>
              <a:rPr sz="2400" spc="-10" dirty="0">
                <a:latin typeface="Calibri"/>
                <a:cs typeface="Calibri"/>
              </a:rPr>
              <a:t>general</a:t>
            </a:r>
            <a:endParaRPr sz="2400">
              <a:latin typeface="Calibri"/>
              <a:cs typeface="Calibri"/>
            </a:endParaRPr>
          </a:p>
        </p:txBody>
      </p:sp>
      <p:grpSp>
        <p:nvGrpSpPr>
          <p:cNvPr id="6" name="object 6"/>
          <p:cNvGrpSpPr/>
          <p:nvPr/>
        </p:nvGrpSpPr>
        <p:grpSpPr>
          <a:xfrm>
            <a:off x="1128015" y="2941320"/>
            <a:ext cx="365760" cy="1270000"/>
            <a:chOff x="1128015" y="2941320"/>
            <a:chExt cx="365760" cy="1270000"/>
          </a:xfrm>
        </p:grpSpPr>
        <p:sp>
          <p:nvSpPr>
            <p:cNvPr id="7" name="object 7"/>
            <p:cNvSpPr/>
            <p:nvPr/>
          </p:nvSpPr>
          <p:spPr>
            <a:xfrm>
              <a:off x="1368552" y="2941319"/>
              <a:ext cx="125095" cy="1270000"/>
            </a:xfrm>
            <a:custGeom>
              <a:avLst/>
              <a:gdLst/>
              <a:ahLst/>
              <a:cxnLst/>
              <a:rect l="l" t="t" r="r" b="b"/>
              <a:pathLst>
                <a:path w="125094" h="1270000">
                  <a:moveTo>
                    <a:pt x="124968" y="1100328"/>
                  </a:moveTo>
                  <a:lnTo>
                    <a:pt x="0" y="1100328"/>
                  </a:lnTo>
                  <a:lnTo>
                    <a:pt x="0" y="1269492"/>
                  </a:lnTo>
                  <a:lnTo>
                    <a:pt x="124968" y="1269492"/>
                  </a:lnTo>
                  <a:lnTo>
                    <a:pt x="124968" y="1100328"/>
                  </a:lnTo>
                  <a:close/>
                </a:path>
                <a:path w="125094" h="1270000">
                  <a:moveTo>
                    <a:pt x="124968" y="0"/>
                  </a:moveTo>
                  <a:lnTo>
                    <a:pt x="0" y="0"/>
                  </a:lnTo>
                  <a:lnTo>
                    <a:pt x="0" y="170688"/>
                  </a:lnTo>
                  <a:lnTo>
                    <a:pt x="124968" y="170688"/>
                  </a:lnTo>
                  <a:lnTo>
                    <a:pt x="124968" y="0"/>
                  </a:lnTo>
                  <a:close/>
                </a:path>
              </a:pathLst>
            </a:custGeom>
            <a:solidFill>
              <a:srgbClr val="FFFFFF"/>
            </a:solidFill>
          </p:spPr>
          <p:txBody>
            <a:bodyPr wrap="square" lIns="0" tIns="0" rIns="0" bIns="0" rtlCol="0"/>
            <a:lstStyle/>
            <a:p>
              <a:endParaRPr/>
            </a:p>
          </p:txBody>
        </p:sp>
        <p:sp>
          <p:nvSpPr>
            <p:cNvPr id="8" name="object 8"/>
            <p:cNvSpPr/>
            <p:nvPr/>
          </p:nvSpPr>
          <p:spPr>
            <a:xfrm>
              <a:off x="1128015" y="3014726"/>
              <a:ext cx="242570" cy="1137285"/>
            </a:xfrm>
            <a:custGeom>
              <a:avLst/>
              <a:gdLst/>
              <a:ahLst/>
              <a:cxnLst/>
              <a:rect l="l" t="t" r="r" b="b"/>
              <a:pathLst>
                <a:path w="242569" h="1137285">
                  <a:moveTo>
                    <a:pt x="167442" y="1089847"/>
                  </a:moveTo>
                  <a:lnTo>
                    <a:pt x="145413" y="1137031"/>
                  </a:lnTo>
                  <a:lnTo>
                    <a:pt x="241298" y="1111758"/>
                  </a:lnTo>
                  <a:lnTo>
                    <a:pt x="233784" y="1095756"/>
                  </a:lnTo>
                  <a:lnTo>
                    <a:pt x="177290" y="1095756"/>
                  </a:lnTo>
                  <a:lnTo>
                    <a:pt x="167442" y="1089847"/>
                  </a:lnTo>
                  <a:close/>
                </a:path>
                <a:path w="242569" h="1137285">
                  <a:moveTo>
                    <a:pt x="178217" y="1066770"/>
                  </a:moveTo>
                  <a:lnTo>
                    <a:pt x="167442" y="1089847"/>
                  </a:lnTo>
                  <a:lnTo>
                    <a:pt x="177290" y="1095756"/>
                  </a:lnTo>
                  <a:lnTo>
                    <a:pt x="190244" y="1073912"/>
                  </a:lnTo>
                  <a:lnTo>
                    <a:pt x="178217" y="1066770"/>
                  </a:lnTo>
                  <a:close/>
                </a:path>
                <a:path w="242569" h="1137285">
                  <a:moveTo>
                    <a:pt x="199134" y="1021969"/>
                  </a:moveTo>
                  <a:lnTo>
                    <a:pt x="178217" y="1066770"/>
                  </a:lnTo>
                  <a:lnTo>
                    <a:pt x="190244" y="1073912"/>
                  </a:lnTo>
                  <a:lnTo>
                    <a:pt x="177290" y="1095756"/>
                  </a:lnTo>
                  <a:lnTo>
                    <a:pt x="233784" y="1095756"/>
                  </a:lnTo>
                  <a:lnTo>
                    <a:pt x="199134" y="1021969"/>
                  </a:lnTo>
                  <a:close/>
                </a:path>
                <a:path w="242569" h="1137285">
                  <a:moveTo>
                    <a:pt x="240409" y="0"/>
                  </a:moveTo>
                  <a:lnTo>
                    <a:pt x="192403" y="13970"/>
                  </a:lnTo>
                  <a:lnTo>
                    <a:pt x="158621" y="40259"/>
                  </a:lnTo>
                  <a:lnTo>
                    <a:pt x="127328" y="77470"/>
                  </a:lnTo>
                  <a:lnTo>
                    <a:pt x="98474" y="124333"/>
                  </a:lnTo>
                  <a:lnTo>
                    <a:pt x="80745" y="160274"/>
                  </a:lnTo>
                  <a:lnTo>
                    <a:pt x="64362" y="199644"/>
                  </a:lnTo>
                  <a:lnTo>
                    <a:pt x="49579" y="241808"/>
                  </a:lnTo>
                  <a:lnTo>
                    <a:pt x="36345" y="286765"/>
                  </a:lnTo>
                  <a:lnTo>
                    <a:pt x="19848" y="358013"/>
                  </a:lnTo>
                  <a:lnTo>
                    <a:pt x="11479" y="407543"/>
                  </a:lnTo>
                  <a:lnTo>
                    <a:pt x="5205" y="458470"/>
                  </a:lnTo>
                  <a:lnTo>
                    <a:pt x="1344" y="510159"/>
                  </a:lnTo>
                  <a:lnTo>
                    <a:pt x="0" y="562101"/>
                  </a:lnTo>
                  <a:lnTo>
                    <a:pt x="290" y="588263"/>
                  </a:lnTo>
                  <a:lnTo>
                    <a:pt x="2983" y="640207"/>
                  </a:lnTo>
                  <a:lnTo>
                    <a:pt x="7999" y="691515"/>
                  </a:lnTo>
                  <a:lnTo>
                    <a:pt x="19848" y="766318"/>
                  </a:lnTo>
                  <a:lnTo>
                    <a:pt x="30338" y="814324"/>
                  </a:lnTo>
                  <a:lnTo>
                    <a:pt x="42708" y="860425"/>
                  </a:lnTo>
                  <a:lnTo>
                    <a:pt x="56818" y="903986"/>
                  </a:lnTo>
                  <a:lnTo>
                    <a:pt x="72413" y="944880"/>
                  </a:lnTo>
                  <a:lnTo>
                    <a:pt x="89419" y="982599"/>
                  </a:lnTo>
                  <a:lnTo>
                    <a:pt x="107745" y="1016635"/>
                  </a:lnTo>
                  <a:lnTo>
                    <a:pt x="137437" y="1060577"/>
                  </a:lnTo>
                  <a:lnTo>
                    <a:pt x="167442" y="1089847"/>
                  </a:lnTo>
                  <a:lnTo>
                    <a:pt x="178217" y="1066770"/>
                  </a:lnTo>
                  <a:lnTo>
                    <a:pt x="177624" y="1066419"/>
                  </a:lnTo>
                  <a:lnTo>
                    <a:pt x="176655" y="1066419"/>
                  </a:lnTo>
                  <a:lnTo>
                    <a:pt x="173988" y="1064260"/>
                  </a:lnTo>
                  <a:lnTo>
                    <a:pt x="174625" y="1064260"/>
                  </a:lnTo>
                  <a:lnTo>
                    <a:pt x="166622" y="1055751"/>
                  </a:lnTo>
                  <a:lnTo>
                    <a:pt x="157636" y="1045082"/>
                  </a:lnTo>
                  <a:lnTo>
                    <a:pt x="157097" y="1044448"/>
                  </a:lnTo>
                  <a:lnTo>
                    <a:pt x="147826" y="1032001"/>
                  </a:lnTo>
                  <a:lnTo>
                    <a:pt x="138966" y="1018921"/>
                  </a:lnTo>
                  <a:lnTo>
                    <a:pt x="129538" y="1003681"/>
                  </a:lnTo>
                  <a:lnTo>
                    <a:pt x="120962" y="988187"/>
                  </a:lnTo>
                  <a:lnTo>
                    <a:pt x="112351" y="971550"/>
                  </a:lnTo>
                  <a:lnTo>
                    <a:pt x="103821" y="953516"/>
                  </a:lnTo>
                  <a:lnTo>
                    <a:pt x="95904" y="935228"/>
                  </a:lnTo>
                  <a:lnTo>
                    <a:pt x="95819" y="934974"/>
                  </a:lnTo>
                  <a:lnTo>
                    <a:pt x="88022" y="915543"/>
                  </a:lnTo>
                  <a:lnTo>
                    <a:pt x="80748" y="895476"/>
                  </a:lnTo>
                  <a:lnTo>
                    <a:pt x="73812" y="874903"/>
                  </a:lnTo>
                  <a:lnTo>
                    <a:pt x="67147" y="853440"/>
                  </a:lnTo>
                  <a:lnTo>
                    <a:pt x="60842" y="830961"/>
                  </a:lnTo>
                  <a:lnTo>
                    <a:pt x="55100" y="808609"/>
                  </a:lnTo>
                  <a:lnTo>
                    <a:pt x="44867" y="761873"/>
                  </a:lnTo>
                  <a:lnTo>
                    <a:pt x="36626" y="713105"/>
                  </a:lnTo>
                  <a:lnTo>
                    <a:pt x="33192" y="688213"/>
                  </a:lnTo>
                  <a:lnTo>
                    <a:pt x="30469" y="663321"/>
                  </a:lnTo>
                  <a:lnTo>
                    <a:pt x="28303" y="638175"/>
                  </a:lnTo>
                  <a:lnTo>
                    <a:pt x="26703" y="612775"/>
                  </a:lnTo>
                  <a:lnTo>
                    <a:pt x="25713" y="588263"/>
                  </a:lnTo>
                  <a:lnTo>
                    <a:pt x="25677" y="587756"/>
                  </a:lnTo>
                  <a:lnTo>
                    <a:pt x="25401" y="562101"/>
                  </a:lnTo>
                  <a:lnTo>
                    <a:pt x="25673" y="536956"/>
                  </a:lnTo>
                  <a:lnTo>
                    <a:pt x="26709" y="511556"/>
                  </a:lnTo>
                  <a:lnTo>
                    <a:pt x="28295" y="486283"/>
                  </a:lnTo>
                  <a:lnTo>
                    <a:pt x="30458" y="461137"/>
                  </a:lnTo>
                  <a:lnTo>
                    <a:pt x="33192" y="436245"/>
                  </a:lnTo>
                  <a:lnTo>
                    <a:pt x="36560" y="411607"/>
                  </a:lnTo>
                  <a:lnTo>
                    <a:pt x="44735" y="363220"/>
                  </a:lnTo>
                  <a:lnTo>
                    <a:pt x="44842" y="362585"/>
                  </a:lnTo>
                  <a:lnTo>
                    <a:pt x="55103" y="315722"/>
                  </a:lnTo>
                  <a:lnTo>
                    <a:pt x="60915" y="293243"/>
                  </a:lnTo>
                  <a:lnTo>
                    <a:pt x="67024" y="271399"/>
                  </a:lnTo>
                  <a:lnTo>
                    <a:pt x="73707" y="249809"/>
                  </a:lnTo>
                  <a:lnTo>
                    <a:pt x="80747" y="228981"/>
                  </a:lnTo>
                  <a:lnTo>
                    <a:pt x="88036" y="208914"/>
                  </a:lnTo>
                  <a:lnTo>
                    <a:pt x="95921" y="189102"/>
                  </a:lnTo>
                  <a:lnTo>
                    <a:pt x="103821" y="170941"/>
                  </a:lnTo>
                  <a:lnTo>
                    <a:pt x="112113" y="153288"/>
                  </a:lnTo>
                  <a:lnTo>
                    <a:pt x="120940" y="136144"/>
                  </a:lnTo>
                  <a:lnTo>
                    <a:pt x="129578" y="120776"/>
                  </a:lnTo>
                  <a:lnTo>
                    <a:pt x="138561" y="106045"/>
                  </a:lnTo>
                  <a:lnTo>
                    <a:pt x="147946" y="92328"/>
                  </a:lnTo>
                  <a:lnTo>
                    <a:pt x="157126" y="80010"/>
                  </a:lnTo>
                  <a:lnTo>
                    <a:pt x="157605" y="79375"/>
                  </a:lnTo>
                  <a:lnTo>
                    <a:pt x="166699" y="68707"/>
                  </a:lnTo>
                  <a:lnTo>
                    <a:pt x="176058" y="58674"/>
                  </a:lnTo>
                  <a:lnTo>
                    <a:pt x="176655" y="58038"/>
                  </a:lnTo>
                  <a:lnTo>
                    <a:pt x="186307" y="49149"/>
                  </a:lnTo>
                  <a:lnTo>
                    <a:pt x="186521" y="49149"/>
                  </a:lnTo>
                  <a:lnTo>
                    <a:pt x="195145" y="42418"/>
                  </a:lnTo>
                  <a:lnTo>
                    <a:pt x="194943" y="42418"/>
                  </a:lnTo>
                  <a:lnTo>
                    <a:pt x="204471" y="36449"/>
                  </a:lnTo>
                  <a:lnTo>
                    <a:pt x="204341" y="36449"/>
                  </a:lnTo>
                  <a:lnTo>
                    <a:pt x="205484" y="35813"/>
                  </a:lnTo>
                  <a:lnTo>
                    <a:pt x="213878" y="31623"/>
                  </a:lnTo>
                  <a:lnTo>
                    <a:pt x="213612" y="31623"/>
                  </a:lnTo>
                  <a:lnTo>
                    <a:pt x="214882" y="31114"/>
                  </a:lnTo>
                  <a:lnTo>
                    <a:pt x="215034" y="31114"/>
                  </a:lnTo>
                  <a:lnTo>
                    <a:pt x="223213" y="28194"/>
                  </a:lnTo>
                  <a:lnTo>
                    <a:pt x="222629" y="28194"/>
                  </a:lnTo>
                  <a:lnTo>
                    <a:pt x="224280" y="27812"/>
                  </a:lnTo>
                  <a:lnTo>
                    <a:pt x="224428" y="27812"/>
                  </a:lnTo>
                  <a:lnTo>
                    <a:pt x="232225" y="26162"/>
                  </a:lnTo>
                  <a:lnTo>
                    <a:pt x="231519" y="26162"/>
                  </a:lnTo>
                  <a:lnTo>
                    <a:pt x="233424" y="25908"/>
                  </a:lnTo>
                  <a:lnTo>
                    <a:pt x="235075" y="25908"/>
                  </a:lnTo>
                  <a:lnTo>
                    <a:pt x="242187" y="25400"/>
                  </a:lnTo>
                  <a:lnTo>
                    <a:pt x="240409" y="0"/>
                  </a:lnTo>
                  <a:close/>
                </a:path>
                <a:path w="242569" h="1137285">
                  <a:moveTo>
                    <a:pt x="173988" y="1064260"/>
                  </a:moveTo>
                  <a:lnTo>
                    <a:pt x="176655" y="1066419"/>
                  </a:lnTo>
                  <a:lnTo>
                    <a:pt x="175429" y="1065115"/>
                  </a:lnTo>
                  <a:lnTo>
                    <a:pt x="173988" y="1064260"/>
                  </a:lnTo>
                  <a:close/>
                </a:path>
                <a:path w="242569" h="1137285">
                  <a:moveTo>
                    <a:pt x="175429" y="1065115"/>
                  </a:moveTo>
                  <a:lnTo>
                    <a:pt x="176655" y="1066419"/>
                  </a:lnTo>
                  <a:lnTo>
                    <a:pt x="177624" y="1066419"/>
                  </a:lnTo>
                  <a:lnTo>
                    <a:pt x="175429" y="1065115"/>
                  </a:lnTo>
                  <a:close/>
                </a:path>
                <a:path w="242569" h="1137285">
                  <a:moveTo>
                    <a:pt x="174625" y="1064260"/>
                  </a:moveTo>
                  <a:lnTo>
                    <a:pt x="173988" y="1064260"/>
                  </a:lnTo>
                  <a:lnTo>
                    <a:pt x="175429" y="1065115"/>
                  </a:lnTo>
                  <a:lnTo>
                    <a:pt x="174625" y="1064260"/>
                  </a:lnTo>
                  <a:close/>
                </a:path>
                <a:path w="242569" h="1137285">
                  <a:moveTo>
                    <a:pt x="166699" y="1055751"/>
                  </a:moveTo>
                  <a:lnTo>
                    <a:pt x="167130" y="1056259"/>
                  </a:lnTo>
                  <a:lnTo>
                    <a:pt x="166699" y="1055751"/>
                  </a:lnTo>
                  <a:close/>
                </a:path>
                <a:path w="242569" h="1137285">
                  <a:moveTo>
                    <a:pt x="157375" y="1044774"/>
                  </a:moveTo>
                  <a:lnTo>
                    <a:pt x="157605" y="1045082"/>
                  </a:lnTo>
                  <a:lnTo>
                    <a:pt x="157375" y="1044774"/>
                  </a:lnTo>
                  <a:close/>
                </a:path>
                <a:path w="242569" h="1137285">
                  <a:moveTo>
                    <a:pt x="157130" y="1044448"/>
                  </a:moveTo>
                  <a:lnTo>
                    <a:pt x="157375" y="1044774"/>
                  </a:lnTo>
                  <a:lnTo>
                    <a:pt x="157130" y="1044448"/>
                  </a:lnTo>
                  <a:close/>
                </a:path>
                <a:path w="242569" h="1137285">
                  <a:moveTo>
                    <a:pt x="147946" y="1032001"/>
                  </a:moveTo>
                  <a:lnTo>
                    <a:pt x="148207" y="1032382"/>
                  </a:lnTo>
                  <a:lnTo>
                    <a:pt x="147946" y="1032001"/>
                  </a:lnTo>
                  <a:close/>
                </a:path>
                <a:path w="242569" h="1137285">
                  <a:moveTo>
                    <a:pt x="138530" y="1018286"/>
                  </a:moveTo>
                  <a:lnTo>
                    <a:pt x="138873" y="1018921"/>
                  </a:lnTo>
                  <a:lnTo>
                    <a:pt x="138530" y="1018286"/>
                  </a:lnTo>
                  <a:close/>
                </a:path>
                <a:path w="242569" h="1137285">
                  <a:moveTo>
                    <a:pt x="129580" y="1003681"/>
                  </a:moveTo>
                  <a:lnTo>
                    <a:pt x="129792" y="1004062"/>
                  </a:lnTo>
                  <a:lnTo>
                    <a:pt x="129580" y="1003681"/>
                  </a:lnTo>
                  <a:close/>
                </a:path>
                <a:path w="242569" h="1137285">
                  <a:moveTo>
                    <a:pt x="120750" y="987806"/>
                  </a:moveTo>
                  <a:lnTo>
                    <a:pt x="120940" y="988187"/>
                  </a:lnTo>
                  <a:lnTo>
                    <a:pt x="120750" y="987806"/>
                  </a:lnTo>
                  <a:close/>
                </a:path>
                <a:path w="242569" h="1137285">
                  <a:moveTo>
                    <a:pt x="112088" y="971042"/>
                  </a:moveTo>
                  <a:lnTo>
                    <a:pt x="112291" y="971550"/>
                  </a:lnTo>
                  <a:lnTo>
                    <a:pt x="112088" y="971042"/>
                  </a:lnTo>
                  <a:close/>
                </a:path>
                <a:path w="242569" h="1137285">
                  <a:moveTo>
                    <a:pt x="103823" y="953520"/>
                  </a:moveTo>
                  <a:lnTo>
                    <a:pt x="103986" y="953897"/>
                  </a:lnTo>
                  <a:lnTo>
                    <a:pt x="103823" y="953520"/>
                  </a:lnTo>
                  <a:close/>
                </a:path>
                <a:path w="242569" h="1137285">
                  <a:moveTo>
                    <a:pt x="103821" y="953516"/>
                  </a:moveTo>
                  <a:close/>
                </a:path>
                <a:path w="242569" h="1137285">
                  <a:moveTo>
                    <a:pt x="95819" y="934974"/>
                  </a:moveTo>
                  <a:lnTo>
                    <a:pt x="95921" y="935228"/>
                  </a:lnTo>
                  <a:lnTo>
                    <a:pt x="95819" y="934974"/>
                  </a:lnTo>
                  <a:close/>
                </a:path>
                <a:path w="242569" h="1137285">
                  <a:moveTo>
                    <a:pt x="88169" y="915911"/>
                  </a:moveTo>
                  <a:close/>
                </a:path>
                <a:path w="242569" h="1137285">
                  <a:moveTo>
                    <a:pt x="88036" y="915543"/>
                  </a:moveTo>
                  <a:lnTo>
                    <a:pt x="88169" y="915911"/>
                  </a:lnTo>
                  <a:lnTo>
                    <a:pt x="88036" y="915543"/>
                  </a:lnTo>
                  <a:close/>
                </a:path>
                <a:path w="242569" h="1137285">
                  <a:moveTo>
                    <a:pt x="80790" y="895601"/>
                  </a:moveTo>
                  <a:lnTo>
                    <a:pt x="80834" y="895731"/>
                  </a:lnTo>
                  <a:lnTo>
                    <a:pt x="80790" y="895601"/>
                  </a:lnTo>
                  <a:close/>
                </a:path>
                <a:path w="242569" h="1137285">
                  <a:moveTo>
                    <a:pt x="80748" y="895476"/>
                  </a:moveTo>
                  <a:close/>
                </a:path>
                <a:path w="242569" h="1137285">
                  <a:moveTo>
                    <a:pt x="73683" y="874522"/>
                  </a:moveTo>
                  <a:lnTo>
                    <a:pt x="73785" y="874903"/>
                  </a:lnTo>
                  <a:lnTo>
                    <a:pt x="73683" y="874522"/>
                  </a:lnTo>
                  <a:close/>
                </a:path>
                <a:path w="242569" h="1137285">
                  <a:moveTo>
                    <a:pt x="67029" y="853059"/>
                  </a:moveTo>
                  <a:lnTo>
                    <a:pt x="67130" y="853440"/>
                  </a:lnTo>
                  <a:lnTo>
                    <a:pt x="67029" y="853059"/>
                  </a:lnTo>
                  <a:close/>
                </a:path>
                <a:path w="242569" h="1137285">
                  <a:moveTo>
                    <a:pt x="60844" y="830961"/>
                  </a:moveTo>
                  <a:lnTo>
                    <a:pt x="60907" y="831215"/>
                  </a:lnTo>
                  <a:lnTo>
                    <a:pt x="60844" y="830961"/>
                  </a:lnTo>
                  <a:close/>
                </a:path>
                <a:path w="242569" h="1137285">
                  <a:moveTo>
                    <a:pt x="55020" y="808228"/>
                  </a:moveTo>
                  <a:lnTo>
                    <a:pt x="55103" y="808609"/>
                  </a:lnTo>
                  <a:lnTo>
                    <a:pt x="55020" y="808228"/>
                  </a:lnTo>
                  <a:close/>
                </a:path>
                <a:path w="242569" h="1137285">
                  <a:moveTo>
                    <a:pt x="44759" y="761382"/>
                  </a:moveTo>
                  <a:lnTo>
                    <a:pt x="44842" y="761873"/>
                  </a:lnTo>
                  <a:lnTo>
                    <a:pt x="44759" y="761382"/>
                  </a:lnTo>
                  <a:close/>
                </a:path>
                <a:path w="242569" h="1137285">
                  <a:moveTo>
                    <a:pt x="44735" y="761238"/>
                  </a:moveTo>
                  <a:lnTo>
                    <a:pt x="44759" y="761382"/>
                  </a:lnTo>
                  <a:lnTo>
                    <a:pt x="44735" y="761238"/>
                  </a:lnTo>
                  <a:close/>
                </a:path>
                <a:path w="242569" h="1137285">
                  <a:moveTo>
                    <a:pt x="36561" y="712724"/>
                  </a:moveTo>
                  <a:lnTo>
                    <a:pt x="36612" y="713105"/>
                  </a:lnTo>
                  <a:lnTo>
                    <a:pt x="36561" y="712724"/>
                  </a:lnTo>
                  <a:close/>
                </a:path>
                <a:path w="242569" h="1137285">
                  <a:moveTo>
                    <a:pt x="33227" y="688534"/>
                  </a:moveTo>
                  <a:close/>
                </a:path>
                <a:path w="242569" h="1137285">
                  <a:moveTo>
                    <a:pt x="33192" y="688213"/>
                  </a:moveTo>
                  <a:lnTo>
                    <a:pt x="33227" y="688534"/>
                  </a:lnTo>
                  <a:lnTo>
                    <a:pt x="33192" y="688213"/>
                  </a:lnTo>
                  <a:close/>
                </a:path>
                <a:path w="242569" h="1137285">
                  <a:moveTo>
                    <a:pt x="30482" y="663472"/>
                  </a:moveTo>
                  <a:close/>
                </a:path>
                <a:path w="242569" h="1137285">
                  <a:moveTo>
                    <a:pt x="30469" y="663321"/>
                  </a:moveTo>
                  <a:lnTo>
                    <a:pt x="30482" y="663472"/>
                  </a:lnTo>
                  <a:lnTo>
                    <a:pt x="30469" y="663321"/>
                  </a:lnTo>
                  <a:close/>
                </a:path>
                <a:path w="242569" h="1137285">
                  <a:moveTo>
                    <a:pt x="28306" y="638175"/>
                  </a:moveTo>
                  <a:lnTo>
                    <a:pt x="28319" y="638429"/>
                  </a:lnTo>
                  <a:lnTo>
                    <a:pt x="28306" y="638175"/>
                  </a:lnTo>
                  <a:close/>
                </a:path>
                <a:path w="242569" h="1137285">
                  <a:moveTo>
                    <a:pt x="26706" y="612775"/>
                  </a:moveTo>
                  <a:lnTo>
                    <a:pt x="26719" y="613156"/>
                  </a:lnTo>
                  <a:lnTo>
                    <a:pt x="26706" y="612775"/>
                  </a:lnTo>
                  <a:close/>
                </a:path>
                <a:path w="242569" h="1137285">
                  <a:moveTo>
                    <a:pt x="25677" y="587375"/>
                  </a:moveTo>
                  <a:lnTo>
                    <a:pt x="25677" y="587756"/>
                  </a:lnTo>
                  <a:lnTo>
                    <a:pt x="25677" y="587375"/>
                  </a:lnTo>
                  <a:close/>
                </a:path>
                <a:path w="242569" h="1137285">
                  <a:moveTo>
                    <a:pt x="25693" y="536575"/>
                  </a:moveTo>
                  <a:lnTo>
                    <a:pt x="25677" y="536956"/>
                  </a:lnTo>
                  <a:lnTo>
                    <a:pt x="25693" y="536575"/>
                  </a:lnTo>
                  <a:close/>
                </a:path>
                <a:path w="242569" h="1137285">
                  <a:moveTo>
                    <a:pt x="28339" y="485901"/>
                  </a:moveTo>
                  <a:lnTo>
                    <a:pt x="28306" y="486283"/>
                  </a:lnTo>
                  <a:lnTo>
                    <a:pt x="28339" y="485901"/>
                  </a:lnTo>
                  <a:close/>
                </a:path>
                <a:path w="242569" h="1137285">
                  <a:moveTo>
                    <a:pt x="30507" y="460756"/>
                  </a:moveTo>
                  <a:lnTo>
                    <a:pt x="30465" y="461137"/>
                  </a:lnTo>
                  <a:lnTo>
                    <a:pt x="30507" y="460756"/>
                  </a:lnTo>
                  <a:close/>
                </a:path>
                <a:path w="242569" h="1137285">
                  <a:moveTo>
                    <a:pt x="36626" y="411225"/>
                  </a:moveTo>
                  <a:lnTo>
                    <a:pt x="36561" y="411607"/>
                  </a:lnTo>
                  <a:lnTo>
                    <a:pt x="36626" y="411225"/>
                  </a:lnTo>
                  <a:close/>
                </a:path>
                <a:path w="242569" h="1137285">
                  <a:moveTo>
                    <a:pt x="44866" y="362585"/>
                  </a:moveTo>
                  <a:lnTo>
                    <a:pt x="44759" y="363077"/>
                  </a:lnTo>
                  <a:lnTo>
                    <a:pt x="44866" y="362585"/>
                  </a:lnTo>
                  <a:close/>
                </a:path>
                <a:path w="242569" h="1137285">
                  <a:moveTo>
                    <a:pt x="55132" y="315722"/>
                  </a:moveTo>
                  <a:lnTo>
                    <a:pt x="55002" y="316229"/>
                  </a:lnTo>
                  <a:lnTo>
                    <a:pt x="55132" y="315722"/>
                  </a:lnTo>
                  <a:close/>
                </a:path>
                <a:path w="242569" h="1137285">
                  <a:moveTo>
                    <a:pt x="67147" y="271018"/>
                  </a:moveTo>
                  <a:lnTo>
                    <a:pt x="67029" y="271399"/>
                  </a:lnTo>
                  <a:lnTo>
                    <a:pt x="67147" y="271018"/>
                  </a:lnTo>
                  <a:close/>
                </a:path>
                <a:path w="242569" h="1137285">
                  <a:moveTo>
                    <a:pt x="73785" y="249554"/>
                  </a:moveTo>
                  <a:lnTo>
                    <a:pt x="73683" y="249809"/>
                  </a:lnTo>
                  <a:lnTo>
                    <a:pt x="73785" y="249554"/>
                  </a:lnTo>
                  <a:close/>
                </a:path>
                <a:path w="242569" h="1137285">
                  <a:moveTo>
                    <a:pt x="88174" y="208534"/>
                  </a:moveTo>
                  <a:lnTo>
                    <a:pt x="88022" y="208914"/>
                  </a:lnTo>
                  <a:lnTo>
                    <a:pt x="88174" y="208534"/>
                  </a:lnTo>
                  <a:close/>
                </a:path>
                <a:path w="242569" h="1137285">
                  <a:moveTo>
                    <a:pt x="95959" y="189102"/>
                  </a:moveTo>
                  <a:lnTo>
                    <a:pt x="95794" y="189484"/>
                  </a:lnTo>
                  <a:lnTo>
                    <a:pt x="95959" y="189102"/>
                  </a:lnTo>
                  <a:close/>
                </a:path>
                <a:path w="242569" h="1137285">
                  <a:moveTo>
                    <a:pt x="112291" y="152908"/>
                  </a:moveTo>
                  <a:lnTo>
                    <a:pt x="112088" y="153288"/>
                  </a:lnTo>
                  <a:lnTo>
                    <a:pt x="112291" y="152908"/>
                  </a:lnTo>
                  <a:close/>
                </a:path>
                <a:path w="242569" h="1137285">
                  <a:moveTo>
                    <a:pt x="120963" y="136144"/>
                  </a:moveTo>
                  <a:lnTo>
                    <a:pt x="120750" y="136525"/>
                  </a:lnTo>
                  <a:lnTo>
                    <a:pt x="120963" y="136144"/>
                  </a:lnTo>
                  <a:close/>
                </a:path>
                <a:path w="242569" h="1137285">
                  <a:moveTo>
                    <a:pt x="129792" y="120396"/>
                  </a:moveTo>
                  <a:lnTo>
                    <a:pt x="129538" y="120776"/>
                  </a:lnTo>
                  <a:lnTo>
                    <a:pt x="129792" y="120396"/>
                  </a:lnTo>
                  <a:close/>
                </a:path>
                <a:path w="242569" h="1137285">
                  <a:moveTo>
                    <a:pt x="138824" y="105615"/>
                  </a:moveTo>
                  <a:lnTo>
                    <a:pt x="138530" y="106045"/>
                  </a:lnTo>
                  <a:lnTo>
                    <a:pt x="138824" y="105615"/>
                  </a:lnTo>
                  <a:close/>
                </a:path>
                <a:path w="242569" h="1137285">
                  <a:moveTo>
                    <a:pt x="148207" y="91948"/>
                  </a:moveTo>
                  <a:lnTo>
                    <a:pt x="147826" y="92328"/>
                  </a:lnTo>
                  <a:lnTo>
                    <a:pt x="148207" y="91948"/>
                  </a:lnTo>
                  <a:close/>
                </a:path>
                <a:path w="242569" h="1137285">
                  <a:moveTo>
                    <a:pt x="157354" y="79707"/>
                  </a:moveTo>
                  <a:lnTo>
                    <a:pt x="157097" y="80010"/>
                  </a:lnTo>
                  <a:lnTo>
                    <a:pt x="157354" y="79707"/>
                  </a:lnTo>
                  <a:close/>
                </a:path>
                <a:path w="242569" h="1137285">
                  <a:moveTo>
                    <a:pt x="157636" y="79375"/>
                  </a:moveTo>
                  <a:lnTo>
                    <a:pt x="157354" y="79707"/>
                  </a:lnTo>
                  <a:lnTo>
                    <a:pt x="157636" y="79375"/>
                  </a:lnTo>
                  <a:close/>
                </a:path>
                <a:path w="242569" h="1137285">
                  <a:moveTo>
                    <a:pt x="167130" y="68199"/>
                  </a:moveTo>
                  <a:lnTo>
                    <a:pt x="166622" y="68707"/>
                  </a:lnTo>
                  <a:lnTo>
                    <a:pt x="167130" y="68199"/>
                  </a:lnTo>
                  <a:close/>
                </a:path>
                <a:path w="242569" h="1137285">
                  <a:moveTo>
                    <a:pt x="176655" y="58038"/>
                  </a:moveTo>
                  <a:lnTo>
                    <a:pt x="176020" y="58674"/>
                  </a:lnTo>
                  <a:lnTo>
                    <a:pt x="176313" y="58403"/>
                  </a:lnTo>
                  <a:lnTo>
                    <a:pt x="176655" y="58038"/>
                  </a:lnTo>
                  <a:close/>
                </a:path>
                <a:path w="242569" h="1137285">
                  <a:moveTo>
                    <a:pt x="176313" y="58403"/>
                  </a:moveTo>
                  <a:lnTo>
                    <a:pt x="176020" y="58674"/>
                  </a:lnTo>
                  <a:lnTo>
                    <a:pt x="176313" y="58403"/>
                  </a:lnTo>
                  <a:close/>
                </a:path>
                <a:path w="242569" h="1137285">
                  <a:moveTo>
                    <a:pt x="176706" y="58038"/>
                  </a:moveTo>
                  <a:lnTo>
                    <a:pt x="176313" y="58403"/>
                  </a:lnTo>
                  <a:lnTo>
                    <a:pt x="176706" y="58038"/>
                  </a:lnTo>
                  <a:close/>
                </a:path>
                <a:path w="242569" h="1137285">
                  <a:moveTo>
                    <a:pt x="186521" y="49149"/>
                  </a:moveTo>
                  <a:lnTo>
                    <a:pt x="186307" y="49149"/>
                  </a:lnTo>
                  <a:lnTo>
                    <a:pt x="185545" y="49911"/>
                  </a:lnTo>
                  <a:lnTo>
                    <a:pt x="186521" y="49149"/>
                  </a:lnTo>
                  <a:close/>
                </a:path>
                <a:path w="242569" h="1137285">
                  <a:moveTo>
                    <a:pt x="195959" y="41783"/>
                  </a:moveTo>
                  <a:lnTo>
                    <a:pt x="194943" y="42418"/>
                  </a:lnTo>
                  <a:lnTo>
                    <a:pt x="195145" y="42418"/>
                  </a:lnTo>
                  <a:lnTo>
                    <a:pt x="195959" y="41783"/>
                  </a:lnTo>
                  <a:close/>
                </a:path>
                <a:path w="242569" h="1137285">
                  <a:moveTo>
                    <a:pt x="205484" y="35813"/>
                  </a:moveTo>
                  <a:lnTo>
                    <a:pt x="204341" y="36449"/>
                  </a:lnTo>
                  <a:lnTo>
                    <a:pt x="205014" y="36108"/>
                  </a:lnTo>
                  <a:lnTo>
                    <a:pt x="205484" y="35813"/>
                  </a:lnTo>
                  <a:close/>
                </a:path>
                <a:path w="242569" h="1137285">
                  <a:moveTo>
                    <a:pt x="205014" y="36108"/>
                  </a:moveTo>
                  <a:lnTo>
                    <a:pt x="204341" y="36449"/>
                  </a:lnTo>
                  <a:lnTo>
                    <a:pt x="204471" y="36449"/>
                  </a:lnTo>
                  <a:lnTo>
                    <a:pt x="205014" y="36108"/>
                  </a:lnTo>
                  <a:close/>
                </a:path>
                <a:path w="242569" h="1137285">
                  <a:moveTo>
                    <a:pt x="205596" y="35813"/>
                  </a:moveTo>
                  <a:lnTo>
                    <a:pt x="205014" y="36108"/>
                  </a:lnTo>
                  <a:lnTo>
                    <a:pt x="205596" y="35813"/>
                  </a:lnTo>
                  <a:close/>
                </a:path>
                <a:path w="242569" h="1137285">
                  <a:moveTo>
                    <a:pt x="214882" y="31114"/>
                  </a:moveTo>
                  <a:lnTo>
                    <a:pt x="213612" y="31623"/>
                  </a:lnTo>
                  <a:lnTo>
                    <a:pt x="214516" y="31299"/>
                  </a:lnTo>
                  <a:lnTo>
                    <a:pt x="214882" y="31114"/>
                  </a:lnTo>
                  <a:close/>
                </a:path>
                <a:path w="242569" h="1137285">
                  <a:moveTo>
                    <a:pt x="214516" y="31299"/>
                  </a:moveTo>
                  <a:lnTo>
                    <a:pt x="213612" y="31623"/>
                  </a:lnTo>
                  <a:lnTo>
                    <a:pt x="213878" y="31623"/>
                  </a:lnTo>
                  <a:lnTo>
                    <a:pt x="214516" y="31299"/>
                  </a:lnTo>
                  <a:close/>
                </a:path>
                <a:path w="242569" h="1137285">
                  <a:moveTo>
                    <a:pt x="215034" y="31114"/>
                  </a:moveTo>
                  <a:lnTo>
                    <a:pt x="214882" y="31114"/>
                  </a:lnTo>
                  <a:lnTo>
                    <a:pt x="214516" y="31299"/>
                  </a:lnTo>
                  <a:lnTo>
                    <a:pt x="215034" y="31114"/>
                  </a:lnTo>
                  <a:close/>
                </a:path>
                <a:path w="242569" h="1137285">
                  <a:moveTo>
                    <a:pt x="224280" y="27812"/>
                  </a:moveTo>
                  <a:lnTo>
                    <a:pt x="222629" y="28194"/>
                  </a:lnTo>
                  <a:lnTo>
                    <a:pt x="224064" y="27890"/>
                  </a:lnTo>
                  <a:lnTo>
                    <a:pt x="224280" y="27812"/>
                  </a:lnTo>
                  <a:close/>
                </a:path>
                <a:path w="242569" h="1137285">
                  <a:moveTo>
                    <a:pt x="224064" y="27890"/>
                  </a:moveTo>
                  <a:lnTo>
                    <a:pt x="222629" y="28194"/>
                  </a:lnTo>
                  <a:lnTo>
                    <a:pt x="223213" y="28194"/>
                  </a:lnTo>
                  <a:lnTo>
                    <a:pt x="224064" y="27890"/>
                  </a:lnTo>
                  <a:close/>
                </a:path>
                <a:path w="242569" h="1137285">
                  <a:moveTo>
                    <a:pt x="224428" y="27812"/>
                  </a:moveTo>
                  <a:lnTo>
                    <a:pt x="224280" y="27812"/>
                  </a:lnTo>
                  <a:lnTo>
                    <a:pt x="224064" y="27890"/>
                  </a:lnTo>
                  <a:lnTo>
                    <a:pt x="224428" y="27812"/>
                  </a:lnTo>
                  <a:close/>
                </a:path>
                <a:path w="242569" h="1137285">
                  <a:moveTo>
                    <a:pt x="233424" y="25908"/>
                  </a:moveTo>
                  <a:lnTo>
                    <a:pt x="231519" y="26162"/>
                  </a:lnTo>
                  <a:lnTo>
                    <a:pt x="232584" y="26085"/>
                  </a:lnTo>
                  <a:lnTo>
                    <a:pt x="233424" y="25908"/>
                  </a:lnTo>
                  <a:close/>
                </a:path>
                <a:path w="242569" h="1137285">
                  <a:moveTo>
                    <a:pt x="232584" y="26085"/>
                  </a:moveTo>
                  <a:lnTo>
                    <a:pt x="231519" y="26162"/>
                  </a:lnTo>
                  <a:lnTo>
                    <a:pt x="232225" y="26162"/>
                  </a:lnTo>
                  <a:lnTo>
                    <a:pt x="232584" y="26085"/>
                  </a:lnTo>
                  <a:close/>
                </a:path>
                <a:path w="242569" h="1137285">
                  <a:moveTo>
                    <a:pt x="235075" y="25908"/>
                  </a:moveTo>
                  <a:lnTo>
                    <a:pt x="233424" y="25908"/>
                  </a:lnTo>
                  <a:lnTo>
                    <a:pt x="232584" y="26085"/>
                  </a:lnTo>
                  <a:lnTo>
                    <a:pt x="235075" y="25908"/>
                  </a:lnTo>
                  <a:close/>
                </a:path>
              </a:pathLst>
            </a:custGeom>
            <a:solidFill>
              <a:srgbClr val="4471C4"/>
            </a:solidFill>
          </p:spPr>
          <p:txBody>
            <a:bodyPr wrap="square" lIns="0" tIns="0" rIns="0" bIns="0" rtlCol="0"/>
            <a:lstStyle/>
            <a:p>
              <a:endParaRPr/>
            </a:p>
          </p:txBody>
        </p:sp>
      </p:grpSp>
      <p:sp>
        <p:nvSpPr>
          <p:cNvPr id="9" name="object 9"/>
          <p:cNvSpPr/>
          <p:nvPr/>
        </p:nvSpPr>
        <p:spPr>
          <a:xfrm>
            <a:off x="6667755" y="3002152"/>
            <a:ext cx="242570" cy="1137285"/>
          </a:xfrm>
          <a:custGeom>
            <a:avLst/>
            <a:gdLst/>
            <a:ahLst/>
            <a:cxnLst/>
            <a:rect l="l" t="t" r="r" b="b"/>
            <a:pathLst>
              <a:path w="242570" h="1137285">
                <a:moveTo>
                  <a:pt x="167417" y="47128"/>
                </a:moveTo>
                <a:lnTo>
                  <a:pt x="137412" y="76454"/>
                </a:lnTo>
                <a:lnTo>
                  <a:pt x="107694" y="120269"/>
                </a:lnTo>
                <a:lnTo>
                  <a:pt x="89406" y="154432"/>
                </a:lnTo>
                <a:lnTo>
                  <a:pt x="72388" y="192150"/>
                </a:lnTo>
                <a:lnTo>
                  <a:pt x="56767" y="233045"/>
                </a:lnTo>
                <a:lnTo>
                  <a:pt x="42670" y="276606"/>
                </a:lnTo>
                <a:lnTo>
                  <a:pt x="30351" y="322707"/>
                </a:lnTo>
                <a:lnTo>
                  <a:pt x="19810" y="370586"/>
                </a:lnTo>
                <a:lnTo>
                  <a:pt x="11428" y="420116"/>
                </a:lnTo>
                <a:lnTo>
                  <a:pt x="5205" y="471043"/>
                </a:lnTo>
                <a:lnTo>
                  <a:pt x="1395" y="522732"/>
                </a:lnTo>
                <a:lnTo>
                  <a:pt x="0" y="574675"/>
                </a:lnTo>
                <a:lnTo>
                  <a:pt x="252" y="600837"/>
                </a:lnTo>
                <a:lnTo>
                  <a:pt x="3046" y="652780"/>
                </a:lnTo>
                <a:lnTo>
                  <a:pt x="7999" y="704088"/>
                </a:lnTo>
                <a:lnTo>
                  <a:pt x="19810" y="778891"/>
                </a:lnTo>
                <a:lnTo>
                  <a:pt x="30351" y="826897"/>
                </a:lnTo>
                <a:lnTo>
                  <a:pt x="42670" y="872998"/>
                </a:lnTo>
                <a:lnTo>
                  <a:pt x="56767" y="916559"/>
                </a:lnTo>
                <a:lnTo>
                  <a:pt x="72388" y="957453"/>
                </a:lnTo>
                <a:lnTo>
                  <a:pt x="89406" y="995172"/>
                </a:lnTo>
                <a:lnTo>
                  <a:pt x="107694" y="1029208"/>
                </a:lnTo>
                <a:lnTo>
                  <a:pt x="137412" y="1073150"/>
                </a:lnTo>
                <a:lnTo>
                  <a:pt x="169543" y="1106805"/>
                </a:lnTo>
                <a:lnTo>
                  <a:pt x="204087" y="1128903"/>
                </a:lnTo>
                <a:lnTo>
                  <a:pt x="240409" y="1136904"/>
                </a:lnTo>
                <a:lnTo>
                  <a:pt x="242187" y="1111631"/>
                </a:lnTo>
                <a:lnTo>
                  <a:pt x="235075" y="1111123"/>
                </a:lnTo>
                <a:lnTo>
                  <a:pt x="233424" y="1111123"/>
                </a:lnTo>
                <a:lnTo>
                  <a:pt x="231519" y="1110869"/>
                </a:lnTo>
                <a:lnTo>
                  <a:pt x="232288" y="1110869"/>
                </a:lnTo>
                <a:lnTo>
                  <a:pt x="224902" y="1109218"/>
                </a:lnTo>
                <a:lnTo>
                  <a:pt x="224280" y="1109218"/>
                </a:lnTo>
                <a:lnTo>
                  <a:pt x="222629" y="1108710"/>
                </a:lnTo>
                <a:lnTo>
                  <a:pt x="222904" y="1108710"/>
                </a:lnTo>
                <a:lnTo>
                  <a:pt x="215333" y="1105916"/>
                </a:lnTo>
                <a:lnTo>
                  <a:pt x="214882" y="1105916"/>
                </a:lnTo>
                <a:lnTo>
                  <a:pt x="205596" y="1101217"/>
                </a:lnTo>
                <a:lnTo>
                  <a:pt x="204341" y="1100582"/>
                </a:lnTo>
                <a:lnTo>
                  <a:pt x="204490" y="1100582"/>
                </a:lnTo>
                <a:lnTo>
                  <a:pt x="196137" y="1095248"/>
                </a:lnTo>
                <a:lnTo>
                  <a:pt x="195959" y="1095248"/>
                </a:lnTo>
                <a:lnTo>
                  <a:pt x="194943" y="1094486"/>
                </a:lnTo>
                <a:lnTo>
                  <a:pt x="186359" y="1087755"/>
                </a:lnTo>
                <a:lnTo>
                  <a:pt x="185545" y="1087120"/>
                </a:lnTo>
                <a:lnTo>
                  <a:pt x="176715" y="1078992"/>
                </a:lnTo>
                <a:lnTo>
                  <a:pt x="176020" y="1078357"/>
                </a:lnTo>
                <a:lnTo>
                  <a:pt x="166622" y="1068324"/>
                </a:lnTo>
                <a:lnTo>
                  <a:pt x="157637" y="1057656"/>
                </a:lnTo>
                <a:lnTo>
                  <a:pt x="157097" y="1057021"/>
                </a:lnTo>
                <a:lnTo>
                  <a:pt x="147826" y="1044575"/>
                </a:lnTo>
                <a:lnTo>
                  <a:pt x="138990" y="1031494"/>
                </a:lnTo>
                <a:lnTo>
                  <a:pt x="129538" y="1016254"/>
                </a:lnTo>
                <a:lnTo>
                  <a:pt x="120987" y="1000760"/>
                </a:lnTo>
                <a:lnTo>
                  <a:pt x="112399" y="984123"/>
                </a:lnTo>
                <a:lnTo>
                  <a:pt x="112266" y="984123"/>
                </a:lnTo>
                <a:lnTo>
                  <a:pt x="103757" y="966089"/>
                </a:lnTo>
                <a:lnTo>
                  <a:pt x="95867" y="947801"/>
                </a:lnTo>
                <a:lnTo>
                  <a:pt x="95782" y="947547"/>
                </a:lnTo>
                <a:lnTo>
                  <a:pt x="88162" y="928497"/>
                </a:lnTo>
                <a:lnTo>
                  <a:pt x="80862" y="908304"/>
                </a:lnTo>
                <a:lnTo>
                  <a:pt x="80811" y="908050"/>
                </a:lnTo>
                <a:lnTo>
                  <a:pt x="73668" y="887095"/>
                </a:lnTo>
                <a:lnTo>
                  <a:pt x="67172" y="866013"/>
                </a:lnTo>
                <a:lnTo>
                  <a:pt x="60903" y="843788"/>
                </a:lnTo>
                <a:lnTo>
                  <a:pt x="60892" y="843534"/>
                </a:lnTo>
                <a:lnTo>
                  <a:pt x="55088" y="821182"/>
                </a:lnTo>
                <a:lnTo>
                  <a:pt x="55033" y="820801"/>
                </a:lnTo>
                <a:lnTo>
                  <a:pt x="44842" y="774446"/>
                </a:lnTo>
                <a:lnTo>
                  <a:pt x="36638" y="725678"/>
                </a:lnTo>
                <a:lnTo>
                  <a:pt x="33198" y="701167"/>
                </a:lnTo>
                <a:lnTo>
                  <a:pt x="33230" y="700786"/>
                </a:lnTo>
                <a:lnTo>
                  <a:pt x="30506" y="676148"/>
                </a:lnTo>
                <a:lnTo>
                  <a:pt x="28341" y="651002"/>
                </a:lnTo>
                <a:lnTo>
                  <a:pt x="26766" y="626872"/>
                </a:lnTo>
                <a:lnTo>
                  <a:pt x="26668" y="625729"/>
                </a:lnTo>
                <a:lnTo>
                  <a:pt x="25687" y="600837"/>
                </a:lnTo>
                <a:lnTo>
                  <a:pt x="25652" y="600329"/>
                </a:lnTo>
                <a:lnTo>
                  <a:pt x="25401" y="574675"/>
                </a:lnTo>
                <a:lnTo>
                  <a:pt x="25649" y="549529"/>
                </a:lnTo>
                <a:lnTo>
                  <a:pt x="26658" y="524129"/>
                </a:lnTo>
                <a:lnTo>
                  <a:pt x="28295" y="498856"/>
                </a:lnTo>
                <a:lnTo>
                  <a:pt x="28351" y="498475"/>
                </a:lnTo>
                <a:lnTo>
                  <a:pt x="30446" y="473710"/>
                </a:lnTo>
                <a:lnTo>
                  <a:pt x="30520" y="473329"/>
                </a:lnTo>
                <a:lnTo>
                  <a:pt x="33230" y="448818"/>
                </a:lnTo>
                <a:lnTo>
                  <a:pt x="36522" y="424180"/>
                </a:lnTo>
                <a:lnTo>
                  <a:pt x="36638" y="423799"/>
                </a:lnTo>
                <a:lnTo>
                  <a:pt x="44722" y="375793"/>
                </a:lnTo>
                <a:lnTo>
                  <a:pt x="55005" y="328802"/>
                </a:lnTo>
                <a:lnTo>
                  <a:pt x="60892" y="306070"/>
                </a:lnTo>
                <a:lnTo>
                  <a:pt x="67074" y="283972"/>
                </a:lnTo>
                <a:lnTo>
                  <a:pt x="73707" y="262382"/>
                </a:lnTo>
                <a:lnTo>
                  <a:pt x="80810" y="241554"/>
                </a:lnTo>
                <a:lnTo>
                  <a:pt x="88136" y="221107"/>
                </a:lnTo>
                <a:lnTo>
                  <a:pt x="95883" y="201675"/>
                </a:lnTo>
                <a:lnTo>
                  <a:pt x="103845" y="183514"/>
                </a:lnTo>
                <a:lnTo>
                  <a:pt x="112266" y="165481"/>
                </a:lnTo>
                <a:lnTo>
                  <a:pt x="120902" y="148717"/>
                </a:lnTo>
                <a:lnTo>
                  <a:pt x="129579" y="133350"/>
                </a:lnTo>
                <a:lnTo>
                  <a:pt x="138623" y="118618"/>
                </a:lnTo>
                <a:lnTo>
                  <a:pt x="147946" y="104901"/>
                </a:lnTo>
                <a:lnTo>
                  <a:pt x="157126" y="92583"/>
                </a:lnTo>
                <a:lnTo>
                  <a:pt x="157605" y="91948"/>
                </a:lnTo>
                <a:lnTo>
                  <a:pt x="166699" y="81280"/>
                </a:lnTo>
                <a:lnTo>
                  <a:pt x="174625" y="72771"/>
                </a:lnTo>
                <a:lnTo>
                  <a:pt x="173988" y="72771"/>
                </a:lnTo>
                <a:lnTo>
                  <a:pt x="176655" y="70612"/>
                </a:lnTo>
                <a:lnTo>
                  <a:pt x="177577" y="70612"/>
                </a:lnTo>
                <a:lnTo>
                  <a:pt x="178205" y="70234"/>
                </a:lnTo>
                <a:lnTo>
                  <a:pt x="167417" y="47128"/>
                </a:lnTo>
                <a:close/>
              </a:path>
              <a:path w="242570" h="1137285">
                <a:moveTo>
                  <a:pt x="231519" y="1110869"/>
                </a:moveTo>
                <a:lnTo>
                  <a:pt x="233424" y="1111123"/>
                </a:lnTo>
                <a:lnTo>
                  <a:pt x="232649" y="1110949"/>
                </a:lnTo>
                <a:lnTo>
                  <a:pt x="231519" y="1110869"/>
                </a:lnTo>
                <a:close/>
              </a:path>
              <a:path w="242570" h="1137285">
                <a:moveTo>
                  <a:pt x="232649" y="1110949"/>
                </a:moveTo>
                <a:lnTo>
                  <a:pt x="233424" y="1111123"/>
                </a:lnTo>
                <a:lnTo>
                  <a:pt x="235075" y="1111123"/>
                </a:lnTo>
                <a:lnTo>
                  <a:pt x="232649" y="1110949"/>
                </a:lnTo>
                <a:close/>
              </a:path>
              <a:path w="242570" h="1137285">
                <a:moveTo>
                  <a:pt x="232288" y="1110869"/>
                </a:moveTo>
                <a:lnTo>
                  <a:pt x="231519" y="1110869"/>
                </a:lnTo>
                <a:lnTo>
                  <a:pt x="232649" y="1110949"/>
                </a:lnTo>
                <a:lnTo>
                  <a:pt x="232288" y="1110869"/>
                </a:lnTo>
                <a:close/>
              </a:path>
              <a:path w="242570" h="1137285">
                <a:moveTo>
                  <a:pt x="222629" y="1108710"/>
                </a:moveTo>
                <a:lnTo>
                  <a:pt x="224280" y="1109218"/>
                </a:lnTo>
                <a:lnTo>
                  <a:pt x="223325" y="1108865"/>
                </a:lnTo>
                <a:lnTo>
                  <a:pt x="222629" y="1108710"/>
                </a:lnTo>
                <a:close/>
              </a:path>
              <a:path w="242570" h="1137285">
                <a:moveTo>
                  <a:pt x="223325" y="1108865"/>
                </a:moveTo>
                <a:lnTo>
                  <a:pt x="224280" y="1109218"/>
                </a:lnTo>
                <a:lnTo>
                  <a:pt x="224902" y="1109218"/>
                </a:lnTo>
                <a:lnTo>
                  <a:pt x="223325" y="1108865"/>
                </a:lnTo>
                <a:close/>
              </a:path>
              <a:path w="242570" h="1137285">
                <a:moveTo>
                  <a:pt x="222904" y="1108710"/>
                </a:moveTo>
                <a:lnTo>
                  <a:pt x="222629" y="1108710"/>
                </a:lnTo>
                <a:lnTo>
                  <a:pt x="223325" y="1108865"/>
                </a:lnTo>
                <a:lnTo>
                  <a:pt x="222904" y="1108710"/>
                </a:lnTo>
                <a:close/>
              </a:path>
              <a:path w="242570" h="1137285">
                <a:moveTo>
                  <a:pt x="213668" y="1105301"/>
                </a:moveTo>
                <a:lnTo>
                  <a:pt x="214882" y="1105916"/>
                </a:lnTo>
                <a:lnTo>
                  <a:pt x="215333" y="1105916"/>
                </a:lnTo>
                <a:lnTo>
                  <a:pt x="213668" y="1105301"/>
                </a:lnTo>
                <a:close/>
              </a:path>
              <a:path w="242570" h="1137285">
                <a:moveTo>
                  <a:pt x="213627" y="1105281"/>
                </a:moveTo>
                <a:close/>
              </a:path>
              <a:path w="242570" h="1137285">
                <a:moveTo>
                  <a:pt x="204341" y="1100582"/>
                </a:moveTo>
                <a:lnTo>
                  <a:pt x="205484" y="1101217"/>
                </a:lnTo>
                <a:lnTo>
                  <a:pt x="205057" y="1100944"/>
                </a:lnTo>
                <a:lnTo>
                  <a:pt x="204341" y="1100582"/>
                </a:lnTo>
                <a:close/>
              </a:path>
              <a:path w="242570" h="1137285">
                <a:moveTo>
                  <a:pt x="205057" y="1100944"/>
                </a:moveTo>
                <a:lnTo>
                  <a:pt x="205484" y="1101217"/>
                </a:lnTo>
                <a:lnTo>
                  <a:pt x="205057" y="1100944"/>
                </a:lnTo>
                <a:close/>
              </a:path>
              <a:path w="242570" h="1137285">
                <a:moveTo>
                  <a:pt x="204490" y="1100582"/>
                </a:moveTo>
                <a:lnTo>
                  <a:pt x="204341" y="1100582"/>
                </a:lnTo>
                <a:lnTo>
                  <a:pt x="205057" y="1100944"/>
                </a:lnTo>
                <a:lnTo>
                  <a:pt x="204490" y="1100582"/>
                </a:lnTo>
                <a:close/>
              </a:path>
              <a:path w="242570" h="1137285">
                <a:moveTo>
                  <a:pt x="194943" y="1094486"/>
                </a:moveTo>
                <a:lnTo>
                  <a:pt x="195959" y="1095248"/>
                </a:lnTo>
                <a:lnTo>
                  <a:pt x="195162" y="1094625"/>
                </a:lnTo>
                <a:lnTo>
                  <a:pt x="194943" y="1094486"/>
                </a:lnTo>
                <a:close/>
              </a:path>
              <a:path w="242570" h="1137285">
                <a:moveTo>
                  <a:pt x="195162" y="1094625"/>
                </a:moveTo>
                <a:lnTo>
                  <a:pt x="195959" y="1095248"/>
                </a:lnTo>
                <a:lnTo>
                  <a:pt x="196137" y="1095248"/>
                </a:lnTo>
                <a:lnTo>
                  <a:pt x="195162" y="1094625"/>
                </a:lnTo>
                <a:close/>
              </a:path>
              <a:path w="242570" h="1137285">
                <a:moveTo>
                  <a:pt x="194983" y="1094486"/>
                </a:moveTo>
                <a:lnTo>
                  <a:pt x="195162" y="1094625"/>
                </a:lnTo>
                <a:lnTo>
                  <a:pt x="194983" y="1094486"/>
                </a:lnTo>
                <a:close/>
              </a:path>
              <a:path w="242570" h="1137285">
                <a:moveTo>
                  <a:pt x="185545" y="1087120"/>
                </a:moveTo>
                <a:lnTo>
                  <a:pt x="186307" y="1087755"/>
                </a:lnTo>
                <a:lnTo>
                  <a:pt x="186005" y="1087478"/>
                </a:lnTo>
                <a:lnTo>
                  <a:pt x="185545" y="1087120"/>
                </a:lnTo>
                <a:close/>
              </a:path>
              <a:path w="242570" h="1137285">
                <a:moveTo>
                  <a:pt x="186005" y="1087478"/>
                </a:moveTo>
                <a:lnTo>
                  <a:pt x="186307" y="1087755"/>
                </a:lnTo>
                <a:lnTo>
                  <a:pt x="186005" y="1087478"/>
                </a:lnTo>
                <a:close/>
              </a:path>
              <a:path w="242570" h="1137285">
                <a:moveTo>
                  <a:pt x="185612" y="1087120"/>
                </a:moveTo>
                <a:lnTo>
                  <a:pt x="186005" y="1087478"/>
                </a:lnTo>
                <a:lnTo>
                  <a:pt x="185612" y="1087120"/>
                </a:lnTo>
                <a:close/>
              </a:path>
              <a:path w="242570" h="1137285">
                <a:moveTo>
                  <a:pt x="176020" y="1078357"/>
                </a:moveTo>
                <a:lnTo>
                  <a:pt x="176655" y="1078992"/>
                </a:lnTo>
                <a:lnTo>
                  <a:pt x="176289" y="1078602"/>
                </a:lnTo>
                <a:lnTo>
                  <a:pt x="176020" y="1078357"/>
                </a:lnTo>
                <a:close/>
              </a:path>
              <a:path w="242570" h="1137285">
                <a:moveTo>
                  <a:pt x="176289" y="1078602"/>
                </a:moveTo>
                <a:lnTo>
                  <a:pt x="176655" y="1078992"/>
                </a:lnTo>
                <a:lnTo>
                  <a:pt x="176289" y="1078602"/>
                </a:lnTo>
                <a:close/>
              </a:path>
              <a:path w="242570" h="1137285">
                <a:moveTo>
                  <a:pt x="176058" y="1078357"/>
                </a:moveTo>
                <a:lnTo>
                  <a:pt x="176289" y="1078602"/>
                </a:lnTo>
                <a:lnTo>
                  <a:pt x="176058" y="1078357"/>
                </a:lnTo>
                <a:close/>
              </a:path>
              <a:path w="242570" h="1137285">
                <a:moveTo>
                  <a:pt x="166699" y="1068324"/>
                </a:moveTo>
                <a:lnTo>
                  <a:pt x="167130" y="1068832"/>
                </a:lnTo>
                <a:lnTo>
                  <a:pt x="166699" y="1068324"/>
                </a:lnTo>
                <a:close/>
              </a:path>
              <a:path w="242570" h="1137285">
                <a:moveTo>
                  <a:pt x="157375" y="1057347"/>
                </a:moveTo>
                <a:lnTo>
                  <a:pt x="157605" y="1057656"/>
                </a:lnTo>
                <a:lnTo>
                  <a:pt x="157375" y="1057347"/>
                </a:lnTo>
                <a:close/>
              </a:path>
              <a:path w="242570" h="1137285">
                <a:moveTo>
                  <a:pt x="157131" y="1057021"/>
                </a:moveTo>
                <a:lnTo>
                  <a:pt x="157375" y="1057347"/>
                </a:lnTo>
                <a:lnTo>
                  <a:pt x="157131" y="1057021"/>
                </a:lnTo>
                <a:close/>
              </a:path>
              <a:path w="242570" h="1137285">
                <a:moveTo>
                  <a:pt x="147946" y="1044575"/>
                </a:moveTo>
                <a:lnTo>
                  <a:pt x="148207" y="1044956"/>
                </a:lnTo>
                <a:lnTo>
                  <a:pt x="147946" y="1044575"/>
                </a:lnTo>
                <a:close/>
              </a:path>
              <a:path w="242570" h="1137285">
                <a:moveTo>
                  <a:pt x="138555" y="1030859"/>
                </a:moveTo>
                <a:lnTo>
                  <a:pt x="138936" y="1031494"/>
                </a:lnTo>
                <a:lnTo>
                  <a:pt x="138555" y="1030859"/>
                </a:lnTo>
                <a:close/>
              </a:path>
              <a:path w="242570" h="1137285">
                <a:moveTo>
                  <a:pt x="129581" y="1016254"/>
                </a:moveTo>
                <a:lnTo>
                  <a:pt x="129792" y="1016635"/>
                </a:lnTo>
                <a:lnTo>
                  <a:pt x="129581" y="1016254"/>
                </a:lnTo>
                <a:close/>
              </a:path>
              <a:path w="242570" h="1137285">
                <a:moveTo>
                  <a:pt x="120775" y="1000379"/>
                </a:moveTo>
                <a:lnTo>
                  <a:pt x="120902" y="1000760"/>
                </a:lnTo>
                <a:lnTo>
                  <a:pt x="120775" y="1000379"/>
                </a:lnTo>
                <a:close/>
              </a:path>
              <a:path w="242570" h="1137285">
                <a:moveTo>
                  <a:pt x="112139" y="983615"/>
                </a:moveTo>
                <a:lnTo>
                  <a:pt x="112266" y="984123"/>
                </a:lnTo>
                <a:lnTo>
                  <a:pt x="112399" y="984123"/>
                </a:lnTo>
                <a:lnTo>
                  <a:pt x="112139" y="983615"/>
                </a:lnTo>
                <a:close/>
              </a:path>
              <a:path w="242570" h="1137285">
                <a:moveTo>
                  <a:pt x="103845" y="966089"/>
                </a:moveTo>
                <a:lnTo>
                  <a:pt x="104011" y="966470"/>
                </a:lnTo>
                <a:lnTo>
                  <a:pt x="103845" y="966089"/>
                </a:lnTo>
                <a:close/>
              </a:path>
              <a:path w="242570" h="1137285">
                <a:moveTo>
                  <a:pt x="95782" y="947547"/>
                </a:moveTo>
                <a:lnTo>
                  <a:pt x="95883" y="947801"/>
                </a:lnTo>
                <a:lnTo>
                  <a:pt x="95782" y="947547"/>
                </a:lnTo>
                <a:close/>
              </a:path>
              <a:path w="242570" h="1137285">
                <a:moveTo>
                  <a:pt x="88009" y="928116"/>
                </a:moveTo>
                <a:lnTo>
                  <a:pt x="88136" y="928497"/>
                </a:lnTo>
                <a:lnTo>
                  <a:pt x="88009" y="928116"/>
                </a:lnTo>
                <a:close/>
              </a:path>
              <a:path w="242570" h="1137285">
                <a:moveTo>
                  <a:pt x="80811" y="908050"/>
                </a:moveTo>
                <a:lnTo>
                  <a:pt x="80897" y="908304"/>
                </a:lnTo>
                <a:lnTo>
                  <a:pt x="80811" y="908050"/>
                </a:lnTo>
                <a:close/>
              </a:path>
              <a:path w="242570" h="1137285">
                <a:moveTo>
                  <a:pt x="73757" y="887384"/>
                </a:moveTo>
                <a:close/>
              </a:path>
              <a:path w="242570" h="1137285">
                <a:moveTo>
                  <a:pt x="73668" y="887095"/>
                </a:moveTo>
                <a:lnTo>
                  <a:pt x="73757" y="887384"/>
                </a:lnTo>
                <a:lnTo>
                  <a:pt x="73668" y="887095"/>
                </a:lnTo>
                <a:close/>
              </a:path>
              <a:path w="242570" h="1137285">
                <a:moveTo>
                  <a:pt x="67074" y="865632"/>
                </a:moveTo>
                <a:lnTo>
                  <a:pt x="67181" y="866013"/>
                </a:lnTo>
                <a:lnTo>
                  <a:pt x="67074" y="865632"/>
                </a:lnTo>
                <a:close/>
              </a:path>
              <a:path w="242570" h="1137285">
                <a:moveTo>
                  <a:pt x="60892" y="843534"/>
                </a:moveTo>
                <a:lnTo>
                  <a:pt x="60958" y="843788"/>
                </a:lnTo>
                <a:lnTo>
                  <a:pt x="60892" y="843534"/>
                </a:lnTo>
                <a:close/>
              </a:path>
              <a:path w="242570" h="1137285">
                <a:moveTo>
                  <a:pt x="55033" y="820801"/>
                </a:moveTo>
                <a:lnTo>
                  <a:pt x="55116" y="821182"/>
                </a:lnTo>
                <a:lnTo>
                  <a:pt x="55033" y="820801"/>
                </a:lnTo>
                <a:close/>
              </a:path>
              <a:path w="242570" h="1137285">
                <a:moveTo>
                  <a:pt x="44788" y="774203"/>
                </a:moveTo>
                <a:lnTo>
                  <a:pt x="44829" y="774446"/>
                </a:lnTo>
                <a:lnTo>
                  <a:pt x="44788" y="774203"/>
                </a:lnTo>
                <a:close/>
              </a:path>
              <a:path w="242570" h="1137285">
                <a:moveTo>
                  <a:pt x="44723" y="773811"/>
                </a:moveTo>
                <a:lnTo>
                  <a:pt x="44788" y="774203"/>
                </a:lnTo>
                <a:lnTo>
                  <a:pt x="44723" y="773811"/>
                </a:lnTo>
                <a:close/>
              </a:path>
              <a:path w="242570" h="1137285">
                <a:moveTo>
                  <a:pt x="36574" y="725297"/>
                </a:moveTo>
                <a:lnTo>
                  <a:pt x="36574" y="725678"/>
                </a:lnTo>
                <a:lnTo>
                  <a:pt x="36574" y="725297"/>
                </a:lnTo>
                <a:close/>
              </a:path>
              <a:path w="242570" h="1137285">
                <a:moveTo>
                  <a:pt x="33230" y="700786"/>
                </a:moveTo>
                <a:lnTo>
                  <a:pt x="33272" y="701167"/>
                </a:lnTo>
                <a:lnTo>
                  <a:pt x="33230" y="700786"/>
                </a:lnTo>
                <a:close/>
              </a:path>
              <a:path w="242570" h="1137285">
                <a:moveTo>
                  <a:pt x="30478" y="675894"/>
                </a:moveTo>
                <a:lnTo>
                  <a:pt x="30478" y="676148"/>
                </a:lnTo>
                <a:lnTo>
                  <a:pt x="30478" y="675894"/>
                </a:lnTo>
                <a:close/>
              </a:path>
              <a:path w="242570" h="1137285">
                <a:moveTo>
                  <a:pt x="28319" y="650748"/>
                </a:moveTo>
                <a:lnTo>
                  <a:pt x="28319" y="651002"/>
                </a:lnTo>
                <a:lnTo>
                  <a:pt x="28319" y="650748"/>
                </a:lnTo>
                <a:close/>
              </a:path>
              <a:path w="242570" h="1137285">
                <a:moveTo>
                  <a:pt x="26668" y="625348"/>
                </a:moveTo>
                <a:lnTo>
                  <a:pt x="26668" y="625729"/>
                </a:lnTo>
                <a:lnTo>
                  <a:pt x="26668" y="625348"/>
                </a:lnTo>
                <a:close/>
              </a:path>
              <a:path w="242570" h="1137285">
                <a:moveTo>
                  <a:pt x="25652" y="599948"/>
                </a:moveTo>
                <a:lnTo>
                  <a:pt x="25652" y="600329"/>
                </a:lnTo>
                <a:lnTo>
                  <a:pt x="25652" y="599948"/>
                </a:lnTo>
                <a:close/>
              </a:path>
              <a:path w="242570" h="1137285">
                <a:moveTo>
                  <a:pt x="25667" y="549148"/>
                </a:moveTo>
                <a:lnTo>
                  <a:pt x="25652" y="549529"/>
                </a:lnTo>
                <a:lnTo>
                  <a:pt x="25667" y="549148"/>
                </a:lnTo>
                <a:close/>
              </a:path>
              <a:path w="242570" h="1137285">
                <a:moveTo>
                  <a:pt x="26685" y="523875"/>
                </a:moveTo>
                <a:lnTo>
                  <a:pt x="26668" y="524129"/>
                </a:lnTo>
                <a:lnTo>
                  <a:pt x="26685" y="523875"/>
                </a:lnTo>
                <a:close/>
              </a:path>
              <a:path w="242570" h="1137285">
                <a:moveTo>
                  <a:pt x="28351" y="498475"/>
                </a:moveTo>
                <a:lnTo>
                  <a:pt x="28319" y="498856"/>
                </a:lnTo>
                <a:lnTo>
                  <a:pt x="28351" y="498475"/>
                </a:lnTo>
                <a:close/>
              </a:path>
              <a:path w="242570" h="1137285">
                <a:moveTo>
                  <a:pt x="30520" y="473329"/>
                </a:moveTo>
                <a:lnTo>
                  <a:pt x="30478" y="473710"/>
                </a:lnTo>
                <a:lnTo>
                  <a:pt x="30520" y="473329"/>
                </a:lnTo>
                <a:close/>
              </a:path>
              <a:path w="242570" h="1137285">
                <a:moveTo>
                  <a:pt x="33272" y="448437"/>
                </a:moveTo>
                <a:lnTo>
                  <a:pt x="33145" y="448818"/>
                </a:lnTo>
                <a:lnTo>
                  <a:pt x="33272" y="448437"/>
                </a:lnTo>
                <a:close/>
              </a:path>
              <a:path w="242570" h="1137285">
                <a:moveTo>
                  <a:pt x="36638" y="423799"/>
                </a:moveTo>
                <a:lnTo>
                  <a:pt x="36574" y="424180"/>
                </a:lnTo>
                <a:lnTo>
                  <a:pt x="36638" y="423799"/>
                </a:lnTo>
                <a:close/>
              </a:path>
              <a:path w="242570" h="1137285">
                <a:moveTo>
                  <a:pt x="44789" y="375398"/>
                </a:moveTo>
                <a:lnTo>
                  <a:pt x="44702" y="375793"/>
                </a:lnTo>
                <a:lnTo>
                  <a:pt x="44789" y="375398"/>
                </a:lnTo>
                <a:close/>
              </a:path>
              <a:path w="242570" h="1137285">
                <a:moveTo>
                  <a:pt x="55090" y="328416"/>
                </a:moveTo>
                <a:lnTo>
                  <a:pt x="54989" y="328802"/>
                </a:lnTo>
                <a:lnTo>
                  <a:pt x="55090" y="328416"/>
                </a:lnTo>
                <a:close/>
              </a:path>
              <a:path w="242570" h="1137285">
                <a:moveTo>
                  <a:pt x="60958" y="305816"/>
                </a:moveTo>
                <a:lnTo>
                  <a:pt x="60831" y="306070"/>
                </a:lnTo>
                <a:lnTo>
                  <a:pt x="60958" y="305816"/>
                </a:lnTo>
                <a:close/>
              </a:path>
              <a:path w="242570" h="1137285">
                <a:moveTo>
                  <a:pt x="67181" y="283591"/>
                </a:moveTo>
                <a:lnTo>
                  <a:pt x="67054" y="283972"/>
                </a:lnTo>
                <a:lnTo>
                  <a:pt x="67181" y="283591"/>
                </a:lnTo>
                <a:close/>
              </a:path>
              <a:path w="242570" h="1137285">
                <a:moveTo>
                  <a:pt x="73785" y="262127"/>
                </a:moveTo>
                <a:lnTo>
                  <a:pt x="73658" y="262382"/>
                </a:lnTo>
                <a:lnTo>
                  <a:pt x="73785" y="262127"/>
                </a:lnTo>
                <a:close/>
              </a:path>
              <a:path w="242570" h="1137285">
                <a:moveTo>
                  <a:pt x="80897" y="241300"/>
                </a:moveTo>
                <a:lnTo>
                  <a:pt x="80770" y="241554"/>
                </a:lnTo>
                <a:lnTo>
                  <a:pt x="80897" y="241300"/>
                </a:lnTo>
                <a:close/>
              </a:path>
              <a:path w="242570" h="1137285">
                <a:moveTo>
                  <a:pt x="88161" y="221107"/>
                </a:moveTo>
                <a:lnTo>
                  <a:pt x="88009" y="221487"/>
                </a:lnTo>
                <a:lnTo>
                  <a:pt x="88161" y="221107"/>
                </a:lnTo>
                <a:close/>
              </a:path>
              <a:path w="242570" h="1137285">
                <a:moveTo>
                  <a:pt x="95922" y="201675"/>
                </a:moveTo>
                <a:lnTo>
                  <a:pt x="95756" y="202057"/>
                </a:lnTo>
                <a:lnTo>
                  <a:pt x="95922" y="201675"/>
                </a:lnTo>
                <a:close/>
              </a:path>
              <a:path w="242570" h="1137285">
                <a:moveTo>
                  <a:pt x="104011" y="183134"/>
                </a:moveTo>
                <a:lnTo>
                  <a:pt x="103757" y="183514"/>
                </a:lnTo>
                <a:lnTo>
                  <a:pt x="104011" y="183134"/>
                </a:lnTo>
                <a:close/>
              </a:path>
              <a:path w="242570" h="1137285">
                <a:moveTo>
                  <a:pt x="112334" y="165481"/>
                </a:moveTo>
                <a:lnTo>
                  <a:pt x="112139" y="165862"/>
                </a:lnTo>
                <a:lnTo>
                  <a:pt x="112334" y="165481"/>
                </a:lnTo>
                <a:close/>
              </a:path>
              <a:path w="242570" h="1137285">
                <a:moveTo>
                  <a:pt x="120988" y="148717"/>
                </a:moveTo>
                <a:lnTo>
                  <a:pt x="120775" y="149098"/>
                </a:lnTo>
                <a:lnTo>
                  <a:pt x="120988" y="148717"/>
                </a:lnTo>
                <a:close/>
              </a:path>
              <a:path w="242570" h="1137285">
                <a:moveTo>
                  <a:pt x="129792" y="132969"/>
                </a:moveTo>
                <a:lnTo>
                  <a:pt x="129538" y="133350"/>
                </a:lnTo>
                <a:lnTo>
                  <a:pt x="129792" y="132969"/>
                </a:lnTo>
                <a:close/>
              </a:path>
              <a:path w="242570" h="1137285">
                <a:moveTo>
                  <a:pt x="138936" y="118110"/>
                </a:moveTo>
                <a:lnTo>
                  <a:pt x="138555" y="118618"/>
                </a:lnTo>
                <a:lnTo>
                  <a:pt x="138936" y="118110"/>
                </a:lnTo>
                <a:close/>
              </a:path>
              <a:path w="242570" h="1137285">
                <a:moveTo>
                  <a:pt x="233784" y="41275"/>
                </a:moveTo>
                <a:lnTo>
                  <a:pt x="177290" y="41275"/>
                </a:lnTo>
                <a:lnTo>
                  <a:pt x="190244" y="62992"/>
                </a:lnTo>
                <a:lnTo>
                  <a:pt x="178205" y="70234"/>
                </a:lnTo>
                <a:lnTo>
                  <a:pt x="199134" y="115062"/>
                </a:lnTo>
                <a:lnTo>
                  <a:pt x="233784" y="41275"/>
                </a:lnTo>
                <a:close/>
              </a:path>
              <a:path w="242570" h="1137285">
                <a:moveTo>
                  <a:pt x="148207" y="104521"/>
                </a:moveTo>
                <a:lnTo>
                  <a:pt x="147826" y="104901"/>
                </a:lnTo>
                <a:lnTo>
                  <a:pt x="148207" y="104521"/>
                </a:lnTo>
                <a:close/>
              </a:path>
              <a:path w="242570" h="1137285">
                <a:moveTo>
                  <a:pt x="157355" y="92280"/>
                </a:moveTo>
                <a:lnTo>
                  <a:pt x="157097" y="92583"/>
                </a:lnTo>
                <a:lnTo>
                  <a:pt x="157355" y="92280"/>
                </a:lnTo>
                <a:close/>
              </a:path>
              <a:path w="242570" h="1137285">
                <a:moveTo>
                  <a:pt x="157637" y="91948"/>
                </a:moveTo>
                <a:lnTo>
                  <a:pt x="157355" y="92280"/>
                </a:lnTo>
                <a:lnTo>
                  <a:pt x="157637" y="91948"/>
                </a:lnTo>
                <a:close/>
              </a:path>
              <a:path w="242570" h="1137285">
                <a:moveTo>
                  <a:pt x="167130" y="80772"/>
                </a:moveTo>
                <a:lnTo>
                  <a:pt x="166622" y="81280"/>
                </a:lnTo>
                <a:lnTo>
                  <a:pt x="167130" y="80772"/>
                </a:lnTo>
                <a:close/>
              </a:path>
              <a:path w="242570" h="1137285">
                <a:moveTo>
                  <a:pt x="176655" y="70612"/>
                </a:moveTo>
                <a:lnTo>
                  <a:pt x="173988" y="72771"/>
                </a:lnTo>
                <a:lnTo>
                  <a:pt x="175454" y="71889"/>
                </a:lnTo>
                <a:lnTo>
                  <a:pt x="176655" y="70612"/>
                </a:lnTo>
                <a:close/>
              </a:path>
              <a:path w="242570" h="1137285">
                <a:moveTo>
                  <a:pt x="175454" y="71889"/>
                </a:moveTo>
                <a:lnTo>
                  <a:pt x="173988" y="72771"/>
                </a:lnTo>
                <a:lnTo>
                  <a:pt x="174625" y="72771"/>
                </a:lnTo>
                <a:lnTo>
                  <a:pt x="175454" y="71889"/>
                </a:lnTo>
                <a:close/>
              </a:path>
              <a:path w="242570" h="1137285">
                <a:moveTo>
                  <a:pt x="177577" y="70612"/>
                </a:moveTo>
                <a:lnTo>
                  <a:pt x="176655" y="70612"/>
                </a:lnTo>
                <a:lnTo>
                  <a:pt x="175454" y="71889"/>
                </a:lnTo>
                <a:lnTo>
                  <a:pt x="177577" y="70612"/>
                </a:lnTo>
                <a:close/>
              </a:path>
              <a:path w="242570" h="1137285">
                <a:moveTo>
                  <a:pt x="177290" y="41275"/>
                </a:moveTo>
                <a:lnTo>
                  <a:pt x="167417" y="47128"/>
                </a:lnTo>
                <a:lnTo>
                  <a:pt x="178205" y="70234"/>
                </a:lnTo>
                <a:lnTo>
                  <a:pt x="190244" y="62992"/>
                </a:lnTo>
                <a:lnTo>
                  <a:pt x="177290" y="41275"/>
                </a:lnTo>
                <a:close/>
              </a:path>
              <a:path w="242570" h="1137285">
                <a:moveTo>
                  <a:pt x="145413" y="0"/>
                </a:moveTo>
                <a:lnTo>
                  <a:pt x="167417" y="47128"/>
                </a:lnTo>
                <a:lnTo>
                  <a:pt x="177290" y="41275"/>
                </a:lnTo>
                <a:lnTo>
                  <a:pt x="233784" y="41275"/>
                </a:lnTo>
                <a:lnTo>
                  <a:pt x="241298" y="25273"/>
                </a:lnTo>
                <a:lnTo>
                  <a:pt x="145413" y="0"/>
                </a:lnTo>
                <a:close/>
              </a:path>
            </a:pathLst>
          </a:custGeom>
          <a:solidFill>
            <a:srgbClr val="4471C4"/>
          </a:solidFill>
        </p:spPr>
        <p:txBody>
          <a:bodyPr wrap="square" lIns="0" tIns="0" rIns="0" bIns="0" rtlCol="0"/>
          <a:lstStyle/>
          <a:p>
            <a:endParaRPr/>
          </a:p>
        </p:txBody>
      </p:sp>
      <p:sp>
        <p:nvSpPr>
          <p:cNvPr id="10" name="object 10"/>
          <p:cNvSpPr txBox="1"/>
          <p:nvPr/>
        </p:nvSpPr>
        <p:spPr>
          <a:xfrm>
            <a:off x="6701155" y="2121534"/>
            <a:ext cx="3659504"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Backward</a:t>
            </a:r>
            <a:r>
              <a:rPr sz="2400" b="1" spc="-70" dirty="0">
                <a:latin typeface="Calibri"/>
                <a:cs typeface="Calibri"/>
              </a:rPr>
              <a:t> </a:t>
            </a:r>
            <a:r>
              <a:rPr sz="2400" b="1" dirty="0">
                <a:latin typeface="Calibri"/>
                <a:cs typeface="Calibri"/>
              </a:rPr>
              <a:t>branch:</a:t>
            </a:r>
            <a:r>
              <a:rPr sz="2400" b="1" spc="-65" dirty="0">
                <a:latin typeface="Calibri"/>
                <a:cs typeface="Calibri"/>
              </a:rPr>
              <a:t> </a:t>
            </a:r>
            <a:r>
              <a:rPr sz="2400" b="1" dirty="0">
                <a:latin typeface="Calibri"/>
                <a:cs typeface="Calibri"/>
              </a:rPr>
              <a:t>80%</a:t>
            </a:r>
            <a:r>
              <a:rPr sz="2400" b="1" spc="-50" dirty="0">
                <a:latin typeface="Calibri"/>
                <a:cs typeface="Calibri"/>
              </a:rPr>
              <a:t> </a:t>
            </a:r>
            <a:r>
              <a:rPr sz="2400" b="1" spc="-10" dirty="0">
                <a:latin typeface="Calibri"/>
                <a:cs typeface="Calibri"/>
              </a:rPr>
              <a:t>taken</a:t>
            </a:r>
            <a:endParaRPr sz="2400">
              <a:latin typeface="Calibri"/>
              <a:cs typeface="Calibri"/>
            </a:endParaRPr>
          </a:p>
        </p:txBody>
      </p:sp>
      <p:sp>
        <p:nvSpPr>
          <p:cNvPr id="11" name="object 11"/>
          <p:cNvSpPr txBox="1"/>
          <p:nvPr/>
        </p:nvSpPr>
        <p:spPr>
          <a:xfrm>
            <a:off x="787704" y="2121534"/>
            <a:ext cx="497776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Most</a:t>
            </a:r>
            <a:r>
              <a:rPr sz="2400" b="1" spc="-55" dirty="0">
                <a:latin typeface="Calibri"/>
                <a:cs typeface="Calibri"/>
              </a:rPr>
              <a:t> </a:t>
            </a:r>
            <a:r>
              <a:rPr sz="2400" b="1" dirty="0">
                <a:latin typeface="Calibri"/>
                <a:cs typeface="Calibri"/>
              </a:rPr>
              <a:t>branch</a:t>
            </a:r>
            <a:r>
              <a:rPr sz="2400" b="1" spc="-50" dirty="0">
                <a:latin typeface="Calibri"/>
                <a:cs typeface="Calibri"/>
              </a:rPr>
              <a:t> </a:t>
            </a:r>
            <a:r>
              <a:rPr sz="2400" b="1" dirty="0">
                <a:latin typeface="Calibri"/>
                <a:cs typeface="Calibri"/>
              </a:rPr>
              <a:t>instructions</a:t>
            </a:r>
            <a:r>
              <a:rPr sz="2400" b="1" spc="-25" dirty="0">
                <a:latin typeface="Calibri"/>
                <a:cs typeface="Calibri"/>
              </a:rPr>
              <a:t> </a:t>
            </a:r>
            <a:r>
              <a:rPr sz="2400" b="1" dirty="0">
                <a:latin typeface="Calibri"/>
                <a:cs typeface="Calibri"/>
              </a:rPr>
              <a:t>jump</a:t>
            </a:r>
            <a:r>
              <a:rPr sz="2400" b="1" spc="-30" dirty="0">
                <a:latin typeface="Calibri"/>
                <a:cs typeface="Calibri"/>
              </a:rPr>
              <a:t> </a:t>
            </a:r>
            <a:r>
              <a:rPr sz="2400" b="1" spc="-10" dirty="0">
                <a:latin typeface="Calibri"/>
                <a:cs typeface="Calibri"/>
              </a:rPr>
              <a:t>forward</a:t>
            </a:r>
            <a:endParaRPr sz="2400">
              <a:latin typeface="Calibri"/>
              <a:cs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Statically</a:t>
            </a:r>
            <a:r>
              <a:rPr spc="-75" dirty="0"/>
              <a:t> </a:t>
            </a:r>
            <a:r>
              <a:rPr dirty="0"/>
              <a:t>defined</a:t>
            </a:r>
            <a:r>
              <a:rPr spc="-65" dirty="0"/>
              <a:t> </a:t>
            </a:r>
            <a:r>
              <a:rPr dirty="0"/>
              <a:t>hints</a:t>
            </a:r>
            <a:r>
              <a:rPr spc="-65" dirty="0"/>
              <a:t> </a:t>
            </a:r>
            <a:r>
              <a:rPr dirty="0"/>
              <a:t>about</a:t>
            </a:r>
            <a:r>
              <a:rPr spc="-60" dirty="0"/>
              <a:t> </a:t>
            </a:r>
            <a:r>
              <a:rPr spc="-10" dirty="0"/>
              <a:t>branches?</a:t>
            </a:r>
          </a:p>
        </p:txBody>
      </p:sp>
      <p:sp>
        <p:nvSpPr>
          <p:cNvPr id="3" name="object 3"/>
          <p:cNvSpPr txBox="1">
            <a:spLocks noGrp="1"/>
          </p:cNvSpPr>
          <p:nvPr>
            <p:ph sz="half" idx="2"/>
          </p:nvPr>
        </p:nvSpPr>
        <p:spPr>
          <a:prstGeom prst="rect">
            <a:avLst/>
          </a:prstGeom>
        </p:spPr>
        <p:txBody>
          <a:bodyPr vert="horz" wrap="square" lIns="0" tIns="12700" rIns="0" bIns="0" rtlCol="0">
            <a:spAutoFit/>
          </a:bodyPr>
          <a:lstStyle/>
          <a:p>
            <a:pPr marL="1353185" marR="5080">
              <a:lnSpc>
                <a:spcPct val="100000"/>
              </a:lnSpc>
              <a:spcBef>
                <a:spcPts val="100"/>
              </a:spcBef>
            </a:pPr>
            <a:r>
              <a:rPr b="1" dirty="0">
                <a:latin typeface="Courier New"/>
                <a:cs typeface="Courier New"/>
              </a:rPr>
              <a:t>beq.t90</a:t>
            </a:r>
            <a:r>
              <a:rPr b="1" spc="-55" dirty="0">
                <a:latin typeface="Courier New"/>
                <a:cs typeface="Courier New"/>
              </a:rPr>
              <a:t> </a:t>
            </a:r>
            <a:r>
              <a:rPr dirty="0"/>
              <a:t>x16</a:t>
            </a:r>
            <a:r>
              <a:rPr spc="-20" dirty="0"/>
              <a:t> </a:t>
            </a:r>
            <a:r>
              <a:rPr dirty="0"/>
              <a:t>x12</a:t>
            </a:r>
            <a:r>
              <a:rPr spc="-40" dirty="0"/>
              <a:t> </a:t>
            </a:r>
            <a:r>
              <a:rPr spc="-10" dirty="0"/>
              <a:t>PC+12 </a:t>
            </a:r>
            <a:r>
              <a:rPr dirty="0"/>
              <a:t>sub</a:t>
            </a:r>
            <a:r>
              <a:rPr spc="-15" dirty="0"/>
              <a:t> </a:t>
            </a:r>
            <a:r>
              <a:rPr dirty="0"/>
              <a:t>x6</a:t>
            </a:r>
            <a:r>
              <a:rPr spc="-25" dirty="0"/>
              <a:t> </a:t>
            </a:r>
            <a:r>
              <a:rPr dirty="0"/>
              <a:t>x5</a:t>
            </a:r>
            <a:r>
              <a:rPr spc="-15" dirty="0"/>
              <a:t> </a:t>
            </a:r>
            <a:r>
              <a:rPr spc="-25" dirty="0"/>
              <a:t>x4</a:t>
            </a:r>
          </a:p>
          <a:p>
            <a:pPr marL="1353185">
              <a:lnSpc>
                <a:spcPct val="100000"/>
              </a:lnSpc>
            </a:pPr>
            <a:r>
              <a:rPr dirty="0"/>
              <a:t>add</a:t>
            </a:r>
            <a:r>
              <a:rPr spc="-15" dirty="0"/>
              <a:t> </a:t>
            </a:r>
            <a:r>
              <a:rPr dirty="0"/>
              <a:t>x12</a:t>
            </a:r>
            <a:r>
              <a:rPr spc="-35" dirty="0"/>
              <a:t> </a:t>
            </a:r>
            <a:r>
              <a:rPr dirty="0"/>
              <a:t>x6</a:t>
            </a:r>
            <a:r>
              <a:rPr spc="-10" dirty="0"/>
              <a:t> </a:t>
            </a:r>
            <a:r>
              <a:rPr spc="-25" dirty="0"/>
              <a:t>x14</a:t>
            </a:r>
          </a:p>
          <a:p>
            <a:pPr marL="1353185">
              <a:lnSpc>
                <a:spcPct val="100000"/>
              </a:lnSpc>
            </a:pPr>
            <a:r>
              <a:rPr dirty="0"/>
              <a:t>add</a:t>
            </a:r>
            <a:r>
              <a:rPr spc="-25" dirty="0"/>
              <a:t> </a:t>
            </a:r>
            <a:r>
              <a:rPr dirty="0"/>
              <a:t>x12</a:t>
            </a:r>
            <a:r>
              <a:rPr spc="-35" dirty="0"/>
              <a:t> </a:t>
            </a:r>
            <a:r>
              <a:rPr dirty="0"/>
              <a:t>x7</a:t>
            </a:r>
            <a:r>
              <a:rPr spc="-10" dirty="0"/>
              <a:t> </a:t>
            </a:r>
            <a:r>
              <a:rPr spc="-25" dirty="0"/>
              <a:t>x9</a:t>
            </a:r>
          </a:p>
          <a:p>
            <a:pPr marL="12700">
              <a:lnSpc>
                <a:spcPct val="100000"/>
              </a:lnSpc>
              <a:spcBef>
                <a:spcPts val="2230"/>
              </a:spcBef>
            </a:pPr>
            <a:r>
              <a:rPr sz="1800" b="1" dirty="0">
                <a:latin typeface="Calibri"/>
                <a:cs typeface="Calibri"/>
              </a:rPr>
              <a:t>From</a:t>
            </a:r>
            <a:r>
              <a:rPr sz="1800" b="1" spc="-45" dirty="0">
                <a:latin typeface="Calibri"/>
                <a:cs typeface="Calibri"/>
              </a:rPr>
              <a:t> </a:t>
            </a:r>
            <a:r>
              <a:rPr sz="1800" b="1" dirty="0">
                <a:latin typeface="Calibri"/>
                <a:cs typeface="Calibri"/>
              </a:rPr>
              <a:t>the</a:t>
            </a:r>
            <a:r>
              <a:rPr sz="1800" b="1" spc="-35" dirty="0">
                <a:latin typeface="Calibri"/>
                <a:cs typeface="Calibri"/>
              </a:rPr>
              <a:t> </a:t>
            </a:r>
            <a:r>
              <a:rPr sz="1800" b="1" dirty="0">
                <a:latin typeface="Calibri"/>
                <a:cs typeface="Calibri"/>
              </a:rPr>
              <a:t>RISCV</a:t>
            </a:r>
            <a:r>
              <a:rPr sz="1800" b="1" spc="-35" dirty="0">
                <a:latin typeface="Calibri"/>
                <a:cs typeface="Calibri"/>
              </a:rPr>
              <a:t> </a:t>
            </a:r>
            <a:r>
              <a:rPr sz="1800" b="1" dirty="0">
                <a:latin typeface="Calibri"/>
                <a:cs typeface="Calibri"/>
              </a:rPr>
              <a:t>RV32I</a:t>
            </a:r>
            <a:r>
              <a:rPr sz="1800" b="1" spc="-25" dirty="0">
                <a:latin typeface="Calibri"/>
                <a:cs typeface="Calibri"/>
              </a:rPr>
              <a:t> </a:t>
            </a:r>
            <a:r>
              <a:rPr sz="1800" b="1" spc="-10" dirty="0">
                <a:latin typeface="Calibri"/>
                <a:cs typeface="Calibri"/>
              </a:rPr>
              <a:t>Spec:</a:t>
            </a:r>
            <a:endParaRPr sz="1800">
              <a:latin typeface="Calibri"/>
              <a:cs typeface="Calibri"/>
            </a:endParaRPr>
          </a:p>
          <a:p>
            <a:pPr marL="12700" marR="194310">
              <a:lnSpc>
                <a:spcPct val="100000"/>
              </a:lnSpc>
            </a:pPr>
            <a:r>
              <a:rPr sz="1800" i="1" dirty="0">
                <a:latin typeface="Calibri"/>
                <a:cs typeface="Calibri"/>
              </a:rPr>
              <a:t>“We</a:t>
            </a:r>
            <a:r>
              <a:rPr sz="1800" i="1" spc="-50" dirty="0">
                <a:latin typeface="Calibri"/>
                <a:cs typeface="Calibri"/>
              </a:rPr>
              <a:t> </a:t>
            </a:r>
            <a:r>
              <a:rPr sz="1800" i="1" dirty="0">
                <a:latin typeface="Calibri"/>
                <a:cs typeface="Calibri"/>
              </a:rPr>
              <a:t>considered</a:t>
            </a:r>
            <a:r>
              <a:rPr sz="1800" i="1" spc="-20" dirty="0">
                <a:latin typeface="Calibri"/>
                <a:cs typeface="Calibri"/>
              </a:rPr>
              <a:t> </a:t>
            </a:r>
            <a:r>
              <a:rPr sz="1800" i="1" dirty="0">
                <a:latin typeface="Calibri"/>
                <a:cs typeface="Calibri"/>
              </a:rPr>
              <a:t>but</a:t>
            </a:r>
            <a:r>
              <a:rPr sz="1800" i="1" spc="-25" dirty="0">
                <a:latin typeface="Calibri"/>
                <a:cs typeface="Calibri"/>
              </a:rPr>
              <a:t> </a:t>
            </a:r>
            <a:r>
              <a:rPr sz="1800" i="1" dirty="0">
                <a:latin typeface="Calibri"/>
                <a:cs typeface="Calibri"/>
              </a:rPr>
              <a:t>did</a:t>
            </a:r>
            <a:r>
              <a:rPr sz="1800" i="1" spc="-20" dirty="0">
                <a:latin typeface="Calibri"/>
                <a:cs typeface="Calibri"/>
              </a:rPr>
              <a:t> </a:t>
            </a:r>
            <a:r>
              <a:rPr sz="1800" i="1" dirty="0">
                <a:latin typeface="Calibri"/>
                <a:cs typeface="Calibri"/>
              </a:rPr>
              <a:t>not</a:t>
            </a:r>
            <a:r>
              <a:rPr sz="1800" i="1" spc="-30" dirty="0">
                <a:latin typeface="Calibri"/>
                <a:cs typeface="Calibri"/>
              </a:rPr>
              <a:t> </a:t>
            </a:r>
            <a:r>
              <a:rPr sz="1800" i="1" dirty="0">
                <a:latin typeface="Calibri"/>
                <a:cs typeface="Calibri"/>
              </a:rPr>
              <a:t>include</a:t>
            </a:r>
            <a:r>
              <a:rPr sz="1800" i="1" spc="-10" dirty="0">
                <a:latin typeface="Calibri"/>
                <a:cs typeface="Calibri"/>
              </a:rPr>
              <a:t> </a:t>
            </a:r>
            <a:r>
              <a:rPr sz="1800" i="1" dirty="0">
                <a:latin typeface="Calibri"/>
                <a:cs typeface="Calibri"/>
              </a:rPr>
              <a:t>static</a:t>
            </a:r>
            <a:r>
              <a:rPr sz="1800" i="1" spc="-15" dirty="0">
                <a:latin typeface="Calibri"/>
                <a:cs typeface="Calibri"/>
              </a:rPr>
              <a:t> </a:t>
            </a:r>
            <a:r>
              <a:rPr sz="1800" i="1" dirty="0">
                <a:latin typeface="Calibri"/>
                <a:cs typeface="Calibri"/>
              </a:rPr>
              <a:t>branch</a:t>
            </a:r>
            <a:r>
              <a:rPr sz="1800" i="1" spc="-15" dirty="0">
                <a:latin typeface="Calibri"/>
                <a:cs typeface="Calibri"/>
              </a:rPr>
              <a:t> </a:t>
            </a:r>
            <a:r>
              <a:rPr sz="1800" i="1" spc="-10" dirty="0">
                <a:latin typeface="Calibri"/>
                <a:cs typeface="Calibri"/>
              </a:rPr>
              <a:t>hints </a:t>
            </a:r>
            <a:r>
              <a:rPr sz="1800" i="1" dirty="0">
                <a:latin typeface="Calibri"/>
                <a:cs typeface="Calibri"/>
              </a:rPr>
              <a:t>in</a:t>
            </a:r>
            <a:r>
              <a:rPr sz="1800" i="1" spc="-15" dirty="0">
                <a:latin typeface="Calibri"/>
                <a:cs typeface="Calibri"/>
              </a:rPr>
              <a:t> </a:t>
            </a:r>
            <a:r>
              <a:rPr sz="1800" i="1" dirty="0">
                <a:latin typeface="Calibri"/>
                <a:cs typeface="Calibri"/>
              </a:rPr>
              <a:t>the</a:t>
            </a:r>
            <a:r>
              <a:rPr sz="1800" i="1" spc="-25" dirty="0">
                <a:latin typeface="Calibri"/>
                <a:cs typeface="Calibri"/>
              </a:rPr>
              <a:t> </a:t>
            </a:r>
            <a:r>
              <a:rPr sz="1800" i="1" dirty="0">
                <a:latin typeface="Calibri"/>
                <a:cs typeface="Calibri"/>
              </a:rPr>
              <a:t>instruction</a:t>
            </a:r>
            <a:r>
              <a:rPr sz="1800" i="1" spc="5" dirty="0">
                <a:latin typeface="Calibri"/>
                <a:cs typeface="Calibri"/>
              </a:rPr>
              <a:t> </a:t>
            </a:r>
            <a:r>
              <a:rPr sz="1800" i="1" dirty="0">
                <a:latin typeface="Calibri"/>
                <a:cs typeface="Calibri"/>
              </a:rPr>
              <a:t>encoding.</a:t>
            </a:r>
            <a:r>
              <a:rPr sz="1800" i="1" spc="-15" dirty="0">
                <a:latin typeface="Calibri"/>
                <a:cs typeface="Calibri"/>
              </a:rPr>
              <a:t> </a:t>
            </a:r>
            <a:r>
              <a:rPr sz="1800" i="1" dirty="0">
                <a:latin typeface="Calibri"/>
                <a:cs typeface="Calibri"/>
              </a:rPr>
              <a:t>These</a:t>
            </a:r>
            <a:r>
              <a:rPr sz="1800" i="1" spc="-25" dirty="0">
                <a:latin typeface="Calibri"/>
                <a:cs typeface="Calibri"/>
              </a:rPr>
              <a:t> </a:t>
            </a:r>
            <a:r>
              <a:rPr sz="1800" i="1" dirty="0">
                <a:latin typeface="Calibri"/>
                <a:cs typeface="Calibri"/>
              </a:rPr>
              <a:t>can</a:t>
            </a:r>
            <a:r>
              <a:rPr sz="1800" i="1" spc="-20" dirty="0">
                <a:latin typeface="Calibri"/>
                <a:cs typeface="Calibri"/>
              </a:rPr>
              <a:t> </a:t>
            </a:r>
            <a:r>
              <a:rPr sz="1800" i="1" dirty="0">
                <a:latin typeface="Calibri"/>
                <a:cs typeface="Calibri"/>
              </a:rPr>
              <a:t>reduce</a:t>
            </a:r>
            <a:r>
              <a:rPr sz="1800" i="1" spc="-5" dirty="0">
                <a:latin typeface="Calibri"/>
                <a:cs typeface="Calibri"/>
              </a:rPr>
              <a:t> </a:t>
            </a:r>
            <a:r>
              <a:rPr sz="1800" i="1" spc="-25" dirty="0">
                <a:latin typeface="Calibri"/>
                <a:cs typeface="Calibri"/>
              </a:rPr>
              <a:t>the </a:t>
            </a:r>
            <a:r>
              <a:rPr sz="1800" i="1" dirty="0">
                <a:latin typeface="Calibri"/>
                <a:cs typeface="Calibri"/>
              </a:rPr>
              <a:t>pressure</a:t>
            </a:r>
            <a:r>
              <a:rPr sz="1800" i="1" spc="-20" dirty="0">
                <a:latin typeface="Calibri"/>
                <a:cs typeface="Calibri"/>
              </a:rPr>
              <a:t> </a:t>
            </a:r>
            <a:r>
              <a:rPr sz="1800" i="1" dirty="0">
                <a:latin typeface="Calibri"/>
                <a:cs typeface="Calibri"/>
              </a:rPr>
              <a:t>on</a:t>
            </a:r>
            <a:r>
              <a:rPr sz="1800" i="1" spc="-10" dirty="0">
                <a:latin typeface="Calibri"/>
                <a:cs typeface="Calibri"/>
              </a:rPr>
              <a:t> </a:t>
            </a:r>
            <a:r>
              <a:rPr sz="1800" i="1" dirty="0">
                <a:latin typeface="Calibri"/>
                <a:cs typeface="Calibri"/>
              </a:rPr>
              <a:t>dynamic</a:t>
            </a:r>
            <a:r>
              <a:rPr sz="1800" i="1" spc="-15" dirty="0">
                <a:latin typeface="Calibri"/>
                <a:cs typeface="Calibri"/>
              </a:rPr>
              <a:t> </a:t>
            </a:r>
            <a:r>
              <a:rPr sz="1800" i="1" dirty="0">
                <a:latin typeface="Calibri"/>
                <a:cs typeface="Calibri"/>
              </a:rPr>
              <a:t>predictors,</a:t>
            </a:r>
            <a:r>
              <a:rPr sz="1800" i="1" spc="-5" dirty="0">
                <a:latin typeface="Calibri"/>
                <a:cs typeface="Calibri"/>
              </a:rPr>
              <a:t> </a:t>
            </a:r>
            <a:r>
              <a:rPr sz="1800" i="1" dirty="0">
                <a:latin typeface="Calibri"/>
                <a:cs typeface="Calibri"/>
              </a:rPr>
              <a:t>but</a:t>
            </a:r>
            <a:r>
              <a:rPr sz="1800" i="1" spc="-10" dirty="0">
                <a:latin typeface="Calibri"/>
                <a:cs typeface="Calibri"/>
              </a:rPr>
              <a:t> </a:t>
            </a:r>
            <a:r>
              <a:rPr sz="1800" i="1" dirty="0">
                <a:latin typeface="Calibri"/>
                <a:cs typeface="Calibri"/>
              </a:rPr>
              <a:t>require</a:t>
            </a:r>
            <a:r>
              <a:rPr sz="1800" i="1" spc="-20" dirty="0">
                <a:latin typeface="Calibri"/>
                <a:cs typeface="Calibri"/>
              </a:rPr>
              <a:t> more </a:t>
            </a:r>
            <a:r>
              <a:rPr sz="1800" i="1" dirty="0">
                <a:latin typeface="Calibri"/>
                <a:cs typeface="Calibri"/>
              </a:rPr>
              <a:t>instruction</a:t>
            </a:r>
            <a:r>
              <a:rPr sz="1800" i="1" spc="-25" dirty="0">
                <a:latin typeface="Calibri"/>
                <a:cs typeface="Calibri"/>
              </a:rPr>
              <a:t> </a:t>
            </a:r>
            <a:r>
              <a:rPr sz="1800" i="1" dirty="0">
                <a:latin typeface="Calibri"/>
                <a:cs typeface="Calibri"/>
              </a:rPr>
              <a:t>encoding</a:t>
            </a:r>
            <a:r>
              <a:rPr sz="1800" i="1" spc="-35" dirty="0">
                <a:latin typeface="Calibri"/>
                <a:cs typeface="Calibri"/>
              </a:rPr>
              <a:t> </a:t>
            </a:r>
            <a:r>
              <a:rPr sz="1800" i="1" dirty="0">
                <a:latin typeface="Calibri"/>
                <a:cs typeface="Calibri"/>
              </a:rPr>
              <a:t>space</a:t>
            </a:r>
            <a:r>
              <a:rPr sz="1800" i="1" spc="-30" dirty="0">
                <a:latin typeface="Calibri"/>
                <a:cs typeface="Calibri"/>
              </a:rPr>
              <a:t> </a:t>
            </a:r>
            <a:r>
              <a:rPr sz="1800" i="1" dirty="0">
                <a:latin typeface="Calibri"/>
                <a:cs typeface="Calibri"/>
              </a:rPr>
              <a:t>and</a:t>
            </a:r>
            <a:r>
              <a:rPr sz="1800" i="1" spc="-35" dirty="0">
                <a:latin typeface="Calibri"/>
                <a:cs typeface="Calibri"/>
              </a:rPr>
              <a:t> </a:t>
            </a:r>
            <a:r>
              <a:rPr sz="1800" i="1" dirty="0">
                <a:latin typeface="Calibri"/>
                <a:cs typeface="Calibri"/>
              </a:rPr>
              <a:t>software</a:t>
            </a:r>
            <a:r>
              <a:rPr sz="1800" i="1" spc="-30" dirty="0">
                <a:latin typeface="Calibri"/>
                <a:cs typeface="Calibri"/>
              </a:rPr>
              <a:t> </a:t>
            </a:r>
            <a:r>
              <a:rPr sz="1800" i="1" dirty="0">
                <a:latin typeface="Calibri"/>
                <a:cs typeface="Calibri"/>
              </a:rPr>
              <a:t>profiling</a:t>
            </a:r>
            <a:r>
              <a:rPr sz="1800" i="1" spc="-25" dirty="0">
                <a:latin typeface="Calibri"/>
                <a:cs typeface="Calibri"/>
              </a:rPr>
              <a:t> for </a:t>
            </a:r>
            <a:r>
              <a:rPr sz="1800" i="1" dirty="0">
                <a:latin typeface="Calibri"/>
                <a:cs typeface="Calibri"/>
              </a:rPr>
              <a:t>best</a:t>
            </a:r>
            <a:r>
              <a:rPr sz="1800" i="1" spc="-25" dirty="0">
                <a:latin typeface="Calibri"/>
                <a:cs typeface="Calibri"/>
              </a:rPr>
              <a:t> </a:t>
            </a:r>
            <a:r>
              <a:rPr sz="1800" i="1" dirty="0">
                <a:latin typeface="Calibri"/>
                <a:cs typeface="Calibri"/>
              </a:rPr>
              <a:t>results,</a:t>
            </a:r>
            <a:r>
              <a:rPr sz="1800" i="1" spc="-15" dirty="0">
                <a:latin typeface="Calibri"/>
                <a:cs typeface="Calibri"/>
              </a:rPr>
              <a:t> </a:t>
            </a:r>
            <a:r>
              <a:rPr sz="1800" i="1" dirty="0">
                <a:latin typeface="Calibri"/>
                <a:cs typeface="Calibri"/>
              </a:rPr>
              <a:t>and</a:t>
            </a:r>
            <a:r>
              <a:rPr sz="1800" i="1" spc="-20" dirty="0">
                <a:latin typeface="Calibri"/>
                <a:cs typeface="Calibri"/>
              </a:rPr>
              <a:t> </a:t>
            </a:r>
            <a:r>
              <a:rPr sz="1800" i="1" dirty="0">
                <a:latin typeface="Calibri"/>
                <a:cs typeface="Calibri"/>
              </a:rPr>
              <a:t>can</a:t>
            </a:r>
            <a:r>
              <a:rPr sz="1800" i="1" spc="-20" dirty="0">
                <a:latin typeface="Calibri"/>
                <a:cs typeface="Calibri"/>
              </a:rPr>
              <a:t> </a:t>
            </a:r>
            <a:r>
              <a:rPr sz="1800" i="1" dirty="0">
                <a:latin typeface="Calibri"/>
                <a:cs typeface="Calibri"/>
              </a:rPr>
              <a:t>result</a:t>
            </a:r>
            <a:r>
              <a:rPr sz="1800" i="1" spc="-25" dirty="0">
                <a:latin typeface="Calibri"/>
                <a:cs typeface="Calibri"/>
              </a:rPr>
              <a:t> </a:t>
            </a:r>
            <a:r>
              <a:rPr sz="1800" i="1" dirty="0">
                <a:latin typeface="Calibri"/>
                <a:cs typeface="Calibri"/>
              </a:rPr>
              <a:t>in</a:t>
            </a:r>
            <a:r>
              <a:rPr sz="1800" i="1" spc="-15" dirty="0">
                <a:latin typeface="Calibri"/>
                <a:cs typeface="Calibri"/>
              </a:rPr>
              <a:t> </a:t>
            </a:r>
            <a:r>
              <a:rPr sz="1800" i="1" dirty="0">
                <a:latin typeface="Calibri"/>
                <a:cs typeface="Calibri"/>
              </a:rPr>
              <a:t>poor</a:t>
            </a:r>
            <a:r>
              <a:rPr sz="1800" i="1" spc="-30" dirty="0">
                <a:latin typeface="Calibri"/>
                <a:cs typeface="Calibri"/>
              </a:rPr>
              <a:t> </a:t>
            </a:r>
            <a:r>
              <a:rPr sz="1800" i="1" dirty="0">
                <a:latin typeface="Calibri"/>
                <a:cs typeface="Calibri"/>
              </a:rPr>
              <a:t>performance</a:t>
            </a:r>
            <a:r>
              <a:rPr sz="1800" i="1" spc="-10" dirty="0">
                <a:latin typeface="Calibri"/>
                <a:cs typeface="Calibri"/>
              </a:rPr>
              <a:t> </a:t>
            </a:r>
            <a:r>
              <a:rPr sz="1800" i="1" spc="-25" dirty="0">
                <a:latin typeface="Calibri"/>
                <a:cs typeface="Calibri"/>
              </a:rPr>
              <a:t>if</a:t>
            </a:r>
            <a:endParaRPr sz="1800">
              <a:latin typeface="Calibri"/>
              <a:cs typeface="Calibri"/>
            </a:endParaRPr>
          </a:p>
          <a:p>
            <a:pPr marL="12700">
              <a:lnSpc>
                <a:spcPct val="100000"/>
              </a:lnSpc>
              <a:spcBef>
                <a:spcPts val="5"/>
              </a:spcBef>
            </a:pPr>
            <a:r>
              <a:rPr sz="1800" i="1" dirty="0">
                <a:latin typeface="Calibri"/>
                <a:cs typeface="Calibri"/>
              </a:rPr>
              <a:t>production</a:t>
            </a:r>
            <a:r>
              <a:rPr sz="1800" i="1" spc="-15" dirty="0">
                <a:latin typeface="Calibri"/>
                <a:cs typeface="Calibri"/>
              </a:rPr>
              <a:t> </a:t>
            </a:r>
            <a:r>
              <a:rPr sz="1800" i="1" dirty="0">
                <a:latin typeface="Calibri"/>
                <a:cs typeface="Calibri"/>
              </a:rPr>
              <a:t>runs</a:t>
            </a:r>
            <a:r>
              <a:rPr sz="1800" i="1" spc="-15" dirty="0">
                <a:latin typeface="Calibri"/>
                <a:cs typeface="Calibri"/>
              </a:rPr>
              <a:t> </a:t>
            </a:r>
            <a:r>
              <a:rPr sz="1800" i="1" dirty="0">
                <a:latin typeface="Calibri"/>
                <a:cs typeface="Calibri"/>
              </a:rPr>
              <a:t>do</a:t>
            </a:r>
            <a:r>
              <a:rPr sz="1800" i="1" spc="-20" dirty="0">
                <a:latin typeface="Calibri"/>
                <a:cs typeface="Calibri"/>
              </a:rPr>
              <a:t> </a:t>
            </a:r>
            <a:r>
              <a:rPr sz="1800" i="1" dirty="0">
                <a:latin typeface="Calibri"/>
                <a:cs typeface="Calibri"/>
              </a:rPr>
              <a:t>not</a:t>
            </a:r>
            <a:r>
              <a:rPr sz="1800" i="1" spc="-15" dirty="0">
                <a:latin typeface="Calibri"/>
                <a:cs typeface="Calibri"/>
              </a:rPr>
              <a:t> </a:t>
            </a:r>
            <a:r>
              <a:rPr sz="1800" i="1" dirty="0">
                <a:latin typeface="Calibri"/>
                <a:cs typeface="Calibri"/>
              </a:rPr>
              <a:t>match</a:t>
            </a:r>
            <a:r>
              <a:rPr sz="1800" i="1" spc="-15" dirty="0">
                <a:latin typeface="Calibri"/>
                <a:cs typeface="Calibri"/>
              </a:rPr>
              <a:t> </a:t>
            </a:r>
            <a:r>
              <a:rPr sz="1800" i="1" dirty="0">
                <a:latin typeface="Calibri"/>
                <a:cs typeface="Calibri"/>
              </a:rPr>
              <a:t>profiling </a:t>
            </a:r>
            <a:r>
              <a:rPr sz="1800" i="1" spc="-10" dirty="0">
                <a:latin typeface="Calibri"/>
                <a:cs typeface="Calibri"/>
              </a:rPr>
              <a:t>runs.”</a:t>
            </a:r>
            <a:endParaRPr sz="1800">
              <a:latin typeface="Calibri"/>
              <a:cs typeface="Calibri"/>
            </a:endParaRPr>
          </a:p>
        </p:txBody>
      </p:sp>
      <p:sp>
        <p:nvSpPr>
          <p:cNvPr id="4" name="object 4"/>
          <p:cNvSpPr txBox="1"/>
          <p:nvPr/>
        </p:nvSpPr>
        <p:spPr>
          <a:xfrm>
            <a:off x="5711444" y="2786888"/>
            <a:ext cx="6088380" cy="3693160"/>
          </a:xfrm>
          <a:prstGeom prst="rect">
            <a:avLst/>
          </a:prstGeom>
        </p:spPr>
        <p:txBody>
          <a:bodyPr vert="horz" wrap="square" lIns="0" tIns="12700" rIns="0" bIns="0" rtlCol="0">
            <a:spAutoFit/>
          </a:bodyPr>
          <a:lstStyle/>
          <a:p>
            <a:pPr marL="1351280" marR="2171700">
              <a:lnSpc>
                <a:spcPct val="100000"/>
              </a:lnSpc>
              <a:spcBef>
                <a:spcPts val="100"/>
              </a:spcBef>
            </a:pPr>
            <a:r>
              <a:rPr sz="2400" dirty="0">
                <a:latin typeface="Courier New"/>
                <a:cs typeface="Courier New"/>
              </a:rPr>
              <a:t>sub</a:t>
            </a:r>
            <a:r>
              <a:rPr sz="2400" spc="-15" dirty="0">
                <a:latin typeface="Courier New"/>
                <a:cs typeface="Courier New"/>
              </a:rPr>
              <a:t> </a:t>
            </a:r>
            <a:r>
              <a:rPr sz="2400" dirty="0">
                <a:latin typeface="Courier New"/>
                <a:cs typeface="Courier New"/>
              </a:rPr>
              <a:t>x6</a:t>
            </a:r>
            <a:r>
              <a:rPr sz="2400" spc="-25" dirty="0">
                <a:latin typeface="Courier New"/>
                <a:cs typeface="Courier New"/>
              </a:rPr>
              <a:t> </a:t>
            </a:r>
            <a:r>
              <a:rPr sz="2400" dirty="0">
                <a:latin typeface="Courier New"/>
                <a:cs typeface="Courier New"/>
              </a:rPr>
              <a:t>x5</a:t>
            </a:r>
            <a:r>
              <a:rPr sz="2400" spc="-15" dirty="0">
                <a:latin typeface="Courier New"/>
                <a:cs typeface="Courier New"/>
              </a:rPr>
              <a:t> </a:t>
            </a:r>
            <a:r>
              <a:rPr sz="2400" spc="-25" dirty="0">
                <a:latin typeface="Courier New"/>
                <a:cs typeface="Courier New"/>
              </a:rPr>
              <a:t>x4 </a:t>
            </a:r>
            <a:r>
              <a:rPr sz="2400" dirty="0">
                <a:latin typeface="Courier New"/>
                <a:cs typeface="Courier New"/>
              </a:rPr>
              <a:t>add</a:t>
            </a:r>
            <a:r>
              <a:rPr sz="2400" spc="-2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x6</a:t>
            </a:r>
            <a:r>
              <a:rPr sz="2400" spc="-10" dirty="0">
                <a:latin typeface="Courier New"/>
                <a:cs typeface="Courier New"/>
              </a:rPr>
              <a:t> </a:t>
            </a:r>
            <a:r>
              <a:rPr sz="2400" spc="-25" dirty="0">
                <a:latin typeface="Courier New"/>
                <a:cs typeface="Courier New"/>
              </a:rPr>
              <a:t>x14 </a:t>
            </a:r>
            <a:r>
              <a:rPr sz="2400" dirty="0">
                <a:latin typeface="Courier New"/>
                <a:cs typeface="Courier New"/>
              </a:rPr>
              <a:t>add</a:t>
            </a:r>
            <a:r>
              <a:rPr sz="2400" spc="-15" dirty="0">
                <a:latin typeface="Courier New"/>
                <a:cs typeface="Courier New"/>
              </a:rPr>
              <a:t> </a:t>
            </a:r>
            <a:r>
              <a:rPr sz="2400" dirty="0">
                <a:latin typeface="Courier New"/>
                <a:cs typeface="Courier New"/>
              </a:rPr>
              <a:t>x12</a:t>
            </a:r>
            <a:r>
              <a:rPr sz="2400" spc="-35" dirty="0">
                <a:latin typeface="Courier New"/>
                <a:cs typeface="Courier New"/>
              </a:rPr>
              <a:t> </a:t>
            </a:r>
            <a:r>
              <a:rPr sz="2400" dirty="0">
                <a:latin typeface="Courier New"/>
                <a:cs typeface="Courier New"/>
              </a:rPr>
              <a:t>x7</a:t>
            </a:r>
            <a:r>
              <a:rPr sz="2400" spc="-10" dirty="0">
                <a:latin typeface="Courier New"/>
                <a:cs typeface="Courier New"/>
              </a:rPr>
              <a:t> </a:t>
            </a:r>
            <a:r>
              <a:rPr sz="2400" spc="-25" dirty="0">
                <a:latin typeface="Courier New"/>
                <a:cs typeface="Courier New"/>
              </a:rPr>
              <a:t>x9</a:t>
            </a:r>
            <a:endParaRPr sz="2400">
              <a:latin typeface="Courier New"/>
              <a:cs typeface="Courier New"/>
            </a:endParaRPr>
          </a:p>
          <a:p>
            <a:pPr marL="1351280">
              <a:lnSpc>
                <a:spcPct val="100000"/>
              </a:lnSpc>
            </a:pPr>
            <a:r>
              <a:rPr sz="2400" b="1" dirty="0">
                <a:latin typeface="Courier New"/>
                <a:cs typeface="Courier New"/>
              </a:rPr>
              <a:t>beq.nt90</a:t>
            </a:r>
            <a:r>
              <a:rPr sz="2400" b="1" spc="-45" dirty="0">
                <a:latin typeface="Courier New"/>
                <a:cs typeface="Courier New"/>
              </a:rPr>
              <a:t> </a:t>
            </a:r>
            <a:r>
              <a:rPr sz="2400" dirty="0">
                <a:latin typeface="Courier New"/>
                <a:cs typeface="Courier New"/>
              </a:rPr>
              <a:t>x16</a:t>
            </a:r>
            <a:r>
              <a:rPr sz="2400" spc="-25" dirty="0">
                <a:latin typeface="Courier New"/>
                <a:cs typeface="Courier New"/>
              </a:rPr>
              <a:t> </a:t>
            </a:r>
            <a:r>
              <a:rPr sz="2400" dirty="0">
                <a:latin typeface="Courier New"/>
                <a:cs typeface="Courier New"/>
              </a:rPr>
              <a:t>x12</a:t>
            </a:r>
            <a:r>
              <a:rPr sz="2400" spc="-30" dirty="0">
                <a:latin typeface="Courier New"/>
                <a:cs typeface="Courier New"/>
              </a:rPr>
              <a:t> </a:t>
            </a:r>
            <a:r>
              <a:rPr sz="2400" spc="-10" dirty="0">
                <a:latin typeface="Courier New"/>
                <a:cs typeface="Courier New"/>
              </a:rPr>
              <a:t>PC-</a:t>
            </a:r>
            <a:r>
              <a:rPr sz="2400" spc="-25" dirty="0">
                <a:latin typeface="Courier New"/>
                <a:cs typeface="Courier New"/>
              </a:rPr>
              <a:t>12</a:t>
            </a:r>
            <a:endParaRPr sz="2400">
              <a:latin typeface="Courier New"/>
              <a:cs typeface="Courier New"/>
            </a:endParaRPr>
          </a:p>
          <a:p>
            <a:pPr marL="12700">
              <a:lnSpc>
                <a:spcPct val="100000"/>
              </a:lnSpc>
              <a:spcBef>
                <a:spcPts val="2230"/>
              </a:spcBef>
            </a:pPr>
            <a:r>
              <a:rPr sz="1800" b="1" dirty="0">
                <a:latin typeface="Calibri"/>
                <a:cs typeface="Calibri"/>
              </a:rPr>
              <a:t>From</a:t>
            </a:r>
            <a:r>
              <a:rPr sz="1800" b="1" spc="-40" dirty="0">
                <a:latin typeface="Calibri"/>
                <a:cs typeface="Calibri"/>
              </a:rPr>
              <a:t> </a:t>
            </a:r>
            <a:r>
              <a:rPr sz="1800" b="1" dirty="0">
                <a:latin typeface="Calibri"/>
                <a:cs typeface="Calibri"/>
              </a:rPr>
              <a:t>the</a:t>
            </a:r>
            <a:r>
              <a:rPr sz="1800" b="1" spc="-35" dirty="0">
                <a:latin typeface="Calibri"/>
                <a:cs typeface="Calibri"/>
              </a:rPr>
              <a:t> </a:t>
            </a:r>
            <a:r>
              <a:rPr sz="1800" b="1" dirty="0">
                <a:latin typeface="Calibri"/>
                <a:cs typeface="Calibri"/>
              </a:rPr>
              <a:t>Intel's</a:t>
            </a:r>
            <a:r>
              <a:rPr sz="1800" b="1" spc="-60" dirty="0">
                <a:latin typeface="Calibri"/>
                <a:cs typeface="Calibri"/>
              </a:rPr>
              <a:t> </a:t>
            </a:r>
            <a:r>
              <a:rPr sz="1800" b="1" spc="-10" dirty="0">
                <a:latin typeface="Calibri"/>
                <a:cs typeface="Calibri"/>
              </a:rPr>
              <a:t>manual:</a:t>
            </a:r>
            <a:endParaRPr sz="1800">
              <a:latin typeface="Calibri"/>
              <a:cs typeface="Calibri"/>
            </a:endParaRPr>
          </a:p>
          <a:p>
            <a:pPr marL="12700" marR="5080">
              <a:lnSpc>
                <a:spcPct val="100000"/>
              </a:lnSpc>
            </a:pPr>
            <a:r>
              <a:rPr sz="1800" i="1" dirty="0">
                <a:latin typeface="Calibri"/>
                <a:cs typeface="Calibri"/>
              </a:rPr>
              <a:t>"Branch</a:t>
            </a:r>
            <a:r>
              <a:rPr sz="1800" i="1" spc="-20" dirty="0">
                <a:latin typeface="Calibri"/>
                <a:cs typeface="Calibri"/>
              </a:rPr>
              <a:t> </a:t>
            </a:r>
            <a:r>
              <a:rPr sz="1800" i="1" dirty="0">
                <a:latin typeface="Calibri"/>
                <a:cs typeface="Calibri"/>
              </a:rPr>
              <a:t>hint</a:t>
            </a:r>
            <a:r>
              <a:rPr sz="1800" i="1" spc="-20" dirty="0">
                <a:latin typeface="Calibri"/>
                <a:cs typeface="Calibri"/>
              </a:rPr>
              <a:t> </a:t>
            </a:r>
            <a:r>
              <a:rPr sz="1800" i="1" dirty="0">
                <a:latin typeface="Calibri"/>
                <a:cs typeface="Calibri"/>
              </a:rPr>
              <a:t>prefixes</a:t>
            </a:r>
            <a:r>
              <a:rPr sz="1800" i="1" spc="-20" dirty="0">
                <a:latin typeface="Calibri"/>
                <a:cs typeface="Calibri"/>
              </a:rPr>
              <a:t> </a:t>
            </a:r>
            <a:r>
              <a:rPr sz="1800" i="1" dirty="0">
                <a:latin typeface="Calibri"/>
                <a:cs typeface="Calibri"/>
              </a:rPr>
              <a:t>(2EH,</a:t>
            </a:r>
            <a:r>
              <a:rPr sz="1800" i="1" spc="10" dirty="0">
                <a:latin typeface="Calibri"/>
                <a:cs typeface="Calibri"/>
              </a:rPr>
              <a:t> </a:t>
            </a:r>
            <a:r>
              <a:rPr sz="1800" i="1" dirty="0">
                <a:latin typeface="Calibri"/>
                <a:cs typeface="Calibri"/>
              </a:rPr>
              <a:t>3EH)</a:t>
            </a:r>
            <a:r>
              <a:rPr sz="1800" i="1" spc="-5" dirty="0">
                <a:latin typeface="Calibri"/>
                <a:cs typeface="Calibri"/>
              </a:rPr>
              <a:t> </a:t>
            </a:r>
            <a:r>
              <a:rPr sz="1800" i="1" dirty="0">
                <a:latin typeface="Calibri"/>
                <a:cs typeface="Calibri"/>
              </a:rPr>
              <a:t>allow</a:t>
            </a:r>
            <a:r>
              <a:rPr sz="1800" i="1" spc="5" dirty="0">
                <a:latin typeface="Calibri"/>
                <a:cs typeface="Calibri"/>
              </a:rPr>
              <a:t> </a:t>
            </a:r>
            <a:r>
              <a:rPr sz="1800" i="1" dirty="0">
                <a:latin typeface="Calibri"/>
                <a:cs typeface="Calibri"/>
              </a:rPr>
              <a:t>a</a:t>
            </a:r>
            <a:r>
              <a:rPr sz="1800" i="1" spc="-20" dirty="0">
                <a:latin typeface="Calibri"/>
                <a:cs typeface="Calibri"/>
              </a:rPr>
              <a:t> </a:t>
            </a:r>
            <a:r>
              <a:rPr sz="1800" i="1" dirty="0">
                <a:latin typeface="Calibri"/>
                <a:cs typeface="Calibri"/>
              </a:rPr>
              <a:t>program</a:t>
            </a:r>
            <a:r>
              <a:rPr sz="1800" i="1" spc="-5" dirty="0">
                <a:latin typeface="Calibri"/>
                <a:cs typeface="Calibri"/>
              </a:rPr>
              <a:t> </a:t>
            </a:r>
            <a:r>
              <a:rPr sz="1800" i="1" dirty="0">
                <a:latin typeface="Calibri"/>
                <a:cs typeface="Calibri"/>
              </a:rPr>
              <a:t>to</a:t>
            </a:r>
            <a:r>
              <a:rPr sz="1800" i="1" spc="-20" dirty="0">
                <a:latin typeface="Calibri"/>
                <a:cs typeface="Calibri"/>
              </a:rPr>
              <a:t> </a:t>
            </a:r>
            <a:r>
              <a:rPr sz="1800" i="1" dirty="0">
                <a:latin typeface="Calibri"/>
                <a:cs typeface="Calibri"/>
              </a:rPr>
              <a:t>give a</a:t>
            </a:r>
            <a:r>
              <a:rPr sz="1800" i="1" spc="-20" dirty="0">
                <a:latin typeface="Calibri"/>
                <a:cs typeface="Calibri"/>
              </a:rPr>
              <a:t> </a:t>
            </a:r>
            <a:r>
              <a:rPr sz="1800" i="1" dirty="0">
                <a:latin typeface="Calibri"/>
                <a:cs typeface="Calibri"/>
              </a:rPr>
              <a:t>hint</a:t>
            </a:r>
            <a:r>
              <a:rPr sz="1800" i="1" spc="-10" dirty="0">
                <a:latin typeface="Calibri"/>
                <a:cs typeface="Calibri"/>
              </a:rPr>
              <a:t> </a:t>
            </a:r>
            <a:r>
              <a:rPr sz="1800" i="1" spc="-25" dirty="0">
                <a:latin typeface="Calibri"/>
                <a:cs typeface="Calibri"/>
              </a:rPr>
              <a:t>to </a:t>
            </a:r>
            <a:r>
              <a:rPr sz="1800" i="1" dirty="0">
                <a:latin typeface="Calibri"/>
                <a:cs typeface="Calibri"/>
              </a:rPr>
              <a:t>the</a:t>
            </a:r>
            <a:r>
              <a:rPr sz="1800" i="1" spc="-20" dirty="0">
                <a:latin typeface="Calibri"/>
                <a:cs typeface="Calibri"/>
              </a:rPr>
              <a:t> </a:t>
            </a:r>
            <a:r>
              <a:rPr sz="1800" i="1" dirty="0">
                <a:latin typeface="Calibri"/>
                <a:cs typeface="Calibri"/>
              </a:rPr>
              <a:t>processor</a:t>
            </a:r>
            <a:r>
              <a:rPr sz="1800" i="1" spc="-10" dirty="0">
                <a:latin typeface="Calibri"/>
                <a:cs typeface="Calibri"/>
              </a:rPr>
              <a:t> </a:t>
            </a:r>
            <a:r>
              <a:rPr sz="1800" i="1" dirty="0">
                <a:latin typeface="Calibri"/>
                <a:cs typeface="Calibri"/>
              </a:rPr>
              <a:t>about</a:t>
            </a:r>
            <a:r>
              <a:rPr sz="1800" i="1" spc="-15" dirty="0">
                <a:latin typeface="Calibri"/>
                <a:cs typeface="Calibri"/>
              </a:rPr>
              <a:t> </a:t>
            </a:r>
            <a:r>
              <a:rPr sz="1800" i="1" dirty="0">
                <a:latin typeface="Calibri"/>
                <a:cs typeface="Calibri"/>
              </a:rPr>
              <a:t>the</a:t>
            </a:r>
            <a:r>
              <a:rPr sz="1800" i="1" spc="-15" dirty="0">
                <a:latin typeface="Calibri"/>
                <a:cs typeface="Calibri"/>
              </a:rPr>
              <a:t> </a:t>
            </a:r>
            <a:r>
              <a:rPr sz="1800" i="1" dirty="0">
                <a:latin typeface="Calibri"/>
                <a:cs typeface="Calibri"/>
              </a:rPr>
              <a:t>most</a:t>
            </a:r>
            <a:r>
              <a:rPr sz="1800" i="1" spc="-15" dirty="0">
                <a:latin typeface="Calibri"/>
                <a:cs typeface="Calibri"/>
              </a:rPr>
              <a:t> </a:t>
            </a:r>
            <a:r>
              <a:rPr sz="1800" i="1" dirty="0">
                <a:latin typeface="Calibri"/>
                <a:cs typeface="Calibri"/>
              </a:rPr>
              <a:t>likely</a:t>
            </a:r>
            <a:r>
              <a:rPr sz="1800" i="1" spc="-15" dirty="0">
                <a:latin typeface="Calibri"/>
                <a:cs typeface="Calibri"/>
              </a:rPr>
              <a:t> </a:t>
            </a:r>
            <a:r>
              <a:rPr sz="1800" i="1" dirty="0">
                <a:latin typeface="Calibri"/>
                <a:cs typeface="Calibri"/>
              </a:rPr>
              <a:t>code</a:t>
            </a:r>
            <a:r>
              <a:rPr sz="1800" i="1" spc="-15" dirty="0">
                <a:latin typeface="Calibri"/>
                <a:cs typeface="Calibri"/>
              </a:rPr>
              <a:t> </a:t>
            </a:r>
            <a:r>
              <a:rPr sz="1800" i="1" dirty="0">
                <a:latin typeface="Calibri"/>
                <a:cs typeface="Calibri"/>
              </a:rPr>
              <a:t>path</a:t>
            </a:r>
            <a:r>
              <a:rPr sz="1800" i="1" spc="-10" dirty="0">
                <a:latin typeface="Calibri"/>
                <a:cs typeface="Calibri"/>
              </a:rPr>
              <a:t> </a:t>
            </a:r>
            <a:r>
              <a:rPr sz="1800" i="1" dirty="0">
                <a:latin typeface="Calibri"/>
                <a:cs typeface="Calibri"/>
              </a:rPr>
              <a:t>for</a:t>
            </a:r>
            <a:r>
              <a:rPr sz="1800" i="1" spc="-15" dirty="0">
                <a:latin typeface="Calibri"/>
                <a:cs typeface="Calibri"/>
              </a:rPr>
              <a:t> </a:t>
            </a:r>
            <a:r>
              <a:rPr sz="1800" i="1" dirty="0">
                <a:latin typeface="Calibri"/>
                <a:cs typeface="Calibri"/>
              </a:rPr>
              <a:t>a</a:t>
            </a:r>
            <a:r>
              <a:rPr sz="1800" i="1" spc="-20" dirty="0">
                <a:latin typeface="Calibri"/>
                <a:cs typeface="Calibri"/>
              </a:rPr>
              <a:t> </a:t>
            </a:r>
            <a:r>
              <a:rPr sz="1800" i="1" dirty="0">
                <a:latin typeface="Calibri"/>
                <a:cs typeface="Calibri"/>
              </a:rPr>
              <a:t>branch.</a:t>
            </a:r>
            <a:r>
              <a:rPr sz="1800" i="1" spc="-10" dirty="0">
                <a:latin typeface="Calibri"/>
                <a:cs typeface="Calibri"/>
              </a:rPr>
              <a:t> </a:t>
            </a:r>
            <a:r>
              <a:rPr sz="1800" i="1" spc="-25" dirty="0">
                <a:latin typeface="Calibri"/>
                <a:cs typeface="Calibri"/>
              </a:rPr>
              <a:t>Use </a:t>
            </a:r>
            <a:r>
              <a:rPr sz="1800" i="1" dirty="0">
                <a:latin typeface="Calibri"/>
                <a:cs typeface="Calibri"/>
              </a:rPr>
              <a:t>these</a:t>
            </a:r>
            <a:r>
              <a:rPr sz="1800" i="1" spc="-30" dirty="0">
                <a:latin typeface="Calibri"/>
                <a:cs typeface="Calibri"/>
              </a:rPr>
              <a:t> </a:t>
            </a:r>
            <a:r>
              <a:rPr sz="1800" i="1" dirty="0">
                <a:latin typeface="Calibri"/>
                <a:cs typeface="Calibri"/>
              </a:rPr>
              <a:t>prefixes</a:t>
            </a:r>
            <a:r>
              <a:rPr sz="1800" i="1" spc="-35" dirty="0">
                <a:latin typeface="Calibri"/>
                <a:cs typeface="Calibri"/>
              </a:rPr>
              <a:t> </a:t>
            </a:r>
            <a:r>
              <a:rPr sz="1800" i="1" dirty="0">
                <a:latin typeface="Calibri"/>
                <a:cs typeface="Calibri"/>
              </a:rPr>
              <a:t>only</a:t>
            </a:r>
            <a:r>
              <a:rPr sz="1800" i="1" spc="-40" dirty="0">
                <a:latin typeface="Calibri"/>
                <a:cs typeface="Calibri"/>
              </a:rPr>
              <a:t> </a:t>
            </a:r>
            <a:r>
              <a:rPr sz="1800" i="1" dirty="0">
                <a:latin typeface="Calibri"/>
                <a:cs typeface="Calibri"/>
              </a:rPr>
              <a:t>with</a:t>
            </a:r>
            <a:r>
              <a:rPr sz="1800" i="1" spc="-25" dirty="0">
                <a:latin typeface="Calibri"/>
                <a:cs typeface="Calibri"/>
              </a:rPr>
              <a:t> </a:t>
            </a:r>
            <a:r>
              <a:rPr sz="1800" i="1" dirty="0">
                <a:latin typeface="Calibri"/>
                <a:cs typeface="Calibri"/>
              </a:rPr>
              <a:t>conditional</a:t>
            </a:r>
            <a:r>
              <a:rPr sz="1800" i="1" spc="-5" dirty="0">
                <a:latin typeface="Calibri"/>
                <a:cs typeface="Calibri"/>
              </a:rPr>
              <a:t> </a:t>
            </a:r>
            <a:r>
              <a:rPr sz="1800" i="1" dirty="0">
                <a:latin typeface="Calibri"/>
                <a:cs typeface="Calibri"/>
              </a:rPr>
              <a:t>branch</a:t>
            </a:r>
            <a:r>
              <a:rPr sz="1800" i="1" spc="-30" dirty="0">
                <a:latin typeface="Calibri"/>
                <a:cs typeface="Calibri"/>
              </a:rPr>
              <a:t> </a:t>
            </a:r>
            <a:r>
              <a:rPr sz="1800" i="1" dirty="0">
                <a:latin typeface="Calibri"/>
                <a:cs typeface="Calibri"/>
              </a:rPr>
              <a:t>instructions</a:t>
            </a:r>
            <a:r>
              <a:rPr sz="1800" i="1" spc="5" dirty="0">
                <a:latin typeface="Calibri"/>
                <a:cs typeface="Calibri"/>
              </a:rPr>
              <a:t> </a:t>
            </a:r>
            <a:r>
              <a:rPr sz="1800" i="1" spc="-10" dirty="0">
                <a:latin typeface="Calibri"/>
                <a:cs typeface="Calibri"/>
              </a:rPr>
              <a:t>(Jcc).“ </a:t>
            </a:r>
            <a:r>
              <a:rPr sz="1800" b="1" i="1" dirty="0">
                <a:latin typeface="Calibri"/>
                <a:cs typeface="Calibri"/>
              </a:rPr>
              <a:t>From</a:t>
            </a:r>
            <a:r>
              <a:rPr sz="1800" b="1" i="1" spc="-10" dirty="0">
                <a:latin typeface="Calibri"/>
                <a:cs typeface="Calibri"/>
              </a:rPr>
              <a:t> </a:t>
            </a:r>
            <a:r>
              <a:rPr sz="1800" b="1" i="1" dirty="0">
                <a:latin typeface="Calibri"/>
                <a:cs typeface="Calibri"/>
              </a:rPr>
              <a:t>the</a:t>
            </a:r>
            <a:r>
              <a:rPr sz="1800" b="1" i="1" spc="-5" dirty="0">
                <a:latin typeface="Calibri"/>
                <a:cs typeface="Calibri"/>
              </a:rPr>
              <a:t> </a:t>
            </a:r>
            <a:r>
              <a:rPr sz="1800" b="1" i="1" spc="-10" dirty="0">
                <a:latin typeface="Calibri"/>
                <a:cs typeface="Calibri"/>
              </a:rPr>
              <a:t>internet:</a:t>
            </a:r>
            <a:endParaRPr sz="1800">
              <a:latin typeface="Calibri"/>
              <a:cs typeface="Calibri"/>
            </a:endParaRPr>
          </a:p>
          <a:p>
            <a:pPr marL="12700" marR="99060">
              <a:lnSpc>
                <a:spcPct val="100000"/>
              </a:lnSpc>
              <a:spcBef>
                <a:spcPts val="5"/>
              </a:spcBef>
            </a:pPr>
            <a:r>
              <a:rPr sz="1800" b="1" i="1" dirty="0">
                <a:latin typeface="Calibri"/>
                <a:cs typeface="Calibri"/>
              </a:rPr>
              <a:t>“</a:t>
            </a:r>
            <a:r>
              <a:rPr sz="1800" i="1" dirty="0">
                <a:latin typeface="Calibri"/>
                <a:cs typeface="Calibri"/>
              </a:rPr>
              <a:t>gcc</a:t>
            </a:r>
            <a:r>
              <a:rPr sz="1800" i="1" spc="5" dirty="0">
                <a:latin typeface="Calibri"/>
                <a:cs typeface="Calibri"/>
              </a:rPr>
              <a:t> </a:t>
            </a:r>
            <a:r>
              <a:rPr sz="1800" i="1" dirty="0">
                <a:latin typeface="Calibri"/>
                <a:cs typeface="Calibri"/>
              </a:rPr>
              <a:t>is</a:t>
            </a:r>
            <a:r>
              <a:rPr sz="1800" i="1" spc="-10" dirty="0">
                <a:latin typeface="Calibri"/>
                <a:cs typeface="Calibri"/>
              </a:rPr>
              <a:t> </a:t>
            </a:r>
            <a:r>
              <a:rPr sz="1800" i="1" dirty="0">
                <a:latin typeface="Calibri"/>
                <a:cs typeface="Calibri"/>
              </a:rPr>
              <a:t>right</a:t>
            </a:r>
            <a:r>
              <a:rPr sz="1800" i="1" spc="-20" dirty="0">
                <a:latin typeface="Calibri"/>
                <a:cs typeface="Calibri"/>
              </a:rPr>
              <a:t> </a:t>
            </a:r>
            <a:r>
              <a:rPr sz="1800" i="1" dirty="0">
                <a:latin typeface="Calibri"/>
                <a:cs typeface="Calibri"/>
              </a:rPr>
              <a:t>to</a:t>
            </a:r>
            <a:r>
              <a:rPr sz="1800" i="1" spc="-5" dirty="0">
                <a:latin typeface="Calibri"/>
                <a:cs typeface="Calibri"/>
              </a:rPr>
              <a:t> </a:t>
            </a:r>
            <a:r>
              <a:rPr sz="1800" i="1" dirty="0">
                <a:latin typeface="Calibri"/>
                <a:cs typeface="Calibri"/>
              </a:rPr>
              <a:t>not</a:t>
            </a:r>
            <a:r>
              <a:rPr sz="1800" i="1" spc="-10" dirty="0">
                <a:latin typeface="Calibri"/>
                <a:cs typeface="Calibri"/>
              </a:rPr>
              <a:t> </a:t>
            </a:r>
            <a:r>
              <a:rPr sz="1800" i="1" dirty="0">
                <a:latin typeface="Calibri"/>
                <a:cs typeface="Calibri"/>
              </a:rPr>
              <a:t>generate</a:t>
            </a:r>
            <a:r>
              <a:rPr sz="1800" i="1" spc="-15" dirty="0">
                <a:latin typeface="Calibri"/>
                <a:cs typeface="Calibri"/>
              </a:rPr>
              <a:t> </a:t>
            </a:r>
            <a:r>
              <a:rPr sz="1800" i="1" dirty="0">
                <a:latin typeface="Calibri"/>
                <a:cs typeface="Calibri"/>
              </a:rPr>
              <a:t>the prefix,</a:t>
            </a:r>
            <a:r>
              <a:rPr sz="1800" i="1" spc="-10" dirty="0">
                <a:latin typeface="Calibri"/>
                <a:cs typeface="Calibri"/>
              </a:rPr>
              <a:t> </a:t>
            </a:r>
            <a:r>
              <a:rPr sz="1800" i="1" dirty="0">
                <a:latin typeface="Calibri"/>
                <a:cs typeface="Calibri"/>
              </a:rPr>
              <a:t>as</a:t>
            </a:r>
            <a:r>
              <a:rPr sz="1800" i="1" spc="-10" dirty="0">
                <a:latin typeface="Calibri"/>
                <a:cs typeface="Calibri"/>
              </a:rPr>
              <a:t> </a:t>
            </a:r>
            <a:r>
              <a:rPr sz="1800" i="1" dirty="0">
                <a:latin typeface="Calibri"/>
                <a:cs typeface="Calibri"/>
              </a:rPr>
              <a:t>they</a:t>
            </a:r>
            <a:r>
              <a:rPr sz="1800" i="1" spc="-20" dirty="0">
                <a:latin typeface="Calibri"/>
                <a:cs typeface="Calibri"/>
              </a:rPr>
              <a:t> </a:t>
            </a:r>
            <a:r>
              <a:rPr sz="1800" i="1" dirty="0">
                <a:latin typeface="Calibri"/>
                <a:cs typeface="Calibri"/>
              </a:rPr>
              <a:t>have</a:t>
            </a:r>
            <a:r>
              <a:rPr sz="1800" i="1" spc="-15" dirty="0">
                <a:latin typeface="Calibri"/>
                <a:cs typeface="Calibri"/>
              </a:rPr>
              <a:t> </a:t>
            </a:r>
            <a:r>
              <a:rPr sz="1800" i="1" dirty="0">
                <a:latin typeface="Calibri"/>
                <a:cs typeface="Calibri"/>
              </a:rPr>
              <a:t>no</a:t>
            </a:r>
            <a:r>
              <a:rPr sz="1800" i="1" spc="-20" dirty="0">
                <a:latin typeface="Calibri"/>
                <a:cs typeface="Calibri"/>
              </a:rPr>
              <a:t> </a:t>
            </a:r>
            <a:r>
              <a:rPr sz="1800" i="1" dirty="0">
                <a:latin typeface="Calibri"/>
                <a:cs typeface="Calibri"/>
              </a:rPr>
              <a:t>effect</a:t>
            </a:r>
            <a:r>
              <a:rPr sz="1800" i="1" spc="-5" dirty="0">
                <a:latin typeface="Calibri"/>
                <a:cs typeface="Calibri"/>
              </a:rPr>
              <a:t> </a:t>
            </a:r>
            <a:r>
              <a:rPr sz="1800" i="1" spc="-25" dirty="0">
                <a:latin typeface="Calibri"/>
                <a:cs typeface="Calibri"/>
              </a:rPr>
              <a:t>for </a:t>
            </a:r>
            <a:r>
              <a:rPr sz="1800" i="1" dirty="0">
                <a:latin typeface="Calibri"/>
                <a:cs typeface="Calibri"/>
              </a:rPr>
              <a:t>all</a:t>
            </a:r>
            <a:r>
              <a:rPr sz="1800" i="1" spc="-25" dirty="0">
                <a:latin typeface="Calibri"/>
                <a:cs typeface="Calibri"/>
              </a:rPr>
              <a:t> </a:t>
            </a:r>
            <a:r>
              <a:rPr sz="1800" i="1" dirty="0">
                <a:latin typeface="Calibri"/>
                <a:cs typeface="Calibri"/>
              </a:rPr>
              <a:t>processors</a:t>
            </a:r>
            <a:r>
              <a:rPr sz="1800" i="1" spc="-5" dirty="0">
                <a:latin typeface="Calibri"/>
                <a:cs typeface="Calibri"/>
              </a:rPr>
              <a:t> </a:t>
            </a:r>
            <a:r>
              <a:rPr sz="1800" i="1" dirty="0">
                <a:latin typeface="Calibri"/>
                <a:cs typeface="Calibri"/>
              </a:rPr>
              <a:t>since</a:t>
            </a:r>
            <a:r>
              <a:rPr sz="1800" i="1" spc="5" dirty="0">
                <a:latin typeface="Calibri"/>
                <a:cs typeface="Calibri"/>
              </a:rPr>
              <a:t> </a:t>
            </a:r>
            <a:r>
              <a:rPr sz="1800" i="1" dirty="0">
                <a:latin typeface="Calibri"/>
                <a:cs typeface="Calibri"/>
              </a:rPr>
              <a:t>the</a:t>
            </a:r>
            <a:r>
              <a:rPr sz="1800" i="1" spc="-25" dirty="0">
                <a:latin typeface="Calibri"/>
                <a:cs typeface="Calibri"/>
              </a:rPr>
              <a:t> </a:t>
            </a:r>
            <a:r>
              <a:rPr sz="1800" i="1" dirty="0">
                <a:latin typeface="Calibri"/>
                <a:cs typeface="Calibri"/>
              </a:rPr>
              <a:t>Pentium</a:t>
            </a:r>
            <a:r>
              <a:rPr sz="1800" i="1" spc="-15" dirty="0">
                <a:latin typeface="Calibri"/>
                <a:cs typeface="Calibri"/>
              </a:rPr>
              <a:t> </a:t>
            </a:r>
            <a:r>
              <a:rPr sz="1800" i="1" spc="-25" dirty="0">
                <a:latin typeface="Calibri"/>
                <a:cs typeface="Calibri"/>
              </a:rPr>
              <a:t>4.</a:t>
            </a:r>
            <a:r>
              <a:rPr sz="1800" b="1" i="1" spc="-25" dirty="0">
                <a:latin typeface="Calibri"/>
                <a:cs typeface="Calibri"/>
              </a:rPr>
              <a:t>”</a:t>
            </a:r>
            <a:endParaRPr sz="1800">
              <a:latin typeface="Calibri"/>
              <a:cs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Dynamically</a:t>
            </a:r>
            <a:r>
              <a:rPr spc="-80" dirty="0"/>
              <a:t> </a:t>
            </a:r>
            <a:r>
              <a:rPr dirty="0"/>
              <a:t>predicting</a:t>
            </a:r>
            <a:r>
              <a:rPr spc="-90" dirty="0"/>
              <a:t> </a:t>
            </a:r>
            <a:r>
              <a:rPr dirty="0"/>
              <a:t>branch</a:t>
            </a:r>
            <a:r>
              <a:rPr spc="-80" dirty="0"/>
              <a:t> </a:t>
            </a:r>
            <a:r>
              <a:rPr spc="-10" dirty="0"/>
              <a:t>behavior</a:t>
            </a:r>
          </a:p>
        </p:txBody>
      </p:sp>
      <p:sp>
        <p:nvSpPr>
          <p:cNvPr id="3" name="object 3"/>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4" name="object 4"/>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5" name="object 5"/>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6" name="object 6"/>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7" name="object 7"/>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8" name="object 8"/>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9" name="object 9"/>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10" name="object 10"/>
          <p:cNvSpPr txBox="1"/>
          <p:nvPr/>
        </p:nvSpPr>
        <p:spPr>
          <a:xfrm>
            <a:off x="244551" y="3223640"/>
            <a:ext cx="343916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0x100:</a:t>
            </a:r>
            <a:r>
              <a:rPr sz="1800" spc="-25" dirty="0">
                <a:latin typeface="Courier New"/>
                <a:cs typeface="Courier New"/>
              </a:rPr>
              <a:t> </a:t>
            </a:r>
            <a:r>
              <a:rPr sz="1800" dirty="0">
                <a:latin typeface="Courier New"/>
                <a:cs typeface="Courier New"/>
              </a:rPr>
              <a:t>beq</a:t>
            </a:r>
            <a:r>
              <a:rPr sz="1800" spc="-50" dirty="0">
                <a:latin typeface="Courier New"/>
                <a:cs typeface="Courier New"/>
              </a:rPr>
              <a:t> </a:t>
            </a:r>
            <a:r>
              <a:rPr sz="1800" dirty="0">
                <a:latin typeface="Courier New"/>
                <a:cs typeface="Courier New"/>
              </a:rPr>
              <a:t>x16</a:t>
            </a:r>
            <a:r>
              <a:rPr sz="1800" spc="-40" dirty="0">
                <a:latin typeface="Courier New"/>
                <a:cs typeface="Courier New"/>
              </a:rPr>
              <a:t> </a:t>
            </a:r>
            <a:r>
              <a:rPr sz="1800" dirty="0">
                <a:latin typeface="Courier New"/>
                <a:cs typeface="Courier New"/>
              </a:rPr>
              <a:t>x12</a:t>
            </a:r>
            <a:r>
              <a:rPr sz="1800" spc="-35" dirty="0">
                <a:latin typeface="Courier New"/>
                <a:cs typeface="Courier New"/>
              </a:rPr>
              <a:t> </a:t>
            </a:r>
            <a:r>
              <a:rPr sz="1800" spc="-10" dirty="0">
                <a:latin typeface="Courier New"/>
                <a:cs typeface="Courier New"/>
              </a:rPr>
              <a:t>PC+0xC</a:t>
            </a:r>
            <a:endParaRPr sz="1800">
              <a:latin typeface="Courier New"/>
              <a:cs typeface="Courier New"/>
            </a:endParaRPr>
          </a:p>
        </p:txBody>
      </p:sp>
      <p:grpSp>
        <p:nvGrpSpPr>
          <p:cNvPr id="11" name="object 11"/>
          <p:cNvGrpSpPr/>
          <p:nvPr/>
        </p:nvGrpSpPr>
        <p:grpSpPr>
          <a:xfrm>
            <a:off x="1689861" y="1683766"/>
            <a:ext cx="1873885" cy="980440"/>
            <a:chOff x="1689861" y="1683766"/>
            <a:chExt cx="1873885" cy="980440"/>
          </a:xfrm>
        </p:grpSpPr>
        <p:sp>
          <p:nvSpPr>
            <p:cNvPr id="12" name="object 12"/>
            <p:cNvSpPr/>
            <p:nvPr/>
          </p:nvSpPr>
          <p:spPr>
            <a:xfrm>
              <a:off x="1696211" y="1690116"/>
              <a:ext cx="1861185" cy="967740"/>
            </a:xfrm>
            <a:custGeom>
              <a:avLst/>
              <a:gdLst/>
              <a:ahLst/>
              <a:cxnLst/>
              <a:rect l="l" t="t" r="r" b="b"/>
              <a:pathLst>
                <a:path w="1861185" h="967739">
                  <a:moveTo>
                    <a:pt x="1860804" y="0"/>
                  </a:moveTo>
                  <a:lnTo>
                    <a:pt x="0" y="0"/>
                  </a:lnTo>
                  <a:lnTo>
                    <a:pt x="0" y="967739"/>
                  </a:lnTo>
                  <a:lnTo>
                    <a:pt x="1860804" y="967739"/>
                  </a:lnTo>
                  <a:lnTo>
                    <a:pt x="1860804" y="0"/>
                  </a:lnTo>
                  <a:close/>
                </a:path>
              </a:pathLst>
            </a:custGeom>
            <a:solidFill>
              <a:srgbClr val="4471C4"/>
            </a:solidFill>
          </p:spPr>
          <p:txBody>
            <a:bodyPr wrap="square" lIns="0" tIns="0" rIns="0" bIns="0" rtlCol="0"/>
            <a:lstStyle/>
            <a:p>
              <a:endParaRPr/>
            </a:p>
          </p:txBody>
        </p:sp>
        <p:sp>
          <p:nvSpPr>
            <p:cNvPr id="13" name="object 13"/>
            <p:cNvSpPr/>
            <p:nvPr/>
          </p:nvSpPr>
          <p:spPr>
            <a:xfrm>
              <a:off x="1696211" y="1690116"/>
              <a:ext cx="1861185" cy="967740"/>
            </a:xfrm>
            <a:custGeom>
              <a:avLst/>
              <a:gdLst/>
              <a:ahLst/>
              <a:cxnLst/>
              <a:rect l="l" t="t" r="r" b="b"/>
              <a:pathLst>
                <a:path w="1861185" h="967739">
                  <a:moveTo>
                    <a:pt x="0" y="967739"/>
                  </a:moveTo>
                  <a:lnTo>
                    <a:pt x="1860804" y="967739"/>
                  </a:lnTo>
                  <a:lnTo>
                    <a:pt x="1860804" y="0"/>
                  </a:lnTo>
                  <a:lnTo>
                    <a:pt x="0" y="0"/>
                  </a:lnTo>
                  <a:lnTo>
                    <a:pt x="0" y="967739"/>
                  </a:lnTo>
                  <a:close/>
                </a:path>
              </a:pathLst>
            </a:custGeom>
            <a:ln w="12700">
              <a:solidFill>
                <a:srgbClr val="2E528F"/>
              </a:solidFill>
            </a:ln>
          </p:spPr>
          <p:txBody>
            <a:bodyPr wrap="square" lIns="0" tIns="0" rIns="0" bIns="0" rtlCol="0"/>
            <a:lstStyle/>
            <a:p>
              <a:endParaRPr/>
            </a:p>
          </p:txBody>
        </p:sp>
      </p:grpSp>
      <p:sp>
        <p:nvSpPr>
          <p:cNvPr id="14" name="object 14"/>
          <p:cNvSpPr txBox="1"/>
          <p:nvPr/>
        </p:nvSpPr>
        <p:spPr>
          <a:xfrm>
            <a:off x="1838705" y="2009647"/>
            <a:ext cx="15748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Branch</a:t>
            </a:r>
            <a:r>
              <a:rPr sz="1800" spc="-60" dirty="0">
                <a:solidFill>
                  <a:srgbClr val="FFFFFF"/>
                </a:solidFill>
                <a:latin typeface="Calibri"/>
                <a:cs typeface="Calibri"/>
              </a:rPr>
              <a:t> </a:t>
            </a:r>
            <a:r>
              <a:rPr sz="1800" spc="-10" dirty="0">
                <a:solidFill>
                  <a:srgbClr val="FFFFFF"/>
                </a:solidFill>
                <a:latin typeface="Calibri"/>
                <a:cs typeface="Calibri"/>
              </a:rPr>
              <a:t>Predictor</a:t>
            </a:r>
            <a:endParaRPr sz="1800">
              <a:latin typeface="Calibri"/>
              <a:cs typeface="Calibri"/>
            </a:endParaRPr>
          </a:p>
        </p:txBody>
      </p:sp>
      <p:grpSp>
        <p:nvGrpSpPr>
          <p:cNvPr id="15" name="object 15"/>
          <p:cNvGrpSpPr/>
          <p:nvPr/>
        </p:nvGrpSpPr>
        <p:grpSpPr>
          <a:xfrm>
            <a:off x="205993" y="1895094"/>
            <a:ext cx="4009390" cy="1704339"/>
            <a:chOff x="205993" y="1895094"/>
            <a:chExt cx="4009390" cy="1704339"/>
          </a:xfrm>
        </p:grpSpPr>
        <p:sp>
          <p:nvSpPr>
            <p:cNvPr id="16" name="object 16"/>
            <p:cNvSpPr/>
            <p:nvPr/>
          </p:nvSpPr>
          <p:spPr>
            <a:xfrm>
              <a:off x="218693" y="3217926"/>
              <a:ext cx="749935" cy="368935"/>
            </a:xfrm>
            <a:custGeom>
              <a:avLst/>
              <a:gdLst/>
              <a:ahLst/>
              <a:cxnLst/>
              <a:rect l="l" t="t" r="r" b="b"/>
              <a:pathLst>
                <a:path w="749935" h="368935">
                  <a:moveTo>
                    <a:pt x="0" y="368808"/>
                  </a:moveTo>
                  <a:lnTo>
                    <a:pt x="749807" y="368808"/>
                  </a:lnTo>
                  <a:lnTo>
                    <a:pt x="749807" y="0"/>
                  </a:lnTo>
                  <a:lnTo>
                    <a:pt x="0" y="0"/>
                  </a:lnTo>
                  <a:lnTo>
                    <a:pt x="0" y="368808"/>
                  </a:lnTo>
                  <a:close/>
                </a:path>
              </a:pathLst>
            </a:custGeom>
            <a:ln w="25400">
              <a:solidFill>
                <a:srgbClr val="000000"/>
              </a:solidFill>
            </a:ln>
          </p:spPr>
          <p:txBody>
            <a:bodyPr wrap="square" lIns="0" tIns="0" rIns="0" bIns="0" rtlCol="0"/>
            <a:lstStyle/>
            <a:p>
              <a:endParaRPr/>
            </a:p>
          </p:txBody>
        </p:sp>
        <p:sp>
          <p:nvSpPr>
            <p:cNvPr id="17" name="object 17"/>
            <p:cNvSpPr/>
            <p:nvPr/>
          </p:nvSpPr>
          <p:spPr>
            <a:xfrm>
              <a:off x="580898" y="1895093"/>
              <a:ext cx="3634740" cy="1323975"/>
            </a:xfrm>
            <a:custGeom>
              <a:avLst/>
              <a:gdLst/>
              <a:ahLst/>
              <a:cxnLst/>
              <a:rect l="l" t="t" r="r" b="b"/>
              <a:pathLst>
                <a:path w="3634740" h="1323975">
                  <a:moveTo>
                    <a:pt x="1115187" y="280416"/>
                  </a:moveTo>
                  <a:lnTo>
                    <a:pt x="1089787" y="267716"/>
                  </a:lnTo>
                  <a:lnTo>
                    <a:pt x="1038987" y="242316"/>
                  </a:lnTo>
                  <a:lnTo>
                    <a:pt x="1038987" y="267716"/>
                  </a:lnTo>
                  <a:lnTo>
                    <a:pt x="0" y="267716"/>
                  </a:lnTo>
                  <a:lnTo>
                    <a:pt x="0" y="1323467"/>
                  </a:lnTo>
                  <a:lnTo>
                    <a:pt x="25400" y="1323467"/>
                  </a:lnTo>
                  <a:lnTo>
                    <a:pt x="25400" y="293116"/>
                  </a:lnTo>
                  <a:lnTo>
                    <a:pt x="1038987" y="293116"/>
                  </a:lnTo>
                  <a:lnTo>
                    <a:pt x="1038987" y="318516"/>
                  </a:lnTo>
                  <a:lnTo>
                    <a:pt x="1089787" y="293116"/>
                  </a:lnTo>
                  <a:lnTo>
                    <a:pt x="1115187" y="280416"/>
                  </a:lnTo>
                  <a:close/>
                </a:path>
                <a:path w="3634740" h="1323975">
                  <a:moveTo>
                    <a:pt x="3634232" y="467868"/>
                  </a:moveTo>
                  <a:lnTo>
                    <a:pt x="3608832" y="455168"/>
                  </a:lnTo>
                  <a:lnTo>
                    <a:pt x="3558032" y="429768"/>
                  </a:lnTo>
                  <a:lnTo>
                    <a:pt x="3558032" y="455168"/>
                  </a:lnTo>
                  <a:lnTo>
                    <a:pt x="2885440" y="455168"/>
                  </a:lnTo>
                  <a:lnTo>
                    <a:pt x="2885440" y="480568"/>
                  </a:lnTo>
                  <a:lnTo>
                    <a:pt x="3558032" y="480568"/>
                  </a:lnTo>
                  <a:lnTo>
                    <a:pt x="3558032" y="505968"/>
                  </a:lnTo>
                  <a:lnTo>
                    <a:pt x="3608832" y="480568"/>
                  </a:lnTo>
                  <a:lnTo>
                    <a:pt x="3634232" y="467868"/>
                  </a:lnTo>
                  <a:close/>
                </a:path>
                <a:path w="3634740" h="1323975">
                  <a:moveTo>
                    <a:pt x="3634232" y="38100"/>
                  </a:moveTo>
                  <a:lnTo>
                    <a:pt x="3608832" y="25400"/>
                  </a:lnTo>
                  <a:lnTo>
                    <a:pt x="3558032" y="0"/>
                  </a:lnTo>
                  <a:lnTo>
                    <a:pt x="3558032" y="25400"/>
                  </a:lnTo>
                  <a:lnTo>
                    <a:pt x="2885440" y="25400"/>
                  </a:lnTo>
                  <a:lnTo>
                    <a:pt x="2885440" y="50800"/>
                  </a:lnTo>
                  <a:lnTo>
                    <a:pt x="3558032" y="50800"/>
                  </a:lnTo>
                  <a:lnTo>
                    <a:pt x="3558032" y="76200"/>
                  </a:lnTo>
                  <a:lnTo>
                    <a:pt x="3608832" y="50800"/>
                  </a:lnTo>
                  <a:lnTo>
                    <a:pt x="3634232" y="38100"/>
                  </a:lnTo>
                  <a:close/>
                </a:path>
              </a:pathLst>
            </a:custGeom>
            <a:solidFill>
              <a:srgbClr val="4471C4"/>
            </a:solidFill>
          </p:spPr>
          <p:txBody>
            <a:bodyPr wrap="square" lIns="0" tIns="0" rIns="0" bIns="0" rtlCol="0"/>
            <a:lstStyle/>
            <a:p>
              <a:endParaRPr/>
            </a:p>
          </p:txBody>
        </p:sp>
      </p:grpSp>
      <p:sp>
        <p:nvSpPr>
          <p:cNvPr id="18" name="object 18"/>
          <p:cNvSpPr txBox="1"/>
          <p:nvPr/>
        </p:nvSpPr>
        <p:spPr>
          <a:xfrm>
            <a:off x="3601339" y="1569211"/>
            <a:ext cx="193802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ourier New"/>
                <a:cs typeface="Courier New"/>
              </a:rPr>
              <a:t>Outcome:</a:t>
            </a:r>
            <a:r>
              <a:rPr sz="1800" b="1" spc="-70" dirty="0">
                <a:latin typeface="Courier New"/>
                <a:cs typeface="Courier New"/>
              </a:rPr>
              <a:t> </a:t>
            </a:r>
            <a:r>
              <a:rPr sz="1800" b="1" spc="-20" dirty="0">
                <a:latin typeface="Courier New"/>
                <a:cs typeface="Courier New"/>
              </a:rPr>
              <a:t>taken</a:t>
            </a:r>
            <a:endParaRPr sz="1800">
              <a:latin typeface="Courier New"/>
              <a:cs typeface="Courier New"/>
            </a:endParaRPr>
          </a:p>
        </p:txBody>
      </p:sp>
      <p:sp>
        <p:nvSpPr>
          <p:cNvPr id="19" name="object 19"/>
          <p:cNvSpPr txBox="1"/>
          <p:nvPr/>
        </p:nvSpPr>
        <p:spPr>
          <a:xfrm>
            <a:off x="3601339" y="2052954"/>
            <a:ext cx="180086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ourier New"/>
                <a:cs typeface="Courier New"/>
              </a:rPr>
              <a:t>Target:</a:t>
            </a:r>
            <a:r>
              <a:rPr sz="1800" b="1" spc="-65" dirty="0">
                <a:latin typeface="Courier New"/>
                <a:cs typeface="Courier New"/>
              </a:rPr>
              <a:t> </a:t>
            </a:r>
            <a:r>
              <a:rPr sz="1800" b="1" spc="-20" dirty="0">
                <a:latin typeface="Courier New"/>
                <a:cs typeface="Courier New"/>
              </a:rPr>
              <a:t>0x10C</a:t>
            </a:r>
            <a:endParaRPr sz="1800">
              <a:latin typeface="Courier New"/>
              <a:cs typeface="Courier New"/>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p:nvPr/>
        </p:nvSpPr>
        <p:spPr>
          <a:xfrm>
            <a:off x="3533647" y="3250438"/>
            <a:ext cx="16637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sub</a:t>
            </a:r>
            <a:r>
              <a:rPr sz="1800" spc="-30" dirty="0">
                <a:latin typeface="Courier New"/>
                <a:cs typeface="Courier New"/>
              </a:rPr>
              <a:t> </a:t>
            </a:r>
            <a:r>
              <a:rPr sz="1800" dirty="0">
                <a:latin typeface="Courier New"/>
                <a:cs typeface="Courier New"/>
              </a:rPr>
              <a:t>x6</a:t>
            </a:r>
            <a:r>
              <a:rPr sz="1800" spc="-20" dirty="0">
                <a:latin typeface="Courier New"/>
                <a:cs typeface="Courier New"/>
              </a:rPr>
              <a:t> </a:t>
            </a:r>
            <a:r>
              <a:rPr sz="1800" dirty="0">
                <a:latin typeface="Courier New"/>
                <a:cs typeface="Courier New"/>
              </a:rPr>
              <a:t>x5</a:t>
            </a:r>
            <a:r>
              <a:rPr sz="1800" spc="-25" dirty="0">
                <a:latin typeface="Courier New"/>
                <a:cs typeface="Courier New"/>
              </a:rPr>
              <a:t> x4</a:t>
            </a:r>
            <a:endParaRPr sz="1800">
              <a:latin typeface="Courier New"/>
              <a:cs typeface="Courier New"/>
            </a:endParaRPr>
          </a:p>
        </p:txBody>
      </p:sp>
      <p:sp>
        <p:nvSpPr>
          <p:cNvPr id="10" name="object 10"/>
          <p:cNvSpPr txBox="1">
            <a:spLocks noGrp="1"/>
          </p:cNvSpPr>
          <p:nvPr>
            <p:ph type="title"/>
          </p:nvPr>
        </p:nvSpPr>
        <p:spPr>
          <a:prstGeom prst="rect">
            <a:avLst/>
          </a:prstGeom>
        </p:spPr>
        <p:txBody>
          <a:bodyPr vert="horz" wrap="square" lIns="0" tIns="54483" rIns="0" bIns="0" rtlCol="0">
            <a:spAutoFit/>
          </a:bodyPr>
          <a:lstStyle/>
          <a:p>
            <a:pPr marL="12700">
              <a:lnSpc>
                <a:spcPct val="100000"/>
              </a:lnSpc>
              <a:spcBef>
                <a:spcPts val="105"/>
              </a:spcBef>
            </a:pPr>
            <a:r>
              <a:rPr dirty="0"/>
              <a:t>Example:</a:t>
            </a:r>
            <a:r>
              <a:rPr spc="-120" dirty="0"/>
              <a:t> </a:t>
            </a:r>
            <a:r>
              <a:rPr dirty="0"/>
              <a:t>Pipelined</a:t>
            </a:r>
            <a:r>
              <a:rPr spc="-95" dirty="0"/>
              <a:t> </a:t>
            </a:r>
            <a:r>
              <a:rPr dirty="0"/>
              <a:t>Execution</a:t>
            </a:r>
            <a:r>
              <a:rPr spc="-90" dirty="0"/>
              <a:t> </a:t>
            </a:r>
            <a:r>
              <a:rPr dirty="0"/>
              <a:t>w/</a:t>
            </a:r>
            <a:r>
              <a:rPr spc="-95" dirty="0"/>
              <a:t> </a:t>
            </a:r>
            <a:r>
              <a:rPr dirty="0"/>
              <a:t>RAW</a:t>
            </a:r>
            <a:r>
              <a:rPr spc="-110" dirty="0"/>
              <a:t> </a:t>
            </a:r>
            <a:r>
              <a:rPr spc="-10" dirty="0"/>
              <a:t>Hazard</a:t>
            </a:r>
          </a:p>
        </p:txBody>
      </p:sp>
      <p:sp>
        <p:nvSpPr>
          <p:cNvPr id="11" name="object 11"/>
          <p:cNvSpPr txBox="1"/>
          <p:nvPr/>
        </p:nvSpPr>
        <p:spPr>
          <a:xfrm>
            <a:off x="1369313" y="3259023"/>
            <a:ext cx="1939289"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add</a:t>
            </a:r>
            <a:r>
              <a:rPr sz="1800" spc="-35" dirty="0">
                <a:latin typeface="Courier New"/>
                <a:cs typeface="Courier New"/>
              </a:rPr>
              <a:t> </a:t>
            </a:r>
            <a:r>
              <a:rPr sz="1800" dirty="0">
                <a:latin typeface="Courier New"/>
                <a:cs typeface="Courier New"/>
              </a:rPr>
              <a:t>x12</a:t>
            </a:r>
            <a:r>
              <a:rPr sz="1800" spc="-30" dirty="0">
                <a:latin typeface="Courier New"/>
                <a:cs typeface="Courier New"/>
              </a:rPr>
              <a:t> </a:t>
            </a:r>
            <a:r>
              <a:rPr sz="1800" dirty="0">
                <a:latin typeface="Courier New"/>
                <a:cs typeface="Courier New"/>
              </a:rPr>
              <a:t>x6</a:t>
            </a:r>
            <a:r>
              <a:rPr sz="1800" spc="-40" dirty="0">
                <a:latin typeface="Courier New"/>
                <a:cs typeface="Courier New"/>
              </a:rPr>
              <a:t> </a:t>
            </a:r>
            <a:r>
              <a:rPr sz="1800" spc="-25" dirty="0">
                <a:latin typeface="Courier New"/>
                <a:cs typeface="Courier New"/>
              </a:rPr>
              <a:t>x14</a:t>
            </a:r>
            <a:endParaRPr sz="1800">
              <a:latin typeface="Courier New"/>
              <a:cs typeface="Courier New"/>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Dynamically</a:t>
            </a:r>
            <a:r>
              <a:rPr spc="-80" dirty="0"/>
              <a:t> </a:t>
            </a:r>
            <a:r>
              <a:rPr dirty="0"/>
              <a:t>predicting</a:t>
            </a:r>
            <a:r>
              <a:rPr spc="-90" dirty="0"/>
              <a:t> </a:t>
            </a:r>
            <a:r>
              <a:rPr dirty="0"/>
              <a:t>branch</a:t>
            </a:r>
            <a:r>
              <a:rPr spc="-80" dirty="0"/>
              <a:t> </a:t>
            </a:r>
            <a:r>
              <a:rPr spc="-10" dirty="0"/>
              <a:t>behavior</a:t>
            </a:r>
          </a:p>
        </p:txBody>
      </p:sp>
      <p:sp>
        <p:nvSpPr>
          <p:cNvPr id="3" name="object 3"/>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4" name="object 4"/>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5" name="object 5"/>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6" name="object 6"/>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7" name="object 7"/>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8" name="object 8"/>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9" name="object 9"/>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10" name="object 10"/>
          <p:cNvSpPr txBox="1"/>
          <p:nvPr/>
        </p:nvSpPr>
        <p:spPr>
          <a:xfrm>
            <a:off x="3483990" y="3263010"/>
            <a:ext cx="343916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0x100:</a:t>
            </a:r>
            <a:r>
              <a:rPr sz="1800" spc="-25" dirty="0">
                <a:latin typeface="Courier New"/>
                <a:cs typeface="Courier New"/>
              </a:rPr>
              <a:t> </a:t>
            </a:r>
            <a:r>
              <a:rPr sz="1800" dirty="0">
                <a:latin typeface="Courier New"/>
                <a:cs typeface="Courier New"/>
              </a:rPr>
              <a:t>beq</a:t>
            </a:r>
            <a:r>
              <a:rPr sz="1800" spc="-50" dirty="0">
                <a:latin typeface="Courier New"/>
                <a:cs typeface="Courier New"/>
              </a:rPr>
              <a:t> </a:t>
            </a:r>
            <a:r>
              <a:rPr sz="1800" dirty="0">
                <a:latin typeface="Courier New"/>
                <a:cs typeface="Courier New"/>
              </a:rPr>
              <a:t>x16</a:t>
            </a:r>
            <a:r>
              <a:rPr sz="1800" spc="-40" dirty="0">
                <a:latin typeface="Courier New"/>
                <a:cs typeface="Courier New"/>
              </a:rPr>
              <a:t> </a:t>
            </a:r>
            <a:r>
              <a:rPr sz="1800" dirty="0">
                <a:latin typeface="Courier New"/>
                <a:cs typeface="Courier New"/>
              </a:rPr>
              <a:t>x12</a:t>
            </a:r>
            <a:r>
              <a:rPr sz="1800" spc="-35" dirty="0">
                <a:latin typeface="Courier New"/>
                <a:cs typeface="Courier New"/>
              </a:rPr>
              <a:t> </a:t>
            </a:r>
            <a:r>
              <a:rPr sz="1800" spc="-10" dirty="0">
                <a:latin typeface="Courier New"/>
                <a:cs typeface="Courier New"/>
              </a:rPr>
              <a:t>PC+0xC</a:t>
            </a:r>
            <a:endParaRPr sz="1800">
              <a:latin typeface="Courier New"/>
              <a:cs typeface="Courier New"/>
            </a:endParaRPr>
          </a:p>
        </p:txBody>
      </p:sp>
      <p:grpSp>
        <p:nvGrpSpPr>
          <p:cNvPr id="11" name="object 11"/>
          <p:cNvGrpSpPr/>
          <p:nvPr/>
        </p:nvGrpSpPr>
        <p:grpSpPr>
          <a:xfrm>
            <a:off x="1689861" y="1683766"/>
            <a:ext cx="1873885" cy="980440"/>
            <a:chOff x="1689861" y="1683766"/>
            <a:chExt cx="1873885" cy="980440"/>
          </a:xfrm>
        </p:grpSpPr>
        <p:sp>
          <p:nvSpPr>
            <p:cNvPr id="12" name="object 12"/>
            <p:cNvSpPr/>
            <p:nvPr/>
          </p:nvSpPr>
          <p:spPr>
            <a:xfrm>
              <a:off x="1696211" y="1690116"/>
              <a:ext cx="1861185" cy="967740"/>
            </a:xfrm>
            <a:custGeom>
              <a:avLst/>
              <a:gdLst/>
              <a:ahLst/>
              <a:cxnLst/>
              <a:rect l="l" t="t" r="r" b="b"/>
              <a:pathLst>
                <a:path w="1861185" h="967739">
                  <a:moveTo>
                    <a:pt x="1860804" y="0"/>
                  </a:moveTo>
                  <a:lnTo>
                    <a:pt x="0" y="0"/>
                  </a:lnTo>
                  <a:lnTo>
                    <a:pt x="0" y="967739"/>
                  </a:lnTo>
                  <a:lnTo>
                    <a:pt x="1860804" y="967739"/>
                  </a:lnTo>
                  <a:lnTo>
                    <a:pt x="1860804" y="0"/>
                  </a:lnTo>
                  <a:close/>
                </a:path>
              </a:pathLst>
            </a:custGeom>
            <a:solidFill>
              <a:srgbClr val="4471C4"/>
            </a:solidFill>
          </p:spPr>
          <p:txBody>
            <a:bodyPr wrap="square" lIns="0" tIns="0" rIns="0" bIns="0" rtlCol="0"/>
            <a:lstStyle/>
            <a:p>
              <a:endParaRPr/>
            </a:p>
          </p:txBody>
        </p:sp>
        <p:sp>
          <p:nvSpPr>
            <p:cNvPr id="13" name="object 13"/>
            <p:cNvSpPr/>
            <p:nvPr/>
          </p:nvSpPr>
          <p:spPr>
            <a:xfrm>
              <a:off x="1696211" y="1690116"/>
              <a:ext cx="1861185" cy="967740"/>
            </a:xfrm>
            <a:custGeom>
              <a:avLst/>
              <a:gdLst/>
              <a:ahLst/>
              <a:cxnLst/>
              <a:rect l="l" t="t" r="r" b="b"/>
              <a:pathLst>
                <a:path w="1861185" h="967739">
                  <a:moveTo>
                    <a:pt x="0" y="967739"/>
                  </a:moveTo>
                  <a:lnTo>
                    <a:pt x="1860804" y="967739"/>
                  </a:lnTo>
                  <a:lnTo>
                    <a:pt x="1860804" y="0"/>
                  </a:lnTo>
                  <a:lnTo>
                    <a:pt x="0" y="0"/>
                  </a:lnTo>
                  <a:lnTo>
                    <a:pt x="0" y="967739"/>
                  </a:lnTo>
                  <a:close/>
                </a:path>
              </a:pathLst>
            </a:custGeom>
            <a:ln w="12700">
              <a:solidFill>
                <a:srgbClr val="2E528F"/>
              </a:solidFill>
            </a:ln>
          </p:spPr>
          <p:txBody>
            <a:bodyPr wrap="square" lIns="0" tIns="0" rIns="0" bIns="0" rtlCol="0"/>
            <a:lstStyle/>
            <a:p>
              <a:endParaRPr/>
            </a:p>
          </p:txBody>
        </p:sp>
      </p:grpSp>
      <p:sp>
        <p:nvSpPr>
          <p:cNvPr id="14" name="object 14"/>
          <p:cNvSpPr txBox="1"/>
          <p:nvPr/>
        </p:nvSpPr>
        <p:spPr>
          <a:xfrm>
            <a:off x="1838705" y="2009647"/>
            <a:ext cx="15748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Branch</a:t>
            </a:r>
            <a:r>
              <a:rPr sz="1800" spc="-60" dirty="0">
                <a:solidFill>
                  <a:srgbClr val="FFFFFF"/>
                </a:solidFill>
                <a:latin typeface="Calibri"/>
                <a:cs typeface="Calibri"/>
              </a:rPr>
              <a:t> </a:t>
            </a:r>
            <a:r>
              <a:rPr sz="1800" spc="-10" dirty="0">
                <a:solidFill>
                  <a:srgbClr val="FFFFFF"/>
                </a:solidFill>
                <a:latin typeface="Calibri"/>
                <a:cs typeface="Calibri"/>
              </a:rPr>
              <a:t>Predictor</a:t>
            </a:r>
            <a:endParaRPr sz="1800">
              <a:latin typeface="Calibri"/>
              <a:cs typeface="Calibri"/>
            </a:endParaRPr>
          </a:p>
        </p:txBody>
      </p:sp>
      <p:grpSp>
        <p:nvGrpSpPr>
          <p:cNvPr id="15" name="object 15"/>
          <p:cNvGrpSpPr/>
          <p:nvPr/>
        </p:nvGrpSpPr>
        <p:grpSpPr>
          <a:xfrm>
            <a:off x="631190" y="1895094"/>
            <a:ext cx="3583940" cy="1729105"/>
            <a:chOff x="631190" y="1895094"/>
            <a:chExt cx="3583940" cy="1729105"/>
          </a:xfrm>
        </p:grpSpPr>
        <p:sp>
          <p:nvSpPr>
            <p:cNvPr id="16" name="object 16"/>
            <p:cNvSpPr/>
            <p:nvPr/>
          </p:nvSpPr>
          <p:spPr>
            <a:xfrm>
              <a:off x="643890" y="3240786"/>
              <a:ext cx="748665" cy="370840"/>
            </a:xfrm>
            <a:custGeom>
              <a:avLst/>
              <a:gdLst/>
              <a:ahLst/>
              <a:cxnLst/>
              <a:rect l="l" t="t" r="r" b="b"/>
              <a:pathLst>
                <a:path w="748665" h="370839">
                  <a:moveTo>
                    <a:pt x="0" y="370331"/>
                  </a:moveTo>
                  <a:lnTo>
                    <a:pt x="748284" y="370331"/>
                  </a:lnTo>
                  <a:lnTo>
                    <a:pt x="748284" y="0"/>
                  </a:lnTo>
                  <a:lnTo>
                    <a:pt x="0" y="0"/>
                  </a:lnTo>
                  <a:lnTo>
                    <a:pt x="0" y="370331"/>
                  </a:lnTo>
                  <a:close/>
                </a:path>
              </a:pathLst>
            </a:custGeom>
            <a:ln w="25399">
              <a:solidFill>
                <a:srgbClr val="000000"/>
              </a:solidFill>
            </a:ln>
          </p:spPr>
          <p:txBody>
            <a:bodyPr wrap="square" lIns="0" tIns="0" rIns="0" bIns="0" rtlCol="0"/>
            <a:lstStyle/>
            <a:p>
              <a:endParaRPr/>
            </a:p>
          </p:txBody>
        </p:sp>
        <p:sp>
          <p:nvSpPr>
            <p:cNvPr id="17" name="object 17"/>
            <p:cNvSpPr/>
            <p:nvPr/>
          </p:nvSpPr>
          <p:spPr>
            <a:xfrm>
              <a:off x="1004570" y="1895093"/>
              <a:ext cx="3210560" cy="1347470"/>
            </a:xfrm>
            <a:custGeom>
              <a:avLst/>
              <a:gdLst/>
              <a:ahLst/>
              <a:cxnLst/>
              <a:rect l="l" t="t" r="r" b="b"/>
              <a:pathLst>
                <a:path w="3210560" h="1347470">
                  <a:moveTo>
                    <a:pt x="691134" y="280416"/>
                  </a:moveTo>
                  <a:lnTo>
                    <a:pt x="665734" y="267716"/>
                  </a:lnTo>
                  <a:lnTo>
                    <a:pt x="614934" y="242316"/>
                  </a:lnTo>
                  <a:lnTo>
                    <a:pt x="614934" y="267716"/>
                  </a:lnTo>
                  <a:lnTo>
                    <a:pt x="0" y="267716"/>
                  </a:lnTo>
                  <a:lnTo>
                    <a:pt x="0" y="1346962"/>
                  </a:lnTo>
                  <a:lnTo>
                    <a:pt x="25400" y="1346962"/>
                  </a:lnTo>
                  <a:lnTo>
                    <a:pt x="25400" y="293116"/>
                  </a:lnTo>
                  <a:lnTo>
                    <a:pt x="614934" y="293116"/>
                  </a:lnTo>
                  <a:lnTo>
                    <a:pt x="614934" y="318516"/>
                  </a:lnTo>
                  <a:lnTo>
                    <a:pt x="665734" y="293116"/>
                  </a:lnTo>
                  <a:lnTo>
                    <a:pt x="691134" y="280416"/>
                  </a:lnTo>
                  <a:close/>
                </a:path>
                <a:path w="3210560" h="1347470">
                  <a:moveTo>
                    <a:pt x="3210560" y="467868"/>
                  </a:moveTo>
                  <a:lnTo>
                    <a:pt x="3185160" y="455168"/>
                  </a:lnTo>
                  <a:lnTo>
                    <a:pt x="3134360" y="429768"/>
                  </a:lnTo>
                  <a:lnTo>
                    <a:pt x="3134360" y="455168"/>
                  </a:lnTo>
                  <a:lnTo>
                    <a:pt x="2461768" y="455168"/>
                  </a:lnTo>
                  <a:lnTo>
                    <a:pt x="2461768" y="480568"/>
                  </a:lnTo>
                  <a:lnTo>
                    <a:pt x="3134360" y="480568"/>
                  </a:lnTo>
                  <a:lnTo>
                    <a:pt x="3134360" y="505968"/>
                  </a:lnTo>
                  <a:lnTo>
                    <a:pt x="3185160" y="480568"/>
                  </a:lnTo>
                  <a:lnTo>
                    <a:pt x="3210560" y="467868"/>
                  </a:lnTo>
                  <a:close/>
                </a:path>
                <a:path w="3210560" h="1347470">
                  <a:moveTo>
                    <a:pt x="3210560" y="38100"/>
                  </a:moveTo>
                  <a:lnTo>
                    <a:pt x="3185160" y="25400"/>
                  </a:lnTo>
                  <a:lnTo>
                    <a:pt x="3134360" y="0"/>
                  </a:lnTo>
                  <a:lnTo>
                    <a:pt x="3134360" y="25400"/>
                  </a:lnTo>
                  <a:lnTo>
                    <a:pt x="2461768" y="25400"/>
                  </a:lnTo>
                  <a:lnTo>
                    <a:pt x="2461768" y="50800"/>
                  </a:lnTo>
                  <a:lnTo>
                    <a:pt x="3134360" y="50800"/>
                  </a:lnTo>
                  <a:lnTo>
                    <a:pt x="3134360" y="76200"/>
                  </a:lnTo>
                  <a:lnTo>
                    <a:pt x="3185160" y="50800"/>
                  </a:lnTo>
                  <a:lnTo>
                    <a:pt x="3210560" y="38100"/>
                  </a:lnTo>
                  <a:close/>
                </a:path>
              </a:pathLst>
            </a:custGeom>
            <a:solidFill>
              <a:srgbClr val="4471C4"/>
            </a:solidFill>
          </p:spPr>
          <p:txBody>
            <a:bodyPr wrap="square" lIns="0" tIns="0" rIns="0" bIns="0" rtlCol="0"/>
            <a:lstStyle/>
            <a:p>
              <a:endParaRPr/>
            </a:p>
          </p:txBody>
        </p:sp>
      </p:grpSp>
      <p:sp>
        <p:nvSpPr>
          <p:cNvPr id="18" name="object 18"/>
          <p:cNvSpPr txBox="1"/>
          <p:nvPr/>
        </p:nvSpPr>
        <p:spPr>
          <a:xfrm>
            <a:off x="3601339" y="1584452"/>
            <a:ext cx="1119505" cy="76835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ourier New"/>
                <a:cs typeface="Courier New"/>
              </a:rPr>
              <a:t>Outcome:</a:t>
            </a:r>
            <a:endParaRPr sz="1800">
              <a:latin typeface="Courier New"/>
              <a:cs typeface="Courier New"/>
            </a:endParaRPr>
          </a:p>
          <a:p>
            <a:pPr marL="12700">
              <a:lnSpc>
                <a:spcPct val="100000"/>
              </a:lnSpc>
              <a:spcBef>
                <a:spcPts val="1525"/>
              </a:spcBef>
            </a:pPr>
            <a:r>
              <a:rPr sz="1800" b="1" spc="-10" dirty="0">
                <a:latin typeface="Courier New"/>
                <a:cs typeface="Courier New"/>
              </a:rPr>
              <a:t>Target:</a:t>
            </a:r>
            <a:endParaRPr sz="1800">
              <a:latin typeface="Courier New"/>
              <a:cs typeface="Courier New"/>
            </a:endParaRPr>
          </a:p>
        </p:txBody>
      </p:sp>
      <p:sp>
        <p:nvSpPr>
          <p:cNvPr id="19" name="object 19"/>
          <p:cNvSpPr txBox="1"/>
          <p:nvPr/>
        </p:nvSpPr>
        <p:spPr>
          <a:xfrm>
            <a:off x="671880" y="3247135"/>
            <a:ext cx="262064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0x10C:</a:t>
            </a:r>
            <a:r>
              <a:rPr sz="1800" spc="-25" dirty="0">
                <a:latin typeface="Courier New"/>
                <a:cs typeface="Courier New"/>
              </a:rPr>
              <a:t> </a:t>
            </a:r>
            <a:r>
              <a:rPr sz="1800" dirty="0">
                <a:latin typeface="Courier New"/>
                <a:cs typeface="Courier New"/>
              </a:rPr>
              <a:t>sub</a:t>
            </a:r>
            <a:r>
              <a:rPr sz="1800" spc="-50" dirty="0">
                <a:latin typeface="Courier New"/>
                <a:cs typeface="Courier New"/>
              </a:rPr>
              <a:t> </a:t>
            </a:r>
            <a:r>
              <a:rPr sz="1800" dirty="0">
                <a:latin typeface="Courier New"/>
                <a:cs typeface="Courier New"/>
              </a:rPr>
              <a:t>x6</a:t>
            </a:r>
            <a:r>
              <a:rPr sz="1800" spc="-35" dirty="0">
                <a:latin typeface="Courier New"/>
                <a:cs typeface="Courier New"/>
              </a:rPr>
              <a:t> </a:t>
            </a:r>
            <a:r>
              <a:rPr sz="1800" dirty="0">
                <a:latin typeface="Courier New"/>
                <a:cs typeface="Courier New"/>
              </a:rPr>
              <a:t>x5</a:t>
            </a:r>
            <a:r>
              <a:rPr sz="1800" spc="-30" dirty="0">
                <a:latin typeface="Courier New"/>
                <a:cs typeface="Courier New"/>
              </a:rPr>
              <a:t> </a:t>
            </a:r>
            <a:r>
              <a:rPr sz="1800" spc="-25" dirty="0">
                <a:latin typeface="Courier New"/>
                <a:cs typeface="Courier New"/>
              </a:rPr>
              <a:t>x4</a:t>
            </a:r>
            <a:endParaRPr sz="1800">
              <a:latin typeface="Courier New"/>
              <a:cs typeface="Courier New"/>
            </a:endParaRPr>
          </a:p>
        </p:txBody>
      </p:sp>
      <p:sp>
        <p:nvSpPr>
          <p:cNvPr id="20" name="object 20"/>
          <p:cNvSpPr txBox="1"/>
          <p:nvPr/>
        </p:nvSpPr>
        <p:spPr>
          <a:xfrm>
            <a:off x="1720723" y="4956428"/>
            <a:ext cx="9233535" cy="1489075"/>
          </a:xfrm>
          <a:prstGeom prst="rect">
            <a:avLst/>
          </a:prstGeom>
        </p:spPr>
        <p:txBody>
          <a:bodyPr vert="horz" wrap="square" lIns="0" tIns="12700" rIns="0" bIns="0" rtlCol="0">
            <a:spAutoFit/>
          </a:bodyPr>
          <a:lstStyle/>
          <a:p>
            <a:pPr marL="12700" marR="5080">
              <a:lnSpc>
                <a:spcPct val="100000"/>
              </a:lnSpc>
              <a:spcBef>
                <a:spcPts val="100"/>
              </a:spcBef>
            </a:pPr>
            <a:r>
              <a:rPr sz="2400" b="1" dirty="0">
                <a:latin typeface="Calibri"/>
                <a:cs typeface="Calibri"/>
              </a:rPr>
              <a:t>A</a:t>
            </a:r>
            <a:r>
              <a:rPr sz="2400" b="1" spc="-35" dirty="0">
                <a:latin typeface="Calibri"/>
                <a:cs typeface="Calibri"/>
              </a:rPr>
              <a:t> </a:t>
            </a:r>
            <a:r>
              <a:rPr sz="2400" b="1" dirty="0">
                <a:latin typeface="Calibri"/>
                <a:cs typeface="Calibri"/>
              </a:rPr>
              <a:t>dynamic</a:t>
            </a:r>
            <a:r>
              <a:rPr sz="2400" b="1" spc="-45" dirty="0">
                <a:latin typeface="Calibri"/>
                <a:cs typeface="Calibri"/>
              </a:rPr>
              <a:t> </a:t>
            </a:r>
            <a:r>
              <a:rPr sz="2400" b="1" dirty="0">
                <a:latin typeface="Calibri"/>
                <a:cs typeface="Calibri"/>
              </a:rPr>
              <a:t>branch</a:t>
            </a:r>
            <a:r>
              <a:rPr sz="2400" b="1" spc="-50" dirty="0">
                <a:latin typeface="Calibri"/>
                <a:cs typeface="Calibri"/>
              </a:rPr>
              <a:t> </a:t>
            </a:r>
            <a:r>
              <a:rPr sz="2400" b="1" dirty="0">
                <a:latin typeface="Calibri"/>
                <a:cs typeface="Calibri"/>
              </a:rPr>
              <a:t>predictor</a:t>
            </a:r>
            <a:r>
              <a:rPr sz="2400" b="1" spc="-45" dirty="0">
                <a:latin typeface="Calibri"/>
                <a:cs typeface="Calibri"/>
              </a:rPr>
              <a:t> </a:t>
            </a:r>
            <a:r>
              <a:rPr sz="2400" b="1" dirty="0">
                <a:latin typeface="Calibri"/>
                <a:cs typeface="Calibri"/>
              </a:rPr>
              <a:t>is</a:t>
            </a:r>
            <a:r>
              <a:rPr sz="2400" b="1" spc="-30" dirty="0">
                <a:latin typeface="Calibri"/>
                <a:cs typeface="Calibri"/>
              </a:rPr>
              <a:t> </a:t>
            </a:r>
            <a:r>
              <a:rPr sz="2400" b="1" dirty="0">
                <a:latin typeface="Calibri"/>
                <a:cs typeface="Calibri"/>
              </a:rPr>
              <a:t>a</a:t>
            </a:r>
            <a:r>
              <a:rPr sz="2400" b="1" spc="-25" dirty="0">
                <a:latin typeface="Calibri"/>
                <a:cs typeface="Calibri"/>
              </a:rPr>
              <a:t> </a:t>
            </a:r>
            <a:r>
              <a:rPr sz="2400" b="1" dirty="0">
                <a:latin typeface="Calibri"/>
                <a:cs typeface="Calibri"/>
              </a:rPr>
              <a:t>circuit</a:t>
            </a:r>
            <a:r>
              <a:rPr sz="2400" b="1" spc="-55" dirty="0">
                <a:latin typeface="Calibri"/>
                <a:cs typeface="Calibri"/>
              </a:rPr>
              <a:t> </a:t>
            </a:r>
            <a:r>
              <a:rPr sz="2400" b="1" dirty="0">
                <a:latin typeface="Calibri"/>
                <a:cs typeface="Calibri"/>
              </a:rPr>
              <a:t>that</a:t>
            </a:r>
            <a:r>
              <a:rPr sz="2400" b="1" spc="-15" dirty="0">
                <a:latin typeface="Calibri"/>
                <a:cs typeface="Calibri"/>
              </a:rPr>
              <a:t> </a:t>
            </a:r>
            <a:r>
              <a:rPr sz="2400" b="1" dirty="0">
                <a:latin typeface="Calibri"/>
                <a:cs typeface="Calibri"/>
              </a:rPr>
              <a:t>learns</a:t>
            </a:r>
            <a:r>
              <a:rPr sz="2400" b="1" spc="-30" dirty="0">
                <a:latin typeface="Calibri"/>
                <a:cs typeface="Calibri"/>
              </a:rPr>
              <a:t> </a:t>
            </a:r>
            <a:r>
              <a:rPr sz="2400" b="1" dirty="0">
                <a:latin typeface="Calibri"/>
                <a:cs typeface="Calibri"/>
              </a:rPr>
              <a:t>the</a:t>
            </a:r>
            <a:r>
              <a:rPr sz="2400" b="1" spc="-20" dirty="0">
                <a:latin typeface="Calibri"/>
                <a:cs typeface="Calibri"/>
              </a:rPr>
              <a:t> </a:t>
            </a:r>
            <a:r>
              <a:rPr sz="2400" b="1" dirty="0">
                <a:latin typeface="Calibri"/>
                <a:cs typeface="Calibri"/>
              </a:rPr>
              <a:t>likely</a:t>
            </a:r>
            <a:r>
              <a:rPr sz="2400" b="1" spc="-40" dirty="0">
                <a:latin typeface="Calibri"/>
                <a:cs typeface="Calibri"/>
              </a:rPr>
              <a:t> </a:t>
            </a:r>
            <a:r>
              <a:rPr sz="2400" b="1" dirty="0">
                <a:latin typeface="Calibri"/>
                <a:cs typeface="Calibri"/>
              </a:rPr>
              <a:t>outcome</a:t>
            </a:r>
            <a:r>
              <a:rPr sz="2400" b="1" spc="-45" dirty="0">
                <a:latin typeface="Calibri"/>
                <a:cs typeface="Calibri"/>
              </a:rPr>
              <a:t> </a:t>
            </a:r>
            <a:r>
              <a:rPr sz="2400" b="1" dirty="0">
                <a:latin typeface="Calibri"/>
                <a:cs typeface="Calibri"/>
              </a:rPr>
              <a:t>of</a:t>
            </a:r>
            <a:r>
              <a:rPr sz="2400" b="1" spc="-40" dirty="0">
                <a:latin typeface="Calibri"/>
                <a:cs typeface="Calibri"/>
              </a:rPr>
              <a:t> </a:t>
            </a:r>
            <a:r>
              <a:rPr sz="2400" b="1" spc="-50" dirty="0">
                <a:latin typeface="Calibri"/>
                <a:cs typeface="Calibri"/>
              </a:rPr>
              <a:t>a </a:t>
            </a:r>
            <a:r>
              <a:rPr sz="2400" b="1" dirty="0">
                <a:latin typeface="Calibri"/>
                <a:cs typeface="Calibri"/>
              </a:rPr>
              <a:t>branch</a:t>
            </a:r>
            <a:r>
              <a:rPr sz="2400" b="1" spc="-70" dirty="0">
                <a:latin typeface="Calibri"/>
                <a:cs typeface="Calibri"/>
              </a:rPr>
              <a:t> </a:t>
            </a:r>
            <a:r>
              <a:rPr sz="2400" b="1" dirty="0">
                <a:latin typeface="Calibri"/>
                <a:cs typeface="Calibri"/>
              </a:rPr>
              <a:t>and</a:t>
            </a:r>
            <a:r>
              <a:rPr sz="2400" b="1" spc="-35" dirty="0">
                <a:latin typeface="Calibri"/>
                <a:cs typeface="Calibri"/>
              </a:rPr>
              <a:t> </a:t>
            </a:r>
            <a:r>
              <a:rPr sz="2400" b="1" dirty="0">
                <a:latin typeface="Calibri"/>
                <a:cs typeface="Calibri"/>
              </a:rPr>
              <a:t>keeps</a:t>
            </a:r>
            <a:r>
              <a:rPr sz="2400" b="1" spc="-40" dirty="0">
                <a:latin typeface="Calibri"/>
                <a:cs typeface="Calibri"/>
              </a:rPr>
              <a:t> </a:t>
            </a:r>
            <a:r>
              <a:rPr sz="2400" b="1" dirty="0">
                <a:latin typeface="Calibri"/>
                <a:cs typeface="Calibri"/>
              </a:rPr>
              <a:t>a</a:t>
            </a:r>
            <a:r>
              <a:rPr sz="2400" b="1" spc="-50" dirty="0">
                <a:latin typeface="Calibri"/>
                <a:cs typeface="Calibri"/>
              </a:rPr>
              <a:t> </a:t>
            </a:r>
            <a:r>
              <a:rPr sz="2400" b="1" dirty="0">
                <a:latin typeface="Calibri"/>
                <a:cs typeface="Calibri"/>
              </a:rPr>
              <a:t>record</a:t>
            </a:r>
            <a:r>
              <a:rPr sz="2400" b="1" spc="-70" dirty="0">
                <a:latin typeface="Calibri"/>
                <a:cs typeface="Calibri"/>
              </a:rPr>
              <a:t> </a:t>
            </a:r>
            <a:r>
              <a:rPr sz="2400" b="1" dirty="0">
                <a:latin typeface="Calibri"/>
                <a:cs typeface="Calibri"/>
              </a:rPr>
              <a:t>of</a:t>
            </a:r>
            <a:r>
              <a:rPr sz="2400" b="1" spc="-40" dirty="0">
                <a:latin typeface="Calibri"/>
                <a:cs typeface="Calibri"/>
              </a:rPr>
              <a:t> </a:t>
            </a:r>
            <a:r>
              <a:rPr sz="2400" b="1" dirty="0">
                <a:latin typeface="Calibri"/>
                <a:cs typeface="Calibri"/>
              </a:rPr>
              <a:t>its</a:t>
            </a:r>
            <a:r>
              <a:rPr sz="2400" b="1" spc="-50" dirty="0">
                <a:latin typeface="Calibri"/>
                <a:cs typeface="Calibri"/>
              </a:rPr>
              <a:t> </a:t>
            </a:r>
            <a:r>
              <a:rPr sz="2400" b="1" dirty="0">
                <a:latin typeface="Calibri"/>
                <a:cs typeface="Calibri"/>
              </a:rPr>
              <a:t>past</a:t>
            </a:r>
            <a:r>
              <a:rPr sz="2400" b="1" spc="-35" dirty="0">
                <a:latin typeface="Calibri"/>
                <a:cs typeface="Calibri"/>
              </a:rPr>
              <a:t> </a:t>
            </a:r>
            <a:r>
              <a:rPr sz="2400" b="1" dirty="0">
                <a:latin typeface="Calibri"/>
                <a:cs typeface="Calibri"/>
              </a:rPr>
              <a:t>target</a:t>
            </a:r>
            <a:r>
              <a:rPr sz="2400" b="1" spc="-45" dirty="0">
                <a:latin typeface="Calibri"/>
                <a:cs typeface="Calibri"/>
              </a:rPr>
              <a:t> </a:t>
            </a:r>
            <a:r>
              <a:rPr sz="2400" b="1" spc="-10" dirty="0">
                <a:latin typeface="Calibri"/>
                <a:cs typeface="Calibri"/>
              </a:rPr>
              <a:t>computations</a:t>
            </a:r>
            <a:endParaRPr sz="2400">
              <a:latin typeface="Calibri"/>
              <a:cs typeface="Calibri"/>
            </a:endParaRPr>
          </a:p>
          <a:p>
            <a:pPr>
              <a:lnSpc>
                <a:spcPct val="100000"/>
              </a:lnSpc>
              <a:spcBef>
                <a:spcPts val="10"/>
              </a:spcBef>
            </a:pPr>
            <a:endParaRPr sz="2350">
              <a:latin typeface="Calibri"/>
              <a:cs typeface="Calibri"/>
            </a:endParaRPr>
          </a:p>
          <a:p>
            <a:pPr marL="12700">
              <a:lnSpc>
                <a:spcPct val="100000"/>
              </a:lnSpc>
            </a:pPr>
            <a:r>
              <a:rPr sz="2400" b="1" i="1" dirty="0">
                <a:latin typeface="Calibri"/>
                <a:cs typeface="Calibri"/>
              </a:rPr>
              <a:t>Guess</a:t>
            </a:r>
            <a:r>
              <a:rPr sz="2400" b="1" i="1" spc="-45" dirty="0">
                <a:latin typeface="Calibri"/>
                <a:cs typeface="Calibri"/>
              </a:rPr>
              <a:t> </a:t>
            </a:r>
            <a:r>
              <a:rPr sz="2400" b="1" dirty="0">
                <a:latin typeface="Calibri"/>
                <a:cs typeface="Calibri"/>
              </a:rPr>
              <a:t>what</a:t>
            </a:r>
            <a:r>
              <a:rPr sz="2400" b="1" spc="-30" dirty="0">
                <a:latin typeface="Calibri"/>
                <a:cs typeface="Calibri"/>
              </a:rPr>
              <a:t> </a:t>
            </a:r>
            <a:r>
              <a:rPr sz="2400" b="1" dirty="0">
                <a:latin typeface="Calibri"/>
                <a:cs typeface="Calibri"/>
              </a:rPr>
              <a:t>happens</a:t>
            </a:r>
            <a:r>
              <a:rPr sz="2400" b="1" spc="-20" dirty="0">
                <a:latin typeface="Calibri"/>
                <a:cs typeface="Calibri"/>
              </a:rPr>
              <a:t> </a:t>
            </a:r>
            <a:r>
              <a:rPr sz="2400" b="1" dirty="0">
                <a:latin typeface="Calibri"/>
                <a:cs typeface="Calibri"/>
              </a:rPr>
              <a:t>after</a:t>
            </a:r>
            <a:r>
              <a:rPr sz="2400" b="1" spc="-20" dirty="0">
                <a:latin typeface="Calibri"/>
                <a:cs typeface="Calibri"/>
              </a:rPr>
              <a:t> </a:t>
            </a:r>
            <a:r>
              <a:rPr sz="2400" b="1" dirty="0">
                <a:latin typeface="Calibri"/>
                <a:cs typeface="Calibri"/>
              </a:rPr>
              <a:t>the</a:t>
            </a:r>
            <a:r>
              <a:rPr sz="2400" b="1" spc="-20" dirty="0">
                <a:latin typeface="Calibri"/>
                <a:cs typeface="Calibri"/>
              </a:rPr>
              <a:t> </a:t>
            </a:r>
            <a:r>
              <a:rPr sz="2400" b="1" dirty="0">
                <a:latin typeface="Calibri"/>
                <a:cs typeface="Calibri"/>
              </a:rPr>
              <a:t>current</a:t>
            </a:r>
            <a:r>
              <a:rPr sz="2400" b="1" spc="-40" dirty="0">
                <a:latin typeface="Calibri"/>
                <a:cs typeface="Calibri"/>
              </a:rPr>
              <a:t> </a:t>
            </a:r>
            <a:r>
              <a:rPr sz="2400" b="1" dirty="0">
                <a:latin typeface="Calibri"/>
                <a:cs typeface="Calibri"/>
              </a:rPr>
              <a:t>instruction</a:t>
            </a:r>
            <a:r>
              <a:rPr sz="2400" b="1" spc="-25" dirty="0">
                <a:latin typeface="Calibri"/>
                <a:cs typeface="Calibri"/>
              </a:rPr>
              <a:t> </a:t>
            </a:r>
            <a:r>
              <a:rPr sz="2400" b="1" dirty="0">
                <a:latin typeface="Calibri"/>
                <a:cs typeface="Calibri"/>
              </a:rPr>
              <a:t>and</a:t>
            </a:r>
            <a:r>
              <a:rPr sz="2400" b="1" spc="-30" dirty="0">
                <a:latin typeface="Calibri"/>
                <a:cs typeface="Calibri"/>
              </a:rPr>
              <a:t> </a:t>
            </a:r>
            <a:r>
              <a:rPr sz="2400" b="1" dirty="0">
                <a:latin typeface="Calibri"/>
                <a:cs typeface="Calibri"/>
              </a:rPr>
              <a:t>run</a:t>
            </a:r>
            <a:r>
              <a:rPr sz="2400" b="1" spc="-30" dirty="0">
                <a:latin typeface="Calibri"/>
                <a:cs typeface="Calibri"/>
              </a:rPr>
              <a:t> </a:t>
            </a:r>
            <a:r>
              <a:rPr sz="2400" b="1" i="1" spc="-10" dirty="0">
                <a:latin typeface="Calibri"/>
                <a:cs typeface="Calibri"/>
              </a:rPr>
              <a:t>speculatively</a:t>
            </a:r>
            <a:r>
              <a:rPr sz="2400" b="1" spc="-10" dirty="0">
                <a:latin typeface="Calibri"/>
                <a:cs typeface="Calibri"/>
              </a:rPr>
              <a:t>.</a:t>
            </a:r>
            <a:endParaRPr sz="2400">
              <a:latin typeface="Calibri"/>
              <a:cs typeface="Calibri"/>
            </a:endParaRPr>
          </a:p>
        </p:txBody>
      </p:sp>
      <p:sp>
        <p:nvSpPr>
          <p:cNvPr id="21" name="object 21"/>
          <p:cNvSpPr txBox="1"/>
          <p:nvPr/>
        </p:nvSpPr>
        <p:spPr>
          <a:xfrm>
            <a:off x="6134480" y="1784426"/>
            <a:ext cx="5029200" cy="757555"/>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Fetch</a:t>
            </a:r>
            <a:r>
              <a:rPr sz="2400" b="1" spc="-70" dirty="0">
                <a:latin typeface="Calibri"/>
                <a:cs typeface="Calibri"/>
              </a:rPr>
              <a:t> </a:t>
            </a:r>
            <a:r>
              <a:rPr sz="2400" b="1" dirty="0">
                <a:latin typeface="Calibri"/>
                <a:cs typeface="Calibri"/>
              </a:rPr>
              <a:t>the</a:t>
            </a:r>
            <a:r>
              <a:rPr sz="2400" b="1" spc="-65" dirty="0">
                <a:latin typeface="Calibri"/>
                <a:cs typeface="Calibri"/>
              </a:rPr>
              <a:t> </a:t>
            </a:r>
            <a:r>
              <a:rPr sz="2400" b="1" dirty="0">
                <a:latin typeface="Calibri"/>
                <a:cs typeface="Calibri"/>
              </a:rPr>
              <a:t>predicted</a:t>
            </a:r>
            <a:r>
              <a:rPr sz="2400" b="1" spc="-60" dirty="0">
                <a:latin typeface="Calibri"/>
                <a:cs typeface="Calibri"/>
              </a:rPr>
              <a:t> </a:t>
            </a:r>
            <a:r>
              <a:rPr sz="2400" b="1" dirty="0">
                <a:latin typeface="Calibri"/>
                <a:cs typeface="Calibri"/>
              </a:rPr>
              <a:t>instruction</a:t>
            </a:r>
            <a:r>
              <a:rPr sz="2400" b="1" spc="-65" dirty="0">
                <a:latin typeface="Calibri"/>
                <a:cs typeface="Calibri"/>
              </a:rPr>
              <a:t> </a:t>
            </a:r>
            <a:r>
              <a:rPr sz="2400" b="1" spc="-10" dirty="0">
                <a:latin typeface="Calibri"/>
                <a:cs typeface="Calibri"/>
              </a:rPr>
              <a:t>(sub,</a:t>
            </a:r>
            <a:endParaRPr sz="2400">
              <a:latin typeface="Calibri"/>
              <a:cs typeface="Calibri"/>
            </a:endParaRPr>
          </a:p>
          <a:p>
            <a:pPr marL="12700">
              <a:lnSpc>
                <a:spcPct val="100000"/>
              </a:lnSpc>
              <a:spcBef>
                <a:spcPts val="5"/>
              </a:spcBef>
            </a:pPr>
            <a:r>
              <a:rPr sz="2400" b="1" dirty="0">
                <a:latin typeface="Calibri"/>
                <a:cs typeface="Calibri"/>
              </a:rPr>
              <a:t>here)</a:t>
            </a:r>
            <a:r>
              <a:rPr sz="2400" b="1" spc="-40" dirty="0">
                <a:latin typeface="Calibri"/>
                <a:cs typeface="Calibri"/>
              </a:rPr>
              <a:t> </a:t>
            </a:r>
            <a:r>
              <a:rPr sz="2400" b="1" dirty="0">
                <a:latin typeface="Calibri"/>
                <a:cs typeface="Calibri"/>
              </a:rPr>
              <a:t>and</a:t>
            </a:r>
            <a:r>
              <a:rPr sz="2400" b="1" spc="-40" dirty="0">
                <a:latin typeface="Calibri"/>
                <a:cs typeface="Calibri"/>
              </a:rPr>
              <a:t> </a:t>
            </a:r>
            <a:r>
              <a:rPr sz="2400" b="1" dirty="0">
                <a:latin typeface="Calibri"/>
                <a:cs typeface="Calibri"/>
              </a:rPr>
              <a:t>start</a:t>
            </a:r>
            <a:r>
              <a:rPr sz="2400" b="1" spc="-35" dirty="0">
                <a:latin typeface="Calibri"/>
                <a:cs typeface="Calibri"/>
              </a:rPr>
              <a:t> </a:t>
            </a:r>
            <a:r>
              <a:rPr sz="2400" b="1" dirty="0">
                <a:latin typeface="Calibri"/>
                <a:cs typeface="Calibri"/>
              </a:rPr>
              <a:t>executing</a:t>
            </a:r>
            <a:r>
              <a:rPr sz="2400" b="1" spc="-40" dirty="0">
                <a:latin typeface="Calibri"/>
                <a:cs typeface="Calibri"/>
              </a:rPr>
              <a:t> </a:t>
            </a:r>
            <a:r>
              <a:rPr sz="2400" b="1" dirty="0">
                <a:latin typeface="Calibri"/>
                <a:cs typeface="Calibri"/>
              </a:rPr>
              <a:t>with</a:t>
            </a:r>
            <a:r>
              <a:rPr sz="2400" b="1" spc="-35" dirty="0">
                <a:latin typeface="Calibri"/>
                <a:cs typeface="Calibri"/>
              </a:rPr>
              <a:t> </a:t>
            </a:r>
            <a:r>
              <a:rPr sz="2400" b="1" dirty="0">
                <a:latin typeface="Calibri"/>
                <a:cs typeface="Calibri"/>
              </a:rPr>
              <a:t>no</a:t>
            </a:r>
            <a:r>
              <a:rPr sz="2400" b="1" spc="-45" dirty="0">
                <a:latin typeface="Calibri"/>
                <a:cs typeface="Calibri"/>
              </a:rPr>
              <a:t> </a:t>
            </a:r>
            <a:r>
              <a:rPr sz="2400" b="1" spc="-20" dirty="0">
                <a:latin typeface="Calibri"/>
                <a:cs typeface="Calibri"/>
              </a:rPr>
              <a:t>delay.</a:t>
            </a:r>
            <a:endParaRPr sz="2400">
              <a:latin typeface="Calibri"/>
              <a:cs typeface="Calibri"/>
            </a:endParaRPr>
          </a:p>
        </p:txBody>
      </p:sp>
      <p:sp>
        <p:nvSpPr>
          <p:cNvPr id="22" name="object 22"/>
          <p:cNvSpPr/>
          <p:nvPr/>
        </p:nvSpPr>
        <p:spPr>
          <a:xfrm>
            <a:off x="2029967" y="2180844"/>
            <a:ext cx="4027804" cy="1078230"/>
          </a:xfrm>
          <a:custGeom>
            <a:avLst/>
            <a:gdLst/>
            <a:ahLst/>
            <a:cxnLst/>
            <a:rect l="l" t="t" r="r" b="b"/>
            <a:pathLst>
              <a:path w="4027804" h="1078229">
                <a:moveTo>
                  <a:pt x="64007" y="1004061"/>
                </a:moveTo>
                <a:lnTo>
                  <a:pt x="0" y="1060195"/>
                </a:lnTo>
                <a:lnTo>
                  <a:pt x="83312" y="1077721"/>
                </a:lnTo>
                <a:lnTo>
                  <a:pt x="76122" y="1050289"/>
                </a:lnTo>
                <a:lnTo>
                  <a:pt x="62992" y="1050289"/>
                </a:lnTo>
                <a:lnTo>
                  <a:pt x="59817" y="1037970"/>
                </a:lnTo>
                <a:lnTo>
                  <a:pt x="72054" y="1034766"/>
                </a:lnTo>
                <a:lnTo>
                  <a:pt x="64007" y="1004061"/>
                </a:lnTo>
                <a:close/>
              </a:path>
              <a:path w="4027804" h="1078229">
                <a:moveTo>
                  <a:pt x="72054" y="1034766"/>
                </a:moveTo>
                <a:lnTo>
                  <a:pt x="59817" y="1037970"/>
                </a:lnTo>
                <a:lnTo>
                  <a:pt x="62992" y="1050289"/>
                </a:lnTo>
                <a:lnTo>
                  <a:pt x="75279" y="1047072"/>
                </a:lnTo>
                <a:lnTo>
                  <a:pt x="72054" y="1034766"/>
                </a:lnTo>
                <a:close/>
              </a:path>
              <a:path w="4027804" h="1078229">
                <a:moveTo>
                  <a:pt x="75279" y="1047072"/>
                </a:moveTo>
                <a:lnTo>
                  <a:pt x="62992" y="1050289"/>
                </a:lnTo>
                <a:lnTo>
                  <a:pt x="76122" y="1050289"/>
                </a:lnTo>
                <a:lnTo>
                  <a:pt x="75279" y="1047072"/>
                </a:lnTo>
                <a:close/>
              </a:path>
              <a:path w="4027804" h="1078229">
                <a:moveTo>
                  <a:pt x="4024122" y="0"/>
                </a:moveTo>
                <a:lnTo>
                  <a:pt x="72054" y="1034766"/>
                </a:lnTo>
                <a:lnTo>
                  <a:pt x="75279" y="1047072"/>
                </a:lnTo>
                <a:lnTo>
                  <a:pt x="4027296" y="12191"/>
                </a:lnTo>
                <a:lnTo>
                  <a:pt x="4024122" y="0"/>
                </a:lnTo>
                <a:close/>
              </a:path>
            </a:pathLst>
          </a:custGeom>
          <a:solidFill>
            <a:srgbClr val="4471C4"/>
          </a:solidFill>
        </p:spPr>
        <p:txBody>
          <a:bodyPr wrap="square" lIns="0" tIns="0" rIns="0" bIns="0" rtlCol="0"/>
          <a:lstStyle/>
          <a:p>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Speculation</a:t>
            </a:r>
            <a:r>
              <a:rPr spc="-65" dirty="0"/>
              <a:t> </a:t>
            </a:r>
            <a:r>
              <a:rPr dirty="0"/>
              <a:t>entails</a:t>
            </a:r>
            <a:r>
              <a:rPr spc="-60" dirty="0"/>
              <a:t> </a:t>
            </a:r>
            <a:r>
              <a:rPr dirty="0"/>
              <a:t>guessing</a:t>
            </a:r>
            <a:r>
              <a:rPr spc="-75" dirty="0"/>
              <a:t> </a:t>
            </a:r>
            <a:r>
              <a:rPr dirty="0"/>
              <a:t>about</a:t>
            </a:r>
            <a:r>
              <a:rPr spc="-60" dirty="0"/>
              <a:t> </a:t>
            </a:r>
            <a:r>
              <a:rPr dirty="0"/>
              <a:t>what’s</a:t>
            </a:r>
            <a:r>
              <a:rPr spc="-60" dirty="0"/>
              <a:t> </a:t>
            </a:r>
            <a:r>
              <a:rPr spc="-20" dirty="0"/>
              <a:t>next</a:t>
            </a:r>
          </a:p>
        </p:txBody>
      </p:sp>
      <p:sp>
        <p:nvSpPr>
          <p:cNvPr id="3" name="object 3"/>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4" name="object 4"/>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5" name="object 5"/>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6" name="object 6"/>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7" name="object 7"/>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8" name="object 8"/>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9" name="object 9"/>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grpSp>
        <p:nvGrpSpPr>
          <p:cNvPr id="10" name="object 10"/>
          <p:cNvGrpSpPr/>
          <p:nvPr/>
        </p:nvGrpSpPr>
        <p:grpSpPr>
          <a:xfrm>
            <a:off x="1689861" y="1683766"/>
            <a:ext cx="1873885" cy="980440"/>
            <a:chOff x="1689861" y="1683766"/>
            <a:chExt cx="1873885" cy="980440"/>
          </a:xfrm>
        </p:grpSpPr>
        <p:sp>
          <p:nvSpPr>
            <p:cNvPr id="11" name="object 11"/>
            <p:cNvSpPr/>
            <p:nvPr/>
          </p:nvSpPr>
          <p:spPr>
            <a:xfrm>
              <a:off x="1696211" y="1690116"/>
              <a:ext cx="1861185" cy="967740"/>
            </a:xfrm>
            <a:custGeom>
              <a:avLst/>
              <a:gdLst/>
              <a:ahLst/>
              <a:cxnLst/>
              <a:rect l="l" t="t" r="r" b="b"/>
              <a:pathLst>
                <a:path w="1861185" h="967739">
                  <a:moveTo>
                    <a:pt x="1860804" y="0"/>
                  </a:moveTo>
                  <a:lnTo>
                    <a:pt x="0" y="0"/>
                  </a:lnTo>
                  <a:lnTo>
                    <a:pt x="0" y="967739"/>
                  </a:lnTo>
                  <a:lnTo>
                    <a:pt x="1860804" y="967739"/>
                  </a:lnTo>
                  <a:lnTo>
                    <a:pt x="1860804" y="0"/>
                  </a:lnTo>
                  <a:close/>
                </a:path>
              </a:pathLst>
            </a:custGeom>
            <a:solidFill>
              <a:srgbClr val="4471C4"/>
            </a:solidFill>
          </p:spPr>
          <p:txBody>
            <a:bodyPr wrap="square" lIns="0" tIns="0" rIns="0" bIns="0" rtlCol="0"/>
            <a:lstStyle/>
            <a:p>
              <a:endParaRPr/>
            </a:p>
          </p:txBody>
        </p:sp>
        <p:sp>
          <p:nvSpPr>
            <p:cNvPr id="12" name="object 12"/>
            <p:cNvSpPr/>
            <p:nvPr/>
          </p:nvSpPr>
          <p:spPr>
            <a:xfrm>
              <a:off x="1696211" y="1690116"/>
              <a:ext cx="1861185" cy="967740"/>
            </a:xfrm>
            <a:custGeom>
              <a:avLst/>
              <a:gdLst/>
              <a:ahLst/>
              <a:cxnLst/>
              <a:rect l="l" t="t" r="r" b="b"/>
              <a:pathLst>
                <a:path w="1861185" h="967739">
                  <a:moveTo>
                    <a:pt x="0" y="967739"/>
                  </a:moveTo>
                  <a:lnTo>
                    <a:pt x="1860804" y="967739"/>
                  </a:lnTo>
                  <a:lnTo>
                    <a:pt x="1860804" y="0"/>
                  </a:lnTo>
                  <a:lnTo>
                    <a:pt x="0" y="0"/>
                  </a:lnTo>
                  <a:lnTo>
                    <a:pt x="0" y="967739"/>
                  </a:lnTo>
                  <a:close/>
                </a:path>
              </a:pathLst>
            </a:custGeom>
            <a:ln w="12700">
              <a:solidFill>
                <a:srgbClr val="2E528F"/>
              </a:solidFill>
            </a:ln>
          </p:spPr>
          <p:txBody>
            <a:bodyPr wrap="square" lIns="0" tIns="0" rIns="0" bIns="0" rtlCol="0"/>
            <a:lstStyle/>
            <a:p>
              <a:endParaRPr/>
            </a:p>
          </p:txBody>
        </p:sp>
      </p:grpSp>
      <p:sp>
        <p:nvSpPr>
          <p:cNvPr id="13" name="object 13"/>
          <p:cNvSpPr txBox="1"/>
          <p:nvPr/>
        </p:nvSpPr>
        <p:spPr>
          <a:xfrm>
            <a:off x="1838705" y="2009647"/>
            <a:ext cx="15748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Branch</a:t>
            </a:r>
            <a:r>
              <a:rPr sz="1800" spc="-60" dirty="0">
                <a:solidFill>
                  <a:srgbClr val="FFFFFF"/>
                </a:solidFill>
                <a:latin typeface="Calibri"/>
                <a:cs typeface="Calibri"/>
              </a:rPr>
              <a:t> </a:t>
            </a:r>
            <a:r>
              <a:rPr sz="1800" spc="-10" dirty="0">
                <a:solidFill>
                  <a:srgbClr val="FFFFFF"/>
                </a:solidFill>
                <a:latin typeface="Calibri"/>
                <a:cs typeface="Calibri"/>
              </a:rPr>
              <a:t>Predictor</a:t>
            </a:r>
            <a:endParaRPr sz="1800">
              <a:latin typeface="Calibri"/>
              <a:cs typeface="Calibri"/>
            </a:endParaRPr>
          </a:p>
        </p:txBody>
      </p:sp>
      <p:grpSp>
        <p:nvGrpSpPr>
          <p:cNvPr id="14" name="object 14"/>
          <p:cNvGrpSpPr/>
          <p:nvPr/>
        </p:nvGrpSpPr>
        <p:grpSpPr>
          <a:xfrm>
            <a:off x="631190" y="1895094"/>
            <a:ext cx="3583940" cy="1729105"/>
            <a:chOff x="631190" y="1895094"/>
            <a:chExt cx="3583940" cy="1729105"/>
          </a:xfrm>
        </p:grpSpPr>
        <p:sp>
          <p:nvSpPr>
            <p:cNvPr id="15" name="object 15"/>
            <p:cNvSpPr/>
            <p:nvPr/>
          </p:nvSpPr>
          <p:spPr>
            <a:xfrm>
              <a:off x="643890" y="3240786"/>
              <a:ext cx="748665" cy="370840"/>
            </a:xfrm>
            <a:custGeom>
              <a:avLst/>
              <a:gdLst/>
              <a:ahLst/>
              <a:cxnLst/>
              <a:rect l="l" t="t" r="r" b="b"/>
              <a:pathLst>
                <a:path w="748665" h="370839">
                  <a:moveTo>
                    <a:pt x="0" y="370331"/>
                  </a:moveTo>
                  <a:lnTo>
                    <a:pt x="748284" y="370331"/>
                  </a:lnTo>
                  <a:lnTo>
                    <a:pt x="748284" y="0"/>
                  </a:lnTo>
                  <a:lnTo>
                    <a:pt x="0" y="0"/>
                  </a:lnTo>
                  <a:lnTo>
                    <a:pt x="0" y="370331"/>
                  </a:lnTo>
                  <a:close/>
                </a:path>
              </a:pathLst>
            </a:custGeom>
            <a:ln w="25399">
              <a:solidFill>
                <a:srgbClr val="000000"/>
              </a:solidFill>
            </a:ln>
          </p:spPr>
          <p:txBody>
            <a:bodyPr wrap="square" lIns="0" tIns="0" rIns="0" bIns="0" rtlCol="0"/>
            <a:lstStyle/>
            <a:p>
              <a:endParaRPr/>
            </a:p>
          </p:txBody>
        </p:sp>
        <p:sp>
          <p:nvSpPr>
            <p:cNvPr id="16" name="object 16"/>
            <p:cNvSpPr/>
            <p:nvPr/>
          </p:nvSpPr>
          <p:spPr>
            <a:xfrm>
              <a:off x="1004570" y="1895093"/>
              <a:ext cx="3210560" cy="1347470"/>
            </a:xfrm>
            <a:custGeom>
              <a:avLst/>
              <a:gdLst/>
              <a:ahLst/>
              <a:cxnLst/>
              <a:rect l="l" t="t" r="r" b="b"/>
              <a:pathLst>
                <a:path w="3210560" h="1347470">
                  <a:moveTo>
                    <a:pt x="691134" y="280416"/>
                  </a:moveTo>
                  <a:lnTo>
                    <a:pt x="665734" y="267716"/>
                  </a:lnTo>
                  <a:lnTo>
                    <a:pt x="614934" y="242316"/>
                  </a:lnTo>
                  <a:lnTo>
                    <a:pt x="614934" y="267716"/>
                  </a:lnTo>
                  <a:lnTo>
                    <a:pt x="0" y="267716"/>
                  </a:lnTo>
                  <a:lnTo>
                    <a:pt x="0" y="1346962"/>
                  </a:lnTo>
                  <a:lnTo>
                    <a:pt x="25400" y="1346962"/>
                  </a:lnTo>
                  <a:lnTo>
                    <a:pt x="25400" y="293116"/>
                  </a:lnTo>
                  <a:lnTo>
                    <a:pt x="614934" y="293116"/>
                  </a:lnTo>
                  <a:lnTo>
                    <a:pt x="614934" y="318516"/>
                  </a:lnTo>
                  <a:lnTo>
                    <a:pt x="665734" y="293116"/>
                  </a:lnTo>
                  <a:lnTo>
                    <a:pt x="691134" y="280416"/>
                  </a:lnTo>
                  <a:close/>
                </a:path>
                <a:path w="3210560" h="1347470">
                  <a:moveTo>
                    <a:pt x="3210560" y="467868"/>
                  </a:moveTo>
                  <a:lnTo>
                    <a:pt x="3185160" y="455168"/>
                  </a:lnTo>
                  <a:lnTo>
                    <a:pt x="3134360" y="429768"/>
                  </a:lnTo>
                  <a:lnTo>
                    <a:pt x="3134360" y="455168"/>
                  </a:lnTo>
                  <a:lnTo>
                    <a:pt x="2461768" y="455168"/>
                  </a:lnTo>
                  <a:lnTo>
                    <a:pt x="2461768" y="480568"/>
                  </a:lnTo>
                  <a:lnTo>
                    <a:pt x="3134360" y="480568"/>
                  </a:lnTo>
                  <a:lnTo>
                    <a:pt x="3134360" y="505968"/>
                  </a:lnTo>
                  <a:lnTo>
                    <a:pt x="3185160" y="480568"/>
                  </a:lnTo>
                  <a:lnTo>
                    <a:pt x="3210560" y="467868"/>
                  </a:lnTo>
                  <a:close/>
                </a:path>
                <a:path w="3210560" h="1347470">
                  <a:moveTo>
                    <a:pt x="3210560" y="38100"/>
                  </a:moveTo>
                  <a:lnTo>
                    <a:pt x="3185160" y="25400"/>
                  </a:lnTo>
                  <a:lnTo>
                    <a:pt x="3134360" y="0"/>
                  </a:lnTo>
                  <a:lnTo>
                    <a:pt x="3134360" y="25400"/>
                  </a:lnTo>
                  <a:lnTo>
                    <a:pt x="2461768" y="25400"/>
                  </a:lnTo>
                  <a:lnTo>
                    <a:pt x="2461768" y="50800"/>
                  </a:lnTo>
                  <a:lnTo>
                    <a:pt x="3134360" y="50800"/>
                  </a:lnTo>
                  <a:lnTo>
                    <a:pt x="3134360" y="76200"/>
                  </a:lnTo>
                  <a:lnTo>
                    <a:pt x="3185160" y="50800"/>
                  </a:lnTo>
                  <a:lnTo>
                    <a:pt x="3210560" y="38100"/>
                  </a:lnTo>
                  <a:close/>
                </a:path>
              </a:pathLst>
            </a:custGeom>
            <a:solidFill>
              <a:srgbClr val="4471C4"/>
            </a:solidFill>
          </p:spPr>
          <p:txBody>
            <a:bodyPr wrap="square" lIns="0" tIns="0" rIns="0" bIns="0" rtlCol="0"/>
            <a:lstStyle/>
            <a:p>
              <a:endParaRPr/>
            </a:p>
          </p:txBody>
        </p:sp>
      </p:grpSp>
      <p:sp>
        <p:nvSpPr>
          <p:cNvPr id="17" name="object 17"/>
          <p:cNvSpPr txBox="1"/>
          <p:nvPr/>
        </p:nvSpPr>
        <p:spPr>
          <a:xfrm>
            <a:off x="3601339" y="1584452"/>
            <a:ext cx="1119505" cy="76835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ourier New"/>
                <a:cs typeface="Courier New"/>
              </a:rPr>
              <a:t>Outcome:</a:t>
            </a:r>
            <a:endParaRPr sz="1800">
              <a:latin typeface="Courier New"/>
              <a:cs typeface="Courier New"/>
            </a:endParaRPr>
          </a:p>
          <a:p>
            <a:pPr marL="12700">
              <a:lnSpc>
                <a:spcPct val="100000"/>
              </a:lnSpc>
              <a:spcBef>
                <a:spcPts val="1525"/>
              </a:spcBef>
            </a:pPr>
            <a:r>
              <a:rPr sz="1800" b="1" spc="-10" dirty="0">
                <a:latin typeface="Courier New"/>
                <a:cs typeface="Courier New"/>
              </a:rPr>
              <a:t>Target:</a:t>
            </a:r>
            <a:endParaRPr sz="1800">
              <a:latin typeface="Courier New"/>
              <a:cs typeface="Courier New"/>
            </a:endParaRPr>
          </a:p>
        </p:txBody>
      </p:sp>
      <p:sp>
        <p:nvSpPr>
          <p:cNvPr id="18" name="object 18"/>
          <p:cNvSpPr txBox="1"/>
          <p:nvPr/>
        </p:nvSpPr>
        <p:spPr>
          <a:xfrm>
            <a:off x="3378834" y="3224910"/>
            <a:ext cx="4238625" cy="299720"/>
          </a:xfrm>
          <a:prstGeom prst="rect">
            <a:avLst/>
          </a:prstGeom>
        </p:spPr>
        <p:txBody>
          <a:bodyPr vert="horz" wrap="square" lIns="0" tIns="12700" rIns="0" bIns="0" rtlCol="0">
            <a:spAutoFit/>
          </a:bodyPr>
          <a:lstStyle/>
          <a:p>
            <a:pPr marL="12700">
              <a:lnSpc>
                <a:spcPct val="100000"/>
              </a:lnSpc>
              <a:spcBef>
                <a:spcPts val="100"/>
              </a:spcBef>
            </a:pPr>
            <a:r>
              <a:rPr sz="2700" b="1" baseline="-3086" dirty="0">
                <a:solidFill>
                  <a:srgbClr val="FF0000"/>
                </a:solidFill>
                <a:latin typeface="Courier New"/>
                <a:cs typeface="Courier New"/>
              </a:rPr>
              <a:t>sub</a:t>
            </a:r>
            <a:r>
              <a:rPr sz="2700" b="1" spc="-67" baseline="-3086" dirty="0">
                <a:solidFill>
                  <a:srgbClr val="FF0000"/>
                </a:solidFill>
                <a:latin typeface="Courier New"/>
                <a:cs typeface="Courier New"/>
              </a:rPr>
              <a:t> </a:t>
            </a:r>
            <a:r>
              <a:rPr sz="2700" b="1" baseline="-3086" dirty="0">
                <a:solidFill>
                  <a:srgbClr val="FF0000"/>
                </a:solidFill>
                <a:latin typeface="Courier New"/>
                <a:cs typeface="Courier New"/>
              </a:rPr>
              <a:t>x6</a:t>
            </a:r>
            <a:r>
              <a:rPr sz="2700" b="1" spc="-30" baseline="-3086" dirty="0">
                <a:solidFill>
                  <a:srgbClr val="FF0000"/>
                </a:solidFill>
                <a:latin typeface="Courier New"/>
                <a:cs typeface="Courier New"/>
              </a:rPr>
              <a:t> </a:t>
            </a:r>
            <a:r>
              <a:rPr sz="2700" b="1" baseline="-3086" dirty="0">
                <a:solidFill>
                  <a:srgbClr val="FF0000"/>
                </a:solidFill>
                <a:latin typeface="Courier New"/>
                <a:cs typeface="Courier New"/>
              </a:rPr>
              <a:t>x5</a:t>
            </a:r>
            <a:r>
              <a:rPr sz="2700" b="1" spc="-44" baseline="-3086" dirty="0">
                <a:solidFill>
                  <a:srgbClr val="FF0000"/>
                </a:solidFill>
                <a:latin typeface="Courier New"/>
                <a:cs typeface="Courier New"/>
              </a:rPr>
              <a:t> </a:t>
            </a:r>
            <a:r>
              <a:rPr sz="2700" b="1" baseline="-3086" dirty="0">
                <a:solidFill>
                  <a:srgbClr val="FF0000"/>
                </a:solidFill>
                <a:latin typeface="Courier New"/>
                <a:cs typeface="Courier New"/>
              </a:rPr>
              <a:t>x4</a:t>
            </a:r>
            <a:r>
              <a:rPr sz="2700" b="1" spc="-254" baseline="-3086" dirty="0">
                <a:solidFill>
                  <a:srgbClr val="FF0000"/>
                </a:solidFill>
                <a:latin typeface="Courier New"/>
                <a:cs typeface="Courier New"/>
              </a:rPr>
              <a:t> </a:t>
            </a:r>
            <a:r>
              <a:rPr sz="1800" b="1" dirty="0">
                <a:solidFill>
                  <a:srgbClr val="006FC0"/>
                </a:solidFill>
                <a:latin typeface="Courier New"/>
                <a:cs typeface="Courier New"/>
              </a:rPr>
              <a:t>beq</a:t>
            </a:r>
            <a:r>
              <a:rPr sz="1800" b="1" spc="-30" dirty="0">
                <a:solidFill>
                  <a:srgbClr val="006FC0"/>
                </a:solidFill>
                <a:latin typeface="Courier New"/>
                <a:cs typeface="Courier New"/>
              </a:rPr>
              <a:t> </a:t>
            </a:r>
            <a:r>
              <a:rPr sz="1800" b="1" dirty="0">
                <a:solidFill>
                  <a:srgbClr val="006FC0"/>
                </a:solidFill>
                <a:latin typeface="Courier New"/>
                <a:cs typeface="Courier New"/>
              </a:rPr>
              <a:t>x16</a:t>
            </a:r>
            <a:r>
              <a:rPr sz="1800" b="1" spc="-30" dirty="0">
                <a:solidFill>
                  <a:srgbClr val="006FC0"/>
                </a:solidFill>
                <a:latin typeface="Courier New"/>
                <a:cs typeface="Courier New"/>
              </a:rPr>
              <a:t> </a:t>
            </a:r>
            <a:r>
              <a:rPr sz="1800" b="1" dirty="0">
                <a:solidFill>
                  <a:srgbClr val="006FC0"/>
                </a:solidFill>
                <a:latin typeface="Courier New"/>
                <a:cs typeface="Courier New"/>
              </a:rPr>
              <a:t>x12</a:t>
            </a:r>
            <a:r>
              <a:rPr sz="1800" b="1" spc="-30" dirty="0">
                <a:solidFill>
                  <a:srgbClr val="006FC0"/>
                </a:solidFill>
                <a:latin typeface="Courier New"/>
                <a:cs typeface="Courier New"/>
              </a:rPr>
              <a:t> </a:t>
            </a:r>
            <a:r>
              <a:rPr sz="1800" b="1" spc="-10" dirty="0">
                <a:solidFill>
                  <a:srgbClr val="006FC0"/>
                </a:solidFill>
                <a:latin typeface="Courier New"/>
                <a:cs typeface="Courier New"/>
              </a:rPr>
              <a:t>PC+0xC</a:t>
            </a:r>
            <a:endParaRPr sz="1800">
              <a:latin typeface="Courier New"/>
              <a:cs typeface="Courier New"/>
            </a:endParaRPr>
          </a:p>
        </p:txBody>
      </p:sp>
      <p:sp>
        <p:nvSpPr>
          <p:cNvPr id="19" name="object 19"/>
          <p:cNvSpPr txBox="1"/>
          <p:nvPr/>
        </p:nvSpPr>
        <p:spPr>
          <a:xfrm>
            <a:off x="721563" y="5282590"/>
            <a:ext cx="1091374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Question:</a:t>
            </a:r>
            <a:r>
              <a:rPr sz="2400" b="1" spc="-20" dirty="0">
                <a:latin typeface="Calibri"/>
                <a:cs typeface="Calibri"/>
              </a:rPr>
              <a:t> </a:t>
            </a:r>
            <a:r>
              <a:rPr sz="2400" dirty="0">
                <a:latin typeface="Calibri"/>
                <a:cs typeface="Calibri"/>
              </a:rPr>
              <a:t>What</a:t>
            </a:r>
            <a:r>
              <a:rPr sz="2400" spc="-20" dirty="0">
                <a:latin typeface="Calibri"/>
                <a:cs typeface="Calibri"/>
              </a:rPr>
              <a:t> </a:t>
            </a:r>
            <a:r>
              <a:rPr sz="2400" dirty="0">
                <a:latin typeface="Calibri"/>
                <a:cs typeface="Calibri"/>
              </a:rPr>
              <a:t>do</a:t>
            </a:r>
            <a:r>
              <a:rPr sz="2400" spc="-30" dirty="0">
                <a:latin typeface="Calibri"/>
                <a:cs typeface="Calibri"/>
              </a:rPr>
              <a:t> </a:t>
            </a:r>
            <a:r>
              <a:rPr sz="2400" dirty="0">
                <a:latin typeface="Calibri"/>
                <a:cs typeface="Calibri"/>
              </a:rPr>
              <a:t>we</a:t>
            </a:r>
            <a:r>
              <a:rPr sz="2400" spc="-15" dirty="0">
                <a:latin typeface="Calibri"/>
                <a:cs typeface="Calibri"/>
              </a:rPr>
              <a:t> </a:t>
            </a:r>
            <a:r>
              <a:rPr sz="2400" dirty="0">
                <a:latin typeface="Calibri"/>
                <a:cs typeface="Calibri"/>
              </a:rPr>
              <a:t>do</a:t>
            </a:r>
            <a:r>
              <a:rPr sz="2400" spc="-20" dirty="0">
                <a:latin typeface="Calibri"/>
                <a:cs typeface="Calibri"/>
              </a:rPr>
              <a:t> </a:t>
            </a:r>
            <a:r>
              <a:rPr sz="2400" dirty="0">
                <a:latin typeface="Calibri"/>
                <a:cs typeface="Calibri"/>
              </a:rPr>
              <a:t>on</a:t>
            </a:r>
            <a:r>
              <a:rPr sz="2400" spc="-20" dirty="0">
                <a:latin typeface="Calibri"/>
                <a:cs typeface="Calibri"/>
              </a:rPr>
              <a:t> </a:t>
            </a:r>
            <a:r>
              <a:rPr sz="2400" dirty="0">
                <a:latin typeface="Calibri"/>
                <a:cs typeface="Calibri"/>
              </a:rPr>
              <a:t>a</a:t>
            </a:r>
            <a:r>
              <a:rPr sz="2400" spc="-20" dirty="0">
                <a:latin typeface="Calibri"/>
                <a:cs typeface="Calibri"/>
              </a:rPr>
              <a:t> </a:t>
            </a:r>
            <a:r>
              <a:rPr sz="2400" b="1" dirty="0">
                <a:latin typeface="Calibri"/>
                <a:cs typeface="Calibri"/>
              </a:rPr>
              <a:t>misprediction</a:t>
            </a:r>
            <a:r>
              <a:rPr sz="2400" b="1" spc="-35" dirty="0">
                <a:latin typeface="Calibri"/>
                <a:cs typeface="Calibri"/>
              </a:rPr>
              <a:t> </a:t>
            </a:r>
            <a:r>
              <a:rPr sz="2400" dirty="0">
                <a:latin typeface="Calibri"/>
                <a:cs typeface="Calibri"/>
              </a:rPr>
              <a:t>(also</a:t>
            </a:r>
            <a:r>
              <a:rPr sz="2400" spc="-40" dirty="0">
                <a:latin typeface="Calibri"/>
                <a:cs typeface="Calibri"/>
              </a:rPr>
              <a:t> </a:t>
            </a:r>
            <a:r>
              <a:rPr sz="2400" dirty="0">
                <a:latin typeface="Calibri"/>
                <a:cs typeface="Calibri"/>
              </a:rPr>
              <a:t>known</a:t>
            </a:r>
            <a:r>
              <a:rPr sz="2400" spc="-20" dirty="0">
                <a:latin typeface="Calibri"/>
                <a:cs typeface="Calibri"/>
              </a:rPr>
              <a:t> </a:t>
            </a:r>
            <a:r>
              <a:rPr sz="2400" dirty="0">
                <a:latin typeface="Calibri"/>
                <a:cs typeface="Calibri"/>
              </a:rPr>
              <a:t>as</a:t>
            </a:r>
            <a:r>
              <a:rPr sz="2400" spc="-20" dirty="0">
                <a:latin typeface="Calibri"/>
                <a:cs typeface="Calibri"/>
              </a:rPr>
              <a:t> </a:t>
            </a:r>
            <a:r>
              <a:rPr sz="2400" dirty="0">
                <a:latin typeface="Calibri"/>
                <a:cs typeface="Calibri"/>
              </a:rPr>
              <a:t>a</a:t>
            </a:r>
            <a:r>
              <a:rPr sz="2400" spc="-15" dirty="0">
                <a:latin typeface="Calibri"/>
                <a:cs typeface="Calibri"/>
              </a:rPr>
              <a:t> </a:t>
            </a:r>
            <a:r>
              <a:rPr sz="2400" i="1" dirty="0">
                <a:latin typeface="Calibri"/>
                <a:cs typeface="Calibri"/>
              </a:rPr>
              <a:t>branch</a:t>
            </a:r>
            <a:r>
              <a:rPr sz="2400" i="1" spc="-15" dirty="0">
                <a:latin typeface="Calibri"/>
                <a:cs typeface="Calibri"/>
              </a:rPr>
              <a:t> </a:t>
            </a:r>
            <a:r>
              <a:rPr sz="2400" i="1" spc="-10" dirty="0">
                <a:latin typeface="Calibri"/>
                <a:cs typeface="Calibri"/>
              </a:rPr>
              <a:t>mis-speculation)</a:t>
            </a:r>
            <a:r>
              <a:rPr sz="2400" spc="-10" dirty="0">
                <a:latin typeface="Calibri"/>
                <a:cs typeface="Calibri"/>
              </a:rPr>
              <a:t>?</a:t>
            </a:r>
            <a:endParaRPr sz="2400">
              <a:latin typeface="Calibri"/>
              <a:cs typeface="Calibri"/>
            </a:endParaRPr>
          </a:p>
        </p:txBody>
      </p:sp>
      <p:sp>
        <p:nvSpPr>
          <p:cNvPr id="20" name="object 20"/>
          <p:cNvSpPr txBox="1"/>
          <p:nvPr/>
        </p:nvSpPr>
        <p:spPr>
          <a:xfrm>
            <a:off x="5110353" y="2724099"/>
            <a:ext cx="1847214" cy="532765"/>
          </a:xfrm>
          <a:prstGeom prst="rect">
            <a:avLst/>
          </a:prstGeom>
        </p:spPr>
        <p:txBody>
          <a:bodyPr vert="horz" wrap="square" lIns="0" tIns="12700" rIns="0" bIns="0" rtlCol="0">
            <a:spAutoFit/>
          </a:bodyPr>
          <a:lstStyle/>
          <a:p>
            <a:pPr marL="24765">
              <a:lnSpc>
                <a:spcPts val="1995"/>
              </a:lnSpc>
              <a:spcBef>
                <a:spcPts val="100"/>
              </a:spcBef>
            </a:pPr>
            <a:r>
              <a:rPr sz="1800" b="1" spc="-10" dirty="0">
                <a:latin typeface="Calibri"/>
                <a:cs typeface="Calibri"/>
              </a:rPr>
              <a:t>Resolved</a:t>
            </a:r>
            <a:r>
              <a:rPr sz="1800" b="1" spc="-35" dirty="0">
                <a:latin typeface="Calibri"/>
                <a:cs typeface="Calibri"/>
              </a:rPr>
              <a:t> </a:t>
            </a:r>
            <a:r>
              <a:rPr sz="1800" b="1" i="1" dirty="0">
                <a:latin typeface="Calibri"/>
                <a:cs typeface="Calibri"/>
              </a:rPr>
              <a:t>not</a:t>
            </a:r>
            <a:r>
              <a:rPr sz="1800" b="1" i="1" spc="15" dirty="0">
                <a:latin typeface="Calibri"/>
                <a:cs typeface="Calibri"/>
              </a:rPr>
              <a:t> </a:t>
            </a:r>
            <a:r>
              <a:rPr sz="1800" b="1" i="1" spc="-10" dirty="0">
                <a:latin typeface="Calibri"/>
                <a:cs typeface="Calibri"/>
              </a:rPr>
              <a:t>taken</a:t>
            </a:r>
            <a:endParaRPr sz="1800">
              <a:latin typeface="Calibri"/>
              <a:cs typeface="Calibri"/>
            </a:endParaRPr>
          </a:p>
          <a:p>
            <a:pPr marL="12700">
              <a:lnSpc>
                <a:spcPts val="1995"/>
              </a:lnSpc>
            </a:pPr>
            <a:r>
              <a:rPr sz="1800" b="1" spc="-10" dirty="0">
                <a:solidFill>
                  <a:srgbClr val="006FC0"/>
                </a:solidFill>
                <a:latin typeface="Courier New"/>
                <a:cs typeface="Courier New"/>
              </a:rPr>
              <a:t>0x100</a:t>
            </a:r>
            <a:endParaRPr sz="1800">
              <a:latin typeface="Courier New"/>
              <a:cs typeface="Courier New"/>
            </a:endParaRPr>
          </a:p>
        </p:txBody>
      </p:sp>
      <p:sp>
        <p:nvSpPr>
          <p:cNvPr id="21" name="object 21"/>
          <p:cNvSpPr txBox="1"/>
          <p:nvPr/>
        </p:nvSpPr>
        <p:spPr>
          <a:xfrm>
            <a:off x="3378834" y="2737865"/>
            <a:ext cx="1530350" cy="499109"/>
          </a:xfrm>
          <a:prstGeom prst="rect">
            <a:avLst/>
          </a:prstGeom>
        </p:spPr>
        <p:txBody>
          <a:bodyPr vert="horz" wrap="square" lIns="0" tIns="12700" rIns="0" bIns="0" rtlCol="0">
            <a:spAutoFit/>
          </a:bodyPr>
          <a:lstStyle/>
          <a:p>
            <a:pPr marL="27305">
              <a:lnSpc>
                <a:spcPts val="1864"/>
              </a:lnSpc>
              <a:spcBef>
                <a:spcPts val="100"/>
              </a:spcBef>
            </a:pPr>
            <a:r>
              <a:rPr sz="1800" b="1" dirty="0">
                <a:latin typeface="Calibri"/>
                <a:cs typeface="Calibri"/>
              </a:rPr>
              <a:t>Predicted</a:t>
            </a:r>
            <a:r>
              <a:rPr sz="1800" b="1" spc="-70" dirty="0">
                <a:latin typeface="Calibri"/>
                <a:cs typeface="Calibri"/>
              </a:rPr>
              <a:t> </a:t>
            </a:r>
            <a:r>
              <a:rPr sz="1800" b="1" i="1" spc="-20" dirty="0">
                <a:latin typeface="Calibri"/>
                <a:cs typeface="Calibri"/>
              </a:rPr>
              <a:t>taken</a:t>
            </a:r>
            <a:endParaRPr sz="1800">
              <a:latin typeface="Calibri"/>
              <a:cs typeface="Calibri"/>
            </a:endParaRPr>
          </a:p>
          <a:p>
            <a:pPr marL="12700">
              <a:lnSpc>
                <a:spcPts val="1864"/>
              </a:lnSpc>
            </a:pPr>
            <a:r>
              <a:rPr sz="1800" b="1" spc="-10" dirty="0">
                <a:solidFill>
                  <a:srgbClr val="FF0000"/>
                </a:solidFill>
                <a:latin typeface="Courier New"/>
                <a:cs typeface="Courier New"/>
              </a:rPr>
              <a:t>0x10C</a:t>
            </a:r>
            <a:endParaRPr sz="1800">
              <a:latin typeface="Courier New"/>
              <a:cs typeface="Courier New"/>
            </a:endParaRPr>
          </a:p>
        </p:txBody>
      </p:sp>
      <p:sp>
        <p:nvSpPr>
          <p:cNvPr id="22" name="object 22"/>
          <p:cNvSpPr txBox="1"/>
          <p:nvPr/>
        </p:nvSpPr>
        <p:spPr>
          <a:xfrm>
            <a:off x="1694433" y="2730500"/>
            <a:ext cx="1552575" cy="824230"/>
          </a:xfrm>
          <a:prstGeom prst="rect">
            <a:avLst/>
          </a:prstGeom>
        </p:spPr>
        <p:txBody>
          <a:bodyPr vert="horz" wrap="square" lIns="0" tIns="12700" rIns="0" bIns="0" rtlCol="0">
            <a:spAutoFit/>
          </a:bodyPr>
          <a:lstStyle/>
          <a:p>
            <a:pPr marL="12700">
              <a:lnSpc>
                <a:spcPts val="2014"/>
              </a:lnSpc>
              <a:spcBef>
                <a:spcPts val="100"/>
              </a:spcBef>
            </a:pPr>
            <a:r>
              <a:rPr sz="1800" b="1" dirty="0">
                <a:latin typeface="Calibri"/>
                <a:cs typeface="Calibri"/>
              </a:rPr>
              <a:t>Fetch</a:t>
            </a:r>
            <a:r>
              <a:rPr sz="1800" b="1" spc="-90" dirty="0">
                <a:latin typeface="Calibri"/>
                <a:cs typeface="Calibri"/>
              </a:rPr>
              <a:t> </a:t>
            </a:r>
            <a:r>
              <a:rPr sz="1800" b="1" spc="-10" dirty="0">
                <a:latin typeface="Calibri"/>
                <a:cs typeface="Calibri"/>
              </a:rPr>
              <a:t>more…</a:t>
            </a:r>
            <a:endParaRPr sz="1800">
              <a:latin typeface="Calibri"/>
              <a:cs typeface="Calibri"/>
            </a:endParaRPr>
          </a:p>
          <a:p>
            <a:pPr marL="12700">
              <a:lnSpc>
                <a:spcPts val="2014"/>
              </a:lnSpc>
            </a:pPr>
            <a:r>
              <a:rPr sz="1800" b="1" spc="-10" dirty="0">
                <a:solidFill>
                  <a:srgbClr val="FF0000"/>
                </a:solidFill>
                <a:latin typeface="Courier New"/>
                <a:cs typeface="Courier New"/>
              </a:rPr>
              <a:t>0x110</a:t>
            </a:r>
            <a:endParaRPr sz="1800">
              <a:latin typeface="Courier New"/>
              <a:cs typeface="Courier New"/>
            </a:endParaRPr>
          </a:p>
          <a:p>
            <a:pPr marL="36830">
              <a:lnSpc>
                <a:spcPct val="100000"/>
              </a:lnSpc>
              <a:spcBef>
                <a:spcPts val="95"/>
              </a:spcBef>
            </a:pPr>
            <a:r>
              <a:rPr sz="1800" b="1" dirty="0">
                <a:solidFill>
                  <a:srgbClr val="FF0000"/>
                </a:solidFill>
                <a:latin typeface="Courier New"/>
                <a:cs typeface="Courier New"/>
              </a:rPr>
              <a:t>lw</a:t>
            </a:r>
            <a:r>
              <a:rPr sz="1800" b="1" spc="-30" dirty="0">
                <a:solidFill>
                  <a:srgbClr val="FF0000"/>
                </a:solidFill>
                <a:latin typeface="Courier New"/>
                <a:cs typeface="Courier New"/>
              </a:rPr>
              <a:t> </a:t>
            </a:r>
            <a:r>
              <a:rPr sz="1800" b="1" dirty="0">
                <a:solidFill>
                  <a:srgbClr val="FF0000"/>
                </a:solidFill>
                <a:latin typeface="Courier New"/>
                <a:cs typeface="Courier New"/>
              </a:rPr>
              <a:t>x6</a:t>
            </a:r>
            <a:r>
              <a:rPr sz="1800" b="1" spc="-20" dirty="0">
                <a:solidFill>
                  <a:srgbClr val="FF0000"/>
                </a:solidFill>
                <a:latin typeface="Courier New"/>
                <a:cs typeface="Courier New"/>
              </a:rPr>
              <a:t> 0xabc</a:t>
            </a:r>
            <a:endParaRPr sz="1800">
              <a:latin typeface="Courier New"/>
              <a:cs typeface="Courier New"/>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Recovering</a:t>
            </a:r>
            <a:r>
              <a:rPr spc="-125" dirty="0"/>
              <a:t> </a:t>
            </a:r>
            <a:r>
              <a:rPr dirty="0"/>
              <a:t>from</a:t>
            </a:r>
            <a:r>
              <a:rPr spc="-150" dirty="0"/>
              <a:t> </a:t>
            </a:r>
            <a:r>
              <a:rPr dirty="0"/>
              <a:t>branch</a:t>
            </a:r>
            <a:r>
              <a:rPr spc="-145" dirty="0"/>
              <a:t> </a:t>
            </a:r>
            <a:r>
              <a:rPr spc="-10" dirty="0"/>
              <a:t>misprediction</a:t>
            </a:r>
          </a:p>
        </p:txBody>
      </p:sp>
      <p:sp>
        <p:nvSpPr>
          <p:cNvPr id="3" name="object 3"/>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4" name="object 4"/>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5" name="object 5"/>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6" name="object 6"/>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7" name="object 7"/>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8" name="object 8"/>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9" name="object 9"/>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10" name="object 10"/>
          <p:cNvSpPr txBox="1"/>
          <p:nvPr/>
        </p:nvSpPr>
        <p:spPr>
          <a:xfrm>
            <a:off x="5110353" y="2724099"/>
            <a:ext cx="2506980" cy="800735"/>
          </a:xfrm>
          <a:prstGeom prst="rect">
            <a:avLst/>
          </a:prstGeom>
        </p:spPr>
        <p:txBody>
          <a:bodyPr vert="horz" wrap="square" lIns="0" tIns="12700" rIns="0" bIns="0" rtlCol="0">
            <a:spAutoFit/>
          </a:bodyPr>
          <a:lstStyle/>
          <a:p>
            <a:pPr marL="24765">
              <a:lnSpc>
                <a:spcPts val="1995"/>
              </a:lnSpc>
              <a:spcBef>
                <a:spcPts val="100"/>
              </a:spcBef>
            </a:pPr>
            <a:r>
              <a:rPr sz="1800" b="1" spc="-10" dirty="0">
                <a:latin typeface="Calibri"/>
                <a:cs typeface="Calibri"/>
              </a:rPr>
              <a:t>Resolved</a:t>
            </a:r>
            <a:r>
              <a:rPr sz="1800" b="1" spc="-35" dirty="0">
                <a:latin typeface="Calibri"/>
                <a:cs typeface="Calibri"/>
              </a:rPr>
              <a:t> </a:t>
            </a:r>
            <a:r>
              <a:rPr sz="1800" b="1" i="1" dirty="0">
                <a:latin typeface="Calibri"/>
                <a:cs typeface="Calibri"/>
              </a:rPr>
              <a:t>not</a:t>
            </a:r>
            <a:r>
              <a:rPr sz="1800" b="1" i="1" spc="15" dirty="0">
                <a:latin typeface="Calibri"/>
                <a:cs typeface="Calibri"/>
              </a:rPr>
              <a:t> </a:t>
            </a:r>
            <a:r>
              <a:rPr sz="1800" b="1" i="1" spc="-10" dirty="0">
                <a:latin typeface="Calibri"/>
                <a:cs typeface="Calibri"/>
              </a:rPr>
              <a:t>taken</a:t>
            </a:r>
            <a:endParaRPr sz="1800">
              <a:latin typeface="Calibri"/>
              <a:cs typeface="Calibri"/>
            </a:endParaRPr>
          </a:p>
          <a:p>
            <a:pPr marL="12700">
              <a:lnSpc>
                <a:spcPts val="1970"/>
              </a:lnSpc>
            </a:pPr>
            <a:r>
              <a:rPr sz="1800" b="1" spc="-10" dirty="0">
                <a:solidFill>
                  <a:srgbClr val="006FC0"/>
                </a:solidFill>
                <a:latin typeface="Courier New"/>
                <a:cs typeface="Courier New"/>
              </a:rPr>
              <a:t>0x100</a:t>
            </a:r>
            <a:endParaRPr sz="1800">
              <a:latin typeface="Courier New"/>
              <a:cs typeface="Courier New"/>
            </a:endParaRPr>
          </a:p>
          <a:p>
            <a:pPr marL="36195">
              <a:lnSpc>
                <a:spcPts val="2135"/>
              </a:lnSpc>
            </a:pPr>
            <a:r>
              <a:rPr sz="1800" b="1" dirty="0">
                <a:solidFill>
                  <a:srgbClr val="006FC0"/>
                </a:solidFill>
                <a:latin typeface="Courier New"/>
                <a:cs typeface="Courier New"/>
              </a:rPr>
              <a:t>beq</a:t>
            </a:r>
            <a:r>
              <a:rPr sz="1800" b="1" spc="-45" dirty="0">
                <a:solidFill>
                  <a:srgbClr val="006FC0"/>
                </a:solidFill>
                <a:latin typeface="Courier New"/>
                <a:cs typeface="Courier New"/>
              </a:rPr>
              <a:t> </a:t>
            </a:r>
            <a:r>
              <a:rPr sz="1800" b="1" dirty="0">
                <a:solidFill>
                  <a:srgbClr val="006FC0"/>
                </a:solidFill>
                <a:latin typeface="Courier New"/>
                <a:cs typeface="Courier New"/>
              </a:rPr>
              <a:t>x16</a:t>
            </a:r>
            <a:r>
              <a:rPr sz="1800" b="1" spc="-30" dirty="0">
                <a:solidFill>
                  <a:srgbClr val="006FC0"/>
                </a:solidFill>
                <a:latin typeface="Courier New"/>
                <a:cs typeface="Courier New"/>
              </a:rPr>
              <a:t> </a:t>
            </a:r>
            <a:r>
              <a:rPr sz="1800" b="1" dirty="0">
                <a:solidFill>
                  <a:srgbClr val="006FC0"/>
                </a:solidFill>
                <a:latin typeface="Courier New"/>
                <a:cs typeface="Courier New"/>
              </a:rPr>
              <a:t>x12</a:t>
            </a:r>
            <a:r>
              <a:rPr sz="1800" b="1" spc="-30" dirty="0">
                <a:solidFill>
                  <a:srgbClr val="006FC0"/>
                </a:solidFill>
                <a:latin typeface="Courier New"/>
                <a:cs typeface="Courier New"/>
              </a:rPr>
              <a:t> </a:t>
            </a:r>
            <a:r>
              <a:rPr sz="1800" b="1" spc="-10" dirty="0">
                <a:solidFill>
                  <a:srgbClr val="006FC0"/>
                </a:solidFill>
                <a:latin typeface="Courier New"/>
                <a:cs typeface="Courier New"/>
              </a:rPr>
              <a:t>PC+0xC</a:t>
            </a:r>
            <a:endParaRPr sz="1800">
              <a:latin typeface="Courier New"/>
              <a:cs typeface="Courier New"/>
            </a:endParaRPr>
          </a:p>
        </p:txBody>
      </p:sp>
      <p:grpSp>
        <p:nvGrpSpPr>
          <p:cNvPr id="11" name="object 11"/>
          <p:cNvGrpSpPr/>
          <p:nvPr/>
        </p:nvGrpSpPr>
        <p:grpSpPr>
          <a:xfrm>
            <a:off x="1689861" y="1683766"/>
            <a:ext cx="1873885" cy="980440"/>
            <a:chOff x="1689861" y="1683766"/>
            <a:chExt cx="1873885" cy="980440"/>
          </a:xfrm>
        </p:grpSpPr>
        <p:sp>
          <p:nvSpPr>
            <p:cNvPr id="12" name="object 12"/>
            <p:cNvSpPr/>
            <p:nvPr/>
          </p:nvSpPr>
          <p:spPr>
            <a:xfrm>
              <a:off x="1696211" y="1690116"/>
              <a:ext cx="1861185" cy="967740"/>
            </a:xfrm>
            <a:custGeom>
              <a:avLst/>
              <a:gdLst/>
              <a:ahLst/>
              <a:cxnLst/>
              <a:rect l="l" t="t" r="r" b="b"/>
              <a:pathLst>
                <a:path w="1861185" h="967739">
                  <a:moveTo>
                    <a:pt x="1860804" y="0"/>
                  </a:moveTo>
                  <a:lnTo>
                    <a:pt x="0" y="0"/>
                  </a:lnTo>
                  <a:lnTo>
                    <a:pt x="0" y="967739"/>
                  </a:lnTo>
                  <a:lnTo>
                    <a:pt x="1860804" y="967739"/>
                  </a:lnTo>
                  <a:lnTo>
                    <a:pt x="1860804" y="0"/>
                  </a:lnTo>
                  <a:close/>
                </a:path>
              </a:pathLst>
            </a:custGeom>
            <a:solidFill>
              <a:srgbClr val="4471C4"/>
            </a:solidFill>
          </p:spPr>
          <p:txBody>
            <a:bodyPr wrap="square" lIns="0" tIns="0" rIns="0" bIns="0" rtlCol="0"/>
            <a:lstStyle/>
            <a:p>
              <a:endParaRPr/>
            </a:p>
          </p:txBody>
        </p:sp>
        <p:sp>
          <p:nvSpPr>
            <p:cNvPr id="13" name="object 13"/>
            <p:cNvSpPr/>
            <p:nvPr/>
          </p:nvSpPr>
          <p:spPr>
            <a:xfrm>
              <a:off x="1696211" y="1690116"/>
              <a:ext cx="1861185" cy="967740"/>
            </a:xfrm>
            <a:custGeom>
              <a:avLst/>
              <a:gdLst/>
              <a:ahLst/>
              <a:cxnLst/>
              <a:rect l="l" t="t" r="r" b="b"/>
              <a:pathLst>
                <a:path w="1861185" h="967739">
                  <a:moveTo>
                    <a:pt x="0" y="967739"/>
                  </a:moveTo>
                  <a:lnTo>
                    <a:pt x="1860804" y="967739"/>
                  </a:lnTo>
                  <a:lnTo>
                    <a:pt x="1860804" y="0"/>
                  </a:lnTo>
                  <a:lnTo>
                    <a:pt x="0" y="0"/>
                  </a:lnTo>
                  <a:lnTo>
                    <a:pt x="0" y="967739"/>
                  </a:lnTo>
                  <a:close/>
                </a:path>
              </a:pathLst>
            </a:custGeom>
            <a:ln w="12700">
              <a:solidFill>
                <a:srgbClr val="2E528F"/>
              </a:solidFill>
            </a:ln>
          </p:spPr>
          <p:txBody>
            <a:bodyPr wrap="square" lIns="0" tIns="0" rIns="0" bIns="0" rtlCol="0"/>
            <a:lstStyle/>
            <a:p>
              <a:endParaRPr/>
            </a:p>
          </p:txBody>
        </p:sp>
      </p:grpSp>
      <p:sp>
        <p:nvSpPr>
          <p:cNvPr id="14" name="object 14"/>
          <p:cNvSpPr txBox="1"/>
          <p:nvPr/>
        </p:nvSpPr>
        <p:spPr>
          <a:xfrm>
            <a:off x="1838705" y="2009647"/>
            <a:ext cx="15748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Branch</a:t>
            </a:r>
            <a:r>
              <a:rPr sz="1800" spc="-60" dirty="0">
                <a:solidFill>
                  <a:srgbClr val="FFFFFF"/>
                </a:solidFill>
                <a:latin typeface="Calibri"/>
                <a:cs typeface="Calibri"/>
              </a:rPr>
              <a:t> </a:t>
            </a:r>
            <a:r>
              <a:rPr sz="1800" spc="-10" dirty="0">
                <a:solidFill>
                  <a:srgbClr val="FFFFFF"/>
                </a:solidFill>
                <a:latin typeface="Calibri"/>
                <a:cs typeface="Calibri"/>
              </a:rPr>
              <a:t>Predictor</a:t>
            </a:r>
            <a:endParaRPr sz="1800">
              <a:latin typeface="Calibri"/>
              <a:cs typeface="Calibri"/>
            </a:endParaRPr>
          </a:p>
        </p:txBody>
      </p:sp>
      <p:grpSp>
        <p:nvGrpSpPr>
          <p:cNvPr id="15" name="object 15"/>
          <p:cNvGrpSpPr/>
          <p:nvPr/>
        </p:nvGrpSpPr>
        <p:grpSpPr>
          <a:xfrm>
            <a:off x="631190" y="1895094"/>
            <a:ext cx="3583940" cy="1729105"/>
            <a:chOff x="631190" y="1895094"/>
            <a:chExt cx="3583940" cy="1729105"/>
          </a:xfrm>
        </p:grpSpPr>
        <p:sp>
          <p:nvSpPr>
            <p:cNvPr id="16" name="object 16"/>
            <p:cNvSpPr/>
            <p:nvPr/>
          </p:nvSpPr>
          <p:spPr>
            <a:xfrm>
              <a:off x="643890" y="3240786"/>
              <a:ext cx="748665" cy="370840"/>
            </a:xfrm>
            <a:custGeom>
              <a:avLst/>
              <a:gdLst/>
              <a:ahLst/>
              <a:cxnLst/>
              <a:rect l="l" t="t" r="r" b="b"/>
              <a:pathLst>
                <a:path w="748665" h="370839">
                  <a:moveTo>
                    <a:pt x="0" y="370331"/>
                  </a:moveTo>
                  <a:lnTo>
                    <a:pt x="748284" y="370331"/>
                  </a:lnTo>
                  <a:lnTo>
                    <a:pt x="748284" y="0"/>
                  </a:lnTo>
                  <a:lnTo>
                    <a:pt x="0" y="0"/>
                  </a:lnTo>
                  <a:lnTo>
                    <a:pt x="0" y="370331"/>
                  </a:lnTo>
                  <a:close/>
                </a:path>
              </a:pathLst>
            </a:custGeom>
            <a:ln w="25399">
              <a:solidFill>
                <a:srgbClr val="000000"/>
              </a:solidFill>
            </a:ln>
          </p:spPr>
          <p:txBody>
            <a:bodyPr wrap="square" lIns="0" tIns="0" rIns="0" bIns="0" rtlCol="0"/>
            <a:lstStyle/>
            <a:p>
              <a:endParaRPr/>
            </a:p>
          </p:txBody>
        </p:sp>
        <p:sp>
          <p:nvSpPr>
            <p:cNvPr id="17" name="object 17"/>
            <p:cNvSpPr/>
            <p:nvPr/>
          </p:nvSpPr>
          <p:spPr>
            <a:xfrm>
              <a:off x="1004570" y="1895093"/>
              <a:ext cx="3210560" cy="1347470"/>
            </a:xfrm>
            <a:custGeom>
              <a:avLst/>
              <a:gdLst/>
              <a:ahLst/>
              <a:cxnLst/>
              <a:rect l="l" t="t" r="r" b="b"/>
              <a:pathLst>
                <a:path w="3210560" h="1347470">
                  <a:moveTo>
                    <a:pt x="691134" y="280416"/>
                  </a:moveTo>
                  <a:lnTo>
                    <a:pt x="665734" y="267716"/>
                  </a:lnTo>
                  <a:lnTo>
                    <a:pt x="614934" y="242316"/>
                  </a:lnTo>
                  <a:lnTo>
                    <a:pt x="614934" y="267716"/>
                  </a:lnTo>
                  <a:lnTo>
                    <a:pt x="0" y="267716"/>
                  </a:lnTo>
                  <a:lnTo>
                    <a:pt x="0" y="1346962"/>
                  </a:lnTo>
                  <a:lnTo>
                    <a:pt x="25400" y="1346962"/>
                  </a:lnTo>
                  <a:lnTo>
                    <a:pt x="25400" y="293116"/>
                  </a:lnTo>
                  <a:lnTo>
                    <a:pt x="614934" y="293116"/>
                  </a:lnTo>
                  <a:lnTo>
                    <a:pt x="614934" y="318516"/>
                  </a:lnTo>
                  <a:lnTo>
                    <a:pt x="665734" y="293116"/>
                  </a:lnTo>
                  <a:lnTo>
                    <a:pt x="691134" y="280416"/>
                  </a:lnTo>
                  <a:close/>
                </a:path>
                <a:path w="3210560" h="1347470">
                  <a:moveTo>
                    <a:pt x="3210560" y="467868"/>
                  </a:moveTo>
                  <a:lnTo>
                    <a:pt x="3185160" y="455168"/>
                  </a:lnTo>
                  <a:lnTo>
                    <a:pt x="3134360" y="429768"/>
                  </a:lnTo>
                  <a:lnTo>
                    <a:pt x="3134360" y="455168"/>
                  </a:lnTo>
                  <a:lnTo>
                    <a:pt x="2461768" y="455168"/>
                  </a:lnTo>
                  <a:lnTo>
                    <a:pt x="2461768" y="480568"/>
                  </a:lnTo>
                  <a:lnTo>
                    <a:pt x="3134360" y="480568"/>
                  </a:lnTo>
                  <a:lnTo>
                    <a:pt x="3134360" y="505968"/>
                  </a:lnTo>
                  <a:lnTo>
                    <a:pt x="3185160" y="480568"/>
                  </a:lnTo>
                  <a:lnTo>
                    <a:pt x="3210560" y="467868"/>
                  </a:lnTo>
                  <a:close/>
                </a:path>
                <a:path w="3210560" h="1347470">
                  <a:moveTo>
                    <a:pt x="3210560" y="38100"/>
                  </a:moveTo>
                  <a:lnTo>
                    <a:pt x="3185160" y="25400"/>
                  </a:lnTo>
                  <a:lnTo>
                    <a:pt x="3134360" y="0"/>
                  </a:lnTo>
                  <a:lnTo>
                    <a:pt x="3134360" y="25400"/>
                  </a:lnTo>
                  <a:lnTo>
                    <a:pt x="2461768" y="25400"/>
                  </a:lnTo>
                  <a:lnTo>
                    <a:pt x="2461768" y="50800"/>
                  </a:lnTo>
                  <a:lnTo>
                    <a:pt x="3134360" y="50800"/>
                  </a:lnTo>
                  <a:lnTo>
                    <a:pt x="3134360" y="76200"/>
                  </a:lnTo>
                  <a:lnTo>
                    <a:pt x="3185160" y="50800"/>
                  </a:lnTo>
                  <a:lnTo>
                    <a:pt x="3210560" y="38100"/>
                  </a:lnTo>
                  <a:close/>
                </a:path>
              </a:pathLst>
            </a:custGeom>
            <a:solidFill>
              <a:srgbClr val="4471C4"/>
            </a:solidFill>
          </p:spPr>
          <p:txBody>
            <a:bodyPr wrap="square" lIns="0" tIns="0" rIns="0" bIns="0" rtlCol="0"/>
            <a:lstStyle/>
            <a:p>
              <a:endParaRPr/>
            </a:p>
          </p:txBody>
        </p:sp>
      </p:grpSp>
      <p:sp>
        <p:nvSpPr>
          <p:cNvPr id="18" name="object 18"/>
          <p:cNvSpPr txBox="1"/>
          <p:nvPr/>
        </p:nvSpPr>
        <p:spPr>
          <a:xfrm>
            <a:off x="3601339" y="1584452"/>
            <a:ext cx="1119505" cy="76835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ourier New"/>
                <a:cs typeface="Courier New"/>
              </a:rPr>
              <a:t>Outcome:</a:t>
            </a:r>
            <a:endParaRPr sz="1800">
              <a:latin typeface="Courier New"/>
              <a:cs typeface="Courier New"/>
            </a:endParaRPr>
          </a:p>
          <a:p>
            <a:pPr marL="12700">
              <a:lnSpc>
                <a:spcPct val="100000"/>
              </a:lnSpc>
              <a:spcBef>
                <a:spcPts val="1525"/>
              </a:spcBef>
            </a:pPr>
            <a:r>
              <a:rPr sz="1800" b="1" spc="-10" dirty="0">
                <a:latin typeface="Courier New"/>
                <a:cs typeface="Courier New"/>
              </a:rPr>
              <a:t>Target:</a:t>
            </a:r>
            <a:endParaRPr sz="1800">
              <a:latin typeface="Courier New"/>
              <a:cs typeface="Courier New"/>
            </a:endParaRPr>
          </a:p>
        </p:txBody>
      </p:sp>
      <p:sp>
        <p:nvSpPr>
          <p:cNvPr id="19" name="object 19"/>
          <p:cNvSpPr txBox="1"/>
          <p:nvPr/>
        </p:nvSpPr>
        <p:spPr>
          <a:xfrm>
            <a:off x="1718564" y="2747264"/>
            <a:ext cx="2773680" cy="807085"/>
          </a:xfrm>
          <a:prstGeom prst="rect">
            <a:avLst/>
          </a:prstGeom>
        </p:spPr>
        <p:txBody>
          <a:bodyPr vert="horz" wrap="square" lIns="0" tIns="12700" rIns="0" bIns="0" rtlCol="0">
            <a:spAutoFit/>
          </a:bodyPr>
          <a:lstStyle/>
          <a:p>
            <a:pPr marL="210820">
              <a:lnSpc>
                <a:spcPct val="100000"/>
              </a:lnSpc>
              <a:spcBef>
                <a:spcPts val="100"/>
              </a:spcBef>
            </a:pPr>
            <a:r>
              <a:rPr sz="1800" b="1" dirty="0">
                <a:latin typeface="Calibri"/>
                <a:cs typeface="Calibri"/>
              </a:rPr>
              <a:t>Incorrectly</a:t>
            </a:r>
            <a:r>
              <a:rPr sz="1800" b="1" spc="-100" dirty="0">
                <a:latin typeface="Calibri"/>
                <a:cs typeface="Calibri"/>
              </a:rPr>
              <a:t> </a:t>
            </a:r>
            <a:r>
              <a:rPr sz="1800" b="1" dirty="0">
                <a:latin typeface="Calibri"/>
                <a:cs typeface="Calibri"/>
              </a:rPr>
              <a:t>predicted</a:t>
            </a:r>
            <a:r>
              <a:rPr sz="1800" b="1" spc="-95" dirty="0">
                <a:latin typeface="Calibri"/>
                <a:cs typeface="Calibri"/>
              </a:rPr>
              <a:t> </a:t>
            </a:r>
            <a:r>
              <a:rPr sz="1800" b="1" i="1" spc="-20" dirty="0">
                <a:latin typeface="Calibri"/>
                <a:cs typeface="Calibri"/>
              </a:rPr>
              <a:t>taken</a:t>
            </a:r>
            <a:endParaRPr sz="1800">
              <a:latin typeface="Calibri"/>
              <a:cs typeface="Calibri"/>
            </a:endParaRPr>
          </a:p>
          <a:p>
            <a:pPr>
              <a:lnSpc>
                <a:spcPct val="100000"/>
              </a:lnSpc>
            </a:pPr>
            <a:endParaRPr sz="1500">
              <a:latin typeface="Calibri"/>
              <a:cs typeface="Calibri"/>
            </a:endParaRPr>
          </a:p>
          <a:p>
            <a:pPr marL="12700">
              <a:lnSpc>
                <a:spcPct val="100000"/>
              </a:lnSpc>
              <a:tabLst>
                <a:tab pos="1823085" algn="l"/>
              </a:tabLst>
            </a:pPr>
            <a:r>
              <a:rPr sz="1800" b="1" spc="-25" dirty="0">
                <a:solidFill>
                  <a:srgbClr val="FF0000"/>
                </a:solidFill>
                <a:latin typeface="Courier New"/>
                <a:cs typeface="Courier New"/>
              </a:rPr>
              <a:t>nop</a:t>
            </a:r>
            <a:r>
              <a:rPr sz="1800" b="1" dirty="0">
                <a:solidFill>
                  <a:srgbClr val="FF0000"/>
                </a:solidFill>
                <a:latin typeface="Courier New"/>
                <a:cs typeface="Courier New"/>
              </a:rPr>
              <a:t>	</a:t>
            </a:r>
            <a:r>
              <a:rPr sz="2700" b="1" spc="-37" baseline="1543" dirty="0">
                <a:solidFill>
                  <a:srgbClr val="FF0000"/>
                </a:solidFill>
                <a:latin typeface="Courier New"/>
                <a:cs typeface="Courier New"/>
              </a:rPr>
              <a:t>nop</a:t>
            </a:r>
            <a:endParaRPr sz="2700" baseline="1543">
              <a:latin typeface="Courier New"/>
              <a:cs typeface="Courier New"/>
            </a:endParaRPr>
          </a:p>
        </p:txBody>
      </p:sp>
      <p:sp>
        <p:nvSpPr>
          <p:cNvPr id="20" name="object 20"/>
          <p:cNvSpPr txBox="1"/>
          <p:nvPr/>
        </p:nvSpPr>
        <p:spPr>
          <a:xfrm>
            <a:off x="1826767" y="4280661"/>
            <a:ext cx="8952230" cy="2182495"/>
          </a:xfrm>
          <a:prstGeom prst="rect">
            <a:avLst/>
          </a:prstGeom>
        </p:spPr>
        <p:txBody>
          <a:bodyPr vert="horz" wrap="square" lIns="0" tIns="12700" rIns="0" bIns="0" rtlCol="0">
            <a:spAutoFit/>
          </a:bodyPr>
          <a:lstStyle/>
          <a:p>
            <a:pPr marL="12700" marR="5823585">
              <a:lnSpc>
                <a:spcPct val="100000"/>
              </a:lnSpc>
              <a:spcBef>
                <a:spcPts val="100"/>
              </a:spcBef>
            </a:pPr>
            <a:r>
              <a:rPr sz="1800" b="1" i="1" dirty="0">
                <a:latin typeface="Calibri"/>
                <a:cs typeface="Calibri"/>
              </a:rPr>
              <a:t>Recovery:</a:t>
            </a:r>
            <a:r>
              <a:rPr sz="1800" b="1" i="1" spc="-30" dirty="0">
                <a:latin typeface="Calibri"/>
                <a:cs typeface="Calibri"/>
              </a:rPr>
              <a:t> </a:t>
            </a:r>
            <a:r>
              <a:rPr sz="1800" b="1" i="1" dirty="0">
                <a:latin typeface="Calibri"/>
                <a:cs typeface="Calibri"/>
              </a:rPr>
              <a:t>Zero</a:t>
            </a:r>
            <a:r>
              <a:rPr sz="1800" b="1" i="1" spc="-30" dirty="0">
                <a:latin typeface="Calibri"/>
                <a:cs typeface="Calibri"/>
              </a:rPr>
              <a:t> </a:t>
            </a:r>
            <a:r>
              <a:rPr sz="1800" b="1" i="1" dirty="0">
                <a:latin typeface="Calibri"/>
                <a:cs typeface="Calibri"/>
              </a:rPr>
              <a:t>all</a:t>
            </a:r>
            <a:r>
              <a:rPr sz="1800" b="1" i="1" spc="-20" dirty="0">
                <a:latin typeface="Calibri"/>
                <a:cs typeface="Calibri"/>
              </a:rPr>
              <a:t> </a:t>
            </a:r>
            <a:r>
              <a:rPr sz="1800" b="1" i="1" dirty="0">
                <a:latin typeface="Calibri"/>
                <a:cs typeface="Calibri"/>
              </a:rPr>
              <a:t>control</a:t>
            </a:r>
            <a:r>
              <a:rPr sz="1800" b="1" i="1" spc="-30" dirty="0">
                <a:latin typeface="Calibri"/>
                <a:cs typeface="Calibri"/>
              </a:rPr>
              <a:t> </a:t>
            </a:r>
            <a:r>
              <a:rPr sz="1800" b="1" i="1" spc="-10" dirty="0">
                <a:latin typeface="Calibri"/>
                <a:cs typeface="Calibri"/>
              </a:rPr>
              <a:t>signals </a:t>
            </a:r>
            <a:r>
              <a:rPr sz="1800" b="1" i="1" dirty="0">
                <a:latin typeface="Calibri"/>
                <a:cs typeface="Calibri"/>
              </a:rPr>
              <a:t>(nop)</a:t>
            </a:r>
            <a:r>
              <a:rPr sz="1800" b="1" i="1" spc="5" dirty="0">
                <a:latin typeface="Calibri"/>
                <a:cs typeface="Calibri"/>
              </a:rPr>
              <a:t> </a:t>
            </a:r>
            <a:r>
              <a:rPr sz="1800" b="1" i="1" dirty="0">
                <a:latin typeface="Calibri"/>
                <a:cs typeface="Calibri"/>
              </a:rPr>
              <a:t>&amp;</a:t>
            </a:r>
            <a:r>
              <a:rPr sz="1800" b="1" i="1" spc="-20" dirty="0">
                <a:latin typeface="Calibri"/>
                <a:cs typeface="Calibri"/>
              </a:rPr>
              <a:t> </a:t>
            </a:r>
            <a:r>
              <a:rPr sz="1800" b="1" i="1" dirty="0">
                <a:latin typeface="Calibri"/>
                <a:cs typeface="Calibri"/>
              </a:rPr>
              <a:t>reset PC</a:t>
            </a:r>
            <a:r>
              <a:rPr sz="1800" b="1" i="1" spc="5" dirty="0">
                <a:latin typeface="Calibri"/>
                <a:cs typeface="Calibri"/>
              </a:rPr>
              <a:t> </a:t>
            </a:r>
            <a:r>
              <a:rPr sz="1800" b="1" i="1" dirty="0">
                <a:latin typeface="Calibri"/>
                <a:cs typeface="Calibri"/>
              </a:rPr>
              <a:t>to PC+4 of</a:t>
            </a:r>
            <a:r>
              <a:rPr sz="1800" b="1" i="1" spc="10" dirty="0">
                <a:latin typeface="Calibri"/>
                <a:cs typeface="Calibri"/>
              </a:rPr>
              <a:t> </a:t>
            </a:r>
            <a:r>
              <a:rPr sz="1800" b="1" i="1" spc="-25" dirty="0">
                <a:latin typeface="Calibri"/>
                <a:cs typeface="Calibri"/>
              </a:rPr>
              <a:t>beq</a:t>
            </a:r>
            <a:endParaRPr sz="1800">
              <a:latin typeface="Calibri"/>
              <a:cs typeface="Calibri"/>
            </a:endParaRPr>
          </a:p>
          <a:p>
            <a:pPr>
              <a:lnSpc>
                <a:spcPct val="100000"/>
              </a:lnSpc>
            </a:pPr>
            <a:endParaRPr sz="1800">
              <a:latin typeface="Calibri"/>
              <a:cs typeface="Calibri"/>
            </a:endParaRPr>
          </a:p>
          <a:p>
            <a:pPr>
              <a:lnSpc>
                <a:spcPct val="100000"/>
              </a:lnSpc>
              <a:spcBef>
                <a:spcPts val="50"/>
              </a:spcBef>
            </a:pPr>
            <a:endParaRPr sz="1450">
              <a:latin typeface="Calibri"/>
              <a:cs typeface="Calibri"/>
            </a:endParaRPr>
          </a:p>
          <a:p>
            <a:pPr marL="463550" marR="5080" algn="just">
              <a:lnSpc>
                <a:spcPct val="100000"/>
              </a:lnSpc>
            </a:pPr>
            <a:r>
              <a:rPr sz="2400" b="1" dirty="0">
                <a:latin typeface="Calibri"/>
                <a:cs typeface="Calibri"/>
              </a:rPr>
              <a:t>Recovery</a:t>
            </a:r>
            <a:r>
              <a:rPr sz="2400" b="1" spc="-70" dirty="0">
                <a:latin typeface="Calibri"/>
                <a:cs typeface="Calibri"/>
              </a:rPr>
              <a:t> </a:t>
            </a:r>
            <a:r>
              <a:rPr sz="2400" b="1" dirty="0">
                <a:latin typeface="Calibri"/>
                <a:cs typeface="Calibri"/>
              </a:rPr>
              <a:t>from</a:t>
            </a:r>
            <a:r>
              <a:rPr sz="2400" b="1" spc="-55" dirty="0">
                <a:latin typeface="Calibri"/>
                <a:cs typeface="Calibri"/>
              </a:rPr>
              <a:t> </a:t>
            </a:r>
            <a:r>
              <a:rPr sz="2400" b="1" i="1" spc="-10" dirty="0">
                <a:latin typeface="Calibri"/>
                <a:cs typeface="Calibri"/>
              </a:rPr>
              <a:t>mis-</a:t>
            </a:r>
            <a:r>
              <a:rPr sz="2400" b="1" i="1" dirty="0">
                <a:latin typeface="Calibri"/>
                <a:cs typeface="Calibri"/>
              </a:rPr>
              <a:t>speculation</a:t>
            </a:r>
            <a:r>
              <a:rPr sz="2400" b="1" i="1" spc="-45" dirty="0">
                <a:latin typeface="Calibri"/>
                <a:cs typeface="Calibri"/>
              </a:rPr>
              <a:t> </a:t>
            </a:r>
            <a:r>
              <a:rPr sz="2400" b="1" dirty="0">
                <a:latin typeface="Calibri"/>
                <a:cs typeface="Calibri"/>
              </a:rPr>
              <a:t>entails</a:t>
            </a:r>
            <a:r>
              <a:rPr sz="2400" b="1" spc="-25" dirty="0">
                <a:latin typeface="Calibri"/>
                <a:cs typeface="Calibri"/>
              </a:rPr>
              <a:t> </a:t>
            </a:r>
            <a:r>
              <a:rPr sz="2400" b="1" dirty="0">
                <a:latin typeface="Calibri"/>
                <a:cs typeface="Calibri"/>
              </a:rPr>
              <a:t>wasted</a:t>
            </a:r>
            <a:r>
              <a:rPr sz="2400" b="1" spc="-35" dirty="0">
                <a:latin typeface="Calibri"/>
                <a:cs typeface="Calibri"/>
              </a:rPr>
              <a:t> </a:t>
            </a:r>
            <a:r>
              <a:rPr sz="2400" b="1" dirty="0">
                <a:latin typeface="Calibri"/>
                <a:cs typeface="Calibri"/>
              </a:rPr>
              <a:t>work</a:t>
            </a:r>
            <a:r>
              <a:rPr sz="2400" b="1" spc="-45" dirty="0">
                <a:latin typeface="Calibri"/>
                <a:cs typeface="Calibri"/>
              </a:rPr>
              <a:t> </a:t>
            </a:r>
            <a:r>
              <a:rPr sz="2400" b="1" dirty="0">
                <a:latin typeface="Calibri"/>
                <a:cs typeface="Calibri"/>
              </a:rPr>
              <a:t>in</a:t>
            </a:r>
            <a:r>
              <a:rPr sz="2400" b="1" spc="-45" dirty="0">
                <a:latin typeface="Calibri"/>
                <a:cs typeface="Calibri"/>
              </a:rPr>
              <a:t> </a:t>
            </a:r>
            <a:r>
              <a:rPr sz="2400" b="1" dirty="0">
                <a:latin typeface="Calibri"/>
                <a:cs typeface="Calibri"/>
              </a:rPr>
              <a:t>the</a:t>
            </a:r>
            <a:r>
              <a:rPr sz="2400" b="1" spc="-30" dirty="0">
                <a:latin typeface="Calibri"/>
                <a:cs typeface="Calibri"/>
              </a:rPr>
              <a:t> </a:t>
            </a:r>
            <a:r>
              <a:rPr sz="2400" b="1" spc="-10" dirty="0">
                <a:latin typeface="Calibri"/>
                <a:cs typeface="Calibri"/>
              </a:rPr>
              <a:t>pipeline. </a:t>
            </a:r>
            <a:r>
              <a:rPr sz="2400" b="1" dirty="0">
                <a:latin typeface="Calibri"/>
                <a:cs typeface="Calibri"/>
              </a:rPr>
              <a:t>What</a:t>
            </a:r>
            <a:r>
              <a:rPr sz="2400" b="1" spc="-35" dirty="0">
                <a:latin typeface="Calibri"/>
                <a:cs typeface="Calibri"/>
              </a:rPr>
              <a:t> </a:t>
            </a:r>
            <a:r>
              <a:rPr sz="2400" b="1" dirty="0">
                <a:latin typeface="Calibri"/>
                <a:cs typeface="Calibri"/>
              </a:rPr>
              <a:t>about</a:t>
            </a:r>
            <a:r>
              <a:rPr sz="2400" b="1" spc="-40" dirty="0">
                <a:latin typeface="Calibri"/>
                <a:cs typeface="Calibri"/>
              </a:rPr>
              <a:t> </a:t>
            </a:r>
            <a:r>
              <a:rPr sz="2400" b="1" dirty="0">
                <a:latin typeface="Calibri"/>
                <a:cs typeface="Calibri"/>
              </a:rPr>
              <a:t>other</a:t>
            </a:r>
            <a:r>
              <a:rPr sz="2400" b="1" spc="-35" dirty="0">
                <a:latin typeface="Calibri"/>
                <a:cs typeface="Calibri"/>
              </a:rPr>
              <a:t> </a:t>
            </a:r>
            <a:r>
              <a:rPr sz="2400" b="1" dirty="0">
                <a:latin typeface="Calibri"/>
                <a:cs typeface="Calibri"/>
              </a:rPr>
              <a:t>state?</a:t>
            </a:r>
            <a:r>
              <a:rPr sz="2400" b="1" spc="475" dirty="0">
                <a:latin typeface="Calibri"/>
                <a:cs typeface="Calibri"/>
              </a:rPr>
              <a:t> </a:t>
            </a:r>
            <a:r>
              <a:rPr sz="2400" b="1" dirty="0">
                <a:latin typeface="Calibri"/>
                <a:cs typeface="Calibri"/>
              </a:rPr>
              <a:t>Register</a:t>
            </a:r>
            <a:r>
              <a:rPr sz="2400" b="1" spc="-40" dirty="0">
                <a:latin typeface="Calibri"/>
                <a:cs typeface="Calibri"/>
              </a:rPr>
              <a:t> </a:t>
            </a:r>
            <a:r>
              <a:rPr sz="2400" b="1" dirty="0">
                <a:latin typeface="Calibri"/>
                <a:cs typeface="Calibri"/>
              </a:rPr>
              <a:t>file?</a:t>
            </a:r>
            <a:r>
              <a:rPr sz="2400" b="1" spc="459" dirty="0">
                <a:latin typeface="Calibri"/>
                <a:cs typeface="Calibri"/>
              </a:rPr>
              <a:t> </a:t>
            </a:r>
            <a:r>
              <a:rPr sz="2400" b="1" dirty="0">
                <a:latin typeface="Calibri"/>
                <a:cs typeface="Calibri"/>
              </a:rPr>
              <a:t>Anything</a:t>
            </a:r>
            <a:r>
              <a:rPr sz="2400" b="1" spc="-20" dirty="0">
                <a:latin typeface="Calibri"/>
                <a:cs typeface="Calibri"/>
              </a:rPr>
              <a:t> </a:t>
            </a:r>
            <a:r>
              <a:rPr sz="2400" b="1" dirty="0">
                <a:latin typeface="Calibri"/>
                <a:cs typeface="Calibri"/>
              </a:rPr>
              <a:t>else</a:t>
            </a:r>
            <a:r>
              <a:rPr sz="2400" b="1" spc="-40" dirty="0">
                <a:latin typeface="Calibri"/>
                <a:cs typeface="Calibri"/>
              </a:rPr>
              <a:t> </a:t>
            </a:r>
            <a:r>
              <a:rPr sz="2400" b="1" dirty="0">
                <a:latin typeface="Calibri"/>
                <a:cs typeface="Calibri"/>
              </a:rPr>
              <a:t>might</a:t>
            </a:r>
            <a:r>
              <a:rPr sz="2400" b="1" spc="-40" dirty="0">
                <a:latin typeface="Calibri"/>
                <a:cs typeface="Calibri"/>
              </a:rPr>
              <a:t> </a:t>
            </a:r>
            <a:r>
              <a:rPr sz="2400" b="1" dirty="0">
                <a:latin typeface="Calibri"/>
                <a:cs typeface="Calibri"/>
              </a:rPr>
              <a:t>end</a:t>
            </a:r>
            <a:r>
              <a:rPr sz="2400" b="1" spc="-45" dirty="0">
                <a:latin typeface="Calibri"/>
                <a:cs typeface="Calibri"/>
              </a:rPr>
              <a:t> </a:t>
            </a:r>
            <a:r>
              <a:rPr sz="2400" b="1" spc="-25" dirty="0">
                <a:latin typeface="Calibri"/>
                <a:cs typeface="Calibri"/>
              </a:rPr>
              <a:t>up </a:t>
            </a:r>
            <a:r>
              <a:rPr sz="2400" b="1" dirty="0">
                <a:latin typeface="Calibri"/>
                <a:cs typeface="Calibri"/>
              </a:rPr>
              <a:t>corrupted</a:t>
            </a:r>
            <a:r>
              <a:rPr sz="2400" b="1" spc="-45" dirty="0">
                <a:latin typeface="Calibri"/>
                <a:cs typeface="Calibri"/>
              </a:rPr>
              <a:t> </a:t>
            </a:r>
            <a:r>
              <a:rPr sz="2400" b="1" dirty="0">
                <a:latin typeface="Calibri"/>
                <a:cs typeface="Calibri"/>
              </a:rPr>
              <a:t>by</a:t>
            </a:r>
            <a:r>
              <a:rPr sz="2400" b="1" spc="-50" dirty="0">
                <a:latin typeface="Calibri"/>
                <a:cs typeface="Calibri"/>
              </a:rPr>
              <a:t> </a:t>
            </a:r>
            <a:r>
              <a:rPr sz="2400" b="1" dirty="0">
                <a:latin typeface="Calibri"/>
                <a:cs typeface="Calibri"/>
              </a:rPr>
              <a:t>speculative</a:t>
            </a:r>
            <a:r>
              <a:rPr sz="2400" b="1" spc="-25" dirty="0">
                <a:latin typeface="Calibri"/>
                <a:cs typeface="Calibri"/>
              </a:rPr>
              <a:t> </a:t>
            </a:r>
            <a:r>
              <a:rPr sz="2400" b="1" dirty="0">
                <a:latin typeface="Calibri"/>
                <a:cs typeface="Calibri"/>
              </a:rPr>
              <a:t>execution?</a:t>
            </a:r>
            <a:r>
              <a:rPr sz="2400" b="1" spc="459" dirty="0">
                <a:latin typeface="Calibri"/>
                <a:cs typeface="Calibri"/>
              </a:rPr>
              <a:t> </a:t>
            </a:r>
            <a:r>
              <a:rPr sz="2400" b="1" dirty="0">
                <a:latin typeface="Calibri"/>
                <a:cs typeface="Calibri"/>
              </a:rPr>
              <a:t>Main</a:t>
            </a:r>
            <a:r>
              <a:rPr sz="2400" b="1" spc="-40" dirty="0">
                <a:latin typeface="Calibri"/>
                <a:cs typeface="Calibri"/>
              </a:rPr>
              <a:t> </a:t>
            </a:r>
            <a:r>
              <a:rPr sz="2400" b="1" dirty="0">
                <a:latin typeface="Calibri"/>
                <a:cs typeface="Calibri"/>
              </a:rPr>
              <a:t>cost?</a:t>
            </a:r>
            <a:r>
              <a:rPr sz="2400" b="1" spc="455" dirty="0">
                <a:latin typeface="Calibri"/>
                <a:cs typeface="Calibri"/>
              </a:rPr>
              <a:t> </a:t>
            </a:r>
            <a:r>
              <a:rPr sz="2400" b="1" dirty="0">
                <a:latin typeface="Calibri"/>
                <a:cs typeface="Calibri"/>
              </a:rPr>
              <a:t>How</a:t>
            </a:r>
            <a:r>
              <a:rPr sz="2400" b="1" spc="-50" dirty="0">
                <a:latin typeface="Calibri"/>
                <a:cs typeface="Calibri"/>
              </a:rPr>
              <a:t> </a:t>
            </a:r>
            <a:r>
              <a:rPr sz="2400" b="1" dirty="0">
                <a:latin typeface="Calibri"/>
                <a:cs typeface="Calibri"/>
              </a:rPr>
              <a:t>cost</a:t>
            </a:r>
            <a:r>
              <a:rPr sz="2400" b="1" spc="-50" dirty="0">
                <a:latin typeface="Calibri"/>
                <a:cs typeface="Calibri"/>
              </a:rPr>
              <a:t> </a:t>
            </a:r>
            <a:r>
              <a:rPr sz="2400" b="1" spc="-10" dirty="0">
                <a:latin typeface="Calibri"/>
                <a:cs typeface="Calibri"/>
              </a:rPr>
              <a:t>scales?</a:t>
            </a:r>
            <a:endParaRPr sz="2400">
              <a:latin typeface="Calibri"/>
              <a:cs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Dynamically</a:t>
            </a:r>
            <a:r>
              <a:rPr spc="-80" dirty="0"/>
              <a:t> </a:t>
            </a:r>
            <a:r>
              <a:rPr dirty="0"/>
              <a:t>predicting</a:t>
            </a:r>
            <a:r>
              <a:rPr spc="-90" dirty="0"/>
              <a:t> </a:t>
            </a:r>
            <a:r>
              <a:rPr dirty="0"/>
              <a:t>branch</a:t>
            </a:r>
            <a:r>
              <a:rPr spc="-80" dirty="0"/>
              <a:t> </a:t>
            </a:r>
            <a:r>
              <a:rPr spc="-10" dirty="0"/>
              <a:t>behavior</a:t>
            </a:r>
          </a:p>
        </p:txBody>
      </p:sp>
      <p:sp>
        <p:nvSpPr>
          <p:cNvPr id="3" name="object 3"/>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4" name="object 4"/>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5" name="object 5"/>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6" name="object 6"/>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7" name="object 7"/>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8" name="object 8"/>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9" name="object 9"/>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10" name="object 10"/>
          <p:cNvSpPr txBox="1"/>
          <p:nvPr/>
        </p:nvSpPr>
        <p:spPr>
          <a:xfrm>
            <a:off x="3483990" y="3263010"/>
            <a:ext cx="343916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0x100:</a:t>
            </a:r>
            <a:r>
              <a:rPr sz="1800" spc="-25" dirty="0">
                <a:latin typeface="Courier New"/>
                <a:cs typeface="Courier New"/>
              </a:rPr>
              <a:t> </a:t>
            </a:r>
            <a:r>
              <a:rPr sz="1800" dirty="0">
                <a:latin typeface="Courier New"/>
                <a:cs typeface="Courier New"/>
              </a:rPr>
              <a:t>beq</a:t>
            </a:r>
            <a:r>
              <a:rPr sz="1800" spc="-50" dirty="0">
                <a:latin typeface="Courier New"/>
                <a:cs typeface="Courier New"/>
              </a:rPr>
              <a:t> </a:t>
            </a:r>
            <a:r>
              <a:rPr sz="1800" dirty="0">
                <a:latin typeface="Courier New"/>
                <a:cs typeface="Courier New"/>
              </a:rPr>
              <a:t>x16</a:t>
            </a:r>
            <a:r>
              <a:rPr sz="1800" spc="-40" dirty="0">
                <a:latin typeface="Courier New"/>
                <a:cs typeface="Courier New"/>
              </a:rPr>
              <a:t> </a:t>
            </a:r>
            <a:r>
              <a:rPr sz="1800" dirty="0">
                <a:latin typeface="Courier New"/>
                <a:cs typeface="Courier New"/>
              </a:rPr>
              <a:t>x12</a:t>
            </a:r>
            <a:r>
              <a:rPr sz="1800" spc="-35" dirty="0">
                <a:latin typeface="Courier New"/>
                <a:cs typeface="Courier New"/>
              </a:rPr>
              <a:t> </a:t>
            </a:r>
            <a:r>
              <a:rPr sz="1800" spc="-10" dirty="0">
                <a:latin typeface="Courier New"/>
                <a:cs typeface="Courier New"/>
              </a:rPr>
              <a:t>PC+0xC</a:t>
            </a:r>
            <a:endParaRPr sz="1800">
              <a:latin typeface="Courier New"/>
              <a:cs typeface="Courier New"/>
            </a:endParaRPr>
          </a:p>
        </p:txBody>
      </p:sp>
      <p:grpSp>
        <p:nvGrpSpPr>
          <p:cNvPr id="11" name="object 11"/>
          <p:cNvGrpSpPr/>
          <p:nvPr/>
        </p:nvGrpSpPr>
        <p:grpSpPr>
          <a:xfrm>
            <a:off x="1689861" y="1683766"/>
            <a:ext cx="1873885" cy="980440"/>
            <a:chOff x="1689861" y="1683766"/>
            <a:chExt cx="1873885" cy="980440"/>
          </a:xfrm>
        </p:grpSpPr>
        <p:sp>
          <p:nvSpPr>
            <p:cNvPr id="12" name="object 12"/>
            <p:cNvSpPr/>
            <p:nvPr/>
          </p:nvSpPr>
          <p:spPr>
            <a:xfrm>
              <a:off x="1696211" y="1690116"/>
              <a:ext cx="1861185" cy="967740"/>
            </a:xfrm>
            <a:custGeom>
              <a:avLst/>
              <a:gdLst/>
              <a:ahLst/>
              <a:cxnLst/>
              <a:rect l="l" t="t" r="r" b="b"/>
              <a:pathLst>
                <a:path w="1861185" h="967739">
                  <a:moveTo>
                    <a:pt x="1860804" y="0"/>
                  </a:moveTo>
                  <a:lnTo>
                    <a:pt x="0" y="0"/>
                  </a:lnTo>
                  <a:lnTo>
                    <a:pt x="0" y="967739"/>
                  </a:lnTo>
                  <a:lnTo>
                    <a:pt x="1860804" y="967739"/>
                  </a:lnTo>
                  <a:lnTo>
                    <a:pt x="1860804" y="0"/>
                  </a:lnTo>
                  <a:close/>
                </a:path>
              </a:pathLst>
            </a:custGeom>
            <a:solidFill>
              <a:srgbClr val="4471C4"/>
            </a:solidFill>
          </p:spPr>
          <p:txBody>
            <a:bodyPr wrap="square" lIns="0" tIns="0" rIns="0" bIns="0" rtlCol="0"/>
            <a:lstStyle/>
            <a:p>
              <a:endParaRPr/>
            </a:p>
          </p:txBody>
        </p:sp>
        <p:sp>
          <p:nvSpPr>
            <p:cNvPr id="13" name="object 13"/>
            <p:cNvSpPr/>
            <p:nvPr/>
          </p:nvSpPr>
          <p:spPr>
            <a:xfrm>
              <a:off x="1696211" y="1690116"/>
              <a:ext cx="1861185" cy="967740"/>
            </a:xfrm>
            <a:custGeom>
              <a:avLst/>
              <a:gdLst/>
              <a:ahLst/>
              <a:cxnLst/>
              <a:rect l="l" t="t" r="r" b="b"/>
              <a:pathLst>
                <a:path w="1861185" h="967739">
                  <a:moveTo>
                    <a:pt x="0" y="967739"/>
                  </a:moveTo>
                  <a:lnTo>
                    <a:pt x="1860804" y="967739"/>
                  </a:lnTo>
                  <a:lnTo>
                    <a:pt x="1860804" y="0"/>
                  </a:lnTo>
                  <a:lnTo>
                    <a:pt x="0" y="0"/>
                  </a:lnTo>
                  <a:lnTo>
                    <a:pt x="0" y="967739"/>
                  </a:lnTo>
                  <a:close/>
                </a:path>
              </a:pathLst>
            </a:custGeom>
            <a:ln w="12700">
              <a:solidFill>
                <a:srgbClr val="2E528F"/>
              </a:solidFill>
            </a:ln>
          </p:spPr>
          <p:txBody>
            <a:bodyPr wrap="square" lIns="0" tIns="0" rIns="0" bIns="0" rtlCol="0"/>
            <a:lstStyle/>
            <a:p>
              <a:endParaRPr/>
            </a:p>
          </p:txBody>
        </p:sp>
      </p:grpSp>
      <p:sp>
        <p:nvSpPr>
          <p:cNvPr id="14" name="object 14"/>
          <p:cNvSpPr txBox="1"/>
          <p:nvPr/>
        </p:nvSpPr>
        <p:spPr>
          <a:xfrm>
            <a:off x="1838705" y="2009647"/>
            <a:ext cx="15748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Branch</a:t>
            </a:r>
            <a:r>
              <a:rPr sz="1800" spc="-60" dirty="0">
                <a:solidFill>
                  <a:srgbClr val="FFFFFF"/>
                </a:solidFill>
                <a:latin typeface="Calibri"/>
                <a:cs typeface="Calibri"/>
              </a:rPr>
              <a:t> </a:t>
            </a:r>
            <a:r>
              <a:rPr sz="1800" spc="-10" dirty="0">
                <a:solidFill>
                  <a:srgbClr val="FFFFFF"/>
                </a:solidFill>
                <a:latin typeface="Calibri"/>
                <a:cs typeface="Calibri"/>
              </a:rPr>
              <a:t>Predictor</a:t>
            </a:r>
            <a:endParaRPr sz="1800">
              <a:latin typeface="Calibri"/>
              <a:cs typeface="Calibri"/>
            </a:endParaRPr>
          </a:p>
        </p:txBody>
      </p:sp>
      <p:grpSp>
        <p:nvGrpSpPr>
          <p:cNvPr id="15" name="object 15"/>
          <p:cNvGrpSpPr/>
          <p:nvPr/>
        </p:nvGrpSpPr>
        <p:grpSpPr>
          <a:xfrm>
            <a:off x="631190" y="1895094"/>
            <a:ext cx="3583940" cy="1729105"/>
            <a:chOff x="631190" y="1895094"/>
            <a:chExt cx="3583940" cy="1729105"/>
          </a:xfrm>
        </p:grpSpPr>
        <p:sp>
          <p:nvSpPr>
            <p:cNvPr id="16" name="object 16"/>
            <p:cNvSpPr/>
            <p:nvPr/>
          </p:nvSpPr>
          <p:spPr>
            <a:xfrm>
              <a:off x="643890" y="3240786"/>
              <a:ext cx="748665" cy="370840"/>
            </a:xfrm>
            <a:custGeom>
              <a:avLst/>
              <a:gdLst/>
              <a:ahLst/>
              <a:cxnLst/>
              <a:rect l="l" t="t" r="r" b="b"/>
              <a:pathLst>
                <a:path w="748665" h="370839">
                  <a:moveTo>
                    <a:pt x="0" y="370331"/>
                  </a:moveTo>
                  <a:lnTo>
                    <a:pt x="748284" y="370331"/>
                  </a:lnTo>
                  <a:lnTo>
                    <a:pt x="748284" y="0"/>
                  </a:lnTo>
                  <a:lnTo>
                    <a:pt x="0" y="0"/>
                  </a:lnTo>
                  <a:lnTo>
                    <a:pt x="0" y="370331"/>
                  </a:lnTo>
                  <a:close/>
                </a:path>
              </a:pathLst>
            </a:custGeom>
            <a:ln w="25399">
              <a:solidFill>
                <a:srgbClr val="000000"/>
              </a:solidFill>
            </a:ln>
          </p:spPr>
          <p:txBody>
            <a:bodyPr wrap="square" lIns="0" tIns="0" rIns="0" bIns="0" rtlCol="0"/>
            <a:lstStyle/>
            <a:p>
              <a:endParaRPr/>
            </a:p>
          </p:txBody>
        </p:sp>
        <p:sp>
          <p:nvSpPr>
            <p:cNvPr id="17" name="object 17"/>
            <p:cNvSpPr/>
            <p:nvPr/>
          </p:nvSpPr>
          <p:spPr>
            <a:xfrm>
              <a:off x="1004570" y="1895093"/>
              <a:ext cx="3210560" cy="1347470"/>
            </a:xfrm>
            <a:custGeom>
              <a:avLst/>
              <a:gdLst/>
              <a:ahLst/>
              <a:cxnLst/>
              <a:rect l="l" t="t" r="r" b="b"/>
              <a:pathLst>
                <a:path w="3210560" h="1347470">
                  <a:moveTo>
                    <a:pt x="691134" y="280416"/>
                  </a:moveTo>
                  <a:lnTo>
                    <a:pt x="665734" y="267716"/>
                  </a:lnTo>
                  <a:lnTo>
                    <a:pt x="614934" y="242316"/>
                  </a:lnTo>
                  <a:lnTo>
                    <a:pt x="614934" y="267716"/>
                  </a:lnTo>
                  <a:lnTo>
                    <a:pt x="0" y="267716"/>
                  </a:lnTo>
                  <a:lnTo>
                    <a:pt x="0" y="1346962"/>
                  </a:lnTo>
                  <a:lnTo>
                    <a:pt x="25400" y="1346962"/>
                  </a:lnTo>
                  <a:lnTo>
                    <a:pt x="25400" y="293116"/>
                  </a:lnTo>
                  <a:lnTo>
                    <a:pt x="614934" y="293116"/>
                  </a:lnTo>
                  <a:lnTo>
                    <a:pt x="614934" y="318516"/>
                  </a:lnTo>
                  <a:lnTo>
                    <a:pt x="665734" y="293116"/>
                  </a:lnTo>
                  <a:lnTo>
                    <a:pt x="691134" y="280416"/>
                  </a:lnTo>
                  <a:close/>
                </a:path>
                <a:path w="3210560" h="1347470">
                  <a:moveTo>
                    <a:pt x="3210560" y="467868"/>
                  </a:moveTo>
                  <a:lnTo>
                    <a:pt x="3185160" y="455168"/>
                  </a:lnTo>
                  <a:lnTo>
                    <a:pt x="3134360" y="429768"/>
                  </a:lnTo>
                  <a:lnTo>
                    <a:pt x="3134360" y="455168"/>
                  </a:lnTo>
                  <a:lnTo>
                    <a:pt x="2461768" y="455168"/>
                  </a:lnTo>
                  <a:lnTo>
                    <a:pt x="2461768" y="480568"/>
                  </a:lnTo>
                  <a:lnTo>
                    <a:pt x="3134360" y="480568"/>
                  </a:lnTo>
                  <a:lnTo>
                    <a:pt x="3134360" y="505968"/>
                  </a:lnTo>
                  <a:lnTo>
                    <a:pt x="3185160" y="480568"/>
                  </a:lnTo>
                  <a:lnTo>
                    <a:pt x="3210560" y="467868"/>
                  </a:lnTo>
                  <a:close/>
                </a:path>
                <a:path w="3210560" h="1347470">
                  <a:moveTo>
                    <a:pt x="3210560" y="38100"/>
                  </a:moveTo>
                  <a:lnTo>
                    <a:pt x="3185160" y="25400"/>
                  </a:lnTo>
                  <a:lnTo>
                    <a:pt x="3134360" y="0"/>
                  </a:lnTo>
                  <a:lnTo>
                    <a:pt x="3134360" y="25400"/>
                  </a:lnTo>
                  <a:lnTo>
                    <a:pt x="2461768" y="25400"/>
                  </a:lnTo>
                  <a:lnTo>
                    <a:pt x="2461768" y="50800"/>
                  </a:lnTo>
                  <a:lnTo>
                    <a:pt x="3134360" y="50800"/>
                  </a:lnTo>
                  <a:lnTo>
                    <a:pt x="3134360" y="76200"/>
                  </a:lnTo>
                  <a:lnTo>
                    <a:pt x="3185160" y="50800"/>
                  </a:lnTo>
                  <a:lnTo>
                    <a:pt x="3210560" y="38100"/>
                  </a:lnTo>
                  <a:close/>
                </a:path>
              </a:pathLst>
            </a:custGeom>
            <a:solidFill>
              <a:srgbClr val="4471C4"/>
            </a:solidFill>
          </p:spPr>
          <p:txBody>
            <a:bodyPr wrap="square" lIns="0" tIns="0" rIns="0" bIns="0" rtlCol="0"/>
            <a:lstStyle/>
            <a:p>
              <a:endParaRPr/>
            </a:p>
          </p:txBody>
        </p:sp>
      </p:grpSp>
      <p:sp>
        <p:nvSpPr>
          <p:cNvPr id="18" name="object 18"/>
          <p:cNvSpPr txBox="1"/>
          <p:nvPr/>
        </p:nvSpPr>
        <p:spPr>
          <a:xfrm>
            <a:off x="3601339" y="1584452"/>
            <a:ext cx="1119505" cy="76835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ourier New"/>
                <a:cs typeface="Courier New"/>
              </a:rPr>
              <a:t>Outcome:</a:t>
            </a:r>
            <a:endParaRPr sz="1800">
              <a:latin typeface="Courier New"/>
              <a:cs typeface="Courier New"/>
            </a:endParaRPr>
          </a:p>
          <a:p>
            <a:pPr marL="12700">
              <a:lnSpc>
                <a:spcPct val="100000"/>
              </a:lnSpc>
              <a:spcBef>
                <a:spcPts val="1525"/>
              </a:spcBef>
            </a:pPr>
            <a:r>
              <a:rPr sz="1800" b="1" spc="-10" dirty="0">
                <a:latin typeface="Courier New"/>
                <a:cs typeface="Courier New"/>
              </a:rPr>
              <a:t>Target:</a:t>
            </a:r>
            <a:endParaRPr sz="1800">
              <a:latin typeface="Courier New"/>
              <a:cs typeface="Courier New"/>
            </a:endParaRPr>
          </a:p>
        </p:txBody>
      </p:sp>
      <p:sp>
        <p:nvSpPr>
          <p:cNvPr id="19" name="object 19"/>
          <p:cNvSpPr txBox="1"/>
          <p:nvPr/>
        </p:nvSpPr>
        <p:spPr>
          <a:xfrm>
            <a:off x="671880" y="3247135"/>
            <a:ext cx="262064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0x10C:</a:t>
            </a:r>
            <a:r>
              <a:rPr sz="1800" spc="-25" dirty="0">
                <a:latin typeface="Courier New"/>
                <a:cs typeface="Courier New"/>
              </a:rPr>
              <a:t> </a:t>
            </a:r>
            <a:r>
              <a:rPr sz="1800" dirty="0">
                <a:latin typeface="Courier New"/>
                <a:cs typeface="Courier New"/>
              </a:rPr>
              <a:t>sub</a:t>
            </a:r>
            <a:r>
              <a:rPr sz="1800" spc="-50" dirty="0">
                <a:latin typeface="Courier New"/>
                <a:cs typeface="Courier New"/>
              </a:rPr>
              <a:t> </a:t>
            </a:r>
            <a:r>
              <a:rPr sz="1800" dirty="0">
                <a:latin typeface="Courier New"/>
                <a:cs typeface="Courier New"/>
              </a:rPr>
              <a:t>x6</a:t>
            </a:r>
            <a:r>
              <a:rPr sz="1800" spc="-35" dirty="0">
                <a:latin typeface="Courier New"/>
                <a:cs typeface="Courier New"/>
              </a:rPr>
              <a:t> </a:t>
            </a:r>
            <a:r>
              <a:rPr sz="1800" dirty="0">
                <a:latin typeface="Courier New"/>
                <a:cs typeface="Courier New"/>
              </a:rPr>
              <a:t>x5</a:t>
            </a:r>
            <a:r>
              <a:rPr sz="1800" spc="-30" dirty="0">
                <a:latin typeface="Courier New"/>
                <a:cs typeface="Courier New"/>
              </a:rPr>
              <a:t> </a:t>
            </a:r>
            <a:r>
              <a:rPr sz="1800" spc="-25" dirty="0">
                <a:latin typeface="Courier New"/>
                <a:cs typeface="Courier New"/>
              </a:rPr>
              <a:t>x4</a:t>
            </a:r>
            <a:endParaRPr sz="1800">
              <a:latin typeface="Courier New"/>
              <a:cs typeface="Courier New"/>
            </a:endParaRPr>
          </a:p>
        </p:txBody>
      </p:sp>
      <p:sp>
        <p:nvSpPr>
          <p:cNvPr id="20" name="object 20"/>
          <p:cNvSpPr txBox="1"/>
          <p:nvPr/>
        </p:nvSpPr>
        <p:spPr>
          <a:xfrm>
            <a:off x="1914270" y="4872354"/>
            <a:ext cx="788543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Question:</a:t>
            </a:r>
            <a:r>
              <a:rPr sz="2400" b="1" spc="-45" dirty="0">
                <a:latin typeface="Calibri"/>
                <a:cs typeface="Calibri"/>
              </a:rPr>
              <a:t> </a:t>
            </a:r>
            <a:r>
              <a:rPr sz="2400" dirty="0">
                <a:latin typeface="Calibri"/>
                <a:cs typeface="Calibri"/>
              </a:rPr>
              <a:t>where</a:t>
            </a:r>
            <a:r>
              <a:rPr sz="2400" spc="-20" dirty="0">
                <a:latin typeface="Calibri"/>
                <a:cs typeface="Calibri"/>
              </a:rPr>
              <a:t> </a:t>
            </a:r>
            <a:r>
              <a:rPr sz="2400" dirty="0">
                <a:latin typeface="Calibri"/>
                <a:cs typeface="Calibri"/>
              </a:rPr>
              <a:t>does</a:t>
            </a:r>
            <a:r>
              <a:rPr sz="2400" spc="-25" dirty="0">
                <a:latin typeface="Calibri"/>
                <a:cs typeface="Calibri"/>
              </a:rPr>
              <a:t> </a:t>
            </a:r>
            <a:r>
              <a:rPr sz="2400" dirty="0">
                <a:latin typeface="Calibri"/>
                <a:cs typeface="Calibri"/>
              </a:rPr>
              <a:t>the</a:t>
            </a:r>
            <a:r>
              <a:rPr sz="2400" spc="-25" dirty="0">
                <a:latin typeface="Calibri"/>
                <a:cs typeface="Calibri"/>
              </a:rPr>
              <a:t> </a:t>
            </a:r>
            <a:r>
              <a:rPr sz="2400" dirty="0">
                <a:latin typeface="Calibri"/>
                <a:cs typeface="Calibri"/>
              </a:rPr>
              <a:t>branch</a:t>
            </a:r>
            <a:r>
              <a:rPr sz="2400" spc="-40" dirty="0">
                <a:latin typeface="Calibri"/>
                <a:cs typeface="Calibri"/>
              </a:rPr>
              <a:t> </a:t>
            </a:r>
            <a:r>
              <a:rPr sz="2400" dirty="0">
                <a:latin typeface="Calibri"/>
                <a:cs typeface="Calibri"/>
              </a:rPr>
              <a:t>predictor</a:t>
            </a:r>
            <a:r>
              <a:rPr sz="2400" spc="-20" dirty="0">
                <a:latin typeface="Calibri"/>
                <a:cs typeface="Calibri"/>
              </a:rPr>
              <a:t> </a:t>
            </a:r>
            <a:r>
              <a:rPr sz="2400" dirty="0">
                <a:latin typeface="Calibri"/>
                <a:cs typeface="Calibri"/>
              </a:rPr>
              <a:t>live</a:t>
            </a:r>
            <a:r>
              <a:rPr sz="2400" spc="-25" dirty="0">
                <a:latin typeface="Calibri"/>
                <a:cs typeface="Calibri"/>
              </a:rPr>
              <a:t> </a:t>
            </a:r>
            <a:r>
              <a:rPr sz="2400" dirty="0">
                <a:latin typeface="Calibri"/>
                <a:cs typeface="Calibri"/>
              </a:rPr>
              <a:t>in</a:t>
            </a:r>
            <a:r>
              <a:rPr sz="2400" spc="-25" dirty="0">
                <a:latin typeface="Calibri"/>
                <a:cs typeface="Calibri"/>
              </a:rPr>
              <a:t> </a:t>
            </a:r>
            <a:r>
              <a:rPr sz="2400" dirty="0">
                <a:latin typeface="Calibri"/>
                <a:cs typeface="Calibri"/>
              </a:rPr>
              <a:t>our</a:t>
            </a:r>
            <a:r>
              <a:rPr sz="2400" spc="-20" dirty="0">
                <a:latin typeface="Calibri"/>
                <a:cs typeface="Calibri"/>
              </a:rPr>
              <a:t> </a:t>
            </a:r>
            <a:r>
              <a:rPr sz="2400" spc="-10" dirty="0">
                <a:latin typeface="Calibri"/>
                <a:cs typeface="Calibri"/>
              </a:rPr>
              <a:t>pipeline?</a:t>
            </a:r>
            <a:endParaRPr sz="2400">
              <a:latin typeface="Calibri"/>
              <a:cs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8881" y="1727454"/>
            <a:ext cx="1663064" cy="3589020"/>
          </a:xfrm>
          <a:custGeom>
            <a:avLst/>
            <a:gdLst/>
            <a:ahLst/>
            <a:cxnLst/>
            <a:rect l="l" t="t" r="r" b="b"/>
            <a:pathLst>
              <a:path w="1663064" h="3589020">
                <a:moveTo>
                  <a:pt x="0" y="3589020"/>
                </a:moveTo>
                <a:lnTo>
                  <a:pt x="1662683" y="3589020"/>
                </a:lnTo>
                <a:lnTo>
                  <a:pt x="1662683" y="0"/>
                </a:lnTo>
                <a:lnTo>
                  <a:pt x="0" y="0"/>
                </a:lnTo>
                <a:lnTo>
                  <a:pt x="0" y="3589020"/>
                </a:lnTo>
                <a:close/>
              </a:path>
            </a:pathLst>
          </a:custGeom>
          <a:ln w="38100">
            <a:solidFill>
              <a:srgbClr val="2E528F"/>
            </a:solidFill>
          </a:ln>
        </p:spPr>
        <p:txBody>
          <a:bodyPr wrap="square" lIns="0" tIns="0" rIns="0" bIns="0" rtlCol="0"/>
          <a:lstStyle/>
          <a:p>
            <a:endParaRPr/>
          </a:p>
        </p:txBody>
      </p:sp>
      <p:sp>
        <p:nvSpPr>
          <p:cNvPr id="3" name="object 3"/>
          <p:cNvSpPr txBox="1">
            <a:spLocks noGrp="1"/>
          </p:cNvSpPr>
          <p:nvPr>
            <p:ph type="title"/>
          </p:nvPr>
        </p:nvSpPr>
        <p:spPr>
          <a:xfrm>
            <a:off x="78739" y="168020"/>
            <a:ext cx="7109459" cy="696595"/>
          </a:xfrm>
          <a:prstGeom prst="rect">
            <a:avLst/>
          </a:prstGeom>
        </p:spPr>
        <p:txBody>
          <a:bodyPr vert="horz" wrap="square" lIns="0" tIns="12700" rIns="0" bIns="0" rtlCol="0">
            <a:spAutoFit/>
          </a:bodyPr>
          <a:lstStyle/>
          <a:p>
            <a:pPr marL="12700">
              <a:lnSpc>
                <a:spcPct val="100000"/>
              </a:lnSpc>
              <a:spcBef>
                <a:spcPts val="100"/>
              </a:spcBef>
            </a:pPr>
            <a:r>
              <a:rPr dirty="0"/>
              <a:t>Branch</a:t>
            </a:r>
            <a:r>
              <a:rPr spc="-80" dirty="0"/>
              <a:t> </a:t>
            </a:r>
            <a:r>
              <a:rPr dirty="0"/>
              <a:t>Predictor</a:t>
            </a:r>
            <a:r>
              <a:rPr spc="-55" dirty="0"/>
              <a:t> </a:t>
            </a:r>
            <a:r>
              <a:rPr dirty="0"/>
              <a:t>in</a:t>
            </a:r>
            <a:r>
              <a:rPr spc="-65" dirty="0"/>
              <a:t> </a:t>
            </a:r>
            <a:r>
              <a:rPr dirty="0"/>
              <a:t>the</a:t>
            </a:r>
            <a:r>
              <a:rPr spc="-65" dirty="0"/>
              <a:t> </a:t>
            </a:r>
            <a:r>
              <a:rPr spc="-10" dirty="0"/>
              <a:t>pipeline</a:t>
            </a:r>
          </a:p>
        </p:txBody>
      </p:sp>
      <p:grpSp>
        <p:nvGrpSpPr>
          <p:cNvPr id="4" name="object 4"/>
          <p:cNvGrpSpPr/>
          <p:nvPr/>
        </p:nvGrpSpPr>
        <p:grpSpPr>
          <a:xfrm>
            <a:off x="3912108" y="3893565"/>
            <a:ext cx="2283460" cy="445770"/>
            <a:chOff x="3912108" y="3893565"/>
            <a:chExt cx="2283460" cy="445770"/>
          </a:xfrm>
        </p:grpSpPr>
        <p:sp>
          <p:nvSpPr>
            <p:cNvPr id="5" name="object 5"/>
            <p:cNvSpPr/>
            <p:nvPr/>
          </p:nvSpPr>
          <p:spPr>
            <a:xfrm>
              <a:off x="4867656" y="3899915"/>
              <a:ext cx="1321435" cy="433070"/>
            </a:xfrm>
            <a:custGeom>
              <a:avLst/>
              <a:gdLst/>
              <a:ahLst/>
              <a:cxnLst/>
              <a:rect l="l" t="t" r="r" b="b"/>
              <a:pathLst>
                <a:path w="1321435" h="433070">
                  <a:moveTo>
                    <a:pt x="1321308" y="0"/>
                  </a:moveTo>
                  <a:lnTo>
                    <a:pt x="0" y="0"/>
                  </a:lnTo>
                  <a:lnTo>
                    <a:pt x="264287" y="432815"/>
                  </a:lnTo>
                  <a:lnTo>
                    <a:pt x="1057021" y="432815"/>
                  </a:lnTo>
                  <a:lnTo>
                    <a:pt x="1321308" y="0"/>
                  </a:lnTo>
                  <a:close/>
                </a:path>
              </a:pathLst>
            </a:custGeom>
            <a:solidFill>
              <a:srgbClr val="4471C4"/>
            </a:solidFill>
          </p:spPr>
          <p:txBody>
            <a:bodyPr wrap="square" lIns="0" tIns="0" rIns="0" bIns="0" rtlCol="0"/>
            <a:lstStyle/>
            <a:p>
              <a:endParaRPr/>
            </a:p>
          </p:txBody>
        </p:sp>
        <p:sp>
          <p:nvSpPr>
            <p:cNvPr id="6" name="object 6"/>
            <p:cNvSpPr/>
            <p:nvPr/>
          </p:nvSpPr>
          <p:spPr>
            <a:xfrm>
              <a:off x="4867656" y="3899915"/>
              <a:ext cx="1321435" cy="433070"/>
            </a:xfrm>
            <a:custGeom>
              <a:avLst/>
              <a:gdLst/>
              <a:ahLst/>
              <a:cxnLst/>
              <a:rect l="l" t="t" r="r" b="b"/>
              <a:pathLst>
                <a:path w="1321435" h="433070">
                  <a:moveTo>
                    <a:pt x="0" y="0"/>
                  </a:moveTo>
                  <a:lnTo>
                    <a:pt x="1321308" y="0"/>
                  </a:lnTo>
                  <a:lnTo>
                    <a:pt x="1057021" y="432815"/>
                  </a:lnTo>
                  <a:lnTo>
                    <a:pt x="264287" y="432815"/>
                  </a:lnTo>
                  <a:lnTo>
                    <a:pt x="0" y="0"/>
                  </a:lnTo>
                  <a:close/>
                </a:path>
              </a:pathLst>
            </a:custGeom>
            <a:ln w="12700">
              <a:solidFill>
                <a:srgbClr val="2E528F"/>
              </a:solidFill>
            </a:ln>
          </p:spPr>
          <p:txBody>
            <a:bodyPr wrap="square" lIns="0" tIns="0" rIns="0" bIns="0" rtlCol="0"/>
            <a:lstStyle/>
            <a:p>
              <a:endParaRPr/>
            </a:p>
          </p:txBody>
        </p:sp>
        <p:sp>
          <p:nvSpPr>
            <p:cNvPr id="7" name="object 7"/>
            <p:cNvSpPr/>
            <p:nvPr/>
          </p:nvSpPr>
          <p:spPr>
            <a:xfrm>
              <a:off x="5362956" y="3899915"/>
              <a:ext cx="323215" cy="151130"/>
            </a:xfrm>
            <a:custGeom>
              <a:avLst/>
              <a:gdLst/>
              <a:ahLst/>
              <a:cxnLst/>
              <a:rect l="l" t="t" r="r" b="b"/>
              <a:pathLst>
                <a:path w="323214" h="151129">
                  <a:moveTo>
                    <a:pt x="323088" y="0"/>
                  </a:moveTo>
                  <a:lnTo>
                    <a:pt x="0" y="0"/>
                  </a:lnTo>
                  <a:lnTo>
                    <a:pt x="161544" y="150875"/>
                  </a:lnTo>
                  <a:lnTo>
                    <a:pt x="323088" y="0"/>
                  </a:lnTo>
                  <a:close/>
                </a:path>
              </a:pathLst>
            </a:custGeom>
            <a:solidFill>
              <a:srgbClr val="FFFFFF"/>
            </a:solidFill>
          </p:spPr>
          <p:txBody>
            <a:bodyPr wrap="square" lIns="0" tIns="0" rIns="0" bIns="0" rtlCol="0"/>
            <a:lstStyle/>
            <a:p>
              <a:endParaRPr/>
            </a:p>
          </p:txBody>
        </p:sp>
        <p:sp>
          <p:nvSpPr>
            <p:cNvPr id="8" name="object 8"/>
            <p:cNvSpPr/>
            <p:nvPr/>
          </p:nvSpPr>
          <p:spPr>
            <a:xfrm>
              <a:off x="5362956" y="3899915"/>
              <a:ext cx="323215" cy="151130"/>
            </a:xfrm>
            <a:custGeom>
              <a:avLst/>
              <a:gdLst/>
              <a:ahLst/>
              <a:cxnLst/>
              <a:rect l="l" t="t" r="r" b="b"/>
              <a:pathLst>
                <a:path w="323214" h="151129">
                  <a:moveTo>
                    <a:pt x="323088" y="0"/>
                  </a:moveTo>
                  <a:lnTo>
                    <a:pt x="161544" y="150875"/>
                  </a:lnTo>
                  <a:lnTo>
                    <a:pt x="0" y="0"/>
                  </a:lnTo>
                  <a:lnTo>
                    <a:pt x="323088" y="0"/>
                  </a:lnTo>
                  <a:close/>
                </a:path>
              </a:pathLst>
            </a:custGeom>
            <a:ln w="12699">
              <a:solidFill>
                <a:srgbClr val="FFFFFF"/>
              </a:solidFill>
            </a:ln>
          </p:spPr>
          <p:txBody>
            <a:bodyPr wrap="square" lIns="0" tIns="0" rIns="0" bIns="0" rtlCol="0"/>
            <a:lstStyle/>
            <a:p>
              <a:endParaRPr/>
            </a:p>
          </p:txBody>
        </p:sp>
        <p:sp>
          <p:nvSpPr>
            <p:cNvPr id="9" name="object 9"/>
            <p:cNvSpPr/>
            <p:nvPr/>
          </p:nvSpPr>
          <p:spPr>
            <a:xfrm>
              <a:off x="3912108" y="4125848"/>
              <a:ext cx="1116965" cy="76200"/>
            </a:xfrm>
            <a:custGeom>
              <a:avLst/>
              <a:gdLst/>
              <a:ahLst/>
              <a:cxnLst/>
              <a:rect l="l" t="t" r="r" b="b"/>
              <a:pathLst>
                <a:path w="1116964" h="76200">
                  <a:moveTo>
                    <a:pt x="1104248" y="31623"/>
                  </a:moveTo>
                  <a:lnTo>
                    <a:pt x="1053083" y="31623"/>
                  </a:lnTo>
                  <a:lnTo>
                    <a:pt x="1053211" y="44323"/>
                  </a:lnTo>
                  <a:lnTo>
                    <a:pt x="1040478" y="44384"/>
                  </a:lnTo>
                  <a:lnTo>
                    <a:pt x="1040638" y="76200"/>
                  </a:lnTo>
                  <a:lnTo>
                    <a:pt x="1116583" y="37718"/>
                  </a:lnTo>
                  <a:lnTo>
                    <a:pt x="1104248" y="31623"/>
                  </a:lnTo>
                  <a:close/>
                </a:path>
                <a:path w="1116964" h="76200">
                  <a:moveTo>
                    <a:pt x="1040415" y="31684"/>
                  </a:moveTo>
                  <a:lnTo>
                    <a:pt x="0" y="36702"/>
                  </a:lnTo>
                  <a:lnTo>
                    <a:pt x="0" y="49402"/>
                  </a:lnTo>
                  <a:lnTo>
                    <a:pt x="1040478" y="44384"/>
                  </a:lnTo>
                  <a:lnTo>
                    <a:pt x="1040415" y="31684"/>
                  </a:lnTo>
                  <a:close/>
                </a:path>
                <a:path w="1116964" h="76200">
                  <a:moveTo>
                    <a:pt x="1053083" y="31623"/>
                  </a:moveTo>
                  <a:lnTo>
                    <a:pt x="1040415" y="31684"/>
                  </a:lnTo>
                  <a:lnTo>
                    <a:pt x="1040478" y="44384"/>
                  </a:lnTo>
                  <a:lnTo>
                    <a:pt x="1053211" y="44323"/>
                  </a:lnTo>
                  <a:lnTo>
                    <a:pt x="1053083" y="31623"/>
                  </a:lnTo>
                  <a:close/>
                </a:path>
                <a:path w="1116964" h="76200">
                  <a:moveTo>
                    <a:pt x="1040256" y="0"/>
                  </a:moveTo>
                  <a:lnTo>
                    <a:pt x="1040415" y="31684"/>
                  </a:lnTo>
                  <a:lnTo>
                    <a:pt x="1104248" y="31623"/>
                  </a:lnTo>
                  <a:lnTo>
                    <a:pt x="1040256" y="0"/>
                  </a:lnTo>
                  <a:close/>
                </a:path>
              </a:pathLst>
            </a:custGeom>
            <a:solidFill>
              <a:srgbClr val="4471C4"/>
            </a:solidFill>
          </p:spPr>
          <p:txBody>
            <a:bodyPr wrap="square" lIns="0" tIns="0" rIns="0" bIns="0" rtlCol="0"/>
            <a:lstStyle/>
            <a:p>
              <a:endParaRPr/>
            </a:p>
          </p:txBody>
        </p:sp>
      </p:grpSp>
      <p:sp>
        <p:nvSpPr>
          <p:cNvPr id="10" name="object 10"/>
          <p:cNvSpPr txBox="1"/>
          <p:nvPr/>
        </p:nvSpPr>
        <p:spPr>
          <a:xfrm>
            <a:off x="5350890" y="3974338"/>
            <a:ext cx="39687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ALU</a:t>
            </a:r>
            <a:endParaRPr sz="1800">
              <a:latin typeface="Calibri"/>
              <a:cs typeface="Calibri"/>
            </a:endParaRPr>
          </a:p>
        </p:txBody>
      </p:sp>
      <p:sp>
        <p:nvSpPr>
          <p:cNvPr id="11" name="object 11"/>
          <p:cNvSpPr/>
          <p:nvPr/>
        </p:nvSpPr>
        <p:spPr>
          <a:xfrm>
            <a:off x="2800858" y="3329812"/>
            <a:ext cx="3289300" cy="2360930"/>
          </a:xfrm>
          <a:custGeom>
            <a:avLst/>
            <a:gdLst/>
            <a:ahLst/>
            <a:cxnLst/>
            <a:rect l="l" t="t" r="r" b="b"/>
            <a:pathLst>
              <a:path w="3289300" h="2360929">
                <a:moveTo>
                  <a:pt x="2300859" y="493649"/>
                </a:moveTo>
                <a:lnTo>
                  <a:pt x="2269096" y="493979"/>
                </a:lnTo>
                <a:lnTo>
                  <a:pt x="2263648" y="0"/>
                </a:lnTo>
                <a:lnTo>
                  <a:pt x="2250948" y="254"/>
                </a:lnTo>
                <a:lnTo>
                  <a:pt x="2256383" y="494106"/>
                </a:lnTo>
                <a:lnTo>
                  <a:pt x="2224659" y="494411"/>
                </a:lnTo>
                <a:lnTo>
                  <a:pt x="2263648" y="570230"/>
                </a:lnTo>
                <a:lnTo>
                  <a:pt x="2294432" y="506857"/>
                </a:lnTo>
                <a:lnTo>
                  <a:pt x="2300859" y="493649"/>
                </a:lnTo>
                <a:close/>
              </a:path>
              <a:path w="3289300" h="2360929">
                <a:moveTo>
                  <a:pt x="2487041" y="2082546"/>
                </a:moveTo>
                <a:lnTo>
                  <a:pt x="2480691" y="2069846"/>
                </a:lnTo>
                <a:lnTo>
                  <a:pt x="2448941" y="2006346"/>
                </a:lnTo>
                <a:lnTo>
                  <a:pt x="2410841" y="2082546"/>
                </a:lnTo>
                <a:lnTo>
                  <a:pt x="2442591" y="2082546"/>
                </a:lnTo>
                <a:lnTo>
                  <a:pt x="2442591" y="2347836"/>
                </a:lnTo>
                <a:lnTo>
                  <a:pt x="12700" y="2347836"/>
                </a:lnTo>
                <a:lnTo>
                  <a:pt x="12700" y="1985899"/>
                </a:lnTo>
                <a:lnTo>
                  <a:pt x="0" y="1985899"/>
                </a:lnTo>
                <a:lnTo>
                  <a:pt x="0" y="2360536"/>
                </a:lnTo>
                <a:lnTo>
                  <a:pt x="2455291" y="2360536"/>
                </a:lnTo>
                <a:lnTo>
                  <a:pt x="2455291" y="2354186"/>
                </a:lnTo>
                <a:lnTo>
                  <a:pt x="2455291" y="2347836"/>
                </a:lnTo>
                <a:lnTo>
                  <a:pt x="2455291" y="2082546"/>
                </a:lnTo>
                <a:lnTo>
                  <a:pt x="2487041" y="2082546"/>
                </a:lnTo>
                <a:close/>
              </a:path>
              <a:path w="3289300" h="2360929">
                <a:moveTo>
                  <a:pt x="3289046" y="493268"/>
                </a:moveTo>
                <a:lnTo>
                  <a:pt x="3257296" y="493268"/>
                </a:lnTo>
                <a:lnTo>
                  <a:pt x="3257296" y="126619"/>
                </a:lnTo>
                <a:lnTo>
                  <a:pt x="3244596" y="126619"/>
                </a:lnTo>
                <a:lnTo>
                  <a:pt x="3244596" y="493268"/>
                </a:lnTo>
                <a:lnTo>
                  <a:pt x="3212846" y="493268"/>
                </a:lnTo>
                <a:lnTo>
                  <a:pt x="3250946" y="569468"/>
                </a:lnTo>
                <a:lnTo>
                  <a:pt x="3282696" y="505968"/>
                </a:lnTo>
                <a:lnTo>
                  <a:pt x="3289046" y="493268"/>
                </a:lnTo>
                <a:close/>
              </a:path>
            </a:pathLst>
          </a:custGeom>
          <a:solidFill>
            <a:srgbClr val="4471C4"/>
          </a:solidFill>
        </p:spPr>
        <p:txBody>
          <a:bodyPr wrap="square" lIns="0" tIns="0" rIns="0" bIns="0" rtlCol="0"/>
          <a:lstStyle/>
          <a:p>
            <a:endParaRPr/>
          </a:p>
        </p:txBody>
      </p:sp>
      <p:sp>
        <p:nvSpPr>
          <p:cNvPr id="12" name="object 12"/>
          <p:cNvSpPr txBox="1"/>
          <p:nvPr/>
        </p:nvSpPr>
        <p:spPr>
          <a:xfrm>
            <a:off x="4643754" y="3059938"/>
            <a:ext cx="35687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Input</a:t>
            </a:r>
            <a:endParaRPr sz="1200">
              <a:latin typeface="Calibri"/>
              <a:cs typeface="Calibri"/>
            </a:endParaRPr>
          </a:p>
        </p:txBody>
      </p:sp>
      <p:sp>
        <p:nvSpPr>
          <p:cNvPr id="13" name="object 13"/>
          <p:cNvSpPr txBox="1"/>
          <p:nvPr/>
        </p:nvSpPr>
        <p:spPr>
          <a:xfrm>
            <a:off x="4643754" y="3242817"/>
            <a:ext cx="375920" cy="391160"/>
          </a:xfrm>
          <a:prstGeom prst="rect">
            <a:avLst/>
          </a:prstGeom>
        </p:spPr>
        <p:txBody>
          <a:bodyPr vert="horz" wrap="square" lIns="0" tIns="12700" rIns="0" bIns="0" rtlCol="0">
            <a:spAutoFit/>
          </a:bodyPr>
          <a:lstStyle/>
          <a:p>
            <a:pPr marL="12700" marR="5080">
              <a:lnSpc>
                <a:spcPct val="100000"/>
              </a:lnSpc>
              <a:spcBef>
                <a:spcPts val="100"/>
              </a:spcBef>
            </a:pPr>
            <a:r>
              <a:rPr sz="1200" spc="-20" dirty="0">
                <a:latin typeface="Calibri"/>
                <a:cs typeface="Calibri"/>
              </a:rPr>
              <a:t>Read </a:t>
            </a:r>
            <a:r>
              <a:rPr sz="1200" dirty="0">
                <a:latin typeface="Calibri"/>
                <a:cs typeface="Calibri"/>
              </a:rPr>
              <a:t>Reg</a:t>
            </a:r>
            <a:r>
              <a:rPr sz="1200" spc="-25" dirty="0">
                <a:latin typeface="Calibri"/>
                <a:cs typeface="Calibri"/>
              </a:rPr>
              <a:t> </a:t>
            </a:r>
            <a:r>
              <a:rPr sz="1200" spc="-50" dirty="0">
                <a:latin typeface="Calibri"/>
                <a:cs typeface="Calibri"/>
              </a:rPr>
              <a:t>A</a:t>
            </a:r>
            <a:endParaRPr sz="1200">
              <a:latin typeface="Calibri"/>
              <a:cs typeface="Calibri"/>
            </a:endParaRPr>
          </a:p>
        </p:txBody>
      </p:sp>
      <p:sp>
        <p:nvSpPr>
          <p:cNvPr id="14" name="object 14"/>
          <p:cNvSpPr txBox="1"/>
          <p:nvPr/>
        </p:nvSpPr>
        <p:spPr>
          <a:xfrm>
            <a:off x="4798314" y="4680584"/>
            <a:ext cx="122491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ALU:</a:t>
            </a:r>
            <a:r>
              <a:rPr sz="1200" b="1" spc="-20" dirty="0">
                <a:latin typeface="Calibri"/>
                <a:cs typeface="Calibri"/>
              </a:rPr>
              <a:t> </a:t>
            </a:r>
            <a:r>
              <a:rPr sz="1200" b="1" dirty="0">
                <a:latin typeface="Calibri"/>
                <a:cs typeface="Calibri"/>
              </a:rPr>
              <a:t>output C </a:t>
            </a:r>
            <a:r>
              <a:rPr sz="1200" b="1" spc="-20" dirty="0">
                <a:latin typeface="Calibri"/>
                <a:cs typeface="Calibri"/>
              </a:rPr>
              <a:t>data</a:t>
            </a:r>
            <a:endParaRPr sz="1200">
              <a:latin typeface="Calibri"/>
              <a:cs typeface="Calibri"/>
            </a:endParaRPr>
          </a:p>
        </p:txBody>
      </p:sp>
      <p:grpSp>
        <p:nvGrpSpPr>
          <p:cNvPr id="15" name="object 15"/>
          <p:cNvGrpSpPr/>
          <p:nvPr/>
        </p:nvGrpSpPr>
        <p:grpSpPr>
          <a:xfrm>
            <a:off x="438658" y="4181602"/>
            <a:ext cx="1052195" cy="913765"/>
            <a:chOff x="438658" y="4181602"/>
            <a:chExt cx="1052195" cy="913765"/>
          </a:xfrm>
        </p:grpSpPr>
        <p:sp>
          <p:nvSpPr>
            <p:cNvPr id="16" name="object 16"/>
            <p:cNvSpPr/>
            <p:nvPr/>
          </p:nvSpPr>
          <p:spPr>
            <a:xfrm>
              <a:off x="445008" y="4187952"/>
              <a:ext cx="1039494" cy="901065"/>
            </a:xfrm>
            <a:custGeom>
              <a:avLst/>
              <a:gdLst/>
              <a:ahLst/>
              <a:cxnLst/>
              <a:rect l="l" t="t" r="r" b="b"/>
              <a:pathLst>
                <a:path w="1039494" h="901064">
                  <a:moveTo>
                    <a:pt x="1039368" y="0"/>
                  </a:moveTo>
                  <a:lnTo>
                    <a:pt x="0" y="0"/>
                  </a:lnTo>
                  <a:lnTo>
                    <a:pt x="0" y="900684"/>
                  </a:lnTo>
                  <a:lnTo>
                    <a:pt x="1039368" y="900684"/>
                  </a:lnTo>
                  <a:lnTo>
                    <a:pt x="1039368" y="0"/>
                  </a:lnTo>
                  <a:close/>
                </a:path>
              </a:pathLst>
            </a:custGeom>
            <a:solidFill>
              <a:srgbClr val="7E7E7E"/>
            </a:solidFill>
          </p:spPr>
          <p:txBody>
            <a:bodyPr wrap="square" lIns="0" tIns="0" rIns="0" bIns="0" rtlCol="0"/>
            <a:lstStyle/>
            <a:p>
              <a:endParaRPr/>
            </a:p>
          </p:txBody>
        </p:sp>
        <p:sp>
          <p:nvSpPr>
            <p:cNvPr id="17" name="object 17"/>
            <p:cNvSpPr/>
            <p:nvPr/>
          </p:nvSpPr>
          <p:spPr>
            <a:xfrm>
              <a:off x="445008" y="4187952"/>
              <a:ext cx="1039494" cy="901065"/>
            </a:xfrm>
            <a:custGeom>
              <a:avLst/>
              <a:gdLst/>
              <a:ahLst/>
              <a:cxnLst/>
              <a:rect l="l" t="t" r="r" b="b"/>
              <a:pathLst>
                <a:path w="1039494" h="901064">
                  <a:moveTo>
                    <a:pt x="0" y="900684"/>
                  </a:moveTo>
                  <a:lnTo>
                    <a:pt x="1039368" y="900684"/>
                  </a:lnTo>
                  <a:lnTo>
                    <a:pt x="1039368" y="0"/>
                  </a:lnTo>
                  <a:lnTo>
                    <a:pt x="0" y="0"/>
                  </a:lnTo>
                  <a:lnTo>
                    <a:pt x="0" y="900684"/>
                  </a:lnTo>
                  <a:close/>
                </a:path>
              </a:pathLst>
            </a:custGeom>
            <a:ln w="12700">
              <a:solidFill>
                <a:srgbClr val="2E528F"/>
              </a:solidFill>
            </a:ln>
          </p:spPr>
          <p:txBody>
            <a:bodyPr wrap="square" lIns="0" tIns="0" rIns="0" bIns="0" rtlCol="0"/>
            <a:lstStyle/>
            <a:p>
              <a:endParaRPr/>
            </a:p>
          </p:txBody>
        </p:sp>
      </p:grpSp>
      <p:sp>
        <p:nvSpPr>
          <p:cNvPr id="18" name="object 18"/>
          <p:cNvSpPr txBox="1"/>
          <p:nvPr/>
        </p:nvSpPr>
        <p:spPr>
          <a:xfrm>
            <a:off x="458216" y="4368165"/>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Memory</a:t>
            </a:r>
            <a:endParaRPr sz="1800">
              <a:latin typeface="Calibri"/>
              <a:cs typeface="Calibri"/>
            </a:endParaRPr>
          </a:p>
        </p:txBody>
      </p:sp>
      <p:grpSp>
        <p:nvGrpSpPr>
          <p:cNvPr id="19" name="object 19"/>
          <p:cNvGrpSpPr/>
          <p:nvPr/>
        </p:nvGrpSpPr>
        <p:grpSpPr>
          <a:xfrm>
            <a:off x="441705" y="3090417"/>
            <a:ext cx="1052195" cy="854075"/>
            <a:chOff x="441705" y="3090417"/>
            <a:chExt cx="1052195" cy="854075"/>
          </a:xfrm>
        </p:grpSpPr>
        <p:sp>
          <p:nvSpPr>
            <p:cNvPr id="20" name="object 20"/>
            <p:cNvSpPr/>
            <p:nvPr/>
          </p:nvSpPr>
          <p:spPr>
            <a:xfrm>
              <a:off x="448055" y="3096767"/>
              <a:ext cx="1039494" cy="841375"/>
            </a:xfrm>
            <a:custGeom>
              <a:avLst/>
              <a:gdLst/>
              <a:ahLst/>
              <a:cxnLst/>
              <a:rect l="l" t="t" r="r" b="b"/>
              <a:pathLst>
                <a:path w="1039494" h="841375">
                  <a:moveTo>
                    <a:pt x="1039368" y="0"/>
                  </a:moveTo>
                  <a:lnTo>
                    <a:pt x="0" y="0"/>
                  </a:lnTo>
                  <a:lnTo>
                    <a:pt x="0" y="841247"/>
                  </a:lnTo>
                  <a:lnTo>
                    <a:pt x="1039368" y="841247"/>
                  </a:lnTo>
                  <a:lnTo>
                    <a:pt x="1039368" y="0"/>
                  </a:lnTo>
                  <a:close/>
                </a:path>
              </a:pathLst>
            </a:custGeom>
            <a:solidFill>
              <a:srgbClr val="4471C4"/>
            </a:solidFill>
          </p:spPr>
          <p:txBody>
            <a:bodyPr wrap="square" lIns="0" tIns="0" rIns="0" bIns="0" rtlCol="0"/>
            <a:lstStyle/>
            <a:p>
              <a:endParaRPr/>
            </a:p>
          </p:txBody>
        </p:sp>
        <p:sp>
          <p:nvSpPr>
            <p:cNvPr id="21" name="object 21"/>
            <p:cNvSpPr/>
            <p:nvPr/>
          </p:nvSpPr>
          <p:spPr>
            <a:xfrm>
              <a:off x="448055" y="3096767"/>
              <a:ext cx="1039494" cy="841375"/>
            </a:xfrm>
            <a:custGeom>
              <a:avLst/>
              <a:gdLst/>
              <a:ahLst/>
              <a:cxnLst/>
              <a:rect l="l" t="t" r="r" b="b"/>
              <a:pathLst>
                <a:path w="1039494" h="841375">
                  <a:moveTo>
                    <a:pt x="0" y="841247"/>
                  </a:moveTo>
                  <a:lnTo>
                    <a:pt x="1039368" y="841247"/>
                  </a:lnTo>
                  <a:lnTo>
                    <a:pt x="1039368" y="0"/>
                  </a:lnTo>
                  <a:lnTo>
                    <a:pt x="0" y="0"/>
                  </a:lnTo>
                  <a:lnTo>
                    <a:pt x="0" y="841247"/>
                  </a:lnTo>
                  <a:close/>
                </a:path>
              </a:pathLst>
            </a:custGeom>
            <a:ln w="12700">
              <a:solidFill>
                <a:srgbClr val="2E528F"/>
              </a:solidFill>
            </a:ln>
          </p:spPr>
          <p:txBody>
            <a:bodyPr wrap="square" lIns="0" tIns="0" rIns="0" bIns="0" rtlCol="0"/>
            <a:lstStyle/>
            <a:p>
              <a:endParaRPr/>
            </a:p>
          </p:txBody>
        </p:sp>
      </p:grpSp>
      <p:sp>
        <p:nvSpPr>
          <p:cNvPr id="22" name="object 22"/>
          <p:cNvSpPr txBox="1"/>
          <p:nvPr/>
        </p:nvSpPr>
        <p:spPr>
          <a:xfrm>
            <a:off x="461263" y="3192017"/>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Fetch</a:t>
            </a:r>
            <a:endParaRPr sz="1800">
              <a:latin typeface="Calibri"/>
              <a:cs typeface="Calibri"/>
            </a:endParaRPr>
          </a:p>
        </p:txBody>
      </p:sp>
      <p:pic>
        <p:nvPicPr>
          <p:cNvPr id="23" name="object 23"/>
          <p:cNvPicPr/>
          <p:nvPr/>
        </p:nvPicPr>
        <p:blipFill>
          <a:blip r:embed="rId2" cstate="print"/>
          <a:stretch>
            <a:fillRect/>
          </a:stretch>
        </p:blipFill>
        <p:spPr>
          <a:xfrm>
            <a:off x="926591" y="3947159"/>
            <a:ext cx="76200" cy="240919"/>
          </a:xfrm>
          <a:prstGeom prst="rect">
            <a:avLst/>
          </a:prstGeom>
        </p:spPr>
      </p:pic>
      <p:sp>
        <p:nvSpPr>
          <p:cNvPr id="24" name="object 24"/>
          <p:cNvSpPr txBox="1"/>
          <p:nvPr/>
        </p:nvSpPr>
        <p:spPr>
          <a:xfrm>
            <a:off x="3849751" y="3960114"/>
            <a:ext cx="982344"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Control</a:t>
            </a:r>
            <a:r>
              <a:rPr sz="1200" spc="-45" dirty="0">
                <a:latin typeface="Calibri"/>
                <a:cs typeface="Calibri"/>
              </a:rPr>
              <a:t> </a:t>
            </a:r>
            <a:r>
              <a:rPr sz="1200" spc="-10" dirty="0">
                <a:latin typeface="Calibri"/>
                <a:cs typeface="Calibri"/>
              </a:rPr>
              <a:t>Signals:</a:t>
            </a:r>
            <a:endParaRPr sz="1200">
              <a:latin typeface="Calibri"/>
              <a:cs typeface="Calibri"/>
            </a:endParaRPr>
          </a:p>
        </p:txBody>
      </p:sp>
      <p:sp>
        <p:nvSpPr>
          <p:cNvPr id="25" name="object 25"/>
          <p:cNvSpPr txBox="1"/>
          <p:nvPr/>
        </p:nvSpPr>
        <p:spPr>
          <a:xfrm>
            <a:off x="3862451" y="4193794"/>
            <a:ext cx="100965" cy="335280"/>
          </a:xfrm>
          <a:prstGeom prst="rect">
            <a:avLst/>
          </a:prstGeom>
        </p:spPr>
        <p:txBody>
          <a:bodyPr vert="horz" wrap="square" lIns="0" tIns="0" rIns="0" bIns="0" rtlCol="0">
            <a:spAutoFit/>
          </a:bodyPr>
          <a:lstStyle/>
          <a:p>
            <a:pPr>
              <a:lnSpc>
                <a:spcPts val="1140"/>
              </a:lnSpc>
            </a:pPr>
            <a:r>
              <a:rPr sz="1200" spc="-5" dirty="0">
                <a:latin typeface="Calibri"/>
                <a:cs typeface="Calibri"/>
              </a:rPr>
              <a:t>O</a:t>
            </a:r>
            <a:endParaRPr sz="1200">
              <a:latin typeface="Calibri"/>
              <a:cs typeface="Calibri"/>
            </a:endParaRPr>
          </a:p>
          <a:p>
            <a:pPr>
              <a:lnSpc>
                <a:spcPct val="100000"/>
              </a:lnSpc>
            </a:pPr>
            <a:r>
              <a:rPr sz="1200" b="1" dirty="0">
                <a:latin typeface="Calibri"/>
                <a:cs typeface="Calibri"/>
              </a:rPr>
              <a:t>o</a:t>
            </a:r>
            <a:endParaRPr sz="1200">
              <a:latin typeface="Calibri"/>
              <a:cs typeface="Calibri"/>
            </a:endParaRPr>
          </a:p>
        </p:txBody>
      </p:sp>
      <p:sp>
        <p:nvSpPr>
          <p:cNvPr id="26" name="object 26"/>
          <p:cNvSpPr txBox="1"/>
          <p:nvPr/>
        </p:nvSpPr>
        <p:spPr>
          <a:xfrm>
            <a:off x="3931738" y="4142994"/>
            <a:ext cx="834390" cy="391160"/>
          </a:xfrm>
          <a:prstGeom prst="rect">
            <a:avLst/>
          </a:prstGeom>
        </p:spPr>
        <p:txBody>
          <a:bodyPr vert="horz" wrap="square" lIns="0" tIns="12700" rIns="0" bIns="0" rtlCol="0">
            <a:spAutoFit/>
          </a:bodyPr>
          <a:lstStyle/>
          <a:p>
            <a:pPr marL="31115">
              <a:lnSpc>
                <a:spcPct val="100000"/>
              </a:lnSpc>
              <a:spcBef>
                <a:spcPts val="100"/>
              </a:spcBef>
            </a:pPr>
            <a:r>
              <a:rPr sz="1200" dirty="0">
                <a:latin typeface="Calibri"/>
                <a:cs typeface="Calibri"/>
              </a:rPr>
              <a:t>p</a:t>
            </a:r>
            <a:r>
              <a:rPr sz="1200" spc="5" dirty="0">
                <a:latin typeface="Calibri"/>
                <a:cs typeface="Calibri"/>
              </a:rPr>
              <a:t> </a:t>
            </a:r>
            <a:r>
              <a:rPr sz="1200" spc="-10" dirty="0">
                <a:latin typeface="Calibri"/>
                <a:cs typeface="Calibri"/>
              </a:rPr>
              <a:t>select</a:t>
            </a:r>
            <a:endParaRPr sz="1200">
              <a:latin typeface="Calibri"/>
              <a:cs typeface="Calibri"/>
            </a:endParaRPr>
          </a:p>
          <a:p>
            <a:pPr marL="12700">
              <a:lnSpc>
                <a:spcPct val="100000"/>
              </a:lnSpc>
            </a:pPr>
            <a:r>
              <a:rPr sz="1200" b="1" dirty="0">
                <a:latin typeface="Calibri"/>
                <a:cs typeface="Calibri"/>
              </a:rPr>
              <a:t>p =</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x,</a:t>
            </a:r>
            <a:r>
              <a:rPr sz="1200" b="1" spc="-5" dirty="0">
                <a:latin typeface="Calibri"/>
                <a:cs typeface="Calibri"/>
              </a:rPr>
              <a:t> </a:t>
            </a:r>
            <a:r>
              <a:rPr sz="1200" b="1" spc="-25" dirty="0">
                <a:latin typeface="Calibri"/>
                <a:cs typeface="Calibri"/>
              </a:rPr>
              <a:t>/]</a:t>
            </a:r>
            <a:endParaRPr sz="1200">
              <a:latin typeface="Calibri"/>
              <a:cs typeface="Calibri"/>
            </a:endParaRPr>
          </a:p>
        </p:txBody>
      </p:sp>
      <p:sp>
        <p:nvSpPr>
          <p:cNvPr id="27" name="object 27"/>
          <p:cNvSpPr txBox="1"/>
          <p:nvPr/>
        </p:nvSpPr>
        <p:spPr>
          <a:xfrm>
            <a:off x="7440168" y="2615183"/>
            <a:ext cx="1033780" cy="512445"/>
          </a:xfrm>
          <a:prstGeom prst="rect">
            <a:avLst/>
          </a:prstGeom>
          <a:solidFill>
            <a:srgbClr val="4471C4"/>
          </a:solidFill>
          <a:ln w="12700">
            <a:solidFill>
              <a:srgbClr val="2E528F"/>
            </a:solidFill>
          </a:ln>
        </p:spPr>
        <p:txBody>
          <a:bodyPr vert="horz" wrap="square" lIns="0" tIns="0" rIns="0" bIns="0" rtlCol="0">
            <a:spAutoFit/>
          </a:bodyPr>
          <a:lstStyle/>
          <a:p>
            <a:pPr marL="58419">
              <a:lnSpc>
                <a:spcPts val="1950"/>
              </a:lnSpc>
            </a:pPr>
            <a:r>
              <a:rPr sz="1800" spc="-10" dirty="0">
                <a:solidFill>
                  <a:srgbClr val="FFFFFF"/>
                </a:solidFill>
                <a:latin typeface="Calibri"/>
                <a:cs typeface="Calibri"/>
              </a:rPr>
              <a:t>Memory</a:t>
            </a:r>
            <a:endParaRPr sz="1800">
              <a:latin typeface="Calibri"/>
              <a:cs typeface="Calibri"/>
            </a:endParaRPr>
          </a:p>
          <a:p>
            <a:pPr marL="58419">
              <a:lnSpc>
                <a:spcPts val="2085"/>
              </a:lnSpc>
            </a:pPr>
            <a:r>
              <a:rPr sz="1800" spc="-20" dirty="0">
                <a:solidFill>
                  <a:srgbClr val="FFFFFF"/>
                </a:solidFill>
                <a:latin typeface="Calibri"/>
                <a:cs typeface="Calibri"/>
              </a:rPr>
              <a:t>Unit</a:t>
            </a:r>
            <a:endParaRPr sz="1800">
              <a:latin typeface="Calibri"/>
              <a:cs typeface="Calibri"/>
            </a:endParaRPr>
          </a:p>
        </p:txBody>
      </p:sp>
      <p:sp>
        <p:nvSpPr>
          <p:cNvPr id="28" name="object 28"/>
          <p:cNvSpPr txBox="1"/>
          <p:nvPr/>
        </p:nvSpPr>
        <p:spPr>
          <a:xfrm>
            <a:off x="7435595" y="3281171"/>
            <a:ext cx="1038225" cy="901065"/>
          </a:xfrm>
          <a:prstGeom prst="rect">
            <a:avLst/>
          </a:prstGeom>
          <a:solidFill>
            <a:srgbClr val="7E7E7E"/>
          </a:solidFill>
          <a:ln w="12700">
            <a:solidFill>
              <a:srgbClr val="2E528F"/>
            </a:solidFill>
          </a:ln>
        </p:spPr>
        <p:txBody>
          <a:bodyPr vert="horz" wrap="square" lIns="0" tIns="150495" rIns="0" bIns="0" rtlCol="0">
            <a:spAutoFit/>
          </a:bodyPr>
          <a:lstStyle/>
          <a:p>
            <a:pPr marL="79375">
              <a:lnSpc>
                <a:spcPct val="100000"/>
              </a:lnSpc>
              <a:spcBef>
                <a:spcPts val="1185"/>
              </a:spcBef>
            </a:pPr>
            <a:r>
              <a:rPr sz="1800" spc="-20" dirty="0">
                <a:solidFill>
                  <a:srgbClr val="FFFFFF"/>
                </a:solidFill>
                <a:latin typeface="Calibri"/>
                <a:cs typeface="Calibri"/>
              </a:rPr>
              <a:t>Data</a:t>
            </a:r>
            <a:endParaRPr sz="1800">
              <a:latin typeface="Calibri"/>
              <a:cs typeface="Calibri"/>
            </a:endParaRPr>
          </a:p>
          <a:p>
            <a:pPr marL="79375">
              <a:lnSpc>
                <a:spcPct val="100000"/>
              </a:lnSpc>
            </a:pPr>
            <a:r>
              <a:rPr sz="1800" spc="-10" dirty="0">
                <a:solidFill>
                  <a:srgbClr val="FFFFFF"/>
                </a:solidFill>
                <a:latin typeface="Calibri"/>
                <a:cs typeface="Calibri"/>
              </a:rPr>
              <a:t>Memory</a:t>
            </a:r>
            <a:endParaRPr sz="1800">
              <a:latin typeface="Calibri"/>
              <a:cs typeface="Calibri"/>
            </a:endParaRPr>
          </a:p>
        </p:txBody>
      </p:sp>
      <p:grpSp>
        <p:nvGrpSpPr>
          <p:cNvPr id="29" name="object 29"/>
          <p:cNvGrpSpPr/>
          <p:nvPr/>
        </p:nvGrpSpPr>
        <p:grpSpPr>
          <a:xfrm>
            <a:off x="897636" y="1317625"/>
            <a:ext cx="10932160" cy="4039235"/>
            <a:chOff x="897636" y="1317625"/>
            <a:chExt cx="10932160" cy="4039235"/>
          </a:xfrm>
        </p:grpSpPr>
        <p:sp>
          <p:nvSpPr>
            <p:cNvPr id="30" name="object 30"/>
            <p:cNvSpPr/>
            <p:nvPr/>
          </p:nvSpPr>
          <p:spPr>
            <a:xfrm>
              <a:off x="2059686" y="1727454"/>
              <a:ext cx="4697095" cy="3610610"/>
            </a:xfrm>
            <a:custGeom>
              <a:avLst/>
              <a:gdLst/>
              <a:ahLst/>
              <a:cxnLst/>
              <a:rect l="l" t="t" r="r" b="b"/>
              <a:pathLst>
                <a:path w="4697095" h="3610610">
                  <a:moveTo>
                    <a:pt x="0" y="3589020"/>
                  </a:moveTo>
                  <a:lnTo>
                    <a:pt x="1498091" y="3589020"/>
                  </a:lnTo>
                  <a:lnTo>
                    <a:pt x="1498091" y="0"/>
                  </a:lnTo>
                  <a:lnTo>
                    <a:pt x="0" y="0"/>
                  </a:lnTo>
                  <a:lnTo>
                    <a:pt x="0" y="3589020"/>
                  </a:lnTo>
                  <a:close/>
                </a:path>
                <a:path w="4697095" h="3610610">
                  <a:moveTo>
                    <a:pt x="1685543" y="3610356"/>
                  </a:moveTo>
                  <a:lnTo>
                    <a:pt x="4696968" y="3610356"/>
                  </a:lnTo>
                  <a:lnTo>
                    <a:pt x="4696968" y="19812"/>
                  </a:lnTo>
                  <a:lnTo>
                    <a:pt x="1685543" y="19812"/>
                  </a:lnTo>
                  <a:lnTo>
                    <a:pt x="1685543" y="3610356"/>
                  </a:lnTo>
                  <a:close/>
                </a:path>
              </a:pathLst>
            </a:custGeom>
            <a:ln w="38100">
              <a:solidFill>
                <a:srgbClr val="2E528F"/>
              </a:solidFill>
            </a:ln>
          </p:spPr>
          <p:txBody>
            <a:bodyPr wrap="square" lIns="0" tIns="0" rIns="0" bIns="0" rtlCol="0"/>
            <a:lstStyle/>
            <a:p>
              <a:endParaRPr/>
            </a:p>
          </p:txBody>
        </p:sp>
        <p:sp>
          <p:nvSpPr>
            <p:cNvPr id="31" name="object 31"/>
            <p:cNvSpPr/>
            <p:nvPr/>
          </p:nvSpPr>
          <p:spPr>
            <a:xfrm>
              <a:off x="897636" y="1317625"/>
              <a:ext cx="4236720" cy="420370"/>
            </a:xfrm>
            <a:custGeom>
              <a:avLst/>
              <a:gdLst/>
              <a:ahLst/>
              <a:cxnLst/>
              <a:rect l="l" t="t" r="r" b="b"/>
              <a:pathLst>
                <a:path w="4236720" h="420369">
                  <a:moveTo>
                    <a:pt x="4223893" y="6350"/>
                  </a:moveTo>
                  <a:lnTo>
                    <a:pt x="4223893" y="419862"/>
                  </a:lnTo>
                  <a:lnTo>
                    <a:pt x="4236593" y="419862"/>
                  </a:lnTo>
                  <a:lnTo>
                    <a:pt x="4236593" y="12700"/>
                  </a:lnTo>
                  <a:lnTo>
                    <a:pt x="4230243" y="12700"/>
                  </a:lnTo>
                  <a:lnTo>
                    <a:pt x="4223893" y="6350"/>
                  </a:lnTo>
                  <a:close/>
                </a:path>
                <a:path w="4236720" h="420369">
                  <a:moveTo>
                    <a:pt x="31750" y="334390"/>
                  </a:moveTo>
                  <a:lnTo>
                    <a:pt x="0" y="334390"/>
                  </a:lnTo>
                  <a:lnTo>
                    <a:pt x="38100" y="410590"/>
                  </a:lnTo>
                  <a:lnTo>
                    <a:pt x="69850" y="347090"/>
                  </a:lnTo>
                  <a:lnTo>
                    <a:pt x="31750" y="347090"/>
                  </a:lnTo>
                  <a:lnTo>
                    <a:pt x="31750" y="334390"/>
                  </a:lnTo>
                  <a:close/>
                </a:path>
                <a:path w="4236720" h="420369">
                  <a:moveTo>
                    <a:pt x="4236593" y="0"/>
                  </a:moveTo>
                  <a:lnTo>
                    <a:pt x="31750" y="0"/>
                  </a:lnTo>
                  <a:lnTo>
                    <a:pt x="31750" y="347090"/>
                  </a:lnTo>
                  <a:lnTo>
                    <a:pt x="44450" y="347090"/>
                  </a:lnTo>
                  <a:lnTo>
                    <a:pt x="44450" y="12700"/>
                  </a:lnTo>
                  <a:lnTo>
                    <a:pt x="38100" y="12700"/>
                  </a:lnTo>
                  <a:lnTo>
                    <a:pt x="44450" y="6350"/>
                  </a:lnTo>
                  <a:lnTo>
                    <a:pt x="4236593" y="6350"/>
                  </a:lnTo>
                  <a:lnTo>
                    <a:pt x="4236593" y="0"/>
                  </a:lnTo>
                  <a:close/>
                </a:path>
                <a:path w="4236720" h="420369">
                  <a:moveTo>
                    <a:pt x="76200" y="334390"/>
                  </a:moveTo>
                  <a:lnTo>
                    <a:pt x="44450" y="334390"/>
                  </a:lnTo>
                  <a:lnTo>
                    <a:pt x="44450" y="347090"/>
                  </a:lnTo>
                  <a:lnTo>
                    <a:pt x="69850" y="347090"/>
                  </a:lnTo>
                  <a:lnTo>
                    <a:pt x="76200" y="334390"/>
                  </a:lnTo>
                  <a:close/>
                </a:path>
                <a:path w="4236720" h="420369">
                  <a:moveTo>
                    <a:pt x="44450" y="6350"/>
                  </a:moveTo>
                  <a:lnTo>
                    <a:pt x="38100" y="12700"/>
                  </a:lnTo>
                  <a:lnTo>
                    <a:pt x="44450" y="12700"/>
                  </a:lnTo>
                  <a:lnTo>
                    <a:pt x="44450" y="6350"/>
                  </a:lnTo>
                  <a:close/>
                </a:path>
                <a:path w="4236720" h="420369">
                  <a:moveTo>
                    <a:pt x="4223893" y="6350"/>
                  </a:moveTo>
                  <a:lnTo>
                    <a:pt x="44450" y="6350"/>
                  </a:lnTo>
                  <a:lnTo>
                    <a:pt x="44450" y="12700"/>
                  </a:lnTo>
                  <a:lnTo>
                    <a:pt x="4223893" y="12700"/>
                  </a:lnTo>
                  <a:lnTo>
                    <a:pt x="4223893" y="6350"/>
                  </a:lnTo>
                  <a:close/>
                </a:path>
                <a:path w="4236720" h="420369">
                  <a:moveTo>
                    <a:pt x="4236593" y="6350"/>
                  </a:moveTo>
                  <a:lnTo>
                    <a:pt x="4223893" y="6350"/>
                  </a:lnTo>
                  <a:lnTo>
                    <a:pt x="4230243" y="12700"/>
                  </a:lnTo>
                  <a:lnTo>
                    <a:pt x="4236593" y="12700"/>
                  </a:lnTo>
                  <a:lnTo>
                    <a:pt x="4236593" y="6350"/>
                  </a:lnTo>
                  <a:close/>
                </a:path>
              </a:pathLst>
            </a:custGeom>
            <a:solidFill>
              <a:srgbClr val="4471C4"/>
            </a:solidFill>
          </p:spPr>
          <p:txBody>
            <a:bodyPr wrap="square" lIns="0" tIns="0" rIns="0" bIns="0" rtlCol="0"/>
            <a:lstStyle/>
            <a:p>
              <a:endParaRPr/>
            </a:p>
          </p:txBody>
        </p:sp>
        <p:pic>
          <p:nvPicPr>
            <p:cNvPr id="32" name="object 32"/>
            <p:cNvPicPr/>
            <p:nvPr/>
          </p:nvPicPr>
          <p:blipFill>
            <a:blip r:embed="rId3" cstate="print"/>
            <a:stretch>
              <a:fillRect/>
            </a:stretch>
          </p:blipFill>
          <p:spPr>
            <a:xfrm>
              <a:off x="7694676" y="3127248"/>
              <a:ext cx="76200" cy="179197"/>
            </a:xfrm>
            <a:prstGeom prst="rect">
              <a:avLst/>
            </a:prstGeom>
          </p:spPr>
        </p:pic>
        <p:pic>
          <p:nvPicPr>
            <p:cNvPr id="33" name="object 33"/>
            <p:cNvPicPr/>
            <p:nvPr/>
          </p:nvPicPr>
          <p:blipFill>
            <a:blip r:embed="rId4" cstate="print"/>
            <a:stretch>
              <a:fillRect/>
            </a:stretch>
          </p:blipFill>
          <p:spPr>
            <a:xfrm>
              <a:off x="8019288" y="3127248"/>
              <a:ext cx="76200" cy="179197"/>
            </a:xfrm>
            <a:prstGeom prst="rect">
              <a:avLst/>
            </a:prstGeom>
          </p:spPr>
        </p:pic>
        <p:sp>
          <p:nvSpPr>
            <p:cNvPr id="34" name="object 34"/>
            <p:cNvSpPr/>
            <p:nvPr/>
          </p:nvSpPr>
          <p:spPr>
            <a:xfrm>
              <a:off x="6980682" y="1713738"/>
              <a:ext cx="4829810" cy="3609340"/>
            </a:xfrm>
            <a:custGeom>
              <a:avLst/>
              <a:gdLst/>
              <a:ahLst/>
              <a:cxnLst/>
              <a:rect l="l" t="t" r="r" b="b"/>
              <a:pathLst>
                <a:path w="4829809" h="3609340">
                  <a:moveTo>
                    <a:pt x="0" y="3608831"/>
                  </a:moveTo>
                  <a:lnTo>
                    <a:pt x="2004060" y="3608831"/>
                  </a:lnTo>
                  <a:lnTo>
                    <a:pt x="2004060" y="6095"/>
                  </a:lnTo>
                  <a:lnTo>
                    <a:pt x="0" y="6095"/>
                  </a:lnTo>
                  <a:lnTo>
                    <a:pt x="0" y="3608831"/>
                  </a:lnTo>
                  <a:close/>
                </a:path>
                <a:path w="4829809" h="3609340">
                  <a:moveTo>
                    <a:pt x="2173224" y="3589020"/>
                  </a:moveTo>
                  <a:lnTo>
                    <a:pt x="4829556" y="3589020"/>
                  </a:lnTo>
                  <a:lnTo>
                    <a:pt x="4829556" y="0"/>
                  </a:lnTo>
                  <a:lnTo>
                    <a:pt x="2173224" y="0"/>
                  </a:lnTo>
                  <a:lnTo>
                    <a:pt x="2173224" y="3589020"/>
                  </a:lnTo>
                  <a:close/>
                </a:path>
              </a:pathLst>
            </a:custGeom>
            <a:ln w="38100">
              <a:solidFill>
                <a:srgbClr val="2E528F"/>
              </a:solidFill>
            </a:ln>
          </p:spPr>
          <p:txBody>
            <a:bodyPr wrap="square" lIns="0" tIns="0" rIns="0" bIns="0" rtlCol="0"/>
            <a:lstStyle/>
            <a:p>
              <a:endParaRPr/>
            </a:p>
          </p:txBody>
        </p:sp>
      </p:grpSp>
      <p:sp>
        <p:nvSpPr>
          <p:cNvPr id="35" name="object 35"/>
          <p:cNvSpPr txBox="1"/>
          <p:nvPr/>
        </p:nvSpPr>
        <p:spPr>
          <a:xfrm>
            <a:off x="704799" y="2013965"/>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4</a:t>
            </a:r>
            <a:endParaRPr sz="1200">
              <a:latin typeface="Calibri"/>
              <a:cs typeface="Calibri"/>
            </a:endParaRPr>
          </a:p>
        </p:txBody>
      </p:sp>
      <p:grpSp>
        <p:nvGrpSpPr>
          <p:cNvPr id="36" name="object 36"/>
          <p:cNvGrpSpPr/>
          <p:nvPr/>
        </p:nvGrpSpPr>
        <p:grpSpPr>
          <a:xfrm>
            <a:off x="278638" y="2191257"/>
            <a:ext cx="587375" cy="255270"/>
            <a:chOff x="278638" y="2191257"/>
            <a:chExt cx="587375" cy="255270"/>
          </a:xfrm>
        </p:grpSpPr>
        <p:sp>
          <p:nvSpPr>
            <p:cNvPr id="37" name="object 37"/>
            <p:cNvSpPr/>
            <p:nvPr/>
          </p:nvSpPr>
          <p:spPr>
            <a:xfrm>
              <a:off x="284988" y="2197607"/>
              <a:ext cx="574675" cy="242570"/>
            </a:xfrm>
            <a:custGeom>
              <a:avLst/>
              <a:gdLst/>
              <a:ahLst/>
              <a:cxnLst/>
              <a:rect l="l" t="t" r="r" b="b"/>
              <a:pathLst>
                <a:path w="574675" h="242569">
                  <a:moveTo>
                    <a:pt x="574548" y="0"/>
                  </a:moveTo>
                  <a:lnTo>
                    <a:pt x="0" y="0"/>
                  </a:lnTo>
                  <a:lnTo>
                    <a:pt x="114909" y="242315"/>
                  </a:lnTo>
                  <a:lnTo>
                    <a:pt x="459638" y="242315"/>
                  </a:lnTo>
                  <a:lnTo>
                    <a:pt x="574548" y="0"/>
                  </a:lnTo>
                  <a:close/>
                </a:path>
              </a:pathLst>
            </a:custGeom>
            <a:solidFill>
              <a:srgbClr val="4471C4"/>
            </a:solidFill>
          </p:spPr>
          <p:txBody>
            <a:bodyPr wrap="square" lIns="0" tIns="0" rIns="0" bIns="0" rtlCol="0"/>
            <a:lstStyle/>
            <a:p>
              <a:endParaRPr/>
            </a:p>
          </p:txBody>
        </p:sp>
        <p:sp>
          <p:nvSpPr>
            <p:cNvPr id="38" name="object 38"/>
            <p:cNvSpPr/>
            <p:nvPr/>
          </p:nvSpPr>
          <p:spPr>
            <a:xfrm>
              <a:off x="284988" y="2197607"/>
              <a:ext cx="574675" cy="242570"/>
            </a:xfrm>
            <a:custGeom>
              <a:avLst/>
              <a:gdLst/>
              <a:ahLst/>
              <a:cxnLst/>
              <a:rect l="l" t="t" r="r" b="b"/>
              <a:pathLst>
                <a:path w="574675" h="242569">
                  <a:moveTo>
                    <a:pt x="0" y="0"/>
                  </a:moveTo>
                  <a:lnTo>
                    <a:pt x="574548" y="0"/>
                  </a:lnTo>
                  <a:lnTo>
                    <a:pt x="459638" y="242315"/>
                  </a:lnTo>
                  <a:lnTo>
                    <a:pt x="114909" y="242315"/>
                  </a:lnTo>
                  <a:lnTo>
                    <a:pt x="0" y="0"/>
                  </a:lnTo>
                  <a:close/>
                </a:path>
              </a:pathLst>
            </a:custGeom>
            <a:ln w="12700">
              <a:solidFill>
                <a:srgbClr val="2E528F"/>
              </a:solidFill>
            </a:ln>
          </p:spPr>
          <p:txBody>
            <a:bodyPr wrap="square" lIns="0" tIns="0" rIns="0" bIns="0" rtlCol="0"/>
            <a:lstStyle/>
            <a:p>
              <a:endParaRPr/>
            </a:p>
          </p:txBody>
        </p:sp>
        <p:pic>
          <p:nvPicPr>
            <p:cNvPr id="39" name="object 39"/>
            <p:cNvPicPr/>
            <p:nvPr/>
          </p:nvPicPr>
          <p:blipFill>
            <a:blip r:embed="rId5" cstate="print"/>
            <a:stretch>
              <a:fillRect/>
            </a:stretch>
          </p:blipFill>
          <p:spPr>
            <a:xfrm>
              <a:off x="493522" y="2191257"/>
              <a:ext cx="152908" cy="98043"/>
            </a:xfrm>
            <a:prstGeom prst="rect">
              <a:avLst/>
            </a:prstGeom>
          </p:spPr>
        </p:pic>
      </p:grpSp>
      <p:sp>
        <p:nvSpPr>
          <p:cNvPr id="40" name="object 40"/>
          <p:cNvSpPr txBox="1"/>
          <p:nvPr/>
        </p:nvSpPr>
        <p:spPr>
          <a:xfrm>
            <a:off x="419811" y="2310764"/>
            <a:ext cx="177800" cy="101600"/>
          </a:xfrm>
          <a:prstGeom prst="rect">
            <a:avLst/>
          </a:prstGeom>
        </p:spPr>
        <p:txBody>
          <a:bodyPr vert="vert" wrap="square" lIns="0" tIns="0" rIns="0" bIns="0" rtlCol="0">
            <a:spAutoFit/>
          </a:bodyPr>
          <a:lstStyle/>
          <a:p>
            <a:pPr marL="12700">
              <a:lnSpc>
                <a:spcPts val="1240"/>
              </a:lnSpc>
            </a:pPr>
            <a:r>
              <a:rPr sz="1200" dirty="0">
                <a:solidFill>
                  <a:srgbClr val="FFFFFF"/>
                </a:solidFill>
                <a:latin typeface="Calibri"/>
                <a:cs typeface="Calibri"/>
              </a:rPr>
              <a:t>+</a:t>
            </a:r>
            <a:endParaRPr sz="1200">
              <a:latin typeface="Calibri"/>
              <a:cs typeface="Calibri"/>
            </a:endParaRPr>
          </a:p>
        </p:txBody>
      </p:sp>
      <p:grpSp>
        <p:nvGrpSpPr>
          <p:cNvPr id="41" name="object 41"/>
          <p:cNvGrpSpPr/>
          <p:nvPr/>
        </p:nvGrpSpPr>
        <p:grpSpPr>
          <a:xfrm>
            <a:off x="571245" y="2435351"/>
            <a:ext cx="502284" cy="538480"/>
            <a:chOff x="571245" y="2435351"/>
            <a:chExt cx="502284" cy="538480"/>
          </a:xfrm>
        </p:grpSpPr>
        <p:sp>
          <p:nvSpPr>
            <p:cNvPr id="42" name="object 42"/>
            <p:cNvSpPr/>
            <p:nvPr/>
          </p:nvSpPr>
          <p:spPr>
            <a:xfrm>
              <a:off x="746759" y="2691383"/>
              <a:ext cx="320040" cy="276225"/>
            </a:xfrm>
            <a:custGeom>
              <a:avLst/>
              <a:gdLst/>
              <a:ahLst/>
              <a:cxnLst/>
              <a:rect l="l" t="t" r="r" b="b"/>
              <a:pathLst>
                <a:path w="320040" h="276225">
                  <a:moveTo>
                    <a:pt x="320040" y="0"/>
                  </a:moveTo>
                  <a:lnTo>
                    <a:pt x="0" y="0"/>
                  </a:lnTo>
                  <a:lnTo>
                    <a:pt x="0" y="275844"/>
                  </a:lnTo>
                  <a:lnTo>
                    <a:pt x="320040" y="275844"/>
                  </a:lnTo>
                  <a:lnTo>
                    <a:pt x="320040" y="0"/>
                  </a:lnTo>
                  <a:close/>
                </a:path>
              </a:pathLst>
            </a:custGeom>
            <a:solidFill>
              <a:srgbClr val="4471C4"/>
            </a:solidFill>
          </p:spPr>
          <p:txBody>
            <a:bodyPr wrap="square" lIns="0" tIns="0" rIns="0" bIns="0" rtlCol="0"/>
            <a:lstStyle/>
            <a:p>
              <a:endParaRPr/>
            </a:p>
          </p:txBody>
        </p:sp>
        <p:sp>
          <p:nvSpPr>
            <p:cNvPr id="43" name="object 43"/>
            <p:cNvSpPr/>
            <p:nvPr/>
          </p:nvSpPr>
          <p:spPr>
            <a:xfrm>
              <a:off x="746759" y="2691383"/>
              <a:ext cx="320040" cy="276225"/>
            </a:xfrm>
            <a:custGeom>
              <a:avLst/>
              <a:gdLst/>
              <a:ahLst/>
              <a:cxnLst/>
              <a:rect l="l" t="t" r="r" b="b"/>
              <a:pathLst>
                <a:path w="320040" h="276225">
                  <a:moveTo>
                    <a:pt x="0" y="275844"/>
                  </a:moveTo>
                  <a:lnTo>
                    <a:pt x="320040" y="275844"/>
                  </a:lnTo>
                  <a:lnTo>
                    <a:pt x="320040" y="0"/>
                  </a:lnTo>
                  <a:lnTo>
                    <a:pt x="0" y="0"/>
                  </a:lnTo>
                  <a:lnTo>
                    <a:pt x="0" y="275844"/>
                  </a:lnTo>
                  <a:close/>
                </a:path>
              </a:pathLst>
            </a:custGeom>
            <a:ln w="12699">
              <a:solidFill>
                <a:srgbClr val="2E528F"/>
              </a:solidFill>
            </a:ln>
          </p:spPr>
          <p:txBody>
            <a:bodyPr wrap="square" lIns="0" tIns="0" rIns="0" bIns="0" rtlCol="0"/>
            <a:lstStyle/>
            <a:p>
              <a:endParaRPr/>
            </a:p>
          </p:txBody>
        </p:sp>
        <p:sp>
          <p:nvSpPr>
            <p:cNvPr id="44" name="object 44"/>
            <p:cNvSpPr/>
            <p:nvPr/>
          </p:nvSpPr>
          <p:spPr>
            <a:xfrm>
              <a:off x="571245" y="2435351"/>
              <a:ext cx="176530" cy="431800"/>
            </a:xfrm>
            <a:custGeom>
              <a:avLst/>
              <a:gdLst/>
              <a:ahLst/>
              <a:cxnLst/>
              <a:rect l="l" t="t" r="r" b="b"/>
              <a:pathLst>
                <a:path w="176529" h="431800">
                  <a:moveTo>
                    <a:pt x="100241" y="355346"/>
                  </a:moveTo>
                  <a:lnTo>
                    <a:pt x="100241" y="431546"/>
                  </a:lnTo>
                  <a:lnTo>
                    <a:pt x="163741" y="399796"/>
                  </a:lnTo>
                  <a:lnTo>
                    <a:pt x="112941" y="399796"/>
                  </a:lnTo>
                  <a:lnTo>
                    <a:pt x="112941" y="387096"/>
                  </a:lnTo>
                  <a:lnTo>
                    <a:pt x="163741" y="387096"/>
                  </a:lnTo>
                  <a:lnTo>
                    <a:pt x="100241" y="355346"/>
                  </a:lnTo>
                  <a:close/>
                </a:path>
                <a:path w="176529" h="431800">
                  <a:moveTo>
                    <a:pt x="12700" y="0"/>
                  </a:moveTo>
                  <a:lnTo>
                    <a:pt x="0" y="0"/>
                  </a:lnTo>
                  <a:lnTo>
                    <a:pt x="0" y="399796"/>
                  </a:lnTo>
                  <a:lnTo>
                    <a:pt x="100241" y="399796"/>
                  </a:lnTo>
                  <a:lnTo>
                    <a:pt x="100241" y="393446"/>
                  </a:lnTo>
                  <a:lnTo>
                    <a:pt x="12700" y="393446"/>
                  </a:lnTo>
                  <a:lnTo>
                    <a:pt x="6350" y="387096"/>
                  </a:lnTo>
                  <a:lnTo>
                    <a:pt x="12700" y="387096"/>
                  </a:lnTo>
                  <a:lnTo>
                    <a:pt x="12700" y="0"/>
                  </a:lnTo>
                  <a:close/>
                </a:path>
                <a:path w="176529" h="431800">
                  <a:moveTo>
                    <a:pt x="163741" y="387096"/>
                  </a:moveTo>
                  <a:lnTo>
                    <a:pt x="112941" y="387096"/>
                  </a:lnTo>
                  <a:lnTo>
                    <a:pt x="112941" y="399796"/>
                  </a:lnTo>
                  <a:lnTo>
                    <a:pt x="163741" y="399796"/>
                  </a:lnTo>
                  <a:lnTo>
                    <a:pt x="176441" y="393446"/>
                  </a:lnTo>
                  <a:lnTo>
                    <a:pt x="163741" y="387096"/>
                  </a:lnTo>
                  <a:close/>
                </a:path>
                <a:path w="176529" h="431800">
                  <a:moveTo>
                    <a:pt x="12700" y="387096"/>
                  </a:moveTo>
                  <a:lnTo>
                    <a:pt x="6350" y="387096"/>
                  </a:lnTo>
                  <a:lnTo>
                    <a:pt x="12700" y="393446"/>
                  </a:lnTo>
                  <a:lnTo>
                    <a:pt x="12700" y="387096"/>
                  </a:lnTo>
                  <a:close/>
                </a:path>
                <a:path w="176529" h="431800">
                  <a:moveTo>
                    <a:pt x="100241" y="387096"/>
                  </a:moveTo>
                  <a:lnTo>
                    <a:pt x="12700" y="387096"/>
                  </a:lnTo>
                  <a:lnTo>
                    <a:pt x="12700" y="393446"/>
                  </a:lnTo>
                  <a:lnTo>
                    <a:pt x="100241" y="393446"/>
                  </a:lnTo>
                  <a:lnTo>
                    <a:pt x="100241" y="387096"/>
                  </a:lnTo>
                  <a:close/>
                </a:path>
              </a:pathLst>
            </a:custGeom>
            <a:solidFill>
              <a:srgbClr val="4471C4"/>
            </a:solidFill>
          </p:spPr>
          <p:txBody>
            <a:bodyPr wrap="square" lIns="0" tIns="0" rIns="0" bIns="0" rtlCol="0"/>
            <a:lstStyle/>
            <a:p>
              <a:endParaRPr/>
            </a:p>
          </p:txBody>
        </p:sp>
      </p:grpSp>
      <p:sp>
        <p:nvSpPr>
          <p:cNvPr id="45" name="object 45"/>
          <p:cNvSpPr txBox="1"/>
          <p:nvPr/>
        </p:nvSpPr>
        <p:spPr>
          <a:xfrm>
            <a:off x="738327" y="2715259"/>
            <a:ext cx="33401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MUX</a:t>
            </a:r>
            <a:endParaRPr sz="1200">
              <a:latin typeface="Calibri"/>
              <a:cs typeface="Calibri"/>
            </a:endParaRPr>
          </a:p>
        </p:txBody>
      </p:sp>
      <p:grpSp>
        <p:nvGrpSpPr>
          <p:cNvPr id="46" name="object 46"/>
          <p:cNvGrpSpPr/>
          <p:nvPr/>
        </p:nvGrpSpPr>
        <p:grpSpPr>
          <a:xfrm>
            <a:off x="347218" y="1790445"/>
            <a:ext cx="278130" cy="267335"/>
            <a:chOff x="347218" y="1790445"/>
            <a:chExt cx="278130" cy="267335"/>
          </a:xfrm>
        </p:grpSpPr>
        <p:sp>
          <p:nvSpPr>
            <p:cNvPr id="47" name="object 47"/>
            <p:cNvSpPr/>
            <p:nvPr/>
          </p:nvSpPr>
          <p:spPr>
            <a:xfrm>
              <a:off x="353568" y="1796795"/>
              <a:ext cx="265430" cy="254635"/>
            </a:xfrm>
            <a:custGeom>
              <a:avLst/>
              <a:gdLst/>
              <a:ahLst/>
              <a:cxnLst/>
              <a:rect l="l" t="t" r="r" b="b"/>
              <a:pathLst>
                <a:path w="265430" h="254635">
                  <a:moveTo>
                    <a:pt x="265176" y="0"/>
                  </a:moveTo>
                  <a:lnTo>
                    <a:pt x="0" y="0"/>
                  </a:lnTo>
                  <a:lnTo>
                    <a:pt x="0" y="254508"/>
                  </a:lnTo>
                  <a:lnTo>
                    <a:pt x="265176" y="254508"/>
                  </a:lnTo>
                  <a:lnTo>
                    <a:pt x="265176" y="0"/>
                  </a:lnTo>
                  <a:close/>
                </a:path>
              </a:pathLst>
            </a:custGeom>
            <a:solidFill>
              <a:srgbClr val="4471C4"/>
            </a:solidFill>
          </p:spPr>
          <p:txBody>
            <a:bodyPr wrap="square" lIns="0" tIns="0" rIns="0" bIns="0" rtlCol="0"/>
            <a:lstStyle/>
            <a:p>
              <a:endParaRPr/>
            </a:p>
          </p:txBody>
        </p:sp>
        <p:sp>
          <p:nvSpPr>
            <p:cNvPr id="48" name="object 48"/>
            <p:cNvSpPr/>
            <p:nvPr/>
          </p:nvSpPr>
          <p:spPr>
            <a:xfrm>
              <a:off x="353568" y="1796795"/>
              <a:ext cx="265430" cy="254635"/>
            </a:xfrm>
            <a:custGeom>
              <a:avLst/>
              <a:gdLst/>
              <a:ahLst/>
              <a:cxnLst/>
              <a:rect l="l" t="t" r="r" b="b"/>
              <a:pathLst>
                <a:path w="265430" h="254635">
                  <a:moveTo>
                    <a:pt x="0" y="254508"/>
                  </a:moveTo>
                  <a:lnTo>
                    <a:pt x="265176" y="254508"/>
                  </a:lnTo>
                  <a:lnTo>
                    <a:pt x="265176" y="0"/>
                  </a:lnTo>
                  <a:lnTo>
                    <a:pt x="0" y="0"/>
                  </a:lnTo>
                  <a:lnTo>
                    <a:pt x="0" y="254508"/>
                  </a:lnTo>
                  <a:close/>
                </a:path>
              </a:pathLst>
            </a:custGeom>
            <a:ln w="12700">
              <a:solidFill>
                <a:srgbClr val="2E528F"/>
              </a:solidFill>
            </a:ln>
          </p:spPr>
          <p:txBody>
            <a:bodyPr wrap="square" lIns="0" tIns="0" rIns="0" bIns="0" rtlCol="0"/>
            <a:lstStyle/>
            <a:p>
              <a:endParaRPr/>
            </a:p>
          </p:txBody>
        </p:sp>
      </p:grpSp>
      <p:sp>
        <p:nvSpPr>
          <p:cNvPr id="49" name="object 49"/>
          <p:cNvSpPr txBox="1"/>
          <p:nvPr/>
        </p:nvSpPr>
        <p:spPr>
          <a:xfrm>
            <a:off x="399389" y="1821560"/>
            <a:ext cx="18669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PC</a:t>
            </a:r>
            <a:endParaRPr sz="1200">
              <a:latin typeface="Calibri"/>
              <a:cs typeface="Calibri"/>
            </a:endParaRPr>
          </a:p>
        </p:txBody>
      </p:sp>
      <p:grpSp>
        <p:nvGrpSpPr>
          <p:cNvPr id="50" name="object 50"/>
          <p:cNvGrpSpPr/>
          <p:nvPr/>
        </p:nvGrpSpPr>
        <p:grpSpPr>
          <a:xfrm>
            <a:off x="341375" y="2031492"/>
            <a:ext cx="1261745" cy="894715"/>
            <a:chOff x="341375" y="2031492"/>
            <a:chExt cx="1261745" cy="894715"/>
          </a:xfrm>
        </p:grpSpPr>
        <p:pic>
          <p:nvPicPr>
            <p:cNvPr id="51" name="object 51"/>
            <p:cNvPicPr/>
            <p:nvPr/>
          </p:nvPicPr>
          <p:blipFill>
            <a:blip r:embed="rId6" cstate="print"/>
            <a:stretch>
              <a:fillRect/>
            </a:stretch>
          </p:blipFill>
          <p:spPr>
            <a:xfrm>
              <a:off x="341375" y="2031492"/>
              <a:ext cx="76200" cy="159638"/>
            </a:xfrm>
            <a:prstGeom prst="rect">
              <a:avLst/>
            </a:prstGeom>
          </p:spPr>
        </p:pic>
        <p:sp>
          <p:nvSpPr>
            <p:cNvPr id="52" name="object 52"/>
            <p:cNvSpPr/>
            <p:nvPr/>
          </p:nvSpPr>
          <p:spPr>
            <a:xfrm>
              <a:off x="1066799" y="2849880"/>
              <a:ext cx="536575" cy="76200"/>
            </a:xfrm>
            <a:custGeom>
              <a:avLst/>
              <a:gdLst/>
              <a:ahLst/>
              <a:cxnLst/>
              <a:rect l="l" t="t" r="r" b="b"/>
              <a:pathLst>
                <a:path w="536575" h="76200">
                  <a:moveTo>
                    <a:pt x="76200" y="0"/>
                  </a:moveTo>
                  <a:lnTo>
                    <a:pt x="0" y="38100"/>
                  </a:lnTo>
                  <a:lnTo>
                    <a:pt x="76200" y="76200"/>
                  </a:lnTo>
                  <a:lnTo>
                    <a:pt x="76200" y="44450"/>
                  </a:lnTo>
                  <a:lnTo>
                    <a:pt x="63500" y="44450"/>
                  </a:lnTo>
                  <a:lnTo>
                    <a:pt x="63500" y="31750"/>
                  </a:lnTo>
                  <a:lnTo>
                    <a:pt x="76200" y="31750"/>
                  </a:lnTo>
                  <a:lnTo>
                    <a:pt x="76200" y="0"/>
                  </a:lnTo>
                  <a:close/>
                </a:path>
                <a:path w="536575" h="76200">
                  <a:moveTo>
                    <a:pt x="76200" y="31750"/>
                  </a:moveTo>
                  <a:lnTo>
                    <a:pt x="63500" y="31750"/>
                  </a:lnTo>
                  <a:lnTo>
                    <a:pt x="63500" y="44450"/>
                  </a:lnTo>
                  <a:lnTo>
                    <a:pt x="76200" y="44450"/>
                  </a:lnTo>
                  <a:lnTo>
                    <a:pt x="76200" y="31750"/>
                  </a:lnTo>
                  <a:close/>
                </a:path>
                <a:path w="536575" h="76200">
                  <a:moveTo>
                    <a:pt x="536321" y="31750"/>
                  </a:moveTo>
                  <a:lnTo>
                    <a:pt x="76200" y="31750"/>
                  </a:lnTo>
                  <a:lnTo>
                    <a:pt x="76200" y="44450"/>
                  </a:lnTo>
                  <a:lnTo>
                    <a:pt x="536321" y="44450"/>
                  </a:lnTo>
                  <a:lnTo>
                    <a:pt x="536321" y="31750"/>
                  </a:lnTo>
                  <a:close/>
                </a:path>
              </a:pathLst>
            </a:custGeom>
            <a:solidFill>
              <a:srgbClr val="4471C4"/>
            </a:solidFill>
          </p:spPr>
          <p:txBody>
            <a:bodyPr wrap="square" lIns="0" tIns="0" rIns="0" bIns="0" rtlCol="0"/>
            <a:lstStyle/>
            <a:p>
              <a:endParaRPr/>
            </a:p>
          </p:txBody>
        </p:sp>
      </p:grpSp>
      <p:sp>
        <p:nvSpPr>
          <p:cNvPr id="53" name="object 53"/>
          <p:cNvSpPr txBox="1"/>
          <p:nvPr/>
        </p:nvSpPr>
        <p:spPr>
          <a:xfrm>
            <a:off x="1199489" y="2719577"/>
            <a:ext cx="547370" cy="330200"/>
          </a:xfrm>
          <a:prstGeom prst="rect">
            <a:avLst/>
          </a:prstGeom>
        </p:spPr>
        <p:txBody>
          <a:bodyPr vert="horz" wrap="square" lIns="0" tIns="12065" rIns="0" bIns="0" rtlCol="0">
            <a:spAutoFit/>
          </a:bodyPr>
          <a:lstStyle/>
          <a:p>
            <a:pPr marL="12700" marR="5080">
              <a:lnSpc>
                <a:spcPct val="100000"/>
              </a:lnSpc>
              <a:spcBef>
                <a:spcPts val="95"/>
              </a:spcBef>
            </a:pPr>
            <a:r>
              <a:rPr sz="1000" b="1" dirty="0">
                <a:latin typeface="Calibri"/>
                <a:cs typeface="Calibri"/>
              </a:rPr>
              <a:t>PC</a:t>
            </a:r>
            <a:r>
              <a:rPr sz="1000" b="1" spc="-25" dirty="0">
                <a:latin typeface="Calibri"/>
                <a:cs typeface="Calibri"/>
              </a:rPr>
              <a:t> </a:t>
            </a:r>
            <a:r>
              <a:rPr sz="1000" b="1" spc="-10" dirty="0">
                <a:latin typeface="Calibri"/>
                <a:cs typeface="Calibri"/>
              </a:rPr>
              <a:t>Source Select</a:t>
            </a:r>
            <a:endParaRPr sz="1000">
              <a:latin typeface="Calibri"/>
              <a:cs typeface="Calibri"/>
            </a:endParaRPr>
          </a:p>
        </p:txBody>
      </p:sp>
      <p:grpSp>
        <p:nvGrpSpPr>
          <p:cNvPr id="54" name="object 54"/>
          <p:cNvGrpSpPr/>
          <p:nvPr/>
        </p:nvGrpSpPr>
        <p:grpSpPr>
          <a:xfrm>
            <a:off x="118619" y="1886711"/>
            <a:ext cx="3170555" cy="3269615"/>
            <a:chOff x="118619" y="1886711"/>
            <a:chExt cx="3170555" cy="3269615"/>
          </a:xfrm>
        </p:grpSpPr>
        <p:sp>
          <p:nvSpPr>
            <p:cNvPr id="55" name="object 55"/>
            <p:cNvSpPr/>
            <p:nvPr/>
          </p:nvSpPr>
          <p:spPr>
            <a:xfrm>
              <a:off x="118618" y="1886711"/>
              <a:ext cx="1120775" cy="1316990"/>
            </a:xfrm>
            <a:custGeom>
              <a:avLst/>
              <a:gdLst/>
              <a:ahLst/>
              <a:cxnLst/>
              <a:rect l="l" t="t" r="r" b="b"/>
              <a:pathLst>
                <a:path w="1120775" h="1316989">
                  <a:moveTo>
                    <a:pt x="794118" y="1081532"/>
                  </a:moveTo>
                  <a:lnTo>
                    <a:pt x="781418" y="1081532"/>
                  </a:lnTo>
                  <a:lnTo>
                    <a:pt x="781418" y="1303782"/>
                  </a:lnTo>
                  <a:lnTo>
                    <a:pt x="12700" y="1303782"/>
                  </a:lnTo>
                  <a:lnTo>
                    <a:pt x="12700" y="44450"/>
                  </a:lnTo>
                  <a:lnTo>
                    <a:pt x="158750" y="44450"/>
                  </a:lnTo>
                  <a:lnTo>
                    <a:pt x="158750" y="76200"/>
                  </a:lnTo>
                  <a:lnTo>
                    <a:pt x="222250" y="44450"/>
                  </a:lnTo>
                  <a:lnTo>
                    <a:pt x="234950" y="38100"/>
                  </a:lnTo>
                  <a:lnTo>
                    <a:pt x="222250" y="31750"/>
                  </a:lnTo>
                  <a:lnTo>
                    <a:pt x="158750" y="0"/>
                  </a:lnTo>
                  <a:lnTo>
                    <a:pt x="158750" y="31750"/>
                  </a:lnTo>
                  <a:lnTo>
                    <a:pt x="0" y="31750"/>
                  </a:lnTo>
                  <a:lnTo>
                    <a:pt x="0" y="1316482"/>
                  </a:lnTo>
                  <a:lnTo>
                    <a:pt x="794118" y="1316482"/>
                  </a:lnTo>
                  <a:lnTo>
                    <a:pt x="794118" y="1310132"/>
                  </a:lnTo>
                  <a:lnTo>
                    <a:pt x="794118" y="1303782"/>
                  </a:lnTo>
                  <a:lnTo>
                    <a:pt x="794118" y="1081532"/>
                  </a:lnTo>
                  <a:close/>
                </a:path>
                <a:path w="1120775" h="1316989">
                  <a:moveTo>
                    <a:pt x="1120152" y="542290"/>
                  </a:moveTo>
                  <a:lnTo>
                    <a:pt x="786384" y="542290"/>
                  </a:lnTo>
                  <a:lnTo>
                    <a:pt x="786384" y="727456"/>
                  </a:lnTo>
                  <a:lnTo>
                    <a:pt x="754634" y="727456"/>
                  </a:lnTo>
                  <a:lnTo>
                    <a:pt x="792734" y="803656"/>
                  </a:lnTo>
                  <a:lnTo>
                    <a:pt x="824484" y="740156"/>
                  </a:lnTo>
                  <a:lnTo>
                    <a:pt x="830834" y="727456"/>
                  </a:lnTo>
                  <a:lnTo>
                    <a:pt x="799084" y="727456"/>
                  </a:lnTo>
                  <a:lnTo>
                    <a:pt x="799084" y="554990"/>
                  </a:lnTo>
                  <a:lnTo>
                    <a:pt x="1120152" y="554990"/>
                  </a:lnTo>
                  <a:lnTo>
                    <a:pt x="1120152" y="548640"/>
                  </a:lnTo>
                  <a:lnTo>
                    <a:pt x="1120152" y="542290"/>
                  </a:lnTo>
                  <a:close/>
                </a:path>
              </a:pathLst>
            </a:custGeom>
            <a:solidFill>
              <a:srgbClr val="4471C4"/>
            </a:solidFill>
          </p:spPr>
          <p:txBody>
            <a:bodyPr wrap="square" lIns="0" tIns="0" rIns="0" bIns="0" rtlCol="0"/>
            <a:lstStyle/>
            <a:p>
              <a:endParaRPr/>
            </a:p>
          </p:txBody>
        </p:sp>
        <p:pic>
          <p:nvPicPr>
            <p:cNvPr id="56" name="object 56"/>
            <p:cNvPicPr/>
            <p:nvPr/>
          </p:nvPicPr>
          <p:blipFill>
            <a:blip r:embed="rId6" cstate="print"/>
            <a:stretch>
              <a:fillRect/>
            </a:stretch>
          </p:blipFill>
          <p:spPr>
            <a:xfrm>
              <a:off x="949451" y="2951987"/>
              <a:ext cx="76200" cy="159638"/>
            </a:xfrm>
            <a:prstGeom prst="rect">
              <a:avLst/>
            </a:prstGeom>
          </p:spPr>
        </p:pic>
        <p:sp>
          <p:nvSpPr>
            <p:cNvPr id="57" name="object 57"/>
            <p:cNvSpPr/>
            <p:nvPr/>
          </p:nvSpPr>
          <p:spPr>
            <a:xfrm>
              <a:off x="2292095" y="4034027"/>
              <a:ext cx="990600" cy="264160"/>
            </a:xfrm>
            <a:custGeom>
              <a:avLst/>
              <a:gdLst/>
              <a:ahLst/>
              <a:cxnLst/>
              <a:rect l="l" t="t" r="r" b="b"/>
              <a:pathLst>
                <a:path w="990600" h="264160">
                  <a:moveTo>
                    <a:pt x="990600" y="0"/>
                  </a:moveTo>
                  <a:lnTo>
                    <a:pt x="0" y="0"/>
                  </a:lnTo>
                  <a:lnTo>
                    <a:pt x="0" y="263652"/>
                  </a:lnTo>
                  <a:lnTo>
                    <a:pt x="990600" y="263652"/>
                  </a:lnTo>
                  <a:lnTo>
                    <a:pt x="990600" y="0"/>
                  </a:lnTo>
                  <a:close/>
                </a:path>
              </a:pathLst>
            </a:custGeom>
            <a:solidFill>
              <a:srgbClr val="4471C4"/>
            </a:solidFill>
          </p:spPr>
          <p:txBody>
            <a:bodyPr wrap="square" lIns="0" tIns="0" rIns="0" bIns="0" rtlCol="0"/>
            <a:lstStyle/>
            <a:p>
              <a:endParaRPr/>
            </a:p>
          </p:txBody>
        </p:sp>
        <p:sp>
          <p:nvSpPr>
            <p:cNvPr id="58" name="object 58"/>
            <p:cNvSpPr/>
            <p:nvPr/>
          </p:nvSpPr>
          <p:spPr>
            <a:xfrm>
              <a:off x="2292095" y="4034027"/>
              <a:ext cx="990600" cy="264160"/>
            </a:xfrm>
            <a:custGeom>
              <a:avLst/>
              <a:gdLst/>
              <a:ahLst/>
              <a:cxnLst/>
              <a:rect l="l" t="t" r="r" b="b"/>
              <a:pathLst>
                <a:path w="990600" h="264160">
                  <a:moveTo>
                    <a:pt x="0" y="263652"/>
                  </a:moveTo>
                  <a:lnTo>
                    <a:pt x="990600" y="263652"/>
                  </a:lnTo>
                  <a:lnTo>
                    <a:pt x="990600" y="0"/>
                  </a:lnTo>
                  <a:lnTo>
                    <a:pt x="0" y="0"/>
                  </a:lnTo>
                  <a:lnTo>
                    <a:pt x="0" y="263652"/>
                  </a:lnTo>
                  <a:close/>
                </a:path>
              </a:pathLst>
            </a:custGeom>
            <a:ln w="12700">
              <a:solidFill>
                <a:srgbClr val="2E528F"/>
              </a:solidFill>
            </a:ln>
          </p:spPr>
          <p:txBody>
            <a:bodyPr wrap="square" lIns="0" tIns="0" rIns="0" bIns="0" rtlCol="0"/>
            <a:lstStyle/>
            <a:p>
              <a:endParaRPr/>
            </a:p>
          </p:txBody>
        </p:sp>
        <p:sp>
          <p:nvSpPr>
            <p:cNvPr id="59" name="object 59"/>
            <p:cNvSpPr/>
            <p:nvPr/>
          </p:nvSpPr>
          <p:spPr>
            <a:xfrm>
              <a:off x="2292095" y="4319016"/>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60" name="object 60"/>
            <p:cNvSpPr/>
            <p:nvPr/>
          </p:nvSpPr>
          <p:spPr>
            <a:xfrm>
              <a:off x="2292095" y="4319016"/>
              <a:ext cx="990600" cy="262255"/>
            </a:xfrm>
            <a:custGeom>
              <a:avLst/>
              <a:gdLst/>
              <a:ahLst/>
              <a:cxnLst/>
              <a:rect l="l" t="t" r="r" b="b"/>
              <a:pathLst>
                <a:path w="990600" h="262254">
                  <a:moveTo>
                    <a:pt x="0" y="262128"/>
                  </a:moveTo>
                  <a:lnTo>
                    <a:pt x="990600" y="262128"/>
                  </a:lnTo>
                  <a:lnTo>
                    <a:pt x="990600" y="0"/>
                  </a:lnTo>
                  <a:lnTo>
                    <a:pt x="0" y="0"/>
                  </a:lnTo>
                  <a:lnTo>
                    <a:pt x="0" y="262128"/>
                  </a:lnTo>
                  <a:close/>
                </a:path>
              </a:pathLst>
            </a:custGeom>
            <a:ln w="12700">
              <a:solidFill>
                <a:srgbClr val="2E528F"/>
              </a:solidFill>
            </a:ln>
          </p:spPr>
          <p:txBody>
            <a:bodyPr wrap="square" lIns="0" tIns="0" rIns="0" bIns="0" rtlCol="0"/>
            <a:lstStyle/>
            <a:p>
              <a:endParaRPr/>
            </a:p>
          </p:txBody>
        </p:sp>
        <p:sp>
          <p:nvSpPr>
            <p:cNvPr id="61" name="object 61"/>
            <p:cNvSpPr/>
            <p:nvPr/>
          </p:nvSpPr>
          <p:spPr>
            <a:xfrm>
              <a:off x="2292095" y="4602479"/>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62" name="object 62"/>
            <p:cNvSpPr/>
            <p:nvPr/>
          </p:nvSpPr>
          <p:spPr>
            <a:xfrm>
              <a:off x="2292095" y="4602479"/>
              <a:ext cx="990600" cy="262255"/>
            </a:xfrm>
            <a:custGeom>
              <a:avLst/>
              <a:gdLst/>
              <a:ahLst/>
              <a:cxnLst/>
              <a:rect l="l" t="t" r="r" b="b"/>
              <a:pathLst>
                <a:path w="990600" h="262254">
                  <a:moveTo>
                    <a:pt x="0" y="262128"/>
                  </a:moveTo>
                  <a:lnTo>
                    <a:pt x="990600" y="262128"/>
                  </a:lnTo>
                  <a:lnTo>
                    <a:pt x="990600" y="0"/>
                  </a:lnTo>
                  <a:lnTo>
                    <a:pt x="0" y="0"/>
                  </a:lnTo>
                  <a:lnTo>
                    <a:pt x="0" y="262128"/>
                  </a:lnTo>
                  <a:close/>
                </a:path>
              </a:pathLst>
            </a:custGeom>
            <a:ln w="12700">
              <a:solidFill>
                <a:srgbClr val="2E528F"/>
              </a:solidFill>
            </a:ln>
          </p:spPr>
          <p:txBody>
            <a:bodyPr wrap="square" lIns="0" tIns="0" rIns="0" bIns="0" rtlCol="0"/>
            <a:lstStyle/>
            <a:p>
              <a:endParaRPr/>
            </a:p>
          </p:txBody>
        </p:sp>
        <p:sp>
          <p:nvSpPr>
            <p:cNvPr id="63" name="object 63"/>
            <p:cNvSpPr/>
            <p:nvPr/>
          </p:nvSpPr>
          <p:spPr>
            <a:xfrm>
              <a:off x="2292095" y="4885944"/>
              <a:ext cx="990600" cy="264160"/>
            </a:xfrm>
            <a:custGeom>
              <a:avLst/>
              <a:gdLst/>
              <a:ahLst/>
              <a:cxnLst/>
              <a:rect l="l" t="t" r="r" b="b"/>
              <a:pathLst>
                <a:path w="990600" h="264160">
                  <a:moveTo>
                    <a:pt x="990600" y="0"/>
                  </a:moveTo>
                  <a:lnTo>
                    <a:pt x="0" y="0"/>
                  </a:lnTo>
                  <a:lnTo>
                    <a:pt x="0" y="263651"/>
                  </a:lnTo>
                  <a:lnTo>
                    <a:pt x="990600" y="263651"/>
                  </a:lnTo>
                  <a:lnTo>
                    <a:pt x="990600" y="0"/>
                  </a:lnTo>
                  <a:close/>
                </a:path>
              </a:pathLst>
            </a:custGeom>
            <a:solidFill>
              <a:srgbClr val="4471C4"/>
            </a:solidFill>
          </p:spPr>
          <p:txBody>
            <a:bodyPr wrap="square" lIns="0" tIns="0" rIns="0" bIns="0" rtlCol="0"/>
            <a:lstStyle/>
            <a:p>
              <a:endParaRPr/>
            </a:p>
          </p:txBody>
        </p:sp>
        <p:sp>
          <p:nvSpPr>
            <p:cNvPr id="64" name="object 64"/>
            <p:cNvSpPr/>
            <p:nvPr/>
          </p:nvSpPr>
          <p:spPr>
            <a:xfrm>
              <a:off x="2292095" y="4885944"/>
              <a:ext cx="990600" cy="264160"/>
            </a:xfrm>
            <a:custGeom>
              <a:avLst/>
              <a:gdLst/>
              <a:ahLst/>
              <a:cxnLst/>
              <a:rect l="l" t="t" r="r" b="b"/>
              <a:pathLst>
                <a:path w="990600" h="264160">
                  <a:moveTo>
                    <a:pt x="0" y="263651"/>
                  </a:moveTo>
                  <a:lnTo>
                    <a:pt x="990600" y="263651"/>
                  </a:lnTo>
                  <a:lnTo>
                    <a:pt x="990600" y="0"/>
                  </a:lnTo>
                  <a:lnTo>
                    <a:pt x="0" y="0"/>
                  </a:lnTo>
                  <a:lnTo>
                    <a:pt x="0" y="263651"/>
                  </a:lnTo>
                  <a:close/>
                </a:path>
              </a:pathLst>
            </a:custGeom>
            <a:ln w="12700">
              <a:solidFill>
                <a:srgbClr val="2E528F"/>
              </a:solidFill>
            </a:ln>
          </p:spPr>
          <p:txBody>
            <a:bodyPr wrap="square" lIns="0" tIns="0" rIns="0" bIns="0" rtlCol="0"/>
            <a:lstStyle/>
            <a:p>
              <a:endParaRPr/>
            </a:p>
          </p:txBody>
        </p:sp>
      </p:grpSp>
      <p:sp>
        <p:nvSpPr>
          <p:cNvPr id="65" name="object 65"/>
          <p:cNvSpPr txBox="1"/>
          <p:nvPr/>
        </p:nvSpPr>
        <p:spPr>
          <a:xfrm>
            <a:off x="2324861" y="4000245"/>
            <a:ext cx="5359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1</a:t>
            </a:r>
            <a:endParaRPr sz="1800">
              <a:latin typeface="Calibri"/>
              <a:cs typeface="Calibri"/>
            </a:endParaRPr>
          </a:p>
        </p:txBody>
      </p:sp>
      <p:sp>
        <p:nvSpPr>
          <p:cNvPr id="66" name="object 66"/>
          <p:cNvSpPr txBox="1"/>
          <p:nvPr/>
        </p:nvSpPr>
        <p:spPr>
          <a:xfrm>
            <a:off x="2324861" y="4277995"/>
            <a:ext cx="5359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2</a:t>
            </a:r>
            <a:endParaRPr sz="1800">
              <a:latin typeface="Calibri"/>
              <a:cs typeface="Calibri"/>
            </a:endParaRPr>
          </a:p>
        </p:txBody>
      </p:sp>
      <p:sp>
        <p:nvSpPr>
          <p:cNvPr id="67" name="object 67"/>
          <p:cNvSpPr txBox="1"/>
          <p:nvPr/>
        </p:nvSpPr>
        <p:spPr>
          <a:xfrm>
            <a:off x="2324861" y="4568190"/>
            <a:ext cx="5359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3</a:t>
            </a:r>
            <a:endParaRPr sz="1800">
              <a:latin typeface="Calibri"/>
              <a:cs typeface="Calibri"/>
            </a:endParaRPr>
          </a:p>
        </p:txBody>
      </p:sp>
      <p:sp>
        <p:nvSpPr>
          <p:cNvPr id="68" name="object 68"/>
          <p:cNvSpPr txBox="1"/>
          <p:nvPr/>
        </p:nvSpPr>
        <p:spPr>
          <a:xfrm>
            <a:off x="5628513" y="3053841"/>
            <a:ext cx="35687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Input</a:t>
            </a:r>
            <a:endParaRPr sz="1200">
              <a:latin typeface="Calibri"/>
              <a:cs typeface="Calibri"/>
            </a:endParaRPr>
          </a:p>
        </p:txBody>
      </p:sp>
      <p:sp>
        <p:nvSpPr>
          <p:cNvPr id="69" name="object 69"/>
          <p:cNvSpPr txBox="1"/>
          <p:nvPr/>
        </p:nvSpPr>
        <p:spPr>
          <a:xfrm>
            <a:off x="5628513" y="3236416"/>
            <a:ext cx="370840" cy="392430"/>
          </a:xfrm>
          <a:prstGeom prst="rect">
            <a:avLst/>
          </a:prstGeom>
        </p:spPr>
        <p:txBody>
          <a:bodyPr vert="horz" wrap="square" lIns="0" tIns="12700" rIns="0" bIns="0" rtlCol="0">
            <a:spAutoFit/>
          </a:bodyPr>
          <a:lstStyle/>
          <a:p>
            <a:pPr marL="12700">
              <a:lnSpc>
                <a:spcPct val="100000"/>
              </a:lnSpc>
              <a:spcBef>
                <a:spcPts val="100"/>
              </a:spcBef>
            </a:pPr>
            <a:r>
              <a:rPr sz="1200" spc="-20" dirty="0">
                <a:latin typeface="Calibri"/>
                <a:cs typeface="Calibri"/>
              </a:rPr>
              <a:t>Read</a:t>
            </a:r>
            <a:endParaRPr sz="1200">
              <a:latin typeface="Calibri"/>
              <a:cs typeface="Calibri"/>
            </a:endParaRPr>
          </a:p>
          <a:p>
            <a:pPr marL="12700">
              <a:lnSpc>
                <a:spcPct val="100000"/>
              </a:lnSpc>
              <a:spcBef>
                <a:spcPts val="5"/>
              </a:spcBef>
            </a:pPr>
            <a:r>
              <a:rPr sz="1200" dirty="0">
                <a:latin typeface="Calibri"/>
                <a:cs typeface="Calibri"/>
              </a:rPr>
              <a:t>Reg</a:t>
            </a:r>
            <a:r>
              <a:rPr sz="1200" spc="-25" dirty="0">
                <a:latin typeface="Calibri"/>
                <a:cs typeface="Calibri"/>
              </a:rPr>
              <a:t> </a:t>
            </a:r>
            <a:r>
              <a:rPr sz="1200" spc="-50" dirty="0">
                <a:latin typeface="Calibri"/>
                <a:cs typeface="Calibri"/>
              </a:rPr>
              <a:t>B</a:t>
            </a:r>
            <a:endParaRPr sz="1200">
              <a:latin typeface="Calibri"/>
              <a:cs typeface="Calibri"/>
            </a:endParaRPr>
          </a:p>
        </p:txBody>
      </p:sp>
      <p:sp>
        <p:nvSpPr>
          <p:cNvPr id="70" name="object 70"/>
          <p:cNvSpPr/>
          <p:nvPr/>
        </p:nvSpPr>
        <p:spPr>
          <a:xfrm>
            <a:off x="2453640" y="5301995"/>
            <a:ext cx="8230870" cy="1169670"/>
          </a:xfrm>
          <a:custGeom>
            <a:avLst/>
            <a:gdLst/>
            <a:ahLst/>
            <a:cxnLst/>
            <a:rect l="l" t="t" r="r" b="b"/>
            <a:pathLst>
              <a:path w="8230870" h="1169670">
                <a:moveTo>
                  <a:pt x="8230489" y="76212"/>
                </a:moveTo>
                <a:lnTo>
                  <a:pt x="8224139" y="63500"/>
                </a:lnTo>
                <a:lnTo>
                  <a:pt x="8192389" y="0"/>
                </a:lnTo>
                <a:lnTo>
                  <a:pt x="8154289" y="76212"/>
                </a:lnTo>
                <a:lnTo>
                  <a:pt x="8186039" y="76212"/>
                </a:lnTo>
                <a:lnTo>
                  <a:pt x="8186039" y="1156665"/>
                </a:lnTo>
                <a:lnTo>
                  <a:pt x="2967482" y="1156665"/>
                </a:lnTo>
                <a:lnTo>
                  <a:pt x="2967482" y="877722"/>
                </a:lnTo>
                <a:lnTo>
                  <a:pt x="7718171" y="877722"/>
                </a:lnTo>
                <a:lnTo>
                  <a:pt x="7718171" y="871372"/>
                </a:lnTo>
                <a:lnTo>
                  <a:pt x="2967482" y="871372"/>
                </a:lnTo>
                <a:lnTo>
                  <a:pt x="7705471" y="871359"/>
                </a:lnTo>
                <a:lnTo>
                  <a:pt x="7718171" y="871372"/>
                </a:lnTo>
                <a:lnTo>
                  <a:pt x="7718171" y="865022"/>
                </a:lnTo>
                <a:lnTo>
                  <a:pt x="7718171" y="614235"/>
                </a:lnTo>
                <a:lnTo>
                  <a:pt x="7902575" y="614235"/>
                </a:lnTo>
                <a:lnTo>
                  <a:pt x="7902575" y="607885"/>
                </a:lnTo>
                <a:lnTo>
                  <a:pt x="7902575" y="601535"/>
                </a:lnTo>
                <a:lnTo>
                  <a:pt x="7902575" y="13716"/>
                </a:lnTo>
                <a:lnTo>
                  <a:pt x="7889875" y="13716"/>
                </a:lnTo>
                <a:lnTo>
                  <a:pt x="7889875" y="601535"/>
                </a:lnTo>
                <a:lnTo>
                  <a:pt x="7718171" y="601535"/>
                </a:lnTo>
                <a:lnTo>
                  <a:pt x="7718171" y="4572"/>
                </a:lnTo>
                <a:lnTo>
                  <a:pt x="7705471" y="4572"/>
                </a:lnTo>
                <a:lnTo>
                  <a:pt x="7705471" y="601535"/>
                </a:lnTo>
                <a:lnTo>
                  <a:pt x="7705471" y="614235"/>
                </a:lnTo>
                <a:lnTo>
                  <a:pt x="7705471" y="865022"/>
                </a:lnTo>
                <a:lnTo>
                  <a:pt x="2967482" y="865022"/>
                </a:lnTo>
                <a:lnTo>
                  <a:pt x="2967482" y="614235"/>
                </a:lnTo>
                <a:lnTo>
                  <a:pt x="7705471" y="614235"/>
                </a:lnTo>
                <a:lnTo>
                  <a:pt x="7705471" y="601535"/>
                </a:lnTo>
                <a:lnTo>
                  <a:pt x="2967482" y="601535"/>
                </a:lnTo>
                <a:lnTo>
                  <a:pt x="2967482" y="33909"/>
                </a:lnTo>
                <a:lnTo>
                  <a:pt x="2954782" y="33909"/>
                </a:lnTo>
                <a:lnTo>
                  <a:pt x="2954782" y="601535"/>
                </a:lnTo>
                <a:lnTo>
                  <a:pt x="228854" y="601535"/>
                </a:lnTo>
                <a:lnTo>
                  <a:pt x="228854" y="103378"/>
                </a:lnTo>
                <a:lnTo>
                  <a:pt x="260604" y="103378"/>
                </a:lnTo>
                <a:lnTo>
                  <a:pt x="254254" y="90678"/>
                </a:lnTo>
                <a:lnTo>
                  <a:pt x="222504" y="27178"/>
                </a:lnTo>
                <a:lnTo>
                  <a:pt x="184404" y="103378"/>
                </a:lnTo>
                <a:lnTo>
                  <a:pt x="216154" y="103378"/>
                </a:lnTo>
                <a:lnTo>
                  <a:pt x="216154" y="614235"/>
                </a:lnTo>
                <a:lnTo>
                  <a:pt x="2954782" y="614235"/>
                </a:lnTo>
                <a:lnTo>
                  <a:pt x="2954782" y="865022"/>
                </a:lnTo>
                <a:lnTo>
                  <a:pt x="2954782" y="871359"/>
                </a:lnTo>
                <a:lnTo>
                  <a:pt x="44450" y="871359"/>
                </a:lnTo>
                <a:lnTo>
                  <a:pt x="2954782" y="871359"/>
                </a:lnTo>
                <a:lnTo>
                  <a:pt x="2954782" y="865022"/>
                </a:lnTo>
                <a:lnTo>
                  <a:pt x="44450" y="865022"/>
                </a:lnTo>
                <a:lnTo>
                  <a:pt x="44450" y="94234"/>
                </a:lnTo>
                <a:lnTo>
                  <a:pt x="76200" y="94234"/>
                </a:lnTo>
                <a:lnTo>
                  <a:pt x="69850" y="81534"/>
                </a:lnTo>
                <a:lnTo>
                  <a:pt x="38100" y="18034"/>
                </a:lnTo>
                <a:lnTo>
                  <a:pt x="0" y="94234"/>
                </a:lnTo>
                <a:lnTo>
                  <a:pt x="31750" y="94234"/>
                </a:lnTo>
                <a:lnTo>
                  <a:pt x="31750" y="877709"/>
                </a:lnTo>
                <a:lnTo>
                  <a:pt x="2954782" y="877722"/>
                </a:lnTo>
                <a:lnTo>
                  <a:pt x="2954782" y="1169352"/>
                </a:lnTo>
                <a:lnTo>
                  <a:pt x="8198739" y="1169352"/>
                </a:lnTo>
                <a:lnTo>
                  <a:pt x="8198739" y="1163002"/>
                </a:lnTo>
                <a:lnTo>
                  <a:pt x="8198739" y="1156665"/>
                </a:lnTo>
                <a:lnTo>
                  <a:pt x="8198739" y="76212"/>
                </a:lnTo>
                <a:lnTo>
                  <a:pt x="8230489" y="76212"/>
                </a:lnTo>
                <a:close/>
              </a:path>
            </a:pathLst>
          </a:custGeom>
          <a:solidFill>
            <a:srgbClr val="4471C4"/>
          </a:solidFill>
        </p:spPr>
        <p:txBody>
          <a:bodyPr wrap="square" lIns="0" tIns="0" rIns="0" bIns="0" rtlCol="0"/>
          <a:lstStyle/>
          <a:p>
            <a:endParaRPr/>
          </a:p>
        </p:txBody>
      </p:sp>
      <p:sp>
        <p:nvSpPr>
          <p:cNvPr id="71" name="object 71"/>
          <p:cNvSpPr txBox="1"/>
          <p:nvPr/>
        </p:nvSpPr>
        <p:spPr>
          <a:xfrm>
            <a:off x="5457825" y="6287820"/>
            <a:ext cx="1380490" cy="208915"/>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Write</a:t>
            </a:r>
            <a:r>
              <a:rPr sz="1200" b="1" spc="-40" dirty="0">
                <a:latin typeface="Calibri"/>
                <a:cs typeface="Calibri"/>
              </a:rPr>
              <a:t> </a:t>
            </a:r>
            <a:r>
              <a:rPr sz="1200" b="1" dirty="0">
                <a:latin typeface="Calibri"/>
                <a:cs typeface="Calibri"/>
              </a:rPr>
              <a:t>Reg</a:t>
            </a:r>
            <a:r>
              <a:rPr sz="1200" b="1" spc="-10" dirty="0">
                <a:latin typeface="Calibri"/>
                <a:cs typeface="Calibri"/>
              </a:rPr>
              <a:t> </a:t>
            </a:r>
            <a:r>
              <a:rPr sz="1200" b="1" dirty="0">
                <a:latin typeface="Calibri"/>
                <a:cs typeface="Calibri"/>
              </a:rPr>
              <a:t>C</a:t>
            </a:r>
            <a:r>
              <a:rPr sz="1200" b="1" spc="-15" dirty="0">
                <a:latin typeface="Calibri"/>
                <a:cs typeface="Calibri"/>
              </a:rPr>
              <a:t> </a:t>
            </a:r>
            <a:r>
              <a:rPr sz="1200" b="1" dirty="0">
                <a:latin typeface="Calibri"/>
                <a:cs typeface="Calibri"/>
              </a:rPr>
              <a:t>Data</a:t>
            </a:r>
            <a:r>
              <a:rPr sz="1200" b="1" spc="-15" dirty="0">
                <a:latin typeface="Calibri"/>
                <a:cs typeface="Calibri"/>
              </a:rPr>
              <a:t> </a:t>
            </a:r>
            <a:r>
              <a:rPr sz="1200" b="1" spc="-25" dirty="0">
                <a:latin typeface="Calibri"/>
                <a:cs typeface="Calibri"/>
              </a:rPr>
              <a:t>ALU</a:t>
            </a:r>
            <a:endParaRPr sz="1200">
              <a:latin typeface="Calibri"/>
              <a:cs typeface="Calibri"/>
            </a:endParaRPr>
          </a:p>
        </p:txBody>
      </p:sp>
      <p:grpSp>
        <p:nvGrpSpPr>
          <p:cNvPr id="72" name="object 72"/>
          <p:cNvGrpSpPr/>
          <p:nvPr/>
        </p:nvGrpSpPr>
        <p:grpSpPr>
          <a:xfrm>
            <a:off x="1023874" y="1089533"/>
            <a:ext cx="4271645" cy="1407160"/>
            <a:chOff x="1023874" y="1089533"/>
            <a:chExt cx="4271645" cy="1407160"/>
          </a:xfrm>
        </p:grpSpPr>
        <p:sp>
          <p:nvSpPr>
            <p:cNvPr id="73" name="object 73"/>
            <p:cNvSpPr/>
            <p:nvPr/>
          </p:nvSpPr>
          <p:spPr>
            <a:xfrm>
              <a:off x="2610485" y="1988819"/>
              <a:ext cx="316230" cy="76200"/>
            </a:xfrm>
            <a:custGeom>
              <a:avLst/>
              <a:gdLst/>
              <a:ahLst/>
              <a:cxnLst/>
              <a:rect l="l" t="t" r="r" b="b"/>
              <a:pathLst>
                <a:path w="316230" h="76200">
                  <a:moveTo>
                    <a:pt x="240156" y="0"/>
                  </a:moveTo>
                  <a:lnTo>
                    <a:pt x="239732" y="31837"/>
                  </a:lnTo>
                  <a:lnTo>
                    <a:pt x="252475" y="32003"/>
                  </a:lnTo>
                  <a:lnTo>
                    <a:pt x="252348" y="44703"/>
                  </a:lnTo>
                  <a:lnTo>
                    <a:pt x="239560" y="44703"/>
                  </a:lnTo>
                  <a:lnTo>
                    <a:pt x="239140" y="76200"/>
                  </a:lnTo>
                  <a:lnTo>
                    <a:pt x="304290" y="44703"/>
                  </a:lnTo>
                  <a:lnTo>
                    <a:pt x="252348" y="44703"/>
                  </a:lnTo>
                  <a:lnTo>
                    <a:pt x="239563" y="44536"/>
                  </a:lnTo>
                  <a:lnTo>
                    <a:pt x="304636" y="44536"/>
                  </a:lnTo>
                  <a:lnTo>
                    <a:pt x="315848" y="39115"/>
                  </a:lnTo>
                  <a:lnTo>
                    <a:pt x="240156" y="0"/>
                  </a:lnTo>
                  <a:close/>
                </a:path>
                <a:path w="316230" h="76200">
                  <a:moveTo>
                    <a:pt x="239732" y="31837"/>
                  </a:moveTo>
                  <a:lnTo>
                    <a:pt x="239563" y="44536"/>
                  </a:lnTo>
                  <a:lnTo>
                    <a:pt x="252348" y="44703"/>
                  </a:lnTo>
                  <a:lnTo>
                    <a:pt x="252475" y="32003"/>
                  </a:lnTo>
                  <a:lnTo>
                    <a:pt x="239732" y="31837"/>
                  </a:lnTo>
                  <a:close/>
                </a:path>
                <a:path w="316230" h="76200">
                  <a:moveTo>
                    <a:pt x="253" y="28701"/>
                  </a:moveTo>
                  <a:lnTo>
                    <a:pt x="0" y="41401"/>
                  </a:lnTo>
                  <a:lnTo>
                    <a:pt x="239563" y="44536"/>
                  </a:lnTo>
                  <a:lnTo>
                    <a:pt x="239732" y="31837"/>
                  </a:lnTo>
                  <a:lnTo>
                    <a:pt x="253" y="28701"/>
                  </a:lnTo>
                  <a:close/>
                </a:path>
              </a:pathLst>
            </a:custGeom>
            <a:solidFill>
              <a:srgbClr val="4471C4"/>
            </a:solidFill>
          </p:spPr>
          <p:txBody>
            <a:bodyPr wrap="square" lIns="0" tIns="0" rIns="0" bIns="0" rtlCol="0"/>
            <a:lstStyle/>
            <a:p>
              <a:endParaRPr/>
            </a:p>
          </p:txBody>
        </p:sp>
        <p:pic>
          <p:nvPicPr>
            <p:cNvPr id="74" name="object 74"/>
            <p:cNvPicPr/>
            <p:nvPr/>
          </p:nvPicPr>
          <p:blipFill>
            <a:blip r:embed="rId7" cstate="print"/>
            <a:stretch>
              <a:fillRect/>
            </a:stretch>
          </p:blipFill>
          <p:spPr>
            <a:xfrm>
              <a:off x="2766059" y="2353055"/>
              <a:ext cx="159638" cy="76200"/>
            </a:xfrm>
            <a:prstGeom prst="rect">
              <a:avLst/>
            </a:prstGeom>
          </p:spPr>
        </p:pic>
        <p:sp>
          <p:nvSpPr>
            <p:cNvPr id="75" name="object 75"/>
            <p:cNvSpPr/>
            <p:nvPr/>
          </p:nvSpPr>
          <p:spPr>
            <a:xfrm>
              <a:off x="2926080" y="1914144"/>
              <a:ext cx="241300" cy="576580"/>
            </a:xfrm>
            <a:custGeom>
              <a:avLst/>
              <a:gdLst/>
              <a:ahLst/>
              <a:cxnLst/>
              <a:rect l="l" t="t" r="r" b="b"/>
              <a:pathLst>
                <a:path w="241300" h="576580">
                  <a:moveTo>
                    <a:pt x="0" y="0"/>
                  </a:moveTo>
                  <a:lnTo>
                    <a:pt x="0" y="576071"/>
                  </a:lnTo>
                  <a:lnTo>
                    <a:pt x="240792" y="460882"/>
                  </a:lnTo>
                  <a:lnTo>
                    <a:pt x="240792" y="115188"/>
                  </a:lnTo>
                  <a:lnTo>
                    <a:pt x="0" y="0"/>
                  </a:lnTo>
                  <a:close/>
                </a:path>
              </a:pathLst>
            </a:custGeom>
            <a:solidFill>
              <a:srgbClr val="4471C4"/>
            </a:solidFill>
          </p:spPr>
          <p:txBody>
            <a:bodyPr wrap="square" lIns="0" tIns="0" rIns="0" bIns="0" rtlCol="0"/>
            <a:lstStyle/>
            <a:p>
              <a:endParaRPr/>
            </a:p>
          </p:txBody>
        </p:sp>
        <p:sp>
          <p:nvSpPr>
            <p:cNvPr id="76" name="object 76"/>
            <p:cNvSpPr/>
            <p:nvPr/>
          </p:nvSpPr>
          <p:spPr>
            <a:xfrm>
              <a:off x="2926080" y="1914144"/>
              <a:ext cx="241300" cy="576580"/>
            </a:xfrm>
            <a:custGeom>
              <a:avLst/>
              <a:gdLst/>
              <a:ahLst/>
              <a:cxnLst/>
              <a:rect l="l" t="t" r="r" b="b"/>
              <a:pathLst>
                <a:path w="241300" h="576580">
                  <a:moveTo>
                    <a:pt x="0" y="576071"/>
                  </a:moveTo>
                  <a:lnTo>
                    <a:pt x="0" y="0"/>
                  </a:lnTo>
                  <a:lnTo>
                    <a:pt x="240792" y="115188"/>
                  </a:lnTo>
                  <a:lnTo>
                    <a:pt x="240792" y="460882"/>
                  </a:lnTo>
                  <a:lnTo>
                    <a:pt x="0" y="576071"/>
                  </a:lnTo>
                  <a:close/>
                </a:path>
              </a:pathLst>
            </a:custGeom>
            <a:ln w="12700">
              <a:solidFill>
                <a:srgbClr val="2E528F"/>
              </a:solidFill>
            </a:ln>
          </p:spPr>
          <p:txBody>
            <a:bodyPr wrap="square" lIns="0" tIns="0" rIns="0" bIns="0" rtlCol="0"/>
            <a:lstStyle/>
            <a:p>
              <a:endParaRPr/>
            </a:p>
          </p:txBody>
        </p:sp>
        <p:pic>
          <p:nvPicPr>
            <p:cNvPr id="77" name="object 77"/>
            <p:cNvPicPr/>
            <p:nvPr/>
          </p:nvPicPr>
          <p:blipFill>
            <a:blip r:embed="rId8" cstate="print"/>
            <a:stretch>
              <a:fillRect/>
            </a:stretch>
          </p:blipFill>
          <p:spPr>
            <a:xfrm>
              <a:off x="2919730" y="2127250"/>
              <a:ext cx="96519" cy="154432"/>
            </a:xfrm>
            <a:prstGeom prst="rect">
              <a:avLst/>
            </a:prstGeom>
          </p:spPr>
        </p:pic>
        <p:sp>
          <p:nvSpPr>
            <p:cNvPr id="78" name="object 78"/>
            <p:cNvSpPr/>
            <p:nvPr/>
          </p:nvSpPr>
          <p:spPr>
            <a:xfrm>
              <a:off x="1023874" y="1089533"/>
              <a:ext cx="4271645" cy="657860"/>
            </a:xfrm>
            <a:custGeom>
              <a:avLst/>
              <a:gdLst/>
              <a:ahLst/>
              <a:cxnLst/>
              <a:rect l="l" t="t" r="r" b="b"/>
              <a:pathLst>
                <a:path w="4271645" h="657860">
                  <a:moveTo>
                    <a:pt x="4195318" y="579374"/>
                  </a:moveTo>
                  <a:lnTo>
                    <a:pt x="4228338" y="657859"/>
                  </a:lnTo>
                  <a:lnTo>
                    <a:pt x="4265506" y="594487"/>
                  </a:lnTo>
                  <a:lnTo>
                    <a:pt x="4226179" y="594487"/>
                  </a:lnTo>
                  <a:lnTo>
                    <a:pt x="4226195" y="581435"/>
                  </a:lnTo>
                  <a:lnTo>
                    <a:pt x="4195318" y="579374"/>
                  </a:lnTo>
                  <a:close/>
                </a:path>
                <a:path w="4271645" h="657860">
                  <a:moveTo>
                    <a:pt x="4239768" y="0"/>
                  </a:moveTo>
                  <a:lnTo>
                    <a:pt x="0" y="0"/>
                  </a:lnTo>
                  <a:lnTo>
                    <a:pt x="0" y="637158"/>
                  </a:lnTo>
                  <a:lnTo>
                    <a:pt x="12700" y="637158"/>
                  </a:lnTo>
                  <a:lnTo>
                    <a:pt x="12700" y="12700"/>
                  </a:lnTo>
                  <a:lnTo>
                    <a:pt x="6350" y="12700"/>
                  </a:lnTo>
                  <a:lnTo>
                    <a:pt x="12700" y="6350"/>
                  </a:lnTo>
                  <a:lnTo>
                    <a:pt x="4239758" y="6350"/>
                  </a:lnTo>
                  <a:lnTo>
                    <a:pt x="4239768" y="0"/>
                  </a:lnTo>
                  <a:close/>
                </a:path>
                <a:path w="4271645" h="657860">
                  <a:moveTo>
                    <a:pt x="4226195" y="581435"/>
                  </a:moveTo>
                  <a:lnTo>
                    <a:pt x="4226179" y="594487"/>
                  </a:lnTo>
                  <a:lnTo>
                    <a:pt x="4238879" y="594487"/>
                  </a:lnTo>
                  <a:lnTo>
                    <a:pt x="4238897" y="582284"/>
                  </a:lnTo>
                  <a:lnTo>
                    <a:pt x="4226195" y="581435"/>
                  </a:lnTo>
                  <a:close/>
                </a:path>
                <a:path w="4271645" h="657860">
                  <a:moveTo>
                    <a:pt x="4238897" y="582284"/>
                  </a:moveTo>
                  <a:lnTo>
                    <a:pt x="4238879" y="594487"/>
                  </a:lnTo>
                  <a:lnTo>
                    <a:pt x="4265506" y="594487"/>
                  </a:lnTo>
                  <a:lnTo>
                    <a:pt x="4271391" y="584453"/>
                  </a:lnTo>
                  <a:lnTo>
                    <a:pt x="4238897" y="582284"/>
                  </a:lnTo>
                  <a:close/>
                </a:path>
                <a:path w="4271645" h="657860">
                  <a:moveTo>
                    <a:pt x="4239758" y="6350"/>
                  </a:moveTo>
                  <a:lnTo>
                    <a:pt x="4226941" y="6350"/>
                  </a:lnTo>
                  <a:lnTo>
                    <a:pt x="4233291" y="12700"/>
                  </a:lnTo>
                  <a:lnTo>
                    <a:pt x="4226932" y="12700"/>
                  </a:lnTo>
                  <a:lnTo>
                    <a:pt x="4226195" y="581435"/>
                  </a:lnTo>
                  <a:lnTo>
                    <a:pt x="4238897" y="582284"/>
                  </a:lnTo>
                  <a:lnTo>
                    <a:pt x="4239749" y="12700"/>
                  </a:lnTo>
                  <a:lnTo>
                    <a:pt x="4233291" y="12700"/>
                  </a:lnTo>
                  <a:lnTo>
                    <a:pt x="4226941" y="6350"/>
                  </a:lnTo>
                  <a:lnTo>
                    <a:pt x="4239758" y="6350"/>
                  </a:lnTo>
                  <a:close/>
                </a:path>
                <a:path w="4271645" h="657860">
                  <a:moveTo>
                    <a:pt x="12700" y="6350"/>
                  </a:moveTo>
                  <a:lnTo>
                    <a:pt x="6350" y="12700"/>
                  </a:lnTo>
                  <a:lnTo>
                    <a:pt x="12700" y="12700"/>
                  </a:lnTo>
                  <a:lnTo>
                    <a:pt x="12700" y="6350"/>
                  </a:lnTo>
                  <a:close/>
                </a:path>
                <a:path w="4271645" h="657860">
                  <a:moveTo>
                    <a:pt x="4226941" y="6350"/>
                  </a:moveTo>
                  <a:lnTo>
                    <a:pt x="12700" y="6350"/>
                  </a:lnTo>
                  <a:lnTo>
                    <a:pt x="12700" y="12700"/>
                  </a:lnTo>
                  <a:lnTo>
                    <a:pt x="4226932" y="12700"/>
                  </a:lnTo>
                  <a:lnTo>
                    <a:pt x="4226941" y="6350"/>
                  </a:lnTo>
                  <a:close/>
                </a:path>
              </a:pathLst>
            </a:custGeom>
            <a:solidFill>
              <a:srgbClr val="4471C4"/>
            </a:solidFill>
          </p:spPr>
          <p:txBody>
            <a:bodyPr wrap="square" lIns="0" tIns="0" rIns="0" bIns="0" rtlCol="0"/>
            <a:lstStyle/>
            <a:p>
              <a:endParaRPr/>
            </a:p>
          </p:txBody>
        </p:sp>
      </p:grpSp>
      <p:sp>
        <p:nvSpPr>
          <p:cNvPr id="79" name="object 79"/>
          <p:cNvSpPr txBox="1"/>
          <p:nvPr/>
        </p:nvSpPr>
        <p:spPr>
          <a:xfrm>
            <a:off x="1040993" y="1016507"/>
            <a:ext cx="1067435" cy="464184"/>
          </a:xfrm>
          <a:prstGeom prst="rect">
            <a:avLst/>
          </a:prstGeom>
        </p:spPr>
        <p:txBody>
          <a:bodyPr vert="horz" wrap="square" lIns="0" tIns="12700" rIns="0" bIns="0" rtlCol="0">
            <a:spAutoFit/>
          </a:bodyPr>
          <a:lstStyle/>
          <a:p>
            <a:pPr marL="12700" marR="5080" indent="1905">
              <a:lnSpc>
                <a:spcPct val="119900"/>
              </a:lnSpc>
              <a:spcBef>
                <a:spcPts val="100"/>
              </a:spcBef>
            </a:pPr>
            <a:r>
              <a:rPr sz="1200" b="1" dirty="0">
                <a:latin typeface="Calibri"/>
                <a:cs typeface="Calibri"/>
              </a:rPr>
              <a:t>Instruction</a:t>
            </a:r>
            <a:r>
              <a:rPr sz="1200" b="1" spc="-35" dirty="0">
                <a:latin typeface="Calibri"/>
                <a:cs typeface="Calibri"/>
              </a:rPr>
              <a:t> </a:t>
            </a:r>
            <a:r>
              <a:rPr sz="1200" b="1" spc="-20" dirty="0">
                <a:latin typeface="Calibri"/>
                <a:cs typeface="Calibri"/>
              </a:rPr>
              <a:t>PC+4 </a:t>
            </a:r>
            <a:r>
              <a:rPr sz="1200" b="1" dirty="0">
                <a:latin typeface="Calibri"/>
                <a:cs typeface="Calibri"/>
              </a:rPr>
              <a:t>Branch</a:t>
            </a:r>
            <a:r>
              <a:rPr sz="1200" b="1" spc="-25" dirty="0">
                <a:latin typeface="Calibri"/>
                <a:cs typeface="Calibri"/>
              </a:rPr>
              <a:t> </a:t>
            </a:r>
            <a:r>
              <a:rPr sz="1200" b="1" spc="-10" dirty="0">
                <a:latin typeface="Calibri"/>
                <a:cs typeface="Calibri"/>
              </a:rPr>
              <a:t>Target</a:t>
            </a:r>
            <a:endParaRPr sz="1200">
              <a:latin typeface="Calibri"/>
              <a:cs typeface="Calibri"/>
            </a:endParaRPr>
          </a:p>
        </p:txBody>
      </p:sp>
      <p:sp>
        <p:nvSpPr>
          <p:cNvPr id="80" name="object 80"/>
          <p:cNvSpPr txBox="1"/>
          <p:nvPr/>
        </p:nvSpPr>
        <p:spPr>
          <a:xfrm>
            <a:off x="934008" y="2279142"/>
            <a:ext cx="394970" cy="330200"/>
          </a:xfrm>
          <a:prstGeom prst="rect">
            <a:avLst/>
          </a:prstGeom>
        </p:spPr>
        <p:txBody>
          <a:bodyPr vert="horz" wrap="square" lIns="0" tIns="12065" rIns="0" bIns="0" rtlCol="0">
            <a:spAutoFit/>
          </a:bodyPr>
          <a:lstStyle/>
          <a:p>
            <a:pPr marL="12700" marR="5080">
              <a:lnSpc>
                <a:spcPct val="100000"/>
              </a:lnSpc>
              <a:spcBef>
                <a:spcPts val="95"/>
              </a:spcBef>
            </a:pPr>
            <a:r>
              <a:rPr sz="1000" b="1" spc="-10" dirty="0">
                <a:latin typeface="Calibri"/>
                <a:cs typeface="Calibri"/>
              </a:rPr>
              <a:t>Branch Target</a:t>
            </a:r>
            <a:endParaRPr sz="1000">
              <a:latin typeface="Calibri"/>
              <a:cs typeface="Calibri"/>
            </a:endParaRPr>
          </a:p>
        </p:txBody>
      </p:sp>
      <p:sp>
        <p:nvSpPr>
          <p:cNvPr id="81" name="object 81"/>
          <p:cNvSpPr txBox="1"/>
          <p:nvPr/>
        </p:nvSpPr>
        <p:spPr>
          <a:xfrm>
            <a:off x="2267966" y="1796669"/>
            <a:ext cx="859155" cy="768985"/>
          </a:xfrm>
          <a:prstGeom prst="rect">
            <a:avLst/>
          </a:prstGeom>
        </p:spPr>
        <p:txBody>
          <a:bodyPr vert="horz" wrap="square" lIns="0" tIns="0" rIns="0" bIns="0" rtlCol="0">
            <a:spAutoFit/>
          </a:bodyPr>
          <a:lstStyle/>
          <a:p>
            <a:pPr>
              <a:lnSpc>
                <a:spcPts val="944"/>
              </a:lnSpc>
            </a:pPr>
            <a:r>
              <a:rPr sz="1000" b="1" spc="-10" dirty="0">
                <a:latin typeface="Calibri"/>
                <a:cs typeface="Calibri"/>
              </a:rPr>
              <a:t>Branch</a:t>
            </a:r>
            <a:endParaRPr sz="1000">
              <a:latin typeface="Calibri"/>
              <a:cs typeface="Calibri"/>
            </a:endParaRPr>
          </a:p>
          <a:p>
            <a:pPr marR="513080">
              <a:lnSpc>
                <a:spcPct val="100000"/>
              </a:lnSpc>
            </a:pPr>
            <a:r>
              <a:rPr sz="1000" b="1" spc="-10" dirty="0">
                <a:latin typeface="Calibri"/>
                <a:cs typeface="Calibri"/>
              </a:rPr>
              <a:t>Target Offset</a:t>
            </a:r>
            <a:endParaRPr sz="1000">
              <a:latin typeface="Calibri"/>
              <a:cs typeface="Calibri"/>
            </a:endParaRPr>
          </a:p>
          <a:p>
            <a:pPr marL="1905">
              <a:lnSpc>
                <a:spcPts val="1420"/>
              </a:lnSpc>
              <a:spcBef>
                <a:spcPts val="55"/>
              </a:spcBef>
              <a:tabLst>
                <a:tab pos="782320" algn="l"/>
              </a:tabLst>
            </a:pPr>
            <a:r>
              <a:rPr sz="1000" b="1" spc="-10" dirty="0">
                <a:latin typeface="Calibri"/>
                <a:cs typeface="Calibri"/>
              </a:rPr>
              <a:t>Instruction</a:t>
            </a:r>
            <a:r>
              <a:rPr sz="1000" b="1" dirty="0">
                <a:latin typeface="Calibri"/>
                <a:cs typeface="Calibri"/>
              </a:rPr>
              <a:t>	</a:t>
            </a:r>
            <a:r>
              <a:rPr sz="1800" spc="-75" baseline="27777" dirty="0">
                <a:solidFill>
                  <a:srgbClr val="FFFFFF"/>
                </a:solidFill>
                <a:latin typeface="Calibri"/>
                <a:cs typeface="Calibri"/>
              </a:rPr>
              <a:t>+</a:t>
            </a:r>
            <a:endParaRPr sz="1800" baseline="27777">
              <a:latin typeface="Calibri"/>
              <a:cs typeface="Calibri"/>
            </a:endParaRPr>
          </a:p>
          <a:p>
            <a:pPr marL="1905">
              <a:lnSpc>
                <a:spcPts val="1180"/>
              </a:lnSpc>
            </a:pPr>
            <a:r>
              <a:rPr sz="1000" b="1" dirty="0">
                <a:latin typeface="Calibri"/>
                <a:cs typeface="Calibri"/>
              </a:rPr>
              <a:t>PC</a:t>
            </a:r>
            <a:r>
              <a:rPr sz="1000" b="1" spc="-15" dirty="0">
                <a:latin typeface="Calibri"/>
                <a:cs typeface="Calibri"/>
              </a:rPr>
              <a:t> </a:t>
            </a:r>
            <a:r>
              <a:rPr sz="1000" b="1" dirty="0">
                <a:latin typeface="Calibri"/>
                <a:cs typeface="Calibri"/>
              </a:rPr>
              <a:t>+</a:t>
            </a:r>
            <a:r>
              <a:rPr sz="1000" b="1" spc="-5" dirty="0">
                <a:latin typeface="Calibri"/>
                <a:cs typeface="Calibri"/>
              </a:rPr>
              <a:t> </a:t>
            </a:r>
            <a:r>
              <a:rPr sz="1000" b="1" spc="-50" dirty="0">
                <a:latin typeface="Calibri"/>
                <a:cs typeface="Calibri"/>
              </a:rPr>
              <a:t>4</a:t>
            </a:r>
            <a:endParaRPr sz="1000">
              <a:latin typeface="Calibri"/>
              <a:cs typeface="Calibri"/>
            </a:endParaRPr>
          </a:p>
        </p:txBody>
      </p:sp>
      <p:pic>
        <p:nvPicPr>
          <p:cNvPr id="82" name="object 82"/>
          <p:cNvPicPr/>
          <p:nvPr/>
        </p:nvPicPr>
        <p:blipFill>
          <a:blip r:embed="rId9" cstate="print"/>
          <a:stretch>
            <a:fillRect/>
          </a:stretch>
        </p:blipFill>
        <p:spPr>
          <a:xfrm>
            <a:off x="3163823" y="2157983"/>
            <a:ext cx="159638" cy="76200"/>
          </a:xfrm>
          <a:prstGeom prst="rect">
            <a:avLst/>
          </a:prstGeom>
        </p:spPr>
      </p:pic>
      <p:sp>
        <p:nvSpPr>
          <p:cNvPr id="83" name="object 83"/>
          <p:cNvSpPr txBox="1"/>
          <p:nvPr/>
        </p:nvSpPr>
        <p:spPr>
          <a:xfrm>
            <a:off x="3179445" y="2247900"/>
            <a:ext cx="127000" cy="369570"/>
          </a:xfrm>
          <a:prstGeom prst="rect">
            <a:avLst/>
          </a:prstGeom>
        </p:spPr>
        <p:txBody>
          <a:bodyPr vert="vert" wrap="square" lIns="0" tIns="0" rIns="0" bIns="0" rtlCol="0">
            <a:spAutoFit/>
          </a:bodyPr>
          <a:lstStyle/>
          <a:p>
            <a:pPr>
              <a:lnSpc>
                <a:spcPts val="944"/>
              </a:lnSpc>
            </a:pPr>
            <a:r>
              <a:rPr sz="1000" b="1" spc="-10" dirty="0">
                <a:latin typeface="Calibri"/>
                <a:cs typeface="Calibri"/>
              </a:rPr>
              <a:t>Branch</a:t>
            </a:r>
            <a:endParaRPr sz="1000">
              <a:latin typeface="Calibri"/>
              <a:cs typeface="Calibri"/>
            </a:endParaRPr>
          </a:p>
        </p:txBody>
      </p:sp>
      <p:sp>
        <p:nvSpPr>
          <p:cNvPr id="84" name="object 84"/>
          <p:cNvSpPr txBox="1"/>
          <p:nvPr/>
        </p:nvSpPr>
        <p:spPr>
          <a:xfrm>
            <a:off x="3166744" y="2629226"/>
            <a:ext cx="152400" cy="363220"/>
          </a:xfrm>
          <a:prstGeom prst="rect">
            <a:avLst/>
          </a:prstGeom>
        </p:spPr>
        <p:txBody>
          <a:bodyPr vert="vert" wrap="square" lIns="0" tIns="0" rIns="0" bIns="0" rtlCol="0">
            <a:spAutoFit/>
          </a:bodyPr>
          <a:lstStyle/>
          <a:p>
            <a:pPr marL="12700">
              <a:lnSpc>
                <a:spcPts val="1045"/>
              </a:lnSpc>
            </a:pPr>
            <a:r>
              <a:rPr sz="1000" b="1" spc="-10" dirty="0">
                <a:latin typeface="Calibri"/>
                <a:cs typeface="Calibri"/>
              </a:rPr>
              <a:t>Target</a:t>
            </a:r>
            <a:endParaRPr sz="1000">
              <a:latin typeface="Calibri"/>
              <a:cs typeface="Calibri"/>
            </a:endParaRPr>
          </a:p>
        </p:txBody>
      </p:sp>
      <p:sp>
        <p:nvSpPr>
          <p:cNvPr id="85" name="object 85"/>
          <p:cNvSpPr/>
          <p:nvPr/>
        </p:nvSpPr>
        <p:spPr>
          <a:xfrm>
            <a:off x="2800858" y="1478025"/>
            <a:ext cx="7718425" cy="4214495"/>
          </a:xfrm>
          <a:custGeom>
            <a:avLst/>
            <a:gdLst/>
            <a:ahLst/>
            <a:cxnLst/>
            <a:rect l="l" t="t" r="r" b="b"/>
            <a:pathLst>
              <a:path w="7718425" h="4214495">
                <a:moveTo>
                  <a:pt x="4888611" y="1054608"/>
                </a:moveTo>
                <a:lnTo>
                  <a:pt x="4856848" y="1054938"/>
                </a:lnTo>
                <a:lnTo>
                  <a:pt x="4851400" y="560959"/>
                </a:lnTo>
                <a:lnTo>
                  <a:pt x="4838700" y="561213"/>
                </a:lnTo>
                <a:lnTo>
                  <a:pt x="4844135" y="1055065"/>
                </a:lnTo>
                <a:lnTo>
                  <a:pt x="4812411" y="1055370"/>
                </a:lnTo>
                <a:lnTo>
                  <a:pt x="4851400" y="1131189"/>
                </a:lnTo>
                <a:lnTo>
                  <a:pt x="4882185" y="1067816"/>
                </a:lnTo>
                <a:lnTo>
                  <a:pt x="4888611" y="1054608"/>
                </a:lnTo>
                <a:close/>
              </a:path>
              <a:path w="7718425" h="4214495">
                <a:moveTo>
                  <a:pt x="5218176" y="3919728"/>
                </a:moveTo>
                <a:lnTo>
                  <a:pt x="5211826" y="3907028"/>
                </a:lnTo>
                <a:lnTo>
                  <a:pt x="5180076" y="3843528"/>
                </a:lnTo>
                <a:lnTo>
                  <a:pt x="5141976" y="3919728"/>
                </a:lnTo>
                <a:lnTo>
                  <a:pt x="5173726" y="3919728"/>
                </a:lnTo>
                <a:lnTo>
                  <a:pt x="5173726" y="4201528"/>
                </a:lnTo>
                <a:lnTo>
                  <a:pt x="12700" y="4201528"/>
                </a:lnTo>
                <a:lnTo>
                  <a:pt x="12700" y="3837686"/>
                </a:lnTo>
                <a:lnTo>
                  <a:pt x="0" y="3837686"/>
                </a:lnTo>
                <a:lnTo>
                  <a:pt x="0" y="4214228"/>
                </a:lnTo>
                <a:lnTo>
                  <a:pt x="5186426" y="4214228"/>
                </a:lnTo>
                <a:lnTo>
                  <a:pt x="5186426" y="4207878"/>
                </a:lnTo>
                <a:lnTo>
                  <a:pt x="5186426" y="4201528"/>
                </a:lnTo>
                <a:lnTo>
                  <a:pt x="5186426" y="3919728"/>
                </a:lnTo>
                <a:lnTo>
                  <a:pt x="5218176" y="3919728"/>
                </a:lnTo>
                <a:close/>
              </a:path>
              <a:path w="7718425" h="4214495">
                <a:moveTo>
                  <a:pt x="6056376" y="1402334"/>
                </a:moveTo>
                <a:lnTo>
                  <a:pt x="6043676" y="1395984"/>
                </a:lnTo>
                <a:lnTo>
                  <a:pt x="5980176" y="1364234"/>
                </a:lnTo>
                <a:lnTo>
                  <a:pt x="5980176" y="1395984"/>
                </a:lnTo>
                <a:lnTo>
                  <a:pt x="5689346" y="1395984"/>
                </a:lnTo>
                <a:lnTo>
                  <a:pt x="5689346" y="1408684"/>
                </a:lnTo>
                <a:lnTo>
                  <a:pt x="5980176" y="1408684"/>
                </a:lnTo>
                <a:lnTo>
                  <a:pt x="5980176" y="1440434"/>
                </a:lnTo>
                <a:lnTo>
                  <a:pt x="6043676" y="1408684"/>
                </a:lnTo>
                <a:lnTo>
                  <a:pt x="6056376" y="1402334"/>
                </a:lnTo>
                <a:close/>
              </a:path>
              <a:path w="7718425" h="4214495">
                <a:moveTo>
                  <a:pt x="7718425" y="158750"/>
                </a:moveTo>
                <a:lnTo>
                  <a:pt x="7686675" y="158750"/>
                </a:lnTo>
                <a:lnTo>
                  <a:pt x="7686675" y="12700"/>
                </a:lnTo>
                <a:lnTo>
                  <a:pt x="7686675" y="6350"/>
                </a:lnTo>
                <a:lnTo>
                  <a:pt x="7686675" y="0"/>
                </a:lnTo>
                <a:lnTo>
                  <a:pt x="5173980" y="0"/>
                </a:lnTo>
                <a:lnTo>
                  <a:pt x="5173980" y="240284"/>
                </a:lnTo>
                <a:lnTo>
                  <a:pt x="5186680" y="240284"/>
                </a:lnTo>
                <a:lnTo>
                  <a:pt x="5186680" y="12700"/>
                </a:lnTo>
                <a:lnTo>
                  <a:pt x="7673975" y="12700"/>
                </a:lnTo>
                <a:lnTo>
                  <a:pt x="7673975" y="158750"/>
                </a:lnTo>
                <a:lnTo>
                  <a:pt x="7642225" y="158750"/>
                </a:lnTo>
                <a:lnTo>
                  <a:pt x="7680325" y="234950"/>
                </a:lnTo>
                <a:lnTo>
                  <a:pt x="7712075" y="171450"/>
                </a:lnTo>
                <a:lnTo>
                  <a:pt x="7718425" y="158750"/>
                </a:lnTo>
                <a:close/>
              </a:path>
            </a:pathLst>
          </a:custGeom>
          <a:solidFill>
            <a:srgbClr val="4471C4"/>
          </a:solidFill>
        </p:spPr>
        <p:txBody>
          <a:bodyPr wrap="square" lIns="0" tIns="0" rIns="0" bIns="0" rtlCol="0"/>
          <a:lstStyle/>
          <a:p>
            <a:endParaRPr/>
          </a:p>
        </p:txBody>
      </p:sp>
      <p:sp>
        <p:nvSpPr>
          <p:cNvPr id="86" name="object 86"/>
          <p:cNvSpPr txBox="1"/>
          <p:nvPr/>
        </p:nvSpPr>
        <p:spPr>
          <a:xfrm>
            <a:off x="7231126" y="1963673"/>
            <a:ext cx="337185"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Addr</a:t>
            </a:r>
            <a:endParaRPr sz="1200">
              <a:latin typeface="Calibri"/>
              <a:cs typeface="Calibri"/>
            </a:endParaRPr>
          </a:p>
        </p:txBody>
      </p:sp>
      <p:sp>
        <p:nvSpPr>
          <p:cNvPr id="87" name="object 87"/>
          <p:cNvSpPr txBox="1"/>
          <p:nvPr/>
        </p:nvSpPr>
        <p:spPr>
          <a:xfrm>
            <a:off x="8469248" y="2849956"/>
            <a:ext cx="437515" cy="391795"/>
          </a:xfrm>
          <a:prstGeom prst="rect">
            <a:avLst/>
          </a:prstGeom>
        </p:spPr>
        <p:txBody>
          <a:bodyPr vert="horz" wrap="square" lIns="0" tIns="12700" rIns="0" bIns="0" rtlCol="0">
            <a:spAutoFit/>
          </a:bodyPr>
          <a:lstStyle/>
          <a:p>
            <a:pPr marL="12700" marR="5080">
              <a:lnSpc>
                <a:spcPct val="100000"/>
              </a:lnSpc>
              <a:spcBef>
                <a:spcPts val="100"/>
              </a:spcBef>
            </a:pPr>
            <a:r>
              <a:rPr sz="1200" b="1" spc="-700" dirty="0">
                <a:latin typeface="Calibri"/>
                <a:cs typeface="Calibri"/>
              </a:rPr>
              <a:t>R</a:t>
            </a:r>
            <a:r>
              <a:rPr sz="1200" b="1" spc="-35" dirty="0">
                <a:latin typeface="Calibri"/>
                <a:cs typeface="Calibri"/>
              </a:rPr>
              <a:t>R</a:t>
            </a:r>
            <a:r>
              <a:rPr sz="1200" b="1" spc="-625" dirty="0">
                <a:latin typeface="Calibri"/>
                <a:cs typeface="Calibri"/>
              </a:rPr>
              <a:t>e</a:t>
            </a:r>
            <a:r>
              <a:rPr sz="1200" b="1" spc="-30" dirty="0">
                <a:latin typeface="Calibri"/>
                <a:cs typeface="Calibri"/>
              </a:rPr>
              <a:t>e</a:t>
            </a:r>
            <a:r>
              <a:rPr sz="1200" b="1" spc="-615" dirty="0">
                <a:latin typeface="Calibri"/>
                <a:cs typeface="Calibri"/>
              </a:rPr>
              <a:t>a</a:t>
            </a:r>
            <a:r>
              <a:rPr sz="1200" b="1" spc="-30" dirty="0">
                <a:latin typeface="Calibri"/>
                <a:cs typeface="Calibri"/>
              </a:rPr>
              <a:t>a</a:t>
            </a:r>
            <a:r>
              <a:rPr sz="1200" b="1" spc="-665" dirty="0">
                <a:latin typeface="Calibri"/>
                <a:cs typeface="Calibri"/>
              </a:rPr>
              <a:t>d</a:t>
            </a:r>
            <a:r>
              <a:rPr sz="1200" b="1" spc="-20" dirty="0">
                <a:latin typeface="Calibri"/>
                <a:cs typeface="Calibri"/>
              </a:rPr>
              <a:t>d</a:t>
            </a:r>
            <a:r>
              <a:rPr sz="1200" b="1" spc="500" dirty="0">
                <a:latin typeface="Calibri"/>
                <a:cs typeface="Calibri"/>
              </a:rPr>
              <a:t> </a:t>
            </a:r>
            <a:r>
              <a:rPr sz="1200" b="1" spc="-760" dirty="0">
                <a:latin typeface="Calibri"/>
                <a:cs typeface="Calibri"/>
              </a:rPr>
              <a:t>D</a:t>
            </a:r>
            <a:r>
              <a:rPr sz="1200" b="1" spc="-5" dirty="0">
                <a:latin typeface="Calibri"/>
                <a:cs typeface="Calibri"/>
              </a:rPr>
              <a:t>D</a:t>
            </a:r>
            <a:r>
              <a:rPr sz="1200" b="1" spc="-595" dirty="0">
                <a:latin typeface="Calibri"/>
                <a:cs typeface="Calibri"/>
              </a:rPr>
              <a:t>a</a:t>
            </a:r>
            <a:r>
              <a:rPr sz="1200" b="1" spc="-20" dirty="0">
                <a:latin typeface="Calibri"/>
                <a:cs typeface="Calibri"/>
              </a:rPr>
              <a:t>a</a:t>
            </a:r>
            <a:r>
              <a:rPr sz="1200" b="1" spc="-420" dirty="0">
                <a:latin typeface="Calibri"/>
                <a:cs typeface="Calibri"/>
              </a:rPr>
              <a:t>t</a:t>
            </a:r>
            <a:r>
              <a:rPr sz="1200" b="1" spc="-10" dirty="0">
                <a:latin typeface="Calibri"/>
                <a:cs typeface="Calibri"/>
              </a:rPr>
              <a:t>t</a:t>
            </a:r>
            <a:r>
              <a:rPr sz="1200" b="1" spc="-595" dirty="0">
                <a:latin typeface="Calibri"/>
                <a:cs typeface="Calibri"/>
              </a:rPr>
              <a:t>a</a:t>
            </a:r>
            <a:r>
              <a:rPr sz="1200" b="1" dirty="0">
                <a:latin typeface="Calibri"/>
                <a:cs typeface="Calibri"/>
              </a:rPr>
              <a:t>a</a:t>
            </a:r>
            <a:r>
              <a:rPr sz="1200" b="1" spc="-5" dirty="0">
                <a:latin typeface="Calibri"/>
                <a:cs typeface="Calibri"/>
              </a:rPr>
              <a:t> </a:t>
            </a:r>
            <a:r>
              <a:rPr sz="1200" b="1" spc="-690" dirty="0">
                <a:latin typeface="Calibri"/>
                <a:cs typeface="Calibri"/>
              </a:rPr>
              <a:t>C</a:t>
            </a:r>
            <a:r>
              <a:rPr sz="1200" b="1" spc="-55" dirty="0">
                <a:latin typeface="Calibri"/>
                <a:cs typeface="Calibri"/>
              </a:rPr>
              <a:t>C</a:t>
            </a:r>
            <a:endParaRPr sz="1200">
              <a:latin typeface="Calibri"/>
              <a:cs typeface="Calibri"/>
            </a:endParaRPr>
          </a:p>
        </p:txBody>
      </p:sp>
      <p:sp>
        <p:nvSpPr>
          <p:cNvPr id="88" name="object 88"/>
          <p:cNvSpPr txBox="1"/>
          <p:nvPr/>
        </p:nvSpPr>
        <p:spPr>
          <a:xfrm>
            <a:off x="9933431" y="2578607"/>
            <a:ext cx="1120140" cy="725805"/>
          </a:xfrm>
          <a:prstGeom prst="rect">
            <a:avLst/>
          </a:prstGeom>
          <a:solidFill>
            <a:srgbClr val="4471C4"/>
          </a:solidFill>
          <a:ln w="12700">
            <a:solidFill>
              <a:srgbClr val="2E528F"/>
            </a:solidFill>
          </a:ln>
        </p:spPr>
        <p:txBody>
          <a:bodyPr vert="horz" wrap="square" lIns="0" tIns="55244" rIns="0" bIns="0" rtlCol="0">
            <a:spAutoFit/>
          </a:bodyPr>
          <a:lstStyle/>
          <a:p>
            <a:pPr marL="92075">
              <a:lnSpc>
                <a:spcPct val="100000"/>
              </a:lnSpc>
              <a:spcBef>
                <a:spcPts val="434"/>
              </a:spcBef>
            </a:pPr>
            <a:r>
              <a:rPr sz="1800" spc="-10" dirty="0">
                <a:solidFill>
                  <a:srgbClr val="FFFFFF"/>
                </a:solidFill>
                <a:latin typeface="Calibri"/>
                <a:cs typeface="Calibri"/>
              </a:rPr>
              <a:t>Register</a:t>
            </a:r>
            <a:endParaRPr sz="1800">
              <a:latin typeface="Calibri"/>
              <a:cs typeface="Calibri"/>
            </a:endParaRPr>
          </a:p>
          <a:p>
            <a:pPr marL="92075">
              <a:lnSpc>
                <a:spcPct val="100000"/>
              </a:lnSpc>
            </a:pPr>
            <a:r>
              <a:rPr sz="1800" spc="-10" dirty="0">
                <a:solidFill>
                  <a:srgbClr val="FFFFFF"/>
                </a:solidFill>
                <a:latin typeface="Calibri"/>
                <a:cs typeface="Calibri"/>
              </a:rPr>
              <a:t>Writeback</a:t>
            </a:r>
            <a:endParaRPr sz="1800">
              <a:latin typeface="Calibri"/>
              <a:cs typeface="Calibri"/>
            </a:endParaRPr>
          </a:p>
        </p:txBody>
      </p:sp>
      <p:sp>
        <p:nvSpPr>
          <p:cNvPr id="89" name="object 89"/>
          <p:cNvSpPr/>
          <p:nvPr/>
        </p:nvSpPr>
        <p:spPr>
          <a:xfrm>
            <a:off x="10090658" y="2195829"/>
            <a:ext cx="733425" cy="394970"/>
          </a:xfrm>
          <a:custGeom>
            <a:avLst/>
            <a:gdLst/>
            <a:ahLst/>
            <a:cxnLst/>
            <a:rect l="l" t="t" r="r" b="b"/>
            <a:pathLst>
              <a:path w="733425" h="394969">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69">
                <a:moveTo>
                  <a:pt x="733044" y="294259"/>
                </a:moveTo>
                <a:lnTo>
                  <a:pt x="701268" y="295275"/>
                </a:lnTo>
                <a:lnTo>
                  <a:pt x="691896" y="0"/>
                </a:lnTo>
                <a:lnTo>
                  <a:pt x="679196" y="508"/>
                </a:lnTo>
                <a:lnTo>
                  <a:pt x="688568" y="295668"/>
                </a:lnTo>
                <a:lnTo>
                  <a:pt x="656844" y="296672"/>
                </a:lnTo>
                <a:lnTo>
                  <a:pt x="697357" y="371729"/>
                </a:lnTo>
                <a:lnTo>
                  <a:pt x="726541" y="308356"/>
                </a:lnTo>
                <a:lnTo>
                  <a:pt x="733044" y="294259"/>
                </a:lnTo>
                <a:close/>
              </a:path>
            </a:pathLst>
          </a:custGeom>
          <a:solidFill>
            <a:srgbClr val="4471C4"/>
          </a:solidFill>
        </p:spPr>
        <p:txBody>
          <a:bodyPr wrap="square" lIns="0" tIns="0" rIns="0" bIns="0" rtlCol="0"/>
          <a:lstStyle/>
          <a:p>
            <a:endParaRPr/>
          </a:p>
        </p:txBody>
      </p:sp>
      <p:sp>
        <p:nvSpPr>
          <p:cNvPr id="90" name="object 90"/>
          <p:cNvSpPr txBox="1"/>
          <p:nvPr/>
        </p:nvSpPr>
        <p:spPr>
          <a:xfrm>
            <a:off x="9382506" y="1956561"/>
            <a:ext cx="864235" cy="391160"/>
          </a:xfrm>
          <a:prstGeom prst="rect">
            <a:avLst/>
          </a:prstGeom>
        </p:spPr>
        <p:txBody>
          <a:bodyPr vert="horz" wrap="square" lIns="0" tIns="12700" rIns="0" bIns="0" rtlCol="0">
            <a:spAutoFit/>
          </a:bodyPr>
          <a:lstStyle/>
          <a:p>
            <a:pPr marL="12700"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10" dirty="0">
                <a:latin typeface="Calibri"/>
                <a:cs typeface="Calibri"/>
              </a:rPr>
              <a:t> </a:t>
            </a:r>
            <a:r>
              <a:rPr sz="1200" b="1" spc="-20" dirty="0">
                <a:latin typeface="Calibri"/>
                <a:cs typeface="Calibri"/>
              </a:rPr>
              <a:t>Data</a:t>
            </a:r>
            <a:endParaRPr sz="1200">
              <a:latin typeface="Calibri"/>
              <a:cs typeface="Calibri"/>
            </a:endParaRPr>
          </a:p>
        </p:txBody>
      </p:sp>
      <p:sp>
        <p:nvSpPr>
          <p:cNvPr id="91" name="object 91"/>
          <p:cNvSpPr txBox="1"/>
          <p:nvPr/>
        </p:nvSpPr>
        <p:spPr>
          <a:xfrm>
            <a:off x="10510266" y="1946528"/>
            <a:ext cx="864235" cy="391160"/>
          </a:xfrm>
          <a:prstGeom prst="rect">
            <a:avLst/>
          </a:prstGeom>
        </p:spPr>
        <p:txBody>
          <a:bodyPr vert="horz" wrap="square" lIns="0" tIns="12700" rIns="0" bIns="0" rtlCol="0">
            <a:spAutoFit/>
          </a:bodyPr>
          <a:lstStyle/>
          <a:p>
            <a:pPr marL="12700"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25" dirty="0">
                <a:latin typeface="Calibri"/>
                <a:cs typeface="Calibri"/>
              </a:rPr>
              <a:t> </a:t>
            </a:r>
            <a:r>
              <a:rPr sz="1200" b="1" spc="-10" dirty="0">
                <a:latin typeface="Calibri"/>
                <a:cs typeface="Calibri"/>
              </a:rPr>
              <a:t>Select</a:t>
            </a:r>
            <a:endParaRPr sz="1200">
              <a:latin typeface="Calibri"/>
              <a:cs typeface="Calibri"/>
            </a:endParaRPr>
          </a:p>
        </p:txBody>
      </p:sp>
      <p:sp>
        <p:nvSpPr>
          <p:cNvPr id="92" name="object 92"/>
          <p:cNvSpPr/>
          <p:nvPr/>
        </p:nvSpPr>
        <p:spPr>
          <a:xfrm>
            <a:off x="10157714" y="3293109"/>
            <a:ext cx="733425" cy="394970"/>
          </a:xfrm>
          <a:custGeom>
            <a:avLst/>
            <a:gdLst/>
            <a:ahLst/>
            <a:cxnLst/>
            <a:rect l="l" t="t" r="r" b="b"/>
            <a:pathLst>
              <a:path w="733425" h="394970">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70">
                <a:moveTo>
                  <a:pt x="733044" y="294271"/>
                </a:moveTo>
                <a:lnTo>
                  <a:pt x="701268" y="295275"/>
                </a:lnTo>
                <a:lnTo>
                  <a:pt x="691896" y="0"/>
                </a:lnTo>
                <a:lnTo>
                  <a:pt x="679196" y="508"/>
                </a:lnTo>
                <a:lnTo>
                  <a:pt x="688568" y="295668"/>
                </a:lnTo>
                <a:lnTo>
                  <a:pt x="656844" y="296684"/>
                </a:lnTo>
                <a:lnTo>
                  <a:pt x="697357" y="371729"/>
                </a:lnTo>
                <a:lnTo>
                  <a:pt x="726541" y="308356"/>
                </a:lnTo>
                <a:lnTo>
                  <a:pt x="733044" y="294271"/>
                </a:lnTo>
                <a:close/>
              </a:path>
            </a:pathLst>
          </a:custGeom>
          <a:solidFill>
            <a:srgbClr val="4471C4"/>
          </a:solidFill>
        </p:spPr>
        <p:txBody>
          <a:bodyPr wrap="square" lIns="0" tIns="0" rIns="0" bIns="0" rtlCol="0"/>
          <a:lstStyle/>
          <a:p>
            <a:endParaRPr/>
          </a:p>
        </p:txBody>
      </p:sp>
      <p:sp>
        <p:nvSpPr>
          <p:cNvPr id="93" name="object 93"/>
          <p:cNvSpPr txBox="1"/>
          <p:nvPr/>
        </p:nvSpPr>
        <p:spPr>
          <a:xfrm>
            <a:off x="10914380" y="3534917"/>
            <a:ext cx="404495" cy="574040"/>
          </a:xfrm>
          <a:prstGeom prst="rect">
            <a:avLst/>
          </a:prstGeom>
        </p:spPr>
        <p:txBody>
          <a:bodyPr vert="horz" wrap="square" lIns="0" tIns="12700" rIns="0" bIns="0" rtlCol="0">
            <a:spAutoFit/>
          </a:bodyPr>
          <a:lstStyle/>
          <a:p>
            <a:pPr marL="12700" marR="5080" algn="just">
              <a:lnSpc>
                <a:spcPct val="100000"/>
              </a:lnSpc>
              <a:spcBef>
                <a:spcPts val="100"/>
              </a:spcBef>
            </a:pPr>
            <a:r>
              <a:rPr sz="1200" b="1" spc="-10" dirty="0">
                <a:latin typeface="Calibri"/>
                <a:cs typeface="Calibri"/>
              </a:rPr>
              <a:t>Write </a:t>
            </a:r>
            <a:r>
              <a:rPr sz="1200" b="1" dirty="0">
                <a:latin typeface="Calibri"/>
                <a:cs typeface="Calibri"/>
              </a:rPr>
              <a:t>Reg</a:t>
            </a:r>
            <a:r>
              <a:rPr sz="1200" b="1" spc="-15" dirty="0">
                <a:latin typeface="Calibri"/>
                <a:cs typeface="Calibri"/>
              </a:rPr>
              <a:t> </a:t>
            </a:r>
            <a:r>
              <a:rPr sz="1200" b="1" spc="-50" dirty="0">
                <a:latin typeface="Calibri"/>
                <a:cs typeface="Calibri"/>
              </a:rPr>
              <a:t>C </a:t>
            </a:r>
            <a:r>
              <a:rPr sz="1200" b="1" spc="-10" dirty="0">
                <a:latin typeface="Calibri"/>
                <a:cs typeface="Calibri"/>
              </a:rPr>
              <a:t>Select</a:t>
            </a:r>
            <a:endParaRPr sz="1200">
              <a:latin typeface="Calibri"/>
              <a:cs typeface="Calibri"/>
            </a:endParaRPr>
          </a:p>
        </p:txBody>
      </p:sp>
      <p:sp>
        <p:nvSpPr>
          <p:cNvPr id="94" name="object 94"/>
          <p:cNvSpPr txBox="1"/>
          <p:nvPr/>
        </p:nvSpPr>
        <p:spPr>
          <a:xfrm>
            <a:off x="7745730" y="4142994"/>
            <a:ext cx="723265" cy="391160"/>
          </a:xfrm>
          <a:prstGeom prst="rect">
            <a:avLst/>
          </a:prstGeom>
        </p:spPr>
        <p:txBody>
          <a:bodyPr vert="horz" wrap="square" lIns="0" tIns="12700" rIns="0" bIns="0" rtlCol="0">
            <a:spAutoFit/>
          </a:bodyPr>
          <a:lstStyle/>
          <a:p>
            <a:pPr marL="12700" marR="5080">
              <a:lnSpc>
                <a:spcPct val="100000"/>
              </a:lnSpc>
              <a:spcBef>
                <a:spcPts val="100"/>
              </a:spcBef>
            </a:pPr>
            <a:r>
              <a:rPr sz="1200" spc="-10" dirty="0">
                <a:latin typeface="Calibri"/>
                <a:cs typeface="Calibri"/>
              </a:rPr>
              <a:t>MemRead/ MemWrite</a:t>
            </a:r>
            <a:endParaRPr sz="1200">
              <a:latin typeface="Calibri"/>
              <a:cs typeface="Calibri"/>
            </a:endParaRPr>
          </a:p>
        </p:txBody>
      </p:sp>
      <p:sp>
        <p:nvSpPr>
          <p:cNvPr id="95" name="object 95"/>
          <p:cNvSpPr txBox="1"/>
          <p:nvPr/>
        </p:nvSpPr>
        <p:spPr>
          <a:xfrm>
            <a:off x="220472" y="5036261"/>
            <a:ext cx="1619885" cy="300355"/>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Instruction</a:t>
            </a:r>
            <a:r>
              <a:rPr sz="1800" b="1" spc="-40" dirty="0">
                <a:latin typeface="Calibri"/>
                <a:cs typeface="Calibri"/>
              </a:rPr>
              <a:t> </a:t>
            </a:r>
            <a:r>
              <a:rPr sz="1800" b="1" spc="-10" dirty="0">
                <a:latin typeface="Calibri"/>
                <a:cs typeface="Calibri"/>
              </a:rPr>
              <a:t>Fetch</a:t>
            </a:r>
            <a:endParaRPr sz="1800">
              <a:latin typeface="Calibri"/>
              <a:cs typeface="Calibri"/>
            </a:endParaRPr>
          </a:p>
        </p:txBody>
      </p:sp>
      <p:sp>
        <p:nvSpPr>
          <p:cNvPr id="96" name="object 96"/>
          <p:cNvSpPr txBox="1"/>
          <p:nvPr/>
        </p:nvSpPr>
        <p:spPr>
          <a:xfrm>
            <a:off x="2198370" y="4845253"/>
            <a:ext cx="2320290" cy="1315720"/>
          </a:xfrm>
          <a:prstGeom prst="rect">
            <a:avLst/>
          </a:prstGeom>
        </p:spPr>
        <p:txBody>
          <a:bodyPr vert="horz" wrap="square" lIns="0" tIns="12700" rIns="0" bIns="0" rtlCol="0">
            <a:spAutoFit/>
          </a:bodyPr>
          <a:lstStyle/>
          <a:p>
            <a:pPr marL="139065">
              <a:lnSpc>
                <a:spcPts val="191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4</a:t>
            </a:r>
            <a:endParaRPr sz="1800">
              <a:latin typeface="Calibri"/>
              <a:cs typeface="Calibri"/>
            </a:endParaRPr>
          </a:p>
          <a:p>
            <a:pPr marL="12700">
              <a:lnSpc>
                <a:spcPts val="1910"/>
              </a:lnSpc>
              <a:tabLst>
                <a:tab pos="1570355" algn="l"/>
              </a:tabLst>
            </a:pPr>
            <a:r>
              <a:rPr sz="1800" b="1" spc="-25" dirty="0">
                <a:latin typeface="Calibri"/>
                <a:cs typeface="Calibri"/>
              </a:rPr>
              <a:t>Instr.</a:t>
            </a:r>
            <a:r>
              <a:rPr sz="1800" b="1" spc="-65" dirty="0">
                <a:latin typeface="Calibri"/>
                <a:cs typeface="Calibri"/>
              </a:rPr>
              <a:t> </a:t>
            </a:r>
            <a:r>
              <a:rPr sz="1800" b="1" spc="-10" dirty="0">
                <a:latin typeface="Calibri"/>
                <a:cs typeface="Calibri"/>
              </a:rPr>
              <a:t>Decode</a:t>
            </a:r>
            <a:r>
              <a:rPr sz="1800" b="1" dirty="0">
                <a:latin typeface="Calibri"/>
                <a:cs typeface="Calibri"/>
              </a:rPr>
              <a:t>	</a:t>
            </a:r>
            <a:r>
              <a:rPr sz="1800" b="1" spc="-10" dirty="0">
                <a:latin typeface="Calibri"/>
                <a:cs typeface="Calibri"/>
              </a:rPr>
              <a:t>Execute</a:t>
            </a:r>
            <a:endParaRPr sz="1800">
              <a:latin typeface="Calibri"/>
              <a:cs typeface="Calibri"/>
            </a:endParaRPr>
          </a:p>
          <a:p>
            <a:pPr marL="515620" marR="299085" indent="131445">
              <a:lnSpc>
                <a:spcPct val="143700"/>
              </a:lnSpc>
              <a:spcBef>
                <a:spcPts val="450"/>
              </a:spcBef>
            </a:pPr>
            <a:r>
              <a:rPr sz="1200" b="1" dirty="0">
                <a:latin typeface="Calibri"/>
                <a:cs typeface="Calibri"/>
              </a:rPr>
              <a:t>Read</a:t>
            </a:r>
            <a:r>
              <a:rPr sz="1200" b="1" spc="-20" dirty="0">
                <a:latin typeface="Calibri"/>
                <a:cs typeface="Calibri"/>
              </a:rPr>
              <a:t> </a:t>
            </a:r>
            <a:r>
              <a:rPr sz="1200" b="1" dirty="0">
                <a:latin typeface="Calibri"/>
                <a:cs typeface="Calibri"/>
              </a:rPr>
              <a:t>Regs</a:t>
            </a:r>
            <a:r>
              <a:rPr sz="1200" b="1" spc="-10" dirty="0">
                <a:latin typeface="Calibri"/>
                <a:cs typeface="Calibri"/>
              </a:rPr>
              <a:t> </a:t>
            </a:r>
            <a:r>
              <a:rPr sz="1200" b="1" dirty="0">
                <a:latin typeface="Calibri"/>
                <a:cs typeface="Calibri"/>
              </a:rPr>
              <a:t>A</a:t>
            </a:r>
            <a:r>
              <a:rPr sz="1200" b="1" spc="-20" dirty="0">
                <a:latin typeface="Calibri"/>
                <a:cs typeface="Calibri"/>
              </a:rPr>
              <a:t> </a:t>
            </a:r>
            <a:r>
              <a:rPr sz="1200" b="1" dirty="0">
                <a:latin typeface="Calibri"/>
                <a:cs typeface="Calibri"/>
              </a:rPr>
              <a:t>&amp; B</a:t>
            </a:r>
            <a:r>
              <a:rPr sz="1200" b="1" spc="-10" dirty="0">
                <a:latin typeface="Calibri"/>
                <a:cs typeface="Calibri"/>
              </a:rPr>
              <a:t> </a:t>
            </a:r>
            <a:r>
              <a:rPr sz="1200" b="1" spc="-20" dirty="0">
                <a:latin typeface="Calibri"/>
                <a:cs typeface="Calibri"/>
              </a:rPr>
              <a:t>Data </a:t>
            </a:r>
            <a:r>
              <a:rPr sz="1200" b="1" spc="-10" dirty="0">
                <a:latin typeface="Calibri"/>
                <a:cs typeface="Calibri"/>
              </a:rPr>
              <a:t>Write</a:t>
            </a:r>
            <a:r>
              <a:rPr sz="1200" b="1" spc="-4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10" dirty="0">
                <a:latin typeface="Calibri"/>
                <a:cs typeface="Calibri"/>
              </a:rPr>
              <a:t>Select</a:t>
            </a:r>
            <a:endParaRPr sz="1200">
              <a:latin typeface="Calibri"/>
              <a:cs typeface="Calibri"/>
            </a:endParaRPr>
          </a:p>
          <a:p>
            <a:pPr marL="385445">
              <a:lnSpc>
                <a:spcPct val="100000"/>
              </a:lnSpc>
              <a:spcBef>
                <a:spcPts val="315"/>
              </a:spcBef>
            </a:pPr>
            <a:r>
              <a:rPr sz="1200" b="1" spc="-10" dirty="0">
                <a:latin typeface="Calibri"/>
                <a:cs typeface="Calibri"/>
              </a:rPr>
              <a:t>Write</a:t>
            </a:r>
            <a:r>
              <a:rPr sz="1200" b="1" spc="-5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20" dirty="0">
                <a:latin typeface="Calibri"/>
                <a:cs typeface="Calibri"/>
              </a:rPr>
              <a:t>Data</a:t>
            </a:r>
            <a:endParaRPr sz="1200">
              <a:latin typeface="Calibri"/>
              <a:cs typeface="Calibri"/>
            </a:endParaRPr>
          </a:p>
        </p:txBody>
      </p:sp>
      <p:sp>
        <p:nvSpPr>
          <p:cNvPr id="97" name="object 97"/>
          <p:cNvSpPr txBox="1"/>
          <p:nvPr/>
        </p:nvSpPr>
        <p:spPr>
          <a:xfrm>
            <a:off x="7016622" y="5038725"/>
            <a:ext cx="84010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Memory</a:t>
            </a:r>
            <a:endParaRPr sz="1800">
              <a:latin typeface="Calibri"/>
              <a:cs typeface="Calibri"/>
            </a:endParaRPr>
          </a:p>
        </p:txBody>
      </p:sp>
      <p:sp>
        <p:nvSpPr>
          <p:cNvPr id="98" name="object 98"/>
          <p:cNvSpPr txBox="1"/>
          <p:nvPr/>
        </p:nvSpPr>
        <p:spPr>
          <a:xfrm>
            <a:off x="9202928" y="4995417"/>
            <a:ext cx="188785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Register</a:t>
            </a:r>
            <a:r>
              <a:rPr sz="1800" b="1" spc="-60" dirty="0">
                <a:latin typeface="Calibri"/>
                <a:cs typeface="Calibri"/>
              </a:rPr>
              <a:t> </a:t>
            </a:r>
            <a:r>
              <a:rPr sz="1800" b="1" spc="-20" dirty="0">
                <a:latin typeface="Calibri"/>
                <a:cs typeface="Calibri"/>
              </a:rPr>
              <a:t>Write-Back</a:t>
            </a:r>
            <a:endParaRPr sz="1800">
              <a:latin typeface="Calibri"/>
              <a:cs typeface="Calibri"/>
            </a:endParaRPr>
          </a:p>
        </p:txBody>
      </p:sp>
      <p:grpSp>
        <p:nvGrpSpPr>
          <p:cNvPr id="99" name="object 99"/>
          <p:cNvGrpSpPr/>
          <p:nvPr/>
        </p:nvGrpSpPr>
        <p:grpSpPr>
          <a:xfrm>
            <a:off x="1766061" y="2276601"/>
            <a:ext cx="453390" cy="2224405"/>
            <a:chOff x="1766061" y="2276601"/>
            <a:chExt cx="453390" cy="2224405"/>
          </a:xfrm>
        </p:grpSpPr>
        <p:sp>
          <p:nvSpPr>
            <p:cNvPr id="100" name="object 100"/>
            <p:cNvSpPr/>
            <p:nvPr/>
          </p:nvSpPr>
          <p:spPr>
            <a:xfrm>
              <a:off x="1772411" y="2282951"/>
              <a:ext cx="440690" cy="2211705"/>
            </a:xfrm>
            <a:custGeom>
              <a:avLst/>
              <a:gdLst/>
              <a:ahLst/>
              <a:cxnLst/>
              <a:rect l="l" t="t" r="r" b="b"/>
              <a:pathLst>
                <a:path w="440689" h="2211704">
                  <a:moveTo>
                    <a:pt x="440436" y="0"/>
                  </a:moveTo>
                  <a:lnTo>
                    <a:pt x="0" y="0"/>
                  </a:lnTo>
                  <a:lnTo>
                    <a:pt x="0" y="2211324"/>
                  </a:lnTo>
                  <a:lnTo>
                    <a:pt x="440436" y="2211324"/>
                  </a:lnTo>
                  <a:lnTo>
                    <a:pt x="440436" y="0"/>
                  </a:lnTo>
                  <a:close/>
                </a:path>
              </a:pathLst>
            </a:custGeom>
            <a:solidFill>
              <a:srgbClr val="4471C4"/>
            </a:solidFill>
          </p:spPr>
          <p:txBody>
            <a:bodyPr wrap="square" lIns="0" tIns="0" rIns="0" bIns="0" rtlCol="0"/>
            <a:lstStyle/>
            <a:p>
              <a:endParaRPr/>
            </a:p>
          </p:txBody>
        </p:sp>
        <p:sp>
          <p:nvSpPr>
            <p:cNvPr id="101" name="object 101"/>
            <p:cNvSpPr/>
            <p:nvPr/>
          </p:nvSpPr>
          <p:spPr>
            <a:xfrm>
              <a:off x="1772411" y="2282951"/>
              <a:ext cx="440690" cy="2211705"/>
            </a:xfrm>
            <a:custGeom>
              <a:avLst/>
              <a:gdLst/>
              <a:ahLst/>
              <a:cxnLst/>
              <a:rect l="l" t="t" r="r" b="b"/>
              <a:pathLst>
                <a:path w="440689" h="2211704">
                  <a:moveTo>
                    <a:pt x="0" y="2211324"/>
                  </a:moveTo>
                  <a:lnTo>
                    <a:pt x="440436" y="2211324"/>
                  </a:lnTo>
                  <a:lnTo>
                    <a:pt x="440436" y="0"/>
                  </a:lnTo>
                  <a:lnTo>
                    <a:pt x="0" y="0"/>
                  </a:lnTo>
                  <a:lnTo>
                    <a:pt x="0" y="2211324"/>
                  </a:lnTo>
                  <a:close/>
                </a:path>
              </a:pathLst>
            </a:custGeom>
            <a:ln w="12699">
              <a:solidFill>
                <a:srgbClr val="2E528F"/>
              </a:solidFill>
            </a:ln>
          </p:spPr>
          <p:txBody>
            <a:bodyPr wrap="square" lIns="0" tIns="0" rIns="0" bIns="0" rtlCol="0"/>
            <a:lstStyle/>
            <a:p>
              <a:endParaRPr/>
            </a:p>
          </p:txBody>
        </p:sp>
      </p:grpSp>
      <p:sp>
        <p:nvSpPr>
          <p:cNvPr id="102" name="object 102"/>
          <p:cNvSpPr txBox="1"/>
          <p:nvPr/>
        </p:nvSpPr>
        <p:spPr>
          <a:xfrm>
            <a:off x="1857248" y="3087115"/>
            <a:ext cx="26924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IF/</a:t>
            </a:r>
            <a:endParaRPr sz="1800">
              <a:latin typeface="Calibri"/>
              <a:cs typeface="Calibri"/>
            </a:endParaRPr>
          </a:p>
        </p:txBody>
      </p:sp>
      <p:sp>
        <p:nvSpPr>
          <p:cNvPr id="103" name="object 103"/>
          <p:cNvSpPr txBox="1"/>
          <p:nvPr/>
        </p:nvSpPr>
        <p:spPr>
          <a:xfrm>
            <a:off x="1880107" y="3361131"/>
            <a:ext cx="224790"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ID</a:t>
            </a:r>
            <a:endParaRPr sz="1800">
              <a:latin typeface="Calibri"/>
              <a:cs typeface="Calibri"/>
            </a:endParaRPr>
          </a:p>
        </p:txBody>
      </p:sp>
      <p:grpSp>
        <p:nvGrpSpPr>
          <p:cNvPr id="104" name="object 104"/>
          <p:cNvGrpSpPr/>
          <p:nvPr/>
        </p:nvGrpSpPr>
        <p:grpSpPr>
          <a:xfrm>
            <a:off x="3422650" y="2262885"/>
            <a:ext cx="495934" cy="2224405"/>
            <a:chOff x="3422650" y="2262885"/>
            <a:chExt cx="495934" cy="2224405"/>
          </a:xfrm>
        </p:grpSpPr>
        <p:sp>
          <p:nvSpPr>
            <p:cNvPr id="105" name="object 105"/>
            <p:cNvSpPr/>
            <p:nvPr/>
          </p:nvSpPr>
          <p:spPr>
            <a:xfrm>
              <a:off x="3429000" y="2269235"/>
              <a:ext cx="483234" cy="2211705"/>
            </a:xfrm>
            <a:custGeom>
              <a:avLst/>
              <a:gdLst/>
              <a:ahLst/>
              <a:cxnLst/>
              <a:rect l="l" t="t" r="r" b="b"/>
              <a:pathLst>
                <a:path w="483235" h="2211704">
                  <a:moveTo>
                    <a:pt x="483108" y="0"/>
                  </a:moveTo>
                  <a:lnTo>
                    <a:pt x="0" y="0"/>
                  </a:lnTo>
                  <a:lnTo>
                    <a:pt x="0" y="2211324"/>
                  </a:lnTo>
                  <a:lnTo>
                    <a:pt x="483108" y="2211324"/>
                  </a:lnTo>
                  <a:lnTo>
                    <a:pt x="483108" y="0"/>
                  </a:lnTo>
                  <a:close/>
                </a:path>
              </a:pathLst>
            </a:custGeom>
            <a:solidFill>
              <a:srgbClr val="4471C4"/>
            </a:solidFill>
          </p:spPr>
          <p:txBody>
            <a:bodyPr wrap="square" lIns="0" tIns="0" rIns="0" bIns="0" rtlCol="0"/>
            <a:lstStyle/>
            <a:p>
              <a:endParaRPr/>
            </a:p>
          </p:txBody>
        </p:sp>
        <p:sp>
          <p:nvSpPr>
            <p:cNvPr id="106" name="object 106"/>
            <p:cNvSpPr/>
            <p:nvPr/>
          </p:nvSpPr>
          <p:spPr>
            <a:xfrm>
              <a:off x="3429000" y="2269235"/>
              <a:ext cx="483234" cy="2211705"/>
            </a:xfrm>
            <a:custGeom>
              <a:avLst/>
              <a:gdLst/>
              <a:ahLst/>
              <a:cxnLst/>
              <a:rect l="l" t="t" r="r" b="b"/>
              <a:pathLst>
                <a:path w="483235" h="2211704">
                  <a:moveTo>
                    <a:pt x="0" y="2211324"/>
                  </a:moveTo>
                  <a:lnTo>
                    <a:pt x="483108" y="2211324"/>
                  </a:lnTo>
                  <a:lnTo>
                    <a:pt x="483108" y="0"/>
                  </a:lnTo>
                  <a:lnTo>
                    <a:pt x="0" y="0"/>
                  </a:lnTo>
                  <a:lnTo>
                    <a:pt x="0" y="2211324"/>
                  </a:lnTo>
                  <a:close/>
                </a:path>
              </a:pathLst>
            </a:custGeom>
            <a:ln w="12700">
              <a:solidFill>
                <a:srgbClr val="2E528F"/>
              </a:solidFill>
            </a:ln>
          </p:spPr>
          <p:txBody>
            <a:bodyPr wrap="square" lIns="0" tIns="0" rIns="0" bIns="0" rtlCol="0"/>
            <a:lstStyle/>
            <a:p>
              <a:endParaRPr/>
            </a:p>
          </p:txBody>
        </p:sp>
      </p:grpSp>
      <p:sp>
        <p:nvSpPr>
          <p:cNvPr id="107" name="object 107"/>
          <p:cNvSpPr txBox="1"/>
          <p:nvPr/>
        </p:nvSpPr>
        <p:spPr>
          <a:xfrm>
            <a:off x="3514090" y="3073095"/>
            <a:ext cx="312420"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ID/</a:t>
            </a:r>
            <a:endParaRPr sz="1800">
              <a:latin typeface="Calibri"/>
              <a:cs typeface="Calibri"/>
            </a:endParaRPr>
          </a:p>
        </p:txBody>
      </p:sp>
      <p:grpSp>
        <p:nvGrpSpPr>
          <p:cNvPr id="108" name="object 108"/>
          <p:cNvGrpSpPr/>
          <p:nvPr/>
        </p:nvGrpSpPr>
        <p:grpSpPr>
          <a:xfrm>
            <a:off x="6335014" y="2253742"/>
            <a:ext cx="694055" cy="2224405"/>
            <a:chOff x="6335014" y="2253742"/>
            <a:chExt cx="694055" cy="2224405"/>
          </a:xfrm>
        </p:grpSpPr>
        <p:sp>
          <p:nvSpPr>
            <p:cNvPr id="109" name="object 109"/>
            <p:cNvSpPr/>
            <p:nvPr/>
          </p:nvSpPr>
          <p:spPr>
            <a:xfrm>
              <a:off x="6341364" y="2260092"/>
              <a:ext cx="681355" cy="2211705"/>
            </a:xfrm>
            <a:custGeom>
              <a:avLst/>
              <a:gdLst/>
              <a:ahLst/>
              <a:cxnLst/>
              <a:rect l="l" t="t" r="r" b="b"/>
              <a:pathLst>
                <a:path w="681354" h="2211704">
                  <a:moveTo>
                    <a:pt x="681228" y="0"/>
                  </a:moveTo>
                  <a:lnTo>
                    <a:pt x="0" y="0"/>
                  </a:lnTo>
                  <a:lnTo>
                    <a:pt x="0" y="2211323"/>
                  </a:lnTo>
                  <a:lnTo>
                    <a:pt x="681228" y="2211323"/>
                  </a:lnTo>
                  <a:lnTo>
                    <a:pt x="681228" y="0"/>
                  </a:lnTo>
                  <a:close/>
                </a:path>
              </a:pathLst>
            </a:custGeom>
            <a:solidFill>
              <a:srgbClr val="4471C4"/>
            </a:solidFill>
          </p:spPr>
          <p:txBody>
            <a:bodyPr wrap="square" lIns="0" tIns="0" rIns="0" bIns="0" rtlCol="0"/>
            <a:lstStyle/>
            <a:p>
              <a:endParaRPr/>
            </a:p>
          </p:txBody>
        </p:sp>
        <p:sp>
          <p:nvSpPr>
            <p:cNvPr id="110" name="object 110"/>
            <p:cNvSpPr/>
            <p:nvPr/>
          </p:nvSpPr>
          <p:spPr>
            <a:xfrm>
              <a:off x="6341364" y="2260092"/>
              <a:ext cx="681355" cy="2211705"/>
            </a:xfrm>
            <a:custGeom>
              <a:avLst/>
              <a:gdLst/>
              <a:ahLst/>
              <a:cxnLst/>
              <a:rect l="l" t="t" r="r" b="b"/>
              <a:pathLst>
                <a:path w="681354" h="2211704">
                  <a:moveTo>
                    <a:pt x="0" y="2211323"/>
                  </a:moveTo>
                  <a:lnTo>
                    <a:pt x="681228" y="2211323"/>
                  </a:lnTo>
                  <a:lnTo>
                    <a:pt x="681228" y="0"/>
                  </a:lnTo>
                  <a:lnTo>
                    <a:pt x="0" y="0"/>
                  </a:lnTo>
                  <a:lnTo>
                    <a:pt x="0" y="2211323"/>
                  </a:lnTo>
                  <a:close/>
                </a:path>
              </a:pathLst>
            </a:custGeom>
            <a:ln w="12699">
              <a:solidFill>
                <a:srgbClr val="2E528F"/>
              </a:solidFill>
            </a:ln>
          </p:spPr>
          <p:txBody>
            <a:bodyPr wrap="square" lIns="0" tIns="0" rIns="0" bIns="0" rtlCol="0"/>
            <a:lstStyle/>
            <a:p>
              <a:endParaRPr/>
            </a:p>
          </p:txBody>
        </p:sp>
      </p:grpSp>
      <p:sp>
        <p:nvSpPr>
          <p:cNvPr id="111" name="object 111"/>
          <p:cNvSpPr txBox="1"/>
          <p:nvPr/>
        </p:nvSpPr>
        <p:spPr>
          <a:xfrm>
            <a:off x="6423152" y="3064255"/>
            <a:ext cx="517525" cy="574040"/>
          </a:xfrm>
          <a:prstGeom prst="rect">
            <a:avLst/>
          </a:prstGeom>
        </p:spPr>
        <p:txBody>
          <a:bodyPr vert="horz" wrap="square" lIns="0" tIns="12700" rIns="0" bIns="0" rtlCol="0">
            <a:spAutoFit/>
          </a:bodyPr>
          <a:lstStyle/>
          <a:p>
            <a:pPr marL="12700" marR="5080" indent="86360">
              <a:lnSpc>
                <a:spcPct val="100000"/>
              </a:lnSpc>
              <a:spcBef>
                <a:spcPts val="100"/>
              </a:spcBef>
            </a:pPr>
            <a:r>
              <a:rPr sz="1800" spc="-25" dirty="0">
                <a:solidFill>
                  <a:srgbClr val="FFFFFF"/>
                </a:solidFill>
                <a:latin typeface="Calibri"/>
                <a:cs typeface="Calibri"/>
              </a:rPr>
              <a:t>EX/ Mem</a:t>
            </a:r>
            <a:endParaRPr sz="1800">
              <a:latin typeface="Calibri"/>
              <a:cs typeface="Calibri"/>
            </a:endParaRPr>
          </a:p>
        </p:txBody>
      </p:sp>
      <p:grpSp>
        <p:nvGrpSpPr>
          <p:cNvPr id="112" name="object 112"/>
          <p:cNvGrpSpPr/>
          <p:nvPr/>
        </p:nvGrpSpPr>
        <p:grpSpPr>
          <a:xfrm>
            <a:off x="8901430" y="2366517"/>
            <a:ext cx="706120" cy="2225675"/>
            <a:chOff x="8901430" y="2366517"/>
            <a:chExt cx="706120" cy="2225675"/>
          </a:xfrm>
        </p:grpSpPr>
        <p:sp>
          <p:nvSpPr>
            <p:cNvPr id="113" name="object 113"/>
            <p:cNvSpPr/>
            <p:nvPr/>
          </p:nvSpPr>
          <p:spPr>
            <a:xfrm>
              <a:off x="8907780" y="2372867"/>
              <a:ext cx="693420" cy="2212975"/>
            </a:xfrm>
            <a:custGeom>
              <a:avLst/>
              <a:gdLst/>
              <a:ahLst/>
              <a:cxnLst/>
              <a:rect l="l" t="t" r="r" b="b"/>
              <a:pathLst>
                <a:path w="693420" h="2212975">
                  <a:moveTo>
                    <a:pt x="693420" y="0"/>
                  </a:moveTo>
                  <a:lnTo>
                    <a:pt x="0" y="0"/>
                  </a:lnTo>
                  <a:lnTo>
                    <a:pt x="0" y="2212847"/>
                  </a:lnTo>
                  <a:lnTo>
                    <a:pt x="693420" y="2212847"/>
                  </a:lnTo>
                  <a:lnTo>
                    <a:pt x="693420" y="0"/>
                  </a:lnTo>
                  <a:close/>
                </a:path>
              </a:pathLst>
            </a:custGeom>
            <a:solidFill>
              <a:srgbClr val="4471C4"/>
            </a:solidFill>
          </p:spPr>
          <p:txBody>
            <a:bodyPr wrap="square" lIns="0" tIns="0" rIns="0" bIns="0" rtlCol="0"/>
            <a:lstStyle/>
            <a:p>
              <a:endParaRPr/>
            </a:p>
          </p:txBody>
        </p:sp>
        <p:sp>
          <p:nvSpPr>
            <p:cNvPr id="114" name="object 114"/>
            <p:cNvSpPr/>
            <p:nvPr/>
          </p:nvSpPr>
          <p:spPr>
            <a:xfrm>
              <a:off x="8907780" y="2372867"/>
              <a:ext cx="693420" cy="2212975"/>
            </a:xfrm>
            <a:custGeom>
              <a:avLst/>
              <a:gdLst/>
              <a:ahLst/>
              <a:cxnLst/>
              <a:rect l="l" t="t" r="r" b="b"/>
              <a:pathLst>
                <a:path w="693420" h="2212975">
                  <a:moveTo>
                    <a:pt x="0" y="2212847"/>
                  </a:moveTo>
                  <a:lnTo>
                    <a:pt x="693420" y="2212847"/>
                  </a:lnTo>
                  <a:lnTo>
                    <a:pt x="693420" y="0"/>
                  </a:lnTo>
                  <a:lnTo>
                    <a:pt x="0" y="0"/>
                  </a:lnTo>
                  <a:lnTo>
                    <a:pt x="0" y="2212847"/>
                  </a:lnTo>
                  <a:close/>
                </a:path>
              </a:pathLst>
            </a:custGeom>
            <a:ln w="12700">
              <a:solidFill>
                <a:srgbClr val="2E528F"/>
              </a:solidFill>
            </a:ln>
          </p:spPr>
          <p:txBody>
            <a:bodyPr wrap="square" lIns="0" tIns="0" rIns="0" bIns="0" rtlCol="0"/>
            <a:lstStyle/>
            <a:p>
              <a:endParaRPr/>
            </a:p>
          </p:txBody>
        </p:sp>
      </p:grpSp>
      <p:sp>
        <p:nvSpPr>
          <p:cNvPr id="115" name="object 115"/>
          <p:cNvSpPr txBox="1"/>
          <p:nvPr/>
        </p:nvSpPr>
        <p:spPr>
          <a:xfrm>
            <a:off x="8995664" y="3177921"/>
            <a:ext cx="1135380" cy="915669"/>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Mem</a:t>
            </a:r>
            <a:endParaRPr sz="1800">
              <a:latin typeface="Calibri"/>
              <a:cs typeface="Calibri"/>
            </a:endParaRPr>
          </a:p>
          <a:p>
            <a:pPr marL="766445" marR="5080" indent="-716280" algn="just">
              <a:lnSpc>
                <a:spcPct val="93500"/>
              </a:lnSpc>
              <a:spcBef>
                <a:spcPts val="140"/>
              </a:spcBef>
            </a:pPr>
            <a:r>
              <a:rPr sz="1800" dirty="0">
                <a:solidFill>
                  <a:srgbClr val="FFFFFF"/>
                </a:solidFill>
                <a:latin typeface="Calibri"/>
                <a:cs typeface="Calibri"/>
              </a:rPr>
              <a:t>/WB</a:t>
            </a:r>
            <a:r>
              <a:rPr sz="1800" spc="375" dirty="0">
                <a:solidFill>
                  <a:srgbClr val="FFFFFF"/>
                </a:solidFill>
                <a:latin typeface="Calibri"/>
                <a:cs typeface="Calibri"/>
              </a:rPr>
              <a:t>   </a:t>
            </a:r>
            <a:r>
              <a:rPr sz="1800" b="1" spc="-30" baseline="2314" dirty="0">
                <a:latin typeface="Calibri"/>
                <a:cs typeface="Calibri"/>
              </a:rPr>
              <a:t>Write </a:t>
            </a:r>
            <a:r>
              <a:rPr sz="1200" b="1" dirty="0">
                <a:latin typeface="Calibri"/>
                <a:cs typeface="Calibri"/>
              </a:rPr>
              <a:t>Reg</a:t>
            </a:r>
            <a:r>
              <a:rPr sz="1200" b="1" spc="-25" dirty="0">
                <a:latin typeface="Calibri"/>
                <a:cs typeface="Calibri"/>
              </a:rPr>
              <a:t> </a:t>
            </a:r>
            <a:r>
              <a:rPr sz="1200" b="1" spc="-50" dirty="0">
                <a:latin typeface="Calibri"/>
                <a:cs typeface="Calibri"/>
              </a:rPr>
              <a:t>C </a:t>
            </a:r>
            <a:r>
              <a:rPr sz="1200" b="1" spc="-20" dirty="0">
                <a:latin typeface="Calibri"/>
                <a:cs typeface="Calibri"/>
              </a:rPr>
              <a:t>Data</a:t>
            </a:r>
            <a:endParaRPr sz="1200">
              <a:latin typeface="Calibri"/>
              <a:cs typeface="Calibri"/>
            </a:endParaRPr>
          </a:p>
        </p:txBody>
      </p:sp>
      <p:sp>
        <p:nvSpPr>
          <p:cNvPr id="116" name="object 116"/>
          <p:cNvSpPr/>
          <p:nvPr/>
        </p:nvSpPr>
        <p:spPr>
          <a:xfrm>
            <a:off x="998220" y="914526"/>
            <a:ext cx="7266305" cy="3653790"/>
          </a:xfrm>
          <a:custGeom>
            <a:avLst/>
            <a:gdLst/>
            <a:ahLst/>
            <a:cxnLst/>
            <a:rect l="l" t="t" r="r" b="b"/>
            <a:pathLst>
              <a:path w="7266305" h="3653790">
                <a:moveTo>
                  <a:pt x="5262372" y="0"/>
                </a:moveTo>
                <a:lnTo>
                  <a:pt x="31750" y="0"/>
                </a:lnTo>
                <a:lnTo>
                  <a:pt x="31750" y="735965"/>
                </a:lnTo>
                <a:lnTo>
                  <a:pt x="0" y="735965"/>
                </a:lnTo>
                <a:lnTo>
                  <a:pt x="38100" y="812165"/>
                </a:lnTo>
                <a:lnTo>
                  <a:pt x="69850" y="748665"/>
                </a:lnTo>
                <a:lnTo>
                  <a:pt x="76200" y="735965"/>
                </a:lnTo>
                <a:lnTo>
                  <a:pt x="44450" y="735965"/>
                </a:lnTo>
                <a:lnTo>
                  <a:pt x="44450" y="12700"/>
                </a:lnTo>
                <a:lnTo>
                  <a:pt x="5249672" y="12700"/>
                </a:lnTo>
                <a:lnTo>
                  <a:pt x="5249672" y="3640582"/>
                </a:lnTo>
                <a:lnTo>
                  <a:pt x="4543806" y="3640582"/>
                </a:lnTo>
                <a:lnTo>
                  <a:pt x="4543806" y="3418332"/>
                </a:lnTo>
                <a:lnTo>
                  <a:pt x="4531106" y="3418332"/>
                </a:lnTo>
                <a:lnTo>
                  <a:pt x="4531106" y="3653282"/>
                </a:lnTo>
                <a:lnTo>
                  <a:pt x="5262372" y="3653282"/>
                </a:lnTo>
                <a:lnTo>
                  <a:pt x="5262372" y="3646932"/>
                </a:lnTo>
                <a:lnTo>
                  <a:pt x="5262372" y="3640582"/>
                </a:lnTo>
                <a:lnTo>
                  <a:pt x="5262372" y="12700"/>
                </a:lnTo>
                <a:lnTo>
                  <a:pt x="5262372" y="6350"/>
                </a:lnTo>
                <a:lnTo>
                  <a:pt x="5262372" y="0"/>
                </a:lnTo>
                <a:close/>
              </a:path>
              <a:path w="7266305" h="3653790">
                <a:moveTo>
                  <a:pt x="7266178" y="1586738"/>
                </a:moveTo>
                <a:lnTo>
                  <a:pt x="7234415" y="1587385"/>
                </a:lnTo>
                <a:lnTo>
                  <a:pt x="7225538" y="1145794"/>
                </a:lnTo>
                <a:lnTo>
                  <a:pt x="7212838" y="1146048"/>
                </a:lnTo>
                <a:lnTo>
                  <a:pt x="7221715" y="1587639"/>
                </a:lnTo>
                <a:lnTo>
                  <a:pt x="7189978" y="1588262"/>
                </a:lnTo>
                <a:lnTo>
                  <a:pt x="7229602" y="1663700"/>
                </a:lnTo>
                <a:lnTo>
                  <a:pt x="7259714" y="1600327"/>
                </a:lnTo>
                <a:lnTo>
                  <a:pt x="7266178" y="1586738"/>
                </a:lnTo>
                <a:close/>
              </a:path>
            </a:pathLst>
          </a:custGeom>
          <a:solidFill>
            <a:srgbClr val="4471C4"/>
          </a:solidFill>
        </p:spPr>
        <p:txBody>
          <a:bodyPr wrap="square" lIns="0" tIns="0" rIns="0" bIns="0" rtlCol="0"/>
          <a:lstStyle/>
          <a:p>
            <a:endParaRPr/>
          </a:p>
        </p:txBody>
      </p:sp>
      <p:sp>
        <p:nvSpPr>
          <p:cNvPr id="117" name="object 117"/>
          <p:cNvSpPr txBox="1"/>
          <p:nvPr/>
        </p:nvSpPr>
        <p:spPr>
          <a:xfrm>
            <a:off x="8259826" y="1959609"/>
            <a:ext cx="321945" cy="391160"/>
          </a:xfrm>
          <a:prstGeom prst="rect">
            <a:avLst/>
          </a:prstGeom>
        </p:spPr>
        <p:txBody>
          <a:bodyPr vert="horz" wrap="square" lIns="0" tIns="12700" rIns="0" bIns="0" rtlCol="0">
            <a:spAutoFit/>
          </a:bodyPr>
          <a:lstStyle/>
          <a:p>
            <a:pPr marL="12700" marR="5080">
              <a:lnSpc>
                <a:spcPct val="100000"/>
              </a:lnSpc>
              <a:spcBef>
                <a:spcPts val="100"/>
              </a:spcBef>
            </a:pPr>
            <a:r>
              <a:rPr sz="1200" b="1" spc="-25" dirty="0">
                <a:latin typeface="Calibri"/>
                <a:cs typeface="Calibri"/>
              </a:rPr>
              <a:t>Wr Data</a:t>
            </a:r>
            <a:endParaRPr sz="1200">
              <a:latin typeface="Calibri"/>
              <a:cs typeface="Calibri"/>
            </a:endParaRPr>
          </a:p>
        </p:txBody>
      </p:sp>
      <p:sp>
        <p:nvSpPr>
          <p:cNvPr id="118" name="object 118"/>
          <p:cNvSpPr txBox="1"/>
          <p:nvPr/>
        </p:nvSpPr>
        <p:spPr>
          <a:xfrm>
            <a:off x="7989189" y="1447546"/>
            <a:ext cx="14611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Write</a:t>
            </a:r>
            <a:r>
              <a:rPr sz="1200" b="1" spc="-45" dirty="0">
                <a:latin typeface="Calibri"/>
                <a:cs typeface="Calibri"/>
              </a:rPr>
              <a:t>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20" dirty="0">
                <a:latin typeface="Calibri"/>
                <a:cs typeface="Calibri"/>
              </a:rPr>
              <a:t> </a:t>
            </a:r>
            <a:r>
              <a:rPr sz="1200" b="1" dirty="0">
                <a:latin typeface="Calibri"/>
                <a:cs typeface="Calibri"/>
              </a:rPr>
              <a:t>Data</a:t>
            </a:r>
            <a:r>
              <a:rPr sz="1200" b="1" spc="-25" dirty="0">
                <a:latin typeface="Calibri"/>
                <a:cs typeface="Calibri"/>
              </a:rPr>
              <a:t> Mem</a:t>
            </a:r>
            <a:endParaRPr sz="1200">
              <a:latin typeface="Calibri"/>
              <a:cs typeface="Calibri"/>
            </a:endParaRPr>
          </a:p>
        </p:txBody>
      </p:sp>
      <p:grpSp>
        <p:nvGrpSpPr>
          <p:cNvPr id="119" name="object 119"/>
          <p:cNvGrpSpPr/>
          <p:nvPr/>
        </p:nvGrpSpPr>
        <p:grpSpPr>
          <a:xfrm>
            <a:off x="2169922" y="1769110"/>
            <a:ext cx="1221740" cy="2397125"/>
            <a:chOff x="2169922" y="1769110"/>
            <a:chExt cx="1221740" cy="2397125"/>
          </a:xfrm>
        </p:grpSpPr>
        <p:sp>
          <p:nvSpPr>
            <p:cNvPr id="120" name="object 120"/>
            <p:cNvSpPr/>
            <p:nvPr/>
          </p:nvSpPr>
          <p:spPr>
            <a:xfrm>
              <a:off x="2176272" y="1775460"/>
              <a:ext cx="1209040" cy="868680"/>
            </a:xfrm>
            <a:custGeom>
              <a:avLst/>
              <a:gdLst/>
              <a:ahLst/>
              <a:cxnLst/>
              <a:rect l="l" t="t" r="r" b="b"/>
              <a:pathLst>
                <a:path w="1209039" h="868680">
                  <a:moveTo>
                    <a:pt x="1208531" y="0"/>
                  </a:moveTo>
                  <a:lnTo>
                    <a:pt x="0" y="0"/>
                  </a:lnTo>
                  <a:lnTo>
                    <a:pt x="0" y="868680"/>
                  </a:lnTo>
                  <a:lnTo>
                    <a:pt x="1208531" y="868680"/>
                  </a:lnTo>
                  <a:lnTo>
                    <a:pt x="1208531" y="0"/>
                  </a:lnTo>
                  <a:close/>
                </a:path>
              </a:pathLst>
            </a:custGeom>
            <a:solidFill>
              <a:srgbClr val="44536A">
                <a:alpha val="56861"/>
              </a:srgbClr>
            </a:solidFill>
          </p:spPr>
          <p:txBody>
            <a:bodyPr wrap="square" lIns="0" tIns="0" rIns="0" bIns="0" rtlCol="0"/>
            <a:lstStyle/>
            <a:p>
              <a:endParaRPr/>
            </a:p>
          </p:txBody>
        </p:sp>
        <p:sp>
          <p:nvSpPr>
            <p:cNvPr id="121" name="object 121"/>
            <p:cNvSpPr/>
            <p:nvPr/>
          </p:nvSpPr>
          <p:spPr>
            <a:xfrm>
              <a:off x="2176272" y="1775460"/>
              <a:ext cx="1209040" cy="868680"/>
            </a:xfrm>
            <a:custGeom>
              <a:avLst/>
              <a:gdLst/>
              <a:ahLst/>
              <a:cxnLst/>
              <a:rect l="l" t="t" r="r" b="b"/>
              <a:pathLst>
                <a:path w="1209039" h="868680">
                  <a:moveTo>
                    <a:pt x="0" y="868680"/>
                  </a:moveTo>
                  <a:lnTo>
                    <a:pt x="1208531" y="868680"/>
                  </a:lnTo>
                  <a:lnTo>
                    <a:pt x="1208531" y="0"/>
                  </a:lnTo>
                  <a:lnTo>
                    <a:pt x="0" y="0"/>
                  </a:lnTo>
                  <a:lnTo>
                    <a:pt x="0" y="868680"/>
                  </a:lnTo>
                  <a:close/>
                </a:path>
              </a:pathLst>
            </a:custGeom>
            <a:ln w="12700">
              <a:solidFill>
                <a:srgbClr val="2E528F"/>
              </a:solidFill>
            </a:ln>
          </p:spPr>
          <p:txBody>
            <a:bodyPr wrap="square" lIns="0" tIns="0" rIns="0" bIns="0" rtlCol="0"/>
            <a:lstStyle/>
            <a:p>
              <a:endParaRPr/>
            </a:p>
          </p:txBody>
        </p:sp>
        <p:sp>
          <p:nvSpPr>
            <p:cNvPr id="122" name="object 122"/>
            <p:cNvSpPr/>
            <p:nvPr/>
          </p:nvSpPr>
          <p:spPr>
            <a:xfrm>
              <a:off x="2199132" y="3576827"/>
              <a:ext cx="687705" cy="589280"/>
            </a:xfrm>
            <a:custGeom>
              <a:avLst/>
              <a:gdLst/>
              <a:ahLst/>
              <a:cxnLst/>
              <a:rect l="l" t="t" r="r" b="b"/>
              <a:pathLst>
                <a:path w="687705" h="589279">
                  <a:moveTo>
                    <a:pt x="88265" y="514223"/>
                  </a:moveTo>
                  <a:lnTo>
                    <a:pt x="56629" y="512965"/>
                  </a:lnTo>
                  <a:lnTo>
                    <a:pt x="69342" y="190754"/>
                  </a:lnTo>
                  <a:lnTo>
                    <a:pt x="56642" y="190246"/>
                  </a:lnTo>
                  <a:lnTo>
                    <a:pt x="43929" y="512457"/>
                  </a:lnTo>
                  <a:lnTo>
                    <a:pt x="12192" y="511175"/>
                  </a:lnTo>
                  <a:lnTo>
                    <a:pt x="47244" y="588899"/>
                  </a:lnTo>
                  <a:lnTo>
                    <a:pt x="81978" y="525653"/>
                  </a:lnTo>
                  <a:lnTo>
                    <a:pt x="88265" y="514223"/>
                  </a:lnTo>
                  <a:close/>
                </a:path>
                <a:path w="687705" h="589279">
                  <a:moveTo>
                    <a:pt x="687324" y="0"/>
                  </a:moveTo>
                  <a:lnTo>
                    <a:pt x="0" y="0"/>
                  </a:lnTo>
                  <a:lnTo>
                    <a:pt x="0" y="184404"/>
                  </a:lnTo>
                  <a:lnTo>
                    <a:pt x="687324" y="184404"/>
                  </a:lnTo>
                  <a:lnTo>
                    <a:pt x="687324" y="0"/>
                  </a:lnTo>
                  <a:close/>
                </a:path>
              </a:pathLst>
            </a:custGeom>
            <a:solidFill>
              <a:srgbClr val="4471C4"/>
            </a:solidFill>
          </p:spPr>
          <p:txBody>
            <a:bodyPr wrap="square" lIns="0" tIns="0" rIns="0" bIns="0" rtlCol="0"/>
            <a:lstStyle/>
            <a:p>
              <a:endParaRPr/>
            </a:p>
          </p:txBody>
        </p:sp>
        <p:sp>
          <p:nvSpPr>
            <p:cNvPr id="123" name="object 123"/>
            <p:cNvSpPr/>
            <p:nvPr/>
          </p:nvSpPr>
          <p:spPr>
            <a:xfrm>
              <a:off x="2199132" y="3576827"/>
              <a:ext cx="687705" cy="184785"/>
            </a:xfrm>
            <a:custGeom>
              <a:avLst/>
              <a:gdLst/>
              <a:ahLst/>
              <a:cxnLst/>
              <a:rect l="l" t="t" r="r" b="b"/>
              <a:pathLst>
                <a:path w="687705" h="184785">
                  <a:moveTo>
                    <a:pt x="0" y="184404"/>
                  </a:moveTo>
                  <a:lnTo>
                    <a:pt x="687324" y="184404"/>
                  </a:lnTo>
                  <a:lnTo>
                    <a:pt x="687324" y="0"/>
                  </a:lnTo>
                  <a:lnTo>
                    <a:pt x="0" y="0"/>
                  </a:lnTo>
                  <a:lnTo>
                    <a:pt x="0" y="184404"/>
                  </a:lnTo>
                  <a:close/>
                </a:path>
              </a:pathLst>
            </a:custGeom>
            <a:ln w="12700">
              <a:solidFill>
                <a:srgbClr val="2E528F"/>
              </a:solidFill>
            </a:ln>
          </p:spPr>
          <p:txBody>
            <a:bodyPr wrap="square" lIns="0" tIns="0" rIns="0" bIns="0" rtlCol="0"/>
            <a:lstStyle/>
            <a:p>
              <a:endParaRPr/>
            </a:p>
          </p:txBody>
        </p:sp>
      </p:grpSp>
      <p:sp>
        <p:nvSpPr>
          <p:cNvPr id="124" name="object 124"/>
          <p:cNvSpPr txBox="1"/>
          <p:nvPr/>
        </p:nvSpPr>
        <p:spPr>
          <a:xfrm>
            <a:off x="2259329" y="3722878"/>
            <a:ext cx="419100" cy="3302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Calibri"/>
                <a:cs typeface="Calibri"/>
              </a:rPr>
              <a:t>Control</a:t>
            </a:r>
            <a:endParaRPr sz="1000">
              <a:latin typeface="Calibri"/>
              <a:cs typeface="Calibri"/>
            </a:endParaRPr>
          </a:p>
          <a:p>
            <a:pPr marL="12700">
              <a:lnSpc>
                <a:spcPct val="100000"/>
              </a:lnSpc>
            </a:pPr>
            <a:r>
              <a:rPr sz="1000" b="1" spc="-10" dirty="0">
                <a:latin typeface="Calibri"/>
                <a:cs typeface="Calibri"/>
              </a:rPr>
              <a:t>Signals</a:t>
            </a:r>
            <a:endParaRPr sz="1000">
              <a:latin typeface="Calibri"/>
              <a:cs typeface="Calibri"/>
            </a:endParaRPr>
          </a:p>
        </p:txBody>
      </p:sp>
      <p:sp>
        <p:nvSpPr>
          <p:cNvPr id="125" name="object 125"/>
          <p:cNvSpPr txBox="1"/>
          <p:nvPr/>
        </p:nvSpPr>
        <p:spPr>
          <a:xfrm>
            <a:off x="2971545" y="3236721"/>
            <a:ext cx="342265"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Read</a:t>
            </a:r>
            <a:endParaRPr sz="1200">
              <a:latin typeface="Calibri"/>
              <a:cs typeface="Calibri"/>
            </a:endParaRPr>
          </a:p>
        </p:txBody>
      </p:sp>
      <p:sp>
        <p:nvSpPr>
          <p:cNvPr id="126" name="object 126"/>
          <p:cNvSpPr txBox="1"/>
          <p:nvPr/>
        </p:nvSpPr>
        <p:spPr>
          <a:xfrm>
            <a:off x="2971545" y="3347973"/>
            <a:ext cx="826769" cy="299720"/>
          </a:xfrm>
          <a:prstGeom prst="rect">
            <a:avLst/>
          </a:prstGeom>
        </p:spPr>
        <p:txBody>
          <a:bodyPr vert="horz" wrap="square" lIns="0" tIns="12700" rIns="0" bIns="0" rtlCol="0">
            <a:spAutoFit/>
          </a:bodyPr>
          <a:lstStyle/>
          <a:p>
            <a:pPr marL="12700">
              <a:lnSpc>
                <a:spcPct val="100000"/>
              </a:lnSpc>
              <a:spcBef>
                <a:spcPts val="100"/>
              </a:spcBef>
            </a:pPr>
            <a:r>
              <a:rPr sz="1800" b="1" baseline="2314" dirty="0">
                <a:latin typeface="Calibri"/>
                <a:cs typeface="Calibri"/>
              </a:rPr>
              <a:t>Register</a:t>
            </a:r>
            <a:r>
              <a:rPr sz="1800" b="1" spc="187" baseline="2314" dirty="0">
                <a:latin typeface="Calibri"/>
                <a:cs typeface="Calibri"/>
              </a:rPr>
              <a:t> </a:t>
            </a:r>
            <a:r>
              <a:rPr sz="1800" spc="-25" dirty="0">
                <a:solidFill>
                  <a:srgbClr val="FFFFFF"/>
                </a:solidFill>
                <a:latin typeface="Calibri"/>
                <a:cs typeface="Calibri"/>
              </a:rPr>
              <a:t>EX</a:t>
            </a:r>
            <a:endParaRPr sz="1800">
              <a:latin typeface="Calibri"/>
              <a:cs typeface="Calibri"/>
            </a:endParaRPr>
          </a:p>
        </p:txBody>
      </p:sp>
      <p:sp>
        <p:nvSpPr>
          <p:cNvPr id="127" name="object 127"/>
          <p:cNvSpPr txBox="1"/>
          <p:nvPr/>
        </p:nvSpPr>
        <p:spPr>
          <a:xfrm>
            <a:off x="2971545" y="3602863"/>
            <a:ext cx="38036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A</a:t>
            </a:r>
            <a:r>
              <a:rPr sz="1200" b="1" spc="-5" dirty="0">
                <a:latin typeface="Calibri"/>
                <a:cs typeface="Calibri"/>
              </a:rPr>
              <a:t> </a:t>
            </a:r>
            <a:r>
              <a:rPr sz="1200" b="1" dirty="0">
                <a:latin typeface="Calibri"/>
                <a:cs typeface="Calibri"/>
              </a:rPr>
              <a:t>&amp;</a:t>
            </a:r>
            <a:r>
              <a:rPr sz="1200" b="1" spc="10" dirty="0">
                <a:latin typeface="Calibri"/>
                <a:cs typeface="Calibri"/>
              </a:rPr>
              <a:t> </a:t>
            </a:r>
            <a:r>
              <a:rPr sz="1200" b="1" spc="-50" dirty="0">
                <a:latin typeface="Calibri"/>
                <a:cs typeface="Calibri"/>
              </a:rPr>
              <a:t>B</a:t>
            </a:r>
            <a:endParaRPr sz="1200">
              <a:latin typeface="Calibri"/>
              <a:cs typeface="Calibri"/>
            </a:endParaRPr>
          </a:p>
        </p:txBody>
      </p:sp>
      <p:sp>
        <p:nvSpPr>
          <p:cNvPr id="128" name="object 128"/>
          <p:cNvSpPr txBox="1"/>
          <p:nvPr/>
        </p:nvSpPr>
        <p:spPr>
          <a:xfrm>
            <a:off x="2971545" y="3785742"/>
            <a:ext cx="40449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Select</a:t>
            </a:r>
            <a:endParaRPr sz="1200">
              <a:latin typeface="Calibri"/>
              <a:cs typeface="Calibri"/>
            </a:endParaRPr>
          </a:p>
        </p:txBody>
      </p:sp>
      <p:sp>
        <p:nvSpPr>
          <p:cNvPr id="129" name="object 129"/>
          <p:cNvSpPr/>
          <p:nvPr/>
        </p:nvSpPr>
        <p:spPr>
          <a:xfrm>
            <a:off x="2820923" y="3663441"/>
            <a:ext cx="300990" cy="318135"/>
          </a:xfrm>
          <a:custGeom>
            <a:avLst/>
            <a:gdLst/>
            <a:ahLst/>
            <a:cxnLst/>
            <a:rect l="l" t="t" r="r" b="b"/>
            <a:pathLst>
              <a:path w="300989" h="318135">
                <a:moveTo>
                  <a:pt x="31750" y="241934"/>
                </a:moveTo>
                <a:lnTo>
                  <a:pt x="0" y="241934"/>
                </a:lnTo>
                <a:lnTo>
                  <a:pt x="38100" y="318134"/>
                </a:lnTo>
                <a:lnTo>
                  <a:pt x="69850" y="254634"/>
                </a:lnTo>
                <a:lnTo>
                  <a:pt x="31750" y="254634"/>
                </a:lnTo>
                <a:lnTo>
                  <a:pt x="31750" y="241934"/>
                </a:lnTo>
                <a:close/>
              </a:path>
              <a:path w="300989" h="318135">
                <a:moveTo>
                  <a:pt x="287908" y="202056"/>
                </a:moveTo>
                <a:lnTo>
                  <a:pt x="31750" y="202056"/>
                </a:lnTo>
                <a:lnTo>
                  <a:pt x="31750" y="254634"/>
                </a:lnTo>
                <a:lnTo>
                  <a:pt x="44450" y="254634"/>
                </a:lnTo>
                <a:lnTo>
                  <a:pt x="44450" y="214756"/>
                </a:lnTo>
                <a:lnTo>
                  <a:pt x="38100" y="214756"/>
                </a:lnTo>
                <a:lnTo>
                  <a:pt x="44450" y="208406"/>
                </a:lnTo>
                <a:lnTo>
                  <a:pt x="287908" y="208406"/>
                </a:lnTo>
                <a:lnTo>
                  <a:pt x="287908" y="202056"/>
                </a:lnTo>
                <a:close/>
              </a:path>
              <a:path w="300989" h="318135">
                <a:moveTo>
                  <a:pt x="76200" y="241934"/>
                </a:moveTo>
                <a:lnTo>
                  <a:pt x="44450" y="241934"/>
                </a:lnTo>
                <a:lnTo>
                  <a:pt x="44450" y="254634"/>
                </a:lnTo>
                <a:lnTo>
                  <a:pt x="69850" y="254634"/>
                </a:lnTo>
                <a:lnTo>
                  <a:pt x="76200" y="241934"/>
                </a:lnTo>
                <a:close/>
              </a:path>
              <a:path w="300989" h="318135">
                <a:moveTo>
                  <a:pt x="44450" y="208406"/>
                </a:moveTo>
                <a:lnTo>
                  <a:pt x="38100" y="214756"/>
                </a:lnTo>
                <a:lnTo>
                  <a:pt x="44450" y="214756"/>
                </a:lnTo>
                <a:lnTo>
                  <a:pt x="44450" y="208406"/>
                </a:lnTo>
                <a:close/>
              </a:path>
              <a:path w="300989" h="318135">
                <a:moveTo>
                  <a:pt x="300608" y="202056"/>
                </a:moveTo>
                <a:lnTo>
                  <a:pt x="294258" y="202056"/>
                </a:lnTo>
                <a:lnTo>
                  <a:pt x="287908" y="208406"/>
                </a:lnTo>
                <a:lnTo>
                  <a:pt x="44450" y="208406"/>
                </a:lnTo>
                <a:lnTo>
                  <a:pt x="44450" y="214756"/>
                </a:lnTo>
                <a:lnTo>
                  <a:pt x="300608" y="214756"/>
                </a:lnTo>
                <a:lnTo>
                  <a:pt x="300608" y="202056"/>
                </a:lnTo>
                <a:close/>
              </a:path>
              <a:path w="300989" h="318135">
                <a:moveTo>
                  <a:pt x="287908" y="6349"/>
                </a:moveTo>
                <a:lnTo>
                  <a:pt x="287908" y="208406"/>
                </a:lnTo>
                <a:lnTo>
                  <a:pt x="294258" y="202056"/>
                </a:lnTo>
                <a:lnTo>
                  <a:pt x="300608" y="202056"/>
                </a:lnTo>
                <a:lnTo>
                  <a:pt x="300608" y="12699"/>
                </a:lnTo>
                <a:lnTo>
                  <a:pt x="294258" y="12699"/>
                </a:lnTo>
                <a:lnTo>
                  <a:pt x="287908" y="6349"/>
                </a:lnTo>
                <a:close/>
              </a:path>
              <a:path w="300989" h="318135">
                <a:moveTo>
                  <a:pt x="300608" y="0"/>
                </a:moveTo>
                <a:lnTo>
                  <a:pt x="65658" y="0"/>
                </a:lnTo>
                <a:lnTo>
                  <a:pt x="65658" y="12699"/>
                </a:lnTo>
                <a:lnTo>
                  <a:pt x="287908" y="12699"/>
                </a:lnTo>
                <a:lnTo>
                  <a:pt x="287908" y="6349"/>
                </a:lnTo>
                <a:lnTo>
                  <a:pt x="300608" y="6349"/>
                </a:lnTo>
                <a:lnTo>
                  <a:pt x="300608" y="0"/>
                </a:lnTo>
                <a:close/>
              </a:path>
              <a:path w="300989" h="318135">
                <a:moveTo>
                  <a:pt x="300608" y="6349"/>
                </a:moveTo>
                <a:lnTo>
                  <a:pt x="287908" y="6349"/>
                </a:lnTo>
                <a:lnTo>
                  <a:pt x="294258" y="12699"/>
                </a:lnTo>
                <a:lnTo>
                  <a:pt x="300608" y="12699"/>
                </a:lnTo>
                <a:lnTo>
                  <a:pt x="300608" y="6349"/>
                </a:lnTo>
                <a:close/>
              </a:path>
            </a:pathLst>
          </a:custGeom>
          <a:solidFill>
            <a:srgbClr val="4471C4"/>
          </a:solidFill>
        </p:spPr>
        <p:txBody>
          <a:bodyPr wrap="square" lIns="0" tIns="0" rIns="0" bIns="0" rtlCol="0"/>
          <a:lstStyle/>
          <a:p>
            <a:endParaRPr/>
          </a:p>
        </p:txBody>
      </p:sp>
      <p:sp>
        <p:nvSpPr>
          <p:cNvPr id="130" name="object 130"/>
          <p:cNvSpPr txBox="1"/>
          <p:nvPr/>
        </p:nvSpPr>
        <p:spPr>
          <a:xfrm>
            <a:off x="6104254" y="991534"/>
            <a:ext cx="152400" cy="2223770"/>
          </a:xfrm>
          <a:prstGeom prst="rect">
            <a:avLst/>
          </a:prstGeom>
        </p:spPr>
        <p:txBody>
          <a:bodyPr vert="vert270" wrap="square" lIns="0" tIns="0" rIns="0" bIns="0" rtlCol="0">
            <a:spAutoFit/>
          </a:bodyPr>
          <a:lstStyle/>
          <a:p>
            <a:pPr>
              <a:lnSpc>
                <a:spcPts val="1140"/>
              </a:lnSpc>
            </a:pPr>
            <a:r>
              <a:rPr sz="1200" b="1" dirty="0">
                <a:latin typeface="Calibri"/>
                <a:cs typeface="Calibri"/>
              </a:rPr>
              <a:t>PC</a:t>
            </a:r>
            <a:r>
              <a:rPr sz="1200" b="1" spc="-15" dirty="0">
                <a:latin typeface="Calibri"/>
                <a:cs typeface="Calibri"/>
              </a:rPr>
              <a:t> </a:t>
            </a:r>
            <a:r>
              <a:rPr sz="1200" b="1" dirty="0">
                <a:latin typeface="Calibri"/>
                <a:cs typeface="Calibri"/>
              </a:rPr>
              <a:t>Source</a:t>
            </a:r>
            <a:r>
              <a:rPr sz="1200" b="1" spc="-25" dirty="0">
                <a:latin typeface="Calibri"/>
                <a:cs typeface="Calibri"/>
              </a:rPr>
              <a:t> </a:t>
            </a:r>
            <a:r>
              <a:rPr sz="1200" b="1" dirty="0">
                <a:latin typeface="Calibri"/>
                <a:cs typeface="Calibri"/>
              </a:rPr>
              <a:t>Select</a:t>
            </a:r>
            <a:r>
              <a:rPr sz="1200" b="1" spc="-20" dirty="0">
                <a:latin typeface="Calibri"/>
                <a:cs typeface="Calibri"/>
              </a:rPr>
              <a:t> </a:t>
            </a:r>
            <a:r>
              <a:rPr sz="1200" b="1" dirty="0">
                <a:latin typeface="Calibri"/>
                <a:cs typeface="Calibri"/>
              </a:rPr>
              <a:t>(1</a:t>
            </a:r>
            <a:r>
              <a:rPr sz="1200" b="1" spc="-10" dirty="0">
                <a:latin typeface="Calibri"/>
                <a:cs typeface="Calibri"/>
              </a:rPr>
              <a:t> </a:t>
            </a:r>
            <a:r>
              <a:rPr sz="1200" b="1" dirty="0">
                <a:latin typeface="Calibri"/>
                <a:cs typeface="Calibri"/>
              </a:rPr>
              <a:t>if</a:t>
            </a:r>
            <a:r>
              <a:rPr sz="1200" b="1" spc="-20" dirty="0">
                <a:latin typeface="Calibri"/>
                <a:cs typeface="Calibri"/>
              </a:rPr>
              <a:t> </a:t>
            </a:r>
            <a:r>
              <a:rPr sz="1200" b="1" dirty="0">
                <a:latin typeface="Calibri"/>
                <a:cs typeface="Calibri"/>
              </a:rPr>
              <a:t>branch</a:t>
            </a:r>
            <a:r>
              <a:rPr sz="1200" b="1" spc="-15" dirty="0">
                <a:latin typeface="Calibri"/>
                <a:cs typeface="Calibri"/>
              </a:rPr>
              <a:t> </a:t>
            </a:r>
            <a:r>
              <a:rPr sz="1200" b="1" spc="-10" dirty="0">
                <a:latin typeface="Calibri"/>
                <a:cs typeface="Calibri"/>
              </a:rPr>
              <a:t>taken)</a:t>
            </a:r>
            <a:endParaRPr sz="1200">
              <a:latin typeface="Calibri"/>
              <a:cs typeface="Calibri"/>
            </a:endParaRPr>
          </a:p>
        </p:txBody>
      </p:sp>
      <p:grpSp>
        <p:nvGrpSpPr>
          <p:cNvPr id="131" name="object 131"/>
          <p:cNvGrpSpPr/>
          <p:nvPr/>
        </p:nvGrpSpPr>
        <p:grpSpPr>
          <a:xfrm>
            <a:off x="82296" y="860805"/>
            <a:ext cx="6218555" cy="5353050"/>
            <a:chOff x="82296" y="860805"/>
            <a:chExt cx="6218555" cy="5353050"/>
          </a:xfrm>
        </p:grpSpPr>
        <p:sp>
          <p:nvSpPr>
            <p:cNvPr id="132" name="object 132"/>
            <p:cNvSpPr/>
            <p:nvPr/>
          </p:nvSpPr>
          <p:spPr>
            <a:xfrm>
              <a:off x="6047231" y="867155"/>
              <a:ext cx="247015" cy="2413000"/>
            </a:xfrm>
            <a:custGeom>
              <a:avLst/>
              <a:gdLst/>
              <a:ahLst/>
              <a:cxnLst/>
              <a:rect l="l" t="t" r="r" b="b"/>
              <a:pathLst>
                <a:path w="247014" h="2413000">
                  <a:moveTo>
                    <a:pt x="246887" y="0"/>
                  </a:moveTo>
                  <a:lnTo>
                    <a:pt x="0" y="0"/>
                  </a:lnTo>
                  <a:lnTo>
                    <a:pt x="0" y="2412492"/>
                  </a:lnTo>
                  <a:lnTo>
                    <a:pt x="246887" y="2412492"/>
                  </a:lnTo>
                  <a:lnTo>
                    <a:pt x="246887" y="0"/>
                  </a:lnTo>
                  <a:close/>
                </a:path>
              </a:pathLst>
            </a:custGeom>
            <a:solidFill>
              <a:srgbClr val="44536A">
                <a:alpha val="56861"/>
              </a:srgbClr>
            </a:solidFill>
          </p:spPr>
          <p:txBody>
            <a:bodyPr wrap="square" lIns="0" tIns="0" rIns="0" bIns="0" rtlCol="0"/>
            <a:lstStyle/>
            <a:p>
              <a:endParaRPr/>
            </a:p>
          </p:txBody>
        </p:sp>
        <p:sp>
          <p:nvSpPr>
            <p:cNvPr id="133" name="object 133"/>
            <p:cNvSpPr/>
            <p:nvPr/>
          </p:nvSpPr>
          <p:spPr>
            <a:xfrm>
              <a:off x="6047231" y="867155"/>
              <a:ext cx="247015" cy="2413000"/>
            </a:xfrm>
            <a:custGeom>
              <a:avLst/>
              <a:gdLst/>
              <a:ahLst/>
              <a:cxnLst/>
              <a:rect l="l" t="t" r="r" b="b"/>
              <a:pathLst>
                <a:path w="247014" h="2413000">
                  <a:moveTo>
                    <a:pt x="0" y="2412492"/>
                  </a:moveTo>
                  <a:lnTo>
                    <a:pt x="246887" y="2412492"/>
                  </a:lnTo>
                  <a:lnTo>
                    <a:pt x="246887" y="0"/>
                  </a:lnTo>
                  <a:lnTo>
                    <a:pt x="0" y="0"/>
                  </a:lnTo>
                  <a:lnTo>
                    <a:pt x="0" y="2412492"/>
                  </a:lnTo>
                  <a:close/>
                </a:path>
              </a:pathLst>
            </a:custGeom>
            <a:ln w="12700">
              <a:solidFill>
                <a:srgbClr val="2E528F"/>
              </a:solidFill>
            </a:ln>
          </p:spPr>
          <p:txBody>
            <a:bodyPr wrap="square" lIns="0" tIns="0" rIns="0" bIns="0" rtlCol="0"/>
            <a:lstStyle/>
            <a:p>
              <a:endParaRPr/>
            </a:p>
          </p:txBody>
        </p:sp>
        <p:sp>
          <p:nvSpPr>
            <p:cNvPr id="134" name="object 134"/>
            <p:cNvSpPr/>
            <p:nvPr/>
          </p:nvSpPr>
          <p:spPr>
            <a:xfrm>
              <a:off x="5495543" y="4297679"/>
              <a:ext cx="76200" cy="443230"/>
            </a:xfrm>
            <a:custGeom>
              <a:avLst/>
              <a:gdLst/>
              <a:ahLst/>
              <a:cxnLst/>
              <a:rect l="l" t="t" r="r" b="b"/>
              <a:pathLst>
                <a:path w="76200" h="443229">
                  <a:moveTo>
                    <a:pt x="31750" y="366649"/>
                  </a:moveTo>
                  <a:lnTo>
                    <a:pt x="0" y="366649"/>
                  </a:lnTo>
                  <a:lnTo>
                    <a:pt x="38100" y="442849"/>
                  </a:lnTo>
                  <a:lnTo>
                    <a:pt x="69850" y="379349"/>
                  </a:lnTo>
                  <a:lnTo>
                    <a:pt x="31750" y="379349"/>
                  </a:lnTo>
                  <a:lnTo>
                    <a:pt x="31750" y="366649"/>
                  </a:lnTo>
                  <a:close/>
                </a:path>
                <a:path w="76200" h="443229">
                  <a:moveTo>
                    <a:pt x="44450" y="0"/>
                  </a:moveTo>
                  <a:lnTo>
                    <a:pt x="31750" y="0"/>
                  </a:lnTo>
                  <a:lnTo>
                    <a:pt x="31750" y="379349"/>
                  </a:lnTo>
                  <a:lnTo>
                    <a:pt x="44450" y="379349"/>
                  </a:lnTo>
                  <a:lnTo>
                    <a:pt x="44450" y="0"/>
                  </a:lnTo>
                  <a:close/>
                </a:path>
                <a:path w="76200" h="443229">
                  <a:moveTo>
                    <a:pt x="76200" y="366649"/>
                  </a:moveTo>
                  <a:lnTo>
                    <a:pt x="44450" y="366649"/>
                  </a:lnTo>
                  <a:lnTo>
                    <a:pt x="44450" y="379349"/>
                  </a:lnTo>
                  <a:lnTo>
                    <a:pt x="69850" y="379349"/>
                  </a:lnTo>
                  <a:lnTo>
                    <a:pt x="76200" y="366649"/>
                  </a:lnTo>
                  <a:close/>
                </a:path>
              </a:pathLst>
            </a:custGeom>
            <a:solidFill>
              <a:srgbClr val="4471C4"/>
            </a:solidFill>
          </p:spPr>
          <p:txBody>
            <a:bodyPr wrap="square" lIns="0" tIns="0" rIns="0" bIns="0" rtlCol="0"/>
            <a:lstStyle/>
            <a:p>
              <a:endParaRPr/>
            </a:p>
          </p:txBody>
        </p:sp>
        <p:sp>
          <p:nvSpPr>
            <p:cNvPr id="135" name="object 135"/>
            <p:cNvSpPr/>
            <p:nvPr/>
          </p:nvSpPr>
          <p:spPr>
            <a:xfrm>
              <a:off x="101346" y="5112258"/>
              <a:ext cx="1859280" cy="1082040"/>
            </a:xfrm>
            <a:custGeom>
              <a:avLst/>
              <a:gdLst/>
              <a:ahLst/>
              <a:cxnLst/>
              <a:rect l="l" t="t" r="r" b="b"/>
              <a:pathLst>
                <a:path w="1859280" h="1082039">
                  <a:moveTo>
                    <a:pt x="0" y="1082040"/>
                  </a:moveTo>
                  <a:lnTo>
                    <a:pt x="1859280" y="1082040"/>
                  </a:lnTo>
                  <a:lnTo>
                    <a:pt x="1859280" y="0"/>
                  </a:lnTo>
                  <a:lnTo>
                    <a:pt x="0" y="0"/>
                  </a:lnTo>
                  <a:lnTo>
                    <a:pt x="0" y="1082040"/>
                  </a:lnTo>
                  <a:close/>
                </a:path>
              </a:pathLst>
            </a:custGeom>
            <a:ln w="38100">
              <a:solidFill>
                <a:srgbClr val="2E528F"/>
              </a:solidFill>
            </a:ln>
          </p:spPr>
          <p:txBody>
            <a:bodyPr wrap="square" lIns="0" tIns="0" rIns="0" bIns="0" rtlCol="0"/>
            <a:lstStyle/>
            <a:p>
              <a:endParaRPr/>
            </a:p>
          </p:txBody>
        </p:sp>
      </p:grpSp>
      <p:sp>
        <p:nvSpPr>
          <p:cNvPr id="136" name="object 136"/>
          <p:cNvSpPr txBox="1"/>
          <p:nvPr/>
        </p:nvSpPr>
        <p:spPr>
          <a:xfrm>
            <a:off x="7572502" y="290321"/>
            <a:ext cx="3994150" cy="757555"/>
          </a:xfrm>
          <a:prstGeom prst="rect">
            <a:avLst/>
          </a:prstGeom>
        </p:spPr>
        <p:txBody>
          <a:bodyPr vert="horz" wrap="square" lIns="0" tIns="12700" rIns="0" bIns="0" rtlCol="0">
            <a:spAutoFit/>
          </a:bodyPr>
          <a:lstStyle/>
          <a:p>
            <a:pPr marL="12700" marR="5080">
              <a:lnSpc>
                <a:spcPct val="100000"/>
              </a:lnSpc>
              <a:spcBef>
                <a:spcPts val="100"/>
              </a:spcBef>
            </a:pPr>
            <a:r>
              <a:rPr sz="2400" b="1" dirty="0">
                <a:latin typeface="Calibri"/>
                <a:cs typeface="Calibri"/>
              </a:rPr>
              <a:t>Key</a:t>
            </a:r>
            <a:r>
              <a:rPr sz="2400" b="1" spc="-50" dirty="0">
                <a:latin typeface="Calibri"/>
                <a:cs typeface="Calibri"/>
              </a:rPr>
              <a:t> </a:t>
            </a:r>
            <a:r>
              <a:rPr sz="2400" b="1" dirty="0">
                <a:latin typeface="Calibri"/>
                <a:cs typeface="Calibri"/>
              </a:rPr>
              <a:t>Idea:</a:t>
            </a:r>
            <a:r>
              <a:rPr sz="2400" b="1" spc="-25" dirty="0">
                <a:latin typeface="Calibri"/>
                <a:cs typeface="Calibri"/>
              </a:rPr>
              <a:t> </a:t>
            </a:r>
            <a:r>
              <a:rPr sz="2400" dirty="0">
                <a:latin typeface="Calibri"/>
                <a:cs typeface="Calibri"/>
              </a:rPr>
              <a:t>Add</a:t>
            </a:r>
            <a:r>
              <a:rPr sz="2400" spc="-40" dirty="0">
                <a:latin typeface="Calibri"/>
                <a:cs typeface="Calibri"/>
              </a:rPr>
              <a:t> </a:t>
            </a:r>
            <a:r>
              <a:rPr sz="2400" dirty="0">
                <a:latin typeface="Calibri"/>
                <a:cs typeface="Calibri"/>
              </a:rPr>
              <a:t>predictor</a:t>
            </a:r>
            <a:r>
              <a:rPr sz="2400" spc="-55" dirty="0">
                <a:latin typeface="Calibri"/>
                <a:cs typeface="Calibri"/>
              </a:rPr>
              <a:t> </a:t>
            </a:r>
            <a:r>
              <a:rPr sz="2400" dirty="0">
                <a:latin typeface="Calibri"/>
                <a:cs typeface="Calibri"/>
              </a:rPr>
              <a:t>to</a:t>
            </a:r>
            <a:r>
              <a:rPr sz="2400" spc="-40" dirty="0">
                <a:latin typeface="Calibri"/>
                <a:cs typeface="Calibri"/>
              </a:rPr>
              <a:t> </a:t>
            </a:r>
            <a:r>
              <a:rPr sz="2400" spc="-10" dirty="0">
                <a:latin typeface="Calibri"/>
                <a:cs typeface="Calibri"/>
              </a:rPr>
              <a:t>fetch </a:t>
            </a:r>
            <a:r>
              <a:rPr sz="2400" dirty="0">
                <a:latin typeface="Calibri"/>
                <a:cs typeface="Calibri"/>
              </a:rPr>
              <a:t>stage,</a:t>
            </a:r>
            <a:r>
              <a:rPr sz="2400" spc="-80" dirty="0">
                <a:latin typeface="Calibri"/>
                <a:cs typeface="Calibri"/>
              </a:rPr>
              <a:t> </a:t>
            </a:r>
            <a:r>
              <a:rPr sz="2400" dirty="0">
                <a:latin typeface="Calibri"/>
                <a:cs typeface="Calibri"/>
              </a:rPr>
              <a:t>allowing</a:t>
            </a:r>
            <a:r>
              <a:rPr sz="2400" spc="-85" dirty="0">
                <a:latin typeface="Calibri"/>
                <a:cs typeface="Calibri"/>
              </a:rPr>
              <a:t> </a:t>
            </a:r>
            <a:r>
              <a:rPr sz="2400" dirty="0">
                <a:latin typeface="Calibri"/>
                <a:cs typeface="Calibri"/>
              </a:rPr>
              <a:t>continuous</a:t>
            </a:r>
            <a:r>
              <a:rPr sz="2400" spc="-70" dirty="0">
                <a:latin typeface="Calibri"/>
                <a:cs typeface="Calibri"/>
              </a:rPr>
              <a:t> </a:t>
            </a:r>
            <a:r>
              <a:rPr sz="2400" spc="-20" dirty="0">
                <a:latin typeface="Calibri"/>
                <a:cs typeface="Calibri"/>
              </a:rPr>
              <a:t>fetch</a:t>
            </a:r>
            <a:endParaRPr sz="2400">
              <a:latin typeface="Calibri"/>
              <a:cs typeface="Calibri"/>
            </a:endParaRPr>
          </a:p>
        </p:txBody>
      </p:sp>
      <p:sp>
        <p:nvSpPr>
          <p:cNvPr id="137" name="object 137"/>
          <p:cNvSpPr txBox="1"/>
          <p:nvPr/>
        </p:nvSpPr>
        <p:spPr>
          <a:xfrm>
            <a:off x="81788" y="6179311"/>
            <a:ext cx="1081405" cy="208915"/>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55" dirty="0">
                <a:latin typeface="Calibri"/>
                <a:cs typeface="Calibri"/>
              </a:rPr>
              <a:t> </a:t>
            </a:r>
            <a:r>
              <a:rPr sz="1200" b="1" spc="-10" dirty="0">
                <a:latin typeface="Calibri"/>
                <a:cs typeface="Calibri"/>
              </a:rPr>
              <a:t>Predictor</a:t>
            </a:r>
            <a:endParaRPr sz="1200">
              <a:latin typeface="Calibri"/>
              <a:cs typeface="Calibri"/>
            </a:endParaRPr>
          </a:p>
        </p:txBody>
      </p:sp>
      <p:grpSp>
        <p:nvGrpSpPr>
          <p:cNvPr id="138" name="object 138"/>
          <p:cNvGrpSpPr/>
          <p:nvPr/>
        </p:nvGrpSpPr>
        <p:grpSpPr>
          <a:xfrm>
            <a:off x="239013" y="5505958"/>
            <a:ext cx="850900" cy="518795"/>
            <a:chOff x="239013" y="5505958"/>
            <a:chExt cx="850900" cy="518795"/>
          </a:xfrm>
        </p:grpSpPr>
        <p:sp>
          <p:nvSpPr>
            <p:cNvPr id="139" name="object 139"/>
            <p:cNvSpPr/>
            <p:nvPr/>
          </p:nvSpPr>
          <p:spPr>
            <a:xfrm>
              <a:off x="245363" y="5512308"/>
              <a:ext cx="838200" cy="506095"/>
            </a:xfrm>
            <a:custGeom>
              <a:avLst/>
              <a:gdLst/>
              <a:ahLst/>
              <a:cxnLst/>
              <a:rect l="l" t="t" r="r" b="b"/>
              <a:pathLst>
                <a:path w="838200" h="506095">
                  <a:moveTo>
                    <a:pt x="838200" y="0"/>
                  </a:moveTo>
                  <a:lnTo>
                    <a:pt x="0" y="0"/>
                  </a:lnTo>
                  <a:lnTo>
                    <a:pt x="0" y="505968"/>
                  </a:lnTo>
                  <a:lnTo>
                    <a:pt x="838200" y="505968"/>
                  </a:lnTo>
                  <a:lnTo>
                    <a:pt x="838200" y="0"/>
                  </a:lnTo>
                  <a:close/>
                </a:path>
              </a:pathLst>
            </a:custGeom>
            <a:solidFill>
              <a:srgbClr val="4471C4"/>
            </a:solidFill>
          </p:spPr>
          <p:txBody>
            <a:bodyPr wrap="square" lIns="0" tIns="0" rIns="0" bIns="0" rtlCol="0"/>
            <a:lstStyle/>
            <a:p>
              <a:endParaRPr/>
            </a:p>
          </p:txBody>
        </p:sp>
        <p:sp>
          <p:nvSpPr>
            <p:cNvPr id="140" name="object 140"/>
            <p:cNvSpPr/>
            <p:nvPr/>
          </p:nvSpPr>
          <p:spPr>
            <a:xfrm>
              <a:off x="245363" y="5512308"/>
              <a:ext cx="838200" cy="506095"/>
            </a:xfrm>
            <a:custGeom>
              <a:avLst/>
              <a:gdLst/>
              <a:ahLst/>
              <a:cxnLst/>
              <a:rect l="l" t="t" r="r" b="b"/>
              <a:pathLst>
                <a:path w="838200" h="506095">
                  <a:moveTo>
                    <a:pt x="0" y="505968"/>
                  </a:moveTo>
                  <a:lnTo>
                    <a:pt x="838200" y="505968"/>
                  </a:lnTo>
                  <a:lnTo>
                    <a:pt x="838200" y="0"/>
                  </a:lnTo>
                  <a:lnTo>
                    <a:pt x="0" y="0"/>
                  </a:lnTo>
                  <a:lnTo>
                    <a:pt x="0" y="505968"/>
                  </a:lnTo>
                  <a:close/>
                </a:path>
              </a:pathLst>
            </a:custGeom>
            <a:ln w="12700">
              <a:solidFill>
                <a:srgbClr val="2E528F"/>
              </a:solidFill>
            </a:ln>
          </p:spPr>
          <p:txBody>
            <a:bodyPr wrap="square" lIns="0" tIns="0" rIns="0" bIns="0" rtlCol="0"/>
            <a:lstStyle/>
            <a:p>
              <a:endParaRPr/>
            </a:p>
          </p:txBody>
        </p:sp>
      </p:grpSp>
      <p:sp>
        <p:nvSpPr>
          <p:cNvPr id="141" name="object 141"/>
          <p:cNvSpPr txBox="1"/>
          <p:nvPr/>
        </p:nvSpPr>
        <p:spPr>
          <a:xfrm>
            <a:off x="412495" y="5593486"/>
            <a:ext cx="501015" cy="330200"/>
          </a:xfrm>
          <a:prstGeom prst="rect">
            <a:avLst/>
          </a:prstGeom>
        </p:spPr>
        <p:txBody>
          <a:bodyPr vert="horz" wrap="square" lIns="0" tIns="12065" rIns="0" bIns="0" rtlCol="0">
            <a:spAutoFit/>
          </a:bodyPr>
          <a:lstStyle/>
          <a:p>
            <a:pPr marL="70485">
              <a:lnSpc>
                <a:spcPct val="100000"/>
              </a:lnSpc>
              <a:spcBef>
                <a:spcPts val="95"/>
              </a:spcBef>
            </a:pPr>
            <a:r>
              <a:rPr sz="1000" spc="-10" dirty="0">
                <a:solidFill>
                  <a:srgbClr val="FFFFFF"/>
                </a:solidFill>
                <a:latin typeface="Calibri"/>
                <a:cs typeface="Calibri"/>
              </a:rPr>
              <a:t>Branch</a:t>
            </a:r>
            <a:endParaRPr sz="1000">
              <a:latin typeface="Calibri"/>
              <a:cs typeface="Calibri"/>
            </a:endParaRPr>
          </a:p>
          <a:p>
            <a:pPr marL="12700">
              <a:lnSpc>
                <a:spcPct val="100000"/>
              </a:lnSpc>
            </a:pPr>
            <a:r>
              <a:rPr sz="1000" spc="-10" dirty="0">
                <a:solidFill>
                  <a:srgbClr val="FFFFFF"/>
                </a:solidFill>
                <a:latin typeface="Calibri"/>
                <a:cs typeface="Calibri"/>
              </a:rPr>
              <a:t>Predictor</a:t>
            </a:r>
            <a:endParaRPr sz="1000">
              <a:latin typeface="Calibri"/>
              <a:cs typeface="Calibri"/>
            </a:endParaRPr>
          </a:p>
        </p:txBody>
      </p:sp>
      <p:sp>
        <p:nvSpPr>
          <p:cNvPr id="142" name="object 142"/>
          <p:cNvSpPr/>
          <p:nvPr/>
        </p:nvSpPr>
        <p:spPr>
          <a:xfrm>
            <a:off x="1043178" y="5601461"/>
            <a:ext cx="337820" cy="300355"/>
          </a:xfrm>
          <a:custGeom>
            <a:avLst/>
            <a:gdLst/>
            <a:ahLst/>
            <a:cxnLst/>
            <a:rect l="l" t="t" r="r" b="b"/>
            <a:pathLst>
              <a:path w="337819" h="300354">
                <a:moveTo>
                  <a:pt x="337312" y="262128"/>
                </a:moveTo>
                <a:lnTo>
                  <a:pt x="311912" y="249428"/>
                </a:lnTo>
                <a:lnTo>
                  <a:pt x="261112" y="224028"/>
                </a:lnTo>
                <a:lnTo>
                  <a:pt x="261112" y="249428"/>
                </a:lnTo>
                <a:lnTo>
                  <a:pt x="0" y="249428"/>
                </a:lnTo>
                <a:lnTo>
                  <a:pt x="0" y="274828"/>
                </a:lnTo>
                <a:lnTo>
                  <a:pt x="261112" y="274828"/>
                </a:lnTo>
                <a:lnTo>
                  <a:pt x="261112" y="300228"/>
                </a:lnTo>
                <a:lnTo>
                  <a:pt x="311912" y="274828"/>
                </a:lnTo>
                <a:lnTo>
                  <a:pt x="337312" y="262128"/>
                </a:lnTo>
                <a:close/>
              </a:path>
              <a:path w="337819" h="300354">
                <a:moveTo>
                  <a:pt x="337312" y="38100"/>
                </a:moveTo>
                <a:lnTo>
                  <a:pt x="311912" y="25400"/>
                </a:lnTo>
                <a:lnTo>
                  <a:pt x="261112" y="0"/>
                </a:lnTo>
                <a:lnTo>
                  <a:pt x="261112" y="25400"/>
                </a:lnTo>
                <a:lnTo>
                  <a:pt x="0" y="25400"/>
                </a:lnTo>
                <a:lnTo>
                  <a:pt x="0" y="50800"/>
                </a:lnTo>
                <a:lnTo>
                  <a:pt x="261112" y="50800"/>
                </a:lnTo>
                <a:lnTo>
                  <a:pt x="261112" y="76200"/>
                </a:lnTo>
                <a:lnTo>
                  <a:pt x="311912" y="50800"/>
                </a:lnTo>
                <a:lnTo>
                  <a:pt x="337312" y="38100"/>
                </a:lnTo>
                <a:close/>
              </a:path>
            </a:pathLst>
          </a:custGeom>
          <a:solidFill>
            <a:srgbClr val="4471C4"/>
          </a:solidFill>
        </p:spPr>
        <p:txBody>
          <a:bodyPr wrap="square" lIns="0" tIns="0" rIns="0" bIns="0" rtlCol="0"/>
          <a:lstStyle/>
          <a:p>
            <a:endParaRPr/>
          </a:p>
        </p:txBody>
      </p:sp>
      <p:sp>
        <p:nvSpPr>
          <p:cNvPr id="143" name="object 143"/>
          <p:cNvSpPr txBox="1"/>
          <p:nvPr/>
        </p:nvSpPr>
        <p:spPr>
          <a:xfrm>
            <a:off x="1144930" y="5417311"/>
            <a:ext cx="636905" cy="590550"/>
          </a:xfrm>
          <a:prstGeom prst="rect">
            <a:avLst/>
          </a:prstGeom>
        </p:spPr>
        <p:txBody>
          <a:bodyPr vert="horz" wrap="square" lIns="0" tIns="66675" rIns="0" bIns="0" rtlCol="0">
            <a:spAutoFit/>
          </a:bodyPr>
          <a:lstStyle/>
          <a:p>
            <a:pPr marL="13970">
              <a:lnSpc>
                <a:spcPct val="100000"/>
              </a:lnSpc>
              <a:spcBef>
                <a:spcPts val="525"/>
              </a:spcBef>
            </a:pPr>
            <a:r>
              <a:rPr sz="1000" b="1" spc="-10" dirty="0">
                <a:latin typeface="Courier New"/>
                <a:cs typeface="Courier New"/>
              </a:rPr>
              <a:t>Outcome:</a:t>
            </a:r>
            <a:endParaRPr sz="1000">
              <a:latin typeface="Courier New"/>
              <a:cs typeface="Courier New"/>
            </a:endParaRPr>
          </a:p>
          <a:p>
            <a:pPr marL="12700" marR="82550">
              <a:lnSpc>
                <a:spcPct val="100000"/>
              </a:lnSpc>
              <a:spcBef>
                <a:spcPts val="425"/>
              </a:spcBef>
            </a:pPr>
            <a:r>
              <a:rPr sz="1000" b="1" spc="-10" dirty="0">
                <a:latin typeface="Courier New"/>
                <a:cs typeface="Courier New"/>
              </a:rPr>
              <a:t>Branch Target:</a:t>
            </a:r>
            <a:endParaRPr sz="1000">
              <a:latin typeface="Courier New"/>
              <a:cs typeface="Courier New"/>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Dynamically</a:t>
            </a:r>
            <a:r>
              <a:rPr spc="-80" dirty="0"/>
              <a:t> </a:t>
            </a:r>
            <a:r>
              <a:rPr dirty="0"/>
              <a:t>predicting</a:t>
            </a:r>
            <a:r>
              <a:rPr spc="-90" dirty="0"/>
              <a:t> </a:t>
            </a:r>
            <a:r>
              <a:rPr dirty="0"/>
              <a:t>branch</a:t>
            </a:r>
            <a:r>
              <a:rPr spc="-80" dirty="0"/>
              <a:t> </a:t>
            </a:r>
            <a:r>
              <a:rPr spc="-10" dirty="0"/>
              <a:t>behavior</a:t>
            </a:r>
          </a:p>
        </p:txBody>
      </p:sp>
      <p:grpSp>
        <p:nvGrpSpPr>
          <p:cNvPr id="3" name="object 3"/>
          <p:cNvGrpSpPr/>
          <p:nvPr/>
        </p:nvGrpSpPr>
        <p:grpSpPr>
          <a:xfrm>
            <a:off x="1796542" y="2939542"/>
            <a:ext cx="1875155" cy="979169"/>
            <a:chOff x="1796542" y="2939542"/>
            <a:chExt cx="1875155" cy="979169"/>
          </a:xfrm>
        </p:grpSpPr>
        <p:sp>
          <p:nvSpPr>
            <p:cNvPr id="4" name="object 4"/>
            <p:cNvSpPr/>
            <p:nvPr/>
          </p:nvSpPr>
          <p:spPr>
            <a:xfrm>
              <a:off x="1802892" y="2945892"/>
              <a:ext cx="1862455" cy="966469"/>
            </a:xfrm>
            <a:custGeom>
              <a:avLst/>
              <a:gdLst/>
              <a:ahLst/>
              <a:cxnLst/>
              <a:rect l="l" t="t" r="r" b="b"/>
              <a:pathLst>
                <a:path w="1862454" h="966470">
                  <a:moveTo>
                    <a:pt x="1862328" y="0"/>
                  </a:moveTo>
                  <a:lnTo>
                    <a:pt x="0" y="0"/>
                  </a:lnTo>
                  <a:lnTo>
                    <a:pt x="0" y="966216"/>
                  </a:lnTo>
                  <a:lnTo>
                    <a:pt x="1862328" y="966216"/>
                  </a:lnTo>
                  <a:lnTo>
                    <a:pt x="1862328" y="0"/>
                  </a:lnTo>
                  <a:close/>
                </a:path>
              </a:pathLst>
            </a:custGeom>
            <a:solidFill>
              <a:srgbClr val="4471C4"/>
            </a:solidFill>
          </p:spPr>
          <p:txBody>
            <a:bodyPr wrap="square" lIns="0" tIns="0" rIns="0" bIns="0" rtlCol="0"/>
            <a:lstStyle/>
            <a:p>
              <a:endParaRPr/>
            </a:p>
          </p:txBody>
        </p:sp>
        <p:sp>
          <p:nvSpPr>
            <p:cNvPr id="5" name="object 5"/>
            <p:cNvSpPr/>
            <p:nvPr/>
          </p:nvSpPr>
          <p:spPr>
            <a:xfrm>
              <a:off x="1802892" y="2945892"/>
              <a:ext cx="1862455" cy="966469"/>
            </a:xfrm>
            <a:custGeom>
              <a:avLst/>
              <a:gdLst/>
              <a:ahLst/>
              <a:cxnLst/>
              <a:rect l="l" t="t" r="r" b="b"/>
              <a:pathLst>
                <a:path w="1862454" h="966470">
                  <a:moveTo>
                    <a:pt x="0" y="966216"/>
                  </a:moveTo>
                  <a:lnTo>
                    <a:pt x="1862328" y="966216"/>
                  </a:lnTo>
                  <a:lnTo>
                    <a:pt x="1862328" y="0"/>
                  </a:lnTo>
                  <a:lnTo>
                    <a:pt x="0" y="0"/>
                  </a:lnTo>
                  <a:lnTo>
                    <a:pt x="0" y="966216"/>
                  </a:lnTo>
                  <a:close/>
                </a:path>
              </a:pathLst>
            </a:custGeom>
            <a:ln w="12700">
              <a:solidFill>
                <a:srgbClr val="2E528F"/>
              </a:solidFill>
            </a:ln>
          </p:spPr>
          <p:txBody>
            <a:bodyPr wrap="square" lIns="0" tIns="0" rIns="0" bIns="0" rtlCol="0"/>
            <a:lstStyle/>
            <a:p>
              <a:endParaRPr/>
            </a:p>
          </p:txBody>
        </p:sp>
      </p:grpSp>
      <p:sp>
        <p:nvSpPr>
          <p:cNvPr id="6" name="object 6"/>
          <p:cNvSpPr txBox="1"/>
          <p:nvPr/>
        </p:nvSpPr>
        <p:spPr>
          <a:xfrm>
            <a:off x="1946529" y="3264789"/>
            <a:ext cx="15748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Branch</a:t>
            </a:r>
            <a:r>
              <a:rPr sz="1800" spc="-60" dirty="0">
                <a:solidFill>
                  <a:srgbClr val="FFFFFF"/>
                </a:solidFill>
                <a:latin typeface="Calibri"/>
                <a:cs typeface="Calibri"/>
              </a:rPr>
              <a:t> </a:t>
            </a:r>
            <a:r>
              <a:rPr sz="1800" spc="-10" dirty="0">
                <a:solidFill>
                  <a:srgbClr val="FFFFFF"/>
                </a:solidFill>
                <a:latin typeface="Calibri"/>
                <a:cs typeface="Calibri"/>
              </a:rPr>
              <a:t>Predictor</a:t>
            </a:r>
            <a:endParaRPr sz="1800">
              <a:latin typeface="Calibri"/>
              <a:cs typeface="Calibri"/>
            </a:endParaRPr>
          </a:p>
        </p:txBody>
      </p:sp>
      <p:grpSp>
        <p:nvGrpSpPr>
          <p:cNvPr id="7" name="object 7"/>
          <p:cNvGrpSpPr/>
          <p:nvPr/>
        </p:nvGrpSpPr>
        <p:grpSpPr>
          <a:xfrm>
            <a:off x="739394" y="3149345"/>
            <a:ext cx="3583940" cy="1729105"/>
            <a:chOff x="739394" y="3149345"/>
            <a:chExt cx="3583940" cy="1729105"/>
          </a:xfrm>
        </p:grpSpPr>
        <p:sp>
          <p:nvSpPr>
            <p:cNvPr id="8" name="object 8"/>
            <p:cNvSpPr/>
            <p:nvPr/>
          </p:nvSpPr>
          <p:spPr>
            <a:xfrm>
              <a:off x="752094" y="4496561"/>
              <a:ext cx="748665" cy="368935"/>
            </a:xfrm>
            <a:custGeom>
              <a:avLst/>
              <a:gdLst/>
              <a:ahLst/>
              <a:cxnLst/>
              <a:rect l="l" t="t" r="r" b="b"/>
              <a:pathLst>
                <a:path w="748665" h="368935">
                  <a:moveTo>
                    <a:pt x="0" y="368807"/>
                  </a:moveTo>
                  <a:lnTo>
                    <a:pt x="748284" y="368807"/>
                  </a:lnTo>
                  <a:lnTo>
                    <a:pt x="748284" y="0"/>
                  </a:lnTo>
                  <a:lnTo>
                    <a:pt x="0" y="0"/>
                  </a:lnTo>
                  <a:lnTo>
                    <a:pt x="0" y="368807"/>
                  </a:lnTo>
                  <a:close/>
                </a:path>
              </a:pathLst>
            </a:custGeom>
            <a:ln w="25400">
              <a:solidFill>
                <a:srgbClr val="000000"/>
              </a:solidFill>
            </a:ln>
          </p:spPr>
          <p:txBody>
            <a:bodyPr wrap="square" lIns="0" tIns="0" rIns="0" bIns="0" rtlCol="0"/>
            <a:lstStyle/>
            <a:p>
              <a:endParaRPr/>
            </a:p>
          </p:txBody>
        </p:sp>
        <p:sp>
          <p:nvSpPr>
            <p:cNvPr id="9" name="object 9"/>
            <p:cNvSpPr/>
            <p:nvPr/>
          </p:nvSpPr>
          <p:spPr>
            <a:xfrm>
              <a:off x="1112774" y="3149345"/>
              <a:ext cx="3210560" cy="1347470"/>
            </a:xfrm>
            <a:custGeom>
              <a:avLst/>
              <a:gdLst/>
              <a:ahLst/>
              <a:cxnLst/>
              <a:rect l="l" t="t" r="r" b="b"/>
              <a:pathLst>
                <a:path w="3210560" h="1347470">
                  <a:moveTo>
                    <a:pt x="691134" y="280416"/>
                  </a:moveTo>
                  <a:lnTo>
                    <a:pt x="665734" y="267716"/>
                  </a:lnTo>
                  <a:lnTo>
                    <a:pt x="614934" y="242316"/>
                  </a:lnTo>
                  <a:lnTo>
                    <a:pt x="614934" y="267716"/>
                  </a:lnTo>
                  <a:lnTo>
                    <a:pt x="0" y="267716"/>
                  </a:lnTo>
                  <a:lnTo>
                    <a:pt x="0" y="1346962"/>
                  </a:lnTo>
                  <a:lnTo>
                    <a:pt x="25400" y="1346962"/>
                  </a:lnTo>
                  <a:lnTo>
                    <a:pt x="25400" y="293116"/>
                  </a:lnTo>
                  <a:lnTo>
                    <a:pt x="614934" y="293116"/>
                  </a:lnTo>
                  <a:lnTo>
                    <a:pt x="614934" y="318516"/>
                  </a:lnTo>
                  <a:lnTo>
                    <a:pt x="665734" y="293116"/>
                  </a:lnTo>
                  <a:lnTo>
                    <a:pt x="691134" y="280416"/>
                  </a:lnTo>
                  <a:close/>
                </a:path>
                <a:path w="3210560" h="1347470">
                  <a:moveTo>
                    <a:pt x="3210560" y="467868"/>
                  </a:moveTo>
                  <a:lnTo>
                    <a:pt x="3185160" y="455168"/>
                  </a:lnTo>
                  <a:lnTo>
                    <a:pt x="3134360" y="429768"/>
                  </a:lnTo>
                  <a:lnTo>
                    <a:pt x="3134360" y="455168"/>
                  </a:lnTo>
                  <a:lnTo>
                    <a:pt x="2461768" y="455168"/>
                  </a:lnTo>
                  <a:lnTo>
                    <a:pt x="2461768" y="480568"/>
                  </a:lnTo>
                  <a:lnTo>
                    <a:pt x="3134360" y="480568"/>
                  </a:lnTo>
                  <a:lnTo>
                    <a:pt x="3134360" y="505968"/>
                  </a:lnTo>
                  <a:lnTo>
                    <a:pt x="3185160" y="480568"/>
                  </a:lnTo>
                  <a:lnTo>
                    <a:pt x="3210560" y="467868"/>
                  </a:lnTo>
                  <a:close/>
                </a:path>
                <a:path w="3210560" h="1347470">
                  <a:moveTo>
                    <a:pt x="3210560" y="38100"/>
                  </a:moveTo>
                  <a:lnTo>
                    <a:pt x="3185160" y="25400"/>
                  </a:lnTo>
                  <a:lnTo>
                    <a:pt x="3134360" y="0"/>
                  </a:lnTo>
                  <a:lnTo>
                    <a:pt x="3134360" y="25400"/>
                  </a:lnTo>
                  <a:lnTo>
                    <a:pt x="2461768" y="25400"/>
                  </a:lnTo>
                  <a:lnTo>
                    <a:pt x="2461768" y="50800"/>
                  </a:lnTo>
                  <a:lnTo>
                    <a:pt x="3134360" y="50800"/>
                  </a:lnTo>
                  <a:lnTo>
                    <a:pt x="3134360" y="76200"/>
                  </a:lnTo>
                  <a:lnTo>
                    <a:pt x="3185160" y="50800"/>
                  </a:lnTo>
                  <a:lnTo>
                    <a:pt x="3210560" y="38100"/>
                  </a:lnTo>
                  <a:close/>
                </a:path>
              </a:pathLst>
            </a:custGeom>
            <a:solidFill>
              <a:srgbClr val="4471C4"/>
            </a:solidFill>
          </p:spPr>
          <p:txBody>
            <a:bodyPr wrap="square" lIns="0" tIns="0" rIns="0" bIns="0" rtlCol="0"/>
            <a:lstStyle/>
            <a:p>
              <a:endParaRPr/>
            </a:p>
          </p:txBody>
        </p:sp>
      </p:grpSp>
      <p:sp>
        <p:nvSpPr>
          <p:cNvPr id="10" name="object 10"/>
          <p:cNvSpPr txBox="1"/>
          <p:nvPr/>
        </p:nvSpPr>
        <p:spPr>
          <a:xfrm>
            <a:off x="3743705" y="2824353"/>
            <a:ext cx="1121410" cy="78359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ourier New"/>
                <a:cs typeface="Courier New"/>
              </a:rPr>
              <a:t>Outcome:</a:t>
            </a:r>
            <a:endParaRPr sz="1800">
              <a:latin typeface="Courier New"/>
              <a:cs typeface="Courier New"/>
            </a:endParaRPr>
          </a:p>
          <a:p>
            <a:pPr marL="12700">
              <a:lnSpc>
                <a:spcPct val="100000"/>
              </a:lnSpc>
              <a:spcBef>
                <a:spcPts val="1645"/>
              </a:spcBef>
            </a:pPr>
            <a:r>
              <a:rPr sz="1800" b="1" spc="-10" dirty="0">
                <a:latin typeface="Courier New"/>
                <a:cs typeface="Courier New"/>
              </a:rPr>
              <a:t>Target:</a:t>
            </a:r>
            <a:endParaRPr sz="1800">
              <a:latin typeface="Courier New"/>
              <a:cs typeface="Courier New"/>
            </a:endParaRPr>
          </a:p>
        </p:txBody>
      </p:sp>
      <p:sp>
        <p:nvSpPr>
          <p:cNvPr id="11" name="object 11"/>
          <p:cNvSpPr txBox="1"/>
          <p:nvPr/>
        </p:nvSpPr>
        <p:spPr>
          <a:xfrm>
            <a:off x="711200" y="4787900"/>
            <a:ext cx="982344"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ourier New"/>
                <a:cs typeface="Courier New"/>
              </a:rPr>
              <a:t>Branch Address</a:t>
            </a:r>
            <a:endParaRPr sz="1800">
              <a:latin typeface="Courier New"/>
              <a:cs typeface="Courier New"/>
            </a:endParaRPr>
          </a:p>
        </p:txBody>
      </p:sp>
      <p:sp>
        <p:nvSpPr>
          <p:cNvPr id="12" name="object 12"/>
          <p:cNvSpPr txBox="1"/>
          <p:nvPr/>
        </p:nvSpPr>
        <p:spPr>
          <a:xfrm>
            <a:off x="6429502" y="2342464"/>
            <a:ext cx="4497705"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Predictors</a:t>
            </a:r>
            <a:r>
              <a:rPr sz="2400" b="1" spc="-60" dirty="0">
                <a:latin typeface="Calibri"/>
                <a:cs typeface="Calibri"/>
              </a:rPr>
              <a:t> </a:t>
            </a:r>
            <a:r>
              <a:rPr sz="2400" b="1" dirty="0">
                <a:latin typeface="Calibri"/>
                <a:cs typeface="Calibri"/>
              </a:rPr>
              <a:t>learn</a:t>
            </a:r>
            <a:r>
              <a:rPr sz="2400" b="1" spc="-55" dirty="0">
                <a:latin typeface="Calibri"/>
                <a:cs typeface="Calibri"/>
              </a:rPr>
              <a:t> </a:t>
            </a:r>
            <a:r>
              <a:rPr sz="2400" b="1" dirty="0">
                <a:latin typeface="Calibri"/>
                <a:cs typeface="Calibri"/>
              </a:rPr>
              <a:t>from</a:t>
            </a:r>
            <a:r>
              <a:rPr sz="2400" b="1" spc="-70" dirty="0">
                <a:latin typeface="Calibri"/>
                <a:cs typeface="Calibri"/>
              </a:rPr>
              <a:t> </a:t>
            </a:r>
            <a:r>
              <a:rPr sz="2400" b="1" dirty="0">
                <a:latin typeface="Calibri"/>
                <a:cs typeface="Calibri"/>
              </a:rPr>
              <a:t>past</a:t>
            </a:r>
            <a:r>
              <a:rPr sz="2400" b="1" spc="-40" dirty="0">
                <a:latin typeface="Calibri"/>
                <a:cs typeface="Calibri"/>
              </a:rPr>
              <a:t> </a:t>
            </a:r>
            <a:r>
              <a:rPr sz="2400" b="1" spc="-10" dirty="0">
                <a:latin typeface="Calibri"/>
                <a:cs typeface="Calibri"/>
              </a:rPr>
              <a:t>behavior</a:t>
            </a:r>
            <a:endParaRPr sz="2400">
              <a:latin typeface="Calibri"/>
              <a:cs typeface="Calibri"/>
            </a:endParaRPr>
          </a:p>
        </p:txBody>
      </p:sp>
      <p:sp>
        <p:nvSpPr>
          <p:cNvPr id="13" name="object 13"/>
          <p:cNvSpPr txBox="1"/>
          <p:nvPr/>
        </p:nvSpPr>
        <p:spPr>
          <a:xfrm>
            <a:off x="6429502" y="2708909"/>
            <a:ext cx="4967605" cy="1489075"/>
          </a:xfrm>
          <a:prstGeom prst="rect">
            <a:avLst/>
          </a:prstGeom>
        </p:spPr>
        <p:txBody>
          <a:bodyPr vert="horz" wrap="square" lIns="0" tIns="12700" rIns="0" bIns="0" rtlCol="0">
            <a:spAutoFit/>
          </a:bodyPr>
          <a:lstStyle/>
          <a:p>
            <a:pPr marL="354965" indent="-342265">
              <a:lnSpc>
                <a:spcPct val="100000"/>
              </a:lnSpc>
              <a:spcBef>
                <a:spcPts val="100"/>
              </a:spcBef>
              <a:buFont typeface="Arial"/>
              <a:buChar char="•"/>
              <a:tabLst>
                <a:tab pos="354965" algn="l"/>
              </a:tabLst>
            </a:pPr>
            <a:r>
              <a:rPr sz="2400" dirty="0">
                <a:latin typeface="Calibri"/>
                <a:cs typeface="Calibri"/>
              </a:rPr>
              <a:t>Need</a:t>
            </a:r>
            <a:r>
              <a:rPr sz="2400" spc="-35" dirty="0">
                <a:latin typeface="Calibri"/>
                <a:cs typeface="Calibri"/>
              </a:rPr>
              <a:t> </a:t>
            </a:r>
            <a:r>
              <a:rPr sz="2400" dirty="0">
                <a:latin typeface="Calibri"/>
                <a:cs typeface="Calibri"/>
              </a:rPr>
              <a:t>to</a:t>
            </a:r>
            <a:r>
              <a:rPr sz="2400" spc="-45" dirty="0">
                <a:latin typeface="Calibri"/>
                <a:cs typeface="Calibri"/>
              </a:rPr>
              <a:t> </a:t>
            </a:r>
            <a:r>
              <a:rPr sz="2400" dirty="0">
                <a:latin typeface="Calibri"/>
                <a:cs typeface="Calibri"/>
              </a:rPr>
              <a:t>predict</a:t>
            </a:r>
            <a:r>
              <a:rPr sz="2400" spc="-50" dirty="0">
                <a:latin typeface="Calibri"/>
                <a:cs typeface="Calibri"/>
              </a:rPr>
              <a:t> </a:t>
            </a:r>
            <a:r>
              <a:rPr sz="2400" dirty="0">
                <a:latin typeface="Calibri"/>
                <a:cs typeface="Calibri"/>
              </a:rPr>
              <a:t>branch</a:t>
            </a:r>
            <a:r>
              <a:rPr sz="2400" spc="-50" dirty="0">
                <a:latin typeface="Calibri"/>
                <a:cs typeface="Calibri"/>
              </a:rPr>
              <a:t> </a:t>
            </a:r>
            <a:r>
              <a:rPr sz="2400" dirty="0">
                <a:latin typeface="Calibri"/>
                <a:cs typeface="Calibri"/>
              </a:rPr>
              <a:t>outcome:</a:t>
            </a:r>
            <a:r>
              <a:rPr sz="2400" spc="-55" dirty="0">
                <a:latin typeface="Calibri"/>
                <a:cs typeface="Calibri"/>
              </a:rPr>
              <a:t> </a:t>
            </a:r>
            <a:r>
              <a:rPr sz="2400" spc="-25" dirty="0">
                <a:latin typeface="Calibri"/>
                <a:cs typeface="Calibri"/>
              </a:rPr>
              <a:t>0/1</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Need</a:t>
            </a:r>
            <a:r>
              <a:rPr sz="2400" spc="-25" dirty="0">
                <a:latin typeface="Calibri"/>
                <a:cs typeface="Calibri"/>
              </a:rPr>
              <a:t> </a:t>
            </a:r>
            <a:r>
              <a:rPr sz="2400" dirty="0">
                <a:latin typeface="Calibri"/>
                <a:cs typeface="Calibri"/>
              </a:rPr>
              <a:t>to</a:t>
            </a:r>
            <a:r>
              <a:rPr sz="2400" spc="-35" dirty="0">
                <a:latin typeface="Calibri"/>
                <a:cs typeface="Calibri"/>
              </a:rPr>
              <a:t> </a:t>
            </a:r>
            <a:r>
              <a:rPr sz="2400" dirty="0">
                <a:latin typeface="Calibri"/>
                <a:cs typeface="Calibri"/>
              </a:rPr>
              <a:t>“predict”</a:t>
            </a:r>
            <a:r>
              <a:rPr sz="2400" spc="-50" dirty="0">
                <a:latin typeface="Calibri"/>
                <a:cs typeface="Calibri"/>
              </a:rPr>
              <a:t> </a:t>
            </a:r>
            <a:r>
              <a:rPr sz="2400" dirty="0">
                <a:latin typeface="Calibri"/>
                <a:cs typeface="Calibri"/>
              </a:rPr>
              <a:t>branch</a:t>
            </a:r>
            <a:r>
              <a:rPr sz="2400" spc="-45" dirty="0">
                <a:latin typeface="Calibri"/>
                <a:cs typeface="Calibri"/>
              </a:rPr>
              <a:t> </a:t>
            </a:r>
            <a:r>
              <a:rPr sz="2400" dirty="0">
                <a:latin typeface="Calibri"/>
                <a:cs typeface="Calibri"/>
              </a:rPr>
              <a:t>target:</a:t>
            </a:r>
            <a:r>
              <a:rPr sz="2400" spc="-50" dirty="0">
                <a:latin typeface="Calibri"/>
                <a:cs typeface="Calibri"/>
              </a:rPr>
              <a:t> </a:t>
            </a:r>
            <a:r>
              <a:rPr sz="2400" spc="-25" dirty="0">
                <a:latin typeface="Calibri"/>
                <a:cs typeface="Calibri"/>
              </a:rPr>
              <a:t>PC</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Need</a:t>
            </a:r>
            <a:r>
              <a:rPr sz="2400" spc="-45" dirty="0">
                <a:latin typeface="Calibri"/>
                <a:cs typeface="Calibri"/>
              </a:rPr>
              <a:t> </a:t>
            </a:r>
            <a:r>
              <a:rPr sz="2400" dirty="0">
                <a:latin typeface="Calibri"/>
                <a:cs typeface="Calibri"/>
              </a:rPr>
              <a:t>to</a:t>
            </a:r>
            <a:r>
              <a:rPr sz="2400" spc="-55" dirty="0">
                <a:latin typeface="Calibri"/>
                <a:cs typeface="Calibri"/>
              </a:rPr>
              <a:t> </a:t>
            </a:r>
            <a:r>
              <a:rPr sz="2400" dirty="0">
                <a:latin typeface="Calibri"/>
                <a:cs typeface="Calibri"/>
              </a:rPr>
              <a:t>validate</a:t>
            </a:r>
            <a:r>
              <a:rPr sz="2400" spc="-40" dirty="0">
                <a:latin typeface="Calibri"/>
                <a:cs typeface="Calibri"/>
              </a:rPr>
              <a:t> </a:t>
            </a:r>
            <a:r>
              <a:rPr sz="2400" spc="-10" dirty="0">
                <a:latin typeface="Calibri"/>
                <a:cs typeface="Calibri"/>
              </a:rPr>
              <a:t>prediction</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Need</a:t>
            </a:r>
            <a:r>
              <a:rPr sz="2400" spc="-40" dirty="0">
                <a:latin typeface="Calibri"/>
                <a:cs typeface="Calibri"/>
              </a:rPr>
              <a:t> </a:t>
            </a:r>
            <a:r>
              <a:rPr sz="2400" dirty="0">
                <a:latin typeface="Calibri"/>
                <a:cs typeface="Calibri"/>
              </a:rPr>
              <a:t>to</a:t>
            </a:r>
            <a:r>
              <a:rPr sz="2400" spc="-50" dirty="0">
                <a:latin typeface="Calibri"/>
                <a:cs typeface="Calibri"/>
              </a:rPr>
              <a:t> </a:t>
            </a:r>
            <a:r>
              <a:rPr sz="2400" dirty="0">
                <a:latin typeface="Calibri"/>
                <a:cs typeface="Calibri"/>
              </a:rPr>
              <a:t>update</a:t>
            </a:r>
            <a:r>
              <a:rPr sz="2400" spc="-30" dirty="0">
                <a:latin typeface="Calibri"/>
                <a:cs typeface="Calibri"/>
              </a:rPr>
              <a:t> </a:t>
            </a:r>
            <a:r>
              <a:rPr sz="2400" spc="-10" dirty="0">
                <a:latin typeface="Calibri"/>
                <a:cs typeface="Calibri"/>
              </a:rPr>
              <a:t>predictor</a:t>
            </a:r>
            <a:endParaRPr sz="2400">
              <a:latin typeface="Calibri"/>
              <a:cs typeface="Calibri"/>
            </a:endParaRPr>
          </a:p>
        </p:txBody>
      </p:sp>
      <p:sp>
        <p:nvSpPr>
          <p:cNvPr id="14" name="object 14"/>
          <p:cNvSpPr txBox="1"/>
          <p:nvPr/>
        </p:nvSpPr>
        <p:spPr>
          <a:xfrm>
            <a:off x="6429502" y="4537964"/>
            <a:ext cx="4478655" cy="391160"/>
          </a:xfrm>
          <a:prstGeom prst="rect">
            <a:avLst/>
          </a:prstGeom>
        </p:spPr>
        <p:txBody>
          <a:bodyPr vert="horz" wrap="square" lIns="0" tIns="12700" rIns="0" bIns="0" rtlCol="0">
            <a:spAutoFit/>
          </a:bodyPr>
          <a:lstStyle/>
          <a:p>
            <a:pPr marL="354965" indent="-342265">
              <a:lnSpc>
                <a:spcPct val="100000"/>
              </a:lnSpc>
              <a:spcBef>
                <a:spcPts val="100"/>
              </a:spcBef>
              <a:buFont typeface="Arial"/>
              <a:buChar char="•"/>
              <a:tabLst>
                <a:tab pos="354965" algn="l"/>
              </a:tabLst>
            </a:pPr>
            <a:r>
              <a:rPr sz="2400" dirty="0">
                <a:latin typeface="Calibri"/>
                <a:cs typeface="Calibri"/>
              </a:rPr>
              <a:t>Many</a:t>
            </a:r>
            <a:r>
              <a:rPr sz="2400" spc="-35" dirty="0">
                <a:latin typeface="Calibri"/>
                <a:cs typeface="Calibri"/>
              </a:rPr>
              <a:t> </a:t>
            </a:r>
            <a:r>
              <a:rPr sz="2400" spc="-10" dirty="0">
                <a:latin typeface="Calibri"/>
                <a:cs typeface="Calibri"/>
              </a:rPr>
              <a:t>different</a:t>
            </a:r>
            <a:r>
              <a:rPr sz="2400" spc="-30" dirty="0">
                <a:latin typeface="Calibri"/>
                <a:cs typeface="Calibri"/>
              </a:rPr>
              <a:t> </a:t>
            </a:r>
            <a:r>
              <a:rPr sz="2400" dirty="0">
                <a:latin typeface="Calibri"/>
                <a:cs typeface="Calibri"/>
              </a:rPr>
              <a:t>types</a:t>
            </a:r>
            <a:r>
              <a:rPr sz="2400" spc="-50" dirty="0">
                <a:latin typeface="Calibri"/>
                <a:cs typeface="Calibri"/>
              </a:rPr>
              <a:t> </a:t>
            </a:r>
            <a:r>
              <a:rPr sz="2400" dirty="0">
                <a:latin typeface="Calibri"/>
                <a:cs typeface="Calibri"/>
              </a:rPr>
              <a:t>of</a:t>
            </a:r>
            <a:r>
              <a:rPr sz="2400" spc="-40" dirty="0">
                <a:latin typeface="Calibri"/>
                <a:cs typeface="Calibri"/>
              </a:rPr>
              <a:t> </a:t>
            </a:r>
            <a:r>
              <a:rPr sz="2400" spc="-10" dirty="0">
                <a:latin typeface="Calibri"/>
                <a:cs typeface="Calibri"/>
              </a:rPr>
              <a:t>predictor</a:t>
            </a:r>
            <a:endParaRPr sz="2400">
              <a:latin typeface="Calibri"/>
              <a:cs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Predicting</a:t>
            </a:r>
            <a:r>
              <a:rPr spc="-105" dirty="0"/>
              <a:t> </a:t>
            </a:r>
            <a:r>
              <a:rPr dirty="0"/>
              <a:t>Branch</a:t>
            </a:r>
            <a:r>
              <a:rPr spc="-110" dirty="0"/>
              <a:t> </a:t>
            </a:r>
            <a:r>
              <a:rPr spc="-10" dirty="0"/>
              <a:t>Outcomes</a:t>
            </a:r>
          </a:p>
        </p:txBody>
      </p:sp>
      <p:grpSp>
        <p:nvGrpSpPr>
          <p:cNvPr id="3" name="object 3"/>
          <p:cNvGrpSpPr/>
          <p:nvPr/>
        </p:nvGrpSpPr>
        <p:grpSpPr>
          <a:xfrm>
            <a:off x="739394" y="2939542"/>
            <a:ext cx="3583940" cy="1938655"/>
            <a:chOff x="739394" y="2939542"/>
            <a:chExt cx="3583940" cy="1938655"/>
          </a:xfrm>
        </p:grpSpPr>
        <p:sp>
          <p:nvSpPr>
            <p:cNvPr id="4" name="object 4"/>
            <p:cNvSpPr/>
            <p:nvPr/>
          </p:nvSpPr>
          <p:spPr>
            <a:xfrm>
              <a:off x="1802891" y="2945892"/>
              <a:ext cx="1862455" cy="966469"/>
            </a:xfrm>
            <a:custGeom>
              <a:avLst/>
              <a:gdLst/>
              <a:ahLst/>
              <a:cxnLst/>
              <a:rect l="l" t="t" r="r" b="b"/>
              <a:pathLst>
                <a:path w="1862454" h="966470">
                  <a:moveTo>
                    <a:pt x="1862328" y="0"/>
                  </a:moveTo>
                  <a:lnTo>
                    <a:pt x="0" y="0"/>
                  </a:lnTo>
                  <a:lnTo>
                    <a:pt x="0" y="966216"/>
                  </a:lnTo>
                  <a:lnTo>
                    <a:pt x="1862328" y="966216"/>
                  </a:lnTo>
                  <a:lnTo>
                    <a:pt x="1862328" y="0"/>
                  </a:lnTo>
                  <a:close/>
                </a:path>
              </a:pathLst>
            </a:custGeom>
            <a:solidFill>
              <a:srgbClr val="4471C4"/>
            </a:solidFill>
          </p:spPr>
          <p:txBody>
            <a:bodyPr wrap="square" lIns="0" tIns="0" rIns="0" bIns="0" rtlCol="0"/>
            <a:lstStyle/>
            <a:p>
              <a:endParaRPr/>
            </a:p>
          </p:txBody>
        </p:sp>
        <p:sp>
          <p:nvSpPr>
            <p:cNvPr id="5" name="object 5"/>
            <p:cNvSpPr/>
            <p:nvPr/>
          </p:nvSpPr>
          <p:spPr>
            <a:xfrm>
              <a:off x="1802891" y="2945892"/>
              <a:ext cx="1862455" cy="966469"/>
            </a:xfrm>
            <a:custGeom>
              <a:avLst/>
              <a:gdLst/>
              <a:ahLst/>
              <a:cxnLst/>
              <a:rect l="l" t="t" r="r" b="b"/>
              <a:pathLst>
                <a:path w="1862454" h="966470">
                  <a:moveTo>
                    <a:pt x="0" y="966216"/>
                  </a:moveTo>
                  <a:lnTo>
                    <a:pt x="1862328" y="966216"/>
                  </a:lnTo>
                  <a:lnTo>
                    <a:pt x="1862328" y="0"/>
                  </a:lnTo>
                  <a:lnTo>
                    <a:pt x="0" y="0"/>
                  </a:lnTo>
                  <a:lnTo>
                    <a:pt x="0" y="966216"/>
                  </a:lnTo>
                  <a:close/>
                </a:path>
              </a:pathLst>
            </a:custGeom>
            <a:ln w="12700">
              <a:solidFill>
                <a:srgbClr val="2E528F"/>
              </a:solidFill>
            </a:ln>
          </p:spPr>
          <p:txBody>
            <a:bodyPr wrap="square" lIns="0" tIns="0" rIns="0" bIns="0" rtlCol="0"/>
            <a:lstStyle/>
            <a:p>
              <a:endParaRPr/>
            </a:p>
          </p:txBody>
        </p:sp>
        <p:sp>
          <p:nvSpPr>
            <p:cNvPr id="6" name="object 6"/>
            <p:cNvSpPr/>
            <p:nvPr/>
          </p:nvSpPr>
          <p:spPr>
            <a:xfrm>
              <a:off x="752094" y="4496562"/>
              <a:ext cx="748665" cy="368935"/>
            </a:xfrm>
            <a:custGeom>
              <a:avLst/>
              <a:gdLst/>
              <a:ahLst/>
              <a:cxnLst/>
              <a:rect l="l" t="t" r="r" b="b"/>
              <a:pathLst>
                <a:path w="748665" h="368935">
                  <a:moveTo>
                    <a:pt x="0" y="368807"/>
                  </a:moveTo>
                  <a:lnTo>
                    <a:pt x="748284" y="368807"/>
                  </a:lnTo>
                  <a:lnTo>
                    <a:pt x="748284" y="0"/>
                  </a:lnTo>
                  <a:lnTo>
                    <a:pt x="0" y="0"/>
                  </a:lnTo>
                  <a:lnTo>
                    <a:pt x="0" y="368807"/>
                  </a:lnTo>
                  <a:close/>
                </a:path>
              </a:pathLst>
            </a:custGeom>
            <a:ln w="25400">
              <a:solidFill>
                <a:srgbClr val="000000"/>
              </a:solidFill>
            </a:ln>
          </p:spPr>
          <p:txBody>
            <a:bodyPr wrap="square" lIns="0" tIns="0" rIns="0" bIns="0" rtlCol="0"/>
            <a:lstStyle/>
            <a:p>
              <a:endParaRPr/>
            </a:p>
          </p:txBody>
        </p:sp>
        <p:sp>
          <p:nvSpPr>
            <p:cNvPr id="7" name="object 7"/>
            <p:cNvSpPr/>
            <p:nvPr/>
          </p:nvSpPr>
          <p:spPr>
            <a:xfrm>
              <a:off x="1112774" y="3149345"/>
              <a:ext cx="3210560" cy="1347470"/>
            </a:xfrm>
            <a:custGeom>
              <a:avLst/>
              <a:gdLst/>
              <a:ahLst/>
              <a:cxnLst/>
              <a:rect l="l" t="t" r="r" b="b"/>
              <a:pathLst>
                <a:path w="3210560" h="1347470">
                  <a:moveTo>
                    <a:pt x="691134" y="280416"/>
                  </a:moveTo>
                  <a:lnTo>
                    <a:pt x="665734" y="267716"/>
                  </a:lnTo>
                  <a:lnTo>
                    <a:pt x="614934" y="242316"/>
                  </a:lnTo>
                  <a:lnTo>
                    <a:pt x="614934" y="267716"/>
                  </a:lnTo>
                  <a:lnTo>
                    <a:pt x="0" y="267716"/>
                  </a:lnTo>
                  <a:lnTo>
                    <a:pt x="0" y="1346962"/>
                  </a:lnTo>
                  <a:lnTo>
                    <a:pt x="25400" y="1346962"/>
                  </a:lnTo>
                  <a:lnTo>
                    <a:pt x="25400" y="293116"/>
                  </a:lnTo>
                  <a:lnTo>
                    <a:pt x="614934" y="293116"/>
                  </a:lnTo>
                  <a:lnTo>
                    <a:pt x="614934" y="318516"/>
                  </a:lnTo>
                  <a:lnTo>
                    <a:pt x="665734" y="293116"/>
                  </a:lnTo>
                  <a:lnTo>
                    <a:pt x="691134" y="280416"/>
                  </a:lnTo>
                  <a:close/>
                </a:path>
                <a:path w="3210560" h="1347470">
                  <a:moveTo>
                    <a:pt x="3210560" y="38100"/>
                  </a:moveTo>
                  <a:lnTo>
                    <a:pt x="3185160" y="25400"/>
                  </a:lnTo>
                  <a:lnTo>
                    <a:pt x="3134360" y="0"/>
                  </a:lnTo>
                  <a:lnTo>
                    <a:pt x="3134360" y="25400"/>
                  </a:lnTo>
                  <a:lnTo>
                    <a:pt x="2461768" y="25400"/>
                  </a:lnTo>
                  <a:lnTo>
                    <a:pt x="2461768" y="50800"/>
                  </a:lnTo>
                  <a:lnTo>
                    <a:pt x="3134360" y="50800"/>
                  </a:lnTo>
                  <a:lnTo>
                    <a:pt x="3134360" y="76200"/>
                  </a:lnTo>
                  <a:lnTo>
                    <a:pt x="3185160" y="50800"/>
                  </a:lnTo>
                  <a:lnTo>
                    <a:pt x="3210560" y="38100"/>
                  </a:lnTo>
                  <a:close/>
                </a:path>
              </a:pathLst>
            </a:custGeom>
            <a:solidFill>
              <a:srgbClr val="4471C4"/>
            </a:solidFill>
          </p:spPr>
          <p:txBody>
            <a:bodyPr wrap="square" lIns="0" tIns="0" rIns="0" bIns="0" rtlCol="0"/>
            <a:lstStyle/>
            <a:p>
              <a:endParaRPr/>
            </a:p>
          </p:txBody>
        </p:sp>
      </p:grpSp>
      <p:sp>
        <p:nvSpPr>
          <p:cNvPr id="8" name="object 8"/>
          <p:cNvSpPr txBox="1"/>
          <p:nvPr/>
        </p:nvSpPr>
        <p:spPr>
          <a:xfrm>
            <a:off x="711200" y="4502277"/>
            <a:ext cx="3484879" cy="859790"/>
          </a:xfrm>
          <a:prstGeom prst="rect">
            <a:avLst/>
          </a:prstGeom>
        </p:spPr>
        <p:txBody>
          <a:bodyPr vert="horz" wrap="square" lIns="0" tIns="12700" rIns="0" bIns="0" rtlCol="0">
            <a:spAutoFit/>
          </a:bodyPr>
          <a:lstStyle/>
          <a:p>
            <a:pPr marL="58419">
              <a:lnSpc>
                <a:spcPct val="100000"/>
              </a:lnSpc>
              <a:spcBef>
                <a:spcPts val="100"/>
              </a:spcBef>
            </a:pPr>
            <a:r>
              <a:rPr sz="1800" dirty="0">
                <a:latin typeface="Courier New"/>
                <a:cs typeface="Courier New"/>
              </a:rPr>
              <a:t>0x100:</a:t>
            </a:r>
            <a:r>
              <a:rPr sz="1800" spc="-25" dirty="0">
                <a:latin typeface="Courier New"/>
                <a:cs typeface="Courier New"/>
              </a:rPr>
              <a:t> </a:t>
            </a:r>
            <a:r>
              <a:rPr sz="1800" dirty="0">
                <a:latin typeface="Courier New"/>
                <a:cs typeface="Courier New"/>
              </a:rPr>
              <a:t>beq</a:t>
            </a:r>
            <a:r>
              <a:rPr sz="1800" spc="-50" dirty="0">
                <a:latin typeface="Courier New"/>
                <a:cs typeface="Courier New"/>
              </a:rPr>
              <a:t> </a:t>
            </a:r>
            <a:r>
              <a:rPr sz="1800" dirty="0">
                <a:latin typeface="Courier New"/>
                <a:cs typeface="Courier New"/>
              </a:rPr>
              <a:t>x16</a:t>
            </a:r>
            <a:r>
              <a:rPr sz="1800" spc="-40" dirty="0">
                <a:latin typeface="Courier New"/>
                <a:cs typeface="Courier New"/>
              </a:rPr>
              <a:t> </a:t>
            </a:r>
            <a:r>
              <a:rPr sz="1800" dirty="0">
                <a:latin typeface="Courier New"/>
                <a:cs typeface="Courier New"/>
              </a:rPr>
              <a:t>x12</a:t>
            </a:r>
            <a:r>
              <a:rPr sz="1800" spc="-35" dirty="0">
                <a:latin typeface="Courier New"/>
                <a:cs typeface="Courier New"/>
              </a:rPr>
              <a:t> </a:t>
            </a:r>
            <a:r>
              <a:rPr sz="1800" spc="-10" dirty="0">
                <a:latin typeface="Courier New"/>
                <a:cs typeface="Courier New"/>
              </a:rPr>
              <a:t>PC+0xC</a:t>
            </a:r>
            <a:endParaRPr sz="1800">
              <a:latin typeface="Courier New"/>
              <a:cs typeface="Courier New"/>
            </a:endParaRPr>
          </a:p>
          <a:p>
            <a:pPr marL="12700" marR="2506980">
              <a:lnSpc>
                <a:spcPct val="100000"/>
              </a:lnSpc>
              <a:spcBef>
                <a:spcPts val="90"/>
              </a:spcBef>
            </a:pPr>
            <a:r>
              <a:rPr sz="1800" b="1" spc="-10" dirty="0">
                <a:latin typeface="Courier New"/>
                <a:cs typeface="Courier New"/>
              </a:rPr>
              <a:t>Branch Address</a:t>
            </a:r>
            <a:endParaRPr sz="1800">
              <a:latin typeface="Courier New"/>
              <a:cs typeface="Courier New"/>
            </a:endParaRPr>
          </a:p>
        </p:txBody>
      </p:sp>
      <p:sp>
        <p:nvSpPr>
          <p:cNvPr id="9" name="object 9"/>
          <p:cNvSpPr txBox="1">
            <a:spLocks noGrp="1"/>
          </p:cNvSpPr>
          <p:nvPr>
            <p:ph type="body" idx="1"/>
          </p:nvPr>
        </p:nvSpPr>
        <p:spPr>
          <a:prstGeom prst="rect">
            <a:avLst/>
          </a:prstGeom>
        </p:spPr>
        <p:txBody>
          <a:bodyPr vert="horz" wrap="square" lIns="0" tIns="648325" rIns="0" bIns="0" rtlCol="0">
            <a:spAutoFit/>
          </a:bodyPr>
          <a:lstStyle/>
          <a:p>
            <a:pPr marL="5524500">
              <a:lnSpc>
                <a:spcPct val="100000"/>
              </a:lnSpc>
              <a:spcBef>
                <a:spcPts val="1390"/>
              </a:spcBef>
            </a:pPr>
            <a:r>
              <a:rPr dirty="0"/>
              <a:t>What</a:t>
            </a:r>
            <a:r>
              <a:rPr spc="-35" dirty="0"/>
              <a:t> </a:t>
            </a:r>
            <a:r>
              <a:rPr dirty="0"/>
              <a:t>info</a:t>
            </a:r>
            <a:r>
              <a:rPr spc="-30" dirty="0"/>
              <a:t> </a:t>
            </a:r>
            <a:r>
              <a:rPr dirty="0"/>
              <a:t>do</a:t>
            </a:r>
            <a:r>
              <a:rPr spc="-50" dirty="0"/>
              <a:t> </a:t>
            </a:r>
            <a:r>
              <a:rPr dirty="0"/>
              <a:t>we</a:t>
            </a:r>
            <a:r>
              <a:rPr spc="-25" dirty="0"/>
              <a:t> </a:t>
            </a:r>
            <a:r>
              <a:rPr spc="-20" dirty="0"/>
              <a:t>have?</a:t>
            </a:r>
          </a:p>
          <a:p>
            <a:pPr marL="2798445">
              <a:lnSpc>
                <a:spcPct val="100000"/>
              </a:lnSpc>
              <a:spcBef>
                <a:spcPts val="970"/>
              </a:spcBef>
            </a:pPr>
            <a:r>
              <a:rPr sz="1800" dirty="0">
                <a:latin typeface="Courier New"/>
                <a:cs typeface="Courier New"/>
              </a:rPr>
              <a:t>Outcome:</a:t>
            </a:r>
            <a:r>
              <a:rPr sz="1800" spc="-50" dirty="0">
                <a:latin typeface="Courier New"/>
                <a:cs typeface="Courier New"/>
              </a:rPr>
              <a:t> </a:t>
            </a:r>
            <a:r>
              <a:rPr sz="1800" spc="-10" dirty="0">
                <a:latin typeface="Courier New"/>
                <a:cs typeface="Courier New"/>
              </a:rPr>
              <a:t>taken</a:t>
            </a:r>
            <a:endParaRPr sz="1800">
              <a:latin typeface="Courier New"/>
              <a:cs typeface="Courier New"/>
            </a:endParaRPr>
          </a:p>
          <a:p>
            <a:pPr marL="1042035">
              <a:lnSpc>
                <a:spcPct val="100000"/>
              </a:lnSpc>
              <a:spcBef>
                <a:spcPts val="1250"/>
              </a:spcBef>
            </a:pPr>
            <a:r>
              <a:rPr sz="1800" b="0" dirty="0">
                <a:solidFill>
                  <a:srgbClr val="FFFFFF"/>
                </a:solidFill>
                <a:latin typeface="Calibri"/>
                <a:cs typeface="Calibri"/>
              </a:rPr>
              <a:t>Branch</a:t>
            </a:r>
            <a:r>
              <a:rPr sz="1800" b="0" spc="-60" dirty="0">
                <a:solidFill>
                  <a:srgbClr val="FFFFFF"/>
                </a:solidFill>
                <a:latin typeface="Calibri"/>
                <a:cs typeface="Calibri"/>
              </a:rPr>
              <a:t> </a:t>
            </a:r>
            <a:r>
              <a:rPr sz="1800" b="0" spc="-10" dirty="0">
                <a:solidFill>
                  <a:srgbClr val="FFFFFF"/>
                </a:solidFill>
                <a:latin typeface="Calibri"/>
                <a:cs typeface="Calibri"/>
              </a:rPr>
              <a:t>Predictor</a:t>
            </a:r>
            <a:endParaRPr sz="1800">
              <a:latin typeface="Calibri"/>
              <a:cs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Predicting</a:t>
            </a:r>
            <a:r>
              <a:rPr spc="-105" dirty="0"/>
              <a:t> </a:t>
            </a:r>
            <a:r>
              <a:rPr dirty="0"/>
              <a:t>Branch</a:t>
            </a:r>
            <a:r>
              <a:rPr spc="-110" dirty="0"/>
              <a:t> </a:t>
            </a:r>
            <a:r>
              <a:rPr spc="-10" dirty="0"/>
              <a:t>Outcomes</a:t>
            </a:r>
          </a:p>
        </p:txBody>
      </p:sp>
      <p:grpSp>
        <p:nvGrpSpPr>
          <p:cNvPr id="3" name="object 3"/>
          <p:cNvGrpSpPr/>
          <p:nvPr/>
        </p:nvGrpSpPr>
        <p:grpSpPr>
          <a:xfrm>
            <a:off x="1796542" y="2939542"/>
            <a:ext cx="1875155" cy="979169"/>
            <a:chOff x="1796542" y="2939542"/>
            <a:chExt cx="1875155" cy="979169"/>
          </a:xfrm>
        </p:grpSpPr>
        <p:sp>
          <p:nvSpPr>
            <p:cNvPr id="4" name="object 4"/>
            <p:cNvSpPr/>
            <p:nvPr/>
          </p:nvSpPr>
          <p:spPr>
            <a:xfrm>
              <a:off x="1802892" y="2945892"/>
              <a:ext cx="1862455" cy="966469"/>
            </a:xfrm>
            <a:custGeom>
              <a:avLst/>
              <a:gdLst/>
              <a:ahLst/>
              <a:cxnLst/>
              <a:rect l="l" t="t" r="r" b="b"/>
              <a:pathLst>
                <a:path w="1862454" h="966470">
                  <a:moveTo>
                    <a:pt x="1862328" y="0"/>
                  </a:moveTo>
                  <a:lnTo>
                    <a:pt x="0" y="0"/>
                  </a:lnTo>
                  <a:lnTo>
                    <a:pt x="0" y="966216"/>
                  </a:lnTo>
                  <a:lnTo>
                    <a:pt x="1862328" y="966216"/>
                  </a:lnTo>
                  <a:lnTo>
                    <a:pt x="1862328" y="0"/>
                  </a:lnTo>
                  <a:close/>
                </a:path>
              </a:pathLst>
            </a:custGeom>
            <a:solidFill>
              <a:srgbClr val="4471C4"/>
            </a:solidFill>
          </p:spPr>
          <p:txBody>
            <a:bodyPr wrap="square" lIns="0" tIns="0" rIns="0" bIns="0" rtlCol="0"/>
            <a:lstStyle/>
            <a:p>
              <a:endParaRPr/>
            </a:p>
          </p:txBody>
        </p:sp>
        <p:sp>
          <p:nvSpPr>
            <p:cNvPr id="5" name="object 5"/>
            <p:cNvSpPr/>
            <p:nvPr/>
          </p:nvSpPr>
          <p:spPr>
            <a:xfrm>
              <a:off x="1802892" y="2945892"/>
              <a:ext cx="1862455" cy="966469"/>
            </a:xfrm>
            <a:custGeom>
              <a:avLst/>
              <a:gdLst/>
              <a:ahLst/>
              <a:cxnLst/>
              <a:rect l="l" t="t" r="r" b="b"/>
              <a:pathLst>
                <a:path w="1862454" h="966470">
                  <a:moveTo>
                    <a:pt x="0" y="966216"/>
                  </a:moveTo>
                  <a:lnTo>
                    <a:pt x="1862328" y="966216"/>
                  </a:lnTo>
                  <a:lnTo>
                    <a:pt x="1862328" y="0"/>
                  </a:lnTo>
                  <a:lnTo>
                    <a:pt x="0" y="0"/>
                  </a:lnTo>
                  <a:lnTo>
                    <a:pt x="0" y="966216"/>
                  </a:lnTo>
                  <a:close/>
                </a:path>
              </a:pathLst>
            </a:custGeom>
            <a:ln w="12700">
              <a:solidFill>
                <a:srgbClr val="2E528F"/>
              </a:solidFill>
            </a:ln>
          </p:spPr>
          <p:txBody>
            <a:bodyPr wrap="square" lIns="0" tIns="0" rIns="0" bIns="0" rtlCol="0"/>
            <a:lstStyle/>
            <a:p>
              <a:endParaRPr/>
            </a:p>
          </p:txBody>
        </p:sp>
      </p:grpSp>
      <p:sp>
        <p:nvSpPr>
          <p:cNvPr id="6" name="object 6"/>
          <p:cNvSpPr txBox="1"/>
          <p:nvPr/>
        </p:nvSpPr>
        <p:spPr>
          <a:xfrm>
            <a:off x="1946529" y="3264789"/>
            <a:ext cx="15748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Branch</a:t>
            </a:r>
            <a:r>
              <a:rPr sz="1800" spc="-60" dirty="0">
                <a:solidFill>
                  <a:srgbClr val="FFFFFF"/>
                </a:solidFill>
                <a:latin typeface="Calibri"/>
                <a:cs typeface="Calibri"/>
              </a:rPr>
              <a:t> </a:t>
            </a:r>
            <a:r>
              <a:rPr sz="1800" spc="-10" dirty="0">
                <a:solidFill>
                  <a:srgbClr val="FFFFFF"/>
                </a:solidFill>
                <a:latin typeface="Calibri"/>
                <a:cs typeface="Calibri"/>
              </a:rPr>
              <a:t>Predictor</a:t>
            </a:r>
            <a:endParaRPr sz="1800">
              <a:latin typeface="Calibri"/>
              <a:cs typeface="Calibri"/>
            </a:endParaRPr>
          </a:p>
        </p:txBody>
      </p:sp>
      <p:grpSp>
        <p:nvGrpSpPr>
          <p:cNvPr id="7" name="object 7"/>
          <p:cNvGrpSpPr/>
          <p:nvPr/>
        </p:nvGrpSpPr>
        <p:grpSpPr>
          <a:xfrm>
            <a:off x="739394" y="3149345"/>
            <a:ext cx="3583940" cy="1729105"/>
            <a:chOff x="739394" y="3149345"/>
            <a:chExt cx="3583940" cy="1729105"/>
          </a:xfrm>
        </p:grpSpPr>
        <p:sp>
          <p:nvSpPr>
            <p:cNvPr id="8" name="object 8"/>
            <p:cNvSpPr/>
            <p:nvPr/>
          </p:nvSpPr>
          <p:spPr>
            <a:xfrm>
              <a:off x="752094" y="4496561"/>
              <a:ext cx="748665" cy="368935"/>
            </a:xfrm>
            <a:custGeom>
              <a:avLst/>
              <a:gdLst/>
              <a:ahLst/>
              <a:cxnLst/>
              <a:rect l="l" t="t" r="r" b="b"/>
              <a:pathLst>
                <a:path w="748665" h="368935">
                  <a:moveTo>
                    <a:pt x="0" y="368807"/>
                  </a:moveTo>
                  <a:lnTo>
                    <a:pt x="748284" y="368807"/>
                  </a:lnTo>
                  <a:lnTo>
                    <a:pt x="748284" y="0"/>
                  </a:lnTo>
                  <a:lnTo>
                    <a:pt x="0" y="0"/>
                  </a:lnTo>
                  <a:lnTo>
                    <a:pt x="0" y="368807"/>
                  </a:lnTo>
                  <a:close/>
                </a:path>
              </a:pathLst>
            </a:custGeom>
            <a:ln w="25400">
              <a:solidFill>
                <a:srgbClr val="000000"/>
              </a:solidFill>
            </a:ln>
          </p:spPr>
          <p:txBody>
            <a:bodyPr wrap="square" lIns="0" tIns="0" rIns="0" bIns="0" rtlCol="0"/>
            <a:lstStyle/>
            <a:p>
              <a:endParaRPr/>
            </a:p>
          </p:txBody>
        </p:sp>
        <p:sp>
          <p:nvSpPr>
            <p:cNvPr id="9" name="object 9"/>
            <p:cNvSpPr/>
            <p:nvPr/>
          </p:nvSpPr>
          <p:spPr>
            <a:xfrm>
              <a:off x="1112774" y="3149345"/>
              <a:ext cx="3210560" cy="1347470"/>
            </a:xfrm>
            <a:custGeom>
              <a:avLst/>
              <a:gdLst/>
              <a:ahLst/>
              <a:cxnLst/>
              <a:rect l="l" t="t" r="r" b="b"/>
              <a:pathLst>
                <a:path w="3210560" h="1347470">
                  <a:moveTo>
                    <a:pt x="691134" y="280416"/>
                  </a:moveTo>
                  <a:lnTo>
                    <a:pt x="665734" y="267716"/>
                  </a:lnTo>
                  <a:lnTo>
                    <a:pt x="614934" y="242316"/>
                  </a:lnTo>
                  <a:lnTo>
                    <a:pt x="614934" y="267716"/>
                  </a:lnTo>
                  <a:lnTo>
                    <a:pt x="0" y="267716"/>
                  </a:lnTo>
                  <a:lnTo>
                    <a:pt x="0" y="1346962"/>
                  </a:lnTo>
                  <a:lnTo>
                    <a:pt x="25400" y="1346962"/>
                  </a:lnTo>
                  <a:lnTo>
                    <a:pt x="25400" y="293116"/>
                  </a:lnTo>
                  <a:lnTo>
                    <a:pt x="614934" y="293116"/>
                  </a:lnTo>
                  <a:lnTo>
                    <a:pt x="614934" y="318516"/>
                  </a:lnTo>
                  <a:lnTo>
                    <a:pt x="665734" y="293116"/>
                  </a:lnTo>
                  <a:lnTo>
                    <a:pt x="691134" y="280416"/>
                  </a:lnTo>
                  <a:close/>
                </a:path>
                <a:path w="3210560" h="1347470">
                  <a:moveTo>
                    <a:pt x="3210560" y="38100"/>
                  </a:moveTo>
                  <a:lnTo>
                    <a:pt x="3185160" y="25400"/>
                  </a:lnTo>
                  <a:lnTo>
                    <a:pt x="3134360" y="0"/>
                  </a:lnTo>
                  <a:lnTo>
                    <a:pt x="3134360" y="25400"/>
                  </a:lnTo>
                  <a:lnTo>
                    <a:pt x="2461768" y="25400"/>
                  </a:lnTo>
                  <a:lnTo>
                    <a:pt x="2461768" y="50800"/>
                  </a:lnTo>
                  <a:lnTo>
                    <a:pt x="3134360" y="50800"/>
                  </a:lnTo>
                  <a:lnTo>
                    <a:pt x="3134360" y="76200"/>
                  </a:lnTo>
                  <a:lnTo>
                    <a:pt x="3185160" y="50800"/>
                  </a:lnTo>
                  <a:lnTo>
                    <a:pt x="3210560" y="38100"/>
                  </a:lnTo>
                  <a:close/>
                </a:path>
              </a:pathLst>
            </a:custGeom>
            <a:solidFill>
              <a:srgbClr val="4471C4"/>
            </a:solidFill>
          </p:spPr>
          <p:txBody>
            <a:bodyPr wrap="square" lIns="0" tIns="0" rIns="0" bIns="0" rtlCol="0"/>
            <a:lstStyle/>
            <a:p>
              <a:endParaRPr/>
            </a:p>
          </p:txBody>
        </p:sp>
      </p:grpSp>
      <p:sp>
        <p:nvSpPr>
          <p:cNvPr id="10" name="object 10"/>
          <p:cNvSpPr txBox="1"/>
          <p:nvPr/>
        </p:nvSpPr>
        <p:spPr>
          <a:xfrm>
            <a:off x="711200" y="4787900"/>
            <a:ext cx="982344"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ourier New"/>
                <a:cs typeface="Courier New"/>
              </a:rPr>
              <a:t>Branch Address</a:t>
            </a:r>
            <a:endParaRPr sz="1800">
              <a:latin typeface="Courier New"/>
              <a:cs typeface="Courier New"/>
            </a:endParaRPr>
          </a:p>
        </p:txBody>
      </p:sp>
      <p:sp>
        <p:nvSpPr>
          <p:cNvPr id="11" name="object 11"/>
          <p:cNvSpPr txBox="1"/>
          <p:nvPr/>
        </p:nvSpPr>
        <p:spPr>
          <a:xfrm>
            <a:off x="756919" y="4502277"/>
            <a:ext cx="343916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0x100:</a:t>
            </a:r>
            <a:r>
              <a:rPr sz="1800" spc="-25" dirty="0">
                <a:latin typeface="Courier New"/>
                <a:cs typeface="Courier New"/>
              </a:rPr>
              <a:t> </a:t>
            </a:r>
            <a:r>
              <a:rPr sz="1800" dirty="0">
                <a:latin typeface="Courier New"/>
                <a:cs typeface="Courier New"/>
              </a:rPr>
              <a:t>beq</a:t>
            </a:r>
            <a:r>
              <a:rPr sz="1800" spc="-50" dirty="0">
                <a:latin typeface="Courier New"/>
                <a:cs typeface="Courier New"/>
              </a:rPr>
              <a:t> </a:t>
            </a:r>
            <a:r>
              <a:rPr sz="1800" dirty="0">
                <a:latin typeface="Courier New"/>
                <a:cs typeface="Courier New"/>
              </a:rPr>
              <a:t>x16</a:t>
            </a:r>
            <a:r>
              <a:rPr sz="1800" spc="-40" dirty="0">
                <a:latin typeface="Courier New"/>
                <a:cs typeface="Courier New"/>
              </a:rPr>
              <a:t> </a:t>
            </a:r>
            <a:r>
              <a:rPr sz="1800" dirty="0">
                <a:latin typeface="Courier New"/>
                <a:cs typeface="Courier New"/>
              </a:rPr>
              <a:t>x12</a:t>
            </a:r>
            <a:r>
              <a:rPr sz="1800" spc="-35" dirty="0">
                <a:latin typeface="Courier New"/>
                <a:cs typeface="Courier New"/>
              </a:rPr>
              <a:t> </a:t>
            </a:r>
            <a:r>
              <a:rPr sz="1800" spc="-10" dirty="0">
                <a:latin typeface="Courier New"/>
                <a:cs typeface="Courier New"/>
              </a:rPr>
              <a:t>PC+0xC</a:t>
            </a:r>
            <a:endParaRPr sz="1800">
              <a:latin typeface="Courier New"/>
              <a:cs typeface="Courier New"/>
            </a:endParaRPr>
          </a:p>
        </p:txBody>
      </p:sp>
      <p:sp>
        <p:nvSpPr>
          <p:cNvPr id="12" name="object 12"/>
          <p:cNvSpPr txBox="1"/>
          <p:nvPr/>
        </p:nvSpPr>
        <p:spPr>
          <a:xfrm>
            <a:off x="3703446" y="2831338"/>
            <a:ext cx="194183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ourier New"/>
                <a:cs typeface="Courier New"/>
              </a:rPr>
              <a:t>Outcome:</a:t>
            </a:r>
            <a:r>
              <a:rPr sz="1800" b="1" spc="-50" dirty="0">
                <a:latin typeface="Courier New"/>
                <a:cs typeface="Courier New"/>
              </a:rPr>
              <a:t> </a:t>
            </a:r>
            <a:r>
              <a:rPr sz="1800" b="1" spc="-10" dirty="0">
                <a:latin typeface="Courier New"/>
                <a:cs typeface="Courier New"/>
              </a:rPr>
              <a:t>taken</a:t>
            </a:r>
            <a:endParaRPr sz="1800">
              <a:latin typeface="Courier New"/>
              <a:cs typeface="Courier New"/>
            </a:endParaRPr>
          </a:p>
        </p:txBody>
      </p:sp>
      <p:sp>
        <p:nvSpPr>
          <p:cNvPr id="13" name="object 13"/>
          <p:cNvSpPr txBox="1"/>
          <p:nvPr/>
        </p:nvSpPr>
        <p:spPr>
          <a:xfrm>
            <a:off x="6429502" y="2342464"/>
            <a:ext cx="4456430" cy="758190"/>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What</a:t>
            </a:r>
            <a:r>
              <a:rPr sz="2400" b="1" spc="-35" dirty="0">
                <a:latin typeface="Calibri"/>
                <a:cs typeface="Calibri"/>
              </a:rPr>
              <a:t> </a:t>
            </a:r>
            <a:r>
              <a:rPr sz="2400" b="1" dirty="0">
                <a:latin typeface="Calibri"/>
                <a:cs typeface="Calibri"/>
              </a:rPr>
              <a:t>info</a:t>
            </a:r>
            <a:r>
              <a:rPr sz="2400" b="1" spc="-30" dirty="0">
                <a:latin typeface="Calibri"/>
                <a:cs typeface="Calibri"/>
              </a:rPr>
              <a:t> </a:t>
            </a:r>
            <a:r>
              <a:rPr sz="2400" b="1" dirty="0">
                <a:latin typeface="Calibri"/>
                <a:cs typeface="Calibri"/>
              </a:rPr>
              <a:t>do</a:t>
            </a:r>
            <a:r>
              <a:rPr sz="2400" b="1" spc="-50" dirty="0">
                <a:latin typeface="Calibri"/>
                <a:cs typeface="Calibri"/>
              </a:rPr>
              <a:t> </a:t>
            </a:r>
            <a:r>
              <a:rPr sz="2400" b="1" dirty="0">
                <a:latin typeface="Calibri"/>
                <a:cs typeface="Calibri"/>
              </a:rPr>
              <a:t>we</a:t>
            </a:r>
            <a:r>
              <a:rPr sz="2400" b="1" spc="-25" dirty="0">
                <a:latin typeface="Calibri"/>
                <a:cs typeface="Calibri"/>
              </a:rPr>
              <a:t> </a:t>
            </a:r>
            <a:r>
              <a:rPr sz="2400" b="1" spc="-20" dirty="0">
                <a:latin typeface="Calibri"/>
                <a:cs typeface="Calibri"/>
              </a:rPr>
              <a:t>have?</a:t>
            </a:r>
            <a:endParaRPr sz="2400">
              <a:latin typeface="Calibri"/>
              <a:cs typeface="Calibri"/>
            </a:endParaRPr>
          </a:p>
          <a:p>
            <a:pPr marL="354965" indent="-342265">
              <a:lnSpc>
                <a:spcPct val="100000"/>
              </a:lnSpc>
              <a:spcBef>
                <a:spcPts val="5"/>
              </a:spcBef>
              <a:buFont typeface="Arial"/>
              <a:buChar char="•"/>
              <a:tabLst>
                <a:tab pos="354965" algn="l"/>
              </a:tabLst>
            </a:pPr>
            <a:r>
              <a:rPr sz="2400" dirty="0">
                <a:latin typeface="Calibri"/>
                <a:cs typeface="Calibri"/>
              </a:rPr>
              <a:t>History</a:t>
            </a:r>
            <a:r>
              <a:rPr sz="2400" spc="-40" dirty="0">
                <a:latin typeface="Calibri"/>
                <a:cs typeface="Calibri"/>
              </a:rPr>
              <a:t> </a:t>
            </a:r>
            <a:r>
              <a:rPr sz="2400" dirty="0">
                <a:latin typeface="Calibri"/>
                <a:cs typeface="Calibri"/>
              </a:rPr>
              <a:t>of</a:t>
            </a:r>
            <a:r>
              <a:rPr sz="2400" spc="-35" dirty="0">
                <a:latin typeface="Calibri"/>
                <a:cs typeface="Calibri"/>
              </a:rPr>
              <a:t> </a:t>
            </a:r>
            <a:r>
              <a:rPr sz="2400" dirty="0">
                <a:latin typeface="Calibri"/>
                <a:cs typeface="Calibri"/>
              </a:rPr>
              <a:t>prior</a:t>
            </a:r>
            <a:r>
              <a:rPr sz="2400" spc="-25" dirty="0">
                <a:latin typeface="Calibri"/>
                <a:cs typeface="Calibri"/>
              </a:rPr>
              <a:t> </a:t>
            </a:r>
            <a:r>
              <a:rPr sz="2400" dirty="0">
                <a:latin typeface="Calibri"/>
                <a:cs typeface="Calibri"/>
              </a:rPr>
              <a:t>branch</a:t>
            </a:r>
            <a:r>
              <a:rPr sz="2400" spc="-45" dirty="0">
                <a:latin typeface="Calibri"/>
                <a:cs typeface="Calibri"/>
              </a:rPr>
              <a:t> </a:t>
            </a:r>
            <a:r>
              <a:rPr sz="2400" spc="-10" dirty="0">
                <a:latin typeface="Calibri"/>
                <a:cs typeface="Calibri"/>
              </a:rPr>
              <a:t>outcomes</a:t>
            </a:r>
            <a:endParaRPr sz="2400">
              <a:latin typeface="Calibri"/>
              <a:cs typeface="Calibri"/>
            </a:endParaRPr>
          </a:p>
        </p:txBody>
      </p:sp>
      <p:sp>
        <p:nvSpPr>
          <p:cNvPr id="14" name="object 14"/>
          <p:cNvSpPr txBox="1"/>
          <p:nvPr/>
        </p:nvSpPr>
        <p:spPr>
          <a:xfrm>
            <a:off x="6429502" y="4708017"/>
            <a:ext cx="521208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0x100:</a:t>
            </a:r>
            <a:r>
              <a:rPr sz="1800" spc="-60" dirty="0">
                <a:latin typeface="Courier New"/>
                <a:cs typeface="Courier New"/>
              </a:rPr>
              <a:t> </a:t>
            </a:r>
            <a:r>
              <a:rPr sz="1800" spc="-10" dirty="0">
                <a:latin typeface="Courier New"/>
                <a:cs typeface="Courier New"/>
              </a:rPr>
              <a:t>111111111011111111101111111110…</a:t>
            </a:r>
            <a:endParaRPr sz="1800">
              <a:latin typeface="Courier New"/>
              <a:cs typeface="Courier New"/>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Predicting</a:t>
            </a:r>
            <a:r>
              <a:rPr spc="-105" dirty="0"/>
              <a:t> </a:t>
            </a:r>
            <a:r>
              <a:rPr dirty="0"/>
              <a:t>Branch</a:t>
            </a:r>
            <a:r>
              <a:rPr spc="-110" dirty="0"/>
              <a:t> </a:t>
            </a:r>
            <a:r>
              <a:rPr spc="-10" dirty="0"/>
              <a:t>Outcomes</a:t>
            </a:r>
          </a:p>
        </p:txBody>
      </p:sp>
      <p:grpSp>
        <p:nvGrpSpPr>
          <p:cNvPr id="3" name="object 3"/>
          <p:cNvGrpSpPr/>
          <p:nvPr/>
        </p:nvGrpSpPr>
        <p:grpSpPr>
          <a:xfrm>
            <a:off x="1796542" y="2939542"/>
            <a:ext cx="1875155" cy="979169"/>
            <a:chOff x="1796542" y="2939542"/>
            <a:chExt cx="1875155" cy="979169"/>
          </a:xfrm>
        </p:grpSpPr>
        <p:sp>
          <p:nvSpPr>
            <p:cNvPr id="4" name="object 4"/>
            <p:cNvSpPr/>
            <p:nvPr/>
          </p:nvSpPr>
          <p:spPr>
            <a:xfrm>
              <a:off x="1802892" y="2945892"/>
              <a:ext cx="1862455" cy="966469"/>
            </a:xfrm>
            <a:custGeom>
              <a:avLst/>
              <a:gdLst/>
              <a:ahLst/>
              <a:cxnLst/>
              <a:rect l="l" t="t" r="r" b="b"/>
              <a:pathLst>
                <a:path w="1862454" h="966470">
                  <a:moveTo>
                    <a:pt x="1862328" y="0"/>
                  </a:moveTo>
                  <a:lnTo>
                    <a:pt x="0" y="0"/>
                  </a:lnTo>
                  <a:lnTo>
                    <a:pt x="0" y="966216"/>
                  </a:lnTo>
                  <a:lnTo>
                    <a:pt x="1862328" y="966216"/>
                  </a:lnTo>
                  <a:lnTo>
                    <a:pt x="1862328" y="0"/>
                  </a:lnTo>
                  <a:close/>
                </a:path>
              </a:pathLst>
            </a:custGeom>
            <a:solidFill>
              <a:srgbClr val="4471C4"/>
            </a:solidFill>
          </p:spPr>
          <p:txBody>
            <a:bodyPr wrap="square" lIns="0" tIns="0" rIns="0" bIns="0" rtlCol="0"/>
            <a:lstStyle/>
            <a:p>
              <a:endParaRPr/>
            </a:p>
          </p:txBody>
        </p:sp>
        <p:sp>
          <p:nvSpPr>
            <p:cNvPr id="5" name="object 5"/>
            <p:cNvSpPr/>
            <p:nvPr/>
          </p:nvSpPr>
          <p:spPr>
            <a:xfrm>
              <a:off x="1802892" y="2945892"/>
              <a:ext cx="1862455" cy="966469"/>
            </a:xfrm>
            <a:custGeom>
              <a:avLst/>
              <a:gdLst/>
              <a:ahLst/>
              <a:cxnLst/>
              <a:rect l="l" t="t" r="r" b="b"/>
              <a:pathLst>
                <a:path w="1862454" h="966470">
                  <a:moveTo>
                    <a:pt x="0" y="966216"/>
                  </a:moveTo>
                  <a:lnTo>
                    <a:pt x="1862328" y="966216"/>
                  </a:lnTo>
                  <a:lnTo>
                    <a:pt x="1862328" y="0"/>
                  </a:lnTo>
                  <a:lnTo>
                    <a:pt x="0" y="0"/>
                  </a:lnTo>
                  <a:lnTo>
                    <a:pt x="0" y="966216"/>
                  </a:lnTo>
                  <a:close/>
                </a:path>
              </a:pathLst>
            </a:custGeom>
            <a:ln w="12700">
              <a:solidFill>
                <a:srgbClr val="2E528F"/>
              </a:solidFill>
            </a:ln>
          </p:spPr>
          <p:txBody>
            <a:bodyPr wrap="square" lIns="0" tIns="0" rIns="0" bIns="0" rtlCol="0"/>
            <a:lstStyle/>
            <a:p>
              <a:endParaRPr/>
            </a:p>
          </p:txBody>
        </p:sp>
      </p:grpSp>
      <p:sp>
        <p:nvSpPr>
          <p:cNvPr id="6" name="object 6"/>
          <p:cNvSpPr txBox="1"/>
          <p:nvPr/>
        </p:nvSpPr>
        <p:spPr>
          <a:xfrm>
            <a:off x="1946529" y="3264789"/>
            <a:ext cx="15748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Branch</a:t>
            </a:r>
            <a:r>
              <a:rPr sz="1800" spc="-60" dirty="0">
                <a:solidFill>
                  <a:srgbClr val="FFFFFF"/>
                </a:solidFill>
                <a:latin typeface="Calibri"/>
                <a:cs typeface="Calibri"/>
              </a:rPr>
              <a:t> </a:t>
            </a:r>
            <a:r>
              <a:rPr sz="1800" spc="-10" dirty="0">
                <a:solidFill>
                  <a:srgbClr val="FFFFFF"/>
                </a:solidFill>
                <a:latin typeface="Calibri"/>
                <a:cs typeface="Calibri"/>
              </a:rPr>
              <a:t>Predictor</a:t>
            </a:r>
            <a:endParaRPr sz="1800">
              <a:latin typeface="Calibri"/>
              <a:cs typeface="Calibri"/>
            </a:endParaRPr>
          </a:p>
        </p:txBody>
      </p:sp>
      <p:grpSp>
        <p:nvGrpSpPr>
          <p:cNvPr id="7" name="object 7"/>
          <p:cNvGrpSpPr/>
          <p:nvPr/>
        </p:nvGrpSpPr>
        <p:grpSpPr>
          <a:xfrm>
            <a:off x="739394" y="3149345"/>
            <a:ext cx="3583940" cy="1729105"/>
            <a:chOff x="739394" y="3149345"/>
            <a:chExt cx="3583940" cy="1729105"/>
          </a:xfrm>
        </p:grpSpPr>
        <p:sp>
          <p:nvSpPr>
            <p:cNvPr id="8" name="object 8"/>
            <p:cNvSpPr/>
            <p:nvPr/>
          </p:nvSpPr>
          <p:spPr>
            <a:xfrm>
              <a:off x="752094" y="4496561"/>
              <a:ext cx="748665" cy="368935"/>
            </a:xfrm>
            <a:custGeom>
              <a:avLst/>
              <a:gdLst/>
              <a:ahLst/>
              <a:cxnLst/>
              <a:rect l="l" t="t" r="r" b="b"/>
              <a:pathLst>
                <a:path w="748665" h="368935">
                  <a:moveTo>
                    <a:pt x="0" y="368807"/>
                  </a:moveTo>
                  <a:lnTo>
                    <a:pt x="748284" y="368807"/>
                  </a:lnTo>
                  <a:lnTo>
                    <a:pt x="748284" y="0"/>
                  </a:lnTo>
                  <a:lnTo>
                    <a:pt x="0" y="0"/>
                  </a:lnTo>
                  <a:lnTo>
                    <a:pt x="0" y="368807"/>
                  </a:lnTo>
                  <a:close/>
                </a:path>
              </a:pathLst>
            </a:custGeom>
            <a:ln w="25400">
              <a:solidFill>
                <a:srgbClr val="000000"/>
              </a:solidFill>
            </a:ln>
          </p:spPr>
          <p:txBody>
            <a:bodyPr wrap="square" lIns="0" tIns="0" rIns="0" bIns="0" rtlCol="0"/>
            <a:lstStyle/>
            <a:p>
              <a:endParaRPr/>
            </a:p>
          </p:txBody>
        </p:sp>
        <p:sp>
          <p:nvSpPr>
            <p:cNvPr id="9" name="object 9"/>
            <p:cNvSpPr/>
            <p:nvPr/>
          </p:nvSpPr>
          <p:spPr>
            <a:xfrm>
              <a:off x="1112774" y="3149345"/>
              <a:ext cx="3210560" cy="1347470"/>
            </a:xfrm>
            <a:custGeom>
              <a:avLst/>
              <a:gdLst/>
              <a:ahLst/>
              <a:cxnLst/>
              <a:rect l="l" t="t" r="r" b="b"/>
              <a:pathLst>
                <a:path w="3210560" h="1347470">
                  <a:moveTo>
                    <a:pt x="691134" y="280416"/>
                  </a:moveTo>
                  <a:lnTo>
                    <a:pt x="665734" y="267716"/>
                  </a:lnTo>
                  <a:lnTo>
                    <a:pt x="614934" y="242316"/>
                  </a:lnTo>
                  <a:lnTo>
                    <a:pt x="614934" y="267716"/>
                  </a:lnTo>
                  <a:lnTo>
                    <a:pt x="0" y="267716"/>
                  </a:lnTo>
                  <a:lnTo>
                    <a:pt x="0" y="1346962"/>
                  </a:lnTo>
                  <a:lnTo>
                    <a:pt x="25400" y="1346962"/>
                  </a:lnTo>
                  <a:lnTo>
                    <a:pt x="25400" y="293116"/>
                  </a:lnTo>
                  <a:lnTo>
                    <a:pt x="614934" y="293116"/>
                  </a:lnTo>
                  <a:lnTo>
                    <a:pt x="614934" y="318516"/>
                  </a:lnTo>
                  <a:lnTo>
                    <a:pt x="665734" y="293116"/>
                  </a:lnTo>
                  <a:lnTo>
                    <a:pt x="691134" y="280416"/>
                  </a:lnTo>
                  <a:close/>
                </a:path>
                <a:path w="3210560" h="1347470">
                  <a:moveTo>
                    <a:pt x="3210560" y="38100"/>
                  </a:moveTo>
                  <a:lnTo>
                    <a:pt x="3185160" y="25400"/>
                  </a:lnTo>
                  <a:lnTo>
                    <a:pt x="3134360" y="0"/>
                  </a:lnTo>
                  <a:lnTo>
                    <a:pt x="3134360" y="25400"/>
                  </a:lnTo>
                  <a:lnTo>
                    <a:pt x="2461768" y="25400"/>
                  </a:lnTo>
                  <a:lnTo>
                    <a:pt x="2461768" y="50800"/>
                  </a:lnTo>
                  <a:lnTo>
                    <a:pt x="3134360" y="50800"/>
                  </a:lnTo>
                  <a:lnTo>
                    <a:pt x="3134360" y="76200"/>
                  </a:lnTo>
                  <a:lnTo>
                    <a:pt x="3185160" y="50800"/>
                  </a:lnTo>
                  <a:lnTo>
                    <a:pt x="3210560" y="38100"/>
                  </a:lnTo>
                  <a:close/>
                </a:path>
              </a:pathLst>
            </a:custGeom>
            <a:solidFill>
              <a:srgbClr val="4471C4"/>
            </a:solidFill>
          </p:spPr>
          <p:txBody>
            <a:bodyPr wrap="square" lIns="0" tIns="0" rIns="0" bIns="0" rtlCol="0"/>
            <a:lstStyle/>
            <a:p>
              <a:endParaRPr/>
            </a:p>
          </p:txBody>
        </p:sp>
      </p:grpSp>
      <p:sp>
        <p:nvSpPr>
          <p:cNvPr id="10" name="object 10"/>
          <p:cNvSpPr txBox="1"/>
          <p:nvPr/>
        </p:nvSpPr>
        <p:spPr>
          <a:xfrm>
            <a:off x="711200" y="4787900"/>
            <a:ext cx="982344"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ourier New"/>
                <a:cs typeface="Courier New"/>
              </a:rPr>
              <a:t>Branch Address</a:t>
            </a:r>
            <a:endParaRPr sz="1800">
              <a:latin typeface="Courier New"/>
              <a:cs typeface="Courier New"/>
            </a:endParaRPr>
          </a:p>
        </p:txBody>
      </p:sp>
      <p:sp>
        <p:nvSpPr>
          <p:cNvPr id="11" name="object 11"/>
          <p:cNvSpPr txBox="1"/>
          <p:nvPr/>
        </p:nvSpPr>
        <p:spPr>
          <a:xfrm>
            <a:off x="756919" y="4502277"/>
            <a:ext cx="343916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0x100:</a:t>
            </a:r>
            <a:r>
              <a:rPr sz="1800" spc="-25" dirty="0">
                <a:latin typeface="Courier New"/>
                <a:cs typeface="Courier New"/>
              </a:rPr>
              <a:t> </a:t>
            </a:r>
            <a:r>
              <a:rPr sz="1800" dirty="0">
                <a:latin typeface="Courier New"/>
                <a:cs typeface="Courier New"/>
              </a:rPr>
              <a:t>beq</a:t>
            </a:r>
            <a:r>
              <a:rPr sz="1800" spc="-50" dirty="0">
                <a:latin typeface="Courier New"/>
                <a:cs typeface="Courier New"/>
              </a:rPr>
              <a:t> </a:t>
            </a:r>
            <a:r>
              <a:rPr sz="1800" dirty="0">
                <a:latin typeface="Courier New"/>
                <a:cs typeface="Courier New"/>
              </a:rPr>
              <a:t>x16</a:t>
            </a:r>
            <a:r>
              <a:rPr sz="1800" spc="-40" dirty="0">
                <a:latin typeface="Courier New"/>
                <a:cs typeface="Courier New"/>
              </a:rPr>
              <a:t> </a:t>
            </a:r>
            <a:r>
              <a:rPr sz="1800" dirty="0">
                <a:latin typeface="Courier New"/>
                <a:cs typeface="Courier New"/>
              </a:rPr>
              <a:t>x12</a:t>
            </a:r>
            <a:r>
              <a:rPr sz="1800" spc="-35" dirty="0">
                <a:latin typeface="Courier New"/>
                <a:cs typeface="Courier New"/>
              </a:rPr>
              <a:t> </a:t>
            </a:r>
            <a:r>
              <a:rPr sz="1800" spc="-10" dirty="0">
                <a:latin typeface="Courier New"/>
                <a:cs typeface="Courier New"/>
              </a:rPr>
              <a:t>PC+0xC</a:t>
            </a:r>
            <a:endParaRPr sz="1800">
              <a:latin typeface="Courier New"/>
              <a:cs typeface="Courier New"/>
            </a:endParaRPr>
          </a:p>
        </p:txBody>
      </p:sp>
      <p:sp>
        <p:nvSpPr>
          <p:cNvPr id="12" name="object 12"/>
          <p:cNvSpPr txBox="1"/>
          <p:nvPr/>
        </p:nvSpPr>
        <p:spPr>
          <a:xfrm>
            <a:off x="3703446" y="2831338"/>
            <a:ext cx="194183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ourier New"/>
                <a:cs typeface="Courier New"/>
              </a:rPr>
              <a:t>Outcome:</a:t>
            </a:r>
            <a:r>
              <a:rPr sz="1800" b="1" spc="-50" dirty="0">
                <a:latin typeface="Courier New"/>
                <a:cs typeface="Courier New"/>
              </a:rPr>
              <a:t> </a:t>
            </a:r>
            <a:r>
              <a:rPr sz="1800" b="1" spc="-10" dirty="0">
                <a:latin typeface="Courier New"/>
                <a:cs typeface="Courier New"/>
              </a:rPr>
              <a:t>taken</a:t>
            </a:r>
            <a:endParaRPr sz="1800">
              <a:latin typeface="Courier New"/>
              <a:cs typeface="Courier New"/>
            </a:endParaRPr>
          </a:p>
        </p:txBody>
      </p:sp>
      <p:sp>
        <p:nvSpPr>
          <p:cNvPr id="13" name="object 13"/>
          <p:cNvSpPr txBox="1"/>
          <p:nvPr/>
        </p:nvSpPr>
        <p:spPr>
          <a:xfrm>
            <a:off x="6429502" y="2342464"/>
            <a:ext cx="2937510"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What</a:t>
            </a:r>
            <a:r>
              <a:rPr sz="2400" b="1" spc="-35" dirty="0">
                <a:latin typeface="Calibri"/>
                <a:cs typeface="Calibri"/>
              </a:rPr>
              <a:t> </a:t>
            </a:r>
            <a:r>
              <a:rPr sz="2400" b="1" dirty="0">
                <a:latin typeface="Calibri"/>
                <a:cs typeface="Calibri"/>
              </a:rPr>
              <a:t>info</a:t>
            </a:r>
            <a:r>
              <a:rPr sz="2400" b="1" spc="-30" dirty="0">
                <a:latin typeface="Calibri"/>
                <a:cs typeface="Calibri"/>
              </a:rPr>
              <a:t> </a:t>
            </a:r>
            <a:r>
              <a:rPr sz="2400" b="1" dirty="0">
                <a:latin typeface="Calibri"/>
                <a:cs typeface="Calibri"/>
              </a:rPr>
              <a:t>do</a:t>
            </a:r>
            <a:r>
              <a:rPr sz="2400" b="1" spc="-50" dirty="0">
                <a:latin typeface="Calibri"/>
                <a:cs typeface="Calibri"/>
              </a:rPr>
              <a:t> </a:t>
            </a:r>
            <a:r>
              <a:rPr sz="2400" b="1" dirty="0">
                <a:latin typeface="Calibri"/>
                <a:cs typeface="Calibri"/>
              </a:rPr>
              <a:t>we</a:t>
            </a:r>
            <a:r>
              <a:rPr sz="2400" b="1" spc="-25" dirty="0">
                <a:latin typeface="Calibri"/>
                <a:cs typeface="Calibri"/>
              </a:rPr>
              <a:t> </a:t>
            </a:r>
            <a:r>
              <a:rPr sz="2400" b="1" spc="-20" dirty="0">
                <a:latin typeface="Calibri"/>
                <a:cs typeface="Calibri"/>
              </a:rPr>
              <a:t>have?</a:t>
            </a:r>
            <a:endParaRPr sz="2400">
              <a:latin typeface="Calibri"/>
              <a:cs typeface="Calibri"/>
            </a:endParaRPr>
          </a:p>
        </p:txBody>
      </p:sp>
      <p:sp>
        <p:nvSpPr>
          <p:cNvPr id="14" name="object 14"/>
          <p:cNvSpPr txBox="1"/>
          <p:nvPr/>
        </p:nvSpPr>
        <p:spPr>
          <a:xfrm>
            <a:off x="6429502" y="2708909"/>
            <a:ext cx="4885055" cy="1489075"/>
          </a:xfrm>
          <a:prstGeom prst="rect">
            <a:avLst/>
          </a:prstGeom>
        </p:spPr>
        <p:txBody>
          <a:bodyPr vert="horz" wrap="square" lIns="0" tIns="12700" rIns="0" bIns="0" rtlCol="0">
            <a:spAutoFit/>
          </a:bodyPr>
          <a:lstStyle/>
          <a:p>
            <a:pPr marL="354965" indent="-342265">
              <a:lnSpc>
                <a:spcPct val="100000"/>
              </a:lnSpc>
              <a:spcBef>
                <a:spcPts val="100"/>
              </a:spcBef>
              <a:buFont typeface="Arial"/>
              <a:buChar char="•"/>
              <a:tabLst>
                <a:tab pos="354965" algn="l"/>
              </a:tabLst>
            </a:pPr>
            <a:r>
              <a:rPr sz="2400" dirty="0">
                <a:latin typeface="Calibri"/>
                <a:cs typeface="Calibri"/>
              </a:rPr>
              <a:t>History</a:t>
            </a:r>
            <a:r>
              <a:rPr sz="2400" spc="-40" dirty="0">
                <a:latin typeface="Calibri"/>
                <a:cs typeface="Calibri"/>
              </a:rPr>
              <a:t> </a:t>
            </a:r>
            <a:r>
              <a:rPr sz="2400" dirty="0">
                <a:latin typeface="Calibri"/>
                <a:cs typeface="Calibri"/>
              </a:rPr>
              <a:t>of</a:t>
            </a:r>
            <a:r>
              <a:rPr sz="2400" spc="-35" dirty="0">
                <a:latin typeface="Calibri"/>
                <a:cs typeface="Calibri"/>
              </a:rPr>
              <a:t> </a:t>
            </a:r>
            <a:r>
              <a:rPr sz="2400" dirty="0">
                <a:latin typeface="Calibri"/>
                <a:cs typeface="Calibri"/>
              </a:rPr>
              <a:t>prior</a:t>
            </a:r>
            <a:r>
              <a:rPr sz="2400" spc="-25" dirty="0">
                <a:latin typeface="Calibri"/>
                <a:cs typeface="Calibri"/>
              </a:rPr>
              <a:t> </a:t>
            </a:r>
            <a:r>
              <a:rPr sz="2400" dirty="0">
                <a:latin typeface="Calibri"/>
                <a:cs typeface="Calibri"/>
              </a:rPr>
              <a:t>branch</a:t>
            </a:r>
            <a:r>
              <a:rPr sz="2400" spc="-45" dirty="0">
                <a:latin typeface="Calibri"/>
                <a:cs typeface="Calibri"/>
              </a:rPr>
              <a:t> </a:t>
            </a:r>
            <a:r>
              <a:rPr sz="2400" spc="-10" dirty="0">
                <a:latin typeface="Calibri"/>
                <a:cs typeface="Calibri"/>
              </a:rPr>
              <a:t>outcomes</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For</a:t>
            </a:r>
            <a:r>
              <a:rPr sz="2400" spc="-35" dirty="0">
                <a:latin typeface="Calibri"/>
                <a:cs typeface="Calibri"/>
              </a:rPr>
              <a:t> </a:t>
            </a:r>
            <a:r>
              <a:rPr sz="2400" dirty="0">
                <a:latin typeface="Calibri"/>
                <a:cs typeface="Calibri"/>
              </a:rPr>
              <a:t>every</a:t>
            </a:r>
            <a:r>
              <a:rPr sz="2400" spc="-20" dirty="0">
                <a:latin typeface="Calibri"/>
                <a:cs typeface="Calibri"/>
              </a:rPr>
              <a:t> </a:t>
            </a:r>
            <a:r>
              <a:rPr sz="2400" dirty="0">
                <a:latin typeface="Calibri"/>
                <a:cs typeface="Calibri"/>
              </a:rPr>
              <a:t>branch</a:t>
            </a:r>
            <a:r>
              <a:rPr sz="2400" spc="-45" dirty="0">
                <a:latin typeface="Calibri"/>
                <a:cs typeface="Calibri"/>
              </a:rPr>
              <a:t> </a:t>
            </a:r>
            <a:r>
              <a:rPr sz="2400" dirty="0">
                <a:latin typeface="Calibri"/>
                <a:cs typeface="Calibri"/>
              </a:rPr>
              <a:t>in</a:t>
            </a:r>
            <a:r>
              <a:rPr sz="2400" spc="-25" dirty="0">
                <a:latin typeface="Calibri"/>
                <a:cs typeface="Calibri"/>
              </a:rPr>
              <a:t> </a:t>
            </a:r>
            <a:r>
              <a:rPr sz="2400" dirty="0">
                <a:latin typeface="Calibri"/>
                <a:cs typeface="Calibri"/>
              </a:rPr>
              <a:t>the</a:t>
            </a:r>
            <a:r>
              <a:rPr sz="2400" spc="-35" dirty="0">
                <a:latin typeface="Calibri"/>
                <a:cs typeface="Calibri"/>
              </a:rPr>
              <a:t> </a:t>
            </a:r>
            <a:r>
              <a:rPr sz="2400" spc="-10" dirty="0">
                <a:latin typeface="Calibri"/>
                <a:cs typeface="Calibri"/>
              </a:rPr>
              <a:t>program</a:t>
            </a:r>
            <a:endParaRPr sz="2400">
              <a:latin typeface="Calibri"/>
              <a:cs typeface="Calibri"/>
            </a:endParaRPr>
          </a:p>
          <a:p>
            <a:pPr marL="355600" marR="5080" indent="-342900">
              <a:lnSpc>
                <a:spcPct val="100000"/>
              </a:lnSpc>
              <a:buFont typeface="Arial"/>
              <a:buChar char="•"/>
              <a:tabLst>
                <a:tab pos="355600" algn="l"/>
              </a:tabLst>
            </a:pPr>
            <a:r>
              <a:rPr sz="2400" b="1" dirty="0">
                <a:latin typeface="Calibri"/>
                <a:cs typeface="Calibri"/>
              </a:rPr>
              <a:t>Hardware</a:t>
            </a:r>
            <a:r>
              <a:rPr sz="2400" b="1" spc="-70" dirty="0">
                <a:latin typeface="Calibri"/>
                <a:cs typeface="Calibri"/>
              </a:rPr>
              <a:t> </a:t>
            </a:r>
            <a:r>
              <a:rPr sz="2400" b="1" dirty="0">
                <a:latin typeface="Calibri"/>
                <a:cs typeface="Calibri"/>
              </a:rPr>
              <a:t>idea:</a:t>
            </a:r>
            <a:r>
              <a:rPr sz="2400" b="1" spc="-50" dirty="0">
                <a:latin typeface="Calibri"/>
                <a:cs typeface="Calibri"/>
              </a:rPr>
              <a:t> </a:t>
            </a:r>
            <a:r>
              <a:rPr sz="2400" dirty="0">
                <a:latin typeface="Calibri"/>
                <a:cs typeface="Calibri"/>
              </a:rPr>
              <a:t>keep</a:t>
            </a:r>
            <a:r>
              <a:rPr sz="2400" spc="-55" dirty="0">
                <a:latin typeface="Calibri"/>
                <a:cs typeface="Calibri"/>
              </a:rPr>
              <a:t> </a:t>
            </a:r>
            <a:r>
              <a:rPr sz="2400" dirty="0">
                <a:latin typeface="Calibri"/>
                <a:cs typeface="Calibri"/>
              </a:rPr>
              <a:t>history</a:t>
            </a:r>
            <a:r>
              <a:rPr sz="2400" spc="-55" dirty="0">
                <a:latin typeface="Calibri"/>
                <a:cs typeface="Calibri"/>
              </a:rPr>
              <a:t> </a:t>
            </a:r>
            <a:r>
              <a:rPr sz="2400" dirty="0">
                <a:latin typeface="Calibri"/>
                <a:cs typeface="Calibri"/>
              </a:rPr>
              <a:t>in</a:t>
            </a:r>
            <a:r>
              <a:rPr sz="2400" spc="-50" dirty="0">
                <a:latin typeface="Calibri"/>
                <a:cs typeface="Calibri"/>
              </a:rPr>
              <a:t> </a:t>
            </a:r>
            <a:r>
              <a:rPr sz="2400" spc="-10" dirty="0">
                <a:latin typeface="Calibri"/>
                <a:cs typeface="Calibri"/>
              </a:rPr>
              <a:t>table </a:t>
            </a:r>
            <a:r>
              <a:rPr sz="2400" dirty="0">
                <a:latin typeface="Calibri"/>
                <a:cs typeface="Calibri"/>
              </a:rPr>
              <a:t>and</a:t>
            </a:r>
            <a:r>
              <a:rPr sz="2400" spc="-50" dirty="0">
                <a:latin typeface="Calibri"/>
                <a:cs typeface="Calibri"/>
              </a:rPr>
              <a:t> </a:t>
            </a:r>
            <a:r>
              <a:rPr sz="2400" dirty="0">
                <a:latin typeface="Calibri"/>
                <a:cs typeface="Calibri"/>
              </a:rPr>
              <a:t>choose</a:t>
            </a:r>
            <a:r>
              <a:rPr sz="2400" spc="-40" dirty="0">
                <a:latin typeface="Calibri"/>
                <a:cs typeface="Calibri"/>
              </a:rPr>
              <a:t> </a:t>
            </a:r>
            <a:r>
              <a:rPr sz="2400" dirty="0">
                <a:latin typeface="Calibri"/>
                <a:cs typeface="Calibri"/>
              </a:rPr>
              <a:t>most</a:t>
            </a:r>
            <a:r>
              <a:rPr sz="2400" spc="-60" dirty="0">
                <a:latin typeface="Calibri"/>
                <a:cs typeface="Calibri"/>
              </a:rPr>
              <a:t> </a:t>
            </a:r>
            <a:r>
              <a:rPr sz="2400" dirty="0">
                <a:latin typeface="Calibri"/>
                <a:cs typeface="Calibri"/>
              </a:rPr>
              <a:t>likely</a:t>
            </a:r>
            <a:r>
              <a:rPr sz="2400" spc="-60" dirty="0">
                <a:latin typeface="Calibri"/>
                <a:cs typeface="Calibri"/>
              </a:rPr>
              <a:t> </a:t>
            </a:r>
            <a:r>
              <a:rPr sz="2400" spc="-10" dirty="0">
                <a:latin typeface="Calibri"/>
                <a:cs typeface="Calibri"/>
              </a:rPr>
              <a:t>outcome</a:t>
            </a:r>
            <a:endParaRPr sz="2400">
              <a:latin typeface="Calibri"/>
              <a:cs typeface="Calibri"/>
            </a:endParaRPr>
          </a:p>
        </p:txBody>
      </p:sp>
      <p:sp>
        <p:nvSpPr>
          <p:cNvPr id="15" name="object 15"/>
          <p:cNvSpPr txBox="1"/>
          <p:nvPr/>
        </p:nvSpPr>
        <p:spPr>
          <a:xfrm>
            <a:off x="6429502" y="4627880"/>
            <a:ext cx="5214620" cy="2108835"/>
          </a:xfrm>
          <a:prstGeom prst="rect">
            <a:avLst/>
          </a:prstGeom>
        </p:spPr>
        <p:txBody>
          <a:bodyPr vert="horz" wrap="square" lIns="0" tIns="92710" rIns="0" bIns="0" rtlCol="0">
            <a:spAutoFit/>
          </a:bodyPr>
          <a:lstStyle/>
          <a:p>
            <a:pPr marL="12700">
              <a:lnSpc>
                <a:spcPct val="100000"/>
              </a:lnSpc>
              <a:spcBef>
                <a:spcPts val="730"/>
              </a:spcBef>
            </a:pPr>
            <a:r>
              <a:rPr sz="1800" dirty="0">
                <a:latin typeface="Courier New"/>
                <a:cs typeface="Courier New"/>
              </a:rPr>
              <a:t>0x100:</a:t>
            </a:r>
            <a:r>
              <a:rPr sz="1800" spc="-60" dirty="0">
                <a:latin typeface="Courier New"/>
                <a:cs typeface="Courier New"/>
              </a:rPr>
              <a:t> </a:t>
            </a:r>
            <a:r>
              <a:rPr sz="1800" spc="-10" dirty="0">
                <a:latin typeface="Courier New"/>
                <a:cs typeface="Courier New"/>
              </a:rPr>
              <a:t>111111111011111111101111111110…</a:t>
            </a:r>
            <a:endParaRPr sz="1800">
              <a:latin typeface="Courier New"/>
              <a:cs typeface="Courier New"/>
            </a:endParaRPr>
          </a:p>
          <a:p>
            <a:pPr marL="12700">
              <a:lnSpc>
                <a:spcPct val="100000"/>
              </a:lnSpc>
              <a:spcBef>
                <a:spcPts val="630"/>
              </a:spcBef>
            </a:pPr>
            <a:r>
              <a:rPr sz="1800" dirty="0">
                <a:latin typeface="Courier New"/>
                <a:cs typeface="Courier New"/>
              </a:rPr>
              <a:t>0x10E:</a:t>
            </a:r>
            <a:r>
              <a:rPr sz="1800" spc="-60" dirty="0">
                <a:latin typeface="Courier New"/>
                <a:cs typeface="Courier New"/>
              </a:rPr>
              <a:t> </a:t>
            </a:r>
            <a:r>
              <a:rPr sz="1800" spc="-10" dirty="0">
                <a:latin typeface="Courier New"/>
                <a:cs typeface="Courier New"/>
              </a:rPr>
              <a:t>111001111011111111101100000110…</a:t>
            </a:r>
            <a:endParaRPr sz="1800">
              <a:latin typeface="Courier New"/>
              <a:cs typeface="Courier New"/>
            </a:endParaRPr>
          </a:p>
          <a:p>
            <a:pPr marL="12700">
              <a:lnSpc>
                <a:spcPct val="100000"/>
              </a:lnSpc>
              <a:spcBef>
                <a:spcPts val="635"/>
              </a:spcBef>
            </a:pPr>
            <a:r>
              <a:rPr sz="1800" dirty="0">
                <a:latin typeface="Courier New"/>
                <a:cs typeface="Courier New"/>
              </a:rPr>
              <a:t>0x200:</a:t>
            </a:r>
            <a:r>
              <a:rPr sz="1800" spc="-60" dirty="0">
                <a:latin typeface="Courier New"/>
                <a:cs typeface="Courier New"/>
              </a:rPr>
              <a:t> </a:t>
            </a:r>
            <a:r>
              <a:rPr sz="1800" spc="-10" dirty="0">
                <a:latin typeface="Courier New"/>
                <a:cs typeface="Courier New"/>
              </a:rPr>
              <a:t>000000000011111111100000000000…</a:t>
            </a:r>
            <a:endParaRPr sz="1800">
              <a:latin typeface="Courier New"/>
              <a:cs typeface="Courier New"/>
            </a:endParaRPr>
          </a:p>
          <a:p>
            <a:pPr marL="12700">
              <a:lnSpc>
                <a:spcPct val="100000"/>
              </a:lnSpc>
              <a:spcBef>
                <a:spcPts val="515"/>
              </a:spcBef>
            </a:pPr>
            <a:r>
              <a:rPr sz="1800" dirty="0">
                <a:latin typeface="Courier New"/>
                <a:cs typeface="Courier New"/>
              </a:rPr>
              <a:t>0x210:</a:t>
            </a:r>
            <a:r>
              <a:rPr sz="1800" spc="-60" dirty="0">
                <a:latin typeface="Courier New"/>
                <a:cs typeface="Courier New"/>
              </a:rPr>
              <a:t> </a:t>
            </a:r>
            <a:r>
              <a:rPr sz="1800" spc="-10" dirty="0">
                <a:latin typeface="Courier New"/>
                <a:cs typeface="Courier New"/>
              </a:rPr>
              <a:t>100011111011110001101111000110…</a:t>
            </a:r>
            <a:endParaRPr sz="1800">
              <a:latin typeface="Courier New"/>
              <a:cs typeface="Courier New"/>
            </a:endParaRPr>
          </a:p>
          <a:p>
            <a:pPr marL="12700">
              <a:lnSpc>
                <a:spcPct val="100000"/>
              </a:lnSpc>
              <a:spcBef>
                <a:spcPts val="630"/>
              </a:spcBef>
            </a:pPr>
            <a:r>
              <a:rPr sz="1800" dirty="0">
                <a:latin typeface="Courier New"/>
                <a:cs typeface="Courier New"/>
              </a:rPr>
              <a:t>0x214:</a:t>
            </a:r>
            <a:r>
              <a:rPr sz="1800" spc="-60" dirty="0">
                <a:latin typeface="Courier New"/>
                <a:cs typeface="Courier New"/>
              </a:rPr>
              <a:t> </a:t>
            </a:r>
            <a:r>
              <a:rPr sz="1800" spc="-10" dirty="0">
                <a:latin typeface="Courier New"/>
                <a:cs typeface="Courier New"/>
              </a:rPr>
              <a:t>000000000000000000000000000000…</a:t>
            </a:r>
            <a:endParaRPr sz="1800">
              <a:latin typeface="Courier New"/>
              <a:cs typeface="Courier New"/>
            </a:endParaRPr>
          </a:p>
          <a:p>
            <a:pPr marL="12700">
              <a:lnSpc>
                <a:spcPct val="100000"/>
              </a:lnSpc>
              <a:spcBef>
                <a:spcPts val="400"/>
              </a:spcBef>
            </a:pPr>
            <a:r>
              <a:rPr sz="1800" dirty="0">
                <a:latin typeface="Courier New"/>
                <a:cs typeface="Courier New"/>
              </a:rPr>
              <a:t>0x220:</a:t>
            </a:r>
            <a:r>
              <a:rPr sz="1800" spc="-60" dirty="0">
                <a:latin typeface="Courier New"/>
                <a:cs typeface="Courier New"/>
              </a:rPr>
              <a:t> </a:t>
            </a:r>
            <a:r>
              <a:rPr sz="1800" spc="-10" dirty="0">
                <a:latin typeface="Courier New"/>
                <a:cs typeface="Courier New"/>
              </a:rPr>
              <a:t>111000000010000000001000000000…</a:t>
            </a:r>
            <a:endParaRPr sz="1800">
              <a:latin typeface="Courier New"/>
              <a:cs typeface="Courier New"/>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79831" y="1708404"/>
            <a:ext cx="1701164" cy="4316730"/>
            <a:chOff x="179831" y="1708404"/>
            <a:chExt cx="1701164" cy="4316730"/>
          </a:xfrm>
        </p:grpSpPr>
        <p:sp>
          <p:nvSpPr>
            <p:cNvPr id="3" name="object 3"/>
            <p:cNvSpPr/>
            <p:nvPr/>
          </p:nvSpPr>
          <p:spPr>
            <a:xfrm>
              <a:off x="245363" y="5512307"/>
              <a:ext cx="838200" cy="506095"/>
            </a:xfrm>
            <a:custGeom>
              <a:avLst/>
              <a:gdLst/>
              <a:ahLst/>
              <a:cxnLst/>
              <a:rect l="l" t="t" r="r" b="b"/>
              <a:pathLst>
                <a:path w="838200" h="506095">
                  <a:moveTo>
                    <a:pt x="838200" y="0"/>
                  </a:moveTo>
                  <a:lnTo>
                    <a:pt x="0" y="0"/>
                  </a:lnTo>
                  <a:lnTo>
                    <a:pt x="0" y="505968"/>
                  </a:lnTo>
                  <a:lnTo>
                    <a:pt x="838200" y="505968"/>
                  </a:lnTo>
                  <a:lnTo>
                    <a:pt x="838200" y="0"/>
                  </a:lnTo>
                  <a:close/>
                </a:path>
              </a:pathLst>
            </a:custGeom>
            <a:solidFill>
              <a:srgbClr val="4471C4"/>
            </a:solidFill>
          </p:spPr>
          <p:txBody>
            <a:bodyPr wrap="square" lIns="0" tIns="0" rIns="0" bIns="0" rtlCol="0"/>
            <a:lstStyle/>
            <a:p>
              <a:endParaRPr/>
            </a:p>
          </p:txBody>
        </p:sp>
        <p:sp>
          <p:nvSpPr>
            <p:cNvPr id="4" name="object 4"/>
            <p:cNvSpPr/>
            <p:nvPr/>
          </p:nvSpPr>
          <p:spPr>
            <a:xfrm>
              <a:off x="245363" y="5512307"/>
              <a:ext cx="838200" cy="506095"/>
            </a:xfrm>
            <a:custGeom>
              <a:avLst/>
              <a:gdLst/>
              <a:ahLst/>
              <a:cxnLst/>
              <a:rect l="l" t="t" r="r" b="b"/>
              <a:pathLst>
                <a:path w="838200" h="506095">
                  <a:moveTo>
                    <a:pt x="0" y="505968"/>
                  </a:moveTo>
                  <a:lnTo>
                    <a:pt x="838200" y="505968"/>
                  </a:lnTo>
                  <a:lnTo>
                    <a:pt x="838200" y="0"/>
                  </a:lnTo>
                  <a:lnTo>
                    <a:pt x="0" y="0"/>
                  </a:lnTo>
                  <a:lnTo>
                    <a:pt x="0" y="505968"/>
                  </a:lnTo>
                  <a:close/>
                </a:path>
              </a:pathLst>
            </a:custGeom>
            <a:ln w="12700">
              <a:solidFill>
                <a:srgbClr val="2E528F"/>
              </a:solidFill>
            </a:ln>
          </p:spPr>
          <p:txBody>
            <a:bodyPr wrap="square" lIns="0" tIns="0" rIns="0" bIns="0" rtlCol="0"/>
            <a:lstStyle/>
            <a:p>
              <a:endParaRPr/>
            </a:p>
          </p:txBody>
        </p:sp>
        <p:sp>
          <p:nvSpPr>
            <p:cNvPr id="5" name="object 5"/>
            <p:cNvSpPr/>
            <p:nvPr/>
          </p:nvSpPr>
          <p:spPr>
            <a:xfrm>
              <a:off x="1043178" y="5601462"/>
              <a:ext cx="337820" cy="300355"/>
            </a:xfrm>
            <a:custGeom>
              <a:avLst/>
              <a:gdLst/>
              <a:ahLst/>
              <a:cxnLst/>
              <a:rect l="l" t="t" r="r" b="b"/>
              <a:pathLst>
                <a:path w="337819" h="300354">
                  <a:moveTo>
                    <a:pt x="337312" y="262128"/>
                  </a:moveTo>
                  <a:lnTo>
                    <a:pt x="311912" y="249428"/>
                  </a:lnTo>
                  <a:lnTo>
                    <a:pt x="261112" y="224028"/>
                  </a:lnTo>
                  <a:lnTo>
                    <a:pt x="261112" y="249428"/>
                  </a:lnTo>
                  <a:lnTo>
                    <a:pt x="0" y="249428"/>
                  </a:lnTo>
                  <a:lnTo>
                    <a:pt x="0" y="274828"/>
                  </a:lnTo>
                  <a:lnTo>
                    <a:pt x="261112" y="274828"/>
                  </a:lnTo>
                  <a:lnTo>
                    <a:pt x="261112" y="300228"/>
                  </a:lnTo>
                  <a:lnTo>
                    <a:pt x="311912" y="274828"/>
                  </a:lnTo>
                  <a:lnTo>
                    <a:pt x="337312" y="262128"/>
                  </a:lnTo>
                  <a:close/>
                </a:path>
                <a:path w="337819" h="300354">
                  <a:moveTo>
                    <a:pt x="337312" y="38100"/>
                  </a:moveTo>
                  <a:lnTo>
                    <a:pt x="311912" y="25400"/>
                  </a:lnTo>
                  <a:lnTo>
                    <a:pt x="261112" y="0"/>
                  </a:lnTo>
                  <a:lnTo>
                    <a:pt x="261112" y="25400"/>
                  </a:lnTo>
                  <a:lnTo>
                    <a:pt x="0" y="25400"/>
                  </a:lnTo>
                  <a:lnTo>
                    <a:pt x="0" y="50800"/>
                  </a:lnTo>
                  <a:lnTo>
                    <a:pt x="261112" y="50800"/>
                  </a:lnTo>
                  <a:lnTo>
                    <a:pt x="261112" y="76200"/>
                  </a:lnTo>
                  <a:lnTo>
                    <a:pt x="311912" y="50800"/>
                  </a:lnTo>
                  <a:lnTo>
                    <a:pt x="337312" y="38100"/>
                  </a:lnTo>
                  <a:close/>
                </a:path>
              </a:pathLst>
            </a:custGeom>
            <a:solidFill>
              <a:srgbClr val="4471C4"/>
            </a:solidFill>
          </p:spPr>
          <p:txBody>
            <a:bodyPr wrap="square" lIns="0" tIns="0" rIns="0" bIns="0" rtlCol="0"/>
            <a:lstStyle/>
            <a:p>
              <a:endParaRPr/>
            </a:p>
          </p:txBody>
        </p:sp>
        <p:sp>
          <p:nvSpPr>
            <p:cNvPr id="6" name="object 6"/>
            <p:cNvSpPr/>
            <p:nvPr/>
          </p:nvSpPr>
          <p:spPr>
            <a:xfrm>
              <a:off x="198881" y="1727454"/>
              <a:ext cx="1663064" cy="3589020"/>
            </a:xfrm>
            <a:custGeom>
              <a:avLst/>
              <a:gdLst/>
              <a:ahLst/>
              <a:cxnLst/>
              <a:rect l="l" t="t" r="r" b="b"/>
              <a:pathLst>
                <a:path w="1663064" h="3589020">
                  <a:moveTo>
                    <a:pt x="0" y="3589020"/>
                  </a:moveTo>
                  <a:lnTo>
                    <a:pt x="1662683" y="3589020"/>
                  </a:lnTo>
                  <a:lnTo>
                    <a:pt x="1662683" y="0"/>
                  </a:lnTo>
                  <a:lnTo>
                    <a:pt x="0" y="0"/>
                  </a:lnTo>
                  <a:lnTo>
                    <a:pt x="0" y="3589020"/>
                  </a:lnTo>
                  <a:close/>
                </a:path>
              </a:pathLst>
            </a:custGeom>
            <a:ln w="38100">
              <a:solidFill>
                <a:srgbClr val="2E528F"/>
              </a:solidFill>
            </a:ln>
          </p:spPr>
          <p:txBody>
            <a:bodyPr wrap="square" lIns="0" tIns="0" rIns="0" bIns="0" rtlCol="0"/>
            <a:lstStyle/>
            <a:p>
              <a:endParaRPr/>
            </a:p>
          </p:txBody>
        </p:sp>
      </p:grpSp>
      <p:sp>
        <p:nvSpPr>
          <p:cNvPr id="7" name="object 7"/>
          <p:cNvSpPr txBox="1"/>
          <p:nvPr/>
        </p:nvSpPr>
        <p:spPr>
          <a:xfrm>
            <a:off x="78739" y="168020"/>
            <a:ext cx="7109459" cy="696595"/>
          </a:xfrm>
          <a:prstGeom prst="rect">
            <a:avLst/>
          </a:prstGeom>
        </p:spPr>
        <p:txBody>
          <a:bodyPr vert="horz" wrap="square" lIns="0" tIns="12700" rIns="0" bIns="0" rtlCol="0">
            <a:spAutoFit/>
          </a:bodyPr>
          <a:lstStyle/>
          <a:p>
            <a:pPr marL="12700">
              <a:lnSpc>
                <a:spcPct val="100000"/>
              </a:lnSpc>
              <a:spcBef>
                <a:spcPts val="100"/>
              </a:spcBef>
            </a:pPr>
            <a:r>
              <a:rPr sz="4400" b="0" dirty="0">
                <a:latin typeface="Calibri Light"/>
                <a:cs typeface="Calibri Light"/>
              </a:rPr>
              <a:t>Branch</a:t>
            </a:r>
            <a:r>
              <a:rPr sz="4400" b="0" spc="-80" dirty="0">
                <a:latin typeface="Calibri Light"/>
                <a:cs typeface="Calibri Light"/>
              </a:rPr>
              <a:t> </a:t>
            </a:r>
            <a:r>
              <a:rPr sz="4400" b="0" dirty="0">
                <a:latin typeface="Calibri Light"/>
                <a:cs typeface="Calibri Light"/>
              </a:rPr>
              <a:t>Predictor</a:t>
            </a:r>
            <a:r>
              <a:rPr sz="4400" b="0" spc="-55" dirty="0">
                <a:latin typeface="Calibri Light"/>
                <a:cs typeface="Calibri Light"/>
              </a:rPr>
              <a:t> </a:t>
            </a:r>
            <a:r>
              <a:rPr sz="4400" b="0" dirty="0">
                <a:latin typeface="Calibri Light"/>
                <a:cs typeface="Calibri Light"/>
              </a:rPr>
              <a:t>in</a:t>
            </a:r>
            <a:r>
              <a:rPr sz="4400" b="0" spc="-65" dirty="0">
                <a:latin typeface="Calibri Light"/>
                <a:cs typeface="Calibri Light"/>
              </a:rPr>
              <a:t> </a:t>
            </a:r>
            <a:r>
              <a:rPr sz="4400" b="0" dirty="0">
                <a:latin typeface="Calibri Light"/>
                <a:cs typeface="Calibri Light"/>
              </a:rPr>
              <a:t>the</a:t>
            </a:r>
            <a:r>
              <a:rPr sz="4400" b="0" spc="-65" dirty="0">
                <a:latin typeface="Calibri Light"/>
                <a:cs typeface="Calibri Light"/>
              </a:rPr>
              <a:t> </a:t>
            </a:r>
            <a:r>
              <a:rPr sz="4400" b="0" spc="-10" dirty="0">
                <a:latin typeface="Calibri Light"/>
                <a:cs typeface="Calibri Light"/>
              </a:rPr>
              <a:t>pipeline</a:t>
            </a:r>
            <a:endParaRPr sz="4400">
              <a:latin typeface="Calibri Light"/>
              <a:cs typeface="Calibri Light"/>
            </a:endParaRPr>
          </a:p>
        </p:txBody>
      </p:sp>
      <p:grpSp>
        <p:nvGrpSpPr>
          <p:cNvPr id="8" name="object 8"/>
          <p:cNvGrpSpPr/>
          <p:nvPr/>
        </p:nvGrpSpPr>
        <p:grpSpPr>
          <a:xfrm>
            <a:off x="3912108" y="3893565"/>
            <a:ext cx="2283460" cy="445770"/>
            <a:chOff x="3912108" y="3893565"/>
            <a:chExt cx="2283460" cy="445770"/>
          </a:xfrm>
        </p:grpSpPr>
        <p:sp>
          <p:nvSpPr>
            <p:cNvPr id="9" name="object 9"/>
            <p:cNvSpPr/>
            <p:nvPr/>
          </p:nvSpPr>
          <p:spPr>
            <a:xfrm>
              <a:off x="4867656" y="3899915"/>
              <a:ext cx="1321435" cy="433070"/>
            </a:xfrm>
            <a:custGeom>
              <a:avLst/>
              <a:gdLst/>
              <a:ahLst/>
              <a:cxnLst/>
              <a:rect l="l" t="t" r="r" b="b"/>
              <a:pathLst>
                <a:path w="1321435" h="433070">
                  <a:moveTo>
                    <a:pt x="1321308" y="0"/>
                  </a:moveTo>
                  <a:lnTo>
                    <a:pt x="0" y="0"/>
                  </a:lnTo>
                  <a:lnTo>
                    <a:pt x="264287" y="432815"/>
                  </a:lnTo>
                  <a:lnTo>
                    <a:pt x="1057021" y="432815"/>
                  </a:lnTo>
                  <a:lnTo>
                    <a:pt x="1321308" y="0"/>
                  </a:lnTo>
                  <a:close/>
                </a:path>
              </a:pathLst>
            </a:custGeom>
            <a:solidFill>
              <a:srgbClr val="4471C4"/>
            </a:solidFill>
          </p:spPr>
          <p:txBody>
            <a:bodyPr wrap="square" lIns="0" tIns="0" rIns="0" bIns="0" rtlCol="0"/>
            <a:lstStyle/>
            <a:p>
              <a:endParaRPr/>
            </a:p>
          </p:txBody>
        </p:sp>
        <p:sp>
          <p:nvSpPr>
            <p:cNvPr id="10" name="object 10"/>
            <p:cNvSpPr/>
            <p:nvPr/>
          </p:nvSpPr>
          <p:spPr>
            <a:xfrm>
              <a:off x="4867656" y="3899915"/>
              <a:ext cx="1321435" cy="433070"/>
            </a:xfrm>
            <a:custGeom>
              <a:avLst/>
              <a:gdLst/>
              <a:ahLst/>
              <a:cxnLst/>
              <a:rect l="l" t="t" r="r" b="b"/>
              <a:pathLst>
                <a:path w="1321435" h="433070">
                  <a:moveTo>
                    <a:pt x="0" y="0"/>
                  </a:moveTo>
                  <a:lnTo>
                    <a:pt x="1321308" y="0"/>
                  </a:lnTo>
                  <a:lnTo>
                    <a:pt x="1057021" y="432815"/>
                  </a:lnTo>
                  <a:lnTo>
                    <a:pt x="264287" y="432815"/>
                  </a:lnTo>
                  <a:lnTo>
                    <a:pt x="0" y="0"/>
                  </a:lnTo>
                  <a:close/>
                </a:path>
              </a:pathLst>
            </a:custGeom>
            <a:ln w="12700">
              <a:solidFill>
                <a:srgbClr val="2E528F"/>
              </a:solidFill>
            </a:ln>
          </p:spPr>
          <p:txBody>
            <a:bodyPr wrap="square" lIns="0" tIns="0" rIns="0" bIns="0" rtlCol="0"/>
            <a:lstStyle/>
            <a:p>
              <a:endParaRPr/>
            </a:p>
          </p:txBody>
        </p:sp>
        <p:sp>
          <p:nvSpPr>
            <p:cNvPr id="11" name="object 11"/>
            <p:cNvSpPr/>
            <p:nvPr/>
          </p:nvSpPr>
          <p:spPr>
            <a:xfrm>
              <a:off x="5362956" y="3899915"/>
              <a:ext cx="323215" cy="151130"/>
            </a:xfrm>
            <a:custGeom>
              <a:avLst/>
              <a:gdLst/>
              <a:ahLst/>
              <a:cxnLst/>
              <a:rect l="l" t="t" r="r" b="b"/>
              <a:pathLst>
                <a:path w="323214" h="151129">
                  <a:moveTo>
                    <a:pt x="323088" y="0"/>
                  </a:moveTo>
                  <a:lnTo>
                    <a:pt x="0" y="0"/>
                  </a:lnTo>
                  <a:lnTo>
                    <a:pt x="161544" y="150875"/>
                  </a:lnTo>
                  <a:lnTo>
                    <a:pt x="323088" y="0"/>
                  </a:lnTo>
                  <a:close/>
                </a:path>
              </a:pathLst>
            </a:custGeom>
            <a:solidFill>
              <a:srgbClr val="FFFFFF"/>
            </a:solidFill>
          </p:spPr>
          <p:txBody>
            <a:bodyPr wrap="square" lIns="0" tIns="0" rIns="0" bIns="0" rtlCol="0"/>
            <a:lstStyle/>
            <a:p>
              <a:endParaRPr/>
            </a:p>
          </p:txBody>
        </p:sp>
        <p:sp>
          <p:nvSpPr>
            <p:cNvPr id="12" name="object 12"/>
            <p:cNvSpPr/>
            <p:nvPr/>
          </p:nvSpPr>
          <p:spPr>
            <a:xfrm>
              <a:off x="5362956" y="3899915"/>
              <a:ext cx="323215" cy="151130"/>
            </a:xfrm>
            <a:custGeom>
              <a:avLst/>
              <a:gdLst/>
              <a:ahLst/>
              <a:cxnLst/>
              <a:rect l="l" t="t" r="r" b="b"/>
              <a:pathLst>
                <a:path w="323214" h="151129">
                  <a:moveTo>
                    <a:pt x="323088" y="0"/>
                  </a:moveTo>
                  <a:lnTo>
                    <a:pt x="161544" y="150875"/>
                  </a:lnTo>
                  <a:lnTo>
                    <a:pt x="0" y="0"/>
                  </a:lnTo>
                  <a:lnTo>
                    <a:pt x="323088" y="0"/>
                  </a:lnTo>
                  <a:close/>
                </a:path>
              </a:pathLst>
            </a:custGeom>
            <a:ln w="12699">
              <a:solidFill>
                <a:srgbClr val="FFFFFF"/>
              </a:solidFill>
            </a:ln>
          </p:spPr>
          <p:txBody>
            <a:bodyPr wrap="square" lIns="0" tIns="0" rIns="0" bIns="0" rtlCol="0"/>
            <a:lstStyle/>
            <a:p>
              <a:endParaRPr/>
            </a:p>
          </p:txBody>
        </p:sp>
        <p:sp>
          <p:nvSpPr>
            <p:cNvPr id="13" name="object 13"/>
            <p:cNvSpPr/>
            <p:nvPr/>
          </p:nvSpPr>
          <p:spPr>
            <a:xfrm>
              <a:off x="3912108" y="4125848"/>
              <a:ext cx="1116965" cy="76200"/>
            </a:xfrm>
            <a:custGeom>
              <a:avLst/>
              <a:gdLst/>
              <a:ahLst/>
              <a:cxnLst/>
              <a:rect l="l" t="t" r="r" b="b"/>
              <a:pathLst>
                <a:path w="1116964" h="76200">
                  <a:moveTo>
                    <a:pt x="1104248" y="31623"/>
                  </a:moveTo>
                  <a:lnTo>
                    <a:pt x="1053083" y="31623"/>
                  </a:lnTo>
                  <a:lnTo>
                    <a:pt x="1053211" y="44323"/>
                  </a:lnTo>
                  <a:lnTo>
                    <a:pt x="1040478" y="44384"/>
                  </a:lnTo>
                  <a:lnTo>
                    <a:pt x="1040638" y="76200"/>
                  </a:lnTo>
                  <a:lnTo>
                    <a:pt x="1116583" y="37718"/>
                  </a:lnTo>
                  <a:lnTo>
                    <a:pt x="1104248" y="31623"/>
                  </a:lnTo>
                  <a:close/>
                </a:path>
                <a:path w="1116964" h="76200">
                  <a:moveTo>
                    <a:pt x="1040415" y="31684"/>
                  </a:moveTo>
                  <a:lnTo>
                    <a:pt x="0" y="36702"/>
                  </a:lnTo>
                  <a:lnTo>
                    <a:pt x="0" y="49402"/>
                  </a:lnTo>
                  <a:lnTo>
                    <a:pt x="1040478" y="44384"/>
                  </a:lnTo>
                  <a:lnTo>
                    <a:pt x="1040415" y="31684"/>
                  </a:lnTo>
                  <a:close/>
                </a:path>
                <a:path w="1116964" h="76200">
                  <a:moveTo>
                    <a:pt x="1053083" y="31623"/>
                  </a:moveTo>
                  <a:lnTo>
                    <a:pt x="1040415" y="31684"/>
                  </a:lnTo>
                  <a:lnTo>
                    <a:pt x="1040478" y="44384"/>
                  </a:lnTo>
                  <a:lnTo>
                    <a:pt x="1053211" y="44323"/>
                  </a:lnTo>
                  <a:lnTo>
                    <a:pt x="1053083" y="31623"/>
                  </a:lnTo>
                  <a:close/>
                </a:path>
                <a:path w="1116964" h="76200">
                  <a:moveTo>
                    <a:pt x="1040256" y="0"/>
                  </a:moveTo>
                  <a:lnTo>
                    <a:pt x="1040415" y="31684"/>
                  </a:lnTo>
                  <a:lnTo>
                    <a:pt x="1104248" y="31623"/>
                  </a:lnTo>
                  <a:lnTo>
                    <a:pt x="1040256" y="0"/>
                  </a:lnTo>
                  <a:close/>
                </a:path>
              </a:pathLst>
            </a:custGeom>
            <a:solidFill>
              <a:srgbClr val="4471C4"/>
            </a:solidFill>
          </p:spPr>
          <p:txBody>
            <a:bodyPr wrap="square" lIns="0" tIns="0" rIns="0" bIns="0" rtlCol="0"/>
            <a:lstStyle/>
            <a:p>
              <a:endParaRPr/>
            </a:p>
          </p:txBody>
        </p:sp>
      </p:grpSp>
      <p:sp>
        <p:nvSpPr>
          <p:cNvPr id="14" name="object 14"/>
          <p:cNvSpPr txBox="1"/>
          <p:nvPr/>
        </p:nvSpPr>
        <p:spPr>
          <a:xfrm>
            <a:off x="5350890" y="3974338"/>
            <a:ext cx="39687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ALU</a:t>
            </a:r>
            <a:endParaRPr sz="1800">
              <a:latin typeface="Calibri"/>
              <a:cs typeface="Calibri"/>
            </a:endParaRPr>
          </a:p>
        </p:txBody>
      </p:sp>
      <p:sp>
        <p:nvSpPr>
          <p:cNvPr id="15" name="object 15"/>
          <p:cNvSpPr/>
          <p:nvPr/>
        </p:nvSpPr>
        <p:spPr>
          <a:xfrm>
            <a:off x="2800858" y="3329812"/>
            <a:ext cx="3289300" cy="2360930"/>
          </a:xfrm>
          <a:custGeom>
            <a:avLst/>
            <a:gdLst/>
            <a:ahLst/>
            <a:cxnLst/>
            <a:rect l="l" t="t" r="r" b="b"/>
            <a:pathLst>
              <a:path w="3289300" h="2360929">
                <a:moveTo>
                  <a:pt x="2300859" y="493649"/>
                </a:moveTo>
                <a:lnTo>
                  <a:pt x="2269096" y="493979"/>
                </a:lnTo>
                <a:lnTo>
                  <a:pt x="2263648" y="0"/>
                </a:lnTo>
                <a:lnTo>
                  <a:pt x="2250948" y="254"/>
                </a:lnTo>
                <a:lnTo>
                  <a:pt x="2256383" y="494106"/>
                </a:lnTo>
                <a:lnTo>
                  <a:pt x="2224659" y="494411"/>
                </a:lnTo>
                <a:lnTo>
                  <a:pt x="2263648" y="570230"/>
                </a:lnTo>
                <a:lnTo>
                  <a:pt x="2294432" y="506857"/>
                </a:lnTo>
                <a:lnTo>
                  <a:pt x="2300859" y="493649"/>
                </a:lnTo>
                <a:close/>
              </a:path>
              <a:path w="3289300" h="2360929">
                <a:moveTo>
                  <a:pt x="2487041" y="2082546"/>
                </a:moveTo>
                <a:lnTo>
                  <a:pt x="2480691" y="2069846"/>
                </a:lnTo>
                <a:lnTo>
                  <a:pt x="2448941" y="2006346"/>
                </a:lnTo>
                <a:lnTo>
                  <a:pt x="2410841" y="2082546"/>
                </a:lnTo>
                <a:lnTo>
                  <a:pt x="2442591" y="2082546"/>
                </a:lnTo>
                <a:lnTo>
                  <a:pt x="2442591" y="2347836"/>
                </a:lnTo>
                <a:lnTo>
                  <a:pt x="12700" y="2347836"/>
                </a:lnTo>
                <a:lnTo>
                  <a:pt x="12700" y="1985899"/>
                </a:lnTo>
                <a:lnTo>
                  <a:pt x="0" y="1985899"/>
                </a:lnTo>
                <a:lnTo>
                  <a:pt x="0" y="2360536"/>
                </a:lnTo>
                <a:lnTo>
                  <a:pt x="2455291" y="2360536"/>
                </a:lnTo>
                <a:lnTo>
                  <a:pt x="2455291" y="2354186"/>
                </a:lnTo>
                <a:lnTo>
                  <a:pt x="2455291" y="2347836"/>
                </a:lnTo>
                <a:lnTo>
                  <a:pt x="2455291" y="2082546"/>
                </a:lnTo>
                <a:lnTo>
                  <a:pt x="2487041" y="2082546"/>
                </a:lnTo>
                <a:close/>
              </a:path>
              <a:path w="3289300" h="2360929">
                <a:moveTo>
                  <a:pt x="3289046" y="493268"/>
                </a:moveTo>
                <a:lnTo>
                  <a:pt x="3257296" y="493268"/>
                </a:lnTo>
                <a:lnTo>
                  <a:pt x="3257296" y="126619"/>
                </a:lnTo>
                <a:lnTo>
                  <a:pt x="3244596" y="126619"/>
                </a:lnTo>
                <a:lnTo>
                  <a:pt x="3244596" y="493268"/>
                </a:lnTo>
                <a:lnTo>
                  <a:pt x="3212846" y="493268"/>
                </a:lnTo>
                <a:lnTo>
                  <a:pt x="3250946" y="569468"/>
                </a:lnTo>
                <a:lnTo>
                  <a:pt x="3282696" y="505968"/>
                </a:lnTo>
                <a:lnTo>
                  <a:pt x="3289046" y="493268"/>
                </a:lnTo>
                <a:close/>
              </a:path>
            </a:pathLst>
          </a:custGeom>
          <a:solidFill>
            <a:srgbClr val="4471C4"/>
          </a:solidFill>
        </p:spPr>
        <p:txBody>
          <a:bodyPr wrap="square" lIns="0" tIns="0" rIns="0" bIns="0" rtlCol="0"/>
          <a:lstStyle/>
          <a:p>
            <a:endParaRPr/>
          </a:p>
        </p:txBody>
      </p:sp>
      <p:sp>
        <p:nvSpPr>
          <p:cNvPr id="16" name="object 16"/>
          <p:cNvSpPr txBox="1"/>
          <p:nvPr/>
        </p:nvSpPr>
        <p:spPr>
          <a:xfrm>
            <a:off x="4643754" y="3059938"/>
            <a:ext cx="35687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Input</a:t>
            </a:r>
            <a:endParaRPr sz="1200">
              <a:latin typeface="Calibri"/>
              <a:cs typeface="Calibri"/>
            </a:endParaRPr>
          </a:p>
        </p:txBody>
      </p:sp>
      <p:sp>
        <p:nvSpPr>
          <p:cNvPr id="17" name="object 17"/>
          <p:cNvSpPr txBox="1"/>
          <p:nvPr/>
        </p:nvSpPr>
        <p:spPr>
          <a:xfrm>
            <a:off x="4643754" y="3242817"/>
            <a:ext cx="375920" cy="391160"/>
          </a:xfrm>
          <a:prstGeom prst="rect">
            <a:avLst/>
          </a:prstGeom>
        </p:spPr>
        <p:txBody>
          <a:bodyPr vert="horz" wrap="square" lIns="0" tIns="12700" rIns="0" bIns="0" rtlCol="0">
            <a:spAutoFit/>
          </a:bodyPr>
          <a:lstStyle/>
          <a:p>
            <a:pPr marL="12700" marR="5080">
              <a:lnSpc>
                <a:spcPct val="100000"/>
              </a:lnSpc>
              <a:spcBef>
                <a:spcPts val="100"/>
              </a:spcBef>
            </a:pPr>
            <a:r>
              <a:rPr sz="1200" spc="-20" dirty="0">
                <a:latin typeface="Calibri"/>
                <a:cs typeface="Calibri"/>
              </a:rPr>
              <a:t>Read </a:t>
            </a:r>
            <a:r>
              <a:rPr sz="1200" dirty="0">
                <a:latin typeface="Calibri"/>
                <a:cs typeface="Calibri"/>
              </a:rPr>
              <a:t>Reg</a:t>
            </a:r>
            <a:r>
              <a:rPr sz="1200" spc="-25" dirty="0">
                <a:latin typeface="Calibri"/>
                <a:cs typeface="Calibri"/>
              </a:rPr>
              <a:t> </a:t>
            </a:r>
            <a:r>
              <a:rPr sz="1200" spc="-50" dirty="0">
                <a:latin typeface="Calibri"/>
                <a:cs typeface="Calibri"/>
              </a:rPr>
              <a:t>A</a:t>
            </a:r>
            <a:endParaRPr sz="1200">
              <a:latin typeface="Calibri"/>
              <a:cs typeface="Calibri"/>
            </a:endParaRPr>
          </a:p>
        </p:txBody>
      </p:sp>
      <p:sp>
        <p:nvSpPr>
          <p:cNvPr id="18" name="object 18"/>
          <p:cNvSpPr txBox="1"/>
          <p:nvPr/>
        </p:nvSpPr>
        <p:spPr>
          <a:xfrm>
            <a:off x="4798314" y="4680584"/>
            <a:ext cx="122491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ALU:</a:t>
            </a:r>
            <a:r>
              <a:rPr sz="1200" b="1" spc="-20" dirty="0">
                <a:latin typeface="Calibri"/>
                <a:cs typeface="Calibri"/>
              </a:rPr>
              <a:t> </a:t>
            </a:r>
            <a:r>
              <a:rPr sz="1200" b="1" dirty="0">
                <a:latin typeface="Calibri"/>
                <a:cs typeface="Calibri"/>
              </a:rPr>
              <a:t>output C </a:t>
            </a:r>
            <a:r>
              <a:rPr sz="1200" b="1" spc="-20" dirty="0">
                <a:latin typeface="Calibri"/>
                <a:cs typeface="Calibri"/>
              </a:rPr>
              <a:t>data</a:t>
            </a:r>
            <a:endParaRPr sz="1200">
              <a:latin typeface="Calibri"/>
              <a:cs typeface="Calibri"/>
            </a:endParaRPr>
          </a:p>
        </p:txBody>
      </p:sp>
      <p:grpSp>
        <p:nvGrpSpPr>
          <p:cNvPr id="19" name="object 19"/>
          <p:cNvGrpSpPr/>
          <p:nvPr/>
        </p:nvGrpSpPr>
        <p:grpSpPr>
          <a:xfrm>
            <a:off x="438658" y="4181602"/>
            <a:ext cx="1052195" cy="913765"/>
            <a:chOff x="438658" y="4181602"/>
            <a:chExt cx="1052195" cy="913765"/>
          </a:xfrm>
        </p:grpSpPr>
        <p:sp>
          <p:nvSpPr>
            <p:cNvPr id="20" name="object 20"/>
            <p:cNvSpPr/>
            <p:nvPr/>
          </p:nvSpPr>
          <p:spPr>
            <a:xfrm>
              <a:off x="445008" y="4187952"/>
              <a:ext cx="1039494" cy="901065"/>
            </a:xfrm>
            <a:custGeom>
              <a:avLst/>
              <a:gdLst/>
              <a:ahLst/>
              <a:cxnLst/>
              <a:rect l="l" t="t" r="r" b="b"/>
              <a:pathLst>
                <a:path w="1039494" h="901064">
                  <a:moveTo>
                    <a:pt x="1039368" y="0"/>
                  </a:moveTo>
                  <a:lnTo>
                    <a:pt x="0" y="0"/>
                  </a:lnTo>
                  <a:lnTo>
                    <a:pt x="0" y="900684"/>
                  </a:lnTo>
                  <a:lnTo>
                    <a:pt x="1039368" y="900684"/>
                  </a:lnTo>
                  <a:lnTo>
                    <a:pt x="1039368" y="0"/>
                  </a:lnTo>
                  <a:close/>
                </a:path>
              </a:pathLst>
            </a:custGeom>
            <a:solidFill>
              <a:srgbClr val="7E7E7E"/>
            </a:solidFill>
          </p:spPr>
          <p:txBody>
            <a:bodyPr wrap="square" lIns="0" tIns="0" rIns="0" bIns="0" rtlCol="0"/>
            <a:lstStyle/>
            <a:p>
              <a:endParaRPr/>
            </a:p>
          </p:txBody>
        </p:sp>
        <p:sp>
          <p:nvSpPr>
            <p:cNvPr id="21" name="object 21"/>
            <p:cNvSpPr/>
            <p:nvPr/>
          </p:nvSpPr>
          <p:spPr>
            <a:xfrm>
              <a:off x="445008" y="4187952"/>
              <a:ext cx="1039494" cy="901065"/>
            </a:xfrm>
            <a:custGeom>
              <a:avLst/>
              <a:gdLst/>
              <a:ahLst/>
              <a:cxnLst/>
              <a:rect l="l" t="t" r="r" b="b"/>
              <a:pathLst>
                <a:path w="1039494" h="901064">
                  <a:moveTo>
                    <a:pt x="0" y="900684"/>
                  </a:moveTo>
                  <a:lnTo>
                    <a:pt x="1039368" y="900684"/>
                  </a:lnTo>
                  <a:lnTo>
                    <a:pt x="1039368" y="0"/>
                  </a:lnTo>
                  <a:lnTo>
                    <a:pt x="0" y="0"/>
                  </a:lnTo>
                  <a:lnTo>
                    <a:pt x="0" y="900684"/>
                  </a:lnTo>
                  <a:close/>
                </a:path>
              </a:pathLst>
            </a:custGeom>
            <a:ln w="12700">
              <a:solidFill>
                <a:srgbClr val="2E528F"/>
              </a:solidFill>
            </a:ln>
          </p:spPr>
          <p:txBody>
            <a:bodyPr wrap="square" lIns="0" tIns="0" rIns="0" bIns="0" rtlCol="0"/>
            <a:lstStyle/>
            <a:p>
              <a:endParaRPr/>
            </a:p>
          </p:txBody>
        </p:sp>
      </p:grpSp>
      <p:sp>
        <p:nvSpPr>
          <p:cNvPr id="22" name="object 22"/>
          <p:cNvSpPr txBox="1"/>
          <p:nvPr/>
        </p:nvSpPr>
        <p:spPr>
          <a:xfrm>
            <a:off x="458216" y="4368165"/>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Memory</a:t>
            </a:r>
            <a:endParaRPr sz="1800">
              <a:latin typeface="Calibri"/>
              <a:cs typeface="Calibri"/>
            </a:endParaRPr>
          </a:p>
        </p:txBody>
      </p:sp>
      <p:grpSp>
        <p:nvGrpSpPr>
          <p:cNvPr id="23" name="object 23"/>
          <p:cNvGrpSpPr/>
          <p:nvPr/>
        </p:nvGrpSpPr>
        <p:grpSpPr>
          <a:xfrm>
            <a:off x="441705" y="3090417"/>
            <a:ext cx="1052195" cy="854075"/>
            <a:chOff x="441705" y="3090417"/>
            <a:chExt cx="1052195" cy="854075"/>
          </a:xfrm>
        </p:grpSpPr>
        <p:sp>
          <p:nvSpPr>
            <p:cNvPr id="24" name="object 24"/>
            <p:cNvSpPr/>
            <p:nvPr/>
          </p:nvSpPr>
          <p:spPr>
            <a:xfrm>
              <a:off x="448055" y="3096767"/>
              <a:ext cx="1039494" cy="841375"/>
            </a:xfrm>
            <a:custGeom>
              <a:avLst/>
              <a:gdLst/>
              <a:ahLst/>
              <a:cxnLst/>
              <a:rect l="l" t="t" r="r" b="b"/>
              <a:pathLst>
                <a:path w="1039494" h="841375">
                  <a:moveTo>
                    <a:pt x="1039368" y="0"/>
                  </a:moveTo>
                  <a:lnTo>
                    <a:pt x="0" y="0"/>
                  </a:lnTo>
                  <a:lnTo>
                    <a:pt x="0" y="841247"/>
                  </a:lnTo>
                  <a:lnTo>
                    <a:pt x="1039368" y="841247"/>
                  </a:lnTo>
                  <a:lnTo>
                    <a:pt x="1039368" y="0"/>
                  </a:lnTo>
                  <a:close/>
                </a:path>
              </a:pathLst>
            </a:custGeom>
            <a:solidFill>
              <a:srgbClr val="4471C4"/>
            </a:solidFill>
          </p:spPr>
          <p:txBody>
            <a:bodyPr wrap="square" lIns="0" tIns="0" rIns="0" bIns="0" rtlCol="0"/>
            <a:lstStyle/>
            <a:p>
              <a:endParaRPr/>
            </a:p>
          </p:txBody>
        </p:sp>
        <p:sp>
          <p:nvSpPr>
            <p:cNvPr id="25" name="object 25"/>
            <p:cNvSpPr/>
            <p:nvPr/>
          </p:nvSpPr>
          <p:spPr>
            <a:xfrm>
              <a:off x="448055" y="3096767"/>
              <a:ext cx="1039494" cy="841375"/>
            </a:xfrm>
            <a:custGeom>
              <a:avLst/>
              <a:gdLst/>
              <a:ahLst/>
              <a:cxnLst/>
              <a:rect l="l" t="t" r="r" b="b"/>
              <a:pathLst>
                <a:path w="1039494" h="841375">
                  <a:moveTo>
                    <a:pt x="0" y="841247"/>
                  </a:moveTo>
                  <a:lnTo>
                    <a:pt x="1039368" y="841247"/>
                  </a:lnTo>
                  <a:lnTo>
                    <a:pt x="1039368" y="0"/>
                  </a:lnTo>
                  <a:lnTo>
                    <a:pt x="0" y="0"/>
                  </a:lnTo>
                  <a:lnTo>
                    <a:pt x="0" y="841247"/>
                  </a:lnTo>
                  <a:close/>
                </a:path>
              </a:pathLst>
            </a:custGeom>
            <a:ln w="12700">
              <a:solidFill>
                <a:srgbClr val="2E528F"/>
              </a:solidFill>
            </a:ln>
          </p:spPr>
          <p:txBody>
            <a:bodyPr wrap="square" lIns="0" tIns="0" rIns="0" bIns="0" rtlCol="0"/>
            <a:lstStyle/>
            <a:p>
              <a:endParaRPr/>
            </a:p>
          </p:txBody>
        </p:sp>
      </p:grpSp>
      <p:sp>
        <p:nvSpPr>
          <p:cNvPr id="26" name="object 26"/>
          <p:cNvSpPr txBox="1"/>
          <p:nvPr/>
        </p:nvSpPr>
        <p:spPr>
          <a:xfrm>
            <a:off x="461263" y="3192017"/>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Fetch</a:t>
            </a:r>
            <a:endParaRPr sz="1800">
              <a:latin typeface="Calibri"/>
              <a:cs typeface="Calibri"/>
            </a:endParaRPr>
          </a:p>
        </p:txBody>
      </p:sp>
      <p:pic>
        <p:nvPicPr>
          <p:cNvPr id="27" name="object 27"/>
          <p:cNvPicPr/>
          <p:nvPr/>
        </p:nvPicPr>
        <p:blipFill>
          <a:blip r:embed="rId2" cstate="print"/>
          <a:stretch>
            <a:fillRect/>
          </a:stretch>
        </p:blipFill>
        <p:spPr>
          <a:xfrm>
            <a:off x="926591" y="3947159"/>
            <a:ext cx="76200" cy="240919"/>
          </a:xfrm>
          <a:prstGeom prst="rect">
            <a:avLst/>
          </a:prstGeom>
        </p:spPr>
      </p:pic>
      <p:sp>
        <p:nvSpPr>
          <p:cNvPr id="28" name="object 28"/>
          <p:cNvSpPr txBox="1"/>
          <p:nvPr/>
        </p:nvSpPr>
        <p:spPr>
          <a:xfrm>
            <a:off x="3849751" y="3960114"/>
            <a:ext cx="982344"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Control</a:t>
            </a:r>
            <a:r>
              <a:rPr sz="1200" spc="-45" dirty="0">
                <a:latin typeface="Calibri"/>
                <a:cs typeface="Calibri"/>
              </a:rPr>
              <a:t> </a:t>
            </a:r>
            <a:r>
              <a:rPr sz="1200" spc="-10" dirty="0">
                <a:latin typeface="Calibri"/>
                <a:cs typeface="Calibri"/>
              </a:rPr>
              <a:t>Signals:</a:t>
            </a:r>
            <a:endParaRPr sz="1200">
              <a:latin typeface="Calibri"/>
              <a:cs typeface="Calibri"/>
            </a:endParaRPr>
          </a:p>
        </p:txBody>
      </p:sp>
      <p:sp>
        <p:nvSpPr>
          <p:cNvPr id="29" name="object 29"/>
          <p:cNvSpPr txBox="1"/>
          <p:nvPr/>
        </p:nvSpPr>
        <p:spPr>
          <a:xfrm>
            <a:off x="3862451" y="4193794"/>
            <a:ext cx="100965" cy="335280"/>
          </a:xfrm>
          <a:prstGeom prst="rect">
            <a:avLst/>
          </a:prstGeom>
        </p:spPr>
        <p:txBody>
          <a:bodyPr vert="horz" wrap="square" lIns="0" tIns="0" rIns="0" bIns="0" rtlCol="0">
            <a:spAutoFit/>
          </a:bodyPr>
          <a:lstStyle/>
          <a:p>
            <a:pPr>
              <a:lnSpc>
                <a:spcPts val="1140"/>
              </a:lnSpc>
            </a:pPr>
            <a:r>
              <a:rPr sz="1200" spc="-5" dirty="0">
                <a:latin typeface="Calibri"/>
                <a:cs typeface="Calibri"/>
              </a:rPr>
              <a:t>O</a:t>
            </a:r>
            <a:endParaRPr sz="1200">
              <a:latin typeface="Calibri"/>
              <a:cs typeface="Calibri"/>
            </a:endParaRPr>
          </a:p>
          <a:p>
            <a:pPr>
              <a:lnSpc>
                <a:spcPct val="100000"/>
              </a:lnSpc>
            </a:pPr>
            <a:r>
              <a:rPr sz="1200" b="1" dirty="0">
                <a:latin typeface="Calibri"/>
                <a:cs typeface="Calibri"/>
              </a:rPr>
              <a:t>o</a:t>
            </a:r>
            <a:endParaRPr sz="1200">
              <a:latin typeface="Calibri"/>
              <a:cs typeface="Calibri"/>
            </a:endParaRPr>
          </a:p>
        </p:txBody>
      </p:sp>
      <p:sp>
        <p:nvSpPr>
          <p:cNvPr id="30" name="object 30"/>
          <p:cNvSpPr txBox="1"/>
          <p:nvPr/>
        </p:nvSpPr>
        <p:spPr>
          <a:xfrm>
            <a:off x="3931738" y="4142994"/>
            <a:ext cx="834390" cy="391160"/>
          </a:xfrm>
          <a:prstGeom prst="rect">
            <a:avLst/>
          </a:prstGeom>
        </p:spPr>
        <p:txBody>
          <a:bodyPr vert="horz" wrap="square" lIns="0" tIns="12700" rIns="0" bIns="0" rtlCol="0">
            <a:spAutoFit/>
          </a:bodyPr>
          <a:lstStyle/>
          <a:p>
            <a:pPr marL="31115">
              <a:lnSpc>
                <a:spcPct val="100000"/>
              </a:lnSpc>
              <a:spcBef>
                <a:spcPts val="100"/>
              </a:spcBef>
            </a:pPr>
            <a:r>
              <a:rPr sz="1200" dirty="0">
                <a:latin typeface="Calibri"/>
                <a:cs typeface="Calibri"/>
              </a:rPr>
              <a:t>p</a:t>
            </a:r>
            <a:r>
              <a:rPr sz="1200" spc="5" dirty="0">
                <a:latin typeface="Calibri"/>
                <a:cs typeface="Calibri"/>
              </a:rPr>
              <a:t> </a:t>
            </a:r>
            <a:r>
              <a:rPr sz="1200" spc="-10" dirty="0">
                <a:latin typeface="Calibri"/>
                <a:cs typeface="Calibri"/>
              </a:rPr>
              <a:t>select</a:t>
            </a:r>
            <a:endParaRPr sz="1200">
              <a:latin typeface="Calibri"/>
              <a:cs typeface="Calibri"/>
            </a:endParaRPr>
          </a:p>
          <a:p>
            <a:pPr marL="12700">
              <a:lnSpc>
                <a:spcPct val="100000"/>
              </a:lnSpc>
            </a:pPr>
            <a:r>
              <a:rPr sz="1200" b="1" dirty="0">
                <a:latin typeface="Calibri"/>
                <a:cs typeface="Calibri"/>
              </a:rPr>
              <a:t>p =</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x,</a:t>
            </a:r>
            <a:r>
              <a:rPr sz="1200" b="1" spc="-5" dirty="0">
                <a:latin typeface="Calibri"/>
                <a:cs typeface="Calibri"/>
              </a:rPr>
              <a:t> </a:t>
            </a:r>
            <a:r>
              <a:rPr sz="1200" b="1" spc="-25" dirty="0">
                <a:latin typeface="Calibri"/>
                <a:cs typeface="Calibri"/>
              </a:rPr>
              <a:t>/]</a:t>
            </a:r>
            <a:endParaRPr sz="1200">
              <a:latin typeface="Calibri"/>
              <a:cs typeface="Calibri"/>
            </a:endParaRPr>
          </a:p>
        </p:txBody>
      </p:sp>
      <p:sp>
        <p:nvSpPr>
          <p:cNvPr id="31" name="object 31"/>
          <p:cNvSpPr txBox="1"/>
          <p:nvPr/>
        </p:nvSpPr>
        <p:spPr>
          <a:xfrm>
            <a:off x="7440168" y="2615183"/>
            <a:ext cx="1033780" cy="512445"/>
          </a:xfrm>
          <a:prstGeom prst="rect">
            <a:avLst/>
          </a:prstGeom>
          <a:solidFill>
            <a:srgbClr val="4471C4"/>
          </a:solidFill>
          <a:ln w="12700">
            <a:solidFill>
              <a:srgbClr val="2E528F"/>
            </a:solidFill>
          </a:ln>
        </p:spPr>
        <p:txBody>
          <a:bodyPr vert="horz" wrap="square" lIns="0" tIns="0" rIns="0" bIns="0" rtlCol="0">
            <a:spAutoFit/>
          </a:bodyPr>
          <a:lstStyle/>
          <a:p>
            <a:pPr marL="58419">
              <a:lnSpc>
                <a:spcPts val="1950"/>
              </a:lnSpc>
            </a:pPr>
            <a:r>
              <a:rPr sz="1800" spc="-10" dirty="0">
                <a:solidFill>
                  <a:srgbClr val="FFFFFF"/>
                </a:solidFill>
                <a:latin typeface="Calibri"/>
                <a:cs typeface="Calibri"/>
              </a:rPr>
              <a:t>Memory</a:t>
            </a:r>
            <a:endParaRPr sz="1800">
              <a:latin typeface="Calibri"/>
              <a:cs typeface="Calibri"/>
            </a:endParaRPr>
          </a:p>
          <a:p>
            <a:pPr marL="58419">
              <a:lnSpc>
                <a:spcPts val="2085"/>
              </a:lnSpc>
            </a:pPr>
            <a:r>
              <a:rPr sz="1800" spc="-20" dirty="0">
                <a:solidFill>
                  <a:srgbClr val="FFFFFF"/>
                </a:solidFill>
                <a:latin typeface="Calibri"/>
                <a:cs typeface="Calibri"/>
              </a:rPr>
              <a:t>Unit</a:t>
            </a:r>
            <a:endParaRPr sz="1800">
              <a:latin typeface="Calibri"/>
              <a:cs typeface="Calibri"/>
            </a:endParaRPr>
          </a:p>
        </p:txBody>
      </p:sp>
      <p:sp>
        <p:nvSpPr>
          <p:cNvPr id="32" name="object 32"/>
          <p:cNvSpPr txBox="1"/>
          <p:nvPr/>
        </p:nvSpPr>
        <p:spPr>
          <a:xfrm>
            <a:off x="7435595" y="3281171"/>
            <a:ext cx="1038225" cy="901065"/>
          </a:xfrm>
          <a:prstGeom prst="rect">
            <a:avLst/>
          </a:prstGeom>
          <a:solidFill>
            <a:srgbClr val="7E7E7E"/>
          </a:solidFill>
          <a:ln w="12700">
            <a:solidFill>
              <a:srgbClr val="2E528F"/>
            </a:solidFill>
          </a:ln>
        </p:spPr>
        <p:txBody>
          <a:bodyPr vert="horz" wrap="square" lIns="0" tIns="150495" rIns="0" bIns="0" rtlCol="0">
            <a:spAutoFit/>
          </a:bodyPr>
          <a:lstStyle/>
          <a:p>
            <a:pPr marL="79375">
              <a:lnSpc>
                <a:spcPct val="100000"/>
              </a:lnSpc>
              <a:spcBef>
                <a:spcPts val="1185"/>
              </a:spcBef>
            </a:pPr>
            <a:r>
              <a:rPr sz="1800" spc="-20" dirty="0">
                <a:solidFill>
                  <a:srgbClr val="FFFFFF"/>
                </a:solidFill>
                <a:latin typeface="Calibri"/>
                <a:cs typeface="Calibri"/>
              </a:rPr>
              <a:t>Data</a:t>
            </a:r>
            <a:endParaRPr sz="1800">
              <a:latin typeface="Calibri"/>
              <a:cs typeface="Calibri"/>
            </a:endParaRPr>
          </a:p>
          <a:p>
            <a:pPr marL="79375">
              <a:lnSpc>
                <a:spcPct val="100000"/>
              </a:lnSpc>
            </a:pPr>
            <a:r>
              <a:rPr sz="1800" spc="-10" dirty="0">
                <a:solidFill>
                  <a:srgbClr val="FFFFFF"/>
                </a:solidFill>
                <a:latin typeface="Calibri"/>
                <a:cs typeface="Calibri"/>
              </a:rPr>
              <a:t>Memory</a:t>
            </a:r>
            <a:endParaRPr sz="1800">
              <a:latin typeface="Calibri"/>
              <a:cs typeface="Calibri"/>
            </a:endParaRPr>
          </a:p>
        </p:txBody>
      </p:sp>
      <p:grpSp>
        <p:nvGrpSpPr>
          <p:cNvPr id="33" name="object 33"/>
          <p:cNvGrpSpPr/>
          <p:nvPr/>
        </p:nvGrpSpPr>
        <p:grpSpPr>
          <a:xfrm>
            <a:off x="897636" y="1317625"/>
            <a:ext cx="10932160" cy="4039235"/>
            <a:chOff x="897636" y="1317625"/>
            <a:chExt cx="10932160" cy="4039235"/>
          </a:xfrm>
        </p:grpSpPr>
        <p:sp>
          <p:nvSpPr>
            <p:cNvPr id="34" name="object 34"/>
            <p:cNvSpPr/>
            <p:nvPr/>
          </p:nvSpPr>
          <p:spPr>
            <a:xfrm>
              <a:off x="2059686" y="1727454"/>
              <a:ext cx="4697095" cy="3610610"/>
            </a:xfrm>
            <a:custGeom>
              <a:avLst/>
              <a:gdLst/>
              <a:ahLst/>
              <a:cxnLst/>
              <a:rect l="l" t="t" r="r" b="b"/>
              <a:pathLst>
                <a:path w="4697095" h="3610610">
                  <a:moveTo>
                    <a:pt x="0" y="3589020"/>
                  </a:moveTo>
                  <a:lnTo>
                    <a:pt x="1498091" y="3589020"/>
                  </a:lnTo>
                  <a:lnTo>
                    <a:pt x="1498091" y="0"/>
                  </a:lnTo>
                  <a:lnTo>
                    <a:pt x="0" y="0"/>
                  </a:lnTo>
                  <a:lnTo>
                    <a:pt x="0" y="3589020"/>
                  </a:lnTo>
                  <a:close/>
                </a:path>
                <a:path w="4697095" h="3610610">
                  <a:moveTo>
                    <a:pt x="1685543" y="3610356"/>
                  </a:moveTo>
                  <a:lnTo>
                    <a:pt x="4696968" y="3610356"/>
                  </a:lnTo>
                  <a:lnTo>
                    <a:pt x="4696968" y="19812"/>
                  </a:lnTo>
                  <a:lnTo>
                    <a:pt x="1685543" y="19812"/>
                  </a:lnTo>
                  <a:lnTo>
                    <a:pt x="1685543" y="3610356"/>
                  </a:lnTo>
                  <a:close/>
                </a:path>
              </a:pathLst>
            </a:custGeom>
            <a:ln w="38100">
              <a:solidFill>
                <a:srgbClr val="2E528F"/>
              </a:solidFill>
            </a:ln>
          </p:spPr>
          <p:txBody>
            <a:bodyPr wrap="square" lIns="0" tIns="0" rIns="0" bIns="0" rtlCol="0"/>
            <a:lstStyle/>
            <a:p>
              <a:endParaRPr/>
            </a:p>
          </p:txBody>
        </p:sp>
        <p:sp>
          <p:nvSpPr>
            <p:cNvPr id="35" name="object 35"/>
            <p:cNvSpPr/>
            <p:nvPr/>
          </p:nvSpPr>
          <p:spPr>
            <a:xfrm>
              <a:off x="897636" y="1317625"/>
              <a:ext cx="4236720" cy="420370"/>
            </a:xfrm>
            <a:custGeom>
              <a:avLst/>
              <a:gdLst/>
              <a:ahLst/>
              <a:cxnLst/>
              <a:rect l="l" t="t" r="r" b="b"/>
              <a:pathLst>
                <a:path w="4236720" h="420369">
                  <a:moveTo>
                    <a:pt x="4223893" y="6350"/>
                  </a:moveTo>
                  <a:lnTo>
                    <a:pt x="4223893" y="419862"/>
                  </a:lnTo>
                  <a:lnTo>
                    <a:pt x="4236593" y="419862"/>
                  </a:lnTo>
                  <a:lnTo>
                    <a:pt x="4236593" y="12700"/>
                  </a:lnTo>
                  <a:lnTo>
                    <a:pt x="4230243" y="12700"/>
                  </a:lnTo>
                  <a:lnTo>
                    <a:pt x="4223893" y="6350"/>
                  </a:lnTo>
                  <a:close/>
                </a:path>
                <a:path w="4236720" h="420369">
                  <a:moveTo>
                    <a:pt x="31750" y="334390"/>
                  </a:moveTo>
                  <a:lnTo>
                    <a:pt x="0" y="334390"/>
                  </a:lnTo>
                  <a:lnTo>
                    <a:pt x="38100" y="410590"/>
                  </a:lnTo>
                  <a:lnTo>
                    <a:pt x="69850" y="347090"/>
                  </a:lnTo>
                  <a:lnTo>
                    <a:pt x="31750" y="347090"/>
                  </a:lnTo>
                  <a:lnTo>
                    <a:pt x="31750" y="334390"/>
                  </a:lnTo>
                  <a:close/>
                </a:path>
                <a:path w="4236720" h="420369">
                  <a:moveTo>
                    <a:pt x="4236593" y="0"/>
                  </a:moveTo>
                  <a:lnTo>
                    <a:pt x="31750" y="0"/>
                  </a:lnTo>
                  <a:lnTo>
                    <a:pt x="31750" y="347090"/>
                  </a:lnTo>
                  <a:lnTo>
                    <a:pt x="44450" y="347090"/>
                  </a:lnTo>
                  <a:lnTo>
                    <a:pt x="44450" y="12700"/>
                  </a:lnTo>
                  <a:lnTo>
                    <a:pt x="38100" y="12700"/>
                  </a:lnTo>
                  <a:lnTo>
                    <a:pt x="44450" y="6350"/>
                  </a:lnTo>
                  <a:lnTo>
                    <a:pt x="4236593" y="6350"/>
                  </a:lnTo>
                  <a:lnTo>
                    <a:pt x="4236593" y="0"/>
                  </a:lnTo>
                  <a:close/>
                </a:path>
                <a:path w="4236720" h="420369">
                  <a:moveTo>
                    <a:pt x="76200" y="334390"/>
                  </a:moveTo>
                  <a:lnTo>
                    <a:pt x="44450" y="334390"/>
                  </a:lnTo>
                  <a:lnTo>
                    <a:pt x="44450" y="347090"/>
                  </a:lnTo>
                  <a:lnTo>
                    <a:pt x="69850" y="347090"/>
                  </a:lnTo>
                  <a:lnTo>
                    <a:pt x="76200" y="334390"/>
                  </a:lnTo>
                  <a:close/>
                </a:path>
                <a:path w="4236720" h="420369">
                  <a:moveTo>
                    <a:pt x="44450" y="6350"/>
                  </a:moveTo>
                  <a:lnTo>
                    <a:pt x="38100" y="12700"/>
                  </a:lnTo>
                  <a:lnTo>
                    <a:pt x="44450" y="12700"/>
                  </a:lnTo>
                  <a:lnTo>
                    <a:pt x="44450" y="6350"/>
                  </a:lnTo>
                  <a:close/>
                </a:path>
                <a:path w="4236720" h="420369">
                  <a:moveTo>
                    <a:pt x="4223893" y="6350"/>
                  </a:moveTo>
                  <a:lnTo>
                    <a:pt x="44450" y="6350"/>
                  </a:lnTo>
                  <a:lnTo>
                    <a:pt x="44450" y="12700"/>
                  </a:lnTo>
                  <a:lnTo>
                    <a:pt x="4223893" y="12700"/>
                  </a:lnTo>
                  <a:lnTo>
                    <a:pt x="4223893" y="6350"/>
                  </a:lnTo>
                  <a:close/>
                </a:path>
                <a:path w="4236720" h="420369">
                  <a:moveTo>
                    <a:pt x="4236593" y="6350"/>
                  </a:moveTo>
                  <a:lnTo>
                    <a:pt x="4223893" y="6350"/>
                  </a:lnTo>
                  <a:lnTo>
                    <a:pt x="4230243" y="12700"/>
                  </a:lnTo>
                  <a:lnTo>
                    <a:pt x="4236593" y="12700"/>
                  </a:lnTo>
                  <a:lnTo>
                    <a:pt x="4236593" y="6350"/>
                  </a:lnTo>
                  <a:close/>
                </a:path>
              </a:pathLst>
            </a:custGeom>
            <a:solidFill>
              <a:srgbClr val="4471C4"/>
            </a:solidFill>
          </p:spPr>
          <p:txBody>
            <a:bodyPr wrap="square" lIns="0" tIns="0" rIns="0" bIns="0" rtlCol="0"/>
            <a:lstStyle/>
            <a:p>
              <a:endParaRPr/>
            </a:p>
          </p:txBody>
        </p:sp>
        <p:pic>
          <p:nvPicPr>
            <p:cNvPr id="36" name="object 36"/>
            <p:cNvPicPr/>
            <p:nvPr/>
          </p:nvPicPr>
          <p:blipFill>
            <a:blip r:embed="rId3" cstate="print"/>
            <a:stretch>
              <a:fillRect/>
            </a:stretch>
          </p:blipFill>
          <p:spPr>
            <a:xfrm>
              <a:off x="7694676" y="3127248"/>
              <a:ext cx="76200" cy="179197"/>
            </a:xfrm>
            <a:prstGeom prst="rect">
              <a:avLst/>
            </a:prstGeom>
          </p:spPr>
        </p:pic>
        <p:pic>
          <p:nvPicPr>
            <p:cNvPr id="37" name="object 37"/>
            <p:cNvPicPr/>
            <p:nvPr/>
          </p:nvPicPr>
          <p:blipFill>
            <a:blip r:embed="rId4" cstate="print"/>
            <a:stretch>
              <a:fillRect/>
            </a:stretch>
          </p:blipFill>
          <p:spPr>
            <a:xfrm>
              <a:off x="8019288" y="3127248"/>
              <a:ext cx="76200" cy="179197"/>
            </a:xfrm>
            <a:prstGeom prst="rect">
              <a:avLst/>
            </a:prstGeom>
          </p:spPr>
        </p:pic>
        <p:sp>
          <p:nvSpPr>
            <p:cNvPr id="38" name="object 38"/>
            <p:cNvSpPr/>
            <p:nvPr/>
          </p:nvSpPr>
          <p:spPr>
            <a:xfrm>
              <a:off x="6980682" y="1713738"/>
              <a:ext cx="4829810" cy="3609340"/>
            </a:xfrm>
            <a:custGeom>
              <a:avLst/>
              <a:gdLst/>
              <a:ahLst/>
              <a:cxnLst/>
              <a:rect l="l" t="t" r="r" b="b"/>
              <a:pathLst>
                <a:path w="4829809" h="3609340">
                  <a:moveTo>
                    <a:pt x="0" y="3608831"/>
                  </a:moveTo>
                  <a:lnTo>
                    <a:pt x="2004060" y="3608831"/>
                  </a:lnTo>
                  <a:lnTo>
                    <a:pt x="2004060" y="6095"/>
                  </a:lnTo>
                  <a:lnTo>
                    <a:pt x="0" y="6095"/>
                  </a:lnTo>
                  <a:lnTo>
                    <a:pt x="0" y="3608831"/>
                  </a:lnTo>
                  <a:close/>
                </a:path>
                <a:path w="4829809" h="3609340">
                  <a:moveTo>
                    <a:pt x="2173224" y="3589020"/>
                  </a:moveTo>
                  <a:lnTo>
                    <a:pt x="4829556" y="3589020"/>
                  </a:lnTo>
                  <a:lnTo>
                    <a:pt x="4829556" y="0"/>
                  </a:lnTo>
                  <a:lnTo>
                    <a:pt x="2173224" y="0"/>
                  </a:lnTo>
                  <a:lnTo>
                    <a:pt x="2173224" y="3589020"/>
                  </a:lnTo>
                  <a:close/>
                </a:path>
              </a:pathLst>
            </a:custGeom>
            <a:ln w="38100">
              <a:solidFill>
                <a:srgbClr val="2E528F"/>
              </a:solidFill>
            </a:ln>
          </p:spPr>
          <p:txBody>
            <a:bodyPr wrap="square" lIns="0" tIns="0" rIns="0" bIns="0" rtlCol="0"/>
            <a:lstStyle/>
            <a:p>
              <a:endParaRPr/>
            </a:p>
          </p:txBody>
        </p:sp>
      </p:grpSp>
      <p:sp>
        <p:nvSpPr>
          <p:cNvPr id="39" name="object 39"/>
          <p:cNvSpPr txBox="1"/>
          <p:nvPr/>
        </p:nvSpPr>
        <p:spPr>
          <a:xfrm>
            <a:off x="704799" y="2013965"/>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4</a:t>
            </a:r>
            <a:endParaRPr sz="1200">
              <a:latin typeface="Calibri"/>
              <a:cs typeface="Calibri"/>
            </a:endParaRPr>
          </a:p>
        </p:txBody>
      </p:sp>
      <p:grpSp>
        <p:nvGrpSpPr>
          <p:cNvPr id="40" name="object 40"/>
          <p:cNvGrpSpPr/>
          <p:nvPr/>
        </p:nvGrpSpPr>
        <p:grpSpPr>
          <a:xfrm>
            <a:off x="278638" y="2191257"/>
            <a:ext cx="587375" cy="255270"/>
            <a:chOff x="278638" y="2191257"/>
            <a:chExt cx="587375" cy="255270"/>
          </a:xfrm>
        </p:grpSpPr>
        <p:sp>
          <p:nvSpPr>
            <p:cNvPr id="41" name="object 41"/>
            <p:cNvSpPr/>
            <p:nvPr/>
          </p:nvSpPr>
          <p:spPr>
            <a:xfrm>
              <a:off x="284988" y="2197607"/>
              <a:ext cx="574675" cy="242570"/>
            </a:xfrm>
            <a:custGeom>
              <a:avLst/>
              <a:gdLst/>
              <a:ahLst/>
              <a:cxnLst/>
              <a:rect l="l" t="t" r="r" b="b"/>
              <a:pathLst>
                <a:path w="574675" h="242569">
                  <a:moveTo>
                    <a:pt x="574548" y="0"/>
                  </a:moveTo>
                  <a:lnTo>
                    <a:pt x="0" y="0"/>
                  </a:lnTo>
                  <a:lnTo>
                    <a:pt x="114909" y="242315"/>
                  </a:lnTo>
                  <a:lnTo>
                    <a:pt x="459638" y="242315"/>
                  </a:lnTo>
                  <a:lnTo>
                    <a:pt x="574548" y="0"/>
                  </a:lnTo>
                  <a:close/>
                </a:path>
              </a:pathLst>
            </a:custGeom>
            <a:solidFill>
              <a:srgbClr val="4471C4"/>
            </a:solidFill>
          </p:spPr>
          <p:txBody>
            <a:bodyPr wrap="square" lIns="0" tIns="0" rIns="0" bIns="0" rtlCol="0"/>
            <a:lstStyle/>
            <a:p>
              <a:endParaRPr/>
            </a:p>
          </p:txBody>
        </p:sp>
        <p:sp>
          <p:nvSpPr>
            <p:cNvPr id="42" name="object 42"/>
            <p:cNvSpPr/>
            <p:nvPr/>
          </p:nvSpPr>
          <p:spPr>
            <a:xfrm>
              <a:off x="284988" y="2197607"/>
              <a:ext cx="574675" cy="242570"/>
            </a:xfrm>
            <a:custGeom>
              <a:avLst/>
              <a:gdLst/>
              <a:ahLst/>
              <a:cxnLst/>
              <a:rect l="l" t="t" r="r" b="b"/>
              <a:pathLst>
                <a:path w="574675" h="242569">
                  <a:moveTo>
                    <a:pt x="0" y="0"/>
                  </a:moveTo>
                  <a:lnTo>
                    <a:pt x="574548" y="0"/>
                  </a:lnTo>
                  <a:lnTo>
                    <a:pt x="459638" y="242315"/>
                  </a:lnTo>
                  <a:lnTo>
                    <a:pt x="114909" y="242315"/>
                  </a:lnTo>
                  <a:lnTo>
                    <a:pt x="0" y="0"/>
                  </a:lnTo>
                  <a:close/>
                </a:path>
              </a:pathLst>
            </a:custGeom>
            <a:ln w="12700">
              <a:solidFill>
                <a:srgbClr val="2E528F"/>
              </a:solidFill>
            </a:ln>
          </p:spPr>
          <p:txBody>
            <a:bodyPr wrap="square" lIns="0" tIns="0" rIns="0" bIns="0" rtlCol="0"/>
            <a:lstStyle/>
            <a:p>
              <a:endParaRPr/>
            </a:p>
          </p:txBody>
        </p:sp>
        <p:pic>
          <p:nvPicPr>
            <p:cNvPr id="43" name="object 43"/>
            <p:cNvPicPr/>
            <p:nvPr/>
          </p:nvPicPr>
          <p:blipFill>
            <a:blip r:embed="rId5" cstate="print"/>
            <a:stretch>
              <a:fillRect/>
            </a:stretch>
          </p:blipFill>
          <p:spPr>
            <a:xfrm>
              <a:off x="493522" y="2191257"/>
              <a:ext cx="152908" cy="98043"/>
            </a:xfrm>
            <a:prstGeom prst="rect">
              <a:avLst/>
            </a:prstGeom>
          </p:spPr>
        </p:pic>
      </p:grpSp>
      <p:sp>
        <p:nvSpPr>
          <p:cNvPr id="44" name="object 44"/>
          <p:cNvSpPr txBox="1"/>
          <p:nvPr/>
        </p:nvSpPr>
        <p:spPr>
          <a:xfrm>
            <a:off x="419811" y="2310764"/>
            <a:ext cx="177800" cy="101600"/>
          </a:xfrm>
          <a:prstGeom prst="rect">
            <a:avLst/>
          </a:prstGeom>
        </p:spPr>
        <p:txBody>
          <a:bodyPr vert="vert" wrap="square" lIns="0" tIns="0" rIns="0" bIns="0" rtlCol="0">
            <a:spAutoFit/>
          </a:bodyPr>
          <a:lstStyle/>
          <a:p>
            <a:pPr marL="12700">
              <a:lnSpc>
                <a:spcPts val="1240"/>
              </a:lnSpc>
            </a:pPr>
            <a:r>
              <a:rPr sz="1200" dirty="0">
                <a:solidFill>
                  <a:srgbClr val="FFFFFF"/>
                </a:solidFill>
                <a:latin typeface="Calibri"/>
                <a:cs typeface="Calibri"/>
              </a:rPr>
              <a:t>+</a:t>
            </a:r>
            <a:endParaRPr sz="1200">
              <a:latin typeface="Calibri"/>
              <a:cs typeface="Calibri"/>
            </a:endParaRPr>
          </a:p>
        </p:txBody>
      </p:sp>
      <p:grpSp>
        <p:nvGrpSpPr>
          <p:cNvPr id="45" name="object 45"/>
          <p:cNvGrpSpPr/>
          <p:nvPr/>
        </p:nvGrpSpPr>
        <p:grpSpPr>
          <a:xfrm>
            <a:off x="571245" y="2435351"/>
            <a:ext cx="502284" cy="538480"/>
            <a:chOff x="571245" y="2435351"/>
            <a:chExt cx="502284" cy="538480"/>
          </a:xfrm>
        </p:grpSpPr>
        <p:sp>
          <p:nvSpPr>
            <p:cNvPr id="46" name="object 46"/>
            <p:cNvSpPr/>
            <p:nvPr/>
          </p:nvSpPr>
          <p:spPr>
            <a:xfrm>
              <a:off x="746759" y="2691383"/>
              <a:ext cx="320040" cy="276225"/>
            </a:xfrm>
            <a:custGeom>
              <a:avLst/>
              <a:gdLst/>
              <a:ahLst/>
              <a:cxnLst/>
              <a:rect l="l" t="t" r="r" b="b"/>
              <a:pathLst>
                <a:path w="320040" h="276225">
                  <a:moveTo>
                    <a:pt x="320040" y="0"/>
                  </a:moveTo>
                  <a:lnTo>
                    <a:pt x="0" y="0"/>
                  </a:lnTo>
                  <a:lnTo>
                    <a:pt x="0" y="275844"/>
                  </a:lnTo>
                  <a:lnTo>
                    <a:pt x="320040" y="275844"/>
                  </a:lnTo>
                  <a:lnTo>
                    <a:pt x="320040" y="0"/>
                  </a:lnTo>
                  <a:close/>
                </a:path>
              </a:pathLst>
            </a:custGeom>
            <a:solidFill>
              <a:srgbClr val="4471C4"/>
            </a:solidFill>
          </p:spPr>
          <p:txBody>
            <a:bodyPr wrap="square" lIns="0" tIns="0" rIns="0" bIns="0" rtlCol="0"/>
            <a:lstStyle/>
            <a:p>
              <a:endParaRPr/>
            </a:p>
          </p:txBody>
        </p:sp>
        <p:sp>
          <p:nvSpPr>
            <p:cNvPr id="47" name="object 47"/>
            <p:cNvSpPr/>
            <p:nvPr/>
          </p:nvSpPr>
          <p:spPr>
            <a:xfrm>
              <a:off x="746759" y="2691383"/>
              <a:ext cx="320040" cy="276225"/>
            </a:xfrm>
            <a:custGeom>
              <a:avLst/>
              <a:gdLst/>
              <a:ahLst/>
              <a:cxnLst/>
              <a:rect l="l" t="t" r="r" b="b"/>
              <a:pathLst>
                <a:path w="320040" h="276225">
                  <a:moveTo>
                    <a:pt x="0" y="275844"/>
                  </a:moveTo>
                  <a:lnTo>
                    <a:pt x="320040" y="275844"/>
                  </a:lnTo>
                  <a:lnTo>
                    <a:pt x="320040" y="0"/>
                  </a:lnTo>
                  <a:lnTo>
                    <a:pt x="0" y="0"/>
                  </a:lnTo>
                  <a:lnTo>
                    <a:pt x="0" y="275844"/>
                  </a:lnTo>
                  <a:close/>
                </a:path>
              </a:pathLst>
            </a:custGeom>
            <a:ln w="12699">
              <a:solidFill>
                <a:srgbClr val="2E528F"/>
              </a:solidFill>
            </a:ln>
          </p:spPr>
          <p:txBody>
            <a:bodyPr wrap="square" lIns="0" tIns="0" rIns="0" bIns="0" rtlCol="0"/>
            <a:lstStyle/>
            <a:p>
              <a:endParaRPr/>
            </a:p>
          </p:txBody>
        </p:sp>
        <p:sp>
          <p:nvSpPr>
            <p:cNvPr id="48" name="object 48"/>
            <p:cNvSpPr/>
            <p:nvPr/>
          </p:nvSpPr>
          <p:spPr>
            <a:xfrm>
              <a:off x="571245" y="2435351"/>
              <a:ext cx="176530" cy="431800"/>
            </a:xfrm>
            <a:custGeom>
              <a:avLst/>
              <a:gdLst/>
              <a:ahLst/>
              <a:cxnLst/>
              <a:rect l="l" t="t" r="r" b="b"/>
              <a:pathLst>
                <a:path w="176529" h="431800">
                  <a:moveTo>
                    <a:pt x="100241" y="355346"/>
                  </a:moveTo>
                  <a:lnTo>
                    <a:pt x="100241" y="431546"/>
                  </a:lnTo>
                  <a:lnTo>
                    <a:pt x="163741" y="399796"/>
                  </a:lnTo>
                  <a:lnTo>
                    <a:pt x="112941" y="399796"/>
                  </a:lnTo>
                  <a:lnTo>
                    <a:pt x="112941" y="387096"/>
                  </a:lnTo>
                  <a:lnTo>
                    <a:pt x="163741" y="387096"/>
                  </a:lnTo>
                  <a:lnTo>
                    <a:pt x="100241" y="355346"/>
                  </a:lnTo>
                  <a:close/>
                </a:path>
                <a:path w="176529" h="431800">
                  <a:moveTo>
                    <a:pt x="12700" y="0"/>
                  </a:moveTo>
                  <a:lnTo>
                    <a:pt x="0" y="0"/>
                  </a:lnTo>
                  <a:lnTo>
                    <a:pt x="0" y="399796"/>
                  </a:lnTo>
                  <a:lnTo>
                    <a:pt x="100241" y="399796"/>
                  </a:lnTo>
                  <a:lnTo>
                    <a:pt x="100241" y="393446"/>
                  </a:lnTo>
                  <a:lnTo>
                    <a:pt x="12700" y="393446"/>
                  </a:lnTo>
                  <a:lnTo>
                    <a:pt x="6350" y="387096"/>
                  </a:lnTo>
                  <a:lnTo>
                    <a:pt x="12700" y="387096"/>
                  </a:lnTo>
                  <a:lnTo>
                    <a:pt x="12700" y="0"/>
                  </a:lnTo>
                  <a:close/>
                </a:path>
                <a:path w="176529" h="431800">
                  <a:moveTo>
                    <a:pt x="163741" y="387096"/>
                  </a:moveTo>
                  <a:lnTo>
                    <a:pt x="112941" y="387096"/>
                  </a:lnTo>
                  <a:lnTo>
                    <a:pt x="112941" y="399796"/>
                  </a:lnTo>
                  <a:lnTo>
                    <a:pt x="163741" y="399796"/>
                  </a:lnTo>
                  <a:lnTo>
                    <a:pt x="176441" y="393446"/>
                  </a:lnTo>
                  <a:lnTo>
                    <a:pt x="163741" y="387096"/>
                  </a:lnTo>
                  <a:close/>
                </a:path>
                <a:path w="176529" h="431800">
                  <a:moveTo>
                    <a:pt x="12700" y="387096"/>
                  </a:moveTo>
                  <a:lnTo>
                    <a:pt x="6350" y="387096"/>
                  </a:lnTo>
                  <a:lnTo>
                    <a:pt x="12700" y="393446"/>
                  </a:lnTo>
                  <a:lnTo>
                    <a:pt x="12700" y="387096"/>
                  </a:lnTo>
                  <a:close/>
                </a:path>
                <a:path w="176529" h="431800">
                  <a:moveTo>
                    <a:pt x="100241" y="387096"/>
                  </a:moveTo>
                  <a:lnTo>
                    <a:pt x="12700" y="387096"/>
                  </a:lnTo>
                  <a:lnTo>
                    <a:pt x="12700" y="393446"/>
                  </a:lnTo>
                  <a:lnTo>
                    <a:pt x="100241" y="393446"/>
                  </a:lnTo>
                  <a:lnTo>
                    <a:pt x="100241" y="387096"/>
                  </a:lnTo>
                  <a:close/>
                </a:path>
              </a:pathLst>
            </a:custGeom>
            <a:solidFill>
              <a:srgbClr val="4471C4"/>
            </a:solidFill>
          </p:spPr>
          <p:txBody>
            <a:bodyPr wrap="square" lIns="0" tIns="0" rIns="0" bIns="0" rtlCol="0"/>
            <a:lstStyle/>
            <a:p>
              <a:endParaRPr/>
            </a:p>
          </p:txBody>
        </p:sp>
      </p:grpSp>
      <p:sp>
        <p:nvSpPr>
          <p:cNvPr id="49" name="object 49"/>
          <p:cNvSpPr txBox="1"/>
          <p:nvPr/>
        </p:nvSpPr>
        <p:spPr>
          <a:xfrm>
            <a:off x="738327" y="2715259"/>
            <a:ext cx="33401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MUX</a:t>
            </a:r>
            <a:endParaRPr sz="1200">
              <a:latin typeface="Calibri"/>
              <a:cs typeface="Calibri"/>
            </a:endParaRPr>
          </a:p>
        </p:txBody>
      </p:sp>
      <p:grpSp>
        <p:nvGrpSpPr>
          <p:cNvPr id="50" name="object 50"/>
          <p:cNvGrpSpPr/>
          <p:nvPr/>
        </p:nvGrpSpPr>
        <p:grpSpPr>
          <a:xfrm>
            <a:off x="347218" y="1790445"/>
            <a:ext cx="278130" cy="267335"/>
            <a:chOff x="347218" y="1790445"/>
            <a:chExt cx="278130" cy="267335"/>
          </a:xfrm>
        </p:grpSpPr>
        <p:sp>
          <p:nvSpPr>
            <p:cNvPr id="51" name="object 51"/>
            <p:cNvSpPr/>
            <p:nvPr/>
          </p:nvSpPr>
          <p:spPr>
            <a:xfrm>
              <a:off x="353568" y="1796795"/>
              <a:ext cx="265430" cy="254635"/>
            </a:xfrm>
            <a:custGeom>
              <a:avLst/>
              <a:gdLst/>
              <a:ahLst/>
              <a:cxnLst/>
              <a:rect l="l" t="t" r="r" b="b"/>
              <a:pathLst>
                <a:path w="265430" h="254635">
                  <a:moveTo>
                    <a:pt x="265176" y="0"/>
                  </a:moveTo>
                  <a:lnTo>
                    <a:pt x="0" y="0"/>
                  </a:lnTo>
                  <a:lnTo>
                    <a:pt x="0" y="254508"/>
                  </a:lnTo>
                  <a:lnTo>
                    <a:pt x="265176" y="254508"/>
                  </a:lnTo>
                  <a:lnTo>
                    <a:pt x="265176" y="0"/>
                  </a:lnTo>
                  <a:close/>
                </a:path>
              </a:pathLst>
            </a:custGeom>
            <a:solidFill>
              <a:srgbClr val="4471C4"/>
            </a:solidFill>
          </p:spPr>
          <p:txBody>
            <a:bodyPr wrap="square" lIns="0" tIns="0" rIns="0" bIns="0" rtlCol="0"/>
            <a:lstStyle/>
            <a:p>
              <a:endParaRPr/>
            </a:p>
          </p:txBody>
        </p:sp>
        <p:sp>
          <p:nvSpPr>
            <p:cNvPr id="52" name="object 52"/>
            <p:cNvSpPr/>
            <p:nvPr/>
          </p:nvSpPr>
          <p:spPr>
            <a:xfrm>
              <a:off x="353568" y="1796795"/>
              <a:ext cx="265430" cy="254635"/>
            </a:xfrm>
            <a:custGeom>
              <a:avLst/>
              <a:gdLst/>
              <a:ahLst/>
              <a:cxnLst/>
              <a:rect l="l" t="t" r="r" b="b"/>
              <a:pathLst>
                <a:path w="265430" h="254635">
                  <a:moveTo>
                    <a:pt x="0" y="254508"/>
                  </a:moveTo>
                  <a:lnTo>
                    <a:pt x="265176" y="254508"/>
                  </a:lnTo>
                  <a:lnTo>
                    <a:pt x="265176" y="0"/>
                  </a:lnTo>
                  <a:lnTo>
                    <a:pt x="0" y="0"/>
                  </a:lnTo>
                  <a:lnTo>
                    <a:pt x="0" y="254508"/>
                  </a:lnTo>
                  <a:close/>
                </a:path>
              </a:pathLst>
            </a:custGeom>
            <a:ln w="12700">
              <a:solidFill>
                <a:srgbClr val="2E528F"/>
              </a:solidFill>
            </a:ln>
          </p:spPr>
          <p:txBody>
            <a:bodyPr wrap="square" lIns="0" tIns="0" rIns="0" bIns="0" rtlCol="0"/>
            <a:lstStyle/>
            <a:p>
              <a:endParaRPr/>
            </a:p>
          </p:txBody>
        </p:sp>
      </p:grpSp>
      <p:sp>
        <p:nvSpPr>
          <p:cNvPr id="53" name="object 53"/>
          <p:cNvSpPr txBox="1"/>
          <p:nvPr/>
        </p:nvSpPr>
        <p:spPr>
          <a:xfrm>
            <a:off x="399389" y="1821560"/>
            <a:ext cx="18669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PC</a:t>
            </a:r>
            <a:endParaRPr sz="1200">
              <a:latin typeface="Calibri"/>
              <a:cs typeface="Calibri"/>
            </a:endParaRPr>
          </a:p>
        </p:txBody>
      </p:sp>
      <p:grpSp>
        <p:nvGrpSpPr>
          <p:cNvPr id="54" name="object 54"/>
          <p:cNvGrpSpPr/>
          <p:nvPr/>
        </p:nvGrpSpPr>
        <p:grpSpPr>
          <a:xfrm>
            <a:off x="341375" y="2031492"/>
            <a:ext cx="1261745" cy="894715"/>
            <a:chOff x="341375" y="2031492"/>
            <a:chExt cx="1261745" cy="894715"/>
          </a:xfrm>
        </p:grpSpPr>
        <p:pic>
          <p:nvPicPr>
            <p:cNvPr id="55" name="object 55"/>
            <p:cNvPicPr/>
            <p:nvPr/>
          </p:nvPicPr>
          <p:blipFill>
            <a:blip r:embed="rId6" cstate="print"/>
            <a:stretch>
              <a:fillRect/>
            </a:stretch>
          </p:blipFill>
          <p:spPr>
            <a:xfrm>
              <a:off x="341375" y="2031492"/>
              <a:ext cx="76200" cy="159638"/>
            </a:xfrm>
            <a:prstGeom prst="rect">
              <a:avLst/>
            </a:prstGeom>
          </p:spPr>
        </p:pic>
        <p:sp>
          <p:nvSpPr>
            <p:cNvPr id="56" name="object 56"/>
            <p:cNvSpPr/>
            <p:nvPr/>
          </p:nvSpPr>
          <p:spPr>
            <a:xfrm>
              <a:off x="1066799" y="2849880"/>
              <a:ext cx="536575" cy="76200"/>
            </a:xfrm>
            <a:custGeom>
              <a:avLst/>
              <a:gdLst/>
              <a:ahLst/>
              <a:cxnLst/>
              <a:rect l="l" t="t" r="r" b="b"/>
              <a:pathLst>
                <a:path w="536575" h="76200">
                  <a:moveTo>
                    <a:pt x="76200" y="0"/>
                  </a:moveTo>
                  <a:lnTo>
                    <a:pt x="0" y="38100"/>
                  </a:lnTo>
                  <a:lnTo>
                    <a:pt x="76200" y="76200"/>
                  </a:lnTo>
                  <a:lnTo>
                    <a:pt x="76200" y="44450"/>
                  </a:lnTo>
                  <a:lnTo>
                    <a:pt x="63500" y="44450"/>
                  </a:lnTo>
                  <a:lnTo>
                    <a:pt x="63500" y="31750"/>
                  </a:lnTo>
                  <a:lnTo>
                    <a:pt x="76200" y="31750"/>
                  </a:lnTo>
                  <a:lnTo>
                    <a:pt x="76200" y="0"/>
                  </a:lnTo>
                  <a:close/>
                </a:path>
                <a:path w="536575" h="76200">
                  <a:moveTo>
                    <a:pt x="76200" y="31750"/>
                  </a:moveTo>
                  <a:lnTo>
                    <a:pt x="63500" y="31750"/>
                  </a:lnTo>
                  <a:lnTo>
                    <a:pt x="63500" y="44450"/>
                  </a:lnTo>
                  <a:lnTo>
                    <a:pt x="76200" y="44450"/>
                  </a:lnTo>
                  <a:lnTo>
                    <a:pt x="76200" y="31750"/>
                  </a:lnTo>
                  <a:close/>
                </a:path>
                <a:path w="536575" h="76200">
                  <a:moveTo>
                    <a:pt x="536321" y="31750"/>
                  </a:moveTo>
                  <a:lnTo>
                    <a:pt x="76200" y="31750"/>
                  </a:lnTo>
                  <a:lnTo>
                    <a:pt x="76200" y="44450"/>
                  </a:lnTo>
                  <a:lnTo>
                    <a:pt x="536321" y="44450"/>
                  </a:lnTo>
                  <a:lnTo>
                    <a:pt x="536321" y="31750"/>
                  </a:lnTo>
                  <a:close/>
                </a:path>
              </a:pathLst>
            </a:custGeom>
            <a:solidFill>
              <a:srgbClr val="4471C4"/>
            </a:solidFill>
          </p:spPr>
          <p:txBody>
            <a:bodyPr wrap="square" lIns="0" tIns="0" rIns="0" bIns="0" rtlCol="0"/>
            <a:lstStyle/>
            <a:p>
              <a:endParaRPr/>
            </a:p>
          </p:txBody>
        </p:sp>
      </p:grpSp>
      <p:sp>
        <p:nvSpPr>
          <p:cNvPr id="57" name="object 57"/>
          <p:cNvSpPr txBox="1"/>
          <p:nvPr/>
        </p:nvSpPr>
        <p:spPr>
          <a:xfrm>
            <a:off x="1199489" y="2719577"/>
            <a:ext cx="547370" cy="330200"/>
          </a:xfrm>
          <a:prstGeom prst="rect">
            <a:avLst/>
          </a:prstGeom>
        </p:spPr>
        <p:txBody>
          <a:bodyPr vert="horz" wrap="square" lIns="0" tIns="12065" rIns="0" bIns="0" rtlCol="0">
            <a:spAutoFit/>
          </a:bodyPr>
          <a:lstStyle/>
          <a:p>
            <a:pPr marL="12700" marR="5080">
              <a:lnSpc>
                <a:spcPct val="100000"/>
              </a:lnSpc>
              <a:spcBef>
                <a:spcPts val="95"/>
              </a:spcBef>
            </a:pPr>
            <a:r>
              <a:rPr sz="1000" b="1" dirty="0">
                <a:latin typeface="Calibri"/>
                <a:cs typeface="Calibri"/>
              </a:rPr>
              <a:t>PC</a:t>
            </a:r>
            <a:r>
              <a:rPr sz="1000" b="1" spc="-25" dirty="0">
                <a:latin typeface="Calibri"/>
                <a:cs typeface="Calibri"/>
              </a:rPr>
              <a:t> </a:t>
            </a:r>
            <a:r>
              <a:rPr sz="1000" b="1" spc="-10" dirty="0">
                <a:latin typeface="Calibri"/>
                <a:cs typeface="Calibri"/>
              </a:rPr>
              <a:t>Source Select</a:t>
            </a:r>
            <a:endParaRPr sz="1000">
              <a:latin typeface="Calibri"/>
              <a:cs typeface="Calibri"/>
            </a:endParaRPr>
          </a:p>
        </p:txBody>
      </p:sp>
      <p:grpSp>
        <p:nvGrpSpPr>
          <p:cNvPr id="58" name="object 58"/>
          <p:cNvGrpSpPr/>
          <p:nvPr/>
        </p:nvGrpSpPr>
        <p:grpSpPr>
          <a:xfrm>
            <a:off x="118619" y="1886711"/>
            <a:ext cx="3170555" cy="3269615"/>
            <a:chOff x="118619" y="1886711"/>
            <a:chExt cx="3170555" cy="3269615"/>
          </a:xfrm>
        </p:grpSpPr>
        <p:sp>
          <p:nvSpPr>
            <p:cNvPr id="59" name="object 59"/>
            <p:cNvSpPr/>
            <p:nvPr/>
          </p:nvSpPr>
          <p:spPr>
            <a:xfrm>
              <a:off x="118618" y="1886711"/>
              <a:ext cx="1120775" cy="1316990"/>
            </a:xfrm>
            <a:custGeom>
              <a:avLst/>
              <a:gdLst/>
              <a:ahLst/>
              <a:cxnLst/>
              <a:rect l="l" t="t" r="r" b="b"/>
              <a:pathLst>
                <a:path w="1120775" h="1316989">
                  <a:moveTo>
                    <a:pt x="794118" y="1081532"/>
                  </a:moveTo>
                  <a:lnTo>
                    <a:pt x="781418" y="1081532"/>
                  </a:lnTo>
                  <a:lnTo>
                    <a:pt x="781418" y="1303782"/>
                  </a:lnTo>
                  <a:lnTo>
                    <a:pt x="12700" y="1303782"/>
                  </a:lnTo>
                  <a:lnTo>
                    <a:pt x="12700" y="44450"/>
                  </a:lnTo>
                  <a:lnTo>
                    <a:pt x="158750" y="44450"/>
                  </a:lnTo>
                  <a:lnTo>
                    <a:pt x="158750" y="76200"/>
                  </a:lnTo>
                  <a:lnTo>
                    <a:pt x="222250" y="44450"/>
                  </a:lnTo>
                  <a:lnTo>
                    <a:pt x="234950" y="38100"/>
                  </a:lnTo>
                  <a:lnTo>
                    <a:pt x="222250" y="31750"/>
                  </a:lnTo>
                  <a:lnTo>
                    <a:pt x="158750" y="0"/>
                  </a:lnTo>
                  <a:lnTo>
                    <a:pt x="158750" y="31750"/>
                  </a:lnTo>
                  <a:lnTo>
                    <a:pt x="0" y="31750"/>
                  </a:lnTo>
                  <a:lnTo>
                    <a:pt x="0" y="1316482"/>
                  </a:lnTo>
                  <a:lnTo>
                    <a:pt x="794118" y="1316482"/>
                  </a:lnTo>
                  <a:lnTo>
                    <a:pt x="794118" y="1310132"/>
                  </a:lnTo>
                  <a:lnTo>
                    <a:pt x="794118" y="1303782"/>
                  </a:lnTo>
                  <a:lnTo>
                    <a:pt x="794118" y="1081532"/>
                  </a:lnTo>
                  <a:close/>
                </a:path>
                <a:path w="1120775" h="1316989">
                  <a:moveTo>
                    <a:pt x="1120152" y="542290"/>
                  </a:moveTo>
                  <a:lnTo>
                    <a:pt x="786384" y="542290"/>
                  </a:lnTo>
                  <a:lnTo>
                    <a:pt x="786384" y="727456"/>
                  </a:lnTo>
                  <a:lnTo>
                    <a:pt x="754634" y="727456"/>
                  </a:lnTo>
                  <a:lnTo>
                    <a:pt x="792734" y="803656"/>
                  </a:lnTo>
                  <a:lnTo>
                    <a:pt x="824484" y="740156"/>
                  </a:lnTo>
                  <a:lnTo>
                    <a:pt x="830834" y="727456"/>
                  </a:lnTo>
                  <a:lnTo>
                    <a:pt x="799084" y="727456"/>
                  </a:lnTo>
                  <a:lnTo>
                    <a:pt x="799084" y="554990"/>
                  </a:lnTo>
                  <a:lnTo>
                    <a:pt x="1120152" y="554990"/>
                  </a:lnTo>
                  <a:lnTo>
                    <a:pt x="1120152" y="548640"/>
                  </a:lnTo>
                  <a:lnTo>
                    <a:pt x="1120152" y="542290"/>
                  </a:lnTo>
                  <a:close/>
                </a:path>
              </a:pathLst>
            </a:custGeom>
            <a:solidFill>
              <a:srgbClr val="4471C4"/>
            </a:solidFill>
          </p:spPr>
          <p:txBody>
            <a:bodyPr wrap="square" lIns="0" tIns="0" rIns="0" bIns="0" rtlCol="0"/>
            <a:lstStyle/>
            <a:p>
              <a:endParaRPr/>
            </a:p>
          </p:txBody>
        </p:sp>
        <p:pic>
          <p:nvPicPr>
            <p:cNvPr id="60" name="object 60"/>
            <p:cNvPicPr/>
            <p:nvPr/>
          </p:nvPicPr>
          <p:blipFill>
            <a:blip r:embed="rId6" cstate="print"/>
            <a:stretch>
              <a:fillRect/>
            </a:stretch>
          </p:blipFill>
          <p:spPr>
            <a:xfrm>
              <a:off x="949451" y="2951987"/>
              <a:ext cx="76200" cy="159638"/>
            </a:xfrm>
            <a:prstGeom prst="rect">
              <a:avLst/>
            </a:prstGeom>
          </p:spPr>
        </p:pic>
        <p:sp>
          <p:nvSpPr>
            <p:cNvPr id="61" name="object 61"/>
            <p:cNvSpPr/>
            <p:nvPr/>
          </p:nvSpPr>
          <p:spPr>
            <a:xfrm>
              <a:off x="2292095" y="4034027"/>
              <a:ext cx="990600" cy="264160"/>
            </a:xfrm>
            <a:custGeom>
              <a:avLst/>
              <a:gdLst/>
              <a:ahLst/>
              <a:cxnLst/>
              <a:rect l="l" t="t" r="r" b="b"/>
              <a:pathLst>
                <a:path w="990600" h="264160">
                  <a:moveTo>
                    <a:pt x="990600" y="0"/>
                  </a:moveTo>
                  <a:lnTo>
                    <a:pt x="0" y="0"/>
                  </a:lnTo>
                  <a:lnTo>
                    <a:pt x="0" y="263652"/>
                  </a:lnTo>
                  <a:lnTo>
                    <a:pt x="990600" y="263652"/>
                  </a:lnTo>
                  <a:lnTo>
                    <a:pt x="990600" y="0"/>
                  </a:lnTo>
                  <a:close/>
                </a:path>
              </a:pathLst>
            </a:custGeom>
            <a:solidFill>
              <a:srgbClr val="4471C4"/>
            </a:solidFill>
          </p:spPr>
          <p:txBody>
            <a:bodyPr wrap="square" lIns="0" tIns="0" rIns="0" bIns="0" rtlCol="0"/>
            <a:lstStyle/>
            <a:p>
              <a:endParaRPr/>
            </a:p>
          </p:txBody>
        </p:sp>
        <p:sp>
          <p:nvSpPr>
            <p:cNvPr id="62" name="object 62"/>
            <p:cNvSpPr/>
            <p:nvPr/>
          </p:nvSpPr>
          <p:spPr>
            <a:xfrm>
              <a:off x="2292095" y="4034027"/>
              <a:ext cx="990600" cy="264160"/>
            </a:xfrm>
            <a:custGeom>
              <a:avLst/>
              <a:gdLst/>
              <a:ahLst/>
              <a:cxnLst/>
              <a:rect l="l" t="t" r="r" b="b"/>
              <a:pathLst>
                <a:path w="990600" h="264160">
                  <a:moveTo>
                    <a:pt x="0" y="263652"/>
                  </a:moveTo>
                  <a:lnTo>
                    <a:pt x="990600" y="263652"/>
                  </a:lnTo>
                  <a:lnTo>
                    <a:pt x="990600" y="0"/>
                  </a:lnTo>
                  <a:lnTo>
                    <a:pt x="0" y="0"/>
                  </a:lnTo>
                  <a:lnTo>
                    <a:pt x="0" y="263652"/>
                  </a:lnTo>
                  <a:close/>
                </a:path>
              </a:pathLst>
            </a:custGeom>
            <a:ln w="12700">
              <a:solidFill>
                <a:srgbClr val="2E528F"/>
              </a:solidFill>
            </a:ln>
          </p:spPr>
          <p:txBody>
            <a:bodyPr wrap="square" lIns="0" tIns="0" rIns="0" bIns="0" rtlCol="0"/>
            <a:lstStyle/>
            <a:p>
              <a:endParaRPr/>
            </a:p>
          </p:txBody>
        </p:sp>
        <p:sp>
          <p:nvSpPr>
            <p:cNvPr id="63" name="object 63"/>
            <p:cNvSpPr/>
            <p:nvPr/>
          </p:nvSpPr>
          <p:spPr>
            <a:xfrm>
              <a:off x="2292095" y="4319016"/>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64" name="object 64"/>
            <p:cNvSpPr/>
            <p:nvPr/>
          </p:nvSpPr>
          <p:spPr>
            <a:xfrm>
              <a:off x="2292095" y="4319016"/>
              <a:ext cx="990600" cy="262255"/>
            </a:xfrm>
            <a:custGeom>
              <a:avLst/>
              <a:gdLst/>
              <a:ahLst/>
              <a:cxnLst/>
              <a:rect l="l" t="t" r="r" b="b"/>
              <a:pathLst>
                <a:path w="990600" h="262254">
                  <a:moveTo>
                    <a:pt x="0" y="262128"/>
                  </a:moveTo>
                  <a:lnTo>
                    <a:pt x="990600" y="262128"/>
                  </a:lnTo>
                  <a:lnTo>
                    <a:pt x="990600" y="0"/>
                  </a:lnTo>
                  <a:lnTo>
                    <a:pt x="0" y="0"/>
                  </a:lnTo>
                  <a:lnTo>
                    <a:pt x="0" y="262128"/>
                  </a:lnTo>
                  <a:close/>
                </a:path>
              </a:pathLst>
            </a:custGeom>
            <a:ln w="12700">
              <a:solidFill>
                <a:srgbClr val="2E528F"/>
              </a:solidFill>
            </a:ln>
          </p:spPr>
          <p:txBody>
            <a:bodyPr wrap="square" lIns="0" tIns="0" rIns="0" bIns="0" rtlCol="0"/>
            <a:lstStyle/>
            <a:p>
              <a:endParaRPr/>
            </a:p>
          </p:txBody>
        </p:sp>
        <p:sp>
          <p:nvSpPr>
            <p:cNvPr id="65" name="object 65"/>
            <p:cNvSpPr/>
            <p:nvPr/>
          </p:nvSpPr>
          <p:spPr>
            <a:xfrm>
              <a:off x="2292095" y="4602479"/>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66" name="object 66"/>
            <p:cNvSpPr/>
            <p:nvPr/>
          </p:nvSpPr>
          <p:spPr>
            <a:xfrm>
              <a:off x="2292095" y="4602479"/>
              <a:ext cx="990600" cy="262255"/>
            </a:xfrm>
            <a:custGeom>
              <a:avLst/>
              <a:gdLst/>
              <a:ahLst/>
              <a:cxnLst/>
              <a:rect l="l" t="t" r="r" b="b"/>
              <a:pathLst>
                <a:path w="990600" h="262254">
                  <a:moveTo>
                    <a:pt x="0" y="262128"/>
                  </a:moveTo>
                  <a:lnTo>
                    <a:pt x="990600" y="262128"/>
                  </a:lnTo>
                  <a:lnTo>
                    <a:pt x="990600" y="0"/>
                  </a:lnTo>
                  <a:lnTo>
                    <a:pt x="0" y="0"/>
                  </a:lnTo>
                  <a:lnTo>
                    <a:pt x="0" y="262128"/>
                  </a:lnTo>
                  <a:close/>
                </a:path>
              </a:pathLst>
            </a:custGeom>
            <a:ln w="12700">
              <a:solidFill>
                <a:srgbClr val="2E528F"/>
              </a:solidFill>
            </a:ln>
          </p:spPr>
          <p:txBody>
            <a:bodyPr wrap="square" lIns="0" tIns="0" rIns="0" bIns="0" rtlCol="0"/>
            <a:lstStyle/>
            <a:p>
              <a:endParaRPr/>
            </a:p>
          </p:txBody>
        </p:sp>
        <p:sp>
          <p:nvSpPr>
            <p:cNvPr id="67" name="object 67"/>
            <p:cNvSpPr/>
            <p:nvPr/>
          </p:nvSpPr>
          <p:spPr>
            <a:xfrm>
              <a:off x="2292095" y="4885944"/>
              <a:ext cx="990600" cy="264160"/>
            </a:xfrm>
            <a:custGeom>
              <a:avLst/>
              <a:gdLst/>
              <a:ahLst/>
              <a:cxnLst/>
              <a:rect l="l" t="t" r="r" b="b"/>
              <a:pathLst>
                <a:path w="990600" h="264160">
                  <a:moveTo>
                    <a:pt x="990600" y="0"/>
                  </a:moveTo>
                  <a:lnTo>
                    <a:pt x="0" y="0"/>
                  </a:lnTo>
                  <a:lnTo>
                    <a:pt x="0" y="263651"/>
                  </a:lnTo>
                  <a:lnTo>
                    <a:pt x="990600" y="263651"/>
                  </a:lnTo>
                  <a:lnTo>
                    <a:pt x="990600" y="0"/>
                  </a:lnTo>
                  <a:close/>
                </a:path>
              </a:pathLst>
            </a:custGeom>
            <a:solidFill>
              <a:srgbClr val="4471C4"/>
            </a:solidFill>
          </p:spPr>
          <p:txBody>
            <a:bodyPr wrap="square" lIns="0" tIns="0" rIns="0" bIns="0" rtlCol="0"/>
            <a:lstStyle/>
            <a:p>
              <a:endParaRPr/>
            </a:p>
          </p:txBody>
        </p:sp>
        <p:sp>
          <p:nvSpPr>
            <p:cNvPr id="68" name="object 68"/>
            <p:cNvSpPr/>
            <p:nvPr/>
          </p:nvSpPr>
          <p:spPr>
            <a:xfrm>
              <a:off x="2292095" y="4885944"/>
              <a:ext cx="990600" cy="264160"/>
            </a:xfrm>
            <a:custGeom>
              <a:avLst/>
              <a:gdLst/>
              <a:ahLst/>
              <a:cxnLst/>
              <a:rect l="l" t="t" r="r" b="b"/>
              <a:pathLst>
                <a:path w="990600" h="264160">
                  <a:moveTo>
                    <a:pt x="0" y="263651"/>
                  </a:moveTo>
                  <a:lnTo>
                    <a:pt x="990600" y="263651"/>
                  </a:lnTo>
                  <a:lnTo>
                    <a:pt x="990600" y="0"/>
                  </a:lnTo>
                  <a:lnTo>
                    <a:pt x="0" y="0"/>
                  </a:lnTo>
                  <a:lnTo>
                    <a:pt x="0" y="263651"/>
                  </a:lnTo>
                  <a:close/>
                </a:path>
              </a:pathLst>
            </a:custGeom>
            <a:ln w="12700">
              <a:solidFill>
                <a:srgbClr val="2E528F"/>
              </a:solidFill>
            </a:ln>
          </p:spPr>
          <p:txBody>
            <a:bodyPr wrap="square" lIns="0" tIns="0" rIns="0" bIns="0" rtlCol="0"/>
            <a:lstStyle/>
            <a:p>
              <a:endParaRPr/>
            </a:p>
          </p:txBody>
        </p:sp>
      </p:grpSp>
      <p:sp>
        <p:nvSpPr>
          <p:cNvPr id="69" name="object 69"/>
          <p:cNvSpPr txBox="1"/>
          <p:nvPr/>
        </p:nvSpPr>
        <p:spPr>
          <a:xfrm>
            <a:off x="2324861" y="4000245"/>
            <a:ext cx="5359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1</a:t>
            </a:r>
            <a:endParaRPr sz="1800">
              <a:latin typeface="Calibri"/>
              <a:cs typeface="Calibri"/>
            </a:endParaRPr>
          </a:p>
        </p:txBody>
      </p:sp>
      <p:sp>
        <p:nvSpPr>
          <p:cNvPr id="70" name="object 70"/>
          <p:cNvSpPr txBox="1"/>
          <p:nvPr/>
        </p:nvSpPr>
        <p:spPr>
          <a:xfrm>
            <a:off x="2324861" y="4277995"/>
            <a:ext cx="5359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2</a:t>
            </a:r>
            <a:endParaRPr sz="1800">
              <a:latin typeface="Calibri"/>
              <a:cs typeface="Calibri"/>
            </a:endParaRPr>
          </a:p>
        </p:txBody>
      </p:sp>
      <p:sp>
        <p:nvSpPr>
          <p:cNvPr id="71" name="object 71"/>
          <p:cNvSpPr txBox="1"/>
          <p:nvPr/>
        </p:nvSpPr>
        <p:spPr>
          <a:xfrm>
            <a:off x="2324861" y="4568190"/>
            <a:ext cx="5359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3</a:t>
            </a:r>
            <a:endParaRPr sz="1800">
              <a:latin typeface="Calibri"/>
              <a:cs typeface="Calibri"/>
            </a:endParaRPr>
          </a:p>
        </p:txBody>
      </p:sp>
      <p:sp>
        <p:nvSpPr>
          <p:cNvPr id="72" name="object 72"/>
          <p:cNvSpPr txBox="1"/>
          <p:nvPr/>
        </p:nvSpPr>
        <p:spPr>
          <a:xfrm>
            <a:off x="5628513" y="3053841"/>
            <a:ext cx="35687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Input</a:t>
            </a:r>
            <a:endParaRPr sz="1200">
              <a:latin typeface="Calibri"/>
              <a:cs typeface="Calibri"/>
            </a:endParaRPr>
          </a:p>
        </p:txBody>
      </p:sp>
      <p:sp>
        <p:nvSpPr>
          <p:cNvPr id="73" name="object 73"/>
          <p:cNvSpPr txBox="1"/>
          <p:nvPr/>
        </p:nvSpPr>
        <p:spPr>
          <a:xfrm>
            <a:off x="5628513" y="3236416"/>
            <a:ext cx="370840" cy="392430"/>
          </a:xfrm>
          <a:prstGeom prst="rect">
            <a:avLst/>
          </a:prstGeom>
        </p:spPr>
        <p:txBody>
          <a:bodyPr vert="horz" wrap="square" lIns="0" tIns="12700" rIns="0" bIns="0" rtlCol="0">
            <a:spAutoFit/>
          </a:bodyPr>
          <a:lstStyle/>
          <a:p>
            <a:pPr marL="12700">
              <a:lnSpc>
                <a:spcPct val="100000"/>
              </a:lnSpc>
              <a:spcBef>
                <a:spcPts val="100"/>
              </a:spcBef>
            </a:pPr>
            <a:r>
              <a:rPr sz="1200" spc="-20" dirty="0">
                <a:latin typeface="Calibri"/>
                <a:cs typeface="Calibri"/>
              </a:rPr>
              <a:t>Read</a:t>
            </a:r>
            <a:endParaRPr sz="1200">
              <a:latin typeface="Calibri"/>
              <a:cs typeface="Calibri"/>
            </a:endParaRPr>
          </a:p>
          <a:p>
            <a:pPr marL="12700">
              <a:lnSpc>
                <a:spcPct val="100000"/>
              </a:lnSpc>
              <a:spcBef>
                <a:spcPts val="5"/>
              </a:spcBef>
            </a:pPr>
            <a:r>
              <a:rPr sz="1200" dirty="0">
                <a:latin typeface="Calibri"/>
                <a:cs typeface="Calibri"/>
              </a:rPr>
              <a:t>Reg</a:t>
            </a:r>
            <a:r>
              <a:rPr sz="1200" spc="-25" dirty="0">
                <a:latin typeface="Calibri"/>
                <a:cs typeface="Calibri"/>
              </a:rPr>
              <a:t> </a:t>
            </a:r>
            <a:r>
              <a:rPr sz="1200" spc="-50" dirty="0">
                <a:latin typeface="Calibri"/>
                <a:cs typeface="Calibri"/>
              </a:rPr>
              <a:t>B</a:t>
            </a:r>
            <a:endParaRPr sz="1200">
              <a:latin typeface="Calibri"/>
              <a:cs typeface="Calibri"/>
            </a:endParaRPr>
          </a:p>
        </p:txBody>
      </p:sp>
      <p:sp>
        <p:nvSpPr>
          <p:cNvPr id="74" name="object 74"/>
          <p:cNvSpPr/>
          <p:nvPr/>
        </p:nvSpPr>
        <p:spPr>
          <a:xfrm>
            <a:off x="2453640" y="5301995"/>
            <a:ext cx="8230870" cy="1169670"/>
          </a:xfrm>
          <a:custGeom>
            <a:avLst/>
            <a:gdLst/>
            <a:ahLst/>
            <a:cxnLst/>
            <a:rect l="l" t="t" r="r" b="b"/>
            <a:pathLst>
              <a:path w="8230870" h="1169670">
                <a:moveTo>
                  <a:pt x="8230489" y="76212"/>
                </a:moveTo>
                <a:lnTo>
                  <a:pt x="8224139" y="63500"/>
                </a:lnTo>
                <a:lnTo>
                  <a:pt x="8192389" y="0"/>
                </a:lnTo>
                <a:lnTo>
                  <a:pt x="8154289" y="76212"/>
                </a:lnTo>
                <a:lnTo>
                  <a:pt x="8186039" y="76212"/>
                </a:lnTo>
                <a:lnTo>
                  <a:pt x="8186039" y="1156665"/>
                </a:lnTo>
                <a:lnTo>
                  <a:pt x="2967482" y="1156665"/>
                </a:lnTo>
                <a:lnTo>
                  <a:pt x="2967482" y="877722"/>
                </a:lnTo>
                <a:lnTo>
                  <a:pt x="7718171" y="877722"/>
                </a:lnTo>
                <a:lnTo>
                  <a:pt x="7718171" y="871372"/>
                </a:lnTo>
                <a:lnTo>
                  <a:pt x="2967482" y="871372"/>
                </a:lnTo>
                <a:lnTo>
                  <a:pt x="7705471" y="871359"/>
                </a:lnTo>
                <a:lnTo>
                  <a:pt x="7718171" y="871372"/>
                </a:lnTo>
                <a:lnTo>
                  <a:pt x="7718171" y="865022"/>
                </a:lnTo>
                <a:lnTo>
                  <a:pt x="7718171" y="614235"/>
                </a:lnTo>
                <a:lnTo>
                  <a:pt x="7902575" y="614235"/>
                </a:lnTo>
                <a:lnTo>
                  <a:pt x="7902575" y="607885"/>
                </a:lnTo>
                <a:lnTo>
                  <a:pt x="7902575" y="601535"/>
                </a:lnTo>
                <a:lnTo>
                  <a:pt x="7902575" y="13716"/>
                </a:lnTo>
                <a:lnTo>
                  <a:pt x="7889875" y="13716"/>
                </a:lnTo>
                <a:lnTo>
                  <a:pt x="7889875" y="601535"/>
                </a:lnTo>
                <a:lnTo>
                  <a:pt x="7718171" y="601535"/>
                </a:lnTo>
                <a:lnTo>
                  <a:pt x="7718171" y="4572"/>
                </a:lnTo>
                <a:lnTo>
                  <a:pt x="7705471" y="4572"/>
                </a:lnTo>
                <a:lnTo>
                  <a:pt x="7705471" y="601535"/>
                </a:lnTo>
                <a:lnTo>
                  <a:pt x="7705471" y="614235"/>
                </a:lnTo>
                <a:lnTo>
                  <a:pt x="7705471" y="865022"/>
                </a:lnTo>
                <a:lnTo>
                  <a:pt x="2967482" y="865022"/>
                </a:lnTo>
                <a:lnTo>
                  <a:pt x="2967482" y="614235"/>
                </a:lnTo>
                <a:lnTo>
                  <a:pt x="7705471" y="614235"/>
                </a:lnTo>
                <a:lnTo>
                  <a:pt x="7705471" y="601535"/>
                </a:lnTo>
                <a:lnTo>
                  <a:pt x="2967482" y="601535"/>
                </a:lnTo>
                <a:lnTo>
                  <a:pt x="2967482" y="33909"/>
                </a:lnTo>
                <a:lnTo>
                  <a:pt x="2954782" y="33909"/>
                </a:lnTo>
                <a:lnTo>
                  <a:pt x="2954782" y="601535"/>
                </a:lnTo>
                <a:lnTo>
                  <a:pt x="228854" y="601535"/>
                </a:lnTo>
                <a:lnTo>
                  <a:pt x="228854" y="103378"/>
                </a:lnTo>
                <a:lnTo>
                  <a:pt x="260604" y="103378"/>
                </a:lnTo>
                <a:lnTo>
                  <a:pt x="254254" y="90678"/>
                </a:lnTo>
                <a:lnTo>
                  <a:pt x="222504" y="27178"/>
                </a:lnTo>
                <a:lnTo>
                  <a:pt x="184404" y="103378"/>
                </a:lnTo>
                <a:lnTo>
                  <a:pt x="216154" y="103378"/>
                </a:lnTo>
                <a:lnTo>
                  <a:pt x="216154" y="614235"/>
                </a:lnTo>
                <a:lnTo>
                  <a:pt x="2954782" y="614235"/>
                </a:lnTo>
                <a:lnTo>
                  <a:pt x="2954782" y="865022"/>
                </a:lnTo>
                <a:lnTo>
                  <a:pt x="2954782" y="871359"/>
                </a:lnTo>
                <a:lnTo>
                  <a:pt x="44450" y="871359"/>
                </a:lnTo>
                <a:lnTo>
                  <a:pt x="2954782" y="871359"/>
                </a:lnTo>
                <a:lnTo>
                  <a:pt x="2954782" y="865022"/>
                </a:lnTo>
                <a:lnTo>
                  <a:pt x="44450" y="865022"/>
                </a:lnTo>
                <a:lnTo>
                  <a:pt x="44450" y="94234"/>
                </a:lnTo>
                <a:lnTo>
                  <a:pt x="76200" y="94234"/>
                </a:lnTo>
                <a:lnTo>
                  <a:pt x="69850" y="81534"/>
                </a:lnTo>
                <a:lnTo>
                  <a:pt x="38100" y="18034"/>
                </a:lnTo>
                <a:lnTo>
                  <a:pt x="0" y="94234"/>
                </a:lnTo>
                <a:lnTo>
                  <a:pt x="31750" y="94234"/>
                </a:lnTo>
                <a:lnTo>
                  <a:pt x="31750" y="877709"/>
                </a:lnTo>
                <a:lnTo>
                  <a:pt x="2954782" y="877722"/>
                </a:lnTo>
                <a:lnTo>
                  <a:pt x="2954782" y="1169352"/>
                </a:lnTo>
                <a:lnTo>
                  <a:pt x="8198739" y="1169352"/>
                </a:lnTo>
                <a:lnTo>
                  <a:pt x="8198739" y="1163002"/>
                </a:lnTo>
                <a:lnTo>
                  <a:pt x="8198739" y="1156665"/>
                </a:lnTo>
                <a:lnTo>
                  <a:pt x="8198739" y="76212"/>
                </a:lnTo>
                <a:lnTo>
                  <a:pt x="8230489" y="76212"/>
                </a:lnTo>
                <a:close/>
              </a:path>
            </a:pathLst>
          </a:custGeom>
          <a:solidFill>
            <a:srgbClr val="4471C4"/>
          </a:solidFill>
        </p:spPr>
        <p:txBody>
          <a:bodyPr wrap="square" lIns="0" tIns="0" rIns="0" bIns="0" rtlCol="0"/>
          <a:lstStyle/>
          <a:p>
            <a:endParaRPr/>
          </a:p>
        </p:txBody>
      </p:sp>
      <p:sp>
        <p:nvSpPr>
          <p:cNvPr id="75" name="object 75"/>
          <p:cNvSpPr txBox="1"/>
          <p:nvPr/>
        </p:nvSpPr>
        <p:spPr>
          <a:xfrm>
            <a:off x="5457825" y="6287820"/>
            <a:ext cx="1380490" cy="208915"/>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Write</a:t>
            </a:r>
            <a:r>
              <a:rPr sz="1200" b="1" spc="-40" dirty="0">
                <a:latin typeface="Calibri"/>
                <a:cs typeface="Calibri"/>
              </a:rPr>
              <a:t> </a:t>
            </a:r>
            <a:r>
              <a:rPr sz="1200" b="1" dirty="0">
                <a:latin typeface="Calibri"/>
                <a:cs typeface="Calibri"/>
              </a:rPr>
              <a:t>Reg</a:t>
            </a:r>
            <a:r>
              <a:rPr sz="1200" b="1" spc="-10" dirty="0">
                <a:latin typeface="Calibri"/>
                <a:cs typeface="Calibri"/>
              </a:rPr>
              <a:t> </a:t>
            </a:r>
            <a:r>
              <a:rPr sz="1200" b="1" dirty="0">
                <a:latin typeface="Calibri"/>
                <a:cs typeface="Calibri"/>
              </a:rPr>
              <a:t>C</a:t>
            </a:r>
            <a:r>
              <a:rPr sz="1200" b="1" spc="-15" dirty="0">
                <a:latin typeface="Calibri"/>
                <a:cs typeface="Calibri"/>
              </a:rPr>
              <a:t> </a:t>
            </a:r>
            <a:r>
              <a:rPr sz="1200" b="1" dirty="0">
                <a:latin typeface="Calibri"/>
                <a:cs typeface="Calibri"/>
              </a:rPr>
              <a:t>Data</a:t>
            </a:r>
            <a:r>
              <a:rPr sz="1200" b="1" spc="-15" dirty="0">
                <a:latin typeface="Calibri"/>
                <a:cs typeface="Calibri"/>
              </a:rPr>
              <a:t> </a:t>
            </a:r>
            <a:r>
              <a:rPr sz="1200" b="1" spc="-25" dirty="0">
                <a:latin typeface="Calibri"/>
                <a:cs typeface="Calibri"/>
              </a:rPr>
              <a:t>ALU</a:t>
            </a:r>
            <a:endParaRPr sz="1200">
              <a:latin typeface="Calibri"/>
              <a:cs typeface="Calibri"/>
            </a:endParaRPr>
          </a:p>
        </p:txBody>
      </p:sp>
      <p:grpSp>
        <p:nvGrpSpPr>
          <p:cNvPr id="76" name="object 76"/>
          <p:cNvGrpSpPr/>
          <p:nvPr/>
        </p:nvGrpSpPr>
        <p:grpSpPr>
          <a:xfrm>
            <a:off x="1023874" y="1089533"/>
            <a:ext cx="4271645" cy="1407160"/>
            <a:chOff x="1023874" y="1089533"/>
            <a:chExt cx="4271645" cy="1407160"/>
          </a:xfrm>
        </p:grpSpPr>
        <p:sp>
          <p:nvSpPr>
            <p:cNvPr id="77" name="object 77"/>
            <p:cNvSpPr/>
            <p:nvPr/>
          </p:nvSpPr>
          <p:spPr>
            <a:xfrm>
              <a:off x="2610485" y="1988819"/>
              <a:ext cx="316230" cy="76200"/>
            </a:xfrm>
            <a:custGeom>
              <a:avLst/>
              <a:gdLst/>
              <a:ahLst/>
              <a:cxnLst/>
              <a:rect l="l" t="t" r="r" b="b"/>
              <a:pathLst>
                <a:path w="316230" h="76200">
                  <a:moveTo>
                    <a:pt x="240156" y="0"/>
                  </a:moveTo>
                  <a:lnTo>
                    <a:pt x="239732" y="31837"/>
                  </a:lnTo>
                  <a:lnTo>
                    <a:pt x="252475" y="32003"/>
                  </a:lnTo>
                  <a:lnTo>
                    <a:pt x="252348" y="44703"/>
                  </a:lnTo>
                  <a:lnTo>
                    <a:pt x="239560" y="44703"/>
                  </a:lnTo>
                  <a:lnTo>
                    <a:pt x="239140" y="76200"/>
                  </a:lnTo>
                  <a:lnTo>
                    <a:pt x="304290" y="44703"/>
                  </a:lnTo>
                  <a:lnTo>
                    <a:pt x="252348" y="44703"/>
                  </a:lnTo>
                  <a:lnTo>
                    <a:pt x="239563" y="44536"/>
                  </a:lnTo>
                  <a:lnTo>
                    <a:pt x="304636" y="44536"/>
                  </a:lnTo>
                  <a:lnTo>
                    <a:pt x="315848" y="39115"/>
                  </a:lnTo>
                  <a:lnTo>
                    <a:pt x="240156" y="0"/>
                  </a:lnTo>
                  <a:close/>
                </a:path>
                <a:path w="316230" h="76200">
                  <a:moveTo>
                    <a:pt x="239732" y="31837"/>
                  </a:moveTo>
                  <a:lnTo>
                    <a:pt x="239563" y="44536"/>
                  </a:lnTo>
                  <a:lnTo>
                    <a:pt x="252348" y="44703"/>
                  </a:lnTo>
                  <a:lnTo>
                    <a:pt x="252475" y="32003"/>
                  </a:lnTo>
                  <a:lnTo>
                    <a:pt x="239732" y="31837"/>
                  </a:lnTo>
                  <a:close/>
                </a:path>
                <a:path w="316230" h="76200">
                  <a:moveTo>
                    <a:pt x="253" y="28701"/>
                  </a:moveTo>
                  <a:lnTo>
                    <a:pt x="0" y="41401"/>
                  </a:lnTo>
                  <a:lnTo>
                    <a:pt x="239563" y="44536"/>
                  </a:lnTo>
                  <a:lnTo>
                    <a:pt x="239732" y="31837"/>
                  </a:lnTo>
                  <a:lnTo>
                    <a:pt x="253" y="28701"/>
                  </a:lnTo>
                  <a:close/>
                </a:path>
              </a:pathLst>
            </a:custGeom>
            <a:solidFill>
              <a:srgbClr val="4471C4"/>
            </a:solidFill>
          </p:spPr>
          <p:txBody>
            <a:bodyPr wrap="square" lIns="0" tIns="0" rIns="0" bIns="0" rtlCol="0"/>
            <a:lstStyle/>
            <a:p>
              <a:endParaRPr/>
            </a:p>
          </p:txBody>
        </p:sp>
        <p:pic>
          <p:nvPicPr>
            <p:cNvPr id="78" name="object 78"/>
            <p:cNvPicPr/>
            <p:nvPr/>
          </p:nvPicPr>
          <p:blipFill>
            <a:blip r:embed="rId7" cstate="print"/>
            <a:stretch>
              <a:fillRect/>
            </a:stretch>
          </p:blipFill>
          <p:spPr>
            <a:xfrm>
              <a:off x="2766059" y="2353055"/>
              <a:ext cx="159638" cy="76200"/>
            </a:xfrm>
            <a:prstGeom prst="rect">
              <a:avLst/>
            </a:prstGeom>
          </p:spPr>
        </p:pic>
        <p:sp>
          <p:nvSpPr>
            <p:cNvPr id="79" name="object 79"/>
            <p:cNvSpPr/>
            <p:nvPr/>
          </p:nvSpPr>
          <p:spPr>
            <a:xfrm>
              <a:off x="2926080" y="1914144"/>
              <a:ext cx="241300" cy="576580"/>
            </a:xfrm>
            <a:custGeom>
              <a:avLst/>
              <a:gdLst/>
              <a:ahLst/>
              <a:cxnLst/>
              <a:rect l="l" t="t" r="r" b="b"/>
              <a:pathLst>
                <a:path w="241300" h="576580">
                  <a:moveTo>
                    <a:pt x="0" y="0"/>
                  </a:moveTo>
                  <a:lnTo>
                    <a:pt x="0" y="576071"/>
                  </a:lnTo>
                  <a:lnTo>
                    <a:pt x="240792" y="460882"/>
                  </a:lnTo>
                  <a:lnTo>
                    <a:pt x="240792" y="115188"/>
                  </a:lnTo>
                  <a:lnTo>
                    <a:pt x="0" y="0"/>
                  </a:lnTo>
                  <a:close/>
                </a:path>
              </a:pathLst>
            </a:custGeom>
            <a:solidFill>
              <a:srgbClr val="4471C4"/>
            </a:solidFill>
          </p:spPr>
          <p:txBody>
            <a:bodyPr wrap="square" lIns="0" tIns="0" rIns="0" bIns="0" rtlCol="0"/>
            <a:lstStyle/>
            <a:p>
              <a:endParaRPr/>
            </a:p>
          </p:txBody>
        </p:sp>
        <p:sp>
          <p:nvSpPr>
            <p:cNvPr id="80" name="object 80"/>
            <p:cNvSpPr/>
            <p:nvPr/>
          </p:nvSpPr>
          <p:spPr>
            <a:xfrm>
              <a:off x="2926080" y="1914144"/>
              <a:ext cx="241300" cy="576580"/>
            </a:xfrm>
            <a:custGeom>
              <a:avLst/>
              <a:gdLst/>
              <a:ahLst/>
              <a:cxnLst/>
              <a:rect l="l" t="t" r="r" b="b"/>
              <a:pathLst>
                <a:path w="241300" h="576580">
                  <a:moveTo>
                    <a:pt x="0" y="576071"/>
                  </a:moveTo>
                  <a:lnTo>
                    <a:pt x="0" y="0"/>
                  </a:lnTo>
                  <a:lnTo>
                    <a:pt x="240792" y="115188"/>
                  </a:lnTo>
                  <a:lnTo>
                    <a:pt x="240792" y="460882"/>
                  </a:lnTo>
                  <a:lnTo>
                    <a:pt x="0" y="576071"/>
                  </a:lnTo>
                  <a:close/>
                </a:path>
              </a:pathLst>
            </a:custGeom>
            <a:ln w="12700">
              <a:solidFill>
                <a:srgbClr val="2E528F"/>
              </a:solidFill>
            </a:ln>
          </p:spPr>
          <p:txBody>
            <a:bodyPr wrap="square" lIns="0" tIns="0" rIns="0" bIns="0" rtlCol="0"/>
            <a:lstStyle/>
            <a:p>
              <a:endParaRPr/>
            </a:p>
          </p:txBody>
        </p:sp>
        <p:pic>
          <p:nvPicPr>
            <p:cNvPr id="81" name="object 81"/>
            <p:cNvPicPr/>
            <p:nvPr/>
          </p:nvPicPr>
          <p:blipFill>
            <a:blip r:embed="rId8" cstate="print"/>
            <a:stretch>
              <a:fillRect/>
            </a:stretch>
          </p:blipFill>
          <p:spPr>
            <a:xfrm>
              <a:off x="2919730" y="2127250"/>
              <a:ext cx="96519" cy="154432"/>
            </a:xfrm>
            <a:prstGeom prst="rect">
              <a:avLst/>
            </a:prstGeom>
          </p:spPr>
        </p:pic>
        <p:sp>
          <p:nvSpPr>
            <p:cNvPr id="82" name="object 82"/>
            <p:cNvSpPr/>
            <p:nvPr/>
          </p:nvSpPr>
          <p:spPr>
            <a:xfrm>
              <a:off x="1023874" y="1089533"/>
              <a:ext cx="4271645" cy="657860"/>
            </a:xfrm>
            <a:custGeom>
              <a:avLst/>
              <a:gdLst/>
              <a:ahLst/>
              <a:cxnLst/>
              <a:rect l="l" t="t" r="r" b="b"/>
              <a:pathLst>
                <a:path w="4271645" h="657860">
                  <a:moveTo>
                    <a:pt x="4195318" y="579374"/>
                  </a:moveTo>
                  <a:lnTo>
                    <a:pt x="4228338" y="657859"/>
                  </a:lnTo>
                  <a:lnTo>
                    <a:pt x="4265506" y="594487"/>
                  </a:lnTo>
                  <a:lnTo>
                    <a:pt x="4226179" y="594487"/>
                  </a:lnTo>
                  <a:lnTo>
                    <a:pt x="4226195" y="581435"/>
                  </a:lnTo>
                  <a:lnTo>
                    <a:pt x="4195318" y="579374"/>
                  </a:lnTo>
                  <a:close/>
                </a:path>
                <a:path w="4271645" h="657860">
                  <a:moveTo>
                    <a:pt x="4239768" y="0"/>
                  </a:moveTo>
                  <a:lnTo>
                    <a:pt x="0" y="0"/>
                  </a:lnTo>
                  <a:lnTo>
                    <a:pt x="0" y="637158"/>
                  </a:lnTo>
                  <a:lnTo>
                    <a:pt x="12700" y="637158"/>
                  </a:lnTo>
                  <a:lnTo>
                    <a:pt x="12700" y="12700"/>
                  </a:lnTo>
                  <a:lnTo>
                    <a:pt x="6350" y="12700"/>
                  </a:lnTo>
                  <a:lnTo>
                    <a:pt x="12700" y="6350"/>
                  </a:lnTo>
                  <a:lnTo>
                    <a:pt x="4239758" y="6350"/>
                  </a:lnTo>
                  <a:lnTo>
                    <a:pt x="4239768" y="0"/>
                  </a:lnTo>
                  <a:close/>
                </a:path>
                <a:path w="4271645" h="657860">
                  <a:moveTo>
                    <a:pt x="4226195" y="581435"/>
                  </a:moveTo>
                  <a:lnTo>
                    <a:pt x="4226179" y="594487"/>
                  </a:lnTo>
                  <a:lnTo>
                    <a:pt x="4238879" y="594487"/>
                  </a:lnTo>
                  <a:lnTo>
                    <a:pt x="4238897" y="582284"/>
                  </a:lnTo>
                  <a:lnTo>
                    <a:pt x="4226195" y="581435"/>
                  </a:lnTo>
                  <a:close/>
                </a:path>
                <a:path w="4271645" h="657860">
                  <a:moveTo>
                    <a:pt x="4238897" y="582284"/>
                  </a:moveTo>
                  <a:lnTo>
                    <a:pt x="4238879" y="594487"/>
                  </a:lnTo>
                  <a:lnTo>
                    <a:pt x="4265506" y="594487"/>
                  </a:lnTo>
                  <a:lnTo>
                    <a:pt x="4271391" y="584453"/>
                  </a:lnTo>
                  <a:lnTo>
                    <a:pt x="4238897" y="582284"/>
                  </a:lnTo>
                  <a:close/>
                </a:path>
                <a:path w="4271645" h="657860">
                  <a:moveTo>
                    <a:pt x="4239758" y="6350"/>
                  </a:moveTo>
                  <a:lnTo>
                    <a:pt x="4226941" y="6350"/>
                  </a:lnTo>
                  <a:lnTo>
                    <a:pt x="4233291" y="12700"/>
                  </a:lnTo>
                  <a:lnTo>
                    <a:pt x="4226932" y="12700"/>
                  </a:lnTo>
                  <a:lnTo>
                    <a:pt x="4226195" y="581435"/>
                  </a:lnTo>
                  <a:lnTo>
                    <a:pt x="4238897" y="582284"/>
                  </a:lnTo>
                  <a:lnTo>
                    <a:pt x="4239749" y="12700"/>
                  </a:lnTo>
                  <a:lnTo>
                    <a:pt x="4233291" y="12700"/>
                  </a:lnTo>
                  <a:lnTo>
                    <a:pt x="4226941" y="6350"/>
                  </a:lnTo>
                  <a:lnTo>
                    <a:pt x="4239758" y="6350"/>
                  </a:lnTo>
                  <a:close/>
                </a:path>
                <a:path w="4271645" h="657860">
                  <a:moveTo>
                    <a:pt x="12700" y="6350"/>
                  </a:moveTo>
                  <a:lnTo>
                    <a:pt x="6350" y="12700"/>
                  </a:lnTo>
                  <a:lnTo>
                    <a:pt x="12700" y="12700"/>
                  </a:lnTo>
                  <a:lnTo>
                    <a:pt x="12700" y="6350"/>
                  </a:lnTo>
                  <a:close/>
                </a:path>
                <a:path w="4271645" h="657860">
                  <a:moveTo>
                    <a:pt x="4226941" y="6350"/>
                  </a:moveTo>
                  <a:lnTo>
                    <a:pt x="12700" y="6350"/>
                  </a:lnTo>
                  <a:lnTo>
                    <a:pt x="12700" y="12700"/>
                  </a:lnTo>
                  <a:lnTo>
                    <a:pt x="4226932" y="12700"/>
                  </a:lnTo>
                  <a:lnTo>
                    <a:pt x="4226941" y="6350"/>
                  </a:lnTo>
                  <a:close/>
                </a:path>
              </a:pathLst>
            </a:custGeom>
            <a:solidFill>
              <a:srgbClr val="4471C4"/>
            </a:solidFill>
          </p:spPr>
          <p:txBody>
            <a:bodyPr wrap="square" lIns="0" tIns="0" rIns="0" bIns="0" rtlCol="0"/>
            <a:lstStyle/>
            <a:p>
              <a:endParaRPr/>
            </a:p>
          </p:txBody>
        </p:sp>
      </p:grpSp>
      <p:sp>
        <p:nvSpPr>
          <p:cNvPr id="83" name="object 83"/>
          <p:cNvSpPr txBox="1"/>
          <p:nvPr/>
        </p:nvSpPr>
        <p:spPr>
          <a:xfrm>
            <a:off x="1040993" y="1016507"/>
            <a:ext cx="1067435" cy="464184"/>
          </a:xfrm>
          <a:prstGeom prst="rect">
            <a:avLst/>
          </a:prstGeom>
        </p:spPr>
        <p:txBody>
          <a:bodyPr vert="horz" wrap="square" lIns="0" tIns="12700" rIns="0" bIns="0" rtlCol="0">
            <a:spAutoFit/>
          </a:bodyPr>
          <a:lstStyle/>
          <a:p>
            <a:pPr marL="12700" marR="5080" indent="1905">
              <a:lnSpc>
                <a:spcPct val="119900"/>
              </a:lnSpc>
              <a:spcBef>
                <a:spcPts val="100"/>
              </a:spcBef>
            </a:pPr>
            <a:r>
              <a:rPr sz="1200" b="1" dirty="0">
                <a:latin typeface="Calibri"/>
                <a:cs typeface="Calibri"/>
              </a:rPr>
              <a:t>Instruction</a:t>
            </a:r>
            <a:r>
              <a:rPr sz="1200" b="1" spc="-35" dirty="0">
                <a:latin typeface="Calibri"/>
                <a:cs typeface="Calibri"/>
              </a:rPr>
              <a:t> </a:t>
            </a:r>
            <a:r>
              <a:rPr sz="1200" b="1" spc="-20" dirty="0">
                <a:latin typeface="Calibri"/>
                <a:cs typeface="Calibri"/>
              </a:rPr>
              <a:t>PC+4 </a:t>
            </a:r>
            <a:r>
              <a:rPr sz="1200" b="1" dirty="0">
                <a:latin typeface="Calibri"/>
                <a:cs typeface="Calibri"/>
              </a:rPr>
              <a:t>Branch</a:t>
            </a:r>
            <a:r>
              <a:rPr sz="1200" b="1" spc="-25" dirty="0">
                <a:latin typeface="Calibri"/>
                <a:cs typeface="Calibri"/>
              </a:rPr>
              <a:t> </a:t>
            </a:r>
            <a:r>
              <a:rPr sz="1200" b="1" spc="-10" dirty="0">
                <a:latin typeface="Calibri"/>
                <a:cs typeface="Calibri"/>
              </a:rPr>
              <a:t>Target</a:t>
            </a:r>
            <a:endParaRPr sz="1200">
              <a:latin typeface="Calibri"/>
              <a:cs typeface="Calibri"/>
            </a:endParaRPr>
          </a:p>
        </p:txBody>
      </p:sp>
      <p:sp>
        <p:nvSpPr>
          <p:cNvPr id="84" name="object 84"/>
          <p:cNvSpPr txBox="1"/>
          <p:nvPr/>
        </p:nvSpPr>
        <p:spPr>
          <a:xfrm>
            <a:off x="934008" y="2279142"/>
            <a:ext cx="394970" cy="330200"/>
          </a:xfrm>
          <a:prstGeom prst="rect">
            <a:avLst/>
          </a:prstGeom>
        </p:spPr>
        <p:txBody>
          <a:bodyPr vert="horz" wrap="square" lIns="0" tIns="12065" rIns="0" bIns="0" rtlCol="0">
            <a:spAutoFit/>
          </a:bodyPr>
          <a:lstStyle/>
          <a:p>
            <a:pPr marL="12700" marR="5080">
              <a:lnSpc>
                <a:spcPct val="100000"/>
              </a:lnSpc>
              <a:spcBef>
                <a:spcPts val="95"/>
              </a:spcBef>
            </a:pPr>
            <a:r>
              <a:rPr sz="1000" b="1" spc="-10" dirty="0">
                <a:latin typeface="Calibri"/>
                <a:cs typeface="Calibri"/>
              </a:rPr>
              <a:t>Branch Target</a:t>
            </a:r>
            <a:endParaRPr sz="1000">
              <a:latin typeface="Calibri"/>
              <a:cs typeface="Calibri"/>
            </a:endParaRPr>
          </a:p>
        </p:txBody>
      </p:sp>
      <p:sp>
        <p:nvSpPr>
          <p:cNvPr id="85" name="object 85"/>
          <p:cNvSpPr txBox="1"/>
          <p:nvPr/>
        </p:nvSpPr>
        <p:spPr>
          <a:xfrm>
            <a:off x="2267966" y="1796669"/>
            <a:ext cx="859155" cy="768985"/>
          </a:xfrm>
          <a:prstGeom prst="rect">
            <a:avLst/>
          </a:prstGeom>
        </p:spPr>
        <p:txBody>
          <a:bodyPr vert="horz" wrap="square" lIns="0" tIns="0" rIns="0" bIns="0" rtlCol="0">
            <a:spAutoFit/>
          </a:bodyPr>
          <a:lstStyle/>
          <a:p>
            <a:pPr>
              <a:lnSpc>
                <a:spcPts val="944"/>
              </a:lnSpc>
            </a:pPr>
            <a:r>
              <a:rPr sz="1000" b="1" spc="-10" dirty="0">
                <a:latin typeface="Calibri"/>
                <a:cs typeface="Calibri"/>
              </a:rPr>
              <a:t>Branch</a:t>
            </a:r>
            <a:endParaRPr sz="1000">
              <a:latin typeface="Calibri"/>
              <a:cs typeface="Calibri"/>
            </a:endParaRPr>
          </a:p>
          <a:p>
            <a:pPr marR="513080">
              <a:lnSpc>
                <a:spcPct val="100000"/>
              </a:lnSpc>
            </a:pPr>
            <a:r>
              <a:rPr sz="1000" b="1" spc="-10" dirty="0">
                <a:latin typeface="Calibri"/>
                <a:cs typeface="Calibri"/>
              </a:rPr>
              <a:t>Target Offset</a:t>
            </a:r>
            <a:endParaRPr sz="1000">
              <a:latin typeface="Calibri"/>
              <a:cs typeface="Calibri"/>
            </a:endParaRPr>
          </a:p>
          <a:p>
            <a:pPr marL="1905">
              <a:lnSpc>
                <a:spcPts val="1420"/>
              </a:lnSpc>
              <a:spcBef>
                <a:spcPts val="55"/>
              </a:spcBef>
              <a:tabLst>
                <a:tab pos="782320" algn="l"/>
              </a:tabLst>
            </a:pPr>
            <a:r>
              <a:rPr sz="1000" b="1" spc="-10" dirty="0">
                <a:latin typeface="Calibri"/>
                <a:cs typeface="Calibri"/>
              </a:rPr>
              <a:t>Instruction</a:t>
            </a:r>
            <a:r>
              <a:rPr sz="1000" b="1" dirty="0">
                <a:latin typeface="Calibri"/>
                <a:cs typeface="Calibri"/>
              </a:rPr>
              <a:t>	</a:t>
            </a:r>
            <a:r>
              <a:rPr sz="1800" spc="-75" baseline="27777" dirty="0">
                <a:solidFill>
                  <a:srgbClr val="FFFFFF"/>
                </a:solidFill>
                <a:latin typeface="Calibri"/>
                <a:cs typeface="Calibri"/>
              </a:rPr>
              <a:t>+</a:t>
            </a:r>
            <a:endParaRPr sz="1800" baseline="27777">
              <a:latin typeface="Calibri"/>
              <a:cs typeface="Calibri"/>
            </a:endParaRPr>
          </a:p>
          <a:p>
            <a:pPr marL="1905">
              <a:lnSpc>
                <a:spcPts val="1180"/>
              </a:lnSpc>
            </a:pPr>
            <a:r>
              <a:rPr sz="1000" b="1" dirty="0">
                <a:latin typeface="Calibri"/>
                <a:cs typeface="Calibri"/>
              </a:rPr>
              <a:t>PC</a:t>
            </a:r>
            <a:r>
              <a:rPr sz="1000" b="1" spc="-15" dirty="0">
                <a:latin typeface="Calibri"/>
                <a:cs typeface="Calibri"/>
              </a:rPr>
              <a:t> </a:t>
            </a:r>
            <a:r>
              <a:rPr sz="1000" b="1" dirty="0">
                <a:latin typeface="Calibri"/>
                <a:cs typeface="Calibri"/>
              </a:rPr>
              <a:t>+</a:t>
            </a:r>
            <a:r>
              <a:rPr sz="1000" b="1" spc="-5" dirty="0">
                <a:latin typeface="Calibri"/>
                <a:cs typeface="Calibri"/>
              </a:rPr>
              <a:t> </a:t>
            </a:r>
            <a:r>
              <a:rPr sz="1000" b="1" spc="-50" dirty="0">
                <a:latin typeface="Calibri"/>
                <a:cs typeface="Calibri"/>
              </a:rPr>
              <a:t>4</a:t>
            </a:r>
            <a:endParaRPr sz="1000">
              <a:latin typeface="Calibri"/>
              <a:cs typeface="Calibri"/>
            </a:endParaRPr>
          </a:p>
        </p:txBody>
      </p:sp>
      <p:pic>
        <p:nvPicPr>
          <p:cNvPr id="86" name="object 86"/>
          <p:cNvPicPr/>
          <p:nvPr/>
        </p:nvPicPr>
        <p:blipFill>
          <a:blip r:embed="rId9" cstate="print"/>
          <a:stretch>
            <a:fillRect/>
          </a:stretch>
        </p:blipFill>
        <p:spPr>
          <a:xfrm>
            <a:off x="3163823" y="2157983"/>
            <a:ext cx="159638" cy="76200"/>
          </a:xfrm>
          <a:prstGeom prst="rect">
            <a:avLst/>
          </a:prstGeom>
        </p:spPr>
      </p:pic>
      <p:sp>
        <p:nvSpPr>
          <p:cNvPr id="87" name="object 87"/>
          <p:cNvSpPr txBox="1"/>
          <p:nvPr/>
        </p:nvSpPr>
        <p:spPr>
          <a:xfrm>
            <a:off x="3179445" y="2247900"/>
            <a:ext cx="127000" cy="369570"/>
          </a:xfrm>
          <a:prstGeom prst="rect">
            <a:avLst/>
          </a:prstGeom>
        </p:spPr>
        <p:txBody>
          <a:bodyPr vert="vert" wrap="square" lIns="0" tIns="0" rIns="0" bIns="0" rtlCol="0">
            <a:spAutoFit/>
          </a:bodyPr>
          <a:lstStyle/>
          <a:p>
            <a:pPr>
              <a:lnSpc>
                <a:spcPts val="944"/>
              </a:lnSpc>
            </a:pPr>
            <a:r>
              <a:rPr sz="1000" b="1" spc="-10" dirty="0">
                <a:latin typeface="Calibri"/>
                <a:cs typeface="Calibri"/>
              </a:rPr>
              <a:t>Branch</a:t>
            </a:r>
            <a:endParaRPr sz="1000">
              <a:latin typeface="Calibri"/>
              <a:cs typeface="Calibri"/>
            </a:endParaRPr>
          </a:p>
        </p:txBody>
      </p:sp>
      <p:sp>
        <p:nvSpPr>
          <p:cNvPr id="88" name="object 88"/>
          <p:cNvSpPr txBox="1"/>
          <p:nvPr/>
        </p:nvSpPr>
        <p:spPr>
          <a:xfrm>
            <a:off x="3166744" y="2629226"/>
            <a:ext cx="152400" cy="363220"/>
          </a:xfrm>
          <a:prstGeom prst="rect">
            <a:avLst/>
          </a:prstGeom>
        </p:spPr>
        <p:txBody>
          <a:bodyPr vert="vert" wrap="square" lIns="0" tIns="0" rIns="0" bIns="0" rtlCol="0">
            <a:spAutoFit/>
          </a:bodyPr>
          <a:lstStyle/>
          <a:p>
            <a:pPr marL="12700">
              <a:lnSpc>
                <a:spcPts val="1045"/>
              </a:lnSpc>
            </a:pPr>
            <a:r>
              <a:rPr sz="1000" b="1" spc="-10" dirty="0">
                <a:latin typeface="Calibri"/>
                <a:cs typeface="Calibri"/>
              </a:rPr>
              <a:t>Target</a:t>
            </a:r>
            <a:endParaRPr sz="1000">
              <a:latin typeface="Calibri"/>
              <a:cs typeface="Calibri"/>
            </a:endParaRPr>
          </a:p>
        </p:txBody>
      </p:sp>
      <p:sp>
        <p:nvSpPr>
          <p:cNvPr id="89" name="object 89"/>
          <p:cNvSpPr/>
          <p:nvPr/>
        </p:nvSpPr>
        <p:spPr>
          <a:xfrm>
            <a:off x="2800858" y="1478025"/>
            <a:ext cx="7718425" cy="4214495"/>
          </a:xfrm>
          <a:custGeom>
            <a:avLst/>
            <a:gdLst/>
            <a:ahLst/>
            <a:cxnLst/>
            <a:rect l="l" t="t" r="r" b="b"/>
            <a:pathLst>
              <a:path w="7718425" h="4214495">
                <a:moveTo>
                  <a:pt x="4888611" y="1054608"/>
                </a:moveTo>
                <a:lnTo>
                  <a:pt x="4856848" y="1054938"/>
                </a:lnTo>
                <a:lnTo>
                  <a:pt x="4851400" y="560959"/>
                </a:lnTo>
                <a:lnTo>
                  <a:pt x="4838700" y="561213"/>
                </a:lnTo>
                <a:lnTo>
                  <a:pt x="4844135" y="1055065"/>
                </a:lnTo>
                <a:lnTo>
                  <a:pt x="4812411" y="1055370"/>
                </a:lnTo>
                <a:lnTo>
                  <a:pt x="4851400" y="1131189"/>
                </a:lnTo>
                <a:lnTo>
                  <a:pt x="4882185" y="1067816"/>
                </a:lnTo>
                <a:lnTo>
                  <a:pt x="4888611" y="1054608"/>
                </a:lnTo>
                <a:close/>
              </a:path>
              <a:path w="7718425" h="4214495">
                <a:moveTo>
                  <a:pt x="5218176" y="3919728"/>
                </a:moveTo>
                <a:lnTo>
                  <a:pt x="5211826" y="3907028"/>
                </a:lnTo>
                <a:lnTo>
                  <a:pt x="5180076" y="3843528"/>
                </a:lnTo>
                <a:lnTo>
                  <a:pt x="5141976" y="3919728"/>
                </a:lnTo>
                <a:lnTo>
                  <a:pt x="5173726" y="3919728"/>
                </a:lnTo>
                <a:lnTo>
                  <a:pt x="5173726" y="4201528"/>
                </a:lnTo>
                <a:lnTo>
                  <a:pt x="12700" y="4201528"/>
                </a:lnTo>
                <a:lnTo>
                  <a:pt x="12700" y="3837686"/>
                </a:lnTo>
                <a:lnTo>
                  <a:pt x="0" y="3837686"/>
                </a:lnTo>
                <a:lnTo>
                  <a:pt x="0" y="4214228"/>
                </a:lnTo>
                <a:lnTo>
                  <a:pt x="5186426" y="4214228"/>
                </a:lnTo>
                <a:lnTo>
                  <a:pt x="5186426" y="4207878"/>
                </a:lnTo>
                <a:lnTo>
                  <a:pt x="5186426" y="4201528"/>
                </a:lnTo>
                <a:lnTo>
                  <a:pt x="5186426" y="3919728"/>
                </a:lnTo>
                <a:lnTo>
                  <a:pt x="5218176" y="3919728"/>
                </a:lnTo>
                <a:close/>
              </a:path>
              <a:path w="7718425" h="4214495">
                <a:moveTo>
                  <a:pt x="6056376" y="1402334"/>
                </a:moveTo>
                <a:lnTo>
                  <a:pt x="6043676" y="1395984"/>
                </a:lnTo>
                <a:lnTo>
                  <a:pt x="5980176" y="1364234"/>
                </a:lnTo>
                <a:lnTo>
                  <a:pt x="5980176" y="1395984"/>
                </a:lnTo>
                <a:lnTo>
                  <a:pt x="5689346" y="1395984"/>
                </a:lnTo>
                <a:lnTo>
                  <a:pt x="5689346" y="1408684"/>
                </a:lnTo>
                <a:lnTo>
                  <a:pt x="5980176" y="1408684"/>
                </a:lnTo>
                <a:lnTo>
                  <a:pt x="5980176" y="1440434"/>
                </a:lnTo>
                <a:lnTo>
                  <a:pt x="6043676" y="1408684"/>
                </a:lnTo>
                <a:lnTo>
                  <a:pt x="6056376" y="1402334"/>
                </a:lnTo>
                <a:close/>
              </a:path>
              <a:path w="7718425" h="4214495">
                <a:moveTo>
                  <a:pt x="7718425" y="158750"/>
                </a:moveTo>
                <a:lnTo>
                  <a:pt x="7686675" y="158750"/>
                </a:lnTo>
                <a:lnTo>
                  <a:pt x="7686675" y="12700"/>
                </a:lnTo>
                <a:lnTo>
                  <a:pt x="7686675" y="6350"/>
                </a:lnTo>
                <a:lnTo>
                  <a:pt x="7686675" y="0"/>
                </a:lnTo>
                <a:lnTo>
                  <a:pt x="5173980" y="0"/>
                </a:lnTo>
                <a:lnTo>
                  <a:pt x="5173980" y="240284"/>
                </a:lnTo>
                <a:lnTo>
                  <a:pt x="5186680" y="240284"/>
                </a:lnTo>
                <a:lnTo>
                  <a:pt x="5186680" y="12700"/>
                </a:lnTo>
                <a:lnTo>
                  <a:pt x="7673975" y="12700"/>
                </a:lnTo>
                <a:lnTo>
                  <a:pt x="7673975" y="158750"/>
                </a:lnTo>
                <a:lnTo>
                  <a:pt x="7642225" y="158750"/>
                </a:lnTo>
                <a:lnTo>
                  <a:pt x="7680325" y="234950"/>
                </a:lnTo>
                <a:lnTo>
                  <a:pt x="7712075" y="171450"/>
                </a:lnTo>
                <a:lnTo>
                  <a:pt x="7718425" y="158750"/>
                </a:lnTo>
                <a:close/>
              </a:path>
            </a:pathLst>
          </a:custGeom>
          <a:solidFill>
            <a:srgbClr val="4471C4"/>
          </a:solidFill>
        </p:spPr>
        <p:txBody>
          <a:bodyPr wrap="square" lIns="0" tIns="0" rIns="0" bIns="0" rtlCol="0"/>
          <a:lstStyle/>
          <a:p>
            <a:endParaRPr/>
          </a:p>
        </p:txBody>
      </p:sp>
      <p:sp>
        <p:nvSpPr>
          <p:cNvPr id="90" name="object 90"/>
          <p:cNvSpPr txBox="1"/>
          <p:nvPr/>
        </p:nvSpPr>
        <p:spPr>
          <a:xfrm>
            <a:off x="7231126" y="1963673"/>
            <a:ext cx="337185"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Addr</a:t>
            </a:r>
            <a:endParaRPr sz="1200">
              <a:latin typeface="Calibri"/>
              <a:cs typeface="Calibri"/>
            </a:endParaRPr>
          </a:p>
        </p:txBody>
      </p:sp>
      <p:sp>
        <p:nvSpPr>
          <p:cNvPr id="91" name="object 91"/>
          <p:cNvSpPr txBox="1"/>
          <p:nvPr/>
        </p:nvSpPr>
        <p:spPr>
          <a:xfrm>
            <a:off x="8469248" y="2849956"/>
            <a:ext cx="437515" cy="391795"/>
          </a:xfrm>
          <a:prstGeom prst="rect">
            <a:avLst/>
          </a:prstGeom>
        </p:spPr>
        <p:txBody>
          <a:bodyPr vert="horz" wrap="square" lIns="0" tIns="12700" rIns="0" bIns="0" rtlCol="0">
            <a:spAutoFit/>
          </a:bodyPr>
          <a:lstStyle/>
          <a:p>
            <a:pPr marL="12700" marR="5080">
              <a:lnSpc>
                <a:spcPct val="100000"/>
              </a:lnSpc>
              <a:spcBef>
                <a:spcPts val="100"/>
              </a:spcBef>
            </a:pPr>
            <a:r>
              <a:rPr sz="1200" b="1" spc="-700" dirty="0">
                <a:latin typeface="Calibri"/>
                <a:cs typeface="Calibri"/>
              </a:rPr>
              <a:t>R</a:t>
            </a:r>
            <a:r>
              <a:rPr sz="1200" b="1" spc="-35" dirty="0">
                <a:latin typeface="Calibri"/>
                <a:cs typeface="Calibri"/>
              </a:rPr>
              <a:t>R</a:t>
            </a:r>
            <a:r>
              <a:rPr sz="1200" b="1" spc="-625" dirty="0">
                <a:latin typeface="Calibri"/>
                <a:cs typeface="Calibri"/>
              </a:rPr>
              <a:t>e</a:t>
            </a:r>
            <a:r>
              <a:rPr sz="1200" b="1" spc="-30" dirty="0">
                <a:latin typeface="Calibri"/>
                <a:cs typeface="Calibri"/>
              </a:rPr>
              <a:t>e</a:t>
            </a:r>
            <a:r>
              <a:rPr sz="1200" b="1" spc="-615" dirty="0">
                <a:latin typeface="Calibri"/>
                <a:cs typeface="Calibri"/>
              </a:rPr>
              <a:t>a</a:t>
            </a:r>
            <a:r>
              <a:rPr sz="1200" b="1" spc="-30" dirty="0">
                <a:latin typeface="Calibri"/>
                <a:cs typeface="Calibri"/>
              </a:rPr>
              <a:t>a</a:t>
            </a:r>
            <a:r>
              <a:rPr sz="1200" b="1" spc="-665" dirty="0">
                <a:latin typeface="Calibri"/>
                <a:cs typeface="Calibri"/>
              </a:rPr>
              <a:t>d</a:t>
            </a:r>
            <a:r>
              <a:rPr sz="1200" b="1" spc="-20" dirty="0">
                <a:latin typeface="Calibri"/>
                <a:cs typeface="Calibri"/>
              </a:rPr>
              <a:t>d</a:t>
            </a:r>
            <a:r>
              <a:rPr sz="1200" b="1" spc="500" dirty="0">
                <a:latin typeface="Calibri"/>
                <a:cs typeface="Calibri"/>
              </a:rPr>
              <a:t> </a:t>
            </a:r>
            <a:r>
              <a:rPr sz="1200" b="1" spc="-760" dirty="0">
                <a:latin typeface="Calibri"/>
                <a:cs typeface="Calibri"/>
              </a:rPr>
              <a:t>D</a:t>
            </a:r>
            <a:r>
              <a:rPr sz="1200" b="1" spc="-5" dirty="0">
                <a:latin typeface="Calibri"/>
                <a:cs typeface="Calibri"/>
              </a:rPr>
              <a:t>D</a:t>
            </a:r>
            <a:r>
              <a:rPr sz="1200" b="1" spc="-595" dirty="0">
                <a:latin typeface="Calibri"/>
                <a:cs typeface="Calibri"/>
              </a:rPr>
              <a:t>a</a:t>
            </a:r>
            <a:r>
              <a:rPr sz="1200" b="1" spc="-20" dirty="0">
                <a:latin typeface="Calibri"/>
                <a:cs typeface="Calibri"/>
              </a:rPr>
              <a:t>a</a:t>
            </a:r>
            <a:r>
              <a:rPr sz="1200" b="1" spc="-420" dirty="0">
                <a:latin typeface="Calibri"/>
                <a:cs typeface="Calibri"/>
              </a:rPr>
              <a:t>t</a:t>
            </a:r>
            <a:r>
              <a:rPr sz="1200" b="1" spc="-10" dirty="0">
                <a:latin typeface="Calibri"/>
                <a:cs typeface="Calibri"/>
              </a:rPr>
              <a:t>t</a:t>
            </a:r>
            <a:r>
              <a:rPr sz="1200" b="1" spc="-595" dirty="0">
                <a:latin typeface="Calibri"/>
                <a:cs typeface="Calibri"/>
              </a:rPr>
              <a:t>a</a:t>
            </a:r>
            <a:r>
              <a:rPr sz="1200" b="1" dirty="0">
                <a:latin typeface="Calibri"/>
                <a:cs typeface="Calibri"/>
              </a:rPr>
              <a:t>a</a:t>
            </a:r>
            <a:r>
              <a:rPr sz="1200" b="1" spc="-5" dirty="0">
                <a:latin typeface="Calibri"/>
                <a:cs typeface="Calibri"/>
              </a:rPr>
              <a:t> </a:t>
            </a:r>
            <a:r>
              <a:rPr sz="1200" b="1" spc="-690" dirty="0">
                <a:latin typeface="Calibri"/>
                <a:cs typeface="Calibri"/>
              </a:rPr>
              <a:t>C</a:t>
            </a:r>
            <a:r>
              <a:rPr sz="1200" b="1" spc="-55" dirty="0">
                <a:latin typeface="Calibri"/>
                <a:cs typeface="Calibri"/>
              </a:rPr>
              <a:t>C</a:t>
            </a:r>
            <a:endParaRPr sz="1200">
              <a:latin typeface="Calibri"/>
              <a:cs typeface="Calibri"/>
            </a:endParaRPr>
          </a:p>
        </p:txBody>
      </p:sp>
      <p:sp>
        <p:nvSpPr>
          <p:cNvPr id="92" name="object 92"/>
          <p:cNvSpPr txBox="1"/>
          <p:nvPr/>
        </p:nvSpPr>
        <p:spPr>
          <a:xfrm>
            <a:off x="9933431" y="2578607"/>
            <a:ext cx="1120140" cy="725805"/>
          </a:xfrm>
          <a:prstGeom prst="rect">
            <a:avLst/>
          </a:prstGeom>
          <a:solidFill>
            <a:srgbClr val="4471C4"/>
          </a:solidFill>
          <a:ln w="12700">
            <a:solidFill>
              <a:srgbClr val="2E528F"/>
            </a:solidFill>
          </a:ln>
        </p:spPr>
        <p:txBody>
          <a:bodyPr vert="horz" wrap="square" lIns="0" tIns="55244" rIns="0" bIns="0" rtlCol="0">
            <a:spAutoFit/>
          </a:bodyPr>
          <a:lstStyle/>
          <a:p>
            <a:pPr marL="92075">
              <a:lnSpc>
                <a:spcPct val="100000"/>
              </a:lnSpc>
              <a:spcBef>
                <a:spcPts val="434"/>
              </a:spcBef>
            </a:pPr>
            <a:r>
              <a:rPr sz="1800" spc="-10" dirty="0">
                <a:solidFill>
                  <a:srgbClr val="FFFFFF"/>
                </a:solidFill>
                <a:latin typeface="Calibri"/>
                <a:cs typeface="Calibri"/>
              </a:rPr>
              <a:t>Register</a:t>
            </a:r>
            <a:endParaRPr sz="1800">
              <a:latin typeface="Calibri"/>
              <a:cs typeface="Calibri"/>
            </a:endParaRPr>
          </a:p>
          <a:p>
            <a:pPr marL="92075">
              <a:lnSpc>
                <a:spcPct val="100000"/>
              </a:lnSpc>
            </a:pPr>
            <a:r>
              <a:rPr sz="1800" spc="-10" dirty="0">
                <a:solidFill>
                  <a:srgbClr val="FFFFFF"/>
                </a:solidFill>
                <a:latin typeface="Calibri"/>
                <a:cs typeface="Calibri"/>
              </a:rPr>
              <a:t>Writeback</a:t>
            </a:r>
            <a:endParaRPr sz="1800">
              <a:latin typeface="Calibri"/>
              <a:cs typeface="Calibri"/>
            </a:endParaRPr>
          </a:p>
        </p:txBody>
      </p:sp>
      <p:sp>
        <p:nvSpPr>
          <p:cNvPr id="93" name="object 93"/>
          <p:cNvSpPr/>
          <p:nvPr/>
        </p:nvSpPr>
        <p:spPr>
          <a:xfrm>
            <a:off x="10090658" y="2195829"/>
            <a:ext cx="733425" cy="394970"/>
          </a:xfrm>
          <a:custGeom>
            <a:avLst/>
            <a:gdLst/>
            <a:ahLst/>
            <a:cxnLst/>
            <a:rect l="l" t="t" r="r" b="b"/>
            <a:pathLst>
              <a:path w="733425" h="394969">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69">
                <a:moveTo>
                  <a:pt x="733044" y="294259"/>
                </a:moveTo>
                <a:lnTo>
                  <a:pt x="701268" y="295275"/>
                </a:lnTo>
                <a:lnTo>
                  <a:pt x="691896" y="0"/>
                </a:lnTo>
                <a:lnTo>
                  <a:pt x="679196" y="508"/>
                </a:lnTo>
                <a:lnTo>
                  <a:pt x="688568" y="295668"/>
                </a:lnTo>
                <a:lnTo>
                  <a:pt x="656844" y="296672"/>
                </a:lnTo>
                <a:lnTo>
                  <a:pt x="697357" y="371729"/>
                </a:lnTo>
                <a:lnTo>
                  <a:pt x="726541" y="308356"/>
                </a:lnTo>
                <a:lnTo>
                  <a:pt x="733044" y="294259"/>
                </a:lnTo>
                <a:close/>
              </a:path>
            </a:pathLst>
          </a:custGeom>
          <a:solidFill>
            <a:srgbClr val="4471C4"/>
          </a:solidFill>
        </p:spPr>
        <p:txBody>
          <a:bodyPr wrap="square" lIns="0" tIns="0" rIns="0" bIns="0" rtlCol="0"/>
          <a:lstStyle/>
          <a:p>
            <a:endParaRPr/>
          </a:p>
        </p:txBody>
      </p:sp>
      <p:sp>
        <p:nvSpPr>
          <p:cNvPr id="94" name="object 94"/>
          <p:cNvSpPr txBox="1"/>
          <p:nvPr/>
        </p:nvSpPr>
        <p:spPr>
          <a:xfrm>
            <a:off x="9382506" y="1956561"/>
            <a:ext cx="864235" cy="391160"/>
          </a:xfrm>
          <a:prstGeom prst="rect">
            <a:avLst/>
          </a:prstGeom>
        </p:spPr>
        <p:txBody>
          <a:bodyPr vert="horz" wrap="square" lIns="0" tIns="12700" rIns="0" bIns="0" rtlCol="0">
            <a:spAutoFit/>
          </a:bodyPr>
          <a:lstStyle/>
          <a:p>
            <a:pPr marL="12700"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10" dirty="0">
                <a:latin typeface="Calibri"/>
                <a:cs typeface="Calibri"/>
              </a:rPr>
              <a:t> </a:t>
            </a:r>
            <a:r>
              <a:rPr sz="1200" b="1" spc="-20" dirty="0">
                <a:latin typeface="Calibri"/>
                <a:cs typeface="Calibri"/>
              </a:rPr>
              <a:t>Data</a:t>
            </a:r>
            <a:endParaRPr sz="1200">
              <a:latin typeface="Calibri"/>
              <a:cs typeface="Calibri"/>
            </a:endParaRPr>
          </a:p>
        </p:txBody>
      </p:sp>
      <p:sp>
        <p:nvSpPr>
          <p:cNvPr id="95" name="object 95"/>
          <p:cNvSpPr txBox="1"/>
          <p:nvPr/>
        </p:nvSpPr>
        <p:spPr>
          <a:xfrm>
            <a:off x="10510266" y="1946528"/>
            <a:ext cx="864235" cy="391160"/>
          </a:xfrm>
          <a:prstGeom prst="rect">
            <a:avLst/>
          </a:prstGeom>
        </p:spPr>
        <p:txBody>
          <a:bodyPr vert="horz" wrap="square" lIns="0" tIns="12700" rIns="0" bIns="0" rtlCol="0">
            <a:spAutoFit/>
          </a:bodyPr>
          <a:lstStyle/>
          <a:p>
            <a:pPr marL="12700"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25" dirty="0">
                <a:latin typeface="Calibri"/>
                <a:cs typeface="Calibri"/>
              </a:rPr>
              <a:t> </a:t>
            </a:r>
            <a:r>
              <a:rPr sz="1200" b="1" spc="-10" dirty="0">
                <a:latin typeface="Calibri"/>
                <a:cs typeface="Calibri"/>
              </a:rPr>
              <a:t>Select</a:t>
            </a:r>
            <a:endParaRPr sz="1200">
              <a:latin typeface="Calibri"/>
              <a:cs typeface="Calibri"/>
            </a:endParaRPr>
          </a:p>
        </p:txBody>
      </p:sp>
      <p:sp>
        <p:nvSpPr>
          <p:cNvPr id="96" name="object 96"/>
          <p:cNvSpPr/>
          <p:nvPr/>
        </p:nvSpPr>
        <p:spPr>
          <a:xfrm>
            <a:off x="10157714" y="3293109"/>
            <a:ext cx="733425" cy="394970"/>
          </a:xfrm>
          <a:custGeom>
            <a:avLst/>
            <a:gdLst/>
            <a:ahLst/>
            <a:cxnLst/>
            <a:rect l="l" t="t" r="r" b="b"/>
            <a:pathLst>
              <a:path w="733425" h="394970">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70">
                <a:moveTo>
                  <a:pt x="733044" y="294271"/>
                </a:moveTo>
                <a:lnTo>
                  <a:pt x="701268" y="295275"/>
                </a:lnTo>
                <a:lnTo>
                  <a:pt x="691896" y="0"/>
                </a:lnTo>
                <a:lnTo>
                  <a:pt x="679196" y="508"/>
                </a:lnTo>
                <a:lnTo>
                  <a:pt x="688568" y="295668"/>
                </a:lnTo>
                <a:lnTo>
                  <a:pt x="656844" y="296684"/>
                </a:lnTo>
                <a:lnTo>
                  <a:pt x="697357" y="371729"/>
                </a:lnTo>
                <a:lnTo>
                  <a:pt x="726541" y="308356"/>
                </a:lnTo>
                <a:lnTo>
                  <a:pt x="733044" y="294271"/>
                </a:lnTo>
                <a:close/>
              </a:path>
            </a:pathLst>
          </a:custGeom>
          <a:solidFill>
            <a:srgbClr val="4471C4"/>
          </a:solidFill>
        </p:spPr>
        <p:txBody>
          <a:bodyPr wrap="square" lIns="0" tIns="0" rIns="0" bIns="0" rtlCol="0"/>
          <a:lstStyle/>
          <a:p>
            <a:endParaRPr/>
          </a:p>
        </p:txBody>
      </p:sp>
      <p:sp>
        <p:nvSpPr>
          <p:cNvPr id="97" name="object 97"/>
          <p:cNvSpPr txBox="1"/>
          <p:nvPr/>
        </p:nvSpPr>
        <p:spPr>
          <a:xfrm>
            <a:off x="10914380" y="3534917"/>
            <a:ext cx="404495" cy="574040"/>
          </a:xfrm>
          <a:prstGeom prst="rect">
            <a:avLst/>
          </a:prstGeom>
        </p:spPr>
        <p:txBody>
          <a:bodyPr vert="horz" wrap="square" lIns="0" tIns="12700" rIns="0" bIns="0" rtlCol="0">
            <a:spAutoFit/>
          </a:bodyPr>
          <a:lstStyle/>
          <a:p>
            <a:pPr marL="12700" marR="5080" algn="just">
              <a:lnSpc>
                <a:spcPct val="100000"/>
              </a:lnSpc>
              <a:spcBef>
                <a:spcPts val="100"/>
              </a:spcBef>
            </a:pPr>
            <a:r>
              <a:rPr sz="1200" b="1" spc="-10" dirty="0">
                <a:latin typeface="Calibri"/>
                <a:cs typeface="Calibri"/>
              </a:rPr>
              <a:t>Write </a:t>
            </a:r>
            <a:r>
              <a:rPr sz="1200" b="1" dirty="0">
                <a:latin typeface="Calibri"/>
                <a:cs typeface="Calibri"/>
              </a:rPr>
              <a:t>Reg</a:t>
            </a:r>
            <a:r>
              <a:rPr sz="1200" b="1" spc="-15" dirty="0">
                <a:latin typeface="Calibri"/>
                <a:cs typeface="Calibri"/>
              </a:rPr>
              <a:t> </a:t>
            </a:r>
            <a:r>
              <a:rPr sz="1200" b="1" spc="-50" dirty="0">
                <a:latin typeface="Calibri"/>
                <a:cs typeface="Calibri"/>
              </a:rPr>
              <a:t>C </a:t>
            </a:r>
            <a:r>
              <a:rPr sz="1200" b="1" spc="-10" dirty="0">
                <a:latin typeface="Calibri"/>
                <a:cs typeface="Calibri"/>
              </a:rPr>
              <a:t>Select</a:t>
            </a:r>
            <a:endParaRPr sz="1200">
              <a:latin typeface="Calibri"/>
              <a:cs typeface="Calibri"/>
            </a:endParaRPr>
          </a:p>
        </p:txBody>
      </p:sp>
      <p:sp>
        <p:nvSpPr>
          <p:cNvPr id="98" name="object 98"/>
          <p:cNvSpPr txBox="1"/>
          <p:nvPr/>
        </p:nvSpPr>
        <p:spPr>
          <a:xfrm>
            <a:off x="7745730" y="4142994"/>
            <a:ext cx="723265" cy="391160"/>
          </a:xfrm>
          <a:prstGeom prst="rect">
            <a:avLst/>
          </a:prstGeom>
        </p:spPr>
        <p:txBody>
          <a:bodyPr vert="horz" wrap="square" lIns="0" tIns="12700" rIns="0" bIns="0" rtlCol="0">
            <a:spAutoFit/>
          </a:bodyPr>
          <a:lstStyle/>
          <a:p>
            <a:pPr marL="12700" marR="5080">
              <a:lnSpc>
                <a:spcPct val="100000"/>
              </a:lnSpc>
              <a:spcBef>
                <a:spcPts val="100"/>
              </a:spcBef>
            </a:pPr>
            <a:r>
              <a:rPr sz="1200" spc="-10" dirty="0">
                <a:latin typeface="Calibri"/>
                <a:cs typeface="Calibri"/>
              </a:rPr>
              <a:t>MemRead/ MemWrite</a:t>
            </a:r>
            <a:endParaRPr sz="1200">
              <a:latin typeface="Calibri"/>
              <a:cs typeface="Calibri"/>
            </a:endParaRPr>
          </a:p>
        </p:txBody>
      </p:sp>
      <p:sp>
        <p:nvSpPr>
          <p:cNvPr id="99" name="object 99"/>
          <p:cNvSpPr txBox="1"/>
          <p:nvPr/>
        </p:nvSpPr>
        <p:spPr>
          <a:xfrm>
            <a:off x="220472" y="5036261"/>
            <a:ext cx="1619885" cy="300355"/>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Instruction</a:t>
            </a:r>
            <a:r>
              <a:rPr sz="1800" b="1" spc="-40" dirty="0">
                <a:latin typeface="Calibri"/>
                <a:cs typeface="Calibri"/>
              </a:rPr>
              <a:t> </a:t>
            </a:r>
            <a:r>
              <a:rPr sz="1800" b="1" spc="-10" dirty="0">
                <a:latin typeface="Calibri"/>
                <a:cs typeface="Calibri"/>
              </a:rPr>
              <a:t>Fetch</a:t>
            </a:r>
            <a:endParaRPr sz="1800">
              <a:latin typeface="Calibri"/>
              <a:cs typeface="Calibri"/>
            </a:endParaRPr>
          </a:p>
        </p:txBody>
      </p:sp>
      <p:sp>
        <p:nvSpPr>
          <p:cNvPr id="100" name="object 100"/>
          <p:cNvSpPr txBox="1"/>
          <p:nvPr/>
        </p:nvSpPr>
        <p:spPr>
          <a:xfrm>
            <a:off x="2198370" y="4845253"/>
            <a:ext cx="2320290" cy="1315720"/>
          </a:xfrm>
          <a:prstGeom prst="rect">
            <a:avLst/>
          </a:prstGeom>
        </p:spPr>
        <p:txBody>
          <a:bodyPr vert="horz" wrap="square" lIns="0" tIns="12700" rIns="0" bIns="0" rtlCol="0">
            <a:spAutoFit/>
          </a:bodyPr>
          <a:lstStyle/>
          <a:p>
            <a:pPr marL="139065">
              <a:lnSpc>
                <a:spcPts val="191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4</a:t>
            </a:r>
            <a:endParaRPr sz="1800">
              <a:latin typeface="Calibri"/>
              <a:cs typeface="Calibri"/>
            </a:endParaRPr>
          </a:p>
          <a:p>
            <a:pPr marL="12700">
              <a:lnSpc>
                <a:spcPts val="1910"/>
              </a:lnSpc>
              <a:tabLst>
                <a:tab pos="1570355" algn="l"/>
              </a:tabLst>
            </a:pPr>
            <a:r>
              <a:rPr sz="1800" b="1" spc="-25" dirty="0">
                <a:latin typeface="Calibri"/>
                <a:cs typeface="Calibri"/>
              </a:rPr>
              <a:t>Instr.</a:t>
            </a:r>
            <a:r>
              <a:rPr sz="1800" b="1" spc="-65" dirty="0">
                <a:latin typeface="Calibri"/>
                <a:cs typeface="Calibri"/>
              </a:rPr>
              <a:t> </a:t>
            </a:r>
            <a:r>
              <a:rPr sz="1800" b="1" spc="-10" dirty="0">
                <a:latin typeface="Calibri"/>
                <a:cs typeface="Calibri"/>
              </a:rPr>
              <a:t>Decode</a:t>
            </a:r>
            <a:r>
              <a:rPr sz="1800" b="1" dirty="0">
                <a:latin typeface="Calibri"/>
                <a:cs typeface="Calibri"/>
              </a:rPr>
              <a:t>	</a:t>
            </a:r>
            <a:r>
              <a:rPr sz="1800" b="1" spc="-10" dirty="0">
                <a:latin typeface="Calibri"/>
                <a:cs typeface="Calibri"/>
              </a:rPr>
              <a:t>Execute</a:t>
            </a:r>
            <a:endParaRPr sz="1800">
              <a:latin typeface="Calibri"/>
              <a:cs typeface="Calibri"/>
            </a:endParaRPr>
          </a:p>
          <a:p>
            <a:pPr marL="515620" marR="299085" indent="131445">
              <a:lnSpc>
                <a:spcPct val="143700"/>
              </a:lnSpc>
              <a:spcBef>
                <a:spcPts val="450"/>
              </a:spcBef>
            </a:pPr>
            <a:r>
              <a:rPr sz="1200" b="1" dirty="0">
                <a:latin typeface="Calibri"/>
                <a:cs typeface="Calibri"/>
              </a:rPr>
              <a:t>Read</a:t>
            </a:r>
            <a:r>
              <a:rPr sz="1200" b="1" spc="-20" dirty="0">
                <a:latin typeface="Calibri"/>
                <a:cs typeface="Calibri"/>
              </a:rPr>
              <a:t> </a:t>
            </a:r>
            <a:r>
              <a:rPr sz="1200" b="1" dirty="0">
                <a:latin typeface="Calibri"/>
                <a:cs typeface="Calibri"/>
              </a:rPr>
              <a:t>Regs</a:t>
            </a:r>
            <a:r>
              <a:rPr sz="1200" b="1" spc="-10" dirty="0">
                <a:latin typeface="Calibri"/>
                <a:cs typeface="Calibri"/>
              </a:rPr>
              <a:t> </a:t>
            </a:r>
            <a:r>
              <a:rPr sz="1200" b="1" dirty="0">
                <a:latin typeface="Calibri"/>
                <a:cs typeface="Calibri"/>
              </a:rPr>
              <a:t>A</a:t>
            </a:r>
            <a:r>
              <a:rPr sz="1200" b="1" spc="-20" dirty="0">
                <a:latin typeface="Calibri"/>
                <a:cs typeface="Calibri"/>
              </a:rPr>
              <a:t> </a:t>
            </a:r>
            <a:r>
              <a:rPr sz="1200" b="1" dirty="0">
                <a:latin typeface="Calibri"/>
                <a:cs typeface="Calibri"/>
              </a:rPr>
              <a:t>&amp; B</a:t>
            </a:r>
            <a:r>
              <a:rPr sz="1200" b="1" spc="-10" dirty="0">
                <a:latin typeface="Calibri"/>
                <a:cs typeface="Calibri"/>
              </a:rPr>
              <a:t> </a:t>
            </a:r>
            <a:r>
              <a:rPr sz="1200" b="1" spc="-20" dirty="0">
                <a:latin typeface="Calibri"/>
                <a:cs typeface="Calibri"/>
              </a:rPr>
              <a:t>Data </a:t>
            </a:r>
            <a:r>
              <a:rPr sz="1200" b="1" spc="-10" dirty="0">
                <a:latin typeface="Calibri"/>
                <a:cs typeface="Calibri"/>
              </a:rPr>
              <a:t>Write</a:t>
            </a:r>
            <a:r>
              <a:rPr sz="1200" b="1" spc="-4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10" dirty="0">
                <a:latin typeface="Calibri"/>
                <a:cs typeface="Calibri"/>
              </a:rPr>
              <a:t>Select</a:t>
            </a:r>
            <a:endParaRPr sz="1200">
              <a:latin typeface="Calibri"/>
              <a:cs typeface="Calibri"/>
            </a:endParaRPr>
          </a:p>
          <a:p>
            <a:pPr marL="385445">
              <a:lnSpc>
                <a:spcPct val="100000"/>
              </a:lnSpc>
              <a:spcBef>
                <a:spcPts val="315"/>
              </a:spcBef>
            </a:pPr>
            <a:r>
              <a:rPr sz="1200" b="1" spc="-10" dirty="0">
                <a:latin typeface="Calibri"/>
                <a:cs typeface="Calibri"/>
              </a:rPr>
              <a:t>Write</a:t>
            </a:r>
            <a:r>
              <a:rPr sz="1200" b="1" spc="-5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20" dirty="0">
                <a:latin typeface="Calibri"/>
                <a:cs typeface="Calibri"/>
              </a:rPr>
              <a:t>Data</a:t>
            </a:r>
            <a:endParaRPr sz="1200">
              <a:latin typeface="Calibri"/>
              <a:cs typeface="Calibri"/>
            </a:endParaRPr>
          </a:p>
        </p:txBody>
      </p:sp>
      <p:sp>
        <p:nvSpPr>
          <p:cNvPr id="101" name="object 101"/>
          <p:cNvSpPr txBox="1"/>
          <p:nvPr/>
        </p:nvSpPr>
        <p:spPr>
          <a:xfrm>
            <a:off x="7016622" y="5038725"/>
            <a:ext cx="84010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Memory</a:t>
            </a:r>
            <a:endParaRPr sz="1800">
              <a:latin typeface="Calibri"/>
              <a:cs typeface="Calibri"/>
            </a:endParaRPr>
          </a:p>
        </p:txBody>
      </p:sp>
      <p:sp>
        <p:nvSpPr>
          <p:cNvPr id="102" name="object 102"/>
          <p:cNvSpPr txBox="1"/>
          <p:nvPr/>
        </p:nvSpPr>
        <p:spPr>
          <a:xfrm>
            <a:off x="9202928" y="4995417"/>
            <a:ext cx="188785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Register</a:t>
            </a:r>
            <a:r>
              <a:rPr sz="1800" b="1" spc="-60" dirty="0">
                <a:latin typeface="Calibri"/>
                <a:cs typeface="Calibri"/>
              </a:rPr>
              <a:t> </a:t>
            </a:r>
            <a:r>
              <a:rPr sz="1800" b="1" spc="-20" dirty="0">
                <a:latin typeface="Calibri"/>
                <a:cs typeface="Calibri"/>
              </a:rPr>
              <a:t>Write-Back</a:t>
            </a:r>
            <a:endParaRPr sz="1800">
              <a:latin typeface="Calibri"/>
              <a:cs typeface="Calibri"/>
            </a:endParaRPr>
          </a:p>
        </p:txBody>
      </p:sp>
      <p:grpSp>
        <p:nvGrpSpPr>
          <p:cNvPr id="103" name="object 103"/>
          <p:cNvGrpSpPr/>
          <p:nvPr/>
        </p:nvGrpSpPr>
        <p:grpSpPr>
          <a:xfrm>
            <a:off x="1766061" y="2276601"/>
            <a:ext cx="453390" cy="2224405"/>
            <a:chOff x="1766061" y="2276601"/>
            <a:chExt cx="453390" cy="2224405"/>
          </a:xfrm>
        </p:grpSpPr>
        <p:sp>
          <p:nvSpPr>
            <p:cNvPr id="104" name="object 104"/>
            <p:cNvSpPr/>
            <p:nvPr/>
          </p:nvSpPr>
          <p:spPr>
            <a:xfrm>
              <a:off x="1772411" y="2282951"/>
              <a:ext cx="440690" cy="2211705"/>
            </a:xfrm>
            <a:custGeom>
              <a:avLst/>
              <a:gdLst/>
              <a:ahLst/>
              <a:cxnLst/>
              <a:rect l="l" t="t" r="r" b="b"/>
              <a:pathLst>
                <a:path w="440689" h="2211704">
                  <a:moveTo>
                    <a:pt x="440436" y="0"/>
                  </a:moveTo>
                  <a:lnTo>
                    <a:pt x="0" y="0"/>
                  </a:lnTo>
                  <a:lnTo>
                    <a:pt x="0" y="2211324"/>
                  </a:lnTo>
                  <a:lnTo>
                    <a:pt x="440436" y="2211324"/>
                  </a:lnTo>
                  <a:lnTo>
                    <a:pt x="440436" y="0"/>
                  </a:lnTo>
                  <a:close/>
                </a:path>
              </a:pathLst>
            </a:custGeom>
            <a:solidFill>
              <a:srgbClr val="4471C4"/>
            </a:solidFill>
          </p:spPr>
          <p:txBody>
            <a:bodyPr wrap="square" lIns="0" tIns="0" rIns="0" bIns="0" rtlCol="0"/>
            <a:lstStyle/>
            <a:p>
              <a:endParaRPr/>
            </a:p>
          </p:txBody>
        </p:sp>
        <p:sp>
          <p:nvSpPr>
            <p:cNvPr id="105" name="object 105"/>
            <p:cNvSpPr/>
            <p:nvPr/>
          </p:nvSpPr>
          <p:spPr>
            <a:xfrm>
              <a:off x="1772411" y="2282951"/>
              <a:ext cx="440690" cy="2211705"/>
            </a:xfrm>
            <a:custGeom>
              <a:avLst/>
              <a:gdLst/>
              <a:ahLst/>
              <a:cxnLst/>
              <a:rect l="l" t="t" r="r" b="b"/>
              <a:pathLst>
                <a:path w="440689" h="2211704">
                  <a:moveTo>
                    <a:pt x="0" y="2211324"/>
                  </a:moveTo>
                  <a:lnTo>
                    <a:pt x="440436" y="2211324"/>
                  </a:lnTo>
                  <a:lnTo>
                    <a:pt x="440436" y="0"/>
                  </a:lnTo>
                  <a:lnTo>
                    <a:pt x="0" y="0"/>
                  </a:lnTo>
                  <a:lnTo>
                    <a:pt x="0" y="2211324"/>
                  </a:lnTo>
                  <a:close/>
                </a:path>
              </a:pathLst>
            </a:custGeom>
            <a:ln w="12699">
              <a:solidFill>
                <a:srgbClr val="2E528F"/>
              </a:solidFill>
            </a:ln>
          </p:spPr>
          <p:txBody>
            <a:bodyPr wrap="square" lIns="0" tIns="0" rIns="0" bIns="0" rtlCol="0"/>
            <a:lstStyle/>
            <a:p>
              <a:endParaRPr/>
            </a:p>
          </p:txBody>
        </p:sp>
      </p:grpSp>
      <p:sp>
        <p:nvSpPr>
          <p:cNvPr id="106" name="object 106"/>
          <p:cNvSpPr txBox="1"/>
          <p:nvPr/>
        </p:nvSpPr>
        <p:spPr>
          <a:xfrm>
            <a:off x="1857248" y="3087115"/>
            <a:ext cx="26924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IF/</a:t>
            </a:r>
            <a:endParaRPr sz="1800">
              <a:latin typeface="Calibri"/>
              <a:cs typeface="Calibri"/>
            </a:endParaRPr>
          </a:p>
        </p:txBody>
      </p:sp>
      <p:sp>
        <p:nvSpPr>
          <p:cNvPr id="107" name="object 107"/>
          <p:cNvSpPr txBox="1"/>
          <p:nvPr/>
        </p:nvSpPr>
        <p:spPr>
          <a:xfrm>
            <a:off x="1880107" y="3361131"/>
            <a:ext cx="224790"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ID</a:t>
            </a:r>
            <a:endParaRPr sz="1800">
              <a:latin typeface="Calibri"/>
              <a:cs typeface="Calibri"/>
            </a:endParaRPr>
          </a:p>
        </p:txBody>
      </p:sp>
      <p:grpSp>
        <p:nvGrpSpPr>
          <p:cNvPr id="108" name="object 108"/>
          <p:cNvGrpSpPr/>
          <p:nvPr/>
        </p:nvGrpSpPr>
        <p:grpSpPr>
          <a:xfrm>
            <a:off x="3422650" y="2262885"/>
            <a:ext cx="495934" cy="2224405"/>
            <a:chOff x="3422650" y="2262885"/>
            <a:chExt cx="495934" cy="2224405"/>
          </a:xfrm>
        </p:grpSpPr>
        <p:sp>
          <p:nvSpPr>
            <p:cNvPr id="109" name="object 109"/>
            <p:cNvSpPr/>
            <p:nvPr/>
          </p:nvSpPr>
          <p:spPr>
            <a:xfrm>
              <a:off x="3429000" y="2269235"/>
              <a:ext cx="483234" cy="2211705"/>
            </a:xfrm>
            <a:custGeom>
              <a:avLst/>
              <a:gdLst/>
              <a:ahLst/>
              <a:cxnLst/>
              <a:rect l="l" t="t" r="r" b="b"/>
              <a:pathLst>
                <a:path w="483235" h="2211704">
                  <a:moveTo>
                    <a:pt x="483108" y="0"/>
                  </a:moveTo>
                  <a:lnTo>
                    <a:pt x="0" y="0"/>
                  </a:lnTo>
                  <a:lnTo>
                    <a:pt x="0" y="2211324"/>
                  </a:lnTo>
                  <a:lnTo>
                    <a:pt x="483108" y="2211324"/>
                  </a:lnTo>
                  <a:lnTo>
                    <a:pt x="483108" y="0"/>
                  </a:lnTo>
                  <a:close/>
                </a:path>
              </a:pathLst>
            </a:custGeom>
            <a:solidFill>
              <a:srgbClr val="4471C4"/>
            </a:solidFill>
          </p:spPr>
          <p:txBody>
            <a:bodyPr wrap="square" lIns="0" tIns="0" rIns="0" bIns="0" rtlCol="0"/>
            <a:lstStyle/>
            <a:p>
              <a:endParaRPr/>
            </a:p>
          </p:txBody>
        </p:sp>
        <p:sp>
          <p:nvSpPr>
            <p:cNvPr id="110" name="object 110"/>
            <p:cNvSpPr/>
            <p:nvPr/>
          </p:nvSpPr>
          <p:spPr>
            <a:xfrm>
              <a:off x="3429000" y="2269235"/>
              <a:ext cx="483234" cy="2211705"/>
            </a:xfrm>
            <a:custGeom>
              <a:avLst/>
              <a:gdLst/>
              <a:ahLst/>
              <a:cxnLst/>
              <a:rect l="l" t="t" r="r" b="b"/>
              <a:pathLst>
                <a:path w="483235" h="2211704">
                  <a:moveTo>
                    <a:pt x="0" y="2211324"/>
                  </a:moveTo>
                  <a:lnTo>
                    <a:pt x="483108" y="2211324"/>
                  </a:lnTo>
                  <a:lnTo>
                    <a:pt x="483108" y="0"/>
                  </a:lnTo>
                  <a:lnTo>
                    <a:pt x="0" y="0"/>
                  </a:lnTo>
                  <a:lnTo>
                    <a:pt x="0" y="2211324"/>
                  </a:lnTo>
                  <a:close/>
                </a:path>
              </a:pathLst>
            </a:custGeom>
            <a:ln w="12700">
              <a:solidFill>
                <a:srgbClr val="2E528F"/>
              </a:solidFill>
            </a:ln>
          </p:spPr>
          <p:txBody>
            <a:bodyPr wrap="square" lIns="0" tIns="0" rIns="0" bIns="0" rtlCol="0"/>
            <a:lstStyle/>
            <a:p>
              <a:endParaRPr/>
            </a:p>
          </p:txBody>
        </p:sp>
      </p:grpSp>
      <p:sp>
        <p:nvSpPr>
          <p:cNvPr id="111" name="object 111"/>
          <p:cNvSpPr txBox="1"/>
          <p:nvPr/>
        </p:nvSpPr>
        <p:spPr>
          <a:xfrm>
            <a:off x="3514090" y="3073095"/>
            <a:ext cx="312420"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ID/</a:t>
            </a:r>
            <a:endParaRPr sz="1800">
              <a:latin typeface="Calibri"/>
              <a:cs typeface="Calibri"/>
            </a:endParaRPr>
          </a:p>
        </p:txBody>
      </p:sp>
      <p:grpSp>
        <p:nvGrpSpPr>
          <p:cNvPr id="112" name="object 112"/>
          <p:cNvGrpSpPr/>
          <p:nvPr/>
        </p:nvGrpSpPr>
        <p:grpSpPr>
          <a:xfrm>
            <a:off x="6335014" y="2253742"/>
            <a:ext cx="694055" cy="2224405"/>
            <a:chOff x="6335014" y="2253742"/>
            <a:chExt cx="694055" cy="2224405"/>
          </a:xfrm>
        </p:grpSpPr>
        <p:sp>
          <p:nvSpPr>
            <p:cNvPr id="113" name="object 113"/>
            <p:cNvSpPr/>
            <p:nvPr/>
          </p:nvSpPr>
          <p:spPr>
            <a:xfrm>
              <a:off x="6341364" y="2260092"/>
              <a:ext cx="681355" cy="2211705"/>
            </a:xfrm>
            <a:custGeom>
              <a:avLst/>
              <a:gdLst/>
              <a:ahLst/>
              <a:cxnLst/>
              <a:rect l="l" t="t" r="r" b="b"/>
              <a:pathLst>
                <a:path w="681354" h="2211704">
                  <a:moveTo>
                    <a:pt x="681228" y="0"/>
                  </a:moveTo>
                  <a:lnTo>
                    <a:pt x="0" y="0"/>
                  </a:lnTo>
                  <a:lnTo>
                    <a:pt x="0" y="2211323"/>
                  </a:lnTo>
                  <a:lnTo>
                    <a:pt x="681228" y="2211323"/>
                  </a:lnTo>
                  <a:lnTo>
                    <a:pt x="681228" y="0"/>
                  </a:lnTo>
                  <a:close/>
                </a:path>
              </a:pathLst>
            </a:custGeom>
            <a:solidFill>
              <a:srgbClr val="4471C4"/>
            </a:solidFill>
          </p:spPr>
          <p:txBody>
            <a:bodyPr wrap="square" lIns="0" tIns="0" rIns="0" bIns="0" rtlCol="0"/>
            <a:lstStyle/>
            <a:p>
              <a:endParaRPr/>
            </a:p>
          </p:txBody>
        </p:sp>
        <p:sp>
          <p:nvSpPr>
            <p:cNvPr id="114" name="object 114"/>
            <p:cNvSpPr/>
            <p:nvPr/>
          </p:nvSpPr>
          <p:spPr>
            <a:xfrm>
              <a:off x="6341364" y="2260092"/>
              <a:ext cx="681355" cy="2211705"/>
            </a:xfrm>
            <a:custGeom>
              <a:avLst/>
              <a:gdLst/>
              <a:ahLst/>
              <a:cxnLst/>
              <a:rect l="l" t="t" r="r" b="b"/>
              <a:pathLst>
                <a:path w="681354" h="2211704">
                  <a:moveTo>
                    <a:pt x="0" y="2211323"/>
                  </a:moveTo>
                  <a:lnTo>
                    <a:pt x="681228" y="2211323"/>
                  </a:lnTo>
                  <a:lnTo>
                    <a:pt x="681228" y="0"/>
                  </a:lnTo>
                  <a:lnTo>
                    <a:pt x="0" y="0"/>
                  </a:lnTo>
                  <a:lnTo>
                    <a:pt x="0" y="2211323"/>
                  </a:lnTo>
                  <a:close/>
                </a:path>
              </a:pathLst>
            </a:custGeom>
            <a:ln w="12699">
              <a:solidFill>
                <a:srgbClr val="2E528F"/>
              </a:solidFill>
            </a:ln>
          </p:spPr>
          <p:txBody>
            <a:bodyPr wrap="square" lIns="0" tIns="0" rIns="0" bIns="0" rtlCol="0"/>
            <a:lstStyle/>
            <a:p>
              <a:endParaRPr/>
            </a:p>
          </p:txBody>
        </p:sp>
      </p:grpSp>
      <p:sp>
        <p:nvSpPr>
          <p:cNvPr id="115" name="object 115"/>
          <p:cNvSpPr txBox="1"/>
          <p:nvPr/>
        </p:nvSpPr>
        <p:spPr>
          <a:xfrm>
            <a:off x="6423152" y="3064255"/>
            <a:ext cx="517525" cy="574040"/>
          </a:xfrm>
          <a:prstGeom prst="rect">
            <a:avLst/>
          </a:prstGeom>
        </p:spPr>
        <p:txBody>
          <a:bodyPr vert="horz" wrap="square" lIns="0" tIns="12700" rIns="0" bIns="0" rtlCol="0">
            <a:spAutoFit/>
          </a:bodyPr>
          <a:lstStyle/>
          <a:p>
            <a:pPr marL="12700" marR="5080" indent="86360">
              <a:lnSpc>
                <a:spcPct val="100000"/>
              </a:lnSpc>
              <a:spcBef>
                <a:spcPts val="100"/>
              </a:spcBef>
            </a:pPr>
            <a:r>
              <a:rPr sz="1800" spc="-25" dirty="0">
                <a:solidFill>
                  <a:srgbClr val="FFFFFF"/>
                </a:solidFill>
                <a:latin typeface="Calibri"/>
                <a:cs typeface="Calibri"/>
              </a:rPr>
              <a:t>EX/ Mem</a:t>
            </a:r>
            <a:endParaRPr sz="1800">
              <a:latin typeface="Calibri"/>
              <a:cs typeface="Calibri"/>
            </a:endParaRPr>
          </a:p>
        </p:txBody>
      </p:sp>
      <p:grpSp>
        <p:nvGrpSpPr>
          <p:cNvPr id="116" name="object 116"/>
          <p:cNvGrpSpPr/>
          <p:nvPr/>
        </p:nvGrpSpPr>
        <p:grpSpPr>
          <a:xfrm>
            <a:off x="8901430" y="2366517"/>
            <a:ext cx="706120" cy="2225675"/>
            <a:chOff x="8901430" y="2366517"/>
            <a:chExt cx="706120" cy="2225675"/>
          </a:xfrm>
        </p:grpSpPr>
        <p:sp>
          <p:nvSpPr>
            <p:cNvPr id="117" name="object 117"/>
            <p:cNvSpPr/>
            <p:nvPr/>
          </p:nvSpPr>
          <p:spPr>
            <a:xfrm>
              <a:off x="8907780" y="2372867"/>
              <a:ext cx="693420" cy="2212975"/>
            </a:xfrm>
            <a:custGeom>
              <a:avLst/>
              <a:gdLst/>
              <a:ahLst/>
              <a:cxnLst/>
              <a:rect l="l" t="t" r="r" b="b"/>
              <a:pathLst>
                <a:path w="693420" h="2212975">
                  <a:moveTo>
                    <a:pt x="693420" y="0"/>
                  </a:moveTo>
                  <a:lnTo>
                    <a:pt x="0" y="0"/>
                  </a:lnTo>
                  <a:lnTo>
                    <a:pt x="0" y="2212847"/>
                  </a:lnTo>
                  <a:lnTo>
                    <a:pt x="693420" y="2212847"/>
                  </a:lnTo>
                  <a:lnTo>
                    <a:pt x="693420" y="0"/>
                  </a:lnTo>
                  <a:close/>
                </a:path>
              </a:pathLst>
            </a:custGeom>
            <a:solidFill>
              <a:srgbClr val="4471C4"/>
            </a:solidFill>
          </p:spPr>
          <p:txBody>
            <a:bodyPr wrap="square" lIns="0" tIns="0" rIns="0" bIns="0" rtlCol="0"/>
            <a:lstStyle/>
            <a:p>
              <a:endParaRPr/>
            </a:p>
          </p:txBody>
        </p:sp>
        <p:sp>
          <p:nvSpPr>
            <p:cNvPr id="118" name="object 118"/>
            <p:cNvSpPr/>
            <p:nvPr/>
          </p:nvSpPr>
          <p:spPr>
            <a:xfrm>
              <a:off x="8907780" y="2372867"/>
              <a:ext cx="693420" cy="2212975"/>
            </a:xfrm>
            <a:custGeom>
              <a:avLst/>
              <a:gdLst/>
              <a:ahLst/>
              <a:cxnLst/>
              <a:rect l="l" t="t" r="r" b="b"/>
              <a:pathLst>
                <a:path w="693420" h="2212975">
                  <a:moveTo>
                    <a:pt x="0" y="2212847"/>
                  </a:moveTo>
                  <a:lnTo>
                    <a:pt x="693420" y="2212847"/>
                  </a:lnTo>
                  <a:lnTo>
                    <a:pt x="693420" y="0"/>
                  </a:lnTo>
                  <a:lnTo>
                    <a:pt x="0" y="0"/>
                  </a:lnTo>
                  <a:lnTo>
                    <a:pt x="0" y="2212847"/>
                  </a:lnTo>
                  <a:close/>
                </a:path>
              </a:pathLst>
            </a:custGeom>
            <a:ln w="12700">
              <a:solidFill>
                <a:srgbClr val="2E528F"/>
              </a:solidFill>
            </a:ln>
          </p:spPr>
          <p:txBody>
            <a:bodyPr wrap="square" lIns="0" tIns="0" rIns="0" bIns="0" rtlCol="0"/>
            <a:lstStyle/>
            <a:p>
              <a:endParaRPr/>
            </a:p>
          </p:txBody>
        </p:sp>
      </p:grpSp>
      <p:sp>
        <p:nvSpPr>
          <p:cNvPr id="119" name="object 119"/>
          <p:cNvSpPr txBox="1"/>
          <p:nvPr/>
        </p:nvSpPr>
        <p:spPr>
          <a:xfrm>
            <a:off x="8995664" y="3177921"/>
            <a:ext cx="1135380" cy="915669"/>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Mem</a:t>
            </a:r>
            <a:endParaRPr sz="1800">
              <a:latin typeface="Calibri"/>
              <a:cs typeface="Calibri"/>
            </a:endParaRPr>
          </a:p>
          <a:p>
            <a:pPr marL="766445" marR="5080" indent="-716280" algn="just">
              <a:lnSpc>
                <a:spcPct val="93500"/>
              </a:lnSpc>
              <a:spcBef>
                <a:spcPts val="140"/>
              </a:spcBef>
            </a:pPr>
            <a:r>
              <a:rPr sz="1800" dirty="0">
                <a:solidFill>
                  <a:srgbClr val="FFFFFF"/>
                </a:solidFill>
                <a:latin typeface="Calibri"/>
                <a:cs typeface="Calibri"/>
              </a:rPr>
              <a:t>/WB</a:t>
            </a:r>
            <a:r>
              <a:rPr sz="1800" spc="375" dirty="0">
                <a:solidFill>
                  <a:srgbClr val="FFFFFF"/>
                </a:solidFill>
                <a:latin typeface="Calibri"/>
                <a:cs typeface="Calibri"/>
              </a:rPr>
              <a:t>   </a:t>
            </a:r>
            <a:r>
              <a:rPr sz="1800" b="1" spc="-30" baseline="2314" dirty="0">
                <a:latin typeface="Calibri"/>
                <a:cs typeface="Calibri"/>
              </a:rPr>
              <a:t>Write </a:t>
            </a:r>
            <a:r>
              <a:rPr sz="1200" b="1" dirty="0">
                <a:latin typeface="Calibri"/>
                <a:cs typeface="Calibri"/>
              </a:rPr>
              <a:t>Reg</a:t>
            </a:r>
            <a:r>
              <a:rPr sz="1200" b="1" spc="-25" dirty="0">
                <a:latin typeface="Calibri"/>
                <a:cs typeface="Calibri"/>
              </a:rPr>
              <a:t> </a:t>
            </a:r>
            <a:r>
              <a:rPr sz="1200" b="1" spc="-50" dirty="0">
                <a:latin typeface="Calibri"/>
                <a:cs typeface="Calibri"/>
              </a:rPr>
              <a:t>C </a:t>
            </a:r>
            <a:r>
              <a:rPr sz="1200" b="1" spc="-20" dirty="0">
                <a:latin typeface="Calibri"/>
                <a:cs typeface="Calibri"/>
              </a:rPr>
              <a:t>Data</a:t>
            </a:r>
            <a:endParaRPr sz="1200">
              <a:latin typeface="Calibri"/>
              <a:cs typeface="Calibri"/>
            </a:endParaRPr>
          </a:p>
        </p:txBody>
      </p:sp>
      <p:sp>
        <p:nvSpPr>
          <p:cNvPr id="120" name="object 120"/>
          <p:cNvSpPr/>
          <p:nvPr/>
        </p:nvSpPr>
        <p:spPr>
          <a:xfrm>
            <a:off x="998220" y="914526"/>
            <a:ext cx="7266305" cy="3653790"/>
          </a:xfrm>
          <a:custGeom>
            <a:avLst/>
            <a:gdLst/>
            <a:ahLst/>
            <a:cxnLst/>
            <a:rect l="l" t="t" r="r" b="b"/>
            <a:pathLst>
              <a:path w="7266305" h="3653790">
                <a:moveTo>
                  <a:pt x="5262372" y="0"/>
                </a:moveTo>
                <a:lnTo>
                  <a:pt x="31750" y="0"/>
                </a:lnTo>
                <a:lnTo>
                  <a:pt x="31750" y="735965"/>
                </a:lnTo>
                <a:lnTo>
                  <a:pt x="0" y="735965"/>
                </a:lnTo>
                <a:lnTo>
                  <a:pt x="38100" y="812165"/>
                </a:lnTo>
                <a:lnTo>
                  <a:pt x="69850" y="748665"/>
                </a:lnTo>
                <a:lnTo>
                  <a:pt x="76200" y="735965"/>
                </a:lnTo>
                <a:lnTo>
                  <a:pt x="44450" y="735965"/>
                </a:lnTo>
                <a:lnTo>
                  <a:pt x="44450" y="12700"/>
                </a:lnTo>
                <a:lnTo>
                  <a:pt x="5249672" y="12700"/>
                </a:lnTo>
                <a:lnTo>
                  <a:pt x="5249672" y="3640582"/>
                </a:lnTo>
                <a:lnTo>
                  <a:pt x="4543806" y="3640582"/>
                </a:lnTo>
                <a:lnTo>
                  <a:pt x="4543806" y="3418332"/>
                </a:lnTo>
                <a:lnTo>
                  <a:pt x="4531106" y="3418332"/>
                </a:lnTo>
                <a:lnTo>
                  <a:pt x="4531106" y="3653282"/>
                </a:lnTo>
                <a:lnTo>
                  <a:pt x="5262372" y="3653282"/>
                </a:lnTo>
                <a:lnTo>
                  <a:pt x="5262372" y="3646932"/>
                </a:lnTo>
                <a:lnTo>
                  <a:pt x="5262372" y="3640582"/>
                </a:lnTo>
                <a:lnTo>
                  <a:pt x="5262372" y="12700"/>
                </a:lnTo>
                <a:lnTo>
                  <a:pt x="5262372" y="6350"/>
                </a:lnTo>
                <a:lnTo>
                  <a:pt x="5262372" y="0"/>
                </a:lnTo>
                <a:close/>
              </a:path>
              <a:path w="7266305" h="3653790">
                <a:moveTo>
                  <a:pt x="7266178" y="1586738"/>
                </a:moveTo>
                <a:lnTo>
                  <a:pt x="7234415" y="1587385"/>
                </a:lnTo>
                <a:lnTo>
                  <a:pt x="7225538" y="1145794"/>
                </a:lnTo>
                <a:lnTo>
                  <a:pt x="7212838" y="1146048"/>
                </a:lnTo>
                <a:lnTo>
                  <a:pt x="7221715" y="1587639"/>
                </a:lnTo>
                <a:lnTo>
                  <a:pt x="7189978" y="1588262"/>
                </a:lnTo>
                <a:lnTo>
                  <a:pt x="7229602" y="1663700"/>
                </a:lnTo>
                <a:lnTo>
                  <a:pt x="7259714" y="1600327"/>
                </a:lnTo>
                <a:lnTo>
                  <a:pt x="7266178" y="1586738"/>
                </a:lnTo>
                <a:close/>
              </a:path>
            </a:pathLst>
          </a:custGeom>
          <a:solidFill>
            <a:srgbClr val="4471C4"/>
          </a:solidFill>
        </p:spPr>
        <p:txBody>
          <a:bodyPr wrap="square" lIns="0" tIns="0" rIns="0" bIns="0" rtlCol="0"/>
          <a:lstStyle/>
          <a:p>
            <a:endParaRPr/>
          </a:p>
        </p:txBody>
      </p:sp>
      <p:sp>
        <p:nvSpPr>
          <p:cNvPr id="121" name="object 121"/>
          <p:cNvSpPr txBox="1"/>
          <p:nvPr/>
        </p:nvSpPr>
        <p:spPr>
          <a:xfrm>
            <a:off x="8259826" y="1959609"/>
            <a:ext cx="321945" cy="391160"/>
          </a:xfrm>
          <a:prstGeom prst="rect">
            <a:avLst/>
          </a:prstGeom>
        </p:spPr>
        <p:txBody>
          <a:bodyPr vert="horz" wrap="square" lIns="0" tIns="12700" rIns="0" bIns="0" rtlCol="0">
            <a:spAutoFit/>
          </a:bodyPr>
          <a:lstStyle/>
          <a:p>
            <a:pPr marL="12700" marR="5080">
              <a:lnSpc>
                <a:spcPct val="100000"/>
              </a:lnSpc>
              <a:spcBef>
                <a:spcPts val="100"/>
              </a:spcBef>
            </a:pPr>
            <a:r>
              <a:rPr sz="1200" b="1" spc="-25" dirty="0">
                <a:latin typeface="Calibri"/>
                <a:cs typeface="Calibri"/>
              </a:rPr>
              <a:t>Wr Data</a:t>
            </a:r>
            <a:endParaRPr sz="1200">
              <a:latin typeface="Calibri"/>
              <a:cs typeface="Calibri"/>
            </a:endParaRPr>
          </a:p>
        </p:txBody>
      </p:sp>
      <p:sp>
        <p:nvSpPr>
          <p:cNvPr id="122" name="object 122"/>
          <p:cNvSpPr txBox="1"/>
          <p:nvPr/>
        </p:nvSpPr>
        <p:spPr>
          <a:xfrm>
            <a:off x="7989189" y="1447546"/>
            <a:ext cx="14611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Write</a:t>
            </a:r>
            <a:r>
              <a:rPr sz="1200" b="1" spc="-45" dirty="0">
                <a:latin typeface="Calibri"/>
                <a:cs typeface="Calibri"/>
              </a:rPr>
              <a:t>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20" dirty="0">
                <a:latin typeface="Calibri"/>
                <a:cs typeface="Calibri"/>
              </a:rPr>
              <a:t> </a:t>
            </a:r>
            <a:r>
              <a:rPr sz="1200" b="1" dirty="0">
                <a:latin typeface="Calibri"/>
                <a:cs typeface="Calibri"/>
              </a:rPr>
              <a:t>Data</a:t>
            </a:r>
            <a:r>
              <a:rPr sz="1200" b="1" spc="-25" dirty="0">
                <a:latin typeface="Calibri"/>
                <a:cs typeface="Calibri"/>
              </a:rPr>
              <a:t> Mem</a:t>
            </a:r>
            <a:endParaRPr sz="1200">
              <a:latin typeface="Calibri"/>
              <a:cs typeface="Calibri"/>
            </a:endParaRPr>
          </a:p>
        </p:txBody>
      </p:sp>
      <p:grpSp>
        <p:nvGrpSpPr>
          <p:cNvPr id="123" name="object 123"/>
          <p:cNvGrpSpPr/>
          <p:nvPr/>
        </p:nvGrpSpPr>
        <p:grpSpPr>
          <a:xfrm>
            <a:off x="2169922" y="1769110"/>
            <a:ext cx="1221740" cy="2397125"/>
            <a:chOff x="2169922" y="1769110"/>
            <a:chExt cx="1221740" cy="2397125"/>
          </a:xfrm>
        </p:grpSpPr>
        <p:sp>
          <p:nvSpPr>
            <p:cNvPr id="124" name="object 124"/>
            <p:cNvSpPr/>
            <p:nvPr/>
          </p:nvSpPr>
          <p:spPr>
            <a:xfrm>
              <a:off x="2176272" y="1775460"/>
              <a:ext cx="1209040" cy="868680"/>
            </a:xfrm>
            <a:custGeom>
              <a:avLst/>
              <a:gdLst/>
              <a:ahLst/>
              <a:cxnLst/>
              <a:rect l="l" t="t" r="r" b="b"/>
              <a:pathLst>
                <a:path w="1209039" h="868680">
                  <a:moveTo>
                    <a:pt x="1208531" y="0"/>
                  </a:moveTo>
                  <a:lnTo>
                    <a:pt x="0" y="0"/>
                  </a:lnTo>
                  <a:lnTo>
                    <a:pt x="0" y="868680"/>
                  </a:lnTo>
                  <a:lnTo>
                    <a:pt x="1208531" y="868680"/>
                  </a:lnTo>
                  <a:lnTo>
                    <a:pt x="1208531" y="0"/>
                  </a:lnTo>
                  <a:close/>
                </a:path>
              </a:pathLst>
            </a:custGeom>
            <a:solidFill>
              <a:srgbClr val="44536A">
                <a:alpha val="56861"/>
              </a:srgbClr>
            </a:solidFill>
          </p:spPr>
          <p:txBody>
            <a:bodyPr wrap="square" lIns="0" tIns="0" rIns="0" bIns="0" rtlCol="0"/>
            <a:lstStyle/>
            <a:p>
              <a:endParaRPr/>
            </a:p>
          </p:txBody>
        </p:sp>
        <p:sp>
          <p:nvSpPr>
            <p:cNvPr id="125" name="object 125"/>
            <p:cNvSpPr/>
            <p:nvPr/>
          </p:nvSpPr>
          <p:spPr>
            <a:xfrm>
              <a:off x="2176272" y="1775460"/>
              <a:ext cx="1209040" cy="868680"/>
            </a:xfrm>
            <a:custGeom>
              <a:avLst/>
              <a:gdLst/>
              <a:ahLst/>
              <a:cxnLst/>
              <a:rect l="l" t="t" r="r" b="b"/>
              <a:pathLst>
                <a:path w="1209039" h="868680">
                  <a:moveTo>
                    <a:pt x="0" y="868680"/>
                  </a:moveTo>
                  <a:lnTo>
                    <a:pt x="1208531" y="868680"/>
                  </a:lnTo>
                  <a:lnTo>
                    <a:pt x="1208531" y="0"/>
                  </a:lnTo>
                  <a:lnTo>
                    <a:pt x="0" y="0"/>
                  </a:lnTo>
                  <a:lnTo>
                    <a:pt x="0" y="868680"/>
                  </a:lnTo>
                  <a:close/>
                </a:path>
              </a:pathLst>
            </a:custGeom>
            <a:ln w="12700">
              <a:solidFill>
                <a:srgbClr val="2E528F"/>
              </a:solidFill>
            </a:ln>
          </p:spPr>
          <p:txBody>
            <a:bodyPr wrap="square" lIns="0" tIns="0" rIns="0" bIns="0" rtlCol="0"/>
            <a:lstStyle/>
            <a:p>
              <a:endParaRPr/>
            </a:p>
          </p:txBody>
        </p:sp>
        <p:sp>
          <p:nvSpPr>
            <p:cNvPr id="126" name="object 126"/>
            <p:cNvSpPr/>
            <p:nvPr/>
          </p:nvSpPr>
          <p:spPr>
            <a:xfrm>
              <a:off x="2199132" y="3576827"/>
              <a:ext cx="687705" cy="589280"/>
            </a:xfrm>
            <a:custGeom>
              <a:avLst/>
              <a:gdLst/>
              <a:ahLst/>
              <a:cxnLst/>
              <a:rect l="l" t="t" r="r" b="b"/>
              <a:pathLst>
                <a:path w="687705" h="589279">
                  <a:moveTo>
                    <a:pt x="88265" y="514223"/>
                  </a:moveTo>
                  <a:lnTo>
                    <a:pt x="56629" y="512965"/>
                  </a:lnTo>
                  <a:lnTo>
                    <a:pt x="69342" y="190754"/>
                  </a:lnTo>
                  <a:lnTo>
                    <a:pt x="56642" y="190246"/>
                  </a:lnTo>
                  <a:lnTo>
                    <a:pt x="43929" y="512457"/>
                  </a:lnTo>
                  <a:lnTo>
                    <a:pt x="12192" y="511175"/>
                  </a:lnTo>
                  <a:lnTo>
                    <a:pt x="47244" y="588899"/>
                  </a:lnTo>
                  <a:lnTo>
                    <a:pt x="81978" y="525653"/>
                  </a:lnTo>
                  <a:lnTo>
                    <a:pt x="88265" y="514223"/>
                  </a:lnTo>
                  <a:close/>
                </a:path>
                <a:path w="687705" h="589279">
                  <a:moveTo>
                    <a:pt x="687324" y="0"/>
                  </a:moveTo>
                  <a:lnTo>
                    <a:pt x="0" y="0"/>
                  </a:lnTo>
                  <a:lnTo>
                    <a:pt x="0" y="184404"/>
                  </a:lnTo>
                  <a:lnTo>
                    <a:pt x="687324" y="184404"/>
                  </a:lnTo>
                  <a:lnTo>
                    <a:pt x="687324" y="0"/>
                  </a:lnTo>
                  <a:close/>
                </a:path>
              </a:pathLst>
            </a:custGeom>
            <a:solidFill>
              <a:srgbClr val="4471C4"/>
            </a:solidFill>
          </p:spPr>
          <p:txBody>
            <a:bodyPr wrap="square" lIns="0" tIns="0" rIns="0" bIns="0" rtlCol="0"/>
            <a:lstStyle/>
            <a:p>
              <a:endParaRPr/>
            </a:p>
          </p:txBody>
        </p:sp>
        <p:sp>
          <p:nvSpPr>
            <p:cNvPr id="127" name="object 127"/>
            <p:cNvSpPr/>
            <p:nvPr/>
          </p:nvSpPr>
          <p:spPr>
            <a:xfrm>
              <a:off x="2199132" y="3576827"/>
              <a:ext cx="687705" cy="184785"/>
            </a:xfrm>
            <a:custGeom>
              <a:avLst/>
              <a:gdLst/>
              <a:ahLst/>
              <a:cxnLst/>
              <a:rect l="l" t="t" r="r" b="b"/>
              <a:pathLst>
                <a:path w="687705" h="184785">
                  <a:moveTo>
                    <a:pt x="0" y="184404"/>
                  </a:moveTo>
                  <a:lnTo>
                    <a:pt x="687324" y="184404"/>
                  </a:lnTo>
                  <a:lnTo>
                    <a:pt x="687324" y="0"/>
                  </a:lnTo>
                  <a:lnTo>
                    <a:pt x="0" y="0"/>
                  </a:lnTo>
                  <a:lnTo>
                    <a:pt x="0" y="184404"/>
                  </a:lnTo>
                  <a:close/>
                </a:path>
              </a:pathLst>
            </a:custGeom>
            <a:ln w="12700">
              <a:solidFill>
                <a:srgbClr val="2E528F"/>
              </a:solidFill>
            </a:ln>
          </p:spPr>
          <p:txBody>
            <a:bodyPr wrap="square" lIns="0" tIns="0" rIns="0" bIns="0" rtlCol="0"/>
            <a:lstStyle/>
            <a:p>
              <a:endParaRPr/>
            </a:p>
          </p:txBody>
        </p:sp>
      </p:grpSp>
      <p:sp>
        <p:nvSpPr>
          <p:cNvPr id="128" name="object 128"/>
          <p:cNvSpPr txBox="1"/>
          <p:nvPr/>
        </p:nvSpPr>
        <p:spPr>
          <a:xfrm>
            <a:off x="2259329" y="3722878"/>
            <a:ext cx="419100" cy="3302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Calibri"/>
                <a:cs typeface="Calibri"/>
              </a:rPr>
              <a:t>Control</a:t>
            </a:r>
            <a:endParaRPr sz="1000">
              <a:latin typeface="Calibri"/>
              <a:cs typeface="Calibri"/>
            </a:endParaRPr>
          </a:p>
          <a:p>
            <a:pPr marL="12700">
              <a:lnSpc>
                <a:spcPct val="100000"/>
              </a:lnSpc>
            </a:pPr>
            <a:r>
              <a:rPr sz="1000" b="1" spc="-10" dirty="0">
                <a:latin typeface="Calibri"/>
                <a:cs typeface="Calibri"/>
              </a:rPr>
              <a:t>Signals</a:t>
            </a:r>
            <a:endParaRPr sz="1000">
              <a:latin typeface="Calibri"/>
              <a:cs typeface="Calibri"/>
            </a:endParaRPr>
          </a:p>
        </p:txBody>
      </p:sp>
      <p:sp>
        <p:nvSpPr>
          <p:cNvPr id="129" name="object 129"/>
          <p:cNvSpPr txBox="1"/>
          <p:nvPr/>
        </p:nvSpPr>
        <p:spPr>
          <a:xfrm>
            <a:off x="2971545" y="3236721"/>
            <a:ext cx="342265"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Read</a:t>
            </a:r>
            <a:endParaRPr sz="1200">
              <a:latin typeface="Calibri"/>
              <a:cs typeface="Calibri"/>
            </a:endParaRPr>
          </a:p>
        </p:txBody>
      </p:sp>
      <p:sp>
        <p:nvSpPr>
          <p:cNvPr id="130" name="object 130"/>
          <p:cNvSpPr txBox="1"/>
          <p:nvPr/>
        </p:nvSpPr>
        <p:spPr>
          <a:xfrm>
            <a:off x="2971545" y="3347973"/>
            <a:ext cx="826769" cy="299720"/>
          </a:xfrm>
          <a:prstGeom prst="rect">
            <a:avLst/>
          </a:prstGeom>
        </p:spPr>
        <p:txBody>
          <a:bodyPr vert="horz" wrap="square" lIns="0" tIns="12700" rIns="0" bIns="0" rtlCol="0">
            <a:spAutoFit/>
          </a:bodyPr>
          <a:lstStyle/>
          <a:p>
            <a:pPr marL="12700">
              <a:lnSpc>
                <a:spcPct val="100000"/>
              </a:lnSpc>
              <a:spcBef>
                <a:spcPts val="100"/>
              </a:spcBef>
            </a:pPr>
            <a:r>
              <a:rPr sz="1800" b="1" baseline="2314" dirty="0">
                <a:latin typeface="Calibri"/>
                <a:cs typeface="Calibri"/>
              </a:rPr>
              <a:t>Register</a:t>
            </a:r>
            <a:r>
              <a:rPr sz="1800" b="1" spc="187" baseline="2314" dirty="0">
                <a:latin typeface="Calibri"/>
                <a:cs typeface="Calibri"/>
              </a:rPr>
              <a:t> </a:t>
            </a:r>
            <a:r>
              <a:rPr sz="1800" spc="-25" dirty="0">
                <a:solidFill>
                  <a:srgbClr val="FFFFFF"/>
                </a:solidFill>
                <a:latin typeface="Calibri"/>
                <a:cs typeface="Calibri"/>
              </a:rPr>
              <a:t>EX</a:t>
            </a:r>
            <a:endParaRPr sz="1800">
              <a:latin typeface="Calibri"/>
              <a:cs typeface="Calibri"/>
            </a:endParaRPr>
          </a:p>
        </p:txBody>
      </p:sp>
      <p:sp>
        <p:nvSpPr>
          <p:cNvPr id="131" name="object 131"/>
          <p:cNvSpPr txBox="1"/>
          <p:nvPr/>
        </p:nvSpPr>
        <p:spPr>
          <a:xfrm>
            <a:off x="2971545" y="3602863"/>
            <a:ext cx="38036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A</a:t>
            </a:r>
            <a:r>
              <a:rPr sz="1200" b="1" spc="-5" dirty="0">
                <a:latin typeface="Calibri"/>
                <a:cs typeface="Calibri"/>
              </a:rPr>
              <a:t> </a:t>
            </a:r>
            <a:r>
              <a:rPr sz="1200" b="1" dirty="0">
                <a:latin typeface="Calibri"/>
                <a:cs typeface="Calibri"/>
              </a:rPr>
              <a:t>&amp;</a:t>
            </a:r>
            <a:r>
              <a:rPr sz="1200" b="1" spc="10" dirty="0">
                <a:latin typeface="Calibri"/>
                <a:cs typeface="Calibri"/>
              </a:rPr>
              <a:t> </a:t>
            </a:r>
            <a:r>
              <a:rPr sz="1200" b="1" spc="-50" dirty="0">
                <a:latin typeface="Calibri"/>
                <a:cs typeface="Calibri"/>
              </a:rPr>
              <a:t>B</a:t>
            </a:r>
            <a:endParaRPr sz="1200">
              <a:latin typeface="Calibri"/>
              <a:cs typeface="Calibri"/>
            </a:endParaRPr>
          </a:p>
        </p:txBody>
      </p:sp>
      <p:sp>
        <p:nvSpPr>
          <p:cNvPr id="132" name="object 132"/>
          <p:cNvSpPr txBox="1"/>
          <p:nvPr/>
        </p:nvSpPr>
        <p:spPr>
          <a:xfrm>
            <a:off x="2971545" y="3785742"/>
            <a:ext cx="40449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Select</a:t>
            </a:r>
            <a:endParaRPr sz="1200">
              <a:latin typeface="Calibri"/>
              <a:cs typeface="Calibri"/>
            </a:endParaRPr>
          </a:p>
        </p:txBody>
      </p:sp>
      <p:sp>
        <p:nvSpPr>
          <p:cNvPr id="133" name="object 133"/>
          <p:cNvSpPr/>
          <p:nvPr/>
        </p:nvSpPr>
        <p:spPr>
          <a:xfrm>
            <a:off x="2820923" y="3663441"/>
            <a:ext cx="300990" cy="318135"/>
          </a:xfrm>
          <a:custGeom>
            <a:avLst/>
            <a:gdLst/>
            <a:ahLst/>
            <a:cxnLst/>
            <a:rect l="l" t="t" r="r" b="b"/>
            <a:pathLst>
              <a:path w="300989" h="318135">
                <a:moveTo>
                  <a:pt x="31750" y="241934"/>
                </a:moveTo>
                <a:lnTo>
                  <a:pt x="0" y="241934"/>
                </a:lnTo>
                <a:lnTo>
                  <a:pt x="38100" y="318134"/>
                </a:lnTo>
                <a:lnTo>
                  <a:pt x="69850" y="254634"/>
                </a:lnTo>
                <a:lnTo>
                  <a:pt x="31750" y="254634"/>
                </a:lnTo>
                <a:lnTo>
                  <a:pt x="31750" y="241934"/>
                </a:lnTo>
                <a:close/>
              </a:path>
              <a:path w="300989" h="318135">
                <a:moveTo>
                  <a:pt x="287908" y="202056"/>
                </a:moveTo>
                <a:lnTo>
                  <a:pt x="31750" y="202056"/>
                </a:lnTo>
                <a:lnTo>
                  <a:pt x="31750" y="254634"/>
                </a:lnTo>
                <a:lnTo>
                  <a:pt x="44450" y="254634"/>
                </a:lnTo>
                <a:lnTo>
                  <a:pt x="44450" y="214756"/>
                </a:lnTo>
                <a:lnTo>
                  <a:pt x="38100" y="214756"/>
                </a:lnTo>
                <a:lnTo>
                  <a:pt x="44450" y="208406"/>
                </a:lnTo>
                <a:lnTo>
                  <a:pt x="287908" y="208406"/>
                </a:lnTo>
                <a:lnTo>
                  <a:pt x="287908" y="202056"/>
                </a:lnTo>
                <a:close/>
              </a:path>
              <a:path w="300989" h="318135">
                <a:moveTo>
                  <a:pt x="76200" y="241934"/>
                </a:moveTo>
                <a:lnTo>
                  <a:pt x="44450" y="241934"/>
                </a:lnTo>
                <a:lnTo>
                  <a:pt x="44450" y="254634"/>
                </a:lnTo>
                <a:lnTo>
                  <a:pt x="69850" y="254634"/>
                </a:lnTo>
                <a:lnTo>
                  <a:pt x="76200" y="241934"/>
                </a:lnTo>
                <a:close/>
              </a:path>
              <a:path w="300989" h="318135">
                <a:moveTo>
                  <a:pt x="44450" y="208406"/>
                </a:moveTo>
                <a:lnTo>
                  <a:pt x="38100" y="214756"/>
                </a:lnTo>
                <a:lnTo>
                  <a:pt x="44450" y="214756"/>
                </a:lnTo>
                <a:lnTo>
                  <a:pt x="44450" y="208406"/>
                </a:lnTo>
                <a:close/>
              </a:path>
              <a:path w="300989" h="318135">
                <a:moveTo>
                  <a:pt x="300608" y="202056"/>
                </a:moveTo>
                <a:lnTo>
                  <a:pt x="294258" y="202056"/>
                </a:lnTo>
                <a:lnTo>
                  <a:pt x="287908" y="208406"/>
                </a:lnTo>
                <a:lnTo>
                  <a:pt x="44450" y="208406"/>
                </a:lnTo>
                <a:lnTo>
                  <a:pt x="44450" y="214756"/>
                </a:lnTo>
                <a:lnTo>
                  <a:pt x="300608" y="214756"/>
                </a:lnTo>
                <a:lnTo>
                  <a:pt x="300608" y="202056"/>
                </a:lnTo>
                <a:close/>
              </a:path>
              <a:path w="300989" h="318135">
                <a:moveTo>
                  <a:pt x="287908" y="6349"/>
                </a:moveTo>
                <a:lnTo>
                  <a:pt x="287908" y="208406"/>
                </a:lnTo>
                <a:lnTo>
                  <a:pt x="294258" y="202056"/>
                </a:lnTo>
                <a:lnTo>
                  <a:pt x="300608" y="202056"/>
                </a:lnTo>
                <a:lnTo>
                  <a:pt x="300608" y="12699"/>
                </a:lnTo>
                <a:lnTo>
                  <a:pt x="294258" y="12699"/>
                </a:lnTo>
                <a:lnTo>
                  <a:pt x="287908" y="6349"/>
                </a:lnTo>
                <a:close/>
              </a:path>
              <a:path w="300989" h="318135">
                <a:moveTo>
                  <a:pt x="300608" y="0"/>
                </a:moveTo>
                <a:lnTo>
                  <a:pt x="65658" y="0"/>
                </a:lnTo>
                <a:lnTo>
                  <a:pt x="65658" y="12699"/>
                </a:lnTo>
                <a:lnTo>
                  <a:pt x="287908" y="12699"/>
                </a:lnTo>
                <a:lnTo>
                  <a:pt x="287908" y="6349"/>
                </a:lnTo>
                <a:lnTo>
                  <a:pt x="300608" y="6349"/>
                </a:lnTo>
                <a:lnTo>
                  <a:pt x="300608" y="0"/>
                </a:lnTo>
                <a:close/>
              </a:path>
              <a:path w="300989" h="318135">
                <a:moveTo>
                  <a:pt x="300608" y="6349"/>
                </a:moveTo>
                <a:lnTo>
                  <a:pt x="287908" y="6349"/>
                </a:lnTo>
                <a:lnTo>
                  <a:pt x="294258" y="12699"/>
                </a:lnTo>
                <a:lnTo>
                  <a:pt x="300608" y="12699"/>
                </a:lnTo>
                <a:lnTo>
                  <a:pt x="300608" y="6349"/>
                </a:lnTo>
                <a:close/>
              </a:path>
            </a:pathLst>
          </a:custGeom>
          <a:solidFill>
            <a:srgbClr val="4471C4"/>
          </a:solidFill>
        </p:spPr>
        <p:txBody>
          <a:bodyPr wrap="square" lIns="0" tIns="0" rIns="0" bIns="0" rtlCol="0"/>
          <a:lstStyle/>
          <a:p>
            <a:endParaRPr/>
          </a:p>
        </p:txBody>
      </p:sp>
      <p:sp>
        <p:nvSpPr>
          <p:cNvPr id="134" name="object 134"/>
          <p:cNvSpPr txBox="1"/>
          <p:nvPr/>
        </p:nvSpPr>
        <p:spPr>
          <a:xfrm>
            <a:off x="6104254" y="991534"/>
            <a:ext cx="152400" cy="2223770"/>
          </a:xfrm>
          <a:prstGeom prst="rect">
            <a:avLst/>
          </a:prstGeom>
        </p:spPr>
        <p:txBody>
          <a:bodyPr vert="vert270" wrap="square" lIns="0" tIns="0" rIns="0" bIns="0" rtlCol="0">
            <a:spAutoFit/>
          </a:bodyPr>
          <a:lstStyle/>
          <a:p>
            <a:pPr>
              <a:lnSpc>
                <a:spcPts val="1140"/>
              </a:lnSpc>
            </a:pPr>
            <a:r>
              <a:rPr sz="1200" b="1" dirty="0">
                <a:latin typeface="Calibri"/>
                <a:cs typeface="Calibri"/>
              </a:rPr>
              <a:t>PC</a:t>
            </a:r>
            <a:r>
              <a:rPr sz="1200" b="1" spc="-15" dirty="0">
                <a:latin typeface="Calibri"/>
                <a:cs typeface="Calibri"/>
              </a:rPr>
              <a:t> </a:t>
            </a:r>
            <a:r>
              <a:rPr sz="1200" b="1" dirty="0">
                <a:latin typeface="Calibri"/>
                <a:cs typeface="Calibri"/>
              </a:rPr>
              <a:t>Source</a:t>
            </a:r>
            <a:r>
              <a:rPr sz="1200" b="1" spc="-25" dirty="0">
                <a:latin typeface="Calibri"/>
                <a:cs typeface="Calibri"/>
              </a:rPr>
              <a:t> </a:t>
            </a:r>
            <a:r>
              <a:rPr sz="1200" b="1" dirty="0">
                <a:latin typeface="Calibri"/>
                <a:cs typeface="Calibri"/>
              </a:rPr>
              <a:t>Select</a:t>
            </a:r>
            <a:r>
              <a:rPr sz="1200" b="1" spc="-20" dirty="0">
                <a:latin typeface="Calibri"/>
                <a:cs typeface="Calibri"/>
              </a:rPr>
              <a:t> </a:t>
            </a:r>
            <a:r>
              <a:rPr sz="1200" b="1" dirty="0">
                <a:latin typeface="Calibri"/>
                <a:cs typeface="Calibri"/>
              </a:rPr>
              <a:t>(1</a:t>
            </a:r>
            <a:r>
              <a:rPr sz="1200" b="1" spc="-10" dirty="0">
                <a:latin typeface="Calibri"/>
                <a:cs typeface="Calibri"/>
              </a:rPr>
              <a:t> </a:t>
            </a:r>
            <a:r>
              <a:rPr sz="1200" b="1" dirty="0">
                <a:latin typeface="Calibri"/>
                <a:cs typeface="Calibri"/>
              </a:rPr>
              <a:t>if</a:t>
            </a:r>
            <a:r>
              <a:rPr sz="1200" b="1" spc="-20" dirty="0">
                <a:latin typeface="Calibri"/>
                <a:cs typeface="Calibri"/>
              </a:rPr>
              <a:t> </a:t>
            </a:r>
            <a:r>
              <a:rPr sz="1200" b="1" dirty="0">
                <a:latin typeface="Calibri"/>
                <a:cs typeface="Calibri"/>
              </a:rPr>
              <a:t>branch</a:t>
            </a:r>
            <a:r>
              <a:rPr sz="1200" b="1" spc="-15" dirty="0">
                <a:latin typeface="Calibri"/>
                <a:cs typeface="Calibri"/>
              </a:rPr>
              <a:t> </a:t>
            </a:r>
            <a:r>
              <a:rPr sz="1200" b="1" spc="-10" dirty="0">
                <a:latin typeface="Calibri"/>
                <a:cs typeface="Calibri"/>
              </a:rPr>
              <a:t>taken)</a:t>
            </a:r>
            <a:endParaRPr sz="1200">
              <a:latin typeface="Calibri"/>
              <a:cs typeface="Calibri"/>
            </a:endParaRPr>
          </a:p>
        </p:txBody>
      </p:sp>
      <p:grpSp>
        <p:nvGrpSpPr>
          <p:cNvPr id="135" name="object 135"/>
          <p:cNvGrpSpPr/>
          <p:nvPr/>
        </p:nvGrpSpPr>
        <p:grpSpPr>
          <a:xfrm>
            <a:off x="5495544" y="860805"/>
            <a:ext cx="805180" cy="3879850"/>
            <a:chOff x="5495544" y="860805"/>
            <a:chExt cx="805180" cy="3879850"/>
          </a:xfrm>
        </p:grpSpPr>
        <p:sp>
          <p:nvSpPr>
            <p:cNvPr id="136" name="object 136"/>
            <p:cNvSpPr/>
            <p:nvPr/>
          </p:nvSpPr>
          <p:spPr>
            <a:xfrm>
              <a:off x="6047231" y="867155"/>
              <a:ext cx="247015" cy="2413000"/>
            </a:xfrm>
            <a:custGeom>
              <a:avLst/>
              <a:gdLst/>
              <a:ahLst/>
              <a:cxnLst/>
              <a:rect l="l" t="t" r="r" b="b"/>
              <a:pathLst>
                <a:path w="247014" h="2413000">
                  <a:moveTo>
                    <a:pt x="246887" y="0"/>
                  </a:moveTo>
                  <a:lnTo>
                    <a:pt x="0" y="0"/>
                  </a:lnTo>
                  <a:lnTo>
                    <a:pt x="0" y="2412492"/>
                  </a:lnTo>
                  <a:lnTo>
                    <a:pt x="246887" y="2412492"/>
                  </a:lnTo>
                  <a:lnTo>
                    <a:pt x="246887" y="0"/>
                  </a:lnTo>
                  <a:close/>
                </a:path>
              </a:pathLst>
            </a:custGeom>
            <a:solidFill>
              <a:srgbClr val="44536A">
                <a:alpha val="56861"/>
              </a:srgbClr>
            </a:solidFill>
          </p:spPr>
          <p:txBody>
            <a:bodyPr wrap="square" lIns="0" tIns="0" rIns="0" bIns="0" rtlCol="0"/>
            <a:lstStyle/>
            <a:p>
              <a:endParaRPr/>
            </a:p>
          </p:txBody>
        </p:sp>
        <p:sp>
          <p:nvSpPr>
            <p:cNvPr id="137" name="object 137"/>
            <p:cNvSpPr/>
            <p:nvPr/>
          </p:nvSpPr>
          <p:spPr>
            <a:xfrm>
              <a:off x="6047231" y="867155"/>
              <a:ext cx="247015" cy="2413000"/>
            </a:xfrm>
            <a:custGeom>
              <a:avLst/>
              <a:gdLst/>
              <a:ahLst/>
              <a:cxnLst/>
              <a:rect l="l" t="t" r="r" b="b"/>
              <a:pathLst>
                <a:path w="247014" h="2413000">
                  <a:moveTo>
                    <a:pt x="0" y="2412492"/>
                  </a:moveTo>
                  <a:lnTo>
                    <a:pt x="246887" y="2412492"/>
                  </a:lnTo>
                  <a:lnTo>
                    <a:pt x="246887" y="0"/>
                  </a:lnTo>
                  <a:lnTo>
                    <a:pt x="0" y="0"/>
                  </a:lnTo>
                  <a:lnTo>
                    <a:pt x="0" y="2412492"/>
                  </a:lnTo>
                  <a:close/>
                </a:path>
              </a:pathLst>
            </a:custGeom>
            <a:ln w="12700">
              <a:solidFill>
                <a:srgbClr val="2E528F"/>
              </a:solidFill>
            </a:ln>
          </p:spPr>
          <p:txBody>
            <a:bodyPr wrap="square" lIns="0" tIns="0" rIns="0" bIns="0" rtlCol="0"/>
            <a:lstStyle/>
            <a:p>
              <a:endParaRPr/>
            </a:p>
          </p:txBody>
        </p:sp>
        <p:sp>
          <p:nvSpPr>
            <p:cNvPr id="138" name="object 138"/>
            <p:cNvSpPr/>
            <p:nvPr/>
          </p:nvSpPr>
          <p:spPr>
            <a:xfrm>
              <a:off x="5495544" y="4297679"/>
              <a:ext cx="76200" cy="443230"/>
            </a:xfrm>
            <a:custGeom>
              <a:avLst/>
              <a:gdLst/>
              <a:ahLst/>
              <a:cxnLst/>
              <a:rect l="l" t="t" r="r" b="b"/>
              <a:pathLst>
                <a:path w="76200" h="443229">
                  <a:moveTo>
                    <a:pt x="31750" y="366649"/>
                  </a:moveTo>
                  <a:lnTo>
                    <a:pt x="0" y="366649"/>
                  </a:lnTo>
                  <a:lnTo>
                    <a:pt x="38100" y="442849"/>
                  </a:lnTo>
                  <a:lnTo>
                    <a:pt x="69850" y="379349"/>
                  </a:lnTo>
                  <a:lnTo>
                    <a:pt x="31750" y="379349"/>
                  </a:lnTo>
                  <a:lnTo>
                    <a:pt x="31750" y="366649"/>
                  </a:lnTo>
                  <a:close/>
                </a:path>
                <a:path w="76200" h="443229">
                  <a:moveTo>
                    <a:pt x="44450" y="0"/>
                  </a:moveTo>
                  <a:lnTo>
                    <a:pt x="31750" y="0"/>
                  </a:lnTo>
                  <a:lnTo>
                    <a:pt x="31750" y="379349"/>
                  </a:lnTo>
                  <a:lnTo>
                    <a:pt x="44450" y="379349"/>
                  </a:lnTo>
                  <a:lnTo>
                    <a:pt x="44450" y="0"/>
                  </a:lnTo>
                  <a:close/>
                </a:path>
                <a:path w="76200" h="443229">
                  <a:moveTo>
                    <a:pt x="76200" y="366649"/>
                  </a:moveTo>
                  <a:lnTo>
                    <a:pt x="44450" y="366649"/>
                  </a:lnTo>
                  <a:lnTo>
                    <a:pt x="44450" y="379349"/>
                  </a:lnTo>
                  <a:lnTo>
                    <a:pt x="69850" y="379349"/>
                  </a:lnTo>
                  <a:lnTo>
                    <a:pt x="76200" y="366649"/>
                  </a:lnTo>
                  <a:close/>
                </a:path>
              </a:pathLst>
            </a:custGeom>
            <a:solidFill>
              <a:srgbClr val="4471C4"/>
            </a:solidFill>
          </p:spPr>
          <p:txBody>
            <a:bodyPr wrap="square" lIns="0" tIns="0" rIns="0" bIns="0" rtlCol="0"/>
            <a:lstStyle/>
            <a:p>
              <a:endParaRPr/>
            </a:p>
          </p:txBody>
        </p:sp>
      </p:grpSp>
      <p:sp>
        <p:nvSpPr>
          <p:cNvPr id="139" name="object 139"/>
          <p:cNvSpPr txBox="1">
            <a:spLocks noGrp="1"/>
          </p:cNvSpPr>
          <p:nvPr>
            <p:ph type="title"/>
          </p:nvPr>
        </p:nvSpPr>
        <p:spPr>
          <a:xfrm>
            <a:off x="7514970" y="121158"/>
            <a:ext cx="4182745" cy="756920"/>
          </a:xfrm>
          <a:prstGeom prst="rect">
            <a:avLst/>
          </a:prstGeom>
        </p:spPr>
        <p:txBody>
          <a:bodyPr vert="horz" wrap="square" lIns="0" tIns="12700" rIns="0" bIns="0" rtlCol="0">
            <a:spAutoFit/>
          </a:bodyPr>
          <a:lstStyle/>
          <a:p>
            <a:pPr marL="12700" marR="5080">
              <a:lnSpc>
                <a:spcPct val="100000"/>
              </a:lnSpc>
              <a:spcBef>
                <a:spcPts val="100"/>
              </a:spcBef>
            </a:pPr>
            <a:r>
              <a:rPr sz="2400" b="1" dirty="0">
                <a:solidFill>
                  <a:srgbClr val="FF0000"/>
                </a:solidFill>
                <a:latin typeface="Calibri"/>
                <a:cs typeface="Calibri"/>
              </a:rPr>
              <a:t>Proposal:</a:t>
            </a:r>
            <a:r>
              <a:rPr sz="2400" b="1" spc="-95" dirty="0">
                <a:solidFill>
                  <a:srgbClr val="FF0000"/>
                </a:solidFill>
                <a:latin typeface="Calibri"/>
                <a:cs typeface="Calibri"/>
              </a:rPr>
              <a:t> </a:t>
            </a:r>
            <a:r>
              <a:rPr sz="2400" b="1" dirty="0">
                <a:solidFill>
                  <a:srgbClr val="FF0000"/>
                </a:solidFill>
                <a:latin typeface="Calibri"/>
                <a:cs typeface="Calibri"/>
              </a:rPr>
              <a:t>Store</a:t>
            </a:r>
            <a:r>
              <a:rPr sz="2400" b="1" spc="-85" dirty="0">
                <a:solidFill>
                  <a:srgbClr val="FF0000"/>
                </a:solidFill>
                <a:latin typeface="Calibri"/>
                <a:cs typeface="Calibri"/>
              </a:rPr>
              <a:t> </a:t>
            </a:r>
            <a:r>
              <a:rPr sz="2400" b="1" dirty="0">
                <a:solidFill>
                  <a:srgbClr val="FF0000"/>
                </a:solidFill>
                <a:latin typeface="Calibri"/>
                <a:cs typeface="Calibri"/>
              </a:rPr>
              <a:t>predictor</a:t>
            </a:r>
            <a:r>
              <a:rPr sz="2400" b="1" spc="-80" dirty="0">
                <a:solidFill>
                  <a:srgbClr val="FF0000"/>
                </a:solidFill>
                <a:latin typeface="Calibri"/>
                <a:cs typeface="Calibri"/>
              </a:rPr>
              <a:t> </a:t>
            </a:r>
            <a:r>
              <a:rPr sz="2400" b="1" dirty="0">
                <a:solidFill>
                  <a:srgbClr val="FF0000"/>
                </a:solidFill>
                <a:latin typeface="Calibri"/>
                <a:cs typeface="Calibri"/>
              </a:rPr>
              <a:t>state</a:t>
            </a:r>
            <a:r>
              <a:rPr sz="2400" b="1" spc="-55" dirty="0">
                <a:solidFill>
                  <a:srgbClr val="FF0000"/>
                </a:solidFill>
                <a:latin typeface="Calibri"/>
                <a:cs typeface="Calibri"/>
              </a:rPr>
              <a:t> </a:t>
            </a:r>
            <a:r>
              <a:rPr sz="2400" b="1" spc="-25" dirty="0">
                <a:solidFill>
                  <a:srgbClr val="FF0000"/>
                </a:solidFill>
                <a:latin typeface="Calibri"/>
                <a:cs typeface="Calibri"/>
              </a:rPr>
              <a:t>in </a:t>
            </a:r>
            <a:r>
              <a:rPr sz="2400" b="1" dirty="0">
                <a:solidFill>
                  <a:srgbClr val="FF0000"/>
                </a:solidFill>
                <a:latin typeface="Calibri"/>
                <a:cs typeface="Calibri"/>
              </a:rPr>
              <a:t>fetch</a:t>
            </a:r>
            <a:r>
              <a:rPr sz="2400" b="1" spc="-65" dirty="0">
                <a:solidFill>
                  <a:srgbClr val="FF0000"/>
                </a:solidFill>
                <a:latin typeface="Calibri"/>
                <a:cs typeface="Calibri"/>
              </a:rPr>
              <a:t> </a:t>
            </a:r>
            <a:r>
              <a:rPr sz="2400" b="1" dirty="0">
                <a:solidFill>
                  <a:srgbClr val="FF0000"/>
                </a:solidFill>
                <a:latin typeface="Calibri"/>
                <a:cs typeface="Calibri"/>
              </a:rPr>
              <a:t>stage</a:t>
            </a:r>
            <a:r>
              <a:rPr sz="2400" b="1" spc="-55" dirty="0">
                <a:solidFill>
                  <a:srgbClr val="FF0000"/>
                </a:solidFill>
                <a:latin typeface="Calibri"/>
                <a:cs typeface="Calibri"/>
              </a:rPr>
              <a:t> </a:t>
            </a:r>
            <a:r>
              <a:rPr sz="2400" b="1" dirty="0">
                <a:solidFill>
                  <a:srgbClr val="FF0000"/>
                </a:solidFill>
                <a:latin typeface="Calibri"/>
                <a:cs typeface="Calibri"/>
              </a:rPr>
              <a:t>with</a:t>
            </a:r>
            <a:r>
              <a:rPr sz="2400" b="1" spc="-55" dirty="0">
                <a:solidFill>
                  <a:srgbClr val="FF0000"/>
                </a:solidFill>
                <a:latin typeface="Calibri"/>
                <a:cs typeface="Calibri"/>
              </a:rPr>
              <a:t> </a:t>
            </a:r>
            <a:r>
              <a:rPr sz="2400" b="1" dirty="0">
                <a:solidFill>
                  <a:srgbClr val="FF0000"/>
                </a:solidFill>
                <a:latin typeface="Calibri"/>
                <a:cs typeface="Calibri"/>
              </a:rPr>
              <a:t>prediction</a:t>
            </a:r>
            <a:r>
              <a:rPr sz="2400" b="1" spc="-60" dirty="0">
                <a:solidFill>
                  <a:srgbClr val="FF0000"/>
                </a:solidFill>
                <a:latin typeface="Calibri"/>
                <a:cs typeface="Calibri"/>
              </a:rPr>
              <a:t> </a:t>
            </a:r>
            <a:r>
              <a:rPr sz="2400" b="1" spc="-10" dirty="0">
                <a:solidFill>
                  <a:srgbClr val="FF0000"/>
                </a:solidFill>
                <a:latin typeface="Calibri"/>
                <a:cs typeface="Calibri"/>
              </a:rPr>
              <a:t>logic</a:t>
            </a:r>
            <a:endParaRPr sz="2400">
              <a:latin typeface="Calibri"/>
              <a:cs typeface="Calibri"/>
            </a:endParaRPr>
          </a:p>
        </p:txBody>
      </p:sp>
      <p:sp>
        <p:nvSpPr>
          <p:cNvPr id="140" name="object 140"/>
          <p:cNvSpPr txBox="1"/>
          <p:nvPr/>
        </p:nvSpPr>
        <p:spPr>
          <a:xfrm>
            <a:off x="148742" y="5455716"/>
            <a:ext cx="1823720" cy="177800"/>
          </a:xfrm>
          <a:prstGeom prst="rect">
            <a:avLst/>
          </a:prstGeom>
        </p:spPr>
        <p:txBody>
          <a:bodyPr vert="horz" wrap="square" lIns="0" tIns="12065" rIns="0" bIns="0" rtlCol="0">
            <a:spAutoFit/>
          </a:bodyPr>
          <a:lstStyle/>
          <a:p>
            <a:pPr marL="38100">
              <a:lnSpc>
                <a:spcPct val="100000"/>
              </a:lnSpc>
              <a:spcBef>
                <a:spcPts val="95"/>
              </a:spcBef>
            </a:pPr>
            <a:r>
              <a:rPr sz="600" b="1" dirty="0">
                <a:latin typeface="Courier New"/>
                <a:cs typeface="Courier New"/>
              </a:rPr>
              <a:t>0x100:</a:t>
            </a:r>
            <a:r>
              <a:rPr sz="600" b="1" spc="-15" dirty="0">
                <a:latin typeface="Courier New"/>
                <a:cs typeface="Courier New"/>
              </a:rPr>
              <a:t> </a:t>
            </a:r>
            <a:r>
              <a:rPr sz="600" b="1" dirty="0">
                <a:latin typeface="Courier New"/>
                <a:cs typeface="Courier New"/>
              </a:rPr>
              <a:t>1111</a:t>
            </a:r>
            <a:r>
              <a:rPr sz="600" b="1" spc="15" dirty="0">
                <a:latin typeface="Courier New"/>
                <a:cs typeface="Courier New"/>
              </a:rPr>
              <a:t>1</a:t>
            </a:r>
            <a:r>
              <a:rPr sz="600" b="1" dirty="0">
                <a:latin typeface="Courier New"/>
                <a:cs typeface="Courier New"/>
              </a:rPr>
              <a:t>111</a:t>
            </a:r>
            <a:r>
              <a:rPr sz="600" b="1" spc="15" dirty="0">
                <a:latin typeface="Courier New"/>
                <a:cs typeface="Courier New"/>
              </a:rPr>
              <a:t>1</a:t>
            </a:r>
            <a:r>
              <a:rPr sz="600" b="1" dirty="0">
                <a:latin typeface="Courier New"/>
                <a:cs typeface="Courier New"/>
              </a:rPr>
              <a:t>0111</a:t>
            </a:r>
            <a:r>
              <a:rPr sz="600" b="1" spc="15" dirty="0">
                <a:latin typeface="Courier New"/>
                <a:cs typeface="Courier New"/>
              </a:rPr>
              <a:t>1</a:t>
            </a:r>
            <a:r>
              <a:rPr sz="600" b="1" spc="-305" dirty="0">
                <a:latin typeface="Courier New"/>
                <a:cs typeface="Courier New"/>
              </a:rPr>
              <a:t>1</a:t>
            </a:r>
            <a:r>
              <a:rPr sz="1500" spc="-434" baseline="-8333" dirty="0">
                <a:latin typeface="Courier New"/>
                <a:cs typeface="Courier New"/>
              </a:rPr>
              <a:t>O</a:t>
            </a:r>
            <a:r>
              <a:rPr sz="600" b="1" spc="-65" dirty="0">
                <a:latin typeface="Courier New"/>
                <a:cs typeface="Courier New"/>
              </a:rPr>
              <a:t>1</a:t>
            </a:r>
            <a:r>
              <a:rPr sz="1500" spc="-802" baseline="-8333" dirty="0">
                <a:latin typeface="Courier New"/>
                <a:cs typeface="Courier New"/>
              </a:rPr>
              <a:t>u</a:t>
            </a:r>
            <a:r>
              <a:rPr sz="600" b="1" dirty="0">
                <a:latin typeface="Courier New"/>
                <a:cs typeface="Courier New"/>
              </a:rPr>
              <a:t>1</a:t>
            </a:r>
            <a:r>
              <a:rPr sz="600" b="1" spc="-185" dirty="0">
                <a:latin typeface="Courier New"/>
                <a:cs typeface="Courier New"/>
              </a:rPr>
              <a:t>1</a:t>
            </a:r>
            <a:r>
              <a:rPr sz="1500" spc="-615" baseline="-8333" dirty="0">
                <a:latin typeface="Courier New"/>
                <a:cs typeface="Courier New"/>
              </a:rPr>
              <a:t>t</a:t>
            </a:r>
            <a:r>
              <a:rPr sz="600" b="1" spc="15" dirty="0">
                <a:latin typeface="Courier New"/>
                <a:cs typeface="Courier New"/>
              </a:rPr>
              <a:t>1</a:t>
            </a:r>
            <a:r>
              <a:rPr sz="600" b="1" spc="-320" dirty="0">
                <a:latin typeface="Courier New"/>
                <a:cs typeface="Courier New"/>
              </a:rPr>
              <a:t>0</a:t>
            </a:r>
            <a:r>
              <a:rPr sz="1500" spc="-419" baseline="-8333" dirty="0">
                <a:latin typeface="Courier New"/>
                <a:cs typeface="Courier New"/>
              </a:rPr>
              <a:t>c</a:t>
            </a:r>
            <a:r>
              <a:rPr sz="600" b="1" spc="-80" dirty="0">
                <a:latin typeface="Courier New"/>
                <a:cs typeface="Courier New"/>
              </a:rPr>
              <a:t>1</a:t>
            </a:r>
            <a:r>
              <a:rPr sz="1500" spc="-787" baseline="-8333" dirty="0">
                <a:latin typeface="Courier New"/>
                <a:cs typeface="Courier New"/>
              </a:rPr>
              <a:t>o</a:t>
            </a:r>
            <a:r>
              <a:rPr sz="600" b="1" dirty="0">
                <a:latin typeface="Courier New"/>
                <a:cs typeface="Courier New"/>
              </a:rPr>
              <a:t>1</a:t>
            </a:r>
            <a:r>
              <a:rPr sz="600" b="1" spc="-200" dirty="0">
                <a:latin typeface="Courier New"/>
                <a:cs typeface="Courier New"/>
              </a:rPr>
              <a:t>1</a:t>
            </a:r>
            <a:r>
              <a:rPr sz="1500" spc="-600" baseline="-8333" dirty="0">
                <a:latin typeface="Courier New"/>
                <a:cs typeface="Courier New"/>
              </a:rPr>
              <a:t>m</a:t>
            </a:r>
            <a:r>
              <a:rPr sz="600" b="1" spc="15" dirty="0">
                <a:latin typeface="Courier New"/>
                <a:cs typeface="Courier New"/>
              </a:rPr>
              <a:t>1</a:t>
            </a:r>
            <a:r>
              <a:rPr sz="600" b="1" spc="-330" dirty="0">
                <a:latin typeface="Courier New"/>
                <a:cs typeface="Courier New"/>
              </a:rPr>
              <a:t>1</a:t>
            </a:r>
            <a:r>
              <a:rPr sz="1500" spc="-405" baseline="-8333" dirty="0">
                <a:latin typeface="Courier New"/>
                <a:cs typeface="Courier New"/>
              </a:rPr>
              <a:t>e</a:t>
            </a:r>
            <a:r>
              <a:rPr sz="600" b="1" spc="-90" dirty="0">
                <a:latin typeface="Courier New"/>
                <a:cs typeface="Courier New"/>
              </a:rPr>
              <a:t>1</a:t>
            </a:r>
            <a:r>
              <a:rPr sz="1500" spc="-742" baseline="-8333" dirty="0">
                <a:latin typeface="Courier New"/>
                <a:cs typeface="Courier New"/>
              </a:rPr>
              <a:t>:</a:t>
            </a:r>
            <a:r>
              <a:rPr sz="600" b="1" dirty="0">
                <a:latin typeface="Courier New"/>
                <a:cs typeface="Courier New"/>
              </a:rPr>
              <a:t>1110…</a:t>
            </a:r>
            <a:endParaRPr sz="600">
              <a:latin typeface="Courier New"/>
              <a:cs typeface="Courier New"/>
            </a:endParaRPr>
          </a:p>
        </p:txBody>
      </p:sp>
      <p:sp>
        <p:nvSpPr>
          <p:cNvPr id="141" name="object 141"/>
          <p:cNvSpPr txBox="1"/>
          <p:nvPr/>
        </p:nvSpPr>
        <p:spPr>
          <a:xfrm>
            <a:off x="156667" y="5558434"/>
            <a:ext cx="1823720" cy="177800"/>
          </a:xfrm>
          <a:prstGeom prst="rect">
            <a:avLst/>
          </a:prstGeom>
        </p:spPr>
        <p:txBody>
          <a:bodyPr vert="horz" wrap="square" lIns="0" tIns="12065" rIns="0" bIns="0" rtlCol="0">
            <a:spAutoFit/>
          </a:bodyPr>
          <a:lstStyle/>
          <a:p>
            <a:pPr marL="38100">
              <a:lnSpc>
                <a:spcPct val="100000"/>
              </a:lnSpc>
              <a:spcBef>
                <a:spcPts val="95"/>
              </a:spcBef>
            </a:pPr>
            <a:r>
              <a:rPr sz="600" b="1" spc="-10" dirty="0">
                <a:latin typeface="Courier New"/>
                <a:cs typeface="Courier New"/>
              </a:rPr>
              <a:t>0x10E:</a:t>
            </a:r>
            <a:r>
              <a:rPr sz="600" b="1" spc="-225" dirty="0">
                <a:latin typeface="Courier New"/>
                <a:cs typeface="Courier New"/>
              </a:rPr>
              <a:t> </a:t>
            </a:r>
            <a:r>
              <a:rPr sz="1500" spc="-104" baseline="-16666" dirty="0">
                <a:solidFill>
                  <a:srgbClr val="FFFFFF"/>
                </a:solidFill>
                <a:latin typeface="Calibri"/>
                <a:cs typeface="Calibri"/>
              </a:rPr>
              <a:t>B</a:t>
            </a:r>
            <a:r>
              <a:rPr sz="600" b="1" spc="-70" dirty="0">
                <a:latin typeface="Courier New"/>
                <a:cs typeface="Courier New"/>
              </a:rPr>
              <a:t>1</a:t>
            </a:r>
            <a:r>
              <a:rPr sz="1500" spc="-104" baseline="-16666" dirty="0">
                <a:solidFill>
                  <a:srgbClr val="FFFFFF"/>
                </a:solidFill>
                <a:latin typeface="Calibri"/>
                <a:cs typeface="Calibri"/>
              </a:rPr>
              <a:t>r</a:t>
            </a:r>
            <a:r>
              <a:rPr sz="600" b="1" spc="-70" dirty="0">
                <a:latin typeface="Courier New"/>
                <a:cs typeface="Courier New"/>
              </a:rPr>
              <a:t>1</a:t>
            </a:r>
            <a:r>
              <a:rPr sz="1500" spc="-104" baseline="-16666" dirty="0">
                <a:solidFill>
                  <a:srgbClr val="FFFFFF"/>
                </a:solidFill>
                <a:latin typeface="Calibri"/>
                <a:cs typeface="Calibri"/>
              </a:rPr>
              <a:t>a</a:t>
            </a:r>
            <a:r>
              <a:rPr sz="600" b="1" spc="-70" dirty="0">
                <a:latin typeface="Courier New"/>
                <a:cs typeface="Courier New"/>
              </a:rPr>
              <a:t>10</a:t>
            </a:r>
            <a:r>
              <a:rPr sz="1500" spc="-104" baseline="-16666" dirty="0">
                <a:solidFill>
                  <a:srgbClr val="FFFFFF"/>
                </a:solidFill>
                <a:latin typeface="Calibri"/>
                <a:cs typeface="Calibri"/>
              </a:rPr>
              <a:t>n</a:t>
            </a:r>
            <a:r>
              <a:rPr sz="600" b="1" spc="-70" dirty="0">
                <a:latin typeface="Courier New"/>
                <a:cs typeface="Courier New"/>
              </a:rPr>
              <a:t>0</a:t>
            </a:r>
            <a:r>
              <a:rPr sz="1500" spc="-104" baseline="-16666" dirty="0">
                <a:solidFill>
                  <a:srgbClr val="FFFFFF"/>
                </a:solidFill>
                <a:latin typeface="Calibri"/>
                <a:cs typeface="Calibri"/>
              </a:rPr>
              <a:t>c</a:t>
            </a:r>
            <a:r>
              <a:rPr sz="600" b="1" spc="-70" dirty="0">
                <a:latin typeface="Courier New"/>
                <a:cs typeface="Courier New"/>
              </a:rPr>
              <a:t>1</a:t>
            </a:r>
            <a:r>
              <a:rPr sz="1500" spc="-104" baseline="-16666" dirty="0">
                <a:solidFill>
                  <a:srgbClr val="FFFFFF"/>
                </a:solidFill>
                <a:latin typeface="Calibri"/>
                <a:cs typeface="Calibri"/>
              </a:rPr>
              <a:t>h</a:t>
            </a:r>
            <a:r>
              <a:rPr sz="600" b="1" spc="-70" dirty="0">
                <a:latin typeface="Courier New"/>
                <a:cs typeface="Courier New"/>
              </a:rPr>
              <a:t>111011111111101100000110…</a:t>
            </a:r>
            <a:endParaRPr sz="600">
              <a:latin typeface="Courier New"/>
              <a:cs typeface="Courier New"/>
            </a:endParaRPr>
          </a:p>
        </p:txBody>
      </p:sp>
      <p:sp>
        <p:nvSpPr>
          <p:cNvPr id="142" name="object 142"/>
          <p:cNvSpPr txBox="1"/>
          <p:nvPr/>
        </p:nvSpPr>
        <p:spPr>
          <a:xfrm>
            <a:off x="148742" y="5656884"/>
            <a:ext cx="1823720" cy="177800"/>
          </a:xfrm>
          <a:prstGeom prst="rect">
            <a:avLst/>
          </a:prstGeom>
        </p:spPr>
        <p:txBody>
          <a:bodyPr vert="horz" wrap="square" lIns="0" tIns="12065" rIns="0" bIns="0" rtlCol="0">
            <a:spAutoFit/>
          </a:bodyPr>
          <a:lstStyle/>
          <a:p>
            <a:pPr marL="38100">
              <a:lnSpc>
                <a:spcPct val="100000"/>
              </a:lnSpc>
              <a:spcBef>
                <a:spcPts val="95"/>
              </a:spcBef>
            </a:pPr>
            <a:r>
              <a:rPr sz="600" b="1" dirty="0">
                <a:latin typeface="Courier New"/>
                <a:cs typeface="Courier New"/>
              </a:rPr>
              <a:t>0x200:</a:t>
            </a:r>
            <a:r>
              <a:rPr sz="600" b="1" spc="-15" dirty="0">
                <a:latin typeface="Courier New"/>
                <a:cs typeface="Courier New"/>
              </a:rPr>
              <a:t> </a:t>
            </a:r>
            <a:r>
              <a:rPr sz="600" b="1" dirty="0">
                <a:latin typeface="Courier New"/>
                <a:cs typeface="Courier New"/>
              </a:rPr>
              <a:t>0000</a:t>
            </a:r>
            <a:r>
              <a:rPr sz="600" b="1" spc="15" dirty="0">
                <a:latin typeface="Courier New"/>
                <a:cs typeface="Courier New"/>
              </a:rPr>
              <a:t>0</a:t>
            </a:r>
            <a:r>
              <a:rPr sz="600" b="1" dirty="0">
                <a:latin typeface="Courier New"/>
                <a:cs typeface="Courier New"/>
              </a:rPr>
              <a:t>000</a:t>
            </a:r>
            <a:r>
              <a:rPr sz="600" b="1" spc="15" dirty="0">
                <a:latin typeface="Courier New"/>
                <a:cs typeface="Courier New"/>
              </a:rPr>
              <a:t>0</a:t>
            </a:r>
            <a:r>
              <a:rPr sz="600" b="1" dirty="0">
                <a:latin typeface="Courier New"/>
                <a:cs typeface="Courier New"/>
              </a:rPr>
              <a:t>0111</a:t>
            </a:r>
            <a:r>
              <a:rPr sz="600" b="1" spc="15" dirty="0">
                <a:latin typeface="Courier New"/>
                <a:cs typeface="Courier New"/>
              </a:rPr>
              <a:t>1</a:t>
            </a:r>
            <a:r>
              <a:rPr sz="600" b="1" spc="-320" dirty="0">
                <a:latin typeface="Courier New"/>
                <a:cs typeface="Courier New"/>
              </a:rPr>
              <a:t>1</a:t>
            </a:r>
            <a:r>
              <a:rPr sz="1500" spc="-419" baseline="-8333" dirty="0">
                <a:latin typeface="Courier New"/>
                <a:cs typeface="Courier New"/>
              </a:rPr>
              <a:t>B</a:t>
            </a:r>
            <a:r>
              <a:rPr sz="600" b="1" spc="-80" dirty="0">
                <a:latin typeface="Courier New"/>
                <a:cs typeface="Courier New"/>
              </a:rPr>
              <a:t>1</a:t>
            </a:r>
            <a:r>
              <a:rPr sz="1500" spc="-787" baseline="-8333" dirty="0">
                <a:latin typeface="Courier New"/>
                <a:cs typeface="Courier New"/>
              </a:rPr>
              <a:t>r</a:t>
            </a:r>
            <a:r>
              <a:rPr sz="600" b="1" dirty="0">
                <a:latin typeface="Courier New"/>
                <a:cs typeface="Courier New"/>
              </a:rPr>
              <a:t>1</a:t>
            </a:r>
            <a:r>
              <a:rPr sz="600" b="1" spc="-200" dirty="0">
                <a:latin typeface="Courier New"/>
                <a:cs typeface="Courier New"/>
              </a:rPr>
              <a:t>1</a:t>
            </a:r>
            <a:r>
              <a:rPr sz="1500" spc="-600" baseline="-8333" dirty="0">
                <a:latin typeface="Courier New"/>
                <a:cs typeface="Courier New"/>
              </a:rPr>
              <a:t>a</a:t>
            </a:r>
            <a:r>
              <a:rPr sz="600" b="1" spc="15" dirty="0">
                <a:latin typeface="Courier New"/>
                <a:cs typeface="Courier New"/>
              </a:rPr>
              <a:t>1</a:t>
            </a:r>
            <a:r>
              <a:rPr sz="600" b="1" spc="-330" dirty="0">
                <a:latin typeface="Courier New"/>
                <a:cs typeface="Courier New"/>
              </a:rPr>
              <a:t>0</a:t>
            </a:r>
            <a:r>
              <a:rPr sz="1500" spc="-397" baseline="-8333" dirty="0">
                <a:latin typeface="Courier New"/>
                <a:cs typeface="Courier New"/>
              </a:rPr>
              <a:t>n</a:t>
            </a:r>
            <a:r>
              <a:rPr sz="600" b="1" spc="-90" dirty="0">
                <a:latin typeface="Courier New"/>
                <a:cs typeface="Courier New"/>
              </a:rPr>
              <a:t>0</a:t>
            </a:r>
            <a:r>
              <a:rPr sz="1500" spc="-765" baseline="-8333" dirty="0">
                <a:latin typeface="Courier New"/>
                <a:cs typeface="Courier New"/>
              </a:rPr>
              <a:t>c</a:t>
            </a:r>
            <a:r>
              <a:rPr sz="600" b="1" dirty="0">
                <a:latin typeface="Courier New"/>
                <a:cs typeface="Courier New"/>
              </a:rPr>
              <a:t>0</a:t>
            </a:r>
            <a:r>
              <a:rPr sz="600" b="1" spc="-210" dirty="0">
                <a:latin typeface="Courier New"/>
                <a:cs typeface="Courier New"/>
              </a:rPr>
              <a:t>0</a:t>
            </a:r>
            <a:r>
              <a:rPr sz="1500" spc="-577" baseline="-8333" dirty="0">
                <a:latin typeface="Courier New"/>
                <a:cs typeface="Courier New"/>
              </a:rPr>
              <a:t>h</a:t>
            </a:r>
            <a:r>
              <a:rPr sz="600" b="1" spc="15" dirty="0">
                <a:latin typeface="Courier New"/>
                <a:cs typeface="Courier New"/>
              </a:rPr>
              <a:t>0</a:t>
            </a:r>
            <a:r>
              <a:rPr sz="600" b="1" dirty="0">
                <a:latin typeface="Courier New"/>
                <a:cs typeface="Courier New"/>
              </a:rPr>
              <a:t>0</a:t>
            </a:r>
            <a:r>
              <a:rPr sz="600" b="1" spc="15" dirty="0">
                <a:latin typeface="Courier New"/>
                <a:cs typeface="Courier New"/>
              </a:rPr>
              <a:t>0</a:t>
            </a:r>
            <a:r>
              <a:rPr sz="600" b="1" dirty="0">
                <a:latin typeface="Courier New"/>
                <a:cs typeface="Courier New"/>
              </a:rPr>
              <a:t>0000…</a:t>
            </a:r>
            <a:endParaRPr sz="600">
              <a:latin typeface="Courier New"/>
              <a:cs typeface="Courier New"/>
            </a:endParaRPr>
          </a:p>
        </p:txBody>
      </p:sp>
      <p:sp>
        <p:nvSpPr>
          <p:cNvPr id="143" name="object 143"/>
          <p:cNvSpPr txBox="1"/>
          <p:nvPr/>
        </p:nvSpPr>
        <p:spPr>
          <a:xfrm>
            <a:off x="140817" y="5754116"/>
            <a:ext cx="1823720" cy="177800"/>
          </a:xfrm>
          <a:prstGeom prst="rect">
            <a:avLst/>
          </a:prstGeom>
        </p:spPr>
        <p:txBody>
          <a:bodyPr vert="horz" wrap="square" lIns="0" tIns="12065" rIns="0" bIns="0" rtlCol="0">
            <a:spAutoFit/>
          </a:bodyPr>
          <a:lstStyle/>
          <a:p>
            <a:pPr marL="38100">
              <a:lnSpc>
                <a:spcPct val="100000"/>
              </a:lnSpc>
              <a:spcBef>
                <a:spcPts val="95"/>
              </a:spcBef>
            </a:pPr>
            <a:r>
              <a:rPr sz="600" b="1" spc="-5" dirty="0">
                <a:latin typeface="Courier New"/>
                <a:cs typeface="Courier New"/>
              </a:rPr>
              <a:t>0x210</a:t>
            </a:r>
            <a:r>
              <a:rPr sz="600" b="1" spc="-225" dirty="0">
                <a:latin typeface="Courier New"/>
                <a:cs typeface="Courier New"/>
              </a:rPr>
              <a:t>:</a:t>
            </a:r>
            <a:r>
              <a:rPr sz="1500" baseline="2777" dirty="0">
                <a:solidFill>
                  <a:srgbClr val="FFFFFF"/>
                </a:solidFill>
                <a:latin typeface="Calibri"/>
                <a:cs typeface="Calibri"/>
              </a:rPr>
              <a:t>P</a:t>
            </a:r>
            <a:r>
              <a:rPr sz="1500" spc="-419" baseline="2777" dirty="0">
                <a:solidFill>
                  <a:srgbClr val="FFFFFF"/>
                </a:solidFill>
                <a:latin typeface="Calibri"/>
                <a:cs typeface="Calibri"/>
              </a:rPr>
              <a:t>r</a:t>
            </a:r>
            <a:r>
              <a:rPr sz="600" b="1" spc="-90" dirty="0">
                <a:latin typeface="Courier New"/>
                <a:cs typeface="Courier New"/>
              </a:rPr>
              <a:t>1</a:t>
            </a:r>
            <a:r>
              <a:rPr sz="1500" spc="-622" baseline="2777" dirty="0">
                <a:solidFill>
                  <a:srgbClr val="FFFFFF"/>
                </a:solidFill>
                <a:latin typeface="Calibri"/>
                <a:cs typeface="Calibri"/>
              </a:rPr>
              <a:t>e</a:t>
            </a:r>
            <a:r>
              <a:rPr sz="600" b="1" spc="-5" dirty="0">
                <a:latin typeface="Courier New"/>
                <a:cs typeface="Courier New"/>
              </a:rPr>
              <a:t>0</a:t>
            </a:r>
            <a:r>
              <a:rPr sz="600" b="1" spc="-320" dirty="0">
                <a:latin typeface="Courier New"/>
                <a:cs typeface="Courier New"/>
              </a:rPr>
              <a:t>0</a:t>
            </a:r>
            <a:r>
              <a:rPr sz="1500" spc="-322" baseline="2777" dirty="0">
                <a:solidFill>
                  <a:srgbClr val="FFFFFF"/>
                </a:solidFill>
                <a:latin typeface="Calibri"/>
                <a:cs typeface="Calibri"/>
              </a:rPr>
              <a:t>d</a:t>
            </a:r>
            <a:r>
              <a:rPr sz="600" b="1" spc="-150" dirty="0">
                <a:latin typeface="Courier New"/>
                <a:cs typeface="Courier New"/>
              </a:rPr>
              <a:t>0</a:t>
            </a:r>
            <a:r>
              <a:rPr sz="1500" spc="-127" baseline="2777" dirty="0">
                <a:solidFill>
                  <a:srgbClr val="FFFFFF"/>
                </a:solidFill>
                <a:latin typeface="Calibri"/>
                <a:cs typeface="Calibri"/>
              </a:rPr>
              <a:t>i</a:t>
            </a:r>
            <a:r>
              <a:rPr sz="600" b="1" spc="-280" dirty="0">
                <a:latin typeface="Courier New"/>
                <a:cs typeface="Courier New"/>
              </a:rPr>
              <a:t>1</a:t>
            </a:r>
            <a:r>
              <a:rPr sz="1500" spc="-209" baseline="2777" dirty="0">
                <a:solidFill>
                  <a:srgbClr val="FFFFFF"/>
                </a:solidFill>
                <a:latin typeface="Calibri"/>
                <a:cs typeface="Calibri"/>
              </a:rPr>
              <a:t>c</a:t>
            </a:r>
            <a:r>
              <a:rPr sz="600" b="1" spc="-235" dirty="0">
                <a:latin typeface="Courier New"/>
                <a:cs typeface="Courier New"/>
              </a:rPr>
              <a:t>1</a:t>
            </a:r>
            <a:r>
              <a:rPr sz="1500" spc="-165" baseline="2777" dirty="0">
                <a:solidFill>
                  <a:srgbClr val="FFFFFF"/>
                </a:solidFill>
                <a:latin typeface="Calibri"/>
                <a:cs typeface="Calibri"/>
              </a:rPr>
              <a:t>t</a:t>
            </a:r>
            <a:r>
              <a:rPr sz="600" b="1" spc="-260" dirty="0">
                <a:latin typeface="Courier New"/>
                <a:cs typeface="Courier New"/>
              </a:rPr>
              <a:t>1</a:t>
            </a:r>
            <a:r>
              <a:rPr sz="1500" spc="-412" baseline="2777" dirty="0">
                <a:solidFill>
                  <a:srgbClr val="FFFFFF"/>
                </a:solidFill>
                <a:latin typeface="Calibri"/>
                <a:cs typeface="Calibri"/>
              </a:rPr>
              <a:t>o</a:t>
            </a:r>
            <a:r>
              <a:rPr sz="600" b="1" spc="-95" dirty="0">
                <a:latin typeface="Courier New"/>
                <a:cs typeface="Courier New"/>
              </a:rPr>
              <a:t>1</a:t>
            </a:r>
            <a:r>
              <a:rPr sz="1500" spc="-397" baseline="2777" dirty="0">
                <a:solidFill>
                  <a:srgbClr val="FFFFFF"/>
                </a:solidFill>
                <a:latin typeface="Calibri"/>
                <a:cs typeface="Calibri"/>
              </a:rPr>
              <a:t>r</a:t>
            </a:r>
            <a:r>
              <a:rPr sz="600" b="1" spc="10" dirty="0">
                <a:latin typeface="Courier New"/>
                <a:cs typeface="Courier New"/>
              </a:rPr>
              <a:t>1</a:t>
            </a:r>
            <a:r>
              <a:rPr sz="600" b="1" spc="-5" dirty="0">
                <a:latin typeface="Courier New"/>
                <a:cs typeface="Courier New"/>
              </a:rPr>
              <a:t>0111</a:t>
            </a:r>
            <a:r>
              <a:rPr sz="600" b="1" spc="10" dirty="0">
                <a:latin typeface="Courier New"/>
                <a:cs typeface="Courier New"/>
              </a:rPr>
              <a:t>1</a:t>
            </a:r>
            <a:r>
              <a:rPr sz="600" b="1" spc="-260" dirty="0">
                <a:latin typeface="Courier New"/>
                <a:cs typeface="Courier New"/>
              </a:rPr>
              <a:t>0</a:t>
            </a:r>
            <a:r>
              <a:rPr sz="1500" spc="-517" baseline="-33333" dirty="0">
                <a:latin typeface="Courier New"/>
                <a:cs typeface="Courier New"/>
              </a:rPr>
              <a:t>T</a:t>
            </a:r>
            <a:r>
              <a:rPr sz="600" b="1" spc="-20" dirty="0">
                <a:latin typeface="Courier New"/>
                <a:cs typeface="Courier New"/>
              </a:rPr>
              <a:t>0</a:t>
            </a:r>
            <a:r>
              <a:rPr sz="1500" spc="-885" baseline="-33333" dirty="0">
                <a:latin typeface="Courier New"/>
                <a:cs typeface="Courier New"/>
              </a:rPr>
              <a:t>a</a:t>
            </a:r>
            <a:r>
              <a:rPr sz="600" b="1" spc="-5" dirty="0">
                <a:latin typeface="Courier New"/>
                <a:cs typeface="Courier New"/>
              </a:rPr>
              <a:t>0</a:t>
            </a:r>
            <a:r>
              <a:rPr sz="600" b="1" spc="-140" dirty="0">
                <a:latin typeface="Courier New"/>
                <a:cs typeface="Courier New"/>
              </a:rPr>
              <a:t>1</a:t>
            </a:r>
            <a:r>
              <a:rPr sz="1500" spc="-697" baseline="-33333" dirty="0">
                <a:latin typeface="Courier New"/>
                <a:cs typeface="Courier New"/>
              </a:rPr>
              <a:t>r</a:t>
            </a:r>
            <a:r>
              <a:rPr sz="600" b="1" spc="10" dirty="0">
                <a:latin typeface="Courier New"/>
                <a:cs typeface="Courier New"/>
              </a:rPr>
              <a:t>1</a:t>
            </a:r>
            <a:r>
              <a:rPr sz="600" b="1" spc="-275" dirty="0">
                <a:latin typeface="Courier New"/>
                <a:cs typeface="Courier New"/>
              </a:rPr>
              <a:t>0</a:t>
            </a:r>
            <a:r>
              <a:rPr sz="1500" spc="-502" baseline="-33333" dirty="0">
                <a:latin typeface="Courier New"/>
                <a:cs typeface="Courier New"/>
              </a:rPr>
              <a:t>g</a:t>
            </a:r>
            <a:r>
              <a:rPr sz="600" b="1" spc="-35" dirty="0">
                <a:latin typeface="Courier New"/>
                <a:cs typeface="Courier New"/>
              </a:rPr>
              <a:t>1</a:t>
            </a:r>
            <a:r>
              <a:rPr sz="1500" spc="-869" baseline="-33333" dirty="0">
                <a:latin typeface="Courier New"/>
                <a:cs typeface="Courier New"/>
              </a:rPr>
              <a:t>e</a:t>
            </a:r>
            <a:r>
              <a:rPr sz="600" b="1" spc="-5" dirty="0">
                <a:latin typeface="Courier New"/>
                <a:cs typeface="Courier New"/>
              </a:rPr>
              <a:t>1</a:t>
            </a:r>
            <a:r>
              <a:rPr sz="600" b="1" spc="-155" dirty="0">
                <a:latin typeface="Courier New"/>
                <a:cs typeface="Courier New"/>
              </a:rPr>
              <a:t>1</a:t>
            </a:r>
            <a:r>
              <a:rPr sz="1500" spc="-682" baseline="-33333" dirty="0">
                <a:latin typeface="Courier New"/>
                <a:cs typeface="Courier New"/>
              </a:rPr>
              <a:t>t</a:t>
            </a:r>
            <a:r>
              <a:rPr sz="600" b="1" spc="10" dirty="0">
                <a:latin typeface="Courier New"/>
                <a:cs typeface="Courier New"/>
              </a:rPr>
              <a:t>1</a:t>
            </a:r>
            <a:r>
              <a:rPr sz="600" b="1" spc="-285" dirty="0">
                <a:latin typeface="Courier New"/>
                <a:cs typeface="Courier New"/>
              </a:rPr>
              <a:t>0</a:t>
            </a:r>
            <a:r>
              <a:rPr sz="1500" spc="-487" baseline="-33333" dirty="0">
                <a:latin typeface="Courier New"/>
                <a:cs typeface="Courier New"/>
              </a:rPr>
              <a:t>:</a:t>
            </a:r>
            <a:r>
              <a:rPr sz="600" b="1" spc="10" dirty="0">
                <a:latin typeface="Courier New"/>
                <a:cs typeface="Courier New"/>
              </a:rPr>
              <a:t>0</a:t>
            </a:r>
            <a:r>
              <a:rPr sz="600" b="1" spc="-5" dirty="0">
                <a:latin typeface="Courier New"/>
                <a:cs typeface="Courier New"/>
              </a:rPr>
              <a:t>0110…</a:t>
            </a:r>
            <a:endParaRPr sz="600">
              <a:latin typeface="Courier New"/>
              <a:cs typeface="Courier New"/>
            </a:endParaRPr>
          </a:p>
        </p:txBody>
      </p:sp>
      <p:sp>
        <p:nvSpPr>
          <p:cNvPr id="144" name="object 144"/>
          <p:cNvSpPr txBox="1"/>
          <p:nvPr/>
        </p:nvSpPr>
        <p:spPr>
          <a:xfrm>
            <a:off x="169875" y="5925108"/>
            <a:ext cx="1772920" cy="116839"/>
          </a:xfrm>
          <a:prstGeom prst="rect">
            <a:avLst/>
          </a:prstGeom>
        </p:spPr>
        <p:txBody>
          <a:bodyPr vert="horz" wrap="square" lIns="0" tIns="12700" rIns="0" bIns="0" rtlCol="0">
            <a:spAutoFit/>
          </a:bodyPr>
          <a:lstStyle/>
          <a:p>
            <a:pPr marL="12700">
              <a:lnSpc>
                <a:spcPct val="100000"/>
              </a:lnSpc>
              <a:spcBef>
                <a:spcPts val="100"/>
              </a:spcBef>
            </a:pPr>
            <a:r>
              <a:rPr sz="600" b="1" dirty="0">
                <a:latin typeface="Courier New"/>
                <a:cs typeface="Courier New"/>
              </a:rPr>
              <a:t>0x214:</a:t>
            </a:r>
            <a:r>
              <a:rPr sz="600" b="1" spc="-15" dirty="0">
                <a:latin typeface="Courier New"/>
                <a:cs typeface="Courier New"/>
              </a:rPr>
              <a:t> </a:t>
            </a:r>
            <a:r>
              <a:rPr sz="600" b="1" spc="-10" dirty="0">
                <a:latin typeface="Courier New"/>
                <a:cs typeface="Courier New"/>
              </a:rPr>
              <a:t>000000000000000000000000000000…</a:t>
            </a:r>
            <a:endParaRPr sz="600">
              <a:latin typeface="Courier New"/>
              <a:cs typeface="Courier New"/>
            </a:endParaRPr>
          </a:p>
        </p:txBody>
      </p:sp>
      <p:sp>
        <p:nvSpPr>
          <p:cNvPr id="145" name="object 145"/>
          <p:cNvSpPr txBox="1"/>
          <p:nvPr/>
        </p:nvSpPr>
        <p:spPr>
          <a:xfrm>
            <a:off x="166217" y="6040628"/>
            <a:ext cx="1772920" cy="116839"/>
          </a:xfrm>
          <a:prstGeom prst="rect">
            <a:avLst/>
          </a:prstGeom>
        </p:spPr>
        <p:txBody>
          <a:bodyPr vert="horz" wrap="square" lIns="0" tIns="12700" rIns="0" bIns="0" rtlCol="0">
            <a:spAutoFit/>
          </a:bodyPr>
          <a:lstStyle/>
          <a:p>
            <a:pPr marL="12700">
              <a:lnSpc>
                <a:spcPct val="100000"/>
              </a:lnSpc>
              <a:spcBef>
                <a:spcPts val="100"/>
              </a:spcBef>
            </a:pPr>
            <a:r>
              <a:rPr sz="600" b="1" dirty="0">
                <a:latin typeface="Courier New"/>
                <a:cs typeface="Courier New"/>
              </a:rPr>
              <a:t>0x220:</a:t>
            </a:r>
            <a:r>
              <a:rPr sz="600" b="1" spc="-15" dirty="0">
                <a:latin typeface="Courier New"/>
                <a:cs typeface="Courier New"/>
              </a:rPr>
              <a:t> </a:t>
            </a:r>
            <a:r>
              <a:rPr sz="600" b="1" spc="-10" dirty="0">
                <a:latin typeface="Courier New"/>
                <a:cs typeface="Courier New"/>
              </a:rPr>
              <a:t>111000000010000000001000000000…</a:t>
            </a:r>
            <a:endParaRPr sz="600">
              <a:latin typeface="Courier New"/>
              <a:cs typeface="Courier New"/>
            </a:endParaRPr>
          </a:p>
        </p:txBody>
      </p:sp>
      <p:sp>
        <p:nvSpPr>
          <p:cNvPr id="146" name="object 146"/>
          <p:cNvSpPr/>
          <p:nvPr/>
        </p:nvSpPr>
        <p:spPr>
          <a:xfrm>
            <a:off x="101346" y="5112258"/>
            <a:ext cx="1859280" cy="1082040"/>
          </a:xfrm>
          <a:custGeom>
            <a:avLst/>
            <a:gdLst/>
            <a:ahLst/>
            <a:cxnLst/>
            <a:rect l="l" t="t" r="r" b="b"/>
            <a:pathLst>
              <a:path w="1859280" h="1082039">
                <a:moveTo>
                  <a:pt x="0" y="1082040"/>
                </a:moveTo>
                <a:lnTo>
                  <a:pt x="1859280" y="1082040"/>
                </a:lnTo>
                <a:lnTo>
                  <a:pt x="1859280" y="0"/>
                </a:lnTo>
                <a:lnTo>
                  <a:pt x="0" y="0"/>
                </a:lnTo>
                <a:lnTo>
                  <a:pt x="0" y="1082040"/>
                </a:lnTo>
                <a:close/>
              </a:path>
            </a:pathLst>
          </a:custGeom>
          <a:ln w="38100">
            <a:solidFill>
              <a:srgbClr val="2E528F"/>
            </a:solidFill>
          </a:ln>
        </p:spPr>
        <p:txBody>
          <a:bodyPr wrap="square" lIns="0" tIns="0" rIns="0" bIns="0" rtlCol="0"/>
          <a:lstStyle/>
          <a:p>
            <a:endParaRPr/>
          </a:p>
        </p:txBody>
      </p:sp>
      <p:sp>
        <p:nvSpPr>
          <p:cNvPr id="147" name="object 147"/>
          <p:cNvSpPr txBox="1"/>
          <p:nvPr/>
        </p:nvSpPr>
        <p:spPr>
          <a:xfrm>
            <a:off x="81788" y="6179311"/>
            <a:ext cx="1081405" cy="208915"/>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55" dirty="0">
                <a:latin typeface="Calibri"/>
                <a:cs typeface="Calibri"/>
              </a:rPr>
              <a:t> </a:t>
            </a:r>
            <a:r>
              <a:rPr sz="1200" b="1" spc="-10" dirty="0">
                <a:latin typeface="Calibri"/>
                <a:cs typeface="Calibri"/>
              </a:rPr>
              <a:t>Predictor</a:t>
            </a:r>
            <a:endParaRPr sz="1200">
              <a:latin typeface="Calibri"/>
              <a:cs typeface="Calibri"/>
            </a:endParaRPr>
          </a:p>
        </p:txBody>
      </p:sp>
      <p:sp>
        <p:nvSpPr>
          <p:cNvPr id="148" name="object 148"/>
          <p:cNvSpPr txBox="1"/>
          <p:nvPr/>
        </p:nvSpPr>
        <p:spPr>
          <a:xfrm>
            <a:off x="80264" y="6446011"/>
            <a:ext cx="256984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Calibri"/>
                <a:cs typeface="Calibri"/>
              </a:rPr>
              <a:t>Problems</a:t>
            </a:r>
            <a:r>
              <a:rPr sz="1800" b="1" spc="-50" dirty="0">
                <a:solidFill>
                  <a:srgbClr val="FF0000"/>
                </a:solidFill>
                <a:latin typeface="Calibri"/>
                <a:cs typeface="Calibri"/>
              </a:rPr>
              <a:t> </a:t>
            </a:r>
            <a:r>
              <a:rPr sz="1800" b="1" dirty="0">
                <a:solidFill>
                  <a:srgbClr val="FF0000"/>
                </a:solidFill>
                <a:latin typeface="Calibri"/>
                <a:cs typeface="Calibri"/>
              </a:rPr>
              <a:t>with</a:t>
            </a:r>
            <a:r>
              <a:rPr sz="1800" b="1" spc="-15" dirty="0">
                <a:solidFill>
                  <a:srgbClr val="FF0000"/>
                </a:solidFill>
                <a:latin typeface="Calibri"/>
                <a:cs typeface="Calibri"/>
              </a:rPr>
              <a:t> </a:t>
            </a:r>
            <a:r>
              <a:rPr sz="1800" b="1" dirty="0">
                <a:solidFill>
                  <a:srgbClr val="FF0000"/>
                </a:solidFill>
                <a:latin typeface="Calibri"/>
                <a:cs typeface="Calibri"/>
              </a:rPr>
              <a:t>this</a:t>
            </a:r>
            <a:r>
              <a:rPr sz="1800" b="1" spc="-35" dirty="0">
                <a:solidFill>
                  <a:srgbClr val="FF0000"/>
                </a:solidFill>
                <a:latin typeface="Calibri"/>
                <a:cs typeface="Calibri"/>
              </a:rPr>
              <a:t> </a:t>
            </a:r>
            <a:r>
              <a:rPr sz="1800" b="1" spc="-10" dirty="0">
                <a:solidFill>
                  <a:srgbClr val="FF0000"/>
                </a:solidFill>
                <a:latin typeface="Calibri"/>
                <a:cs typeface="Calibri"/>
              </a:rPr>
              <a:t>design?</a:t>
            </a:r>
            <a:endParaRPr sz="18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p:nvPr/>
        </p:nvSpPr>
        <p:spPr>
          <a:xfrm>
            <a:off x="3096260" y="3232530"/>
            <a:ext cx="3703954"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add</a:t>
            </a:r>
            <a:r>
              <a:rPr sz="1800" spc="-30" dirty="0">
                <a:latin typeface="Courier New"/>
                <a:cs typeface="Courier New"/>
              </a:rPr>
              <a:t> </a:t>
            </a:r>
            <a:r>
              <a:rPr sz="1800" dirty="0">
                <a:latin typeface="Courier New"/>
                <a:cs typeface="Courier New"/>
              </a:rPr>
              <a:t>x12</a:t>
            </a:r>
            <a:r>
              <a:rPr sz="1800" spc="-25" dirty="0">
                <a:latin typeface="Courier New"/>
                <a:cs typeface="Courier New"/>
              </a:rPr>
              <a:t> </a:t>
            </a:r>
            <a:r>
              <a:rPr sz="1800" dirty="0">
                <a:latin typeface="Courier New"/>
                <a:cs typeface="Courier New"/>
              </a:rPr>
              <a:t>x6</a:t>
            </a:r>
            <a:r>
              <a:rPr sz="1800" spc="-45" dirty="0">
                <a:latin typeface="Courier New"/>
                <a:cs typeface="Courier New"/>
              </a:rPr>
              <a:t> </a:t>
            </a:r>
            <a:r>
              <a:rPr sz="1800" dirty="0">
                <a:latin typeface="Courier New"/>
                <a:cs typeface="Courier New"/>
              </a:rPr>
              <a:t>x14</a:t>
            </a:r>
            <a:r>
              <a:rPr sz="1800" spc="-85" dirty="0">
                <a:latin typeface="Courier New"/>
                <a:cs typeface="Courier New"/>
              </a:rPr>
              <a:t> </a:t>
            </a:r>
            <a:r>
              <a:rPr sz="2700" baseline="1543" dirty="0">
                <a:latin typeface="Courier New"/>
                <a:cs typeface="Courier New"/>
              </a:rPr>
              <a:t>sub</a:t>
            </a:r>
            <a:r>
              <a:rPr sz="2700" spc="-44" baseline="1543" dirty="0">
                <a:latin typeface="Courier New"/>
                <a:cs typeface="Courier New"/>
              </a:rPr>
              <a:t> </a:t>
            </a:r>
            <a:r>
              <a:rPr sz="2700" baseline="1543" dirty="0">
                <a:latin typeface="Courier New"/>
                <a:cs typeface="Courier New"/>
              </a:rPr>
              <a:t>x6</a:t>
            </a:r>
            <a:r>
              <a:rPr sz="2700" spc="-22" baseline="1543" dirty="0">
                <a:latin typeface="Courier New"/>
                <a:cs typeface="Courier New"/>
              </a:rPr>
              <a:t> </a:t>
            </a:r>
            <a:r>
              <a:rPr sz="2700" baseline="1543" dirty="0">
                <a:latin typeface="Courier New"/>
                <a:cs typeface="Courier New"/>
              </a:rPr>
              <a:t>x5</a:t>
            </a:r>
            <a:r>
              <a:rPr sz="2700" spc="-37" baseline="1543" dirty="0">
                <a:latin typeface="Courier New"/>
                <a:cs typeface="Courier New"/>
              </a:rPr>
              <a:t> x4</a:t>
            </a:r>
            <a:endParaRPr sz="2700" baseline="1543">
              <a:latin typeface="Courier New"/>
              <a:cs typeface="Courier New"/>
            </a:endParaRPr>
          </a:p>
        </p:txBody>
      </p:sp>
      <p:sp>
        <p:nvSpPr>
          <p:cNvPr id="10" name="object 10"/>
          <p:cNvSpPr txBox="1">
            <a:spLocks noGrp="1"/>
          </p:cNvSpPr>
          <p:nvPr>
            <p:ph type="title"/>
          </p:nvPr>
        </p:nvSpPr>
        <p:spPr>
          <a:prstGeom prst="rect">
            <a:avLst/>
          </a:prstGeom>
        </p:spPr>
        <p:txBody>
          <a:bodyPr vert="horz" wrap="square" lIns="0" tIns="54483" rIns="0" bIns="0" rtlCol="0">
            <a:spAutoFit/>
          </a:bodyPr>
          <a:lstStyle/>
          <a:p>
            <a:pPr marL="12700">
              <a:lnSpc>
                <a:spcPct val="100000"/>
              </a:lnSpc>
              <a:spcBef>
                <a:spcPts val="105"/>
              </a:spcBef>
            </a:pPr>
            <a:r>
              <a:rPr dirty="0"/>
              <a:t>Example:</a:t>
            </a:r>
            <a:r>
              <a:rPr spc="-120" dirty="0"/>
              <a:t> </a:t>
            </a:r>
            <a:r>
              <a:rPr dirty="0"/>
              <a:t>Pipelined</a:t>
            </a:r>
            <a:r>
              <a:rPr spc="-95" dirty="0"/>
              <a:t> </a:t>
            </a:r>
            <a:r>
              <a:rPr dirty="0"/>
              <a:t>Execution</a:t>
            </a:r>
            <a:r>
              <a:rPr spc="-90" dirty="0"/>
              <a:t> </a:t>
            </a:r>
            <a:r>
              <a:rPr dirty="0"/>
              <a:t>w/</a:t>
            </a:r>
            <a:r>
              <a:rPr spc="-95" dirty="0"/>
              <a:t> </a:t>
            </a:r>
            <a:r>
              <a:rPr dirty="0"/>
              <a:t>RAW</a:t>
            </a:r>
            <a:r>
              <a:rPr spc="-110" dirty="0"/>
              <a:t> </a:t>
            </a:r>
            <a:r>
              <a:rPr spc="-10" dirty="0"/>
              <a:t>Hazard</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Predicting</a:t>
            </a:r>
            <a:r>
              <a:rPr spc="-105" dirty="0"/>
              <a:t> </a:t>
            </a:r>
            <a:r>
              <a:rPr dirty="0"/>
              <a:t>Branch</a:t>
            </a:r>
            <a:r>
              <a:rPr spc="-110" dirty="0"/>
              <a:t> </a:t>
            </a:r>
            <a:r>
              <a:rPr spc="-10" dirty="0"/>
              <a:t>Outcomes</a:t>
            </a:r>
          </a:p>
        </p:txBody>
      </p:sp>
      <p:grpSp>
        <p:nvGrpSpPr>
          <p:cNvPr id="3" name="object 3"/>
          <p:cNvGrpSpPr/>
          <p:nvPr/>
        </p:nvGrpSpPr>
        <p:grpSpPr>
          <a:xfrm>
            <a:off x="1796542" y="2939542"/>
            <a:ext cx="1875155" cy="979169"/>
            <a:chOff x="1796542" y="2939542"/>
            <a:chExt cx="1875155" cy="979169"/>
          </a:xfrm>
        </p:grpSpPr>
        <p:sp>
          <p:nvSpPr>
            <p:cNvPr id="4" name="object 4"/>
            <p:cNvSpPr/>
            <p:nvPr/>
          </p:nvSpPr>
          <p:spPr>
            <a:xfrm>
              <a:off x="1802892" y="2945892"/>
              <a:ext cx="1862455" cy="966469"/>
            </a:xfrm>
            <a:custGeom>
              <a:avLst/>
              <a:gdLst/>
              <a:ahLst/>
              <a:cxnLst/>
              <a:rect l="l" t="t" r="r" b="b"/>
              <a:pathLst>
                <a:path w="1862454" h="966470">
                  <a:moveTo>
                    <a:pt x="1862328" y="0"/>
                  </a:moveTo>
                  <a:lnTo>
                    <a:pt x="0" y="0"/>
                  </a:lnTo>
                  <a:lnTo>
                    <a:pt x="0" y="966216"/>
                  </a:lnTo>
                  <a:lnTo>
                    <a:pt x="1862328" y="966216"/>
                  </a:lnTo>
                  <a:lnTo>
                    <a:pt x="1862328" y="0"/>
                  </a:lnTo>
                  <a:close/>
                </a:path>
              </a:pathLst>
            </a:custGeom>
            <a:solidFill>
              <a:srgbClr val="4471C4"/>
            </a:solidFill>
          </p:spPr>
          <p:txBody>
            <a:bodyPr wrap="square" lIns="0" tIns="0" rIns="0" bIns="0" rtlCol="0"/>
            <a:lstStyle/>
            <a:p>
              <a:endParaRPr/>
            </a:p>
          </p:txBody>
        </p:sp>
        <p:sp>
          <p:nvSpPr>
            <p:cNvPr id="5" name="object 5"/>
            <p:cNvSpPr/>
            <p:nvPr/>
          </p:nvSpPr>
          <p:spPr>
            <a:xfrm>
              <a:off x="1802892" y="2945892"/>
              <a:ext cx="1862455" cy="966469"/>
            </a:xfrm>
            <a:custGeom>
              <a:avLst/>
              <a:gdLst/>
              <a:ahLst/>
              <a:cxnLst/>
              <a:rect l="l" t="t" r="r" b="b"/>
              <a:pathLst>
                <a:path w="1862454" h="966470">
                  <a:moveTo>
                    <a:pt x="0" y="966216"/>
                  </a:moveTo>
                  <a:lnTo>
                    <a:pt x="1862328" y="966216"/>
                  </a:lnTo>
                  <a:lnTo>
                    <a:pt x="1862328" y="0"/>
                  </a:lnTo>
                  <a:lnTo>
                    <a:pt x="0" y="0"/>
                  </a:lnTo>
                  <a:lnTo>
                    <a:pt x="0" y="966216"/>
                  </a:lnTo>
                  <a:close/>
                </a:path>
              </a:pathLst>
            </a:custGeom>
            <a:ln w="12700">
              <a:solidFill>
                <a:srgbClr val="2E528F"/>
              </a:solidFill>
            </a:ln>
          </p:spPr>
          <p:txBody>
            <a:bodyPr wrap="square" lIns="0" tIns="0" rIns="0" bIns="0" rtlCol="0"/>
            <a:lstStyle/>
            <a:p>
              <a:endParaRPr/>
            </a:p>
          </p:txBody>
        </p:sp>
      </p:grpSp>
      <p:sp>
        <p:nvSpPr>
          <p:cNvPr id="6" name="object 6"/>
          <p:cNvSpPr txBox="1"/>
          <p:nvPr/>
        </p:nvSpPr>
        <p:spPr>
          <a:xfrm>
            <a:off x="1946529" y="3264789"/>
            <a:ext cx="15748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Branch</a:t>
            </a:r>
            <a:r>
              <a:rPr sz="1800" spc="-60" dirty="0">
                <a:solidFill>
                  <a:srgbClr val="FFFFFF"/>
                </a:solidFill>
                <a:latin typeface="Calibri"/>
                <a:cs typeface="Calibri"/>
              </a:rPr>
              <a:t> </a:t>
            </a:r>
            <a:r>
              <a:rPr sz="1800" spc="-10" dirty="0">
                <a:solidFill>
                  <a:srgbClr val="FFFFFF"/>
                </a:solidFill>
                <a:latin typeface="Calibri"/>
                <a:cs typeface="Calibri"/>
              </a:rPr>
              <a:t>Predictor</a:t>
            </a:r>
            <a:endParaRPr sz="1800">
              <a:latin typeface="Calibri"/>
              <a:cs typeface="Calibri"/>
            </a:endParaRPr>
          </a:p>
        </p:txBody>
      </p:sp>
      <p:grpSp>
        <p:nvGrpSpPr>
          <p:cNvPr id="7" name="object 7"/>
          <p:cNvGrpSpPr/>
          <p:nvPr/>
        </p:nvGrpSpPr>
        <p:grpSpPr>
          <a:xfrm>
            <a:off x="739394" y="3149345"/>
            <a:ext cx="3583940" cy="1729105"/>
            <a:chOff x="739394" y="3149345"/>
            <a:chExt cx="3583940" cy="1729105"/>
          </a:xfrm>
        </p:grpSpPr>
        <p:sp>
          <p:nvSpPr>
            <p:cNvPr id="8" name="object 8"/>
            <p:cNvSpPr/>
            <p:nvPr/>
          </p:nvSpPr>
          <p:spPr>
            <a:xfrm>
              <a:off x="752094" y="4496561"/>
              <a:ext cx="748665" cy="368935"/>
            </a:xfrm>
            <a:custGeom>
              <a:avLst/>
              <a:gdLst/>
              <a:ahLst/>
              <a:cxnLst/>
              <a:rect l="l" t="t" r="r" b="b"/>
              <a:pathLst>
                <a:path w="748665" h="368935">
                  <a:moveTo>
                    <a:pt x="0" y="368807"/>
                  </a:moveTo>
                  <a:lnTo>
                    <a:pt x="748284" y="368807"/>
                  </a:lnTo>
                  <a:lnTo>
                    <a:pt x="748284" y="0"/>
                  </a:lnTo>
                  <a:lnTo>
                    <a:pt x="0" y="0"/>
                  </a:lnTo>
                  <a:lnTo>
                    <a:pt x="0" y="368807"/>
                  </a:lnTo>
                  <a:close/>
                </a:path>
              </a:pathLst>
            </a:custGeom>
            <a:ln w="25400">
              <a:solidFill>
                <a:srgbClr val="000000"/>
              </a:solidFill>
            </a:ln>
          </p:spPr>
          <p:txBody>
            <a:bodyPr wrap="square" lIns="0" tIns="0" rIns="0" bIns="0" rtlCol="0"/>
            <a:lstStyle/>
            <a:p>
              <a:endParaRPr/>
            </a:p>
          </p:txBody>
        </p:sp>
        <p:sp>
          <p:nvSpPr>
            <p:cNvPr id="9" name="object 9"/>
            <p:cNvSpPr/>
            <p:nvPr/>
          </p:nvSpPr>
          <p:spPr>
            <a:xfrm>
              <a:off x="1112774" y="3149345"/>
              <a:ext cx="3210560" cy="1347470"/>
            </a:xfrm>
            <a:custGeom>
              <a:avLst/>
              <a:gdLst/>
              <a:ahLst/>
              <a:cxnLst/>
              <a:rect l="l" t="t" r="r" b="b"/>
              <a:pathLst>
                <a:path w="3210560" h="1347470">
                  <a:moveTo>
                    <a:pt x="691134" y="280416"/>
                  </a:moveTo>
                  <a:lnTo>
                    <a:pt x="665734" y="267716"/>
                  </a:lnTo>
                  <a:lnTo>
                    <a:pt x="614934" y="242316"/>
                  </a:lnTo>
                  <a:lnTo>
                    <a:pt x="614934" y="267716"/>
                  </a:lnTo>
                  <a:lnTo>
                    <a:pt x="0" y="267716"/>
                  </a:lnTo>
                  <a:lnTo>
                    <a:pt x="0" y="1346962"/>
                  </a:lnTo>
                  <a:lnTo>
                    <a:pt x="25400" y="1346962"/>
                  </a:lnTo>
                  <a:lnTo>
                    <a:pt x="25400" y="293116"/>
                  </a:lnTo>
                  <a:lnTo>
                    <a:pt x="614934" y="293116"/>
                  </a:lnTo>
                  <a:lnTo>
                    <a:pt x="614934" y="318516"/>
                  </a:lnTo>
                  <a:lnTo>
                    <a:pt x="665734" y="293116"/>
                  </a:lnTo>
                  <a:lnTo>
                    <a:pt x="691134" y="280416"/>
                  </a:lnTo>
                  <a:close/>
                </a:path>
                <a:path w="3210560" h="1347470">
                  <a:moveTo>
                    <a:pt x="3210560" y="38100"/>
                  </a:moveTo>
                  <a:lnTo>
                    <a:pt x="3185160" y="25400"/>
                  </a:lnTo>
                  <a:lnTo>
                    <a:pt x="3134360" y="0"/>
                  </a:lnTo>
                  <a:lnTo>
                    <a:pt x="3134360" y="25400"/>
                  </a:lnTo>
                  <a:lnTo>
                    <a:pt x="2461768" y="25400"/>
                  </a:lnTo>
                  <a:lnTo>
                    <a:pt x="2461768" y="50800"/>
                  </a:lnTo>
                  <a:lnTo>
                    <a:pt x="3134360" y="50800"/>
                  </a:lnTo>
                  <a:lnTo>
                    <a:pt x="3134360" y="76200"/>
                  </a:lnTo>
                  <a:lnTo>
                    <a:pt x="3185160" y="50800"/>
                  </a:lnTo>
                  <a:lnTo>
                    <a:pt x="3210560" y="38100"/>
                  </a:lnTo>
                  <a:close/>
                </a:path>
              </a:pathLst>
            </a:custGeom>
            <a:solidFill>
              <a:srgbClr val="4471C4"/>
            </a:solidFill>
          </p:spPr>
          <p:txBody>
            <a:bodyPr wrap="square" lIns="0" tIns="0" rIns="0" bIns="0" rtlCol="0"/>
            <a:lstStyle/>
            <a:p>
              <a:endParaRPr/>
            </a:p>
          </p:txBody>
        </p:sp>
      </p:grpSp>
      <p:sp>
        <p:nvSpPr>
          <p:cNvPr id="10" name="object 10"/>
          <p:cNvSpPr txBox="1"/>
          <p:nvPr/>
        </p:nvSpPr>
        <p:spPr>
          <a:xfrm>
            <a:off x="711200" y="4787900"/>
            <a:ext cx="982344"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ourier New"/>
                <a:cs typeface="Courier New"/>
              </a:rPr>
              <a:t>Branch Address</a:t>
            </a:r>
            <a:endParaRPr sz="1800">
              <a:latin typeface="Courier New"/>
              <a:cs typeface="Courier New"/>
            </a:endParaRPr>
          </a:p>
        </p:txBody>
      </p:sp>
      <p:sp>
        <p:nvSpPr>
          <p:cNvPr id="11" name="object 11"/>
          <p:cNvSpPr txBox="1"/>
          <p:nvPr/>
        </p:nvSpPr>
        <p:spPr>
          <a:xfrm>
            <a:off x="3703446" y="2831338"/>
            <a:ext cx="194183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ourier New"/>
                <a:cs typeface="Courier New"/>
              </a:rPr>
              <a:t>Outcome:</a:t>
            </a:r>
            <a:r>
              <a:rPr sz="1800" b="1" spc="-50" dirty="0">
                <a:latin typeface="Courier New"/>
                <a:cs typeface="Courier New"/>
              </a:rPr>
              <a:t> </a:t>
            </a:r>
            <a:r>
              <a:rPr sz="1800" b="1" spc="-10" dirty="0">
                <a:latin typeface="Courier New"/>
                <a:cs typeface="Courier New"/>
              </a:rPr>
              <a:t>taken</a:t>
            </a:r>
            <a:endParaRPr sz="1800">
              <a:latin typeface="Courier New"/>
              <a:cs typeface="Courier New"/>
            </a:endParaRPr>
          </a:p>
        </p:txBody>
      </p:sp>
      <p:sp>
        <p:nvSpPr>
          <p:cNvPr id="12" name="object 12"/>
          <p:cNvSpPr txBox="1"/>
          <p:nvPr/>
        </p:nvSpPr>
        <p:spPr>
          <a:xfrm>
            <a:off x="6429502" y="1823084"/>
            <a:ext cx="4932680" cy="1123315"/>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Making</a:t>
            </a:r>
            <a:r>
              <a:rPr sz="2400" b="1" spc="-55" dirty="0">
                <a:latin typeface="Calibri"/>
                <a:cs typeface="Calibri"/>
              </a:rPr>
              <a:t> </a:t>
            </a:r>
            <a:r>
              <a:rPr sz="2400" b="1" dirty="0">
                <a:latin typeface="Calibri"/>
                <a:cs typeface="Calibri"/>
              </a:rPr>
              <a:t>branch</a:t>
            </a:r>
            <a:r>
              <a:rPr sz="2400" b="1" spc="-70" dirty="0">
                <a:latin typeface="Calibri"/>
                <a:cs typeface="Calibri"/>
              </a:rPr>
              <a:t> </a:t>
            </a:r>
            <a:r>
              <a:rPr sz="2400" b="1" dirty="0">
                <a:latin typeface="Calibri"/>
                <a:cs typeface="Calibri"/>
              </a:rPr>
              <a:t>history</a:t>
            </a:r>
            <a:r>
              <a:rPr sz="2400" b="1" spc="-45" dirty="0">
                <a:latin typeface="Calibri"/>
                <a:cs typeface="Calibri"/>
              </a:rPr>
              <a:t> </a:t>
            </a:r>
            <a:r>
              <a:rPr sz="2400" b="1" spc="-10" dirty="0">
                <a:latin typeface="Calibri"/>
                <a:cs typeface="Calibri"/>
              </a:rPr>
              <a:t>implementable</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Idea</a:t>
            </a:r>
            <a:r>
              <a:rPr sz="2400" spc="-30" dirty="0">
                <a:latin typeface="Calibri"/>
                <a:cs typeface="Calibri"/>
              </a:rPr>
              <a:t> </a:t>
            </a:r>
            <a:r>
              <a:rPr sz="2400" dirty="0">
                <a:latin typeface="Calibri"/>
                <a:cs typeface="Calibri"/>
              </a:rPr>
              <a:t>1:</a:t>
            </a:r>
            <a:r>
              <a:rPr sz="2400" spc="-30" dirty="0">
                <a:latin typeface="Calibri"/>
                <a:cs typeface="Calibri"/>
              </a:rPr>
              <a:t> </a:t>
            </a:r>
            <a:r>
              <a:rPr sz="2400" dirty="0">
                <a:latin typeface="Calibri"/>
                <a:cs typeface="Calibri"/>
              </a:rPr>
              <a:t>Hash</a:t>
            </a:r>
            <a:r>
              <a:rPr sz="2400" spc="-20" dirty="0">
                <a:latin typeface="Calibri"/>
                <a:cs typeface="Calibri"/>
              </a:rPr>
              <a:t> </a:t>
            </a:r>
            <a:r>
              <a:rPr sz="2400" dirty="0">
                <a:latin typeface="Calibri"/>
                <a:cs typeface="Calibri"/>
              </a:rPr>
              <a:t>table</a:t>
            </a:r>
            <a:r>
              <a:rPr sz="2400" spc="-25" dirty="0">
                <a:latin typeface="Calibri"/>
                <a:cs typeface="Calibri"/>
              </a:rPr>
              <a:t> </a:t>
            </a:r>
            <a:r>
              <a:rPr sz="2400" dirty="0">
                <a:latin typeface="Calibri"/>
                <a:cs typeface="Calibri"/>
              </a:rPr>
              <a:t>from</a:t>
            </a:r>
            <a:r>
              <a:rPr sz="2400" spc="-35" dirty="0">
                <a:latin typeface="Calibri"/>
                <a:cs typeface="Calibri"/>
              </a:rPr>
              <a:t> </a:t>
            </a:r>
            <a:r>
              <a:rPr sz="2400" dirty="0">
                <a:latin typeface="Calibri"/>
                <a:cs typeface="Calibri"/>
              </a:rPr>
              <a:t>PC</a:t>
            </a:r>
            <a:r>
              <a:rPr sz="2400" spc="-35" dirty="0">
                <a:latin typeface="Calibri"/>
                <a:cs typeface="Calibri"/>
              </a:rPr>
              <a:t> </a:t>
            </a:r>
            <a:r>
              <a:rPr sz="2400" dirty="0">
                <a:latin typeface="Calibri"/>
                <a:cs typeface="Calibri"/>
              </a:rPr>
              <a:t>to</a:t>
            </a:r>
            <a:r>
              <a:rPr sz="2400" spc="-20" dirty="0">
                <a:latin typeface="Calibri"/>
                <a:cs typeface="Calibri"/>
              </a:rPr>
              <a:t> </a:t>
            </a:r>
            <a:r>
              <a:rPr sz="2400" spc="-10" dirty="0">
                <a:latin typeface="Calibri"/>
                <a:cs typeface="Calibri"/>
              </a:rPr>
              <a:t>entry</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Eliminates</a:t>
            </a:r>
            <a:r>
              <a:rPr sz="2400" spc="-80" dirty="0">
                <a:latin typeface="Calibri"/>
                <a:cs typeface="Calibri"/>
              </a:rPr>
              <a:t> </a:t>
            </a:r>
            <a:r>
              <a:rPr sz="2400" dirty="0">
                <a:latin typeface="Calibri"/>
                <a:cs typeface="Calibri"/>
              </a:rPr>
              <a:t>table</a:t>
            </a:r>
            <a:r>
              <a:rPr sz="2400" spc="-55" dirty="0">
                <a:latin typeface="Calibri"/>
                <a:cs typeface="Calibri"/>
              </a:rPr>
              <a:t> </a:t>
            </a:r>
            <a:r>
              <a:rPr sz="2400" dirty="0">
                <a:latin typeface="Calibri"/>
                <a:cs typeface="Calibri"/>
              </a:rPr>
              <a:t>size</a:t>
            </a:r>
            <a:r>
              <a:rPr sz="2400" spc="-40" dirty="0">
                <a:latin typeface="Calibri"/>
                <a:cs typeface="Calibri"/>
              </a:rPr>
              <a:t> </a:t>
            </a:r>
            <a:r>
              <a:rPr sz="2400" dirty="0">
                <a:latin typeface="Calibri"/>
                <a:cs typeface="Calibri"/>
              </a:rPr>
              <a:t>=</a:t>
            </a:r>
            <a:r>
              <a:rPr sz="2400" spc="-50" dirty="0">
                <a:latin typeface="Calibri"/>
                <a:cs typeface="Calibri"/>
              </a:rPr>
              <a:t> </a:t>
            </a:r>
            <a:r>
              <a:rPr sz="2400" dirty="0">
                <a:latin typeface="Calibri"/>
                <a:cs typeface="Calibri"/>
              </a:rPr>
              <a:t>#branch</a:t>
            </a:r>
            <a:r>
              <a:rPr sz="2400" spc="-40" dirty="0">
                <a:latin typeface="Calibri"/>
                <a:cs typeface="Calibri"/>
              </a:rPr>
              <a:t> </a:t>
            </a:r>
            <a:r>
              <a:rPr sz="2400" spc="-10" dirty="0">
                <a:latin typeface="Calibri"/>
                <a:cs typeface="Calibri"/>
              </a:rPr>
              <a:t>insns.</a:t>
            </a:r>
            <a:endParaRPr sz="2400">
              <a:latin typeface="Calibri"/>
              <a:cs typeface="Calibri"/>
            </a:endParaRPr>
          </a:p>
        </p:txBody>
      </p:sp>
      <p:graphicFrame>
        <p:nvGraphicFramePr>
          <p:cNvPr id="13" name="object 13"/>
          <p:cNvGraphicFramePr>
            <a:graphicFrameLocks noGrp="1"/>
          </p:cNvGraphicFramePr>
          <p:nvPr/>
        </p:nvGraphicFramePr>
        <p:xfrm>
          <a:off x="6288278" y="4610353"/>
          <a:ext cx="749935" cy="1482725"/>
        </p:xfrm>
        <a:graphic>
          <a:graphicData uri="http://schemas.openxmlformats.org/drawingml/2006/table">
            <a:tbl>
              <a:tblPr firstRow="1" bandRow="1">
                <a:tableStyleId>{2D5ABB26-0587-4C30-8999-92F81FD0307C}</a:tableStyleId>
              </a:tblPr>
              <a:tblGrid>
                <a:gridCol w="749935">
                  <a:extLst>
                    <a:ext uri="{9D8B030D-6E8A-4147-A177-3AD203B41FA5}">
                      <a16:colId xmlns:a16="http://schemas.microsoft.com/office/drawing/2014/main" val="20000"/>
                    </a:ext>
                  </a:extLst>
                </a:gridCol>
              </a:tblGrid>
              <a:tr h="372110">
                <a:tc>
                  <a:txBody>
                    <a:bodyPr/>
                    <a:lstStyle/>
                    <a:p>
                      <a:pPr>
                        <a:lnSpc>
                          <a:spcPct val="100000"/>
                        </a:lnSpc>
                      </a:pPr>
                      <a:endParaRPr sz="22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38100">
                      <a:solidFill>
                        <a:srgbClr val="000000"/>
                      </a:solidFill>
                      <a:prstDash val="solid"/>
                    </a:lnB>
                  </a:tcPr>
                </a:tc>
                <a:extLst>
                  <a:ext uri="{0D108BD9-81ED-4DB2-BD59-A6C34878D82A}">
                    <a16:rowId xmlns:a16="http://schemas.microsoft.com/office/drawing/2014/main" val="10000"/>
                  </a:ext>
                </a:extLst>
              </a:tr>
              <a:tr h="372110">
                <a:tc>
                  <a:txBody>
                    <a:bodyPr/>
                    <a:lstStyle/>
                    <a:p>
                      <a:pPr>
                        <a:lnSpc>
                          <a:spcPct val="100000"/>
                        </a:lnSpc>
                      </a:pPr>
                      <a:endParaRPr sz="2200">
                        <a:latin typeface="Times New Roman"/>
                        <a:cs typeface="Times New Roman"/>
                      </a:endParaRPr>
                    </a:p>
                  </a:txBody>
                  <a:tcPr marL="0" marR="0" marT="0" marB="0">
                    <a:lnL w="28575">
                      <a:solidFill>
                        <a:srgbClr val="000000"/>
                      </a:solidFill>
                      <a:prstDash val="solid"/>
                    </a:lnL>
                    <a:lnR w="28575">
                      <a:solidFill>
                        <a:srgbClr val="000000"/>
                      </a:solidFill>
                      <a:prstDash val="solid"/>
                    </a:lnR>
                    <a:lnT w="38100">
                      <a:solidFill>
                        <a:srgbClr val="000000"/>
                      </a:solidFill>
                      <a:prstDash val="solid"/>
                    </a:lnT>
                    <a:lnB w="28575">
                      <a:solidFill>
                        <a:srgbClr val="000000"/>
                      </a:solidFill>
                      <a:prstDash val="solid"/>
                    </a:lnB>
                  </a:tcPr>
                </a:tc>
                <a:extLst>
                  <a:ext uri="{0D108BD9-81ED-4DB2-BD59-A6C34878D82A}">
                    <a16:rowId xmlns:a16="http://schemas.microsoft.com/office/drawing/2014/main" val="10001"/>
                  </a:ext>
                </a:extLst>
              </a:tr>
              <a:tr h="370205">
                <a:tc>
                  <a:txBody>
                    <a:bodyPr/>
                    <a:lstStyle/>
                    <a:p>
                      <a:pPr>
                        <a:lnSpc>
                          <a:spcPct val="100000"/>
                        </a:lnSpc>
                      </a:pPr>
                      <a:endParaRPr sz="22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2"/>
                  </a:ext>
                </a:extLst>
              </a:tr>
              <a:tr h="368300">
                <a:tc>
                  <a:txBody>
                    <a:bodyPr/>
                    <a:lstStyle/>
                    <a:p>
                      <a:pPr>
                        <a:lnSpc>
                          <a:spcPct val="100000"/>
                        </a:lnSpc>
                      </a:pPr>
                      <a:endParaRPr sz="22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3"/>
                  </a:ext>
                </a:extLst>
              </a:tr>
            </a:tbl>
          </a:graphicData>
        </a:graphic>
      </p:graphicFrame>
      <p:sp>
        <p:nvSpPr>
          <p:cNvPr id="14" name="object 14"/>
          <p:cNvSpPr txBox="1"/>
          <p:nvPr/>
        </p:nvSpPr>
        <p:spPr>
          <a:xfrm>
            <a:off x="5849873" y="4353559"/>
            <a:ext cx="171005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40" dirty="0">
                <a:latin typeface="Calibri"/>
                <a:cs typeface="Calibri"/>
              </a:rPr>
              <a:t> </a:t>
            </a:r>
            <a:r>
              <a:rPr sz="1200" b="1" dirty="0">
                <a:latin typeface="Calibri"/>
                <a:cs typeface="Calibri"/>
              </a:rPr>
              <a:t>History</a:t>
            </a:r>
            <a:r>
              <a:rPr sz="1200" b="1" spc="-40" dirty="0">
                <a:latin typeface="Calibri"/>
                <a:cs typeface="Calibri"/>
              </a:rPr>
              <a:t> </a:t>
            </a:r>
            <a:r>
              <a:rPr sz="1200" b="1" spc="-10" dirty="0">
                <a:latin typeface="Calibri"/>
                <a:cs typeface="Calibri"/>
              </a:rPr>
              <a:t>Table</a:t>
            </a:r>
            <a:r>
              <a:rPr sz="1200" b="1" spc="-40" dirty="0">
                <a:latin typeface="Calibri"/>
                <a:cs typeface="Calibri"/>
              </a:rPr>
              <a:t> </a:t>
            </a:r>
            <a:r>
              <a:rPr sz="1200" b="1" spc="-10" dirty="0">
                <a:latin typeface="Calibri"/>
                <a:cs typeface="Calibri"/>
              </a:rPr>
              <a:t>(BHT)</a:t>
            </a:r>
            <a:endParaRPr sz="1200">
              <a:latin typeface="Calibri"/>
              <a:cs typeface="Calibri"/>
            </a:endParaRPr>
          </a:p>
        </p:txBody>
      </p:sp>
      <p:grpSp>
        <p:nvGrpSpPr>
          <p:cNvPr id="15" name="object 15"/>
          <p:cNvGrpSpPr/>
          <p:nvPr/>
        </p:nvGrpSpPr>
        <p:grpSpPr>
          <a:xfrm>
            <a:off x="5651372" y="4806696"/>
            <a:ext cx="648970" cy="1115695"/>
            <a:chOff x="5651372" y="4806696"/>
            <a:chExt cx="648970" cy="1115695"/>
          </a:xfrm>
        </p:grpSpPr>
        <p:sp>
          <p:nvSpPr>
            <p:cNvPr id="16" name="object 16"/>
            <p:cNvSpPr/>
            <p:nvPr/>
          </p:nvSpPr>
          <p:spPr>
            <a:xfrm>
              <a:off x="5651373" y="4806696"/>
              <a:ext cx="648970" cy="1115695"/>
            </a:xfrm>
            <a:custGeom>
              <a:avLst/>
              <a:gdLst/>
              <a:ahLst/>
              <a:cxnLst/>
              <a:rect l="l" t="t" r="r" b="b"/>
              <a:pathLst>
                <a:path w="648970" h="1115695">
                  <a:moveTo>
                    <a:pt x="648970" y="0"/>
                  </a:moveTo>
                  <a:lnTo>
                    <a:pt x="566293" y="20574"/>
                  </a:lnTo>
                  <a:lnTo>
                    <a:pt x="586955" y="44742"/>
                  </a:lnTo>
                  <a:lnTo>
                    <a:pt x="345567" y="251294"/>
                  </a:lnTo>
                  <a:lnTo>
                    <a:pt x="345567" y="71628"/>
                  </a:lnTo>
                  <a:lnTo>
                    <a:pt x="220599" y="71628"/>
                  </a:lnTo>
                  <a:lnTo>
                    <a:pt x="220599" y="358228"/>
                  </a:lnTo>
                  <a:lnTo>
                    <a:pt x="220599" y="375018"/>
                  </a:lnTo>
                  <a:lnTo>
                    <a:pt x="220599" y="732447"/>
                  </a:lnTo>
                  <a:lnTo>
                    <a:pt x="30581" y="566280"/>
                  </a:lnTo>
                  <a:lnTo>
                    <a:pt x="220599" y="623570"/>
                  </a:lnTo>
                  <a:lnTo>
                    <a:pt x="220599" y="610285"/>
                  </a:lnTo>
                  <a:lnTo>
                    <a:pt x="26746" y="551865"/>
                  </a:lnTo>
                  <a:lnTo>
                    <a:pt x="220599" y="499262"/>
                  </a:lnTo>
                  <a:lnTo>
                    <a:pt x="220599" y="486079"/>
                  </a:lnTo>
                  <a:lnTo>
                    <a:pt x="30632" y="537591"/>
                  </a:lnTo>
                  <a:lnTo>
                    <a:pt x="220599" y="375018"/>
                  </a:lnTo>
                  <a:lnTo>
                    <a:pt x="220599" y="358228"/>
                  </a:lnTo>
                  <a:lnTo>
                    <a:pt x="0" y="546989"/>
                  </a:lnTo>
                  <a:lnTo>
                    <a:pt x="4114" y="551776"/>
                  </a:lnTo>
                  <a:lnTo>
                    <a:pt x="0" y="556514"/>
                  </a:lnTo>
                  <a:lnTo>
                    <a:pt x="220599" y="749350"/>
                  </a:lnTo>
                  <a:lnTo>
                    <a:pt x="220599" y="1013460"/>
                  </a:lnTo>
                  <a:lnTo>
                    <a:pt x="345567" y="1013460"/>
                  </a:lnTo>
                  <a:lnTo>
                    <a:pt x="345567" y="858596"/>
                  </a:lnTo>
                  <a:lnTo>
                    <a:pt x="587451" y="1070025"/>
                  </a:lnTo>
                  <a:lnTo>
                    <a:pt x="566547" y="1093927"/>
                  </a:lnTo>
                  <a:lnTo>
                    <a:pt x="648970" y="1115390"/>
                  </a:lnTo>
                  <a:lnTo>
                    <a:pt x="633818" y="1078382"/>
                  </a:lnTo>
                  <a:lnTo>
                    <a:pt x="616712" y="1036561"/>
                  </a:lnTo>
                  <a:lnTo>
                    <a:pt x="595769" y="1060513"/>
                  </a:lnTo>
                  <a:lnTo>
                    <a:pt x="345567" y="841730"/>
                  </a:lnTo>
                  <a:lnTo>
                    <a:pt x="345567" y="661238"/>
                  </a:lnTo>
                  <a:lnTo>
                    <a:pt x="574179" y="730148"/>
                  </a:lnTo>
                  <a:lnTo>
                    <a:pt x="565023" y="760603"/>
                  </a:lnTo>
                  <a:lnTo>
                    <a:pt x="648970" y="746125"/>
                  </a:lnTo>
                  <a:lnTo>
                    <a:pt x="635927" y="733806"/>
                  </a:lnTo>
                  <a:lnTo>
                    <a:pt x="586994" y="687578"/>
                  </a:lnTo>
                  <a:lnTo>
                    <a:pt x="577850" y="717943"/>
                  </a:lnTo>
                  <a:lnTo>
                    <a:pt x="345567" y="647954"/>
                  </a:lnTo>
                  <a:lnTo>
                    <a:pt x="345567" y="465353"/>
                  </a:lnTo>
                  <a:lnTo>
                    <a:pt x="577024" y="402526"/>
                  </a:lnTo>
                  <a:lnTo>
                    <a:pt x="585343" y="433197"/>
                  </a:lnTo>
                  <a:lnTo>
                    <a:pt x="637146" y="386969"/>
                  </a:lnTo>
                  <a:lnTo>
                    <a:pt x="648970" y="376428"/>
                  </a:lnTo>
                  <a:lnTo>
                    <a:pt x="565404" y="359664"/>
                  </a:lnTo>
                  <a:lnTo>
                    <a:pt x="573709" y="390296"/>
                  </a:lnTo>
                  <a:lnTo>
                    <a:pt x="345567" y="452183"/>
                  </a:lnTo>
                  <a:lnTo>
                    <a:pt x="345567" y="268058"/>
                  </a:lnTo>
                  <a:lnTo>
                    <a:pt x="595210" y="54394"/>
                  </a:lnTo>
                  <a:lnTo>
                    <a:pt x="615823" y="78486"/>
                  </a:lnTo>
                  <a:lnTo>
                    <a:pt x="633564" y="36449"/>
                  </a:lnTo>
                  <a:lnTo>
                    <a:pt x="648970" y="0"/>
                  </a:lnTo>
                  <a:close/>
                </a:path>
              </a:pathLst>
            </a:custGeom>
            <a:solidFill>
              <a:srgbClr val="4471C4"/>
            </a:solidFill>
          </p:spPr>
          <p:txBody>
            <a:bodyPr wrap="square" lIns="0" tIns="0" rIns="0" bIns="0" rtlCol="0"/>
            <a:lstStyle/>
            <a:p>
              <a:endParaRPr/>
            </a:p>
          </p:txBody>
        </p:sp>
        <p:sp>
          <p:nvSpPr>
            <p:cNvPr id="17" name="object 17"/>
            <p:cNvSpPr/>
            <p:nvPr/>
          </p:nvSpPr>
          <p:spPr>
            <a:xfrm>
              <a:off x="5871971" y="4878324"/>
              <a:ext cx="125095" cy="942340"/>
            </a:xfrm>
            <a:custGeom>
              <a:avLst/>
              <a:gdLst/>
              <a:ahLst/>
              <a:cxnLst/>
              <a:rect l="l" t="t" r="r" b="b"/>
              <a:pathLst>
                <a:path w="125095" h="942339">
                  <a:moveTo>
                    <a:pt x="0" y="941832"/>
                  </a:moveTo>
                  <a:lnTo>
                    <a:pt x="124967" y="941832"/>
                  </a:lnTo>
                  <a:lnTo>
                    <a:pt x="124967" y="0"/>
                  </a:lnTo>
                  <a:lnTo>
                    <a:pt x="0" y="0"/>
                  </a:lnTo>
                  <a:lnTo>
                    <a:pt x="0" y="941832"/>
                  </a:lnTo>
                  <a:close/>
                </a:path>
              </a:pathLst>
            </a:custGeom>
            <a:ln w="12700">
              <a:solidFill>
                <a:srgbClr val="2E528F"/>
              </a:solidFill>
            </a:ln>
          </p:spPr>
          <p:txBody>
            <a:bodyPr wrap="square" lIns="0" tIns="0" rIns="0" bIns="0" rtlCol="0"/>
            <a:lstStyle/>
            <a:p>
              <a:endParaRPr/>
            </a:p>
          </p:txBody>
        </p:sp>
      </p:grpSp>
      <p:sp>
        <p:nvSpPr>
          <p:cNvPr id="18" name="object 18"/>
          <p:cNvSpPr txBox="1"/>
          <p:nvPr/>
        </p:nvSpPr>
        <p:spPr>
          <a:xfrm>
            <a:off x="5683758" y="4666233"/>
            <a:ext cx="42100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hash()</a:t>
            </a:r>
            <a:endParaRPr sz="1200">
              <a:latin typeface="Calibri"/>
              <a:cs typeface="Calibri"/>
            </a:endParaRPr>
          </a:p>
        </p:txBody>
      </p:sp>
      <p:sp>
        <p:nvSpPr>
          <p:cNvPr id="19" name="object 19"/>
          <p:cNvSpPr txBox="1"/>
          <p:nvPr/>
        </p:nvSpPr>
        <p:spPr>
          <a:xfrm>
            <a:off x="4908041" y="5174741"/>
            <a:ext cx="748665" cy="368935"/>
          </a:xfrm>
          <a:prstGeom prst="rect">
            <a:avLst/>
          </a:prstGeom>
          <a:ln w="25400">
            <a:solidFill>
              <a:srgbClr val="000000"/>
            </a:solidFill>
          </a:ln>
        </p:spPr>
        <p:txBody>
          <a:bodyPr vert="horz" wrap="square" lIns="0" tIns="15240" rIns="0" bIns="0" rtlCol="0">
            <a:spAutoFit/>
          </a:bodyPr>
          <a:lstStyle/>
          <a:p>
            <a:pPr marL="15240">
              <a:lnSpc>
                <a:spcPct val="100000"/>
              </a:lnSpc>
              <a:spcBef>
                <a:spcPts val="120"/>
              </a:spcBef>
            </a:pPr>
            <a:r>
              <a:rPr sz="1800" spc="-10" dirty="0">
                <a:latin typeface="Courier New"/>
                <a:cs typeface="Courier New"/>
              </a:rPr>
              <a:t>0x100</a:t>
            </a:r>
            <a:endParaRPr sz="1800">
              <a:latin typeface="Courier New"/>
              <a:cs typeface="Courier New"/>
            </a:endParaRPr>
          </a:p>
        </p:txBody>
      </p:sp>
      <p:sp>
        <p:nvSpPr>
          <p:cNvPr id="20" name="object 20"/>
          <p:cNvSpPr txBox="1"/>
          <p:nvPr/>
        </p:nvSpPr>
        <p:spPr>
          <a:xfrm>
            <a:off x="4939665" y="4945507"/>
            <a:ext cx="6610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35" dirty="0">
                <a:latin typeface="Calibri"/>
                <a:cs typeface="Calibri"/>
              </a:rPr>
              <a:t> </a:t>
            </a:r>
            <a:r>
              <a:rPr sz="1200" b="1" spc="-25" dirty="0">
                <a:latin typeface="Calibri"/>
                <a:cs typeface="Calibri"/>
              </a:rPr>
              <a:t>PC</a:t>
            </a:r>
            <a:endParaRPr sz="1200">
              <a:latin typeface="Calibri"/>
              <a:cs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Predicting</a:t>
            </a:r>
            <a:r>
              <a:rPr spc="-105" dirty="0"/>
              <a:t> </a:t>
            </a:r>
            <a:r>
              <a:rPr dirty="0"/>
              <a:t>Branch</a:t>
            </a:r>
            <a:r>
              <a:rPr spc="-110" dirty="0"/>
              <a:t> </a:t>
            </a:r>
            <a:r>
              <a:rPr spc="-10" dirty="0"/>
              <a:t>Outcomes</a:t>
            </a:r>
          </a:p>
        </p:txBody>
      </p:sp>
      <p:grpSp>
        <p:nvGrpSpPr>
          <p:cNvPr id="3" name="object 3"/>
          <p:cNvGrpSpPr/>
          <p:nvPr/>
        </p:nvGrpSpPr>
        <p:grpSpPr>
          <a:xfrm>
            <a:off x="1796542" y="2939542"/>
            <a:ext cx="1875155" cy="979169"/>
            <a:chOff x="1796542" y="2939542"/>
            <a:chExt cx="1875155" cy="979169"/>
          </a:xfrm>
        </p:grpSpPr>
        <p:sp>
          <p:nvSpPr>
            <p:cNvPr id="4" name="object 4"/>
            <p:cNvSpPr/>
            <p:nvPr/>
          </p:nvSpPr>
          <p:spPr>
            <a:xfrm>
              <a:off x="1802892" y="2945892"/>
              <a:ext cx="1862455" cy="966469"/>
            </a:xfrm>
            <a:custGeom>
              <a:avLst/>
              <a:gdLst/>
              <a:ahLst/>
              <a:cxnLst/>
              <a:rect l="l" t="t" r="r" b="b"/>
              <a:pathLst>
                <a:path w="1862454" h="966470">
                  <a:moveTo>
                    <a:pt x="1862328" y="0"/>
                  </a:moveTo>
                  <a:lnTo>
                    <a:pt x="0" y="0"/>
                  </a:lnTo>
                  <a:lnTo>
                    <a:pt x="0" y="966216"/>
                  </a:lnTo>
                  <a:lnTo>
                    <a:pt x="1862328" y="966216"/>
                  </a:lnTo>
                  <a:lnTo>
                    <a:pt x="1862328" y="0"/>
                  </a:lnTo>
                  <a:close/>
                </a:path>
              </a:pathLst>
            </a:custGeom>
            <a:solidFill>
              <a:srgbClr val="4471C4"/>
            </a:solidFill>
          </p:spPr>
          <p:txBody>
            <a:bodyPr wrap="square" lIns="0" tIns="0" rIns="0" bIns="0" rtlCol="0"/>
            <a:lstStyle/>
            <a:p>
              <a:endParaRPr/>
            </a:p>
          </p:txBody>
        </p:sp>
        <p:sp>
          <p:nvSpPr>
            <p:cNvPr id="5" name="object 5"/>
            <p:cNvSpPr/>
            <p:nvPr/>
          </p:nvSpPr>
          <p:spPr>
            <a:xfrm>
              <a:off x="1802892" y="2945892"/>
              <a:ext cx="1862455" cy="966469"/>
            </a:xfrm>
            <a:custGeom>
              <a:avLst/>
              <a:gdLst/>
              <a:ahLst/>
              <a:cxnLst/>
              <a:rect l="l" t="t" r="r" b="b"/>
              <a:pathLst>
                <a:path w="1862454" h="966470">
                  <a:moveTo>
                    <a:pt x="0" y="966216"/>
                  </a:moveTo>
                  <a:lnTo>
                    <a:pt x="1862328" y="966216"/>
                  </a:lnTo>
                  <a:lnTo>
                    <a:pt x="1862328" y="0"/>
                  </a:lnTo>
                  <a:lnTo>
                    <a:pt x="0" y="0"/>
                  </a:lnTo>
                  <a:lnTo>
                    <a:pt x="0" y="966216"/>
                  </a:lnTo>
                  <a:close/>
                </a:path>
              </a:pathLst>
            </a:custGeom>
            <a:ln w="12700">
              <a:solidFill>
                <a:srgbClr val="2E528F"/>
              </a:solidFill>
            </a:ln>
          </p:spPr>
          <p:txBody>
            <a:bodyPr wrap="square" lIns="0" tIns="0" rIns="0" bIns="0" rtlCol="0"/>
            <a:lstStyle/>
            <a:p>
              <a:endParaRPr/>
            </a:p>
          </p:txBody>
        </p:sp>
      </p:grpSp>
      <p:sp>
        <p:nvSpPr>
          <p:cNvPr id="6" name="object 6"/>
          <p:cNvSpPr txBox="1"/>
          <p:nvPr/>
        </p:nvSpPr>
        <p:spPr>
          <a:xfrm>
            <a:off x="1946529" y="3264789"/>
            <a:ext cx="15748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Branch</a:t>
            </a:r>
            <a:r>
              <a:rPr sz="1800" spc="-60" dirty="0">
                <a:solidFill>
                  <a:srgbClr val="FFFFFF"/>
                </a:solidFill>
                <a:latin typeface="Calibri"/>
                <a:cs typeface="Calibri"/>
              </a:rPr>
              <a:t> </a:t>
            </a:r>
            <a:r>
              <a:rPr sz="1800" spc="-10" dirty="0">
                <a:solidFill>
                  <a:srgbClr val="FFFFFF"/>
                </a:solidFill>
                <a:latin typeface="Calibri"/>
                <a:cs typeface="Calibri"/>
              </a:rPr>
              <a:t>Predictor</a:t>
            </a:r>
            <a:endParaRPr sz="1800">
              <a:latin typeface="Calibri"/>
              <a:cs typeface="Calibri"/>
            </a:endParaRPr>
          </a:p>
        </p:txBody>
      </p:sp>
      <p:grpSp>
        <p:nvGrpSpPr>
          <p:cNvPr id="7" name="object 7"/>
          <p:cNvGrpSpPr/>
          <p:nvPr/>
        </p:nvGrpSpPr>
        <p:grpSpPr>
          <a:xfrm>
            <a:off x="739394" y="3149345"/>
            <a:ext cx="3583940" cy="1729105"/>
            <a:chOff x="739394" y="3149345"/>
            <a:chExt cx="3583940" cy="1729105"/>
          </a:xfrm>
        </p:grpSpPr>
        <p:sp>
          <p:nvSpPr>
            <p:cNvPr id="8" name="object 8"/>
            <p:cNvSpPr/>
            <p:nvPr/>
          </p:nvSpPr>
          <p:spPr>
            <a:xfrm>
              <a:off x="752094" y="4496561"/>
              <a:ext cx="748665" cy="368935"/>
            </a:xfrm>
            <a:custGeom>
              <a:avLst/>
              <a:gdLst/>
              <a:ahLst/>
              <a:cxnLst/>
              <a:rect l="l" t="t" r="r" b="b"/>
              <a:pathLst>
                <a:path w="748665" h="368935">
                  <a:moveTo>
                    <a:pt x="0" y="368807"/>
                  </a:moveTo>
                  <a:lnTo>
                    <a:pt x="748284" y="368807"/>
                  </a:lnTo>
                  <a:lnTo>
                    <a:pt x="748284" y="0"/>
                  </a:lnTo>
                  <a:lnTo>
                    <a:pt x="0" y="0"/>
                  </a:lnTo>
                  <a:lnTo>
                    <a:pt x="0" y="368807"/>
                  </a:lnTo>
                  <a:close/>
                </a:path>
              </a:pathLst>
            </a:custGeom>
            <a:ln w="25400">
              <a:solidFill>
                <a:srgbClr val="000000"/>
              </a:solidFill>
            </a:ln>
          </p:spPr>
          <p:txBody>
            <a:bodyPr wrap="square" lIns="0" tIns="0" rIns="0" bIns="0" rtlCol="0"/>
            <a:lstStyle/>
            <a:p>
              <a:endParaRPr/>
            </a:p>
          </p:txBody>
        </p:sp>
        <p:sp>
          <p:nvSpPr>
            <p:cNvPr id="9" name="object 9"/>
            <p:cNvSpPr/>
            <p:nvPr/>
          </p:nvSpPr>
          <p:spPr>
            <a:xfrm>
              <a:off x="1112774" y="3149345"/>
              <a:ext cx="3210560" cy="1347470"/>
            </a:xfrm>
            <a:custGeom>
              <a:avLst/>
              <a:gdLst/>
              <a:ahLst/>
              <a:cxnLst/>
              <a:rect l="l" t="t" r="r" b="b"/>
              <a:pathLst>
                <a:path w="3210560" h="1347470">
                  <a:moveTo>
                    <a:pt x="691134" y="280416"/>
                  </a:moveTo>
                  <a:lnTo>
                    <a:pt x="665734" y="267716"/>
                  </a:lnTo>
                  <a:lnTo>
                    <a:pt x="614934" y="242316"/>
                  </a:lnTo>
                  <a:lnTo>
                    <a:pt x="614934" y="267716"/>
                  </a:lnTo>
                  <a:lnTo>
                    <a:pt x="0" y="267716"/>
                  </a:lnTo>
                  <a:lnTo>
                    <a:pt x="0" y="1346962"/>
                  </a:lnTo>
                  <a:lnTo>
                    <a:pt x="25400" y="1346962"/>
                  </a:lnTo>
                  <a:lnTo>
                    <a:pt x="25400" y="293116"/>
                  </a:lnTo>
                  <a:lnTo>
                    <a:pt x="614934" y="293116"/>
                  </a:lnTo>
                  <a:lnTo>
                    <a:pt x="614934" y="318516"/>
                  </a:lnTo>
                  <a:lnTo>
                    <a:pt x="665734" y="293116"/>
                  </a:lnTo>
                  <a:lnTo>
                    <a:pt x="691134" y="280416"/>
                  </a:lnTo>
                  <a:close/>
                </a:path>
                <a:path w="3210560" h="1347470">
                  <a:moveTo>
                    <a:pt x="3210560" y="38100"/>
                  </a:moveTo>
                  <a:lnTo>
                    <a:pt x="3185160" y="25400"/>
                  </a:lnTo>
                  <a:lnTo>
                    <a:pt x="3134360" y="0"/>
                  </a:lnTo>
                  <a:lnTo>
                    <a:pt x="3134360" y="25400"/>
                  </a:lnTo>
                  <a:lnTo>
                    <a:pt x="2461768" y="25400"/>
                  </a:lnTo>
                  <a:lnTo>
                    <a:pt x="2461768" y="50800"/>
                  </a:lnTo>
                  <a:lnTo>
                    <a:pt x="3134360" y="50800"/>
                  </a:lnTo>
                  <a:lnTo>
                    <a:pt x="3134360" y="76200"/>
                  </a:lnTo>
                  <a:lnTo>
                    <a:pt x="3185160" y="50800"/>
                  </a:lnTo>
                  <a:lnTo>
                    <a:pt x="3210560" y="38100"/>
                  </a:lnTo>
                  <a:close/>
                </a:path>
              </a:pathLst>
            </a:custGeom>
            <a:solidFill>
              <a:srgbClr val="4471C4"/>
            </a:solidFill>
          </p:spPr>
          <p:txBody>
            <a:bodyPr wrap="square" lIns="0" tIns="0" rIns="0" bIns="0" rtlCol="0"/>
            <a:lstStyle/>
            <a:p>
              <a:endParaRPr/>
            </a:p>
          </p:txBody>
        </p:sp>
      </p:grpSp>
      <p:sp>
        <p:nvSpPr>
          <p:cNvPr id="10" name="object 10"/>
          <p:cNvSpPr txBox="1"/>
          <p:nvPr/>
        </p:nvSpPr>
        <p:spPr>
          <a:xfrm>
            <a:off x="711200" y="4787900"/>
            <a:ext cx="982344"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ourier New"/>
                <a:cs typeface="Courier New"/>
              </a:rPr>
              <a:t>Branch Address</a:t>
            </a:r>
            <a:endParaRPr sz="1800">
              <a:latin typeface="Courier New"/>
              <a:cs typeface="Courier New"/>
            </a:endParaRPr>
          </a:p>
        </p:txBody>
      </p:sp>
      <p:sp>
        <p:nvSpPr>
          <p:cNvPr id="11" name="object 11"/>
          <p:cNvSpPr txBox="1"/>
          <p:nvPr/>
        </p:nvSpPr>
        <p:spPr>
          <a:xfrm>
            <a:off x="3696715" y="2871342"/>
            <a:ext cx="1800860"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ourier New"/>
                <a:cs typeface="Courier New"/>
              </a:rPr>
              <a:t>Predicted </a:t>
            </a:r>
            <a:r>
              <a:rPr sz="1800" b="1" dirty="0">
                <a:latin typeface="Courier New"/>
                <a:cs typeface="Courier New"/>
              </a:rPr>
              <a:t>Outcome:</a:t>
            </a:r>
            <a:r>
              <a:rPr sz="1800" b="1" spc="-70" dirty="0">
                <a:latin typeface="Courier New"/>
                <a:cs typeface="Courier New"/>
              </a:rPr>
              <a:t> </a:t>
            </a:r>
            <a:r>
              <a:rPr sz="1800" b="1" spc="-20" dirty="0">
                <a:solidFill>
                  <a:srgbClr val="00AF50"/>
                </a:solidFill>
                <a:latin typeface="Courier New"/>
                <a:cs typeface="Courier New"/>
              </a:rPr>
              <a:t>T</a:t>
            </a:r>
            <a:r>
              <a:rPr sz="1800" b="1" spc="-20" dirty="0">
                <a:latin typeface="Courier New"/>
                <a:cs typeface="Courier New"/>
              </a:rPr>
              <a:t>/</a:t>
            </a:r>
            <a:r>
              <a:rPr sz="1800" b="1" spc="-20" dirty="0">
                <a:solidFill>
                  <a:srgbClr val="FF0000"/>
                </a:solidFill>
                <a:latin typeface="Courier New"/>
                <a:cs typeface="Courier New"/>
              </a:rPr>
              <a:t>NT</a:t>
            </a:r>
            <a:endParaRPr sz="1800">
              <a:latin typeface="Courier New"/>
              <a:cs typeface="Courier New"/>
            </a:endParaRPr>
          </a:p>
        </p:txBody>
      </p:sp>
      <p:sp>
        <p:nvSpPr>
          <p:cNvPr id="12" name="object 12"/>
          <p:cNvSpPr txBox="1"/>
          <p:nvPr/>
        </p:nvSpPr>
        <p:spPr>
          <a:xfrm>
            <a:off x="6268592" y="1793494"/>
            <a:ext cx="5582920" cy="1123315"/>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Making</a:t>
            </a:r>
            <a:r>
              <a:rPr sz="2400" b="1" spc="-55" dirty="0">
                <a:latin typeface="Calibri"/>
                <a:cs typeface="Calibri"/>
              </a:rPr>
              <a:t> </a:t>
            </a:r>
            <a:r>
              <a:rPr sz="2400" b="1" dirty="0">
                <a:latin typeface="Calibri"/>
                <a:cs typeface="Calibri"/>
              </a:rPr>
              <a:t>branch</a:t>
            </a:r>
            <a:r>
              <a:rPr sz="2400" b="1" spc="-70" dirty="0">
                <a:latin typeface="Calibri"/>
                <a:cs typeface="Calibri"/>
              </a:rPr>
              <a:t> </a:t>
            </a:r>
            <a:r>
              <a:rPr sz="2400" b="1" dirty="0">
                <a:latin typeface="Calibri"/>
                <a:cs typeface="Calibri"/>
              </a:rPr>
              <a:t>history</a:t>
            </a:r>
            <a:r>
              <a:rPr sz="2400" b="1" spc="-45" dirty="0">
                <a:latin typeface="Calibri"/>
                <a:cs typeface="Calibri"/>
              </a:rPr>
              <a:t> </a:t>
            </a:r>
            <a:r>
              <a:rPr sz="2400" b="1" spc="-10" dirty="0">
                <a:latin typeface="Calibri"/>
                <a:cs typeface="Calibri"/>
              </a:rPr>
              <a:t>implementable</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Idea</a:t>
            </a:r>
            <a:r>
              <a:rPr sz="2400" spc="-30" dirty="0">
                <a:latin typeface="Calibri"/>
                <a:cs typeface="Calibri"/>
              </a:rPr>
              <a:t> </a:t>
            </a:r>
            <a:r>
              <a:rPr sz="2400" dirty="0">
                <a:latin typeface="Calibri"/>
                <a:cs typeface="Calibri"/>
              </a:rPr>
              <a:t>2:</a:t>
            </a:r>
            <a:r>
              <a:rPr sz="2400" spc="-30" dirty="0">
                <a:latin typeface="Calibri"/>
                <a:cs typeface="Calibri"/>
              </a:rPr>
              <a:t> </a:t>
            </a:r>
            <a:r>
              <a:rPr sz="2400" dirty="0">
                <a:latin typeface="Calibri"/>
                <a:cs typeface="Calibri"/>
              </a:rPr>
              <a:t>Concise</a:t>
            </a:r>
            <a:r>
              <a:rPr sz="2400" spc="-20" dirty="0">
                <a:latin typeface="Calibri"/>
                <a:cs typeface="Calibri"/>
              </a:rPr>
              <a:t> </a:t>
            </a:r>
            <a:r>
              <a:rPr sz="2400" dirty="0">
                <a:latin typeface="Calibri"/>
                <a:cs typeface="Calibri"/>
              </a:rPr>
              <a:t>history</a:t>
            </a:r>
            <a:r>
              <a:rPr sz="2400" spc="-25" dirty="0">
                <a:latin typeface="Calibri"/>
                <a:cs typeface="Calibri"/>
              </a:rPr>
              <a:t> </a:t>
            </a:r>
            <a:r>
              <a:rPr sz="2400" dirty="0">
                <a:latin typeface="Calibri"/>
                <a:cs typeface="Calibri"/>
              </a:rPr>
              <a:t>of</a:t>
            </a:r>
            <a:r>
              <a:rPr sz="2400" spc="-20" dirty="0">
                <a:latin typeface="Calibri"/>
                <a:cs typeface="Calibri"/>
              </a:rPr>
              <a:t> </a:t>
            </a:r>
            <a:r>
              <a:rPr sz="2400" spc="-10" dirty="0">
                <a:latin typeface="Calibri"/>
                <a:cs typeface="Calibri"/>
              </a:rPr>
              <a:t>outcomes</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Eliminates</a:t>
            </a:r>
            <a:r>
              <a:rPr sz="2400" spc="-70" dirty="0">
                <a:latin typeface="Calibri"/>
                <a:cs typeface="Calibri"/>
              </a:rPr>
              <a:t> </a:t>
            </a:r>
            <a:r>
              <a:rPr sz="2400" dirty="0">
                <a:latin typeface="Calibri"/>
                <a:cs typeface="Calibri"/>
              </a:rPr>
              <a:t>entry</a:t>
            </a:r>
            <a:r>
              <a:rPr sz="2400" spc="-30" dirty="0">
                <a:latin typeface="Calibri"/>
                <a:cs typeface="Calibri"/>
              </a:rPr>
              <a:t> </a:t>
            </a:r>
            <a:r>
              <a:rPr sz="2400" dirty="0">
                <a:latin typeface="Calibri"/>
                <a:cs typeface="Calibri"/>
              </a:rPr>
              <a:t>size</a:t>
            </a:r>
            <a:r>
              <a:rPr sz="2400" spc="-45" dirty="0">
                <a:latin typeface="Calibri"/>
                <a:cs typeface="Calibri"/>
              </a:rPr>
              <a:t> </a:t>
            </a:r>
            <a:r>
              <a:rPr sz="2400" dirty="0">
                <a:latin typeface="Calibri"/>
                <a:cs typeface="Calibri"/>
              </a:rPr>
              <a:t>=</a:t>
            </a:r>
            <a:r>
              <a:rPr sz="2400" spc="-35" dirty="0">
                <a:latin typeface="Calibri"/>
                <a:cs typeface="Calibri"/>
              </a:rPr>
              <a:t> </a:t>
            </a:r>
            <a:r>
              <a:rPr sz="2400" dirty="0">
                <a:latin typeface="Calibri"/>
                <a:cs typeface="Calibri"/>
              </a:rPr>
              <a:t>#branch</a:t>
            </a:r>
            <a:r>
              <a:rPr sz="2400" spc="-50" dirty="0">
                <a:latin typeface="Calibri"/>
                <a:cs typeface="Calibri"/>
              </a:rPr>
              <a:t> </a:t>
            </a:r>
            <a:r>
              <a:rPr sz="2400" spc="-10" dirty="0">
                <a:latin typeface="Calibri"/>
                <a:cs typeface="Calibri"/>
              </a:rPr>
              <a:t>executions</a:t>
            </a:r>
            <a:endParaRPr sz="2400">
              <a:latin typeface="Calibri"/>
              <a:cs typeface="Calibri"/>
            </a:endParaRPr>
          </a:p>
        </p:txBody>
      </p:sp>
      <p:sp>
        <p:nvSpPr>
          <p:cNvPr id="13" name="object 13"/>
          <p:cNvSpPr txBox="1"/>
          <p:nvPr/>
        </p:nvSpPr>
        <p:spPr>
          <a:xfrm>
            <a:off x="5849873" y="4353559"/>
            <a:ext cx="171005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40" dirty="0">
                <a:latin typeface="Calibri"/>
                <a:cs typeface="Calibri"/>
              </a:rPr>
              <a:t> </a:t>
            </a:r>
            <a:r>
              <a:rPr sz="1200" b="1" dirty="0">
                <a:latin typeface="Calibri"/>
                <a:cs typeface="Calibri"/>
              </a:rPr>
              <a:t>History</a:t>
            </a:r>
            <a:r>
              <a:rPr sz="1200" b="1" spc="-40" dirty="0">
                <a:latin typeface="Calibri"/>
                <a:cs typeface="Calibri"/>
              </a:rPr>
              <a:t> </a:t>
            </a:r>
            <a:r>
              <a:rPr sz="1200" b="1" spc="-10" dirty="0">
                <a:latin typeface="Calibri"/>
                <a:cs typeface="Calibri"/>
              </a:rPr>
              <a:t>Table</a:t>
            </a:r>
            <a:r>
              <a:rPr sz="1200" b="1" spc="-40" dirty="0">
                <a:latin typeface="Calibri"/>
                <a:cs typeface="Calibri"/>
              </a:rPr>
              <a:t> </a:t>
            </a:r>
            <a:r>
              <a:rPr sz="1200" b="1" spc="-10" dirty="0">
                <a:latin typeface="Calibri"/>
                <a:cs typeface="Calibri"/>
              </a:rPr>
              <a:t>(BHT)</a:t>
            </a:r>
            <a:endParaRPr sz="1200">
              <a:latin typeface="Calibri"/>
              <a:cs typeface="Calibri"/>
            </a:endParaRPr>
          </a:p>
        </p:txBody>
      </p:sp>
      <p:grpSp>
        <p:nvGrpSpPr>
          <p:cNvPr id="14" name="object 14"/>
          <p:cNvGrpSpPr/>
          <p:nvPr/>
        </p:nvGrpSpPr>
        <p:grpSpPr>
          <a:xfrm>
            <a:off x="5651372" y="4806696"/>
            <a:ext cx="648970" cy="1115695"/>
            <a:chOff x="5651372" y="4806696"/>
            <a:chExt cx="648970" cy="1115695"/>
          </a:xfrm>
        </p:grpSpPr>
        <p:sp>
          <p:nvSpPr>
            <p:cNvPr id="15" name="object 15"/>
            <p:cNvSpPr/>
            <p:nvPr/>
          </p:nvSpPr>
          <p:spPr>
            <a:xfrm>
              <a:off x="5651373" y="4806696"/>
              <a:ext cx="648970" cy="1115695"/>
            </a:xfrm>
            <a:custGeom>
              <a:avLst/>
              <a:gdLst/>
              <a:ahLst/>
              <a:cxnLst/>
              <a:rect l="l" t="t" r="r" b="b"/>
              <a:pathLst>
                <a:path w="648970" h="1115695">
                  <a:moveTo>
                    <a:pt x="648970" y="0"/>
                  </a:moveTo>
                  <a:lnTo>
                    <a:pt x="566293" y="20574"/>
                  </a:lnTo>
                  <a:lnTo>
                    <a:pt x="586955" y="44742"/>
                  </a:lnTo>
                  <a:lnTo>
                    <a:pt x="345567" y="251294"/>
                  </a:lnTo>
                  <a:lnTo>
                    <a:pt x="345567" y="71628"/>
                  </a:lnTo>
                  <a:lnTo>
                    <a:pt x="220599" y="71628"/>
                  </a:lnTo>
                  <a:lnTo>
                    <a:pt x="220599" y="358228"/>
                  </a:lnTo>
                  <a:lnTo>
                    <a:pt x="220599" y="375018"/>
                  </a:lnTo>
                  <a:lnTo>
                    <a:pt x="220599" y="732447"/>
                  </a:lnTo>
                  <a:lnTo>
                    <a:pt x="30581" y="566280"/>
                  </a:lnTo>
                  <a:lnTo>
                    <a:pt x="220599" y="623570"/>
                  </a:lnTo>
                  <a:lnTo>
                    <a:pt x="220599" y="610285"/>
                  </a:lnTo>
                  <a:lnTo>
                    <a:pt x="26746" y="551865"/>
                  </a:lnTo>
                  <a:lnTo>
                    <a:pt x="220599" y="499262"/>
                  </a:lnTo>
                  <a:lnTo>
                    <a:pt x="220599" y="486079"/>
                  </a:lnTo>
                  <a:lnTo>
                    <a:pt x="30632" y="537591"/>
                  </a:lnTo>
                  <a:lnTo>
                    <a:pt x="220599" y="375018"/>
                  </a:lnTo>
                  <a:lnTo>
                    <a:pt x="220599" y="358228"/>
                  </a:lnTo>
                  <a:lnTo>
                    <a:pt x="0" y="546989"/>
                  </a:lnTo>
                  <a:lnTo>
                    <a:pt x="4114" y="551776"/>
                  </a:lnTo>
                  <a:lnTo>
                    <a:pt x="0" y="556514"/>
                  </a:lnTo>
                  <a:lnTo>
                    <a:pt x="220599" y="749350"/>
                  </a:lnTo>
                  <a:lnTo>
                    <a:pt x="220599" y="1013460"/>
                  </a:lnTo>
                  <a:lnTo>
                    <a:pt x="345567" y="1013460"/>
                  </a:lnTo>
                  <a:lnTo>
                    <a:pt x="345567" y="858596"/>
                  </a:lnTo>
                  <a:lnTo>
                    <a:pt x="587451" y="1070025"/>
                  </a:lnTo>
                  <a:lnTo>
                    <a:pt x="566547" y="1093927"/>
                  </a:lnTo>
                  <a:lnTo>
                    <a:pt x="648970" y="1115390"/>
                  </a:lnTo>
                  <a:lnTo>
                    <a:pt x="633818" y="1078382"/>
                  </a:lnTo>
                  <a:lnTo>
                    <a:pt x="616712" y="1036561"/>
                  </a:lnTo>
                  <a:lnTo>
                    <a:pt x="595769" y="1060513"/>
                  </a:lnTo>
                  <a:lnTo>
                    <a:pt x="345567" y="841730"/>
                  </a:lnTo>
                  <a:lnTo>
                    <a:pt x="345567" y="661238"/>
                  </a:lnTo>
                  <a:lnTo>
                    <a:pt x="574179" y="730148"/>
                  </a:lnTo>
                  <a:lnTo>
                    <a:pt x="565023" y="760603"/>
                  </a:lnTo>
                  <a:lnTo>
                    <a:pt x="648970" y="746125"/>
                  </a:lnTo>
                  <a:lnTo>
                    <a:pt x="635927" y="733806"/>
                  </a:lnTo>
                  <a:lnTo>
                    <a:pt x="586994" y="687578"/>
                  </a:lnTo>
                  <a:lnTo>
                    <a:pt x="577850" y="717943"/>
                  </a:lnTo>
                  <a:lnTo>
                    <a:pt x="345567" y="647954"/>
                  </a:lnTo>
                  <a:lnTo>
                    <a:pt x="345567" y="465353"/>
                  </a:lnTo>
                  <a:lnTo>
                    <a:pt x="577024" y="402526"/>
                  </a:lnTo>
                  <a:lnTo>
                    <a:pt x="585343" y="433197"/>
                  </a:lnTo>
                  <a:lnTo>
                    <a:pt x="637146" y="386969"/>
                  </a:lnTo>
                  <a:lnTo>
                    <a:pt x="648970" y="376428"/>
                  </a:lnTo>
                  <a:lnTo>
                    <a:pt x="565404" y="359664"/>
                  </a:lnTo>
                  <a:lnTo>
                    <a:pt x="573709" y="390296"/>
                  </a:lnTo>
                  <a:lnTo>
                    <a:pt x="345567" y="452183"/>
                  </a:lnTo>
                  <a:lnTo>
                    <a:pt x="345567" y="268058"/>
                  </a:lnTo>
                  <a:lnTo>
                    <a:pt x="595210" y="54394"/>
                  </a:lnTo>
                  <a:lnTo>
                    <a:pt x="615823" y="78486"/>
                  </a:lnTo>
                  <a:lnTo>
                    <a:pt x="633564" y="36449"/>
                  </a:lnTo>
                  <a:lnTo>
                    <a:pt x="648970" y="0"/>
                  </a:lnTo>
                  <a:close/>
                </a:path>
              </a:pathLst>
            </a:custGeom>
            <a:solidFill>
              <a:srgbClr val="4471C4"/>
            </a:solidFill>
          </p:spPr>
          <p:txBody>
            <a:bodyPr wrap="square" lIns="0" tIns="0" rIns="0" bIns="0" rtlCol="0"/>
            <a:lstStyle/>
            <a:p>
              <a:endParaRPr/>
            </a:p>
          </p:txBody>
        </p:sp>
        <p:sp>
          <p:nvSpPr>
            <p:cNvPr id="16" name="object 16"/>
            <p:cNvSpPr/>
            <p:nvPr/>
          </p:nvSpPr>
          <p:spPr>
            <a:xfrm>
              <a:off x="5871971" y="4878324"/>
              <a:ext cx="125095" cy="942340"/>
            </a:xfrm>
            <a:custGeom>
              <a:avLst/>
              <a:gdLst/>
              <a:ahLst/>
              <a:cxnLst/>
              <a:rect l="l" t="t" r="r" b="b"/>
              <a:pathLst>
                <a:path w="125095" h="942339">
                  <a:moveTo>
                    <a:pt x="0" y="941832"/>
                  </a:moveTo>
                  <a:lnTo>
                    <a:pt x="124967" y="941832"/>
                  </a:lnTo>
                  <a:lnTo>
                    <a:pt x="124967" y="0"/>
                  </a:lnTo>
                  <a:lnTo>
                    <a:pt x="0" y="0"/>
                  </a:lnTo>
                  <a:lnTo>
                    <a:pt x="0" y="941832"/>
                  </a:lnTo>
                  <a:close/>
                </a:path>
              </a:pathLst>
            </a:custGeom>
            <a:ln w="12700">
              <a:solidFill>
                <a:srgbClr val="2E528F"/>
              </a:solidFill>
            </a:ln>
          </p:spPr>
          <p:txBody>
            <a:bodyPr wrap="square" lIns="0" tIns="0" rIns="0" bIns="0" rtlCol="0"/>
            <a:lstStyle/>
            <a:p>
              <a:endParaRPr/>
            </a:p>
          </p:txBody>
        </p:sp>
      </p:grpSp>
      <p:sp>
        <p:nvSpPr>
          <p:cNvPr id="17" name="object 17"/>
          <p:cNvSpPr txBox="1"/>
          <p:nvPr/>
        </p:nvSpPr>
        <p:spPr>
          <a:xfrm>
            <a:off x="5683758" y="4666233"/>
            <a:ext cx="42100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hash()</a:t>
            </a:r>
            <a:endParaRPr sz="1200">
              <a:latin typeface="Calibri"/>
              <a:cs typeface="Calibri"/>
            </a:endParaRPr>
          </a:p>
        </p:txBody>
      </p:sp>
      <p:sp>
        <p:nvSpPr>
          <p:cNvPr id="18" name="object 18"/>
          <p:cNvSpPr txBox="1"/>
          <p:nvPr/>
        </p:nvSpPr>
        <p:spPr>
          <a:xfrm>
            <a:off x="4908041" y="5174741"/>
            <a:ext cx="748665" cy="368935"/>
          </a:xfrm>
          <a:prstGeom prst="rect">
            <a:avLst/>
          </a:prstGeom>
          <a:ln w="25400">
            <a:solidFill>
              <a:srgbClr val="000000"/>
            </a:solidFill>
          </a:ln>
        </p:spPr>
        <p:txBody>
          <a:bodyPr vert="horz" wrap="square" lIns="0" tIns="15240" rIns="0" bIns="0" rtlCol="0">
            <a:spAutoFit/>
          </a:bodyPr>
          <a:lstStyle/>
          <a:p>
            <a:pPr marL="15240">
              <a:lnSpc>
                <a:spcPct val="100000"/>
              </a:lnSpc>
              <a:spcBef>
                <a:spcPts val="120"/>
              </a:spcBef>
            </a:pPr>
            <a:r>
              <a:rPr sz="1800" spc="-10" dirty="0">
                <a:latin typeface="Courier New"/>
                <a:cs typeface="Courier New"/>
              </a:rPr>
              <a:t>0x100</a:t>
            </a:r>
            <a:endParaRPr sz="1800">
              <a:latin typeface="Courier New"/>
              <a:cs typeface="Courier New"/>
            </a:endParaRPr>
          </a:p>
        </p:txBody>
      </p:sp>
      <p:graphicFrame>
        <p:nvGraphicFramePr>
          <p:cNvPr id="19" name="object 19"/>
          <p:cNvGraphicFramePr>
            <a:graphicFrameLocks noGrp="1"/>
          </p:cNvGraphicFramePr>
          <p:nvPr/>
        </p:nvGraphicFramePr>
        <p:xfrm>
          <a:off x="6288278" y="4610353"/>
          <a:ext cx="749935" cy="1482725"/>
        </p:xfrm>
        <a:graphic>
          <a:graphicData uri="http://schemas.openxmlformats.org/drawingml/2006/table">
            <a:tbl>
              <a:tblPr firstRow="1" bandRow="1">
                <a:tableStyleId>{2D5ABB26-0587-4C30-8999-92F81FD0307C}</a:tableStyleId>
              </a:tblPr>
              <a:tblGrid>
                <a:gridCol w="749935">
                  <a:extLst>
                    <a:ext uri="{9D8B030D-6E8A-4147-A177-3AD203B41FA5}">
                      <a16:colId xmlns:a16="http://schemas.microsoft.com/office/drawing/2014/main" val="20000"/>
                    </a:ext>
                  </a:extLst>
                </a:gridCol>
              </a:tblGrid>
              <a:tr h="372110">
                <a:tc>
                  <a:txBody>
                    <a:bodyPr/>
                    <a:lstStyle/>
                    <a:p>
                      <a:pPr marL="239395">
                        <a:lnSpc>
                          <a:spcPct val="100000"/>
                        </a:lnSpc>
                        <a:spcBef>
                          <a:spcPts val="220"/>
                        </a:spcBef>
                      </a:pPr>
                      <a:r>
                        <a:rPr sz="1800" spc="-25" dirty="0">
                          <a:latin typeface="Courier New"/>
                          <a:cs typeface="Courier New"/>
                        </a:rPr>
                        <a:t>10</a:t>
                      </a:r>
                      <a:endParaRPr sz="1800">
                        <a:latin typeface="Courier New"/>
                        <a:cs typeface="Courier New"/>
                      </a:endParaRPr>
                    </a:p>
                  </a:txBody>
                  <a:tcPr marL="0" marR="0" marT="27940" marB="0">
                    <a:lnL w="28575">
                      <a:solidFill>
                        <a:srgbClr val="000000"/>
                      </a:solidFill>
                      <a:prstDash val="solid"/>
                    </a:lnL>
                    <a:lnR w="28575">
                      <a:solidFill>
                        <a:srgbClr val="000000"/>
                      </a:solidFill>
                      <a:prstDash val="solid"/>
                    </a:lnR>
                    <a:lnT w="28575">
                      <a:solidFill>
                        <a:srgbClr val="000000"/>
                      </a:solidFill>
                      <a:prstDash val="solid"/>
                    </a:lnT>
                    <a:lnB w="38100">
                      <a:solidFill>
                        <a:srgbClr val="000000"/>
                      </a:solidFill>
                      <a:prstDash val="solid"/>
                    </a:lnB>
                    <a:solidFill>
                      <a:srgbClr val="FF0000"/>
                    </a:solidFill>
                  </a:tcPr>
                </a:tc>
                <a:extLst>
                  <a:ext uri="{0D108BD9-81ED-4DB2-BD59-A6C34878D82A}">
                    <a16:rowId xmlns:a16="http://schemas.microsoft.com/office/drawing/2014/main" val="10000"/>
                  </a:ext>
                </a:extLst>
              </a:tr>
              <a:tr h="372110">
                <a:tc>
                  <a:txBody>
                    <a:bodyPr/>
                    <a:lstStyle/>
                    <a:p>
                      <a:pPr marL="244475">
                        <a:lnSpc>
                          <a:spcPct val="100000"/>
                        </a:lnSpc>
                        <a:spcBef>
                          <a:spcPts val="254"/>
                        </a:spcBef>
                      </a:pPr>
                      <a:r>
                        <a:rPr sz="1800" spc="-25" dirty="0">
                          <a:latin typeface="Courier New"/>
                          <a:cs typeface="Courier New"/>
                        </a:rPr>
                        <a:t>00</a:t>
                      </a:r>
                      <a:endParaRPr sz="1800">
                        <a:latin typeface="Courier New"/>
                        <a:cs typeface="Courier New"/>
                      </a:endParaRPr>
                    </a:p>
                  </a:txBody>
                  <a:tcPr marL="0" marR="0" marT="32384" marB="0">
                    <a:lnL w="28575">
                      <a:solidFill>
                        <a:srgbClr val="000000"/>
                      </a:solidFill>
                      <a:prstDash val="solid"/>
                    </a:lnL>
                    <a:lnR w="28575">
                      <a:solidFill>
                        <a:srgbClr val="000000"/>
                      </a:solidFill>
                      <a:prstDash val="solid"/>
                    </a:lnR>
                    <a:lnT w="38100">
                      <a:solidFill>
                        <a:srgbClr val="000000"/>
                      </a:solidFill>
                      <a:prstDash val="solid"/>
                    </a:lnT>
                    <a:lnB w="28575">
                      <a:solidFill>
                        <a:srgbClr val="000000"/>
                      </a:solidFill>
                      <a:prstDash val="solid"/>
                    </a:lnB>
                    <a:solidFill>
                      <a:srgbClr val="FF0000"/>
                    </a:solidFill>
                  </a:tcPr>
                </a:tc>
                <a:extLst>
                  <a:ext uri="{0D108BD9-81ED-4DB2-BD59-A6C34878D82A}">
                    <a16:rowId xmlns:a16="http://schemas.microsoft.com/office/drawing/2014/main" val="10001"/>
                  </a:ext>
                </a:extLst>
              </a:tr>
              <a:tr h="370205">
                <a:tc>
                  <a:txBody>
                    <a:bodyPr/>
                    <a:lstStyle/>
                    <a:p>
                      <a:pPr marL="222250">
                        <a:lnSpc>
                          <a:spcPct val="100000"/>
                        </a:lnSpc>
                        <a:spcBef>
                          <a:spcPts val="320"/>
                        </a:spcBef>
                      </a:pPr>
                      <a:r>
                        <a:rPr sz="1800" spc="-25" dirty="0">
                          <a:latin typeface="Courier New"/>
                          <a:cs typeface="Courier New"/>
                        </a:rPr>
                        <a:t>00</a:t>
                      </a:r>
                      <a:endParaRPr sz="1800">
                        <a:latin typeface="Courier New"/>
                        <a:cs typeface="Courier New"/>
                      </a:endParaRPr>
                    </a:p>
                  </a:txBody>
                  <a:tcPr marL="0" marR="0" marT="4064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0000"/>
                    </a:solidFill>
                  </a:tcPr>
                </a:tc>
                <a:extLst>
                  <a:ext uri="{0D108BD9-81ED-4DB2-BD59-A6C34878D82A}">
                    <a16:rowId xmlns:a16="http://schemas.microsoft.com/office/drawing/2014/main" val="10002"/>
                  </a:ext>
                </a:extLst>
              </a:tr>
              <a:tr h="368300">
                <a:tc>
                  <a:txBody>
                    <a:bodyPr/>
                    <a:lstStyle/>
                    <a:p>
                      <a:pPr marL="209550">
                        <a:lnSpc>
                          <a:spcPct val="100000"/>
                        </a:lnSpc>
                        <a:spcBef>
                          <a:spcPts val="300"/>
                        </a:spcBef>
                      </a:pPr>
                      <a:r>
                        <a:rPr sz="1800" spc="-25" dirty="0">
                          <a:latin typeface="Courier New"/>
                          <a:cs typeface="Courier New"/>
                        </a:rPr>
                        <a:t>11</a:t>
                      </a:r>
                      <a:endParaRPr sz="1800">
                        <a:latin typeface="Courier New"/>
                        <a:cs typeface="Courier New"/>
                      </a:endParaRPr>
                    </a:p>
                  </a:txBody>
                  <a:tcPr marL="0" marR="0" marT="3810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AF50"/>
                    </a:solidFill>
                  </a:tcPr>
                </a:tc>
                <a:extLst>
                  <a:ext uri="{0D108BD9-81ED-4DB2-BD59-A6C34878D82A}">
                    <a16:rowId xmlns:a16="http://schemas.microsoft.com/office/drawing/2014/main" val="10003"/>
                  </a:ext>
                </a:extLst>
              </a:tr>
            </a:tbl>
          </a:graphicData>
        </a:graphic>
      </p:graphicFrame>
      <p:sp>
        <p:nvSpPr>
          <p:cNvPr id="20" name="object 20"/>
          <p:cNvSpPr txBox="1"/>
          <p:nvPr/>
        </p:nvSpPr>
        <p:spPr>
          <a:xfrm>
            <a:off x="4939665" y="4945507"/>
            <a:ext cx="6610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35" dirty="0">
                <a:latin typeface="Calibri"/>
                <a:cs typeface="Calibri"/>
              </a:rPr>
              <a:t> </a:t>
            </a:r>
            <a:r>
              <a:rPr sz="1200" b="1" spc="-25" dirty="0">
                <a:latin typeface="Calibri"/>
                <a:cs typeface="Calibri"/>
              </a:rPr>
              <a:t>PC</a:t>
            </a:r>
            <a:endParaRPr sz="1200">
              <a:latin typeface="Calibri"/>
              <a:cs typeface="Calibri"/>
            </a:endParaRPr>
          </a:p>
        </p:txBody>
      </p:sp>
      <p:pic>
        <p:nvPicPr>
          <p:cNvPr id="21" name="object 21"/>
          <p:cNvPicPr/>
          <p:nvPr/>
        </p:nvPicPr>
        <p:blipFill>
          <a:blip r:embed="rId2" cstate="print"/>
          <a:stretch>
            <a:fillRect/>
          </a:stretch>
        </p:blipFill>
        <p:spPr>
          <a:xfrm>
            <a:off x="7676895" y="4768341"/>
            <a:ext cx="4163568" cy="1136078"/>
          </a:xfrm>
          <a:prstGeom prst="rect">
            <a:avLst/>
          </a:prstGeom>
        </p:spPr>
      </p:pic>
      <p:sp>
        <p:nvSpPr>
          <p:cNvPr id="22" name="object 22"/>
          <p:cNvSpPr txBox="1"/>
          <p:nvPr/>
        </p:nvSpPr>
        <p:spPr>
          <a:xfrm>
            <a:off x="9166606" y="51664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01</a:t>
            </a:r>
            <a:endParaRPr sz="1800">
              <a:latin typeface="Calibri"/>
              <a:cs typeface="Calibri"/>
            </a:endParaRPr>
          </a:p>
        </p:txBody>
      </p:sp>
      <p:sp>
        <p:nvSpPr>
          <p:cNvPr id="23" name="object 23"/>
          <p:cNvSpPr txBox="1"/>
          <p:nvPr/>
        </p:nvSpPr>
        <p:spPr>
          <a:xfrm>
            <a:off x="10114533" y="5160645"/>
            <a:ext cx="25717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10</a:t>
            </a:r>
            <a:endParaRPr sz="1800">
              <a:latin typeface="Calibri"/>
              <a:cs typeface="Calibri"/>
            </a:endParaRPr>
          </a:p>
        </p:txBody>
      </p:sp>
      <p:sp>
        <p:nvSpPr>
          <p:cNvPr id="24" name="object 24"/>
          <p:cNvSpPr txBox="1"/>
          <p:nvPr/>
        </p:nvSpPr>
        <p:spPr>
          <a:xfrm>
            <a:off x="8249793" y="5185409"/>
            <a:ext cx="25717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00</a:t>
            </a:r>
            <a:endParaRPr sz="1800">
              <a:latin typeface="Calibri"/>
              <a:cs typeface="Calibri"/>
            </a:endParaRPr>
          </a:p>
        </p:txBody>
      </p:sp>
      <p:sp>
        <p:nvSpPr>
          <p:cNvPr id="25" name="object 25"/>
          <p:cNvSpPr txBox="1"/>
          <p:nvPr/>
        </p:nvSpPr>
        <p:spPr>
          <a:xfrm>
            <a:off x="11062207" y="5160645"/>
            <a:ext cx="25717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11</a:t>
            </a:r>
            <a:endParaRPr sz="1800">
              <a:latin typeface="Calibri"/>
              <a:cs typeface="Calibri"/>
            </a:endParaRPr>
          </a:p>
        </p:txBody>
      </p:sp>
      <p:sp>
        <p:nvSpPr>
          <p:cNvPr id="26" name="object 26"/>
          <p:cNvSpPr txBox="1"/>
          <p:nvPr/>
        </p:nvSpPr>
        <p:spPr>
          <a:xfrm>
            <a:off x="7835645" y="4666233"/>
            <a:ext cx="201930"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Calibri"/>
                <a:cs typeface="Calibri"/>
              </a:rPr>
              <a:t>NT</a:t>
            </a:r>
            <a:endParaRPr sz="1200">
              <a:latin typeface="Calibri"/>
              <a:cs typeface="Calibri"/>
            </a:endParaRPr>
          </a:p>
        </p:txBody>
      </p:sp>
      <p:sp>
        <p:nvSpPr>
          <p:cNvPr id="27" name="object 27"/>
          <p:cNvSpPr txBox="1"/>
          <p:nvPr/>
        </p:nvSpPr>
        <p:spPr>
          <a:xfrm>
            <a:off x="8721979" y="5946749"/>
            <a:ext cx="201930" cy="208915"/>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Calibri"/>
                <a:cs typeface="Calibri"/>
              </a:rPr>
              <a:t>NT</a:t>
            </a:r>
            <a:endParaRPr sz="1200">
              <a:latin typeface="Calibri"/>
              <a:cs typeface="Calibri"/>
            </a:endParaRPr>
          </a:p>
        </p:txBody>
      </p:sp>
      <p:sp>
        <p:nvSpPr>
          <p:cNvPr id="28" name="object 28"/>
          <p:cNvSpPr txBox="1"/>
          <p:nvPr/>
        </p:nvSpPr>
        <p:spPr>
          <a:xfrm>
            <a:off x="9696450" y="5946749"/>
            <a:ext cx="202565" cy="208915"/>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Calibri"/>
                <a:cs typeface="Calibri"/>
              </a:rPr>
              <a:t>NT</a:t>
            </a:r>
            <a:endParaRPr sz="1200">
              <a:latin typeface="Calibri"/>
              <a:cs typeface="Calibri"/>
            </a:endParaRPr>
          </a:p>
        </p:txBody>
      </p:sp>
      <p:sp>
        <p:nvSpPr>
          <p:cNvPr id="29" name="object 29"/>
          <p:cNvSpPr txBox="1"/>
          <p:nvPr/>
        </p:nvSpPr>
        <p:spPr>
          <a:xfrm>
            <a:off x="10602214" y="5946749"/>
            <a:ext cx="201930" cy="208915"/>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Calibri"/>
                <a:cs typeface="Calibri"/>
              </a:rPr>
              <a:t>NT</a:t>
            </a:r>
            <a:endParaRPr sz="1200">
              <a:latin typeface="Calibri"/>
              <a:cs typeface="Calibri"/>
            </a:endParaRPr>
          </a:p>
        </p:txBody>
      </p:sp>
      <p:sp>
        <p:nvSpPr>
          <p:cNvPr id="30" name="object 30"/>
          <p:cNvSpPr txBox="1"/>
          <p:nvPr/>
        </p:nvSpPr>
        <p:spPr>
          <a:xfrm>
            <a:off x="11591925" y="5946749"/>
            <a:ext cx="101600" cy="208915"/>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T</a:t>
            </a:r>
            <a:endParaRPr sz="1200">
              <a:latin typeface="Calibri"/>
              <a:cs typeface="Calibri"/>
            </a:endParaRPr>
          </a:p>
        </p:txBody>
      </p:sp>
      <p:sp>
        <p:nvSpPr>
          <p:cNvPr id="31" name="object 31"/>
          <p:cNvSpPr txBox="1"/>
          <p:nvPr/>
        </p:nvSpPr>
        <p:spPr>
          <a:xfrm>
            <a:off x="8325104" y="4102617"/>
            <a:ext cx="2797810" cy="604520"/>
          </a:xfrm>
          <a:prstGeom prst="rect">
            <a:avLst/>
          </a:prstGeom>
        </p:spPr>
        <p:txBody>
          <a:bodyPr vert="horz" wrap="square" lIns="0" tIns="118745" rIns="0" bIns="0" rtlCol="0">
            <a:spAutoFit/>
          </a:bodyPr>
          <a:lstStyle/>
          <a:p>
            <a:pPr algn="ctr">
              <a:lnSpc>
                <a:spcPct val="100000"/>
              </a:lnSpc>
              <a:spcBef>
                <a:spcPts val="935"/>
              </a:spcBef>
            </a:pPr>
            <a:r>
              <a:rPr sz="1200" b="1" spc="-20" dirty="0">
                <a:latin typeface="Calibri"/>
                <a:cs typeface="Calibri"/>
              </a:rPr>
              <a:t>Two-</a:t>
            </a:r>
            <a:r>
              <a:rPr sz="1200" b="1" dirty="0">
                <a:latin typeface="Calibri"/>
                <a:cs typeface="Calibri"/>
              </a:rPr>
              <a:t>bit</a:t>
            </a:r>
            <a:r>
              <a:rPr sz="1200" b="1" spc="-35" dirty="0">
                <a:latin typeface="Calibri"/>
                <a:cs typeface="Calibri"/>
              </a:rPr>
              <a:t> </a:t>
            </a:r>
            <a:r>
              <a:rPr sz="1200" b="1" dirty="0">
                <a:latin typeface="Calibri"/>
                <a:cs typeface="Calibri"/>
              </a:rPr>
              <a:t>saturating</a:t>
            </a:r>
            <a:r>
              <a:rPr sz="1200" b="1" spc="-30" dirty="0">
                <a:latin typeface="Calibri"/>
                <a:cs typeface="Calibri"/>
              </a:rPr>
              <a:t> </a:t>
            </a:r>
            <a:r>
              <a:rPr sz="1200" b="1" dirty="0">
                <a:latin typeface="Calibri"/>
                <a:cs typeface="Calibri"/>
              </a:rPr>
              <a:t>counter</a:t>
            </a:r>
            <a:r>
              <a:rPr sz="1200" b="1" spc="-35" dirty="0">
                <a:latin typeface="Calibri"/>
                <a:cs typeface="Calibri"/>
              </a:rPr>
              <a:t> </a:t>
            </a:r>
            <a:r>
              <a:rPr sz="1200" b="1" dirty="0">
                <a:latin typeface="Calibri"/>
                <a:cs typeface="Calibri"/>
              </a:rPr>
              <a:t>branch</a:t>
            </a:r>
            <a:r>
              <a:rPr sz="1200" b="1" spc="-20" dirty="0">
                <a:latin typeface="Calibri"/>
                <a:cs typeface="Calibri"/>
              </a:rPr>
              <a:t> </a:t>
            </a:r>
            <a:r>
              <a:rPr sz="1200" b="1" spc="-10" dirty="0">
                <a:latin typeface="Calibri"/>
                <a:cs typeface="Calibri"/>
              </a:rPr>
              <a:t>predictor</a:t>
            </a:r>
            <a:endParaRPr sz="1200">
              <a:latin typeface="Calibri"/>
              <a:cs typeface="Calibri"/>
            </a:endParaRPr>
          </a:p>
          <a:p>
            <a:pPr marL="55244" algn="ctr">
              <a:lnSpc>
                <a:spcPct val="100000"/>
              </a:lnSpc>
              <a:spcBef>
                <a:spcPts val="840"/>
              </a:spcBef>
              <a:tabLst>
                <a:tab pos="1018540" algn="l"/>
                <a:tab pos="1941195" algn="l"/>
              </a:tabLst>
            </a:pPr>
            <a:r>
              <a:rPr sz="1200" b="1" spc="-50" dirty="0">
                <a:latin typeface="Calibri"/>
                <a:cs typeface="Calibri"/>
              </a:rPr>
              <a:t>T</a:t>
            </a:r>
            <a:r>
              <a:rPr sz="1200" b="1" dirty="0">
                <a:latin typeface="Calibri"/>
                <a:cs typeface="Calibri"/>
              </a:rPr>
              <a:t>	</a:t>
            </a:r>
            <a:r>
              <a:rPr sz="1800" b="1" spc="-75" baseline="2314" dirty="0">
                <a:latin typeface="Calibri"/>
                <a:cs typeface="Calibri"/>
              </a:rPr>
              <a:t>T</a:t>
            </a:r>
            <a:r>
              <a:rPr sz="1800" b="1" baseline="2314" dirty="0">
                <a:latin typeface="Calibri"/>
                <a:cs typeface="Calibri"/>
              </a:rPr>
              <a:t>	</a:t>
            </a:r>
            <a:r>
              <a:rPr sz="1800" b="1" spc="-75" baseline="2314" dirty="0">
                <a:latin typeface="Calibri"/>
                <a:cs typeface="Calibri"/>
              </a:rPr>
              <a:t>T</a:t>
            </a:r>
            <a:endParaRPr sz="1800" baseline="2314">
              <a:latin typeface="Calibri"/>
              <a:cs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Bimodal</a:t>
            </a:r>
            <a:r>
              <a:rPr spc="-55" dirty="0"/>
              <a:t> </a:t>
            </a:r>
            <a:r>
              <a:rPr dirty="0"/>
              <a:t>BHT</a:t>
            </a:r>
            <a:r>
              <a:rPr spc="-55" dirty="0"/>
              <a:t> </a:t>
            </a:r>
            <a:r>
              <a:rPr dirty="0"/>
              <a:t>Branch</a:t>
            </a:r>
            <a:r>
              <a:rPr spc="-70" dirty="0"/>
              <a:t> </a:t>
            </a:r>
            <a:r>
              <a:rPr dirty="0"/>
              <a:t>Predictor</a:t>
            </a:r>
            <a:r>
              <a:rPr spc="-50" dirty="0"/>
              <a:t> </a:t>
            </a:r>
            <a:r>
              <a:rPr dirty="0"/>
              <a:t>(Lab</a:t>
            </a:r>
            <a:r>
              <a:rPr spc="-50" dirty="0"/>
              <a:t> </a:t>
            </a:r>
            <a:r>
              <a:rPr spc="-25" dirty="0"/>
              <a:t>1)</a:t>
            </a:r>
          </a:p>
        </p:txBody>
      </p:sp>
      <p:grpSp>
        <p:nvGrpSpPr>
          <p:cNvPr id="3" name="object 3"/>
          <p:cNvGrpSpPr/>
          <p:nvPr/>
        </p:nvGrpSpPr>
        <p:grpSpPr>
          <a:xfrm>
            <a:off x="1796542" y="2939542"/>
            <a:ext cx="1875155" cy="979169"/>
            <a:chOff x="1796542" y="2939542"/>
            <a:chExt cx="1875155" cy="979169"/>
          </a:xfrm>
        </p:grpSpPr>
        <p:sp>
          <p:nvSpPr>
            <p:cNvPr id="4" name="object 4"/>
            <p:cNvSpPr/>
            <p:nvPr/>
          </p:nvSpPr>
          <p:spPr>
            <a:xfrm>
              <a:off x="1802892" y="2945892"/>
              <a:ext cx="1862455" cy="966469"/>
            </a:xfrm>
            <a:custGeom>
              <a:avLst/>
              <a:gdLst/>
              <a:ahLst/>
              <a:cxnLst/>
              <a:rect l="l" t="t" r="r" b="b"/>
              <a:pathLst>
                <a:path w="1862454" h="966470">
                  <a:moveTo>
                    <a:pt x="1862328" y="0"/>
                  </a:moveTo>
                  <a:lnTo>
                    <a:pt x="0" y="0"/>
                  </a:lnTo>
                  <a:lnTo>
                    <a:pt x="0" y="966216"/>
                  </a:lnTo>
                  <a:lnTo>
                    <a:pt x="1862328" y="966216"/>
                  </a:lnTo>
                  <a:lnTo>
                    <a:pt x="1862328" y="0"/>
                  </a:lnTo>
                  <a:close/>
                </a:path>
              </a:pathLst>
            </a:custGeom>
            <a:solidFill>
              <a:srgbClr val="4471C4"/>
            </a:solidFill>
          </p:spPr>
          <p:txBody>
            <a:bodyPr wrap="square" lIns="0" tIns="0" rIns="0" bIns="0" rtlCol="0"/>
            <a:lstStyle/>
            <a:p>
              <a:endParaRPr/>
            </a:p>
          </p:txBody>
        </p:sp>
        <p:sp>
          <p:nvSpPr>
            <p:cNvPr id="5" name="object 5"/>
            <p:cNvSpPr/>
            <p:nvPr/>
          </p:nvSpPr>
          <p:spPr>
            <a:xfrm>
              <a:off x="1802892" y="2945892"/>
              <a:ext cx="1862455" cy="966469"/>
            </a:xfrm>
            <a:custGeom>
              <a:avLst/>
              <a:gdLst/>
              <a:ahLst/>
              <a:cxnLst/>
              <a:rect l="l" t="t" r="r" b="b"/>
              <a:pathLst>
                <a:path w="1862454" h="966470">
                  <a:moveTo>
                    <a:pt x="0" y="966216"/>
                  </a:moveTo>
                  <a:lnTo>
                    <a:pt x="1862328" y="966216"/>
                  </a:lnTo>
                  <a:lnTo>
                    <a:pt x="1862328" y="0"/>
                  </a:lnTo>
                  <a:lnTo>
                    <a:pt x="0" y="0"/>
                  </a:lnTo>
                  <a:lnTo>
                    <a:pt x="0" y="966216"/>
                  </a:lnTo>
                  <a:close/>
                </a:path>
              </a:pathLst>
            </a:custGeom>
            <a:ln w="12700">
              <a:solidFill>
                <a:srgbClr val="2E528F"/>
              </a:solidFill>
            </a:ln>
          </p:spPr>
          <p:txBody>
            <a:bodyPr wrap="square" lIns="0" tIns="0" rIns="0" bIns="0" rtlCol="0"/>
            <a:lstStyle/>
            <a:p>
              <a:endParaRPr/>
            </a:p>
          </p:txBody>
        </p:sp>
      </p:grpSp>
      <p:sp>
        <p:nvSpPr>
          <p:cNvPr id="6" name="object 6"/>
          <p:cNvSpPr txBox="1"/>
          <p:nvPr/>
        </p:nvSpPr>
        <p:spPr>
          <a:xfrm>
            <a:off x="1946529" y="3264789"/>
            <a:ext cx="15748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Branch</a:t>
            </a:r>
            <a:r>
              <a:rPr sz="1800" spc="-60" dirty="0">
                <a:solidFill>
                  <a:srgbClr val="FFFFFF"/>
                </a:solidFill>
                <a:latin typeface="Calibri"/>
                <a:cs typeface="Calibri"/>
              </a:rPr>
              <a:t> </a:t>
            </a:r>
            <a:r>
              <a:rPr sz="1800" spc="-10" dirty="0">
                <a:solidFill>
                  <a:srgbClr val="FFFFFF"/>
                </a:solidFill>
                <a:latin typeface="Calibri"/>
                <a:cs typeface="Calibri"/>
              </a:rPr>
              <a:t>Predictor</a:t>
            </a:r>
            <a:endParaRPr sz="1800">
              <a:latin typeface="Calibri"/>
              <a:cs typeface="Calibri"/>
            </a:endParaRPr>
          </a:p>
        </p:txBody>
      </p:sp>
      <p:grpSp>
        <p:nvGrpSpPr>
          <p:cNvPr id="7" name="object 7"/>
          <p:cNvGrpSpPr/>
          <p:nvPr/>
        </p:nvGrpSpPr>
        <p:grpSpPr>
          <a:xfrm>
            <a:off x="739394" y="3149345"/>
            <a:ext cx="3583940" cy="1729105"/>
            <a:chOff x="739394" y="3149345"/>
            <a:chExt cx="3583940" cy="1729105"/>
          </a:xfrm>
        </p:grpSpPr>
        <p:sp>
          <p:nvSpPr>
            <p:cNvPr id="8" name="object 8"/>
            <p:cNvSpPr/>
            <p:nvPr/>
          </p:nvSpPr>
          <p:spPr>
            <a:xfrm>
              <a:off x="752094" y="4496561"/>
              <a:ext cx="748665" cy="368935"/>
            </a:xfrm>
            <a:custGeom>
              <a:avLst/>
              <a:gdLst/>
              <a:ahLst/>
              <a:cxnLst/>
              <a:rect l="l" t="t" r="r" b="b"/>
              <a:pathLst>
                <a:path w="748665" h="368935">
                  <a:moveTo>
                    <a:pt x="0" y="368807"/>
                  </a:moveTo>
                  <a:lnTo>
                    <a:pt x="748284" y="368807"/>
                  </a:lnTo>
                  <a:lnTo>
                    <a:pt x="748284" y="0"/>
                  </a:lnTo>
                  <a:lnTo>
                    <a:pt x="0" y="0"/>
                  </a:lnTo>
                  <a:lnTo>
                    <a:pt x="0" y="368807"/>
                  </a:lnTo>
                  <a:close/>
                </a:path>
              </a:pathLst>
            </a:custGeom>
            <a:ln w="25400">
              <a:solidFill>
                <a:srgbClr val="000000"/>
              </a:solidFill>
            </a:ln>
          </p:spPr>
          <p:txBody>
            <a:bodyPr wrap="square" lIns="0" tIns="0" rIns="0" bIns="0" rtlCol="0"/>
            <a:lstStyle/>
            <a:p>
              <a:endParaRPr/>
            </a:p>
          </p:txBody>
        </p:sp>
        <p:sp>
          <p:nvSpPr>
            <p:cNvPr id="9" name="object 9"/>
            <p:cNvSpPr/>
            <p:nvPr/>
          </p:nvSpPr>
          <p:spPr>
            <a:xfrm>
              <a:off x="1112774" y="3149345"/>
              <a:ext cx="3210560" cy="1347470"/>
            </a:xfrm>
            <a:custGeom>
              <a:avLst/>
              <a:gdLst/>
              <a:ahLst/>
              <a:cxnLst/>
              <a:rect l="l" t="t" r="r" b="b"/>
              <a:pathLst>
                <a:path w="3210560" h="1347470">
                  <a:moveTo>
                    <a:pt x="691134" y="280416"/>
                  </a:moveTo>
                  <a:lnTo>
                    <a:pt x="665734" y="267716"/>
                  </a:lnTo>
                  <a:lnTo>
                    <a:pt x="614934" y="242316"/>
                  </a:lnTo>
                  <a:lnTo>
                    <a:pt x="614934" y="267716"/>
                  </a:lnTo>
                  <a:lnTo>
                    <a:pt x="0" y="267716"/>
                  </a:lnTo>
                  <a:lnTo>
                    <a:pt x="0" y="1346962"/>
                  </a:lnTo>
                  <a:lnTo>
                    <a:pt x="25400" y="1346962"/>
                  </a:lnTo>
                  <a:lnTo>
                    <a:pt x="25400" y="293116"/>
                  </a:lnTo>
                  <a:lnTo>
                    <a:pt x="614934" y="293116"/>
                  </a:lnTo>
                  <a:lnTo>
                    <a:pt x="614934" y="318516"/>
                  </a:lnTo>
                  <a:lnTo>
                    <a:pt x="665734" y="293116"/>
                  </a:lnTo>
                  <a:lnTo>
                    <a:pt x="691134" y="280416"/>
                  </a:lnTo>
                  <a:close/>
                </a:path>
                <a:path w="3210560" h="1347470">
                  <a:moveTo>
                    <a:pt x="3210560" y="38100"/>
                  </a:moveTo>
                  <a:lnTo>
                    <a:pt x="3185160" y="25400"/>
                  </a:lnTo>
                  <a:lnTo>
                    <a:pt x="3134360" y="0"/>
                  </a:lnTo>
                  <a:lnTo>
                    <a:pt x="3134360" y="25400"/>
                  </a:lnTo>
                  <a:lnTo>
                    <a:pt x="2461768" y="25400"/>
                  </a:lnTo>
                  <a:lnTo>
                    <a:pt x="2461768" y="50800"/>
                  </a:lnTo>
                  <a:lnTo>
                    <a:pt x="3134360" y="50800"/>
                  </a:lnTo>
                  <a:lnTo>
                    <a:pt x="3134360" y="76200"/>
                  </a:lnTo>
                  <a:lnTo>
                    <a:pt x="3185160" y="50800"/>
                  </a:lnTo>
                  <a:lnTo>
                    <a:pt x="3210560" y="38100"/>
                  </a:lnTo>
                  <a:close/>
                </a:path>
              </a:pathLst>
            </a:custGeom>
            <a:solidFill>
              <a:srgbClr val="4471C4"/>
            </a:solidFill>
          </p:spPr>
          <p:txBody>
            <a:bodyPr wrap="square" lIns="0" tIns="0" rIns="0" bIns="0" rtlCol="0"/>
            <a:lstStyle/>
            <a:p>
              <a:endParaRPr/>
            </a:p>
          </p:txBody>
        </p:sp>
      </p:grpSp>
      <p:sp>
        <p:nvSpPr>
          <p:cNvPr id="10" name="object 10"/>
          <p:cNvSpPr txBox="1"/>
          <p:nvPr/>
        </p:nvSpPr>
        <p:spPr>
          <a:xfrm>
            <a:off x="711200" y="4787900"/>
            <a:ext cx="982344"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ourier New"/>
                <a:cs typeface="Courier New"/>
              </a:rPr>
              <a:t>Branch Address</a:t>
            </a:r>
            <a:endParaRPr sz="1800">
              <a:latin typeface="Courier New"/>
              <a:cs typeface="Courier New"/>
            </a:endParaRPr>
          </a:p>
        </p:txBody>
      </p:sp>
      <p:sp>
        <p:nvSpPr>
          <p:cNvPr id="11" name="object 11"/>
          <p:cNvSpPr txBox="1"/>
          <p:nvPr/>
        </p:nvSpPr>
        <p:spPr>
          <a:xfrm>
            <a:off x="3696715" y="2871342"/>
            <a:ext cx="1800860"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ourier New"/>
                <a:cs typeface="Courier New"/>
              </a:rPr>
              <a:t>Predicted </a:t>
            </a:r>
            <a:r>
              <a:rPr sz="1800" b="1" dirty="0">
                <a:latin typeface="Courier New"/>
                <a:cs typeface="Courier New"/>
              </a:rPr>
              <a:t>Outcome:</a:t>
            </a:r>
            <a:r>
              <a:rPr sz="1800" b="1" spc="-70" dirty="0">
                <a:latin typeface="Courier New"/>
                <a:cs typeface="Courier New"/>
              </a:rPr>
              <a:t> </a:t>
            </a:r>
            <a:r>
              <a:rPr sz="1800" b="1" spc="-20" dirty="0">
                <a:solidFill>
                  <a:srgbClr val="00AF50"/>
                </a:solidFill>
                <a:latin typeface="Courier New"/>
                <a:cs typeface="Courier New"/>
              </a:rPr>
              <a:t>T</a:t>
            </a:r>
            <a:r>
              <a:rPr sz="1800" b="1" spc="-20" dirty="0">
                <a:latin typeface="Courier New"/>
                <a:cs typeface="Courier New"/>
              </a:rPr>
              <a:t>/</a:t>
            </a:r>
            <a:r>
              <a:rPr sz="1800" b="1" spc="-20" dirty="0">
                <a:solidFill>
                  <a:srgbClr val="FF0000"/>
                </a:solidFill>
                <a:latin typeface="Courier New"/>
                <a:cs typeface="Courier New"/>
              </a:rPr>
              <a:t>NT</a:t>
            </a:r>
            <a:endParaRPr sz="1800">
              <a:latin typeface="Courier New"/>
              <a:cs typeface="Courier New"/>
            </a:endParaRPr>
          </a:p>
        </p:txBody>
      </p:sp>
      <p:sp>
        <p:nvSpPr>
          <p:cNvPr id="12" name="object 12"/>
          <p:cNvSpPr txBox="1"/>
          <p:nvPr/>
        </p:nvSpPr>
        <p:spPr>
          <a:xfrm>
            <a:off x="6268592" y="1793494"/>
            <a:ext cx="5582920" cy="1123315"/>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Making</a:t>
            </a:r>
            <a:r>
              <a:rPr sz="2400" b="1" spc="-55" dirty="0">
                <a:latin typeface="Calibri"/>
                <a:cs typeface="Calibri"/>
              </a:rPr>
              <a:t> </a:t>
            </a:r>
            <a:r>
              <a:rPr sz="2400" b="1" dirty="0">
                <a:latin typeface="Calibri"/>
                <a:cs typeface="Calibri"/>
              </a:rPr>
              <a:t>branch</a:t>
            </a:r>
            <a:r>
              <a:rPr sz="2400" b="1" spc="-70" dirty="0">
                <a:latin typeface="Calibri"/>
                <a:cs typeface="Calibri"/>
              </a:rPr>
              <a:t> </a:t>
            </a:r>
            <a:r>
              <a:rPr sz="2400" b="1" dirty="0">
                <a:latin typeface="Calibri"/>
                <a:cs typeface="Calibri"/>
              </a:rPr>
              <a:t>history</a:t>
            </a:r>
            <a:r>
              <a:rPr sz="2400" b="1" spc="-45" dirty="0">
                <a:latin typeface="Calibri"/>
                <a:cs typeface="Calibri"/>
              </a:rPr>
              <a:t> </a:t>
            </a:r>
            <a:r>
              <a:rPr sz="2400" b="1" spc="-10" dirty="0">
                <a:latin typeface="Calibri"/>
                <a:cs typeface="Calibri"/>
              </a:rPr>
              <a:t>implementable</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Idea</a:t>
            </a:r>
            <a:r>
              <a:rPr sz="2400" spc="-30" dirty="0">
                <a:latin typeface="Calibri"/>
                <a:cs typeface="Calibri"/>
              </a:rPr>
              <a:t> </a:t>
            </a:r>
            <a:r>
              <a:rPr sz="2400" dirty="0">
                <a:latin typeface="Calibri"/>
                <a:cs typeface="Calibri"/>
              </a:rPr>
              <a:t>2:</a:t>
            </a:r>
            <a:r>
              <a:rPr sz="2400" spc="-30" dirty="0">
                <a:latin typeface="Calibri"/>
                <a:cs typeface="Calibri"/>
              </a:rPr>
              <a:t> </a:t>
            </a:r>
            <a:r>
              <a:rPr sz="2400" dirty="0">
                <a:latin typeface="Calibri"/>
                <a:cs typeface="Calibri"/>
              </a:rPr>
              <a:t>Concise</a:t>
            </a:r>
            <a:r>
              <a:rPr sz="2400" spc="-20" dirty="0">
                <a:latin typeface="Calibri"/>
                <a:cs typeface="Calibri"/>
              </a:rPr>
              <a:t> </a:t>
            </a:r>
            <a:r>
              <a:rPr sz="2400" dirty="0">
                <a:latin typeface="Calibri"/>
                <a:cs typeface="Calibri"/>
              </a:rPr>
              <a:t>history</a:t>
            </a:r>
            <a:r>
              <a:rPr sz="2400" spc="-25" dirty="0">
                <a:latin typeface="Calibri"/>
                <a:cs typeface="Calibri"/>
              </a:rPr>
              <a:t> </a:t>
            </a:r>
            <a:r>
              <a:rPr sz="2400" dirty="0">
                <a:latin typeface="Calibri"/>
                <a:cs typeface="Calibri"/>
              </a:rPr>
              <a:t>of</a:t>
            </a:r>
            <a:r>
              <a:rPr sz="2400" spc="-20" dirty="0">
                <a:latin typeface="Calibri"/>
                <a:cs typeface="Calibri"/>
              </a:rPr>
              <a:t> </a:t>
            </a:r>
            <a:r>
              <a:rPr sz="2400" spc="-10" dirty="0">
                <a:latin typeface="Calibri"/>
                <a:cs typeface="Calibri"/>
              </a:rPr>
              <a:t>outcomes</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Eliminates</a:t>
            </a:r>
            <a:r>
              <a:rPr sz="2400" spc="-70" dirty="0">
                <a:latin typeface="Calibri"/>
                <a:cs typeface="Calibri"/>
              </a:rPr>
              <a:t> </a:t>
            </a:r>
            <a:r>
              <a:rPr sz="2400" dirty="0">
                <a:latin typeface="Calibri"/>
                <a:cs typeface="Calibri"/>
              </a:rPr>
              <a:t>entry</a:t>
            </a:r>
            <a:r>
              <a:rPr sz="2400" spc="-30" dirty="0">
                <a:latin typeface="Calibri"/>
                <a:cs typeface="Calibri"/>
              </a:rPr>
              <a:t> </a:t>
            </a:r>
            <a:r>
              <a:rPr sz="2400" dirty="0">
                <a:latin typeface="Calibri"/>
                <a:cs typeface="Calibri"/>
              </a:rPr>
              <a:t>size</a:t>
            </a:r>
            <a:r>
              <a:rPr sz="2400" spc="-45" dirty="0">
                <a:latin typeface="Calibri"/>
                <a:cs typeface="Calibri"/>
              </a:rPr>
              <a:t> </a:t>
            </a:r>
            <a:r>
              <a:rPr sz="2400" dirty="0">
                <a:latin typeface="Calibri"/>
                <a:cs typeface="Calibri"/>
              </a:rPr>
              <a:t>=</a:t>
            </a:r>
            <a:r>
              <a:rPr sz="2400" spc="-35" dirty="0">
                <a:latin typeface="Calibri"/>
                <a:cs typeface="Calibri"/>
              </a:rPr>
              <a:t> </a:t>
            </a:r>
            <a:r>
              <a:rPr sz="2400" dirty="0">
                <a:latin typeface="Calibri"/>
                <a:cs typeface="Calibri"/>
              </a:rPr>
              <a:t>#branch</a:t>
            </a:r>
            <a:r>
              <a:rPr sz="2400" spc="-50" dirty="0">
                <a:latin typeface="Calibri"/>
                <a:cs typeface="Calibri"/>
              </a:rPr>
              <a:t> </a:t>
            </a:r>
            <a:r>
              <a:rPr sz="2400" spc="-10" dirty="0">
                <a:latin typeface="Calibri"/>
                <a:cs typeface="Calibri"/>
              </a:rPr>
              <a:t>executions</a:t>
            </a:r>
            <a:endParaRPr sz="2400">
              <a:latin typeface="Calibri"/>
              <a:cs typeface="Calibri"/>
            </a:endParaRPr>
          </a:p>
        </p:txBody>
      </p:sp>
      <p:sp>
        <p:nvSpPr>
          <p:cNvPr id="13" name="object 13"/>
          <p:cNvSpPr txBox="1"/>
          <p:nvPr/>
        </p:nvSpPr>
        <p:spPr>
          <a:xfrm>
            <a:off x="5849873" y="4353559"/>
            <a:ext cx="171005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40" dirty="0">
                <a:latin typeface="Calibri"/>
                <a:cs typeface="Calibri"/>
              </a:rPr>
              <a:t> </a:t>
            </a:r>
            <a:r>
              <a:rPr sz="1200" b="1" dirty="0">
                <a:latin typeface="Calibri"/>
                <a:cs typeface="Calibri"/>
              </a:rPr>
              <a:t>History</a:t>
            </a:r>
            <a:r>
              <a:rPr sz="1200" b="1" spc="-40" dirty="0">
                <a:latin typeface="Calibri"/>
                <a:cs typeface="Calibri"/>
              </a:rPr>
              <a:t> </a:t>
            </a:r>
            <a:r>
              <a:rPr sz="1200" b="1" spc="-10" dirty="0">
                <a:latin typeface="Calibri"/>
                <a:cs typeface="Calibri"/>
              </a:rPr>
              <a:t>Table</a:t>
            </a:r>
            <a:r>
              <a:rPr sz="1200" b="1" spc="-40" dirty="0">
                <a:latin typeface="Calibri"/>
                <a:cs typeface="Calibri"/>
              </a:rPr>
              <a:t> </a:t>
            </a:r>
            <a:r>
              <a:rPr sz="1200" b="1" spc="-10" dirty="0">
                <a:latin typeface="Calibri"/>
                <a:cs typeface="Calibri"/>
              </a:rPr>
              <a:t>(BHT)</a:t>
            </a:r>
            <a:endParaRPr sz="1200">
              <a:latin typeface="Calibri"/>
              <a:cs typeface="Calibri"/>
            </a:endParaRPr>
          </a:p>
        </p:txBody>
      </p:sp>
      <p:grpSp>
        <p:nvGrpSpPr>
          <p:cNvPr id="14" name="object 14"/>
          <p:cNvGrpSpPr/>
          <p:nvPr/>
        </p:nvGrpSpPr>
        <p:grpSpPr>
          <a:xfrm>
            <a:off x="5651372" y="4806696"/>
            <a:ext cx="648970" cy="1115695"/>
            <a:chOff x="5651372" y="4806696"/>
            <a:chExt cx="648970" cy="1115695"/>
          </a:xfrm>
        </p:grpSpPr>
        <p:sp>
          <p:nvSpPr>
            <p:cNvPr id="15" name="object 15"/>
            <p:cNvSpPr/>
            <p:nvPr/>
          </p:nvSpPr>
          <p:spPr>
            <a:xfrm>
              <a:off x="5651373" y="4806696"/>
              <a:ext cx="648970" cy="1115695"/>
            </a:xfrm>
            <a:custGeom>
              <a:avLst/>
              <a:gdLst/>
              <a:ahLst/>
              <a:cxnLst/>
              <a:rect l="l" t="t" r="r" b="b"/>
              <a:pathLst>
                <a:path w="648970" h="1115695">
                  <a:moveTo>
                    <a:pt x="648970" y="0"/>
                  </a:moveTo>
                  <a:lnTo>
                    <a:pt x="566293" y="20574"/>
                  </a:lnTo>
                  <a:lnTo>
                    <a:pt x="586955" y="44742"/>
                  </a:lnTo>
                  <a:lnTo>
                    <a:pt x="345567" y="251294"/>
                  </a:lnTo>
                  <a:lnTo>
                    <a:pt x="345567" y="71628"/>
                  </a:lnTo>
                  <a:lnTo>
                    <a:pt x="220599" y="71628"/>
                  </a:lnTo>
                  <a:lnTo>
                    <a:pt x="220599" y="358228"/>
                  </a:lnTo>
                  <a:lnTo>
                    <a:pt x="220599" y="375018"/>
                  </a:lnTo>
                  <a:lnTo>
                    <a:pt x="220599" y="732447"/>
                  </a:lnTo>
                  <a:lnTo>
                    <a:pt x="30581" y="566280"/>
                  </a:lnTo>
                  <a:lnTo>
                    <a:pt x="220599" y="623570"/>
                  </a:lnTo>
                  <a:lnTo>
                    <a:pt x="220599" y="610285"/>
                  </a:lnTo>
                  <a:lnTo>
                    <a:pt x="26746" y="551865"/>
                  </a:lnTo>
                  <a:lnTo>
                    <a:pt x="220599" y="499262"/>
                  </a:lnTo>
                  <a:lnTo>
                    <a:pt x="220599" y="486079"/>
                  </a:lnTo>
                  <a:lnTo>
                    <a:pt x="30632" y="537591"/>
                  </a:lnTo>
                  <a:lnTo>
                    <a:pt x="220599" y="375018"/>
                  </a:lnTo>
                  <a:lnTo>
                    <a:pt x="220599" y="358228"/>
                  </a:lnTo>
                  <a:lnTo>
                    <a:pt x="0" y="546989"/>
                  </a:lnTo>
                  <a:lnTo>
                    <a:pt x="4114" y="551776"/>
                  </a:lnTo>
                  <a:lnTo>
                    <a:pt x="0" y="556514"/>
                  </a:lnTo>
                  <a:lnTo>
                    <a:pt x="220599" y="749350"/>
                  </a:lnTo>
                  <a:lnTo>
                    <a:pt x="220599" y="1013460"/>
                  </a:lnTo>
                  <a:lnTo>
                    <a:pt x="345567" y="1013460"/>
                  </a:lnTo>
                  <a:lnTo>
                    <a:pt x="345567" y="858596"/>
                  </a:lnTo>
                  <a:lnTo>
                    <a:pt x="587451" y="1070025"/>
                  </a:lnTo>
                  <a:lnTo>
                    <a:pt x="566547" y="1093927"/>
                  </a:lnTo>
                  <a:lnTo>
                    <a:pt x="648970" y="1115390"/>
                  </a:lnTo>
                  <a:lnTo>
                    <a:pt x="633818" y="1078382"/>
                  </a:lnTo>
                  <a:lnTo>
                    <a:pt x="616712" y="1036561"/>
                  </a:lnTo>
                  <a:lnTo>
                    <a:pt x="595769" y="1060513"/>
                  </a:lnTo>
                  <a:lnTo>
                    <a:pt x="345567" y="841730"/>
                  </a:lnTo>
                  <a:lnTo>
                    <a:pt x="345567" y="661238"/>
                  </a:lnTo>
                  <a:lnTo>
                    <a:pt x="574179" y="730148"/>
                  </a:lnTo>
                  <a:lnTo>
                    <a:pt x="565023" y="760603"/>
                  </a:lnTo>
                  <a:lnTo>
                    <a:pt x="648970" y="746125"/>
                  </a:lnTo>
                  <a:lnTo>
                    <a:pt x="635927" y="733806"/>
                  </a:lnTo>
                  <a:lnTo>
                    <a:pt x="586994" y="687578"/>
                  </a:lnTo>
                  <a:lnTo>
                    <a:pt x="577850" y="717943"/>
                  </a:lnTo>
                  <a:lnTo>
                    <a:pt x="345567" y="647954"/>
                  </a:lnTo>
                  <a:lnTo>
                    <a:pt x="345567" y="465353"/>
                  </a:lnTo>
                  <a:lnTo>
                    <a:pt x="577024" y="402526"/>
                  </a:lnTo>
                  <a:lnTo>
                    <a:pt x="585343" y="433197"/>
                  </a:lnTo>
                  <a:lnTo>
                    <a:pt x="637146" y="386969"/>
                  </a:lnTo>
                  <a:lnTo>
                    <a:pt x="648970" y="376428"/>
                  </a:lnTo>
                  <a:lnTo>
                    <a:pt x="565404" y="359664"/>
                  </a:lnTo>
                  <a:lnTo>
                    <a:pt x="573709" y="390296"/>
                  </a:lnTo>
                  <a:lnTo>
                    <a:pt x="345567" y="452183"/>
                  </a:lnTo>
                  <a:lnTo>
                    <a:pt x="345567" y="268058"/>
                  </a:lnTo>
                  <a:lnTo>
                    <a:pt x="595210" y="54394"/>
                  </a:lnTo>
                  <a:lnTo>
                    <a:pt x="615823" y="78486"/>
                  </a:lnTo>
                  <a:lnTo>
                    <a:pt x="633564" y="36449"/>
                  </a:lnTo>
                  <a:lnTo>
                    <a:pt x="648970" y="0"/>
                  </a:lnTo>
                  <a:close/>
                </a:path>
              </a:pathLst>
            </a:custGeom>
            <a:solidFill>
              <a:srgbClr val="4471C4"/>
            </a:solidFill>
          </p:spPr>
          <p:txBody>
            <a:bodyPr wrap="square" lIns="0" tIns="0" rIns="0" bIns="0" rtlCol="0"/>
            <a:lstStyle/>
            <a:p>
              <a:endParaRPr/>
            </a:p>
          </p:txBody>
        </p:sp>
        <p:sp>
          <p:nvSpPr>
            <p:cNvPr id="16" name="object 16"/>
            <p:cNvSpPr/>
            <p:nvPr/>
          </p:nvSpPr>
          <p:spPr>
            <a:xfrm>
              <a:off x="5871971" y="4878324"/>
              <a:ext cx="125095" cy="942340"/>
            </a:xfrm>
            <a:custGeom>
              <a:avLst/>
              <a:gdLst/>
              <a:ahLst/>
              <a:cxnLst/>
              <a:rect l="l" t="t" r="r" b="b"/>
              <a:pathLst>
                <a:path w="125095" h="942339">
                  <a:moveTo>
                    <a:pt x="0" y="941832"/>
                  </a:moveTo>
                  <a:lnTo>
                    <a:pt x="124967" y="941832"/>
                  </a:lnTo>
                  <a:lnTo>
                    <a:pt x="124967" y="0"/>
                  </a:lnTo>
                  <a:lnTo>
                    <a:pt x="0" y="0"/>
                  </a:lnTo>
                  <a:lnTo>
                    <a:pt x="0" y="941832"/>
                  </a:lnTo>
                  <a:close/>
                </a:path>
              </a:pathLst>
            </a:custGeom>
            <a:ln w="12700">
              <a:solidFill>
                <a:srgbClr val="2E528F"/>
              </a:solidFill>
            </a:ln>
          </p:spPr>
          <p:txBody>
            <a:bodyPr wrap="square" lIns="0" tIns="0" rIns="0" bIns="0" rtlCol="0"/>
            <a:lstStyle/>
            <a:p>
              <a:endParaRPr/>
            </a:p>
          </p:txBody>
        </p:sp>
      </p:grpSp>
      <p:sp>
        <p:nvSpPr>
          <p:cNvPr id="17" name="object 17"/>
          <p:cNvSpPr txBox="1"/>
          <p:nvPr/>
        </p:nvSpPr>
        <p:spPr>
          <a:xfrm>
            <a:off x="5683758" y="4666233"/>
            <a:ext cx="42100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hash()</a:t>
            </a:r>
            <a:endParaRPr sz="1200">
              <a:latin typeface="Calibri"/>
              <a:cs typeface="Calibri"/>
            </a:endParaRPr>
          </a:p>
        </p:txBody>
      </p:sp>
      <p:sp>
        <p:nvSpPr>
          <p:cNvPr id="18" name="object 18"/>
          <p:cNvSpPr txBox="1"/>
          <p:nvPr/>
        </p:nvSpPr>
        <p:spPr>
          <a:xfrm>
            <a:off x="4908041" y="5174741"/>
            <a:ext cx="748665" cy="368935"/>
          </a:xfrm>
          <a:prstGeom prst="rect">
            <a:avLst/>
          </a:prstGeom>
          <a:ln w="25400">
            <a:solidFill>
              <a:srgbClr val="000000"/>
            </a:solidFill>
          </a:ln>
        </p:spPr>
        <p:txBody>
          <a:bodyPr vert="horz" wrap="square" lIns="0" tIns="15240" rIns="0" bIns="0" rtlCol="0">
            <a:spAutoFit/>
          </a:bodyPr>
          <a:lstStyle/>
          <a:p>
            <a:pPr marL="15240">
              <a:lnSpc>
                <a:spcPct val="100000"/>
              </a:lnSpc>
              <a:spcBef>
                <a:spcPts val="120"/>
              </a:spcBef>
            </a:pPr>
            <a:r>
              <a:rPr sz="1800" spc="-10" dirty="0">
                <a:latin typeface="Courier New"/>
                <a:cs typeface="Courier New"/>
              </a:rPr>
              <a:t>0x100</a:t>
            </a:r>
            <a:endParaRPr sz="1800">
              <a:latin typeface="Courier New"/>
              <a:cs typeface="Courier New"/>
            </a:endParaRPr>
          </a:p>
        </p:txBody>
      </p:sp>
      <p:graphicFrame>
        <p:nvGraphicFramePr>
          <p:cNvPr id="19" name="object 19"/>
          <p:cNvGraphicFramePr>
            <a:graphicFrameLocks noGrp="1"/>
          </p:cNvGraphicFramePr>
          <p:nvPr/>
        </p:nvGraphicFramePr>
        <p:xfrm>
          <a:off x="6288278" y="4610353"/>
          <a:ext cx="749935" cy="1482725"/>
        </p:xfrm>
        <a:graphic>
          <a:graphicData uri="http://schemas.openxmlformats.org/drawingml/2006/table">
            <a:tbl>
              <a:tblPr firstRow="1" bandRow="1">
                <a:tableStyleId>{2D5ABB26-0587-4C30-8999-92F81FD0307C}</a:tableStyleId>
              </a:tblPr>
              <a:tblGrid>
                <a:gridCol w="749935">
                  <a:extLst>
                    <a:ext uri="{9D8B030D-6E8A-4147-A177-3AD203B41FA5}">
                      <a16:colId xmlns:a16="http://schemas.microsoft.com/office/drawing/2014/main" val="20000"/>
                    </a:ext>
                  </a:extLst>
                </a:gridCol>
              </a:tblGrid>
              <a:tr h="372110">
                <a:tc>
                  <a:txBody>
                    <a:bodyPr/>
                    <a:lstStyle/>
                    <a:p>
                      <a:pPr marL="239395">
                        <a:lnSpc>
                          <a:spcPct val="100000"/>
                        </a:lnSpc>
                        <a:spcBef>
                          <a:spcPts val="220"/>
                        </a:spcBef>
                      </a:pPr>
                      <a:r>
                        <a:rPr sz="1800" spc="-25" dirty="0">
                          <a:latin typeface="Courier New"/>
                          <a:cs typeface="Courier New"/>
                        </a:rPr>
                        <a:t>10</a:t>
                      </a:r>
                      <a:endParaRPr sz="1800">
                        <a:latin typeface="Courier New"/>
                        <a:cs typeface="Courier New"/>
                      </a:endParaRPr>
                    </a:p>
                  </a:txBody>
                  <a:tcPr marL="0" marR="0" marT="27940" marB="0">
                    <a:lnL w="28575">
                      <a:solidFill>
                        <a:srgbClr val="000000"/>
                      </a:solidFill>
                      <a:prstDash val="solid"/>
                    </a:lnL>
                    <a:lnR w="28575">
                      <a:solidFill>
                        <a:srgbClr val="000000"/>
                      </a:solidFill>
                      <a:prstDash val="solid"/>
                    </a:lnR>
                    <a:lnT w="28575">
                      <a:solidFill>
                        <a:srgbClr val="000000"/>
                      </a:solidFill>
                      <a:prstDash val="solid"/>
                    </a:lnT>
                    <a:lnB w="38100">
                      <a:solidFill>
                        <a:srgbClr val="000000"/>
                      </a:solidFill>
                      <a:prstDash val="solid"/>
                    </a:lnB>
                    <a:solidFill>
                      <a:srgbClr val="FF0000"/>
                    </a:solidFill>
                  </a:tcPr>
                </a:tc>
                <a:extLst>
                  <a:ext uri="{0D108BD9-81ED-4DB2-BD59-A6C34878D82A}">
                    <a16:rowId xmlns:a16="http://schemas.microsoft.com/office/drawing/2014/main" val="10000"/>
                  </a:ext>
                </a:extLst>
              </a:tr>
              <a:tr h="372110">
                <a:tc>
                  <a:txBody>
                    <a:bodyPr/>
                    <a:lstStyle/>
                    <a:p>
                      <a:pPr marL="244475">
                        <a:lnSpc>
                          <a:spcPct val="100000"/>
                        </a:lnSpc>
                        <a:spcBef>
                          <a:spcPts val="254"/>
                        </a:spcBef>
                      </a:pPr>
                      <a:r>
                        <a:rPr sz="1800" spc="-25" dirty="0">
                          <a:latin typeface="Courier New"/>
                          <a:cs typeface="Courier New"/>
                        </a:rPr>
                        <a:t>00</a:t>
                      </a:r>
                      <a:endParaRPr sz="1800">
                        <a:latin typeface="Courier New"/>
                        <a:cs typeface="Courier New"/>
                      </a:endParaRPr>
                    </a:p>
                  </a:txBody>
                  <a:tcPr marL="0" marR="0" marT="32384" marB="0">
                    <a:lnL w="28575">
                      <a:solidFill>
                        <a:srgbClr val="000000"/>
                      </a:solidFill>
                      <a:prstDash val="solid"/>
                    </a:lnL>
                    <a:lnR w="28575">
                      <a:solidFill>
                        <a:srgbClr val="000000"/>
                      </a:solidFill>
                      <a:prstDash val="solid"/>
                    </a:lnR>
                    <a:lnT w="38100">
                      <a:solidFill>
                        <a:srgbClr val="000000"/>
                      </a:solidFill>
                      <a:prstDash val="solid"/>
                    </a:lnT>
                    <a:lnB w="28575">
                      <a:solidFill>
                        <a:srgbClr val="000000"/>
                      </a:solidFill>
                      <a:prstDash val="solid"/>
                    </a:lnB>
                    <a:solidFill>
                      <a:srgbClr val="FF0000"/>
                    </a:solidFill>
                  </a:tcPr>
                </a:tc>
                <a:extLst>
                  <a:ext uri="{0D108BD9-81ED-4DB2-BD59-A6C34878D82A}">
                    <a16:rowId xmlns:a16="http://schemas.microsoft.com/office/drawing/2014/main" val="10001"/>
                  </a:ext>
                </a:extLst>
              </a:tr>
              <a:tr h="370205">
                <a:tc>
                  <a:txBody>
                    <a:bodyPr/>
                    <a:lstStyle/>
                    <a:p>
                      <a:pPr marL="222250">
                        <a:lnSpc>
                          <a:spcPct val="100000"/>
                        </a:lnSpc>
                        <a:spcBef>
                          <a:spcPts val="320"/>
                        </a:spcBef>
                      </a:pPr>
                      <a:r>
                        <a:rPr sz="1800" spc="-25" dirty="0">
                          <a:latin typeface="Courier New"/>
                          <a:cs typeface="Courier New"/>
                        </a:rPr>
                        <a:t>00</a:t>
                      </a:r>
                      <a:endParaRPr sz="1800">
                        <a:latin typeface="Courier New"/>
                        <a:cs typeface="Courier New"/>
                      </a:endParaRPr>
                    </a:p>
                  </a:txBody>
                  <a:tcPr marL="0" marR="0" marT="4064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0000"/>
                    </a:solidFill>
                  </a:tcPr>
                </a:tc>
                <a:extLst>
                  <a:ext uri="{0D108BD9-81ED-4DB2-BD59-A6C34878D82A}">
                    <a16:rowId xmlns:a16="http://schemas.microsoft.com/office/drawing/2014/main" val="10002"/>
                  </a:ext>
                </a:extLst>
              </a:tr>
              <a:tr h="368300">
                <a:tc>
                  <a:txBody>
                    <a:bodyPr/>
                    <a:lstStyle/>
                    <a:p>
                      <a:pPr marL="209550">
                        <a:lnSpc>
                          <a:spcPct val="100000"/>
                        </a:lnSpc>
                        <a:spcBef>
                          <a:spcPts val="300"/>
                        </a:spcBef>
                      </a:pPr>
                      <a:r>
                        <a:rPr sz="1800" spc="-25" dirty="0">
                          <a:latin typeface="Courier New"/>
                          <a:cs typeface="Courier New"/>
                        </a:rPr>
                        <a:t>11</a:t>
                      </a:r>
                      <a:endParaRPr sz="1800">
                        <a:latin typeface="Courier New"/>
                        <a:cs typeface="Courier New"/>
                      </a:endParaRPr>
                    </a:p>
                  </a:txBody>
                  <a:tcPr marL="0" marR="0" marT="3810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AF50"/>
                    </a:solidFill>
                  </a:tcPr>
                </a:tc>
                <a:extLst>
                  <a:ext uri="{0D108BD9-81ED-4DB2-BD59-A6C34878D82A}">
                    <a16:rowId xmlns:a16="http://schemas.microsoft.com/office/drawing/2014/main" val="10003"/>
                  </a:ext>
                </a:extLst>
              </a:tr>
            </a:tbl>
          </a:graphicData>
        </a:graphic>
      </p:graphicFrame>
      <p:sp>
        <p:nvSpPr>
          <p:cNvPr id="20" name="object 20"/>
          <p:cNvSpPr txBox="1"/>
          <p:nvPr/>
        </p:nvSpPr>
        <p:spPr>
          <a:xfrm>
            <a:off x="4939665" y="4945507"/>
            <a:ext cx="6610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35" dirty="0">
                <a:latin typeface="Calibri"/>
                <a:cs typeface="Calibri"/>
              </a:rPr>
              <a:t> </a:t>
            </a:r>
            <a:r>
              <a:rPr sz="1200" b="1" spc="-25" dirty="0">
                <a:latin typeface="Calibri"/>
                <a:cs typeface="Calibri"/>
              </a:rPr>
              <a:t>PC</a:t>
            </a:r>
            <a:endParaRPr sz="1200">
              <a:latin typeface="Calibri"/>
              <a:cs typeface="Calibri"/>
            </a:endParaRPr>
          </a:p>
        </p:txBody>
      </p:sp>
      <p:pic>
        <p:nvPicPr>
          <p:cNvPr id="21" name="object 21"/>
          <p:cNvPicPr/>
          <p:nvPr/>
        </p:nvPicPr>
        <p:blipFill>
          <a:blip r:embed="rId2" cstate="print"/>
          <a:stretch>
            <a:fillRect/>
          </a:stretch>
        </p:blipFill>
        <p:spPr>
          <a:xfrm>
            <a:off x="7676895" y="4768341"/>
            <a:ext cx="4163568" cy="1136078"/>
          </a:xfrm>
          <a:prstGeom prst="rect">
            <a:avLst/>
          </a:prstGeom>
        </p:spPr>
      </p:pic>
      <p:sp>
        <p:nvSpPr>
          <p:cNvPr id="22" name="object 22"/>
          <p:cNvSpPr txBox="1"/>
          <p:nvPr/>
        </p:nvSpPr>
        <p:spPr>
          <a:xfrm>
            <a:off x="9166606" y="51664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01</a:t>
            </a:r>
            <a:endParaRPr sz="1800">
              <a:latin typeface="Calibri"/>
              <a:cs typeface="Calibri"/>
            </a:endParaRPr>
          </a:p>
        </p:txBody>
      </p:sp>
      <p:sp>
        <p:nvSpPr>
          <p:cNvPr id="23" name="object 23"/>
          <p:cNvSpPr txBox="1"/>
          <p:nvPr/>
        </p:nvSpPr>
        <p:spPr>
          <a:xfrm>
            <a:off x="10114533" y="5160645"/>
            <a:ext cx="25717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10</a:t>
            </a:r>
            <a:endParaRPr sz="1800">
              <a:latin typeface="Calibri"/>
              <a:cs typeface="Calibri"/>
            </a:endParaRPr>
          </a:p>
        </p:txBody>
      </p:sp>
      <p:sp>
        <p:nvSpPr>
          <p:cNvPr id="24" name="object 24"/>
          <p:cNvSpPr txBox="1"/>
          <p:nvPr/>
        </p:nvSpPr>
        <p:spPr>
          <a:xfrm>
            <a:off x="8249793" y="5185409"/>
            <a:ext cx="25717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00</a:t>
            </a:r>
            <a:endParaRPr sz="1800">
              <a:latin typeface="Calibri"/>
              <a:cs typeface="Calibri"/>
            </a:endParaRPr>
          </a:p>
        </p:txBody>
      </p:sp>
      <p:sp>
        <p:nvSpPr>
          <p:cNvPr id="25" name="object 25"/>
          <p:cNvSpPr txBox="1"/>
          <p:nvPr/>
        </p:nvSpPr>
        <p:spPr>
          <a:xfrm>
            <a:off x="11062207" y="5160645"/>
            <a:ext cx="25717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11</a:t>
            </a:r>
            <a:endParaRPr sz="1800">
              <a:latin typeface="Calibri"/>
              <a:cs typeface="Calibri"/>
            </a:endParaRPr>
          </a:p>
        </p:txBody>
      </p:sp>
      <p:sp>
        <p:nvSpPr>
          <p:cNvPr id="26" name="object 26"/>
          <p:cNvSpPr txBox="1"/>
          <p:nvPr/>
        </p:nvSpPr>
        <p:spPr>
          <a:xfrm>
            <a:off x="7835645" y="4666233"/>
            <a:ext cx="201930"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Calibri"/>
                <a:cs typeface="Calibri"/>
              </a:rPr>
              <a:t>NT</a:t>
            </a:r>
            <a:endParaRPr sz="1200">
              <a:latin typeface="Calibri"/>
              <a:cs typeface="Calibri"/>
            </a:endParaRPr>
          </a:p>
        </p:txBody>
      </p:sp>
      <p:sp>
        <p:nvSpPr>
          <p:cNvPr id="27" name="object 27"/>
          <p:cNvSpPr txBox="1"/>
          <p:nvPr/>
        </p:nvSpPr>
        <p:spPr>
          <a:xfrm>
            <a:off x="5242686" y="5946749"/>
            <a:ext cx="5759450" cy="732155"/>
          </a:xfrm>
          <a:prstGeom prst="rect">
            <a:avLst/>
          </a:prstGeom>
        </p:spPr>
        <p:txBody>
          <a:bodyPr vert="horz" wrap="square" lIns="0" tIns="12700" rIns="0" bIns="0" rtlCol="0">
            <a:spAutoFit/>
          </a:bodyPr>
          <a:lstStyle/>
          <a:p>
            <a:pPr marL="3491865">
              <a:lnSpc>
                <a:spcPct val="100000"/>
              </a:lnSpc>
              <a:spcBef>
                <a:spcPts val="100"/>
              </a:spcBef>
              <a:tabLst>
                <a:tab pos="4465955" algn="l"/>
                <a:tab pos="5372100" algn="l"/>
              </a:tabLst>
            </a:pPr>
            <a:r>
              <a:rPr sz="1200" b="1" spc="-25" dirty="0">
                <a:latin typeface="Calibri"/>
                <a:cs typeface="Calibri"/>
              </a:rPr>
              <a:t>NT</a:t>
            </a:r>
            <a:r>
              <a:rPr sz="1200" b="1" dirty="0">
                <a:latin typeface="Calibri"/>
                <a:cs typeface="Calibri"/>
              </a:rPr>
              <a:t>	</a:t>
            </a:r>
            <a:r>
              <a:rPr sz="1200" b="1" spc="-25" dirty="0">
                <a:latin typeface="Calibri"/>
                <a:cs typeface="Calibri"/>
              </a:rPr>
              <a:t>NT</a:t>
            </a:r>
            <a:r>
              <a:rPr sz="1200" b="1" dirty="0">
                <a:latin typeface="Calibri"/>
                <a:cs typeface="Calibri"/>
              </a:rPr>
              <a:t>	</a:t>
            </a:r>
            <a:r>
              <a:rPr sz="1200" b="1" spc="-25" dirty="0">
                <a:latin typeface="Calibri"/>
                <a:cs typeface="Calibri"/>
              </a:rPr>
              <a:t>NT</a:t>
            </a:r>
            <a:endParaRPr sz="1200">
              <a:latin typeface="Calibri"/>
              <a:cs typeface="Calibri"/>
            </a:endParaRPr>
          </a:p>
          <a:p>
            <a:pPr>
              <a:lnSpc>
                <a:spcPct val="100000"/>
              </a:lnSpc>
              <a:spcBef>
                <a:spcPts val="5"/>
              </a:spcBef>
            </a:pPr>
            <a:endParaRPr sz="1600">
              <a:latin typeface="Calibri"/>
              <a:cs typeface="Calibri"/>
            </a:endParaRPr>
          </a:p>
          <a:p>
            <a:pPr marL="12700">
              <a:lnSpc>
                <a:spcPct val="100000"/>
              </a:lnSpc>
            </a:pPr>
            <a:r>
              <a:rPr sz="1800" dirty="0">
                <a:latin typeface="Courier New"/>
                <a:cs typeface="Courier New"/>
              </a:rPr>
              <a:t>Example</a:t>
            </a:r>
            <a:r>
              <a:rPr sz="1800" spc="-70" dirty="0">
                <a:latin typeface="Courier New"/>
                <a:cs typeface="Courier New"/>
              </a:rPr>
              <a:t> </a:t>
            </a:r>
            <a:r>
              <a:rPr sz="1800" dirty="0">
                <a:latin typeface="Courier New"/>
                <a:cs typeface="Courier New"/>
              </a:rPr>
              <a:t>history</a:t>
            </a:r>
            <a:r>
              <a:rPr sz="1800" spc="-50" dirty="0">
                <a:latin typeface="Courier New"/>
                <a:cs typeface="Courier New"/>
              </a:rPr>
              <a:t> </a:t>
            </a:r>
            <a:r>
              <a:rPr sz="1800" dirty="0">
                <a:latin typeface="Courier New"/>
                <a:cs typeface="Courier New"/>
              </a:rPr>
              <a:t>-</a:t>
            </a:r>
            <a:r>
              <a:rPr sz="1800" spc="-45" dirty="0">
                <a:latin typeface="Courier New"/>
                <a:cs typeface="Courier New"/>
              </a:rPr>
              <a:t> </a:t>
            </a:r>
            <a:r>
              <a:rPr sz="1800" dirty="0">
                <a:latin typeface="Courier New"/>
                <a:cs typeface="Courier New"/>
              </a:rPr>
              <a:t>0x100:</a:t>
            </a:r>
            <a:r>
              <a:rPr sz="1800" spc="-50" dirty="0">
                <a:latin typeface="Courier New"/>
                <a:cs typeface="Courier New"/>
              </a:rPr>
              <a:t> </a:t>
            </a:r>
            <a:r>
              <a:rPr sz="1800" b="1" spc="-10" dirty="0">
                <a:solidFill>
                  <a:srgbClr val="FF0000"/>
                </a:solidFill>
                <a:latin typeface="Courier New"/>
                <a:cs typeface="Courier New"/>
              </a:rPr>
              <a:t>10101</a:t>
            </a:r>
            <a:r>
              <a:rPr sz="1800" b="1" spc="-10" dirty="0">
                <a:solidFill>
                  <a:srgbClr val="00AF50"/>
                </a:solidFill>
                <a:latin typeface="Courier New"/>
                <a:cs typeface="Courier New"/>
              </a:rPr>
              <a:t>1</a:t>
            </a:r>
            <a:r>
              <a:rPr sz="1800" b="1" spc="-10" dirty="0">
                <a:solidFill>
                  <a:srgbClr val="FF0000"/>
                </a:solidFill>
                <a:latin typeface="Courier New"/>
                <a:cs typeface="Courier New"/>
              </a:rPr>
              <a:t>0</a:t>
            </a:r>
            <a:r>
              <a:rPr sz="1800" b="1" spc="-10" dirty="0">
                <a:solidFill>
                  <a:srgbClr val="00AF50"/>
                </a:solidFill>
                <a:latin typeface="Courier New"/>
                <a:cs typeface="Courier New"/>
              </a:rPr>
              <a:t>110110110</a:t>
            </a:r>
            <a:r>
              <a:rPr sz="1800" spc="-10" dirty="0">
                <a:latin typeface="Courier New"/>
                <a:cs typeface="Courier New"/>
              </a:rPr>
              <a:t>…</a:t>
            </a:r>
            <a:endParaRPr sz="1800">
              <a:latin typeface="Courier New"/>
              <a:cs typeface="Courier New"/>
            </a:endParaRPr>
          </a:p>
        </p:txBody>
      </p:sp>
      <p:sp>
        <p:nvSpPr>
          <p:cNvPr id="28" name="object 28"/>
          <p:cNvSpPr txBox="1"/>
          <p:nvPr/>
        </p:nvSpPr>
        <p:spPr>
          <a:xfrm>
            <a:off x="11591925" y="5946749"/>
            <a:ext cx="101600" cy="208915"/>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T</a:t>
            </a:r>
            <a:endParaRPr sz="1200">
              <a:latin typeface="Calibri"/>
              <a:cs typeface="Calibri"/>
            </a:endParaRPr>
          </a:p>
        </p:txBody>
      </p:sp>
      <p:sp>
        <p:nvSpPr>
          <p:cNvPr id="29" name="object 29"/>
          <p:cNvSpPr txBox="1"/>
          <p:nvPr/>
        </p:nvSpPr>
        <p:spPr>
          <a:xfrm>
            <a:off x="8325104" y="4102617"/>
            <a:ext cx="2797810" cy="604520"/>
          </a:xfrm>
          <a:prstGeom prst="rect">
            <a:avLst/>
          </a:prstGeom>
        </p:spPr>
        <p:txBody>
          <a:bodyPr vert="horz" wrap="square" lIns="0" tIns="118745" rIns="0" bIns="0" rtlCol="0">
            <a:spAutoFit/>
          </a:bodyPr>
          <a:lstStyle/>
          <a:p>
            <a:pPr algn="ctr">
              <a:lnSpc>
                <a:spcPct val="100000"/>
              </a:lnSpc>
              <a:spcBef>
                <a:spcPts val="935"/>
              </a:spcBef>
            </a:pPr>
            <a:r>
              <a:rPr sz="1200" b="1" spc="-20" dirty="0">
                <a:latin typeface="Calibri"/>
                <a:cs typeface="Calibri"/>
              </a:rPr>
              <a:t>Two-</a:t>
            </a:r>
            <a:r>
              <a:rPr sz="1200" b="1" dirty="0">
                <a:latin typeface="Calibri"/>
                <a:cs typeface="Calibri"/>
              </a:rPr>
              <a:t>bit</a:t>
            </a:r>
            <a:r>
              <a:rPr sz="1200" b="1" spc="-35" dirty="0">
                <a:latin typeface="Calibri"/>
                <a:cs typeface="Calibri"/>
              </a:rPr>
              <a:t> </a:t>
            </a:r>
            <a:r>
              <a:rPr sz="1200" b="1" dirty="0">
                <a:latin typeface="Calibri"/>
                <a:cs typeface="Calibri"/>
              </a:rPr>
              <a:t>saturating</a:t>
            </a:r>
            <a:r>
              <a:rPr sz="1200" b="1" spc="-30" dirty="0">
                <a:latin typeface="Calibri"/>
                <a:cs typeface="Calibri"/>
              </a:rPr>
              <a:t> </a:t>
            </a:r>
            <a:r>
              <a:rPr sz="1200" b="1" dirty="0">
                <a:latin typeface="Calibri"/>
                <a:cs typeface="Calibri"/>
              </a:rPr>
              <a:t>counter</a:t>
            </a:r>
            <a:r>
              <a:rPr sz="1200" b="1" spc="-35" dirty="0">
                <a:latin typeface="Calibri"/>
                <a:cs typeface="Calibri"/>
              </a:rPr>
              <a:t> </a:t>
            </a:r>
            <a:r>
              <a:rPr sz="1200" b="1" dirty="0">
                <a:latin typeface="Calibri"/>
                <a:cs typeface="Calibri"/>
              </a:rPr>
              <a:t>branch</a:t>
            </a:r>
            <a:r>
              <a:rPr sz="1200" b="1" spc="-20" dirty="0">
                <a:latin typeface="Calibri"/>
                <a:cs typeface="Calibri"/>
              </a:rPr>
              <a:t> </a:t>
            </a:r>
            <a:r>
              <a:rPr sz="1200" b="1" spc="-10" dirty="0">
                <a:latin typeface="Calibri"/>
                <a:cs typeface="Calibri"/>
              </a:rPr>
              <a:t>predictor</a:t>
            </a:r>
            <a:endParaRPr sz="1200">
              <a:latin typeface="Calibri"/>
              <a:cs typeface="Calibri"/>
            </a:endParaRPr>
          </a:p>
          <a:p>
            <a:pPr marL="55244" algn="ctr">
              <a:lnSpc>
                <a:spcPct val="100000"/>
              </a:lnSpc>
              <a:spcBef>
                <a:spcPts val="840"/>
              </a:spcBef>
              <a:tabLst>
                <a:tab pos="1018540" algn="l"/>
                <a:tab pos="1941195" algn="l"/>
              </a:tabLst>
            </a:pPr>
            <a:r>
              <a:rPr sz="1200" b="1" spc="-50" dirty="0">
                <a:latin typeface="Calibri"/>
                <a:cs typeface="Calibri"/>
              </a:rPr>
              <a:t>T</a:t>
            </a:r>
            <a:r>
              <a:rPr sz="1200" b="1" dirty="0">
                <a:latin typeface="Calibri"/>
                <a:cs typeface="Calibri"/>
              </a:rPr>
              <a:t>	</a:t>
            </a:r>
            <a:r>
              <a:rPr sz="1800" b="1" spc="-75" baseline="2314" dirty="0">
                <a:latin typeface="Calibri"/>
                <a:cs typeface="Calibri"/>
              </a:rPr>
              <a:t>T</a:t>
            </a:r>
            <a:r>
              <a:rPr sz="1800" b="1" baseline="2314" dirty="0">
                <a:latin typeface="Calibri"/>
                <a:cs typeface="Calibri"/>
              </a:rPr>
              <a:t>	</a:t>
            </a:r>
            <a:r>
              <a:rPr sz="1800" b="1" spc="-75" baseline="2314" dirty="0">
                <a:latin typeface="Calibri"/>
                <a:cs typeface="Calibri"/>
              </a:rPr>
              <a:t>T</a:t>
            </a:r>
            <a:endParaRPr sz="1800" baseline="2314">
              <a:latin typeface="Calibri"/>
              <a:cs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6776720" cy="697230"/>
          </a:xfrm>
          <a:prstGeom prst="rect">
            <a:avLst/>
          </a:prstGeom>
        </p:spPr>
        <p:txBody>
          <a:bodyPr vert="horz" wrap="square" lIns="0" tIns="13335" rIns="0" bIns="0" rtlCol="0">
            <a:spAutoFit/>
          </a:bodyPr>
          <a:lstStyle/>
          <a:p>
            <a:pPr marL="12700">
              <a:lnSpc>
                <a:spcPct val="100000"/>
              </a:lnSpc>
              <a:spcBef>
                <a:spcPts val="105"/>
              </a:spcBef>
            </a:pPr>
            <a:r>
              <a:rPr dirty="0"/>
              <a:t>Bimodal</a:t>
            </a:r>
            <a:r>
              <a:rPr spc="-45" dirty="0"/>
              <a:t> </a:t>
            </a:r>
            <a:r>
              <a:rPr dirty="0"/>
              <a:t>BHT</a:t>
            </a:r>
            <a:r>
              <a:rPr spc="-35" dirty="0"/>
              <a:t> </a:t>
            </a:r>
            <a:r>
              <a:rPr dirty="0"/>
              <a:t>Branch</a:t>
            </a:r>
            <a:r>
              <a:rPr spc="-45" dirty="0"/>
              <a:t> </a:t>
            </a:r>
            <a:r>
              <a:rPr spc="-10" dirty="0"/>
              <a:t>Predictor</a:t>
            </a:r>
          </a:p>
        </p:txBody>
      </p:sp>
      <p:pic>
        <p:nvPicPr>
          <p:cNvPr id="3" name="object 3"/>
          <p:cNvPicPr/>
          <p:nvPr/>
        </p:nvPicPr>
        <p:blipFill>
          <a:blip r:embed="rId2" cstate="print"/>
          <a:stretch>
            <a:fillRect/>
          </a:stretch>
        </p:blipFill>
        <p:spPr>
          <a:xfrm>
            <a:off x="4977084" y="1757834"/>
            <a:ext cx="5891239" cy="4896807"/>
          </a:xfrm>
          <a:prstGeom prst="rect">
            <a:avLst/>
          </a:prstGeom>
        </p:spPr>
      </p:pic>
      <p:pic>
        <p:nvPicPr>
          <p:cNvPr id="4" name="object 4"/>
          <p:cNvPicPr/>
          <p:nvPr/>
        </p:nvPicPr>
        <p:blipFill>
          <a:blip r:embed="rId3" cstate="print"/>
          <a:stretch>
            <a:fillRect/>
          </a:stretch>
        </p:blipFill>
        <p:spPr>
          <a:xfrm>
            <a:off x="242393" y="2526852"/>
            <a:ext cx="4334702" cy="3194182"/>
          </a:xfrm>
          <a:prstGeom prst="rect">
            <a:avLst/>
          </a:prstGeom>
        </p:spPr>
      </p:pic>
      <p:sp>
        <p:nvSpPr>
          <p:cNvPr id="5" name="object 5"/>
          <p:cNvSpPr txBox="1"/>
          <p:nvPr/>
        </p:nvSpPr>
        <p:spPr>
          <a:xfrm>
            <a:off x="7394829" y="1205611"/>
            <a:ext cx="3489325" cy="239395"/>
          </a:xfrm>
          <a:prstGeom prst="rect">
            <a:avLst/>
          </a:prstGeom>
        </p:spPr>
        <p:txBody>
          <a:bodyPr vert="horz" wrap="square" lIns="0" tIns="13335" rIns="0" bIns="0" rtlCol="0">
            <a:spAutoFit/>
          </a:bodyPr>
          <a:lstStyle/>
          <a:p>
            <a:pPr marL="12700">
              <a:lnSpc>
                <a:spcPct val="100000"/>
              </a:lnSpc>
              <a:spcBef>
                <a:spcPts val="105"/>
              </a:spcBef>
            </a:pPr>
            <a:r>
              <a:rPr sz="1400" b="1" dirty="0">
                <a:latin typeface="Calibri"/>
                <a:cs typeface="Calibri"/>
              </a:rPr>
              <a:t>[“Combining</a:t>
            </a:r>
            <a:r>
              <a:rPr sz="1400" b="1" spc="-60" dirty="0">
                <a:latin typeface="Calibri"/>
                <a:cs typeface="Calibri"/>
              </a:rPr>
              <a:t> </a:t>
            </a:r>
            <a:r>
              <a:rPr sz="1400" b="1" dirty="0">
                <a:latin typeface="Calibri"/>
                <a:cs typeface="Calibri"/>
              </a:rPr>
              <a:t>Branch</a:t>
            </a:r>
            <a:r>
              <a:rPr sz="1400" b="1" spc="-35" dirty="0">
                <a:latin typeface="Calibri"/>
                <a:cs typeface="Calibri"/>
              </a:rPr>
              <a:t> </a:t>
            </a:r>
            <a:r>
              <a:rPr sz="1400" b="1" spc="-20" dirty="0">
                <a:latin typeface="Calibri"/>
                <a:cs typeface="Calibri"/>
              </a:rPr>
              <a:t>Predictors”,</a:t>
            </a:r>
            <a:r>
              <a:rPr sz="1400" b="1" spc="-30" dirty="0">
                <a:latin typeface="Calibri"/>
                <a:cs typeface="Calibri"/>
              </a:rPr>
              <a:t> </a:t>
            </a:r>
            <a:r>
              <a:rPr sz="1400" b="1" dirty="0">
                <a:latin typeface="Calibri"/>
                <a:cs typeface="Calibri"/>
              </a:rPr>
              <a:t>McFarling</a:t>
            </a:r>
            <a:r>
              <a:rPr sz="1400" b="1" spc="-35" dirty="0">
                <a:latin typeface="Calibri"/>
                <a:cs typeface="Calibri"/>
              </a:rPr>
              <a:t> </a:t>
            </a:r>
            <a:r>
              <a:rPr sz="1400" b="1" spc="-20" dirty="0">
                <a:latin typeface="Calibri"/>
                <a:cs typeface="Calibri"/>
              </a:rPr>
              <a:t>’93]</a:t>
            </a:r>
            <a:endParaRPr sz="1400">
              <a:latin typeface="Calibri"/>
              <a:cs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Predicting</a:t>
            </a:r>
            <a:r>
              <a:rPr spc="-105" dirty="0"/>
              <a:t> </a:t>
            </a:r>
            <a:r>
              <a:rPr dirty="0"/>
              <a:t>Branch</a:t>
            </a:r>
            <a:r>
              <a:rPr spc="-110" dirty="0"/>
              <a:t> </a:t>
            </a:r>
            <a:r>
              <a:rPr spc="-10" dirty="0"/>
              <a:t>Outcomes</a:t>
            </a:r>
          </a:p>
        </p:txBody>
      </p:sp>
      <p:sp>
        <p:nvSpPr>
          <p:cNvPr id="3" name="object 3"/>
          <p:cNvSpPr txBox="1"/>
          <p:nvPr/>
        </p:nvSpPr>
        <p:spPr>
          <a:xfrm>
            <a:off x="2004441" y="5141467"/>
            <a:ext cx="8074659" cy="1489075"/>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Limitations</a:t>
            </a:r>
            <a:r>
              <a:rPr sz="2400" b="1" spc="-40" dirty="0">
                <a:latin typeface="Calibri"/>
                <a:cs typeface="Calibri"/>
              </a:rPr>
              <a:t> </a:t>
            </a:r>
            <a:r>
              <a:rPr sz="2400" b="1" dirty="0">
                <a:latin typeface="Calibri"/>
                <a:cs typeface="Calibri"/>
              </a:rPr>
              <a:t>of</a:t>
            </a:r>
            <a:r>
              <a:rPr sz="2400" b="1" spc="-30" dirty="0">
                <a:latin typeface="Calibri"/>
                <a:cs typeface="Calibri"/>
              </a:rPr>
              <a:t> </a:t>
            </a:r>
            <a:r>
              <a:rPr sz="2400" b="1" spc="-10" dirty="0">
                <a:latin typeface="Calibri"/>
                <a:cs typeface="Calibri"/>
              </a:rPr>
              <a:t>2-</a:t>
            </a:r>
            <a:r>
              <a:rPr sz="2400" b="1" dirty="0">
                <a:latin typeface="Calibri"/>
                <a:cs typeface="Calibri"/>
              </a:rPr>
              <a:t>bit</a:t>
            </a:r>
            <a:r>
              <a:rPr sz="2400" b="1" spc="-30" dirty="0">
                <a:latin typeface="Calibri"/>
                <a:cs typeface="Calibri"/>
              </a:rPr>
              <a:t> </a:t>
            </a:r>
            <a:r>
              <a:rPr sz="2400" b="1" dirty="0">
                <a:latin typeface="Calibri"/>
                <a:cs typeface="Calibri"/>
              </a:rPr>
              <a:t>BHT</a:t>
            </a:r>
            <a:r>
              <a:rPr sz="2400" b="1" spc="-30" dirty="0">
                <a:latin typeface="Calibri"/>
                <a:cs typeface="Calibri"/>
              </a:rPr>
              <a:t> </a:t>
            </a:r>
            <a:r>
              <a:rPr sz="2400" b="1" dirty="0">
                <a:latin typeface="Calibri"/>
                <a:cs typeface="Calibri"/>
              </a:rPr>
              <a:t>branch</a:t>
            </a:r>
            <a:r>
              <a:rPr sz="2400" b="1" spc="-25" dirty="0">
                <a:latin typeface="Calibri"/>
                <a:cs typeface="Calibri"/>
              </a:rPr>
              <a:t> </a:t>
            </a:r>
            <a:r>
              <a:rPr sz="2400" b="1" spc="-10" dirty="0">
                <a:latin typeface="Calibri"/>
                <a:cs typeface="Calibri"/>
              </a:rPr>
              <a:t>prediction</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Limitation</a:t>
            </a:r>
            <a:r>
              <a:rPr sz="2400" spc="-75" dirty="0">
                <a:latin typeface="Calibri"/>
                <a:cs typeface="Calibri"/>
              </a:rPr>
              <a:t> </a:t>
            </a:r>
            <a:r>
              <a:rPr sz="2400" dirty="0">
                <a:latin typeface="Calibri"/>
                <a:cs typeface="Calibri"/>
              </a:rPr>
              <a:t>1:</a:t>
            </a:r>
            <a:r>
              <a:rPr sz="2400" spc="-50" dirty="0">
                <a:latin typeface="Calibri"/>
                <a:cs typeface="Calibri"/>
              </a:rPr>
              <a:t> </a:t>
            </a:r>
            <a:r>
              <a:rPr sz="2400" dirty="0">
                <a:latin typeface="Calibri"/>
                <a:cs typeface="Calibri"/>
              </a:rPr>
              <a:t>branch</a:t>
            </a:r>
            <a:r>
              <a:rPr sz="2400" spc="-35" dirty="0">
                <a:latin typeface="Calibri"/>
                <a:cs typeface="Calibri"/>
              </a:rPr>
              <a:t> </a:t>
            </a:r>
            <a:r>
              <a:rPr sz="2400" spc="-10" dirty="0">
                <a:latin typeface="Calibri"/>
                <a:cs typeface="Calibri"/>
              </a:rPr>
              <a:t>interference</a:t>
            </a:r>
            <a:r>
              <a:rPr sz="2400" spc="-45" dirty="0">
                <a:latin typeface="Calibri"/>
                <a:cs typeface="Calibri"/>
              </a:rPr>
              <a:t> </a:t>
            </a:r>
            <a:r>
              <a:rPr sz="2400" dirty="0">
                <a:latin typeface="Calibri"/>
                <a:cs typeface="Calibri"/>
              </a:rPr>
              <a:t>due</a:t>
            </a:r>
            <a:r>
              <a:rPr sz="2400" spc="-30" dirty="0">
                <a:latin typeface="Calibri"/>
                <a:cs typeface="Calibri"/>
              </a:rPr>
              <a:t> </a:t>
            </a:r>
            <a:r>
              <a:rPr sz="2400" dirty="0">
                <a:latin typeface="Calibri"/>
                <a:cs typeface="Calibri"/>
              </a:rPr>
              <a:t>to</a:t>
            </a:r>
            <a:r>
              <a:rPr sz="2400" spc="-40" dirty="0">
                <a:latin typeface="Calibri"/>
                <a:cs typeface="Calibri"/>
              </a:rPr>
              <a:t> </a:t>
            </a:r>
            <a:r>
              <a:rPr sz="2400" b="1" dirty="0">
                <a:latin typeface="Calibri"/>
                <a:cs typeface="Calibri"/>
              </a:rPr>
              <a:t>hash</a:t>
            </a:r>
            <a:r>
              <a:rPr sz="2400" b="1" spc="-35" dirty="0">
                <a:latin typeface="Calibri"/>
                <a:cs typeface="Calibri"/>
              </a:rPr>
              <a:t> </a:t>
            </a:r>
            <a:r>
              <a:rPr sz="2400" b="1" dirty="0">
                <a:latin typeface="Calibri"/>
                <a:cs typeface="Calibri"/>
              </a:rPr>
              <a:t>table</a:t>
            </a:r>
            <a:r>
              <a:rPr sz="2400" b="1" spc="-35" dirty="0">
                <a:latin typeface="Calibri"/>
                <a:cs typeface="Calibri"/>
              </a:rPr>
              <a:t> </a:t>
            </a:r>
            <a:r>
              <a:rPr sz="2400" b="1" spc="-10" dirty="0">
                <a:latin typeface="Calibri"/>
                <a:cs typeface="Calibri"/>
              </a:rPr>
              <a:t>collisions</a:t>
            </a:r>
            <a:endParaRPr sz="2400">
              <a:latin typeface="Calibri"/>
              <a:cs typeface="Calibri"/>
            </a:endParaRPr>
          </a:p>
          <a:p>
            <a:pPr marL="12700" marR="5080" indent="342265">
              <a:lnSpc>
                <a:spcPct val="100000"/>
              </a:lnSpc>
              <a:buFont typeface="Arial"/>
              <a:buChar char="•"/>
              <a:tabLst>
                <a:tab pos="354965" algn="l"/>
              </a:tabLst>
            </a:pPr>
            <a:r>
              <a:rPr sz="2400" dirty="0">
                <a:latin typeface="Calibri"/>
                <a:cs typeface="Calibri"/>
              </a:rPr>
              <a:t>Limitation</a:t>
            </a:r>
            <a:r>
              <a:rPr sz="2400" spc="-55" dirty="0">
                <a:latin typeface="Calibri"/>
                <a:cs typeface="Calibri"/>
              </a:rPr>
              <a:t> </a:t>
            </a:r>
            <a:r>
              <a:rPr sz="2400" dirty="0">
                <a:latin typeface="Calibri"/>
                <a:cs typeface="Calibri"/>
              </a:rPr>
              <a:t>2:</a:t>
            </a:r>
            <a:r>
              <a:rPr sz="2400" spc="-25" dirty="0">
                <a:latin typeface="Calibri"/>
                <a:cs typeface="Calibri"/>
              </a:rPr>
              <a:t> </a:t>
            </a:r>
            <a:r>
              <a:rPr sz="2400" spc="-10" dirty="0">
                <a:latin typeface="Calibri"/>
                <a:cs typeface="Calibri"/>
              </a:rPr>
              <a:t>single-</a:t>
            </a:r>
            <a:r>
              <a:rPr sz="2400" dirty="0">
                <a:latin typeface="Calibri"/>
                <a:cs typeface="Calibri"/>
              </a:rPr>
              <a:t>branch</a:t>
            </a:r>
            <a:r>
              <a:rPr sz="2400" spc="-15" dirty="0">
                <a:latin typeface="Calibri"/>
                <a:cs typeface="Calibri"/>
              </a:rPr>
              <a:t> </a:t>
            </a:r>
            <a:r>
              <a:rPr sz="2400" dirty="0">
                <a:latin typeface="Calibri"/>
                <a:cs typeface="Calibri"/>
              </a:rPr>
              <a:t>decision</a:t>
            </a:r>
            <a:r>
              <a:rPr sz="2400" spc="-30" dirty="0">
                <a:latin typeface="Calibri"/>
                <a:cs typeface="Calibri"/>
              </a:rPr>
              <a:t> </a:t>
            </a:r>
            <a:r>
              <a:rPr sz="2400" dirty="0">
                <a:latin typeface="Calibri"/>
                <a:cs typeface="Calibri"/>
              </a:rPr>
              <a:t>making</a:t>
            </a:r>
            <a:r>
              <a:rPr sz="2400" spc="-20" dirty="0">
                <a:latin typeface="Calibri"/>
                <a:cs typeface="Calibri"/>
              </a:rPr>
              <a:t> </a:t>
            </a:r>
            <a:r>
              <a:rPr sz="2400" b="1" dirty="0">
                <a:latin typeface="Calibri"/>
                <a:cs typeface="Calibri"/>
              </a:rPr>
              <a:t>misses</a:t>
            </a:r>
            <a:r>
              <a:rPr sz="2400" b="1" spc="-5" dirty="0">
                <a:latin typeface="Calibri"/>
                <a:cs typeface="Calibri"/>
              </a:rPr>
              <a:t> </a:t>
            </a:r>
            <a:r>
              <a:rPr sz="2400" b="1" spc="-10" dirty="0">
                <a:latin typeface="Calibri"/>
                <a:cs typeface="Calibri"/>
              </a:rPr>
              <a:t>correlation </a:t>
            </a:r>
            <a:r>
              <a:rPr sz="2400" b="1" dirty="0">
                <a:solidFill>
                  <a:srgbClr val="FF0000"/>
                </a:solidFill>
                <a:latin typeface="Calibri"/>
                <a:cs typeface="Calibri"/>
              </a:rPr>
              <a:t>How</a:t>
            </a:r>
            <a:r>
              <a:rPr sz="2400" b="1" spc="-40" dirty="0">
                <a:solidFill>
                  <a:srgbClr val="FF0000"/>
                </a:solidFill>
                <a:latin typeface="Calibri"/>
                <a:cs typeface="Calibri"/>
              </a:rPr>
              <a:t> </a:t>
            </a:r>
            <a:r>
              <a:rPr sz="2400" b="1" dirty="0">
                <a:solidFill>
                  <a:srgbClr val="FF0000"/>
                </a:solidFill>
                <a:latin typeface="Calibri"/>
                <a:cs typeface="Calibri"/>
              </a:rPr>
              <a:t>to</a:t>
            </a:r>
            <a:r>
              <a:rPr sz="2400" b="1" spc="-10" dirty="0">
                <a:solidFill>
                  <a:srgbClr val="FF0000"/>
                </a:solidFill>
                <a:latin typeface="Calibri"/>
                <a:cs typeface="Calibri"/>
              </a:rPr>
              <a:t> </a:t>
            </a:r>
            <a:r>
              <a:rPr sz="2400" b="1" dirty="0">
                <a:solidFill>
                  <a:srgbClr val="FF0000"/>
                </a:solidFill>
                <a:latin typeface="Calibri"/>
                <a:cs typeface="Calibri"/>
              </a:rPr>
              <a:t>handle</a:t>
            </a:r>
            <a:r>
              <a:rPr sz="2400" b="1" spc="-20" dirty="0">
                <a:solidFill>
                  <a:srgbClr val="FF0000"/>
                </a:solidFill>
                <a:latin typeface="Calibri"/>
                <a:cs typeface="Calibri"/>
              </a:rPr>
              <a:t> </a:t>
            </a:r>
            <a:r>
              <a:rPr sz="2400" b="1" dirty="0">
                <a:solidFill>
                  <a:srgbClr val="FF0000"/>
                </a:solidFill>
                <a:latin typeface="Calibri"/>
                <a:cs typeface="Calibri"/>
              </a:rPr>
              <a:t>each</a:t>
            </a:r>
            <a:r>
              <a:rPr sz="2400" b="1" spc="-10" dirty="0">
                <a:solidFill>
                  <a:srgbClr val="FF0000"/>
                </a:solidFill>
                <a:latin typeface="Calibri"/>
                <a:cs typeface="Calibri"/>
              </a:rPr>
              <a:t> </a:t>
            </a:r>
            <a:r>
              <a:rPr sz="2400" b="1" dirty="0">
                <a:solidFill>
                  <a:srgbClr val="FF0000"/>
                </a:solidFill>
                <a:latin typeface="Calibri"/>
                <a:cs typeface="Calibri"/>
              </a:rPr>
              <a:t>of</a:t>
            </a:r>
            <a:r>
              <a:rPr sz="2400" b="1" spc="-35" dirty="0">
                <a:solidFill>
                  <a:srgbClr val="FF0000"/>
                </a:solidFill>
                <a:latin typeface="Calibri"/>
                <a:cs typeface="Calibri"/>
              </a:rPr>
              <a:t> </a:t>
            </a:r>
            <a:r>
              <a:rPr sz="2400" b="1" dirty="0">
                <a:solidFill>
                  <a:srgbClr val="FF0000"/>
                </a:solidFill>
                <a:latin typeface="Calibri"/>
                <a:cs typeface="Calibri"/>
              </a:rPr>
              <a:t>these</a:t>
            </a:r>
            <a:r>
              <a:rPr sz="2400" b="1" spc="5" dirty="0">
                <a:solidFill>
                  <a:srgbClr val="FF0000"/>
                </a:solidFill>
                <a:latin typeface="Calibri"/>
                <a:cs typeface="Calibri"/>
              </a:rPr>
              <a:t> </a:t>
            </a:r>
            <a:r>
              <a:rPr sz="2400" b="1" spc="-10" dirty="0">
                <a:solidFill>
                  <a:srgbClr val="FF0000"/>
                </a:solidFill>
                <a:latin typeface="Calibri"/>
                <a:cs typeface="Calibri"/>
              </a:rPr>
              <a:t>problems?</a:t>
            </a:r>
            <a:endParaRPr sz="2400">
              <a:latin typeface="Calibri"/>
              <a:cs typeface="Calibri"/>
            </a:endParaRPr>
          </a:p>
        </p:txBody>
      </p:sp>
      <p:sp>
        <p:nvSpPr>
          <p:cNvPr id="4" name="object 4"/>
          <p:cNvSpPr txBox="1"/>
          <p:nvPr/>
        </p:nvSpPr>
        <p:spPr>
          <a:xfrm>
            <a:off x="3299205" y="2196210"/>
            <a:ext cx="171005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40" dirty="0">
                <a:latin typeface="Calibri"/>
                <a:cs typeface="Calibri"/>
              </a:rPr>
              <a:t> </a:t>
            </a:r>
            <a:r>
              <a:rPr sz="1200" b="1" dirty="0">
                <a:latin typeface="Calibri"/>
                <a:cs typeface="Calibri"/>
              </a:rPr>
              <a:t>History</a:t>
            </a:r>
            <a:r>
              <a:rPr sz="1200" b="1" spc="-40" dirty="0">
                <a:latin typeface="Calibri"/>
                <a:cs typeface="Calibri"/>
              </a:rPr>
              <a:t> </a:t>
            </a:r>
            <a:r>
              <a:rPr sz="1200" b="1" spc="-10" dirty="0">
                <a:latin typeface="Calibri"/>
                <a:cs typeface="Calibri"/>
              </a:rPr>
              <a:t>Table</a:t>
            </a:r>
            <a:r>
              <a:rPr sz="1200" b="1" spc="-40" dirty="0">
                <a:latin typeface="Calibri"/>
                <a:cs typeface="Calibri"/>
              </a:rPr>
              <a:t> </a:t>
            </a:r>
            <a:r>
              <a:rPr sz="1200" b="1" spc="-10" dirty="0">
                <a:latin typeface="Calibri"/>
                <a:cs typeface="Calibri"/>
              </a:rPr>
              <a:t>(BHT)</a:t>
            </a:r>
            <a:endParaRPr sz="1200">
              <a:latin typeface="Calibri"/>
              <a:cs typeface="Calibri"/>
            </a:endParaRPr>
          </a:p>
        </p:txBody>
      </p:sp>
      <p:grpSp>
        <p:nvGrpSpPr>
          <p:cNvPr id="5" name="object 5"/>
          <p:cNvGrpSpPr/>
          <p:nvPr/>
        </p:nvGrpSpPr>
        <p:grpSpPr>
          <a:xfrm>
            <a:off x="3101720" y="2648711"/>
            <a:ext cx="648970" cy="1115695"/>
            <a:chOff x="3101720" y="2648711"/>
            <a:chExt cx="648970" cy="1115695"/>
          </a:xfrm>
        </p:grpSpPr>
        <p:sp>
          <p:nvSpPr>
            <p:cNvPr id="6" name="object 6"/>
            <p:cNvSpPr/>
            <p:nvPr/>
          </p:nvSpPr>
          <p:spPr>
            <a:xfrm>
              <a:off x="3101721" y="2648711"/>
              <a:ext cx="648970" cy="1115695"/>
            </a:xfrm>
            <a:custGeom>
              <a:avLst/>
              <a:gdLst/>
              <a:ahLst/>
              <a:cxnLst/>
              <a:rect l="l" t="t" r="r" b="b"/>
              <a:pathLst>
                <a:path w="648970" h="1115695">
                  <a:moveTo>
                    <a:pt x="648970" y="0"/>
                  </a:moveTo>
                  <a:lnTo>
                    <a:pt x="566293" y="20574"/>
                  </a:lnTo>
                  <a:lnTo>
                    <a:pt x="586955" y="44742"/>
                  </a:lnTo>
                  <a:lnTo>
                    <a:pt x="344043" y="252603"/>
                  </a:lnTo>
                  <a:lnTo>
                    <a:pt x="344043" y="71628"/>
                  </a:lnTo>
                  <a:lnTo>
                    <a:pt x="220599" y="71628"/>
                  </a:lnTo>
                  <a:lnTo>
                    <a:pt x="220599" y="358228"/>
                  </a:lnTo>
                  <a:lnTo>
                    <a:pt x="220599" y="375018"/>
                  </a:lnTo>
                  <a:lnTo>
                    <a:pt x="220599" y="732459"/>
                  </a:lnTo>
                  <a:lnTo>
                    <a:pt x="30594" y="566305"/>
                  </a:lnTo>
                  <a:lnTo>
                    <a:pt x="220599" y="623582"/>
                  </a:lnTo>
                  <a:lnTo>
                    <a:pt x="220599" y="610285"/>
                  </a:lnTo>
                  <a:lnTo>
                    <a:pt x="29400" y="552665"/>
                  </a:lnTo>
                  <a:lnTo>
                    <a:pt x="220599" y="500786"/>
                  </a:lnTo>
                  <a:lnTo>
                    <a:pt x="220599" y="487603"/>
                  </a:lnTo>
                  <a:lnTo>
                    <a:pt x="28028" y="539826"/>
                  </a:lnTo>
                  <a:lnTo>
                    <a:pt x="220599" y="375018"/>
                  </a:lnTo>
                  <a:lnTo>
                    <a:pt x="220599" y="358228"/>
                  </a:lnTo>
                  <a:lnTo>
                    <a:pt x="0" y="546989"/>
                  </a:lnTo>
                  <a:lnTo>
                    <a:pt x="3771" y="551345"/>
                  </a:lnTo>
                  <a:lnTo>
                    <a:pt x="3937" y="551992"/>
                  </a:lnTo>
                  <a:lnTo>
                    <a:pt x="0" y="556514"/>
                  </a:lnTo>
                  <a:lnTo>
                    <a:pt x="220599" y="749350"/>
                  </a:lnTo>
                  <a:lnTo>
                    <a:pt x="220599" y="1014984"/>
                  </a:lnTo>
                  <a:lnTo>
                    <a:pt x="344043" y="1014984"/>
                  </a:lnTo>
                  <a:lnTo>
                    <a:pt x="344043" y="857250"/>
                  </a:lnTo>
                  <a:lnTo>
                    <a:pt x="587476" y="1070025"/>
                  </a:lnTo>
                  <a:lnTo>
                    <a:pt x="566547" y="1093978"/>
                  </a:lnTo>
                  <a:lnTo>
                    <a:pt x="648970" y="1115441"/>
                  </a:lnTo>
                  <a:lnTo>
                    <a:pt x="633793" y="1078357"/>
                  </a:lnTo>
                  <a:lnTo>
                    <a:pt x="616712" y="1036574"/>
                  </a:lnTo>
                  <a:lnTo>
                    <a:pt x="595769" y="1060526"/>
                  </a:lnTo>
                  <a:lnTo>
                    <a:pt x="344043" y="840409"/>
                  </a:lnTo>
                  <a:lnTo>
                    <a:pt x="344043" y="660793"/>
                  </a:lnTo>
                  <a:lnTo>
                    <a:pt x="574179" y="730148"/>
                  </a:lnTo>
                  <a:lnTo>
                    <a:pt x="565023" y="760603"/>
                  </a:lnTo>
                  <a:lnTo>
                    <a:pt x="648970" y="746125"/>
                  </a:lnTo>
                  <a:lnTo>
                    <a:pt x="635927" y="733806"/>
                  </a:lnTo>
                  <a:lnTo>
                    <a:pt x="586994" y="687578"/>
                  </a:lnTo>
                  <a:lnTo>
                    <a:pt x="577850" y="717943"/>
                  </a:lnTo>
                  <a:lnTo>
                    <a:pt x="344043" y="647496"/>
                  </a:lnTo>
                  <a:lnTo>
                    <a:pt x="344043" y="467283"/>
                  </a:lnTo>
                  <a:lnTo>
                    <a:pt x="577024" y="404050"/>
                  </a:lnTo>
                  <a:lnTo>
                    <a:pt x="585343" y="434721"/>
                  </a:lnTo>
                  <a:lnTo>
                    <a:pt x="637146" y="388493"/>
                  </a:lnTo>
                  <a:lnTo>
                    <a:pt x="648970" y="377952"/>
                  </a:lnTo>
                  <a:lnTo>
                    <a:pt x="565404" y="361188"/>
                  </a:lnTo>
                  <a:lnTo>
                    <a:pt x="573709" y="391820"/>
                  </a:lnTo>
                  <a:lnTo>
                    <a:pt x="344043" y="454113"/>
                  </a:lnTo>
                  <a:lnTo>
                    <a:pt x="344043" y="269367"/>
                  </a:lnTo>
                  <a:lnTo>
                    <a:pt x="595210" y="54394"/>
                  </a:lnTo>
                  <a:lnTo>
                    <a:pt x="615823" y="78486"/>
                  </a:lnTo>
                  <a:lnTo>
                    <a:pt x="633564" y="36449"/>
                  </a:lnTo>
                  <a:lnTo>
                    <a:pt x="648970" y="0"/>
                  </a:lnTo>
                  <a:close/>
                </a:path>
              </a:pathLst>
            </a:custGeom>
            <a:solidFill>
              <a:srgbClr val="4471C4"/>
            </a:solidFill>
          </p:spPr>
          <p:txBody>
            <a:bodyPr wrap="square" lIns="0" tIns="0" rIns="0" bIns="0" rtlCol="0"/>
            <a:lstStyle/>
            <a:p>
              <a:endParaRPr/>
            </a:p>
          </p:txBody>
        </p:sp>
        <p:sp>
          <p:nvSpPr>
            <p:cNvPr id="7" name="object 7"/>
            <p:cNvSpPr/>
            <p:nvPr/>
          </p:nvSpPr>
          <p:spPr>
            <a:xfrm>
              <a:off x="3322319" y="2720339"/>
              <a:ext cx="123825" cy="943610"/>
            </a:xfrm>
            <a:custGeom>
              <a:avLst/>
              <a:gdLst/>
              <a:ahLst/>
              <a:cxnLst/>
              <a:rect l="l" t="t" r="r" b="b"/>
              <a:pathLst>
                <a:path w="123825" h="943610">
                  <a:moveTo>
                    <a:pt x="0" y="943356"/>
                  </a:moveTo>
                  <a:lnTo>
                    <a:pt x="123444" y="943356"/>
                  </a:lnTo>
                  <a:lnTo>
                    <a:pt x="123444" y="0"/>
                  </a:lnTo>
                  <a:lnTo>
                    <a:pt x="0" y="0"/>
                  </a:lnTo>
                  <a:lnTo>
                    <a:pt x="0" y="943356"/>
                  </a:lnTo>
                  <a:close/>
                </a:path>
              </a:pathLst>
            </a:custGeom>
            <a:ln w="12699">
              <a:solidFill>
                <a:srgbClr val="2E528F"/>
              </a:solidFill>
            </a:ln>
          </p:spPr>
          <p:txBody>
            <a:bodyPr wrap="square" lIns="0" tIns="0" rIns="0" bIns="0" rtlCol="0"/>
            <a:lstStyle/>
            <a:p>
              <a:endParaRPr/>
            </a:p>
          </p:txBody>
        </p:sp>
      </p:grpSp>
      <p:sp>
        <p:nvSpPr>
          <p:cNvPr id="8" name="object 8"/>
          <p:cNvSpPr txBox="1"/>
          <p:nvPr/>
        </p:nvSpPr>
        <p:spPr>
          <a:xfrm>
            <a:off x="3133470" y="2508884"/>
            <a:ext cx="42100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hash()</a:t>
            </a:r>
            <a:endParaRPr sz="1200">
              <a:latin typeface="Calibri"/>
              <a:cs typeface="Calibri"/>
            </a:endParaRPr>
          </a:p>
        </p:txBody>
      </p:sp>
      <p:sp>
        <p:nvSpPr>
          <p:cNvPr id="9" name="object 9"/>
          <p:cNvSpPr txBox="1"/>
          <p:nvPr/>
        </p:nvSpPr>
        <p:spPr>
          <a:xfrm>
            <a:off x="2358389" y="3016757"/>
            <a:ext cx="748665" cy="370840"/>
          </a:xfrm>
          <a:prstGeom prst="rect">
            <a:avLst/>
          </a:prstGeom>
          <a:ln w="25400">
            <a:solidFill>
              <a:srgbClr val="000000"/>
            </a:solidFill>
          </a:ln>
        </p:spPr>
        <p:txBody>
          <a:bodyPr vert="horz" wrap="square" lIns="0" tIns="15240" rIns="0" bIns="0" rtlCol="0">
            <a:spAutoFit/>
          </a:bodyPr>
          <a:lstStyle/>
          <a:p>
            <a:pPr marL="13970">
              <a:lnSpc>
                <a:spcPct val="100000"/>
              </a:lnSpc>
              <a:spcBef>
                <a:spcPts val="120"/>
              </a:spcBef>
            </a:pPr>
            <a:r>
              <a:rPr sz="1800" spc="-10" dirty="0">
                <a:latin typeface="Courier New"/>
                <a:cs typeface="Courier New"/>
              </a:rPr>
              <a:t>0x100</a:t>
            </a:r>
            <a:endParaRPr sz="1800">
              <a:latin typeface="Courier New"/>
              <a:cs typeface="Courier New"/>
            </a:endParaRPr>
          </a:p>
        </p:txBody>
      </p:sp>
      <p:graphicFrame>
        <p:nvGraphicFramePr>
          <p:cNvPr id="10" name="object 10"/>
          <p:cNvGraphicFramePr>
            <a:graphicFrameLocks noGrp="1"/>
          </p:cNvGraphicFramePr>
          <p:nvPr/>
        </p:nvGraphicFramePr>
        <p:xfrm>
          <a:off x="3738626" y="2452370"/>
          <a:ext cx="748030" cy="1483360"/>
        </p:xfrm>
        <a:graphic>
          <a:graphicData uri="http://schemas.openxmlformats.org/drawingml/2006/table">
            <a:tbl>
              <a:tblPr firstRow="1" bandRow="1">
                <a:tableStyleId>{2D5ABB26-0587-4C30-8999-92F81FD0307C}</a:tableStyleId>
              </a:tblPr>
              <a:tblGrid>
                <a:gridCol w="748030">
                  <a:extLst>
                    <a:ext uri="{9D8B030D-6E8A-4147-A177-3AD203B41FA5}">
                      <a16:colId xmlns:a16="http://schemas.microsoft.com/office/drawing/2014/main" val="20000"/>
                    </a:ext>
                  </a:extLst>
                </a:gridCol>
              </a:tblGrid>
              <a:tr h="372110">
                <a:tc>
                  <a:txBody>
                    <a:bodyPr/>
                    <a:lstStyle/>
                    <a:p>
                      <a:pPr marL="238125">
                        <a:lnSpc>
                          <a:spcPct val="100000"/>
                        </a:lnSpc>
                        <a:spcBef>
                          <a:spcPts val="220"/>
                        </a:spcBef>
                      </a:pPr>
                      <a:r>
                        <a:rPr sz="1800" spc="-25" dirty="0">
                          <a:latin typeface="Courier New"/>
                          <a:cs typeface="Courier New"/>
                        </a:rPr>
                        <a:t>10</a:t>
                      </a:r>
                      <a:endParaRPr sz="1800">
                        <a:latin typeface="Courier New"/>
                        <a:cs typeface="Courier New"/>
                      </a:endParaRPr>
                    </a:p>
                  </a:txBody>
                  <a:tcPr marL="0" marR="0" marT="27940" marB="0">
                    <a:lnL w="28575">
                      <a:solidFill>
                        <a:srgbClr val="000000"/>
                      </a:solidFill>
                      <a:prstDash val="solid"/>
                    </a:lnL>
                    <a:lnR w="28575">
                      <a:solidFill>
                        <a:srgbClr val="000000"/>
                      </a:solidFill>
                      <a:prstDash val="solid"/>
                    </a:lnR>
                    <a:lnT w="28575">
                      <a:solidFill>
                        <a:srgbClr val="000000"/>
                      </a:solidFill>
                      <a:prstDash val="solid"/>
                    </a:lnT>
                    <a:lnB w="38100">
                      <a:solidFill>
                        <a:srgbClr val="000000"/>
                      </a:solidFill>
                      <a:prstDash val="solid"/>
                    </a:lnB>
                    <a:solidFill>
                      <a:srgbClr val="FF0000"/>
                    </a:solidFill>
                  </a:tcPr>
                </a:tc>
                <a:extLst>
                  <a:ext uri="{0D108BD9-81ED-4DB2-BD59-A6C34878D82A}">
                    <a16:rowId xmlns:a16="http://schemas.microsoft.com/office/drawing/2014/main" val="10000"/>
                  </a:ext>
                </a:extLst>
              </a:tr>
              <a:tr h="372745">
                <a:tc>
                  <a:txBody>
                    <a:bodyPr/>
                    <a:lstStyle/>
                    <a:p>
                      <a:pPr marL="243840">
                        <a:lnSpc>
                          <a:spcPct val="100000"/>
                        </a:lnSpc>
                        <a:spcBef>
                          <a:spcPts val="254"/>
                        </a:spcBef>
                      </a:pPr>
                      <a:r>
                        <a:rPr sz="1800" spc="-25" dirty="0">
                          <a:latin typeface="Courier New"/>
                          <a:cs typeface="Courier New"/>
                        </a:rPr>
                        <a:t>00</a:t>
                      </a:r>
                      <a:endParaRPr sz="1800">
                        <a:latin typeface="Courier New"/>
                        <a:cs typeface="Courier New"/>
                      </a:endParaRPr>
                    </a:p>
                  </a:txBody>
                  <a:tcPr marL="0" marR="0" marT="32384" marB="0">
                    <a:lnL w="28575">
                      <a:solidFill>
                        <a:srgbClr val="000000"/>
                      </a:solidFill>
                      <a:prstDash val="solid"/>
                    </a:lnL>
                    <a:lnR w="28575">
                      <a:solidFill>
                        <a:srgbClr val="000000"/>
                      </a:solidFill>
                      <a:prstDash val="solid"/>
                    </a:lnR>
                    <a:lnT w="38100">
                      <a:solidFill>
                        <a:srgbClr val="000000"/>
                      </a:solidFill>
                      <a:prstDash val="solid"/>
                    </a:lnT>
                    <a:lnB w="28575">
                      <a:solidFill>
                        <a:srgbClr val="000000"/>
                      </a:solidFill>
                      <a:prstDash val="solid"/>
                    </a:lnB>
                    <a:solidFill>
                      <a:srgbClr val="FF0000"/>
                    </a:solidFill>
                  </a:tcPr>
                </a:tc>
                <a:extLst>
                  <a:ext uri="{0D108BD9-81ED-4DB2-BD59-A6C34878D82A}">
                    <a16:rowId xmlns:a16="http://schemas.microsoft.com/office/drawing/2014/main" val="10001"/>
                  </a:ext>
                </a:extLst>
              </a:tr>
              <a:tr h="368300">
                <a:tc>
                  <a:txBody>
                    <a:bodyPr/>
                    <a:lstStyle/>
                    <a:p>
                      <a:pPr marL="220979">
                        <a:lnSpc>
                          <a:spcPct val="100000"/>
                        </a:lnSpc>
                        <a:spcBef>
                          <a:spcPts val="310"/>
                        </a:spcBef>
                      </a:pPr>
                      <a:r>
                        <a:rPr sz="1800" spc="-25" dirty="0">
                          <a:latin typeface="Courier New"/>
                          <a:cs typeface="Courier New"/>
                        </a:rPr>
                        <a:t>00</a:t>
                      </a:r>
                      <a:endParaRPr sz="1800">
                        <a:latin typeface="Courier New"/>
                        <a:cs typeface="Courier New"/>
                      </a:endParaRPr>
                    </a:p>
                  </a:txBody>
                  <a:tcPr marL="0" marR="0" marT="3937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0000"/>
                    </a:solidFill>
                  </a:tcPr>
                </a:tc>
                <a:extLst>
                  <a:ext uri="{0D108BD9-81ED-4DB2-BD59-A6C34878D82A}">
                    <a16:rowId xmlns:a16="http://schemas.microsoft.com/office/drawing/2014/main" val="10002"/>
                  </a:ext>
                </a:extLst>
              </a:tr>
              <a:tr h="370205">
                <a:tc>
                  <a:txBody>
                    <a:bodyPr/>
                    <a:lstStyle/>
                    <a:p>
                      <a:pPr marL="208279">
                        <a:lnSpc>
                          <a:spcPct val="100000"/>
                        </a:lnSpc>
                        <a:spcBef>
                          <a:spcPts val="305"/>
                        </a:spcBef>
                      </a:pPr>
                      <a:r>
                        <a:rPr sz="1800" spc="-25" dirty="0">
                          <a:latin typeface="Courier New"/>
                          <a:cs typeface="Courier New"/>
                        </a:rPr>
                        <a:t>11</a:t>
                      </a:r>
                      <a:endParaRPr sz="1800">
                        <a:latin typeface="Courier New"/>
                        <a:cs typeface="Courier New"/>
                      </a:endParaRPr>
                    </a:p>
                  </a:txBody>
                  <a:tcPr marL="0" marR="0" marT="3873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AF50"/>
                    </a:solidFill>
                  </a:tcPr>
                </a:tc>
                <a:extLst>
                  <a:ext uri="{0D108BD9-81ED-4DB2-BD59-A6C34878D82A}">
                    <a16:rowId xmlns:a16="http://schemas.microsoft.com/office/drawing/2014/main" val="10003"/>
                  </a:ext>
                </a:extLst>
              </a:tr>
            </a:tbl>
          </a:graphicData>
        </a:graphic>
      </p:graphicFrame>
      <p:sp>
        <p:nvSpPr>
          <p:cNvPr id="11" name="object 11"/>
          <p:cNvSpPr txBox="1"/>
          <p:nvPr/>
        </p:nvSpPr>
        <p:spPr>
          <a:xfrm>
            <a:off x="2389377" y="2787777"/>
            <a:ext cx="6610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35" dirty="0">
                <a:latin typeface="Calibri"/>
                <a:cs typeface="Calibri"/>
              </a:rPr>
              <a:t> </a:t>
            </a:r>
            <a:r>
              <a:rPr sz="1200" b="1" spc="-25" dirty="0">
                <a:latin typeface="Calibri"/>
                <a:cs typeface="Calibri"/>
              </a:rPr>
              <a:t>PC</a:t>
            </a:r>
            <a:endParaRPr sz="1200">
              <a:latin typeface="Calibri"/>
              <a:cs typeface="Calibri"/>
            </a:endParaRPr>
          </a:p>
        </p:txBody>
      </p:sp>
      <p:pic>
        <p:nvPicPr>
          <p:cNvPr id="12" name="object 12"/>
          <p:cNvPicPr/>
          <p:nvPr/>
        </p:nvPicPr>
        <p:blipFill>
          <a:blip r:embed="rId2" cstate="print"/>
          <a:stretch>
            <a:fillRect/>
          </a:stretch>
        </p:blipFill>
        <p:spPr>
          <a:xfrm>
            <a:off x="5127244" y="2611882"/>
            <a:ext cx="4162044" cy="1136014"/>
          </a:xfrm>
          <a:prstGeom prst="rect">
            <a:avLst/>
          </a:prstGeom>
        </p:spPr>
      </p:pic>
      <p:sp>
        <p:nvSpPr>
          <p:cNvPr id="13" name="object 13"/>
          <p:cNvSpPr txBox="1"/>
          <p:nvPr/>
        </p:nvSpPr>
        <p:spPr>
          <a:xfrm>
            <a:off x="6616445" y="3009391"/>
            <a:ext cx="25717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01</a:t>
            </a:r>
            <a:endParaRPr sz="1800">
              <a:latin typeface="Calibri"/>
              <a:cs typeface="Calibri"/>
            </a:endParaRPr>
          </a:p>
        </p:txBody>
      </p:sp>
      <p:sp>
        <p:nvSpPr>
          <p:cNvPr id="14" name="object 14"/>
          <p:cNvSpPr txBox="1"/>
          <p:nvPr/>
        </p:nvSpPr>
        <p:spPr>
          <a:xfrm>
            <a:off x="7563993" y="3003041"/>
            <a:ext cx="25781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10</a:t>
            </a:r>
            <a:endParaRPr sz="1800">
              <a:latin typeface="Calibri"/>
              <a:cs typeface="Calibri"/>
            </a:endParaRPr>
          </a:p>
        </p:txBody>
      </p:sp>
      <p:sp>
        <p:nvSpPr>
          <p:cNvPr id="15" name="object 15"/>
          <p:cNvSpPr txBox="1"/>
          <p:nvPr/>
        </p:nvSpPr>
        <p:spPr>
          <a:xfrm>
            <a:off x="5699505" y="3027375"/>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00</a:t>
            </a:r>
            <a:endParaRPr sz="1800">
              <a:latin typeface="Calibri"/>
              <a:cs typeface="Calibri"/>
            </a:endParaRPr>
          </a:p>
        </p:txBody>
      </p:sp>
      <p:sp>
        <p:nvSpPr>
          <p:cNvPr id="16" name="object 16"/>
          <p:cNvSpPr txBox="1"/>
          <p:nvPr/>
        </p:nvSpPr>
        <p:spPr>
          <a:xfrm>
            <a:off x="8511920" y="3003041"/>
            <a:ext cx="25717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11</a:t>
            </a:r>
            <a:endParaRPr sz="1800">
              <a:latin typeface="Calibri"/>
              <a:cs typeface="Calibri"/>
            </a:endParaRPr>
          </a:p>
        </p:txBody>
      </p:sp>
      <p:sp>
        <p:nvSpPr>
          <p:cNvPr id="17" name="object 17"/>
          <p:cNvSpPr txBox="1"/>
          <p:nvPr/>
        </p:nvSpPr>
        <p:spPr>
          <a:xfrm>
            <a:off x="5284978" y="2508884"/>
            <a:ext cx="202565"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Calibri"/>
                <a:cs typeface="Calibri"/>
              </a:rPr>
              <a:t>NT</a:t>
            </a:r>
            <a:endParaRPr sz="1200">
              <a:latin typeface="Calibri"/>
              <a:cs typeface="Calibri"/>
            </a:endParaRPr>
          </a:p>
        </p:txBody>
      </p:sp>
      <p:sp>
        <p:nvSpPr>
          <p:cNvPr id="18" name="object 18"/>
          <p:cNvSpPr txBox="1"/>
          <p:nvPr/>
        </p:nvSpPr>
        <p:spPr>
          <a:xfrm>
            <a:off x="2692400" y="3789679"/>
            <a:ext cx="5759450" cy="731520"/>
          </a:xfrm>
          <a:prstGeom prst="rect">
            <a:avLst/>
          </a:prstGeom>
        </p:spPr>
        <p:txBody>
          <a:bodyPr vert="horz" wrap="square" lIns="0" tIns="12700" rIns="0" bIns="0" rtlCol="0">
            <a:spAutoFit/>
          </a:bodyPr>
          <a:lstStyle/>
          <a:p>
            <a:pPr marL="3491865">
              <a:lnSpc>
                <a:spcPct val="100000"/>
              </a:lnSpc>
              <a:spcBef>
                <a:spcPts val="100"/>
              </a:spcBef>
              <a:tabLst>
                <a:tab pos="4465955" algn="l"/>
                <a:tab pos="5371465" algn="l"/>
              </a:tabLst>
            </a:pPr>
            <a:r>
              <a:rPr sz="1200" b="1" spc="-25" dirty="0">
                <a:latin typeface="Calibri"/>
                <a:cs typeface="Calibri"/>
              </a:rPr>
              <a:t>NT</a:t>
            </a:r>
            <a:r>
              <a:rPr sz="1200" b="1" dirty="0">
                <a:latin typeface="Calibri"/>
                <a:cs typeface="Calibri"/>
              </a:rPr>
              <a:t>	</a:t>
            </a:r>
            <a:r>
              <a:rPr sz="1200" b="1" spc="-25" dirty="0">
                <a:latin typeface="Calibri"/>
                <a:cs typeface="Calibri"/>
              </a:rPr>
              <a:t>NT</a:t>
            </a:r>
            <a:r>
              <a:rPr sz="1200" b="1" dirty="0">
                <a:latin typeface="Calibri"/>
                <a:cs typeface="Calibri"/>
              </a:rPr>
              <a:t>	</a:t>
            </a:r>
            <a:r>
              <a:rPr sz="1200" b="1" spc="-25" dirty="0">
                <a:latin typeface="Calibri"/>
                <a:cs typeface="Calibri"/>
              </a:rPr>
              <a:t>NT</a:t>
            </a:r>
            <a:endParaRPr sz="1200">
              <a:latin typeface="Calibri"/>
              <a:cs typeface="Calibri"/>
            </a:endParaRPr>
          </a:p>
          <a:p>
            <a:pPr>
              <a:lnSpc>
                <a:spcPct val="100000"/>
              </a:lnSpc>
            </a:pPr>
            <a:endParaRPr sz="1600">
              <a:latin typeface="Calibri"/>
              <a:cs typeface="Calibri"/>
            </a:endParaRPr>
          </a:p>
          <a:p>
            <a:pPr marL="12700">
              <a:lnSpc>
                <a:spcPct val="100000"/>
              </a:lnSpc>
              <a:spcBef>
                <a:spcPts val="5"/>
              </a:spcBef>
            </a:pPr>
            <a:r>
              <a:rPr sz="1800" dirty="0">
                <a:latin typeface="Courier New"/>
                <a:cs typeface="Courier New"/>
              </a:rPr>
              <a:t>Example</a:t>
            </a:r>
            <a:r>
              <a:rPr sz="1800" spc="-70" dirty="0">
                <a:latin typeface="Courier New"/>
                <a:cs typeface="Courier New"/>
              </a:rPr>
              <a:t> </a:t>
            </a:r>
            <a:r>
              <a:rPr sz="1800" dirty="0">
                <a:latin typeface="Courier New"/>
                <a:cs typeface="Courier New"/>
              </a:rPr>
              <a:t>history</a:t>
            </a:r>
            <a:r>
              <a:rPr sz="1800" spc="-50" dirty="0">
                <a:latin typeface="Courier New"/>
                <a:cs typeface="Courier New"/>
              </a:rPr>
              <a:t> </a:t>
            </a:r>
            <a:r>
              <a:rPr sz="1800" dirty="0">
                <a:latin typeface="Courier New"/>
                <a:cs typeface="Courier New"/>
              </a:rPr>
              <a:t>-</a:t>
            </a:r>
            <a:r>
              <a:rPr sz="1800" spc="-45" dirty="0">
                <a:latin typeface="Courier New"/>
                <a:cs typeface="Courier New"/>
              </a:rPr>
              <a:t> </a:t>
            </a:r>
            <a:r>
              <a:rPr sz="1800" dirty="0">
                <a:latin typeface="Courier New"/>
                <a:cs typeface="Courier New"/>
              </a:rPr>
              <a:t>0x100:</a:t>
            </a:r>
            <a:r>
              <a:rPr sz="1800" spc="-55" dirty="0">
                <a:latin typeface="Courier New"/>
                <a:cs typeface="Courier New"/>
              </a:rPr>
              <a:t> </a:t>
            </a:r>
            <a:r>
              <a:rPr sz="1800" b="1" spc="-10" dirty="0">
                <a:solidFill>
                  <a:srgbClr val="FF0000"/>
                </a:solidFill>
                <a:latin typeface="Courier New"/>
                <a:cs typeface="Courier New"/>
              </a:rPr>
              <a:t>10101</a:t>
            </a:r>
            <a:r>
              <a:rPr sz="1800" b="1" spc="-10" dirty="0">
                <a:solidFill>
                  <a:srgbClr val="00AF50"/>
                </a:solidFill>
                <a:latin typeface="Courier New"/>
                <a:cs typeface="Courier New"/>
              </a:rPr>
              <a:t>1</a:t>
            </a:r>
            <a:r>
              <a:rPr sz="1800" b="1" spc="-10" dirty="0">
                <a:solidFill>
                  <a:srgbClr val="FF0000"/>
                </a:solidFill>
                <a:latin typeface="Courier New"/>
                <a:cs typeface="Courier New"/>
              </a:rPr>
              <a:t>0</a:t>
            </a:r>
            <a:r>
              <a:rPr sz="1800" b="1" spc="-10" dirty="0">
                <a:solidFill>
                  <a:srgbClr val="00AF50"/>
                </a:solidFill>
                <a:latin typeface="Courier New"/>
                <a:cs typeface="Courier New"/>
              </a:rPr>
              <a:t>110110110</a:t>
            </a:r>
            <a:r>
              <a:rPr sz="1800" spc="-10" dirty="0">
                <a:latin typeface="Courier New"/>
                <a:cs typeface="Courier New"/>
              </a:rPr>
              <a:t>…</a:t>
            </a:r>
            <a:endParaRPr sz="1800">
              <a:latin typeface="Courier New"/>
              <a:cs typeface="Courier New"/>
            </a:endParaRPr>
          </a:p>
        </p:txBody>
      </p:sp>
      <p:sp>
        <p:nvSpPr>
          <p:cNvPr id="19" name="object 19"/>
          <p:cNvSpPr txBox="1"/>
          <p:nvPr/>
        </p:nvSpPr>
        <p:spPr>
          <a:xfrm>
            <a:off x="9041638" y="3789679"/>
            <a:ext cx="10096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T</a:t>
            </a:r>
            <a:endParaRPr sz="1200">
              <a:latin typeface="Calibri"/>
              <a:cs typeface="Calibri"/>
            </a:endParaRPr>
          </a:p>
        </p:txBody>
      </p:sp>
      <p:sp>
        <p:nvSpPr>
          <p:cNvPr id="20" name="object 20"/>
          <p:cNvSpPr txBox="1"/>
          <p:nvPr/>
        </p:nvSpPr>
        <p:spPr>
          <a:xfrm>
            <a:off x="5774816" y="1943531"/>
            <a:ext cx="2798445" cy="605790"/>
          </a:xfrm>
          <a:prstGeom prst="rect">
            <a:avLst/>
          </a:prstGeom>
        </p:spPr>
        <p:txBody>
          <a:bodyPr vert="horz" wrap="square" lIns="0" tIns="120014" rIns="0" bIns="0" rtlCol="0">
            <a:spAutoFit/>
          </a:bodyPr>
          <a:lstStyle/>
          <a:p>
            <a:pPr algn="ctr">
              <a:lnSpc>
                <a:spcPct val="100000"/>
              </a:lnSpc>
              <a:spcBef>
                <a:spcPts val="944"/>
              </a:spcBef>
            </a:pPr>
            <a:r>
              <a:rPr sz="1200" b="1" spc="-20" dirty="0">
                <a:latin typeface="Calibri"/>
                <a:cs typeface="Calibri"/>
              </a:rPr>
              <a:t>Two-</a:t>
            </a:r>
            <a:r>
              <a:rPr sz="1200" b="1" dirty="0">
                <a:latin typeface="Calibri"/>
                <a:cs typeface="Calibri"/>
              </a:rPr>
              <a:t>bit</a:t>
            </a:r>
            <a:r>
              <a:rPr sz="1200" b="1" spc="-5" dirty="0">
                <a:latin typeface="Calibri"/>
                <a:cs typeface="Calibri"/>
              </a:rPr>
              <a:t> </a:t>
            </a:r>
            <a:r>
              <a:rPr sz="1200" b="1" spc="-10" dirty="0">
                <a:latin typeface="Calibri"/>
                <a:cs typeface="Calibri"/>
              </a:rPr>
              <a:t>saturating </a:t>
            </a:r>
            <a:r>
              <a:rPr sz="1200" b="1" dirty="0">
                <a:latin typeface="Calibri"/>
                <a:cs typeface="Calibri"/>
              </a:rPr>
              <a:t>counter</a:t>
            </a:r>
            <a:r>
              <a:rPr sz="1200" b="1" spc="-20" dirty="0">
                <a:latin typeface="Calibri"/>
                <a:cs typeface="Calibri"/>
              </a:rPr>
              <a:t> </a:t>
            </a:r>
            <a:r>
              <a:rPr sz="1200" b="1" dirty="0">
                <a:latin typeface="Calibri"/>
                <a:cs typeface="Calibri"/>
              </a:rPr>
              <a:t>branch</a:t>
            </a:r>
            <a:r>
              <a:rPr sz="1200" b="1" spc="-5" dirty="0">
                <a:latin typeface="Calibri"/>
                <a:cs typeface="Calibri"/>
              </a:rPr>
              <a:t> </a:t>
            </a:r>
            <a:r>
              <a:rPr sz="1200" b="1" spc="-10" dirty="0">
                <a:latin typeface="Calibri"/>
                <a:cs typeface="Calibri"/>
              </a:rPr>
              <a:t>predictor</a:t>
            </a:r>
            <a:endParaRPr sz="1200">
              <a:latin typeface="Calibri"/>
              <a:cs typeface="Calibri"/>
            </a:endParaRPr>
          </a:p>
          <a:p>
            <a:pPr marL="55244" algn="ctr">
              <a:lnSpc>
                <a:spcPct val="100000"/>
              </a:lnSpc>
              <a:spcBef>
                <a:spcPts val="845"/>
              </a:spcBef>
              <a:tabLst>
                <a:tab pos="1017905" algn="l"/>
                <a:tab pos="1941195" algn="l"/>
              </a:tabLst>
            </a:pPr>
            <a:r>
              <a:rPr sz="1200" b="1" spc="-50" dirty="0">
                <a:latin typeface="Calibri"/>
                <a:cs typeface="Calibri"/>
              </a:rPr>
              <a:t>T</a:t>
            </a:r>
            <a:r>
              <a:rPr sz="1200" b="1" dirty="0">
                <a:latin typeface="Calibri"/>
                <a:cs typeface="Calibri"/>
              </a:rPr>
              <a:t>	</a:t>
            </a:r>
            <a:r>
              <a:rPr sz="1800" b="1" spc="-75" baseline="2314" dirty="0">
                <a:latin typeface="Calibri"/>
                <a:cs typeface="Calibri"/>
              </a:rPr>
              <a:t>T</a:t>
            </a:r>
            <a:r>
              <a:rPr sz="1800" b="1" baseline="2314" dirty="0">
                <a:latin typeface="Calibri"/>
                <a:cs typeface="Calibri"/>
              </a:rPr>
              <a:t>	</a:t>
            </a:r>
            <a:r>
              <a:rPr sz="1800" b="1" spc="-75" baseline="2314" dirty="0">
                <a:latin typeface="Calibri"/>
                <a:cs typeface="Calibri"/>
              </a:rPr>
              <a:t>T</a:t>
            </a:r>
            <a:endParaRPr sz="1800" baseline="2314">
              <a:latin typeface="Calibri"/>
              <a:cs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100577" y="2036317"/>
            <a:ext cx="1409065" cy="1909445"/>
            <a:chOff x="3100577" y="2036317"/>
            <a:chExt cx="1409065" cy="1909445"/>
          </a:xfrm>
        </p:grpSpPr>
        <p:sp>
          <p:nvSpPr>
            <p:cNvPr id="3" name="object 3"/>
            <p:cNvSpPr/>
            <p:nvPr/>
          </p:nvSpPr>
          <p:spPr>
            <a:xfrm>
              <a:off x="3748277" y="2049017"/>
              <a:ext cx="748665" cy="746760"/>
            </a:xfrm>
            <a:custGeom>
              <a:avLst/>
              <a:gdLst/>
              <a:ahLst/>
              <a:cxnLst/>
              <a:rect l="l" t="t" r="r" b="b"/>
              <a:pathLst>
                <a:path w="748664" h="746760">
                  <a:moveTo>
                    <a:pt x="0" y="370332"/>
                  </a:moveTo>
                  <a:lnTo>
                    <a:pt x="748284" y="370332"/>
                  </a:lnTo>
                  <a:lnTo>
                    <a:pt x="748284" y="1524"/>
                  </a:lnTo>
                  <a:lnTo>
                    <a:pt x="0" y="1524"/>
                  </a:lnTo>
                  <a:lnTo>
                    <a:pt x="0" y="370332"/>
                  </a:lnTo>
                  <a:close/>
                </a:path>
                <a:path w="748664" h="746760">
                  <a:moveTo>
                    <a:pt x="0" y="368808"/>
                  </a:moveTo>
                  <a:lnTo>
                    <a:pt x="748284" y="368808"/>
                  </a:lnTo>
                  <a:lnTo>
                    <a:pt x="748284" y="0"/>
                  </a:lnTo>
                  <a:lnTo>
                    <a:pt x="0" y="0"/>
                  </a:lnTo>
                  <a:lnTo>
                    <a:pt x="0" y="368808"/>
                  </a:lnTo>
                  <a:close/>
                </a:path>
                <a:path w="748664" h="746760">
                  <a:moveTo>
                    <a:pt x="0" y="746760"/>
                  </a:moveTo>
                  <a:lnTo>
                    <a:pt x="748284" y="746760"/>
                  </a:lnTo>
                  <a:lnTo>
                    <a:pt x="748284" y="376427"/>
                  </a:lnTo>
                  <a:lnTo>
                    <a:pt x="0" y="376427"/>
                  </a:lnTo>
                  <a:lnTo>
                    <a:pt x="0" y="746760"/>
                  </a:lnTo>
                  <a:close/>
                </a:path>
              </a:pathLst>
            </a:custGeom>
            <a:ln w="25400">
              <a:solidFill>
                <a:srgbClr val="000000"/>
              </a:solidFill>
            </a:ln>
          </p:spPr>
          <p:txBody>
            <a:bodyPr wrap="square" lIns="0" tIns="0" rIns="0" bIns="0" rtlCol="0"/>
            <a:lstStyle/>
            <a:p>
              <a:endParaRPr/>
            </a:p>
          </p:txBody>
        </p:sp>
        <p:sp>
          <p:nvSpPr>
            <p:cNvPr id="4" name="object 4"/>
            <p:cNvSpPr/>
            <p:nvPr/>
          </p:nvSpPr>
          <p:spPr>
            <a:xfrm>
              <a:off x="3100578" y="2232659"/>
              <a:ext cx="650240" cy="1713230"/>
            </a:xfrm>
            <a:custGeom>
              <a:avLst/>
              <a:gdLst/>
              <a:ahLst/>
              <a:cxnLst/>
              <a:rect l="l" t="t" r="r" b="b"/>
              <a:pathLst>
                <a:path w="650239" h="1713229">
                  <a:moveTo>
                    <a:pt x="650113" y="1343533"/>
                  </a:moveTo>
                  <a:lnTo>
                    <a:pt x="632777" y="1316990"/>
                  </a:lnTo>
                  <a:lnTo>
                    <a:pt x="603504" y="1272159"/>
                  </a:lnTo>
                  <a:lnTo>
                    <a:pt x="587476" y="1299692"/>
                  </a:lnTo>
                  <a:lnTo>
                    <a:pt x="345186" y="1158506"/>
                  </a:lnTo>
                  <a:lnTo>
                    <a:pt x="345186" y="663016"/>
                  </a:lnTo>
                  <a:lnTo>
                    <a:pt x="594956" y="432765"/>
                  </a:lnTo>
                  <a:lnTo>
                    <a:pt x="616458" y="456057"/>
                  </a:lnTo>
                  <a:lnTo>
                    <a:pt x="632053" y="414782"/>
                  </a:lnTo>
                  <a:lnTo>
                    <a:pt x="646557" y="376428"/>
                  </a:lnTo>
                  <a:lnTo>
                    <a:pt x="564769" y="400050"/>
                  </a:lnTo>
                  <a:lnTo>
                    <a:pt x="586295" y="423392"/>
                  </a:lnTo>
                  <a:lnTo>
                    <a:pt x="345186" y="645706"/>
                  </a:lnTo>
                  <a:lnTo>
                    <a:pt x="345186" y="487680"/>
                  </a:lnTo>
                  <a:lnTo>
                    <a:pt x="331203" y="487680"/>
                  </a:lnTo>
                  <a:lnTo>
                    <a:pt x="609777" y="67056"/>
                  </a:lnTo>
                  <a:lnTo>
                    <a:pt x="636270" y="84582"/>
                  </a:lnTo>
                  <a:lnTo>
                    <a:pt x="640537" y="49403"/>
                  </a:lnTo>
                  <a:lnTo>
                    <a:pt x="646557" y="0"/>
                  </a:lnTo>
                  <a:lnTo>
                    <a:pt x="572770" y="42545"/>
                  </a:lnTo>
                  <a:lnTo>
                    <a:pt x="599224" y="60071"/>
                  </a:lnTo>
                  <a:lnTo>
                    <a:pt x="315963" y="487680"/>
                  </a:lnTo>
                  <a:lnTo>
                    <a:pt x="221742" y="487680"/>
                  </a:lnTo>
                  <a:lnTo>
                    <a:pt x="221742" y="629945"/>
                  </a:lnTo>
                  <a:lnTo>
                    <a:pt x="221742" y="652970"/>
                  </a:lnTo>
                  <a:lnTo>
                    <a:pt x="221742" y="1208062"/>
                  </a:lnTo>
                  <a:lnTo>
                    <a:pt x="35140" y="992428"/>
                  </a:lnTo>
                  <a:lnTo>
                    <a:pt x="221742" y="1101178"/>
                  </a:lnTo>
                  <a:lnTo>
                    <a:pt x="221742" y="1086561"/>
                  </a:lnTo>
                  <a:lnTo>
                    <a:pt x="15875" y="966584"/>
                  </a:lnTo>
                  <a:lnTo>
                    <a:pt x="221742" y="776820"/>
                  </a:lnTo>
                  <a:lnTo>
                    <a:pt x="221742" y="759523"/>
                  </a:lnTo>
                  <a:lnTo>
                    <a:pt x="40487" y="926642"/>
                  </a:lnTo>
                  <a:lnTo>
                    <a:pt x="221742" y="652970"/>
                  </a:lnTo>
                  <a:lnTo>
                    <a:pt x="221742" y="629945"/>
                  </a:lnTo>
                  <a:lnTo>
                    <a:pt x="1206" y="962863"/>
                  </a:lnTo>
                  <a:lnTo>
                    <a:pt x="1016" y="963041"/>
                  </a:lnTo>
                  <a:lnTo>
                    <a:pt x="0" y="964692"/>
                  </a:lnTo>
                  <a:lnTo>
                    <a:pt x="5029" y="968006"/>
                  </a:lnTo>
                  <a:lnTo>
                    <a:pt x="508" y="971931"/>
                  </a:lnTo>
                  <a:lnTo>
                    <a:pt x="221742" y="1227543"/>
                  </a:lnTo>
                  <a:lnTo>
                    <a:pt x="221742" y="1431036"/>
                  </a:lnTo>
                  <a:lnTo>
                    <a:pt x="345186" y="1431036"/>
                  </a:lnTo>
                  <a:lnTo>
                    <a:pt x="345186" y="1370177"/>
                  </a:lnTo>
                  <a:lnTo>
                    <a:pt x="595439" y="1659305"/>
                  </a:lnTo>
                  <a:lnTo>
                    <a:pt x="571373" y="1680083"/>
                  </a:lnTo>
                  <a:lnTo>
                    <a:pt x="650113" y="1712849"/>
                  </a:lnTo>
                  <a:lnTo>
                    <a:pt x="638886" y="1668907"/>
                  </a:lnTo>
                  <a:lnTo>
                    <a:pt x="629031" y="1630299"/>
                  </a:lnTo>
                  <a:lnTo>
                    <a:pt x="605053" y="1651000"/>
                  </a:lnTo>
                  <a:lnTo>
                    <a:pt x="345186" y="1350708"/>
                  </a:lnTo>
                  <a:lnTo>
                    <a:pt x="345186" y="1173124"/>
                  </a:lnTo>
                  <a:lnTo>
                    <a:pt x="581126" y="1310614"/>
                  </a:lnTo>
                  <a:lnTo>
                    <a:pt x="565150" y="1338084"/>
                  </a:lnTo>
                  <a:lnTo>
                    <a:pt x="650113" y="1343533"/>
                  </a:lnTo>
                  <a:close/>
                </a:path>
              </a:pathLst>
            </a:custGeom>
            <a:solidFill>
              <a:srgbClr val="4471C4"/>
            </a:solidFill>
          </p:spPr>
          <p:txBody>
            <a:bodyPr wrap="square" lIns="0" tIns="0" rIns="0" bIns="0" rtlCol="0"/>
            <a:lstStyle/>
            <a:p>
              <a:endParaRPr/>
            </a:p>
          </p:txBody>
        </p:sp>
        <p:sp>
          <p:nvSpPr>
            <p:cNvPr id="5" name="object 5"/>
            <p:cNvSpPr/>
            <p:nvPr/>
          </p:nvSpPr>
          <p:spPr>
            <a:xfrm>
              <a:off x="3322319" y="2720339"/>
              <a:ext cx="123825" cy="943610"/>
            </a:xfrm>
            <a:custGeom>
              <a:avLst/>
              <a:gdLst/>
              <a:ahLst/>
              <a:cxnLst/>
              <a:rect l="l" t="t" r="r" b="b"/>
              <a:pathLst>
                <a:path w="123825" h="943610">
                  <a:moveTo>
                    <a:pt x="0" y="943356"/>
                  </a:moveTo>
                  <a:lnTo>
                    <a:pt x="123444" y="943356"/>
                  </a:lnTo>
                  <a:lnTo>
                    <a:pt x="123444" y="0"/>
                  </a:lnTo>
                  <a:lnTo>
                    <a:pt x="0" y="0"/>
                  </a:lnTo>
                  <a:lnTo>
                    <a:pt x="0" y="943356"/>
                  </a:lnTo>
                  <a:close/>
                </a:path>
              </a:pathLst>
            </a:custGeom>
            <a:ln w="12699">
              <a:solidFill>
                <a:srgbClr val="2E528F"/>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Avoiding</a:t>
            </a:r>
            <a:r>
              <a:rPr spc="-120" dirty="0"/>
              <a:t> </a:t>
            </a:r>
            <a:r>
              <a:rPr spc="-10" dirty="0"/>
              <a:t>collisions</a:t>
            </a:r>
          </a:p>
        </p:txBody>
      </p:sp>
      <p:sp>
        <p:nvSpPr>
          <p:cNvPr id="7" name="object 7"/>
          <p:cNvSpPr txBox="1"/>
          <p:nvPr/>
        </p:nvSpPr>
        <p:spPr>
          <a:xfrm>
            <a:off x="2004441" y="4221226"/>
            <a:ext cx="8448040" cy="2043430"/>
          </a:xfrm>
          <a:prstGeom prst="rect">
            <a:avLst/>
          </a:prstGeom>
        </p:spPr>
        <p:txBody>
          <a:bodyPr vert="horz" wrap="square" lIns="0" tIns="12700" rIns="0" bIns="0" rtlCol="0">
            <a:spAutoFit/>
          </a:bodyPr>
          <a:lstStyle/>
          <a:p>
            <a:pPr marL="700405">
              <a:lnSpc>
                <a:spcPct val="100000"/>
              </a:lnSpc>
              <a:spcBef>
                <a:spcPts val="100"/>
              </a:spcBef>
            </a:pPr>
            <a:r>
              <a:rPr sz="1800" dirty="0">
                <a:latin typeface="Courier New"/>
                <a:cs typeface="Courier New"/>
              </a:rPr>
              <a:t>Example</a:t>
            </a:r>
            <a:r>
              <a:rPr sz="1800" spc="-70" dirty="0">
                <a:latin typeface="Courier New"/>
                <a:cs typeface="Courier New"/>
              </a:rPr>
              <a:t> </a:t>
            </a:r>
            <a:r>
              <a:rPr sz="1800" dirty="0">
                <a:latin typeface="Courier New"/>
                <a:cs typeface="Courier New"/>
              </a:rPr>
              <a:t>history</a:t>
            </a:r>
            <a:r>
              <a:rPr sz="1800" spc="-50" dirty="0">
                <a:latin typeface="Courier New"/>
                <a:cs typeface="Courier New"/>
              </a:rPr>
              <a:t> </a:t>
            </a:r>
            <a:r>
              <a:rPr sz="1800" dirty="0">
                <a:latin typeface="Courier New"/>
                <a:cs typeface="Courier New"/>
              </a:rPr>
              <a:t>-</a:t>
            </a:r>
            <a:r>
              <a:rPr sz="1800" spc="-45" dirty="0">
                <a:latin typeface="Courier New"/>
                <a:cs typeface="Courier New"/>
              </a:rPr>
              <a:t> </a:t>
            </a:r>
            <a:r>
              <a:rPr sz="1800" dirty="0">
                <a:latin typeface="Courier New"/>
                <a:cs typeface="Courier New"/>
              </a:rPr>
              <a:t>0x100:</a:t>
            </a:r>
            <a:r>
              <a:rPr sz="1800" spc="-55" dirty="0">
                <a:latin typeface="Courier New"/>
                <a:cs typeface="Courier New"/>
              </a:rPr>
              <a:t> </a:t>
            </a:r>
            <a:r>
              <a:rPr sz="1800" b="1" spc="-10" dirty="0">
                <a:solidFill>
                  <a:srgbClr val="FF0000"/>
                </a:solidFill>
                <a:latin typeface="Courier New"/>
                <a:cs typeface="Courier New"/>
              </a:rPr>
              <a:t>10101</a:t>
            </a:r>
            <a:r>
              <a:rPr sz="1800" b="1" spc="-10" dirty="0">
                <a:solidFill>
                  <a:srgbClr val="00AF50"/>
                </a:solidFill>
                <a:latin typeface="Courier New"/>
                <a:cs typeface="Courier New"/>
              </a:rPr>
              <a:t>1</a:t>
            </a:r>
            <a:r>
              <a:rPr sz="1800" b="1" spc="-10" dirty="0">
                <a:solidFill>
                  <a:srgbClr val="FF0000"/>
                </a:solidFill>
                <a:latin typeface="Courier New"/>
                <a:cs typeface="Courier New"/>
              </a:rPr>
              <a:t>0</a:t>
            </a:r>
            <a:r>
              <a:rPr sz="1800" b="1" spc="-10" dirty="0">
                <a:solidFill>
                  <a:srgbClr val="00AF50"/>
                </a:solidFill>
                <a:latin typeface="Courier New"/>
                <a:cs typeface="Courier New"/>
              </a:rPr>
              <a:t>110110110</a:t>
            </a:r>
            <a:r>
              <a:rPr sz="1800" spc="-10" dirty="0">
                <a:latin typeface="Courier New"/>
                <a:cs typeface="Courier New"/>
              </a:rPr>
              <a:t>…</a:t>
            </a:r>
            <a:endParaRPr sz="1800">
              <a:latin typeface="Courier New"/>
              <a:cs typeface="Courier New"/>
            </a:endParaRPr>
          </a:p>
          <a:p>
            <a:pPr>
              <a:lnSpc>
                <a:spcPct val="100000"/>
              </a:lnSpc>
            </a:pPr>
            <a:endParaRPr sz="2000">
              <a:latin typeface="Courier New"/>
              <a:cs typeface="Courier New"/>
            </a:endParaRPr>
          </a:p>
          <a:p>
            <a:pPr>
              <a:lnSpc>
                <a:spcPct val="100000"/>
              </a:lnSpc>
              <a:spcBef>
                <a:spcPts val="45"/>
              </a:spcBef>
            </a:pPr>
            <a:endParaRPr sz="2450">
              <a:latin typeface="Courier New"/>
              <a:cs typeface="Courier New"/>
            </a:endParaRPr>
          </a:p>
          <a:p>
            <a:pPr marL="12700">
              <a:lnSpc>
                <a:spcPct val="100000"/>
              </a:lnSpc>
            </a:pPr>
            <a:r>
              <a:rPr sz="2400" b="1" dirty="0">
                <a:latin typeface="Calibri"/>
                <a:cs typeface="Calibri"/>
              </a:rPr>
              <a:t>Large</a:t>
            </a:r>
            <a:r>
              <a:rPr sz="2400" b="1" spc="-70" dirty="0">
                <a:latin typeface="Calibri"/>
                <a:cs typeface="Calibri"/>
              </a:rPr>
              <a:t> </a:t>
            </a:r>
            <a:r>
              <a:rPr sz="2400" b="1" dirty="0">
                <a:latin typeface="Calibri"/>
                <a:cs typeface="Calibri"/>
              </a:rPr>
              <a:t>table</a:t>
            </a:r>
            <a:r>
              <a:rPr sz="2400" b="1" spc="-35" dirty="0">
                <a:latin typeface="Calibri"/>
                <a:cs typeface="Calibri"/>
              </a:rPr>
              <a:t> </a:t>
            </a:r>
            <a:r>
              <a:rPr sz="2400" b="1" dirty="0">
                <a:latin typeface="Calibri"/>
                <a:cs typeface="Calibri"/>
              </a:rPr>
              <a:t>size</a:t>
            </a:r>
            <a:r>
              <a:rPr sz="2400" b="1" spc="-40" dirty="0">
                <a:latin typeface="Calibri"/>
                <a:cs typeface="Calibri"/>
              </a:rPr>
              <a:t> </a:t>
            </a:r>
            <a:r>
              <a:rPr sz="2400" b="1" dirty="0">
                <a:latin typeface="Calibri"/>
                <a:cs typeface="Calibri"/>
              </a:rPr>
              <a:t>(e.g.,</a:t>
            </a:r>
            <a:r>
              <a:rPr sz="2400" b="1" spc="-30" dirty="0">
                <a:latin typeface="Calibri"/>
                <a:cs typeface="Calibri"/>
              </a:rPr>
              <a:t> </a:t>
            </a:r>
            <a:r>
              <a:rPr sz="2400" b="1" dirty="0">
                <a:latin typeface="Calibri"/>
                <a:cs typeface="Calibri"/>
              </a:rPr>
              <a:t>16k</a:t>
            </a:r>
            <a:r>
              <a:rPr sz="2400" b="1" spc="-50" dirty="0">
                <a:latin typeface="Calibri"/>
                <a:cs typeface="Calibri"/>
              </a:rPr>
              <a:t> </a:t>
            </a:r>
            <a:r>
              <a:rPr sz="2400" b="1" dirty="0">
                <a:latin typeface="Calibri"/>
                <a:cs typeface="Calibri"/>
              </a:rPr>
              <a:t>entries)</a:t>
            </a:r>
            <a:r>
              <a:rPr sz="2400" b="1" spc="-15" dirty="0">
                <a:latin typeface="Calibri"/>
                <a:cs typeface="Calibri"/>
              </a:rPr>
              <a:t> </a:t>
            </a:r>
            <a:r>
              <a:rPr sz="2400" b="1" dirty="0">
                <a:latin typeface="Calibri"/>
                <a:cs typeface="Calibri"/>
              </a:rPr>
              <a:t>avoids</a:t>
            </a:r>
            <a:r>
              <a:rPr sz="2400" b="1" spc="-50" dirty="0">
                <a:latin typeface="Calibri"/>
                <a:cs typeface="Calibri"/>
              </a:rPr>
              <a:t> </a:t>
            </a:r>
            <a:r>
              <a:rPr sz="2400" b="1" spc="-10" dirty="0">
                <a:latin typeface="Calibri"/>
                <a:cs typeface="Calibri"/>
              </a:rPr>
              <a:t>collisions</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Each</a:t>
            </a:r>
            <a:r>
              <a:rPr sz="2400" spc="-60" dirty="0">
                <a:latin typeface="Calibri"/>
                <a:cs typeface="Calibri"/>
              </a:rPr>
              <a:t> </a:t>
            </a:r>
            <a:r>
              <a:rPr sz="2400" dirty="0">
                <a:latin typeface="Calibri"/>
                <a:cs typeface="Calibri"/>
              </a:rPr>
              <a:t>entry</a:t>
            </a:r>
            <a:r>
              <a:rPr sz="2400" spc="-45" dirty="0">
                <a:latin typeface="Calibri"/>
                <a:cs typeface="Calibri"/>
              </a:rPr>
              <a:t> </a:t>
            </a:r>
            <a:r>
              <a:rPr sz="2400" dirty="0">
                <a:latin typeface="Calibri"/>
                <a:cs typeface="Calibri"/>
              </a:rPr>
              <a:t>is</a:t>
            </a:r>
            <a:r>
              <a:rPr sz="2400" spc="-30" dirty="0">
                <a:latin typeface="Calibri"/>
                <a:cs typeface="Calibri"/>
              </a:rPr>
              <a:t> </a:t>
            </a:r>
            <a:r>
              <a:rPr sz="2400" dirty="0">
                <a:latin typeface="Calibri"/>
                <a:cs typeface="Calibri"/>
              </a:rPr>
              <a:t>small,</a:t>
            </a:r>
            <a:r>
              <a:rPr sz="2400" spc="-45" dirty="0">
                <a:latin typeface="Calibri"/>
                <a:cs typeface="Calibri"/>
              </a:rPr>
              <a:t> </a:t>
            </a:r>
            <a:r>
              <a:rPr sz="2400" dirty="0">
                <a:latin typeface="Calibri"/>
                <a:cs typeface="Calibri"/>
              </a:rPr>
              <a:t>making</a:t>
            </a:r>
            <a:r>
              <a:rPr sz="2400" spc="-65" dirty="0">
                <a:latin typeface="Calibri"/>
                <a:cs typeface="Calibri"/>
              </a:rPr>
              <a:t> </a:t>
            </a:r>
            <a:r>
              <a:rPr sz="2400" dirty="0">
                <a:latin typeface="Calibri"/>
                <a:cs typeface="Calibri"/>
              </a:rPr>
              <a:t>total</a:t>
            </a:r>
            <a:r>
              <a:rPr sz="2400" spc="-45" dirty="0">
                <a:latin typeface="Calibri"/>
                <a:cs typeface="Calibri"/>
              </a:rPr>
              <a:t> </a:t>
            </a:r>
            <a:r>
              <a:rPr sz="2400" dirty="0">
                <a:latin typeface="Calibri"/>
                <a:cs typeface="Calibri"/>
              </a:rPr>
              <a:t>cost</a:t>
            </a:r>
            <a:r>
              <a:rPr sz="2400" spc="-50" dirty="0">
                <a:latin typeface="Calibri"/>
                <a:cs typeface="Calibri"/>
              </a:rPr>
              <a:t> </a:t>
            </a:r>
            <a:r>
              <a:rPr sz="2400" dirty="0">
                <a:latin typeface="Calibri"/>
                <a:cs typeface="Calibri"/>
              </a:rPr>
              <a:t>tolerable</a:t>
            </a:r>
            <a:r>
              <a:rPr sz="2400" spc="-45" dirty="0">
                <a:latin typeface="Calibri"/>
                <a:cs typeface="Calibri"/>
              </a:rPr>
              <a:t> </a:t>
            </a:r>
            <a:r>
              <a:rPr sz="2400" dirty="0">
                <a:latin typeface="Calibri"/>
                <a:cs typeface="Calibri"/>
              </a:rPr>
              <a:t>(e.g.,</a:t>
            </a:r>
            <a:r>
              <a:rPr sz="2400" spc="-45" dirty="0">
                <a:latin typeface="Calibri"/>
                <a:cs typeface="Calibri"/>
              </a:rPr>
              <a:t> </a:t>
            </a:r>
            <a:r>
              <a:rPr sz="2400" spc="-20" dirty="0">
                <a:latin typeface="Calibri"/>
                <a:cs typeface="Calibri"/>
              </a:rPr>
              <a:t>32kb)</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Large</a:t>
            </a:r>
            <a:r>
              <a:rPr sz="2400" spc="-40" dirty="0">
                <a:latin typeface="Calibri"/>
                <a:cs typeface="Calibri"/>
              </a:rPr>
              <a:t> </a:t>
            </a:r>
            <a:r>
              <a:rPr sz="2400" dirty="0">
                <a:latin typeface="Calibri"/>
                <a:cs typeface="Calibri"/>
              </a:rPr>
              <a:t>enough</a:t>
            </a:r>
            <a:r>
              <a:rPr sz="2400" spc="-20" dirty="0">
                <a:latin typeface="Calibri"/>
                <a:cs typeface="Calibri"/>
              </a:rPr>
              <a:t> </a:t>
            </a:r>
            <a:r>
              <a:rPr sz="2400" dirty="0">
                <a:latin typeface="Calibri"/>
                <a:cs typeface="Calibri"/>
              </a:rPr>
              <a:t>table</a:t>
            </a:r>
            <a:r>
              <a:rPr sz="2400" spc="-50" dirty="0">
                <a:latin typeface="Calibri"/>
                <a:cs typeface="Calibri"/>
              </a:rPr>
              <a:t> </a:t>
            </a:r>
            <a:r>
              <a:rPr sz="2400" dirty="0">
                <a:latin typeface="Calibri"/>
                <a:cs typeface="Calibri"/>
              </a:rPr>
              <a:t>and</a:t>
            </a:r>
            <a:r>
              <a:rPr sz="2400" spc="-35" dirty="0">
                <a:latin typeface="Calibri"/>
                <a:cs typeface="Calibri"/>
              </a:rPr>
              <a:t> </a:t>
            </a:r>
            <a:r>
              <a:rPr sz="2400" dirty="0">
                <a:latin typeface="Calibri"/>
                <a:cs typeface="Calibri"/>
              </a:rPr>
              <a:t>collisions</a:t>
            </a:r>
            <a:r>
              <a:rPr sz="2400" spc="-35" dirty="0">
                <a:latin typeface="Calibri"/>
                <a:cs typeface="Calibri"/>
              </a:rPr>
              <a:t> </a:t>
            </a:r>
            <a:r>
              <a:rPr sz="2400" dirty="0">
                <a:latin typeface="Calibri"/>
                <a:cs typeface="Calibri"/>
              </a:rPr>
              <a:t>do</a:t>
            </a:r>
            <a:r>
              <a:rPr sz="2400" spc="-35" dirty="0">
                <a:latin typeface="Calibri"/>
                <a:cs typeface="Calibri"/>
              </a:rPr>
              <a:t> </a:t>
            </a:r>
            <a:r>
              <a:rPr sz="2400" dirty="0">
                <a:latin typeface="Calibri"/>
                <a:cs typeface="Calibri"/>
              </a:rPr>
              <a:t>not</a:t>
            </a:r>
            <a:r>
              <a:rPr sz="2400" spc="-30" dirty="0">
                <a:latin typeface="Calibri"/>
                <a:cs typeface="Calibri"/>
              </a:rPr>
              <a:t> </a:t>
            </a:r>
            <a:r>
              <a:rPr sz="2400" dirty="0">
                <a:latin typeface="Calibri"/>
                <a:cs typeface="Calibri"/>
              </a:rPr>
              <a:t>limit</a:t>
            </a:r>
            <a:r>
              <a:rPr sz="2400" spc="-40" dirty="0">
                <a:latin typeface="Calibri"/>
                <a:cs typeface="Calibri"/>
              </a:rPr>
              <a:t> </a:t>
            </a:r>
            <a:r>
              <a:rPr sz="2400" dirty="0">
                <a:latin typeface="Calibri"/>
                <a:cs typeface="Calibri"/>
              </a:rPr>
              <a:t>prediction</a:t>
            </a:r>
            <a:r>
              <a:rPr sz="2400" spc="-50" dirty="0">
                <a:latin typeface="Calibri"/>
                <a:cs typeface="Calibri"/>
              </a:rPr>
              <a:t> </a:t>
            </a:r>
            <a:r>
              <a:rPr sz="2400" spc="-10" dirty="0">
                <a:latin typeface="Calibri"/>
                <a:cs typeface="Calibri"/>
              </a:rPr>
              <a:t>accuracy</a:t>
            </a:r>
            <a:endParaRPr sz="2400">
              <a:latin typeface="Calibri"/>
              <a:cs typeface="Calibri"/>
            </a:endParaRPr>
          </a:p>
        </p:txBody>
      </p:sp>
      <p:sp>
        <p:nvSpPr>
          <p:cNvPr id="8" name="object 8"/>
          <p:cNvSpPr txBox="1"/>
          <p:nvPr/>
        </p:nvSpPr>
        <p:spPr>
          <a:xfrm>
            <a:off x="3293109" y="1787144"/>
            <a:ext cx="171005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40" dirty="0">
                <a:latin typeface="Calibri"/>
                <a:cs typeface="Calibri"/>
              </a:rPr>
              <a:t> </a:t>
            </a:r>
            <a:r>
              <a:rPr sz="1200" b="1" dirty="0">
                <a:latin typeface="Calibri"/>
                <a:cs typeface="Calibri"/>
              </a:rPr>
              <a:t>History</a:t>
            </a:r>
            <a:r>
              <a:rPr sz="1200" b="1" spc="-40" dirty="0">
                <a:latin typeface="Calibri"/>
                <a:cs typeface="Calibri"/>
              </a:rPr>
              <a:t> </a:t>
            </a:r>
            <a:r>
              <a:rPr sz="1200" b="1" spc="-10" dirty="0">
                <a:latin typeface="Calibri"/>
                <a:cs typeface="Calibri"/>
              </a:rPr>
              <a:t>Table</a:t>
            </a:r>
            <a:r>
              <a:rPr sz="1200" b="1" spc="-40" dirty="0">
                <a:latin typeface="Calibri"/>
                <a:cs typeface="Calibri"/>
              </a:rPr>
              <a:t> </a:t>
            </a:r>
            <a:r>
              <a:rPr sz="1200" b="1" spc="-10" dirty="0">
                <a:latin typeface="Calibri"/>
                <a:cs typeface="Calibri"/>
              </a:rPr>
              <a:t>(BHT)</a:t>
            </a:r>
            <a:endParaRPr sz="1200">
              <a:latin typeface="Calibri"/>
              <a:cs typeface="Calibri"/>
            </a:endParaRPr>
          </a:p>
        </p:txBody>
      </p:sp>
      <p:sp>
        <p:nvSpPr>
          <p:cNvPr id="9" name="object 9"/>
          <p:cNvSpPr txBox="1"/>
          <p:nvPr/>
        </p:nvSpPr>
        <p:spPr>
          <a:xfrm>
            <a:off x="3133470" y="2508884"/>
            <a:ext cx="42100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hash()</a:t>
            </a:r>
            <a:endParaRPr sz="1200">
              <a:latin typeface="Calibri"/>
              <a:cs typeface="Calibri"/>
            </a:endParaRPr>
          </a:p>
        </p:txBody>
      </p:sp>
      <p:sp>
        <p:nvSpPr>
          <p:cNvPr id="10" name="object 10"/>
          <p:cNvSpPr txBox="1"/>
          <p:nvPr/>
        </p:nvSpPr>
        <p:spPr>
          <a:xfrm>
            <a:off x="2358389" y="3016757"/>
            <a:ext cx="748665" cy="370840"/>
          </a:xfrm>
          <a:prstGeom prst="rect">
            <a:avLst/>
          </a:prstGeom>
          <a:ln w="25400">
            <a:solidFill>
              <a:srgbClr val="000000"/>
            </a:solidFill>
          </a:ln>
        </p:spPr>
        <p:txBody>
          <a:bodyPr vert="horz" wrap="square" lIns="0" tIns="15240" rIns="0" bIns="0" rtlCol="0">
            <a:spAutoFit/>
          </a:bodyPr>
          <a:lstStyle/>
          <a:p>
            <a:pPr marL="13970">
              <a:lnSpc>
                <a:spcPct val="100000"/>
              </a:lnSpc>
              <a:spcBef>
                <a:spcPts val="120"/>
              </a:spcBef>
            </a:pPr>
            <a:r>
              <a:rPr sz="1800" spc="-10" dirty="0">
                <a:latin typeface="Courier New"/>
                <a:cs typeface="Courier New"/>
              </a:rPr>
              <a:t>0x100</a:t>
            </a:r>
            <a:endParaRPr sz="1800">
              <a:latin typeface="Courier New"/>
              <a:cs typeface="Courier New"/>
            </a:endParaRPr>
          </a:p>
        </p:txBody>
      </p:sp>
      <p:sp>
        <p:nvSpPr>
          <p:cNvPr id="11" name="object 11"/>
          <p:cNvSpPr txBox="1"/>
          <p:nvPr/>
        </p:nvSpPr>
        <p:spPr>
          <a:xfrm>
            <a:off x="2389377" y="2787777"/>
            <a:ext cx="6610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35" dirty="0">
                <a:latin typeface="Calibri"/>
                <a:cs typeface="Calibri"/>
              </a:rPr>
              <a:t> </a:t>
            </a:r>
            <a:r>
              <a:rPr sz="1200" b="1" spc="-25" dirty="0">
                <a:latin typeface="Calibri"/>
                <a:cs typeface="Calibri"/>
              </a:rPr>
              <a:t>PC</a:t>
            </a:r>
            <a:endParaRPr sz="1200">
              <a:latin typeface="Calibri"/>
              <a:cs typeface="Calibri"/>
            </a:endParaRPr>
          </a:p>
        </p:txBody>
      </p:sp>
      <p:pic>
        <p:nvPicPr>
          <p:cNvPr id="12" name="object 12"/>
          <p:cNvPicPr/>
          <p:nvPr/>
        </p:nvPicPr>
        <p:blipFill>
          <a:blip r:embed="rId2" cstate="print"/>
          <a:stretch>
            <a:fillRect/>
          </a:stretch>
        </p:blipFill>
        <p:spPr>
          <a:xfrm>
            <a:off x="5127244" y="2611882"/>
            <a:ext cx="4162044" cy="1136014"/>
          </a:xfrm>
          <a:prstGeom prst="rect">
            <a:avLst/>
          </a:prstGeom>
        </p:spPr>
      </p:pic>
      <p:sp>
        <p:nvSpPr>
          <p:cNvPr id="13" name="object 13"/>
          <p:cNvSpPr txBox="1"/>
          <p:nvPr/>
        </p:nvSpPr>
        <p:spPr>
          <a:xfrm>
            <a:off x="6616445" y="3009391"/>
            <a:ext cx="25717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01</a:t>
            </a:r>
            <a:endParaRPr sz="1800">
              <a:latin typeface="Calibri"/>
              <a:cs typeface="Calibri"/>
            </a:endParaRPr>
          </a:p>
        </p:txBody>
      </p:sp>
      <p:sp>
        <p:nvSpPr>
          <p:cNvPr id="14" name="object 14"/>
          <p:cNvSpPr txBox="1"/>
          <p:nvPr/>
        </p:nvSpPr>
        <p:spPr>
          <a:xfrm>
            <a:off x="7563993" y="3003041"/>
            <a:ext cx="25781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10</a:t>
            </a:r>
            <a:endParaRPr sz="1800">
              <a:latin typeface="Calibri"/>
              <a:cs typeface="Calibri"/>
            </a:endParaRPr>
          </a:p>
        </p:txBody>
      </p:sp>
      <p:sp>
        <p:nvSpPr>
          <p:cNvPr id="15" name="object 15"/>
          <p:cNvSpPr txBox="1"/>
          <p:nvPr/>
        </p:nvSpPr>
        <p:spPr>
          <a:xfrm>
            <a:off x="5699505" y="3027375"/>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00</a:t>
            </a:r>
            <a:endParaRPr sz="1800">
              <a:latin typeface="Calibri"/>
              <a:cs typeface="Calibri"/>
            </a:endParaRPr>
          </a:p>
        </p:txBody>
      </p:sp>
      <p:sp>
        <p:nvSpPr>
          <p:cNvPr id="16" name="object 16"/>
          <p:cNvSpPr txBox="1"/>
          <p:nvPr/>
        </p:nvSpPr>
        <p:spPr>
          <a:xfrm>
            <a:off x="8511920" y="3003041"/>
            <a:ext cx="25717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11</a:t>
            </a:r>
            <a:endParaRPr sz="1800">
              <a:latin typeface="Calibri"/>
              <a:cs typeface="Calibri"/>
            </a:endParaRPr>
          </a:p>
        </p:txBody>
      </p:sp>
      <p:sp>
        <p:nvSpPr>
          <p:cNvPr id="17" name="object 17"/>
          <p:cNvSpPr txBox="1"/>
          <p:nvPr/>
        </p:nvSpPr>
        <p:spPr>
          <a:xfrm>
            <a:off x="5284978" y="2508884"/>
            <a:ext cx="202565"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Calibri"/>
                <a:cs typeface="Calibri"/>
              </a:rPr>
              <a:t>NT</a:t>
            </a:r>
            <a:endParaRPr sz="1200">
              <a:latin typeface="Calibri"/>
              <a:cs typeface="Calibri"/>
            </a:endParaRPr>
          </a:p>
        </p:txBody>
      </p:sp>
      <p:sp>
        <p:nvSpPr>
          <p:cNvPr id="18" name="object 18"/>
          <p:cNvSpPr txBox="1"/>
          <p:nvPr/>
        </p:nvSpPr>
        <p:spPr>
          <a:xfrm>
            <a:off x="6171691" y="3789679"/>
            <a:ext cx="2081530" cy="208279"/>
          </a:xfrm>
          <a:prstGeom prst="rect">
            <a:avLst/>
          </a:prstGeom>
        </p:spPr>
        <p:txBody>
          <a:bodyPr vert="horz" wrap="square" lIns="0" tIns="12700" rIns="0" bIns="0" rtlCol="0">
            <a:spAutoFit/>
          </a:bodyPr>
          <a:lstStyle/>
          <a:p>
            <a:pPr marL="12700">
              <a:lnSpc>
                <a:spcPct val="100000"/>
              </a:lnSpc>
              <a:spcBef>
                <a:spcPts val="100"/>
              </a:spcBef>
              <a:tabLst>
                <a:tab pos="986790" algn="l"/>
                <a:tab pos="1892300" algn="l"/>
              </a:tabLst>
            </a:pPr>
            <a:r>
              <a:rPr sz="1200" b="1" spc="-25" dirty="0">
                <a:latin typeface="Calibri"/>
                <a:cs typeface="Calibri"/>
              </a:rPr>
              <a:t>NT</a:t>
            </a:r>
            <a:r>
              <a:rPr sz="1200" b="1" dirty="0">
                <a:latin typeface="Calibri"/>
                <a:cs typeface="Calibri"/>
              </a:rPr>
              <a:t>	</a:t>
            </a:r>
            <a:r>
              <a:rPr sz="1200" b="1" spc="-25" dirty="0">
                <a:latin typeface="Calibri"/>
                <a:cs typeface="Calibri"/>
              </a:rPr>
              <a:t>NT</a:t>
            </a:r>
            <a:r>
              <a:rPr sz="1200" b="1" dirty="0">
                <a:latin typeface="Calibri"/>
                <a:cs typeface="Calibri"/>
              </a:rPr>
              <a:t>	</a:t>
            </a:r>
            <a:r>
              <a:rPr sz="1200" b="1" spc="-25" dirty="0">
                <a:latin typeface="Calibri"/>
                <a:cs typeface="Calibri"/>
              </a:rPr>
              <a:t>NT</a:t>
            </a:r>
            <a:endParaRPr sz="1200">
              <a:latin typeface="Calibri"/>
              <a:cs typeface="Calibri"/>
            </a:endParaRPr>
          </a:p>
        </p:txBody>
      </p:sp>
      <p:sp>
        <p:nvSpPr>
          <p:cNvPr id="19" name="object 19"/>
          <p:cNvSpPr txBox="1"/>
          <p:nvPr/>
        </p:nvSpPr>
        <p:spPr>
          <a:xfrm>
            <a:off x="9041638" y="3789679"/>
            <a:ext cx="10096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T</a:t>
            </a:r>
            <a:endParaRPr sz="1200">
              <a:latin typeface="Calibri"/>
              <a:cs typeface="Calibri"/>
            </a:endParaRPr>
          </a:p>
        </p:txBody>
      </p:sp>
      <p:sp>
        <p:nvSpPr>
          <p:cNvPr id="20" name="object 20"/>
          <p:cNvSpPr txBox="1"/>
          <p:nvPr/>
        </p:nvSpPr>
        <p:spPr>
          <a:xfrm>
            <a:off x="5774816" y="1943531"/>
            <a:ext cx="2798445" cy="605790"/>
          </a:xfrm>
          <a:prstGeom prst="rect">
            <a:avLst/>
          </a:prstGeom>
        </p:spPr>
        <p:txBody>
          <a:bodyPr vert="horz" wrap="square" lIns="0" tIns="120014" rIns="0" bIns="0" rtlCol="0">
            <a:spAutoFit/>
          </a:bodyPr>
          <a:lstStyle/>
          <a:p>
            <a:pPr algn="ctr">
              <a:lnSpc>
                <a:spcPct val="100000"/>
              </a:lnSpc>
              <a:spcBef>
                <a:spcPts val="944"/>
              </a:spcBef>
            </a:pPr>
            <a:r>
              <a:rPr sz="1200" b="1" spc="-20" dirty="0">
                <a:latin typeface="Calibri"/>
                <a:cs typeface="Calibri"/>
              </a:rPr>
              <a:t>Two-</a:t>
            </a:r>
            <a:r>
              <a:rPr sz="1200" b="1" dirty="0">
                <a:latin typeface="Calibri"/>
                <a:cs typeface="Calibri"/>
              </a:rPr>
              <a:t>bit</a:t>
            </a:r>
            <a:r>
              <a:rPr sz="1200" b="1" spc="-5" dirty="0">
                <a:latin typeface="Calibri"/>
                <a:cs typeface="Calibri"/>
              </a:rPr>
              <a:t> </a:t>
            </a:r>
            <a:r>
              <a:rPr sz="1200" b="1" spc="-10" dirty="0">
                <a:latin typeface="Calibri"/>
                <a:cs typeface="Calibri"/>
              </a:rPr>
              <a:t>saturating </a:t>
            </a:r>
            <a:r>
              <a:rPr sz="1200" b="1" dirty="0">
                <a:latin typeface="Calibri"/>
                <a:cs typeface="Calibri"/>
              </a:rPr>
              <a:t>counter</a:t>
            </a:r>
            <a:r>
              <a:rPr sz="1200" b="1" spc="-20" dirty="0">
                <a:latin typeface="Calibri"/>
                <a:cs typeface="Calibri"/>
              </a:rPr>
              <a:t> </a:t>
            </a:r>
            <a:r>
              <a:rPr sz="1200" b="1" dirty="0">
                <a:latin typeface="Calibri"/>
                <a:cs typeface="Calibri"/>
              </a:rPr>
              <a:t>branch</a:t>
            </a:r>
            <a:r>
              <a:rPr sz="1200" b="1" spc="-5" dirty="0">
                <a:latin typeface="Calibri"/>
                <a:cs typeface="Calibri"/>
              </a:rPr>
              <a:t> </a:t>
            </a:r>
            <a:r>
              <a:rPr sz="1200" b="1" spc="-10" dirty="0">
                <a:latin typeface="Calibri"/>
                <a:cs typeface="Calibri"/>
              </a:rPr>
              <a:t>predictor</a:t>
            </a:r>
            <a:endParaRPr sz="1200">
              <a:latin typeface="Calibri"/>
              <a:cs typeface="Calibri"/>
            </a:endParaRPr>
          </a:p>
          <a:p>
            <a:pPr marL="55244" algn="ctr">
              <a:lnSpc>
                <a:spcPct val="100000"/>
              </a:lnSpc>
              <a:spcBef>
                <a:spcPts val="845"/>
              </a:spcBef>
              <a:tabLst>
                <a:tab pos="1017905" algn="l"/>
                <a:tab pos="1941195" algn="l"/>
              </a:tabLst>
            </a:pPr>
            <a:r>
              <a:rPr sz="1200" b="1" spc="-50" dirty="0">
                <a:latin typeface="Calibri"/>
                <a:cs typeface="Calibri"/>
              </a:rPr>
              <a:t>T</a:t>
            </a:r>
            <a:r>
              <a:rPr sz="1200" b="1" dirty="0">
                <a:latin typeface="Calibri"/>
                <a:cs typeface="Calibri"/>
              </a:rPr>
              <a:t>	</a:t>
            </a:r>
            <a:r>
              <a:rPr sz="1800" b="1" spc="-75" baseline="2314" dirty="0">
                <a:latin typeface="Calibri"/>
                <a:cs typeface="Calibri"/>
              </a:rPr>
              <a:t>T</a:t>
            </a:r>
            <a:r>
              <a:rPr sz="1800" b="1" baseline="2314" dirty="0">
                <a:latin typeface="Calibri"/>
                <a:cs typeface="Calibri"/>
              </a:rPr>
              <a:t>	</a:t>
            </a:r>
            <a:r>
              <a:rPr sz="1800" b="1" spc="-75" baseline="2314" dirty="0">
                <a:latin typeface="Calibri"/>
                <a:cs typeface="Calibri"/>
              </a:rPr>
              <a:t>T</a:t>
            </a:r>
            <a:endParaRPr sz="1800" baseline="2314">
              <a:latin typeface="Calibri"/>
              <a:cs typeface="Calibri"/>
            </a:endParaRPr>
          </a:p>
        </p:txBody>
      </p:sp>
      <p:sp>
        <p:nvSpPr>
          <p:cNvPr id="21" name="object 21"/>
          <p:cNvSpPr txBox="1"/>
          <p:nvPr/>
        </p:nvSpPr>
        <p:spPr>
          <a:xfrm>
            <a:off x="3760978" y="2063242"/>
            <a:ext cx="723265" cy="342265"/>
          </a:xfrm>
          <a:prstGeom prst="rect">
            <a:avLst/>
          </a:prstGeom>
          <a:solidFill>
            <a:srgbClr val="FF0000"/>
          </a:solidFill>
        </p:spPr>
        <p:txBody>
          <a:bodyPr vert="horz" wrap="square" lIns="0" tIns="14605" rIns="0" bIns="0" rtlCol="0">
            <a:spAutoFit/>
          </a:bodyPr>
          <a:lstStyle/>
          <a:p>
            <a:pPr marL="225425">
              <a:lnSpc>
                <a:spcPct val="100000"/>
              </a:lnSpc>
              <a:spcBef>
                <a:spcPts val="115"/>
              </a:spcBef>
            </a:pPr>
            <a:r>
              <a:rPr sz="1800" spc="-25" dirty="0">
                <a:latin typeface="Courier New"/>
                <a:cs typeface="Courier New"/>
              </a:rPr>
              <a:t>10</a:t>
            </a:r>
            <a:endParaRPr sz="1800">
              <a:latin typeface="Courier New"/>
              <a:cs typeface="Courier New"/>
            </a:endParaRPr>
          </a:p>
        </p:txBody>
      </p:sp>
      <p:sp>
        <p:nvSpPr>
          <p:cNvPr id="22" name="object 22"/>
          <p:cNvSpPr txBox="1"/>
          <p:nvPr/>
        </p:nvSpPr>
        <p:spPr>
          <a:xfrm>
            <a:off x="3760978" y="2438145"/>
            <a:ext cx="723265" cy="345440"/>
          </a:xfrm>
          <a:prstGeom prst="rect">
            <a:avLst/>
          </a:prstGeom>
          <a:solidFill>
            <a:srgbClr val="FF0000"/>
          </a:solidFill>
        </p:spPr>
        <p:txBody>
          <a:bodyPr vert="horz" wrap="square" lIns="0" tIns="16510" rIns="0" bIns="0" rtlCol="0">
            <a:spAutoFit/>
          </a:bodyPr>
          <a:lstStyle/>
          <a:p>
            <a:pPr marL="230504">
              <a:lnSpc>
                <a:spcPct val="100000"/>
              </a:lnSpc>
              <a:spcBef>
                <a:spcPts val="130"/>
              </a:spcBef>
            </a:pPr>
            <a:r>
              <a:rPr sz="1800" spc="-25" dirty="0">
                <a:latin typeface="Courier New"/>
                <a:cs typeface="Courier New"/>
              </a:rPr>
              <a:t>00</a:t>
            </a:r>
            <a:endParaRPr sz="1800">
              <a:latin typeface="Courier New"/>
              <a:cs typeface="Courier New"/>
            </a:endParaRPr>
          </a:p>
        </p:txBody>
      </p:sp>
      <p:sp>
        <p:nvSpPr>
          <p:cNvPr id="23" name="object 23"/>
          <p:cNvSpPr txBox="1"/>
          <p:nvPr/>
        </p:nvSpPr>
        <p:spPr>
          <a:xfrm>
            <a:off x="3751326" y="3393185"/>
            <a:ext cx="748665" cy="368935"/>
          </a:xfrm>
          <a:prstGeom prst="rect">
            <a:avLst/>
          </a:prstGeom>
          <a:solidFill>
            <a:srgbClr val="FF0000"/>
          </a:solidFill>
          <a:ln w="25400">
            <a:solidFill>
              <a:srgbClr val="000000"/>
            </a:solidFill>
          </a:ln>
        </p:spPr>
        <p:txBody>
          <a:bodyPr vert="horz" wrap="square" lIns="0" tIns="40005" rIns="0" bIns="0" rtlCol="0">
            <a:spAutoFit/>
          </a:bodyPr>
          <a:lstStyle/>
          <a:p>
            <a:pPr marL="220979">
              <a:lnSpc>
                <a:spcPct val="100000"/>
              </a:lnSpc>
              <a:spcBef>
                <a:spcPts val="315"/>
              </a:spcBef>
            </a:pPr>
            <a:r>
              <a:rPr sz="1800" spc="-25" dirty="0">
                <a:latin typeface="Courier New"/>
                <a:cs typeface="Courier New"/>
              </a:rPr>
              <a:t>00</a:t>
            </a:r>
            <a:endParaRPr sz="1800">
              <a:latin typeface="Courier New"/>
              <a:cs typeface="Courier New"/>
            </a:endParaRPr>
          </a:p>
        </p:txBody>
      </p:sp>
      <p:sp>
        <p:nvSpPr>
          <p:cNvPr id="24" name="object 24"/>
          <p:cNvSpPr txBox="1"/>
          <p:nvPr/>
        </p:nvSpPr>
        <p:spPr>
          <a:xfrm>
            <a:off x="3751326" y="3761994"/>
            <a:ext cx="748665" cy="370840"/>
          </a:xfrm>
          <a:prstGeom prst="rect">
            <a:avLst/>
          </a:prstGeom>
          <a:solidFill>
            <a:srgbClr val="00AF50"/>
          </a:solidFill>
          <a:ln w="25400">
            <a:solidFill>
              <a:srgbClr val="000000"/>
            </a:solidFill>
          </a:ln>
        </p:spPr>
        <p:txBody>
          <a:bodyPr vert="horz" wrap="square" lIns="0" tIns="38735" rIns="0" bIns="0" rtlCol="0">
            <a:spAutoFit/>
          </a:bodyPr>
          <a:lstStyle/>
          <a:p>
            <a:pPr marL="208279">
              <a:lnSpc>
                <a:spcPct val="100000"/>
              </a:lnSpc>
              <a:spcBef>
                <a:spcPts val="305"/>
              </a:spcBef>
            </a:pPr>
            <a:r>
              <a:rPr sz="1800" spc="-25" dirty="0">
                <a:latin typeface="Courier New"/>
                <a:cs typeface="Courier New"/>
              </a:rPr>
              <a:t>11</a:t>
            </a:r>
            <a:endParaRPr sz="1800">
              <a:latin typeface="Courier New"/>
              <a:cs typeface="Courier New"/>
            </a:endParaRPr>
          </a:p>
        </p:txBody>
      </p:sp>
      <p:sp>
        <p:nvSpPr>
          <p:cNvPr id="25" name="object 25"/>
          <p:cNvSpPr/>
          <p:nvPr/>
        </p:nvSpPr>
        <p:spPr>
          <a:xfrm>
            <a:off x="4626102" y="2018538"/>
            <a:ext cx="76200" cy="2151380"/>
          </a:xfrm>
          <a:custGeom>
            <a:avLst/>
            <a:gdLst/>
            <a:ahLst/>
            <a:cxnLst/>
            <a:rect l="l" t="t" r="r" b="b"/>
            <a:pathLst>
              <a:path w="76200" h="2151379">
                <a:moveTo>
                  <a:pt x="47625" y="2084578"/>
                </a:moveTo>
                <a:lnTo>
                  <a:pt x="47625" y="2113153"/>
                </a:lnTo>
                <a:lnTo>
                  <a:pt x="0" y="2113153"/>
                </a:lnTo>
                <a:lnTo>
                  <a:pt x="38100" y="2151253"/>
                </a:lnTo>
                <a:lnTo>
                  <a:pt x="76200" y="2113153"/>
                </a:lnTo>
                <a:lnTo>
                  <a:pt x="28575" y="2113153"/>
                </a:lnTo>
                <a:lnTo>
                  <a:pt x="28575" y="2084578"/>
                </a:lnTo>
                <a:lnTo>
                  <a:pt x="47625" y="2084578"/>
                </a:lnTo>
                <a:close/>
              </a:path>
              <a:path w="76200" h="2151379">
                <a:moveTo>
                  <a:pt x="38100" y="2075053"/>
                </a:moveTo>
                <a:lnTo>
                  <a:pt x="28575" y="2084578"/>
                </a:lnTo>
                <a:lnTo>
                  <a:pt x="28575" y="2113153"/>
                </a:lnTo>
                <a:lnTo>
                  <a:pt x="47625" y="2113153"/>
                </a:lnTo>
                <a:lnTo>
                  <a:pt x="47625" y="2084578"/>
                </a:lnTo>
                <a:lnTo>
                  <a:pt x="38100" y="2075053"/>
                </a:lnTo>
                <a:close/>
              </a:path>
              <a:path w="76200" h="2151379">
                <a:moveTo>
                  <a:pt x="28575" y="66675"/>
                </a:moveTo>
                <a:lnTo>
                  <a:pt x="28575" y="2084578"/>
                </a:lnTo>
                <a:lnTo>
                  <a:pt x="38100" y="2075053"/>
                </a:lnTo>
                <a:lnTo>
                  <a:pt x="47625" y="2075053"/>
                </a:lnTo>
                <a:lnTo>
                  <a:pt x="47625" y="76200"/>
                </a:lnTo>
                <a:lnTo>
                  <a:pt x="38100" y="76200"/>
                </a:lnTo>
                <a:lnTo>
                  <a:pt x="28575" y="66675"/>
                </a:lnTo>
                <a:close/>
              </a:path>
              <a:path w="76200" h="2151379">
                <a:moveTo>
                  <a:pt x="47625" y="2075053"/>
                </a:moveTo>
                <a:lnTo>
                  <a:pt x="38100" y="2075053"/>
                </a:lnTo>
                <a:lnTo>
                  <a:pt x="47625" y="2084578"/>
                </a:lnTo>
                <a:lnTo>
                  <a:pt x="47625" y="2075053"/>
                </a:lnTo>
                <a:close/>
              </a:path>
              <a:path w="76200" h="2151379">
                <a:moveTo>
                  <a:pt x="47625" y="38100"/>
                </a:moveTo>
                <a:lnTo>
                  <a:pt x="28575" y="38100"/>
                </a:lnTo>
                <a:lnTo>
                  <a:pt x="28575" y="66675"/>
                </a:lnTo>
                <a:lnTo>
                  <a:pt x="38100" y="76200"/>
                </a:lnTo>
                <a:lnTo>
                  <a:pt x="47625" y="66675"/>
                </a:lnTo>
                <a:lnTo>
                  <a:pt x="47625" y="38100"/>
                </a:lnTo>
                <a:close/>
              </a:path>
              <a:path w="76200" h="2151379">
                <a:moveTo>
                  <a:pt x="47625" y="66675"/>
                </a:moveTo>
                <a:lnTo>
                  <a:pt x="38100" y="76200"/>
                </a:lnTo>
                <a:lnTo>
                  <a:pt x="47625" y="76200"/>
                </a:lnTo>
                <a:lnTo>
                  <a:pt x="47625" y="66675"/>
                </a:lnTo>
                <a:close/>
              </a:path>
              <a:path w="76200" h="2151379">
                <a:moveTo>
                  <a:pt x="38100" y="0"/>
                </a:moveTo>
                <a:lnTo>
                  <a:pt x="0" y="38100"/>
                </a:lnTo>
                <a:lnTo>
                  <a:pt x="28575" y="66675"/>
                </a:lnTo>
                <a:lnTo>
                  <a:pt x="28575" y="38100"/>
                </a:lnTo>
                <a:lnTo>
                  <a:pt x="76200" y="38100"/>
                </a:lnTo>
                <a:lnTo>
                  <a:pt x="38100" y="0"/>
                </a:lnTo>
                <a:close/>
              </a:path>
              <a:path w="76200" h="2151379">
                <a:moveTo>
                  <a:pt x="76200" y="38100"/>
                </a:moveTo>
                <a:lnTo>
                  <a:pt x="47625" y="38100"/>
                </a:lnTo>
                <a:lnTo>
                  <a:pt x="47625" y="66675"/>
                </a:lnTo>
                <a:lnTo>
                  <a:pt x="76200" y="38100"/>
                </a:lnTo>
                <a:close/>
              </a:path>
            </a:pathLst>
          </a:custGeom>
          <a:solidFill>
            <a:srgbClr val="4471C4"/>
          </a:solidFill>
        </p:spPr>
        <p:txBody>
          <a:bodyPr wrap="square" lIns="0" tIns="0" rIns="0" bIns="0" rtlCol="0"/>
          <a:lstStyle/>
          <a:p>
            <a:endParaRPr/>
          </a:p>
        </p:txBody>
      </p:sp>
      <p:sp>
        <p:nvSpPr>
          <p:cNvPr id="26" name="object 26"/>
          <p:cNvSpPr txBox="1"/>
          <p:nvPr/>
        </p:nvSpPr>
        <p:spPr>
          <a:xfrm>
            <a:off x="4654296" y="2556728"/>
            <a:ext cx="254000" cy="1053465"/>
          </a:xfrm>
          <a:prstGeom prst="rect">
            <a:avLst/>
          </a:prstGeom>
        </p:spPr>
        <p:txBody>
          <a:bodyPr vert="vert270" wrap="square" lIns="0" tIns="0" rIns="0" bIns="0" rtlCol="0">
            <a:spAutoFit/>
          </a:bodyPr>
          <a:lstStyle/>
          <a:p>
            <a:pPr marL="12700">
              <a:lnSpc>
                <a:spcPts val="1810"/>
              </a:lnSpc>
            </a:pPr>
            <a:r>
              <a:rPr sz="1800" dirty="0">
                <a:latin typeface="Calibri"/>
                <a:cs typeface="Calibri"/>
              </a:rPr>
              <a:t>16k</a:t>
            </a:r>
            <a:r>
              <a:rPr sz="1800" spc="-10" dirty="0">
                <a:latin typeface="Calibri"/>
                <a:cs typeface="Calibri"/>
              </a:rPr>
              <a:t> Entries</a:t>
            </a:r>
            <a:endParaRPr sz="1800">
              <a:latin typeface="Calibri"/>
              <a:cs typeface="Calibri"/>
            </a:endParaRPr>
          </a:p>
        </p:txBody>
      </p:sp>
      <p:sp>
        <p:nvSpPr>
          <p:cNvPr id="27" name="object 27"/>
          <p:cNvSpPr txBox="1"/>
          <p:nvPr/>
        </p:nvSpPr>
        <p:spPr>
          <a:xfrm>
            <a:off x="3945001" y="2960044"/>
            <a:ext cx="254000" cy="312420"/>
          </a:xfrm>
          <a:prstGeom prst="rect">
            <a:avLst/>
          </a:prstGeom>
        </p:spPr>
        <p:txBody>
          <a:bodyPr vert="vert270" wrap="square" lIns="0" tIns="0" rIns="0" bIns="0" rtlCol="0">
            <a:spAutoFit/>
          </a:bodyPr>
          <a:lstStyle/>
          <a:p>
            <a:pPr marL="12700">
              <a:lnSpc>
                <a:spcPts val="1810"/>
              </a:lnSpc>
            </a:pPr>
            <a:r>
              <a:rPr sz="1800" b="1" dirty="0">
                <a:latin typeface="Calibri"/>
                <a:cs typeface="Calibri"/>
              </a:rPr>
              <a:t>.</a:t>
            </a:r>
            <a:r>
              <a:rPr sz="1800" b="1" spc="-5" dirty="0">
                <a:latin typeface="Calibri"/>
                <a:cs typeface="Calibri"/>
              </a:rPr>
              <a:t> </a:t>
            </a:r>
            <a:r>
              <a:rPr sz="1800" b="1" dirty="0">
                <a:latin typeface="Calibri"/>
                <a:cs typeface="Calibri"/>
              </a:rPr>
              <a:t>.</a:t>
            </a:r>
            <a:r>
              <a:rPr sz="1800" b="1" spc="-5" dirty="0">
                <a:latin typeface="Calibri"/>
                <a:cs typeface="Calibri"/>
              </a:rPr>
              <a:t> </a:t>
            </a:r>
            <a:r>
              <a:rPr sz="1800" b="1" spc="-50" dirty="0">
                <a:latin typeface="Calibri"/>
                <a:cs typeface="Calibri"/>
              </a:rPr>
              <a:t>.</a:t>
            </a:r>
            <a:endParaRPr sz="1800">
              <a:latin typeface="Calibri"/>
              <a:cs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334250" y="2182622"/>
            <a:ext cx="1409065" cy="1909445"/>
            <a:chOff x="7334250" y="2182622"/>
            <a:chExt cx="1409065" cy="1909445"/>
          </a:xfrm>
        </p:grpSpPr>
        <p:sp>
          <p:nvSpPr>
            <p:cNvPr id="3" name="object 3"/>
            <p:cNvSpPr/>
            <p:nvPr/>
          </p:nvSpPr>
          <p:spPr>
            <a:xfrm>
              <a:off x="7981950" y="2195322"/>
              <a:ext cx="748665" cy="745490"/>
            </a:xfrm>
            <a:custGeom>
              <a:avLst/>
              <a:gdLst/>
              <a:ahLst/>
              <a:cxnLst/>
              <a:rect l="l" t="t" r="r" b="b"/>
              <a:pathLst>
                <a:path w="748665" h="745489">
                  <a:moveTo>
                    <a:pt x="0" y="370332"/>
                  </a:moveTo>
                  <a:lnTo>
                    <a:pt x="748283" y="370332"/>
                  </a:lnTo>
                  <a:lnTo>
                    <a:pt x="748283" y="0"/>
                  </a:lnTo>
                  <a:lnTo>
                    <a:pt x="0" y="0"/>
                  </a:lnTo>
                  <a:lnTo>
                    <a:pt x="0" y="370332"/>
                  </a:lnTo>
                  <a:close/>
                </a:path>
                <a:path w="748665" h="745489">
                  <a:moveTo>
                    <a:pt x="0" y="368808"/>
                  </a:moveTo>
                  <a:lnTo>
                    <a:pt x="748283" y="368808"/>
                  </a:lnTo>
                  <a:lnTo>
                    <a:pt x="748283" y="0"/>
                  </a:lnTo>
                  <a:lnTo>
                    <a:pt x="0" y="0"/>
                  </a:lnTo>
                  <a:lnTo>
                    <a:pt x="0" y="368808"/>
                  </a:lnTo>
                  <a:close/>
                </a:path>
                <a:path w="748665" h="745489">
                  <a:moveTo>
                    <a:pt x="0" y="745236"/>
                  </a:moveTo>
                  <a:lnTo>
                    <a:pt x="748283" y="745236"/>
                  </a:lnTo>
                  <a:lnTo>
                    <a:pt x="748283" y="376428"/>
                  </a:lnTo>
                  <a:lnTo>
                    <a:pt x="0" y="376428"/>
                  </a:lnTo>
                  <a:lnTo>
                    <a:pt x="0" y="745236"/>
                  </a:lnTo>
                  <a:close/>
                </a:path>
              </a:pathLst>
            </a:custGeom>
            <a:ln w="25400">
              <a:solidFill>
                <a:srgbClr val="000000"/>
              </a:solidFill>
            </a:ln>
          </p:spPr>
          <p:txBody>
            <a:bodyPr wrap="square" lIns="0" tIns="0" rIns="0" bIns="0" rtlCol="0"/>
            <a:lstStyle/>
            <a:p>
              <a:endParaRPr/>
            </a:p>
          </p:txBody>
        </p:sp>
        <p:sp>
          <p:nvSpPr>
            <p:cNvPr id="4" name="object 4"/>
            <p:cNvSpPr/>
            <p:nvPr/>
          </p:nvSpPr>
          <p:spPr>
            <a:xfrm>
              <a:off x="7334250" y="2378963"/>
              <a:ext cx="650240" cy="1713230"/>
            </a:xfrm>
            <a:custGeom>
              <a:avLst/>
              <a:gdLst/>
              <a:ahLst/>
              <a:cxnLst/>
              <a:rect l="l" t="t" r="r" b="b"/>
              <a:pathLst>
                <a:path w="650240" h="1713229">
                  <a:moveTo>
                    <a:pt x="650113" y="1343533"/>
                  </a:moveTo>
                  <a:lnTo>
                    <a:pt x="632777" y="1316990"/>
                  </a:lnTo>
                  <a:lnTo>
                    <a:pt x="603504" y="1272159"/>
                  </a:lnTo>
                  <a:lnTo>
                    <a:pt x="587476" y="1299692"/>
                  </a:lnTo>
                  <a:lnTo>
                    <a:pt x="346710" y="1159383"/>
                  </a:lnTo>
                  <a:lnTo>
                    <a:pt x="346710" y="661619"/>
                  </a:lnTo>
                  <a:lnTo>
                    <a:pt x="594956" y="432765"/>
                  </a:lnTo>
                  <a:lnTo>
                    <a:pt x="616458" y="456057"/>
                  </a:lnTo>
                  <a:lnTo>
                    <a:pt x="632053" y="414782"/>
                  </a:lnTo>
                  <a:lnTo>
                    <a:pt x="646557" y="376428"/>
                  </a:lnTo>
                  <a:lnTo>
                    <a:pt x="564769" y="400050"/>
                  </a:lnTo>
                  <a:lnTo>
                    <a:pt x="586295" y="423392"/>
                  </a:lnTo>
                  <a:lnTo>
                    <a:pt x="346710" y="644309"/>
                  </a:lnTo>
                  <a:lnTo>
                    <a:pt x="346710" y="487680"/>
                  </a:lnTo>
                  <a:lnTo>
                    <a:pt x="331203" y="487680"/>
                  </a:lnTo>
                  <a:lnTo>
                    <a:pt x="609777" y="67056"/>
                  </a:lnTo>
                  <a:lnTo>
                    <a:pt x="636270" y="84582"/>
                  </a:lnTo>
                  <a:lnTo>
                    <a:pt x="640537" y="49403"/>
                  </a:lnTo>
                  <a:lnTo>
                    <a:pt x="646557" y="0"/>
                  </a:lnTo>
                  <a:lnTo>
                    <a:pt x="572770" y="42545"/>
                  </a:lnTo>
                  <a:lnTo>
                    <a:pt x="599224" y="60071"/>
                  </a:lnTo>
                  <a:lnTo>
                    <a:pt x="315963" y="487680"/>
                  </a:lnTo>
                  <a:lnTo>
                    <a:pt x="221742" y="487680"/>
                  </a:lnTo>
                  <a:lnTo>
                    <a:pt x="221742" y="629945"/>
                  </a:lnTo>
                  <a:lnTo>
                    <a:pt x="221742" y="652970"/>
                  </a:lnTo>
                  <a:lnTo>
                    <a:pt x="221742" y="1208062"/>
                  </a:lnTo>
                  <a:lnTo>
                    <a:pt x="35140" y="992428"/>
                  </a:lnTo>
                  <a:lnTo>
                    <a:pt x="221742" y="1101178"/>
                  </a:lnTo>
                  <a:lnTo>
                    <a:pt x="221742" y="1086561"/>
                  </a:lnTo>
                  <a:lnTo>
                    <a:pt x="15875" y="966584"/>
                  </a:lnTo>
                  <a:lnTo>
                    <a:pt x="221742" y="776820"/>
                  </a:lnTo>
                  <a:lnTo>
                    <a:pt x="221742" y="759523"/>
                  </a:lnTo>
                  <a:lnTo>
                    <a:pt x="40487" y="926642"/>
                  </a:lnTo>
                  <a:lnTo>
                    <a:pt x="221742" y="652970"/>
                  </a:lnTo>
                  <a:lnTo>
                    <a:pt x="221742" y="629945"/>
                  </a:lnTo>
                  <a:lnTo>
                    <a:pt x="1206" y="962863"/>
                  </a:lnTo>
                  <a:lnTo>
                    <a:pt x="1016" y="963041"/>
                  </a:lnTo>
                  <a:lnTo>
                    <a:pt x="0" y="964692"/>
                  </a:lnTo>
                  <a:lnTo>
                    <a:pt x="5029" y="968006"/>
                  </a:lnTo>
                  <a:lnTo>
                    <a:pt x="508" y="971931"/>
                  </a:lnTo>
                  <a:lnTo>
                    <a:pt x="221742" y="1227543"/>
                  </a:lnTo>
                  <a:lnTo>
                    <a:pt x="221742" y="1431036"/>
                  </a:lnTo>
                  <a:lnTo>
                    <a:pt x="346710" y="1431036"/>
                  </a:lnTo>
                  <a:lnTo>
                    <a:pt x="346710" y="1371930"/>
                  </a:lnTo>
                  <a:lnTo>
                    <a:pt x="595439" y="1659305"/>
                  </a:lnTo>
                  <a:lnTo>
                    <a:pt x="571373" y="1680083"/>
                  </a:lnTo>
                  <a:lnTo>
                    <a:pt x="650113" y="1712849"/>
                  </a:lnTo>
                  <a:lnTo>
                    <a:pt x="638886" y="1668907"/>
                  </a:lnTo>
                  <a:lnTo>
                    <a:pt x="629031" y="1630299"/>
                  </a:lnTo>
                  <a:lnTo>
                    <a:pt x="605053" y="1651000"/>
                  </a:lnTo>
                  <a:lnTo>
                    <a:pt x="346710" y="1352473"/>
                  </a:lnTo>
                  <a:lnTo>
                    <a:pt x="346710" y="1174013"/>
                  </a:lnTo>
                  <a:lnTo>
                    <a:pt x="581126" y="1310614"/>
                  </a:lnTo>
                  <a:lnTo>
                    <a:pt x="565150" y="1338072"/>
                  </a:lnTo>
                  <a:lnTo>
                    <a:pt x="650113" y="1343533"/>
                  </a:lnTo>
                  <a:close/>
                </a:path>
              </a:pathLst>
            </a:custGeom>
            <a:solidFill>
              <a:srgbClr val="4471C4"/>
            </a:solidFill>
          </p:spPr>
          <p:txBody>
            <a:bodyPr wrap="square" lIns="0" tIns="0" rIns="0" bIns="0" rtlCol="0"/>
            <a:lstStyle/>
            <a:p>
              <a:endParaRPr/>
            </a:p>
          </p:txBody>
        </p:sp>
        <p:sp>
          <p:nvSpPr>
            <p:cNvPr id="5" name="object 5"/>
            <p:cNvSpPr/>
            <p:nvPr/>
          </p:nvSpPr>
          <p:spPr>
            <a:xfrm>
              <a:off x="7555991" y="2866644"/>
              <a:ext cx="125095" cy="943610"/>
            </a:xfrm>
            <a:custGeom>
              <a:avLst/>
              <a:gdLst/>
              <a:ahLst/>
              <a:cxnLst/>
              <a:rect l="l" t="t" r="r" b="b"/>
              <a:pathLst>
                <a:path w="125095" h="943610">
                  <a:moveTo>
                    <a:pt x="0" y="943355"/>
                  </a:moveTo>
                  <a:lnTo>
                    <a:pt x="124968" y="943355"/>
                  </a:lnTo>
                  <a:lnTo>
                    <a:pt x="124968" y="0"/>
                  </a:lnTo>
                  <a:lnTo>
                    <a:pt x="0" y="0"/>
                  </a:lnTo>
                  <a:lnTo>
                    <a:pt x="0" y="943355"/>
                  </a:lnTo>
                  <a:close/>
                </a:path>
              </a:pathLst>
            </a:custGeom>
            <a:ln w="12699">
              <a:solidFill>
                <a:srgbClr val="2E528F"/>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Catching</a:t>
            </a:r>
            <a:r>
              <a:rPr spc="-150" dirty="0"/>
              <a:t> </a:t>
            </a:r>
            <a:r>
              <a:rPr dirty="0"/>
              <a:t>correlated</a:t>
            </a:r>
            <a:r>
              <a:rPr spc="-145" dirty="0"/>
              <a:t> </a:t>
            </a:r>
            <a:r>
              <a:rPr spc="-10" dirty="0"/>
              <a:t>branches</a:t>
            </a:r>
          </a:p>
        </p:txBody>
      </p:sp>
      <p:sp>
        <p:nvSpPr>
          <p:cNvPr id="7" name="object 7"/>
          <p:cNvSpPr txBox="1"/>
          <p:nvPr/>
        </p:nvSpPr>
        <p:spPr>
          <a:xfrm>
            <a:off x="2004441" y="5141467"/>
            <a:ext cx="8211184" cy="1123315"/>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There</a:t>
            </a:r>
            <a:r>
              <a:rPr sz="2400" b="1" spc="-55" dirty="0">
                <a:latin typeface="Calibri"/>
                <a:cs typeface="Calibri"/>
              </a:rPr>
              <a:t> </a:t>
            </a:r>
            <a:r>
              <a:rPr sz="2400" b="1" dirty="0">
                <a:latin typeface="Calibri"/>
                <a:cs typeface="Calibri"/>
              </a:rPr>
              <a:t>are</a:t>
            </a:r>
            <a:r>
              <a:rPr sz="2400" b="1" spc="-50" dirty="0">
                <a:latin typeface="Calibri"/>
                <a:cs typeface="Calibri"/>
              </a:rPr>
              <a:t> </a:t>
            </a:r>
            <a:r>
              <a:rPr sz="2400" b="1" dirty="0">
                <a:latin typeface="Calibri"/>
                <a:cs typeface="Calibri"/>
              </a:rPr>
              <a:t>correlation</a:t>
            </a:r>
            <a:r>
              <a:rPr sz="2400" b="1" spc="-65" dirty="0">
                <a:latin typeface="Calibri"/>
                <a:cs typeface="Calibri"/>
              </a:rPr>
              <a:t> </a:t>
            </a:r>
            <a:r>
              <a:rPr sz="2400" b="1" dirty="0">
                <a:latin typeface="Calibri"/>
                <a:cs typeface="Calibri"/>
              </a:rPr>
              <a:t>of</a:t>
            </a:r>
            <a:r>
              <a:rPr sz="2400" b="1" spc="-45" dirty="0">
                <a:latin typeface="Calibri"/>
                <a:cs typeface="Calibri"/>
              </a:rPr>
              <a:t> </a:t>
            </a:r>
            <a:r>
              <a:rPr sz="2400" b="1" dirty="0">
                <a:latin typeface="Calibri"/>
                <a:cs typeface="Calibri"/>
              </a:rPr>
              <a:t>the</a:t>
            </a:r>
            <a:r>
              <a:rPr sz="2400" b="1" spc="-25" dirty="0">
                <a:latin typeface="Calibri"/>
                <a:cs typeface="Calibri"/>
              </a:rPr>
              <a:t> </a:t>
            </a:r>
            <a:r>
              <a:rPr sz="2400" b="1" dirty="0">
                <a:latin typeface="Calibri"/>
                <a:cs typeface="Calibri"/>
              </a:rPr>
              <a:t>outcomes</a:t>
            </a:r>
            <a:r>
              <a:rPr sz="2400" b="1" spc="-50" dirty="0">
                <a:latin typeface="Calibri"/>
                <a:cs typeface="Calibri"/>
              </a:rPr>
              <a:t> </a:t>
            </a:r>
            <a:r>
              <a:rPr sz="2400" b="1" dirty="0">
                <a:latin typeface="Calibri"/>
                <a:cs typeface="Calibri"/>
              </a:rPr>
              <a:t>of</a:t>
            </a:r>
            <a:r>
              <a:rPr sz="2400" b="1" spc="-40" dirty="0">
                <a:latin typeface="Calibri"/>
                <a:cs typeface="Calibri"/>
              </a:rPr>
              <a:t> </a:t>
            </a:r>
            <a:r>
              <a:rPr sz="2400" b="1" dirty="0">
                <a:latin typeface="Calibri"/>
                <a:cs typeface="Calibri"/>
              </a:rPr>
              <a:t>consecutive</a:t>
            </a:r>
            <a:r>
              <a:rPr sz="2400" b="1" spc="-50" dirty="0">
                <a:latin typeface="Calibri"/>
                <a:cs typeface="Calibri"/>
              </a:rPr>
              <a:t> </a:t>
            </a:r>
            <a:r>
              <a:rPr sz="2400" b="1" spc="-10" dirty="0">
                <a:latin typeface="Calibri"/>
                <a:cs typeface="Calibri"/>
              </a:rPr>
              <a:t>branches</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The</a:t>
            </a:r>
            <a:r>
              <a:rPr sz="2400" spc="-30" dirty="0">
                <a:latin typeface="Calibri"/>
                <a:cs typeface="Calibri"/>
              </a:rPr>
              <a:t> </a:t>
            </a:r>
            <a:r>
              <a:rPr sz="2400" dirty="0">
                <a:latin typeface="Calibri"/>
                <a:cs typeface="Calibri"/>
              </a:rPr>
              <a:t>outcome</a:t>
            </a:r>
            <a:r>
              <a:rPr sz="2400" spc="-50" dirty="0">
                <a:latin typeface="Calibri"/>
                <a:cs typeface="Calibri"/>
              </a:rPr>
              <a:t> </a:t>
            </a:r>
            <a:r>
              <a:rPr sz="2400" dirty="0">
                <a:latin typeface="Calibri"/>
                <a:cs typeface="Calibri"/>
              </a:rPr>
              <a:t>of</a:t>
            </a:r>
            <a:r>
              <a:rPr sz="2400" spc="-45" dirty="0">
                <a:latin typeface="Calibri"/>
                <a:cs typeface="Calibri"/>
              </a:rPr>
              <a:t> </a:t>
            </a:r>
            <a:r>
              <a:rPr sz="2400" dirty="0">
                <a:latin typeface="Calibri"/>
                <a:cs typeface="Calibri"/>
              </a:rPr>
              <a:t>the</a:t>
            </a:r>
            <a:r>
              <a:rPr sz="2400" spc="-35" dirty="0">
                <a:latin typeface="Calibri"/>
                <a:cs typeface="Calibri"/>
              </a:rPr>
              <a:t> </a:t>
            </a:r>
            <a:r>
              <a:rPr sz="2400" dirty="0">
                <a:latin typeface="Calibri"/>
                <a:cs typeface="Calibri"/>
              </a:rPr>
              <a:t>third</a:t>
            </a:r>
            <a:r>
              <a:rPr sz="2400" spc="-40" dirty="0">
                <a:latin typeface="Calibri"/>
                <a:cs typeface="Calibri"/>
              </a:rPr>
              <a:t> </a:t>
            </a:r>
            <a:r>
              <a:rPr sz="2400" dirty="0">
                <a:latin typeface="Calibri"/>
                <a:cs typeface="Calibri"/>
              </a:rPr>
              <a:t>branch</a:t>
            </a:r>
            <a:r>
              <a:rPr sz="2400" spc="-50" dirty="0">
                <a:latin typeface="Calibri"/>
                <a:cs typeface="Calibri"/>
              </a:rPr>
              <a:t> </a:t>
            </a:r>
            <a:r>
              <a:rPr sz="2400" dirty="0">
                <a:latin typeface="Calibri"/>
                <a:cs typeface="Calibri"/>
              </a:rPr>
              <a:t>is</a:t>
            </a:r>
            <a:r>
              <a:rPr sz="2400" spc="-45" dirty="0">
                <a:latin typeface="Calibri"/>
                <a:cs typeface="Calibri"/>
              </a:rPr>
              <a:t> </a:t>
            </a:r>
            <a:r>
              <a:rPr sz="2400" b="1" dirty="0">
                <a:latin typeface="Calibri"/>
                <a:cs typeface="Calibri"/>
              </a:rPr>
              <a:t>correlated</a:t>
            </a:r>
            <a:r>
              <a:rPr sz="2400" b="1" spc="-70" dirty="0">
                <a:latin typeface="Calibri"/>
                <a:cs typeface="Calibri"/>
              </a:rPr>
              <a:t> </a:t>
            </a:r>
            <a:r>
              <a:rPr sz="2400" dirty="0">
                <a:latin typeface="Calibri"/>
                <a:cs typeface="Calibri"/>
              </a:rPr>
              <a:t>with</a:t>
            </a:r>
            <a:r>
              <a:rPr sz="2400" spc="-55" dirty="0">
                <a:latin typeface="Calibri"/>
                <a:cs typeface="Calibri"/>
              </a:rPr>
              <a:t> </a:t>
            </a:r>
            <a:r>
              <a:rPr sz="2400" dirty="0">
                <a:latin typeface="Calibri"/>
                <a:cs typeface="Calibri"/>
              </a:rPr>
              <a:t>the</a:t>
            </a:r>
            <a:r>
              <a:rPr sz="2400" spc="-35" dirty="0">
                <a:latin typeface="Calibri"/>
                <a:cs typeface="Calibri"/>
              </a:rPr>
              <a:t> </a:t>
            </a:r>
            <a:r>
              <a:rPr sz="2400" dirty="0">
                <a:latin typeface="Calibri"/>
                <a:cs typeface="Calibri"/>
              </a:rPr>
              <a:t>first</a:t>
            </a:r>
            <a:r>
              <a:rPr sz="2400" spc="-50" dirty="0">
                <a:latin typeface="Calibri"/>
                <a:cs typeface="Calibri"/>
              </a:rPr>
              <a:t> </a:t>
            </a:r>
            <a:r>
              <a:rPr sz="2400" spc="-25" dirty="0">
                <a:latin typeface="Calibri"/>
                <a:cs typeface="Calibri"/>
              </a:rPr>
              <a:t>two</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Our</a:t>
            </a:r>
            <a:r>
              <a:rPr sz="2400" spc="-45" dirty="0">
                <a:latin typeface="Calibri"/>
                <a:cs typeface="Calibri"/>
              </a:rPr>
              <a:t> </a:t>
            </a:r>
            <a:r>
              <a:rPr sz="2400" spc="-10" dirty="0">
                <a:latin typeface="Calibri"/>
                <a:cs typeface="Calibri"/>
              </a:rPr>
              <a:t>per-</a:t>
            </a:r>
            <a:r>
              <a:rPr sz="2400" dirty="0">
                <a:latin typeface="Calibri"/>
                <a:cs typeface="Calibri"/>
              </a:rPr>
              <a:t>branch</a:t>
            </a:r>
            <a:r>
              <a:rPr sz="2400" spc="-40" dirty="0">
                <a:latin typeface="Calibri"/>
                <a:cs typeface="Calibri"/>
              </a:rPr>
              <a:t> </a:t>
            </a:r>
            <a:r>
              <a:rPr sz="2400" dirty="0">
                <a:latin typeface="Calibri"/>
                <a:cs typeface="Calibri"/>
              </a:rPr>
              <a:t>predictor</a:t>
            </a:r>
            <a:r>
              <a:rPr sz="2400" spc="-50" dirty="0">
                <a:latin typeface="Calibri"/>
                <a:cs typeface="Calibri"/>
              </a:rPr>
              <a:t> </a:t>
            </a:r>
            <a:r>
              <a:rPr sz="2400" dirty="0">
                <a:latin typeface="Calibri"/>
                <a:cs typeface="Calibri"/>
              </a:rPr>
              <a:t>cannot</a:t>
            </a:r>
            <a:r>
              <a:rPr sz="2400" spc="-35" dirty="0">
                <a:latin typeface="Calibri"/>
                <a:cs typeface="Calibri"/>
              </a:rPr>
              <a:t> </a:t>
            </a:r>
            <a:r>
              <a:rPr sz="2400" dirty="0">
                <a:latin typeface="Calibri"/>
                <a:cs typeface="Calibri"/>
              </a:rPr>
              <a:t>capture</a:t>
            </a:r>
            <a:r>
              <a:rPr sz="2400" spc="-35" dirty="0">
                <a:latin typeface="Calibri"/>
                <a:cs typeface="Calibri"/>
              </a:rPr>
              <a:t> </a:t>
            </a:r>
            <a:r>
              <a:rPr sz="2400" dirty="0">
                <a:latin typeface="Calibri"/>
                <a:cs typeface="Calibri"/>
              </a:rPr>
              <a:t>this</a:t>
            </a:r>
            <a:r>
              <a:rPr sz="2400" spc="-45" dirty="0">
                <a:latin typeface="Calibri"/>
                <a:cs typeface="Calibri"/>
              </a:rPr>
              <a:t> </a:t>
            </a:r>
            <a:r>
              <a:rPr sz="2400" dirty="0">
                <a:latin typeface="Calibri"/>
                <a:cs typeface="Calibri"/>
              </a:rPr>
              <a:t>common</a:t>
            </a:r>
            <a:r>
              <a:rPr sz="2400" spc="-55" dirty="0">
                <a:latin typeface="Calibri"/>
                <a:cs typeface="Calibri"/>
              </a:rPr>
              <a:t> </a:t>
            </a:r>
            <a:r>
              <a:rPr sz="2400" spc="-10" dirty="0">
                <a:latin typeface="Calibri"/>
                <a:cs typeface="Calibri"/>
              </a:rPr>
              <a:t>pattern</a:t>
            </a:r>
            <a:endParaRPr sz="2400">
              <a:latin typeface="Calibri"/>
              <a:cs typeface="Calibri"/>
            </a:endParaRPr>
          </a:p>
        </p:txBody>
      </p:sp>
      <p:sp>
        <p:nvSpPr>
          <p:cNvPr id="8" name="object 8"/>
          <p:cNvSpPr txBox="1"/>
          <p:nvPr/>
        </p:nvSpPr>
        <p:spPr>
          <a:xfrm>
            <a:off x="7527797" y="1932813"/>
            <a:ext cx="171005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40" dirty="0">
                <a:latin typeface="Calibri"/>
                <a:cs typeface="Calibri"/>
              </a:rPr>
              <a:t> </a:t>
            </a:r>
            <a:r>
              <a:rPr sz="1200" b="1" dirty="0">
                <a:latin typeface="Calibri"/>
                <a:cs typeface="Calibri"/>
              </a:rPr>
              <a:t>History</a:t>
            </a:r>
            <a:r>
              <a:rPr sz="1200" b="1" spc="-40" dirty="0">
                <a:latin typeface="Calibri"/>
                <a:cs typeface="Calibri"/>
              </a:rPr>
              <a:t> </a:t>
            </a:r>
            <a:r>
              <a:rPr sz="1200" b="1" spc="-10" dirty="0">
                <a:latin typeface="Calibri"/>
                <a:cs typeface="Calibri"/>
              </a:rPr>
              <a:t>Table</a:t>
            </a:r>
            <a:r>
              <a:rPr sz="1200" b="1" spc="-40" dirty="0">
                <a:latin typeface="Calibri"/>
                <a:cs typeface="Calibri"/>
              </a:rPr>
              <a:t> </a:t>
            </a:r>
            <a:r>
              <a:rPr sz="1200" b="1" spc="-10" dirty="0">
                <a:latin typeface="Calibri"/>
                <a:cs typeface="Calibri"/>
              </a:rPr>
              <a:t>(BHT)</a:t>
            </a:r>
            <a:endParaRPr sz="1200">
              <a:latin typeface="Calibri"/>
              <a:cs typeface="Calibri"/>
            </a:endParaRPr>
          </a:p>
        </p:txBody>
      </p:sp>
      <p:sp>
        <p:nvSpPr>
          <p:cNvPr id="9" name="object 9"/>
          <p:cNvSpPr txBox="1"/>
          <p:nvPr/>
        </p:nvSpPr>
        <p:spPr>
          <a:xfrm>
            <a:off x="7368031" y="2654553"/>
            <a:ext cx="42100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hash()</a:t>
            </a:r>
            <a:endParaRPr sz="1200">
              <a:latin typeface="Calibri"/>
              <a:cs typeface="Calibri"/>
            </a:endParaRPr>
          </a:p>
        </p:txBody>
      </p:sp>
      <p:sp>
        <p:nvSpPr>
          <p:cNvPr id="10" name="object 10"/>
          <p:cNvSpPr txBox="1"/>
          <p:nvPr/>
        </p:nvSpPr>
        <p:spPr>
          <a:xfrm>
            <a:off x="6592061" y="3163061"/>
            <a:ext cx="748665" cy="368935"/>
          </a:xfrm>
          <a:prstGeom prst="rect">
            <a:avLst/>
          </a:prstGeom>
          <a:ln w="25400">
            <a:solidFill>
              <a:srgbClr val="000000"/>
            </a:solidFill>
          </a:ln>
        </p:spPr>
        <p:txBody>
          <a:bodyPr vert="horz" wrap="square" lIns="0" tIns="14604" rIns="0" bIns="0" rtlCol="0">
            <a:spAutoFit/>
          </a:bodyPr>
          <a:lstStyle/>
          <a:p>
            <a:pPr marL="15240">
              <a:lnSpc>
                <a:spcPct val="100000"/>
              </a:lnSpc>
              <a:spcBef>
                <a:spcPts val="114"/>
              </a:spcBef>
            </a:pPr>
            <a:r>
              <a:rPr sz="1800" spc="-10" dirty="0">
                <a:latin typeface="Courier New"/>
                <a:cs typeface="Courier New"/>
              </a:rPr>
              <a:t>0x100</a:t>
            </a:r>
            <a:endParaRPr sz="1800">
              <a:latin typeface="Courier New"/>
              <a:cs typeface="Courier New"/>
            </a:endParaRPr>
          </a:p>
        </p:txBody>
      </p:sp>
      <p:sp>
        <p:nvSpPr>
          <p:cNvPr id="11" name="object 11"/>
          <p:cNvSpPr txBox="1"/>
          <p:nvPr/>
        </p:nvSpPr>
        <p:spPr>
          <a:xfrm>
            <a:off x="6624066" y="2933141"/>
            <a:ext cx="661035" cy="208915"/>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65" dirty="0">
                <a:latin typeface="Calibri"/>
                <a:cs typeface="Calibri"/>
              </a:rPr>
              <a:t> </a:t>
            </a:r>
            <a:r>
              <a:rPr sz="1200" b="1" spc="-25" dirty="0">
                <a:latin typeface="Calibri"/>
                <a:cs typeface="Calibri"/>
              </a:rPr>
              <a:t>PC</a:t>
            </a:r>
            <a:endParaRPr sz="1200">
              <a:latin typeface="Calibri"/>
              <a:cs typeface="Calibri"/>
            </a:endParaRPr>
          </a:p>
        </p:txBody>
      </p:sp>
      <p:sp>
        <p:nvSpPr>
          <p:cNvPr id="12" name="object 12"/>
          <p:cNvSpPr txBox="1"/>
          <p:nvPr/>
        </p:nvSpPr>
        <p:spPr>
          <a:xfrm>
            <a:off x="7994650" y="2208022"/>
            <a:ext cx="723265" cy="343535"/>
          </a:xfrm>
          <a:prstGeom prst="rect">
            <a:avLst/>
          </a:prstGeom>
          <a:solidFill>
            <a:srgbClr val="FF0000"/>
          </a:solidFill>
        </p:spPr>
        <p:txBody>
          <a:bodyPr vert="horz" wrap="square" lIns="0" tIns="15240" rIns="0" bIns="0" rtlCol="0">
            <a:spAutoFit/>
          </a:bodyPr>
          <a:lstStyle/>
          <a:p>
            <a:pPr marL="226060">
              <a:lnSpc>
                <a:spcPct val="100000"/>
              </a:lnSpc>
              <a:spcBef>
                <a:spcPts val="120"/>
              </a:spcBef>
            </a:pPr>
            <a:r>
              <a:rPr sz="1800" spc="-25" dirty="0">
                <a:latin typeface="Courier New"/>
                <a:cs typeface="Courier New"/>
              </a:rPr>
              <a:t>10</a:t>
            </a:r>
            <a:endParaRPr sz="1800">
              <a:latin typeface="Courier New"/>
              <a:cs typeface="Courier New"/>
            </a:endParaRPr>
          </a:p>
        </p:txBody>
      </p:sp>
      <p:sp>
        <p:nvSpPr>
          <p:cNvPr id="13" name="object 13"/>
          <p:cNvSpPr txBox="1"/>
          <p:nvPr/>
        </p:nvSpPr>
        <p:spPr>
          <a:xfrm>
            <a:off x="7994650" y="2584450"/>
            <a:ext cx="723265" cy="343535"/>
          </a:xfrm>
          <a:prstGeom prst="rect">
            <a:avLst/>
          </a:prstGeom>
          <a:solidFill>
            <a:srgbClr val="FF0000"/>
          </a:solidFill>
        </p:spPr>
        <p:txBody>
          <a:bodyPr vert="horz" wrap="square" lIns="0" tIns="15875" rIns="0" bIns="0" rtlCol="0">
            <a:spAutoFit/>
          </a:bodyPr>
          <a:lstStyle/>
          <a:p>
            <a:pPr marL="231775">
              <a:lnSpc>
                <a:spcPct val="100000"/>
              </a:lnSpc>
              <a:spcBef>
                <a:spcPts val="125"/>
              </a:spcBef>
            </a:pPr>
            <a:r>
              <a:rPr sz="1800" spc="-25" dirty="0">
                <a:latin typeface="Courier New"/>
                <a:cs typeface="Courier New"/>
              </a:rPr>
              <a:t>00</a:t>
            </a:r>
            <a:endParaRPr sz="1800">
              <a:latin typeface="Courier New"/>
              <a:cs typeface="Courier New"/>
            </a:endParaRPr>
          </a:p>
        </p:txBody>
      </p:sp>
      <p:sp>
        <p:nvSpPr>
          <p:cNvPr id="14" name="object 14"/>
          <p:cNvSpPr txBox="1"/>
          <p:nvPr/>
        </p:nvSpPr>
        <p:spPr>
          <a:xfrm>
            <a:off x="7984997" y="3537965"/>
            <a:ext cx="749935" cy="370840"/>
          </a:xfrm>
          <a:prstGeom prst="rect">
            <a:avLst/>
          </a:prstGeom>
          <a:solidFill>
            <a:srgbClr val="FF0000"/>
          </a:solidFill>
          <a:ln w="25400">
            <a:solidFill>
              <a:srgbClr val="000000"/>
            </a:solidFill>
          </a:ln>
        </p:spPr>
        <p:txBody>
          <a:bodyPr vert="horz" wrap="square" lIns="0" tIns="40640" rIns="0" bIns="0" rtlCol="0">
            <a:spAutoFit/>
          </a:bodyPr>
          <a:lstStyle/>
          <a:p>
            <a:pPr marL="222250">
              <a:lnSpc>
                <a:spcPct val="100000"/>
              </a:lnSpc>
              <a:spcBef>
                <a:spcPts val="320"/>
              </a:spcBef>
            </a:pPr>
            <a:r>
              <a:rPr sz="1800" spc="-25" dirty="0">
                <a:latin typeface="Courier New"/>
                <a:cs typeface="Courier New"/>
              </a:rPr>
              <a:t>00</a:t>
            </a:r>
            <a:endParaRPr sz="1800">
              <a:latin typeface="Courier New"/>
              <a:cs typeface="Courier New"/>
            </a:endParaRPr>
          </a:p>
        </p:txBody>
      </p:sp>
      <p:sp>
        <p:nvSpPr>
          <p:cNvPr id="15" name="object 15"/>
          <p:cNvSpPr txBox="1"/>
          <p:nvPr/>
        </p:nvSpPr>
        <p:spPr>
          <a:xfrm>
            <a:off x="7984997" y="3908297"/>
            <a:ext cx="749935" cy="368935"/>
          </a:xfrm>
          <a:prstGeom prst="rect">
            <a:avLst/>
          </a:prstGeom>
          <a:solidFill>
            <a:srgbClr val="00AF50"/>
          </a:solidFill>
          <a:ln w="25400">
            <a:solidFill>
              <a:srgbClr val="000000"/>
            </a:solidFill>
          </a:ln>
        </p:spPr>
        <p:txBody>
          <a:bodyPr vert="horz" wrap="square" lIns="0" tIns="38100" rIns="0" bIns="0" rtlCol="0">
            <a:spAutoFit/>
          </a:bodyPr>
          <a:lstStyle/>
          <a:p>
            <a:pPr marL="209550">
              <a:lnSpc>
                <a:spcPct val="100000"/>
              </a:lnSpc>
              <a:spcBef>
                <a:spcPts val="300"/>
              </a:spcBef>
            </a:pPr>
            <a:r>
              <a:rPr sz="1800" spc="-25" dirty="0">
                <a:latin typeface="Courier New"/>
                <a:cs typeface="Courier New"/>
              </a:rPr>
              <a:t>11</a:t>
            </a:r>
            <a:endParaRPr sz="1800">
              <a:latin typeface="Courier New"/>
              <a:cs typeface="Courier New"/>
            </a:endParaRPr>
          </a:p>
        </p:txBody>
      </p:sp>
      <p:sp>
        <p:nvSpPr>
          <p:cNvPr id="16" name="object 16"/>
          <p:cNvSpPr/>
          <p:nvPr/>
        </p:nvSpPr>
        <p:spPr>
          <a:xfrm>
            <a:off x="8859773" y="2164842"/>
            <a:ext cx="76200" cy="2151380"/>
          </a:xfrm>
          <a:custGeom>
            <a:avLst/>
            <a:gdLst/>
            <a:ahLst/>
            <a:cxnLst/>
            <a:rect l="l" t="t" r="r" b="b"/>
            <a:pathLst>
              <a:path w="76200" h="2151379">
                <a:moveTo>
                  <a:pt x="47625" y="2084578"/>
                </a:moveTo>
                <a:lnTo>
                  <a:pt x="47625" y="2113153"/>
                </a:lnTo>
                <a:lnTo>
                  <a:pt x="0" y="2113153"/>
                </a:lnTo>
                <a:lnTo>
                  <a:pt x="38100" y="2151253"/>
                </a:lnTo>
                <a:lnTo>
                  <a:pt x="76200" y="2113153"/>
                </a:lnTo>
                <a:lnTo>
                  <a:pt x="28575" y="2113153"/>
                </a:lnTo>
                <a:lnTo>
                  <a:pt x="28575" y="2084578"/>
                </a:lnTo>
                <a:lnTo>
                  <a:pt x="47625" y="2084578"/>
                </a:lnTo>
                <a:close/>
              </a:path>
              <a:path w="76200" h="2151379">
                <a:moveTo>
                  <a:pt x="38100" y="2075053"/>
                </a:moveTo>
                <a:lnTo>
                  <a:pt x="28575" y="2084578"/>
                </a:lnTo>
                <a:lnTo>
                  <a:pt x="28575" y="2113153"/>
                </a:lnTo>
                <a:lnTo>
                  <a:pt x="47625" y="2113153"/>
                </a:lnTo>
                <a:lnTo>
                  <a:pt x="47625" y="2084578"/>
                </a:lnTo>
                <a:lnTo>
                  <a:pt x="38100" y="2075053"/>
                </a:lnTo>
                <a:close/>
              </a:path>
              <a:path w="76200" h="2151379">
                <a:moveTo>
                  <a:pt x="28575" y="66675"/>
                </a:moveTo>
                <a:lnTo>
                  <a:pt x="28575" y="2084578"/>
                </a:lnTo>
                <a:lnTo>
                  <a:pt x="38100" y="2075053"/>
                </a:lnTo>
                <a:lnTo>
                  <a:pt x="47625" y="2075053"/>
                </a:lnTo>
                <a:lnTo>
                  <a:pt x="47625" y="76200"/>
                </a:lnTo>
                <a:lnTo>
                  <a:pt x="38100" y="76200"/>
                </a:lnTo>
                <a:lnTo>
                  <a:pt x="28575" y="66675"/>
                </a:lnTo>
                <a:close/>
              </a:path>
              <a:path w="76200" h="2151379">
                <a:moveTo>
                  <a:pt x="47625" y="2075053"/>
                </a:moveTo>
                <a:lnTo>
                  <a:pt x="38100" y="2075053"/>
                </a:lnTo>
                <a:lnTo>
                  <a:pt x="47625" y="2084578"/>
                </a:lnTo>
                <a:lnTo>
                  <a:pt x="47625" y="2075053"/>
                </a:lnTo>
                <a:close/>
              </a:path>
              <a:path w="76200" h="2151379">
                <a:moveTo>
                  <a:pt x="47625" y="38100"/>
                </a:moveTo>
                <a:lnTo>
                  <a:pt x="28575" y="38100"/>
                </a:lnTo>
                <a:lnTo>
                  <a:pt x="28575" y="66675"/>
                </a:lnTo>
                <a:lnTo>
                  <a:pt x="38100" y="76200"/>
                </a:lnTo>
                <a:lnTo>
                  <a:pt x="47625" y="66675"/>
                </a:lnTo>
                <a:lnTo>
                  <a:pt x="47625" y="38100"/>
                </a:lnTo>
                <a:close/>
              </a:path>
              <a:path w="76200" h="2151379">
                <a:moveTo>
                  <a:pt x="47625" y="66675"/>
                </a:moveTo>
                <a:lnTo>
                  <a:pt x="38100" y="76200"/>
                </a:lnTo>
                <a:lnTo>
                  <a:pt x="47625" y="76200"/>
                </a:lnTo>
                <a:lnTo>
                  <a:pt x="47625" y="66675"/>
                </a:lnTo>
                <a:close/>
              </a:path>
              <a:path w="76200" h="2151379">
                <a:moveTo>
                  <a:pt x="38100" y="0"/>
                </a:moveTo>
                <a:lnTo>
                  <a:pt x="0" y="38100"/>
                </a:lnTo>
                <a:lnTo>
                  <a:pt x="28575" y="66675"/>
                </a:lnTo>
                <a:lnTo>
                  <a:pt x="28575" y="38100"/>
                </a:lnTo>
                <a:lnTo>
                  <a:pt x="76200" y="38100"/>
                </a:lnTo>
                <a:lnTo>
                  <a:pt x="38100" y="0"/>
                </a:lnTo>
                <a:close/>
              </a:path>
              <a:path w="76200" h="2151379">
                <a:moveTo>
                  <a:pt x="76200" y="38100"/>
                </a:moveTo>
                <a:lnTo>
                  <a:pt x="47625" y="38100"/>
                </a:lnTo>
                <a:lnTo>
                  <a:pt x="47625" y="66675"/>
                </a:lnTo>
                <a:lnTo>
                  <a:pt x="76200" y="38100"/>
                </a:lnTo>
                <a:close/>
              </a:path>
            </a:pathLst>
          </a:custGeom>
          <a:solidFill>
            <a:srgbClr val="4471C4"/>
          </a:solidFill>
        </p:spPr>
        <p:txBody>
          <a:bodyPr wrap="square" lIns="0" tIns="0" rIns="0" bIns="0" rtlCol="0"/>
          <a:lstStyle/>
          <a:p>
            <a:endParaRPr/>
          </a:p>
        </p:txBody>
      </p:sp>
      <p:sp>
        <p:nvSpPr>
          <p:cNvPr id="17" name="object 17"/>
          <p:cNvSpPr txBox="1"/>
          <p:nvPr/>
        </p:nvSpPr>
        <p:spPr>
          <a:xfrm>
            <a:off x="8888247" y="2702196"/>
            <a:ext cx="254635" cy="1053465"/>
          </a:xfrm>
          <a:prstGeom prst="rect">
            <a:avLst/>
          </a:prstGeom>
        </p:spPr>
        <p:txBody>
          <a:bodyPr vert="vert270" wrap="square" lIns="0" tIns="0" rIns="0" bIns="0" rtlCol="0">
            <a:spAutoFit/>
          </a:bodyPr>
          <a:lstStyle/>
          <a:p>
            <a:pPr marL="12700">
              <a:lnSpc>
                <a:spcPts val="1810"/>
              </a:lnSpc>
            </a:pPr>
            <a:r>
              <a:rPr sz="1800" dirty="0">
                <a:latin typeface="Calibri"/>
                <a:cs typeface="Calibri"/>
              </a:rPr>
              <a:t>16k</a:t>
            </a:r>
            <a:r>
              <a:rPr sz="1800" spc="-10" dirty="0">
                <a:latin typeface="Calibri"/>
                <a:cs typeface="Calibri"/>
              </a:rPr>
              <a:t> Entries</a:t>
            </a:r>
            <a:endParaRPr sz="1800">
              <a:latin typeface="Calibri"/>
              <a:cs typeface="Calibri"/>
            </a:endParaRPr>
          </a:p>
        </p:txBody>
      </p:sp>
      <p:sp>
        <p:nvSpPr>
          <p:cNvPr id="18" name="object 18"/>
          <p:cNvSpPr txBox="1"/>
          <p:nvPr/>
        </p:nvSpPr>
        <p:spPr>
          <a:xfrm>
            <a:off x="8179561" y="3106094"/>
            <a:ext cx="254000" cy="312420"/>
          </a:xfrm>
          <a:prstGeom prst="rect">
            <a:avLst/>
          </a:prstGeom>
        </p:spPr>
        <p:txBody>
          <a:bodyPr vert="vert270" wrap="square" lIns="0" tIns="0" rIns="0" bIns="0" rtlCol="0">
            <a:spAutoFit/>
          </a:bodyPr>
          <a:lstStyle/>
          <a:p>
            <a:pPr marL="12700">
              <a:lnSpc>
                <a:spcPts val="1810"/>
              </a:lnSpc>
            </a:pPr>
            <a:r>
              <a:rPr sz="1800" b="1" dirty="0">
                <a:latin typeface="Calibri"/>
                <a:cs typeface="Calibri"/>
              </a:rPr>
              <a:t>.</a:t>
            </a:r>
            <a:r>
              <a:rPr sz="1800" b="1" spc="-5" dirty="0">
                <a:latin typeface="Calibri"/>
                <a:cs typeface="Calibri"/>
              </a:rPr>
              <a:t> </a:t>
            </a:r>
            <a:r>
              <a:rPr sz="1800" b="1" dirty="0">
                <a:latin typeface="Calibri"/>
                <a:cs typeface="Calibri"/>
              </a:rPr>
              <a:t>.</a:t>
            </a:r>
            <a:r>
              <a:rPr sz="1800" b="1" spc="-5" dirty="0">
                <a:latin typeface="Calibri"/>
                <a:cs typeface="Calibri"/>
              </a:rPr>
              <a:t> </a:t>
            </a:r>
            <a:r>
              <a:rPr sz="1800" b="1" spc="-50" dirty="0">
                <a:latin typeface="Calibri"/>
                <a:cs typeface="Calibri"/>
              </a:rPr>
              <a:t>.</a:t>
            </a:r>
            <a:endParaRPr sz="1800">
              <a:latin typeface="Calibri"/>
              <a:cs typeface="Calibri"/>
            </a:endParaRPr>
          </a:p>
        </p:txBody>
      </p:sp>
      <p:graphicFrame>
        <p:nvGraphicFramePr>
          <p:cNvPr id="19" name="object 19"/>
          <p:cNvGraphicFramePr>
            <a:graphicFrameLocks noGrp="1"/>
          </p:cNvGraphicFramePr>
          <p:nvPr/>
        </p:nvGraphicFramePr>
        <p:xfrm>
          <a:off x="1135633" y="2674741"/>
          <a:ext cx="3167380" cy="1138555"/>
        </p:xfrm>
        <a:graphic>
          <a:graphicData uri="http://schemas.openxmlformats.org/drawingml/2006/table">
            <a:tbl>
              <a:tblPr firstRow="1" bandRow="1">
                <a:tableStyleId>{2D5ABB26-0587-4C30-8999-92F81FD0307C}</a:tableStyleId>
              </a:tblPr>
              <a:tblGrid>
                <a:gridCol w="854710">
                  <a:extLst>
                    <a:ext uri="{9D8B030D-6E8A-4147-A177-3AD203B41FA5}">
                      <a16:colId xmlns:a16="http://schemas.microsoft.com/office/drawing/2014/main" val="20000"/>
                    </a:ext>
                  </a:extLst>
                </a:gridCol>
                <a:gridCol w="547370">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730250">
                  <a:extLst>
                    <a:ext uri="{9D8B030D-6E8A-4147-A177-3AD203B41FA5}">
                      <a16:colId xmlns:a16="http://schemas.microsoft.com/office/drawing/2014/main" val="20003"/>
                    </a:ext>
                  </a:extLst>
                </a:gridCol>
                <a:gridCol w="304800">
                  <a:extLst>
                    <a:ext uri="{9D8B030D-6E8A-4147-A177-3AD203B41FA5}">
                      <a16:colId xmlns:a16="http://schemas.microsoft.com/office/drawing/2014/main" val="20004"/>
                    </a:ext>
                  </a:extLst>
                </a:gridCol>
              </a:tblGrid>
              <a:tr h="386715">
                <a:tc>
                  <a:txBody>
                    <a:bodyPr/>
                    <a:lstStyle/>
                    <a:p>
                      <a:pPr marL="31750">
                        <a:lnSpc>
                          <a:spcPts val="2730"/>
                        </a:lnSpc>
                      </a:pPr>
                      <a:r>
                        <a:rPr sz="2400" b="1" spc="-20" dirty="0">
                          <a:latin typeface="Courier New"/>
                          <a:cs typeface="Courier New"/>
                        </a:rPr>
                        <a:t>if(a</a:t>
                      </a:r>
                      <a:endParaRPr sz="2400">
                        <a:latin typeface="Courier New"/>
                        <a:cs typeface="Courier New"/>
                      </a:endParaRPr>
                    </a:p>
                  </a:txBody>
                  <a:tcPr marL="0" marR="0" marT="0" marB="0"/>
                </a:tc>
                <a:tc>
                  <a:txBody>
                    <a:bodyPr/>
                    <a:lstStyle/>
                    <a:p>
                      <a:pPr marL="1270" algn="ctr">
                        <a:lnSpc>
                          <a:spcPts val="2730"/>
                        </a:lnSpc>
                      </a:pPr>
                      <a:r>
                        <a:rPr sz="2400" b="1" spc="-25" dirty="0">
                          <a:latin typeface="Courier New"/>
                          <a:cs typeface="Courier New"/>
                        </a:rPr>
                        <a:t>==</a:t>
                      </a:r>
                      <a:endParaRPr sz="2400">
                        <a:latin typeface="Courier New"/>
                        <a:cs typeface="Courier New"/>
                      </a:endParaRPr>
                    </a:p>
                  </a:txBody>
                  <a:tcPr marL="0" marR="0" marT="0" marB="0"/>
                </a:tc>
                <a:tc>
                  <a:txBody>
                    <a:bodyPr/>
                    <a:lstStyle/>
                    <a:p>
                      <a:pPr marR="83820" algn="r">
                        <a:lnSpc>
                          <a:spcPts val="2730"/>
                        </a:lnSpc>
                      </a:pPr>
                      <a:r>
                        <a:rPr sz="2400" b="1" spc="-25" dirty="0">
                          <a:latin typeface="Courier New"/>
                          <a:cs typeface="Courier New"/>
                        </a:rPr>
                        <a:t>1){</a:t>
                      </a:r>
                      <a:endParaRPr sz="2400">
                        <a:latin typeface="Courier New"/>
                        <a:cs typeface="Courier New"/>
                      </a:endParaRPr>
                    </a:p>
                  </a:txBody>
                  <a:tcPr marL="0" marR="0" marT="0" marB="0"/>
                </a:tc>
                <a:tc>
                  <a:txBody>
                    <a:bodyPr/>
                    <a:lstStyle/>
                    <a:p>
                      <a:pPr marL="1270" algn="ctr">
                        <a:lnSpc>
                          <a:spcPts val="2730"/>
                        </a:lnSpc>
                      </a:pPr>
                      <a:r>
                        <a:rPr sz="2400" b="1" spc="-25" dirty="0">
                          <a:latin typeface="Courier New"/>
                          <a:cs typeface="Courier New"/>
                        </a:rPr>
                        <a:t>a=0</a:t>
                      </a:r>
                      <a:endParaRPr sz="2400">
                        <a:latin typeface="Courier New"/>
                        <a:cs typeface="Courier New"/>
                      </a:endParaRPr>
                    </a:p>
                  </a:txBody>
                  <a:tcPr marL="0" marR="0" marT="0" marB="0"/>
                </a:tc>
                <a:tc>
                  <a:txBody>
                    <a:bodyPr/>
                    <a:lstStyle/>
                    <a:p>
                      <a:pPr marL="57785" algn="ctr">
                        <a:lnSpc>
                          <a:spcPts val="2730"/>
                        </a:lnSpc>
                      </a:pPr>
                      <a:r>
                        <a:rPr sz="2400" b="1" dirty="0">
                          <a:latin typeface="Courier New"/>
                          <a:cs typeface="Courier New"/>
                        </a:rPr>
                        <a:t>}</a:t>
                      </a:r>
                      <a:endParaRPr sz="2400">
                        <a:latin typeface="Courier New"/>
                        <a:cs typeface="Courier New"/>
                      </a:endParaRPr>
                    </a:p>
                  </a:txBody>
                  <a:tcPr marL="0" marR="0" marT="0" marB="0"/>
                </a:tc>
                <a:extLst>
                  <a:ext uri="{0D108BD9-81ED-4DB2-BD59-A6C34878D82A}">
                    <a16:rowId xmlns:a16="http://schemas.microsoft.com/office/drawing/2014/main" val="10000"/>
                  </a:ext>
                </a:extLst>
              </a:tr>
              <a:tr h="365125">
                <a:tc>
                  <a:txBody>
                    <a:bodyPr/>
                    <a:lstStyle/>
                    <a:p>
                      <a:pPr marL="31750">
                        <a:lnSpc>
                          <a:spcPts val="2560"/>
                        </a:lnSpc>
                      </a:pPr>
                      <a:r>
                        <a:rPr sz="2400" b="1" spc="-20" dirty="0">
                          <a:latin typeface="Courier New"/>
                          <a:cs typeface="Courier New"/>
                        </a:rPr>
                        <a:t>if(b</a:t>
                      </a:r>
                      <a:endParaRPr sz="2400">
                        <a:latin typeface="Courier New"/>
                        <a:cs typeface="Courier New"/>
                      </a:endParaRPr>
                    </a:p>
                  </a:txBody>
                  <a:tcPr marL="0" marR="0" marT="0" marB="0"/>
                </a:tc>
                <a:tc>
                  <a:txBody>
                    <a:bodyPr/>
                    <a:lstStyle/>
                    <a:p>
                      <a:pPr marL="1270" algn="ctr">
                        <a:lnSpc>
                          <a:spcPts val="2560"/>
                        </a:lnSpc>
                      </a:pPr>
                      <a:r>
                        <a:rPr sz="2400" b="1" spc="-25" dirty="0">
                          <a:latin typeface="Courier New"/>
                          <a:cs typeface="Courier New"/>
                        </a:rPr>
                        <a:t>==</a:t>
                      </a:r>
                      <a:endParaRPr sz="2400">
                        <a:latin typeface="Courier New"/>
                        <a:cs typeface="Courier New"/>
                      </a:endParaRPr>
                    </a:p>
                  </a:txBody>
                  <a:tcPr marL="0" marR="0" marT="0" marB="0"/>
                </a:tc>
                <a:tc>
                  <a:txBody>
                    <a:bodyPr/>
                    <a:lstStyle/>
                    <a:p>
                      <a:pPr marR="83820" algn="r">
                        <a:lnSpc>
                          <a:spcPts val="2560"/>
                        </a:lnSpc>
                      </a:pPr>
                      <a:r>
                        <a:rPr sz="2400" b="1" spc="-25" dirty="0">
                          <a:latin typeface="Courier New"/>
                          <a:cs typeface="Courier New"/>
                        </a:rPr>
                        <a:t>1){</a:t>
                      </a:r>
                      <a:endParaRPr sz="2400">
                        <a:latin typeface="Courier New"/>
                        <a:cs typeface="Courier New"/>
                      </a:endParaRPr>
                    </a:p>
                  </a:txBody>
                  <a:tcPr marL="0" marR="0" marT="0" marB="0"/>
                </a:tc>
                <a:tc>
                  <a:txBody>
                    <a:bodyPr/>
                    <a:lstStyle/>
                    <a:p>
                      <a:pPr marL="1270" algn="ctr">
                        <a:lnSpc>
                          <a:spcPts val="2560"/>
                        </a:lnSpc>
                      </a:pPr>
                      <a:r>
                        <a:rPr sz="2400" b="1" spc="-25" dirty="0">
                          <a:latin typeface="Courier New"/>
                          <a:cs typeface="Courier New"/>
                        </a:rPr>
                        <a:t>b=0</a:t>
                      </a:r>
                      <a:endParaRPr sz="2400">
                        <a:latin typeface="Courier New"/>
                        <a:cs typeface="Courier New"/>
                      </a:endParaRPr>
                    </a:p>
                  </a:txBody>
                  <a:tcPr marL="0" marR="0" marT="0" marB="0"/>
                </a:tc>
                <a:tc>
                  <a:txBody>
                    <a:bodyPr/>
                    <a:lstStyle/>
                    <a:p>
                      <a:pPr marL="57785" algn="ctr">
                        <a:lnSpc>
                          <a:spcPts val="2560"/>
                        </a:lnSpc>
                      </a:pPr>
                      <a:r>
                        <a:rPr sz="2400" b="1" dirty="0">
                          <a:latin typeface="Courier New"/>
                          <a:cs typeface="Courier New"/>
                        </a:rPr>
                        <a:t>}</a:t>
                      </a:r>
                      <a:endParaRPr sz="2400">
                        <a:latin typeface="Courier New"/>
                        <a:cs typeface="Courier New"/>
                      </a:endParaRPr>
                    </a:p>
                  </a:txBody>
                  <a:tcPr marL="0" marR="0" marT="0" marB="0"/>
                </a:tc>
                <a:extLst>
                  <a:ext uri="{0D108BD9-81ED-4DB2-BD59-A6C34878D82A}">
                    <a16:rowId xmlns:a16="http://schemas.microsoft.com/office/drawing/2014/main" val="10001"/>
                  </a:ext>
                </a:extLst>
              </a:tr>
              <a:tr h="386715">
                <a:tc>
                  <a:txBody>
                    <a:bodyPr/>
                    <a:lstStyle/>
                    <a:p>
                      <a:pPr marL="31750">
                        <a:lnSpc>
                          <a:spcPts val="2560"/>
                        </a:lnSpc>
                      </a:pPr>
                      <a:r>
                        <a:rPr sz="2400" b="1" spc="-20" dirty="0">
                          <a:latin typeface="Courier New"/>
                          <a:cs typeface="Courier New"/>
                        </a:rPr>
                        <a:t>if(a</a:t>
                      </a:r>
                      <a:endParaRPr sz="2400">
                        <a:latin typeface="Courier New"/>
                        <a:cs typeface="Courier New"/>
                      </a:endParaRPr>
                    </a:p>
                  </a:txBody>
                  <a:tcPr marL="0" marR="0" marT="0" marB="0"/>
                </a:tc>
                <a:tc>
                  <a:txBody>
                    <a:bodyPr/>
                    <a:lstStyle/>
                    <a:p>
                      <a:pPr marL="1270" algn="ctr">
                        <a:lnSpc>
                          <a:spcPts val="2560"/>
                        </a:lnSpc>
                      </a:pPr>
                      <a:r>
                        <a:rPr sz="2400" b="1" spc="-25" dirty="0">
                          <a:latin typeface="Courier New"/>
                          <a:cs typeface="Courier New"/>
                        </a:rPr>
                        <a:t>!=</a:t>
                      </a:r>
                      <a:endParaRPr sz="2400">
                        <a:latin typeface="Courier New"/>
                        <a:cs typeface="Courier New"/>
                      </a:endParaRPr>
                    </a:p>
                  </a:txBody>
                  <a:tcPr marL="0" marR="0" marT="0" marB="0"/>
                </a:tc>
                <a:tc>
                  <a:txBody>
                    <a:bodyPr/>
                    <a:lstStyle/>
                    <a:p>
                      <a:pPr marR="83820" algn="r">
                        <a:lnSpc>
                          <a:spcPts val="2560"/>
                        </a:lnSpc>
                      </a:pPr>
                      <a:r>
                        <a:rPr sz="2400" b="1" spc="-25" dirty="0">
                          <a:latin typeface="Courier New"/>
                          <a:cs typeface="Courier New"/>
                        </a:rPr>
                        <a:t>b){</a:t>
                      </a:r>
                      <a:endParaRPr sz="2400">
                        <a:latin typeface="Courier New"/>
                        <a:cs typeface="Courier New"/>
                      </a:endParaRPr>
                    </a:p>
                  </a:txBody>
                  <a:tcPr marL="0" marR="0" marT="0" marB="0"/>
                </a:tc>
                <a:tc>
                  <a:txBody>
                    <a:bodyPr/>
                    <a:lstStyle/>
                    <a:p>
                      <a:pPr marL="1270" algn="ctr">
                        <a:lnSpc>
                          <a:spcPts val="2560"/>
                        </a:lnSpc>
                      </a:pPr>
                      <a:r>
                        <a:rPr sz="2400" b="1" spc="-25" dirty="0">
                          <a:latin typeface="Courier New"/>
                          <a:cs typeface="Courier New"/>
                        </a:rPr>
                        <a:t>...</a:t>
                      </a:r>
                      <a:endParaRPr sz="2400">
                        <a:latin typeface="Courier New"/>
                        <a:cs typeface="Courier New"/>
                      </a:endParaRPr>
                    </a:p>
                  </a:txBody>
                  <a:tcPr marL="0" marR="0" marT="0" marB="0"/>
                </a:tc>
                <a:tc>
                  <a:txBody>
                    <a:bodyPr/>
                    <a:lstStyle/>
                    <a:p>
                      <a:pPr marL="57785" algn="ctr">
                        <a:lnSpc>
                          <a:spcPts val="2560"/>
                        </a:lnSpc>
                      </a:pPr>
                      <a:r>
                        <a:rPr sz="2400" b="1" dirty="0">
                          <a:latin typeface="Courier New"/>
                          <a:cs typeface="Courier New"/>
                        </a:rPr>
                        <a:t>}</a:t>
                      </a:r>
                      <a:endParaRPr sz="2400">
                        <a:latin typeface="Courier New"/>
                        <a:cs typeface="Courier New"/>
                      </a:endParaRPr>
                    </a:p>
                  </a:txBody>
                  <a:tcPr marL="0" marR="0" marT="0" marB="0"/>
                </a:tc>
                <a:extLst>
                  <a:ext uri="{0D108BD9-81ED-4DB2-BD59-A6C34878D82A}">
                    <a16:rowId xmlns:a16="http://schemas.microsoft.com/office/drawing/2014/main" val="10002"/>
                  </a:ext>
                </a:extLst>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372856" y="1969897"/>
            <a:ext cx="2606040" cy="614680"/>
            <a:chOff x="8372856" y="1969897"/>
            <a:chExt cx="2606040" cy="614680"/>
          </a:xfrm>
        </p:grpSpPr>
        <p:sp>
          <p:nvSpPr>
            <p:cNvPr id="3" name="object 3"/>
            <p:cNvSpPr/>
            <p:nvPr/>
          </p:nvSpPr>
          <p:spPr>
            <a:xfrm>
              <a:off x="10217658" y="2202942"/>
              <a:ext cx="748665" cy="368935"/>
            </a:xfrm>
            <a:custGeom>
              <a:avLst/>
              <a:gdLst/>
              <a:ahLst/>
              <a:cxnLst/>
              <a:rect l="l" t="t" r="r" b="b"/>
              <a:pathLst>
                <a:path w="748665" h="368935">
                  <a:moveTo>
                    <a:pt x="0" y="368808"/>
                  </a:moveTo>
                  <a:lnTo>
                    <a:pt x="748283" y="368808"/>
                  </a:lnTo>
                  <a:lnTo>
                    <a:pt x="748283" y="0"/>
                  </a:lnTo>
                  <a:lnTo>
                    <a:pt x="0" y="0"/>
                  </a:lnTo>
                  <a:lnTo>
                    <a:pt x="0" y="368808"/>
                  </a:lnTo>
                  <a:close/>
                </a:path>
              </a:pathLst>
            </a:custGeom>
            <a:ln w="25400">
              <a:solidFill>
                <a:srgbClr val="000000"/>
              </a:solidFill>
            </a:ln>
          </p:spPr>
          <p:txBody>
            <a:bodyPr wrap="square" lIns="0" tIns="0" rIns="0" bIns="0" rtlCol="0"/>
            <a:lstStyle/>
            <a:p>
              <a:endParaRPr/>
            </a:p>
          </p:txBody>
        </p:sp>
        <p:sp>
          <p:nvSpPr>
            <p:cNvPr id="4" name="object 4"/>
            <p:cNvSpPr/>
            <p:nvPr/>
          </p:nvSpPr>
          <p:spPr>
            <a:xfrm>
              <a:off x="8372856" y="1969896"/>
              <a:ext cx="2146935" cy="255904"/>
            </a:xfrm>
            <a:custGeom>
              <a:avLst/>
              <a:gdLst/>
              <a:ahLst/>
              <a:cxnLst/>
              <a:rect l="l" t="t" r="r" b="b"/>
              <a:pathLst>
                <a:path w="2146934" h="255905">
                  <a:moveTo>
                    <a:pt x="2146935" y="213106"/>
                  </a:moveTo>
                  <a:lnTo>
                    <a:pt x="2139734" y="207645"/>
                  </a:lnTo>
                  <a:lnTo>
                    <a:pt x="2078990" y="161544"/>
                  </a:lnTo>
                  <a:lnTo>
                    <a:pt x="2073173" y="192722"/>
                  </a:lnTo>
                  <a:lnTo>
                    <a:pt x="1845144" y="149987"/>
                  </a:lnTo>
                  <a:lnTo>
                    <a:pt x="1964423" y="149987"/>
                  </a:lnTo>
                  <a:lnTo>
                    <a:pt x="1964423" y="104267"/>
                  </a:lnTo>
                  <a:lnTo>
                    <a:pt x="1601190" y="104267"/>
                  </a:lnTo>
                  <a:lnTo>
                    <a:pt x="1532128" y="91325"/>
                  </a:lnTo>
                  <a:lnTo>
                    <a:pt x="1532128" y="104267"/>
                  </a:lnTo>
                  <a:lnTo>
                    <a:pt x="1024153" y="104267"/>
                  </a:lnTo>
                  <a:lnTo>
                    <a:pt x="1153287" y="33274"/>
                  </a:lnTo>
                  <a:lnTo>
                    <a:pt x="1532128" y="104267"/>
                  </a:lnTo>
                  <a:lnTo>
                    <a:pt x="1532128" y="91325"/>
                  </a:lnTo>
                  <a:lnTo>
                    <a:pt x="1145286" y="18821"/>
                  </a:lnTo>
                  <a:lnTo>
                    <a:pt x="1144689" y="17767"/>
                  </a:lnTo>
                  <a:lnTo>
                    <a:pt x="1143127" y="9652"/>
                  </a:lnTo>
                  <a:lnTo>
                    <a:pt x="1140485" y="10160"/>
                  </a:lnTo>
                  <a:lnTo>
                    <a:pt x="1134872" y="0"/>
                  </a:lnTo>
                  <a:lnTo>
                    <a:pt x="1103769" y="17094"/>
                  </a:lnTo>
                  <a:lnTo>
                    <a:pt x="1067955" y="23863"/>
                  </a:lnTo>
                  <a:lnTo>
                    <a:pt x="1067955" y="36766"/>
                  </a:lnTo>
                  <a:lnTo>
                    <a:pt x="945083" y="104267"/>
                  </a:lnTo>
                  <a:lnTo>
                    <a:pt x="861860" y="104267"/>
                  </a:lnTo>
                  <a:lnTo>
                    <a:pt x="861860" y="149987"/>
                  </a:lnTo>
                  <a:lnTo>
                    <a:pt x="841552" y="161150"/>
                  </a:lnTo>
                  <a:lnTo>
                    <a:pt x="835418" y="149987"/>
                  </a:lnTo>
                  <a:lnTo>
                    <a:pt x="861860" y="149987"/>
                  </a:lnTo>
                  <a:lnTo>
                    <a:pt x="861860" y="104267"/>
                  </a:lnTo>
                  <a:lnTo>
                    <a:pt x="710793" y="104267"/>
                  </a:lnTo>
                  <a:lnTo>
                    <a:pt x="1067955" y="36766"/>
                  </a:lnTo>
                  <a:lnTo>
                    <a:pt x="1067955" y="23863"/>
                  </a:lnTo>
                  <a:lnTo>
                    <a:pt x="642200" y="104267"/>
                  </a:lnTo>
                  <a:lnTo>
                    <a:pt x="376428" y="104267"/>
                  </a:lnTo>
                  <a:lnTo>
                    <a:pt x="376428" y="149987"/>
                  </a:lnTo>
                  <a:lnTo>
                    <a:pt x="400126" y="149987"/>
                  </a:lnTo>
                  <a:lnTo>
                    <a:pt x="73672" y="211645"/>
                  </a:lnTo>
                  <a:lnTo>
                    <a:pt x="67818" y="180467"/>
                  </a:lnTo>
                  <a:lnTo>
                    <a:pt x="0" y="232029"/>
                  </a:lnTo>
                  <a:lnTo>
                    <a:pt x="81915" y="255397"/>
                  </a:lnTo>
                  <a:lnTo>
                    <a:pt x="76479" y="226568"/>
                  </a:lnTo>
                  <a:lnTo>
                    <a:pt x="76047" y="224231"/>
                  </a:lnTo>
                  <a:lnTo>
                    <a:pt x="468884" y="149987"/>
                  </a:lnTo>
                  <a:lnTo>
                    <a:pt x="807834" y="149987"/>
                  </a:lnTo>
                  <a:lnTo>
                    <a:pt x="750570" y="232791"/>
                  </a:lnTo>
                  <a:lnTo>
                    <a:pt x="878205" y="227838"/>
                  </a:lnTo>
                  <a:lnTo>
                    <a:pt x="864933" y="203708"/>
                  </a:lnTo>
                  <a:lnTo>
                    <a:pt x="859917" y="194564"/>
                  </a:lnTo>
                  <a:lnTo>
                    <a:pt x="940993" y="149987"/>
                  </a:lnTo>
                  <a:lnTo>
                    <a:pt x="1775879" y="149987"/>
                  </a:lnTo>
                  <a:lnTo>
                    <a:pt x="2070823" y="205308"/>
                  </a:lnTo>
                  <a:lnTo>
                    <a:pt x="2065020" y="236474"/>
                  </a:lnTo>
                  <a:lnTo>
                    <a:pt x="2146935" y="213106"/>
                  </a:lnTo>
                  <a:close/>
                </a:path>
              </a:pathLst>
            </a:custGeom>
            <a:solidFill>
              <a:srgbClr val="4471C4"/>
            </a:solidFill>
          </p:spPr>
          <p:txBody>
            <a:bodyPr wrap="square" lIns="0" tIns="0" rIns="0" bIns="0" rtlCol="0"/>
            <a:lstStyle/>
            <a:p>
              <a:endParaRPr/>
            </a:p>
          </p:txBody>
        </p:sp>
        <p:sp>
          <p:nvSpPr>
            <p:cNvPr id="5" name="object 5"/>
            <p:cNvSpPr/>
            <p:nvPr/>
          </p:nvSpPr>
          <p:spPr>
            <a:xfrm>
              <a:off x="8749284" y="2074164"/>
              <a:ext cx="1588135" cy="45720"/>
            </a:xfrm>
            <a:custGeom>
              <a:avLst/>
              <a:gdLst/>
              <a:ahLst/>
              <a:cxnLst/>
              <a:rect l="l" t="t" r="r" b="b"/>
              <a:pathLst>
                <a:path w="1588134" h="45719">
                  <a:moveTo>
                    <a:pt x="0" y="45720"/>
                  </a:moveTo>
                  <a:lnTo>
                    <a:pt x="1588007" y="45720"/>
                  </a:lnTo>
                  <a:lnTo>
                    <a:pt x="1588007" y="0"/>
                  </a:lnTo>
                  <a:lnTo>
                    <a:pt x="0" y="0"/>
                  </a:lnTo>
                  <a:lnTo>
                    <a:pt x="0" y="45720"/>
                  </a:lnTo>
                  <a:close/>
                </a:path>
              </a:pathLst>
            </a:custGeom>
            <a:ln w="12700">
              <a:solidFill>
                <a:srgbClr val="2E528F"/>
              </a:solidFill>
            </a:ln>
          </p:spPr>
          <p:txBody>
            <a:bodyPr wrap="square" lIns="0" tIns="0" rIns="0" bIns="0" rtlCol="0"/>
            <a:lstStyle/>
            <a:p>
              <a:endParaRPr/>
            </a:p>
          </p:txBody>
        </p:sp>
      </p:grpSp>
      <p:sp>
        <p:nvSpPr>
          <p:cNvPr id="6" name="object 6"/>
          <p:cNvSpPr txBox="1">
            <a:spLocks noGrp="1"/>
          </p:cNvSpPr>
          <p:nvPr>
            <p:ph type="title"/>
          </p:nvPr>
        </p:nvSpPr>
        <p:spPr>
          <a:xfrm>
            <a:off x="553923" y="121742"/>
            <a:ext cx="10175240" cy="1301115"/>
          </a:xfrm>
          <a:prstGeom prst="rect">
            <a:avLst/>
          </a:prstGeom>
        </p:spPr>
        <p:txBody>
          <a:bodyPr vert="horz" wrap="square" lIns="0" tIns="89535" rIns="0" bIns="0" rtlCol="0">
            <a:spAutoFit/>
          </a:bodyPr>
          <a:lstStyle/>
          <a:p>
            <a:pPr marL="12700" marR="5080">
              <a:lnSpc>
                <a:spcPts val="4750"/>
              </a:lnSpc>
              <a:spcBef>
                <a:spcPts val="705"/>
              </a:spcBef>
            </a:pPr>
            <a:r>
              <a:rPr spc="-110" dirty="0"/>
              <a:t>Two-</a:t>
            </a:r>
            <a:r>
              <a:rPr spc="-20" dirty="0"/>
              <a:t>Level</a:t>
            </a:r>
            <a:r>
              <a:rPr spc="-190" dirty="0"/>
              <a:t> </a:t>
            </a:r>
            <a:r>
              <a:rPr spc="-30" dirty="0"/>
              <a:t>Branch</a:t>
            </a:r>
            <a:r>
              <a:rPr spc="-195" dirty="0"/>
              <a:t> </a:t>
            </a:r>
            <a:r>
              <a:rPr spc="-40" dirty="0"/>
              <a:t>Predictor</a:t>
            </a:r>
            <a:r>
              <a:rPr spc="-180" dirty="0"/>
              <a:t> </a:t>
            </a:r>
            <a:r>
              <a:rPr spc="-25" dirty="0"/>
              <a:t>(Option</a:t>
            </a:r>
            <a:r>
              <a:rPr spc="-204" dirty="0"/>
              <a:t> </a:t>
            </a:r>
            <a:r>
              <a:rPr dirty="0"/>
              <a:t>for</a:t>
            </a:r>
            <a:r>
              <a:rPr spc="-185" dirty="0"/>
              <a:t> </a:t>
            </a:r>
            <a:r>
              <a:rPr dirty="0"/>
              <a:t>Lab</a:t>
            </a:r>
            <a:r>
              <a:rPr spc="-170" dirty="0"/>
              <a:t> </a:t>
            </a:r>
            <a:r>
              <a:rPr spc="-25" dirty="0"/>
              <a:t>1): </a:t>
            </a:r>
            <a:r>
              <a:rPr dirty="0"/>
              <a:t>GAp</a:t>
            </a:r>
            <a:r>
              <a:rPr spc="-40" dirty="0"/>
              <a:t> </a:t>
            </a:r>
            <a:r>
              <a:rPr dirty="0"/>
              <a:t>(Global</a:t>
            </a:r>
            <a:r>
              <a:rPr spc="-25" dirty="0"/>
              <a:t> </a:t>
            </a:r>
            <a:r>
              <a:rPr dirty="0"/>
              <a:t>Adaptive</a:t>
            </a:r>
            <a:r>
              <a:rPr spc="-20" dirty="0"/>
              <a:t> </a:t>
            </a:r>
            <a:r>
              <a:rPr dirty="0"/>
              <a:t>w/</a:t>
            </a:r>
            <a:r>
              <a:rPr spc="-30" dirty="0"/>
              <a:t> </a:t>
            </a:r>
            <a:r>
              <a:rPr dirty="0"/>
              <a:t>per-address</a:t>
            </a:r>
            <a:r>
              <a:rPr spc="-60" dirty="0"/>
              <a:t> </a:t>
            </a:r>
            <a:r>
              <a:rPr spc="-10" dirty="0"/>
              <a:t>table)</a:t>
            </a:r>
          </a:p>
        </p:txBody>
      </p:sp>
      <p:sp>
        <p:nvSpPr>
          <p:cNvPr id="7" name="object 7"/>
          <p:cNvSpPr txBox="1"/>
          <p:nvPr/>
        </p:nvSpPr>
        <p:spPr>
          <a:xfrm>
            <a:off x="343611" y="4490466"/>
            <a:ext cx="7305675" cy="391160"/>
          </a:xfrm>
          <a:prstGeom prst="rect">
            <a:avLst/>
          </a:prstGeom>
        </p:spPr>
        <p:txBody>
          <a:bodyPr vert="horz" wrap="square" lIns="0" tIns="12700" rIns="0" bIns="0" rtlCol="0">
            <a:spAutoFit/>
          </a:bodyPr>
          <a:lstStyle/>
          <a:p>
            <a:pPr marL="12700">
              <a:lnSpc>
                <a:spcPct val="100000"/>
              </a:lnSpc>
              <a:spcBef>
                <a:spcPts val="100"/>
              </a:spcBef>
            </a:pPr>
            <a:r>
              <a:rPr sz="2400" b="1" spc="-20" dirty="0">
                <a:latin typeface="Calibri"/>
                <a:cs typeface="Calibri"/>
              </a:rPr>
              <a:t>Track</a:t>
            </a:r>
            <a:r>
              <a:rPr sz="2400" b="1" spc="-80" dirty="0">
                <a:latin typeface="Calibri"/>
                <a:cs typeface="Calibri"/>
              </a:rPr>
              <a:t> </a:t>
            </a:r>
            <a:r>
              <a:rPr sz="2400" b="1" dirty="0">
                <a:latin typeface="Calibri"/>
                <a:cs typeface="Calibri"/>
              </a:rPr>
              <a:t>history</a:t>
            </a:r>
            <a:r>
              <a:rPr sz="2400" b="1" spc="-40" dirty="0">
                <a:latin typeface="Calibri"/>
                <a:cs typeface="Calibri"/>
              </a:rPr>
              <a:t> </a:t>
            </a:r>
            <a:r>
              <a:rPr sz="2400" b="1" dirty="0">
                <a:latin typeface="Calibri"/>
                <a:cs typeface="Calibri"/>
              </a:rPr>
              <a:t>of</a:t>
            </a:r>
            <a:r>
              <a:rPr sz="2400" b="1" spc="-60" dirty="0">
                <a:latin typeface="Calibri"/>
                <a:cs typeface="Calibri"/>
              </a:rPr>
              <a:t> </a:t>
            </a:r>
            <a:r>
              <a:rPr sz="2400" b="1" dirty="0">
                <a:latin typeface="Calibri"/>
                <a:cs typeface="Calibri"/>
              </a:rPr>
              <a:t>outcomes</a:t>
            </a:r>
            <a:r>
              <a:rPr sz="2400" b="1" spc="-50" dirty="0">
                <a:latin typeface="Calibri"/>
                <a:cs typeface="Calibri"/>
              </a:rPr>
              <a:t> </a:t>
            </a:r>
            <a:r>
              <a:rPr sz="2400" b="1" dirty="0">
                <a:latin typeface="Calibri"/>
                <a:cs typeface="Calibri"/>
              </a:rPr>
              <a:t>of</a:t>
            </a:r>
            <a:r>
              <a:rPr sz="2400" b="1" spc="-50" dirty="0">
                <a:latin typeface="Calibri"/>
                <a:cs typeface="Calibri"/>
              </a:rPr>
              <a:t> </a:t>
            </a:r>
            <a:r>
              <a:rPr sz="2400" b="1" dirty="0">
                <a:latin typeface="Calibri"/>
                <a:cs typeface="Calibri"/>
              </a:rPr>
              <a:t>all</a:t>
            </a:r>
            <a:r>
              <a:rPr sz="2400" b="1" spc="-45" dirty="0">
                <a:latin typeface="Calibri"/>
                <a:cs typeface="Calibri"/>
              </a:rPr>
              <a:t> </a:t>
            </a:r>
            <a:r>
              <a:rPr sz="2400" b="1" dirty="0">
                <a:latin typeface="Calibri"/>
                <a:cs typeface="Calibri"/>
              </a:rPr>
              <a:t>branches</a:t>
            </a:r>
            <a:r>
              <a:rPr sz="2400" b="1" spc="-50" dirty="0">
                <a:latin typeface="Calibri"/>
                <a:cs typeface="Calibri"/>
              </a:rPr>
              <a:t> </a:t>
            </a:r>
            <a:r>
              <a:rPr sz="2400" b="1" dirty="0">
                <a:latin typeface="Calibri"/>
                <a:cs typeface="Calibri"/>
              </a:rPr>
              <a:t>executed</a:t>
            </a:r>
            <a:r>
              <a:rPr sz="2400" b="1" spc="-45" dirty="0">
                <a:latin typeface="Calibri"/>
                <a:cs typeface="Calibri"/>
              </a:rPr>
              <a:t> </a:t>
            </a:r>
            <a:r>
              <a:rPr sz="2400" b="1" dirty="0">
                <a:latin typeface="Calibri"/>
                <a:cs typeface="Calibri"/>
              </a:rPr>
              <a:t>in</a:t>
            </a:r>
            <a:r>
              <a:rPr sz="2400" b="1" spc="-50" dirty="0">
                <a:latin typeface="Calibri"/>
                <a:cs typeface="Calibri"/>
              </a:rPr>
              <a:t> </a:t>
            </a:r>
            <a:r>
              <a:rPr sz="2400" b="1" spc="-25" dirty="0">
                <a:latin typeface="Calibri"/>
                <a:cs typeface="Calibri"/>
              </a:rPr>
              <a:t>GHT</a:t>
            </a:r>
            <a:endParaRPr sz="2400">
              <a:latin typeface="Calibri"/>
              <a:cs typeface="Calibri"/>
            </a:endParaRPr>
          </a:p>
        </p:txBody>
      </p:sp>
      <p:sp>
        <p:nvSpPr>
          <p:cNvPr id="8" name="object 8"/>
          <p:cNvSpPr txBox="1"/>
          <p:nvPr/>
        </p:nvSpPr>
        <p:spPr>
          <a:xfrm>
            <a:off x="343611" y="4856479"/>
            <a:ext cx="8138795" cy="1854835"/>
          </a:xfrm>
          <a:prstGeom prst="rect">
            <a:avLst/>
          </a:prstGeom>
        </p:spPr>
        <p:txBody>
          <a:bodyPr vert="horz" wrap="square" lIns="0" tIns="12700" rIns="0" bIns="0" rtlCol="0">
            <a:spAutoFit/>
          </a:bodyPr>
          <a:lstStyle/>
          <a:p>
            <a:pPr marL="354965" indent="-342265">
              <a:lnSpc>
                <a:spcPct val="100000"/>
              </a:lnSpc>
              <a:spcBef>
                <a:spcPts val="100"/>
              </a:spcBef>
              <a:buFont typeface="Arial"/>
              <a:buChar char="•"/>
              <a:tabLst>
                <a:tab pos="354965" algn="l"/>
              </a:tabLst>
            </a:pPr>
            <a:r>
              <a:rPr sz="2400" dirty="0">
                <a:latin typeface="Calibri"/>
                <a:cs typeface="Calibri"/>
              </a:rPr>
              <a:t>Use</a:t>
            </a:r>
            <a:r>
              <a:rPr sz="2400" spc="-15" dirty="0">
                <a:latin typeface="Calibri"/>
                <a:cs typeface="Calibri"/>
              </a:rPr>
              <a:t> </a:t>
            </a:r>
            <a:r>
              <a:rPr sz="2400" dirty="0">
                <a:latin typeface="Calibri"/>
                <a:cs typeface="Calibri"/>
              </a:rPr>
              <a:t>PC</a:t>
            </a:r>
            <a:r>
              <a:rPr sz="2400" spc="-30" dirty="0">
                <a:latin typeface="Calibri"/>
                <a:cs typeface="Calibri"/>
              </a:rPr>
              <a:t> </a:t>
            </a:r>
            <a:r>
              <a:rPr sz="2400" dirty="0">
                <a:latin typeface="Calibri"/>
                <a:cs typeface="Calibri"/>
              </a:rPr>
              <a:t>to</a:t>
            </a:r>
            <a:r>
              <a:rPr sz="2400" spc="-25" dirty="0">
                <a:latin typeface="Calibri"/>
                <a:cs typeface="Calibri"/>
              </a:rPr>
              <a:t> </a:t>
            </a:r>
            <a:r>
              <a:rPr sz="2400" dirty="0">
                <a:latin typeface="Calibri"/>
                <a:cs typeface="Calibri"/>
              </a:rPr>
              <a:t>select</a:t>
            </a:r>
            <a:r>
              <a:rPr sz="2400" spc="-25" dirty="0">
                <a:latin typeface="Calibri"/>
                <a:cs typeface="Calibri"/>
              </a:rPr>
              <a:t> </a:t>
            </a:r>
            <a:r>
              <a:rPr sz="2400" dirty="0">
                <a:latin typeface="Calibri"/>
                <a:cs typeface="Calibri"/>
              </a:rPr>
              <a:t>which</a:t>
            </a:r>
            <a:r>
              <a:rPr sz="2400" spc="-15" dirty="0">
                <a:latin typeface="Calibri"/>
                <a:cs typeface="Calibri"/>
              </a:rPr>
              <a:t> </a:t>
            </a:r>
            <a:r>
              <a:rPr sz="2400" b="1" dirty="0">
                <a:latin typeface="Calibri"/>
                <a:cs typeface="Calibri"/>
              </a:rPr>
              <a:t>P</a:t>
            </a:r>
            <a:r>
              <a:rPr sz="2400" dirty="0">
                <a:latin typeface="Calibri"/>
                <a:cs typeface="Calibri"/>
              </a:rPr>
              <a:t>HT</a:t>
            </a:r>
            <a:r>
              <a:rPr sz="2400" spc="-10" dirty="0">
                <a:latin typeface="Calibri"/>
                <a:cs typeface="Calibri"/>
              </a:rPr>
              <a:t> </a:t>
            </a:r>
            <a:r>
              <a:rPr sz="2400" dirty="0">
                <a:latin typeface="Calibri"/>
                <a:cs typeface="Calibri"/>
              </a:rPr>
              <a:t>to</a:t>
            </a:r>
            <a:r>
              <a:rPr sz="2400" spc="-20" dirty="0">
                <a:latin typeface="Calibri"/>
                <a:cs typeface="Calibri"/>
              </a:rPr>
              <a:t> </a:t>
            </a:r>
            <a:r>
              <a:rPr sz="2400" spc="-25" dirty="0">
                <a:latin typeface="Calibri"/>
                <a:cs typeface="Calibri"/>
              </a:rPr>
              <a:t>use</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Use</a:t>
            </a:r>
            <a:r>
              <a:rPr sz="2400" spc="-50" dirty="0">
                <a:latin typeface="Calibri"/>
                <a:cs typeface="Calibri"/>
              </a:rPr>
              <a:t> </a:t>
            </a:r>
            <a:r>
              <a:rPr sz="2400" dirty="0">
                <a:latin typeface="Calibri"/>
                <a:cs typeface="Calibri"/>
              </a:rPr>
              <a:t>global</a:t>
            </a:r>
            <a:r>
              <a:rPr sz="2400" spc="-60" dirty="0">
                <a:latin typeface="Calibri"/>
                <a:cs typeface="Calibri"/>
              </a:rPr>
              <a:t> </a:t>
            </a:r>
            <a:r>
              <a:rPr sz="2400" dirty="0">
                <a:latin typeface="Calibri"/>
                <a:cs typeface="Calibri"/>
              </a:rPr>
              <a:t>pattern</a:t>
            </a:r>
            <a:r>
              <a:rPr sz="2400" spc="-45" dirty="0">
                <a:latin typeface="Calibri"/>
                <a:cs typeface="Calibri"/>
              </a:rPr>
              <a:t> </a:t>
            </a:r>
            <a:r>
              <a:rPr sz="2400" dirty="0">
                <a:latin typeface="Calibri"/>
                <a:cs typeface="Calibri"/>
              </a:rPr>
              <a:t>history</a:t>
            </a:r>
            <a:r>
              <a:rPr sz="2400" spc="-50" dirty="0">
                <a:latin typeface="Calibri"/>
                <a:cs typeface="Calibri"/>
              </a:rPr>
              <a:t> </a:t>
            </a:r>
            <a:r>
              <a:rPr sz="2400" dirty="0">
                <a:latin typeface="Calibri"/>
                <a:cs typeface="Calibri"/>
              </a:rPr>
              <a:t>to</a:t>
            </a:r>
            <a:r>
              <a:rPr sz="2400" spc="-50" dirty="0">
                <a:latin typeface="Calibri"/>
                <a:cs typeface="Calibri"/>
              </a:rPr>
              <a:t> </a:t>
            </a:r>
            <a:r>
              <a:rPr sz="2400" dirty="0">
                <a:latin typeface="Calibri"/>
                <a:cs typeface="Calibri"/>
              </a:rPr>
              <a:t>index</a:t>
            </a:r>
            <a:r>
              <a:rPr sz="2400" spc="-50" dirty="0">
                <a:latin typeface="Calibri"/>
                <a:cs typeface="Calibri"/>
              </a:rPr>
              <a:t> </a:t>
            </a:r>
            <a:r>
              <a:rPr sz="2400" dirty="0">
                <a:latin typeface="Calibri"/>
                <a:cs typeface="Calibri"/>
              </a:rPr>
              <a:t>into</a:t>
            </a:r>
            <a:r>
              <a:rPr sz="2400" spc="-45" dirty="0">
                <a:latin typeface="Calibri"/>
                <a:cs typeface="Calibri"/>
              </a:rPr>
              <a:t> </a:t>
            </a:r>
            <a:r>
              <a:rPr sz="2400" b="1" spc="-25" dirty="0">
                <a:latin typeface="Calibri"/>
                <a:cs typeface="Calibri"/>
              </a:rPr>
              <a:t>P</a:t>
            </a:r>
            <a:r>
              <a:rPr sz="2400" spc="-25" dirty="0">
                <a:latin typeface="Calibri"/>
                <a:cs typeface="Calibri"/>
              </a:rPr>
              <a:t>HT</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Use</a:t>
            </a:r>
            <a:r>
              <a:rPr sz="2400" spc="-50" dirty="0">
                <a:latin typeface="Calibri"/>
                <a:cs typeface="Calibri"/>
              </a:rPr>
              <a:t> </a:t>
            </a:r>
            <a:r>
              <a:rPr sz="2400" b="1" dirty="0">
                <a:latin typeface="Calibri"/>
                <a:cs typeface="Calibri"/>
              </a:rPr>
              <a:t>P</a:t>
            </a:r>
            <a:r>
              <a:rPr sz="2400" dirty="0">
                <a:latin typeface="Calibri"/>
                <a:cs typeface="Calibri"/>
              </a:rPr>
              <a:t>HT</a:t>
            </a:r>
            <a:r>
              <a:rPr sz="2400" spc="-35" dirty="0">
                <a:latin typeface="Calibri"/>
                <a:cs typeface="Calibri"/>
              </a:rPr>
              <a:t> </a:t>
            </a:r>
            <a:r>
              <a:rPr sz="2400" dirty="0">
                <a:latin typeface="Calibri"/>
                <a:cs typeface="Calibri"/>
              </a:rPr>
              <a:t>entry’s</a:t>
            </a:r>
            <a:r>
              <a:rPr sz="2400" spc="-55" dirty="0">
                <a:latin typeface="Calibri"/>
                <a:cs typeface="Calibri"/>
              </a:rPr>
              <a:t> </a:t>
            </a:r>
            <a:r>
              <a:rPr sz="2400" dirty="0">
                <a:latin typeface="Calibri"/>
                <a:cs typeface="Calibri"/>
              </a:rPr>
              <a:t>2-bit</a:t>
            </a:r>
            <a:r>
              <a:rPr sz="2400" spc="-45" dirty="0">
                <a:latin typeface="Calibri"/>
                <a:cs typeface="Calibri"/>
              </a:rPr>
              <a:t> </a:t>
            </a:r>
            <a:r>
              <a:rPr sz="2400" dirty="0">
                <a:latin typeface="Calibri"/>
                <a:cs typeface="Calibri"/>
              </a:rPr>
              <a:t>counter</a:t>
            </a:r>
            <a:r>
              <a:rPr sz="2400" spc="-35" dirty="0">
                <a:latin typeface="Calibri"/>
                <a:cs typeface="Calibri"/>
              </a:rPr>
              <a:t> </a:t>
            </a:r>
            <a:r>
              <a:rPr sz="2400" dirty="0">
                <a:latin typeface="Calibri"/>
                <a:cs typeface="Calibri"/>
              </a:rPr>
              <a:t>to</a:t>
            </a:r>
            <a:r>
              <a:rPr sz="2400" spc="-60" dirty="0">
                <a:latin typeface="Calibri"/>
                <a:cs typeface="Calibri"/>
              </a:rPr>
              <a:t> </a:t>
            </a:r>
            <a:r>
              <a:rPr sz="2400" dirty="0">
                <a:latin typeface="Calibri"/>
                <a:cs typeface="Calibri"/>
              </a:rPr>
              <a:t>predict</a:t>
            </a:r>
            <a:r>
              <a:rPr sz="2400" spc="-40" dirty="0">
                <a:latin typeface="Calibri"/>
                <a:cs typeface="Calibri"/>
              </a:rPr>
              <a:t> </a:t>
            </a:r>
            <a:r>
              <a:rPr sz="2400" spc="-10" dirty="0">
                <a:latin typeface="Calibri"/>
                <a:cs typeface="Calibri"/>
              </a:rPr>
              <a:t>outcome</a:t>
            </a:r>
            <a:endParaRPr sz="2400">
              <a:latin typeface="Calibri"/>
              <a:cs typeface="Calibri"/>
            </a:endParaRPr>
          </a:p>
          <a:p>
            <a:pPr marL="354965" indent="-342265">
              <a:lnSpc>
                <a:spcPct val="100000"/>
              </a:lnSpc>
              <a:buFont typeface="Arial"/>
              <a:buChar char="•"/>
              <a:tabLst>
                <a:tab pos="354965" algn="l"/>
              </a:tabLst>
            </a:pPr>
            <a:r>
              <a:rPr sz="2400" b="1" dirty="0">
                <a:latin typeface="Calibri"/>
                <a:cs typeface="Calibri"/>
              </a:rPr>
              <a:t>After</a:t>
            </a:r>
            <a:r>
              <a:rPr sz="2400" b="1" spc="-60" dirty="0">
                <a:latin typeface="Calibri"/>
                <a:cs typeface="Calibri"/>
              </a:rPr>
              <a:t> </a:t>
            </a:r>
            <a:r>
              <a:rPr sz="2400" b="1" dirty="0">
                <a:latin typeface="Calibri"/>
                <a:cs typeface="Calibri"/>
              </a:rPr>
              <a:t>each</a:t>
            </a:r>
            <a:r>
              <a:rPr sz="2400" b="1" spc="-55" dirty="0">
                <a:latin typeface="Calibri"/>
                <a:cs typeface="Calibri"/>
              </a:rPr>
              <a:t> </a:t>
            </a:r>
            <a:r>
              <a:rPr sz="2400" b="1" dirty="0">
                <a:latin typeface="Calibri"/>
                <a:cs typeface="Calibri"/>
              </a:rPr>
              <a:t>branch</a:t>
            </a:r>
            <a:r>
              <a:rPr sz="2400" b="1" spc="-65" dirty="0">
                <a:latin typeface="Calibri"/>
                <a:cs typeface="Calibri"/>
              </a:rPr>
              <a:t> </a:t>
            </a:r>
            <a:r>
              <a:rPr sz="2400" b="1" dirty="0">
                <a:latin typeface="Calibri"/>
                <a:cs typeface="Calibri"/>
              </a:rPr>
              <a:t>resolves,</a:t>
            </a:r>
            <a:r>
              <a:rPr sz="2400" b="1" spc="-55" dirty="0">
                <a:latin typeface="Calibri"/>
                <a:cs typeface="Calibri"/>
              </a:rPr>
              <a:t> </a:t>
            </a:r>
            <a:r>
              <a:rPr sz="2400" b="1" dirty="0">
                <a:latin typeface="Calibri"/>
                <a:cs typeface="Calibri"/>
              </a:rPr>
              <a:t>updated</a:t>
            </a:r>
            <a:r>
              <a:rPr sz="2400" b="1" spc="-25" dirty="0">
                <a:latin typeface="Calibri"/>
                <a:cs typeface="Calibri"/>
              </a:rPr>
              <a:t> </a:t>
            </a:r>
            <a:r>
              <a:rPr sz="2400" b="1" dirty="0">
                <a:latin typeface="Calibri"/>
                <a:cs typeface="Calibri"/>
              </a:rPr>
              <a:t>predictor</a:t>
            </a:r>
            <a:r>
              <a:rPr sz="2400" b="1" spc="-60" dirty="0">
                <a:latin typeface="Calibri"/>
                <a:cs typeface="Calibri"/>
              </a:rPr>
              <a:t> </a:t>
            </a:r>
            <a:r>
              <a:rPr sz="2400" b="1" dirty="0">
                <a:latin typeface="Calibri"/>
                <a:cs typeface="Calibri"/>
              </a:rPr>
              <a:t>in</a:t>
            </a:r>
            <a:r>
              <a:rPr sz="2400" b="1" spc="-50" dirty="0">
                <a:latin typeface="Calibri"/>
                <a:cs typeface="Calibri"/>
              </a:rPr>
              <a:t> </a:t>
            </a:r>
            <a:r>
              <a:rPr sz="2400" b="1" spc="-10" dirty="0">
                <a:latin typeface="Calibri"/>
                <a:cs typeface="Calibri"/>
              </a:rPr>
              <a:t>per-address</a:t>
            </a:r>
            <a:endParaRPr sz="2400">
              <a:latin typeface="Calibri"/>
              <a:cs typeface="Calibri"/>
            </a:endParaRPr>
          </a:p>
          <a:p>
            <a:pPr marL="354965">
              <a:lnSpc>
                <a:spcPct val="100000"/>
              </a:lnSpc>
            </a:pPr>
            <a:r>
              <a:rPr sz="2400" b="1" dirty="0">
                <a:latin typeface="Calibri"/>
                <a:cs typeface="Calibri"/>
              </a:rPr>
              <a:t>pattern</a:t>
            </a:r>
            <a:r>
              <a:rPr sz="2400" b="1" spc="-40" dirty="0">
                <a:latin typeface="Calibri"/>
                <a:cs typeface="Calibri"/>
              </a:rPr>
              <a:t> </a:t>
            </a:r>
            <a:r>
              <a:rPr sz="2400" b="1" dirty="0">
                <a:latin typeface="Calibri"/>
                <a:cs typeface="Calibri"/>
              </a:rPr>
              <a:t>history</a:t>
            </a:r>
            <a:r>
              <a:rPr sz="2400" b="1" spc="-35" dirty="0">
                <a:latin typeface="Calibri"/>
                <a:cs typeface="Calibri"/>
              </a:rPr>
              <a:t> </a:t>
            </a:r>
            <a:r>
              <a:rPr sz="2400" b="1" dirty="0">
                <a:latin typeface="Calibri"/>
                <a:cs typeface="Calibri"/>
              </a:rPr>
              <a:t>table</a:t>
            </a:r>
            <a:r>
              <a:rPr sz="2400" b="1" spc="-30" dirty="0">
                <a:latin typeface="Calibri"/>
                <a:cs typeface="Calibri"/>
              </a:rPr>
              <a:t> </a:t>
            </a:r>
            <a:r>
              <a:rPr sz="2400" b="1" dirty="0">
                <a:latin typeface="Calibri"/>
                <a:cs typeface="Calibri"/>
              </a:rPr>
              <a:t>&amp;</a:t>
            </a:r>
            <a:r>
              <a:rPr sz="2400" b="1" spc="-50" dirty="0">
                <a:latin typeface="Calibri"/>
                <a:cs typeface="Calibri"/>
              </a:rPr>
              <a:t> </a:t>
            </a:r>
            <a:r>
              <a:rPr sz="2400" b="1" dirty="0">
                <a:latin typeface="Calibri"/>
                <a:cs typeface="Calibri"/>
              </a:rPr>
              <a:t>shift</a:t>
            </a:r>
            <a:r>
              <a:rPr sz="2400" b="1" spc="-20" dirty="0">
                <a:latin typeface="Calibri"/>
                <a:cs typeface="Calibri"/>
              </a:rPr>
              <a:t> </a:t>
            </a:r>
            <a:r>
              <a:rPr sz="2400" b="1" dirty="0">
                <a:latin typeface="Calibri"/>
                <a:cs typeface="Calibri"/>
              </a:rPr>
              <a:t>its</a:t>
            </a:r>
            <a:r>
              <a:rPr sz="2400" b="1" spc="-35" dirty="0">
                <a:latin typeface="Calibri"/>
                <a:cs typeface="Calibri"/>
              </a:rPr>
              <a:t> </a:t>
            </a:r>
            <a:r>
              <a:rPr sz="2400" b="1" dirty="0">
                <a:latin typeface="Calibri"/>
                <a:cs typeface="Calibri"/>
              </a:rPr>
              <a:t>outcome</a:t>
            </a:r>
            <a:r>
              <a:rPr sz="2400" b="1" spc="-50" dirty="0">
                <a:latin typeface="Calibri"/>
                <a:cs typeface="Calibri"/>
              </a:rPr>
              <a:t> </a:t>
            </a:r>
            <a:r>
              <a:rPr sz="2400" b="1" dirty="0">
                <a:latin typeface="Calibri"/>
                <a:cs typeface="Calibri"/>
              </a:rPr>
              <a:t>(T=1,</a:t>
            </a:r>
            <a:r>
              <a:rPr sz="2400" b="1" spc="-30" dirty="0">
                <a:latin typeface="Calibri"/>
                <a:cs typeface="Calibri"/>
              </a:rPr>
              <a:t> </a:t>
            </a:r>
            <a:r>
              <a:rPr sz="2400" b="1" dirty="0">
                <a:latin typeface="Calibri"/>
                <a:cs typeface="Calibri"/>
              </a:rPr>
              <a:t>NT=0)</a:t>
            </a:r>
            <a:r>
              <a:rPr sz="2400" b="1" spc="-55" dirty="0">
                <a:latin typeface="Calibri"/>
                <a:cs typeface="Calibri"/>
              </a:rPr>
              <a:t> </a:t>
            </a:r>
            <a:r>
              <a:rPr sz="2400" b="1" dirty="0">
                <a:latin typeface="Calibri"/>
                <a:cs typeface="Calibri"/>
              </a:rPr>
              <a:t>into</a:t>
            </a:r>
            <a:r>
              <a:rPr sz="2400" b="1" spc="-30" dirty="0">
                <a:latin typeface="Calibri"/>
                <a:cs typeface="Calibri"/>
              </a:rPr>
              <a:t> </a:t>
            </a:r>
            <a:r>
              <a:rPr sz="2400" b="1" spc="-25" dirty="0">
                <a:latin typeface="Calibri"/>
                <a:cs typeface="Calibri"/>
              </a:rPr>
              <a:t>GHT</a:t>
            </a:r>
            <a:endParaRPr sz="2400">
              <a:latin typeface="Calibri"/>
              <a:cs typeface="Calibri"/>
            </a:endParaRPr>
          </a:p>
        </p:txBody>
      </p:sp>
      <p:sp>
        <p:nvSpPr>
          <p:cNvPr id="9" name="object 9"/>
          <p:cNvSpPr txBox="1"/>
          <p:nvPr/>
        </p:nvSpPr>
        <p:spPr>
          <a:xfrm>
            <a:off x="8452231" y="4442586"/>
            <a:ext cx="2237740"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Per-</a:t>
            </a:r>
            <a:r>
              <a:rPr sz="1200" b="1" dirty="0">
                <a:latin typeface="Calibri"/>
                <a:cs typeface="Calibri"/>
              </a:rPr>
              <a:t>address</a:t>
            </a:r>
            <a:r>
              <a:rPr sz="1200" b="1" spc="-50" dirty="0">
                <a:latin typeface="Calibri"/>
                <a:cs typeface="Calibri"/>
              </a:rPr>
              <a:t> </a:t>
            </a:r>
            <a:r>
              <a:rPr sz="1200" b="1" dirty="0">
                <a:latin typeface="Calibri"/>
                <a:cs typeface="Calibri"/>
              </a:rPr>
              <a:t>“pattern</a:t>
            </a:r>
            <a:r>
              <a:rPr sz="1200" b="1" spc="-45" dirty="0">
                <a:latin typeface="Calibri"/>
                <a:cs typeface="Calibri"/>
              </a:rPr>
              <a:t> </a:t>
            </a:r>
            <a:r>
              <a:rPr sz="1200" b="1" dirty="0">
                <a:latin typeface="Calibri"/>
                <a:cs typeface="Calibri"/>
              </a:rPr>
              <a:t>history</a:t>
            </a:r>
            <a:r>
              <a:rPr sz="1200" b="1" spc="-40" dirty="0">
                <a:latin typeface="Calibri"/>
                <a:cs typeface="Calibri"/>
              </a:rPr>
              <a:t> </a:t>
            </a:r>
            <a:r>
              <a:rPr sz="1200" b="1" spc="-10" dirty="0">
                <a:latin typeface="Calibri"/>
                <a:cs typeface="Calibri"/>
              </a:rPr>
              <a:t>table”</a:t>
            </a:r>
            <a:endParaRPr sz="1200">
              <a:latin typeface="Calibri"/>
              <a:cs typeface="Calibri"/>
            </a:endParaRPr>
          </a:p>
        </p:txBody>
      </p:sp>
      <p:sp>
        <p:nvSpPr>
          <p:cNvPr id="10" name="object 10"/>
          <p:cNvSpPr txBox="1"/>
          <p:nvPr/>
        </p:nvSpPr>
        <p:spPr>
          <a:xfrm>
            <a:off x="9929876" y="1879219"/>
            <a:ext cx="42100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hash()</a:t>
            </a:r>
            <a:endParaRPr sz="1200">
              <a:latin typeface="Calibri"/>
              <a:cs typeface="Calibri"/>
            </a:endParaRPr>
          </a:p>
        </p:txBody>
      </p:sp>
      <p:sp>
        <p:nvSpPr>
          <p:cNvPr id="11" name="object 11"/>
          <p:cNvSpPr txBox="1"/>
          <p:nvPr/>
        </p:nvSpPr>
        <p:spPr>
          <a:xfrm>
            <a:off x="9126473" y="1623822"/>
            <a:ext cx="749935" cy="368935"/>
          </a:xfrm>
          <a:prstGeom prst="rect">
            <a:avLst/>
          </a:prstGeom>
          <a:ln w="25400">
            <a:solidFill>
              <a:srgbClr val="000000"/>
            </a:solidFill>
          </a:ln>
        </p:spPr>
        <p:txBody>
          <a:bodyPr vert="horz" wrap="square" lIns="0" tIns="13970" rIns="0" bIns="0" rtlCol="0">
            <a:spAutoFit/>
          </a:bodyPr>
          <a:lstStyle/>
          <a:p>
            <a:pPr marL="15875">
              <a:lnSpc>
                <a:spcPct val="100000"/>
              </a:lnSpc>
              <a:spcBef>
                <a:spcPts val="110"/>
              </a:spcBef>
            </a:pPr>
            <a:r>
              <a:rPr sz="1800" spc="-10" dirty="0">
                <a:latin typeface="Courier New"/>
                <a:cs typeface="Courier New"/>
              </a:rPr>
              <a:t>0x100</a:t>
            </a:r>
            <a:endParaRPr sz="1800">
              <a:latin typeface="Courier New"/>
              <a:cs typeface="Courier New"/>
            </a:endParaRPr>
          </a:p>
        </p:txBody>
      </p:sp>
      <p:graphicFrame>
        <p:nvGraphicFramePr>
          <p:cNvPr id="12" name="object 12"/>
          <p:cNvGraphicFramePr>
            <a:graphicFrameLocks noGrp="1"/>
          </p:cNvGraphicFramePr>
          <p:nvPr/>
        </p:nvGraphicFramePr>
        <p:xfrm>
          <a:off x="7943850" y="2161032"/>
          <a:ext cx="1515110" cy="747395"/>
        </p:xfrm>
        <a:graphic>
          <a:graphicData uri="http://schemas.openxmlformats.org/drawingml/2006/table">
            <a:tbl>
              <a:tblPr firstRow="1" bandRow="1">
                <a:tableStyleId>{2D5ABB26-0587-4C30-8999-92F81FD0307C}</a:tableStyleId>
              </a:tblPr>
              <a:tblGrid>
                <a:gridCol w="748030">
                  <a:extLst>
                    <a:ext uri="{9D8B030D-6E8A-4147-A177-3AD203B41FA5}">
                      <a16:colId xmlns:a16="http://schemas.microsoft.com/office/drawing/2014/main" val="20000"/>
                    </a:ext>
                  </a:extLst>
                </a:gridCol>
                <a:gridCol w="767080">
                  <a:extLst>
                    <a:ext uri="{9D8B030D-6E8A-4147-A177-3AD203B41FA5}">
                      <a16:colId xmlns:a16="http://schemas.microsoft.com/office/drawing/2014/main" val="20001"/>
                    </a:ext>
                  </a:extLst>
                </a:gridCol>
              </a:tblGrid>
              <a:tr h="379095">
                <a:tc>
                  <a:txBody>
                    <a:bodyPr/>
                    <a:lstStyle/>
                    <a:p>
                      <a:pPr marL="3810" algn="ctr">
                        <a:lnSpc>
                          <a:spcPct val="100000"/>
                        </a:lnSpc>
                        <a:spcBef>
                          <a:spcPts val="190"/>
                        </a:spcBef>
                      </a:pPr>
                      <a:r>
                        <a:rPr sz="1800" spc="-25" dirty="0">
                          <a:latin typeface="Courier New"/>
                          <a:cs typeface="Courier New"/>
                        </a:rPr>
                        <a:t>10</a:t>
                      </a:r>
                      <a:endParaRPr sz="1800">
                        <a:latin typeface="Courier New"/>
                        <a:cs typeface="Courier New"/>
                      </a:endParaRPr>
                    </a:p>
                  </a:txBody>
                  <a:tcPr marL="0" marR="0" marT="24130" marB="0">
                    <a:lnL w="28575">
                      <a:solidFill>
                        <a:srgbClr val="000000"/>
                      </a:solidFill>
                      <a:prstDash val="solid"/>
                    </a:lnL>
                    <a:lnR w="76200">
                      <a:solidFill>
                        <a:srgbClr val="000000"/>
                      </a:solidFill>
                      <a:prstDash val="solid"/>
                    </a:lnR>
                    <a:lnT w="28575">
                      <a:solidFill>
                        <a:srgbClr val="000000"/>
                      </a:solidFill>
                      <a:prstDash val="solid"/>
                    </a:lnT>
                    <a:lnB w="38100">
                      <a:solidFill>
                        <a:srgbClr val="000000"/>
                      </a:solidFill>
                      <a:prstDash val="solid"/>
                    </a:lnB>
                    <a:solidFill>
                      <a:srgbClr val="FF0000"/>
                    </a:solidFill>
                  </a:tcPr>
                </a:tc>
                <a:tc>
                  <a:txBody>
                    <a:bodyPr/>
                    <a:lstStyle/>
                    <a:p>
                      <a:pPr marL="24130" algn="ctr">
                        <a:lnSpc>
                          <a:spcPct val="100000"/>
                        </a:lnSpc>
                        <a:spcBef>
                          <a:spcPts val="250"/>
                        </a:spcBef>
                      </a:pPr>
                      <a:r>
                        <a:rPr sz="1800" spc="-25" dirty="0">
                          <a:latin typeface="Courier New"/>
                          <a:cs typeface="Courier New"/>
                        </a:rPr>
                        <a:t>00</a:t>
                      </a:r>
                      <a:endParaRPr sz="1800">
                        <a:latin typeface="Courier New"/>
                        <a:cs typeface="Courier New"/>
                      </a:endParaRPr>
                    </a:p>
                  </a:txBody>
                  <a:tcPr marL="0" marR="0" marT="31750" marB="0">
                    <a:lnL w="76200">
                      <a:solidFill>
                        <a:srgbClr val="000000"/>
                      </a:solidFill>
                      <a:prstDash val="solid"/>
                    </a:lnL>
                    <a:lnR w="76200">
                      <a:solidFill>
                        <a:srgbClr val="000000"/>
                      </a:solidFill>
                      <a:prstDash val="solid"/>
                    </a:lnR>
                    <a:lnT w="28575">
                      <a:solidFill>
                        <a:srgbClr val="000000"/>
                      </a:solidFill>
                      <a:prstDash val="solid"/>
                    </a:lnT>
                    <a:lnB w="76200">
                      <a:solidFill>
                        <a:srgbClr val="000000"/>
                      </a:solidFill>
                      <a:prstDash val="solid"/>
                    </a:lnB>
                    <a:solidFill>
                      <a:srgbClr val="FF0000"/>
                    </a:solidFill>
                  </a:tcPr>
                </a:tc>
                <a:extLst>
                  <a:ext uri="{0D108BD9-81ED-4DB2-BD59-A6C34878D82A}">
                    <a16:rowId xmlns:a16="http://schemas.microsoft.com/office/drawing/2014/main" val="10000"/>
                  </a:ext>
                </a:extLst>
              </a:tr>
              <a:tr h="368300">
                <a:tc>
                  <a:txBody>
                    <a:bodyPr/>
                    <a:lstStyle/>
                    <a:p>
                      <a:pPr marL="15240" algn="ctr">
                        <a:lnSpc>
                          <a:spcPct val="100000"/>
                        </a:lnSpc>
                        <a:spcBef>
                          <a:spcPts val="170"/>
                        </a:spcBef>
                      </a:pPr>
                      <a:r>
                        <a:rPr sz="1800" spc="-25" dirty="0">
                          <a:latin typeface="Courier New"/>
                          <a:cs typeface="Courier New"/>
                        </a:rPr>
                        <a:t>00</a:t>
                      </a:r>
                      <a:endParaRPr sz="1800">
                        <a:latin typeface="Courier New"/>
                        <a:cs typeface="Courier New"/>
                      </a:endParaRPr>
                    </a:p>
                  </a:txBody>
                  <a:tcPr marL="0" marR="0" marT="21590" marB="0">
                    <a:lnR w="76200">
                      <a:solidFill>
                        <a:srgbClr val="000000"/>
                      </a:solidFill>
                      <a:prstDash val="solid"/>
                    </a:lnR>
                    <a:lnT w="38100">
                      <a:solidFill>
                        <a:srgbClr val="000000"/>
                      </a:solidFill>
                      <a:prstDash val="solid"/>
                    </a:lnT>
                    <a:lnB w="28575">
                      <a:solidFill>
                        <a:srgbClr val="000000"/>
                      </a:solidFill>
                      <a:prstDash val="solid"/>
                    </a:lnB>
                    <a:solidFill>
                      <a:srgbClr val="FF0000"/>
                    </a:solidFill>
                  </a:tcPr>
                </a:tc>
                <a:tc>
                  <a:txBody>
                    <a:bodyPr/>
                    <a:lstStyle/>
                    <a:p>
                      <a:pPr marL="35560" algn="ctr">
                        <a:lnSpc>
                          <a:spcPct val="100000"/>
                        </a:lnSpc>
                        <a:spcBef>
                          <a:spcPts val="229"/>
                        </a:spcBef>
                      </a:pPr>
                      <a:r>
                        <a:rPr sz="1800" spc="-25" dirty="0">
                          <a:latin typeface="Courier New"/>
                          <a:cs typeface="Courier New"/>
                        </a:rPr>
                        <a:t>00</a:t>
                      </a:r>
                      <a:endParaRPr sz="1800">
                        <a:latin typeface="Courier New"/>
                        <a:cs typeface="Courier New"/>
                      </a:endParaRPr>
                    </a:p>
                  </a:txBody>
                  <a:tcPr marL="0" marR="0" marT="29209" marB="0">
                    <a:lnL w="76200">
                      <a:solidFill>
                        <a:srgbClr val="000000"/>
                      </a:solidFill>
                      <a:prstDash val="solid"/>
                    </a:lnL>
                    <a:lnR w="76200">
                      <a:solidFill>
                        <a:srgbClr val="000000"/>
                      </a:solidFill>
                      <a:prstDash val="solid"/>
                    </a:lnR>
                    <a:lnT w="76200">
                      <a:solidFill>
                        <a:srgbClr val="000000"/>
                      </a:solidFill>
                      <a:prstDash val="solid"/>
                    </a:lnT>
                    <a:lnB w="76200">
                      <a:solidFill>
                        <a:srgbClr val="000000"/>
                      </a:solidFill>
                      <a:prstDash val="solid"/>
                    </a:lnB>
                    <a:solidFill>
                      <a:srgbClr val="FF0000"/>
                    </a:solidFill>
                  </a:tcPr>
                </a:tc>
                <a:extLst>
                  <a:ext uri="{0D108BD9-81ED-4DB2-BD59-A6C34878D82A}">
                    <a16:rowId xmlns:a16="http://schemas.microsoft.com/office/drawing/2014/main" val="10001"/>
                  </a:ext>
                </a:extLst>
              </a:tr>
            </a:tbl>
          </a:graphicData>
        </a:graphic>
      </p:graphicFrame>
      <p:graphicFrame>
        <p:nvGraphicFramePr>
          <p:cNvPr id="13" name="object 13"/>
          <p:cNvGraphicFramePr>
            <a:graphicFrameLocks noGrp="1"/>
          </p:cNvGraphicFramePr>
          <p:nvPr/>
        </p:nvGraphicFramePr>
        <p:xfrm>
          <a:off x="7972297" y="3529076"/>
          <a:ext cx="1516380" cy="738505"/>
        </p:xfrm>
        <a:graphic>
          <a:graphicData uri="http://schemas.openxmlformats.org/drawingml/2006/table">
            <a:tbl>
              <a:tblPr firstRow="1" bandRow="1">
                <a:tableStyleId>{2D5ABB26-0587-4C30-8999-92F81FD0307C}</a:tableStyleId>
              </a:tblPr>
              <a:tblGrid>
                <a:gridCol w="758825">
                  <a:extLst>
                    <a:ext uri="{9D8B030D-6E8A-4147-A177-3AD203B41FA5}">
                      <a16:colId xmlns:a16="http://schemas.microsoft.com/office/drawing/2014/main" val="20000"/>
                    </a:ext>
                  </a:extLst>
                </a:gridCol>
                <a:gridCol w="757555">
                  <a:extLst>
                    <a:ext uri="{9D8B030D-6E8A-4147-A177-3AD203B41FA5}">
                      <a16:colId xmlns:a16="http://schemas.microsoft.com/office/drawing/2014/main" val="20001"/>
                    </a:ext>
                  </a:extLst>
                </a:gridCol>
              </a:tblGrid>
              <a:tr h="370205">
                <a:tc>
                  <a:txBody>
                    <a:bodyPr/>
                    <a:lstStyle/>
                    <a:p>
                      <a:pPr marL="222250">
                        <a:lnSpc>
                          <a:spcPct val="100000"/>
                        </a:lnSpc>
                        <a:spcBef>
                          <a:spcPts val="290"/>
                        </a:spcBef>
                      </a:pPr>
                      <a:r>
                        <a:rPr sz="1800" spc="-25" dirty="0">
                          <a:latin typeface="Courier New"/>
                          <a:cs typeface="Courier New"/>
                        </a:rPr>
                        <a:t>00</a:t>
                      </a:r>
                      <a:endParaRPr sz="1800">
                        <a:latin typeface="Courier New"/>
                        <a:cs typeface="Courier New"/>
                      </a:endParaRPr>
                    </a:p>
                  </a:txBody>
                  <a:tcPr marL="0" marR="0" marT="36830" marB="0">
                    <a:lnL w="28575">
                      <a:solidFill>
                        <a:srgbClr val="000000"/>
                      </a:solidFill>
                      <a:prstDash val="solid"/>
                    </a:lnL>
                    <a:lnR w="57150">
                      <a:solidFill>
                        <a:srgbClr val="000000"/>
                      </a:solidFill>
                      <a:prstDash val="solid"/>
                    </a:lnR>
                    <a:lnT w="28575">
                      <a:solidFill>
                        <a:srgbClr val="000000"/>
                      </a:solidFill>
                      <a:prstDash val="solid"/>
                    </a:lnT>
                    <a:lnB w="28575">
                      <a:solidFill>
                        <a:srgbClr val="000000"/>
                      </a:solidFill>
                      <a:prstDash val="solid"/>
                    </a:lnB>
                    <a:solidFill>
                      <a:srgbClr val="FF0000"/>
                    </a:solidFill>
                  </a:tcPr>
                </a:tc>
                <a:tc>
                  <a:txBody>
                    <a:bodyPr/>
                    <a:lstStyle/>
                    <a:p>
                      <a:pPr marL="231140">
                        <a:lnSpc>
                          <a:spcPct val="100000"/>
                        </a:lnSpc>
                        <a:spcBef>
                          <a:spcPts val="350"/>
                        </a:spcBef>
                      </a:pPr>
                      <a:r>
                        <a:rPr sz="1800" spc="-25" dirty="0">
                          <a:latin typeface="Courier New"/>
                          <a:cs typeface="Courier New"/>
                        </a:rPr>
                        <a:t>00</a:t>
                      </a:r>
                      <a:endParaRPr sz="1800">
                        <a:latin typeface="Courier New"/>
                        <a:cs typeface="Courier New"/>
                      </a:endParaRPr>
                    </a:p>
                  </a:txBody>
                  <a:tcPr marL="0" marR="0" marT="44450" marB="0">
                    <a:lnL w="5715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0000"/>
                    </a:solidFill>
                  </a:tcPr>
                </a:tc>
                <a:extLst>
                  <a:ext uri="{0D108BD9-81ED-4DB2-BD59-A6C34878D82A}">
                    <a16:rowId xmlns:a16="http://schemas.microsoft.com/office/drawing/2014/main" val="10000"/>
                  </a:ext>
                </a:extLst>
              </a:tr>
              <a:tr h="368300">
                <a:tc>
                  <a:txBody>
                    <a:bodyPr/>
                    <a:lstStyle/>
                    <a:p>
                      <a:pPr marL="209550">
                        <a:lnSpc>
                          <a:spcPct val="100000"/>
                        </a:lnSpc>
                        <a:spcBef>
                          <a:spcPts val="270"/>
                        </a:spcBef>
                      </a:pPr>
                      <a:r>
                        <a:rPr sz="1800" spc="-25" dirty="0">
                          <a:latin typeface="Courier New"/>
                          <a:cs typeface="Courier New"/>
                        </a:rPr>
                        <a:t>11</a:t>
                      </a:r>
                      <a:endParaRPr sz="1800">
                        <a:latin typeface="Courier New"/>
                        <a:cs typeface="Courier New"/>
                      </a:endParaRPr>
                    </a:p>
                  </a:txBody>
                  <a:tcPr marL="0" marR="0" marT="34290" marB="0">
                    <a:lnL w="28575">
                      <a:solidFill>
                        <a:srgbClr val="000000"/>
                      </a:solidFill>
                      <a:prstDash val="solid"/>
                    </a:lnL>
                    <a:lnR w="57150">
                      <a:solidFill>
                        <a:srgbClr val="000000"/>
                      </a:solidFill>
                      <a:prstDash val="solid"/>
                    </a:lnR>
                    <a:lnT w="28575">
                      <a:solidFill>
                        <a:srgbClr val="000000"/>
                      </a:solidFill>
                      <a:prstDash val="solid"/>
                    </a:lnT>
                    <a:lnB w="28575">
                      <a:solidFill>
                        <a:srgbClr val="000000"/>
                      </a:solidFill>
                      <a:prstDash val="solid"/>
                    </a:lnB>
                    <a:solidFill>
                      <a:srgbClr val="00AF50"/>
                    </a:solidFill>
                  </a:tcPr>
                </a:tc>
                <a:tc>
                  <a:txBody>
                    <a:bodyPr/>
                    <a:lstStyle/>
                    <a:p>
                      <a:pPr marL="218440">
                        <a:lnSpc>
                          <a:spcPct val="100000"/>
                        </a:lnSpc>
                        <a:spcBef>
                          <a:spcPts val="330"/>
                        </a:spcBef>
                      </a:pPr>
                      <a:r>
                        <a:rPr sz="1800" spc="-25" dirty="0">
                          <a:latin typeface="Courier New"/>
                          <a:cs typeface="Courier New"/>
                        </a:rPr>
                        <a:t>11</a:t>
                      </a:r>
                      <a:endParaRPr sz="1800">
                        <a:latin typeface="Courier New"/>
                        <a:cs typeface="Courier New"/>
                      </a:endParaRPr>
                    </a:p>
                  </a:txBody>
                  <a:tcPr marL="0" marR="0" marT="41910" marB="0">
                    <a:lnL w="5715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00AF50"/>
                    </a:solidFill>
                  </a:tcPr>
                </a:tc>
                <a:extLst>
                  <a:ext uri="{0D108BD9-81ED-4DB2-BD59-A6C34878D82A}">
                    <a16:rowId xmlns:a16="http://schemas.microsoft.com/office/drawing/2014/main" val="10001"/>
                  </a:ext>
                </a:extLst>
              </a:tr>
            </a:tbl>
          </a:graphicData>
        </a:graphic>
      </p:graphicFrame>
      <p:sp>
        <p:nvSpPr>
          <p:cNvPr id="14" name="object 14"/>
          <p:cNvSpPr txBox="1"/>
          <p:nvPr/>
        </p:nvSpPr>
        <p:spPr>
          <a:xfrm>
            <a:off x="9159367" y="1393316"/>
            <a:ext cx="6610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35" dirty="0">
                <a:latin typeface="Calibri"/>
                <a:cs typeface="Calibri"/>
              </a:rPr>
              <a:t> </a:t>
            </a:r>
            <a:r>
              <a:rPr sz="1200" b="1" spc="-25" dirty="0">
                <a:latin typeface="Calibri"/>
                <a:cs typeface="Calibri"/>
              </a:rPr>
              <a:t>PC</a:t>
            </a:r>
            <a:endParaRPr sz="1200">
              <a:latin typeface="Calibri"/>
              <a:cs typeface="Calibri"/>
            </a:endParaRPr>
          </a:p>
        </p:txBody>
      </p:sp>
      <p:sp>
        <p:nvSpPr>
          <p:cNvPr id="15" name="object 15"/>
          <p:cNvSpPr/>
          <p:nvPr/>
        </p:nvSpPr>
        <p:spPr>
          <a:xfrm>
            <a:off x="11869673" y="2215133"/>
            <a:ext cx="76200" cy="2151380"/>
          </a:xfrm>
          <a:custGeom>
            <a:avLst/>
            <a:gdLst/>
            <a:ahLst/>
            <a:cxnLst/>
            <a:rect l="l" t="t" r="r" b="b"/>
            <a:pathLst>
              <a:path w="76200" h="2151379">
                <a:moveTo>
                  <a:pt x="47625" y="2084577"/>
                </a:moveTo>
                <a:lnTo>
                  <a:pt x="47625" y="2113153"/>
                </a:lnTo>
                <a:lnTo>
                  <a:pt x="0" y="2113153"/>
                </a:lnTo>
                <a:lnTo>
                  <a:pt x="38100" y="2151253"/>
                </a:lnTo>
                <a:lnTo>
                  <a:pt x="76200" y="2113153"/>
                </a:lnTo>
                <a:lnTo>
                  <a:pt x="28575" y="2113153"/>
                </a:lnTo>
                <a:lnTo>
                  <a:pt x="28575" y="2084577"/>
                </a:lnTo>
                <a:lnTo>
                  <a:pt x="47625" y="2084577"/>
                </a:lnTo>
                <a:close/>
              </a:path>
              <a:path w="76200" h="2151379">
                <a:moveTo>
                  <a:pt x="38100" y="2075052"/>
                </a:moveTo>
                <a:lnTo>
                  <a:pt x="28575" y="2084577"/>
                </a:lnTo>
                <a:lnTo>
                  <a:pt x="28575" y="2113153"/>
                </a:lnTo>
                <a:lnTo>
                  <a:pt x="47625" y="2113153"/>
                </a:lnTo>
                <a:lnTo>
                  <a:pt x="47625" y="2084577"/>
                </a:lnTo>
                <a:lnTo>
                  <a:pt x="38100" y="2075052"/>
                </a:lnTo>
                <a:close/>
              </a:path>
              <a:path w="76200" h="2151379">
                <a:moveTo>
                  <a:pt x="28575" y="66675"/>
                </a:moveTo>
                <a:lnTo>
                  <a:pt x="28575" y="2084577"/>
                </a:lnTo>
                <a:lnTo>
                  <a:pt x="38100" y="2075052"/>
                </a:lnTo>
                <a:lnTo>
                  <a:pt x="47625" y="2075052"/>
                </a:lnTo>
                <a:lnTo>
                  <a:pt x="47625" y="76200"/>
                </a:lnTo>
                <a:lnTo>
                  <a:pt x="38100" y="76200"/>
                </a:lnTo>
                <a:lnTo>
                  <a:pt x="28575" y="66675"/>
                </a:lnTo>
                <a:close/>
              </a:path>
              <a:path w="76200" h="2151379">
                <a:moveTo>
                  <a:pt x="47625" y="2075052"/>
                </a:moveTo>
                <a:lnTo>
                  <a:pt x="38100" y="2075052"/>
                </a:lnTo>
                <a:lnTo>
                  <a:pt x="47625" y="2084577"/>
                </a:lnTo>
                <a:lnTo>
                  <a:pt x="47625" y="2075052"/>
                </a:lnTo>
                <a:close/>
              </a:path>
              <a:path w="76200" h="2151379">
                <a:moveTo>
                  <a:pt x="47625" y="38100"/>
                </a:moveTo>
                <a:lnTo>
                  <a:pt x="28575" y="38100"/>
                </a:lnTo>
                <a:lnTo>
                  <a:pt x="28575" y="66675"/>
                </a:lnTo>
                <a:lnTo>
                  <a:pt x="38100" y="76200"/>
                </a:lnTo>
                <a:lnTo>
                  <a:pt x="47625" y="66675"/>
                </a:lnTo>
                <a:lnTo>
                  <a:pt x="47625" y="38100"/>
                </a:lnTo>
                <a:close/>
              </a:path>
              <a:path w="76200" h="2151379">
                <a:moveTo>
                  <a:pt x="47625" y="66675"/>
                </a:moveTo>
                <a:lnTo>
                  <a:pt x="38100" y="76200"/>
                </a:lnTo>
                <a:lnTo>
                  <a:pt x="47625" y="76200"/>
                </a:lnTo>
                <a:lnTo>
                  <a:pt x="47625" y="66675"/>
                </a:lnTo>
                <a:close/>
              </a:path>
              <a:path w="76200" h="2151379">
                <a:moveTo>
                  <a:pt x="38100" y="0"/>
                </a:moveTo>
                <a:lnTo>
                  <a:pt x="0" y="38100"/>
                </a:lnTo>
                <a:lnTo>
                  <a:pt x="28575" y="66675"/>
                </a:lnTo>
                <a:lnTo>
                  <a:pt x="28575" y="38100"/>
                </a:lnTo>
                <a:lnTo>
                  <a:pt x="76200" y="38100"/>
                </a:lnTo>
                <a:lnTo>
                  <a:pt x="38100" y="0"/>
                </a:lnTo>
                <a:close/>
              </a:path>
              <a:path w="76200" h="2151379">
                <a:moveTo>
                  <a:pt x="76200" y="38100"/>
                </a:moveTo>
                <a:lnTo>
                  <a:pt x="47625" y="38100"/>
                </a:lnTo>
                <a:lnTo>
                  <a:pt x="47625" y="66675"/>
                </a:lnTo>
                <a:lnTo>
                  <a:pt x="76200" y="38100"/>
                </a:lnTo>
                <a:close/>
              </a:path>
            </a:pathLst>
          </a:custGeom>
          <a:solidFill>
            <a:srgbClr val="4471C4"/>
          </a:solidFill>
        </p:spPr>
        <p:txBody>
          <a:bodyPr wrap="square" lIns="0" tIns="0" rIns="0" bIns="0" rtlCol="0"/>
          <a:lstStyle/>
          <a:p>
            <a:endParaRPr/>
          </a:p>
        </p:txBody>
      </p:sp>
      <p:sp>
        <p:nvSpPr>
          <p:cNvPr id="16" name="object 16"/>
          <p:cNvSpPr txBox="1"/>
          <p:nvPr/>
        </p:nvSpPr>
        <p:spPr>
          <a:xfrm>
            <a:off x="11899010" y="2753324"/>
            <a:ext cx="254000" cy="1053465"/>
          </a:xfrm>
          <a:prstGeom prst="rect">
            <a:avLst/>
          </a:prstGeom>
        </p:spPr>
        <p:txBody>
          <a:bodyPr vert="vert270" wrap="square" lIns="0" tIns="0" rIns="0" bIns="0" rtlCol="0">
            <a:spAutoFit/>
          </a:bodyPr>
          <a:lstStyle/>
          <a:p>
            <a:pPr marL="12700">
              <a:lnSpc>
                <a:spcPts val="1810"/>
              </a:lnSpc>
            </a:pPr>
            <a:r>
              <a:rPr sz="1800" dirty="0">
                <a:latin typeface="Calibri"/>
                <a:cs typeface="Calibri"/>
              </a:rPr>
              <a:t>16k</a:t>
            </a:r>
            <a:r>
              <a:rPr sz="1800" spc="-10" dirty="0">
                <a:latin typeface="Calibri"/>
                <a:cs typeface="Calibri"/>
              </a:rPr>
              <a:t> Entries</a:t>
            </a:r>
            <a:endParaRPr sz="1800">
              <a:latin typeface="Calibri"/>
              <a:cs typeface="Calibri"/>
            </a:endParaRPr>
          </a:p>
        </p:txBody>
      </p:sp>
      <p:sp>
        <p:nvSpPr>
          <p:cNvPr id="17" name="object 17"/>
          <p:cNvSpPr txBox="1"/>
          <p:nvPr/>
        </p:nvSpPr>
        <p:spPr>
          <a:xfrm>
            <a:off x="8179561" y="3106094"/>
            <a:ext cx="254000" cy="312420"/>
          </a:xfrm>
          <a:prstGeom prst="rect">
            <a:avLst/>
          </a:prstGeom>
        </p:spPr>
        <p:txBody>
          <a:bodyPr vert="vert270" wrap="square" lIns="0" tIns="0" rIns="0" bIns="0" rtlCol="0">
            <a:spAutoFit/>
          </a:bodyPr>
          <a:lstStyle/>
          <a:p>
            <a:pPr marL="12700">
              <a:lnSpc>
                <a:spcPts val="1810"/>
              </a:lnSpc>
            </a:pPr>
            <a:r>
              <a:rPr sz="1800" b="1" dirty="0">
                <a:latin typeface="Calibri"/>
                <a:cs typeface="Calibri"/>
              </a:rPr>
              <a:t>.</a:t>
            </a:r>
            <a:r>
              <a:rPr sz="1800" b="1" spc="-5" dirty="0">
                <a:latin typeface="Calibri"/>
                <a:cs typeface="Calibri"/>
              </a:rPr>
              <a:t> </a:t>
            </a:r>
            <a:r>
              <a:rPr sz="1800" b="1" dirty="0">
                <a:latin typeface="Calibri"/>
                <a:cs typeface="Calibri"/>
              </a:rPr>
              <a:t>.</a:t>
            </a:r>
            <a:r>
              <a:rPr sz="1800" b="1" spc="-5" dirty="0">
                <a:latin typeface="Calibri"/>
                <a:cs typeface="Calibri"/>
              </a:rPr>
              <a:t> </a:t>
            </a:r>
            <a:r>
              <a:rPr sz="1800" b="1" spc="-50" dirty="0">
                <a:latin typeface="Calibri"/>
                <a:cs typeface="Calibri"/>
              </a:rPr>
              <a:t>.</a:t>
            </a:r>
            <a:endParaRPr sz="1800">
              <a:latin typeface="Calibri"/>
              <a:cs typeface="Calibri"/>
            </a:endParaRPr>
          </a:p>
        </p:txBody>
      </p:sp>
      <p:graphicFrame>
        <p:nvGraphicFramePr>
          <p:cNvPr id="18" name="object 18"/>
          <p:cNvGraphicFramePr>
            <a:graphicFrameLocks noGrp="1"/>
          </p:cNvGraphicFramePr>
          <p:nvPr/>
        </p:nvGraphicFramePr>
        <p:xfrm>
          <a:off x="1135633" y="2674741"/>
          <a:ext cx="3167380" cy="1138555"/>
        </p:xfrm>
        <a:graphic>
          <a:graphicData uri="http://schemas.openxmlformats.org/drawingml/2006/table">
            <a:tbl>
              <a:tblPr firstRow="1" bandRow="1">
                <a:tableStyleId>{2D5ABB26-0587-4C30-8999-92F81FD0307C}</a:tableStyleId>
              </a:tblPr>
              <a:tblGrid>
                <a:gridCol w="854710">
                  <a:extLst>
                    <a:ext uri="{9D8B030D-6E8A-4147-A177-3AD203B41FA5}">
                      <a16:colId xmlns:a16="http://schemas.microsoft.com/office/drawing/2014/main" val="20000"/>
                    </a:ext>
                  </a:extLst>
                </a:gridCol>
                <a:gridCol w="547370">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730250">
                  <a:extLst>
                    <a:ext uri="{9D8B030D-6E8A-4147-A177-3AD203B41FA5}">
                      <a16:colId xmlns:a16="http://schemas.microsoft.com/office/drawing/2014/main" val="20003"/>
                    </a:ext>
                  </a:extLst>
                </a:gridCol>
                <a:gridCol w="304800">
                  <a:extLst>
                    <a:ext uri="{9D8B030D-6E8A-4147-A177-3AD203B41FA5}">
                      <a16:colId xmlns:a16="http://schemas.microsoft.com/office/drawing/2014/main" val="20004"/>
                    </a:ext>
                  </a:extLst>
                </a:gridCol>
              </a:tblGrid>
              <a:tr h="386715">
                <a:tc>
                  <a:txBody>
                    <a:bodyPr/>
                    <a:lstStyle/>
                    <a:p>
                      <a:pPr marL="31750">
                        <a:lnSpc>
                          <a:spcPts val="2730"/>
                        </a:lnSpc>
                      </a:pPr>
                      <a:r>
                        <a:rPr sz="2400" b="1" spc="-20" dirty="0">
                          <a:latin typeface="Courier New"/>
                          <a:cs typeface="Courier New"/>
                        </a:rPr>
                        <a:t>if(a</a:t>
                      </a:r>
                      <a:endParaRPr sz="2400">
                        <a:latin typeface="Courier New"/>
                        <a:cs typeface="Courier New"/>
                      </a:endParaRPr>
                    </a:p>
                  </a:txBody>
                  <a:tcPr marL="0" marR="0" marT="0" marB="0"/>
                </a:tc>
                <a:tc>
                  <a:txBody>
                    <a:bodyPr/>
                    <a:lstStyle/>
                    <a:p>
                      <a:pPr marL="1270" algn="ctr">
                        <a:lnSpc>
                          <a:spcPts val="2730"/>
                        </a:lnSpc>
                      </a:pPr>
                      <a:r>
                        <a:rPr sz="2400" b="1" spc="-25" dirty="0">
                          <a:latin typeface="Courier New"/>
                          <a:cs typeface="Courier New"/>
                        </a:rPr>
                        <a:t>==</a:t>
                      </a:r>
                      <a:endParaRPr sz="2400">
                        <a:latin typeface="Courier New"/>
                        <a:cs typeface="Courier New"/>
                      </a:endParaRPr>
                    </a:p>
                  </a:txBody>
                  <a:tcPr marL="0" marR="0" marT="0" marB="0"/>
                </a:tc>
                <a:tc>
                  <a:txBody>
                    <a:bodyPr/>
                    <a:lstStyle/>
                    <a:p>
                      <a:pPr marR="83820" algn="r">
                        <a:lnSpc>
                          <a:spcPts val="2730"/>
                        </a:lnSpc>
                      </a:pPr>
                      <a:r>
                        <a:rPr sz="2400" b="1" spc="-25" dirty="0">
                          <a:latin typeface="Courier New"/>
                          <a:cs typeface="Courier New"/>
                        </a:rPr>
                        <a:t>1){</a:t>
                      </a:r>
                      <a:endParaRPr sz="2400">
                        <a:latin typeface="Courier New"/>
                        <a:cs typeface="Courier New"/>
                      </a:endParaRPr>
                    </a:p>
                  </a:txBody>
                  <a:tcPr marL="0" marR="0" marT="0" marB="0"/>
                </a:tc>
                <a:tc>
                  <a:txBody>
                    <a:bodyPr/>
                    <a:lstStyle/>
                    <a:p>
                      <a:pPr marL="1270" algn="ctr">
                        <a:lnSpc>
                          <a:spcPts val="2730"/>
                        </a:lnSpc>
                      </a:pPr>
                      <a:r>
                        <a:rPr sz="2400" b="1" spc="-25" dirty="0">
                          <a:latin typeface="Courier New"/>
                          <a:cs typeface="Courier New"/>
                        </a:rPr>
                        <a:t>a=0</a:t>
                      </a:r>
                      <a:endParaRPr sz="2400">
                        <a:latin typeface="Courier New"/>
                        <a:cs typeface="Courier New"/>
                      </a:endParaRPr>
                    </a:p>
                  </a:txBody>
                  <a:tcPr marL="0" marR="0" marT="0" marB="0"/>
                </a:tc>
                <a:tc>
                  <a:txBody>
                    <a:bodyPr/>
                    <a:lstStyle/>
                    <a:p>
                      <a:pPr marL="57785" algn="ctr">
                        <a:lnSpc>
                          <a:spcPts val="2730"/>
                        </a:lnSpc>
                      </a:pPr>
                      <a:r>
                        <a:rPr sz="2400" b="1" dirty="0">
                          <a:latin typeface="Courier New"/>
                          <a:cs typeface="Courier New"/>
                        </a:rPr>
                        <a:t>}</a:t>
                      </a:r>
                      <a:endParaRPr sz="2400">
                        <a:latin typeface="Courier New"/>
                        <a:cs typeface="Courier New"/>
                      </a:endParaRPr>
                    </a:p>
                  </a:txBody>
                  <a:tcPr marL="0" marR="0" marT="0" marB="0"/>
                </a:tc>
                <a:extLst>
                  <a:ext uri="{0D108BD9-81ED-4DB2-BD59-A6C34878D82A}">
                    <a16:rowId xmlns:a16="http://schemas.microsoft.com/office/drawing/2014/main" val="10000"/>
                  </a:ext>
                </a:extLst>
              </a:tr>
              <a:tr h="365125">
                <a:tc>
                  <a:txBody>
                    <a:bodyPr/>
                    <a:lstStyle/>
                    <a:p>
                      <a:pPr marL="31750">
                        <a:lnSpc>
                          <a:spcPts val="2560"/>
                        </a:lnSpc>
                      </a:pPr>
                      <a:r>
                        <a:rPr sz="2400" b="1" spc="-20" dirty="0">
                          <a:latin typeface="Courier New"/>
                          <a:cs typeface="Courier New"/>
                        </a:rPr>
                        <a:t>if(b</a:t>
                      </a:r>
                      <a:endParaRPr sz="2400">
                        <a:latin typeface="Courier New"/>
                        <a:cs typeface="Courier New"/>
                      </a:endParaRPr>
                    </a:p>
                  </a:txBody>
                  <a:tcPr marL="0" marR="0" marT="0" marB="0"/>
                </a:tc>
                <a:tc>
                  <a:txBody>
                    <a:bodyPr/>
                    <a:lstStyle/>
                    <a:p>
                      <a:pPr marL="1270" algn="ctr">
                        <a:lnSpc>
                          <a:spcPts val="2560"/>
                        </a:lnSpc>
                      </a:pPr>
                      <a:r>
                        <a:rPr sz="2400" b="1" spc="-25" dirty="0">
                          <a:latin typeface="Courier New"/>
                          <a:cs typeface="Courier New"/>
                        </a:rPr>
                        <a:t>==</a:t>
                      </a:r>
                      <a:endParaRPr sz="2400">
                        <a:latin typeface="Courier New"/>
                        <a:cs typeface="Courier New"/>
                      </a:endParaRPr>
                    </a:p>
                  </a:txBody>
                  <a:tcPr marL="0" marR="0" marT="0" marB="0"/>
                </a:tc>
                <a:tc>
                  <a:txBody>
                    <a:bodyPr/>
                    <a:lstStyle/>
                    <a:p>
                      <a:pPr marR="83820" algn="r">
                        <a:lnSpc>
                          <a:spcPts val="2560"/>
                        </a:lnSpc>
                      </a:pPr>
                      <a:r>
                        <a:rPr sz="2400" b="1" spc="-25" dirty="0">
                          <a:latin typeface="Courier New"/>
                          <a:cs typeface="Courier New"/>
                        </a:rPr>
                        <a:t>1){</a:t>
                      </a:r>
                      <a:endParaRPr sz="2400">
                        <a:latin typeface="Courier New"/>
                        <a:cs typeface="Courier New"/>
                      </a:endParaRPr>
                    </a:p>
                  </a:txBody>
                  <a:tcPr marL="0" marR="0" marT="0" marB="0"/>
                </a:tc>
                <a:tc>
                  <a:txBody>
                    <a:bodyPr/>
                    <a:lstStyle/>
                    <a:p>
                      <a:pPr marL="1270" algn="ctr">
                        <a:lnSpc>
                          <a:spcPts val="2560"/>
                        </a:lnSpc>
                      </a:pPr>
                      <a:r>
                        <a:rPr sz="2400" b="1" spc="-25" dirty="0">
                          <a:latin typeface="Courier New"/>
                          <a:cs typeface="Courier New"/>
                        </a:rPr>
                        <a:t>b=0</a:t>
                      </a:r>
                      <a:endParaRPr sz="2400">
                        <a:latin typeface="Courier New"/>
                        <a:cs typeface="Courier New"/>
                      </a:endParaRPr>
                    </a:p>
                  </a:txBody>
                  <a:tcPr marL="0" marR="0" marT="0" marB="0"/>
                </a:tc>
                <a:tc>
                  <a:txBody>
                    <a:bodyPr/>
                    <a:lstStyle/>
                    <a:p>
                      <a:pPr marL="57785" algn="ctr">
                        <a:lnSpc>
                          <a:spcPts val="2560"/>
                        </a:lnSpc>
                      </a:pPr>
                      <a:r>
                        <a:rPr sz="2400" b="1" dirty="0">
                          <a:latin typeface="Courier New"/>
                          <a:cs typeface="Courier New"/>
                        </a:rPr>
                        <a:t>}</a:t>
                      </a:r>
                      <a:endParaRPr sz="2400">
                        <a:latin typeface="Courier New"/>
                        <a:cs typeface="Courier New"/>
                      </a:endParaRPr>
                    </a:p>
                  </a:txBody>
                  <a:tcPr marL="0" marR="0" marT="0" marB="0"/>
                </a:tc>
                <a:extLst>
                  <a:ext uri="{0D108BD9-81ED-4DB2-BD59-A6C34878D82A}">
                    <a16:rowId xmlns:a16="http://schemas.microsoft.com/office/drawing/2014/main" val="10001"/>
                  </a:ext>
                </a:extLst>
              </a:tr>
              <a:tr h="386715">
                <a:tc>
                  <a:txBody>
                    <a:bodyPr/>
                    <a:lstStyle/>
                    <a:p>
                      <a:pPr marL="31750">
                        <a:lnSpc>
                          <a:spcPts val="2560"/>
                        </a:lnSpc>
                      </a:pPr>
                      <a:r>
                        <a:rPr sz="2400" b="1" spc="-20" dirty="0">
                          <a:latin typeface="Courier New"/>
                          <a:cs typeface="Courier New"/>
                        </a:rPr>
                        <a:t>if(a</a:t>
                      </a:r>
                      <a:endParaRPr sz="2400">
                        <a:latin typeface="Courier New"/>
                        <a:cs typeface="Courier New"/>
                      </a:endParaRPr>
                    </a:p>
                  </a:txBody>
                  <a:tcPr marL="0" marR="0" marT="0" marB="0"/>
                </a:tc>
                <a:tc>
                  <a:txBody>
                    <a:bodyPr/>
                    <a:lstStyle/>
                    <a:p>
                      <a:pPr marL="1270" algn="ctr">
                        <a:lnSpc>
                          <a:spcPts val="2560"/>
                        </a:lnSpc>
                      </a:pPr>
                      <a:r>
                        <a:rPr sz="2400" b="1" spc="-25" dirty="0">
                          <a:latin typeface="Courier New"/>
                          <a:cs typeface="Courier New"/>
                        </a:rPr>
                        <a:t>!=</a:t>
                      </a:r>
                      <a:endParaRPr sz="2400">
                        <a:latin typeface="Courier New"/>
                        <a:cs typeface="Courier New"/>
                      </a:endParaRPr>
                    </a:p>
                  </a:txBody>
                  <a:tcPr marL="0" marR="0" marT="0" marB="0"/>
                </a:tc>
                <a:tc>
                  <a:txBody>
                    <a:bodyPr/>
                    <a:lstStyle/>
                    <a:p>
                      <a:pPr marR="83820" algn="r">
                        <a:lnSpc>
                          <a:spcPts val="2560"/>
                        </a:lnSpc>
                      </a:pPr>
                      <a:r>
                        <a:rPr sz="2400" b="1" spc="-25" dirty="0">
                          <a:latin typeface="Courier New"/>
                          <a:cs typeface="Courier New"/>
                        </a:rPr>
                        <a:t>b){</a:t>
                      </a:r>
                      <a:endParaRPr sz="2400">
                        <a:latin typeface="Courier New"/>
                        <a:cs typeface="Courier New"/>
                      </a:endParaRPr>
                    </a:p>
                  </a:txBody>
                  <a:tcPr marL="0" marR="0" marT="0" marB="0"/>
                </a:tc>
                <a:tc>
                  <a:txBody>
                    <a:bodyPr/>
                    <a:lstStyle/>
                    <a:p>
                      <a:pPr marL="1270" algn="ctr">
                        <a:lnSpc>
                          <a:spcPts val="2560"/>
                        </a:lnSpc>
                      </a:pPr>
                      <a:r>
                        <a:rPr sz="2400" b="1" spc="-25" dirty="0">
                          <a:latin typeface="Courier New"/>
                          <a:cs typeface="Courier New"/>
                        </a:rPr>
                        <a:t>...</a:t>
                      </a:r>
                      <a:endParaRPr sz="2400">
                        <a:latin typeface="Courier New"/>
                        <a:cs typeface="Courier New"/>
                      </a:endParaRPr>
                    </a:p>
                  </a:txBody>
                  <a:tcPr marL="0" marR="0" marT="0" marB="0"/>
                </a:tc>
                <a:tc>
                  <a:txBody>
                    <a:bodyPr/>
                    <a:lstStyle/>
                    <a:p>
                      <a:pPr marL="57785" algn="ctr">
                        <a:lnSpc>
                          <a:spcPts val="2560"/>
                        </a:lnSpc>
                      </a:pPr>
                      <a:r>
                        <a:rPr sz="2400" b="1" dirty="0">
                          <a:latin typeface="Courier New"/>
                          <a:cs typeface="Courier New"/>
                        </a:rPr>
                        <a:t>}</a:t>
                      </a:r>
                      <a:endParaRPr sz="2400">
                        <a:latin typeface="Courier New"/>
                        <a:cs typeface="Courier New"/>
                      </a:endParaRPr>
                    </a:p>
                  </a:txBody>
                  <a:tcPr marL="0" marR="0" marT="0" marB="0"/>
                </a:tc>
                <a:extLst>
                  <a:ext uri="{0D108BD9-81ED-4DB2-BD59-A6C34878D82A}">
                    <a16:rowId xmlns:a16="http://schemas.microsoft.com/office/drawing/2014/main" val="10002"/>
                  </a:ext>
                </a:extLst>
              </a:tr>
            </a:tbl>
          </a:graphicData>
        </a:graphic>
      </p:graphicFrame>
      <p:sp>
        <p:nvSpPr>
          <p:cNvPr id="19" name="object 19"/>
          <p:cNvSpPr txBox="1"/>
          <p:nvPr/>
        </p:nvSpPr>
        <p:spPr>
          <a:xfrm>
            <a:off x="9690607" y="3051809"/>
            <a:ext cx="31242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a:t>
            </a:r>
            <a:r>
              <a:rPr sz="1800" b="1" spc="-5" dirty="0">
                <a:latin typeface="Calibri"/>
                <a:cs typeface="Calibri"/>
              </a:rPr>
              <a:t> </a:t>
            </a:r>
            <a:r>
              <a:rPr sz="1800" b="1" dirty="0">
                <a:latin typeface="Calibri"/>
                <a:cs typeface="Calibri"/>
              </a:rPr>
              <a:t>.</a:t>
            </a:r>
            <a:r>
              <a:rPr sz="1800" b="1" spc="-5" dirty="0">
                <a:latin typeface="Calibri"/>
                <a:cs typeface="Calibri"/>
              </a:rPr>
              <a:t> </a:t>
            </a:r>
            <a:r>
              <a:rPr sz="1800" b="1" spc="-50" dirty="0">
                <a:latin typeface="Calibri"/>
                <a:cs typeface="Calibri"/>
              </a:rPr>
              <a:t>.</a:t>
            </a:r>
            <a:endParaRPr sz="1800">
              <a:latin typeface="Calibri"/>
              <a:cs typeface="Calibri"/>
            </a:endParaRPr>
          </a:p>
        </p:txBody>
      </p:sp>
      <p:sp>
        <p:nvSpPr>
          <p:cNvPr id="20" name="object 20"/>
          <p:cNvSpPr/>
          <p:nvPr/>
        </p:nvSpPr>
        <p:spPr>
          <a:xfrm>
            <a:off x="10217657" y="2202942"/>
            <a:ext cx="748665" cy="745490"/>
          </a:xfrm>
          <a:custGeom>
            <a:avLst/>
            <a:gdLst/>
            <a:ahLst/>
            <a:cxnLst/>
            <a:rect l="l" t="t" r="r" b="b"/>
            <a:pathLst>
              <a:path w="748665" h="745489">
                <a:moveTo>
                  <a:pt x="0" y="368808"/>
                </a:moveTo>
                <a:lnTo>
                  <a:pt x="748283" y="368808"/>
                </a:lnTo>
                <a:lnTo>
                  <a:pt x="748283" y="0"/>
                </a:lnTo>
                <a:lnTo>
                  <a:pt x="0" y="0"/>
                </a:lnTo>
                <a:lnTo>
                  <a:pt x="0" y="368808"/>
                </a:lnTo>
                <a:close/>
              </a:path>
              <a:path w="748665" h="745489">
                <a:moveTo>
                  <a:pt x="0" y="745236"/>
                </a:moveTo>
                <a:lnTo>
                  <a:pt x="748283" y="745236"/>
                </a:lnTo>
                <a:lnTo>
                  <a:pt x="748283" y="376427"/>
                </a:lnTo>
                <a:lnTo>
                  <a:pt x="0" y="376427"/>
                </a:lnTo>
                <a:lnTo>
                  <a:pt x="0" y="745236"/>
                </a:lnTo>
                <a:close/>
              </a:path>
            </a:pathLst>
          </a:custGeom>
          <a:ln w="25400">
            <a:solidFill>
              <a:srgbClr val="000000"/>
            </a:solidFill>
          </a:ln>
        </p:spPr>
        <p:txBody>
          <a:bodyPr wrap="square" lIns="0" tIns="0" rIns="0" bIns="0" rtlCol="0"/>
          <a:lstStyle/>
          <a:p>
            <a:endParaRPr/>
          </a:p>
        </p:txBody>
      </p:sp>
      <p:sp>
        <p:nvSpPr>
          <p:cNvPr id="21" name="object 21"/>
          <p:cNvSpPr txBox="1"/>
          <p:nvPr/>
        </p:nvSpPr>
        <p:spPr>
          <a:xfrm>
            <a:off x="10230357" y="2215642"/>
            <a:ext cx="723265" cy="343535"/>
          </a:xfrm>
          <a:prstGeom prst="rect">
            <a:avLst/>
          </a:prstGeom>
          <a:solidFill>
            <a:srgbClr val="00AF50"/>
          </a:solidFill>
        </p:spPr>
        <p:txBody>
          <a:bodyPr vert="horz" wrap="square" lIns="0" tIns="15240" rIns="0" bIns="0" rtlCol="0">
            <a:spAutoFit/>
          </a:bodyPr>
          <a:lstStyle/>
          <a:p>
            <a:pPr marL="231775">
              <a:lnSpc>
                <a:spcPct val="100000"/>
              </a:lnSpc>
              <a:spcBef>
                <a:spcPts val="120"/>
              </a:spcBef>
            </a:pPr>
            <a:r>
              <a:rPr sz="1800" spc="-25" dirty="0">
                <a:latin typeface="Courier New"/>
                <a:cs typeface="Courier New"/>
              </a:rPr>
              <a:t>11</a:t>
            </a:r>
            <a:endParaRPr sz="1800">
              <a:latin typeface="Courier New"/>
              <a:cs typeface="Courier New"/>
            </a:endParaRPr>
          </a:p>
        </p:txBody>
      </p:sp>
      <p:sp>
        <p:nvSpPr>
          <p:cNvPr id="22" name="object 22"/>
          <p:cNvSpPr txBox="1"/>
          <p:nvPr/>
        </p:nvSpPr>
        <p:spPr>
          <a:xfrm>
            <a:off x="10230357" y="2592070"/>
            <a:ext cx="723265" cy="343535"/>
          </a:xfrm>
          <a:prstGeom prst="rect">
            <a:avLst/>
          </a:prstGeom>
          <a:solidFill>
            <a:srgbClr val="00AF50"/>
          </a:solidFill>
        </p:spPr>
        <p:txBody>
          <a:bodyPr vert="horz" wrap="square" lIns="0" tIns="15875" rIns="0" bIns="0" rtlCol="0">
            <a:spAutoFit/>
          </a:bodyPr>
          <a:lstStyle/>
          <a:p>
            <a:pPr marL="231775">
              <a:lnSpc>
                <a:spcPct val="100000"/>
              </a:lnSpc>
              <a:spcBef>
                <a:spcPts val="125"/>
              </a:spcBef>
            </a:pPr>
            <a:r>
              <a:rPr sz="1800" spc="-25" dirty="0">
                <a:latin typeface="Courier New"/>
                <a:cs typeface="Courier New"/>
              </a:rPr>
              <a:t>11</a:t>
            </a:r>
            <a:endParaRPr sz="1800">
              <a:latin typeface="Courier New"/>
              <a:cs typeface="Courier New"/>
            </a:endParaRPr>
          </a:p>
        </p:txBody>
      </p:sp>
      <p:sp>
        <p:nvSpPr>
          <p:cNvPr id="23" name="object 23"/>
          <p:cNvSpPr txBox="1"/>
          <p:nvPr/>
        </p:nvSpPr>
        <p:spPr>
          <a:xfrm>
            <a:off x="10220706" y="3545585"/>
            <a:ext cx="748665" cy="370840"/>
          </a:xfrm>
          <a:prstGeom prst="rect">
            <a:avLst/>
          </a:prstGeom>
          <a:solidFill>
            <a:srgbClr val="FF0000"/>
          </a:solidFill>
          <a:ln w="25400">
            <a:solidFill>
              <a:srgbClr val="000000"/>
            </a:solidFill>
          </a:ln>
        </p:spPr>
        <p:txBody>
          <a:bodyPr vert="horz" wrap="square" lIns="0" tIns="40640" rIns="0" bIns="0" rtlCol="0">
            <a:spAutoFit/>
          </a:bodyPr>
          <a:lstStyle/>
          <a:p>
            <a:pPr marL="222250">
              <a:lnSpc>
                <a:spcPct val="100000"/>
              </a:lnSpc>
              <a:spcBef>
                <a:spcPts val="320"/>
              </a:spcBef>
            </a:pPr>
            <a:r>
              <a:rPr sz="1800" spc="-25" dirty="0">
                <a:latin typeface="Courier New"/>
                <a:cs typeface="Courier New"/>
              </a:rPr>
              <a:t>00</a:t>
            </a:r>
            <a:endParaRPr sz="1800">
              <a:latin typeface="Courier New"/>
              <a:cs typeface="Courier New"/>
            </a:endParaRPr>
          </a:p>
        </p:txBody>
      </p:sp>
      <p:sp>
        <p:nvSpPr>
          <p:cNvPr id="24" name="object 24"/>
          <p:cNvSpPr txBox="1"/>
          <p:nvPr/>
        </p:nvSpPr>
        <p:spPr>
          <a:xfrm>
            <a:off x="10220706" y="3915917"/>
            <a:ext cx="748665" cy="368935"/>
          </a:xfrm>
          <a:prstGeom prst="rect">
            <a:avLst/>
          </a:prstGeom>
          <a:solidFill>
            <a:srgbClr val="00AF50"/>
          </a:solidFill>
          <a:ln w="25400">
            <a:solidFill>
              <a:srgbClr val="000000"/>
            </a:solidFill>
          </a:ln>
        </p:spPr>
        <p:txBody>
          <a:bodyPr vert="horz" wrap="square" lIns="0" tIns="38100" rIns="0" bIns="0" rtlCol="0">
            <a:spAutoFit/>
          </a:bodyPr>
          <a:lstStyle/>
          <a:p>
            <a:pPr marL="209550">
              <a:lnSpc>
                <a:spcPct val="100000"/>
              </a:lnSpc>
              <a:spcBef>
                <a:spcPts val="300"/>
              </a:spcBef>
            </a:pPr>
            <a:r>
              <a:rPr sz="1800" spc="-25" dirty="0">
                <a:latin typeface="Courier New"/>
                <a:cs typeface="Courier New"/>
              </a:rPr>
              <a:t>11</a:t>
            </a:r>
            <a:endParaRPr sz="1800">
              <a:latin typeface="Courier New"/>
              <a:cs typeface="Courier New"/>
            </a:endParaRPr>
          </a:p>
        </p:txBody>
      </p:sp>
      <p:sp>
        <p:nvSpPr>
          <p:cNvPr id="25" name="object 25"/>
          <p:cNvSpPr txBox="1"/>
          <p:nvPr/>
        </p:nvSpPr>
        <p:spPr>
          <a:xfrm>
            <a:off x="5366765" y="2574798"/>
            <a:ext cx="1181100" cy="370840"/>
          </a:xfrm>
          <a:prstGeom prst="rect">
            <a:avLst/>
          </a:prstGeom>
          <a:ln w="25400">
            <a:solidFill>
              <a:srgbClr val="000000"/>
            </a:solidFill>
          </a:ln>
        </p:spPr>
        <p:txBody>
          <a:bodyPr vert="horz" wrap="square" lIns="0" tIns="33019" rIns="0" bIns="0" rtlCol="0">
            <a:spAutoFit/>
          </a:bodyPr>
          <a:lstStyle/>
          <a:p>
            <a:pPr marL="126364">
              <a:lnSpc>
                <a:spcPct val="100000"/>
              </a:lnSpc>
              <a:spcBef>
                <a:spcPts val="259"/>
              </a:spcBef>
            </a:pPr>
            <a:r>
              <a:rPr sz="1800" spc="-10" dirty="0">
                <a:latin typeface="Calibri"/>
                <a:cs typeface="Calibri"/>
              </a:rPr>
              <a:t>10010110</a:t>
            </a:r>
            <a:endParaRPr sz="1800">
              <a:latin typeface="Calibri"/>
              <a:cs typeface="Calibri"/>
            </a:endParaRPr>
          </a:p>
        </p:txBody>
      </p:sp>
      <p:sp>
        <p:nvSpPr>
          <p:cNvPr id="26" name="object 26"/>
          <p:cNvSpPr txBox="1"/>
          <p:nvPr/>
        </p:nvSpPr>
        <p:spPr>
          <a:xfrm>
            <a:off x="5327141" y="2324227"/>
            <a:ext cx="12960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Global</a:t>
            </a:r>
            <a:r>
              <a:rPr sz="1200" b="1" spc="-20" dirty="0">
                <a:latin typeface="Calibri"/>
                <a:cs typeface="Calibri"/>
              </a:rPr>
              <a:t> </a:t>
            </a:r>
            <a:r>
              <a:rPr sz="1200" b="1" dirty="0">
                <a:latin typeface="Calibri"/>
                <a:cs typeface="Calibri"/>
              </a:rPr>
              <a:t>History</a:t>
            </a:r>
            <a:r>
              <a:rPr sz="1200" b="1" spc="-25" dirty="0">
                <a:latin typeface="Calibri"/>
                <a:cs typeface="Calibri"/>
              </a:rPr>
              <a:t> </a:t>
            </a:r>
            <a:r>
              <a:rPr sz="1200" b="1" spc="-20" dirty="0">
                <a:latin typeface="Calibri"/>
                <a:cs typeface="Calibri"/>
              </a:rPr>
              <a:t>Table</a:t>
            </a:r>
            <a:endParaRPr sz="1200">
              <a:latin typeface="Calibri"/>
              <a:cs typeface="Calibri"/>
            </a:endParaRPr>
          </a:p>
        </p:txBody>
      </p:sp>
      <p:sp>
        <p:nvSpPr>
          <p:cNvPr id="27" name="object 27"/>
          <p:cNvSpPr/>
          <p:nvPr/>
        </p:nvSpPr>
        <p:spPr>
          <a:xfrm>
            <a:off x="6542773" y="2363088"/>
            <a:ext cx="1442720" cy="1729739"/>
          </a:xfrm>
          <a:custGeom>
            <a:avLst/>
            <a:gdLst/>
            <a:ahLst/>
            <a:cxnLst/>
            <a:rect l="l" t="t" r="r" b="b"/>
            <a:pathLst>
              <a:path w="1442720" h="1729739">
                <a:moveTo>
                  <a:pt x="1442224" y="1360043"/>
                </a:moveTo>
                <a:lnTo>
                  <a:pt x="1425079" y="1329944"/>
                </a:lnTo>
                <a:lnTo>
                  <a:pt x="1400060" y="1286002"/>
                </a:lnTo>
                <a:lnTo>
                  <a:pt x="1382395" y="1312341"/>
                </a:lnTo>
                <a:lnTo>
                  <a:pt x="44107" y="415823"/>
                </a:lnTo>
                <a:lnTo>
                  <a:pt x="1325168" y="412432"/>
                </a:lnTo>
                <a:lnTo>
                  <a:pt x="1325257" y="450469"/>
                </a:lnTo>
                <a:lnTo>
                  <a:pt x="1439430" y="393065"/>
                </a:lnTo>
                <a:lnTo>
                  <a:pt x="1401622" y="374269"/>
                </a:lnTo>
                <a:lnTo>
                  <a:pt x="1325003" y="336169"/>
                </a:lnTo>
                <a:lnTo>
                  <a:pt x="1325079" y="374319"/>
                </a:lnTo>
                <a:lnTo>
                  <a:pt x="102450" y="377571"/>
                </a:lnTo>
                <a:lnTo>
                  <a:pt x="1366621" y="43027"/>
                </a:lnTo>
                <a:lnTo>
                  <a:pt x="1374787" y="73787"/>
                </a:lnTo>
                <a:lnTo>
                  <a:pt x="1427149" y="27559"/>
                </a:lnTo>
                <a:lnTo>
                  <a:pt x="1438668" y="17399"/>
                </a:lnTo>
                <a:lnTo>
                  <a:pt x="1355229" y="0"/>
                </a:lnTo>
                <a:lnTo>
                  <a:pt x="1363383" y="30810"/>
                </a:lnTo>
                <a:lnTo>
                  <a:pt x="52108" y="377710"/>
                </a:lnTo>
                <a:lnTo>
                  <a:pt x="5092" y="377825"/>
                </a:lnTo>
                <a:lnTo>
                  <a:pt x="5092" y="390144"/>
                </a:lnTo>
                <a:lnTo>
                  <a:pt x="2679" y="390779"/>
                </a:lnTo>
                <a:lnTo>
                  <a:pt x="4305" y="396887"/>
                </a:lnTo>
                <a:lnTo>
                  <a:pt x="0" y="401574"/>
                </a:lnTo>
                <a:lnTo>
                  <a:pt x="5092" y="406298"/>
                </a:lnTo>
                <a:lnTo>
                  <a:pt x="5092" y="415925"/>
                </a:lnTo>
                <a:lnTo>
                  <a:pt x="15455" y="415912"/>
                </a:lnTo>
                <a:lnTo>
                  <a:pt x="1381975" y="1682254"/>
                </a:lnTo>
                <a:lnTo>
                  <a:pt x="1360436" y="1705483"/>
                </a:lnTo>
                <a:lnTo>
                  <a:pt x="1442224" y="1729359"/>
                </a:lnTo>
                <a:lnTo>
                  <a:pt x="1427759" y="1690878"/>
                </a:lnTo>
                <a:lnTo>
                  <a:pt x="1412252" y="1649603"/>
                </a:lnTo>
                <a:lnTo>
                  <a:pt x="1390586" y="1672958"/>
                </a:lnTo>
                <a:lnTo>
                  <a:pt x="68224" y="447408"/>
                </a:lnTo>
                <a:lnTo>
                  <a:pt x="1375346" y="1322844"/>
                </a:lnTo>
                <a:lnTo>
                  <a:pt x="1357642" y="1349248"/>
                </a:lnTo>
                <a:lnTo>
                  <a:pt x="1442224" y="1360043"/>
                </a:lnTo>
                <a:close/>
              </a:path>
            </a:pathLst>
          </a:custGeom>
          <a:solidFill>
            <a:srgbClr val="4471C4"/>
          </a:solidFill>
        </p:spPr>
        <p:txBody>
          <a:bodyPr wrap="square" lIns="0" tIns="0" rIns="0" bIns="0" rtlCol="0"/>
          <a:lstStyle/>
          <a:p>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981950" y="2195322"/>
            <a:ext cx="748665" cy="745490"/>
          </a:xfrm>
          <a:custGeom>
            <a:avLst/>
            <a:gdLst/>
            <a:ahLst/>
            <a:cxnLst/>
            <a:rect l="l" t="t" r="r" b="b"/>
            <a:pathLst>
              <a:path w="748665" h="745489">
                <a:moveTo>
                  <a:pt x="0" y="370332"/>
                </a:moveTo>
                <a:lnTo>
                  <a:pt x="748283" y="370332"/>
                </a:lnTo>
                <a:lnTo>
                  <a:pt x="748283" y="0"/>
                </a:lnTo>
                <a:lnTo>
                  <a:pt x="0" y="0"/>
                </a:lnTo>
                <a:lnTo>
                  <a:pt x="0" y="370332"/>
                </a:lnTo>
                <a:close/>
              </a:path>
              <a:path w="748665" h="745489">
                <a:moveTo>
                  <a:pt x="0" y="368808"/>
                </a:moveTo>
                <a:lnTo>
                  <a:pt x="748283" y="368808"/>
                </a:lnTo>
                <a:lnTo>
                  <a:pt x="748283" y="0"/>
                </a:lnTo>
                <a:lnTo>
                  <a:pt x="0" y="0"/>
                </a:lnTo>
                <a:lnTo>
                  <a:pt x="0" y="368808"/>
                </a:lnTo>
                <a:close/>
              </a:path>
              <a:path w="748665" h="745489">
                <a:moveTo>
                  <a:pt x="0" y="745236"/>
                </a:moveTo>
                <a:lnTo>
                  <a:pt x="748283" y="745236"/>
                </a:lnTo>
                <a:lnTo>
                  <a:pt x="748283" y="376428"/>
                </a:lnTo>
                <a:lnTo>
                  <a:pt x="0" y="376428"/>
                </a:lnTo>
                <a:lnTo>
                  <a:pt x="0" y="745236"/>
                </a:lnTo>
                <a:close/>
              </a:path>
            </a:pathLst>
          </a:custGeom>
          <a:ln w="25400">
            <a:solidFill>
              <a:srgbClr val="000000"/>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Global</a:t>
            </a:r>
            <a:r>
              <a:rPr spc="-25" dirty="0"/>
              <a:t> </a:t>
            </a:r>
            <a:r>
              <a:rPr dirty="0"/>
              <a:t>Index</a:t>
            </a:r>
            <a:r>
              <a:rPr spc="-35" dirty="0"/>
              <a:t> </a:t>
            </a:r>
            <a:r>
              <a:rPr dirty="0"/>
              <a:t>Sharing</a:t>
            </a:r>
            <a:r>
              <a:rPr spc="-20" dirty="0"/>
              <a:t> </a:t>
            </a:r>
            <a:r>
              <a:rPr spc="-10" dirty="0"/>
              <a:t>Predictor</a:t>
            </a:r>
          </a:p>
        </p:txBody>
      </p:sp>
      <p:sp>
        <p:nvSpPr>
          <p:cNvPr id="4" name="object 4"/>
          <p:cNvSpPr txBox="1"/>
          <p:nvPr/>
        </p:nvSpPr>
        <p:spPr>
          <a:xfrm>
            <a:off x="1708150" y="4714494"/>
            <a:ext cx="9036050" cy="1854835"/>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Index</a:t>
            </a:r>
            <a:r>
              <a:rPr sz="2400" b="1" spc="-60" dirty="0">
                <a:latin typeface="Calibri"/>
                <a:cs typeface="Calibri"/>
              </a:rPr>
              <a:t> </a:t>
            </a:r>
            <a:r>
              <a:rPr sz="2400" b="1" dirty="0">
                <a:latin typeface="Calibri"/>
                <a:cs typeface="Calibri"/>
              </a:rPr>
              <a:t>sharing</a:t>
            </a:r>
            <a:r>
              <a:rPr sz="2400" b="1" spc="-45" dirty="0">
                <a:latin typeface="Calibri"/>
                <a:cs typeface="Calibri"/>
              </a:rPr>
              <a:t> </a:t>
            </a:r>
            <a:r>
              <a:rPr sz="2400" b="1" dirty="0">
                <a:latin typeface="Calibri"/>
                <a:cs typeface="Calibri"/>
              </a:rPr>
              <a:t>predictor</a:t>
            </a:r>
            <a:r>
              <a:rPr sz="2400" b="1" spc="-60" dirty="0">
                <a:latin typeface="Calibri"/>
                <a:cs typeface="Calibri"/>
              </a:rPr>
              <a:t> </a:t>
            </a:r>
            <a:r>
              <a:rPr sz="2400" b="1" dirty="0">
                <a:latin typeface="Calibri"/>
                <a:cs typeface="Calibri"/>
              </a:rPr>
              <a:t>tracks</a:t>
            </a:r>
            <a:r>
              <a:rPr sz="2400" b="1" spc="-40" dirty="0">
                <a:latin typeface="Calibri"/>
                <a:cs typeface="Calibri"/>
              </a:rPr>
              <a:t> </a:t>
            </a:r>
            <a:r>
              <a:rPr sz="2400" b="1" dirty="0">
                <a:latin typeface="Calibri"/>
                <a:cs typeface="Calibri"/>
              </a:rPr>
              <a:t>local</a:t>
            </a:r>
            <a:r>
              <a:rPr sz="2400" b="1" spc="-75" dirty="0">
                <a:latin typeface="Calibri"/>
                <a:cs typeface="Calibri"/>
              </a:rPr>
              <a:t> </a:t>
            </a:r>
            <a:r>
              <a:rPr sz="2400" b="1" dirty="0">
                <a:latin typeface="Calibri"/>
                <a:cs typeface="Calibri"/>
              </a:rPr>
              <a:t>history</a:t>
            </a:r>
            <a:r>
              <a:rPr sz="2400" b="1" spc="-40" dirty="0">
                <a:latin typeface="Calibri"/>
                <a:cs typeface="Calibri"/>
              </a:rPr>
              <a:t> </a:t>
            </a:r>
            <a:r>
              <a:rPr sz="2400" b="1" dirty="0">
                <a:latin typeface="Calibri"/>
                <a:cs typeface="Calibri"/>
              </a:rPr>
              <a:t>in</a:t>
            </a:r>
            <a:r>
              <a:rPr sz="2400" b="1" spc="-55" dirty="0">
                <a:latin typeface="Calibri"/>
                <a:cs typeface="Calibri"/>
              </a:rPr>
              <a:t> </a:t>
            </a:r>
            <a:r>
              <a:rPr sz="2400" b="1" dirty="0">
                <a:latin typeface="Calibri"/>
                <a:cs typeface="Calibri"/>
              </a:rPr>
              <a:t>global</a:t>
            </a:r>
            <a:r>
              <a:rPr sz="2400" b="1" spc="-60" dirty="0">
                <a:latin typeface="Calibri"/>
                <a:cs typeface="Calibri"/>
              </a:rPr>
              <a:t> </a:t>
            </a:r>
            <a:r>
              <a:rPr sz="2400" b="1" dirty="0">
                <a:latin typeface="Calibri"/>
                <a:cs typeface="Calibri"/>
              </a:rPr>
              <a:t>context</a:t>
            </a:r>
            <a:r>
              <a:rPr sz="2400" b="1" spc="-40" dirty="0">
                <a:latin typeface="Calibri"/>
                <a:cs typeface="Calibri"/>
              </a:rPr>
              <a:t> </a:t>
            </a:r>
            <a:r>
              <a:rPr sz="2400" b="1" i="1" spc="-10" dirty="0">
                <a:latin typeface="Calibri"/>
                <a:cs typeface="Calibri"/>
              </a:rPr>
              <a:t>concisely</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XOR</a:t>
            </a:r>
            <a:r>
              <a:rPr sz="2400" spc="-30" dirty="0">
                <a:latin typeface="Calibri"/>
                <a:cs typeface="Calibri"/>
              </a:rPr>
              <a:t> </a:t>
            </a:r>
            <a:r>
              <a:rPr sz="2400" dirty="0">
                <a:latin typeface="Calibri"/>
                <a:cs typeface="Calibri"/>
              </a:rPr>
              <a:t>GHT</a:t>
            </a:r>
            <a:r>
              <a:rPr sz="2400" spc="-30" dirty="0">
                <a:latin typeface="Calibri"/>
                <a:cs typeface="Calibri"/>
              </a:rPr>
              <a:t> </a:t>
            </a:r>
            <a:r>
              <a:rPr sz="2400" dirty="0">
                <a:latin typeface="Calibri"/>
                <a:cs typeface="Calibri"/>
              </a:rPr>
              <a:t>with</a:t>
            </a:r>
            <a:r>
              <a:rPr sz="2400" spc="-35" dirty="0">
                <a:latin typeface="Calibri"/>
                <a:cs typeface="Calibri"/>
              </a:rPr>
              <a:t> </a:t>
            </a:r>
            <a:r>
              <a:rPr sz="2400" dirty="0">
                <a:latin typeface="Calibri"/>
                <a:cs typeface="Calibri"/>
              </a:rPr>
              <a:t>branch</a:t>
            </a:r>
            <a:r>
              <a:rPr sz="2400" spc="-45" dirty="0">
                <a:latin typeface="Calibri"/>
                <a:cs typeface="Calibri"/>
              </a:rPr>
              <a:t> </a:t>
            </a:r>
            <a:r>
              <a:rPr sz="2400" dirty="0">
                <a:latin typeface="Calibri"/>
                <a:cs typeface="Calibri"/>
              </a:rPr>
              <a:t>PC</a:t>
            </a:r>
            <a:r>
              <a:rPr sz="2400" spc="-40" dirty="0">
                <a:latin typeface="Calibri"/>
                <a:cs typeface="Calibri"/>
              </a:rPr>
              <a:t> </a:t>
            </a:r>
            <a:r>
              <a:rPr sz="2400" dirty="0">
                <a:latin typeface="Calibri"/>
                <a:cs typeface="Calibri"/>
              </a:rPr>
              <a:t>to</a:t>
            </a:r>
            <a:r>
              <a:rPr sz="2400" spc="-35" dirty="0">
                <a:latin typeface="Calibri"/>
                <a:cs typeface="Calibri"/>
              </a:rPr>
              <a:t> </a:t>
            </a:r>
            <a:r>
              <a:rPr sz="2400" dirty="0">
                <a:latin typeface="Calibri"/>
                <a:cs typeface="Calibri"/>
              </a:rPr>
              <a:t>select</a:t>
            </a:r>
            <a:r>
              <a:rPr sz="2400" spc="-30" dirty="0">
                <a:latin typeface="Calibri"/>
                <a:cs typeface="Calibri"/>
              </a:rPr>
              <a:t> </a:t>
            </a:r>
            <a:r>
              <a:rPr sz="2400" spc="-25" dirty="0">
                <a:latin typeface="Calibri"/>
                <a:cs typeface="Calibri"/>
              </a:rPr>
              <a:t>BHT</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Use</a:t>
            </a:r>
            <a:r>
              <a:rPr sz="2400" spc="-30" dirty="0">
                <a:latin typeface="Calibri"/>
                <a:cs typeface="Calibri"/>
              </a:rPr>
              <a:t> </a:t>
            </a:r>
            <a:r>
              <a:rPr sz="2400" spc="-10" dirty="0">
                <a:latin typeface="Calibri"/>
                <a:cs typeface="Calibri"/>
              </a:rPr>
              <a:t>2-</a:t>
            </a:r>
            <a:r>
              <a:rPr sz="2400" dirty="0">
                <a:latin typeface="Calibri"/>
                <a:cs typeface="Calibri"/>
              </a:rPr>
              <a:t>bit</a:t>
            </a:r>
            <a:r>
              <a:rPr sz="2400" spc="-30" dirty="0">
                <a:latin typeface="Calibri"/>
                <a:cs typeface="Calibri"/>
              </a:rPr>
              <a:t> </a:t>
            </a:r>
            <a:r>
              <a:rPr sz="2400" dirty="0">
                <a:latin typeface="Calibri"/>
                <a:cs typeface="Calibri"/>
              </a:rPr>
              <a:t>counter</a:t>
            </a:r>
            <a:r>
              <a:rPr sz="2400" spc="-25" dirty="0">
                <a:latin typeface="Calibri"/>
                <a:cs typeface="Calibri"/>
              </a:rPr>
              <a:t> </a:t>
            </a:r>
            <a:r>
              <a:rPr sz="2400" dirty="0">
                <a:latin typeface="Calibri"/>
                <a:cs typeface="Calibri"/>
              </a:rPr>
              <a:t>in</a:t>
            </a:r>
            <a:r>
              <a:rPr sz="2400" spc="-45" dirty="0">
                <a:latin typeface="Calibri"/>
                <a:cs typeface="Calibri"/>
              </a:rPr>
              <a:t> </a:t>
            </a:r>
            <a:r>
              <a:rPr sz="2400" dirty="0">
                <a:latin typeface="Calibri"/>
                <a:cs typeface="Calibri"/>
              </a:rPr>
              <a:t>BHT</a:t>
            </a:r>
            <a:r>
              <a:rPr sz="2400" spc="-35" dirty="0">
                <a:latin typeface="Calibri"/>
                <a:cs typeface="Calibri"/>
              </a:rPr>
              <a:t> </a:t>
            </a:r>
            <a:r>
              <a:rPr sz="2400" dirty="0">
                <a:latin typeface="Calibri"/>
                <a:cs typeface="Calibri"/>
              </a:rPr>
              <a:t>to</a:t>
            </a:r>
            <a:r>
              <a:rPr sz="2400" spc="-35" dirty="0">
                <a:latin typeface="Calibri"/>
                <a:cs typeface="Calibri"/>
              </a:rPr>
              <a:t> </a:t>
            </a:r>
            <a:r>
              <a:rPr sz="2400" dirty="0">
                <a:latin typeface="Calibri"/>
                <a:cs typeface="Calibri"/>
              </a:rPr>
              <a:t>make</a:t>
            </a:r>
            <a:r>
              <a:rPr sz="2400" spc="-50" dirty="0">
                <a:latin typeface="Calibri"/>
                <a:cs typeface="Calibri"/>
              </a:rPr>
              <a:t> </a:t>
            </a:r>
            <a:r>
              <a:rPr sz="2400" dirty="0">
                <a:latin typeface="Calibri"/>
                <a:cs typeface="Calibri"/>
              </a:rPr>
              <a:t>prediction</a:t>
            </a:r>
            <a:r>
              <a:rPr sz="2400" spc="-35" dirty="0">
                <a:latin typeface="Calibri"/>
                <a:cs typeface="Calibri"/>
              </a:rPr>
              <a:t> </a:t>
            </a:r>
            <a:r>
              <a:rPr sz="2400" dirty="0">
                <a:latin typeface="Calibri"/>
                <a:cs typeface="Calibri"/>
              </a:rPr>
              <a:t>for</a:t>
            </a:r>
            <a:r>
              <a:rPr sz="2400" spc="-30" dirty="0">
                <a:latin typeface="Calibri"/>
                <a:cs typeface="Calibri"/>
              </a:rPr>
              <a:t> </a:t>
            </a:r>
            <a:r>
              <a:rPr sz="2400" dirty="0">
                <a:latin typeface="Calibri"/>
                <a:cs typeface="Calibri"/>
              </a:rPr>
              <a:t>branch</a:t>
            </a:r>
            <a:r>
              <a:rPr sz="2400" spc="-40" dirty="0">
                <a:latin typeface="Calibri"/>
                <a:cs typeface="Calibri"/>
              </a:rPr>
              <a:t> </a:t>
            </a:r>
            <a:r>
              <a:rPr sz="2400" dirty="0">
                <a:latin typeface="Calibri"/>
                <a:cs typeface="Calibri"/>
              </a:rPr>
              <a:t>in</a:t>
            </a:r>
            <a:r>
              <a:rPr sz="2400" spc="-35" dirty="0">
                <a:latin typeface="Calibri"/>
                <a:cs typeface="Calibri"/>
              </a:rPr>
              <a:t> </a:t>
            </a:r>
            <a:r>
              <a:rPr sz="2400" dirty="0">
                <a:latin typeface="Calibri"/>
                <a:cs typeface="Calibri"/>
              </a:rPr>
              <a:t>GHT</a:t>
            </a:r>
            <a:r>
              <a:rPr sz="2400" spc="-25" dirty="0">
                <a:latin typeface="Calibri"/>
                <a:cs typeface="Calibri"/>
              </a:rPr>
              <a:t> </a:t>
            </a:r>
            <a:r>
              <a:rPr sz="2400" spc="-10" dirty="0">
                <a:latin typeface="Calibri"/>
                <a:cs typeface="Calibri"/>
              </a:rPr>
              <a:t>context</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XOR</a:t>
            </a:r>
            <a:r>
              <a:rPr sz="2400" spc="-60" dirty="0">
                <a:latin typeface="Calibri"/>
                <a:cs typeface="Calibri"/>
              </a:rPr>
              <a:t> </a:t>
            </a:r>
            <a:r>
              <a:rPr sz="2400" dirty="0">
                <a:latin typeface="Calibri"/>
                <a:cs typeface="Calibri"/>
              </a:rPr>
              <a:t>maps</a:t>
            </a:r>
            <a:r>
              <a:rPr sz="2400" spc="-65" dirty="0">
                <a:latin typeface="Calibri"/>
                <a:cs typeface="Calibri"/>
              </a:rPr>
              <a:t> </a:t>
            </a:r>
            <a:r>
              <a:rPr sz="2400" dirty="0">
                <a:latin typeface="Calibri"/>
                <a:cs typeface="Calibri"/>
              </a:rPr>
              <a:t>branches</a:t>
            </a:r>
            <a:r>
              <a:rPr sz="2400" spc="-45" dirty="0">
                <a:latin typeface="Calibri"/>
                <a:cs typeface="Calibri"/>
              </a:rPr>
              <a:t> </a:t>
            </a:r>
            <a:r>
              <a:rPr sz="2400" dirty="0">
                <a:latin typeface="Calibri"/>
                <a:cs typeface="Calibri"/>
              </a:rPr>
              <a:t>&amp;</a:t>
            </a:r>
            <a:r>
              <a:rPr sz="2400" spc="-55" dirty="0">
                <a:latin typeface="Calibri"/>
                <a:cs typeface="Calibri"/>
              </a:rPr>
              <a:t> </a:t>
            </a:r>
            <a:r>
              <a:rPr sz="2400" spc="-10" dirty="0">
                <a:latin typeface="Calibri"/>
                <a:cs typeface="Calibri"/>
              </a:rPr>
              <a:t>contexts</a:t>
            </a:r>
            <a:r>
              <a:rPr sz="2400" spc="-70" dirty="0">
                <a:latin typeface="Calibri"/>
                <a:cs typeface="Calibri"/>
              </a:rPr>
              <a:t> </a:t>
            </a:r>
            <a:r>
              <a:rPr sz="2400" dirty="0">
                <a:latin typeface="Calibri"/>
                <a:cs typeface="Calibri"/>
              </a:rPr>
              <a:t>that</a:t>
            </a:r>
            <a:r>
              <a:rPr sz="2400" spc="-50" dirty="0">
                <a:latin typeface="Calibri"/>
                <a:cs typeface="Calibri"/>
              </a:rPr>
              <a:t> </a:t>
            </a:r>
            <a:r>
              <a:rPr sz="2400" dirty="0">
                <a:latin typeface="Calibri"/>
                <a:cs typeface="Calibri"/>
              </a:rPr>
              <a:t>matter</a:t>
            </a:r>
            <a:r>
              <a:rPr sz="2400" spc="-65" dirty="0">
                <a:latin typeface="Calibri"/>
                <a:cs typeface="Calibri"/>
              </a:rPr>
              <a:t> </a:t>
            </a:r>
            <a:r>
              <a:rPr sz="2400" dirty="0">
                <a:latin typeface="Calibri"/>
                <a:cs typeface="Calibri"/>
              </a:rPr>
              <a:t>to</a:t>
            </a:r>
            <a:r>
              <a:rPr sz="2400" spc="-55" dirty="0">
                <a:latin typeface="Calibri"/>
                <a:cs typeface="Calibri"/>
              </a:rPr>
              <a:t> </a:t>
            </a:r>
            <a:r>
              <a:rPr sz="2400" spc="-10" dirty="0">
                <a:latin typeface="Calibri"/>
                <a:cs typeface="Calibri"/>
              </a:rPr>
              <a:t>different</a:t>
            </a:r>
            <a:r>
              <a:rPr sz="2400" spc="-35" dirty="0">
                <a:latin typeface="Calibri"/>
                <a:cs typeface="Calibri"/>
              </a:rPr>
              <a:t> </a:t>
            </a:r>
            <a:r>
              <a:rPr sz="2400" spc="-20" dirty="0">
                <a:latin typeface="Calibri"/>
                <a:cs typeface="Calibri"/>
              </a:rPr>
              <a:t>BHTs</a:t>
            </a:r>
            <a:endParaRPr sz="2400">
              <a:latin typeface="Calibri"/>
              <a:cs typeface="Calibri"/>
            </a:endParaRPr>
          </a:p>
          <a:p>
            <a:pPr marL="354965" indent="-342265">
              <a:lnSpc>
                <a:spcPct val="100000"/>
              </a:lnSpc>
              <a:buFont typeface="Arial"/>
              <a:buChar char="•"/>
              <a:tabLst>
                <a:tab pos="354965" algn="l"/>
              </a:tabLst>
            </a:pPr>
            <a:r>
              <a:rPr sz="2400" b="1" dirty="0">
                <a:latin typeface="Calibri"/>
                <a:cs typeface="Calibri"/>
              </a:rPr>
              <a:t>Gshare</a:t>
            </a:r>
            <a:r>
              <a:rPr sz="2400" b="1" spc="-30" dirty="0">
                <a:latin typeface="Calibri"/>
                <a:cs typeface="Calibri"/>
              </a:rPr>
              <a:t> </a:t>
            </a:r>
            <a:r>
              <a:rPr sz="2400" b="1" dirty="0">
                <a:latin typeface="Calibri"/>
                <a:cs typeface="Calibri"/>
              </a:rPr>
              <a:t>combining</a:t>
            </a:r>
            <a:r>
              <a:rPr sz="2400" b="1" spc="-40" dirty="0">
                <a:latin typeface="Calibri"/>
                <a:cs typeface="Calibri"/>
              </a:rPr>
              <a:t> </a:t>
            </a:r>
            <a:r>
              <a:rPr sz="2400" b="1" dirty="0">
                <a:latin typeface="Calibri"/>
                <a:cs typeface="Calibri"/>
              </a:rPr>
              <a:t>addr</a:t>
            </a:r>
            <a:r>
              <a:rPr sz="2400" b="1" spc="-30" dirty="0">
                <a:latin typeface="Calibri"/>
                <a:cs typeface="Calibri"/>
              </a:rPr>
              <a:t> </a:t>
            </a:r>
            <a:r>
              <a:rPr sz="2400" b="1" dirty="0">
                <a:latin typeface="Calibri"/>
                <a:cs typeface="Calibri"/>
              </a:rPr>
              <a:t>bits</a:t>
            </a:r>
            <a:r>
              <a:rPr sz="2400" b="1" spc="-25" dirty="0">
                <a:latin typeface="Calibri"/>
                <a:cs typeface="Calibri"/>
              </a:rPr>
              <a:t> </a:t>
            </a:r>
            <a:r>
              <a:rPr sz="2400" b="1" dirty="0">
                <a:latin typeface="Calibri"/>
                <a:cs typeface="Calibri"/>
              </a:rPr>
              <a:t>with</a:t>
            </a:r>
            <a:r>
              <a:rPr sz="2400" b="1" spc="-25" dirty="0">
                <a:latin typeface="Calibri"/>
                <a:cs typeface="Calibri"/>
              </a:rPr>
              <a:t> </a:t>
            </a:r>
            <a:r>
              <a:rPr sz="2400" b="1" dirty="0">
                <a:latin typeface="Calibri"/>
                <a:cs typeface="Calibri"/>
              </a:rPr>
              <a:t>history</a:t>
            </a:r>
            <a:r>
              <a:rPr sz="2400" b="1" spc="-40" dirty="0">
                <a:latin typeface="Calibri"/>
                <a:cs typeface="Calibri"/>
              </a:rPr>
              <a:t> </a:t>
            </a:r>
            <a:r>
              <a:rPr sz="2400" b="1" dirty="0">
                <a:latin typeface="Calibri"/>
                <a:cs typeface="Calibri"/>
              </a:rPr>
              <a:t>bits</a:t>
            </a:r>
            <a:r>
              <a:rPr sz="2400" b="1" spc="-25" dirty="0">
                <a:latin typeface="Calibri"/>
                <a:cs typeface="Calibri"/>
              </a:rPr>
              <a:t> </a:t>
            </a:r>
            <a:r>
              <a:rPr sz="2400" b="1" dirty="0">
                <a:latin typeface="Calibri"/>
                <a:cs typeface="Calibri"/>
              </a:rPr>
              <a:t>often</a:t>
            </a:r>
            <a:r>
              <a:rPr sz="2400" b="1" spc="-15" dirty="0">
                <a:latin typeface="Calibri"/>
                <a:cs typeface="Calibri"/>
              </a:rPr>
              <a:t> </a:t>
            </a:r>
            <a:r>
              <a:rPr sz="2400" b="1" i="1" spc="-10" dirty="0">
                <a:latin typeface="Calibri"/>
                <a:cs typeface="Calibri"/>
              </a:rPr>
              <a:t>better</a:t>
            </a:r>
            <a:endParaRPr sz="2400">
              <a:latin typeface="Calibri"/>
              <a:cs typeface="Calibri"/>
            </a:endParaRPr>
          </a:p>
        </p:txBody>
      </p:sp>
      <p:sp>
        <p:nvSpPr>
          <p:cNvPr id="5" name="object 5"/>
          <p:cNvSpPr txBox="1"/>
          <p:nvPr/>
        </p:nvSpPr>
        <p:spPr>
          <a:xfrm>
            <a:off x="7527797" y="1932813"/>
            <a:ext cx="171005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40" dirty="0">
                <a:latin typeface="Calibri"/>
                <a:cs typeface="Calibri"/>
              </a:rPr>
              <a:t> </a:t>
            </a:r>
            <a:r>
              <a:rPr sz="1200" b="1" dirty="0">
                <a:latin typeface="Calibri"/>
                <a:cs typeface="Calibri"/>
              </a:rPr>
              <a:t>History</a:t>
            </a:r>
            <a:r>
              <a:rPr sz="1200" b="1" spc="-40" dirty="0">
                <a:latin typeface="Calibri"/>
                <a:cs typeface="Calibri"/>
              </a:rPr>
              <a:t> </a:t>
            </a:r>
            <a:r>
              <a:rPr sz="1200" b="1" spc="-10" dirty="0">
                <a:latin typeface="Calibri"/>
                <a:cs typeface="Calibri"/>
              </a:rPr>
              <a:t>Table</a:t>
            </a:r>
            <a:r>
              <a:rPr sz="1200" b="1" spc="-40" dirty="0">
                <a:latin typeface="Calibri"/>
                <a:cs typeface="Calibri"/>
              </a:rPr>
              <a:t> </a:t>
            </a:r>
            <a:r>
              <a:rPr sz="1200" b="1" spc="-10" dirty="0">
                <a:latin typeface="Calibri"/>
                <a:cs typeface="Calibri"/>
              </a:rPr>
              <a:t>(BHT)</a:t>
            </a:r>
            <a:endParaRPr sz="1200">
              <a:latin typeface="Calibri"/>
              <a:cs typeface="Calibri"/>
            </a:endParaRPr>
          </a:p>
        </p:txBody>
      </p:sp>
      <p:sp>
        <p:nvSpPr>
          <p:cNvPr id="6" name="object 6"/>
          <p:cNvSpPr txBox="1"/>
          <p:nvPr/>
        </p:nvSpPr>
        <p:spPr>
          <a:xfrm>
            <a:off x="6592061" y="3163061"/>
            <a:ext cx="748665" cy="368935"/>
          </a:xfrm>
          <a:prstGeom prst="rect">
            <a:avLst/>
          </a:prstGeom>
          <a:ln w="25400">
            <a:solidFill>
              <a:srgbClr val="000000"/>
            </a:solidFill>
          </a:ln>
        </p:spPr>
        <p:txBody>
          <a:bodyPr vert="horz" wrap="square" lIns="0" tIns="31750" rIns="0" bIns="0" rtlCol="0">
            <a:spAutoFit/>
          </a:bodyPr>
          <a:lstStyle/>
          <a:p>
            <a:pPr marL="226695">
              <a:lnSpc>
                <a:spcPct val="100000"/>
              </a:lnSpc>
              <a:spcBef>
                <a:spcPts val="250"/>
              </a:spcBef>
            </a:pPr>
            <a:r>
              <a:rPr sz="1800" spc="-25" dirty="0">
                <a:latin typeface="Calibri"/>
                <a:cs typeface="Calibri"/>
              </a:rPr>
              <a:t>xor</a:t>
            </a:r>
            <a:endParaRPr sz="1800">
              <a:latin typeface="Calibri"/>
              <a:cs typeface="Calibri"/>
            </a:endParaRPr>
          </a:p>
        </p:txBody>
      </p:sp>
      <p:sp>
        <p:nvSpPr>
          <p:cNvPr id="7" name="object 7"/>
          <p:cNvSpPr/>
          <p:nvPr/>
        </p:nvSpPr>
        <p:spPr>
          <a:xfrm>
            <a:off x="7334250" y="2378963"/>
            <a:ext cx="650240" cy="1713230"/>
          </a:xfrm>
          <a:custGeom>
            <a:avLst/>
            <a:gdLst/>
            <a:ahLst/>
            <a:cxnLst/>
            <a:rect l="l" t="t" r="r" b="b"/>
            <a:pathLst>
              <a:path w="650240" h="1713229">
                <a:moveTo>
                  <a:pt x="650113" y="1343533"/>
                </a:moveTo>
                <a:lnTo>
                  <a:pt x="632777" y="1316990"/>
                </a:lnTo>
                <a:lnTo>
                  <a:pt x="603504" y="1272159"/>
                </a:lnTo>
                <a:lnTo>
                  <a:pt x="587476" y="1299692"/>
                </a:lnTo>
                <a:lnTo>
                  <a:pt x="15875" y="966584"/>
                </a:lnTo>
                <a:lnTo>
                  <a:pt x="594956" y="432765"/>
                </a:lnTo>
                <a:lnTo>
                  <a:pt x="616458" y="456057"/>
                </a:lnTo>
                <a:lnTo>
                  <a:pt x="632053" y="414782"/>
                </a:lnTo>
                <a:lnTo>
                  <a:pt x="646557" y="376428"/>
                </a:lnTo>
                <a:lnTo>
                  <a:pt x="564769" y="400050"/>
                </a:lnTo>
                <a:lnTo>
                  <a:pt x="586295" y="423392"/>
                </a:lnTo>
                <a:lnTo>
                  <a:pt x="40487" y="926642"/>
                </a:lnTo>
                <a:lnTo>
                  <a:pt x="609777" y="67056"/>
                </a:lnTo>
                <a:lnTo>
                  <a:pt x="636270" y="84582"/>
                </a:lnTo>
                <a:lnTo>
                  <a:pt x="640537" y="49403"/>
                </a:lnTo>
                <a:lnTo>
                  <a:pt x="646557" y="0"/>
                </a:lnTo>
                <a:lnTo>
                  <a:pt x="572770" y="42545"/>
                </a:lnTo>
                <a:lnTo>
                  <a:pt x="599224" y="60071"/>
                </a:lnTo>
                <a:lnTo>
                  <a:pt x="1206" y="962863"/>
                </a:lnTo>
                <a:lnTo>
                  <a:pt x="1016" y="963041"/>
                </a:lnTo>
                <a:lnTo>
                  <a:pt x="0" y="964692"/>
                </a:lnTo>
                <a:lnTo>
                  <a:pt x="5029" y="968006"/>
                </a:lnTo>
                <a:lnTo>
                  <a:pt x="508" y="971931"/>
                </a:lnTo>
                <a:lnTo>
                  <a:pt x="595439" y="1659305"/>
                </a:lnTo>
                <a:lnTo>
                  <a:pt x="571373" y="1680083"/>
                </a:lnTo>
                <a:lnTo>
                  <a:pt x="650113" y="1712849"/>
                </a:lnTo>
                <a:lnTo>
                  <a:pt x="638886" y="1668907"/>
                </a:lnTo>
                <a:lnTo>
                  <a:pt x="629031" y="1630299"/>
                </a:lnTo>
                <a:lnTo>
                  <a:pt x="605053" y="1651000"/>
                </a:lnTo>
                <a:lnTo>
                  <a:pt x="35140" y="992428"/>
                </a:lnTo>
                <a:lnTo>
                  <a:pt x="581126" y="1310614"/>
                </a:lnTo>
                <a:lnTo>
                  <a:pt x="565150" y="1338072"/>
                </a:lnTo>
                <a:lnTo>
                  <a:pt x="650113" y="1343533"/>
                </a:lnTo>
                <a:close/>
              </a:path>
            </a:pathLst>
          </a:custGeom>
          <a:solidFill>
            <a:srgbClr val="4471C4"/>
          </a:solidFill>
        </p:spPr>
        <p:txBody>
          <a:bodyPr wrap="square" lIns="0" tIns="0" rIns="0" bIns="0" rtlCol="0"/>
          <a:lstStyle/>
          <a:p>
            <a:endParaRPr/>
          </a:p>
        </p:txBody>
      </p:sp>
      <p:sp>
        <p:nvSpPr>
          <p:cNvPr id="8" name="object 8"/>
          <p:cNvSpPr txBox="1"/>
          <p:nvPr/>
        </p:nvSpPr>
        <p:spPr>
          <a:xfrm>
            <a:off x="6592061" y="3833621"/>
            <a:ext cx="748665" cy="370840"/>
          </a:xfrm>
          <a:prstGeom prst="rect">
            <a:avLst/>
          </a:prstGeom>
          <a:ln w="25400">
            <a:solidFill>
              <a:srgbClr val="000000"/>
            </a:solidFill>
          </a:ln>
        </p:spPr>
        <p:txBody>
          <a:bodyPr vert="horz" wrap="square" lIns="0" tIns="43180" rIns="0" bIns="0" rtlCol="0">
            <a:spAutoFit/>
          </a:bodyPr>
          <a:lstStyle/>
          <a:p>
            <a:pPr>
              <a:lnSpc>
                <a:spcPct val="100000"/>
              </a:lnSpc>
              <a:spcBef>
                <a:spcPts val="340"/>
              </a:spcBef>
            </a:pPr>
            <a:r>
              <a:rPr sz="1800" spc="-10" dirty="0">
                <a:latin typeface="Courier New"/>
                <a:cs typeface="Courier New"/>
              </a:rPr>
              <a:t>0x100</a:t>
            </a:r>
            <a:endParaRPr sz="1800">
              <a:latin typeface="Courier New"/>
              <a:cs typeface="Courier New"/>
            </a:endParaRPr>
          </a:p>
        </p:txBody>
      </p:sp>
      <p:sp>
        <p:nvSpPr>
          <p:cNvPr id="9" name="object 9"/>
          <p:cNvSpPr txBox="1"/>
          <p:nvPr/>
        </p:nvSpPr>
        <p:spPr>
          <a:xfrm>
            <a:off x="6636511" y="4258436"/>
            <a:ext cx="6610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35" dirty="0">
                <a:latin typeface="Calibri"/>
                <a:cs typeface="Calibri"/>
              </a:rPr>
              <a:t> </a:t>
            </a:r>
            <a:r>
              <a:rPr sz="1200" b="1" spc="-25" dirty="0">
                <a:latin typeface="Calibri"/>
                <a:cs typeface="Calibri"/>
              </a:rPr>
              <a:t>PC</a:t>
            </a:r>
            <a:endParaRPr sz="1200">
              <a:latin typeface="Calibri"/>
              <a:cs typeface="Calibri"/>
            </a:endParaRPr>
          </a:p>
        </p:txBody>
      </p:sp>
      <p:sp>
        <p:nvSpPr>
          <p:cNvPr id="10" name="object 10"/>
          <p:cNvSpPr txBox="1"/>
          <p:nvPr/>
        </p:nvSpPr>
        <p:spPr>
          <a:xfrm>
            <a:off x="7994650" y="2208022"/>
            <a:ext cx="723265" cy="343535"/>
          </a:xfrm>
          <a:prstGeom prst="rect">
            <a:avLst/>
          </a:prstGeom>
          <a:solidFill>
            <a:srgbClr val="FF0000"/>
          </a:solidFill>
        </p:spPr>
        <p:txBody>
          <a:bodyPr vert="horz" wrap="square" lIns="0" tIns="15240" rIns="0" bIns="0" rtlCol="0">
            <a:spAutoFit/>
          </a:bodyPr>
          <a:lstStyle/>
          <a:p>
            <a:pPr marL="226060">
              <a:lnSpc>
                <a:spcPct val="100000"/>
              </a:lnSpc>
              <a:spcBef>
                <a:spcPts val="120"/>
              </a:spcBef>
            </a:pPr>
            <a:r>
              <a:rPr sz="1800" spc="-25" dirty="0">
                <a:latin typeface="Courier New"/>
                <a:cs typeface="Courier New"/>
              </a:rPr>
              <a:t>10</a:t>
            </a:r>
            <a:endParaRPr sz="1800">
              <a:latin typeface="Courier New"/>
              <a:cs typeface="Courier New"/>
            </a:endParaRPr>
          </a:p>
        </p:txBody>
      </p:sp>
      <p:sp>
        <p:nvSpPr>
          <p:cNvPr id="11" name="object 11"/>
          <p:cNvSpPr txBox="1"/>
          <p:nvPr/>
        </p:nvSpPr>
        <p:spPr>
          <a:xfrm>
            <a:off x="7994650" y="2584450"/>
            <a:ext cx="723265" cy="343535"/>
          </a:xfrm>
          <a:prstGeom prst="rect">
            <a:avLst/>
          </a:prstGeom>
          <a:solidFill>
            <a:srgbClr val="FF0000"/>
          </a:solidFill>
        </p:spPr>
        <p:txBody>
          <a:bodyPr vert="horz" wrap="square" lIns="0" tIns="15875" rIns="0" bIns="0" rtlCol="0">
            <a:spAutoFit/>
          </a:bodyPr>
          <a:lstStyle/>
          <a:p>
            <a:pPr marL="231775">
              <a:lnSpc>
                <a:spcPct val="100000"/>
              </a:lnSpc>
              <a:spcBef>
                <a:spcPts val="125"/>
              </a:spcBef>
            </a:pPr>
            <a:r>
              <a:rPr sz="1800" spc="-25" dirty="0">
                <a:latin typeface="Courier New"/>
                <a:cs typeface="Courier New"/>
              </a:rPr>
              <a:t>00</a:t>
            </a:r>
            <a:endParaRPr sz="1800">
              <a:latin typeface="Courier New"/>
              <a:cs typeface="Courier New"/>
            </a:endParaRPr>
          </a:p>
        </p:txBody>
      </p:sp>
      <p:sp>
        <p:nvSpPr>
          <p:cNvPr id="12" name="object 12"/>
          <p:cNvSpPr txBox="1"/>
          <p:nvPr/>
        </p:nvSpPr>
        <p:spPr>
          <a:xfrm>
            <a:off x="7984997" y="3537965"/>
            <a:ext cx="749935" cy="370840"/>
          </a:xfrm>
          <a:prstGeom prst="rect">
            <a:avLst/>
          </a:prstGeom>
          <a:solidFill>
            <a:srgbClr val="FF0000"/>
          </a:solidFill>
          <a:ln w="25400">
            <a:solidFill>
              <a:srgbClr val="000000"/>
            </a:solidFill>
          </a:ln>
        </p:spPr>
        <p:txBody>
          <a:bodyPr vert="horz" wrap="square" lIns="0" tIns="40640" rIns="0" bIns="0" rtlCol="0">
            <a:spAutoFit/>
          </a:bodyPr>
          <a:lstStyle/>
          <a:p>
            <a:pPr marL="222250">
              <a:lnSpc>
                <a:spcPct val="100000"/>
              </a:lnSpc>
              <a:spcBef>
                <a:spcPts val="320"/>
              </a:spcBef>
            </a:pPr>
            <a:r>
              <a:rPr sz="1800" spc="-25" dirty="0">
                <a:latin typeface="Courier New"/>
                <a:cs typeface="Courier New"/>
              </a:rPr>
              <a:t>00</a:t>
            </a:r>
            <a:endParaRPr sz="1800">
              <a:latin typeface="Courier New"/>
              <a:cs typeface="Courier New"/>
            </a:endParaRPr>
          </a:p>
        </p:txBody>
      </p:sp>
      <p:sp>
        <p:nvSpPr>
          <p:cNvPr id="13" name="object 13"/>
          <p:cNvSpPr txBox="1"/>
          <p:nvPr/>
        </p:nvSpPr>
        <p:spPr>
          <a:xfrm>
            <a:off x="7984997" y="3908297"/>
            <a:ext cx="749935" cy="368935"/>
          </a:xfrm>
          <a:prstGeom prst="rect">
            <a:avLst/>
          </a:prstGeom>
          <a:solidFill>
            <a:srgbClr val="00AF50"/>
          </a:solidFill>
          <a:ln w="25400">
            <a:solidFill>
              <a:srgbClr val="000000"/>
            </a:solidFill>
          </a:ln>
        </p:spPr>
        <p:txBody>
          <a:bodyPr vert="horz" wrap="square" lIns="0" tIns="38100" rIns="0" bIns="0" rtlCol="0">
            <a:spAutoFit/>
          </a:bodyPr>
          <a:lstStyle/>
          <a:p>
            <a:pPr marL="209550">
              <a:lnSpc>
                <a:spcPct val="100000"/>
              </a:lnSpc>
              <a:spcBef>
                <a:spcPts val="300"/>
              </a:spcBef>
            </a:pPr>
            <a:r>
              <a:rPr sz="1800" spc="-25" dirty="0">
                <a:latin typeface="Courier New"/>
                <a:cs typeface="Courier New"/>
              </a:rPr>
              <a:t>11</a:t>
            </a:r>
            <a:endParaRPr sz="1800">
              <a:latin typeface="Courier New"/>
              <a:cs typeface="Courier New"/>
            </a:endParaRPr>
          </a:p>
        </p:txBody>
      </p:sp>
      <p:sp>
        <p:nvSpPr>
          <p:cNvPr id="14" name="object 14"/>
          <p:cNvSpPr/>
          <p:nvPr/>
        </p:nvSpPr>
        <p:spPr>
          <a:xfrm>
            <a:off x="8859773" y="2164842"/>
            <a:ext cx="76200" cy="2151380"/>
          </a:xfrm>
          <a:custGeom>
            <a:avLst/>
            <a:gdLst/>
            <a:ahLst/>
            <a:cxnLst/>
            <a:rect l="l" t="t" r="r" b="b"/>
            <a:pathLst>
              <a:path w="76200" h="2151379">
                <a:moveTo>
                  <a:pt x="47625" y="2084578"/>
                </a:moveTo>
                <a:lnTo>
                  <a:pt x="47625" y="2113153"/>
                </a:lnTo>
                <a:lnTo>
                  <a:pt x="0" y="2113153"/>
                </a:lnTo>
                <a:lnTo>
                  <a:pt x="38100" y="2151253"/>
                </a:lnTo>
                <a:lnTo>
                  <a:pt x="76200" y="2113153"/>
                </a:lnTo>
                <a:lnTo>
                  <a:pt x="28575" y="2113153"/>
                </a:lnTo>
                <a:lnTo>
                  <a:pt x="28575" y="2084578"/>
                </a:lnTo>
                <a:lnTo>
                  <a:pt x="47625" y="2084578"/>
                </a:lnTo>
                <a:close/>
              </a:path>
              <a:path w="76200" h="2151379">
                <a:moveTo>
                  <a:pt x="38100" y="2075053"/>
                </a:moveTo>
                <a:lnTo>
                  <a:pt x="28575" y="2084578"/>
                </a:lnTo>
                <a:lnTo>
                  <a:pt x="28575" y="2113153"/>
                </a:lnTo>
                <a:lnTo>
                  <a:pt x="47625" y="2113153"/>
                </a:lnTo>
                <a:lnTo>
                  <a:pt x="47625" y="2084578"/>
                </a:lnTo>
                <a:lnTo>
                  <a:pt x="38100" y="2075053"/>
                </a:lnTo>
                <a:close/>
              </a:path>
              <a:path w="76200" h="2151379">
                <a:moveTo>
                  <a:pt x="28575" y="66675"/>
                </a:moveTo>
                <a:lnTo>
                  <a:pt x="28575" y="2084578"/>
                </a:lnTo>
                <a:lnTo>
                  <a:pt x="38100" y="2075053"/>
                </a:lnTo>
                <a:lnTo>
                  <a:pt x="47625" y="2075053"/>
                </a:lnTo>
                <a:lnTo>
                  <a:pt x="47625" y="76200"/>
                </a:lnTo>
                <a:lnTo>
                  <a:pt x="38100" y="76200"/>
                </a:lnTo>
                <a:lnTo>
                  <a:pt x="28575" y="66675"/>
                </a:lnTo>
                <a:close/>
              </a:path>
              <a:path w="76200" h="2151379">
                <a:moveTo>
                  <a:pt x="47625" y="2075053"/>
                </a:moveTo>
                <a:lnTo>
                  <a:pt x="38100" y="2075053"/>
                </a:lnTo>
                <a:lnTo>
                  <a:pt x="47625" y="2084578"/>
                </a:lnTo>
                <a:lnTo>
                  <a:pt x="47625" y="2075053"/>
                </a:lnTo>
                <a:close/>
              </a:path>
              <a:path w="76200" h="2151379">
                <a:moveTo>
                  <a:pt x="47625" y="38100"/>
                </a:moveTo>
                <a:lnTo>
                  <a:pt x="28575" y="38100"/>
                </a:lnTo>
                <a:lnTo>
                  <a:pt x="28575" y="66675"/>
                </a:lnTo>
                <a:lnTo>
                  <a:pt x="38100" y="76200"/>
                </a:lnTo>
                <a:lnTo>
                  <a:pt x="47625" y="66675"/>
                </a:lnTo>
                <a:lnTo>
                  <a:pt x="47625" y="38100"/>
                </a:lnTo>
                <a:close/>
              </a:path>
              <a:path w="76200" h="2151379">
                <a:moveTo>
                  <a:pt x="47625" y="66675"/>
                </a:moveTo>
                <a:lnTo>
                  <a:pt x="38100" y="76200"/>
                </a:lnTo>
                <a:lnTo>
                  <a:pt x="47625" y="76200"/>
                </a:lnTo>
                <a:lnTo>
                  <a:pt x="47625" y="66675"/>
                </a:lnTo>
                <a:close/>
              </a:path>
              <a:path w="76200" h="2151379">
                <a:moveTo>
                  <a:pt x="38100" y="0"/>
                </a:moveTo>
                <a:lnTo>
                  <a:pt x="0" y="38100"/>
                </a:lnTo>
                <a:lnTo>
                  <a:pt x="28575" y="66675"/>
                </a:lnTo>
                <a:lnTo>
                  <a:pt x="28575" y="38100"/>
                </a:lnTo>
                <a:lnTo>
                  <a:pt x="76200" y="38100"/>
                </a:lnTo>
                <a:lnTo>
                  <a:pt x="38100" y="0"/>
                </a:lnTo>
                <a:close/>
              </a:path>
              <a:path w="76200" h="2151379">
                <a:moveTo>
                  <a:pt x="76200" y="38100"/>
                </a:moveTo>
                <a:lnTo>
                  <a:pt x="47625" y="38100"/>
                </a:lnTo>
                <a:lnTo>
                  <a:pt x="47625" y="66675"/>
                </a:lnTo>
                <a:lnTo>
                  <a:pt x="76200" y="38100"/>
                </a:lnTo>
                <a:close/>
              </a:path>
            </a:pathLst>
          </a:custGeom>
          <a:solidFill>
            <a:srgbClr val="4471C4"/>
          </a:solidFill>
        </p:spPr>
        <p:txBody>
          <a:bodyPr wrap="square" lIns="0" tIns="0" rIns="0" bIns="0" rtlCol="0"/>
          <a:lstStyle/>
          <a:p>
            <a:endParaRPr/>
          </a:p>
        </p:txBody>
      </p:sp>
      <p:sp>
        <p:nvSpPr>
          <p:cNvPr id="15" name="object 15"/>
          <p:cNvSpPr txBox="1"/>
          <p:nvPr/>
        </p:nvSpPr>
        <p:spPr>
          <a:xfrm>
            <a:off x="8888247" y="2702196"/>
            <a:ext cx="254635" cy="1053465"/>
          </a:xfrm>
          <a:prstGeom prst="rect">
            <a:avLst/>
          </a:prstGeom>
        </p:spPr>
        <p:txBody>
          <a:bodyPr vert="vert270" wrap="square" lIns="0" tIns="0" rIns="0" bIns="0" rtlCol="0">
            <a:spAutoFit/>
          </a:bodyPr>
          <a:lstStyle/>
          <a:p>
            <a:pPr marL="12700">
              <a:lnSpc>
                <a:spcPts val="1810"/>
              </a:lnSpc>
            </a:pPr>
            <a:r>
              <a:rPr sz="1800" dirty="0">
                <a:latin typeface="Calibri"/>
                <a:cs typeface="Calibri"/>
              </a:rPr>
              <a:t>16k</a:t>
            </a:r>
            <a:r>
              <a:rPr sz="1800" spc="-10" dirty="0">
                <a:latin typeface="Calibri"/>
                <a:cs typeface="Calibri"/>
              </a:rPr>
              <a:t> Entries</a:t>
            </a:r>
            <a:endParaRPr sz="1800">
              <a:latin typeface="Calibri"/>
              <a:cs typeface="Calibri"/>
            </a:endParaRPr>
          </a:p>
        </p:txBody>
      </p:sp>
      <p:sp>
        <p:nvSpPr>
          <p:cNvPr id="16" name="object 16"/>
          <p:cNvSpPr txBox="1"/>
          <p:nvPr/>
        </p:nvSpPr>
        <p:spPr>
          <a:xfrm>
            <a:off x="8179561" y="3106094"/>
            <a:ext cx="254000" cy="312420"/>
          </a:xfrm>
          <a:prstGeom prst="rect">
            <a:avLst/>
          </a:prstGeom>
        </p:spPr>
        <p:txBody>
          <a:bodyPr vert="vert270" wrap="square" lIns="0" tIns="0" rIns="0" bIns="0" rtlCol="0">
            <a:spAutoFit/>
          </a:bodyPr>
          <a:lstStyle/>
          <a:p>
            <a:pPr marL="12700">
              <a:lnSpc>
                <a:spcPts val="1810"/>
              </a:lnSpc>
            </a:pPr>
            <a:r>
              <a:rPr sz="1800" b="1" dirty="0">
                <a:latin typeface="Calibri"/>
                <a:cs typeface="Calibri"/>
              </a:rPr>
              <a:t>.</a:t>
            </a:r>
            <a:r>
              <a:rPr sz="1800" b="1" spc="-5" dirty="0">
                <a:latin typeface="Calibri"/>
                <a:cs typeface="Calibri"/>
              </a:rPr>
              <a:t> </a:t>
            </a:r>
            <a:r>
              <a:rPr sz="1800" b="1" dirty="0">
                <a:latin typeface="Calibri"/>
                <a:cs typeface="Calibri"/>
              </a:rPr>
              <a:t>.</a:t>
            </a:r>
            <a:r>
              <a:rPr sz="1800" b="1" spc="-5" dirty="0">
                <a:latin typeface="Calibri"/>
                <a:cs typeface="Calibri"/>
              </a:rPr>
              <a:t> </a:t>
            </a:r>
            <a:r>
              <a:rPr sz="1800" b="1" spc="-50" dirty="0">
                <a:latin typeface="Calibri"/>
                <a:cs typeface="Calibri"/>
              </a:rPr>
              <a:t>.</a:t>
            </a:r>
            <a:endParaRPr sz="1800">
              <a:latin typeface="Calibri"/>
              <a:cs typeface="Calibri"/>
            </a:endParaRPr>
          </a:p>
        </p:txBody>
      </p:sp>
      <p:graphicFrame>
        <p:nvGraphicFramePr>
          <p:cNvPr id="17" name="object 17"/>
          <p:cNvGraphicFramePr>
            <a:graphicFrameLocks noGrp="1"/>
          </p:cNvGraphicFramePr>
          <p:nvPr/>
        </p:nvGraphicFramePr>
        <p:xfrm>
          <a:off x="1144473" y="2668264"/>
          <a:ext cx="3166742" cy="1139825"/>
        </p:xfrm>
        <a:graphic>
          <a:graphicData uri="http://schemas.openxmlformats.org/drawingml/2006/table">
            <a:tbl>
              <a:tblPr firstRow="1" bandRow="1">
                <a:tableStyleId>{2D5ABB26-0587-4C30-8999-92F81FD0307C}</a:tableStyleId>
              </a:tblPr>
              <a:tblGrid>
                <a:gridCol w="855344">
                  <a:extLst>
                    <a:ext uri="{9D8B030D-6E8A-4147-A177-3AD203B41FA5}">
                      <a16:colId xmlns:a16="http://schemas.microsoft.com/office/drawing/2014/main" val="20000"/>
                    </a:ext>
                  </a:extLst>
                </a:gridCol>
                <a:gridCol w="546735">
                  <a:extLst>
                    <a:ext uri="{9D8B030D-6E8A-4147-A177-3AD203B41FA5}">
                      <a16:colId xmlns:a16="http://schemas.microsoft.com/office/drawing/2014/main" val="20001"/>
                    </a:ext>
                  </a:extLst>
                </a:gridCol>
                <a:gridCol w="730249">
                  <a:extLst>
                    <a:ext uri="{9D8B030D-6E8A-4147-A177-3AD203B41FA5}">
                      <a16:colId xmlns:a16="http://schemas.microsoft.com/office/drawing/2014/main" val="20002"/>
                    </a:ext>
                  </a:extLst>
                </a:gridCol>
                <a:gridCol w="729614">
                  <a:extLst>
                    <a:ext uri="{9D8B030D-6E8A-4147-A177-3AD203B41FA5}">
                      <a16:colId xmlns:a16="http://schemas.microsoft.com/office/drawing/2014/main" val="20003"/>
                    </a:ext>
                  </a:extLst>
                </a:gridCol>
                <a:gridCol w="304800">
                  <a:extLst>
                    <a:ext uri="{9D8B030D-6E8A-4147-A177-3AD203B41FA5}">
                      <a16:colId xmlns:a16="http://schemas.microsoft.com/office/drawing/2014/main" val="20004"/>
                    </a:ext>
                  </a:extLst>
                </a:gridCol>
              </a:tblGrid>
              <a:tr h="386715">
                <a:tc>
                  <a:txBody>
                    <a:bodyPr/>
                    <a:lstStyle/>
                    <a:p>
                      <a:pPr marL="31750">
                        <a:lnSpc>
                          <a:spcPts val="2730"/>
                        </a:lnSpc>
                      </a:pPr>
                      <a:r>
                        <a:rPr sz="2400" b="1" spc="-20" dirty="0">
                          <a:latin typeface="Courier New"/>
                          <a:cs typeface="Courier New"/>
                        </a:rPr>
                        <a:t>if(a</a:t>
                      </a:r>
                      <a:endParaRPr sz="2400">
                        <a:latin typeface="Courier New"/>
                        <a:cs typeface="Courier New"/>
                      </a:endParaRPr>
                    </a:p>
                  </a:txBody>
                  <a:tcPr marL="0" marR="0" marT="0" marB="0"/>
                </a:tc>
                <a:tc>
                  <a:txBody>
                    <a:bodyPr/>
                    <a:lstStyle/>
                    <a:p>
                      <a:pPr marL="1270" algn="ctr">
                        <a:lnSpc>
                          <a:spcPts val="2730"/>
                        </a:lnSpc>
                      </a:pPr>
                      <a:r>
                        <a:rPr sz="2400" b="1" spc="-25" dirty="0">
                          <a:latin typeface="Courier New"/>
                          <a:cs typeface="Courier New"/>
                        </a:rPr>
                        <a:t>==</a:t>
                      </a:r>
                      <a:endParaRPr sz="2400">
                        <a:latin typeface="Courier New"/>
                        <a:cs typeface="Courier New"/>
                      </a:endParaRPr>
                    </a:p>
                  </a:txBody>
                  <a:tcPr marL="0" marR="0" marT="0" marB="0"/>
                </a:tc>
                <a:tc>
                  <a:txBody>
                    <a:bodyPr/>
                    <a:lstStyle/>
                    <a:p>
                      <a:pPr marR="83820" algn="r">
                        <a:lnSpc>
                          <a:spcPts val="2730"/>
                        </a:lnSpc>
                      </a:pPr>
                      <a:r>
                        <a:rPr sz="2400" b="1" spc="-25" dirty="0">
                          <a:latin typeface="Courier New"/>
                          <a:cs typeface="Courier New"/>
                        </a:rPr>
                        <a:t>1){</a:t>
                      </a:r>
                      <a:endParaRPr sz="2400">
                        <a:latin typeface="Courier New"/>
                        <a:cs typeface="Courier New"/>
                      </a:endParaRPr>
                    </a:p>
                  </a:txBody>
                  <a:tcPr marL="0" marR="0" marT="0" marB="0"/>
                </a:tc>
                <a:tc>
                  <a:txBody>
                    <a:bodyPr/>
                    <a:lstStyle/>
                    <a:p>
                      <a:pPr marL="1270" algn="ctr">
                        <a:lnSpc>
                          <a:spcPts val="2730"/>
                        </a:lnSpc>
                      </a:pPr>
                      <a:r>
                        <a:rPr sz="2400" b="1" spc="-25" dirty="0">
                          <a:latin typeface="Courier New"/>
                          <a:cs typeface="Courier New"/>
                        </a:rPr>
                        <a:t>a=0</a:t>
                      </a:r>
                      <a:endParaRPr sz="2400">
                        <a:latin typeface="Courier New"/>
                        <a:cs typeface="Courier New"/>
                      </a:endParaRPr>
                    </a:p>
                  </a:txBody>
                  <a:tcPr marL="0" marR="0" marT="0" marB="0"/>
                </a:tc>
                <a:tc>
                  <a:txBody>
                    <a:bodyPr/>
                    <a:lstStyle/>
                    <a:p>
                      <a:pPr marR="24130" algn="r">
                        <a:lnSpc>
                          <a:spcPts val="2730"/>
                        </a:lnSpc>
                      </a:pPr>
                      <a:r>
                        <a:rPr sz="2400" b="1" dirty="0">
                          <a:latin typeface="Courier New"/>
                          <a:cs typeface="Courier New"/>
                        </a:rPr>
                        <a:t>}</a:t>
                      </a:r>
                      <a:endParaRPr sz="2400">
                        <a:latin typeface="Courier New"/>
                        <a:cs typeface="Courier New"/>
                      </a:endParaRPr>
                    </a:p>
                  </a:txBody>
                  <a:tcPr marL="0" marR="0" marT="0" marB="0"/>
                </a:tc>
                <a:extLst>
                  <a:ext uri="{0D108BD9-81ED-4DB2-BD59-A6C34878D82A}">
                    <a16:rowId xmlns:a16="http://schemas.microsoft.com/office/drawing/2014/main" val="10000"/>
                  </a:ext>
                </a:extLst>
              </a:tr>
              <a:tr h="365760">
                <a:tc>
                  <a:txBody>
                    <a:bodyPr/>
                    <a:lstStyle/>
                    <a:p>
                      <a:pPr marL="31750">
                        <a:lnSpc>
                          <a:spcPts val="2560"/>
                        </a:lnSpc>
                      </a:pPr>
                      <a:r>
                        <a:rPr sz="2400" b="1" spc="-20" dirty="0">
                          <a:latin typeface="Courier New"/>
                          <a:cs typeface="Courier New"/>
                        </a:rPr>
                        <a:t>if(b</a:t>
                      </a:r>
                      <a:endParaRPr sz="2400">
                        <a:latin typeface="Courier New"/>
                        <a:cs typeface="Courier New"/>
                      </a:endParaRPr>
                    </a:p>
                  </a:txBody>
                  <a:tcPr marL="0" marR="0" marT="0" marB="0"/>
                </a:tc>
                <a:tc>
                  <a:txBody>
                    <a:bodyPr/>
                    <a:lstStyle/>
                    <a:p>
                      <a:pPr marL="1905" algn="ctr">
                        <a:lnSpc>
                          <a:spcPts val="2560"/>
                        </a:lnSpc>
                      </a:pPr>
                      <a:r>
                        <a:rPr sz="2400" b="1" spc="-25" dirty="0">
                          <a:latin typeface="Courier New"/>
                          <a:cs typeface="Courier New"/>
                        </a:rPr>
                        <a:t>==</a:t>
                      </a:r>
                      <a:endParaRPr sz="2400">
                        <a:latin typeface="Courier New"/>
                        <a:cs typeface="Courier New"/>
                      </a:endParaRPr>
                    </a:p>
                  </a:txBody>
                  <a:tcPr marL="0" marR="0" marT="0" marB="0"/>
                </a:tc>
                <a:tc>
                  <a:txBody>
                    <a:bodyPr/>
                    <a:lstStyle/>
                    <a:p>
                      <a:pPr marR="83185" algn="r">
                        <a:lnSpc>
                          <a:spcPts val="2560"/>
                        </a:lnSpc>
                      </a:pPr>
                      <a:r>
                        <a:rPr sz="2400" b="1" spc="-25" dirty="0">
                          <a:latin typeface="Courier New"/>
                          <a:cs typeface="Courier New"/>
                        </a:rPr>
                        <a:t>1){</a:t>
                      </a:r>
                      <a:endParaRPr sz="2400">
                        <a:latin typeface="Courier New"/>
                        <a:cs typeface="Courier New"/>
                      </a:endParaRPr>
                    </a:p>
                  </a:txBody>
                  <a:tcPr marL="0" marR="0" marT="0" marB="0"/>
                </a:tc>
                <a:tc>
                  <a:txBody>
                    <a:bodyPr/>
                    <a:lstStyle/>
                    <a:p>
                      <a:pPr marL="1270" algn="ctr">
                        <a:lnSpc>
                          <a:spcPts val="2560"/>
                        </a:lnSpc>
                      </a:pPr>
                      <a:r>
                        <a:rPr sz="2400" b="1" spc="-25" dirty="0">
                          <a:latin typeface="Courier New"/>
                          <a:cs typeface="Courier New"/>
                        </a:rPr>
                        <a:t>b=0</a:t>
                      </a:r>
                      <a:endParaRPr sz="2400">
                        <a:latin typeface="Courier New"/>
                        <a:cs typeface="Courier New"/>
                      </a:endParaRPr>
                    </a:p>
                  </a:txBody>
                  <a:tcPr marL="0" marR="0" marT="0" marB="0"/>
                </a:tc>
                <a:tc>
                  <a:txBody>
                    <a:bodyPr/>
                    <a:lstStyle/>
                    <a:p>
                      <a:pPr marR="24130" algn="r">
                        <a:lnSpc>
                          <a:spcPts val="2560"/>
                        </a:lnSpc>
                      </a:pPr>
                      <a:r>
                        <a:rPr sz="2400" b="1" dirty="0">
                          <a:latin typeface="Courier New"/>
                          <a:cs typeface="Courier New"/>
                        </a:rPr>
                        <a:t>}</a:t>
                      </a:r>
                      <a:endParaRPr sz="2400">
                        <a:latin typeface="Courier New"/>
                        <a:cs typeface="Courier New"/>
                      </a:endParaRPr>
                    </a:p>
                  </a:txBody>
                  <a:tcPr marL="0" marR="0" marT="0" marB="0"/>
                </a:tc>
                <a:extLst>
                  <a:ext uri="{0D108BD9-81ED-4DB2-BD59-A6C34878D82A}">
                    <a16:rowId xmlns:a16="http://schemas.microsoft.com/office/drawing/2014/main" val="10001"/>
                  </a:ext>
                </a:extLst>
              </a:tr>
              <a:tr h="387350">
                <a:tc>
                  <a:txBody>
                    <a:bodyPr/>
                    <a:lstStyle/>
                    <a:p>
                      <a:pPr marL="31750">
                        <a:lnSpc>
                          <a:spcPts val="2560"/>
                        </a:lnSpc>
                      </a:pPr>
                      <a:r>
                        <a:rPr sz="2400" b="1" spc="-20" dirty="0">
                          <a:latin typeface="Courier New"/>
                          <a:cs typeface="Courier New"/>
                        </a:rPr>
                        <a:t>if(a</a:t>
                      </a:r>
                      <a:endParaRPr sz="2400">
                        <a:latin typeface="Courier New"/>
                        <a:cs typeface="Courier New"/>
                      </a:endParaRPr>
                    </a:p>
                  </a:txBody>
                  <a:tcPr marL="0" marR="0" marT="0" marB="0"/>
                </a:tc>
                <a:tc>
                  <a:txBody>
                    <a:bodyPr/>
                    <a:lstStyle/>
                    <a:p>
                      <a:pPr marL="1270" algn="ctr">
                        <a:lnSpc>
                          <a:spcPts val="2560"/>
                        </a:lnSpc>
                      </a:pPr>
                      <a:r>
                        <a:rPr sz="2400" b="1" spc="-25" dirty="0">
                          <a:latin typeface="Courier New"/>
                          <a:cs typeface="Courier New"/>
                        </a:rPr>
                        <a:t>!=</a:t>
                      </a:r>
                      <a:endParaRPr sz="2400">
                        <a:latin typeface="Courier New"/>
                        <a:cs typeface="Courier New"/>
                      </a:endParaRPr>
                    </a:p>
                  </a:txBody>
                  <a:tcPr marL="0" marR="0" marT="0" marB="0"/>
                </a:tc>
                <a:tc>
                  <a:txBody>
                    <a:bodyPr/>
                    <a:lstStyle/>
                    <a:p>
                      <a:pPr marR="83820" algn="r">
                        <a:lnSpc>
                          <a:spcPts val="2560"/>
                        </a:lnSpc>
                      </a:pPr>
                      <a:r>
                        <a:rPr sz="2400" b="1" spc="-25" dirty="0">
                          <a:latin typeface="Courier New"/>
                          <a:cs typeface="Courier New"/>
                        </a:rPr>
                        <a:t>b){</a:t>
                      </a:r>
                      <a:endParaRPr sz="2400">
                        <a:latin typeface="Courier New"/>
                        <a:cs typeface="Courier New"/>
                      </a:endParaRPr>
                    </a:p>
                  </a:txBody>
                  <a:tcPr marL="0" marR="0" marT="0" marB="0"/>
                </a:tc>
                <a:tc>
                  <a:txBody>
                    <a:bodyPr/>
                    <a:lstStyle/>
                    <a:p>
                      <a:pPr marL="1270" algn="ctr">
                        <a:lnSpc>
                          <a:spcPts val="2560"/>
                        </a:lnSpc>
                      </a:pPr>
                      <a:r>
                        <a:rPr sz="2400" b="1" spc="-25" dirty="0">
                          <a:latin typeface="Courier New"/>
                          <a:cs typeface="Courier New"/>
                        </a:rPr>
                        <a:t>...</a:t>
                      </a:r>
                      <a:endParaRPr sz="2400">
                        <a:latin typeface="Courier New"/>
                        <a:cs typeface="Courier New"/>
                      </a:endParaRPr>
                    </a:p>
                  </a:txBody>
                  <a:tcPr marL="0" marR="0" marT="0" marB="0"/>
                </a:tc>
                <a:tc>
                  <a:txBody>
                    <a:bodyPr/>
                    <a:lstStyle/>
                    <a:p>
                      <a:pPr marR="24130" algn="r">
                        <a:lnSpc>
                          <a:spcPts val="2560"/>
                        </a:lnSpc>
                      </a:pPr>
                      <a:r>
                        <a:rPr sz="2400" b="1" dirty="0">
                          <a:latin typeface="Courier New"/>
                          <a:cs typeface="Courier New"/>
                        </a:rPr>
                        <a:t>}</a:t>
                      </a:r>
                      <a:endParaRPr sz="2400">
                        <a:latin typeface="Courier New"/>
                        <a:cs typeface="Courier New"/>
                      </a:endParaRPr>
                    </a:p>
                  </a:txBody>
                  <a:tcPr marL="0" marR="0" marT="0" marB="0"/>
                </a:tc>
                <a:extLst>
                  <a:ext uri="{0D108BD9-81ED-4DB2-BD59-A6C34878D82A}">
                    <a16:rowId xmlns:a16="http://schemas.microsoft.com/office/drawing/2014/main" val="10002"/>
                  </a:ext>
                </a:extLst>
              </a:tr>
            </a:tbl>
          </a:graphicData>
        </a:graphic>
      </p:graphicFrame>
      <p:sp>
        <p:nvSpPr>
          <p:cNvPr id="18" name="object 18"/>
          <p:cNvSpPr txBox="1"/>
          <p:nvPr/>
        </p:nvSpPr>
        <p:spPr>
          <a:xfrm>
            <a:off x="6177534" y="2489454"/>
            <a:ext cx="1181100" cy="368935"/>
          </a:xfrm>
          <a:prstGeom prst="rect">
            <a:avLst/>
          </a:prstGeom>
          <a:ln w="25400">
            <a:solidFill>
              <a:srgbClr val="000000"/>
            </a:solidFill>
          </a:ln>
        </p:spPr>
        <p:txBody>
          <a:bodyPr vert="horz" wrap="square" lIns="0" tIns="31750" rIns="0" bIns="0" rtlCol="0">
            <a:spAutoFit/>
          </a:bodyPr>
          <a:lstStyle/>
          <a:p>
            <a:pPr marL="126364">
              <a:lnSpc>
                <a:spcPct val="100000"/>
              </a:lnSpc>
              <a:spcBef>
                <a:spcPts val="250"/>
              </a:spcBef>
            </a:pPr>
            <a:r>
              <a:rPr sz="1800" spc="-10" dirty="0">
                <a:latin typeface="Calibri"/>
                <a:cs typeface="Calibri"/>
              </a:rPr>
              <a:t>10010110</a:t>
            </a:r>
            <a:endParaRPr sz="1800">
              <a:latin typeface="Calibri"/>
              <a:cs typeface="Calibri"/>
            </a:endParaRPr>
          </a:p>
        </p:txBody>
      </p:sp>
      <p:sp>
        <p:nvSpPr>
          <p:cNvPr id="19" name="object 19"/>
          <p:cNvSpPr txBox="1"/>
          <p:nvPr/>
        </p:nvSpPr>
        <p:spPr>
          <a:xfrm>
            <a:off x="6056757" y="2260853"/>
            <a:ext cx="12960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Global</a:t>
            </a:r>
            <a:r>
              <a:rPr sz="1200" b="1" spc="-20" dirty="0">
                <a:latin typeface="Calibri"/>
                <a:cs typeface="Calibri"/>
              </a:rPr>
              <a:t> </a:t>
            </a:r>
            <a:r>
              <a:rPr sz="1200" b="1" dirty="0">
                <a:latin typeface="Calibri"/>
                <a:cs typeface="Calibri"/>
              </a:rPr>
              <a:t>History</a:t>
            </a:r>
            <a:r>
              <a:rPr sz="1200" b="1" spc="-25" dirty="0">
                <a:latin typeface="Calibri"/>
                <a:cs typeface="Calibri"/>
              </a:rPr>
              <a:t> </a:t>
            </a:r>
            <a:r>
              <a:rPr sz="1200" b="1" spc="-20" dirty="0">
                <a:latin typeface="Calibri"/>
                <a:cs typeface="Calibri"/>
              </a:rPr>
              <a:t>Table</a:t>
            </a:r>
            <a:endParaRPr sz="1200">
              <a:latin typeface="Calibri"/>
              <a:cs typeface="Calibri"/>
            </a:endParaRPr>
          </a:p>
        </p:txBody>
      </p:sp>
      <p:sp>
        <p:nvSpPr>
          <p:cNvPr id="20" name="object 20"/>
          <p:cNvSpPr/>
          <p:nvPr/>
        </p:nvSpPr>
        <p:spPr>
          <a:xfrm>
            <a:off x="6732269" y="2857373"/>
            <a:ext cx="76200" cy="319405"/>
          </a:xfrm>
          <a:custGeom>
            <a:avLst/>
            <a:gdLst/>
            <a:ahLst/>
            <a:cxnLst/>
            <a:rect l="l" t="t" r="r" b="b"/>
            <a:pathLst>
              <a:path w="76200" h="319405">
                <a:moveTo>
                  <a:pt x="31802" y="243108"/>
                </a:moveTo>
                <a:lnTo>
                  <a:pt x="0" y="243586"/>
                </a:lnTo>
                <a:lnTo>
                  <a:pt x="39370" y="319150"/>
                </a:lnTo>
                <a:lnTo>
                  <a:pt x="69797" y="255777"/>
                </a:lnTo>
                <a:lnTo>
                  <a:pt x="32003" y="255777"/>
                </a:lnTo>
                <a:lnTo>
                  <a:pt x="31802" y="243108"/>
                </a:lnTo>
                <a:close/>
              </a:path>
              <a:path w="76200" h="319405">
                <a:moveTo>
                  <a:pt x="44501" y="242918"/>
                </a:moveTo>
                <a:lnTo>
                  <a:pt x="31802" y="243108"/>
                </a:lnTo>
                <a:lnTo>
                  <a:pt x="32003" y="255777"/>
                </a:lnTo>
                <a:lnTo>
                  <a:pt x="44703" y="255650"/>
                </a:lnTo>
                <a:lnTo>
                  <a:pt x="44501" y="242918"/>
                </a:lnTo>
                <a:close/>
              </a:path>
              <a:path w="76200" h="319405">
                <a:moveTo>
                  <a:pt x="76200" y="242442"/>
                </a:moveTo>
                <a:lnTo>
                  <a:pt x="44501" y="242918"/>
                </a:lnTo>
                <a:lnTo>
                  <a:pt x="44703" y="255650"/>
                </a:lnTo>
                <a:lnTo>
                  <a:pt x="32003" y="255777"/>
                </a:lnTo>
                <a:lnTo>
                  <a:pt x="69797" y="255777"/>
                </a:lnTo>
                <a:lnTo>
                  <a:pt x="76200" y="242442"/>
                </a:lnTo>
                <a:close/>
              </a:path>
              <a:path w="76200" h="319405">
                <a:moveTo>
                  <a:pt x="40639" y="0"/>
                </a:moveTo>
                <a:lnTo>
                  <a:pt x="27939" y="253"/>
                </a:lnTo>
                <a:lnTo>
                  <a:pt x="31802" y="243108"/>
                </a:lnTo>
                <a:lnTo>
                  <a:pt x="44501" y="242918"/>
                </a:lnTo>
                <a:lnTo>
                  <a:pt x="40639" y="0"/>
                </a:lnTo>
                <a:close/>
              </a:path>
            </a:pathLst>
          </a:custGeom>
          <a:solidFill>
            <a:srgbClr val="4471C4"/>
          </a:solidFill>
        </p:spPr>
        <p:txBody>
          <a:bodyPr wrap="square" lIns="0" tIns="0" rIns="0" bIns="0" rtlCol="0"/>
          <a:lstStyle/>
          <a:p>
            <a:endParaRPr/>
          </a:p>
        </p:txBody>
      </p:sp>
      <p:sp>
        <p:nvSpPr>
          <p:cNvPr id="21" name="object 21"/>
          <p:cNvSpPr/>
          <p:nvPr/>
        </p:nvSpPr>
        <p:spPr>
          <a:xfrm>
            <a:off x="6926580" y="3531108"/>
            <a:ext cx="76200" cy="302260"/>
          </a:xfrm>
          <a:custGeom>
            <a:avLst/>
            <a:gdLst/>
            <a:ahLst/>
            <a:cxnLst/>
            <a:rect l="l" t="t" r="r" b="b"/>
            <a:pathLst>
              <a:path w="76200" h="302260">
                <a:moveTo>
                  <a:pt x="44450" y="63500"/>
                </a:moveTo>
                <a:lnTo>
                  <a:pt x="31750" y="63500"/>
                </a:lnTo>
                <a:lnTo>
                  <a:pt x="31750" y="302005"/>
                </a:lnTo>
                <a:lnTo>
                  <a:pt x="44450" y="302005"/>
                </a:lnTo>
                <a:lnTo>
                  <a:pt x="44450" y="63500"/>
                </a:lnTo>
                <a:close/>
              </a:path>
              <a:path w="76200" h="302260">
                <a:moveTo>
                  <a:pt x="38100" y="0"/>
                </a:moveTo>
                <a:lnTo>
                  <a:pt x="0" y="76199"/>
                </a:lnTo>
                <a:lnTo>
                  <a:pt x="31750" y="76199"/>
                </a:lnTo>
                <a:lnTo>
                  <a:pt x="31750" y="63500"/>
                </a:lnTo>
                <a:lnTo>
                  <a:pt x="69850" y="63500"/>
                </a:lnTo>
                <a:lnTo>
                  <a:pt x="38100" y="0"/>
                </a:lnTo>
                <a:close/>
              </a:path>
              <a:path w="76200" h="302260">
                <a:moveTo>
                  <a:pt x="69850" y="63500"/>
                </a:moveTo>
                <a:lnTo>
                  <a:pt x="44450" y="63500"/>
                </a:lnTo>
                <a:lnTo>
                  <a:pt x="44450" y="76199"/>
                </a:lnTo>
                <a:lnTo>
                  <a:pt x="76200" y="76199"/>
                </a:lnTo>
                <a:lnTo>
                  <a:pt x="69850" y="63500"/>
                </a:lnTo>
                <a:close/>
              </a:path>
            </a:pathLst>
          </a:custGeom>
          <a:solidFill>
            <a:srgbClr val="4471C4"/>
          </a:solidFill>
        </p:spPr>
        <p:txBody>
          <a:bodyPr wrap="square" lIns="0" tIns="0" rIns="0" bIns="0" rtlCol="0"/>
          <a:lstStyle/>
          <a:p>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177026" y="2240533"/>
            <a:ext cx="4398010" cy="1212850"/>
            <a:chOff x="6177026" y="2240533"/>
            <a:chExt cx="4398010" cy="1212850"/>
          </a:xfrm>
        </p:grpSpPr>
        <p:sp>
          <p:nvSpPr>
            <p:cNvPr id="3" name="object 3"/>
            <p:cNvSpPr/>
            <p:nvPr/>
          </p:nvSpPr>
          <p:spPr>
            <a:xfrm>
              <a:off x="9813797" y="2253233"/>
              <a:ext cx="748665" cy="368935"/>
            </a:xfrm>
            <a:custGeom>
              <a:avLst/>
              <a:gdLst/>
              <a:ahLst/>
              <a:cxnLst/>
              <a:rect l="l" t="t" r="r" b="b"/>
              <a:pathLst>
                <a:path w="748665" h="368935">
                  <a:moveTo>
                    <a:pt x="748283" y="0"/>
                  </a:moveTo>
                  <a:lnTo>
                    <a:pt x="0" y="0"/>
                  </a:lnTo>
                  <a:lnTo>
                    <a:pt x="0" y="368808"/>
                  </a:lnTo>
                  <a:lnTo>
                    <a:pt x="748283" y="368808"/>
                  </a:lnTo>
                  <a:lnTo>
                    <a:pt x="748283" y="0"/>
                  </a:lnTo>
                  <a:close/>
                </a:path>
              </a:pathLst>
            </a:custGeom>
            <a:solidFill>
              <a:srgbClr val="00AF50"/>
            </a:solidFill>
          </p:spPr>
          <p:txBody>
            <a:bodyPr wrap="square" lIns="0" tIns="0" rIns="0" bIns="0" rtlCol="0"/>
            <a:lstStyle/>
            <a:p>
              <a:endParaRPr/>
            </a:p>
          </p:txBody>
        </p:sp>
        <p:sp>
          <p:nvSpPr>
            <p:cNvPr id="4" name="object 4"/>
            <p:cNvSpPr/>
            <p:nvPr/>
          </p:nvSpPr>
          <p:spPr>
            <a:xfrm>
              <a:off x="6189726" y="2253233"/>
              <a:ext cx="4372610" cy="1187450"/>
            </a:xfrm>
            <a:custGeom>
              <a:avLst/>
              <a:gdLst/>
              <a:ahLst/>
              <a:cxnLst/>
              <a:rect l="l" t="t" r="r" b="b"/>
              <a:pathLst>
                <a:path w="4372609" h="1187450">
                  <a:moveTo>
                    <a:pt x="3624072" y="368808"/>
                  </a:moveTo>
                  <a:lnTo>
                    <a:pt x="4372356" y="368808"/>
                  </a:lnTo>
                  <a:lnTo>
                    <a:pt x="4372356" y="0"/>
                  </a:lnTo>
                  <a:lnTo>
                    <a:pt x="3624072" y="0"/>
                  </a:lnTo>
                  <a:lnTo>
                    <a:pt x="3624072" y="368808"/>
                  </a:lnTo>
                  <a:close/>
                </a:path>
                <a:path w="4372609" h="1187450">
                  <a:moveTo>
                    <a:pt x="0" y="1187196"/>
                  </a:moveTo>
                  <a:lnTo>
                    <a:pt x="749807" y="1187196"/>
                  </a:lnTo>
                  <a:lnTo>
                    <a:pt x="749807" y="816863"/>
                  </a:lnTo>
                  <a:lnTo>
                    <a:pt x="0" y="816863"/>
                  </a:lnTo>
                  <a:lnTo>
                    <a:pt x="0" y="1187196"/>
                  </a:lnTo>
                  <a:close/>
                </a:path>
              </a:pathLst>
            </a:custGeom>
            <a:ln w="25400">
              <a:solidFill>
                <a:srgbClr val="000000"/>
              </a:solidFill>
            </a:ln>
          </p:spPr>
          <p:txBody>
            <a:bodyPr wrap="square" lIns="0" tIns="0" rIns="0" bIns="0" rtlCol="0"/>
            <a:lstStyle/>
            <a:p>
              <a:endParaRPr/>
            </a:p>
          </p:txBody>
        </p:sp>
        <p:sp>
          <p:nvSpPr>
            <p:cNvPr id="5" name="object 5"/>
            <p:cNvSpPr/>
            <p:nvPr/>
          </p:nvSpPr>
          <p:spPr>
            <a:xfrm>
              <a:off x="6933565" y="2426207"/>
              <a:ext cx="607060" cy="851535"/>
            </a:xfrm>
            <a:custGeom>
              <a:avLst/>
              <a:gdLst/>
              <a:ahLst/>
              <a:cxnLst/>
              <a:rect l="l" t="t" r="r" b="b"/>
              <a:pathLst>
                <a:path w="607059" h="851535">
                  <a:moveTo>
                    <a:pt x="557274" y="58515"/>
                  </a:moveTo>
                  <a:lnTo>
                    <a:pt x="0" y="843914"/>
                  </a:lnTo>
                  <a:lnTo>
                    <a:pt x="10413" y="851280"/>
                  </a:lnTo>
                  <a:lnTo>
                    <a:pt x="567594" y="65838"/>
                  </a:lnTo>
                  <a:lnTo>
                    <a:pt x="557274" y="58515"/>
                  </a:lnTo>
                  <a:close/>
                </a:path>
                <a:path w="607059" h="851535">
                  <a:moveTo>
                    <a:pt x="599074" y="48132"/>
                  </a:moveTo>
                  <a:lnTo>
                    <a:pt x="564641" y="48132"/>
                  </a:lnTo>
                  <a:lnTo>
                    <a:pt x="574928" y="55499"/>
                  </a:lnTo>
                  <a:lnTo>
                    <a:pt x="567594" y="65838"/>
                  </a:lnTo>
                  <a:lnTo>
                    <a:pt x="593470" y="84200"/>
                  </a:lnTo>
                  <a:lnTo>
                    <a:pt x="599074" y="48132"/>
                  </a:lnTo>
                  <a:close/>
                </a:path>
                <a:path w="607059" h="851535">
                  <a:moveTo>
                    <a:pt x="564641" y="48132"/>
                  </a:moveTo>
                  <a:lnTo>
                    <a:pt x="557274" y="58515"/>
                  </a:lnTo>
                  <a:lnTo>
                    <a:pt x="567594" y="65838"/>
                  </a:lnTo>
                  <a:lnTo>
                    <a:pt x="574928" y="55499"/>
                  </a:lnTo>
                  <a:lnTo>
                    <a:pt x="564641" y="48132"/>
                  </a:lnTo>
                  <a:close/>
                </a:path>
                <a:path w="607059" h="851535">
                  <a:moveTo>
                    <a:pt x="606551" y="0"/>
                  </a:moveTo>
                  <a:lnTo>
                    <a:pt x="531367" y="40131"/>
                  </a:lnTo>
                  <a:lnTo>
                    <a:pt x="557274" y="58515"/>
                  </a:lnTo>
                  <a:lnTo>
                    <a:pt x="564641" y="48132"/>
                  </a:lnTo>
                  <a:lnTo>
                    <a:pt x="599074" y="48132"/>
                  </a:lnTo>
                  <a:lnTo>
                    <a:pt x="606551" y="0"/>
                  </a:lnTo>
                  <a:close/>
                </a:path>
              </a:pathLst>
            </a:custGeom>
            <a:solidFill>
              <a:srgbClr val="4471C4"/>
            </a:solidFill>
          </p:spPr>
          <p:txBody>
            <a:bodyPr wrap="square" lIns="0" tIns="0" rIns="0" bIns="0" rtlCol="0"/>
            <a:lstStyle/>
            <a:p>
              <a:endParaRPr/>
            </a:p>
          </p:txBody>
        </p:sp>
      </p:grpSp>
      <p:sp>
        <p:nvSpPr>
          <p:cNvPr id="6" name="object 6"/>
          <p:cNvSpPr txBox="1">
            <a:spLocks noGrp="1"/>
          </p:cNvSpPr>
          <p:nvPr>
            <p:ph type="title"/>
          </p:nvPr>
        </p:nvSpPr>
        <p:spPr>
          <a:xfrm>
            <a:off x="367080" y="219583"/>
            <a:ext cx="10910570" cy="1183640"/>
          </a:xfrm>
          <a:prstGeom prst="rect">
            <a:avLst/>
          </a:prstGeom>
        </p:spPr>
        <p:txBody>
          <a:bodyPr vert="horz" wrap="square" lIns="0" tIns="81280" rIns="0" bIns="0" rtlCol="0">
            <a:spAutoFit/>
          </a:bodyPr>
          <a:lstStyle/>
          <a:p>
            <a:pPr marL="12700" marR="5080">
              <a:lnSpc>
                <a:spcPts val="4320"/>
              </a:lnSpc>
              <a:spcBef>
                <a:spcPts val="640"/>
              </a:spcBef>
            </a:pPr>
            <a:r>
              <a:rPr sz="4000" spc="-40" dirty="0"/>
              <a:t>Local/Global</a:t>
            </a:r>
            <a:r>
              <a:rPr sz="4000" spc="-175" dirty="0"/>
              <a:t> </a:t>
            </a:r>
            <a:r>
              <a:rPr sz="4000" spc="-45" dirty="0"/>
              <a:t>Correlating</a:t>
            </a:r>
            <a:r>
              <a:rPr sz="4000" spc="-180" dirty="0"/>
              <a:t> </a:t>
            </a:r>
            <a:r>
              <a:rPr sz="4000" spc="-45" dirty="0"/>
              <a:t>Predictor</a:t>
            </a:r>
            <a:r>
              <a:rPr sz="4000" spc="-175" dirty="0"/>
              <a:t> </a:t>
            </a:r>
            <a:r>
              <a:rPr sz="4000" spc="-35" dirty="0"/>
              <a:t>(Optional</a:t>
            </a:r>
            <a:r>
              <a:rPr sz="4000" spc="-165" dirty="0"/>
              <a:t> </a:t>
            </a:r>
            <a:r>
              <a:rPr sz="4000" spc="-20" dirty="0"/>
              <a:t>for</a:t>
            </a:r>
            <a:r>
              <a:rPr sz="4000" spc="-175" dirty="0"/>
              <a:t> </a:t>
            </a:r>
            <a:r>
              <a:rPr sz="4000" dirty="0"/>
              <a:t>Lab</a:t>
            </a:r>
            <a:r>
              <a:rPr sz="4000" spc="-175" dirty="0"/>
              <a:t> </a:t>
            </a:r>
            <a:r>
              <a:rPr sz="4000" spc="-25" dirty="0"/>
              <a:t>1): </a:t>
            </a:r>
            <a:r>
              <a:rPr sz="4000" spc="-85" dirty="0"/>
              <a:t>PAg</a:t>
            </a:r>
            <a:r>
              <a:rPr sz="4000" spc="-145" dirty="0"/>
              <a:t> </a:t>
            </a:r>
            <a:r>
              <a:rPr sz="4000" spc="-40" dirty="0"/>
              <a:t>(Per-</a:t>
            </a:r>
            <a:r>
              <a:rPr sz="4000" dirty="0"/>
              <a:t>Address</a:t>
            </a:r>
            <a:r>
              <a:rPr sz="4000" spc="-160" dirty="0"/>
              <a:t> </a:t>
            </a:r>
            <a:r>
              <a:rPr sz="4000" dirty="0"/>
              <a:t>Adaptive</a:t>
            </a:r>
            <a:r>
              <a:rPr sz="4000" spc="-150" dirty="0"/>
              <a:t> </a:t>
            </a:r>
            <a:r>
              <a:rPr sz="4000" dirty="0"/>
              <a:t>global</a:t>
            </a:r>
            <a:r>
              <a:rPr sz="4000" spc="-140" dirty="0"/>
              <a:t> </a:t>
            </a:r>
            <a:r>
              <a:rPr sz="4000" dirty="0"/>
              <a:t>history</a:t>
            </a:r>
            <a:r>
              <a:rPr sz="4000" spc="-160" dirty="0"/>
              <a:t> </a:t>
            </a:r>
            <a:r>
              <a:rPr sz="4000" spc="-10" dirty="0"/>
              <a:t>table)</a:t>
            </a:r>
            <a:endParaRPr sz="4000" dirty="0"/>
          </a:p>
        </p:txBody>
      </p:sp>
      <p:sp>
        <p:nvSpPr>
          <p:cNvPr id="7" name="object 7"/>
          <p:cNvSpPr txBox="1"/>
          <p:nvPr/>
        </p:nvSpPr>
        <p:spPr>
          <a:xfrm>
            <a:off x="1807845" y="4424553"/>
            <a:ext cx="7757795" cy="2364740"/>
          </a:xfrm>
          <a:prstGeom prst="rect">
            <a:avLst/>
          </a:prstGeom>
        </p:spPr>
        <p:txBody>
          <a:bodyPr vert="horz" wrap="square" lIns="0" tIns="12700" rIns="0" bIns="0" rtlCol="0">
            <a:spAutoFit/>
          </a:bodyPr>
          <a:lstStyle/>
          <a:p>
            <a:pPr marR="539750" algn="r">
              <a:lnSpc>
                <a:spcPts val="1285"/>
              </a:lnSpc>
              <a:spcBef>
                <a:spcPts val="100"/>
              </a:spcBef>
            </a:pPr>
            <a:r>
              <a:rPr sz="1200" b="1" spc="-10" dirty="0">
                <a:latin typeface="Calibri"/>
                <a:cs typeface="Calibri"/>
              </a:rPr>
              <a:t>Per-</a:t>
            </a:r>
            <a:r>
              <a:rPr sz="1200" b="1" dirty="0">
                <a:latin typeface="Calibri"/>
                <a:cs typeface="Calibri"/>
              </a:rPr>
              <a:t>PC</a:t>
            </a:r>
            <a:r>
              <a:rPr sz="1200" b="1" spc="-40" dirty="0">
                <a:latin typeface="Calibri"/>
                <a:cs typeface="Calibri"/>
              </a:rPr>
              <a:t> </a:t>
            </a:r>
            <a:r>
              <a:rPr sz="1200" b="1" dirty="0">
                <a:latin typeface="Calibri"/>
                <a:cs typeface="Calibri"/>
              </a:rPr>
              <a:t>Branch</a:t>
            </a:r>
            <a:r>
              <a:rPr sz="1200" b="1" spc="-10" dirty="0">
                <a:latin typeface="Calibri"/>
                <a:cs typeface="Calibri"/>
              </a:rPr>
              <a:t> </a:t>
            </a:r>
            <a:r>
              <a:rPr sz="1200" b="1" dirty="0">
                <a:latin typeface="Calibri"/>
                <a:cs typeface="Calibri"/>
              </a:rPr>
              <a:t>History</a:t>
            </a:r>
            <a:r>
              <a:rPr sz="1200" b="1" spc="-30" dirty="0">
                <a:latin typeface="Calibri"/>
                <a:cs typeface="Calibri"/>
              </a:rPr>
              <a:t> </a:t>
            </a:r>
            <a:r>
              <a:rPr sz="1200" b="1" spc="-20" dirty="0">
                <a:latin typeface="Calibri"/>
                <a:cs typeface="Calibri"/>
              </a:rPr>
              <a:t>Table</a:t>
            </a:r>
            <a:endParaRPr sz="1200">
              <a:latin typeface="Calibri"/>
              <a:cs typeface="Calibri"/>
            </a:endParaRPr>
          </a:p>
          <a:p>
            <a:pPr marL="12700">
              <a:lnSpc>
                <a:spcPts val="2725"/>
              </a:lnSpc>
            </a:pPr>
            <a:r>
              <a:rPr sz="2400" b="1" dirty="0">
                <a:latin typeface="Calibri"/>
                <a:cs typeface="Calibri"/>
              </a:rPr>
              <a:t>Use</a:t>
            </a:r>
            <a:r>
              <a:rPr sz="2400" b="1" spc="-60" dirty="0">
                <a:latin typeface="Calibri"/>
                <a:cs typeface="Calibri"/>
              </a:rPr>
              <a:t> </a:t>
            </a:r>
            <a:r>
              <a:rPr sz="2400" b="1" spc="-10" dirty="0">
                <a:latin typeface="Calibri"/>
                <a:cs typeface="Calibri"/>
              </a:rPr>
              <a:t>per-</a:t>
            </a:r>
            <a:r>
              <a:rPr sz="2400" b="1" dirty="0">
                <a:latin typeface="Calibri"/>
                <a:cs typeface="Calibri"/>
              </a:rPr>
              <a:t>branch</a:t>
            </a:r>
            <a:r>
              <a:rPr sz="2400" b="1" spc="-30" dirty="0">
                <a:latin typeface="Calibri"/>
                <a:cs typeface="Calibri"/>
              </a:rPr>
              <a:t> </a:t>
            </a:r>
            <a:r>
              <a:rPr sz="2400" b="1" dirty="0">
                <a:latin typeface="Calibri"/>
                <a:cs typeface="Calibri"/>
              </a:rPr>
              <a:t>history</a:t>
            </a:r>
            <a:r>
              <a:rPr sz="2400" b="1" spc="-35" dirty="0">
                <a:latin typeface="Calibri"/>
                <a:cs typeface="Calibri"/>
              </a:rPr>
              <a:t> </a:t>
            </a:r>
            <a:r>
              <a:rPr sz="2400" b="1" dirty="0">
                <a:latin typeface="Calibri"/>
                <a:cs typeface="Calibri"/>
              </a:rPr>
              <a:t>to</a:t>
            </a:r>
            <a:r>
              <a:rPr sz="2400" b="1" spc="-30" dirty="0">
                <a:latin typeface="Calibri"/>
                <a:cs typeface="Calibri"/>
              </a:rPr>
              <a:t> </a:t>
            </a:r>
            <a:r>
              <a:rPr sz="2400" b="1" dirty="0">
                <a:latin typeface="Calibri"/>
                <a:cs typeface="Calibri"/>
              </a:rPr>
              <a:t>index</a:t>
            </a:r>
            <a:r>
              <a:rPr sz="2400" b="1" spc="-35" dirty="0">
                <a:latin typeface="Calibri"/>
                <a:cs typeface="Calibri"/>
              </a:rPr>
              <a:t> </a:t>
            </a:r>
            <a:r>
              <a:rPr sz="2400" b="1" dirty="0">
                <a:latin typeface="Calibri"/>
                <a:cs typeface="Calibri"/>
              </a:rPr>
              <a:t>into</a:t>
            </a:r>
            <a:r>
              <a:rPr sz="2400" b="1" spc="-35" dirty="0">
                <a:latin typeface="Calibri"/>
                <a:cs typeface="Calibri"/>
              </a:rPr>
              <a:t> </a:t>
            </a:r>
            <a:r>
              <a:rPr sz="2400" b="1" dirty="0">
                <a:latin typeface="Calibri"/>
                <a:cs typeface="Calibri"/>
              </a:rPr>
              <a:t>a</a:t>
            </a:r>
            <a:r>
              <a:rPr sz="2400" b="1" spc="-30" dirty="0">
                <a:latin typeface="Calibri"/>
                <a:cs typeface="Calibri"/>
              </a:rPr>
              <a:t> </a:t>
            </a:r>
            <a:r>
              <a:rPr sz="2400" b="1" dirty="0">
                <a:latin typeface="Calibri"/>
                <a:cs typeface="Calibri"/>
              </a:rPr>
              <a:t>global,</a:t>
            </a:r>
            <a:r>
              <a:rPr sz="2400" b="1" spc="-45" dirty="0">
                <a:latin typeface="Calibri"/>
                <a:cs typeface="Calibri"/>
              </a:rPr>
              <a:t> </a:t>
            </a:r>
            <a:r>
              <a:rPr sz="2400" b="1" dirty="0">
                <a:latin typeface="Calibri"/>
                <a:cs typeface="Calibri"/>
              </a:rPr>
              <a:t>shared</a:t>
            </a:r>
            <a:r>
              <a:rPr sz="2400" b="1" spc="-30" dirty="0">
                <a:latin typeface="Calibri"/>
                <a:cs typeface="Calibri"/>
              </a:rPr>
              <a:t> </a:t>
            </a:r>
            <a:r>
              <a:rPr sz="2400" b="1" dirty="0">
                <a:latin typeface="Calibri"/>
                <a:cs typeface="Calibri"/>
              </a:rPr>
              <a:t>table</a:t>
            </a:r>
            <a:r>
              <a:rPr sz="2400" b="1" spc="-25" dirty="0">
                <a:latin typeface="Calibri"/>
                <a:cs typeface="Calibri"/>
              </a:rPr>
              <a:t> of</a:t>
            </a:r>
            <a:endParaRPr sz="2400">
              <a:latin typeface="Calibri"/>
              <a:cs typeface="Calibri"/>
            </a:endParaRPr>
          </a:p>
          <a:p>
            <a:pPr marL="12700" marR="5080">
              <a:lnSpc>
                <a:spcPct val="100000"/>
              </a:lnSpc>
              <a:tabLst>
                <a:tab pos="1510665" algn="l"/>
              </a:tabLst>
            </a:pPr>
            <a:r>
              <a:rPr sz="2400" b="1" spc="-10" dirty="0">
                <a:latin typeface="Calibri"/>
                <a:cs typeface="Calibri"/>
              </a:rPr>
              <a:t>predictors.</a:t>
            </a:r>
            <a:r>
              <a:rPr sz="2400" b="1" dirty="0">
                <a:latin typeface="Calibri"/>
                <a:cs typeface="Calibri"/>
              </a:rPr>
              <a:t>	</a:t>
            </a:r>
            <a:r>
              <a:rPr sz="2400" b="1" spc="-20" dirty="0">
                <a:latin typeface="Calibri"/>
                <a:cs typeface="Calibri"/>
              </a:rPr>
              <a:t>Per-</a:t>
            </a:r>
            <a:r>
              <a:rPr sz="2400" b="1" dirty="0">
                <a:latin typeface="Calibri"/>
                <a:cs typeface="Calibri"/>
              </a:rPr>
              <a:t>PC</a:t>
            </a:r>
            <a:r>
              <a:rPr sz="2400" b="1" spc="-60" dirty="0">
                <a:latin typeface="Calibri"/>
                <a:cs typeface="Calibri"/>
              </a:rPr>
              <a:t> </a:t>
            </a:r>
            <a:r>
              <a:rPr sz="2400" b="1" dirty="0">
                <a:latin typeface="Calibri"/>
                <a:cs typeface="Calibri"/>
              </a:rPr>
              <a:t>branch</a:t>
            </a:r>
            <a:r>
              <a:rPr sz="2400" b="1" spc="-65" dirty="0">
                <a:latin typeface="Calibri"/>
                <a:cs typeface="Calibri"/>
              </a:rPr>
              <a:t> </a:t>
            </a:r>
            <a:r>
              <a:rPr sz="2400" b="1" dirty="0">
                <a:latin typeface="Calibri"/>
                <a:cs typeface="Calibri"/>
              </a:rPr>
              <a:t>history</a:t>
            </a:r>
            <a:r>
              <a:rPr sz="2400" b="1" spc="-50" dirty="0">
                <a:latin typeface="Calibri"/>
                <a:cs typeface="Calibri"/>
              </a:rPr>
              <a:t> </a:t>
            </a:r>
            <a:r>
              <a:rPr sz="2400" b="1" dirty="0">
                <a:latin typeface="Calibri"/>
                <a:cs typeface="Calibri"/>
              </a:rPr>
              <a:t>table</a:t>
            </a:r>
            <a:r>
              <a:rPr sz="2400" b="1" spc="-40" dirty="0">
                <a:latin typeface="Calibri"/>
                <a:cs typeface="Calibri"/>
              </a:rPr>
              <a:t> </a:t>
            </a:r>
            <a:r>
              <a:rPr sz="2400" b="1" dirty="0">
                <a:latin typeface="Calibri"/>
                <a:cs typeface="Calibri"/>
              </a:rPr>
              <a:t>stores</a:t>
            </a:r>
            <a:r>
              <a:rPr sz="2400" b="1" spc="-60" dirty="0">
                <a:latin typeface="Calibri"/>
                <a:cs typeface="Calibri"/>
              </a:rPr>
              <a:t> </a:t>
            </a:r>
            <a:r>
              <a:rPr sz="2400" b="1" dirty="0">
                <a:latin typeface="Calibri"/>
                <a:cs typeface="Calibri"/>
              </a:rPr>
              <a:t>history</a:t>
            </a:r>
            <a:r>
              <a:rPr sz="2400" b="1" spc="-45" dirty="0">
                <a:latin typeface="Calibri"/>
                <a:cs typeface="Calibri"/>
              </a:rPr>
              <a:t> </a:t>
            </a:r>
            <a:r>
              <a:rPr sz="2400" b="1" dirty="0">
                <a:latin typeface="Calibri"/>
                <a:cs typeface="Calibri"/>
              </a:rPr>
              <a:t>for</a:t>
            </a:r>
            <a:r>
              <a:rPr sz="2400" b="1" spc="-60" dirty="0">
                <a:latin typeface="Calibri"/>
                <a:cs typeface="Calibri"/>
              </a:rPr>
              <a:t> </a:t>
            </a:r>
            <a:r>
              <a:rPr sz="2400" b="1" spc="-20" dirty="0">
                <a:latin typeface="Calibri"/>
                <a:cs typeface="Calibri"/>
              </a:rPr>
              <a:t>that </a:t>
            </a:r>
            <a:r>
              <a:rPr sz="2400" b="1" dirty="0">
                <a:latin typeface="Calibri"/>
                <a:cs typeface="Calibri"/>
              </a:rPr>
              <a:t>branch</a:t>
            </a:r>
            <a:r>
              <a:rPr sz="2400" b="1" spc="-80" dirty="0">
                <a:latin typeface="Calibri"/>
                <a:cs typeface="Calibri"/>
              </a:rPr>
              <a:t> </a:t>
            </a:r>
            <a:r>
              <a:rPr sz="2400" b="1" spc="-10" dirty="0">
                <a:latin typeface="Calibri"/>
                <a:cs typeface="Calibri"/>
              </a:rPr>
              <a:t>only,</a:t>
            </a:r>
            <a:r>
              <a:rPr sz="2400" b="1" spc="-40" dirty="0">
                <a:latin typeface="Calibri"/>
                <a:cs typeface="Calibri"/>
              </a:rPr>
              <a:t> </a:t>
            </a:r>
            <a:r>
              <a:rPr sz="2400" b="1" dirty="0">
                <a:latin typeface="Calibri"/>
                <a:cs typeface="Calibri"/>
              </a:rPr>
              <a:t>not</a:t>
            </a:r>
            <a:r>
              <a:rPr sz="2400" b="1" spc="-50" dirty="0">
                <a:latin typeface="Calibri"/>
                <a:cs typeface="Calibri"/>
              </a:rPr>
              <a:t> </a:t>
            </a:r>
            <a:r>
              <a:rPr sz="2400" b="1" dirty="0">
                <a:latin typeface="Calibri"/>
                <a:cs typeface="Calibri"/>
              </a:rPr>
              <a:t>global</a:t>
            </a:r>
            <a:r>
              <a:rPr sz="2400" b="1" spc="-65" dirty="0">
                <a:latin typeface="Calibri"/>
                <a:cs typeface="Calibri"/>
              </a:rPr>
              <a:t> </a:t>
            </a:r>
            <a:r>
              <a:rPr sz="2400" b="1" spc="-10" dirty="0">
                <a:latin typeface="Calibri"/>
                <a:cs typeface="Calibri"/>
              </a:rPr>
              <a:t>history.</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Use</a:t>
            </a:r>
            <a:r>
              <a:rPr sz="2400" spc="-20" dirty="0">
                <a:latin typeface="Calibri"/>
                <a:cs typeface="Calibri"/>
              </a:rPr>
              <a:t> </a:t>
            </a:r>
            <a:r>
              <a:rPr sz="2400" dirty="0">
                <a:latin typeface="Calibri"/>
                <a:cs typeface="Calibri"/>
              </a:rPr>
              <a:t>PC</a:t>
            </a:r>
            <a:r>
              <a:rPr sz="2400" spc="-20" dirty="0">
                <a:latin typeface="Calibri"/>
                <a:cs typeface="Calibri"/>
              </a:rPr>
              <a:t> </a:t>
            </a:r>
            <a:r>
              <a:rPr sz="2400" dirty="0">
                <a:latin typeface="Calibri"/>
                <a:cs typeface="Calibri"/>
              </a:rPr>
              <a:t>to</a:t>
            </a:r>
            <a:r>
              <a:rPr sz="2400" spc="-15" dirty="0">
                <a:latin typeface="Calibri"/>
                <a:cs typeface="Calibri"/>
              </a:rPr>
              <a:t> </a:t>
            </a:r>
            <a:r>
              <a:rPr sz="2400" dirty="0">
                <a:latin typeface="Calibri"/>
                <a:cs typeface="Calibri"/>
              </a:rPr>
              <a:t>select</a:t>
            </a:r>
            <a:r>
              <a:rPr sz="2400" spc="-15" dirty="0">
                <a:latin typeface="Calibri"/>
                <a:cs typeface="Calibri"/>
              </a:rPr>
              <a:t> </a:t>
            </a:r>
            <a:r>
              <a:rPr sz="2400" dirty="0">
                <a:latin typeface="Calibri"/>
                <a:cs typeface="Calibri"/>
              </a:rPr>
              <a:t>which</a:t>
            </a:r>
            <a:r>
              <a:rPr sz="2400" spc="-50" dirty="0">
                <a:latin typeface="Calibri"/>
                <a:cs typeface="Calibri"/>
              </a:rPr>
              <a:t> </a:t>
            </a:r>
            <a:r>
              <a:rPr sz="2400" b="1" dirty="0">
                <a:latin typeface="Calibri"/>
                <a:cs typeface="Calibri"/>
              </a:rPr>
              <a:t>B</a:t>
            </a:r>
            <a:r>
              <a:rPr sz="2400" dirty="0">
                <a:latin typeface="Calibri"/>
                <a:cs typeface="Calibri"/>
              </a:rPr>
              <a:t>HT to</a:t>
            </a:r>
            <a:r>
              <a:rPr sz="2400" spc="-15" dirty="0">
                <a:latin typeface="Calibri"/>
                <a:cs typeface="Calibri"/>
              </a:rPr>
              <a:t> </a:t>
            </a:r>
            <a:r>
              <a:rPr sz="2400" spc="-25" dirty="0">
                <a:latin typeface="Calibri"/>
                <a:cs typeface="Calibri"/>
              </a:rPr>
              <a:t>use</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Use</a:t>
            </a:r>
            <a:r>
              <a:rPr sz="2400" spc="-35" dirty="0">
                <a:latin typeface="Calibri"/>
                <a:cs typeface="Calibri"/>
              </a:rPr>
              <a:t> </a:t>
            </a:r>
            <a:r>
              <a:rPr sz="2400" dirty="0">
                <a:latin typeface="Calibri"/>
                <a:cs typeface="Calibri"/>
              </a:rPr>
              <a:t>branch</a:t>
            </a:r>
            <a:r>
              <a:rPr sz="2400" spc="-35" dirty="0">
                <a:latin typeface="Calibri"/>
                <a:cs typeface="Calibri"/>
              </a:rPr>
              <a:t> </a:t>
            </a:r>
            <a:r>
              <a:rPr sz="2400" dirty="0">
                <a:latin typeface="Calibri"/>
                <a:cs typeface="Calibri"/>
              </a:rPr>
              <a:t>history</a:t>
            </a:r>
            <a:r>
              <a:rPr sz="2400" spc="-40" dirty="0">
                <a:latin typeface="Calibri"/>
                <a:cs typeface="Calibri"/>
              </a:rPr>
              <a:t> </a:t>
            </a:r>
            <a:r>
              <a:rPr sz="2400" dirty="0">
                <a:latin typeface="Calibri"/>
                <a:cs typeface="Calibri"/>
              </a:rPr>
              <a:t>to</a:t>
            </a:r>
            <a:r>
              <a:rPr sz="2400" spc="-35" dirty="0">
                <a:latin typeface="Calibri"/>
                <a:cs typeface="Calibri"/>
              </a:rPr>
              <a:t> </a:t>
            </a:r>
            <a:r>
              <a:rPr sz="2400" dirty="0">
                <a:latin typeface="Calibri"/>
                <a:cs typeface="Calibri"/>
              </a:rPr>
              <a:t>index</a:t>
            </a:r>
            <a:r>
              <a:rPr sz="2400" spc="-35" dirty="0">
                <a:latin typeface="Calibri"/>
                <a:cs typeface="Calibri"/>
              </a:rPr>
              <a:t> </a:t>
            </a:r>
            <a:r>
              <a:rPr sz="2400" dirty="0">
                <a:latin typeface="Calibri"/>
                <a:cs typeface="Calibri"/>
              </a:rPr>
              <a:t>into</a:t>
            </a:r>
            <a:r>
              <a:rPr sz="2400" spc="-50" dirty="0">
                <a:latin typeface="Calibri"/>
                <a:cs typeface="Calibri"/>
              </a:rPr>
              <a:t> </a:t>
            </a:r>
            <a:r>
              <a:rPr sz="2400" dirty="0">
                <a:latin typeface="Calibri"/>
                <a:cs typeface="Calibri"/>
              </a:rPr>
              <a:t>global</a:t>
            </a:r>
            <a:r>
              <a:rPr sz="2400" spc="-90" dirty="0">
                <a:latin typeface="Calibri"/>
                <a:cs typeface="Calibri"/>
              </a:rPr>
              <a:t> </a:t>
            </a:r>
            <a:r>
              <a:rPr sz="2400" b="1" spc="-25" dirty="0">
                <a:latin typeface="Calibri"/>
                <a:cs typeface="Calibri"/>
              </a:rPr>
              <a:t>P</a:t>
            </a:r>
            <a:r>
              <a:rPr sz="2400" spc="-25" dirty="0">
                <a:latin typeface="Calibri"/>
                <a:cs typeface="Calibri"/>
              </a:rPr>
              <a:t>HT</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Use</a:t>
            </a:r>
            <a:r>
              <a:rPr sz="2400" spc="-50" dirty="0">
                <a:latin typeface="Calibri"/>
                <a:cs typeface="Calibri"/>
              </a:rPr>
              <a:t> </a:t>
            </a:r>
            <a:r>
              <a:rPr sz="2400" b="1" dirty="0">
                <a:latin typeface="Calibri"/>
                <a:cs typeface="Calibri"/>
              </a:rPr>
              <a:t>P</a:t>
            </a:r>
            <a:r>
              <a:rPr sz="2400" dirty="0">
                <a:latin typeface="Calibri"/>
                <a:cs typeface="Calibri"/>
              </a:rPr>
              <a:t>HT</a:t>
            </a:r>
            <a:r>
              <a:rPr sz="2400" spc="-40" dirty="0">
                <a:latin typeface="Calibri"/>
                <a:cs typeface="Calibri"/>
              </a:rPr>
              <a:t> </a:t>
            </a:r>
            <a:r>
              <a:rPr sz="2400" dirty="0">
                <a:latin typeface="Calibri"/>
                <a:cs typeface="Calibri"/>
              </a:rPr>
              <a:t>entry’s</a:t>
            </a:r>
            <a:r>
              <a:rPr sz="2400" spc="-55" dirty="0">
                <a:latin typeface="Calibri"/>
                <a:cs typeface="Calibri"/>
              </a:rPr>
              <a:t> </a:t>
            </a:r>
            <a:r>
              <a:rPr sz="2400" spc="-10" dirty="0">
                <a:latin typeface="Calibri"/>
                <a:cs typeface="Calibri"/>
              </a:rPr>
              <a:t>2-</a:t>
            </a:r>
            <a:r>
              <a:rPr sz="2400" dirty="0">
                <a:latin typeface="Calibri"/>
                <a:cs typeface="Calibri"/>
              </a:rPr>
              <a:t>bit</a:t>
            </a:r>
            <a:r>
              <a:rPr sz="2400" spc="-35" dirty="0">
                <a:latin typeface="Calibri"/>
                <a:cs typeface="Calibri"/>
              </a:rPr>
              <a:t> </a:t>
            </a:r>
            <a:r>
              <a:rPr sz="2400" dirty="0">
                <a:latin typeface="Calibri"/>
                <a:cs typeface="Calibri"/>
              </a:rPr>
              <a:t>counter</a:t>
            </a:r>
            <a:r>
              <a:rPr sz="2400" spc="-35" dirty="0">
                <a:latin typeface="Calibri"/>
                <a:cs typeface="Calibri"/>
              </a:rPr>
              <a:t> </a:t>
            </a:r>
            <a:r>
              <a:rPr sz="2400" dirty="0">
                <a:latin typeface="Calibri"/>
                <a:cs typeface="Calibri"/>
              </a:rPr>
              <a:t>to</a:t>
            </a:r>
            <a:r>
              <a:rPr sz="2400" spc="-60" dirty="0">
                <a:latin typeface="Calibri"/>
                <a:cs typeface="Calibri"/>
              </a:rPr>
              <a:t> </a:t>
            </a:r>
            <a:r>
              <a:rPr sz="2400" dirty="0">
                <a:latin typeface="Calibri"/>
                <a:cs typeface="Calibri"/>
              </a:rPr>
              <a:t>predict</a:t>
            </a:r>
            <a:r>
              <a:rPr sz="2400" spc="-35" dirty="0">
                <a:latin typeface="Calibri"/>
                <a:cs typeface="Calibri"/>
              </a:rPr>
              <a:t> </a:t>
            </a:r>
            <a:r>
              <a:rPr sz="2400" spc="-10" dirty="0">
                <a:latin typeface="Calibri"/>
                <a:cs typeface="Calibri"/>
              </a:rPr>
              <a:t>outcome</a:t>
            </a:r>
            <a:endParaRPr sz="2400">
              <a:latin typeface="Calibri"/>
              <a:cs typeface="Calibri"/>
            </a:endParaRPr>
          </a:p>
        </p:txBody>
      </p:sp>
      <p:sp>
        <p:nvSpPr>
          <p:cNvPr id="8" name="object 8"/>
          <p:cNvSpPr txBox="1"/>
          <p:nvPr/>
        </p:nvSpPr>
        <p:spPr>
          <a:xfrm>
            <a:off x="6193028" y="3072460"/>
            <a:ext cx="710565" cy="30035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ourier New"/>
                <a:cs typeface="Courier New"/>
              </a:rPr>
              <a:t>0x100</a:t>
            </a:r>
            <a:endParaRPr sz="1800">
              <a:latin typeface="Courier New"/>
              <a:cs typeface="Courier New"/>
            </a:endParaRPr>
          </a:p>
        </p:txBody>
      </p:sp>
      <p:sp>
        <p:nvSpPr>
          <p:cNvPr id="9" name="object 9"/>
          <p:cNvSpPr txBox="1"/>
          <p:nvPr/>
        </p:nvSpPr>
        <p:spPr>
          <a:xfrm>
            <a:off x="6221984" y="2841116"/>
            <a:ext cx="6610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35" dirty="0">
                <a:latin typeface="Calibri"/>
                <a:cs typeface="Calibri"/>
              </a:rPr>
              <a:t> </a:t>
            </a:r>
            <a:r>
              <a:rPr sz="1200" b="1" spc="-25" dirty="0">
                <a:latin typeface="Calibri"/>
                <a:cs typeface="Calibri"/>
              </a:rPr>
              <a:t>PC</a:t>
            </a:r>
            <a:endParaRPr sz="1200">
              <a:latin typeface="Calibri"/>
              <a:cs typeface="Calibri"/>
            </a:endParaRPr>
          </a:p>
        </p:txBody>
      </p:sp>
      <p:sp>
        <p:nvSpPr>
          <p:cNvPr id="10" name="object 10"/>
          <p:cNvSpPr txBox="1"/>
          <p:nvPr/>
        </p:nvSpPr>
        <p:spPr>
          <a:xfrm>
            <a:off x="1154683" y="2642742"/>
            <a:ext cx="3128645" cy="1122680"/>
          </a:xfrm>
          <a:prstGeom prst="rect">
            <a:avLst/>
          </a:prstGeom>
        </p:spPr>
        <p:txBody>
          <a:bodyPr vert="horz" wrap="square" lIns="0" tIns="12700" rIns="0" bIns="0" rtlCol="0">
            <a:spAutoFit/>
          </a:bodyPr>
          <a:lstStyle/>
          <a:p>
            <a:pPr marL="12700">
              <a:lnSpc>
                <a:spcPct val="100000"/>
              </a:lnSpc>
              <a:spcBef>
                <a:spcPts val="100"/>
              </a:spcBef>
            </a:pPr>
            <a:r>
              <a:rPr sz="2400" b="1" dirty="0">
                <a:latin typeface="Courier New"/>
                <a:cs typeface="Courier New"/>
              </a:rPr>
              <a:t>if(a</a:t>
            </a:r>
            <a:r>
              <a:rPr sz="2400" b="1" spc="-20" dirty="0">
                <a:latin typeface="Courier New"/>
                <a:cs typeface="Courier New"/>
              </a:rPr>
              <a:t> </a:t>
            </a:r>
            <a:r>
              <a:rPr sz="2400" b="1" dirty="0">
                <a:latin typeface="Courier New"/>
                <a:cs typeface="Courier New"/>
              </a:rPr>
              <a:t>==</a:t>
            </a:r>
            <a:r>
              <a:rPr sz="2400" b="1" spc="-30" dirty="0">
                <a:latin typeface="Courier New"/>
                <a:cs typeface="Courier New"/>
              </a:rPr>
              <a:t> </a:t>
            </a:r>
            <a:r>
              <a:rPr sz="2400" b="1" dirty="0">
                <a:latin typeface="Courier New"/>
                <a:cs typeface="Courier New"/>
              </a:rPr>
              <a:t>1){</a:t>
            </a:r>
            <a:r>
              <a:rPr sz="2400" b="1" spc="-20" dirty="0">
                <a:latin typeface="Courier New"/>
                <a:cs typeface="Courier New"/>
              </a:rPr>
              <a:t> </a:t>
            </a:r>
            <a:r>
              <a:rPr sz="2400" b="1" dirty="0">
                <a:latin typeface="Courier New"/>
                <a:cs typeface="Courier New"/>
              </a:rPr>
              <a:t>a=0</a:t>
            </a:r>
            <a:r>
              <a:rPr sz="2400" b="1" spc="-30" dirty="0">
                <a:latin typeface="Courier New"/>
                <a:cs typeface="Courier New"/>
              </a:rPr>
              <a:t> </a:t>
            </a:r>
            <a:r>
              <a:rPr sz="2400" b="1" spc="-50" dirty="0">
                <a:latin typeface="Courier New"/>
                <a:cs typeface="Courier New"/>
              </a:rPr>
              <a:t>}</a:t>
            </a:r>
            <a:endParaRPr sz="2400">
              <a:latin typeface="Courier New"/>
              <a:cs typeface="Courier New"/>
            </a:endParaRPr>
          </a:p>
          <a:p>
            <a:pPr marL="12700" marR="5080">
              <a:lnSpc>
                <a:spcPct val="100000"/>
              </a:lnSpc>
            </a:pPr>
            <a:r>
              <a:rPr sz="2400" b="1" dirty="0">
                <a:latin typeface="Courier New"/>
                <a:cs typeface="Courier New"/>
              </a:rPr>
              <a:t>if(b</a:t>
            </a:r>
            <a:r>
              <a:rPr sz="2400" b="1" spc="-20" dirty="0">
                <a:latin typeface="Courier New"/>
                <a:cs typeface="Courier New"/>
              </a:rPr>
              <a:t> </a:t>
            </a:r>
            <a:r>
              <a:rPr sz="2400" b="1" dirty="0">
                <a:latin typeface="Courier New"/>
                <a:cs typeface="Courier New"/>
              </a:rPr>
              <a:t>==</a:t>
            </a:r>
            <a:r>
              <a:rPr sz="2400" b="1" spc="-30" dirty="0">
                <a:latin typeface="Courier New"/>
                <a:cs typeface="Courier New"/>
              </a:rPr>
              <a:t> </a:t>
            </a:r>
            <a:r>
              <a:rPr sz="2400" b="1" dirty="0">
                <a:latin typeface="Courier New"/>
                <a:cs typeface="Courier New"/>
              </a:rPr>
              <a:t>1){</a:t>
            </a:r>
            <a:r>
              <a:rPr sz="2400" b="1" spc="-20" dirty="0">
                <a:latin typeface="Courier New"/>
                <a:cs typeface="Courier New"/>
              </a:rPr>
              <a:t> </a:t>
            </a:r>
            <a:r>
              <a:rPr sz="2400" b="1" dirty="0">
                <a:latin typeface="Courier New"/>
                <a:cs typeface="Courier New"/>
              </a:rPr>
              <a:t>b=0</a:t>
            </a:r>
            <a:r>
              <a:rPr sz="2400" b="1" spc="-30" dirty="0">
                <a:latin typeface="Courier New"/>
                <a:cs typeface="Courier New"/>
              </a:rPr>
              <a:t> </a:t>
            </a:r>
            <a:r>
              <a:rPr sz="2400" b="1" spc="-50" dirty="0">
                <a:latin typeface="Courier New"/>
                <a:cs typeface="Courier New"/>
              </a:rPr>
              <a:t>} </a:t>
            </a:r>
            <a:r>
              <a:rPr sz="2400" b="1" dirty="0">
                <a:latin typeface="Courier New"/>
                <a:cs typeface="Courier New"/>
              </a:rPr>
              <a:t>if(a</a:t>
            </a:r>
            <a:r>
              <a:rPr sz="2400" b="1" spc="-20" dirty="0">
                <a:latin typeface="Courier New"/>
                <a:cs typeface="Courier New"/>
              </a:rPr>
              <a:t> </a:t>
            </a:r>
            <a:r>
              <a:rPr sz="2400" b="1" dirty="0">
                <a:latin typeface="Courier New"/>
                <a:cs typeface="Courier New"/>
              </a:rPr>
              <a:t>!=</a:t>
            </a:r>
            <a:r>
              <a:rPr sz="2400" b="1" spc="-30" dirty="0">
                <a:latin typeface="Courier New"/>
                <a:cs typeface="Courier New"/>
              </a:rPr>
              <a:t> </a:t>
            </a:r>
            <a:r>
              <a:rPr sz="2400" b="1" dirty="0">
                <a:latin typeface="Courier New"/>
                <a:cs typeface="Courier New"/>
              </a:rPr>
              <a:t>b){</a:t>
            </a:r>
            <a:r>
              <a:rPr sz="2400" b="1" spc="-20" dirty="0">
                <a:latin typeface="Courier New"/>
                <a:cs typeface="Courier New"/>
              </a:rPr>
              <a:t> </a:t>
            </a:r>
            <a:r>
              <a:rPr sz="2400" b="1" dirty="0">
                <a:latin typeface="Courier New"/>
                <a:cs typeface="Courier New"/>
              </a:rPr>
              <a:t>...</a:t>
            </a:r>
            <a:r>
              <a:rPr sz="2400" b="1" spc="-30" dirty="0">
                <a:latin typeface="Courier New"/>
                <a:cs typeface="Courier New"/>
              </a:rPr>
              <a:t> </a:t>
            </a:r>
            <a:r>
              <a:rPr sz="2400" b="1" spc="-50" dirty="0">
                <a:latin typeface="Courier New"/>
                <a:cs typeface="Courier New"/>
              </a:rPr>
              <a:t>}</a:t>
            </a:r>
            <a:endParaRPr sz="2400">
              <a:latin typeface="Courier New"/>
              <a:cs typeface="Courier New"/>
            </a:endParaRPr>
          </a:p>
        </p:txBody>
      </p:sp>
      <p:grpSp>
        <p:nvGrpSpPr>
          <p:cNvPr id="11" name="object 11"/>
          <p:cNvGrpSpPr/>
          <p:nvPr/>
        </p:nvGrpSpPr>
        <p:grpSpPr>
          <a:xfrm>
            <a:off x="9801097" y="2240533"/>
            <a:ext cx="777240" cy="2108835"/>
            <a:chOff x="9801097" y="2240533"/>
            <a:chExt cx="777240" cy="2108835"/>
          </a:xfrm>
        </p:grpSpPr>
        <p:sp>
          <p:nvSpPr>
            <p:cNvPr id="12" name="object 12"/>
            <p:cNvSpPr/>
            <p:nvPr/>
          </p:nvSpPr>
          <p:spPr>
            <a:xfrm>
              <a:off x="9813797" y="2253233"/>
              <a:ext cx="748665" cy="368935"/>
            </a:xfrm>
            <a:custGeom>
              <a:avLst/>
              <a:gdLst/>
              <a:ahLst/>
              <a:cxnLst/>
              <a:rect l="l" t="t" r="r" b="b"/>
              <a:pathLst>
                <a:path w="748665" h="368935">
                  <a:moveTo>
                    <a:pt x="0" y="368808"/>
                  </a:moveTo>
                  <a:lnTo>
                    <a:pt x="748283" y="368808"/>
                  </a:lnTo>
                  <a:lnTo>
                    <a:pt x="748283" y="0"/>
                  </a:lnTo>
                  <a:lnTo>
                    <a:pt x="0" y="0"/>
                  </a:lnTo>
                  <a:lnTo>
                    <a:pt x="0" y="368808"/>
                  </a:lnTo>
                  <a:close/>
                </a:path>
              </a:pathLst>
            </a:custGeom>
            <a:ln w="25400">
              <a:solidFill>
                <a:srgbClr val="000000"/>
              </a:solidFill>
            </a:ln>
          </p:spPr>
          <p:txBody>
            <a:bodyPr wrap="square" lIns="0" tIns="0" rIns="0" bIns="0" rtlCol="0"/>
            <a:lstStyle/>
            <a:p>
              <a:endParaRPr/>
            </a:p>
          </p:txBody>
        </p:sp>
        <p:sp>
          <p:nvSpPr>
            <p:cNvPr id="13" name="object 13"/>
            <p:cNvSpPr/>
            <p:nvPr/>
          </p:nvSpPr>
          <p:spPr>
            <a:xfrm>
              <a:off x="9813797" y="2629661"/>
              <a:ext cx="748665" cy="370840"/>
            </a:xfrm>
            <a:custGeom>
              <a:avLst/>
              <a:gdLst/>
              <a:ahLst/>
              <a:cxnLst/>
              <a:rect l="l" t="t" r="r" b="b"/>
              <a:pathLst>
                <a:path w="748665" h="370839">
                  <a:moveTo>
                    <a:pt x="748283" y="0"/>
                  </a:moveTo>
                  <a:lnTo>
                    <a:pt x="0" y="0"/>
                  </a:lnTo>
                  <a:lnTo>
                    <a:pt x="0" y="370332"/>
                  </a:lnTo>
                  <a:lnTo>
                    <a:pt x="748283" y="370332"/>
                  </a:lnTo>
                  <a:lnTo>
                    <a:pt x="748283" y="0"/>
                  </a:lnTo>
                  <a:close/>
                </a:path>
              </a:pathLst>
            </a:custGeom>
            <a:solidFill>
              <a:srgbClr val="00AF50"/>
            </a:solidFill>
          </p:spPr>
          <p:txBody>
            <a:bodyPr wrap="square" lIns="0" tIns="0" rIns="0" bIns="0" rtlCol="0"/>
            <a:lstStyle/>
            <a:p>
              <a:endParaRPr/>
            </a:p>
          </p:txBody>
        </p:sp>
        <p:sp>
          <p:nvSpPr>
            <p:cNvPr id="14" name="object 14"/>
            <p:cNvSpPr/>
            <p:nvPr/>
          </p:nvSpPr>
          <p:spPr>
            <a:xfrm>
              <a:off x="9813797" y="2629661"/>
              <a:ext cx="748665" cy="370840"/>
            </a:xfrm>
            <a:custGeom>
              <a:avLst/>
              <a:gdLst/>
              <a:ahLst/>
              <a:cxnLst/>
              <a:rect l="l" t="t" r="r" b="b"/>
              <a:pathLst>
                <a:path w="748665" h="370839">
                  <a:moveTo>
                    <a:pt x="0" y="370332"/>
                  </a:moveTo>
                  <a:lnTo>
                    <a:pt x="748283" y="370332"/>
                  </a:lnTo>
                  <a:lnTo>
                    <a:pt x="748283" y="0"/>
                  </a:lnTo>
                  <a:lnTo>
                    <a:pt x="0" y="0"/>
                  </a:lnTo>
                  <a:lnTo>
                    <a:pt x="0" y="370332"/>
                  </a:lnTo>
                  <a:close/>
                </a:path>
              </a:pathLst>
            </a:custGeom>
            <a:ln w="25400">
              <a:solidFill>
                <a:srgbClr val="000000"/>
              </a:solidFill>
            </a:ln>
          </p:spPr>
          <p:txBody>
            <a:bodyPr wrap="square" lIns="0" tIns="0" rIns="0" bIns="0" rtlCol="0"/>
            <a:lstStyle/>
            <a:p>
              <a:endParaRPr/>
            </a:p>
          </p:txBody>
        </p:sp>
        <p:sp>
          <p:nvSpPr>
            <p:cNvPr id="15" name="object 15"/>
            <p:cNvSpPr/>
            <p:nvPr/>
          </p:nvSpPr>
          <p:spPr>
            <a:xfrm>
              <a:off x="9816845" y="3597401"/>
              <a:ext cx="748665" cy="368935"/>
            </a:xfrm>
            <a:custGeom>
              <a:avLst/>
              <a:gdLst/>
              <a:ahLst/>
              <a:cxnLst/>
              <a:rect l="l" t="t" r="r" b="b"/>
              <a:pathLst>
                <a:path w="748665" h="368935">
                  <a:moveTo>
                    <a:pt x="748283" y="0"/>
                  </a:moveTo>
                  <a:lnTo>
                    <a:pt x="0" y="0"/>
                  </a:lnTo>
                  <a:lnTo>
                    <a:pt x="0" y="368808"/>
                  </a:lnTo>
                  <a:lnTo>
                    <a:pt x="748283" y="368808"/>
                  </a:lnTo>
                  <a:lnTo>
                    <a:pt x="748283" y="0"/>
                  </a:lnTo>
                  <a:close/>
                </a:path>
              </a:pathLst>
            </a:custGeom>
            <a:solidFill>
              <a:srgbClr val="FF0000"/>
            </a:solidFill>
          </p:spPr>
          <p:txBody>
            <a:bodyPr wrap="square" lIns="0" tIns="0" rIns="0" bIns="0" rtlCol="0"/>
            <a:lstStyle/>
            <a:p>
              <a:endParaRPr/>
            </a:p>
          </p:txBody>
        </p:sp>
        <p:sp>
          <p:nvSpPr>
            <p:cNvPr id="16" name="object 16"/>
            <p:cNvSpPr/>
            <p:nvPr/>
          </p:nvSpPr>
          <p:spPr>
            <a:xfrm>
              <a:off x="9816845" y="3597401"/>
              <a:ext cx="748665" cy="368935"/>
            </a:xfrm>
            <a:custGeom>
              <a:avLst/>
              <a:gdLst/>
              <a:ahLst/>
              <a:cxnLst/>
              <a:rect l="l" t="t" r="r" b="b"/>
              <a:pathLst>
                <a:path w="748665" h="368935">
                  <a:moveTo>
                    <a:pt x="0" y="368808"/>
                  </a:moveTo>
                  <a:lnTo>
                    <a:pt x="748283" y="368808"/>
                  </a:lnTo>
                  <a:lnTo>
                    <a:pt x="748283" y="0"/>
                  </a:lnTo>
                  <a:lnTo>
                    <a:pt x="0" y="0"/>
                  </a:lnTo>
                  <a:lnTo>
                    <a:pt x="0" y="368808"/>
                  </a:lnTo>
                  <a:close/>
                </a:path>
              </a:pathLst>
            </a:custGeom>
            <a:ln w="25400">
              <a:solidFill>
                <a:srgbClr val="000000"/>
              </a:solidFill>
            </a:ln>
          </p:spPr>
          <p:txBody>
            <a:bodyPr wrap="square" lIns="0" tIns="0" rIns="0" bIns="0" rtlCol="0"/>
            <a:lstStyle/>
            <a:p>
              <a:endParaRPr/>
            </a:p>
          </p:txBody>
        </p:sp>
        <p:sp>
          <p:nvSpPr>
            <p:cNvPr id="17" name="object 17"/>
            <p:cNvSpPr/>
            <p:nvPr/>
          </p:nvSpPr>
          <p:spPr>
            <a:xfrm>
              <a:off x="9816845" y="3966210"/>
              <a:ext cx="748665" cy="370840"/>
            </a:xfrm>
            <a:custGeom>
              <a:avLst/>
              <a:gdLst/>
              <a:ahLst/>
              <a:cxnLst/>
              <a:rect l="l" t="t" r="r" b="b"/>
              <a:pathLst>
                <a:path w="748665" h="370839">
                  <a:moveTo>
                    <a:pt x="748283" y="0"/>
                  </a:moveTo>
                  <a:lnTo>
                    <a:pt x="0" y="0"/>
                  </a:lnTo>
                  <a:lnTo>
                    <a:pt x="0" y="370331"/>
                  </a:lnTo>
                  <a:lnTo>
                    <a:pt x="748283" y="370331"/>
                  </a:lnTo>
                  <a:lnTo>
                    <a:pt x="748283" y="0"/>
                  </a:lnTo>
                  <a:close/>
                </a:path>
              </a:pathLst>
            </a:custGeom>
            <a:solidFill>
              <a:srgbClr val="00AF50"/>
            </a:solidFill>
          </p:spPr>
          <p:txBody>
            <a:bodyPr wrap="square" lIns="0" tIns="0" rIns="0" bIns="0" rtlCol="0"/>
            <a:lstStyle/>
            <a:p>
              <a:endParaRPr/>
            </a:p>
          </p:txBody>
        </p:sp>
        <p:sp>
          <p:nvSpPr>
            <p:cNvPr id="18" name="object 18"/>
            <p:cNvSpPr/>
            <p:nvPr/>
          </p:nvSpPr>
          <p:spPr>
            <a:xfrm>
              <a:off x="9816845" y="3966210"/>
              <a:ext cx="748665" cy="370840"/>
            </a:xfrm>
            <a:custGeom>
              <a:avLst/>
              <a:gdLst/>
              <a:ahLst/>
              <a:cxnLst/>
              <a:rect l="l" t="t" r="r" b="b"/>
              <a:pathLst>
                <a:path w="748665" h="370839">
                  <a:moveTo>
                    <a:pt x="0" y="370331"/>
                  </a:moveTo>
                  <a:lnTo>
                    <a:pt x="748283" y="370331"/>
                  </a:lnTo>
                  <a:lnTo>
                    <a:pt x="748283" y="0"/>
                  </a:lnTo>
                  <a:lnTo>
                    <a:pt x="0" y="0"/>
                  </a:lnTo>
                  <a:lnTo>
                    <a:pt x="0" y="370331"/>
                  </a:lnTo>
                  <a:close/>
                </a:path>
              </a:pathLst>
            </a:custGeom>
            <a:ln w="25400">
              <a:solidFill>
                <a:srgbClr val="000000"/>
              </a:solidFill>
            </a:ln>
          </p:spPr>
          <p:txBody>
            <a:bodyPr wrap="square" lIns="0" tIns="0" rIns="0" bIns="0" rtlCol="0"/>
            <a:lstStyle/>
            <a:p>
              <a:endParaRPr/>
            </a:p>
          </p:txBody>
        </p:sp>
      </p:grpSp>
      <p:sp>
        <p:nvSpPr>
          <p:cNvPr id="19" name="object 19"/>
          <p:cNvSpPr txBox="1"/>
          <p:nvPr/>
        </p:nvSpPr>
        <p:spPr>
          <a:xfrm>
            <a:off x="10045954" y="2269363"/>
            <a:ext cx="299720"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Courier New"/>
                <a:cs typeface="Courier New"/>
              </a:rPr>
              <a:t>11</a:t>
            </a:r>
            <a:endParaRPr sz="1800">
              <a:latin typeface="Courier New"/>
              <a:cs typeface="Courier New"/>
            </a:endParaRPr>
          </a:p>
        </p:txBody>
      </p:sp>
      <p:sp>
        <p:nvSpPr>
          <p:cNvPr id="20" name="object 20"/>
          <p:cNvSpPr txBox="1"/>
          <p:nvPr/>
        </p:nvSpPr>
        <p:spPr>
          <a:xfrm>
            <a:off x="10045954" y="2646426"/>
            <a:ext cx="299720"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Courier New"/>
                <a:cs typeface="Courier New"/>
              </a:rPr>
              <a:t>11</a:t>
            </a:r>
            <a:endParaRPr sz="1800">
              <a:latin typeface="Courier New"/>
              <a:cs typeface="Courier New"/>
            </a:endParaRPr>
          </a:p>
        </p:txBody>
      </p:sp>
      <p:sp>
        <p:nvSpPr>
          <p:cNvPr id="21" name="object 21"/>
          <p:cNvSpPr txBox="1"/>
          <p:nvPr/>
        </p:nvSpPr>
        <p:spPr>
          <a:xfrm>
            <a:off x="10026522" y="3624833"/>
            <a:ext cx="299720"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Courier New"/>
                <a:cs typeface="Courier New"/>
              </a:rPr>
              <a:t>00</a:t>
            </a:r>
            <a:endParaRPr sz="1800">
              <a:latin typeface="Courier New"/>
              <a:cs typeface="Courier New"/>
            </a:endParaRPr>
          </a:p>
        </p:txBody>
      </p:sp>
      <p:sp>
        <p:nvSpPr>
          <p:cNvPr id="22" name="object 22"/>
          <p:cNvSpPr txBox="1"/>
          <p:nvPr/>
        </p:nvSpPr>
        <p:spPr>
          <a:xfrm>
            <a:off x="10013950" y="3992626"/>
            <a:ext cx="299720"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Courier New"/>
                <a:cs typeface="Courier New"/>
              </a:rPr>
              <a:t>11</a:t>
            </a:r>
            <a:endParaRPr sz="1800">
              <a:latin typeface="Courier New"/>
              <a:cs typeface="Courier New"/>
            </a:endParaRPr>
          </a:p>
        </p:txBody>
      </p:sp>
      <p:sp>
        <p:nvSpPr>
          <p:cNvPr id="23" name="object 23"/>
          <p:cNvSpPr/>
          <p:nvPr/>
        </p:nvSpPr>
        <p:spPr>
          <a:xfrm>
            <a:off x="7539990" y="2242566"/>
            <a:ext cx="1181100" cy="368935"/>
          </a:xfrm>
          <a:custGeom>
            <a:avLst/>
            <a:gdLst/>
            <a:ahLst/>
            <a:cxnLst/>
            <a:rect l="l" t="t" r="r" b="b"/>
            <a:pathLst>
              <a:path w="1181100" h="368935">
                <a:moveTo>
                  <a:pt x="0" y="368808"/>
                </a:moveTo>
                <a:lnTo>
                  <a:pt x="1181100" y="368808"/>
                </a:lnTo>
                <a:lnTo>
                  <a:pt x="1181100" y="0"/>
                </a:lnTo>
                <a:lnTo>
                  <a:pt x="0" y="0"/>
                </a:lnTo>
                <a:lnTo>
                  <a:pt x="0" y="368808"/>
                </a:lnTo>
                <a:close/>
              </a:path>
            </a:pathLst>
          </a:custGeom>
          <a:ln w="25400">
            <a:solidFill>
              <a:srgbClr val="000000"/>
            </a:solidFill>
          </a:ln>
        </p:spPr>
        <p:txBody>
          <a:bodyPr wrap="square" lIns="0" tIns="0" rIns="0" bIns="0" rtlCol="0"/>
          <a:lstStyle/>
          <a:p>
            <a:endParaRPr/>
          </a:p>
        </p:txBody>
      </p:sp>
      <p:sp>
        <p:nvSpPr>
          <p:cNvPr id="24" name="object 24"/>
          <p:cNvSpPr txBox="1"/>
          <p:nvPr/>
        </p:nvSpPr>
        <p:spPr>
          <a:xfrm>
            <a:off x="7654543" y="2261742"/>
            <a:ext cx="95250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10010110</a:t>
            </a:r>
            <a:endParaRPr sz="1800">
              <a:latin typeface="Calibri"/>
              <a:cs typeface="Calibri"/>
            </a:endParaRPr>
          </a:p>
        </p:txBody>
      </p:sp>
      <p:sp>
        <p:nvSpPr>
          <p:cNvPr id="25" name="object 25"/>
          <p:cNvSpPr/>
          <p:nvPr/>
        </p:nvSpPr>
        <p:spPr>
          <a:xfrm>
            <a:off x="7539990" y="2623566"/>
            <a:ext cx="1181100" cy="368935"/>
          </a:xfrm>
          <a:custGeom>
            <a:avLst/>
            <a:gdLst/>
            <a:ahLst/>
            <a:cxnLst/>
            <a:rect l="l" t="t" r="r" b="b"/>
            <a:pathLst>
              <a:path w="1181100" h="368935">
                <a:moveTo>
                  <a:pt x="0" y="368808"/>
                </a:moveTo>
                <a:lnTo>
                  <a:pt x="1181100" y="368808"/>
                </a:lnTo>
                <a:lnTo>
                  <a:pt x="1181100" y="0"/>
                </a:lnTo>
                <a:lnTo>
                  <a:pt x="0" y="0"/>
                </a:lnTo>
                <a:lnTo>
                  <a:pt x="0" y="368808"/>
                </a:lnTo>
                <a:close/>
              </a:path>
            </a:pathLst>
          </a:custGeom>
          <a:ln w="25400">
            <a:solidFill>
              <a:srgbClr val="000000"/>
            </a:solidFill>
          </a:ln>
        </p:spPr>
        <p:txBody>
          <a:bodyPr wrap="square" lIns="0" tIns="0" rIns="0" bIns="0" rtlCol="0"/>
          <a:lstStyle/>
          <a:p>
            <a:endParaRPr/>
          </a:p>
        </p:txBody>
      </p:sp>
      <p:sp>
        <p:nvSpPr>
          <p:cNvPr id="26" name="object 26"/>
          <p:cNvSpPr txBox="1"/>
          <p:nvPr/>
        </p:nvSpPr>
        <p:spPr>
          <a:xfrm>
            <a:off x="7654543" y="2642361"/>
            <a:ext cx="95250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10010110</a:t>
            </a:r>
            <a:endParaRPr sz="1800">
              <a:latin typeface="Calibri"/>
              <a:cs typeface="Calibri"/>
            </a:endParaRPr>
          </a:p>
        </p:txBody>
      </p:sp>
      <p:grpSp>
        <p:nvGrpSpPr>
          <p:cNvPr id="27" name="object 27"/>
          <p:cNvGrpSpPr/>
          <p:nvPr/>
        </p:nvGrpSpPr>
        <p:grpSpPr>
          <a:xfrm>
            <a:off x="7527290" y="3590797"/>
            <a:ext cx="1206500" cy="394335"/>
            <a:chOff x="7527290" y="3590797"/>
            <a:chExt cx="1206500" cy="394335"/>
          </a:xfrm>
        </p:grpSpPr>
        <p:sp>
          <p:nvSpPr>
            <p:cNvPr id="28" name="object 28"/>
            <p:cNvSpPr/>
            <p:nvPr/>
          </p:nvSpPr>
          <p:spPr>
            <a:xfrm>
              <a:off x="7539990" y="3603497"/>
              <a:ext cx="1181100" cy="368935"/>
            </a:xfrm>
            <a:custGeom>
              <a:avLst/>
              <a:gdLst/>
              <a:ahLst/>
              <a:cxnLst/>
              <a:rect l="l" t="t" r="r" b="b"/>
              <a:pathLst>
                <a:path w="1181100" h="368935">
                  <a:moveTo>
                    <a:pt x="1181100" y="0"/>
                  </a:moveTo>
                  <a:lnTo>
                    <a:pt x="0" y="0"/>
                  </a:lnTo>
                  <a:lnTo>
                    <a:pt x="0" y="368807"/>
                  </a:lnTo>
                  <a:lnTo>
                    <a:pt x="1181100" y="368807"/>
                  </a:lnTo>
                  <a:lnTo>
                    <a:pt x="1181100" y="0"/>
                  </a:lnTo>
                  <a:close/>
                </a:path>
              </a:pathLst>
            </a:custGeom>
            <a:solidFill>
              <a:srgbClr val="EC7C30"/>
            </a:solidFill>
          </p:spPr>
          <p:txBody>
            <a:bodyPr wrap="square" lIns="0" tIns="0" rIns="0" bIns="0" rtlCol="0"/>
            <a:lstStyle/>
            <a:p>
              <a:endParaRPr/>
            </a:p>
          </p:txBody>
        </p:sp>
        <p:sp>
          <p:nvSpPr>
            <p:cNvPr id="29" name="object 29"/>
            <p:cNvSpPr/>
            <p:nvPr/>
          </p:nvSpPr>
          <p:spPr>
            <a:xfrm>
              <a:off x="7539990" y="3603497"/>
              <a:ext cx="1181100" cy="368935"/>
            </a:xfrm>
            <a:custGeom>
              <a:avLst/>
              <a:gdLst/>
              <a:ahLst/>
              <a:cxnLst/>
              <a:rect l="l" t="t" r="r" b="b"/>
              <a:pathLst>
                <a:path w="1181100" h="368935">
                  <a:moveTo>
                    <a:pt x="0" y="368807"/>
                  </a:moveTo>
                  <a:lnTo>
                    <a:pt x="1181100" y="368807"/>
                  </a:lnTo>
                  <a:lnTo>
                    <a:pt x="1181100" y="0"/>
                  </a:lnTo>
                  <a:lnTo>
                    <a:pt x="0" y="0"/>
                  </a:lnTo>
                  <a:lnTo>
                    <a:pt x="0" y="368807"/>
                  </a:lnTo>
                  <a:close/>
                </a:path>
              </a:pathLst>
            </a:custGeom>
            <a:ln w="25400">
              <a:solidFill>
                <a:srgbClr val="000000"/>
              </a:solidFill>
            </a:ln>
          </p:spPr>
          <p:txBody>
            <a:bodyPr wrap="square" lIns="0" tIns="0" rIns="0" bIns="0" rtlCol="0"/>
            <a:lstStyle/>
            <a:p>
              <a:endParaRPr/>
            </a:p>
          </p:txBody>
        </p:sp>
      </p:grpSp>
      <p:sp>
        <p:nvSpPr>
          <p:cNvPr id="30" name="object 30"/>
          <p:cNvSpPr txBox="1"/>
          <p:nvPr/>
        </p:nvSpPr>
        <p:spPr>
          <a:xfrm>
            <a:off x="7654290" y="3622370"/>
            <a:ext cx="952500" cy="30035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10010110</a:t>
            </a:r>
            <a:endParaRPr sz="1800">
              <a:latin typeface="Calibri"/>
              <a:cs typeface="Calibri"/>
            </a:endParaRPr>
          </a:p>
        </p:txBody>
      </p:sp>
      <p:sp>
        <p:nvSpPr>
          <p:cNvPr id="31" name="object 31"/>
          <p:cNvSpPr/>
          <p:nvPr/>
        </p:nvSpPr>
        <p:spPr>
          <a:xfrm>
            <a:off x="7539990" y="3982973"/>
            <a:ext cx="1181100" cy="370840"/>
          </a:xfrm>
          <a:custGeom>
            <a:avLst/>
            <a:gdLst/>
            <a:ahLst/>
            <a:cxnLst/>
            <a:rect l="l" t="t" r="r" b="b"/>
            <a:pathLst>
              <a:path w="1181100" h="370839">
                <a:moveTo>
                  <a:pt x="0" y="370331"/>
                </a:moveTo>
                <a:lnTo>
                  <a:pt x="1181100" y="370331"/>
                </a:lnTo>
                <a:lnTo>
                  <a:pt x="1181100" y="0"/>
                </a:lnTo>
                <a:lnTo>
                  <a:pt x="0" y="0"/>
                </a:lnTo>
                <a:lnTo>
                  <a:pt x="0" y="370331"/>
                </a:lnTo>
                <a:close/>
              </a:path>
            </a:pathLst>
          </a:custGeom>
          <a:ln w="25400">
            <a:solidFill>
              <a:srgbClr val="000000"/>
            </a:solidFill>
          </a:ln>
        </p:spPr>
        <p:txBody>
          <a:bodyPr wrap="square" lIns="0" tIns="0" rIns="0" bIns="0" rtlCol="0"/>
          <a:lstStyle/>
          <a:p>
            <a:endParaRPr/>
          </a:p>
        </p:txBody>
      </p:sp>
      <p:sp>
        <p:nvSpPr>
          <p:cNvPr id="32" name="object 32"/>
          <p:cNvSpPr txBox="1"/>
          <p:nvPr/>
        </p:nvSpPr>
        <p:spPr>
          <a:xfrm>
            <a:off x="7654290" y="4002989"/>
            <a:ext cx="952500" cy="30035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10010110</a:t>
            </a:r>
            <a:endParaRPr sz="1800">
              <a:latin typeface="Calibri"/>
              <a:cs typeface="Calibri"/>
            </a:endParaRPr>
          </a:p>
        </p:txBody>
      </p:sp>
      <p:sp>
        <p:nvSpPr>
          <p:cNvPr id="33" name="object 33"/>
          <p:cNvSpPr txBox="1"/>
          <p:nvPr/>
        </p:nvSpPr>
        <p:spPr>
          <a:xfrm>
            <a:off x="7924800" y="3156005"/>
            <a:ext cx="254000" cy="312420"/>
          </a:xfrm>
          <a:prstGeom prst="rect">
            <a:avLst/>
          </a:prstGeom>
        </p:spPr>
        <p:txBody>
          <a:bodyPr vert="vert270" wrap="square" lIns="0" tIns="0" rIns="0" bIns="0" rtlCol="0">
            <a:spAutoFit/>
          </a:bodyPr>
          <a:lstStyle/>
          <a:p>
            <a:pPr marL="12700">
              <a:lnSpc>
                <a:spcPts val="1810"/>
              </a:lnSpc>
            </a:pPr>
            <a:r>
              <a:rPr sz="1800" b="1" dirty="0">
                <a:latin typeface="Calibri"/>
                <a:cs typeface="Calibri"/>
              </a:rPr>
              <a:t>.</a:t>
            </a:r>
            <a:r>
              <a:rPr sz="1800" b="1" spc="-5" dirty="0">
                <a:latin typeface="Calibri"/>
                <a:cs typeface="Calibri"/>
              </a:rPr>
              <a:t> </a:t>
            </a:r>
            <a:r>
              <a:rPr sz="1800" b="1" dirty="0">
                <a:latin typeface="Calibri"/>
                <a:cs typeface="Calibri"/>
              </a:rPr>
              <a:t>.</a:t>
            </a:r>
            <a:r>
              <a:rPr sz="1800" b="1" spc="-5" dirty="0">
                <a:latin typeface="Calibri"/>
                <a:cs typeface="Calibri"/>
              </a:rPr>
              <a:t> </a:t>
            </a:r>
            <a:r>
              <a:rPr sz="1800" b="1" spc="-50" dirty="0">
                <a:latin typeface="Calibri"/>
                <a:cs typeface="Calibri"/>
              </a:rPr>
              <a:t>.</a:t>
            </a:r>
            <a:endParaRPr sz="1800">
              <a:latin typeface="Calibri"/>
              <a:cs typeface="Calibri"/>
            </a:endParaRPr>
          </a:p>
        </p:txBody>
      </p:sp>
      <p:grpSp>
        <p:nvGrpSpPr>
          <p:cNvPr id="34" name="object 34"/>
          <p:cNvGrpSpPr/>
          <p:nvPr/>
        </p:nvGrpSpPr>
        <p:grpSpPr>
          <a:xfrm>
            <a:off x="6883272" y="2436876"/>
            <a:ext cx="2933700" cy="1730375"/>
            <a:chOff x="6883272" y="2436876"/>
            <a:chExt cx="2933700" cy="1730375"/>
          </a:xfrm>
        </p:grpSpPr>
        <p:sp>
          <p:nvSpPr>
            <p:cNvPr id="35" name="object 35"/>
            <p:cNvSpPr/>
            <p:nvPr/>
          </p:nvSpPr>
          <p:spPr>
            <a:xfrm>
              <a:off x="6883273" y="2436875"/>
              <a:ext cx="2933700" cy="1730375"/>
            </a:xfrm>
            <a:custGeom>
              <a:avLst/>
              <a:gdLst/>
              <a:ahLst/>
              <a:cxnLst/>
              <a:rect l="l" t="t" r="r" b="b"/>
              <a:pathLst>
                <a:path w="2933700" h="1730375">
                  <a:moveTo>
                    <a:pt x="656209" y="370332"/>
                  </a:moveTo>
                  <a:lnTo>
                    <a:pt x="572389" y="385445"/>
                  </a:lnTo>
                  <a:lnTo>
                    <a:pt x="591464" y="410946"/>
                  </a:lnTo>
                  <a:lnTo>
                    <a:pt x="360299" y="583996"/>
                  </a:lnTo>
                  <a:lnTo>
                    <a:pt x="360299" y="300228"/>
                  </a:lnTo>
                  <a:lnTo>
                    <a:pt x="238379" y="300228"/>
                  </a:lnTo>
                  <a:lnTo>
                    <a:pt x="238379" y="675271"/>
                  </a:lnTo>
                  <a:lnTo>
                    <a:pt x="238379" y="691134"/>
                  </a:lnTo>
                  <a:lnTo>
                    <a:pt x="238379" y="992314"/>
                  </a:lnTo>
                  <a:lnTo>
                    <a:pt x="238379" y="1064387"/>
                  </a:lnTo>
                  <a:lnTo>
                    <a:pt x="238379" y="1166495"/>
                  </a:lnTo>
                  <a:lnTo>
                    <a:pt x="53822" y="922108"/>
                  </a:lnTo>
                  <a:lnTo>
                    <a:pt x="238379" y="1064387"/>
                  </a:lnTo>
                  <a:lnTo>
                    <a:pt x="238379" y="992314"/>
                  </a:lnTo>
                  <a:lnTo>
                    <a:pt x="40132" y="839533"/>
                  </a:lnTo>
                  <a:lnTo>
                    <a:pt x="238379" y="691134"/>
                  </a:lnTo>
                  <a:lnTo>
                    <a:pt x="238379" y="675271"/>
                  </a:lnTo>
                  <a:lnTo>
                    <a:pt x="13589" y="843534"/>
                  </a:lnTo>
                  <a:lnTo>
                    <a:pt x="20967" y="853376"/>
                  </a:lnTo>
                  <a:lnTo>
                    <a:pt x="0" y="880618"/>
                  </a:lnTo>
                  <a:lnTo>
                    <a:pt x="15722" y="892759"/>
                  </a:lnTo>
                  <a:lnTo>
                    <a:pt x="238379" y="1187589"/>
                  </a:lnTo>
                  <a:lnTo>
                    <a:pt x="238379" y="1450848"/>
                  </a:lnTo>
                  <a:lnTo>
                    <a:pt x="360299" y="1450848"/>
                  </a:lnTo>
                  <a:lnTo>
                    <a:pt x="360299" y="1349019"/>
                  </a:lnTo>
                  <a:lnTo>
                    <a:pt x="604977" y="1672996"/>
                  </a:lnTo>
                  <a:lnTo>
                    <a:pt x="579628" y="1692148"/>
                  </a:lnTo>
                  <a:lnTo>
                    <a:pt x="655955" y="1729994"/>
                  </a:lnTo>
                  <a:lnTo>
                    <a:pt x="647280" y="1683131"/>
                  </a:lnTo>
                  <a:lnTo>
                    <a:pt x="640461" y="1646174"/>
                  </a:lnTo>
                  <a:lnTo>
                    <a:pt x="615111" y="1665338"/>
                  </a:lnTo>
                  <a:lnTo>
                    <a:pt x="360299" y="1327937"/>
                  </a:lnTo>
                  <a:lnTo>
                    <a:pt x="360299" y="1158367"/>
                  </a:lnTo>
                  <a:lnTo>
                    <a:pt x="502754" y="1268171"/>
                  </a:lnTo>
                  <a:lnTo>
                    <a:pt x="467868" y="1313434"/>
                  </a:lnTo>
                  <a:lnTo>
                    <a:pt x="655955" y="1350264"/>
                  </a:lnTo>
                  <a:lnTo>
                    <a:pt x="624700" y="1285621"/>
                  </a:lnTo>
                  <a:lnTo>
                    <a:pt x="572516" y="1177671"/>
                  </a:lnTo>
                  <a:lnTo>
                    <a:pt x="537629" y="1222933"/>
                  </a:lnTo>
                  <a:lnTo>
                    <a:pt x="360299" y="1086281"/>
                  </a:lnTo>
                  <a:lnTo>
                    <a:pt x="360299" y="599859"/>
                  </a:lnTo>
                  <a:lnTo>
                    <a:pt x="599071" y="421106"/>
                  </a:lnTo>
                  <a:lnTo>
                    <a:pt x="618109" y="446532"/>
                  </a:lnTo>
                  <a:lnTo>
                    <a:pt x="639699" y="403352"/>
                  </a:lnTo>
                  <a:lnTo>
                    <a:pt x="656209" y="370332"/>
                  </a:lnTo>
                  <a:close/>
                </a:path>
                <a:path w="2933700" h="1730375">
                  <a:moveTo>
                    <a:pt x="2933319" y="1344168"/>
                  </a:moveTo>
                  <a:lnTo>
                    <a:pt x="2876981" y="1316355"/>
                  </a:lnTo>
                  <a:lnTo>
                    <a:pt x="2761488" y="1259332"/>
                  </a:lnTo>
                  <a:lnTo>
                    <a:pt x="2761780" y="1316507"/>
                  </a:lnTo>
                  <a:lnTo>
                    <a:pt x="1879854" y="1321104"/>
                  </a:lnTo>
                  <a:lnTo>
                    <a:pt x="2877134" y="433362"/>
                  </a:lnTo>
                  <a:lnTo>
                    <a:pt x="2898267" y="457073"/>
                  </a:lnTo>
                  <a:lnTo>
                    <a:pt x="2914904" y="415417"/>
                  </a:lnTo>
                  <a:lnTo>
                    <a:pt x="2929890" y="377952"/>
                  </a:lnTo>
                  <a:lnTo>
                    <a:pt x="2847594" y="400177"/>
                  </a:lnTo>
                  <a:lnTo>
                    <a:pt x="2868688" y="423875"/>
                  </a:lnTo>
                  <a:lnTo>
                    <a:pt x="1887728" y="1297101"/>
                  </a:lnTo>
                  <a:lnTo>
                    <a:pt x="2886811" y="63246"/>
                  </a:lnTo>
                  <a:lnTo>
                    <a:pt x="2911475" y="83185"/>
                  </a:lnTo>
                  <a:lnTo>
                    <a:pt x="2919844" y="45339"/>
                  </a:lnTo>
                  <a:lnTo>
                    <a:pt x="2929890" y="0"/>
                  </a:lnTo>
                  <a:lnTo>
                    <a:pt x="2852293" y="35306"/>
                  </a:lnTo>
                  <a:lnTo>
                    <a:pt x="2876918" y="55232"/>
                  </a:lnTo>
                  <a:lnTo>
                    <a:pt x="1851901" y="1321231"/>
                  </a:lnTo>
                  <a:lnTo>
                    <a:pt x="1836928" y="1321308"/>
                  </a:lnTo>
                  <a:lnTo>
                    <a:pt x="1837004" y="1339634"/>
                  </a:lnTo>
                  <a:lnTo>
                    <a:pt x="1832102" y="1345692"/>
                  </a:lnTo>
                  <a:lnTo>
                    <a:pt x="1833892" y="1347139"/>
                  </a:lnTo>
                  <a:lnTo>
                    <a:pt x="1836940" y="1350606"/>
                  </a:lnTo>
                  <a:lnTo>
                    <a:pt x="1835023" y="1356233"/>
                  </a:lnTo>
                  <a:lnTo>
                    <a:pt x="1837067" y="1356918"/>
                  </a:lnTo>
                  <a:lnTo>
                    <a:pt x="1837182" y="1378458"/>
                  </a:lnTo>
                  <a:lnTo>
                    <a:pt x="1901012" y="1378127"/>
                  </a:lnTo>
                  <a:lnTo>
                    <a:pt x="2858986" y="1695894"/>
                  </a:lnTo>
                  <a:lnTo>
                    <a:pt x="2848991" y="1726057"/>
                  </a:lnTo>
                  <a:lnTo>
                    <a:pt x="2933319" y="1713865"/>
                  </a:lnTo>
                  <a:lnTo>
                    <a:pt x="2919311" y="1699895"/>
                  </a:lnTo>
                  <a:lnTo>
                    <a:pt x="2872994" y="1653667"/>
                  </a:lnTo>
                  <a:lnTo>
                    <a:pt x="2862986" y="1683842"/>
                  </a:lnTo>
                  <a:lnTo>
                    <a:pt x="1940483" y="1377924"/>
                  </a:lnTo>
                  <a:lnTo>
                    <a:pt x="2762072" y="1373657"/>
                  </a:lnTo>
                  <a:lnTo>
                    <a:pt x="2762377" y="1430782"/>
                  </a:lnTo>
                  <a:lnTo>
                    <a:pt x="2933319" y="1344168"/>
                  </a:lnTo>
                  <a:close/>
                </a:path>
              </a:pathLst>
            </a:custGeom>
            <a:solidFill>
              <a:srgbClr val="4471C4"/>
            </a:solidFill>
          </p:spPr>
          <p:txBody>
            <a:bodyPr wrap="square" lIns="0" tIns="0" rIns="0" bIns="0" rtlCol="0"/>
            <a:lstStyle/>
            <a:p>
              <a:endParaRPr/>
            </a:p>
          </p:txBody>
        </p:sp>
        <p:sp>
          <p:nvSpPr>
            <p:cNvPr id="36" name="object 36"/>
            <p:cNvSpPr/>
            <p:nvPr/>
          </p:nvSpPr>
          <p:spPr>
            <a:xfrm>
              <a:off x="7121651" y="2737104"/>
              <a:ext cx="121920" cy="1150620"/>
            </a:xfrm>
            <a:custGeom>
              <a:avLst/>
              <a:gdLst/>
              <a:ahLst/>
              <a:cxnLst/>
              <a:rect l="l" t="t" r="r" b="b"/>
              <a:pathLst>
                <a:path w="121920" h="1150620">
                  <a:moveTo>
                    <a:pt x="0" y="1150620"/>
                  </a:moveTo>
                  <a:lnTo>
                    <a:pt x="121920" y="1150620"/>
                  </a:lnTo>
                  <a:lnTo>
                    <a:pt x="121920" y="0"/>
                  </a:lnTo>
                  <a:lnTo>
                    <a:pt x="0" y="0"/>
                  </a:lnTo>
                  <a:lnTo>
                    <a:pt x="0" y="1150620"/>
                  </a:lnTo>
                  <a:close/>
                </a:path>
              </a:pathLst>
            </a:custGeom>
            <a:ln w="12700">
              <a:solidFill>
                <a:srgbClr val="2E528F"/>
              </a:solidFill>
            </a:ln>
          </p:spPr>
          <p:txBody>
            <a:bodyPr wrap="square" lIns="0" tIns="0" rIns="0" bIns="0" rtlCol="0"/>
            <a:lstStyle/>
            <a:p>
              <a:endParaRPr/>
            </a:p>
          </p:txBody>
        </p:sp>
      </p:grpSp>
      <p:sp>
        <p:nvSpPr>
          <p:cNvPr id="37" name="object 37"/>
          <p:cNvSpPr txBox="1"/>
          <p:nvPr/>
        </p:nvSpPr>
        <p:spPr>
          <a:xfrm>
            <a:off x="10010140" y="3166165"/>
            <a:ext cx="254000" cy="312420"/>
          </a:xfrm>
          <a:prstGeom prst="rect">
            <a:avLst/>
          </a:prstGeom>
        </p:spPr>
        <p:txBody>
          <a:bodyPr vert="vert270" wrap="square" lIns="0" tIns="0" rIns="0" bIns="0" rtlCol="0">
            <a:spAutoFit/>
          </a:bodyPr>
          <a:lstStyle/>
          <a:p>
            <a:pPr marL="12700">
              <a:lnSpc>
                <a:spcPts val="1810"/>
              </a:lnSpc>
            </a:pPr>
            <a:r>
              <a:rPr sz="1800" b="1" dirty="0">
                <a:latin typeface="Calibri"/>
                <a:cs typeface="Calibri"/>
              </a:rPr>
              <a:t>.</a:t>
            </a:r>
            <a:r>
              <a:rPr sz="1800" b="1" spc="-5" dirty="0">
                <a:latin typeface="Calibri"/>
                <a:cs typeface="Calibri"/>
              </a:rPr>
              <a:t> </a:t>
            </a:r>
            <a:r>
              <a:rPr sz="1800" b="1" dirty="0">
                <a:latin typeface="Calibri"/>
                <a:cs typeface="Calibri"/>
              </a:rPr>
              <a:t>.</a:t>
            </a:r>
            <a:r>
              <a:rPr sz="1800" b="1" spc="-5" dirty="0">
                <a:latin typeface="Calibri"/>
                <a:cs typeface="Calibri"/>
              </a:rPr>
              <a:t> </a:t>
            </a:r>
            <a:r>
              <a:rPr sz="1800" b="1" spc="-50" dirty="0">
                <a:latin typeface="Calibri"/>
                <a:cs typeface="Calibri"/>
              </a:rPr>
              <a:t>.</a:t>
            </a:r>
            <a:endParaRPr sz="1800">
              <a:latin typeface="Calibri"/>
              <a:cs typeface="Calibri"/>
            </a:endParaRPr>
          </a:p>
        </p:txBody>
      </p:sp>
      <p:sp>
        <p:nvSpPr>
          <p:cNvPr id="38" name="object 38"/>
          <p:cNvSpPr txBox="1"/>
          <p:nvPr/>
        </p:nvSpPr>
        <p:spPr>
          <a:xfrm>
            <a:off x="9401302" y="2006853"/>
            <a:ext cx="179514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Global</a:t>
            </a:r>
            <a:r>
              <a:rPr sz="1200" b="1" spc="-10" dirty="0">
                <a:latin typeface="Calibri"/>
                <a:cs typeface="Calibri"/>
              </a:rPr>
              <a:t> Pattern</a:t>
            </a:r>
            <a:r>
              <a:rPr sz="1200" b="1" spc="-30" dirty="0">
                <a:latin typeface="Calibri"/>
                <a:cs typeface="Calibri"/>
              </a:rPr>
              <a:t> </a:t>
            </a:r>
            <a:r>
              <a:rPr sz="1200" b="1" dirty="0">
                <a:latin typeface="Calibri"/>
                <a:cs typeface="Calibri"/>
              </a:rPr>
              <a:t>History</a:t>
            </a:r>
            <a:r>
              <a:rPr sz="1200" b="1" spc="-20" dirty="0">
                <a:latin typeface="Calibri"/>
                <a:cs typeface="Calibri"/>
              </a:rPr>
              <a:t> </a:t>
            </a:r>
            <a:r>
              <a:rPr sz="1200" b="1" spc="-10" dirty="0">
                <a:latin typeface="Calibri"/>
                <a:cs typeface="Calibri"/>
              </a:rPr>
              <a:t>Table</a:t>
            </a:r>
            <a:endParaRPr sz="1200">
              <a:latin typeface="Calibri"/>
              <a:cs typeface="Calibri"/>
            </a:endParaRPr>
          </a:p>
        </p:txBody>
      </p:sp>
      <p:sp>
        <p:nvSpPr>
          <p:cNvPr id="39" name="object 39"/>
          <p:cNvSpPr txBox="1"/>
          <p:nvPr/>
        </p:nvSpPr>
        <p:spPr>
          <a:xfrm>
            <a:off x="6852284" y="2530297"/>
            <a:ext cx="421005" cy="208915"/>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hash()</a:t>
            </a:r>
            <a:endParaRPr sz="1200">
              <a:latin typeface="Calibri"/>
              <a:cs typeface="Calibri"/>
            </a:endParaRPr>
          </a:p>
        </p:txBody>
      </p:sp>
      <p:sp>
        <p:nvSpPr>
          <p:cNvPr id="40" name="object 40"/>
          <p:cNvSpPr/>
          <p:nvPr/>
        </p:nvSpPr>
        <p:spPr>
          <a:xfrm>
            <a:off x="10665714" y="2263901"/>
            <a:ext cx="76200" cy="2151380"/>
          </a:xfrm>
          <a:custGeom>
            <a:avLst/>
            <a:gdLst/>
            <a:ahLst/>
            <a:cxnLst/>
            <a:rect l="l" t="t" r="r" b="b"/>
            <a:pathLst>
              <a:path w="76200" h="2151379">
                <a:moveTo>
                  <a:pt x="47625" y="2084578"/>
                </a:moveTo>
                <a:lnTo>
                  <a:pt x="47625" y="2113153"/>
                </a:lnTo>
                <a:lnTo>
                  <a:pt x="0" y="2113153"/>
                </a:lnTo>
                <a:lnTo>
                  <a:pt x="38100" y="2151253"/>
                </a:lnTo>
                <a:lnTo>
                  <a:pt x="76200" y="2113153"/>
                </a:lnTo>
                <a:lnTo>
                  <a:pt x="28575" y="2113153"/>
                </a:lnTo>
                <a:lnTo>
                  <a:pt x="28575" y="2084578"/>
                </a:lnTo>
                <a:lnTo>
                  <a:pt x="47625" y="2084578"/>
                </a:lnTo>
                <a:close/>
              </a:path>
              <a:path w="76200" h="2151379">
                <a:moveTo>
                  <a:pt x="38100" y="2075053"/>
                </a:moveTo>
                <a:lnTo>
                  <a:pt x="28575" y="2084578"/>
                </a:lnTo>
                <a:lnTo>
                  <a:pt x="28575" y="2113153"/>
                </a:lnTo>
                <a:lnTo>
                  <a:pt x="47625" y="2113153"/>
                </a:lnTo>
                <a:lnTo>
                  <a:pt x="47625" y="2084578"/>
                </a:lnTo>
                <a:lnTo>
                  <a:pt x="38100" y="2075053"/>
                </a:lnTo>
                <a:close/>
              </a:path>
              <a:path w="76200" h="2151379">
                <a:moveTo>
                  <a:pt x="28575" y="66675"/>
                </a:moveTo>
                <a:lnTo>
                  <a:pt x="28575" y="2084578"/>
                </a:lnTo>
                <a:lnTo>
                  <a:pt x="38100" y="2075053"/>
                </a:lnTo>
                <a:lnTo>
                  <a:pt x="47625" y="2075053"/>
                </a:lnTo>
                <a:lnTo>
                  <a:pt x="47625" y="76200"/>
                </a:lnTo>
                <a:lnTo>
                  <a:pt x="38100" y="76200"/>
                </a:lnTo>
                <a:lnTo>
                  <a:pt x="28575" y="66675"/>
                </a:lnTo>
                <a:close/>
              </a:path>
              <a:path w="76200" h="2151379">
                <a:moveTo>
                  <a:pt x="47625" y="2075053"/>
                </a:moveTo>
                <a:lnTo>
                  <a:pt x="38100" y="2075053"/>
                </a:lnTo>
                <a:lnTo>
                  <a:pt x="47625" y="2084578"/>
                </a:lnTo>
                <a:lnTo>
                  <a:pt x="47625" y="2075053"/>
                </a:lnTo>
                <a:close/>
              </a:path>
              <a:path w="76200" h="2151379">
                <a:moveTo>
                  <a:pt x="47625" y="38100"/>
                </a:moveTo>
                <a:lnTo>
                  <a:pt x="28575" y="38100"/>
                </a:lnTo>
                <a:lnTo>
                  <a:pt x="28575" y="66675"/>
                </a:lnTo>
                <a:lnTo>
                  <a:pt x="38100" y="76200"/>
                </a:lnTo>
                <a:lnTo>
                  <a:pt x="47625" y="66675"/>
                </a:lnTo>
                <a:lnTo>
                  <a:pt x="47625" y="38100"/>
                </a:lnTo>
                <a:close/>
              </a:path>
              <a:path w="76200" h="2151379">
                <a:moveTo>
                  <a:pt x="47625" y="66675"/>
                </a:moveTo>
                <a:lnTo>
                  <a:pt x="38100" y="76200"/>
                </a:lnTo>
                <a:lnTo>
                  <a:pt x="47625" y="76200"/>
                </a:lnTo>
                <a:lnTo>
                  <a:pt x="47625" y="66675"/>
                </a:lnTo>
                <a:close/>
              </a:path>
              <a:path w="76200" h="2151379">
                <a:moveTo>
                  <a:pt x="38100" y="0"/>
                </a:moveTo>
                <a:lnTo>
                  <a:pt x="0" y="38100"/>
                </a:lnTo>
                <a:lnTo>
                  <a:pt x="28575" y="66675"/>
                </a:lnTo>
                <a:lnTo>
                  <a:pt x="28575" y="38100"/>
                </a:lnTo>
                <a:lnTo>
                  <a:pt x="76200" y="38100"/>
                </a:lnTo>
                <a:lnTo>
                  <a:pt x="38100" y="0"/>
                </a:lnTo>
                <a:close/>
              </a:path>
              <a:path w="76200" h="2151379">
                <a:moveTo>
                  <a:pt x="76200" y="38100"/>
                </a:moveTo>
                <a:lnTo>
                  <a:pt x="47625" y="38100"/>
                </a:lnTo>
                <a:lnTo>
                  <a:pt x="47625" y="66675"/>
                </a:lnTo>
                <a:lnTo>
                  <a:pt x="76200" y="38100"/>
                </a:lnTo>
                <a:close/>
              </a:path>
            </a:pathLst>
          </a:custGeom>
          <a:solidFill>
            <a:srgbClr val="4471C4"/>
          </a:solidFill>
        </p:spPr>
        <p:txBody>
          <a:bodyPr wrap="square" lIns="0" tIns="0" rIns="0" bIns="0" rtlCol="0"/>
          <a:lstStyle/>
          <a:p>
            <a:endParaRPr/>
          </a:p>
        </p:txBody>
      </p:sp>
      <p:sp>
        <p:nvSpPr>
          <p:cNvPr id="41" name="object 41"/>
          <p:cNvSpPr txBox="1"/>
          <p:nvPr/>
        </p:nvSpPr>
        <p:spPr>
          <a:xfrm>
            <a:off x="10737367" y="2705248"/>
            <a:ext cx="361315" cy="1151255"/>
          </a:xfrm>
          <a:prstGeom prst="rect">
            <a:avLst/>
          </a:prstGeom>
        </p:spPr>
        <p:txBody>
          <a:bodyPr vert="vert270" wrap="square" lIns="0" tIns="0" rIns="0" bIns="0" rtlCol="0">
            <a:spAutoFit/>
          </a:bodyPr>
          <a:lstStyle/>
          <a:p>
            <a:pPr marL="12700">
              <a:lnSpc>
                <a:spcPts val="1240"/>
              </a:lnSpc>
            </a:pPr>
            <a:r>
              <a:rPr sz="1200" b="1" dirty="0">
                <a:latin typeface="Calibri"/>
                <a:cs typeface="Calibri"/>
              </a:rPr>
              <a:t>n</a:t>
            </a:r>
            <a:r>
              <a:rPr sz="1200" b="1" spc="5" dirty="0">
                <a:latin typeface="Calibri"/>
                <a:cs typeface="Calibri"/>
              </a:rPr>
              <a:t> </a:t>
            </a:r>
            <a:r>
              <a:rPr sz="1200" b="1" spc="-10" dirty="0">
                <a:latin typeface="Calibri"/>
                <a:cs typeface="Calibri"/>
              </a:rPr>
              <a:t>entries</a:t>
            </a:r>
            <a:endParaRPr sz="1200">
              <a:latin typeface="Calibri"/>
              <a:cs typeface="Calibri"/>
            </a:endParaRPr>
          </a:p>
          <a:p>
            <a:pPr marL="12700">
              <a:lnSpc>
                <a:spcPct val="100000"/>
              </a:lnSpc>
            </a:pPr>
            <a:r>
              <a:rPr sz="1200" b="1" dirty="0">
                <a:latin typeface="Calibri"/>
                <a:cs typeface="Calibri"/>
              </a:rPr>
              <a:t>(256 entries</a:t>
            </a:r>
            <a:r>
              <a:rPr sz="1200" b="1" spc="-15" dirty="0">
                <a:latin typeface="Calibri"/>
                <a:cs typeface="Calibri"/>
              </a:rPr>
              <a:t> </a:t>
            </a:r>
            <a:r>
              <a:rPr sz="1200" b="1" spc="-20" dirty="0">
                <a:latin typeface="Calibri"/>
                <a:cs typeface="Calibri"/>
              </a:rPr>
              <a:t>here)</a:t>
            </a:r>
            <a:endParaRPr sz="1200">
              <a:latin typeface="Calibri"/>
              <a:cs typeface="Calibri"/>
            </a:endParaRPr>
          </a:p>
        </p:txBody>
      </p:sp>
      <p:sp>
        <p:nvSpPr>
          <p:cNvPr id="42" name="object 42"/>
          <p:cNvSpPr txBox="1"/>
          <p:nvPr/>
        </p:nvSpPr>
        <p:spPr>
          <a:xfrm>
            <a:off x="7695438" y="1819402"/>
            <a:ext cx="789305" cy="391160"/>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log</a:t>
            </a:r>
            <a:r>
              <a:rPr sz="1200" b="1" spc="5" dirty="0">
                <a:latin typeface="Calibri"/>
                <a:cs typeface="Calibri"/>
              </a:rPr>
              <a:t> </a:t>
            </a:r>
            <a:r>
              <a:rPr sz="1200" b="1" dirty="0">
                <a:latin typeface="Calibri"/>
                <a:cs typeface="Calibri"/>
              </a:rPr>
              <a:t>n</a:t>
            </a:r>
            <a:r>
              <a:rPr sz="1200" b="1" spc="5" dirty="0">
                <a:latin typeface="Calibri"/>
                <a:cs typeface="Calibri"/>
              </a:rPr>
              <a:t> </a:t>
            </a:r>
            <a:r>
              <a:rPr sz="1200" b="1" spc="-20" dirty="0">
                <a:latin typeface="Calibri"/>
                <a:cs typeface="Calibri"/>
              </a:rPr>
              <a:t>bits</a:t>
            </a:r>
            <a:endParaRPr sz="1200">
              <a:latin typeface="Calibri"/>
              <a:cs typeface="Calibri"/>
            </a:endParaRPr>
          </a:p>
          <a:p>
            <a:pPr marL="12700">
              <a:lnSpc>
                <a:spcPct val="100000"/>
              </a:lnSpc>
            </a:pPr>
            <a:r>
              <a:rPr sz="1200" b="1" dirty="0">
                <a:latin typeface="Calibri"/>
                <a:cs typeface="Calibri"/>
              </a:rPr>
              <a:t>(8</a:t>
            </a:r>
            <a:r>
              <a:rPr sz="1200" b="1" spc="-10" dirty="0">
                <a:latin typeface="Calibri"/>
                <a:cs typeface="Calibri"/>
              </a:rPr>
              <a:t> </a:t>
            </a:r>
            <a:r>
              <a:rPr sz="1200" b="1" dirty="0">
                <a:latin typeface="Calibri"/>
                <a:cs typeface="Calibri"/>
              </a:rPr>
              <a:t>bits </a:t>
            </a:r>
            <a:r>
              <a:rPr sz="1200" b="1" spc="-10" dirty="0">
                <a:latin typeface="Calibri"/>
                <a:cs typeface="Calibri"/>
              </a:rPr>
              <a:t>here)</a:t>
            </a:r>
            <a:endParaRPr sz="12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p:nvPr/>
        </p:nvSpPr>
        <p:spPr>
          <a:xfrm>
            <a:off x="6910196" y="3203905"/>
            <a:ext cx="1664335"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sub</a:t>
            </a:r>
            <a:r>
              <a:rPr sz="1800" spc="-35" dirty="0">
                <a:latin typeface="Courier New"/>
                <a:cs typeface="Courier New"/>
              </a:rPr>
              <a:t> </a:t>
            </a:r>
            <a:r>
              <a:rPr sz="1800" dirty="0">
                <a:latin typeface="Courier New"/>
                <a:cs typeface="Courier New"/>
              </a:rPr>
              <a:t>x6</a:t>
            </a:r>
            <a:r>
              <a:rPr sz="1800" spc="-15" dirty="0">
                <a:latin typeface="Courier New"/>
                <a:cs typeface="Courier New"/>
              </a:rPr>
              <a:t> </a:t>
            </a:r>
            <a:r>
              <a:rPr sz="1800" dirty="0">
                <a:latin typeface="Courier New"/>
                <a:cs typeface="Courier New"/>
              </a:rPr>
              <a:t>x5</a:t>
            </a:r>
            <a:r>
              <a:rPr sz="1800" spc="-30" dirty="0">
                <a:latin typeface="Courier New"/>
                <a:cs typeface="Courier New"/>
              </a:rPr>
              <a:t> </a:t>
            </a:r>
            <a:r>
              <a:rPr sz="1800" spc="-25" dirty="0">
                <a:latin typeface="Courier New"/>
                <a:cs typeface="Courier New"/>
              </a:rPr>
              <a:t>x4</a:t>
            </a:r>
            <a:endParaRPr sz="1800">
              <a:latin typeface="Courier New"/>
              <a:cs typeface="Courier New"/>
            </a:endParaRPr>
          </a:p>
        </p:txBody>
      </p:sp>
      <p:sp>
        <p:nvSpPr>
          <p:cNvPr id="10" name="object 10"/>
          <p:cNvSpPr txBox="1">
            <a:spLocks noGrp="1"/>
          </p:cNvSpPr>
          <p:nvPr>
            <p:ph type="title"/>
          </p:nvPr>
        </p:nvSpPr>
        <p:spPr>
          <a:prstGeom prst="rect">
            <a:avLst/>
          </a:prstGeom>
        </p:spPr>
        <p:txBody>
          <a:bodyPr vert="horz" wrap="square" lIns="0" tIns="54483" rIns="0" bIns="0" rtlCol="0">
            <a:spAutoFit/>
          </a:bodyPr>
          <a:lstStyle/>
          <a:p>
            <a:pPr marL="12700">
              <a:lnSpc>
                <a:spcPct val="100000"/>
              </a:lnSpc>
              <a:spcBef>
                <a:spcPts val="105"/>
              </a:spcBef>
            </a:pPr>
            <a:r>
              <a:rPr dirty="0"/>
              <a:t>Example:</a:t>
            </a:r>
            <a:r>
              <a:rPr spc="-120" dirty="0"/>
              <a:t> </a:t>
            </a:r>
            <a:r>
              <a:rPr dirty="0"/>
              <a:t>Pipelined</a:t>
            </a:r>
            <a:r>
              <a:rPr spc="-95" dirty="0"/>
              <a:t> </a:t>
            </a:r>
            <a:r>
              <a:rPr dirty="0"/>
              <a:t>Execution</a:t>
            </a:r>
            <a:r>
              <a:rPr spc="-90" dirty="0"/>
              <a:t> </a:t>
            </a:r>
            <a:r>
              <a:rPr dirty="0"/>
              <a:t>w/</a:t>
            </a:r>
            <a:r>
              <a:rPr spc="-95" dirty="0"/>
              <a:t> </a:t>
            </a:r>
            <a:r>
              <a:rPr dirty="0"/>
              <a:t>RAW</a:t>
            </a:r>
            <a:r>
              <a:rPr spc="-110" dirty="0"/>
              <a:t> </a:t>
            </a:r>
            <a:r>
              <a:rPr spc="-10" dirty="0"/>
              <a:t>Hazard</a:t>
            </a:r>
          </a:p>
        </p:txBody>
      </p:sp>
      <p:sp>
        <p:nvSpPr>
          <p:cNvPr id="11" name="object 11"/>
          <p:cNvSpPr txBox="1"/>
          <p:nvPr/>
        </p:nvSpPr>
        <p:spPr>
          <a:xfrm>
            <a:off x="3096260" y="3232530"/>
            <a:ext cx="193802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add</a:t>
            </a:r>
            <a:r>
              <a:rPr sz="1800" spc="-40" dirty="0">
                <a:latin typeface="Courier New"/>
                <a:cs typeface="Courier New"/>
              </a:rPr>
              <a:t> </a:t>
            </a:r>
            <a:r>
              <a:rPr sz="1800" dirty="0">
                <a:latin typeface="Courier New"/>
                <a:cs typeface="Courier New"/>
              </a:rPr>
              <a:t>x12</a:t>
            </a:r>
            <a:r>
              <a:rPr sz="1800" spc="-25" dirty="0">
                <a:latin typeface="Courier New"/>
                <a:cs typeface="Courier New"/>
              </a:rPr>
              <a:t> </a:t>
            </a:r>
            <a:r>
              <a:rPr sz="1800" dirty="0">
                <a:latin typeface="Courier New"/>
                <a:cs typeface="Courier New"/>
              </a:rPr>
              <a:t>x6</a:t>
            </a:r>
            <a:r>
              <a:rPr sz="1800" spc="-40" dirty="0">
                <a:latin typeface="Courier New"/>
                <a:cs typeface="Courier New"/>
              </a:rPr>
              <a:t> </a:t>
            </a:r>
            <a:r>
              <a:rPr sz="1800" spc="-25" dirty="0">
                <a:latin typeface="Courier New"/>
                <a:cs typeface="Courier New"/>
              </a:rPr>
              <a:t>x14</a:t>
            </a:r>
            <a:endParaRPr sz="1800">
              <a:latin typeface="Courier New"/>
              <a:cs typeface="Courier New"/>
            </a:endParaRPr>
          </a:p>
        </p:txBody>
      </p:sp>
      <p:grpSp>
        <p:nvGrpSpPr>
          <p:cNvPr id="12" name="object 12"/>
          <p:cNvGrpSpPr/>
          <p:nvPr/>
        </p:nvGrpSpPr>
        <p:grpSpPr>
          <a:xfrm>
            <a:off x="5210335" y="2828033"/>
            <a:ext cx="1528445" cy="745490"/>
            <a:chOff x="5210335" y="2828033"/>
            <a:chExt cx="1528445" cy="745490"/>
          </a:xfrm>
        </p:grpSpPr>
        <p:sp>
          <p:nvSpPr>
            <p:cNvPr id="13" name="object 13"/>
            <p:cNvSpPr/>
            <p:nvPr/>
          </p:nvSpPr>
          <p:spPr>
            <a:xfrm>
              <a:off x="5216685" y="2834383"/>
              <a:ext cx="1515745" cy="732790"/>
            </a:xfrm>
            <a:custGeom>
              <a:avLst/>
              <a:gdLst/>
              <a:ahLst/>
              <a:cxnLst/>
              <a:rect l="l" t="t" r="r" b="b"/>
              <a:pathLst>
                <a:path w="1515745" h="732789">
                  <a:moveTo>
                    <a:pt x="1189371" y="0"/>
                  </a:moveTo>
                  <a:lnTo>
                    <a:pt x="1137338" y="2810"/>
                  </a:lnTo>
                  <a:lnTo>
                    <a:pt x="1088591" y="15965"/>
                  </a:lnTo>
                  <a:lnTo>
                    <a:pt x="1047081" y="39246"/>
                  </a:lnTo>
                  <a:lnTo>
                    <a:pt x="1035746" y="30540"/>
                  </a:lnTo>
                  <a:lnTo>
                    <a:pt x="1022983" y="22751"/>
                  </a:lnTo>
                  <a:lnTo>
                    <a:pt x="1008933" y="15939"/>
                  </a:lnTo>
                  <a:lnTo>
                    <a:pt x="993741" y="10163"/>
                  </a:lnTo>
                  <a:lnTo>
                    <a:pt x="946877" y="577"/>
                  </a:lnTo>
                  <a:lnTo>
                    <a:pt x="899519" y="1049"/>
                  </a:lnTo>
                  <a:lnTo>
                    <a:pt x="855045" y="10848"/>
                  </a:lnTo>
                  <a:lnTo>
                    <a:pt x="816831" y="29243"/>
                  </a:lnTo>
                  <a:lnTo>
                    <a:pt x="788255" y="55502"/>
                  </a:lnTo>
                  <a:lnTo>
                    <a:pt x="778234" y="49457"/>
                  </a:lnTo>
                  <a:lnTo>
                    <a:pt x="697608" y="22908"/>
                  </a:lnTo>
                  <a:lnTo>
                    <a:pt x="649270" y="20054"/>
                  </a:lnTo>
                  <a:lnTo>
                    <a:pt x="602089" y="25371"/>
                  </a:lnTo>
                  <a:lnTo>
                    <a:pt x="558474" y="38371"/>
                  </a:lnTo>
                  <a:lnTo>
                    <a:pt x="520836" y="58567"/>
                  </a:lnTo>
                  <a:lnTo>
                    <a:pt x="491583" y="85474"/>
                  </a:lnTo>
                  <a:lnTo>
                    <a:pt x="455922" y="74250"/>
                  </a:lnTo>
                  <a:lnTo>
                    <a:pt x="418224" y="67122"/>
                  </a:lnTo>
                  <a:lnTo>
                    <a:pt x="379265" y="64185"/>
                  </a:lnTo>
                  <a:lnTo>
                    <a:pt x="339818" y="65535"/>
                  </a:lnTo>
                  <a:lnTo>
                    <a:pt x="286781" y="74417"/>
                  </a:lnTo>
                  <a:lnTo>
                    <a:pt x="239734" y="90455"/>
                  </a:lnTo>
                  <a:lnTo>
                    <a:pt x="199892" y="112594"/>
                  </a:lnTo>
                  <a:lnTo>
                    <a:pt x="168469" y="139778"/>
                  </a:lnTo>
                  <a:lnTo>
                    <a:pt x="135744" y="205061"/>
                  </a:lnTo>
                  <a:lnTo>
                    <a:pt x="136872" y="241049"/>
                  </a:lnTo>
                  <a:lnTo>
                    <a:pt x="135602" y="243335"/>
                  </a:lnTo>
                  <a:lnTo>
                    <a:pt x="68673" y="258844"/>
                  </a:lnTo>
                  <a:lnTo>
                    <a:pt x="19651" y="292738"/>
                  </a:lnTo>
                  <a:lnTo>
                    <a:pt x="0" y="330595"/>
                  </a:lnTo>
                  <a:lnTo>
                    <a:pt x="3696" y="369192"/>
                  </a:lnTo>
                  <a:lnTo>
                    <a:pt x="28991" y="404073"/>
                  </a:lnTo>
                  <a:lnTo>
                    <a:pt x="74134" y="430787"/>
                  </a:lnTo>
                  <a:lnTo>
                    <a:pt x="54145" y="448257"/>
                  </a:lnTo>
                  <a:lnTo>
                    <a:pt x="40526" y="467966"/>
                  </a:lnTo>
                  <a:lnTo>
                    <a:pt x="33647" y="489151"/>
                  </a:lnTo>
                  <a:lnTo>
                    <a:pt x="33875" y="511051"/>
                  </a:lnTo>
                  <a:lnTo>
                    <a:pt x="52780" y="548966"/>
                  </a:lnTo>
                  <a:lnTo>
                    <a:pt x="91009" y="578154"/>
                  </a:lnTo>
                  <a:lnTo>
                    <a:pt x="143121" y="595793"/>
                  </a:lnTo>
                  <a:lnTo>
                    <a:pt x="203674" y="599062"/>
                  </a:lnTo>
                  <a:lnTo>
                    <a:pt x="206595" y="602364"/>
                  </a:lnTo>
                  <a:lnTo>
                    <a:pt x="239445" y="631361"/>
                  </a:lnTo>
                  <a:lnTo>
                    <a:pt x="279181" y="654753"/>
                  </a:lnTo>
                  <a:lnTo>
                    <a:pt x="324308" y="672290"/>
                  </a:lnTo>
                  <a:lnTo>
                    <a:pt x="373330" y="683723"/>
                  </a:lnTo>
                  <a:lnTo>
                    <a:pt x="424751" y="688804"/>
                  </a:lnTo>
                  <a:lnTo>
                    <a:pt x="477075" y="687285"/>
                  </a:lnTo>
                  <a:lnTo>
                    <a:pt x="528807" y="678917"/>
                  </a:lnTo>
                  <a:lnTo>
                    <a:pt x="578451" y="663451"/>
                  </a:lnTo>
                  <a:lnTo>
                    <a:pt x="603978" y="684487"/>
                  </a:lnTo>
                  <a:lnTo>
                    <a:pt x="634363" y="702201"/>
                  </a:lnTo>
                  <a:lnTo>
                    <a:pt x="668891" y="716225"/>
                  </a:lnTo>
                  <a:lnTo>
                    <a:pt x="706848" y="726189"/>
                  </a:lnTo>
                  <a:lnTo>
                    <a:pt x="760654" y="732623"/>
                  </a:lnTo>
                  <a:lnTo>
                    <a:pt x="813556" y="730899"/>
                  </a:lnTo>
                  <a:lnTo>
                    <a:pt x="863779" y="721647"/>
                  </a:lnTo>
                  <a:lnTo>
                    <a:pt x="909547" y="705494"/>
                  </a:lnTo>
                  <a:lnTo>
                    <a:pt x="949086" y="683070"/>
                  </a:lnTo>
                  <a:lnTo>
                    <a:pt x="980621" y="655003"/>
                  </a:lnTo>
                  <a:lnTo>
                    <a:pt x="1002377" y="621922"/>
                  </a:lnTo>
                  <a:lnTo>
                    <a:pt x="1027033" y="630524"/>
                  </a:lnTo>
                  <a:lnTo>
                    <a:pt x="1053129" y="636828"/>
                  </a:lnTo>
                  <a:lnTo>
                    <a:pt x="1080297" y="640727"/>
                  </a:lnTo>
                  <a:lnTo>
                    <a:pt x="1108168" y="642115"/>
                  </a:lnTo>
                  <a:lnTo>
                    <a:pt x="1162209" y="637647"/>
                  </a:lnTo>
                  <a:lnTo>
                    <a:pt x="1210887" y="624452"/>
                  </a:lnTo>
                  <a:lnTo>
                    <a:pt x="1252249" y="603792"/>
                  </a:lnTo>
                  <a:lnTo>
                    <a:pt x="1284340" y="576931"/>
                  </a:lnTo>
                  <a:lnTo>
                    <a:pt x="1312892" y="509654"/>
                  </a:lnTo>
                  <a:lnTo>
                    <a:pt x="1342794" y="505548"/>
                  </a:lnTo>
                  <a:lnTo>
                    <a:pt x="1398742" y="490098"/>
                  </a:lnTo>
                  <a:lnTo>
                    <a:pt x="1469096" y="449170"/>
                  </a:lnTo>
                  <a:lnTo>
                    <a:pt x="1499535" y="413900"/>
                  </a:lnTo>
                  <a:lnTo>
                    <a:pt x="1515044" y="375208"/>
                  </a:lnTo>
                  <a:lnTo>
                    <a:pt x="1515207" y="335193"/>
                  </a:lnTo>
                  <a:lnTo>
                    <a:pt x="1499609" y="295954"/>
                  </a:lnTo>
                  <a:lnTo>
                    <a:pt x="1467832" y="259591"/>
                  </a:lnTo>
                  <a:lnTo>
                    <a:pt x="1471261" y="254257"/>
                  </a:lnTo>
                  <a:lnTo>
                    <a:pt x="1474182" y="248796"/>
                  </a:lnTo>
                  <a:lnTo>
                    <a:pt x="1476468" y="243335"/>
                  </a:lnTo>
                  <a:lnTo>
                    <a:pt x="1482805" y="204035"/>
                  </a:lnTo>
                  <a:lnTo>
                    <a:pt x="1470652" y="166740"/>
                  </a:lnTo>
                  <a:lnTo>
                    <a:pt x="1442187" y="133945"/>
                  </a:lnTo>
                  <a:lnTo>
                    <a:pt x="1399585" y="108142"/>
                  </a:lnTo>
                  <a:lnTo>
                    <a:pt x="1345023" y="91824"/>
                  </a:lnTo>
                  <a:lnTo>
                    <a:pt x="1337266" y="73172"/>
                  </a:lnTo>
                  <a:lnTo>
                    <a:pt x="1324877" y="55771"/>
                  </a:lnTo>
                  <a:lnTo>
                    <a:pt x="1308179" y="40014"/>
                  </a:lnTo>
                  <a:lnTo>
                    <a:pt x="1287492" y="26292"/>
                  </a:lnTo>
                  <a:lnTo>
                    <a:pt x="1240738" y="7754"/>
                  </a:lnTo>
                  <a:lnTo>
                    <a:pt x="1189371" y="0"/>
                  </a:lnTo>
                  <a:close/>
                </a:path>
              </a:pathLst>
            </a:custGeom>
            <a:solidFill>
              <a:srgbClr val="4471C4"/>
            </a:solidFill>
          </p:spPr>
          <p:txBody>
            <a:bodyPr wrap="square" lIns="0" tIns="0" rIns="0" bIns="0" rtlCol="0"/>
            <a:lstStyle/>
            <a:p>
              <a:endParaRPr/>
            </a:p>
          </p:txBody>
        </p:sp>
        <p:sp>
          <p:nvSpPr>
            <p:cNvPr id="14" name="object 14"/>
            <p:cNvSpPr/>
            <p:nvPr/>
          </p:nvSpPr>
          <p:spPr>
            <a:xfrm>
              <a:off x="5216685" y="2834383"/>
              <a:ext cx="1515745" cy="732790"/>
            </a:xfrm>
            <a:custGeom>
              <a:avLst/>
              <a:gdLst/>
              <a:ahLst/>
              <a:cxnLst/>
              <a:rect l="l" t="t" r="r" b="b"/>
              <a:pathLst>
                <a:path w="1515745" h="732789">
                  <a:moveTo>
                    <a:pt x="136872" y="241049"/>
                  </a:moveTo>
                  <a:lnTo>
                    <a:pt x="146681" y="170952"/>
                  </a:lnTo>
                  <a:lnTo>
                    <a:pt x="199892" y="112594"/>
                  </a:lnTo>
                  <a:lnTo>
                    <a:pt x="239734" y="90455"/>
                  </a:lnTo>
                  <a:lnTo>
                    <a:pt x="286781" y="74417"/>
                  </a:lnTo>
                  <a:lnTo>
                    <a:pt x="339818" y="65535"/>
                  </a:lnTo>
                  <a:lnTo>
                    <a:pt x="379265" y="64185"/>
                  </a:lnTo>
                  <a:lnTo>
                    <a:pt x="418224" y="67122"/>
                  </a:lnTo>
                  <a:lnTo>
                    <a:pt x="455922" y="74250"/>
                  </a:lnTo>
                  <a:lnTo>
                    <a:pt x="491583" y="85474"/>
                  </a:lnTo>
                  <a:lnTo>
                    <a:pt x="520836" y="58567"/>
                  </a:lnTo>
                  <a:lnTo>
                    <a:pt x="558474" y="38371"/>
                  </a:lnTo>
                  <a:lnTo>
                    <a:pt x="602089" y="25371"/>
                  </a:lnTo>
                  <a:lnTo>
                    <a:pt x="649270" y="20054"/>
                  </a:lnTo>
                  <a:lnTo>
                    <a:pt x="697608" y="22908"/>
                  </a:lnTo>
                  <a:lnTo>
                    <a:pt x="744694" y="34420"/>
                  </a:lnTo>
                  <a:lnTo>
                    <a:pt x="788255" y="55502"/>
                  </a:lnTo>
                  <a:lnTo>
                    <a:pt x="816831" y="29243"/>
                  </a:lnTo>
                  <a:lnTo>
                    <a:pt x="855045" y="10848"/>
                  </a:lnTo>
                  <a:lnTo>
                    <a:pt x="899519" y="1049"/>
                  </a:lnTo>
                  <a:lnTo>
                    <a:pt x="946877" y="577"/>
                  </a:lnTo>
                  <a:lnTo>
                    <a:pt x="993741" y="10163"/>
                  </a:lnTo>
                  <a:lnTo>
                    <a:pt x="1008933" y="15939"/>
                  </a:lnTo>
                  <a:lnTo>
                    <a:pt x="1022983" y="22751"/>
                  </a:lnTo>
                  <a:lnTo>
                    <a:pt x="1035746" y="30540"/>
                  </a:lnTo>
                  <a:lnTo>
                    <a:pt x="1047081" y="39246"/>
                  </a:lnTo>
                  <a:lnTo>
                    <a:pt x="1088591" y="15965"/>
                  </a:lnTo>
                  <a:lnTo>
                    <a:pt x="1137338" y="2810"/>
                  </a:lnTo>
                  <a:lnTo>
                    <a:pt x="1189371" y="0"/>
                  </a:lnTo>
                  <a:lnTo>
                    <a:pt x="1240738" y="7754"/>
                  </a:lnTo>
                  <a:lnTo>
                    <a:pt x="1287492" y="26292"/>
                  </a:lnTo>
                  <a:lnTo>
                    <a:pt x="1324877" y="55771"/>
                  </a:lnTo>
                  <a:lnTo>
                    <a:pt x="1345023" y="91824"/>
                  </a:lnTo>
                  <a:lnTo>
                    <a:pt x="1399585" y="108142"/>
                  </a:lnTo>
                  <a:lnTo>
                    <a:pt x="1442187" y="133945"/>
                  </a:lnTo>
                  <a:lnTo>
                    <a:pt x="1470652" y="166740"/>
                  </a:lnTo>
                  <a:lnTo>
                    <a:pt x="1482805" y="204035"/>
                  </a:lnTo>
                  <a:lnTo>
                    <a:pt x="1476468" y="243335"/>
                  </a:lnTo>
                  <a:lnTo>
                    <a:pt x="1474182" y="248796"/>
                  </a:lnTo>
                  <a:lnTo>
                    <a:pt x="1471261" y="254257"/>
                  </a:lnTo>
                  <a:lnTo>
                    <a:pt x="1467832" y="259591"/>
                  </a:lnTo>
                  <a:lnTo>
                    <a:pt x="1499609" y="295954"/>
                  </a:lnTo>
                  <a:lnTo>
                    <a:pt x="1515207" y="335193"/>
                  </a:lnTo>
                  <a:lnTo>
                    <a:pt x="1515044" y="375208"/>
                  </a:lnTo>
                  <a:lnTo>
                    <a:pt x="1499535" y="413900"/>
                  </a:lnTo>
                  <a:lnTo>
                    <a:pt x="1469096" y="449170"/>
                  </a:lnTo>
                  <a:lnTo>
                    <a:pt x="1424144" y="478920"/>
                  </a:lnTo>
                  <a:lnTo>
                    <a:pt x="1371518" y="499001"/>
                  </a:lnTo>
                  <a:lnTo>
                    <a:pt x="1312892" y="509654"/>
                  </a:lnTo>
                  <a:lnTo>
                    <a:pt x="1305206" y="545130"/>
                  </a:lnTo>
                  <a:lnTo>
                    <a:pt x="1252249" y="603792"/>
                  </a:lnTo>
                  <a:lnTo>
                    <a:pt x="1210887" y="624452"/>
                  </a:lnTo>
                  <a:lnTo>
                    <a:pt x="1162209" y="637647"/>
                  </a:lnTo>
                  <a:lnTo>
                    <a:pt x="1108168" y="642115"/>
                  </a:lnTo>
                  <a:lnTo>
                    <a:pt x="1080297" y="640727"/>
                  </a:lnTo>
                  <a:lnTo>
                    <a:pt x="1053129" y="636828"/>
                  </a:lnTo>
                  <a:lnTo>
                    <a:pt x="1027033" y="630524"/>
                  </a:lnTo>
                  <a:lnTo>
                    <a:pt x="1002377" y="621922"/>
                  </a:lnTo>
                  <a:lnTo>
                    <a:pt x="980621" y="655003"/>
                  </a:lnTo>
                  <a:lnTo>
                    <a:pt x="949086" y="683070"/>
                  </a:lnTo>
                  <a:lnTo>
                    <a:pt x="909547" y="705494"/>
                  </a:lnTo>
                  <a:lnTo>
                    <a:pt x="863779" y="721647"/>
                  </a:lnTo>
                  <a:lnTo>
                    <a:pt x="813556" y="730899"/>
                  </a:lnTo>
                  <a:lnTo>
                    <a:pt x="760654" y="732623"/>
                  </a:lnTo>
                  <a:lnTo>
                    <a:pt x="706848" y="726189"/>
                  </a:lnTo>
                  <a:lnTo>
                    <a:pt x="668891" y="716225"/>
                  </a:lnTo>
                  <a:lnTo>
                    <a:pt x="634363" y="702201"/>
                  </a:lnTo>
                  <a:lnTo>
                    <a:pt x="603978" y="684487"/>
                  </a:lnTo>
                  <a:lnTo>
                    <a:pt x="578451" y="663451"/>
                  </a:lnTo>
                  <a:lnTo>
                    <a:pt x="528807" y="678917"/>
                  </a:lnTo>
                  <a:lnTo>
                    <a:pt x="477075" y="687285"/>
                  </a:lnTo>
                  <a:lnTo>
                    <a:pt x="424751" y="688804"/>
                  </a:lnTo>
                  <a:lnTo>
                    <a:pt x="373330" y="683723"/>
                  </a:lnTo>
                  <a:lnTo>
                    <a:pt x="324308" y="672290"/>
                  </a:lnTo>
                  <a:lnTo>
                    <a:pt x="279181" y="654753"/>
                  </a:lnTo>
                  <a:lnTo>
                    <a:pt x="239445" y="631361"/>
                  </a:lnTo>
                  <a:lnTo>
                    <a:pt x="206595" y="602364"/>
                  </a:lnTo>
                  <a:lnTo>
                    <a:pt x="204690" y="600205"/>
                  </a:lnTo>
                  <a:lnTo>
                    <a:pt x="203674" y="599062"/>
                  </a:lnTo>
                  <a:lnTo>
                    <a:pt x="143121" y="595793"/>
                  </a:lnTo>
                  <a:lnTo>
                    <a:pt x="91009" y="578154"/>
                  </a:lnTo>
                  <a:lnTo>
                    <a:pt x="52780" y="548966"/>
                  </a:lnTo>
                  <a:lnTo>
                    <a:pt x="33875" y="511051"/>
                  </a:lnTo>
                  <a:lnTo>
                    <a:pt x="33647" y="489151"/>
                  </a:lnTo>
                  <a:lnTo>
                    <a:pt x="40526" y="467966"/>
                  </a:lnTo>
                  <a:lnTo>
                    <a:pt x="54145" y="448257"/>
                  </a:lnTo>
                  <a:lnTo>
                    <a:pt x="74134" y="430787"/>
                  </a:lnTo>
                  <a:lnTo>
                    <a:pt x="28991" y="404073"/>
                  </a:lnTo>
                  <a:lnTo>
                    <a:pt x="3696" y="369192"/>
                  </a:lnTo>
                  <a:lnTo>
                    <a:pt x="0" y="330595"/>
                  </a:lnTo>
                  <a:lnTo>
                    <a:pt x="19651" y="292738"/>
                  </a:lnTo>
                  <a:lnTo>
                    <a:pt x="41304" y="273749"/>
                  </a:lnTo>
                  <a:lnTo>
                    <a:pt x="68673" y="258844"/>
                  </a:lnTo>
                  <a:lnTo>
                    <a:pt x="100518" y="248536"/>
                  </a:lnTo>
                  <a:lnTo>
                    <a:pt x="135602" y="243335"/>
                  </a:lnTo>
                  <a:lnTo>
                    <a:pt x="136872" y="241049"/>
                  </a:lnTo>
                  <a:close/>
                </a:path>
                <a:path w="1515745" h="732789">
                  <a:moveTo>
                    <a:pt x="164685" y="441455"/>
                  </a:moveTo>
                  <a:lnTo>
                    <a:pt x="141489" y="441439"/>
                  </a:lnTo>
                  <a:lnTo>
                    <a:pt x="118663" y="439137"/>
                  </a:lnTo>
                  <a:lnTo>
                    <a:pt x="96623" y="434597"/>
                  </a:lnTo>
                  <a:lnTo>
                    <a:pt x="75785" y="427866"/>
                  </a:lnTo>
                </a:path>
                <a:path w="1515745" h="732789">
                  <a:moveTo>
                    <a:pt x="243171" y="589410"/>
                  </a:moveTo>
                  <a:lnTo>
                    <a:pt x="233723" y="591672"/>
                  </a:lnTo>
                  <a:lnTo>
                    <a:pt x="224073" y="593505"/>
                  </a:lnTo>
                  <a:lnTo>
                    <a:pt x="214256" y="594910"/>
                  </a:lnTo>
                  <a:lnTo>
                    <a:pt x="204309" y="595887"/>
                  </a:lnTo>
                </a:path>
                <a:path w="1515745" h="732789">
                  <a:moveTo>
                    <a:pt x="578324" y="660530"/>
                  </a:moveTo>
                  <a:lnTo>
                    <a:pt x="571583" y="653459"/>
                  </a:lnTo>
                  <a:lnTo>
                    <a:pt x="565449" y="646163"/>
                  </a:lnTo>
                  <a:lnTo>
                    <a:pt x="559911" y="638652"/>
                  </a:lnTo>
                  <a:lnTo>
                    <a:pt x="554956" y="630939"/>
                  </a:lnTo>
                </a:path>
                <a:path w="1515745" h="732789">
                  <a:moveTo>
                    <a:pt x="1011775" y="586870"/>
                  </a:moveTo>
                  <a:lnTo>
                    <a:pt x="1010469" y="595109"/>
                  </a:lnTo>
                  <a:lnTo>
                    <a:pt x="1008473" y="603253"/>
                  </a:lnTo>
                  <a:lnTo>
                    <a:pt x="1005810" y="611301"/>
                  </a:lnTo>
                  <a:lnTo>
                    <a:pt x="1002504" y="619255"/>
                  </a:lnTo>
                </a:path>
                <a:path w="1515745" h="732789">
                  <a:moveTo>
                    <a:pt x="1197957" y="386718"/>
                  </a:moveTo>
                  <a:lnTo>
                    <a:pt x="1245550" y="407879"/>
                  </a:lnTo>
                  <a:lnTo>
                    <a:pt x="1281618" y="436375"/>
                  </a:lnTo>
                  <a:lnTo>
                    <a:pt x="1304399" y="470299"/>
                  </a:lnTo>
                  <a:lnTo>
                    <a:pt x="1312130" y="507749"/>
                  </a:lnTo>
                </a:path>
                <a:path w="1515745" h="732789">
                  <a:moveTo>
                    <a:pt x="1467070" y="257686"/>
                  </a:moveTo>
                  <a:lnTo>
                    <a:pt x="1457471" y="270451"/>
                  </a:lnTo>
                  <a:lnTo>
                    <a:pt x="1445718" y="282371"/>
                  </a:lnTo>
                  <a:lnTo>
                    <a:pt x="1431940" y="293315"/>
                  </a:lnTo>
                  <a:lnTo>
                    <a:pt x="1416270" y="303152"/>
                  </a:lnTo>
                </a:path>
                <a:path w="1515745" h="732789">
                  <a:moveTo>
                    <a:pt x="1345150" y="89284"/>
                  </a:moveTo>
                  <a:lnTo>
                    <a:pt x="1347182" y="96396"/>
                  </a:lnTo>
                  <a:lnTo>
                    <a:pt x="1348071" y="103508"/>
                  </a:lnTo>
                  <a:lnTo>
                    <a:pt x="1347817" y="110747"/>
                  </a:lnTo>
                </a:path>
                <a:path w="1515745" h="732789">
                  <a:moveTo>
                    <a:pt x="1020665" y="64265"/>
                  </a:moveTo>
                  <a:lnTo>
                    <a:pt x="1026019" y="56980"/>
                  </a:lnTo>
                  <a:lnTo>
                    <a:pt x="1032158" y="49993"/>
                  </a:lnTo>
                  <a:lnTo>
                    <a:pt x="1039060" y="43316"/>
                  </a:lnTo>
                  <a:lnTo>
                    <a:pt x="1046700" y="36960"/>
                  </a:lnTo>
                </a:path>
                <a:path w="1515745" h="732789">
                  <a:moveTo>
                    <a:pt x="777206" y="77346"/>
                  </a:moveTo>
                  <a:lnTo>
                    <a:pt x="779492" y="71226"/>
                  </a:lnTo>
                  <a:lnTo>
                    <a:pt x="782349" y="65249"/>
                  </a:lnTo>
                  <a:lnTo>
                    <a:pt x="785778" y="59415"/>
                  </a:lnTo>
                  <a:lnTo>
                    <a:pt x="789779" y="53724"/>
                  </a:lnTo>
                </a:path>
                <a:path w="1515745" h="732789">
                  <a:moveTo>
                    <a:pt x="491329" y="85347"/>
                  </a:moveTo>
                  <a:lnTo>
                    <a:pt x="503545" y="90347"/>
                  </a:lnTo>
                  <a:lnTo>
                    <a:pt x="515237" y="95824"/>
                  </a:lnTo>
                  <a:lnTo>
                    <a:pt x="526405" y="101777"/>
                  </a:lnTo>
                  <a:lnTo>
                    <a:pt x="537049" y="108207"/>
                  </a:lnTo>
                </a:path>
                <a:path w="1515745" h="732789">
                  <a:moveTo>
                    <a:pt x="144873" y="265179"/>
                  </a:moveTo>
                  <a:lnTo>
                    <a:pt x="142301" y="259229"/>
                  </a:lnTo>
                  <a:lnTo>
                    <a:pt x="140110" y="253209"/>
                  </a:lnTo>
                  <a:lnTo>
                    <a:pt x="138301" y="247141"/>
                  </a:lnTo>
                  <a:lnTo>
                    <a:pt x="136872" y="241049"/>
                  </a:lnTo>
                </a:path>
              </a:pathLst>
            </a:custGeom>
            <a:ln w="12700">
              <a:solidFill>
                <a:srgbClr val="2E528F"/>
              </a:solidFill>
            </a:ln>
          </p:spPr>
          <p:txBody>
            <a:bodyPr wrap="square" lIns="0" tIns="0" rIns="0" bIns="0" rtlCol="0"/>
            <a:lstStyle/>
            <a:p>
              <a:endParaRPr/>
            </a:p>
          </p:txBody>
        </p:sp>
      </p:grpSp>
      <p:sp>
        <p:nvSpPr>
          <p:cNvPr id="15" name="object 15"/>
          <p:cNvSpPr txBox="1"/>
          <p:nvPr/>
        </p:nvSpPr>
        <p:spPr>
          <a:xfrm>
            <a:off x="5722111" y="3016758"/>
            <a:ext cx="40068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FFFFFF"/>
                </a:solidFill>
                <a:latin typeface="Calibri"/>
                <a:cs typeface="Calibri"/>
              </a:rPr>
              <a:t>stall</a:t>
            </a:r>
            <a:endParaRPr sz="1800">
              <a:latin typeface="Calibri"/>
              <a:cs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58834" y="264959"/>
            <a:ext cx="9389864" cy="6556199"/>
          </a:xfrm>
          <a:prstGeom prst="rect">
            <a:avLst/>
          </a:prstGeom>
        </p:spPr>
      </p:pic>
      <p:sp>
        <p:nvSpPr>
          <p:cNvPr id="3" name="object 3"/>
          <p:cNvSpPr txBox="1"/>
          <p:nvPr/>
        </p:nvSpPr>
        <p:spPr>
          <a:xfrm>
            <a:off x="10005821" y="1217421"/>
            <a:ext cx="196278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(Choose</a:t>
            </a:r>
            <a:r>
              <a:rPr sz="1800" spc="5" dirty="0">
                <a:latin typeface="Calibri"/>
                <a:cs typeface="Calibri"/>
              </a:rPr>
              <a:t> </a:t>
            </a:r>
            <a:r>
              <a:rPr sz="1800" dirty="0">
                <a:latin typeface="Calibri"/>
                <a:cs typeface="Calibri"/>
              </a:rPr>
              <a:t>best</a:t>
            </a:r>
            <a:r>
              <a:rPr sz="1800" spc="-10" dirty="0">
                <a:latin typeface="Calibri"/>
                <a:cs typeface="Calibri"/>
              </a:rPr>
              <a:t> option)</a:t>
            </a:r>
            <a:endParaRPr sz="1800">
              <a:latin typeface="Calibri"/>
              <a:cs typeface="Calibri"/>
            </a:endParaRPr>
          </a:p>
        </p:txBody>
      </p:sp>
      <p:sp>
        <p:nvSpPr>
          <p:cNvPr id="4" name="object 4"/>
          <p:cNvSpPr txBox="1"/>
          <p:nvPr/>
        </p:nvSpPr>
        <p:spPr>
          <a:xfrm>
            <a:off x="188163" y="303402"/>
            <a:ext cx="6957695" cy="696595"/>
          </a:xfrm>
          <a:prstGeom prst="rect">
            <a:avLst/>
          </a:prstGeom>
        </p:spPr>
        <p:txBody>
          <a:bodyPr vert="horz" wrap="square" lIns="0" tIns="12700" rIns="0" bIns="0" rtlCol="0">
            <a:spAutoFit/>
          </a:bodyPr>
          <a:lstStyle/>
          <a:p>
            <a:pPr marL="12700">
              <a:lnSpc>
                <a:spcPct val="100000"/>
              </a:lnSpc>
              <a:spcBef>
                <a:spcPts val="100"/>
              </a:spcBef>
            </a:pPr>
            <a:r>
              <a:rPr sz="4400" b="0" dirty="0">
                <a:latin typeface="Calibri Light"/>
                <a:cs typeface="Calibri Light"/>
              </a:rPr>
              <a:t>Quantifying</a:t>
            </a:r>
            <a:r>
              <a:rPr sz="4400" b="0" spc="-120" dirty="0">
                <a:latin typeface="Calibri Light"/>
                <a:cs typeface="Calibri Light"/>
              </a:rPr>
              <a:t> </a:t>
            </a:r>
            <a:r>
              <a:rPr sz="4400" b="0" dirty="0">
                <a:latin typeface="Calibri Light"/>
                <a:cs typeface="Calibri Light"/>
              </a:rPr>
              <a:t>Predictor</a:t>
            </a:r>
            <a:r>
              <a:rPr sz="4400" b="0" spc="-95" dirty="0">
                <a:latin typeface="Calibri Light"/>
                <a:cs typeface="Calibri Light"/>
              </a:rPr>
              <a:t> </a:t>
            </a:r>
            <a:r>
              <a:rPr sz="4400" b="0" spc="-10" dirty="0">
                <a:latin typeface="Calibri Light"/>
                <a:cs typeface="Calibri Light"/>
              </a:rPr>
              <a:t>Accuracy</a:t>
            </a:r>
            <a:endParaRPr sz="4400">
              <a:latin typeface="Calibri Light"/>
              <a:cs typeface="Calibri Light"/>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Dynamically</a:t>
            </a:r>
            <a:r>
              <a:rPr spc="-80" dirty="0"/>
              <a:t> </a:t>
            </a:r>
            <a:r>
              <a:rPr dirty="0"/>
              <a:t>predicting</a:t>
            </a:r>
            <a:r>
              <a:rPr spc="-90" dirty="0"/>
              <a:t> </a:t>
            </a:r>
            <a:r>
              <a:rPr dirty="0"/>
              <a:t>branch</a:t>
            </a:r>
            <a:r>
              <a:rPr spc="-80" dirty="0"/>
              <a:t> </a:t>
            </a:r>
            <a:r>
              <a:rPr spc="-10" dirty="0"/>
              <a:t>behavior</a:t>
            </a:r>
          </a:p>
        </p:txBody>
      </p:sp>
      <p:sp>
        <p:nvSpPr>
          <p:cNvPr id="3" name="object 3"/>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4" name="object 4"/>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5" name="object 5"/>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6" name="object 6"/>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7" name="object 7"/>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8" name="object 8"/>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9" name="object 9"/>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10" name="object 10"/>
          <p:cNvSpPr txBox="1"/>
          <p:nvPr/>
        </p:nvSpPr>
        <p:spPr>
          <a:xfrm>
            <a:off x="244551" y="3223640"/>
            <a:ext cx="343979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0x100:</a:t>
            </a:r>
            <a:r>
              <a:rPr sz="1800" spc="-25" dirty="0">
                <a:latin typeface="Courier New"/>
                <a:cs typeface="Courier New"/>
              </a:rPr>
              <a:t> </a:t>
            </a:r>
            <a:r>
              <a:rPr sz="1800" dirty="0">
                <a:latin typeface="Courier New"/>
                <a:cs typeface="Courier New"/>
              </a:rPr>
              <a:t>beq</a:t>
            </a:r>
            <a:r>
              <a:rPr sz="1800" spc="-50" dirty="0">
                <a:latin typeface="Courier New"/>
                <a:cs typeface="Courier New"/>
              </a:rPr>
              <a:t> </a:t>
            </a:r>
            <a:r>
              <a:rPr sz="1800" dirty="0">
                <a:latin typeface="Courier New"/>
                <a:cs typeface="Courier New"/>
              </a:rPr>
              <a:t>x16</a:t>
            </a:r>
            <a:r>
              <a:rPr sz="1800" spc="-40" dirty="0">
                <a:latin typeface="Courier New"/>
                <a:cs typeface="Courier New"/>
              </a:rPr>
              <a:t> </a:t>
            </a:r>
            <a:r>
              <a:rPr sz="1800" dirty="0">
                <a:latin typeface="Courier New"/>
                <a:cs typeface="Courier New"/>
              </a:rPr>
              <a:t>x12</a:t>
            </a:r>
            <a:r>
              <a:rPr sz="1800" spc="-30" dirty="0">
                <a:latin typeface="Courier New"/>
                <a:cs typeface="Courier New"/>
              </a:rPr>
              <a:t> </a:t>
            </a:r>
            <a:r>
              <a:rPr sz="1800" b="1" spc="-10" dirty="0">
                <a:latin typeface="Courier New"/>
                <a:cs typeface="Courier New"/>
              </a:rPr>
              <a:t>PC+0xC</a:t>
            </a:r>
            <a:endParaRPr sz="1800">
              <a:latin typeface="Courier New"/>
              <a:cs typeface="Courier New"/>
            </a:endParaRPr>
          </a:p>
        </p:txBody>
      </p:sp>
      <p:grpSp>
        <p:nvGrpSpPr>
          <p:cNvPr id="11" name="object 11"/>
          <p:cNvGrpSpPr/>
          <p:nvPr/>
        </p:nvGrpSpPr>
        <p:grpSpPr>
          <a:xfrm>
            <a:off x="1689861" y="1683766"/>
            <a:ext cx="1873885" cy="980440"/>
            <a:chOff x="1689861" y="1683766"/>
            <a:chExt cx="1873885" cy="980440"/>
          </a:xfrm>
        </p:grpSpPr>
        <p:sp>
          <p:nvSpPr>
            <p:cNvPr id="12" name="object 12"/>
            <p:cNvSpPr/>
            <p:nvPr/>
          </p:nvSpPr>
          <p:spPr>
            <a:xfrm>
              <a:off x="1696211" y="1690116"/>
              <a:ext cx="1861185" cy="967740"/>
            </a:xfrm>
            <a:custGeom>
              <a:avLst/>
              <a:gdLst/>
              <a:ahLst/>
              <a:cxnLst/>
              <a:rect l="l" t="t" r="r" b="b"/>
              <a:pathLst>
                <a:path w="1861185" h="967739">
                  <a:moveTo>
                    <a:pt x="1860804" y="0"/>
                  </a:moveTo>
                  <a:lnTo>
                    <a:pt x="0" y="0"/>
                  </a:lnTo>
                  <a:lnTo>
                    <a:pt x="0" y="967739"/>
                  </a:lnTo>
                  <a:lnTo>
                    <a:pt x="1860804" y="967739"/>
                  </a:lnTo>
                  <a:lnTo>
                    <a:pt x="1860804" y="0"/>
                  </a:lnTo>
                  <a:close/>
                </a:path>
              </a:pathLst>
            </a:custGeom>
            <a:solidFill>
              <a:srgbClr val="4471C4"/>
            </a:solidFill>
          </p:spPr>
          <p:txBody>
            <a:bodyPr wrap="square" lIns="0" tIns="0" rIns="0" bIns="0" rtlCol="0"/>
            <a:lstStyle/>
            <a:p>
              <a:endParaRPr/>
            </a:p>
          </p:txBody>
        </p:sp>
        <p:sp>
          <p:nvSpPr>
            <p:cNvPr id="13" name="object 13"/>
            <p:cNvSpPr/>
            <p:nvPr/>
          </p:nvSpPr>
          <p:spPr>
            <a:xfrm>
              <a:off x="1696211" y="1690116"/>
              <a:ext cx="1861185" cy="967740"/>
            </a:xfrm>
            <a:custGeom>
              <a:avLst/>
              <a:gdLst/>
              <a:ahLst/>
              <a:cxnLst/>
              <a:rect l="l" t="t" r="r" b="b"/>
              <a:pathLst>
                <a:path w="1861185" h="967739">
                  <a:moveTo>
                    <a:pt x="0" y="967739"/>
                  </a:moveTo>
                  <a:lnTo>
                    <a:pt x="1860804" y="967739"/>
                  </a:lnTo>
                  <a:lnTo>
                    <a:pt x="1860804" y="0"/>
                  </a:lnTo>
                  <a:lnTo>
                    <a:pt x="0" y="0"/>
                  </a:lnTo>
                  <a:lnTo>
                    <a:pt x="0" y="967739"/>
                  </a:lnTo>
                  <a:close/>
                </a:path>
              </a:pathLst>
            </a:custGeom>
            <a:ln w="12700">
              <a:solidFill>
                <a:srgbClr val="2E528F"/>
              </a:solidFill>
            </a:ln>
          </p:spPr>
          <p:txBody>
            <a:bodyPr wrap="square" lIns="0" tIns="0" rIns="0" bIns="0" rtlCol="0"/>
            <a:lstStyle/>
            <a:p>
              <a:endParaRPr/>
            </a:p>
          </p:txBody>
        </p:sp>
      </p:grpSp>
      <p:sp>
        <p:nvSpPr>
          <p:cNvPr id="14" name="object 14"/>
          <p:cNvSpPr txBox="1"/>
          <p:nvPr/>
        </p:nvSpPr>
        <p:spPr>
          <a:xfrm>
            <a:off x="1838705" y="2009647"/>
            <a:ext cx="15748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Branch</a:t>
            </a:r>
            <a:r>
              <a:rPr sz="1800" spc="-60" dirty="0">
                <a:solidFill>
                  <a:srgbClr val="FFFFFF"/>
                </a:solidFill>
                <a:latin typeface="Calibri"/>
                <a:cs typeface="Calibri"/>
              </a:rPr>
              <a:t> </a:t>
            </a:r>
            <a:r>
              <a:rPr sz="1800" spc="-10" dirty="0">
                <a:solidFill>
                  <a:srgbClr val="FFFFFF"/>
                </a:solidFill>
                <a:latin typeface="Calibri"/>
                <a:cs typeface="Calibri"/>
              </a:rPr>
              <a:t>Predictor</a:t>
            </a:r>
            <a:endParaRPr sz="1800">
              <a:latin typeface="Calibri"/>
              <a:cs typeface="Calibri"/>
            </a:endParaRPr>
          </a:p>
        </p:txBody>
      </p:sp>
      <p:grpSp>
        <p:nvGrpSpPr>
          <p:cNvPr id="15" name="object 15"/>
          <p:cNvGrpSpPr/>
          <p:nvPr/>
        </p:nvGrpSpPr>
        <p:grpSpPr>
          <a:xfrm>
            <a:off x="205993" y="1895094"/>
            <a:ext cx="4009390" cy="1704339"/>
            <a:chOff x="205993" y="1895094"/>
            <a:chExt cx="4009390" cy="1704339"/>
          </a:xfrm>
        </p:grpSpPr>
        <p:sp>
          <p:nvSpPr>
            <p:cNvPr id="16" name="object 16"/>
            <p:cNvSpPr/>
            <p:nvPr/>
          </p:nvSpPr>
          <p:spPr>
            <a:xfrm>
              <a:off x="218693" y="3217926"/>
              <a:ext cx="749935" cy="368935"/>
            </a:xfrm>
            <a:custGeom>
              <a:avLst/>
              <a:gdLst/>
              <a:ahLst/>
              <a:cxnLst/>
              <a:rect l="l" t="t" r="r" b="b"/>
              <a:pathLst>
                <a:path w="749935" h="368935">
                  <a:moveTo>
                    <a:pt x="0" y="368808"/>
                  </a:moveTo>
                  <a:lnTo>
                    <a:pt x="749807" y="368808"/>
                  </a:lnTo>
                  <a:lnTo>
                    <a:pt x="749807" y="0"/>
                  </a:lnTo>
                  <a:lnTo>
                    <a:pt x="0" y="0"/>
                  </a:lnTo>
                  <a:lnTo>
                    <a:pt x="0" y="368808"/>
                  </a:lnTo>
                  <a:close/>
                </a:path>
              </a:pathLst>
            </a:custGeom>
            <a:ln w="25400">
              <a:solidFill>
                <a:srgbClr val="000000"/>
              </a:solidFill>
            </a:ln>
          </p:spPr>
          <p:txBody>
            <a:bodyPr wrap="square" lIns="0" tIns="0" rIns="0" bIns="0" rtlCol="0"/>
            <a:lstStyle/>
            <a:p>
              <a:endParaRPr/>
            </a:p>
          </p:txBody>
        </p:sp>
        <p:sp>
          <p:nvSpPr>
            <p:cNvPr id="17" name="object 17"/>
            <p:cNvSpPr/>
            <p:nvPr/>
          </p:nvSpPr>
          <p:spPr>
            <a:xfrm>
              <a:off x="580898" y="1895093"/>
              <a:ext cx="3634740" cy="1323975"/>
            </a:xfrm>
            <a:custGeom>
              <a:avLst/>
              <a:gdLst/>
              <a:ahLst/>
              <a:cxnLst/>
              <a:rect l="l" t="t" r="r" b="b"/>
              <a:pathLst>
                <a:path w="3634740" h="1323975">
                  <a:moveTo>
                    <a:pt x="1115187" y="280416"/>
                  </a:moveTo>
                  <a:lnTo>
                    <a:pt x="1089787" y="267716"/>
                  </a:lnTo>
                  <a:lnTo>
                    <a:pt x="1038987" y="242316"/>
                  </a:lnTo>
                  <a:lnTo>
                    <a:pt x="1038987" y="267716"/>
                  </a:lnTo>
                  <a:lnTo>
                    <a:pt x="0" y="267716"/>
                  </a:lnTo>
                  <a:lnTo>
                    <a:pt x="0" y="1323467"/>
                  </a:lnTo>
                  <a:lnTo>
                    <a:pt x="25400" y="1323467"/>
                  </a:lnTo>
                  <a:lnTo>
                    <a:pt x="25400" y="293116"/>
                  </a:lnTo>
                  <a:lnTo>
                    <a:pt x="1038987" y="293116"/>
                  </a:lnTo>
                  <a:lnTo>
                    <a:pt x="1038987" y="318516"/>
                  </a:lnTo>
                  <a:lnTo>
                    <a:pt x="1089787" y="293116"/>
                  </a:lnTo>
                  <a:lnTo>
                    <a:pt x="1115187" y="280416"/>
                  </a:lnTo>
                  <a:close/>
                </a:path>
                <a:path w="3634740" h="1323975">
                  <a:moveTo>
                    <a:pt x="3634232" y="467868"/>
                  </a:moveTo>
                  <a:lnTo>
                    <a:pt x="3608832" y="455168"/>
                  </a:lnTo>
                  <a:lnTo>
                    <a:pt x="3558032" y="429768"/>
                  </a:lnTo>
                  <a:lnTo>
                    <a:pt x="3558032" y="455168"/>
                  </a:lnTo>
                  <a:lnTo>
                    <a:pt x="2885440" y="455168"/>
                  </a:lnTo>
                  <a:lnTo>
                    <a:pt x="2885440" y="480568"/>
                  </a:lnTo>
                  <a:lnTo>
                    <a:pt x="3558032" y="480568"/>
                  </a:lnTo>
                  <a:lnTo>
                    <a:pt x="3558032" y="505968"/>
                  </a:lnTo>
                  <a:lnTo>
                    <a:pt x="3608832" y="480568"/>
                  </a:lnTo>
                  <a:lnTo>
                    <a:pt x="3634232" y="467868"/>
                  </a:lnTo>
                  <a:close/>
                </a:path>
                <a:path w="3634740" h="1323975">
                  <a:moveTo>
                    <a:pt x="3634232" y="38100"/>
                  </a:moveTo>
                  <a:lnTo>
                    <a:pt x="3608832" y="25400"/>
                  </a:lnTo>
                  <a:lnTo>
                    <a:pt x="3558032" y="0"/>
                  </a:lnTo>
                  <a:lnTo>
                    <a:pt x="3558032" y="25400"/>
                  </a:lnTo>
                  <a:lnTo>
                    <a:pt x="2885440" y="25400"/>
                  </a:lnTo>
                  <a:lnTo>
                    <a:pt x="2885440" y="50800"/>
                  </a:lnTo>
                  <a:lnTo>
                    <a:pt x="3558032" y="50800"/>
                  </a:lnTo>
                  <a:lnTo>
                    <a:pt x="3558032" y="76200"/>
                  </a:lnTo>
                  <a:lnTo>
                    <a:pt x="3608832" y="50800"/>
                  </a:lnTo>
                  <a:lnTo>
                    <a:pt x="3634232" y="38100"/>
                  </a:lnTo>
                  <a:close/>
                </a:path>
              </a:pathLst>
            </a:custGeom>
            <a:solidFill>
              <a:srgbClr val="4471C4"/>
            </a:solidFill>
          </p:spPr>
          <p:txBody>
            <a:bodyPr wrap="square" lIns="0" tIns="0" rIns="0" bIns="0" rtlCol="0"/>
            <a:lstStyle/>
            <a:p>
              <a:endParaRPr/>
            </a:p>
          </p:txBody>
        </p:sp>
      </p:grpSp>
      <p:sp>
        <p:nvSpPr>
          <p:cNvPr id="18" name="object 18"/>
          <p:cNvSpPr txBox="1"/>
          <p:nvPr/>
        </p:nvSpPr>
        <p:spPr>
          <a:xfrm>
            <a:off x="3601339" y="2052954"/>
            <a:ext cx="180086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ourier New"/>
                <a:cs typeface="Courier New"/>
              </a:rPr>
              <a:t>Target:</a:t>
            </a:r>
            <a:r>
              <a:rPr sz="1800" b="1" spc="-65" dirty="0">
                <a:latin typeface="Courier New"/>
                <a:cs typeface="Courier New"/>
              </a:rPr>
              <a:t> </a:t>
            </a:r>
            <a:r>
              <a:rPr sz="1800" b="1" spc="-20" dirty="0">
                <a:latin typeface="Courier New"/>
                <a:cs typeface="Courier New"/>
              </a:rPr>
              <a:t>0x10C</a:t>
            </a:r>
            <a:endParaRPr sz="1800">
              <a:latin typeface="Courier New"/>
              <a:cs typeface="Courier New"/>
            </a:endParaRPr>
          </a:p>
        </p:txBody>
      </p:sp>
      <p:sp>
        <p:nvSpPr>
          <p:cNvPr id="19" name="object 19"/>
          <p:cNvSpPr txBox="1"/>
          <p:nvPr/>
        </p:nvSpPr>
        <p:spPr>
          <a:xfrm>
            <a:off x="1714626" y="5176520"/>
            <a:ext cx="8161655" cy="1122680"/>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Need</a:t>
            </a:r>
            <a:r>
              <a:rPr sz="2400" b="1" spc="-60" dirty="0">
                <a:latin typeface="Calibri"/>
                <a:cs typeface="Calibri"/>
              </a:rPr>
              <a:t> </a:t>
            </a:r>
            <a:r>
              <a:rPr sz="2400" b="1" dirty="0">
                <a:latin typeface="Calibri"/>
                <a:cs typeface="Calibri"/>
              </a:rPr>
              <a:t>to</a:t>
            </a:r>
            <a:r>
              <a:rPr sz="2400" b="1" spc="-30" dirty="0">
                <a:latin typeface="Calibri"/>
                <a:cs typeface="Calibri"/>
              </a:rPr>
              <a:t> </a:t>
            </a:r>
            <a:r>
              <a:rPr sz="2400" b="1" dirty="0">
                <a:latin typeface="Calibri"/>
                <a:cs typeface="Calibri"/>
              </a:rPr>
              <a:t>predict</a:t>
            </a:r>
            <a:r>
              <a:rPr sz="2400" b="1" spc="-35" dirty="0">
                <a:latin typeface="Calibri"/>
                <a:cs typeface="Calibri"/>
              </a:rPr>
              <a:t> </a:t>
            </a:r>
            <a:r>
              <a:rPr sz="2400" b="1" dirty="0">
                <a:latin typeface="Calibri"/>
                <a:cs typeface="Calibri"/>
              </a:rPr>
              <a:t>branch</a:t>
            </a:r>
            <a:r>
              <a:rPr sz="2400" b="1" spc="-30" dirty="0">
                <a:latin typeface="Calibri"/>
                <a:cs typeface="Calibri"/>
              </a:rPr>
              <a:t> </a:t>
            </a:r>
            <a:r>
              <a:rPr sz="2400" b="1" spc="-10" dirty="0">
                <a:latin typeface="Calibri"/>
                <a:cs typeface="Calibri"/>
              </a:rPr>
              <a:t>target</a:t>
            </a:r>
            <a:endParaRPr sz="2400">
              <a:latin typeface="Calibri"/>
              <a:cs typeface="Calibri"/>
            </a:endParaRPr>
          </a:p>
          <a:p>
            <a:pPr marL="354965" indent="-342265">
              <a:lnSpc>
                <a:spcPct val="100000"/>
              </a:lnSpc>
              <a:buFont typeface="Arial"/>
              <a:buChar char="•"/>
              <a:tabLst>
                <a:tab pos="354965" algn="l"/>
              </a:tabLst>
            </a:pPr>
            <a:r>
              <a:rPr sz="2400" spc="-30" dirty="0">
                <a:latin typeface="Calibri"/>
                <a:cs typeface="Calibri"/>
              </a:rPr>
              <a:t>Target</a:t>
            </a:r>
            <a:r>
              <a:rPr sz="2400" spc="-35" dirty="0">
                <a:latin typeface="Calibri"/>
                <a:cs typeface="Calibri"/>
              </a:rPr>
              <a:t> </a:t>
            </a:r>
            <a:r>
              <a:rPr sz="2400" dirty="0">
                <a:latin typeface="Calibri"/>
                <a:cs typeface="Calibri"/>
              </a:rPr>
              <a:t>gets</a:t>
            </a:r>
            <a:r>
              <a:rPr sz="2400" spc="-55" dirty="0">
                <a:latin typeface="Calibri"/>
                <a:cs typeface="Calibri"/>
              </a:rPr>
              <a:t> </a:t>
            </a:r>
            <a:r>
              <a:rPr sz="2400" dirty="0">
                <a:latin typeface="Calibri"/>
                <a:cs typeface="Calibri"/>
              </a:rPr>
              <a:t>resolved</a:t>
            </a:r>
            <a:r>
              <a:rPr sz="2400" spc="-20" dirty="0">
                <a:latin typeface="Calibri"/>
                <a:cs typeface="Calibri"/>
              </a:rPr>
              <a:t> </a:t>
            </a:r>
            <a:r>
              <a:rPr sz="2400" dirty="0">
                <a:latin typeface="Calibri"/>
                <a:cs typeface="Calibri"/>
              </a:rPr>
              <a:t>only</a:t>
            </a:r>
            <a:r>
              <a:rPr sz="2400" spc="-30" dirty="0">
                <a:latin typeface="Calibri"/>
                <a:cs typeface="Calibri"/>
              </a:rPr>
              <a:t> </a:t>
            </a:r>
            <a:r>
              <a:rPr sz="2400" dirty="0">
                <a:latin typeface="Calibri"/>
                <a:cs typeface="Calibri"/>
              </a:rPr>
              <a:t>in</a:t>
            </a:r>
            <a:r>
              <a:rPr sz="2400" spc="-35" dirty="0">
                <a:latin typeface="Calibri"/>
                <a:cs typeface="Calibri"/>
              </a:rPr>
              <a:t> </a:t>
            </a:r>
            <a:r>
              <a:rPr sz="2400" dirty="0">
                <a:latin typeface="Calibri"/>
                <a:cs typeface="Calibri"/>
              </a:rPr>
              <a:t>Decode,</a:t>
            </a:r>
            <a:r>
              <a:rPr sz="2400" spc="-30" dirty="0">
                <a:latin typeface="Calibri"/>
                <a:cs typeface="Calibri"/>
              </a:rPr>
              <a:t> </a:t>
            </a:r>
            <a:r>
              <a:rPr sz="2400" dirty="0">
                <a:latin typeface="Calibri"/>
                <a:cs typeface="Calibri"/>
              </a:rPr>
              <a:t>which</a:t>
            </a:r>
            <a:r>
              <a:rPr sz="2400" spc="-45" dirty="0">
                <a:latin typeface="Calibri"/>
                <a:cs typeface="Calibri"/>
              </a:rPr>
              <a:t> </a:t>
            </a:r>
            <a:r>
              <a:rPr sz="2400" dirty="0">
                <a:latin typeface="Calibri"/>
                <a:cs typeface="Calibri"/>
              </a:rPr>
              <a:t>leads</a:t>
            </a:r>
            <a:r>
              <a:rPr sz="2400" spc="-50" dirty="0">
                <a:latin typeface="Calibri"/>
                <a:cs typeface="Calibri"/>
              </a:rPr>
              <a:t> </a:t>
            </a:r>
            <a:r>
              <a:rPr sz="2400" dirty="0">
                <a:latin typeface="Calibri"/>
                <a:cs typeface="Calibri"/>
              </a:rPr>
              <a:t>to</a:t>
            </a:r>
            <a:r>
              <a:rPr sz="2400" spc="-40" dirty="0">
                <a:latin typeface="Calibri"/>
                <a:cs typeface="Calibri"/>
              </a:rPr>
              <a:t> </a:t>
            </a:r>
            <a:r>
              <a:rPr sz="2400" dirty="0">
                <a:latin typeface="Calibri"/>
                <a:cs typeface="Calibri"/>
              </a:rPr>
              <a:t>1-cycle</a:t>
            </a:r>
            <a:r>
              <a:rPr sz="2400" spc="-35" dirty="0">
                <a:latin typeface="Calibri"/>
                <a:cs typeface="Calibri"/>
              </a:rPr>
              <a:t> </a:t>
            </a:r>
            <a:r>
              <a:rPr sz="2400" spc="-10" dirty="0">
                <a:latin typeface="Calibri"/>
                <a:cs typeface="Calibri"/>
              </a:rPr>
              <a:t>stall</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Predict</a:t>
            </a:r>
            <a:r>
              <a:rPr sz="2400" spc="-65" dirty="0">
                <a:latin typeface="Calibri"/>
                <a:cs typeface="Calibri"/>
              </a:rPr>
              <a:t> </a:t>
            </a:r>
            <a:r>
              <a:rPr sz="2400" dirty="0">
                <a:latin typeface="Calibri"/>
                <a:cs typeface="Calibri"/>
              </a:rPr>
              <a:t>outcome</a:t>
            </a:r>
            <a:r>
              <a:rPr sz="2400" spc="-50" dirty="0">
                <a:latin typeface="Calibri"/>
                <a:cs typeface="Calibri"/>
              </a:rPr>
              <a:t> </a:t>
            </a:r>
            <a:r>
              <a:rPr sz="2400" dirty="0">
                <a:latin typeface="Calibri"/>
                <a:cs typeface="Calibri"/>
              </a:rPr>
              <a:t>and</a:t>
            </a:r>
            <a:r>
              <a:rPr sz="2400" spc="-40" dirty="0">
                <a:latin typeface="Calibri"/>
                <a:cs typeface="Calibri"/>
              </a:rPr>
              <a:t> </a:t>
            </a:r>
            <a:r>
              <a:rPr sz="2400" dirty="0">
                <a:latin typeface="Calibri"/>
                <a:cs typeface="Calibri"/>
              </a:rPr>
              <a:t>target</a:t>
            </a:r>
            <a:r>
              <a:rPr sz="2400" spc="-70" dirty="0">
                <a:latin typeface="Calibri"/>
                <a:cs typeface="Calibri"/>
              </a:rPr>
              <a:t> </a:t>
            </a:r>
            <a:r>
              <a:rPr sz="2400" dirty="0">
                <a:latin typeface="Calibri"/>
                <a:cs typeface="Calibri"/>
              </a:rPr>
              <a:t>both</a:t>
            </a:r>
            <a:r>
              <a:rPr sz="2400" spc="-45" dirty="0">
                <a:latin typeface="Calibri"/>
                <a:cs typeface="Calibri"/>
              </a:rPr>
              <a:t> </a:t>
            </a:r>
            <a:r>
              <a:rPr sz="2400" dirty="0">
                <a:latin typeface="Calibri"/>
                <a:cs typeface="Calibri"/>
              </a:rPr>
              <a:t>in</a:t>
            </a:r>
            <a:r>
              <a:rPr sz="2400" spc="-50" dirty="0">
                <a:latin typeface="Calibri"/>
                <a:cs typeface="Calibri"/>
              </a:rPr>
              <a:t> </a:t>
            </a:r>
            <a:r>
              <a:rPr sz="2400" dirty="0">
                <a:latin typeface="Calibri"/>
                <a:cs typeface="Calibri"/>
              </a:rPr>
              <a:t>Fetch</a:t>
            </a:r>
            <a:r>
              <a:rPr sz="2400" spc="-50" dirty="0">
                <a:latin typeface="Calibri"/>
                <a:cs typeface="Calibri"/>
              </a:rPr>
              <a:t> </a:t>
            </a:r>
            <a:r>
              <a:rPr sz="2400" dirty="0">
                <a:latin typeface="Calibri"/>
                <a:cs typeface="Calibri"/>
              </a:rPr>
              <a:t>&amp;</a:t>
            </a:r>
            <a:r>
              <a:rPr sz="2400" spc="-45" dirty="0">
                <a:latin typeface="Calibri"/>
                <a:cs typeface="Calibri"/>
              </a:rPr>
              <a:t> </a:t>
            </a:r>
            <a:r>
              <a:rPr sz="2400" dirty="0">
                <a:latin typeface="Calibri"/>
                <a:cs typeface="Calibri"/>
              </a:rPr>
              <a:t>avoid</a:t>
            </a:r>
            <a:r>
              <a:rPr sz="2400" spc="-45" dirty="0">
                <a:latin typeface="Calibri"/>
                <a:cs typeface="Calibri"/>
              </a:rPr>
              <a:t> </a:t>
            </a:r>
            <a:r>
              <a:rPr sz="2400" dirty="0">
                <a:latin typeface="Calibri"/>
                <a:cs typeface="Calibri"/>
              </a:rPr>
              <a:t>all</a:t>
            </a:r>
            <a:r>
              <a:rPr sz="2400" spc="-50" dirty="0">
                <a:latin typeface="Calibri"/>
                <a:cs typeface="Calibri"/>
              </a:rPr>
              <a:t> </a:t>
            </a:r>
            <a:r>
              <a:rPr sz="2400" spc="-10" dirty="0">
                <a:latin typeface="Calibri"/>
                <a:cs typeface="Calibri"/>
              </a:rPr>
              <a:t>stalls</a:t>
            </a:r>
            <a:endParaRPr sz="2400">
              <a:latin typeface="Calibri"/>
              <a:cs typeface="Calibri"/>
            </a:endParaRPr>
          </a:p>
        </p:txBody>
      </p:sp>
      <p:sp>
        <p:nvSpPr>
          <p:cNvPr id="20" name="object 20"/>
          <p:cNvSpPr/>
          <p:nvPr/>
        </p:nvSpPr>
        <p:spPr>
          <a:xfrm>
            <a:off x="3465576" y="1802892"/>
            <a:ext cx="2208530" cy="871855"/>
          </a:xfrm>
          <a:custGeom>
            <a:avLst/>
            <a:gdLst/>
            <a:ahLst/>
            <a:cxnLst/>
            <a:rect l="l" t="t" r="r" b="b"/>
            <a:pathLst>
              <a:path w="2208529" h="871855">
                <a:moveTo>
                  <a:pt x="0" y="435863"/>
                </a:moveTo>
                <a:lnTo>
                  <a:pt x="7982" y="383192"/>
                </a:lnTo>
                <a:lnTo>
                  <a:pt x="31314" y="332382"/>
                </a:lnTo>
                <a:lnTo>
                  <a:pt x="69071" y="283799"/>
                </a:lnTo>
                <a:lnTo>
                  <a:pt x="120330" y="237809"/>
                </a:lnTo>
                <a:lnTo>
                  <a:pt x="184168" y="194775"/>
                </a:lnTo>
                <a:lnTo>
                  <a:pt x="220515" y="174482"/>
                </a:lnTo>
                <a:lnTo>
                  <a:pt x="259661" y="155065"/>
                </a:lnTo>
                <a:lnTo>
                  <a:pt x="301489" y="136570"/>
                </a:lnTo>
                <a:lnTo>
                  <a:pt x="345885" y="119042"/>
                </a:lnTo>
                <a:lnTo>
                  <a:pt x="392733" y="102528"/>
                </a:lnTo>
                <a:lnTo>
                  <a:pt x="441917" y="87072"/>
                </a:lnTo>
                <a:lnTo>
                  <a:pt x="493322" y="72721"/>
                </a:lnTo>
                <a:lnTo>
                  <a:pt x="546833" y="59520"/>
                </a:lnTo>
                <a:lnTo>
                  <a:pt x="602334" y="47515"/>
                </a:lnTo>
                <a:lnTo>
                  <a:pt x="659710" y="36751"/>
                </a:lnTo>
                <a:lnTo>
                  <a:pt x="718846" y="27275"/>
                </a:lnTo>
                <a:lnTo>
                  <a:pt x="779625" y="19131"/>
                </a:lnTo>
                <a:lnTo>
                  <a:pt x="841932" y="12365"/>
                </a:lnTo>
                <a:lnTo>
                  <a:pt x="905653" y="7024"/>
                </a:lnTo>
                <a:lnTo>
                  <a:pt x="970671" y="3152"/>
                </a:lnTo>
                <a:lnTo>
                  <a:pt x="1036871" y="795"/>
                </a:lnTo>
                <a:lnTo>
                  <a:pt x="1104138" y="0"/>
                </a:lnTo>
                <a:lnTo>
                  <a:pt x="1171404" y="795"/>
                </a:lnTo>
                <a:lnTo>
                  <a:pt x="1237604" y="3152"/>
                </a:lnTo>
                <a:lnTo>
                  <a:pt x="1302622" y="7024"/>
                </a:lnTo>
                <a:lnTo>
                  <a:pt x="1366343" y="12365"/>
                </a:lnTo>
                <a:lnTo>
                  <a:pt x="1428650" y="19131"/>
                </a:lnTo>
                <a:lnTo>
                  <a:pt x="1489429" y="27275"/>
                </a:lnTo>
                <a:lnTo>
                  <a:pt x="1548565" y="36751"/>
                </a:lnTo>
                <a:lnTo>
                  <a:pt x="1605941" y="47515"/>
                </a:lnTo>
                <a:lnTo>
                  <a:pt x="1661442" y="59520"/>
                </a:lnTo>
                <a:lnTo>
                  <a:pt x="1714953" y="72721"/>
                </a:lnTo>
                <a:lnTo>
                  <a:pt x="1766358" y="87072"/>
                </a:lnTo>
                <a:lnTo>
                  <a:pt x="1815542" y="102528"/>
                </a:lnTo>
                <a:lnTo>
                  <a:pt x="1862390" y="119042"/>
                </a:lnTo>
                <a:lnTo>
                  <a:pt x="1906786" y="136570"/>
                </a:lnTo>
                <a:lnTo>
                  <a:pt x="1948614" y="155065"/>
                </a:lnTo>
                <a:lnTo>
                  <a:pt x="1987760" y="174482"/>
                </a:lnTo>
                <a:lnTo>
                  <a:pt x="2024107" y="194775"/>
                </a:lnTo>
                <a:lnTo>
                  <a:pt x="2057541" y="215899"/>
                </a:lnTo>
                <a:lnTo>
                  <a:pt x="2115205" y="260457"/>
                </a:lnTo>
                <a:lnTo>
                  <a:pt x="2159828" y="307789"/>
                </a:lnTo>
                <a:lnTo>
                  <a:pt x="2190488" y="357531"/>
                </a:lnTo>
                <a:lnTo>
                  <a:pt x="2206261" y="409318"/>
                </a:lnTo>
                <a:lnTo>
                  <a:pt x="2208276" y="435863"/>
                </a:lnTo>
                <a:lnTo>
                  <a:pt x="2206261" y="462409"/>
                </a:lnTo>
                <a:lnTo>
                  <a:pt x="2190488" y="514196"/>
                </a:lnTo>
                <a:lnTo>
                  <a:pt x="2159828" y="563938"/>
                </a:lnTo>
                <a:lnTo>
                  <a:pt x="2115205" y="611270"/>
                </a:lnTo>
                <a:lnTo>
                  <a:pt x="2057541" y="655827"/>
                </a:lnTo>
                <a:lnTo>
                  <a:pt x="2024107" y="676952"/>
                </a:lnTo>
                <a:lnTo>
                  <a:pt x="1987760" y="697245"/>
                </a:lnTo>
                <a:lnTo>
                  <a:pt x="1948614" y="716662"/>
                </a:lnTo>
                <a:lnTo>
                  <a:pt x="1906786" y="735157"/>
                </a:lnTo>
                <a:lnTo>
                  <a:pt x="1862390" y="752685"/>
                </a:lnTo>
                <a:lnTo>
                  <a:pt x="1815542" y="769199"/>
                </a:lnTo>
                <a:lnTo>
                  <a:pt x="1766358" y="784655"/>
                </a:lnTo>
                <a:lnTo>
                  <a:pt x="1714953" y="799006"/>
                </a:lnTo>
                <a:lnTo>
                  <a:pt x="1661442" y="812207"/>
                </a:lnTo>
                <a:lnTo>
                  <a:pt x="1605941" y="824212"/>
                </a:lnTo>
                <a:lnTo>
                  <a:pt x="1548565" y="834976"/>
                </a:lnTo>
                <a:lnTo>
                  <a:pt x="1489429" y="844452"/>
                </a:lnTo>
                <a:lnTo>
                  <a:pt x="1428650" y="852596"/>
                </a:lnTo>
                <a:lnTo>
                  <a:pt x="1366343" y="859362"/>
                </a:lnTo>
                <a:lnTo>
                  <a:pt x="1302622" y="864703"/>
                </a:lnTo>
                <a:lnTo>
                  <a:pt x="1237604" y="868575"/>
                </a:lnTo>
                <a:lnTo>
                  <a:pt x="1171404" y="870932"/>
                </a:lnTo>
                <a:lnTo>
                  <a:pt x="1104138" y="871728"/>
                </a:lnTo>
                <a:lnTo>
                  <a:pt x="1036871" y="870932"/>
                </a:lnTo>
                <a:lnTo>
                  <a:pt x="970671" y="868575"/>
                </a:lnTo>
                <a:lnTo>
                  <a:pt x="905653" y="864703"/>
                </a:lnTo>
                <a:lnTo>
                  <a:pt x="841932" y="859362"/>
                </a:lnTo>
                <a:lnTo>
                  <a:pt x="779625" y="852596"/>
                </a:lnTo>
                <a:lnTo>
                  <a:pt x="718846" y="844452"/>
                </a:lnTo>
                <a:lnTo>
                  <a:pt x="659710" y="834976"/>
                </a:lnTo>
                <a:lnTo>
                  <a:pt x="602334" y="824212"/>
                </a:lnTo>
                <a:lnTo>
                  <a:pt x="546833" y="812207"/>
                </a:lnTo>
                <a:lnTo>
                  <a:pt x="493322" y="799006"/>
                </a:lnTo>
                <a:lnTo>
                  <a:pt x="441917" y="784655"/>
                </a:lnTo>
                <a:lnTo>
                  <a:pt x="392733" y="769199"/>
                </a:lnTo>
                <a:lnTo>
                  <a:pt x="345885" y="752685"/>
                </a:lnTo>
                <a:lnTo>
                  <a:pt x="301489" y="735157"/>
                </a:lnTo>
                <a:lnTo>
                  <a:pt x="259661" y="716662"/>
                </a:lnTo>
                <a:lnTo>
                  <a:pt x="220515" y="697245"/>
                </a:lnTo>
                <a:lnTo>
                  <a:pt x="184168" y="676952"/>
                </a:lnTo>
                <a:lnTo>
                  <a:pt x="150734" y="655828"/>
                </a:lnTo>
                <a:lnTo>
                  <a:pt x="93070" y="611270"/>
                </a:lnTo>
                <a:lnTo>
                  <a:pt x="48447" y="563938"/>
                </a:lnTo>
                <a:lnTo>
                  <a:pt x="17787" y="514196"/>
                </a:lnTo>
                <a:lnTo>
                  <a:pt x="2014" y="462409"/>
                </a:lnTo>
                <a:lnTo>
                  <a:pt x="0" y="435863"/>
                </a:lnTo>
                <a:close/>
              </a:path>
            </a:pathLst>
          </a:custGeom>
          <a:ln w="57150">
            <a:solidFill>
              <a:srgbClr val="2E528F"/>
            </a:solidFill>
          </a:ln>
        </p:spPr>
        <p:txBody>
          <a:bodyPr wrap="square" lIns="0" tIns="0" rIns="0" bIns="0" rtlCol="0"/>
          <a:lstStyle/>
          <a:p>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Branch</a:t>
            </a:r>
            <a:r>
              <a:rPr spc="-155" dirty="0"/>
              <a:t> </a:t>
            </a:r>
            <a:r>
              <a:rPr spc="-55" dirty="0"/>
              <a:t>Target</a:t>
            </a:r>
            <a:r>
              <a:rPr spc="-140" dirty="0"/>
              <a:t> </a:t>
            </a:r>
            <a:r>
              <a:rPr dirty="0"/>
              <a:t>Buffer</a:t>
            </a:r>
            <a:r>
              <a:rPr spc="-155" dirty="0"/>
              <a:t> </a:t>
            </a:r>
            <a:r>
              <a:rPr spc="-10" dirty="0"/>
              <a:t>Implementation</a:t>
            </a:r>
          </a:p>
        </p:txBody>
      </p:sp>
      <p:grpSp>
        <p:nvGrpSpPr>
          <p:cNvPr id="3" name="object 3"/>
          <p:cNvGrpSpPr/>
          <p:nvPr/>
        </p:nvGrpSpPr>
        <p:grpSpPr>
          <a:xfrm>
            <a:off x="4102861" y="2214626"/>
            <a:ext cx="3124200" cy="1511300"/>
            <a:chOff x="4102861" y="2214626"/>
            <a:chExt cx="3124200" cy="1511300"/>
          </a:xfrm>
        </p:grpSpPr>
        <p:sp>
          <p:nvSpPr>
            <p:cNvPr id="4" name="object 4"/>
            <p:cNvSpPr/>
            <p:nvPr/>
          </p:nvSpPr>
          <p:spPr>
            <a:xfrm>
              <a:off x="6465569" y="2228850"/>
              <a:ext cx="748665" cy="370840"/>
            </a:xfrm>
            <a:custGeom>
              <a:avLst/>
              <a:gdLst/>
              <a:ahLst/>
              <a:cxnLst/>
              <a:rect l="l" t="t" r="r" b="b"/>
              <a:pathLst>
                <a:path w="748665" h="370839">
                  <a:moveTo>
                    <a:pt x="748283" y="0"/>
                  </a:moveTo>
                  <a:lnTo>
                    <a:pt x="0" y="0"/>
                  </a:lnTo>
                  <a:lnTo>
                    <a:pt x="0" y="370332"/>
                  </a:lnTo>
                  <a:lnTo>
                    <a:pt x="748283" y="370332"/>
                  </a:lnTo>
                  <a:lnTo>
                    <a:pt x="748283" y="0"/>
                  </a:lnTo>
                  <a:close/>
                </a:path>
              </a:pathLst>
            </a:custGeom>
            <a:solidFill>
              <a:srgbClr val="FF0000"/>
            </a:solidFill>
          </p:spPr>
          <p:txBody>
            <a:bodyPr wrap="square" lIns="0" tIns="0" rIns="0" bIns="0" rtlCol="0"/>
            <a:lstStyle/>
            <a:p>
              <a:endParaRPr/>
            </a:p>
          </p:txBody>
        </p:sp>
        <p:sp>
          <p:nvSpPr>
            <p:cNvPr id="5" name="object 5"/>
            <p:cNvSpPr/>
            <p:nvPr/>
          </p:nvSpPr>
          <p:spPr>
            <a:xfrm>
              <a:off x="6465569" y="2227326"/>
              <a:ext cx="748665" cy="746760"/>
            </a:xfrm>
            <a:custGeom>
              <a:avLst/>
              <a:gdLst/>
              <a:ahLst/>
              <a:cxnLst/>
              <a:rect l="l" t="t" r="r" b="b"/>
              <a:pathLst>
                <a:path w="748665" h="746760">
                  <a:moveTo>
                    <a:pt x="0" y="371856"/>
                  </a:moveTo>
                  <a:lnTo>
                    <a:pt x="748283" y="371856"/>
                  </a:lnTo>
                  <a:lnTo>
                    <a:pt x="748283" y="1524"/>
                  </a:lnTo>
                  <a:lnTo>
                    <a:pt x="0" y="1524"/>
                  </a:lnTo>
                  <a:lnTo>
                    <a:pt x="0" y="371856"/>
                  </a:lnTo>
                  <a:close/>
                </a:path>
                <a:path w="748665" h="746760">
                  <a:moveTo>
                    <a:pt x="0" y="370332"/>
                  </a:moveTo>
                  <a:lnTo>
                    <a:pt x="748283" y="370332"/>
                  </a:lnTo>
                  <a:lnTo>
                    <a:pt x="748283" y="0"/>
                  </a:lnTo>
                  <a:lnTo>
                    <a:pt x="0" y="0"/>
                  </a:lnTo>
                  <a:lnTo>
                    <a:pt x="0" y="370332"/>
                  </a:lnTo>
                  <a:close/>
                </a:path>
                <a:path w="748665" h="746760">
                  <a:moveTo>
                    <a:pt x="0" y="746760"/>
                  </a:moveTo>
                  <a:lnTo>
                    <a:pt x="748283" y="746760"/>
                  </a:lnTo>
                  <a:lnTo>
                    <a:pt x="748283" y="377951"/>
                  </a:lnTo>
                  <a:lnTo>
                    <a:pt x="0" y="377951"/>
                  </a:lnTo>
                  <a:lnTo>
                    <a:pt x="0" y="746760"/>
                  </a:lnTo>
                  <a:close/>
                </a:path>
              </a:pathLst>
            </a:custGeom>
            <a:ln w="25400">
              <a:solidFill>
                <a:srgbClr val="000000"/>
              </a:solidFill>
            </a:ln>
          </p:spPr>
          <p:txBody>
            <a:bodyPr wrap="square" lIns="0" tIns="0" rIns="0" bIns="0" rtlCol="0"/>
            <a:lstStyle/>
            <a:p>
              <a:endParaRPr/>
            </a:p>
          </p:txBody>
        </p:sp>
        <p:sp>
          <p:nvSpPr>
            <p:cNvPr id="6" name="object 6"/>
            <p:cNvSpPr/>
            <p:nvPr/>
          </p:nvSpPr>
          <p:spPr>
            <a:xfrm>
              <a:off x="6465569" y="2974086"/>
              <a:ext cx="748665" cy="368935"/>
            </a:xfrm>
            <a:custGeom>
              <a:avLst/>
              <a:gdLst/>
              <a:ahLst/>
              <a:cxnLst/>
              <a:rect l="l" t="t" r="r" b="b"/>
              <a:pathLst>
                <a:path w="748665" h="368935">
                  <a:moveTo>
                    <a:pt x="748283" y="0"/>
                  </a:moveTo>
                  <a:lnTo>
                    <a:pt x="0" y="0"/>
                  </a:lnTo>
                  <a:lnTo>
                    <a:pt x="0" y="368808"/>
                  </a:lnTo>
                  <a:lnTo>
                    <a:pt x="748283" y="368808"/>
                  </a:lnTo>
                  <a:lnTo>
                    <a:pt x="748283" y="0"/>
                  </a:lnTo>
                  <a:close/>
                </a:path>
              </a:pathLst>
            </a:custGeom>
            <a:solidFill>
              <a:srgbClr val="FF0000"/>
            </a:solidFill>
          </p:spPr>
          <p:txBody>
            <a:bodyPr wrap="square" lIns="0" tIns="0" rIns="0" bIns="0" rtlCol="0"/>
            <a:lstStyle/>
            <a:p>
              <a:endParaRPr/>
            </a:p>
          </p:txBody>
        </p:sp>
        <p:sp>
          <p:nvSpPr>
            <p:cNvPr id="7" name="object 7"/>
            <p:cNvSpPr/>
            <p:nvPr/>
          </p:nvSpPr>
          <p:spPr>
            <a:xfrm>
              <a:off x="4115561" y="2797302"/>
              <a:ext cx="3098800" cy="916305"/>
            </a:xfrm>
            <a:custGeom>
              <a:avLst/>
              <a:gdLst/>
              <a:ahLst/>
              <a:cxnLst/>
              <a:rect l="l" t="t" r="r" b="b"/>
              <a:pathLst>
                <a:path w="3098800" h="916304">
                  <a:moveTo>
                    <a:pt x="2350008" y="545592"/>
                  </a:moveTo>
                  <a:lnTo>
                    <a:pt x="3098291" y="545592"/>
                  </a:lnTo>
                  <a:lnTo>
                    <a:pt x="3098291" y="176784"/>
                  </a:lnTo>
                  <a:lnTo>
                    <a:pt x="2350008" y="176784"/>
                  </a:lnTo>
                  <a:lnTo>
                    <a:pt x="2350008" y="545592"/>
                  </a:lnTo>
                  <a:close/>
                </a:path>
                <a:path w="3098800" h="916304">
                  <a:moveTo>
                    <a:pt x="2350008" y="915924"/>
                  </a:moveTo>
                  <a:lnTo>
                    <a:pt x="3098291" y="915924"/>
                  </a:lnTo>
                  <a:lnTo>
                    <a:pt x="3098291" y="545591"/>
                  </a:lnTo>
                  <a:lnTo>
                    <a:pt x="2350008" y="545591"/>
                  </a:lnTo>
                  <a:lnTo>
                    <a:pt x="2350008" y="915924"/>
                  </a:lnTo>
                  <a:close/>
                </a:path>
                <a:path w="3098800" h="916304">
                  <a:moveTo>
                    <a:pt x="0" y="368808"/>
                  </a:moveTo>
                  <a:lnTo>
                    <a:pt x="457200" y="368808"/>
                  </a:lnTo>
                  <a:lnTo>
                    <a:pt x="457200" y="0"/>
                  </a:lnTo>
                  <a:lnTo>
                    <a:pt x="0" y="0"/>
                  </a:lnTo>
                  <a:lnTo>
                    <a:pt x="0" y="368808"/>
                  </a:lnTo>
                  <a:close/>
                </a:path>
              </a:pathLst>
            </a:custGeom>
            <a:ln w="25400">
              <a:solidFill>
                <a:srgbClr val="000000"/>
              </a:solidFill>
            </a:ln>
          </p:spPr>
          <p:txBody>
            <a:bodyPr wrap="square" lIns="0" tIns="0" rIns="0" bIns="0" rtlCol="0"/>
            <a:lstStyle/>
            <a:p>
              <a:endParaRPr/>
            </a:p>
          </p:txBody>
        </p:sp>
        <p:sp>
          <p:nvSpPr>
            <p:cNvPr id="8" name="object 8"/>
            <p:cNvSpPr/>
            <p:nvPr/>
          </p:nvSpPr>
          <p:spPr>
            <a:xfrm>
              <a:off x="4569206" y="2411856"/>
              <a:ext cx="1160780" cy="1118235"/>
            </a:xfrm>
            <a:custGeom>
              <a:avLst/>
              <a:gdLst/>
              <a:ahLst/>
              <a:cxnLst/>
              <a:rect l="l" t="t" r="r" b="b"/>
              <a:pathLst>
                <a:path w="1160779" h="1118235">
                  <a:moveTo>
                    <a:pt x="1160780" y="635"/>
                  </a:moveTo>
                  <a:lnTo>
                    <a:pt x="1075563" y="0"/>
                  </a:lnTo>
                  <a:lnTo>
                    <a:pt x="1089596" y="28575"/>
                  </a:lnTo>
                  <a:lnTo>
                    <a:pt x="339598" y="397052"/>
                  </a:lnTo>
                  <a:lnTo>
                    <a:pt x="339598" y="92075"/>
                  </a:lnTo>
                  <a:lnTo>
                    <a:pt x="216154" y="92075"/>
                  </a:lnTo>
                  <a:lnTo>
                    <a:pt x="216154" y="457695"/>
                  </a:lnTo>
                  <a:lnTo>
                    <a:pt x="216154" y="471843"/>
                  </a:lnTo>
                  <a:lnTo>
                    <a:pt x="216154" y="662825"/>
                  </a:lnTo>
                  <a:lnTo>
                    <a:pt x="44678" y="581888"/>
                  </a:lnTo>
                  <a:lnTo>
                    <a:pt x="216154" y="608164"/>
                  </a:lnTo>
                  <a:lnTo>
                    <a:pt x="216154" y="595388"/>
                  </a:lnTo>
                  <a:lnTo>
                    <a:pt x="43256" y="568909"/>
                  </a:lnTo>
                  <a:lnTo>
                    <a:pt x="216154" y="540232"/>
                  </a:lnTo>
                  <a:lnTo>
                    <a:pt x="216154" y="527304"/>
                  </a:lnTo>
                  <a:lnTo>
                    <a:pt x="45758" y="555574"/>
                  </a:lnTo>
                  <a:lnTo>
                    <a:pt x="216154" y="471843"/>
                  </a:lnTo>
                  <a:lnTo>
                    <a:pt x="216154" y="457695"/>
                  </a:lnTo>
                  <a:lnTo>
                    <a:pt x="2209" y="562800"/>
                  </a:lnTo>
                  <a:lnTo>
                    <a:pt x="1778" y="562864"/>
                  </a:lnTo>
                  <a:lnTo>
                    <a:pt x="1790" y="563003"/>
                  </a:lnTo>
                  <a:lnTo>
                    <a:pt x="0" y="563880"/>
                  </a:lnTo>
                  <a:lnTo>
                    <a:pt x="2654" y="569379"/>
                  </a:lnTo>
                  <a:lnTo>
                    <a:pt x="127" y="574802"/>
                  </a:lnTo>
                  <a:lnTo>
                    <a:pt x="216154" y="676808"/>
                  </a:lnTo>
                  <a:lnTo>
                    <a:pt x="216154" y="1035431"/>
                  </a:lnTo>
                  <a:lnTo>
                    <a:pt x="339598" y="1035431"/>
                  </a:lnTo>
                  <a:lnTo>
                    <a:pt x="339598" y="735088"/>
                  </a:lnTo>
                  <a:lnTo>
                    <a:pt x="1089088" y="1088948"/>
                  </a:lnTo>
                  <a:lnTo>
                    <a:pt x="1075563" y="1117612"/>
                  </a:lnTo>
                  <a:lnTo>
                    <a:pt x="1160780" y="1115695"/>
                  </a:lnTo>
                  <a:lnTo>
                    <a:pt x="1143977" y="1094359"/>
                  </a:lnTo>
                  <a:lnTo>
                    <a:pt x="1108075" y="1048766"/>
                  </a:lnTo>
                  <a:lnTo>
                    <a:pt x="1094549" y="1077391"/>
                  </a:lnTo>
                  <a:lnTo>
                    <a:pt x="339598" y="721080"/>
                  </a:lnTo>
                  <a:lnTo>
                    <a:pt x="339598" y="627075"/>
                  </a:lnTo>
                  <a:lnTo>
                    <a:pt x="1084427" y="741159"/>
                  </a:lnTo>
                  <a:lnTo>
                    <a:pt x="1079627" y="772541"/>
                  </a:lnTo>
                  <a:lnTo>
                    <a:pt x="1160780" y="746379"/>
                  </a:lnTo>
                  <a:lnTo>
                    <a:pt x="1156106" y="743077"/>
                  </a:lnTo>
                  <a:lnTo>
                    <a:pt x="1091184" y="697103"/>
                  </a:lnTo>
                  <a:lnTo>
                    <a:pt x="1086358" y="728586"/>
                  </a:lnTo>
                  <a:lnTo>
                    <a:pt x="339598" y="614273"/>
                  </a:lnTo>
                  <a:lnTo>
                    <a:pt x="339598" y="519747"/>
                  </a:lnTo>
                  <a:lnTo>
                    <a:pt x="1086624" y="395782"/>
                  </a:lnTo>
                  <a:lnTo>
                    <a:pt x="1091819" y="427101"/>
                  </a:lnTo>
                  <a:lnTo>
                    <a:pt x="1155166" y="381127"/>
                  </a:lnTo>
                  <a:lnTo>
                    <a:pt x="1160780" y="377063"/>
                  </a:lnTo>
                  <a:lnTo>
                    <a:pt x="1079373" y="351917"/>
                  </a:lnTo>
                  <a:lnTo>
                    <a:pt x="1084541" y="383197"/>
                  </a:lnTo>
                  <a:lnTo>
                    <a:pt x="339598" y="506818"/>
                  </a:lnTo>
                  <a:lnTo>
                    <a:pt x="339598" y="411187"/>
                  </a:lnTo>
                  <a:lnTo>
                    <a:pt x="1095159" y="39890"/>
                  </a:lnTo>
                  <a:lnTo>
                    <a:pt x="1109218" y="68453"/>
                  </a:lnTo>
                  <a:lnTo>
                    <a:pt x="1143774" y="22987"/>
                  </a:lnTo>
                  <a:lnTo>
                    <a:pt x="1160780" y="635"/>
                  </a:lnTo>
                  <a:close/>
                </a:path>
              </a:pathLst>
            </a:custGeom>
            <a:solidFill>
              <a:srgbClr val="4471C4"/>
            </a:solidFill>
          </p:spPr>
          <p:txBody>
            <a:bodyPr wrap="square" lIns="0" tIns="0" rIns="0" bIns="0" rtlCol="0"/>
            <a:lstStyle/>
            <a:p>
              <a:endParaRPr/>
            </a:p>
          </p:txBody>
        </p:sp>
        <p:sp>
          <p:nvSpPr>
            <p:cNvPr id="9" name="object 9"/>
            <p:cNvSpPr/>
            <p:nvPr/>
          </p:nvSpPr>
          <p:spPr>
            <a:xfrm>
              <a:off x="4785359" y="2503932"/>
              <a:ext cx="123825" cy="943610"/>
            </a:xfrm>
            <a:custGeom>
              <a:avLst/>
              <a:gdLst/>
              <a:ahLst/>
              <a:cxnLst/>
              <a:rect l="l" t="t" r="r" b="b"/>
              <a:pathLst>
                <a:path w="123825" h="943610">
                  <a:moveTo>
                    <a:pt x="0" y="943356"/>
                  </a:moveTo>
                  <a:lnTo>
                    <a:pt x="123444" y="943356"/>
                  </a:lnTo>
                  <a:lnTo>
                    <a:pt x="123444" y="0"/>
                  </a:lnTo>
                  <a:lnTo>
                    <a:pt x="0" y="0"/>
                  </a:lnTo>
                  <a:lnTo>
                    <a:pt x="0" y="943356"/>
                  </a:lnTo>
                  <a:close/>
                </a:path>
              </a:pathLst>
            </a:custGeom>
            <a:ln w="12699">
              <a:solidFill>
                <a:srgbClr val="2E528F"/>
              </a:solidFill>
            </a:ln>
          </p:spPr>
          <p:txBody>
            <a:bodyPr wrap="square" lIns="0" tIns="0" rIns="0" bIns="0" rtlCol="0"/>
            <a:lstStyle/>
            <a:p>
              <a:endParaRPr/>
            </a:p>
          </p:txBody>
        </p:sp>
      </p:grpSp>
      <p:sp>
        <p:nvSpPr>
          <p:cNvPr id="10" name="object 10"/>
          <p:cNvSpPr txBox="1"/>
          <p:nvPr/>
        </p:nvSpPr>
        <p:spPr>
          <a:xfrm>
            <a:off x="5705094" y="1942846"/>
            <a:ext cx="131635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35" dirty="0">
                <a:latin typeface="Calibri"/>
                <a:cs typeface="Calibri"/>
              </a:rPr>
              <a:t> </a:t>
            </a:r>
            <a:r>
              <a:rPr sz="1200" b="1" spc="-20" dirty="0">
                <a:latin typeface="Calibri"/>
                <a:cs typeface="Calibri"/>
              </a:rPr>
              <a:t>Target</a:t>
            </a:r>
            <a:r>
              <a:rPr sz="1200" b="1" spc="-25" dirty="0">
                <a:latin typeface="Calibri"/>
                <a:cs typeface="Calibri"/>
              </a:rPr>
              <a:t> </a:t>
            </a:r>
            <a:r>
              <a:rPr sz="1200" b="1" spc="-10" dirty="0">
                <a:latin typeface="Calibri"/>
                <a:cs typeface="Calibri"/>
              </a:rPr>
              <a:t>Buffer</a:t>
            </a:r>
            <a:endParaRPr sz="1200">
              <a:latin typeface="Calibri"/>
              <a:cs typeface="Calibri"/>
            </a:endParaRPr>
          </a:p>
        </p:txBody>
      </p:sp>
      <p:sp>
        <p:nvSpPr>
          <p:cNvPr id="11" name="object 11"/>
          <p:cNvSpPr txBox="1"/>
          <p:nvPr/>
        </p:nvSpPr>
        <p:spPr>
          <a:xfrm>
            <a:off x="4596510" y="2292477"/>
            <a:ext cx="42100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hash()</a:t>
            </a:r>
            <a:endParaRPr sz="1200">
              <a:latin typeface="Calibri"/>
              <a:cs typeface="Calibri"/>
            </a:endParaRPr>
          </a:p>
        </p:txBody>
      </p:sp>
      <p:sp>
        <p:nvSpPr>
          <p:cNvPr id="12" name="object 12"/>
          <p:cNvSpPr txBox="1"/>
          <p:nvPr/>
        </p:nvSpPr>
        <p:spPr>
          <a:xfrm>
            <a:off x="3425444" y="2774950"/>
            <a:ext cx="111950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ourier New"/>
                <a:cs typeface="Courier New"/>
              </a:rPr>
              <a:t>0x1a2100</a:t>
            </a:r>
            <a:endParaRPr sz="1800">
              <a:latin typeface="Courier New"/>
              <a:cs typeface="Courier New"/>
            </a:endParaRPr>
          </a:p>
        </p:txBody>
      </p:sp>
      <p:sp>
        <p:nvSpPr>
          <p:cNvPr id="13" name="object 13"/>
          <p:cNvSpPr txBox="1"/>
          <p:nvPr/>
        </p:nvSpPr>
        <p:spPr>
          <a:xfrm>
            <a:off x="4082541" y="2571750"/>
            <a:ext cx="60261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BranchID</a:t>
            </a:r>
            <a:endParaRPr sz="1200">
              <a:latin typeface="Calibri"/>
              <a:cs typeface="Calibri"/>
            </a:endParaRPr>
          </a:p>
        </p:txBody>
      </p:sp>
      <p:sp>
        <p:nvSpPr>
          <p:cNvPr id="14" name="object 14"/>
          <p:cNvSpPr txBox="1"/>
          <p:nvPr/>
        </p:nvSpPr>
        <p:spPr>
          <a:xfrm>
            <a:off x="6478270" y="2253234"/>
            <a:ext cx="723265" cy="208279"/>
          </a:xfrm>
          <a:prstGeom prst="rect">
            <a:avLst/>
          </a:prstGeom>
        </p:spPr>
        <p:txBody>
          <a:bodyPr vert="horz" wrap="square" lIns="0" tIns="12700" rIns="0" bIns="0" rtlCol="0">
            <a:spAutoFit/>
          </a:bodyPr>
          <a:lstStyle/>
          <a:p>
            <a:pPr marL="92075">
              <a:lnSpc>
                <a:spcPct val="100000"/>
              </a:lnSpc>
              <a:spcBef>
                <a:spcPts val="100"/>
              </a:spcBef>
            </a:pPr>
            <a:r>
              <a:rPr sz="1200" spc="-10" dirty="0">
                <a:latin typeface="Courier New"/>
                <a:cs typeface="Courier New"/>
              </a:rPr>
              <a:t>1a2ABC</a:t>
            </a:r>
            <a:endParaRPr sz="1200">
              <a:latin typeface="Courier New"/>
              <a:cs typeface="Courier New"/>
            </a:endParaRPr>
          </a:p>
        </p:txBody>
      </p:sp>
      <p:sp>
        <p:nvSpPr>
          <p:cNvPr id="15" name="object 15"/>
          <p:cNvSpPr txBox="1"/>
          <p:nvPr/>
        </p:nvSpPr>
        <p:spPr>
          <a:xfrm>
            <a:off x="6478270" y="2589910"/>
            <a:ext cx="723265" cy="370840"/>
          </a:xfrm>
          <a:prstGeom prst="rect">
            <a:avLst/>
          </a:prstGeom>
          <a:solidFill>
            <a:srgbClr val="FF0000"/>
          </a:solidFill>
        </p:spPr>
        <p:txBody>
          <a:bodyPr vert="horz" wrap="square" lIns="0" tIns="52705" rIns="0" bIns="0" rtlCol="0">
            <a:spAutoFit/>
          </a:bodyPr>
          <a:lstStyle/>
          <a:p>
            <a:pPr marL="92075">
              <a:lnSpc>
                <a:spcPct val="100000"/>
              </a:lnSpc>
              <a:spcBef>
                <a:spcPts val="415"/>
              </a:spcBef>
            </a:pPr>
            <a:r>
              <a:rPr sz="1200" spc="-10" dirty="0">
                <a:latin typeface="Courier New"/>
                <a:cs typeface="Courier New"/>
              </a:rPr>
              <a:t>1A210C</a:t>
            </a:r>
            <a:endParaRPr sz="1200">
              <a:latin typeface="Courier New"/>
              <a:cs typeface="Courier New"/>
            </a:endParaRPr>
          </a:p>
        </p:txBody>
      </p:sp>
      <p:sp>
        <p:nvSpPr>
          <p:cNvPr id="16" name="object 16"/>
          <p:cNvSpPr txBox="1"/>
          <p:nvPr/>
        </p:nvSpPr>
        <p:spPr>
          <a:xfrm>
            <a:off x="3334003" y="3011170"/>
            <a:ext cx="71056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35" dirty="0">
                <a:latin typeface="Calibri"/>
                <a:cs typeface="Calibri"/>
              </a:rPr>
              <a:t> </a:t>
            </a:r>
            <a:r>
              <a:rPr sz="1200" b="1" spc="-25" dirty="0">
                <a:latin typeface="Calibri"/>
                <a:cs typeface="Calibri"/>
              </a:rPr>
              <a:t>Tag</a:t>
            </a:r>
            <a:endParaRPr sz="1200" dirty="0">
              <a:latin typeface="Calibri"/>
              <a:cs typeface="Calibri"/>
            </a:endParaRPr>
          </a:p>
        </p:txBody>
      </p:sp>
      <p:grpSp>
        <p:nvGrpSpPr>
          <p:cNvPr id="17" name="object 17"/>
          <p:cNvGrpSpPr/>
          <p:nvPr/>
        </p:nvGrpSpPr>
        <p:grpSpPr>
          <a:xfrm>
            <a:off x="5698490" y="2214626"/>
            <a:ext cx="779780" cy="1511300"/>
            <a:chOff x="5698490" y="2214626"/>
            <a:chExt cx="779780" cy="1511300"/>
          </a:xfrm>
        </p:grpSpPr>
        <p:sp>
          <p:nvSpPr>
            <p:cNvPr id="18" name="object 18"/>
            <p:cNvSpPr/>
            <p:nvPr/>
          </p:nvSpPr>
          <p:spPr>
            <a:xfrm>
              <a:off x="5717286" y="2227326"/>
              <a:ext cx="748665" cy="370840"/>
            </a:xfrm>
            <a:custGeom>
              <a:avLst/>
              <a:gdLst/>
              <a:ahLst/>
              <a:cxnLst/>
              <a:rect l="l" t="t" r="r" b="b"/>
              <a:pathLst>
                <a:path w="748664" h="370839">
                  <a:moveTo>
                    <a:pt x="748284" y="0"/>
                  </a:moveTo>
                  <a:lnTo>
                    <a:pt x="0" y="0"/>
                  </a:lnTo>
                  <a:lnTo>
                    <a:pt x="0" y="370332"/>
                  </a:lnTo>
                  <a:lnTo>
                    <a:pt x="748284" y="370332"/>
                  </a:lnTo>
                  <a:lnTo>
                    <a:pt x="748284" y="0"/>
                  </a:lnTo>
                  <a:close/>
                </a:path>
              </a:pathLst>
            </a:custGeom>
            <a:solidFill>
              <a:srgbClr val="00AF50"/>
            </a:solidFill>
          </p:spPr>
          <p:txBody>
            <a:bodyPr wrap="square" lIns="0" tIns="0" rIns="0" bIns="0" rtlCol="0"/>
            <a:lstStyle/>
            <a:p>
              <a:endParaRPr/>
            </a:p>
          </p:txBody>
        </p:sp>
        <p:sp>
          <p:nvSpPr>
            <p:cNvPr id="19" name="object 19"/>
            <p:cNvSpPr/>
            <p:nvPr/>
          </p:nvSpPr>
          <p:spPr>
            <a:xfrm>
              <a:off x="5717286" y="2227326"/>
              <a:ext cx="748665" cy="744220"/>
            </a:xfrm>
            <a:custGeom>
              <a:avLst/>
              <a:gdLst/>
              <a:ahLst/>
              <a:cxnLst/>
              <a:rect l="l" t="t" r="r" b="b"/>
              <a:pathLst>
                <a:path w="748664" h="744219">
                  <a:moveTo>
                    <a:pt x="0" y="370332"/>
                  </a:moveTo>
                  <a:lnTo>
                    <a:pt x="748284" y="370332"/>
                  </a:lnTo>
                  <a:lnTo>
                    <a:pt x="748284" y="0"/>
                  </a:lnTo>
                  <a:lnTo>
                    <a:pt x="0" y="0"/>
                  </a:lnTo>
                  <a:lnTo>
                    <a:pt x="0" y="370332"/>
                  </a:lnTo>
                  <a:close/>
                </a:path>
                <a:path w="748664" h="744219">
                  <a:moveTo>
                    <a:pt x="0" y="743712"/>
                  </a:moveTo>
                  <a:lnTo>
                    <a:pt x="748284" y="743712"/>
                  </a:lnTo>
                  <a:lnTo>
                    <a:pt x="748284" y="374903"/>
                  </a:lnTo>
                  <a:lnTo>
                    <a:pt x="0" y="374903"/>
                  </a:lnTo>
                  <a:lnTo>
                    <a:pt x="0" y="743712"/>
                  </a:lnTo>
                  <a:close/>
                </a:path>
              </a:pathLst>
            </a:custGeom>
            <a:ln w="25400">
              <a:solidFill>
                <a:srgbClr val="000000"/>
              </a:solidFill>
            </a:ln>
          </p:spPr>
          <p:txBody>
            <a:bodyPr wrap="square" lIns="0" tIns="0" rIns="0" bIns="0" rtlCol="0"/>
            <a:lstStyle/>
            <a:p>
              <a:endParaRPr/>
            </a:p>
          </p:txBody>
        </p:sp>
        <p:sp>
          <p:nvSpPr>
            <p:cNvPr id="20" name="object 20"/>
            <p:cNvSpPr/>
            <p:nvPr/>
          </p:nvSpPr>
          <p:spPr>
            <a:xfrm>
              <a:off x="5717286" y="2975610"/>
              <a:ext cx="748665" cy="368935"/>
            </a:xfrm>
            <a:custGeom>
              <a:avLst/>
              <a:gdLst/>
              <a:ahLst/>
              <a:cxnLst/>
              <a:rect l="l" t="t" r="r" b="b"/>
              <a:pathLst>
                <a:path w="748664" h="368935">
                  <a:moveTo>
                    <a:pt x="748284" y="0"/>
                  </a:moveTo>
                  <a:lnTo>
                    <a:pt x="0" y="0"/>
                  </a:lnTo>
                  <a:lnTo>
                    <a:pt x="0" y="368808"/>
                  </a:lnTo>
                  <a:lnTo>
                    <a:pt x="748284" y="368808"/>
                  </a:lnTo>
                  <a:lnTo>
                    <a:pt x="748284" y="0"/>
                  </a:lnTo>
                  <a:close/>
                </a:path>
              </a:pathLst>
            </a:custGeom>
            <a:solidFill>
              <a:srgbClr val="00AF50"/>
            </a:solidFill>
          </p:spPr>
          <p:txBody>
            <a:bodyPr wrap="square" lIns="0" tIns="0" rIns="0" bIns="0" rtlCol="0"/>
            <a:lstStyle/>
            <a:p>
              <a:endParaRPr/>
            </a:p>
          </p:txBody>
        </p:sp>
        <p:sp>
          <p:nvSpPr>
            <p:cNvPr id="21" name="object 21"/>
            <p:cNvSpPr/>
            <p:nvPr/>
          </p:nvSpPr>
          <p:spPr>
            <a:xfrm>
              <a:off x="5717286" y="2975610"/>
              <a:ext cx="748665" cy="368935"/>
            </a:xfrm>
            <a:custGeom>
              <a:avLst/>
              <a:gdLst/>
              <a:ahLst/>
              <a:cxnLst/>
              <a:rect l="l" t="t" r="r" b="b"/>
              <a:pathLst>
                <a:path w="748664" h="368935">
                  <a:moveTo>
                    <a:pt x="0" y="368808"/>
                  </a:moveTo>
                  <a:lnTo>
                    <a:pt x="748284" y="368808"/>
                  </a:lnTo>
                  <a:lnTo>
                    <a:pt x="748284" y="0"/>
                  </a:lnTo>
                  <a:lnTo>
                    <a:pt x="0" y="0"/>
                  </a:lnTo>
                  <a:lnTo>
                    <a:pt x="0" y="368808"/>
                  </a:lnTo>
                  <a:close/>
                </a:path>
              </a:pathLst>
            </a:custGeom>
            <a:ln w="25400">
              <a:solidFill>
                <a:srgbClr val="000000"/>
              </a:solidFill>
            </a:ln>
          </p:spPr>
          <p:txBody>
            <a:bodyPr wrap="square" lIns="0" tIns="0" rIns="0" bIns="0" rtlCol="0"/>
            <a:lstStyle/>
            <a:p>
              <a:endParaRPr/>
            </a:p>
          </p:txBody>
        </p:sp>
        <p:sp>
          <p:nvSpPr>
            <p:cNvPr id="22" name="object 22"/>
            <p:cNvSpPr/>
            <p:nvPr/>
          </p:nvSpPr>
          <p:spPr>
            <a:xfrm>
              <a:off x="5711190" y="3342894"/>
              <a:ext cx="748665" cy="370840"/>
            </a:xfrm>
            <a:custGeom>
              <a:avLst/>
              <a:gdLst/>
              <a:ahLst/>
              <a:cxnLst/>
              <a:rect l="l" t="t" r="r" b="b"/>
              <a:pathLst>
                <a:path w="748664" h="370839">
                  <a:moveTo>
                    <a:pt x="748284" y="0"/>
                  </a:moveTo>
                  <a:lnTo>
                    <a:pt x="0" y="0"/>
                  </a:lnTo>
                  <a:lnTo>
                    <a:pt x="0" y="370332"/>
                  </a:lnTo>
                  <a:lnTo>
                    <a:pt x="748284" y="370332"/>
                  </a:lnTo>
                  <a:lnTo>
                    <a:pt x="748284" y="0"/>
                  </a:lnTo>
                  <a:close/>
                </a:path>
              </a:pathLst>
            </a:custGeom>
            <a:solidFill>
              <a:srgbClr val="00AF50"/>
            </a:solidFill>
          </p:spPr>
          <p:txBody>
            <a:bodyPr wrap="square" lIns="0" tIns="0" rIns="0" bIns="0" rtlCol="0"/>
            <a:lstStyle/>
            <a:p>
              <a:endParaRPr/>
            </a:p>
          </p:txBody>
        </p:sp>
        <p:sp>
          <p:nvSpPr>
            <p:cNvPr id="23" name="object 23"/>
            <p:cNvSpPr/>
            <p:nvPr/>
          </p:nvSpPr>
          <p:spPr>
            <a:xfrm>
              <a:off x="5711190" y="3342894"/>
              <a:ext cx="748665" cy="370840"/>
            </a:xfrm>
            <a:custGeom>
              <a:avLst/>
              <a:gdLst/>
              <a:ahLst/>
              <a:cxnLst/>
              <a:rect l="l" t="t" r="r" b="b"/>
              <a:pathLst>
                <a:path w="748664" h="370839">
                  <a:moveTo>
                    <a:pt x="0" y="370332"/>
                  </a:moveTo>
                  <a:lnTo>
                    <a:pt x="748284" y="370332"/>
                  </a:lnTo>
                  <a:lnTo>
                    <a:pt x="748284" y="0"/>
                  </a:lnTo>
                  <a:lnTo>
                    <a:pt x="0" y="0"/>
                  </a:lnTo>
                  <a:lnTo>
                    <a:pt x="0" y="370332"/>
                  </a:lnTo>
                  <a:close/>
                </a:path>
              </a:pathLst>
            </a:custGeom>
            <a:ln w="25400">
              <a:solidFill>
                <a:srgbClr val="000000"/>
              </a:solidFill>
            </a:ln>
          </p:spPr>
          <p:txBody>
            <a:bodyPr wrap="square" lIns="0" tIns="0" rIns="0" bIns="0" rtlCol="0"/>
            <a:lstStyle/>
            <a:p>
              <a:endParaRPr/>
            </a:p>
          </p:txBody>
        </p:sp>
      </p:grpSp>
      <p:sp>
        <p:nvSpPr>
          <p:cNvPr id="24" name="object 24"/>
          <p:cNvSpPr txBox="1"/>
          <p:nvPr/>
        </p:nvSpPr>
        <p:spPr>
          <a:xfrm>
            <a:off x="5919596" y="3736975"/>
            <a:ext cx="236854"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Calibri"/>
                <a:cs typeface="Calibri"/>
              </a:rPr>
              <a:t>Tag</a:t>
            </a:r>
            <a:endParaRPr sz="1200">
              <a:latin typeface="Calibri"/>
              <a:cs typeface="Calibri"/>
            </a:endParaRPr>
          </a:p>
        </p:txBody>
      </p:sp>
      <p:sp>
        <p:nvSpPr>
          <p:cNvPr id="25" name="object 25"/>
          <p:cNvSpPr txBox="1"/>
          <p:nvPr/>
        </p:nvSpPr>
        <p:spPr>
          <a:xfrm>
            <a:off x="6548755" y="3771138"/>
            <a:ext cx="415290"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Target</a:t>
            </a:r>
            <a:endParaRPr sz="1200">
              <a:latin typeface="Calibri"/>
              <a:cs typeface="Calibri"/>
            </a:endParaRPr>
          </a:p>
        </p:txBody>
      </p:sp>
      <p:sp>
        <p:nvSpPr>
          <p:cNvPr id="26" name="object 26"/>
          <p:cNvSpPr txBox="1"/>
          <p:nvPr/>
        </p:nvSpPr>
        <p:spPr>
          <a:xfrm>
            <a:off x="6478270" y="3086100"/>
            <a:ext cx="723265" cy="244475"/>
          </a:xfrm>
          <a:prstGeom prst="rect">
            <a:avLst/>
          </a:prstGeom>
          <a:solidFill>
            <a:srgbClr val="FF0000"/>
          </a:solidFill>
        </p:spPr>
        <p:txBody>
          <a:bodyPr vert="horz" wrap="square" lIns="0" tIns="0" rIns="0" bIns="0" rtlCol="0">
            <a:spAutoFit/>
          </a:bodyPr>
          <a:lstStyle/>
          <a:p>
            <a:pPr marL="95885">
              <a:lnSpc>
                <a:spcPts val="1160"/>
              </a:lnSpc>
            </a:pPr>
            <a:r>
              <a:rPr sz="1200" spc="-10" dirty="0">
                <a:latin typeface="Courier New"/>
                <a:cs typeface="Courier New"/>
              </a:rPr>
              <a:t>1A22EE</a:t>
            </a:r>
            <a:endParaRPr sz="1200">
              <a:latin typeface="Courier New"/>
              <a:cs typeface="Courier New"/>
            </a:endParaRPr>
          </a:p>
        </p:txBody>
      </p:sp>
      <p:sp>
        <p:nvSpPr>
          <p:cNvPr id="27" name="object 27"/>
          <p:cNvSpPr txBox="1"/>
          <p:nvPr/>
        </p:nvSpPr>
        <p:spPr>
          <a:xfrm>
            <a:off x="6465570" y="3342894"/>
            <a:ext cx="748665" cy="370840"/>
          </a:xfrm>
          <a:prstGeom prst="rect">
            <a:avLst/>
          </a:prstGeom>
          <a:solidFill>
            <a:srgbClr val="00AF50"/>
          </a:solidFill>
        </p:spPr>
        <p:txBody>
          <a:bodyPr vert="horz" wrap="square" lIns="0" tIns="38100" rIns="0" bIns="0" rtlCol="0">
            <a:spAutoFit/>
          </a:bodyPr>
          <a:lstStyle/>
          <a:p>
            <a:pPr marL="112395">
              <a:lnSpc>
                <a:spcPct val="100000"/>
              </a:lnSpc>
              <a:spcBef>
                <a:spcPts val="300"/>
              </a:spcBef>
            </a:pPr>
            <a:r>
              <a:rPr sz="1200" spc="-10" dirty="0">
                <a:latin typeface="Courier New"/>
                <a:cs typeface="Courier New"/>
              </a:rPr>
              <a:t>1A2112</a:t>
            </a:r>
            <a:endParaRPr sz="1200">
              <a:latin typeface="Courier New"/>
              <a:cs typeface="Courier New"/>
            </a:endParaRPr>
          </a:p>
        </p:txBody>
      </p:sp>
      <p:sp>
        <p:nvSpPr>
          <p:cNvPr id="28" name="object 28"/>
          <p:cNvSpPr txBox="1"/>
          <p:nvPr/>
        </p:nvSpPr>
        <p:spPr>
          <a:xfrm>
            <a:off x="5729985" y="2589910"/>
            <a:ext cx="723265" cy="368935"/>
          </a:xfrm>
          <a:prstGeom prst="rect">
            <a:avLst/>
          </a:prstGeom>
          <a:solidFill>
            <a:srgbClr val="00AF50"/>
          </a:solidFill>
        </p:spPr>
        <p:txBody>
          <a:bodyPr vert="horz" wrap="square" lIns="0" tIns="31115" rIns="0" bIns="0" rtlCol="0">
            <a:spAutoFit/>
          </a:bodyPr>
          <a:lstStyle/>
          <a:p>
            <a:pPr marL="130810">
              <a:lnSpc>
                <a:spcPct val="100000"/>
              </a:lnSpc>
              <a:spcBef>
                <a:spcPts val="245"/>
              </a:spcBef>
            </a:pPr>
            <a:r>
              <a:rPr sz="1800" spc="-25" dirty="0">
                <a:latin typeface="Courier New"/>
                <a:cs typeface="Courier New"/>
              </a:rPr>
              <a:t>1A2</a:t>
            </a:r>
            <a:endParaRPr sz="1800">
              <a:latin typeface="Courier New"/>
              <a:cs typeface="Courier New"/>
            </a:endParaRPr>
          </a:p>
        </p:txBody>
      </p:sp>
      <p:grpSp>
        <p:nvGrpSpPr>
          <p:cNvPr id="29" name="object 29"/>
          <p:cNvGrpSpPr/>
          <p:nvPr/>
        </p:nvGrpSpPr>
        <p:grpSpPr>
          <a:xfrm>
            <a:off x="5606796" y="2526792"/>
            <a:ext cx="3611245" cy="559435"/>
            <a:chOff x="5606796" y="2526792"/>
            <a:chExt cx="3611245" cy="559435"/>
          </a:xfrm>
        </p:grpSpPr>
        <p:sp>
          <p:nvSpPr>
            <p:cNvPr id="30" name="object 30"/>
            <p:cNvSpPr/>
            <p:nvPr/>
          </p:nvSpPr>
          <p:spPr>
            <a:xfrm>
              <a:off x="5625846" y="2545842"/>
              <a:ext cx="1661160" cy="521334"/>
            </a:xfrm>
            <a:custGeom>
              <a:avLst/>
              <a:gdLst/>
              <a:ahLst/>
              <a:cxnLst/>
              <a:rect l="l" t="t" r="r" b="b"/>
              <a:pathLst>
                <a:path w="1661159" h="521335">
                  <a:moveTo>
                    <a:pt x="0" y="521208"/>
                  </a:moveTo>
                  <a:lnTo>
                    <a:pt x="1661159" y="521208"/>
                  </a:lnTo>
                  <a:lnTo>
                    <a:pt x="1661159" y="0"/>
                  </a:lnTo>
                  <a:lnTo>
                    <a:pt x="0" y="0"/>
                  </a:lnTo>
                  <a:lnTo>
                    <a:pt x="0" y="521208"/>
                  </a:lnTo>
                  <a:close/>
                </a:path>
              </a:pathLst>
            </a:custGeom>
            <a:ln w="38099">
              <a:solidFill>
                <a:srgbClr val="2E528F"/>
              </a:solidFill>
            </a:ln>
          </p:spPr>
          <p:txBody>
            <a:bodyPr wrap="square" lIns="0" tIns="0" rIns="0" bIns="0" rtlCol="0"/>
            <a:lstStyle/>
            <a:p>
              <a:endParaRPr/>
            </a:p>
          </p:txBody>
        </p:sp>
        <p:sp>
          <p:nvSpPr>
            <p:cNvPr id="31" name="object 31"/>
            <p:cNvSpPr/>
            <p:nvPr/>
          </p:nvSpPr>
          <p:spPr>
            <a:xfrm>
              <a:off x="7286244" y="2785491"/>
              <a:ext cx="1932305" cy="76200"/>
            </a:xfrm>
            <a:custGeom>
              <a:avLst/>
              <a:gdLst/>
              <a:ahLst/>
              <a:cxnLst/>
              <a:rect l="l" t="t" r="r" b="b"/>
              <a:pathLst>
                <a:path w="1932304" h="76200">
                  <a:moveTo>
                    <a:pt x="1855977" y="0"/>
                  </a:moveTo>
                  <a:lnTo>
                    <a:pt x="1855660" y="31755"/>
                  </a:lnTo>
                  <a:lnTo>
                    <a:pt x="1868297" y="31876"/>
                  </a:lnTo>
                  <a:lnTo>
                    <a:pt x="1868170" y="44576"/>
                  </a:lnTo>
                  <a:lnTo>
                    <a:pt x="1855532" y="44576"/>
                  </a:lnTo>
                  <a:lnTo>
                    <a:pt x="1855215" y="76200"/>
                  </a:lnTo>
                  <a:lnTo>
                    <a:pt x="1920075" y="44576"/>
                  </a:lnTo>
                  <a:lnTo>
                    <a:pt x="1868170" y="44576"/>
                  </a:lnTo>
                  <a:lnTo>
                    <a:pt x="1920325" y="44455"/>
                  </a:lnTo>
                  <a:lnTo>
                    <a:pt x="1931797" y="38862"/>
                  </a:lnTo>
                  <a:lnTo>
                    <a:pt x="1855977" y="0"/>
                  </a:lnTo>
                  <a:close/>
                </a:path>
                <a:path w="1932304" h="76200">
                  <a:moveTo>
                    <a:pt x="1855660" y="31755"/>
                  </a:moveTo>
                  <a:lnTo>
                    <a:pt x="1855533" y="44455"/>
                  </a:lnTo>
                  <a:lnTo>
                    <a:pt x="1868170" y="44576"/>
                  </a:lnTo>
                  <a:lnTo>
                    <a:pt x="1868297" y="31876"/>
                  </a:lnTo>
                  <a:lnTo>
                    <a:pt x="1855660" y="31755"/>
                  </a:lnTo>
                  <a:close/>
                </a:path>
                <a:path w="1932304" h="76200">
                  <a:moveTo>
                    <a:pt x="0" y="13843"/>
                  </a:moveTo>
                  <a:lnTo>
                    <a:pt x="0" y="26543"/>
                  </a:lnTo>
                  <a:lnTo>
                    <a:pt x="1855533" y="44455"/>
                  </a:lnTo>
                  <a:lnTo>
                    <a:pt x="1855660" y="31755"/>
                  </a:lnTo>
                  <a:lnTo>
                    <a:pt x="0" y="13843"/>
                  </a:lnTo>
                  <a:close/>
                </a:path>
              </a:pathLst>
            </a:custGeom>
            <a:solidFill>
              <a:srgbClr val="4471C4"/>
            </a:solidFill>
          </p:spPr>
          <p:txBody>
            <a:bodyPr wrap="square" lIns="0" tIns="0" rIns="0" bIns="0" rtlCol="0"/>
            <a:lstStyle/>
            <a:p>
              <a:endParaRPr/>
            </a:p>
          </p:txBody>
        </p:sp>
      </p:grpSp>
      <p:sp>
        <p:nvSpPr>
          <p:cNvPr id="32" name="object 32"/>
          <p:cNvSpPr txBox="1"/>
          <p:nvPr/>
        </p:nvSpPr>
        <p:spPr>
          <a:xfrm>
            <a:off x="7508493" y="2518028"/>
            <a:ext cx="111950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ourier New"/>
                <a:cs typeface="Courier New"/>
              </a:rPr>
              <a:t>Target: 0x1A210C</a:t>
            </a:r>
            <a:endParaRPr sz="1800">
              <a:latin typeface="Courier New"/>
              <a:cs typeface="Courier New"/>
            </a:endParaRPr>
          </a:p>
        </p:txBody>
      </p:sp>
      <p:sp>
        <p:nvSpPr>
          <p:cNvPr id="33" name="object 33"/>
          <p:cNvSpPr txBox="1"/>
          <p:nvPr/>
        </p:nvSpPr>
        <p:spPr>
          <a:xfrm>
            <a:off x="1763014" y="4653153"/>
            <a:ext cx="8822055" cy="1489075"/>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Branch</a:t>
            </a:r>
            <a:r>
              <a:rPr sz="2400" b="1" spc="-65" dirty="0">
                <a:latin typeface="Calibri"/>
                <a:cs typeface="Calibri"/>
              </a:rPr>
              <a:t> </a:t>
            </a:r>
            <a:r>
              <a:rPr sz="2400" b="1" spc="-30" dirty="0">
                <a:latin typeface="Calibri"/>
                <a:cs typeface="Calibri"/>
              </a:rPr>
              <a:t>Target</a:t>
            </a:r>
            <a:r>
              <a:rPr sz="2400" b="1" spc="-70" dirty="0">
                <a:latin typeface="Calibri"/>
                <a:cs typeface="Calibri"/>
              </a:rPr>
              <a:t> </a:t>
            </a:r>
            <a:r>
              <a:rPr sz="2400" b="1" dirty="0">
                <a:latin typeface="Calibri"/>
                <a:cs typeface="Calibri"/>
              </a:rPr>
              <a:t>Buffer</a:t>
            </a:r>
            <a:r>
              <a:rPr sz="2400" b="1" spc="-45" dirty="0">
                <a:latin typeface="Calibri"/>
                <a:cs typeface="Calibri"/>
              </a:rPr>
              <a:t> </a:t>
            </a:r>
            <a:r>
              <a:rPr sz="2400" b="1" dirty="0">
                <a:latin typeface="Calibri"/>
                <a:cs typeface="Calibri"/>
              </a:rPr>
              <a:t>(BTB)</a:t>
            </a:r>
            <a:r>
              <a:rPr sz="2400" b="1" spc="-55" dirty="0">
                <a:latin typeface="Calibri"/>
                <a:cs typeface="Calibri"/>
              </a:rPr>
              <a:t> </a:t>
            </a:r>
            <a:r>
              <a:rPr sz="2400" b="1" dirty="0">
                <a:latin typeface="Calibri"/>
                <a:cs typeface="Calibri"/>
              </a:rPr>
              <a:t>logs</a:t>
            </a:r>
            <a:r>
              <a:rPr sz="2400" b="1" spc="-60" dirty="0">
                <a:latin typeface="Calibri"/>
                <a:cs typeface="Calibri"/>
              </a:rPr>
              <a:t> </a:t>
            </a:r>
            <a:r>
              <a:rPr sz="2400" b="1" dirty="0">
                <a:latin typeface="Calibri"/>
                <a:cs typeface="Calibri"/>
              </a:rPr>
              <a:t>branch</a:t>
            </a:r>
            <a:r>
              <a:rPr sz="2400" b="1" spc="-50" dirty="0">
                <a:latin typeface="Calibri"/>
                <a:cs typeface="Calibri"/>
              </a:rPr>
              <a:t> </a:t>
            </a:r>
            <a:r>
              <a:rPr sz="2400" b="1" spc="-10" dirty="0">
                <a:latin typeface="Calibri"/>
                <a:cs typeface="Calibri"/>
              </a:rPr>
              <a:t>target</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BTB</a:t>
            </a:r>
            <a:r>
              <a:rPr sz="2400" spc="-50" dirty="0">
                <a:latin typeface="Calibri"/>
                <a:cs typeface="Calibri"/>
              </a:rPr>
              <a:t> </a:t>
            </a:r>
            <a:r>
              <a:rPr sz="2400" dirty="0">
                <a:latin typeface="Calibri"/>
                <a:cs typeface="Calibri"/>
              </a:rPr>
              <a:t>is</a:t>
            </a:r>
            <a:r>
              <a:rPr sz="2400" spc="-55" dirty="0">
                <a:latin typeface="Calibri"/>
                <a:cs typeface="Calibri"/>
              </a:rPr>
              <a:t> </a:t>
            </a:r>
            <a:r>
              <a:rPr sz="2400" dirty="0">
                <a:latin typeface="Calibri"/>
                <a:cs typeface="Calibri"/>
              </a:rPr>
              <a:t>associative</a:t>
            </a:r>
            <a:r>
              <a:rPr sz="2400" spc="-35" dirty="0">
                <a:latin typeface="Calibri"/>
                <a:cs typeface="Calibri"/>
              </a:rPr>
              <a:t> </a:t>
            </a:r>
            <a:r>
              <a:rPr sz="2400" dirty="0">
                <a:latin typeface="Calibri"/>
                <a:cs typeface="Calibri"/>
              </a:rPr>
              <a:t>memory</a:t>
            </a:r>
            <a:r>
              <a:rPr sz="2400" spc="-60" dirty="0">
                <a:latin typeface="Calibri"/>
                <a:cs typeface="Calibri"/>
              </a:rPr>
              <a:t> </a:t>
            </a:r>
            <a:r>
              <a:rPr sz="2400" dirty="0">
                <a:latin typeface="Calibri"/>
                <a:cs typeface="Calibri"/>
              </a:rPr>
              <a:t>table</a:t>
            </a:r>
            <a:r>
              <a:rPr sz="2400" spc="-45" dirty="0">
                <a:latin typeface="Calibri"/>
                <a:cs typeface="Calibri"/>
              </a:rPr>
              <a:t> </a:t>
            </a:r>
            <a:r>
              <a:rPr sz="2400" dirty="0">
                <a:latin typeface="Calibri"/>
                <a:cs typeface="Calibri"/>
              </a:rPr>
              <a:t>indexed</a:t>
            </a:r>
            <a:r>
              <a:rPr sz="2400" spc="-50" dirty="0">
                <a:latin typeface="Calibri"/>
                <a:cs typeface="Calibri"/>
              </a:rPr>
              <a:t> </a:t>
            </a:r>
            <a:r>
              <a:rPr sz="2400" dirty="0">
                <a:latin typeface="Calibri"/>
                <a:cs typeface="Calibri"/>
              </a:rPr>
              <a:t>by</a:t>
            </a:r>
            <a:r>
              <a:rPr sz="2400" spc="-35" dirty="0">
                <a:latin typeface="Calibri"/>
                <a:cs typeface="Calibri"/>
              </a:rPr>
              <a:t> </a:t>
            </a:r>
            <a:r>
              <a:rPr sz="2400" dirty="0">
                <a:latin typeface="Calibri"/>
                <a:cs typeface="Calibri"/>
              </a:rPr>
              <a:t>branch</a:t>
            </a:r>
            <a:r>
              <a:rPr sz="2400" spc="-55" dirty="0">
                <a:latin typeface="Calibri"/>
                <a:cs typeface="Calibri"/>
              </a:rPr>
              <a:t> </a:t>
            </a:r>
            <a:r>
              <a:rPr sz="2400" dirty="0">
                <a:latin typeface="Calibri"/>
                <a:cs typeface="Calibri"/>
              </a:rPr>
              <a:t>PC</a:t>
            </a:r>
            <a:r>
              <a:rPr sz="2400" spc="-50" dirty="0">
                <a:latin typeface="Calibri"/>
                <a:cs typeface="Calibri"/>
              </a:rPr>
              <a:t> </a:t>
            </a:r>
            <a:r>
              <a:rPr sz="2400" dirty="0">
                <a:latin typeface="Calibri"/>
                <a:cs typeface="Calibri"/>
              </a:rPr>
              <a:t>low</a:t>
            </a:r>
            <a:r>
              <a:rPr sz="2400" spc="-35" dirty="0">
                <a:latin typeface="Calibri"/>
                <a:cs typeface="Calibri"/>
              </a:rPr>
              <a:t> </a:t>
            </a:r>
            <a:r>
              <a:rPr sz="2400" dirty="0">
                <a:latin typeface="Calibri"/>
                <a:cs typeface="Calibri"/>
              </a:rPr>
              <a:t>order</a:t>
            </a:r>
            <a:r>
              <a:rPr sz="2400" spc="-30" dirty="0">
                <a:latin typeface="Calibri"/>
                <a:cs typeface="Calibri"/>
              </a:rPr>
              <a:t> </a:t>
            </a:r>
            <a:r>
              <a:rPr sz="2400" spc="-20" dirty="0">
                <a:latin typeface="Calibri"/>
                <a:cs typeface="Calibri"/>
              </a:rPr>
              <a:t>bits</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Need</a:t>
            </a:r>
            <a:r>
              <a:rPr sz="2400" spc="-35" dirty="0">
                <a:latin typeface="Calibri"/>
                <a:cs typeface="Calibri"/>
              </a:rPr>
              <a:t> </a:t>
            </a:r>
            <a:r>
              <a:rPr sz="2400" dirty="0">
                <a:latin typeface="Calibri"/>
                <a:cs typeface="Calibri"/>
              </a:rPr>
              <a:t>tag</a:t>
            </a:r>
            <a:r>
              <a:rPr sz="2400" spc="-35" dirty="0">
                <a:latin typeface="Calibri"/>
                <a:cs typeface="Calibri"/>
              </a:rPr>
              <a:t> </a:t>
            </a:r>
            <a:r>
              <a:rPr sz="2400" dirty="0">
                <a:latin typeface="Calibri"/>
                <a:cs typeface="Calibri"/>
              </a:rPr>
              <a:t>because</a:t>
            </a:r>
            <a:r>
              <a:rPr sz="2400" spc="-15" dirty="0">
                <a:latin typeface="Calibri"/>
                <a:cs typeface="Calibri"/>
              </a:rPr>
              <a:t> </a:t>
            </a:r>
            <a:r>
              <a:rPr sz="2400" i="1" dirty="0">
                <a:latin typeface="Calibri"/>
                <a:cs typeface="Calibri"/>
              </a:rPr>
              <a:t>some</a:t>
            </a:r>
            <a:r>
              <a:rPr sz="2400" i="1" spc="-15" dirty="0">
                <a:latin typeface="Calibri"/>
                <a:cs typeface="Calibri"/>
              </a:rPr>
              <a:t> </a:t>
            </a:r>
            <a:r>
              <a:rPr sz="2400" i="1" dirty="0">
                <a:latin typeface="Calibri"/>
                <a:cs typeface="Calibri"/>
              </a:rPr>
              <a:t>PCs</a:t>
            </a:r>
            <a:r>
              <a:rPr sz="2400" i="1" spc="-35" dirty="0">
                <a:latin typeface="Calibri"/>
                <a:cs typeface="Calibri"/>
              </a:rPr>
              <a:t> </a:t>
            </a:r>
            <a:r>
              <a:rPr sz="2400" i="1" dirty="0">
                <a:latin typeface="Calibri"/>
                <a:cs typeface="Calibri"/>
              </a:rPr>
              <a:t>do</a:t>
            </a:r>
            <a:r>
              <a:rPr sz="2400" i="1" spc="-20" dirty="0">
                <a:latin typeface="Calibri"/>
                <a:cs typeface="Calibri"/>
              </a:rPr>
              <a:t> </a:t>
            </a:r>
            <a:r>
              <a:rPr sz="2400" i="1" dirty="0">
                <a:latin typeface="Calibri"/>
                <a:cs typeface="Calibri"/>
              </a:rPr>
              <a:t>not</a:t>
            </a:r>
            <a:r>
              <a:rPr sz="2400" i="1" spc="-15" dirty="0">
                <a:latin typeface="Calibri"/>
                <a:cs typeface="Calibri"/>
              </a:rPr>
              <a:t> </a:t>
            </a:r>
            <a:r>
              <a:rPr sz="2400" i="1" dirty="0">
                <a:latin typeface="Calibri"/>
                <a:cs typeface="Calibri"/>
              </a:rPr>
              <a:t>point</a:t>
            </a:r>
            <a:r>
              <a:rPr sz="2400" i="1" spc="-15" dirty="0">
                <a:latin typeface="Calibri"/>
                <a:cs typeface="Calibri"/>
              </a:rPr>
              <a:t> </a:t>
            </a:r>
            <a:r>
              <a:rPr sz="2400" i="1" dirty="0">
                <a:latin typeface="Calibri"/>
                <a:cs typeface="Calibri"/>
              </a:rPr>
              <a:t>to</a:t>
            </a:r>
            <a:r>
              <a:rPr sz="2400" i="1" spc="-30" dirty="0">
                <a:latin typeface="Calibri"/>
                <a:cs typeface="Calibri"/>
              </a:rPr>
              <a:t> </a:t>
            </a:r>
            <a:r>
              <a:rPr sz="2400" i="1" spc="-10" dirty="0">
                <a:latin typeface="Calibri"/>
                <a:cs typeface="Calibri"/>
              </a:rPr>
              <a:t>branches</a:t>
            </a:r>
            <a:endParaRPr sz="2400">
              <a:latin typeface="Calibri"/>
              <a:cs typeface="Calibri"/>
            </a:endParaRPr>
          </a:p>
          <a:p>
            <a:pPr marL="354965" indent="-342265">
              <a:lnSpc>
                <a:spcPct val="100000"/>
              </a:lnSpc>
              <a:buFont typeface="Arial"/>
              <a:buChar char="•"/>
              <a:tabLst>
                <a:tab pos="354965" algn="l"/>
              </a:tabLst>
            </a:pPr>
            <a:r>
              <a:rPr sz="2400" dirty="0">
                <a:latin typeface="Calibri"/>
                <a:cs typeface="Calibri"/>
              </a:rPr>
              <a:t>Associative</a:t>
            </a:r>
            <a:r>
              <a:rPr sz="2400" spc="-15" dirty="0">
                <a:latin typeface="Calibri"/>
                <a:cs typeface="Calibri"/>
              </a:rPr>
              <a:t> </a:t>
            </a:r>
            <a:r>
              <a:rPr sz="2400" dirty="0">
                <a:latin typeface="Calibri"/>
                <a:cs typeface="Calibri"/>
              </a:rPr>
              <a:t>memory</a:t>
            </a:r>
            <a:r>
              <a:rPr sz="2400" spc="-30" dirty="0">
                <a:latin typeface="Calibri"/>
                <a:cs typeface="Calibri"/>
              </a:rPr>
              <a:t> </a:t>
            </a:r>
            <a:r>
              <a:rPr sz="2400" dirty="0">
                <a:latin typeface="Calibri"/>
                <a:cs typeface="Calibri"/>
              </a:rPr>
              <a:t>can</a:t>
            </a:r>
            <a:r>
              <a:rPr sz="2400" spc="-10" dirty="0">
                <a:latin typeface="Calibri"/>
                <a:cs typeface="Calibri"/>
              </a:rPr>
              <a:t> </a:t>
            </a:r>
            <a:r>
              <a:rPr sz="2400" dirty="0">
                <a:latin typeface="Calibri"/>
                <a:cs typeface="Calibri"/>
              </a:rPr>
              <a:t>be</a:t>
            </a:r>
            <a:r>
              <a:rPr sz="2400" spc="-5" dirty="0">
                <a:latin typeface="Calibri"/>
                <a:cs typeface="Calibri"/>
              </a:rPr>
              <a:t> </a:t>
            </a:r>
            <a:r>
              <a:rPr sz="2400" spc="-10" dirty="0">
                <a:latin typeface="Calibri"/>
                <a:cs typeface="Calibri"/>
              </a:rPr>
              <a:t>set-</a:t>
            </a:r>
            <a:r>
              <a:rPr sz="2400" dirty="0">
                <a:latin typeface="Calibri"/>
                <a:cs typeface="Calibri"/>
              </a:rPr>
              <a:t>,</a:t>
            </a:r>
            <a:r>
              <a:rPr sz="2400" spc="-5" dirty="0">
                <a:latin typeface="Calibri"/>
                <a:cs typeface="Calibri"/>
              </a:rPr>
              <a:t> </a:t>
            </a:r>
            <a:r>
              <a:rPr sz="2400" spc="-10" dirty="0">
                <a:latin typeface="Calibri"/>
                <a:cs typeface="Calibri"/>
              </a:rPr>
              <a:t>fully-</a:t>
            </a:r>
            <a:r>
              <a:rPr sz="2400" dirty="0">
                <a:latin typeface="Calibri"/>
                <a:cs typeface="Calibri"/>
              </a:rPr>
              <a:t>associative</a:t>
            </a:r>
            <a:r>
              <a:rPr sz="2400" spc="-5" dirty="0">
                <a:latin typeface="Calibri"/>
                <a:cs typeface="Calibri"/>
              </a:rPr>
              <a:t> </a:t>
            </a:r>
            <a:r>
              <a:rPr sz="2400" dirty="0">
                <a:latin typeface="Calibri"/>
                <a:cs typeface="Calibri"/>
              </a:rPr>
              <a:t>or</a:t>
            </a:r>
            <a:r>
              <a:rPr sz="2400" spc="-15" dirty="0">
                <a:latin typeface="Calibri"/>
                <a:cs typeface="Calibri"/>
              </a:rPr>
              <a:t> </a:t>
            </a:r>
            <a:r>
              <a:rPr sz="2400" spc="-10" dirty="0">
                <a:latin typeface="Calibri"/>
                <a:cs typeface="Calibri"/>
              </a:rPr>
              <a:t>direct-mapped</a:t>
            </a:r>
            <a:endParaRPr sz="2400">
              <a:latin typeface="Calibri"/>
              <a:cs typeface="Calibri"/>
            </a:endParaRPr>
          </a:p>
        </p:txBody>
      </p:sp>
      <p:cxnSp>
        <p:nvCxnSpPr>
          <p:cNvPr id="35" name="Straight Connector 34">
            <a:extLst>
              <a:ext uri="{FF2B5EF4-FFF2-40B4-BE49-F238E27FC236}">
                <a16:creationId xmlns:a16="http://schemas.microsoft.com/office/drawing/2014/main" id="{136E8558-B424-82D8-5529-2619BC810540}"/>
              </a:ext>
            </a:extLst>
          </p:cNvPr>
          <p:cNvCxnSpPr/>
          <p:nvPr/>
        </p:nvCxnSpPr>
        <p:spPr>
          <a:xfrm>
            <a:off x="3425444" y="3330575"/>
            <a:ext cx="1143762"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object 16">
            <a:extLst>
              <a:ext uri="{FF2B5EF4-FFF2-40B4-BE49-F238E27FC236}">
                <a16:creationId xmlns:a16="http://schemas.microsoft.com/office/drawing/2014/main" id="{00EEF51C-D952-6B78-E155-B8653BDA0E4D}"/>
              </a:ext>
            </a:extLst>
          </p:cNvPr>
          <p:cNvSpPr txBox="1"/>
          <p:nvPr/>
        </p:nvSpPr>
        <p:spPr>
          <a:xfrm>
            <a:off x="3315845" y="3361814"/>
            <a:ext cx="1332355" cy="197490"/>
          </a:xfrm>
          <a:prstGeom prst="rect">
            <a:avLst/>
          </a:prstGeom>
        </p:spPr>
        <p:txBody>
          <a:bodyPr vert="horz" wrap="square" lIns="0" tIns="12700" rIns="0" bIns="0" rtlCol="0">
            <a:spAutoFit/>
          </a:bodyPr>
          <a:lstStyle/>
          <a:p>
            <a:pPr marL="12700">
              <a:lnSpc>
                <a:spcPct val="100000"/>
              </a:lnSpc>
              <a:spcBef>
                <a:spcPts val="100"/>
              </a:spcBef>
            </a:pPr>
            <a:r>
              <a:rPr lang="en-US" sz="1200" b="1" dirty="0">
                <a:latin typeface="Calibri"/>
                <a:cs typeface="Calibri"/>
              </a:rPr>
              <a:t>Branch PC = Tag + ID</a:t>
            </a:r>
            <a:endParaRPr sz="1200" dirty="0">
              <a:latin typeface="Calibri"/>
              <a:cs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07924"/>
            <a:ext cx="7309484" cy="1301115"/>
          </a:xfrm>
          <a:prstGeom prst="rect">
            <a:avLst/>
          </a:prstGeom>
        </p:spPr>
        <p:txBody>
          <a:bodyPr vert="horz" wrap="square" lIns="0" tIns="13335" rIns="0" bIns="0" rtlCol="0">
            <a:spAutoFit/>
          </a:bodyPr>
          <a:lstStyle/>
          <a:p>
            <a:pPr marL="12700">
              <a:lnSpc>
                <a:spcPts val="5015"/>
              </a:lnSpc>
              <a:spcBef>
                <a:spcPts val="105"/>
              </a:spcBef>
            </a:pPr>
            <a:r>
              <a:rPr dirty="0"/>
              <a:t>Putting</a:t>
            </a:r>
            <a:r>
              <a:rPr spc="-40" dirty="0"/>
              <a:t> </a:t>
            </a:r>
            <a:r>
              <a:rPr dirty="0"/>
              <a:t>it</a:t>
            </a:r>
            <a:r>
              <a:rPr spc="-35" dirty="0"/>
              <a:t> </a:t>
            </a:r>
            <a:r>
              <a:rPr dirty="0"/>
              <a:t>all</a:t>
            </a:r>
            <a:r>
              <a:rPr spc="-20" dirty="0"/>
              <a:t> </a:t>
            </a:r>
            <a:r>
              <a:rPr spc="-10" dirty="0"/>
              <a:t>together:</a:t>
            </a:r>
          </a:p>
          <a:p>
            <a:pPr marL="12700">
              <a:lnSpc>
                <a:spcPts val="5015"/>
              </a:lnSpc>
            </a:pPr>
            <a:r>
              <a:rPr dirty="0"/>
              <a:t>A</a:t>
            </a:r>
            <a:r>
              <a:rPr spc="-45" dirty="0"/>
              <a:t> </a:t>
            </a:r>
            <a:r>
              <a:rPr dirty="0"/>
              <a:t>Gshare</a:t>
            </a:r>
            <a:r>
              <a:rPr spc="-80" dirty="0"/>
              <a:t> </a:t>
            </a:r>
            <a:r>
              <a:rPr dirty="0"/>
              <a:t>branch</a:t>
            </a:r>
            <a:r>
              <a:rPr spc="-50" dirty="0"/>
              <a:t> </a:t>
            </a:r>
            <a:r>
              <a:rPr dirty="0"/>
              <a:t>predictor</a:t>
            </a:r>
            <a:r>
              <a:rPr spc="-75" dirty="0"/>
              <a:t> </a:t>
            </a:r>
            <a:r>
              <a:rPr dirty="0"/>
              <a:t>+</a:t>
            </a:r>
            <a:r>
              <a:rPr spc="-45" dirty="0"/>
              <a:t> </a:t>
            </a:r>
            <a:r>
              <a:rPr spc="-25" dirty="0"/>
              <a:t>BTB</a:t>
            </a:r>
          </a:p>
        </p:txBody>
      </p:sp>
      <p:grpSp>
        <p:nvGrpSpPr>
          <p:cNvPr id="3" name="object 3"/>
          <p:cNvGrpSpPr/>
          <p:nvPr/>
        </p:nvGrpSpPr>
        <p:grpSpPr>
          <a:xfrm>
            <a:off x="1609597" y="4520438"/>
            <a:ext cx="3124200" cy="1511300"/>
            <a:chOff x="1609597" y="4520438"/>
            <a:chExt cx="3124200" cy="1511300"/>
          </a:xfrm>
        </p:grpSpPr>
        <p:sp>
          <p:nvSpPr>
            <p:cNvPr id="4" name="object 4"/>
            <p:cNvSpPr/>
            <p:nvPr/>
          </p:nvSpPr>
          <p:spPr>
            <a:xfrm>
              <a:off x="3972305" y="4534662"/>
              <a:ext cx="748665" cy="370840"/>
            </a:xfrm>
            <a:custGeom>
              <a:avLst/>
              <a:gdLst/>
              <a:ahLst/>
              <a:cxnLst/>
              <a:rect l="l" t="t" r="r" b="b"/>
              <a:pathLst>
                <a:path w="748664" h="370839">
                  <a:moveTo>
                    <a:pt x="0" y="370331"/>
                  </a:moveTo>
                  <a:lnTo>
                    <a:pt x="748284" y="370331"/>
                  </a:lnTo>
                  <a:lnTo>
                    <a:pt x="748284" y="0"/>
                  </a:lnTo>
                  <a:lnTo>
                    <a:pt x="0" y="0"/>
                  </a:lnTo>
                  <a:lnTo>
                    <a:pt x="0" y="370331"/>
                  </a:lnTo>
                  <a:close/>
                </a:path>
              </a:pathLst>
            </a:custGeom>
            <a:ln w="25399">
              <a:solidFill>
                <a:srgbClr val="000000"/>
              </a:solidFill>
            </a:ln>
          </p:spPr>
          <p:txBody>
            <a:bodyPr wrap="square" lIns="0" tIns="0" rIns="0" bIns="0" rtlCol="0"/>
            <a:lstStyle/>
            <a:p>
              <a:endParaRPr/>
            </a:p>
          </p:txBody>
        </p:sp>
        <p:sp>
          <p:nvSpPr>
            <p:cNvPr id="5" name="object 5"/>
            <p:cNvSpPr/>
            <p:nvPr/>
          </p:nvSpPr>
          <p:spPr>
            <a:xfrm>
              <a:off x="3972305" y="4533138"/>
              <a:ext cx="748665" cy="370840"/>
            </a:xfrm>
            <a:custGeom>
              <a:avLst/>
              <a:gdLst/>
              <a:ahLst/>
              <a:cxnLst/>
              <a:rect l="l" t="t" r="r" b="b"/>
              <a:pathLst>
                <a:path w="748664" h="370839">
                  <a:moveTo>
                    <a:pt x="748284" y="0"/>
                  </a:moveTo>
                  <a:lnTo>
                    <a:pt x="0" y="0"/>
                  </a:lnTo>
                  <a:lnTo>
                    <a:pt x="0" y="370331"/>
                  </a:lnTo>
                  <a:lnTo>
                    <a:pt x="748284" y="370331"/>
                  </a:lnTo>
                  <a:lnTo>
                    <a:pt x="748284" y="0"/>
                  </a:lnTo>
                  <a:close/>
                </a:path>
              </a:pathLst>
            </a:custGeom>
            <a:solidFill>
              <a:srgbClr val="006FC0"/>
            </a:solidFill>
          </p:spPr>
          <p:txBody>
            <a:bodyPr wrap="square" lIns="0" tIns="0" rIns="0" bIns="0" rtlCol="0"/>
            <a:lstStyle/>
            <a:p>
              <a:endParaRPr/>
            </a:p>
          </p:txBody>
        </p:sp>
        <p:sp>
          <p:nvSpPr>
            <p:cNvPr id="6" name="object 6"/>
            <p:cNvSpPr/>
            <p:nvPr/>
          </p:nvSpPr>
          <p:spPr>
            <a:xfrm>
              <a:off x="3972305" y="4533138"/>
              <a:ext cx="748665" cy="746760"/>
            </a:xfrm>
            <a:custGeom>
              <a:avLst/>
              <a:gdLst/>
              <a:ahLst/>
              <a:cxnLst/>
              <a:rect l="l" t="t" r="r" b="b"/>
              <a:pathLst>
                <a:path w="748664" h="746760">
                  <a:moveTo>
                    <a:pt x="0" y="370331"/>
                  </a:moveTo>
                  <a:lnTo>
                    <a:pt x="748284" y="370331"/>
                  </a:lnTo>
                  <a:lnTo>
                    <a:pt x="748284" y="0"/>
                  </a:lnTo>
                  <a:lnTo>
                    <a:pt x="0" y="0"/>
                  </a:lnTo>
                  <a:lnTo>
                    <a:pt x="0" y="370331"/>
                  </a:lnTo>
                  <a:close/>
                </a:path>
                <a:path w="748664" h="746760">
                  <a:moveTo>
                    <a:pt x="0" y="746760"/>
                  </a:moveTo>
                  <a:lnTo>
                    <a:pt x="748284" y="746760"/>
                  </a:lnTo>
                  <a:lnTo>
                    <a:pt x="748284" y="377951"/>
                  </a:lnTo>
                  <a:lnTo>
                    <a:pt x="0" y="377951"/>
                  </a:lnTo>
                  <a:lnTo>
                    <a:pt x="0" y="746760"/>
                  </a:lnTo>
                  <a:close/>
                </a:path>
              </a:pathLst>
            </a:custGeom>
            <a:ln w="25400">
              <a:solidFill>
                <a:srgbClr val="000000"/>
              </a:solidFill>
            </a:ln>
          </p:spPr>
          <p:txBody>
            <a:bodyPr wrap="square" lIns="0" tIns="0" rIns="0" bIns="0" rtlCol="0"/>
            <a:lstStyle/>
            <a:p>
              <a:endParaRPr/>
            </a:p>
          </p:txBody>
        </p:sp>
        <p:sp>
          <p:nvSpPr>
            <p:cNvPr id="7" name="object 7"/>
            <p:cNvSpPr/>
            <p:nvPr/>
          </p:nvSpPr>
          <p:spPr>
            <a:xfrm>
              <a:off x="3972305" y="5279898"/>
              <a:ext cx="748665" cy="368935"/>
            </a:xfrm>
            <a:custGeom>
              <a:avLst/>
              <a:gdLst/>
              <a:ahLst/>
              <a:cxnLst/>
              <a:rect l="l" t="t" r="r" b="b"/>
              <a:pathLst>
                <a:path w="748664" h="368935">
                  <a:moveTo>
                    <a:pt x="748284" y="0"/>
                  </a:moveTo>
                  <a:lnTo>
                    <a:pt x="0" y="0"/>
                  </a:lnTo>
                  <a:lnTo>
                    <a:pt x="0" y="368807"/>
                  </a:lnTo>
                  <a:lnTo>
                    <a:pt x="748284" y="368807"/>
                  </a:lnTo>
                  <a:lnTo>
                    <a:pt x="748284" y="0"/>
                  </a:lnTo>
                  <a:close/>
                </a:path>
              </a:pathLst>
            </a:custGeom>
            <a:solidFill>
              <a:srgbClr val="006FC0"/>
            </a:solidFill>
          </p:spPr>
          <p:txBody>
            <a:bodyPr wrap="square" lIns="0" tIns="0" rIns="0" bIns="0" rtlCol="0"/>
            <a:lstStyle/>
            <a:p>
              <a:endParaRPr/>
            </a:p>
          </p:txBody>
        </p:sp>
        <p:sp>
          <p:nvSpPr>
            <p:cNvPr id="8" name="object 8"/>
            <p:cNvSpPr/>
            <p:nvPr/>
          </p:nvSpPr>
          <p:spPr>
            <a:xfrm>
              <a:off x="1622297" y="5103114"/>
              <a:ext cx="3098800" cy="916305"/>
            </a:xfrm>
            <a:custGeom>
              <a:avLst/>
              <a:gdLst/>
              <a:ahLst/>
              <a:cxnLst/>
              <a:rect l="l" t="t" r="r" b="b"/>
              <a:pathLst>
                <a:path w="3098800" h="916304">
                  <a:moveTo>
                    <a:pt x="2350007" y="545592"/>
                  </a:moveTo>
                  <a:lnTo>
                    <a:pt x="3098291" y="545592"/>
                  </a:lnTo>
                  <a:lnTo>
                    <a:pt x="3098291" y="176784"/>
                  </a:lnTo>
                  <a:lnTo>
                    <a:pt x="2350007" y="176784"/>
                  </a:lnTo>
                  <a:lnTo>
                    <a:pt x="2350007" y="545592"/>
                  </a:lnTo>
                  <a:close/>
                </a:path>
                <a:path w="3098800" h="916304">
                  <a:moveTo>
                    <a:pt x="2350007" y="915924"/>
                  </a:moveTo>
                  <a:lnTo>
                    <a:pt x="3098291" y="915924"/>
                  </a:lnTo>
                  <a:lnTo>
                    <a:pt x="3098291" y="545592"/>
                  </a:lnTo>
                  <a:lnTo>
                    <a:pt x="2350007" y="545592"/>
                  </a:lnTo>
                  <a:lnTo>
                    <a:pt x="2350007" y="915924"/>
                  </a:lnTo>
                  <a:close/>
                </a:path>
                <a:path w="3098800" h="916304">
                  <a:moveTo>
                    <a:pt x="0" y="368808"/>
                  </a:moveTo>
                  <a:lnTo>
                    <a:pt x="457200" y="368808"/>
                  </a:lnTo>
                  <a:lnTo>
                    <a:pt x="457200" y="0"/>
                  </a:lnTo>
                  <a:lnTo>
                    <a:pt x="0" y="0"/>
                  </a:lnTo>
                  <a:lnTo>
                    <a:pt x="0" y="368808"/>
                  </a:lnTo>
                  <a:close/>
                </a:path>
              </a:pathLst>
            </a:custGeom>
            <a:ln w="25400">
              <a:solidFill>
                <a:srgbClr val="000000"/>
              </a:solidFill>
            </a:ln>
          </p:spPr>
          <p:txBody>
            <a:bodyPr wrap="square" lIns="0" tIns="0" rIns="0" bIns="0" rtlCol="0"/>
            <a:lstStyle/>
            <a:p>
              <a:endParaRPr/>
            </a:p>
          </p:txBody>
        </p:sp>
        <p:sp>
          <p:nvSpPr>
            <p:cNvPr id="9" name="object 9"/>
            <p:cNvSpPr/>
            <p:nvPr/>
          </p:nvSpPr>
          <p:spPr>
            <a:xfrm>
              <a:off x="2075942" y="4717668"/>
              <a:ext cx="1160780" cy="1118235"/>
            </a:xfrm>
            <a:custGeom>
              <a:avLst/>
              <a:gdLst/>
              <a:ahLst/>
              <a:cxnLst/>
              <a:rect l="l" t="t" r="r" b="b"/>
              <a:pathLst>
                <a:path w="1160780" h="1118235">
                  <a:moveTo>
                    <a:pt x="1160780" y="635"/>
                  </a:moveTo>
                  <a:lnTo>
                    <a:pt x="1075563" y="0"/>
                  </a:lnTo>
                  <a:lnTo>
                    <a:pt x="1089596" y="28575"/>
                  </a:lnTo>
                  <a:lnTo>
                    <a:pt x="339598" y="397052"/>
                  </a:lnTo>
                  <a:lnTo>
                    <a:pt x="339598" y="92075"/>
                  </a:lnTo>
                  <a:lnTo>
                    <a:pt x="216154" y="92075"/>
                  </a:lnTo>
                  <a:lnTo>
                    <a:pt x="216154" y="457695"/>
                  </a:lnTo>
                  <a:lnTo>
                    <a:pt x="216154" y="471843"/>
                  </a:lnTo>
                  <a:lnTo>
                    <a:pt x="216154" y="662838"/>
                  </a:lnTo>
                  <a:lnTo>
                    <a:pt x="44665" y="581888"/>
                  </a:lnTo>
                  <a:lnTo>
                    <a:pt x="216154" y="608164"/>
                  </a:lnTo>
                  <a:lnTo>
                    <a:pt x="216154" y="595388"/>
                  </a:lnTo>
                  <a:lnTo>
                    <a:pt x="43256" y="568909"/>
                  </a:lnTo>
                  <a:lnTo>
                    <a:pt x="216154" y="540232"/>
                  </a:lnTo>
                  <a:lnTo>
                    <a:pt x="216154" y="527304"/>
                  </a:lnTo>
                  <a:lnTo>
                    <a:pt x="45758" y="555574"/>
                  </a:lnTo>
                  <a:lnTo>
                    <a:pt x="216154" y="471843"/>
                  </a:lnTo>
                  <a:lnTo>
                    <a:pt x="216154" y="457695"/>
                  </a:lnTo>
                  <a:lnTo>
                    <a:pt x="2209" y="562800"/>
                  </a:lnTo>
                  <a:lnTo>
                    <a:pt x="1778" y="562864"/>
                  </a:lnTo>
                  <a:lnTo>
                    <a:pt x="1790" y="563003"/>
                  </a:lnTo>
                  <a:lnTo>
                    <a:pt x="0" y="563880"/>
                  </a:lnTo>
                  <a:lnTo>
                    <a:pt x="2654" y="569379"/>
                  </a:lnTo>
                  <a:lnTo>
                    <a:pt x="127" y="574802"/>
                  </a:lnTo>
                  <a:lnTo>
                    <a:pt x="216154" y="676795"/>
                  </a:lnTo>
                  <a:lnTo>
                    <a:pt x="216154" y="1035431"/>
                  </a:lnTo>
                  <a:lnTo>
                    <a:pt x="339598" y="1035431"/>
                  </a:lnTo>
                  <a:lnTo>
                    <a:pt x="339598" y="735076"/>
                  </a:lnTo>
                  <a:lnTo>
                    <a:pt x="1089101" y="1088910"/>
                  </a:lnTo>
                  <a:lnTo>
                    <a:pt x="1075563" y="1117612"/>
                  </a:lnTo>
                  <a:lnTo>
                    <a:pt x="1160780" y="1115695"/>
                  </a:lnTo>
                  <a:lnTo>
                    <a:pt x="1143952" y="1094320"/>
                  </a:lnTo>
                  <a:lnTo>
                    <a:pt x="1108075" y="1048702"/>
                  </a:lnTo>
                  <a:lnTo>
                    <a:pt x="1094524" y="1077417"/>
                  </a:lnTo>
                  <a:lnTo>
                    <a:pt x="339598" y="721106"/>
                  </a:lnTo>
                  <a:lnTo>
                    <a:pt x="339598" y="627075"/>
                  </a:lnTo>
                  <a:lnTo>
                    <a:pt x="1084427" y="741159"/>
                  </a:lnTo>
                  <a:lnTo>
                    <a:pt x="1079627" y="772541"/>
                  </a:lnTo>
                  <a:lnTo>
                    <a:pt x="1160780" y="746379"/>
                  </a:lnTo>
                  <a:lnTo>
                    <a:pt x="1156106" y="743077"/>
                  </a:lnTo>
                  <a:lnTo>
                    <a:pt x="1091184" y="697103"/>
                  </a:lnTo>
                  <a:lnTo>
                    <a:pt x="1086358" y="728586"/>
                  </a:lnTo>
                  <a:lnTo>
                    <a:pt x="339598" y="614273"/>
                  </a:lnTo>
                  <a:lnTo>
                    <a:pt x="339598" y="519747"/>
                  </a:lnTo>
                  <a:lnTo>
                    <a:pt x="1086624" y="395782"/>
                  </a:lnTo>
                  <a:lnTo>
                    <a:pt x="1091819" y="427101"/>
                  </a:lnTo>
                  <a:lnTo>
                    <a:pt x="1155166" y="381127"/>
                  </a:lnTo>
                  <a:lnTo>
                    <a:pt x="1160780" y="377063"/>
                  </a:lnTo>
                  <a:lnTo>
                    <a:pt x="1079373" y="351917"/>
                  </a:lnTo>
                  <a:lnTo>
                    <a:pt x="1084541" y="383197"/>
                  </a:lnTo>
                  <a:lnTo>
                    <a:pt x="339598" y="506818"/>
                  </a:lnTo>
                  <a:lnTo>
                    <a:pt x="339598" y="411187"/>
                  </a:lnTo>
                  <a:lnTo>
                    <a:pt x="1095159" y="39890"/>
                  </a:lnTo>
                  <a:lnTo>
                    <a:pt x="1109218" y="68453"/>
                  </a:lnTo>
                  <a:lnTo>
                    <a:pt x="1143774" y="22987"/>
                  </a:lnTo>
                  <a:lnTo>
                    <a:pt x="1160780" y="635"/>
                  </a:lnTo>
                  <a:close/>
                </a:path>
              </a:pathLst>
            </a:custGeom>
            <a:solidFill>
              <a:srgbClr val="4471C4"/>
            </a:solidFill>
          </p:spPr>
          <p:txBody>
            <a:bodyPr wrap="square" lIns="0" tIns="0" rIns="0" bIns="0" rtlCol="0"/>
            <a:lstStyle/>
            <a:p>
              <a:endParaRPr/>
            </a:p>
          </p:txBody>
        </p:sp>
        <p:sp>
          <p:nvSpPr>
            <p:cNvPr id="10" name="object 10"/>
            <p:cNvSpPr/>
            <p:nvPr/>
          </p:nvSpPr>
          <p:spPr>
            <a:xfrm>
              <a:off x="2292095" y="4809744"/>
              <a:ext cx="123825" cy="943610"/>
            </a:xfrm>
            <a:custGeom>
              <a:avLst/>
              <a:gdLst/>
              <a:ahLst/>
              <a:cxnLst/>
              <a:rect l="l" t="t" r="r" b="b"/>
              <a:pathLst>
                <a:path w="123825" h="943610">
                  <a:moveTo>
                    <a:pt x="0" y="943355"/>
                  </a:moveTo>
                  <a:lnTo>
                    <a:pt x="123443" y="943355"/>
                  </a:lnTo>
                  <a:lnTo>
                    <a:pt x="123443" y="0"/>
                  </a:lnTo>
                  <a:lnTo>
                    <a:pt x="0" y="0"/>
                  </a:lnTo>
                  <a:lnTo>
                    <a:pt x="0" y="943355"/>
                  </a:lnTo>
                  <a:close/>
                </a:path>
              </a:pathLst>
            </a:custGeom>
            <a:ln w="12700">
              <a:solidFill>
                <a:srgbClr val="2E528F"/>
              </a:solidFill>
            </a:ln>
          </p:spPr>
          <p:txBody>
            <a:bodyPr wrap="square" lIns="0" tIns="0" rIns="0" bIns="0" rtlCol="0"/>
            <a:lstStyle/>
            <a:p>
              <a:endParaRPr/>
            </a:p>
          </p:txBody>
        </p:sp>
      </p:grpSp>
      <p:sp>
        <p:nvSpPr>
          <p:cNvPr id="11" name="object 11"/>
          <p:cNvSpPr txBox="1"/>
          <p:nvPr/>
        </p:nvSpPr>
        <p:spPr>
          <a:xfrm>
            <a:off x="3211448" y="4249292"/>
            <a:ext cx="131635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35" dirty="0">
                <a:latin typeface="Calibri"/>
                <a:cs typeface="Calibri"/>
              </a:rPr>
              <a:t> </a:t>
            </a:r>
            <a:r>
              <a:rPr sz="1200" b="1" spc="-20" dirty="0">
                <a:latin typeface="Calibri"/>
                <a:cs typeface="Calibri"/>
              </a:rPr>
              <a:t>Target</a:t>
            </a:r>
            <a:r>
              <a:rPr sz="1200" b="1" spc="-25" dirty="0">
                <a:latin typeface="Calibri"/>
                <a:cs typeface="Calibri"/>
              </a:rPr>
              <a:t> </a:t>
            </a:r>
            <a:r>
              <a:rPr sz="1200" b="1" spc="-10" dirty="0">
                <a:latin typeface="Calibri"/>
                <a:cs typeface="Calibri"/>
              </a:rPr>
              <a:t>Buffer</a:t>
            </a:r>
            <a:endParaRPr sz="1200">
              <a:latin typeface="Calibri"/>
              <a:cs typeface="Calibri"/>
            </a:endParaRPr>
          </a:p>
        </p:txBody>
      </p:sp>
      <p:sp>
        <p:nvSpPr>
          <p:cNvPr id="12" name="object 12"/>
          <p:cNvSpPr txBox="1"/>
          <p:nvPr/>
        </p:nvSpPr>
        <p:spPr>
          <a:xfrm>
            <a:off x="2102866" y="4598923"/>
            <a:ext cx="42100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hash()</a:t>
            </a:r>
            <a:endParaRPr sz="1200">
              <a:latin typeface="Calibri"/>
              <a:cs typeface="Calibri"/>
            </a:endParaRPr>
          </a:p>
        </p:txBody>
      </p:sp>
      <p:sp>
        <p:nvSpPr>
          <p:cNvPr id="13" name="object 13"/>
          <p:cNvSpPr txBox="1"/>
          <p:nvPr/>
        </p:nvSpPr>
        <p:spPr>
          <a:xfrm>
            <a:off x="931875" y="5081396"/>
            <a:ext cx="111950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ourier New"/>
                <a:cs typeface="Courier New"/>
              </a:rPr>
              <a:t>0x1a2100</a:t>
            </a:r>
            <a:endParaRPr sz="1800">
              <a:latin typeface="Courier New"/>
              <a:cs typeface="Courier New"/>
            </a:endParaRPr>
          </a:p>
        </p:txBody>
      </p:sp>
      <p:sp>
        <p:nvSpPr>
          <p:cNvPr id="14" name="object 14"/>
          <p:cNvSpPr txBox="1"/>
          <p:nvPr/>
        </p:nvSpPr>
        <p:spPr>
          <a:xfrm>
            <a:off x="1588769" y="4878070"/>
            <a:ext cx="60388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BranchID</a:t>
            </a:r>
            <a:endParaRPr sz="1200">
              <a:latin typeface="Calibri"/>
              <a:cs typeface="Calibri"/>
            </a:endParaRPr>
          </a:p>
        </p:txBody>
      </p:sp>
      <p:sp>
        <p:nvSpPr>
          <p:cNvPr id="15" name="object 15"/>
          <p:cNvSpPr txBox="1"/>
          <p:nvPr/>
        </p:nvSpPr>
        <p:spPr>
          <a:xfrm>
            <a:off x="3985005" y="4559554"/>
            <a:ext cx="723265" cy="208279"/>
          </a:xfrm>
          <a:prstGeom prst="rect">
            <a:avLst/>
          </a:prstGeom>
        </p:spPr>
        <p:txBody>
          <a:bodyPr vert="horz" wrap="square" lIns="0" tIns="12700" rIns="0" bIns="0" rtlCol="0">
            <a:spAutoFit/>
          </a:bodyPr>
          <a:lstStyle/>
          <a:p>
            <a:pPr marL="92075">
              <a:lnSpc>
                <a:spcPct val="100000"/>
              </a:lnSpc>
              <a:spcBef>
                <a:spcPts val="100"/>
              </a:spcBef>
            </a:pPr>
            <a:r>
              <a:rPr sz="1200" spc="-10" dirty="0">
                <a:latin typeface="Courier New"/>
                <a:cs typeface="Courier New"/>
              </a:rPr>
              <a:t>1a2ABC</a:t>
            </a:r>
            <a:endParaRPr sz="1200">
              <a:latin typeface="Courier New"/>
              <a:cs typeface="Courier New"/>
            </a:endParaRPr>
          </a:p>
        </p:txBody>
      </p:sp>
      <p:sp>
        <p:nvSpPr>
          <p:cNvPr id="16" name="object 16"/>
          <p:cNvSpPr txBox="1"/>
          <p:nvPr/>
        </p:nvSpPr>
        <p:spPr>
          <a:xfrm>
            <a:off x="3985005" y="4895722"/>
            <a:ext cx="723265" cy="370840"/>
          </a:xfrm>
          <a:prstGeom prst="rect">
            <a:avLst/>
          </a:prstGeom>
          <a:solidFill>
            <a:srgbClr val="006FC0"/>
          </a:solidFill>
        </p:spPr>
        <p:txBody>
          <a:bodyPr vert="horz" wrap="square" lIns="0" tIns="53340" rIns="0" bIns="0" rtlCol="0">
            <a:spAutoFit/>
          </a:bodyPr>
          <a:lstStyle/>
          <a:p>
            <a:pPr marL="92075">
              <a:lnSpc>
                <a:spcPct val="100000"/>
              </a:lnSpc>
              <a:spcBef>
                <a:spcPts val="420"/>
              </a:spcBef>
            </a:pPr>
            <a:r>
              <a:rPr sz="1200" spc="-10" dirty="0">
                <a:latin typeface="Courier New"/>
                <a:cs typeface="Courier New"/>
              </a:rPr>
              <a:t>1A210C</a:t>
            </a:r>
            <a:endParaRPr sz="1200">
              <a:latin typeface="Courier New"/>
              <a:cs typeface="Courier New"/>
            </a:endParaRPr>
          </a:p>
        </p:txBody>
      </p:sp>
      <p:sp>
        <p:nvSpPr>
          <p:cNvPr id="17" name="object 17"/>
          <p:cNvSpPr txBox="1"/>
          <p:nvPr/>
        </p:nvSpPr>
        <p:spPr>
          <a:xfrm>
            <a:off x="840435" y="5317312"/>
            <a:ext cx="709930" cy="208915"/>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65" dirty="0">
                <a:latin typeface="Calibri"/>
                <a:cs typeface="Calibri"/>
              </a:rPr>
              <a:t> </a:t>
            </a:r>
            <a:r>
              <a:rPr sz="1200" b="1" spc="-25" dirty="0">
                <a:latin typeface="Calibri"/>
                <a:cs typeface="Calibri"/>
              </a:rPr>
              <a:t>Tag</a:t>
            </a:r>
            <a:endParaRPr sz="1200">
              <a:latin typeface="Calibri"/>
              <a:cs typeface="Calibri"/>
            </a:endParaRPr>
          </a:p>
        </p:txBody>
      </p:sp>
      <p:grpSp>
        <p:nvGrpSpPr>
          <p:cNvPr id="18" name="object 18"/>
          <p:cNvGrpSpPr/>
          <p:nvPr/>
        </p:nvGrpSpPr>
        <p:grpSpPr>
          <a:xfrm>
            <a:off x="3202177" y="4520438"/>
            <a:ext cx="782955" cy="1511300"/>
            <a:chOff x="3202177" y="4520438"/>
            <a:chExt cx="782955" cy="1511300"/>
          </a:xfrm>
        </p:grpSpPr>
        <p:sp>
          <p:nvSpPr>
            <p:cNvPr id="19" name="object 19"/>
            <p:cNvSpPr/>
            <p:nvPr/>
          </p:nvSpPr>
          <p:spPr>
            <a:xfrm>
              <a:off x="3224021" y="4533138"/>
              <a:ext cx="748665" cy="370840"/>
            </a:xfrm>
            <a:custGeom>
              <a:avLst/>
              <a:gdLst/>
              <a:ahLst/>
              <a:cxnLst/>
              <a:rect l="l" t="t" r="r" b="b"/>
              <a:pathLst>
                <a:path w="748664" h="370839">
                  <a:moveTo>
                    <a:pt x="748284" y="0"/>
                  </a:moveTo>
                  <a:lnTo>
                    <a:pt x="0" y="0"/>
                  </a:lnTo>
                  <a:lnTo>
                    <a:pt x="0" y="370331"/>
                  </a:lnTo>
                  <a:lnTo>
                    <a:pt x="748284" y="370331"/>
                  </a:lnTo>
                  <a:lnTo>
                    <a:pt x="748284" y="0"/>
                  </a:lnTo>
                  <a:close/>
                </a:path>
              </a:pathLst>
            </a:custGeom>
            <a:solidFill>
              <a:srgbClr val="006FC0"/>
            </a:solidFill>
          </p:spPr>
          <p:txBody>
            <a:bodyPr wrap="square" lIns="0" tIns="0" rIns="0" bIns="0" rtlCol="0"/>
            <a:lstStyle/>
            <a:p>
              <a:endParaRPr/>
            </a:p>
          </p:txBody>
        </p:sp>
        <p:sp>
          <p:nvSpPr>
            <p:cNvPr id="20" name="object 20"/>
            <p:cNvSpPr/>
            <p:nvPr/>
          </p:nvSpPr>
          <p:spPr>
            <a:xfrm>
              <a:off x="3224021" y="4533138"/>
              <a:ext cx="748665" cy="744220"/>
            </a:xfrm>
            <a:custGeom>
              <a:avLst/>
              <a:gdLst/>
              <a:ahLst/>
              <a:cxnLst/>
              <a:rect l="l" t="t" r="r" b="b"/>
              <a:pathLst>
                <a:path w="748664" h="744220">
                  <a:moveTo>
                    <a:pt x="0" y="370331"/>
                  </a:moveTo>
                  <a:lnTo>
                    <a:pt x="748284" y="370331"/>
                  </a:lnTo>
                  <a:lnTo>
                    <a:pt x="748284" y="0"/>
                  </a:lnTo>
                  <a:lnTo>
                    <a:pt x="0" y="0"/>
                  </a:lnTo>
                  <a:lnTo>
                    <a:pt x="0" y="370331"/>
                  </a:lnTo>
                  <a:close/>
                </a:path>
                <a:path w="748664" h="744220">
                  <a:moveTo>
                    <a:pt x="0" y="743712"/>
                  </a:moveTo>
                  <a:lnTo>
                    <a:pt x="748284" y="743712"/>
                  </a:lnTo>
                  <a:lnTo>
                    <a:pt x="748284" y="374904"/>
                  </a:lnTo>
                  <a:lnTo>
                    <a:pt x="0" y="374904"/>
                  </a:lnTo>
                  <a:lnTo>
                    <a:pt x="0" y="743712"/>
                  </a:lnTo>
                  <a:close/>
                </a:path>
              </a:pathLst>
            </a:custGeom>
            <a:ln w="25400">
              <a:solidFill>
                <a:srgbClr val="000000"/>
              </a:solidFill>
            </a:ln>
          </p:spPr>
          <p:txBody>
            <a:bodyPr wrap="square" lIns="0" tIns="0" rIns="0" bIns="0" rtlCol="0"/>
            <a:lstStyle/>
            <a:p>
              <a:endParaRPr/>
            </a:p>
          </p:txBody>
        </p:sp>
        <p:sp>
          <p:nvSpPr>
            <p:cNvPr id="21" name="object 21"/>
            <p:cNvSpPr/>
            <p:nvPr/>
          </p:nvSpPr>
          <p:spPr>
            <a:xfrm>
              <a:off x="3224021" y="5281422"/>
              <a:ext cx="748665" cy="368935"/>
            </a:xfrm>
            <a:custGeom>
              <a:avLst/>
              <a:gdLst/>
              <a:ahLst/>
              <a:cxnLst/>
              <a:rect l="l" t="t" r="r" b="b"/>
              <a:pathLst>
                <a:path w="748664" h="368935">
                  <a:moveTo>
                    <a:pt x="748284" y="0"/>
                  </a:moveTo>
                  <a:lnTo>
                    <a:pt x="0" y="0"/>
                  </a:lnTo>
                  <a:lnTo>
                    <a:pt x="0" y="368807"/>
                  </a:lnTo>
                  <a:lnTo>
                    <a:pt x="748284" y="368807"/>
                  </a:lnTo>
                  <a:lnTo>
                    <a:pt x="748284" y="0"/>
                  </a:lnTo>
                  <a:close/>
                </a:path>
              </a:pathLst>
            </a:custGeom>
            <a:solidFill>
              <a:srgbClr val="006FC0"/>
            </a:solidFill>
          </p:spPr>
          <p:txBody>
            <a:bodyPr wrap="square" lIns="0" tIns="0" rIns="0" bIns="0" rtlCol="0"/>
            <a:lstStyle/>
            <a:p>
              <a:endParaRPr/>
            </a:p>
          </p:txBody>
        </p:sp>
        <p:sp>
          <p:nvSpPr>
            <p:cNvPr id="22" name="object 22"/>
            <p:cNvSpPr/>
            <p:nvPr/>
          </p:nvSpPr>
          <p:spPr>
            <a:xfrm>
              <a:off x="3224021" y="5281422"/>
              <a:ext cx="748665" cy="368935"/>
            </a:xfrm>
            <a:custGeom>
              <a:avLst/>
              <a:gdLst/>
              <a:ahLst/>
              <a:cxnLst/>
              <a:rect l="l" t="t" r="r" b="b"/>
              <a:pathLst>
                <a:path w="748664" h="368935">
                  <a:moveTo>
                    <a:pt x="0" y="368807"/>
                  </a:moveTo>
                  <a:lnTo>
                    <a:pt x="748284" y="368807"/>
                  </a:lnTo>
                  <a:lnTo>
                    <a:pt x="748284" y="0"/>
                  </a:lnTo>
                  <a:lnTo>
                    <a:pt x="0" y="0"/>
                  </a:lnTo>
                  <a:lnTo>
                    <a:pt x="0" y="368807"/>
                  </a:lnTo>
                  <a:close/>
                </a:path>
              </a:pathLst>
            </a:custGeom>
            <a:ln w="25400">
              <a:solidFill>
                <a:srgbClr val="000000"/>
              </a:solidFill>
            </a:ln>
          </p:spPr>
          <p:txBody>
            <a:bodyPr wrap="square" lIns="0" tIns="0" rIns="0" bIns="0" rtlCol="0"/>
            <a:lstStyle/>
            <a:p>
              <a:endParaRPr/>
            </a:p>
          </p:txBody>
        </p:sp>
        <p:sp>
          <p:nvSpPr>
            <p:cNvPr id="23" name="object 23"/>
            <p:cNvSpPr/>
            <p:nvPr/>
          </p:nvSpPr>
          <p:spPr>
            <a:xfrm>
              <a:off x="3214877" y="5648705"/>
              <a:ext cx="748665" cy="370840"/>
            </a:xfrm>
            <a:custGeom>
              <a:avLst/>
              <a:gdLst/>
              <a:ahLst/>
              <a:cxnLst/>
              <a:rect l="l" t="t" r="r" b="b"/>
              <a:pathLst>
                <a:path w="748664" h="370839">
                  <a:moveTo>
                    <a:pt x="748284" y="0"/>
                  </a:moveTo>
                  <a:lnTo>
                    <a:pt x="0" y="0"/>
                  </a:lnTo>
                  <a:lnTo>
                    <a:pt x="0" y="370332"/>
                  </a:lnTo>
                  <a:lnTo>
                    <a:pt x="748284" y="370332"/>
                  </a:lnTo>
                  <a:lnTo>
                    <a:pt x="748284" y="0"/>
                  </a:lnTo>
                  <a:close/>
                </a:path>
              </a:pathLst>
            </a:custGeom>
            <a:solidFill>
              <a:srgbClr val="006FC0"/>
            </a:solidFill>
          </p:spPr>
          <p:txBody>
            <a:bodyPr wrap="square" lIns="0" tIns="0" rIns="0" bIns="0" rtlCol="0"/>
            <a:lstStyle/>
            <a:p>
              <a:endParaRPr/>
            </a:p>
          </p:txBody>
        </p:sp>
        <p:sp>
          <p:nvSpPr>
            <p:cNvPr id="24" name="object 24"/>
            <p:cNvSpPr/>
            <p:nvPr/>
          </p:nvSpPr>
          <p:spPr>
            <a:xfrm>
              <a:off x="3214877" y="5648705"/>
              <a:ext cx="748665" cy="370840"/>
            </a:xfrm>
            <a:custGeom>
              <a:avLst/>
              <a:gdLst/>
              <a:ahLst/>
              <a:cxnLst/>
              <a:rect l="l" t="t" r="r" b="b"/>
              <a:pathLst>
                <a:path w="748664" h="370839">
                  <a:moveTo>
                    <a:pt x="0" y="370332"/>
                  </a:moveTo>
                  <a:lnTo>
                    <a:pt x="748284" y="370332"/>
                  </a:lnTo>
                  <a:lnTo>
                    <a:pt x="748284" y="0"/>
                  </a:lnTo>
                  <a:lnTo>
                    <a:pt x="0" y="0"/>
                  </a:lnTo>
                  <a:lnTo>
                    <a:pt x="0" y="370332"/>
                  </a:lnTo>
                  <a:close/>
                </a:path>
              </a:pathLst>
            </a:custGeom>
            <a:ln w="25399">
              <a:solidFill>
                <a:srgbClr val="000000"/>
              </a:solidFill>
            </a:ln>
          </p:spPr>
          <p:txBody>
            <a:bodyPr wrap="square" lIns="0" tIns="0" rIns="0" bIns="0" rtlCol="0"/>
            <a:lstStyle/>
            <a:p>
              <a:endParaRPr/>
            </a:p>
          </p:txBody>
        </p:sp>
      </p:grpSp>
      <p:sp>
        <p:nvSpPr>
          <p:cNvPr id="25" name="object 25"/>
          <p:cNvSpPr txBox="1"/>
          <p:nvPr/>
        </p:nvSpPr>
        <p:spPr>
          <a:xfrm>
            <a:off x="3426078" y="6043371"/>
            <a:ext cx="236854"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Calibri"/>
                <a:cs typeface="Calibri"/>
              </a:rPr>
              <a:t>Tag</a:t>
            </a:r>
            <a:endParaRPr sz="1200">
              <a:latin typeface="Calibri"/>
              <a:cs typeface="Calibri"/>
            </a:endParaRPr>
          </a:p>
        </p:txBody>
      </p:sp>
      <p:sp>
        <p:nvSpPr>
          <p:cNvPr id="26" name="object 26"/>
          <p:cNvSpPr txBox="1"/>
          <p:nvPr/>
        </p:nvSpPr>
        <p:spPr>
          <a:xfrm>
            <a:off x="4055109" y="6077508"/>
            <a:ext cx="415290"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Target</a:t>
            </a:r>
            <a:endParaRPr sz="1200">
              <a:latin typeface="Calibri"/>
              <a:cs typeface="Calibri"/>
            </a:endParaRPr>
          </a:p>
        </p:txBody>
      </p:sp>
      <p:sp>
        <p:nvSpPr>
          <p:cNvPr id="27" name="object 27"/>
          <p:cNvSpPr txBox="1"/>
          <p:nvPr/>
        </p:nvSpPr>
        <p:spPr>
          <a:xfrm>
            <a:off x="3985005" y="5391911"/>
            <a:ext cx="723265" cy="244475"/>
          </a:xfrm>
          <a:prstGeom prst="rect">
            <a:avLst/>
          </a:prstGeom>
          <a:solidFill>
            <a:srgbClr val="006FC0"/>
          </a:solidFill>
        </p:spPr>
        <p:txBody>
          <a:bodyPr vert="horz" wrap="square" lIns="0" tIns="0" rIns="0" bIns="0" rtlCol="0">
            <a:spAutoFit/>
          </a:bodyPr>
          <a:lstStyle/>
          <a:p>
            <a:pPr marL="99060">
              <a:lnSpc>
                <a:spcPts val="1165"/>
              </a:lnSpc>
            </a:pPr>
            <a:r>
              <a:rPr sz="1200" spc="-10" dirty="0">
                <a:latin typeface="Courier New"/>
                <a:cs typeface="Courier New"/>
              </a:rPr>
              <a:t>1A22EE</a:t>
            </a:r>
            <a:endParaRPr sz="1200">
              <a:latin typeface="Courier New"/>
              <a:cs typeface="Courier New"/>
            </a:endParaRPr>
          </a:p>
        </p:txBody>
      </p:sp>
      <p:sp>
        <p:nvSpPr>
          <p:cNvPr id="28" name="object 28"/>
          <p:cNvSpPr txBox="1"/>
          <p:nvPr/>
        </p:nvSpPr>
        <p:spPr>
          <a:xfrm>
            <a:off x="3989578" y="5661405"/>
            <a:ext cx="718820" cy="345440"/>
          </a:xfrm>
          <a:prstGeom prst="rect">
            <a:avLst/>
          </a:prstGeom>
          <a:solidFill>
            <a:srgbClr val="006FC0"/>
          </a:solidFill>
        </p:spPr>
        <p:txBody>
          <a:bodyPr vert="horz" wrap="square" lIns="0" tIns="26034" rIns="0" bIns="0" rtlCol="0">
            <a:spAutoFit/>
          </a:bodyPr>
          <a:lstStyle/>
          <a:p>
            <a:pPr marL="94615">
              <a:lnSpc>
                <a:spcPct val="100000"/>
              </a:lnSpc>
              <a:spcBef>
                <a:spcPts val="204"/>
              </a:spcBef>
            </a:pPr>
            <a:r>
              <a:rPr sz="1200" spc="-10" dirty="0">
                <a:latin typeface="Courier New"/>
                <a:cs typeface="Courier New"/>
              </a:rPr>
              <a:t>1A2112</a:t>
            </a:r>
            <a:endParaRPr sz="1200">
              <a:latin typeface="Courier New"/>
              <a:cs typeface="Courier New"/>
            </a:endParaRPr>
          </a:p>
        </p:txBody>
      </p:sp>
      <p:sp>
        <p:nvSpPr>
          <p:cNvPr id="29" name="object 29"/>
          <p:cNvSpPr txBox="1"/>
          <p:nvPr/>
        </p:nvSpPr>
        <p:spPr>
          <a:xfrm>
            <a:off x="3236722" y="4895722"/>
            <a:ext cx="723265" cy="368935"/>
          </a:xfrm>
          <a:prstGeom prst="rect">
            <a:avLst/>
          </a:prstGeom>
          <a:solidFill>
            <a:srgbClr val="006FC0"/>
          </a:solidFill>
        </p:spPr>
        <p:txBody>
          <a:bodyPr vert="horz" wrap="square" lIns="0" tIns="34290" rIns="0" bIns="0" rtlCol="0">
            <a:spAutoFit/>
          </a:bodyPr>
          <a:lstStyle/>
          <a:p>
            <a:pPr marL="129539">
              <a:lnSpc>
                <a:spcPct val="100000"/>
              </a:lnSpc>
              <a:spcBef>
                <a:spcPts val="270"/>
              </a:spcBef>
            </a:pPr>
            <a:r>
              <a:rPr sz="1800" spc="-25" dirty="0">
                <a:latin typeface="Courier New"/>
                <a:cs typeface="Courier New"/>
              </a:rPr>
              <a:t>1A2</a:t>
            </a:r>
            <a:endParaRPr sz="1800">
              <a:latin typeface="Courier New"/>
              <a:cs typeface="Courier New"/>
            </a:endParaRPr>
          </a:p>
        </p:txBody>
      </p:sp>
      <p:grpSp>
        <p:nvGrpSpPr>
          <p:cNvPr id="30" name="object 30"/>
          <p:cNvGrpSpPr/>
          <p:nvPr/>
        </p:nvGrpSpPr>
        <p:grpSpPr>
          <a:xfrm>
            <a:off x="3113532" y="4832603"/>
            <a:ext cx="3611245" cy="559435"/>
            <a:chOff x="3113532" y="4832603"/>
            <a:chExt cx="3611245" cy="559435"/>
          </a:xfrm>
        </p:grpSpPr>
        <p:sp>
          <p:nvSpPr>
            <p:cNvPr id="31" name="object 31"/>
            <p:cNvSpPr/>
            <p:nvPr/>
          </p:nvSpPr>
          <p:spPr>
            <a:xfrm>
              <a:off x="3132582" y="4851653"/>
              <a:ext cx="1661160" cy="521334"/>
            </a:xfrm>
            <a:custGeom>
              <a:avLst/>
              <a:gdLst/>
              <a:ahLst/>
              <a:cxnLst/>
              <a:rect l="l" t="t" r="r" b="b"/>
              <a:pathLst>
                <a:path w="1661160" h="521335">
                  <a:moveTo>
                    <a:pt x="0" y="521208"/>
                  </a:moveTo>
                  <a:lnTo>
                    <a:pt x="1661160" y="521208"/>
                  </a:lnTo>
                  <a:lnTo>
                    <a:pt x="1661160" y="0"/>
                  </a:lnTo>
                  <a:lnTo>
                    <a:pt x="0" y="0"/>
                  </a:lnTo>
                  <a:lnTo>
                    <a:pt x="0" y="521208"/>
                  </a:lnTo>
                  <a:close/>
                </a:path>
              </a:pathLst>
            </a:custGeom>
            <a:ln w="38100">
              <a:solidFill>
                <a:srgbClr val="2E528F"/>
              </a:solidFill>
            </a:ln>
          </p:spPr>
          <p:txBody>
            <a:bodyPr wrap="square" lIns="0" tIns="0" rIns="0" bIns="0" rtlCol="0"/>
            <a:lstStyle/>
            <a:p>
              <a:endParaRPr/>
            </a:p>
          </p:txBody>
        </p:sp>
        <p:sp>
          <p:nvSpPr>
            <p:cNvPr id="32" name="object 32"/>
            <p:cNvSpPr/>
            <p:nvPr/>
          </p:nvSpPr>
          <p:spPr>
            <a:xfrm>
              <a:off x="4792980" y="5091302"/>
              <a:ext cx="1932305" cy="76200"/>
            </a:xfrm>
            <a:custGeom>
              <a:avLst/>
              <a:gdLst/>
              <a:ahLst/>
              <a:cxnLst/>
              <a:rect l="l" t="t" r="r" b="b"/>
              <a:pathLst>
                <a:path w="1932304" h="76200">
                  <a:moveTo>
                    <a:pt x="1855977" y="0"/>
                  </a:moveTo>
                  <a:lnTo>
                    <a:pt x="1855660" y="31755"/>
                  </a:lnTo>
                  <a:lnTo>
                    <a:pt x="1868297" y="31877"/>
                  </a:lnTo>
                  <a:lnTo>
                    <a:pt x="1868297" y="44577"/>
                  </a:lnTo>
                  <a:lnTo>
                    <a:pt x="1855532" y="44577"/>
                  </a:lnTo>
                  <a:lnTo>
                    <a:pt x="1855216" y="76200"/>
                  </a:lnTo>
                  <a:lnTo>
                    <a:pt x="1920075" y="44577"/>
                  </a:lnTo>
                  <a:lnTo>
                    <a:pt x="1868297" y="44577"/>
                  </a:lnTo>
                  <a:lnTo>
                    <a:pt x="1920328" y="44453"/>
                  </a:lnTo>
                  <a:lnTo>
                    <a:pt x="1931797" y="38862"/>
                  </a:lnTo>
                  <a:lnTo>
                    <a:pt x="1855977" y="0"/>
                  </a:lnTo>
                  <a:close/>
                </a:path>
                <a:path w="1932304" h="76200">
                  <a:moveTo>
                    <a:pt x="1855660" y="31755"/>
                  </a:moveTo>
                  <a:lnTo>
                    <a:pt x="1855533" y="44453"/>
                  </a:lnTo>
                  <a:lnTo>
                    <a:pt x="1868297" y="44577"/>
                  </a:lnTo>
                  <a:lnTo>
                    <a:pt x="1868297" y="31877"/>
                  </a:lnTo>
                  <a:lnTo>
                    <a:pt x="1855660" y="31755"/>
                  </a:lnTo>
                  <a:close/>
                </a:path>
                <a:path w="1932304" h="76200">
                  <a:moveTo>
                    <a:pt x="0" y="13843"/>
                  </a:moveTo>
                  <a:lnTo>
                    <a:pt x="0" y="26543"/>
                  </a:lnTo>
                  <a:lnTo>
                    <a:pt x="1855533" y="44453"/>
                  </a:lnTo>
                  <a:lnTo>
                    <a:pt x="1855660" y="31755"/>
                  </a:lnTo>
                  <a:lnTo>
                    <a:pt x="0" y="13843"/>
                  </a:lnTo>
                  <a:close/>
                </a:path>
              </a:pathLst>
            </a:custGeom>
            <a:solidFill>
              <a:srgbClr val="4471C4"/>
            </a:solidFill>
          </p:spPr>
          <p:txBody>
            <a:bodyPr wrap="square" lIns="0" tIns="0" rIns="0" bIns="0" rtlCol="0"/>
            <a:lstStyle/>
            <a:p>
              <a:endParaRPr/>
            </a:p>
          </p:txBody>
        </p:sp>
      </p:grpSp>
      <p:sp>
        <p:nvSpPr>
          <p:cNvPr id="33" name="object 33"/>
          <p:cNvSpPr txBox="1"/>
          <p:nvPr/>
        </p:nvSpPr>
        <p:spPr>
          <a:xfrm>
            <a:off x="5014721" y="4824476"/>
            <a:ext cx="1121410"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ourier New"/>
                <a:cs typeface="Courier New"/>
              </a:rPr>
              <a:t>Target: 0x1A210C</a:t>
            </a:r>
            <a:endParaRPr sz="1800">
              <a:latin typeface="Courier New"/>
              <a:cs typeface="Courier New"/>
            </a:endParaRPr>
          </a:p>
        </p:txBody>
      </p:sp>
      <p:sp>
        <p:nvSpPr>
          <p:cNvPr id="34" name="object 34"/>
          <p:cNvSpPr/>
          <p:nvPr/>
        </p:nvSpPr>
        <p:spPr>
          <a:xfrm>
            <a:off x="2591561" y="2061210"/>
            <a:ext cx="749935" cy="746760"/>
          </a:xfrm>
          <a:custGeom>
            <a:avLst/>
            <a:gdLst/>
            <a:ahLst/>
            <a:cxnLst/>
            <a:rect l="l" t="t" r="r" b="b"/>
            <a:pathLst>
              <a:path w="749935" h="746760">
                <a:moveTo>
                  <a:pt x="0" y="371856"/>
                </a:moveTo>
                <a:lnTo>
                  <a:pt x="749808" y="371856"/>
                </a:lnTo>
                <a:lnTo>
                  <a:pt x="749808" y="1524"/>
                </a:lnTo>
                <a:lnTo>
                  <a:pt x="0" y="1524"/>
                </a:lnTo>
                <a:lnTo>
                  <a:pt x="0" y="371856"/>
                </a:lnTo>
                <a:close/>
              </a:path>
              <a:path w="749935" h="746760">
                <a:moveTo>
                  <a:pt x="0" y="370332"/>
                </a:moveTo>
                <a:lnTo>
                  <a:pt x="749808" y="370332"/>
                </a:lnTo>
                <a:lnTo>
                  <a:pt x="749808" y="0"/>
                </a:lnTo>
                <a:lnTo>
                  <a:pt x="0" y="0"/>
                </a:lnTo>
                <a:lnTo>
                  <a:pt x="0" y="370332"/>
                </a:lnTo>
                <a:close/>
              </a:path>
              <a:path w="749935" h="746760">
                <a:moveTo>
                  <a:pt x="0" y="746760"/>
                </a:moveTo>
                <a:lnTo>
                  <a:pt x="749808" y="746760"/>
                </a:lnTo>
                <a:lnTo>
                  <a:pt x="749808" y="377952"/>
                </a:lnTo>
                <a:lnTo>
                  <a:pt x="0" y="377952"/>
                </a:lnTo>
                <a:lnTo>
                  <a:pt x="0" y="746760"/>
                </a:lnTo>
                <a:close/>
              </a:path>
            </a:pathLst>
          </a:custGeom>
          <a:ln w="25400">
            <a:solidFill>
              <a:srgbClr val="000000"/>
            </a:solidFill>
          </a:ln>
        </p:spPr>
        <p:txBody>
          <a:bodyPr wrap="square" lIns="0" tIns="0" rIns="0" bIns="0" rtlCol="0"/>
          <a:lstStyle/>
          <a:p>
            <a:endParaRPr/>
          </a:p>
        </p:txBody>
      </p:sp>
      <p:sp>
        <p:nvSpPr>
          <p:cNvPr id="35" name="object 35"/>
          <p:cNvSpPr txBox="1"/>
          <p:nvPr/>
        </p:nvSpPr>
        <p:spPr>
          <a:xfrm>
            <a:off x="2137410" y="1799971"/>
            <a:ext cx="171005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40" dirty="0">
                <a:latin typeface="Calibri"/>
                <a:cs typeface="Calibri"/>
              </a:rPr>
              <a:t> </a:t>
            </a:r>
            <a:r>
              <a:rPr sz="1200" b="1" dirty="0">
                <a:latin typeface="Calibri"/>
                <a:cs typeface="Calibri"/>
              </a:rPr>
              <a:t>History</a:t>
            </a:r>
            <a:r>
              <a:rPr sz="1200" b="1" spc="-40" dirty="0">
                <a:latin typeface="Calibri"/>
                <a:cs typeface="Calibri"/>
              </a:rPr>
              <a:t> </a:t>
            </a:r>
            <a:r>
              <a:rPr sz="1200" b="1" spc="-10" dirty="0">
                <a:latin typeface="Calibri"/>
                <a:cs typeface="Calibri"/>
              </a:rPr>
              <a:t>Table</a:t>
            </a:r>
            <a:r>
              <a:rPr sz="1200" b="1" spc="-40" dirty="0">
                <a:latin typeface="Calibri"/>
                <a:cs typeface="Calibri"/>
              </a:rPr>
              <a:t> </a:t>
            </a:r>
            <a:r>
              <a:rPr sz="1200" b="1" spc="-10" dirty="0">
                <a:latin typeface="Calibri"/>
                <a:cs typeface="Calibri"/>
              </a:rPr>
              <a:t>(BHT)</a:t>
            </a:r>
            <a:endParaRPr sz="1200">
              <a:latin typeface="Calibri"/>
              <a:cs typeface="Calibri"/>
            </a:endParaRPr>
          </a:p>
        </p:txBody>
      </p:sp>
      <p:sp>
        <p:nvSpPr>
          <p:cNvPr id="36" name="object 36"/>
          <p:cNvSpPr txBox="1"/>
          <p:nvPr/>
        </p:nvSpPr>
        <p:spPr>
          <a:xfrm>
            <a:off x="1201674" y="3030473"/>
            <a:ext cx="749935" cy="368935"/>
          </a:xfrm>
          <a:prstGeom prst="rect">
            <a:avLst/>
          </a:prstGeom>
          <a:ln w="25400">
            <a:solidFill>
              <a:srgbClr val="000000"/>
            </a:solidFill>
          </a:ln>
        </p:spPr>
        <p:txBody>
          <a:bodyPr vert="horz" wrap="square" lIns="0" tIns="31750" rIns="0" bIns="0" rtlCol="0">
            <a:spAutoFit/>
          </a:bodyPr>
          <a:lstStyle/>
          <a:p>
            <a:pPr marL="226695">
              <a:lnSpc>
                <a:spcPct val="100000"/>
              </a:lnSpc>
              <a:spcBef>
                <a:spcPts val="250"/>
              </a:spcBef>
            </a:pPr>
            <a:r>
              <a:rPr sz="1800" spc="-25" dirty="0">
                <a:latin typeface="Calibri"/>
                <a:cs typeface="Calibri"/>
              </a:rPr>
              <a:t>xor</a:t>
            </a:r>
            <a:endParaRPr sz="1800">
              <a:latin typeface="Calibri"/>
              <a:cs typeface="Calibri"/>
            </a:endParaRPr>
          </a:p>
        </p:txBody>
      </p:sp>
      <p:sp>
        <p:nvSpPr>
          <p:cNvPr id="37" name="object 37"/>
          <p:cNvSpPr/>
          <p:nvPr/>
        </p:nvSpPr>
        <p:spPr>
          <a:xfrm>
            <a:off x="1945386" y="2246375"/>
            <a:ext cx="650240" cy="1713230"/>
          </a:xfrm>
          <a:custGeom>
            <a:avLst/>
            <a:gdLst/>
            <a:ahLst/>
            <a:cxnLst/>
            <a:rect l="l" t="t" r="r" b="b"/>
            <a:pathLst>
              <a:path w="650239" h="1713229">
                <a:moveTo>
                  <a:pt x="650113" y="1343545"/>
                </a:moveTo>
                <a:lnTo>
                  <a:pt x="632777" y="1316990"/>
                </a:lnTo>
                <a:lnTo>
                  <a:pt x="603504" y="1272159"/>
                </a:lnTo>
                <a:lnTo>
                  <a:pt x="587476" y="1299692"/>
                </a:lnTo>
                <a:lnTo>
                  <a:pt x="15875" y="966584"/>
                </a:lnTo>
                <a:lnTo>
                  <a:pt x="594956" y="432765"/>
                </a:lnTo>
                <a:lnTo>
                  <a:pt x="616458" y="456057"/>
                </a:lnTo>
                <a:lnTo>
                  <a:pt x="632053" y="414782"/>
                </a:lnTo>
                <a:lnTo>
                  <a:pt x="646557" y="376428"/>
                </a:lnTo>
                <a:lnTo>
                  <a:pt x="564769" y="400050"/>
                </a:lnTo>
                <a:lnTo>
                  <a:pt x="586295" y="423392"/>
                </a:lnTo>
                <a:lnTo>
                  <a:pt x="40487" y="926642"/>
                </a:lnTo>
                <a:lnTo>
                  <a:pt x="609777" y="67056"/>
                </a:lnTo>
                <a:lnTo>
                  <a:pt x="636270" y="84582"/>
                </a:lnTo>
                <a:lnTo>
                  <a:pt x="640537" y="49403"/>
                </a:lnTo>
                <a:lnTo>
                  <a:pt x="646557" y="0"/>
                </a:lnTo>
                <a:lnTo>
                  <a:pt x="572770" y="42545"/>
                </a:lnTo>
                <a:lnTo>
                  <a:pt x="599224" y="60071"/>
                </a:lnTo>
                <a:lnTo>
                  <a:pt x="1206" y="962863"/>
                </a:lnTo>
                <a:lnTo>
                  <a:pt x="1016" y="963041"/>
                </a:lnTo>
                <a:lnTo>
                  <a:pt x="0" y="964692"/>
                </a:lnTo>
                <a:lnTo>
                  <a:pt x="5029" y="968006"/>
                </a:lnTo>
                <a:lnTo>
                  <a:pt x="508" y="971931"/>
                </a:lnTo>
                <a:lnTo>
                  <a:pt x="595439" y="1659305"/>
                </a:lnTo>
                <a:lnTo>
                  <a:pt x="571373" y="1680083"/>
                </a:lnTo>
                <a:lnTo>
                  <a:pt x="650113" y="1712849"/>
                </a:lnTo>
                <a:lnTo>
                  <a:pt x="638886" y="1668907"/>
                </a:lnTo>
                <a:lnTo>
                  <a:pt x="629031" y="1630299"/>
                </a:lnTo>
                <a:lnTo>
                  <a:pt x="605053" y="1651000"/>
                </a:lnTo>
                <a:lnTo>
                  <a:pt x="35140" y="992428"/>
                </a:lnTo>
                <a:lnTo>
                  <a:pt x="581126" y="1310614"/>
                </a:lnTo>
                <a:lnTo>
                  <a:pt x="565150" y="1338072"/>
                </a:lnTo>
                <a:lnTo>
                  <a:pt x="650113" y="1343545"/>
                </a:lnTo>
                <a:close/>
              </a:path>
            </a:pathLst>
          </a:custGeom>
          <a:solidFill>
            <a:srgbClr val="4471C4"/>
          </a:solidFill>
        </p:spPr>
        <p:txBody>
          <a:bodyPr wrap="square" lIns="0" tIns="0" rIns="0" bIns="0" rtlCol="0"/>
          <a:lstStyle/>
          <a:p>
            <a:endParaRPr/>
          </a:p>
        </p:txBody>
      </p:sp>
      <p:sp>
        <p:nvSpPr>
          <p:cNvPr id="38" name="object 38"/>
          <p:cNvSpPr txBox="1"/>
          <p:nvPr/>
        </p:nvSpPr>
        <p:spPr>
          <a:xfrm>
            <a:off x="1201674" y="3701034"/>
            <a:ext cx="749935" cy="370840"/>
          </a:xfrm>
          <a:prstGeom prst="rect">
            <a:avLst/>
          </a:prstGeom>
          <a:ln w="25400">
            <a:solidFill>
              <a:srgbClr val="000000"/>
            </a:solidFill>
          </a:ln>
        </p:spPr>
        <p:txBody>
          <a:bodyPr vert="horz" wrap="square" lIns="0" tIns="42545" rIns="0" bIns="0" rtlCol="0">
            <a:spAutoFit/>
          </a:bodyPr>
          <a:lstStyle/>
          <a:p>
            <a:pPr>
              <a:lnSpc>
                <a:spcPct val="100000"/>
              </a:lnSpc>
              <a:spcBef>
                <a:spcPts val="335"/>
              </a:spcBef>
            </a:pPr>
            <a:r>
              <a:rPr sz="1800" spc="-10" dirty="0">
                <a:latin typeface="Courier New"/>
                <a:cs typeface="Courier New"/>
              </a:rPr>
              <a:t>0x100</a:t>
            </a:r>
            <a:endParaRPr sz="1800">
              <a:latin typeface="Courier New"/>
              <a:cs typeface="Courier New"/>
            </a:endParaRPr>
          </a:p>
        </p:txBody>
      </p:sp>
      <p:sp>
        <p:nvSpPr>
          <p:cNvPr id="39" name="object 39"/>
          <p:cNvSpPr txBox="1"/>
          <p:nvPr/>
        </p:nvSpPr>
        <p:spPr>
          <a:xfrm>
            <a:off x="1246124" y="4125595"/>
            <a:ext cx="6610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35" dirty="0">
                <a:latin typeface="Calibri"/>
                <a:cs typeface="Calibri"/>
              </a:rPr>
              <a:t> </a:t>
            </a:r>
            <a:r>
              <a:rPr sz="1200" b="1" spc="-25" dirty="0">
                <a:latin typeface="Calibri"/>
                <a:cs typeface="Calibri"/>
              </a:rPr>
              <a:t>PC</a:t>
            </a:r>
            <a:endParaRPr sz="1200">
              <a:latin typeface="Calibri"/>
              <a:cs typeface="Calibri"/>
            </a:endParaRPr>
          </a:p>
        </p:txBody>
      </p:sp>
      <p:sp>
        <p:nvSpPr>
          <p:cNvPr id="40" name="object 40"/>
          <p:cNvSpPr txBox="1"/>
          <p:nvPr/>
        </p:nvSpPr>
        <p:spPr>
          <a:xfrm>
            <a:off x="2604261" y="2075433"/>
            <a:ext cx="724535" cy="343535"/>
          </a:xfrm>
          <a:prstGeom prst="rect">
            <a:avLst/>
          </a:prstGeom>
          <a:solidFill>
            <a:srgbClr val="FF0000"/>
          </a:solidFill>
        </p:spPr>
        <p:txBody>
          <a:bodyPr vert="horz" wrap="square" lIns="0" tIns="15240" rIns="0" bIns="0" rtlCol="0">
            <a:spAutoFit/>
          </a:bodyPr>
          <a:lstStyle/>
          <a:p>
            <a:pPr marL="226060">
              <a:lnSpc>
                <a:spcPct val="100000"/>
              </a:lnSpc>
              <a:spcBef>
                <a:spcPts val="120"/>
              </a:spcBef>
            </a:pPr>
            <a:r>
              <a:rPr sz="1800" spc="-25" dirty="0">
                <a:latin typeface="Courier New"/>
                <a:cs typeface="Courier New"/>
              </a:rPr>
              <a:t>10</a:t>
            </a:r>
            <a:endParaRPr sz="1800">
              <a:latin typeface="Courier New"/>
              <a:cs typeface="Courier New"/>
            </a:endParaRPr>
          </a:p>
        </p:txBody>
      </p:sp>
      <p:sp>
        <p:nvSpPr>
          <p:cNvPr id="41" name="object 41"/>
          <p:cNvSpPr txBox="1"/>
          <p:nvPr/>
        </p:nvSpPr>
        <p:spPr>
          <a:xfrm>
            <a:off x="2604261" y="2451861"/>
            <a:ext cx="724535" cy="343535"/>
          </a:xfrm>
          <a:prstGeom prst="rect">
            <a:avLst/>
          </a:prstGeom>
          <a:solidFill>
            <a:srgbClr val="FF0000"/>
          </a:solidFill>
        </p:spPr>
        <p:txBody>
          <a:bodyPr vert="horz" wrap="square" lIns="0" tIns="15240" rIns="0" bIns="0" rtlCol="0">
            <a:spAutoFit/>
          </a:bodyPr>
          <a:lstStyle/>
          <a:p>
            <a:pPr marL="231775">
              <a:lnSpc>
                <a:spcPct val="100000"/>
              </a:lnSpc>
              <a:spcBef>
                <a:spcPts val="120"/>
              </a:spcBef>
            </a:pPr>
            <a:r>
              <a:rPr sz="1800" spc="-25" dirty="0">
                <a:latin typeface="Courier New"/>
                <a:cs typeface="Courier New"/>
              </a:rPr>
              <a:t>00</a:t>
            </a:r>
            <a:endParaRPr sz="1800">
              <a:latin typeface="Courier New"/>
              <a:cs typeface="Courier New"/>
            </a:endParaRPr>
          </a:p>
        </p:txBody>
      </p:sp>
      <p:sp>
        <p:nvSpPr>
          <p:cNvPr id="42" name="object 42"/>
          <p:cNvSpPr txBox="1"/>
          <p:nvPr/>
        </p:nvSpPr>
        <p:spPr>
          <a:xfrm>
            <a:off x="2596133" y="3405378"/>
            <a:ext cx="748665" cy="370840"/>
          </a:xfrm>
          <a:prstGeom prst="rect">
            <a:avLst/>
          </a:prstGeom>
          <a:solidFill>
            <a:srgbClr val="FF0000"/>
          </a:solidFill>
          <a:ln w="25400">
            <a:solidFill>
              <a:srgbClr val="000000"/>
            </a:solidFill>
          </a:ln>
        </p:spPr>
        <p:txBody>
          <a:bodyPr vert="horz" wrap="square" lIns="0" tIns="40640" rIns="0" bIns="0" rtlCol="0">
            <a:spAutoFit/>
          </a:bodyPr>
          <a:lstStyle/>
          <a:p>
            <a:pPr marL="220345">
              <a:lnSpc>
                <a:spcPct val="100000"/>
              </a:lnSpc>
              <a:spcBef>
                <a:spcPts val="320"/>
              </a:spcBef>
            </a:pPr>
            <a:r>
              <a:rPr sz="1800" spc="-25" dirty="0">
                <a:latin typeface="Courier New"/>
                <a:cs typeface="Courier New"/>
              </a:rPr>
              <a:t>00</a:t>
            </a:r>
            <a:endParaRPr sz="1800">
              <a:latin typeface="Courier New"/>
              <a:cs typeface="Courier New"/>
            </a:endParaRPr>
          </a:p>
        </p:txBody>
      </p:sp>
      <p:sp>
        <p:nvSpPr>
          <p:cNvPr id="43" name="object 43"/>
          <p:cNvSpPr txBox="1"/>
          <p:nvPr/>
        </p:nvSpPr>
        <p:spPr>
          <a:xfrm>
            <a:off x="2596133" y="3775709"/>
            <a:ext cx="748665" cy="368935"/>
          </a:xfrm>
          <a:prstGeom prst="rect">
            <a:avLst/>
          </a:prstGeom>
          <a:solidFill>
            <a:srgbClr val="00AF50"/>
          </a:solidFill>
          <a:ln w="25400">
            <a:solidFill>
              <a:srgbClr val="000000"/>
            </a:solidFill>
          </a:ln>
        </p:spPr>
        <p:txBody>
          <a:bodyPr vert="horz" wrap="square" lIns="0" tIns="37465" rIns="0" bIns="0" rtlCol="0">
            <a:spAutoFit/>
          </a:bodyPr>
          <a:lstStyle/>
          <a:p>
            <a:pPr marL="207645">
              <a:lnSpc>
                <a:spcPct val="100000"/>
              </a:lnSpc>
              <a:spcBef>
                <a:spcPts val="295"/>
              </a:spcBef>
            </a:pPr>
            <a:r>
              <a:rPr sz="1800" spc="-25" dirty="0">
                <a:latin typeface="Courier New"/>
                <a:cs typeface="Courier New"/>
              </a:rPr>
              <a:t>11</a:t>
            </a:r>
            <a:endParaRPr sz="1800">
              <a:latin typeface="Courier New"/>
              <a:cs typeface="Courier New"/>
            </a:endParaRPr>
          </a:p>
        </p:txBody>
      </p:sp>
      <p:sp>
        <p:nvSpPr>
          <p:cNvPr id="44" name="object 44"/>
          <p:cNvSpPr/>
          <p:nvPr/>
        </p:nvSpPr>
        <p:spPr>
          <a:xfrm>
            <a:off x="3469385" y="2030729"/>
            <a:ext cx="76200" cy="2151380"/>
          </a:xfrm>
          <a:custGeom>
            <a:avLst/>
            <a:gdLst/>
            <a:ahLst/>
            <a:cxnLst/>
            <a:rect l="l" t="t" r="r" b="b"/>
            <a:pathLst>
              <a:path w="76200" h="2151379">
                <a:moveTo>
                  <a:pt x="47625" y="2084578"/>
                </a:moveTo>
                <a:lnTo>
                  <a:pt x="47625" y="2113153"/>
                </a:lnTo>
                <a:lnTo>
                  <a:pt x="0" y="2113153"/>
                </a:lnTo>
                <a:lnTo>
                  <a:pt x="38100" y="2151253"/>
                </a:lnTo>
                <a:lnTo>
                  <a:pt x="76200" y="2113153"/>
                </a:lnTo>
                <a:lnTo>
                  <a:pt x="28575" y="2113153"/>
                </a:lnTo>
                <a:lnTo>
                  <a:pt x="28575" y="2084578"/>
                </a:lnTo>
                <a:lnTo>
                  <a:pt x="47625" y="2084578"/>
                </a:lnTo>
                <a:close/>
              </a:path>
              <a:path w="76200" h="2151379">
                <a:moveTo>
                  <a:pt x="38100" y="2075053"/>
                </a:moveTo>
                <a:lnTo>
                  <a:pt x="28575" y="2084578"/>
                </a:lnTo>
                <a:lnTo>
                  <a:pt x="28575" y="2113153"/>
                </a:lnTo>
                <a:lnTo>
                  <a:pt x="47625" y="2113153"/>
                </a:lnTo>
                <a:lnTo>
                  <a:pt x="47625" y="2084578"/>
                </a:lnTo>
                <a:lnTo>
                  <a:pt x="38100" y="2075053"/>
                </a:lnTo>
                <a:close/>
              </a:path>
              <a:path w="76200" h="2151379">
                <a:moveTo>
                  <a:pt x="28575" y="66675"/>
                </a:moveTo>
                <a:lnTo>
                  <a:pt x="28575" y="2084578"/>
                </a:lnTo>
                <a:lnTo>
                  <a:pt x="38100" y="2075053"/>
                </a:lnTo>
                <a:lnTo>
                  <a:pt x="47625" y="2075053"/>
                </a:lnTo>
                <a:lnTo>
                  <a:pt x="47625" y="76200"/>
                </a:lnTo>
                <a:lnTo>
                  <a:pt x="38100" y="76200"/>
                </a:lnTo>
                <a:lnTo>
                  <a:pt x="28575" y="66675"/>
                </a:lnTo>
                <a:close/>
              </a:path>
              <a:path w="76200" h="2151379">
                <a:moveTo>
                  <a:pt x="47625" y="2075053"/>
                </a:moveTo>
                <a:lnTo>
                  <a:pt x="38100" y="2075053"/>
                </a:lnTo>
                <a:lnTo>
                  <a:pt x="47625" y="2084578"/>
                </a:lnTo>
                <a:lnTo>
                  <a:pt x="47625" y="2075053"/>
                </a:lnTo>
                <a:close/>
              </a:path>
              <a:path w="76200" h="2151379">
                <a:moveTo>
                  <a:pt x="47625" y="38100"/>
                </a:moveTo>
                <a:lnTo>
                  <a:pt x="28575" y="38100"/>
                </a:lnTo>
                <a:lnTo>
                  <a:pt x="28575" y="66675"/>
                </a:lnTo>
                <a:lnTo>
                  <a:pt x="38100" y="76200"/>
                </a:lnTo>
                <a:lnTo>
                  <a:pt x="47625" y="66675"/>
                </a:lnTo>
                <a:lnTo>
                  <a:pt x="47625" y="38100"/>
                </a:lnTo>
                <a:close/>
              </a:path>
              <a:path w="76200" h="2151379">
                <a:moveTo>
                  <a:pt x="47625" y="66675"/>
                </a:moveTo>
                <a:lnTo>
                  <a:pt x="38100" y="76200"/>
                </a:lnTo>
                <a:lnTo>
                  <a:pt x="47625" y="76200"/>
                </a:lnTo>
                <a:lnTo>
                  <a:pt x="47625" y="66675"/>
                </a:lnTo>
                <a:close/>
              </a:path>
              <a:path w="76200" h="2151379">
                <a:moveTo>
                  <a:pt x="38100" y="0"/>
                </a:moveTo>
                <a:lnTo>
                  <a:pt x="0" y="38100"/>
                </a:lnTo>
                <a:lnTo>
                  <a:pt x="28575" y="66675"/>
                </a:lnTo>
                <a:lnTo>
                  <a:pt x="28575" y="38100"/>
                </a:lnTo>
                <a:lnTo>
                  <a:pt x="76200" y="38100"/>
                </a:lnTo>
                <a:lnTo>
                  <a:pt x="38100" y="0"/>
                </a:lnTo>
                <a:close/>
              </a:path>
              <a:path w="76200" h="2151379">
                <a:moveTo>
                  <a:pt x="76200" y="38100"/>
                </a:moveTo>
                <a:lnTo>
                  <a:pt x="47625" y="38100"/>
                </a:lnTo>
                <a:lnTo>
                  <a:pt x="47625" y="66675"/>
                </a:lnTo>
                <a:lnTo>
                  <a:pt x="76200" y="38100"/>
                </a:lnTo>
                <a:close/>
              </a:path>
            </a:pathLst>
          </a:custGeom>
          <a:solidFill>
            <a:srgbClr val="4471C4"/>
          </a:solidFill>
        </p:spPr>
        <p:txBody>
          <a:bodyPr wrap="square" lIns="0" tIns="0" rIns="0" bIns="0" rtlCol="0"/>
          <a:lstStyle/>
          <a:p>
            <a:endParaRPr/>
          </a:p>
        </p:txBody>
      </p:sp>
      <p:sp>
        <p:nvSpPr>
          <p:cNvPr id="45" name="object 45"/>
          <p:cNvSpPr txBox="1"/>
          <p:nvPr/>
        </p:nvSpPr>
        <p:spPr>
          <a:xfrm>
            <a:off x="3498088" y="2569555"/>
            <a:ext cx="254000" cy="1053465"/>
          </a:xfrm>
          <a:prstGeom prst="rect">
            <a:avLst/>
          </a:prstGeom>
        </p:spPr>
        <p:txBody>
          <a:bodyPr vert="vert270" wrap="square" lIns="0" tIns="0" rIns="0" bIns="0" rtlCol="0">
            <a:spAutoFit/>
          </a:bodyPr>
          <a:lstStyle/>
          <a:p>
            <a:pPr marL="12700">
              <a:lnSpc>
                <a:spcPts val="1810"/>
              </a:lnSpc>
            </a:pPr>
            <a:r>
              <a:rPr sz="1800" dirty="0">
                <a:latin typeface="Calibri"/>
                <a:cs typeface="Calibri"/>
              </a:rPr>
              <a:t>16k</a:t>
            </a:r>
            <a:r>
              <a:rPr sz="1800" spc="-10" dirty="0">
                <a:latin typeface="Calibri"/>
                <a:cs typeface="Calibri"/>
              </a:rPr>
              <a:t> Entries</a:t>
            </a:r>
            <a:endParaRPr sz="1800">
              <a:latin typeface="Calibri"/>
              <a:cs typeface="Calibri"/>
            </a:endParaRPr>
          </a:p>
        </p:txBody>
      </p:sp>
      <p:sp>
        <p:nvSpPr>
          <p:cNvPr id="46" name="object 46"/>
          <p:cNvSpPr txBox="1"/>
          <p:nvPr/>
        </p:nvSpPr>
        <p:spPr>
          <a:xfrm>
            <a:off x="2789173" y="2972871"/>
            <a:ext cx="254000" cy="312420"/>
          </a:xfrm>
          <a:prstGeom prst="rect">
            <a:avLst/>
          </a:prstGeom>
        </p:spPr>
        <p:txBody>
          <a:bodyPr vert="vert270" wrap="square" lIns="0" tIns="0" rIns="0" bIns="0" rtlCol="0">
            <a:spAutoFit/>
          </a:bodyPr>
          <a:lstStyle/>
          <a:p>
            <a:pPr marL="12700">
              <a:lnSpc>
                <a:spcPts val="1810"/>
              </a:lnSpc>
            </a:pPr>
            <a:r>
              <a:rPr sz="1800" b="1" dirty="0">
                <a:latin typeface="Calibri"/>
                <a:cs typeface="Calibri"/>
              </a:rPr>
              <a:t>.</a:t>
            </a:r>
            <a:r>
              <a:rPr sz="1800" b="1" spc="-5" dirty="0">
                <a:latin typeface="Calibri"/>
                <a:cs typeface="Calibri"/>
              </a:rPr>
              <a:t> </a:t>
            </a:r>
            <a:r>
              <a:rPr sz="1800" b="1" dirty="0">
                <a:latin typeface="Calibri"/>
                <a:cs typeface="Calibri"/>
              </a:rPr>
              <a:t>.</a:t>
            </a:r>
            <a:r>
              <a:rPr sz="1800" b="1" spc="-5" dirty="0">
                <a:latin typeface="Calibri"/>
                <a:cs typeface="Calibri"/>
              </a:rPr>
              <a:t> </a:t>
            </a:r>
            <a:r>
              <a:rPr sz="1800" b="1" spc="-50" dirty="0">
                <a:latin typeface="Calibri"/>
                <a:cs typeface="Calibri"/>
              </a:rPr>
              <a:t>.</a:t>
            </a:r>
            <a:endParaRPr sz="1800">
              <a:latin typeface="Calibri"/>
              <a:cs typeface="Calibri"/>
            </a:endParaRPr>
          </a:p>
        </p:txBody>
      </p:sp>
      <p:sp>
        <p:nvSpPr>
          <p:cNvPr id="47" name="object 47"/>
          <p:cNvSpPr txBox="1"/>
          <p:nvPr/>
        </p:nvSpPr>
        <p:spPr>
          <a:xfrm>
            <a:off x="787145" y="2356866"/>
            <a:ext cx="1181100" cy="368935"/>
          </a:xfrm>
          <a:prstGeom prst="rect">
            <a:avLst/>
          </a:prstGeom>
          <a:ln w="25400">
            <a:solidFill>
              <a:srgbClr val="000000"/>
            </a:solidFill>
          </a:ln>
        </p:spPr>
        <p:txBody>
          <a:bodyPr vert="horz" wrap="square" lIns="0" tIns="31750" rIns="0" bIns="0" rtlCol="0">
            <a:spAutoFit/>
          </a:bodyPr>
          <a:lstStyle/>
          <a:p>
            <a:pPr marL="126364">
              <a:lnSpc>
                <a:spcPct val="100000"/>
              </a:lnSpc>
              <a:spcBef>
                <a:spcPts val="250"/>
              </a:spcBef>
            </a:pPr>
            <a:r>
              <a:rPr sz="1800" spc="-10" dirty="0">
                <a:latin typeface="Calibri"/>
                <a:cs typeface="Calibri"/>
              </a:rPr>
              <a:t>10010110</a:t>
            </a:r>
            <a:endParaRPr sz="1800">
              <a:latin typeface="Calibri"/>
              <a:cs typeface="Calibri"/>
            </a:endParaRPr>
          </a:p>
        </p:txBody>
      </p:sp>
      <p:sp>
        <p:nvSpPr>
          <p:cNvPr id="48" name="object 48"/>
          <p:cNvSpPr txBox="1"/>
          <p:nvPr/>
        </p:nvSpPr>
        <p:spPr>
          <a:xfrm>
            <a:off x="666394" y="2127884"/>
            <a:ext cx="12960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Global</a:t>
            </a:r>
            <a:r>
              <a:rPr sz="1200" b="1" spc="-20" dirty="0">
                <a:latin typeface="Calibri"/>
                <a:cs typeface="Calibri"/>
              </a:rPr>
              <a:t> </a:t>
            </a:r>
            <a:r>
              <a:rPr sz="1200" b="1" dirty="0">
                <a:latin typeface="Calibri"/>
                <a:cs typeface="Calibri"/>
              </a:rPr>
              <a:t>History</a:t>
            </a:r>
            <a:r>
              <a:rPr sz="1200" b="1" spc="-25" dirty="0">
                <a:latin typeface="Calibri"/>
                <a:cs typeface="Calibri"/>
              </a:rPr>
              <a:t> </a:t>
            </a:r>
            <a:r>
              <a:rPr sz="1200" b="1" spc="-20" dirty="0">
                <a:latin typeface="Calibri"/>
                <a:cs typeface="Calibri"/>
              </a:rPr>
              <a:t>Table</a:t>
            </a:r>
            <a:endParaRPr sz="1200">
              <a:latin typeface="Calibri"/>
              <a:cs typeface="Calibri"/>
            </a:endParaRPr>
          </a:p>
        </p:txBody>
      </p:sp>
      <p:sp>
        <p:nvSpPr>
          <p:cNvPr id="49" name="object 49"/>
          <p:cNvSpPr/>
          <p:nvPr/>
        </p:nvSpPr>
        <p:spPr>
          <a:xfrm>
            <a:off x="1343405" y="2724785"/>
            <a:ext cx="76200" cy="319405"/>
          </a:xfrm>
          <a:custGeom>
            <a:avLst/>
            <a:gdLst/>
            <a:ahLst/>
            <a:cxnLst/>
            <a:rect l="l" t="t" r="r" b="b"/>
            <a:pathLst>
              <a:path w="76200" h="319405">
                <a:moveTo>
                  <a:pt x="31802" y="243108"/>
                </a:moveTo>
                <a:lnTo>
                  <a:pt x="0" y="243586"/>
                </a:lnTo>
                <a:lnTo>
                  <a:pt x="39369" y="319150"/>
                </a:lnTo>
                <a:lnTo>
                  <a:pt x="69797" y="255777"/>
                </a:lnTo>
                <a:lnTo>
                  <a:pt x="32003" y="255777"/>
                </a:lnTo>
                <a:lnTo>
                  <a:pt x="31802" y="243108"/>
                </a:lnTo>
                <a:close/>
              </a:path>
              <a:path w="76200" h="319405">
                <a:moveTo>
                  <a:pt x="44501" y="242918"/>
                </a:moveTo>
                <a:lnTo>
                  <a:pt x="31802" y="243108"/>
                </a:lnTo>
                <a:lnTo>
                  <a:pt x="32003" y="255777"/>
                </a:lnTo>
                <a:lnTo>
                  <a:pt x="44703" y="255650"/>
                </a:lnTo>
                <a:lnTo>
                  <a:pt x="44501" y="242918"/>
                </a:lnTo>
                <a:close/>
              </a:path>
              <a:path w="76200" h="319405">
                <a:moveTo>
                  <a:pt x="76200" y="242442"/>
                </a:moveTo>
                <a:lnTo>
                  <a:pt x="44501" y="242918"/>
                </a:lnTo>
                <a:lnTo>
                  <a:pt x="44703" y="255650"/>
                </a:lnTo>
                <a:lnTo>
                  <a:pt x="32003" y="255777"/>
                </a:lnTo>
                <a:lnTo>
                  <a:pt x="69797" y="255777"/>
                </a:lnTo>
                <a:lnTo>
                  <a:pt x="76200" y="242442"/>
                </a:lnTo>
                <a:close/>
              </a:path>
              <a:path w="76200" h="319405">
                <a:moveTo>
                  <a:pt x="40640" y="0"/>
                </a:moveTo>
                <a:lnTo>
                  <a:pt x="27940" y="253"/>
                </a:lnTo>
                <a:lnTo>
                  <a:pt x="31802" y="243108"/>
                </a:lnTo>
                <a:lnTo>
                  <a:pt x="44501" y="242918"/>
                </a:lnTo>
                <a:lnTo>
                  <a:pt x="40640" y="0"/>
                </a:lnTo>
                <a:close/>
              </a:path>
            </a:pathLst>
          </a:custGeom>
          <a:solidFill>
            <a:srgbClr val="4471C4"/>
          </a:solidFill>
        </p:spPr>
        <p:txBody>
          <a:bodyPr wrap="square" lIns="0" tIns="0" rIns="0" bIns="0" rtlCol="0"/>
          <a:lstStyle/>
          <a:p>
            <a:endParaRPr/>
          </a:p>
        </p:txBody>
      </p:sp>
      <p:sp>
        <p:nvSpPr>
          <p:cNvPr id="50" name="object 50"/>
          <p:cNvSpPr/>
          <p:nvPr/>
        </p:nvSpPr>
        <p:spPr>
          <a:xfrm>
            <a:off x="1537716" y="3398520"/>
            <a:ext cx="76200" cy="302260"/>
          </a:xfrm>
          <a:custGeom>
            <a:avLst/>
            <a:gdLst/>
            <a:ahLst/>
            <a:cxnLst/>
            <a:rect l="l" t="t" r="r" b="b"/>
            <a:pathLst>
              <a:path w="76200" h="302260">
                <a:moveTo>
                  <a:pt x="44450" y="63500"/>
                </a:moveTo>
                <a:lnTo>
                  <a:pt x="31750" y="63500"/>
                </a:lnTo>
                <a:lnTo>
                  <a:pt x="31750" y="302005"/>
                </a:lnTo>
                <a:lnTo>
                  <a:pt x="44450" y="302005"/>
                </a:lnTo>
                <a:lnTo>
                  <a:pt x="44450" y="63500"/>
                </a:lnTo>
                <a:close/>
              </a:path>
              <a:path w="76200" h="302260">
                <a:moveTo>
                  <a:pt x="38100" y="0"/>
                </a:moveTo>
                <a:lnTo>
                  <a:pt x="0" y="76200"/>
                </a:lnTo>
                <a:lnTo>
                  <a:pt x="31750" y="76200"/>
                </a:lnTo>
                <a:lnTo>
                  <a:pt x="31750" y="63500"/>
                </a:lnTo>
                <a:lnTo>
                  <a:pt x="69850" y="63500"/>
                </a:lnTo>
                <a:lnTo>
                  <a:pt x="38100" y="0"/>
                </a:lnTo>
                <a:close/>
              </a:path>
              <a:path w="76200" h="302260">
                <a:moveTo>
                  <a:pt x="69850" y="63500"/>
                </a:moveTo>
                <a:lnTo>
                  <a:pt x="44450" y="63500"/>
                </a:lnTo>
                <a:lnTo>
                  <a:pt x="44450" y="76200"/>
                </a:lnTo>
                <a:lnTo>
                  <a:pt x="76200" y="76200"/>
                </a:lnTo>
                <a:lnTo>
                  <a:pt x="69850" y="63500"/>
                </a:lnTo>
                <a:close/>
              </a:path>
            </a:pathLst>
          </a:custGeom>
          <a:solidFill>
            <a:srgbClr val="4471C4"/>
          </a:solidFill>
        </p:spPr>
        <p:txBody>
          <a:bodyPr wrap="square" lIns="0" tIns="0" rIns="0" bIns="0" rtlCol="0"/>
          <a:lstStyle/>
          <a:p>
            <a:endParaRPr/>
          </a:p>
        </p:txBody>
      </p:sp>
      <p:sp>
        <p:nvSpPr>
          <p:cNvPr id="51" name="object 51"/>
          <p:cNvSpPr/>
          <p:nvPr/>
        </p:nvSpPr>
        <p:spPr>
          <a:xfrm>
            <a:off x="3355847" y="3930015"/>
            <a:ext cx="1932305" cy="76200"/>
          </a:xfrm>
          <a:custGeom>
            <a:avLst/>
            <a:gdLst/>
            <a:ahLst/>
            <a:cxnLst/>
            <a:rect l="l" t="t" r="r" b="b"/>
            <a:pathLst>
              <a:path w="1932304" h="76200">
                <a:moveTo>
                  <a:pt x="1855977" y="0"/>
                </a:moveTo>
                <a:lnTo>
                  <a:pt x="1855660" y="31753"/>
                </a:lnTo>
                <a:lnTo>
                  <a:pt x="1868424" y="31877"/>
                </a:lnTo>
                <a:lnTo>
                  <a:pt x="1868297" y="44577"/>
                </a:lnTo>
                <a:lnTo>
                  <a:pt x="1855532" y="44577"/>
                </a:lnTo>
                <a:lnTo>
                  <a:pt x="1855215" y="76200"/>
                </a:lnTo>
                <a:lnTo>
                  <a:pt x="1920075" y="44577"/>
                </a:lnTo>
                <a:lnTo>
                  <a:pt x="1868297" y="44577"/>
                </a:lnTo>
                <a:lnTo>
                  <a:pt x="1920328" y="44453"/>
                </a:lnTo>
                <a:lnTo>
                  <a:pt x="1931797" y="38862"/>
                </a:lnTo>
                <a:lnTo>
                  <a:pt x="1855977" y="0"/>
                </a:lnTo>
                <a:close/>
              </a:path>
              <a:path w="1932304" h="76200">
                <a:moveTo>
                  <a:pt x="1855660" y="31753"/>
                </a:moveTo>
                <a:lnTo>
                  <a:pt x="1855533" y="44453"/>
                </a:lnTo>
                <a:lnTo>
                  <a:pt x="1868297" y="44577"/>
                </a:lnTo>
                <a:lnTo>
                  <a:pt x="1868424" y="31877"/>
                </a:lnTo>
                <a:lnTo>
                  <a:pt x="1855660" y="31753"/>
                </a:lnTo>
                <a:close/>
              </a:path>
              <a:path w="1932304" h="76200">
                <a:moveTo>
                  <a:pt x="0" y="13843"/>
                </a:moveTo>
                <a:lnTo>
                  <a:pt x="0" y="26543"/>
                </a:lnTo>
                <a:lnTo>
                  <a:pt x="1855533" y="44453"/>
                </a:lnTo>
                <a:lnTo>
                  <a:pt x="1855660" y="31753"/>
                </a:lnTo>
                <a:lnTo>
                  <a:pt x="0" y="13843"/>
                </a:lnTo>
                <a:close/>
              </a:path>
            </a:pathLst>
          </a:custGeom>
          <a:solidFill>
            <a:srgbClr val="4471C4"/>
          </a:solidFill>
        </p:spPr>
        <p:txBody>
          <a:bodyPr wrap="square" lIns="0" tIns="0" rIns="0" bIns="0" rtlCol="0"/>
          <a:lstStyle/>
          <a:p>
            <a:endParaRPr/>
          </a:p>
        </p:txBody>
      </p:sp>
      <p:sp>
        <p:nvSpPr>
          <p:cNvPr id="52" name="object 52"/>
          <p:cNvSpPr txBox="1"/>
          <p:nvPr/>
        </p:nvSpPr>
        <p:spPr>
          <a:xfrm>
            <a:off x="3578097" y="3662553"/>
            <a:ext cx="111950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ourier New"/>
                <a:cs typeface="Courier New"/>
              </a:rPr>
              <a:t>Outcome: </a:t>
            </a:r>
            <a:r>
              <a:rPr sz="1800" b="1" spc="-10" dirty="0">
                <a:solidFill>
                  <a:srgbClr val="00AF50"/>
                </a:solidFill>
                <a:latin typeface="Courier New"/>
                <a:cs typeface="Courier New"/>
              </a:rPr>
              <a:t>Taken</a:t>
            </a:r>
            <a:endParaRPr sz="1800">
              <a:latin typeface="Courier New"/>
              <a:cs typeface="Courier New"/>
            </a:endParaRPr>
          </a:p>
        </p:txBody>
      </p:sp>
      <p:sp>
        <p:nvSpPr>
          <p:cNvPr id="53" name="object 53"/>
          <p:cNvSpPr txBox="1"/>
          <p:nvPr/>
        </p:nvSpPr>
        <p:spPr>
          <a:xfrm>
            <a:off x="7180580" y="2079752"/>
            <a:ext cx="4447540" cy="757555"/>
          </a:xfrm>
          <a:prstGeom prst="rect">
            <a:avLst/>
          </a:prstGeom>
        </p:spPr>
        <p:txBody>
          <a:bodyPr vert="horz" wrap="square" lIns="0" tIns="12700" rIns="0" bIns="0" rtlCol="0">
            <a:spAutoFit/>
          </a:bodyPr>
          <a:lstStyle/>
          <a:p>
            <a:pPr marL="12700" marR="5080">
              <a:lnSpc>
                <a:spcPct val="100000"/>
              </a:lnSpc>
              <a:spcBef>
                <a:spcPts val="100"/>
              </a:spcBef>
            </a:pPr>
            <a:r>
              <a:rPr sz="2400" b="1" dirty="0">
                <a:latin typeface="Calibri"/>
                <a:cs typeface="Calibri"/>
              </a:rPr>
              <a:t>Branch</a:t>
            </a:r>
            <a:r>
              <a:rPr sz="2400" b="1" spc="-85" dirty="0">
                <a:latin typeface="Calibri"/>
                <a:cs typeface="Calibri"/>
              </a:rPr>
              <a:t> </a:t>
            </a:r>
            <a:r>
              <a:rPr sz="2400" b="1" dirty="0">
                <a:latin typeface="Calibri"/>
                <a:cs typeface="Calibri"/>
              </a:rPr>
              <a:t>predictors</a:t>
            </a:r>
            <a:r>
              <a:rPr sz="2400" b="1" spc="-85" dirty="0">
                <a:latin typeface="Calibri"/>
                <a:cs typeface="Calibri"/>
              </a:rPr>
              <a:t> </a:t>
            </a:r>
            <a:r>
              <a:rPr sz="2400" b="1" dirty="0">
                <a:latin typeface="Calibri"/>
                <a:cs typeface="Calibri"/>
              </a:rPr>
              <a:t>resolve</a:t>
            </a:r>
            <a:r>
              <a:rPr sz="2400" b="1" spc="-90" dirty="0">
                <a:latin typeface="Calibri"/>
                <a:cs typeface="Calibri"/>
              </a:rPr>
              <a:t> </a:t>
            </a:r>
            <a:r>
              <a:rPr sz="2400" b="1" spc="-10" dirty="0">
                <a:latin typeface="Calibri"/>
                <a:cs typeface="Calibri"/>
              </a:rPr>
              <a:t>branches </a:t>
            </a:r>
            <a:r>
              <a:rPr sz="2400" b="1" dirty="0">
                <a:latin typeface="Calibri"/>
                <a:cs typeface="Calibri"/>
              </a:rPr>
              <a:t>in</a:t>
            </a:r>
            <a:r>
              <a:rPr sz="2400" b="1" spc="-65" dirty="0">
                <a:latin typeface="Calibri"/>
                <a:cs typeface="Calibri"/>
              </a:rPr>
              <a:t> </a:t>
            </a:r>
            <a:r>
              <a:rPr sz="2400" b="1" dirty="0">
                <a:latin typeface="Calibri"/>
                <a:cs typeface="Calibri"/>
              </a:rPr>
              <a:t>the</a:t>
            </a:r>
            <a:r>
              <a:rPr sz="2400" b="1" spc="-60" dirty="0">
                <a:latin typeface="Calibri"/>
                <a:cs typeface="Calibri"/>
              </a:rPr>
              <a:t> </a:t>
            </a:r>
            <a:r>
              <a:rPr sz="2400" b="1" dirty="0">
                <a:latin typeface="Calibri"/>
                <a:cs typeface="Calibri"/>
              </a:rPr>
              <a:t>fetch</a:t>
            </a:r>
            <a:r>
              <a:rPr sz="2400" b="1" spc="-50" dirty="0">
                <a:latin typeface="Calibri"/>
                <a:cs typeface="Calibri"/>
              </a:rPr>
              <a:t> </a:t>
            </a:r>
            <a:r>
              <a:rPr sz="2400" b="1" dirty="0">
                <a:latin typeface="Calibri"/>
                <a:cs typeface="Calibri"/>
              </a:rPr>
              <a:t>stage</a:t>
            </a:r>
            <a:r>
              <a:rPr sz="2400" b="1" spc="-60" dirty="0">
                <a:latin typeface="Calibri"/>
                <a:cs typeface="Calibri"/>
              </a:rPr>
              <a:t> </a:t>
            </a:r>
            <a:r>
              <a:rPr sz="2400" b="1" dirty="0">
                <a:latin typeface="Calibri"/>
                <a:cs typeface="Calibri"/>
              </a:rPr>
              <a:t>avoiding</a:t>
            </a:r>
            <a:r>
              <a:rPr sz="2400" b="1" spc="-60" dirty="0">
                <a:latin typeface="Calibri"/>
                <a:cs typeface="Calibri"/>
              </a:rPr>
              <a:t> </a:t>
            </a:r>
            <a:r>
              <a:rPr sz="2400" b="1" spc="-10" dirty="0">
                <a:latin typeface="Calibri"/>
                <a:cs typeface="Calibri"/>
              </a:rPr>
              <a:t>stalls</a:t>
            </a:r>
            <a:endParaRPr sz="2400">
              <a:latin typeface="Calibri"/>
              <a:cs typeface="Calibri"/>
            </a:endParaRPr>
          </a:p>
        </p:txBody>
      </p:sp>
      <p:sp>
        <p:nvSpPr>
          <p:cNvPr id="54" name="object 54"/>
          <p:cNvSpPr txBox="1"/>
          <p:nvPr/>
        </p:nvSpPr>
        <p:spPr>
          <a:xfrm>
            <a:off x="7180580" y="2811526"/>
            <a:ext cx="4250690" cy="2952750"/>
          </a:xfrm>
          <a:prstGeom prst="rect">
            <a:avLst/>
          </a:prstGeom>
        </p:spPr>
        <p:txBody>
          <a:bodyPr vert="horz" wrap="square" lIns="0" tIns="12700" rIns="0" bIns="0" rtlCol="0">
            <a:spAutoFit/>
          </a:bodyPr>
          <a:lstStyle/>
          <a:p>
            <a:pPr marL="355600" marR="207645" indent="-342900">
              <a:lnSpc>
                <a:spcPct val="100000"/>
              </a:lnSpc>
              <a:spcBef>
                <a:spcPts val="100"/>
              </a:spcBef>
              <a:buFont typeface="Arial"/>
              <a:buChar char="•"/>
              <a:tabLst>
                <a:tab pos="355600" algn="l"/>
              </a:tabLst>
            </a:pPr>
            <a:r>
              <a:rPr sz="2400" dirty="0">
                <a:latin typeface="Calibri"/>
                <a:cs typeface="Calibri"/>
              </a:rPr>
              <a:t>Need</a:t>
            </a:r>
            <a:r>
              <a:rPr sz="2400" spc="-35" dirty="0">
                <a:latin typeface="Calibri"/>
                <a:cs typeface="Calibri"/>
              </a:rPr>
              <a:t> </a:t>
            </a:r>
            <a:r>
              <a:rPr sz="2400" dirty="0">
                <a:latin typeface="Calibri"/>
                <a:cs typeface="Calibri"/>
              </a:rPr>
              <a:t>misprediction</a:t>
            </a:r>
            <a:r>
              <a:rPr sz="2400" spc="-55" dirty="0">
                <a:latin typeface="Calibri"/>
                <a:cs typeface="Calibri"/>
              </a:rPr>
              <a:t> </a:t>
            </a:r>
            <a:r>
              <a:rPr sz="2400" spc="-10" dirty="0">
                <a:latin typeface="Calibri"/>
                <a:cs typeface="Calibri"/>
              </a:rPr>
              <a:t>detection </a:t>
            </a:r>
            <a:r>
              <a:rPr sz="2400" dirty="0">
                <a:latin typeface="Calibri"/>
                <a:cs typeface="Calibri"/>
              </a:rPr>
              <a:t>logic</a:t>
            </a:r>
            <a:r>
              <a:rPr sz="2400" spc="-25" dirty="0">
                <a:latin typeface="Calibri"/>
                <a:cs typeface="Calibri"/>
              </a:rPr>
              <a:t> </a:t>
            </a:r>
            <a:r>
              <a:rPr sz="2400" dirty="0">
                <a:latin typeface="Calibri"/>
                <a:cs typeface="Calibri"/>
              </a:rPr>
              <a:t>added</a:t>
            </a:r>
            <a:r>
              <a:rPr sz="2400" spc="-15" dirty="0">
                <a:latin typeface="Calibri"/>
                <a:cs typeface="Calibri"/>
              </a:rPr>
              <a:t> </a:t>
            </a:r>
            <a:r>
              <a:rPr sz="2400" dirty="0">
                <a:latin typeface="Calibri"/>
                <a:cs typeface="Calibri"/>
              </a:rPr>
              <a:t>to</a:t>
            </a:r>
            <a:r>
              <a:rPr sz="2400" spc="-25" dirty="0">
                <a:latin typeface="Calibri"/>
                <a:cs typeface="Calibri"/>
              </a:rPr>
              <a:t> </a:t>
            </a:r>
            <a:r>
              <a:rPr sz="2400" dirty="0">
                <a:latin typeface="Calibri"/>
                <a:cs typeface="Calibri"/>
              </a:rPr>
              <a:t>decode</a:t>
            </a:r>
            <a:r>
              <a:rPr sz="2400" spc="-10" dirty="0">
                <a:latin typeface="Calibri"/>
                <a:cs typeface="Calibri"/>
              </a:rPr>
              <a:t> stage</a:t>
            </a:r>
            <a:endParaRPr sz="2400">
              <a:latin typeface="Calibri"/>
              <a:cs typeface="Calibri"/>
            </a:endParaRPr>
          </a:p>
          <a:p>
            <a:pPr marL="355600" marR="63500" indent="-342900">
              <a:lnSpc>
                <a:spcPct val="100000"/>
              </a:lnSpc>
              <a:buFont typeface="Arial"/>
              <a:buChar char="•"/>
              <a:tabLst>
                <a:tab pos="355600" algn="l"/>
              </a:tabLst>
            </a:pPr>
            <a:r>
              <a:rPr sz="2400" dirty="0">
                <a:latin typeface="Calibri"/>
                <a:cs typeface="Calibri"/>
              </a:rPr>
              <a:t>Need</a:t>
            </a:r>
            <a:r>
              <a:rPr sz="2400" spc="-25" dirty="0">
                <a:latin typeface="Calibri"/>
                <a:cs typeface="Calibri"/>
              </a:rPr>
              <a:t> </a:t>
            </a:r>
            <a:r>
              <a:rPr sz="2400" dirty="0">
                <a:latin typeface="Calibri"/>
                <a:cs typeface="Calibri"/>
              </a:rPr>
              <a:t>logic</a:t>
            </a:r>
            <a:r>
              <a:rPr sz="2400" spc="-35" dirty="0">
                <a:latin typeface="Calibri"/>
                <a:cs typeface="Calibri"/>
              </a:rPr>
              <a:t> </a:t>
            </a:r>
            <a:r>
              <a:rPr sz="2400" dirty="0">
                <a:latin typeface="Calibri"/>
                <a:cs typeface="Calibri"/>
              </a:rPr>
              <a:t>to</a:t>
            </a:r>
            <a:r>
              <a:rPr sz="2400" spc="-35" dirty="0">
                <a:latin typeface="Calibri"/>
                <a:cs typeface="Calibri"/>
              </a:rPr>
              <a:t> </a:t>
            </a:r>
            <a:r>
              <a:rPr sz="2400" dirty="0">
                <a:latin typeface="Calibri"/>
                <a:cs typeface="Calibri"/>
              </a:rPr>
              <a:t>flush</a:t>
            </a:r>
            <a:r>
              <a:rPr sz="2400" spc="-30" dirty="0">
                <a:latin typeface="Calibri"/>
                <a:cs typeface="Calibri"/>
              </a:rPr>
              <a:t> </a:t>
            </a:r>
            <a:r>
              <a:rPr sz="2400" spc="-10" dirty="0">
                <a:latin typeface="Calibri"/>
                <a:cs typeface="Calibri"/>
              </a:rPr>
              <a:t>instructions </a:t>
            </a:r>
            <a:r>
              <a:rPr sz="2400" dirty="0">
                <a:latin typeface="Calibri"/>
                <a:cs typeface="Calibri"/>
              </a:rPr>
              <a:t>on</a:t>
            </a:r>
            <a:r>
              <a:rPr sz="2400" spc="-45" dirty="0">
                <a:latin typeface="Calibri"/>
                <a:cs typeface="Calibri"/>
              </a:rPr>
              <a:t> </a:t>
            </a:r>
            <a:r>
              <a:rPr sz="2400" dirty="0">
                <a:latin typeface="Calibri"/>
                <a:cs typeface="Calibri"/>
              </a:rPr>
              <a:t>predicted</a:t>
            </a:r>
            <a:r>
              <a:rPr sz="2400" spc="-35" dirty="0">
                <a:latin typeface="Calibri"/>
                <a:cs typeface="Calibri"/>
              </a:rPr>
              <a:t> </a:t>
            </a:r>
            <a:r>
              <a:rPr sz="2400" dirty="0">
                <a:latin typeface="Calibri"/>
                <a:cs typeface="Calibri"/>
              </a:rPr>
              <a:t>path</a:t>
            </a:r>
            <a:r>
              <a:rPr sz="2400" spc="-45" dirty="0">
                <a:latin typeface="Calibri"/>
                <a:cs typeface="Calibri"/>
              </a:rPr>
              <a:t> </a:t>
            </a:r>
            <a:r>
              <a:rPr sz="2400" spc="-20" dirty="0">
                <a:latin typeface="Calibri"/>
                <a:cs typeface="Calibri"/>
              </a:rPr>
              <a:t>after </a:t>
            </a:r>
            <a:r>
              <a:rPr sz="2400" spc="-10" dirty="0">
                <a:latin typeface="Calibri"/>
                <a:cs typeface="Calibri"/>
              </a:rPr>
              <a:t>misprediction</a:t>
            </a:r>
            <a:endParaRPr sz="2400">
              <a:latin typeface="Calibri"/>
              <a:cs typeface="Calibri"/>
            </a:endParaRPr>
          </a:p>
          <a:p>
            <a:pPr marL="355600" marR="5080" indent="-342900">
              <a:lnSpc>
                <a:spcPct val="100000"/>
              </a:lnSpc>
              <a:buFont typeface="Arial"/>
              <a:buChar char="•"/>
              <a:tabLst>
                <a:tab pos="355600" algn="l"/>
              </a:tabLst>
            </a:pPr>
            <a:r>
              <a:rPr sz="2400" dirty="0">
                <a:latin typeface="Calibri"/>
                <a:cs typeface="Calibri"/>
              </a:rPr>
              <a:t>Flushed</a:t>
            </a:r>
            <a:r>
              <a:rPr sz="2400" spc="-50" dirty="0">
                <a:latin typeface="Calibri"/>
                <a:cs typeface="Calibri"/>
              </a:rPr>
              <a:t> </a:t>
            </a:r>
            <a:r>
              <a:rPr sz="2400" dirty="0">
                <a:latin typeface="Calibri"/>
                <a:cs typeface="Calibri"/>
              </a:rPr>
              <a:t>instructions</a:t>
            </a:r>
            <a:r>
              <a:rPr sz="2400" spc="-60" dirty="0">
                <a:latin typeface="Calibri"/>
                <a:cs typeface="Calibri"/>
              </a:rPr>
              <a:t> </a:t>
            </a:r>
            <a:r>
              <a:rPr sz="2400" spc="-25" dirty="0">
                <a:latin typeface="Calibri"/>
                <a:cs typeface="Calibri"/>
              </a:rPr>
              <a:t>are </a:t>
            </a:r>
            <a:r>
              <a:rPr sz="2400" spc="-10" dirty="0">
                <a:latin typeface="Calibri"/>
                <a:cs typeface="Calibri"/>
              </a:rPr>
              <a:t>effectively</a:t>
            </a:r>
            <a:r>
              <a:rPr sz="2400" spc="-30" dirty="0">
                <a:latin typeface="Calibri"/>
                <a:cs typeface="Calibri"/>
              </a:rPr>
              <a:t> </a:t>
            </a:r>
            <a:r>
              <a:rPr sz="2400" dirty="0">
                <a:latin typeface="Calibri"/>
                <a:cs typeface="Calibri"/>
              </a:rPr>
              <a:t>stalls</a:t>
            </a:r>
            <a:r>
              <a:rPr sz="2400" spc="-40" dirty="0">
                <a:latin typeface="Calibri"/>
                <a:cs typeface="Calibri"/>
              </a:rPr>
              <a:t> </a:t>
            </a:r>
            <a:r>
              <a:rPr sz="2400" dirty="0">
                <a:latin typeface="Calibri"/>
                <a:cs typeface="Calibri"/>
              </a:rPr>
              <a:t>in</a:t>
            </a:r>
            <a:r>
              <a:rPr sz="2400" spc="-45" dirty="0">
                <a:latin typeface="Calibri"/>
                <a:cs typeface="Calibri"/>
              </a:rPr>
              <a:t> </a:t>
            </a:r>
            <a:r>
              <a:rPr sz="2400" dirty="0">
                <a:latin typeface="Calibri"/>
                <a:cs typeface="Calibri"/>
              </a:rPr>
              <a:t>the</a:t>
            </a:r>
            <a:r>
              <a:rPr sz="2400" spc="-25" dirty="0">
                <a:latin typeface="Calibri"/>
                <a:cs typeface="Calibri"/>
              </a:rPr>
              <a:t> </a:t>
            </a:r>
            <a:r>
              <a:rPr sz="2400" spc="-10" dirty="0">
                <a:latin typeface="Calibri"/>
                <a:cs typeface="Calibri"/>
              </a:rPr>
              <a:t>pipeline, </a:t>
            </a:r>
            <a:r>
              <a:rPr sz="2400" dirty="0">
                <a:latin typeface="Calibri"/>
                <a:cs typeface="Calibri"/>
              </a:rPr>
              <a:t>but</a:t>
            </a:r>
            <a:r>
              <a:rPr sz="2400" spc="-60" dirty="0">
                <a:latin typeface="Calibri"/>
                <a:cs typeface="Calibri"/>
              </a:rPr>
              <a:t> </a:t>
            </a:r>
            <a:r>
              <a:rPr sz="2400" dirty="0">
                <a:latin typeface="Calibri"/>
                <a:cs typeface="Calibri"/>
              </a:rPr>
              <a:t>worse:</a:t>
            </a:r>
            <a:r>
              <a:rPr sz="2400" spc="-70" dirty="0">
                <a:latin typeface="Calibri"/>
                <a:cs typeface="Calibri"/>
              </a:rPr>
              <a:t> </a:t>
            </a:r>
            <a:r>
              <a:rPr sz="2400" dirty="0">
                <a:latin typeface="Calibri"/>
                <a:cs typeface="Calibri"/>
              </a:rPr>
              <a:t>wasted</a:t>
            </a:r>
            <a:r>
              <a:rPr sz="2400" spc="-65" dirty="0">
                <a:latin typeface="Calibri"/>
                <a:cs typeface="Calibri"/>
              </a:rPr>
              <a:t> </a:t>
            </a:r>
            <a:r>
              <a:rPr sz="2400" spc="-10" dirty="0">
                <a:latin typeface="Calibri"/>
                <a:cs typeface="Calibri"/>
              </a:rPr>
              <a:t>work.</a:t>
            </a:r>
            <a:endParaRPr sz="2400">
              <a:latin typeface="Calibri"/>
              <a:cs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8881" y="1727454"/>
            <a:ext cx="1663064" cy="3589020"/>
          </a:xfrm>
          <a:custGeom>
            <a:avLst/>
            <a:gdLst/>
            <a:ahLst/>
            <a:cxnLst/>
            <a:rect l="l" t="t" r="r" b="b"/>
            <a:pathLst>
              <a:path w="1663064" h="3589020">
                <a:moveTo>
                  <a:pt x="0" y="3589020"/>
                </a:moveTo>
                <a:lnTo>
                  <a:pt x="1662683" y="3589020"/>
                </a:lnTo>
                <a:lnTo>
                  <a:pt x="1662683" y="0"/>
                </a:lnTo>
                <a:lnTo>
                  <a:pt x="0" y="0"/>
                </a:lnTo>
                <a:lnTo>
                  <a:pt x="0" y="3589020"/>
                </a:lnTo>
                <a:close/>
              </a:path>
            </a:pathLst>
          </a:custGeom>
          <a:ln w="38100">
            <a:solidFill>
              <a:srgbClr val="2E528F"/>
            </a:solidFill>
          </a:ln>
        </p:spPr>
        <p:txBody>
          <a:bodyPr wrap="square" lIns="0" tIns="0" rIns="0" bIns="0" rtlCol="0"/>
          <a:lstStyle/>
          <a:p>
            <a:endParaRPr/>
          </a:p>
        </p:txBody>
      </p:sp>
      <p:sp>
        <p:nvSpPr>
          <p:cNvPr id="3" name="object 3"/>
          <p:cNvSpPr txBox="1">
            <a:spLocks noGrp="1"/>
          </p:cNvSpPr>
          <p:nvPr>
            <p:ph type="title"/>
          </p:nvPr>
        </p:nvSpPr>
        <p:spPr>
          <a:xfrm>
            <a:off x="78739" y="168020"/>
            <a:ext cx="7109459" cy="696595"/>
          </a:xfrm>
          <a:prstGeom prst="rect">
            <a:avLst/>
          </a:prstGeom>
        </p:spPr>
        <p:txBody>
          <a:bodyPr vert="horz" wrap="square" lIns="0" tIns="12700" rIns="0" bIns="0" rtlCol="0">
            <a:spAutoFit/>
          </a:bodyPr>
          <a:lstStyle/>
          <a:p>
            <a:pPr marL="12700">
              <a:lnSpc>
                <a:spcPct val="100000"/>
              </a:lnSpc>
              <a:spcBef>
                <a:spcPts val="100"/>
              </a:spcBef>
            </a:pPr>
            <a:r>
              <a:rPr dirty="0"/>
              <a:t>Branch</a:t>
            </a:r>
            <a:r>
              <a:rPr spc="-80" dirty="0"/>
              <a:t> </a:t>
            </a:r>
            <a:r>
              <a:rPr dirty="0"/>
              <a:t>Predictor</a:t>
            </a:r>
            <a:r>
              <a:rPr spc="-55" dirty="0"/>
              <a:t> </a:t>
            </a:r>
            <a:r>
              <a:rPr dirty="0"/>
              <a:t>in</a:t>
            </a:r>
            <a:r>
              <a:rPr spc="-65" dirty="0"/>
              <a:t> </a:t>
            </a:r>
            <a:r>
              <a:rPr dirty="0"/>
              <a:t>the</a:t>
            </a:r>
            <a:r>
              <a:rPr spc="-65" dirty="0"/>
              <a:t> </a:t>
            </a:r>
            <a:r>
              <a:rPr spc="-10" dirty="0"/>
              <a:t>pipeline</a:t>
            </a:r>
          </a:p>
        </p:txBody>
      </p:sp>
      <p:grpSp>
        <p:nvGrpSpPr>
          <p:cNvPr id="4" name="object 4"/>
          <p:cNvGrpSpPr/>
          <p:nvPr/>
        </p:nvGrpSpPr>
        <p:grpSpPr>
          <a:xfrm>
            <a:off x="3912108" y="3893565"/>
            <a:ext cx="2283460" cy="445770"/>
            <a:chOff x="3912108" y="3893565"/>
            <a:chExt cx="2283460" cy="445770"/>
          </a:xfrm>
        </p:grpSpPr>
        <p:sp>
          <p:nvSpPr>
            <p:cNvPr id="5" name="object 5"/>
            <p:cNvSpPr/>
            <p:nvPr/>
          </p:nvSpPr>
          <p:spPr>
            <a:xfrm>
              <a:off x="4867656" y="3899915"/>
              <a:ext cx="1321435" cy="433070"/>
            </a:xfrm>
            <a:custGeom>
              <a:avLst/>
              <a:gdLst/>
              <a:ahLst/>
              <a:cxnLst/>
              <a:rect l="l" t="t" r="r" b="b"/>
              <a:pathLst>
                <a:path w="1321435" h="433070">
                  <a:moveTo>
                    <a:pt x="1321308" y="0"/>
                  </a:moveTo>
                  <a:lnTo>
                    <a:pt x="0" y="0"/>
                  </a:lnTo>
                  <a:lnTo>
                    <a:pt x="264287" y="432815"/>
                  </a:lnTo>
                  <a:lnTo>
                    <a:pt x="1057021" y="432815"/>
                  </a:lnTo>
                  <a:lnTo>
                    <a:pt x="1321308" y="0"/>
                  </a:lnTo>
                  <a:close/>
                </a:path>
              </a:pathLst>
            </a:custGeom>
            <a:solidFill>
              <a:srgbClr val="4471C4"/>
            </a:solidFill>
          </p:spPr>
          <p:txBody>
            <a:bodyPr wrap="square" lIns="0" tIns="0" rIns="0" bIns="0" rtlCol="0"/>
            <a:lstStyle/>
            <a:p>
              <a:endParaRPr/>
            </a:p>
          </p:txBody>
        </p:sp>
        <p:sp>
          <p:nvSpPr>
            <p:cNvPr id="6" name="object 6"/>
            <p:cNvSpPr/>
            <p:nvPr/>
          </p:nvSpPr>
          <p:spPr>
            <a:xfrm>
              <a:off x="4867656" y="3899915"/>
              <a:ext cx="1321435" cy="433070"/>
            </a:xfrm>
            <a:custGeom>
              <a:avLst/>
              <a:gdLst/>
              <a:ahLst/>
              <a:cxnLst/>
              <a:rect l="l" t="t" r="r" b="b"/>
              <a:pathLst>
                <a:path w="1321435" h="433070">
                  <a:moveTo>
                    <a:pt x="0" y="0"/>
                  </a:moveTo>
                  <a:lnTo>
                    <a:pt x="1321308" y="0"/>
                  </a:lnTo>
                  <a:lnTo>
                    <a:pt x="1057021" y="432815"/>
                  </a:lnTo>
                  <a:lnTo>
                    <a:pt x="264287" y="432815"/>
                  </a:lnTo>
                  <a:lnTo>
                    <a:pt x="0" y="0"/>
                  </a:lnTo>
                  <a:close/>
                </a:path>
              </a:pathLst>
            </a:custGeom>
            <a:ln w="12700">
              <a:solidFill>
                <a:srgbClr val="2E528F"/>
              </a:solidFill>
            </a:ln>
          </p:spPr>
          <p:txBody>
            <a:bodyPr wrap="square" lIns="0" tIns="0" rIns="0" bIns="0" rtlCol="0"/>
            <a:lstStyle/>
            <a:p>
              <a:endParaRPr/>
            </a:p>
          </p:txBody>
        </p:sp>
        <p:sp>
          <p:nvSpPr>
            <p:cNvPr id="7" name="object 7"/>
            <p:cNvSpPr/>
            <p:nvPr/>
          </p:nvSpPr>
          <p:spPr>
            <a:xfrm>
              <a:off x="5362956" y="3899915"/>
              <a:ext cx="323215" cy="151130"/>
            </a:xfrm>
            <a:custGeom>
              <a:avLst/>
              <a:gdLst/>
              <a:ahLst/>
              <a:cxnLst/>
              <a:rect l="l" t="t" r="r" b="b"/>
              <a:pathLst>
                <a:path w="323214" h="151129">
                  <a:moveTo>
                    <a:pt x="323088" y="0"/>
                  </a:moveTo>
                  <a:lnTo>
                    <a:pt x="0" y="0"/>
                  </a:lnTo>
                  <a:lnTo>
                    <a:pt x="161544" y="150875"/>
                  </a:lnTo>
                  <a:lnTo>
                    <a:pt x="323088" y="0"/>
                  </a:lnTo>
                  <a:close/>
                </a:path>
              </a:pathLst>
            </a:custGeom>
            <a:solidFill>
              <a:srgbClr val="FFFFFF"/>
            </a:solidFill>
          </p:spPr>
          <p:txBody>
            <a:bodyPr wrap="square" lIns="0" tIns="0" rIns="0" bIns="0" rtlCol="0"/>
            <a:lstStyle/>
            <a:p>
              <a:endParaRPr/>
            </a:p>
          </p:txBody>
        </p:sp>
        <p:sp>
          <p:nvSpPr>
            <p:cNvPr id="8" name="object 8"/>
            <p:cNvSpPr/>
            <p:nvPr/>
          </p:nvSpPr>
          <p:spPr>
            <a:xfrm>
              <a:off x="5362956" y="3899915"/>
              <a:ext cx="323215" cy="151130"/>
            </a:xfrm>
            <a:custGeom>
              <a:avLst/>
              <a:gdLst/>
              <a:ahLst/>
              <a:cxnLst/>
              <a:rect l="l" t="t" r="r" b="b"/>
              <a:pathLst>
                <a:path w="323214" h="151129">
                  <a:moveTo>
                    <a:pt x="323088" y="0"/>
                  </a:moveTo>
                  <a:lnTo>
                    <a:pt x="161544" y="150875"/>
                  </a:lnTo>
                  <a:lnTo>
                    <a:pt x="0" y="0"/>
                  </a:lnTo>
                  <a:lnTo>
                    <a:pt x="323088" y="0"/>
                  </a:lnTo>
                  <a:close/>
                </a:path>
              </a:pathLst>
            </a:custGeom>
            <a:ln w="12699">
              <a:solidFill>
                <a:srgbClr val="FFFFFF"/>
              </a:solidFill>
            </a:ln>
          </p:spPr>
          <p:txBody>
            <a:bodyPr wrap="square" lIns="0" tIns="0" rIns="0" bIns="0" rtlCol="0"/>
            <a:lstStyle/>
            <a:p>
              <a:endParaRPr/>
            </a:p>
          </p:txBody>
        </p:sp>
        <p:sp>
          <p:nvSpPr>
            <p:cNvPr id="9" name="object 9"/>
            <p:cNvSpPr/>
            <p:nvPr/>
          </p:nvSpPr>
          <p:spPr>
            <a:xfrm>
              <a:off x="3912108" y="4125848"/>
              <a:ext cx="1116965" cy="76200"/>
            </a:xfrm>
            <a:custGeom>
              <a:avLst/>
              <a:gdLst/>
              <a:ahLst/>
              <a:cxnLst/>
              <a:rect l="l" t="t" r="r" b="b"/>
              <a:pathLst>
                <a:path w="1116964" h="76200">
                  <a:moveTo>
                    <a:pt x="1104248" y="31623"/>
                  </a:moveTo>
                  <a:lnTo>
                    <a:pt x="1053083" y="31623"/>
                  </a:lnTo>
                  <a:lnTo>
                    <a:pt x="1053211" y="44323"/>
                  </a:lnTo>
                  <a:lnTo>
                    <a:pt x="1040478" y="44384"/>
                  </a:lnTo>
                  <a:lnTo>
                    <a:pt x="1040638" y="76200"/>
                  </a:lnTo>
                  <a:lnTo>
                    <a:pt x="1116583" y="37718"/>
                  </a:lnTo>
                  <a:lnTo>
                    <a:pt x="1104248" y="31623"/>
                  </a:lnTo>
                  <a:close/>
                </a:path>
                <a:path w="1116964" h="76200">
                  <a:moveTo>
                    <a:pt x="1040415" y="31684"/>
                  </a:moveTo>
                  <a:lnTo>
                    <a:pt x="0" y="36702"/>
                  </a:lnTo>
                  <a:lnTo>
                    <a:pt x="0" y="49402"/>
                  </a:lnTo>
                  <a:lnTo>
                    <a:pt x="1040478" y="44384"/>
                  </a:lnTo>
                  <a:lnTo>
                    <a:pt x="1040415" y="31684"/>
                  </a:lnTo>
                  <a:close/>
                </a:path>
                <a:path w="1116964" h="76200">
                  <a:moveTo>
                    <a:pt x="1053083" y="31623"/>
                  </a:moveTo>
                  <a:lnTo>
                    <a:pt x="1040415" y="31684"/>
                  </a:lnTo>
                  <a:lnTo>
                    <a:pt x="1040478" y="44384"/>
                  </a:lnTo>
                  <a:lnTo>
                    <a:pt x="1053211" y="44323"/>
                  </a:lnTo>
                  <a:lnTo>
                    <a:pt x="1053083" y="31623"/>
                  </a:lnTo>
                  <a:close/>
                </a:path>
                <a:path w="1116964" h="76200">
                  <a:moveTo>
                    <a:pt x="1040256" y="0"/>
                  </a:moveTo>
                  <a:lnTo>
                    <a:pt x="1040415" y="31684"/>
                  </a:lnTo>
                  <a:lnTo>
                    <a:pt x="1104248" y="31623"/>
                  </a:lnTo>
                  <a:lnTo>
                    <a:pt x="1040256" y="0"/>
                  </a:lnTo>
                  <a:close/>
                </a:path>
              </a:pathLst>
            </a:custGeom>
            <a:solidFill>
              <a:srgbClr val="4471C4"/>
            </a:solidFill>
          </p:spPr>
          <p:txBody>
            <a:bodyPr wrap="square" lIns="0" tIns="0" rIns="0" bIns="0" rtlCol="0"/>
            <a:lstStyle/>
            <a:p>
              <a:endParaRPr/>
            </a:p>
          </p:txBody>
        </p:sp>
      </p:grpSp>
      <p:sp>
        <p:nvSpPr>
          <p:cNvPr id="10" name="object 10"/>
          <p:cNvSpPr txBox="1"/>
          <p:nvPr/>
        </p:nvSpPr>
        <p:spPr>
          <a:xfrm>
            <a:off x="5350890" y="3974338"/>
            <a:ext cx="39687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ALU</a:t>
            </a:r>
            <a:endParaRPr sz="1800">
              <a:latin typeface="Calibri"/>
              <a:cs typeface="Calibri"/>
            </a:endParaRPr>
          </a:p>
        </p:txBody>
      </p:sp>
      <p:sp>
        <p:nvSpPr>
          <p:cNvPr id="11" name="object 11"/>
          <p:cNvSpPr/>
          <p:nvPr/>
        </p:nvSpPr>
        <p:spPr>
          <a:xfrm>
            <a:off x="2800858" y="3329812"/>
            <a:ext cx="3289300" cy="2360930"/>
          </a:xfrm>
          <a:custGeom>
            <a:avLst/>
            <a:gdLst/>
            <a:ahLst/>
            <a:cxnLst/>
            <a:rect l="l" t="t" r="r" b="b"/>
            <a:pathLst>
              <a:path w="3289300" h="2360929">
                <a:moveTo>
                  <a:pt x="2300859" y="493649"/>
                </a:moveTo>
                <a:lnTo>
                  <a:pt x="2269096" y="493979"/>
                </a:lnTo>
                <a:lnTo>
                  <a:pt x="2263648" y="0"/>
                </a:lnTo>
                <a:lnTo>
                  <a:pt x="2250948" y="254"/>
                </a:lnTo>
                <a:lnTo>
                  <a:pt x="2256383" y="494106"/>
                </a:lnTo>
                <a:lnTo>
                  <a:pt x="2224659" y="494411"/>
                </a:lnTo>
                <a:lnTo>
                  <a:pt x="2263648" y="570230"/>
                </a:lnTo>
                <a:lnTo>
                  <a:pt x="2294432" y="506857"/>
                </a:lnTo>
                <a:lnTo>
                  <a:pt x="2300859" y="493649"/>
                </a:lnTo>
                <a:close/>
              </a:path>
              <a:path w="3289300" h="2360929">
                <a:moveTo>
                  <a:pt x="2487041" y="2082546"/>
                </a:moveTo>
                <a:lnTo>
                  <a:pt x="2480691" y="2069846"/>
                </a:lnTo>
                <a:lnTo>
                  <a:pt x="2448941" y="2006346"/>
                </a:lnTo>
                <a:lnTo>
                  <a:pt x="2410841" y="2082546"/>
                </a:lnTo>
                <a:lnTo>
                  <a:pt x="2442591" y="2082546"/>
                </a:lnTo>
                <a:lnTo>
                  <a:pt x="2442591" y="2347836"/>
                </a:lnTo>
                <a:lnTo>
                  <a:pt x="12700" y="2347836"/>
                </a:lnTo>
                <a:lnTo>
                  <a:pt x="12700" y="1985899"/>
                </a:lnTo>
                <a:lnTo>
                  <a:pt x="0" y="1985899"/>
                </a:lnTo>
                <a:lnTo>
                  <a:pt x="0" y="2360536"/>
                </a:lnTo>
                <a:lnTo>
                  <a:pt x="2455291" y="2360536"/>
                </a:lnTo>
                <a:lnTo>
                  <a:pt x="2455291" y="2354186"/>
                </a:lnTo>
                <a:lnTo>
                  <a:pt x="2455291" y="2347836"/>
                </a:lnTo>
                <a:lnTo>
                  <a:pt x="2455291" y="2082546"/>
                </a:lnTo>
                <a:lnTo>
                  <a:pt x="2487041" y="2082546"/>
                </a:lnTo>
                <a:close/>
              </a:path>
              <a:path w="3289300" h="2360929">
                <a:moveTo>
                  <a:pt x="3289046" y="493268"/>
                </a:moveTo>
                <a:lnTo>
                  <a:pt x="3257296" y="493268"/>
                </a:lnTo>
                <a:lnTo>
                  <a:pt x="3257296" y="126619"/>
                </a:lnTo>
                <a:lnTo>
                  <a:pt x="3244596" y="126619"/>
                </a:lnTo>
                <a:lnTo>
                  <a:pt x="3244596" y="493268"/>
                </a:lnTo>
                <a:lnTo>
                  <a:pt x="3212846" y="493268"/>
                </a:lnTo>
                <a:lnTo>
                  <a:pt x="3250946" y="569468"/>
                </a:lnTo>
                <a:lnTo>
                  <a:pt x="3282696" y="505968"/>
                </a:lnTo>
                <a:lnTo>
                  <a:pt x="3289046" y="493268"/>
                </a:lnTo>
                <a:close/>
              </a:path>
            </a:pathLst>
          </a:custGeom>
          <a:solidFill>
            <a:srgbClr val="4471C4"/>
          </a:solidFill>
        </p:spPr>
        <p:txBody>
          <a:bodyPr wrap="square" lIns="0" tIns="0" rIns="0" bIns="0" rtlCol="0"/>
          <a:lstStyle/>
          <a:p>
            <a:endParaRPr/>
          </a:p>
        </p:txBody>
      </p:sp>
      <p:sp>
        <p:nvSpPr>
          <p:cNvPr id="12" name="object 12"/>
          <p:cNvSpPr txBox="1"/>
          <p:nvPr/>
        </p:nvSpPr>
        <p:spPr>
          <a:xfrm>
            <a:off x="4643754" y="3059938"/>
            <a:ext cx="35687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Input</a:t>
            </a:r>
            <a:endParaRPr sz="1200">
              <a:latin typeface="Calibri"/>
              <a:cs typeface="Calibri"/>
            </a:endParaRPr>
          </a:p>
        </p:txBody>
      </p:sp>
      <p:sp>
        <p:nvSpPr>
          <p:cNvPr id="13" name="object 13"/>
          <p:cNvSpPr txBox="1"/>
          <p:nvPr/>
        </p:nvSpPr>
        <p:spPr>
          <a:xfrm>
            <a:off x="4643754" y="3242817"/>
            <a:ext cx="375920" cy="391160"/>
          </a:xfrm>
          <a:prstGeom prst="rect">
            <a:avLst/>
          </a:prstGeom>
        </p:spPr>
        <p:txBody>
          <a:bodyPr vert="horz" wrap="square" lIns="0" tIns="12700" rIns="0" bIns="0" rtlCol="0">
            <a:spAutoFit/>
          </a:bodyPr>
          <a:lstStyle/>
          <a:p>
            <a:pPr marL="12700" marR="5080">
              <a:lnSpc>
                <a:spcPct val="100000"/>
              </a:lnSpc>
              <a:spcBef>
                <a:spcPts val="100"/>
              </a:spcBef>
            </a:pPr>
            <a:r>
              <a:rPr sz="1200" spc="-20" dirty="0">
                <a:latin typeface="Calibri"/>
                <a:cs typeface="Calibri"/>
              </a:rPr>
              <a:t>Read </a:t>
            </a:r>
            <a:r>
              <a:rPr sz="1200" dirty="0">
                <a:latin typeface="Calibri"/>
                <a:cs typeface="Calibri"/>
              </a:rPr>
              <a:t>Reg</a:t>
            </a:r>
            <a:r>
              <a:rPr sz="1200" spc="-25" dirty="0">
                <a:latin typeface="Calibri"/>
                <a:cs typeface="Calibri"/>
              </a:rPr>
              <a:t> </a:t>
            </a:r>
            <a:r>
              <a:rPr sz="1200" spc="-50" dirty="0">
                <a:latin typeface="Calibri"/>
                <a:cs typeface="Calibri"/>
              </a:rPr>
              <a:t>A</a:t>
            </a:r>
            <a:endParaRPr sz="1200">
              <a:latin typeface="Calibri"/>
              <a:cs typeface="Calibri"/>
            </a:endParaRPr>
          </a:p>
        </p:txBody>
      </p:sp>
      <p:sp>
        <p:nvSpPr>
          <p:cNvPr id="14" name="object 14"/>
          <p:cNvSpPr txBox="1"/>
          <p:nvPr/>
        </p:nvSpPr>
        <p:spPr>
          <a:xfrm>
            <a:off x="4798314" y="4680584"/>
            <a:ext cx="122491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ALU:</a:t>
            </a:r>
            <a:r>
              <a:rPr sz="1200" b="1" spc="-20" dirty="0">
                <a:latin typeface="Calibri"/>
                <a:cs typeface="Calibri"/>
              </a:rPr>
              <a:t> </a:t>
            </a:r>
            <a:r>
              <a:rPr sz="1200" b="1" dirty="0">
                <a:latin typeface="Calibri"/>
                <a:cs typeface="Calibri"/>
              </a:rPr>
              <a:t>output C </a:t>
            </a:r>
            <a:r>
              <a:rPr sz="1200" b="1" spc="-20" dirty="0">
                <a:latin typeface="Calibri"/>
                <a:cs typeface="Calibri"/>
              </a:rPr>
              <a:t>data</a:t>
            </a:r>
            <a:endParaRPr sz="1200">
              <a:latin typeface="Calibri"/>
              <a:cs typeface="Calibri"/>
            </a:endParaRPr>
          </a:p>
        </p:txBody>
      </p:sp>
      <p:grpSp>
        <p:nvGrpSpPr>
          <p:cNvPr id="15" name="object 15"/>
          <p:cNvGrpSpPr/>
          <p:nvPr/>
        </p:nvGrpSpPr>
        <p:grpSpPr>
          <a:xfrm>
            <a:off x="438658" y="4181602"/>
            <a:ext cx="1052195" cy="913765"/>
            <a:chOff x="438658" y="4181602"/>
            <a:chExt cx="1052195" cy="913765"/>
          </a:xfrm>
        </p:grpSpPr>
        <p:sp>
          <p:nvSpPr>
            <p:cNvPr id="16" name="object 16"/>
            <p:cNvSpPr/>
            <p:nvPr/>
          </p:nvSpPr>
          <p:spPr>
            <a:xfrm>
              <a:off x="445008" y="4187952"/>
              <a:ext cx="1039494" cy="901065"/>
            </a:xfrm>
            <a:custGeom>
              <a:avLst/>
              <a:gdLst/>
              <a:ahLst/>
              <a:cxnLst/>
              <a:rect l="l" t="t" r="r" b="b"/>
              <a:pathLst>
                <a:path w="1039494" h="901064">
                  <a:moveTo>
                    <a:pt x="1039368" y="0"/>
                  </a:moveTo>
                  <a:lnTo>
                    <a:pt x="0" y="0"/>
                  </a:lnTo>
                  <a:lnTo>
                    <a:pt x="0" y="900684"/>
                  </a:lnTo>
                  <a:lnTo>
                    <a:pt x="1039368" y="900684"/>
                  </a:lnTo>
                  <a:lnTo>
                    <a:pt x="1039368" y="0"/>
                  </a:lnTo>
                  <a:close/>
                </a:path>
              </a:pathLst>
            </a:custGeom>
            <a:solidFill>
              <a:srgbClr val="7E7E7E"/>
            </a:solidFill>
          </p:spPr>
          <p:txBody>
            <a:bodyPr wrap="square" lIns="0" tIns="0" rIns="0" bIns="0" rtlCol="0"/>
            <a:lstStyle/>
            <a:p>
              <a:endParaRPr/>
            </a:p>
          </p:txBody>
        </p:sp>
        <p:sp>
          <p:nvSpPr>
            <p:cNvPr id="17" name="object 17"/>
            <p:cNvSpPr/>
            <p:nvPr/>
          </p:nvSpPr>
          <p:spPr>
            <a:xfrm>
              <a:off x="445008" y="4187952"/>
              <a:ext cx="1039494" cy="901065"/>
            </a:xfrm>
            <a:custGeom>
              <a:avLst/>
              <a:gdLst/>
              <a:ahLst/>
              <a:cxnLst/>
              <a:rect l="l" t="t" r="r" b="b"/>
              <a:pathLst>
                <a:path w="1039494" h="901064">
                  <a:moveTo>
                    <a:pt x="0" y="900684"/>
                  </a:moveTo>
                  <a:lnTo>
                    <a:pt x="1039368" y="900684"/>
                  </a:lnTo>
                  <a:lnTo>
                    <a:pt x="1039368" y="0"/>
                  </a:lnTo>
                  <a:lnTo>
                    <a:pt x="0" y="0"/>
                  </a:lnTo>
                  <a:lnTo>
                    <a:pt x="0" y="900684"/>
                  </a:lnTo>
                  <a:close/>
                </a:path>
              </a:pathLst>
            </a:custGeom>
            <a:ln w="12700">
              <a:solidFill>
                <a:srgbClr val="2E528F"/>
              </a:solidFill>
            </a:ln>
          </p:spPr>
          <p:txBody>
            <a:bodyPr wrap="square" lIns="0" tIns="0" rIns="0" bIns="0" rtlCol="0"/>
            <a:lstStyle/>
            <a:p>
              <a:endParaRPr/>
            </a:p>
          </p:txBody>
        </p:sp>
      </p:grpSp>
      <p:sp>
        <p:nvSpPr>
          <p:cNvPr id="18" name="object 18"/>
          <p:cNvSpPr txBox="1"/>
          <p:nvPr/>
        </p:nvSpPr>
        <p:spPr>
          <a:xfrm>
            <a:off x="458216" y="4368165"/>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Memory</a:t>
            </a:r>
            <a:endParaRPr sz="1800">
              <a:latin typeface="Calibri"/>
              <a:cs typeface="Calibri"/>
            </a:endParaRPr>
          </a:p>
        </p:txBody>
      </p:sp>
      <p:grpSp>
        <p:nvGrpSpPr>
          <p:cNvPr id="19" name="object 19"/>
          <p:cNvGrpSpPr/>
          <p:nvPr/>
        </p:nvGrpSpPr>
        <p:grpSpPr>
          <a:xfrm>
            <a:off x="441705" y="3090417"/>
            <a:ext cx="1052195" cy="854075"/>
            <a:chOff x="441705" y="3090417"/>
            <a:chExt cx="1052195" cy="854075"/>
          </a:xfrm>
        </p:grpSpPr>
        <p:sp>
          <p:nvSpPr>
            <p:cNvPr id="20" name="object 20"/>
            <p:cNvSpPr/>
            <p:nvPr/>
          </p:nvSpPr>
          <p:spPr>
            <a:xfrm>
              <a:off x="448055" y="3096767"/>
              <a:ext cx="1039494" cy="841375"/>
            </a:xfrm>
            <a:custGeom>
              <a:avLst/>
              <a:gdLst/>
              <a:ahLst/>
              <a:cxnLst/>
              <a:rect l="l" t="t" r="r" b="b"/>
              <a:pathLst>
                <a:path w="1039494" h="841375">
                  <a:moveTo>
                    <a:pt x="1039368" y="0"/>
                  </a:moveTo>
                  <a:lnTo>
                    <a:pt x="0" y="0"/>
                  </a:lnTo>
                  <a:lnTo>
                    <a:pt x="0" y="841247"/>
                  </a:lnTo>
                  <a:lnTo>
                    <a:pt x="1039368" y="841247"/>
                  </a:lnTo>
                  <a:lnTo>
                    <a:pt x="1039368" y="0"/>
                  </a:lnTo>
                  <a:close/>
                </a:path>
              </a:pathLst>
            </a:custGeom>
            <a:solidFill>
              <a:srgbClr val="4471C4"/>
            </a:solidFill>
          </p:spPr>
          <p:txBody>
            <a:bodyPr wrap="square" lIns="0" tIns="0" rIns="0" bIns="0" rtlCol="0"/>
            <a:lstStyle/>
            <a:p>
              <a:endParaRPr/>
            </a:p>
          </p:txBody>
        </p:sp>
        <p:sp>
          <p:nvSpPr>
            <p:cNvPr id="21" name="object 21"/>
            <p:cNvSpPr/>
            <p:nvPr/>
          </p:nvSpPr>
          <p:spPr>
            <a:xfrm>
              <a:off x="448055" y="3096767"/>
              <a:ext cx="1039494" cy="841375"/>
            </a:xfrm>
            <a:custGeom>
              <a:avLst/>
              <a:gdLst/>
              <a:ahLst/>
              <a:cxnLst/>
              <a:rect l="l" t="t" r="r" b="b"/>
              <a:pathLst>
                <a:path w="1039494" h="841375">
                  <a:moveTo>
                    <a:pt x="0" y="841247"/>
                  </a:moveTo>
                  <a:lnTo>
                    <a:pt x="1039368" y="841247"/>
                  </a:lnTo>
                  <a:lnTo>
                    <a:pt x="1039368" y="0"/>
                  </a:lnTo>
                  <a:lnTo>
                    <a:pt x="0" y="0"/>
                  </a:lnTo>
                  <a:lnTo>
                    <a:pt x="0" y="841247"/>
                  </a:lnTo>
                  <a:close/>
                </a:path>
              </a:pathLst>
            </a:custGeom>
            <a:ln w="12700">
              <a:solidFill>
                <a:srgbClr val="2E528F"/>
              </a:solidFill>
            </a:ln>
          </p:spPr>
          <p:txBody>
            <a:bodyPr wrap="square" lIns="0" tIns="0" rIns="0" bIns="0" rtlCol="0"/>
            <a:lstStyle/>
            <a:p>
              <a:endParaRPr/>
            </a:p>
          </p:txBody>
        </p:sp>
      </p:grpSp>
      <p:sp>
        <p:nvSpPr>
          <p:cNvPr id="22" name="object 22"/>
          <p:cNvSpPr txBox="1"/>
          <p:nvPr/>
        </p:nvSpPr>
        <p:spPr>
          <a:xfrm>
            <a:off x="461263" y="3192017"/>
            <a:ext cx="103124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Calibri"/>
                <a:cs typeface="Calibri"/>
              </a:rPr>
              <a:t>Instruction Fetch</a:t>
            </a:r>
            <a:endParaRPr sz="1800">
              <a:latin typeface="Calibri"/>
              <a:cs typeface="Calibri"/>
            </a:endParaRPr>
          </a:p>
        </p:txBody>
      </p:sp>
      <p:pic>
        <p:nvPicPr>
          <p:cNvPr id="23" name="object 23"/>
          <p:cNvPicPr/>
          <p:nvPr/>
        </p:nvPicPr>
        <p:blipFill>
          <a:blip r:embed="rId2" cstate="print"/>
          <a:stretch>
            <a:fillRect/>
          </a:stretch>
        </p:blipFill>
        <p:spPr>
          <a:xfrm>
            <a:off x="926591" y="3947159"/>
            <a:ext cx="76200" cy="240919"/>
          </a:xfrm>
          <a:prstGeom prst="rect">
            <a:avLst/>
          </a:prstGeom>
        </p:spPr>
      </p:pic>
      <p:sp>
        <p:nvSpPr>
          <p:cNvPr id="24" name="object 24"/>
          <p:cNvSpPr txBox="1"/>
          <p:nvPr/>
        </p:nvSpPr>
        <p:spPr>
          <a:xfrm>
            <a:off x="3849751" y="3960114"/>
            <a:ext cx="982344"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Control</a:t>
            </a:r>
            <a:r>
              <a:rPr sz="1200" spc="-45" dirty="0">
                <a:latin typeface="Calibri"/>
                <a:cs typeface="Calibri"/>
              </a:rPr>
              <a:t> </a:t>
            </a:r>
            <a:r>
              <a:rPr sz="1200" spc="-10" dirty="0">
                <a:latin typeface="Calibri"/>
                <a:cs typeface="Calibri"/>
              </a:rPr>
              <a:t>Signals:</a:t>
            </a:r>
            <a:endParaRPr sz="1200">
              <a:latin typeface="Calibri"/>
              <a:cs typeface="Calibri"/>
            </a:endParaRPr>
          </a:p>
        </p:txBody>
      </p:sp>
      <p:sp>
        <p:nvSpPr>
          <p:cNvPr id="25" name="object 25"/>
          <p:cNvSpPr txBox="1"/>
          <p:nvPr/>
        </p:nvSpPr>
        <p:spPr>
          <a:xfrm>
            <a:off x="3862451" y="4193794"/>
            <a:ext cx="100965" cy="335280"/>
          </a:xfrm>
          <a:prstGeom prst="rect">
            <a:avLst/>
          </a:prstGeom>
        </p:spPr>
        <p:txBody>
          <a:bodyPr vert="horz" wrap="square" lIns="0" tIns="0" rIns="0" bIns="0" rtlCol="0">
            <a:spAutoFit/>
          </a:bodyPr>
          <a:lstStyle/>
          <a:p>
            <a:pPr>
              <a:lnSpc>
                <a:spcPts val="1140"/>
              </a:lnSpc>
            </a:pPr>
            <a:r>
              <a:rPr sz="1200" spc="-5" dirty="0">
                <a:latin typeface="Calibri"/>
                <a:cs typeface="Calibri"/>
              </a:rPr>
              <a:t>O</a:t>
            </a:r>
            <a:endParaRPr sz="1200">
              <a:latin typeface="Calibri"/>
              <a:cs typeface="Calibri"/>
            </a:endParaRPr>
          </a:p>
          <a:p>
            <a:pPr>
              <a:lnSpc>
                <a:spcPct val="100000"/>
              </a:lnSpc>
            </a:pPr>
            <a:r>
              <a:rPr sz="1200" b="1" dirty="0">
                <a:latin typeface="Calibri"/>
                <a:cs typeface="Calibri"/>
              </a:rPr>
              <a:t>o</a:t>
            </a:r>
            <a:endParaRPr sz="1200">
              <a:latin typeface="Calibri"/>
              <a:cs typeface="Calibri"/>
            </a:endParaRPr>
          </a:p>
        </p:txBody>
      </p:sp>
      <p:sp>
        <p:nvSpPr>
          <p:cNvPr id="26" name="object 26"/>
          <p:cNvSpPr txBox="1"/>
          <p:nvPr/>
        </p:nvSpPr>
        <p:spPr>
          <a:xfrm>
            <a:off x="3931738" y="4142994"/>
            <a:ext cx="834390" cy="391160"/>
          </a:xfrm>
          <a:prstGeom prst="rect">
            <a:avLst/>
          </a:prstGeom>
        </p:spPr>
        <p:txBody>
          <a:bodyPr vert="horz" wrap="square" lIns="0" tIns="12700" rIns="0" bIns="0" rtlCol="0">
            <a:spAutoFit/>
          </a:bodyPr>
          <a:lstStyle/>
          <a:p>
            <a:pPr marL="31115">
              <a:lnSpc>
                <a:spcPct val="100000"/>
              </a:lnSpc>
              <a:spcBef>
                <a:spcPts val="100"/>
              </a:spcBef>
            </a:pPr>
            <a:r>
              <a:rPr sz="1200" dirty="0">
                <a:latin typeface="Calibri"/>
                <a:cs typeface="Calibri"/>
              </a:rPr>
              <a:t>p</a:t>
            </a:r>
            <a:r>
              <a:rPr sz="1200" spc="5" dirty="0">
                <a:latin typeface="Calibri"/>
                <a:cs typeface="Calibri"/>
              </a:rPr>
              <a:t> </a:t>
            </a:r>
            <a:r>
              <a:rPr sz="1200" spc="-10" dirty="0">
                <a:latin typeface="Calibri"/>
                <a:cs typeface="Calibri"/>
              </a:rPr>
              <a:t>select</a:t>
            </a:r>
            <a:endParaRPr sz="1200">
              <a:latin typeface="Calibri"/>
              <a:cs typeface="Calibri"/>
            </a:endParaRPr>
          </a:p>
          <a:p>
            <a:pPr marL="12700">
              <a:lnSpc>
                <a:spcPct val="100000"/>
              </a:lnSpc>
            </a:pPr>
            <a:r>
              <a:rPr sz="1200" b="1" dirty="0">
                <a:latin typeface="Calibri"/>
                <a:cs typeface="Calibri"/>
              </a:rPr>
              <a:t>p =</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a:t>
            </a:r>
            <a:r>
              <a:rPr sz="1200" b="1" spc="5" dirty="0">
                <a:latin typeface="Calibri"/>
                <a:cs typeface="Calibri"/>
              </a:rPr>
              <a:t> </a:t>
            </a:r>
            <a:r>
              <a:rPr sz="1200" b="1" dirty="0">
                <a:latin typeface="Calibri"/>
                <a:cs typeface="Calibri"/>
              </a:rPr>
              <a:t>x,</a:t>
            </a:r>
            <a:r>
              <a:rPr sz="1200" b="1" spc="-5" dirty="0">
                <a:latin typeface="Calibri"/>
                <a:cs typeface="Calibri"/>
              </a:rPr>
              <a:t> </a:t>
            </a:r>
            <a:r>
              <a:rPr sz="1200" b="1" spc="-25" dirty="0">
                <a:latin typeface="Calibri"/>
                <a:cs typeface="Calibri"/>
              </a:rPr>
              <a:t>/]</a:t>
            </a:r>
            <a:endParaRPr sz="1200">
              <a:latin typeface="Calibri"/>
              <a:cs typeface="Calibri"/>
            </a:endParaRPr>
          </a:p>
        </p:txBody>
      </p:sp>
      <p:sp>
        <p:nvSpPr>
          <p:cNvPr id="27" name="object 27"/>
          <p:cNvSpPr txBox="1"/>
          <p:nvPr/>
        </p:nvSpPr>
        <p:spPr>
          <a:xfrm>
            <a:off x="7440168" y="2615183"/>
            <a:ext cx="1033780" cy="512445"/>
          </a:xfrm>
          <a:prstGeom prst="rect">
            <a:avLst/>
          </a:prstGeom>
          <a:solidFill>
            <a:srgbClr val="4471C4"/>
          </a:solidFill>
          <a:ln w="12700">
            <a:solidFill>
              <a:srgbClr val="2E528F"/>
            </a:solidFill>
          </a:ln>
        </p:spPr>
        <p:txBody>
          <a:bodyPr vert="horz" wrap="square" lIns="0" tIns="0" rIns="0" bIns="0" rtlCol="0">
            <a:spAutoFit/>
          </a:bodyPr>
          <a:lstStyle/>
          <a:p>
            <a:pPr marL="58419">
              <a:lnSpc>
                <a:spcPts val="1950"/>
              </a:lnSpc>
            </a:pPr>
            <a:r>
              <a:rPr sz="1800" spc="-10" dirty="0">
                <a:solidFill>
                  <a:srgbClr val="FFFFFF"/>
                </a:solidFill>
                <a:latin typeface="Calibri"/>
                <a:cs typeface="Calibri"/>
              </a:rPr>
              <a:t>Memory</a:t>
            </a:r>
            <a:endParaRPr sz="1800">
              <a:latin typeface="Calibri"/>
              <a:cs typeface="Calibri"/>
            </a:endParaRPr>
          </a:p>
          <a:p>
            <a:pPr marL="58419">
              <a:lnSpc>
                <a:spcPts val="2085"/>
              </a:lnSpc>
            </a:pPr>
            <a:r>
              <a:rPr sz="1800" spc="-20" dirty="0">
                <a:solidFill>
                  <a:srgbClr val="FFFFFF"/>
                </a:solidFill>
                <a:latin typeface="Calibri"/>
                <a:cs typeface="Calibri"/>
              </a:rPr>
              <a:t>Unit</a:t>
            </a:r>
            <a:endParaRPr sz="1800">
              <a:latin typeface="Calibri"/>
              <a:cs typeface="Calibri"/>
            </a:endParaRPr>
          </a:p>
        </p:txBody>
      </p:sp>
      <p:sp>
        <p:nvSpPr>
          <p:cNvPr id="28" name="object 28"/>
          <p:cNvSpPr txBox="1"/>
          <p:nvPr/>
        </p:nvSpPr>
        <p:spPr>
          <a:xfrm>
            <a:off x="7435595" y="3281171"/>
            <a:ext cx="1038225" cy="901065"/>
          </a:xfrm>
          <a:prstGeom prst="rect">
            <a:avLst/>
          </a:prstGeom>
          <a:solidFill>
            <a:srgbClr val="7E7E7E"/>
          </a:solidFill>
          <a:ln w="12700">
            <a:solidFill>
              <a:srgbClr val="2E528F"/>
            </a:solidFill>
          </a:ln>
        </p:spPr>
        <p:txBody>
          <a:bodyPr vert="horz" wrap="square" lIns="0" tIns="150495" rIns="0" bIns="0" rtlCol="0">
            <a:spAutoFit/>
          </a:bodyPr>
          <a:lstStyle/>
          <a:p>
            <a:pPr marL="79375">
              <a:lnSpc>
                <a:spcPct val="100000"/>
              </a:lnSpc>
              <a:spcBef>
                <a:spcPts val="1185"/>
              </a:spcBef>
            </a:pPr>
            <a:r>
              <a:rPr sz="1800" spc="-20" dirty="0">
                <a:solidFill>
                  <a:srgbClr val="FFFFFF"/>
                </a:solidFill>
                <a:latin typeface="Calibri"/>
                <a:cs typeface="Calibri"/>
              </a:rPr>
              <a:t>Data</a:t>
            </a:r>
            <a:endParaRPr sz="1800">
              <a:latin typeface="Calibri"/>
              <a:cs typeface="Calibri"/>
            </a:endParaRPr>
          </a:p>
          <a:p>
            <a:pPr marL="79375">
              <a:lnSpc>
                <a:spcPct val="100000"/>
              </a:lnSpc>
            </a:pPr>
            <a:r>
              <a:rPr sz="1800" spc="-10" dirty="0">
                <a:solidFill>
                  <a:srgbClr val="FFFFFF"/>
                </a:solidFill>
                <a:latin typeface="Calibri"/>
                <a:cs typeface="Calibri"/>
              </a:rPr>
              <a:t>Memory</a:t>
            </a:r>
            <a:endParaRPr sz="1800">
              <a:latin typeface="Calibri"/>
              <a:cs typeface="Calibri"/>
            </a:endParaRPr>
          </a:p>
        </p:txBody>
      </p:sp>
      <p:grpSp>
        <p:nvGrpSpPr>
          <p:cNvPr id="29" name="object 29"/>
          <p:cNvGrpSpPr/>
          <p:nvPr/>
        </p:nvGrpSpPr>
        <p:grpSpPr>
          <a:xfrm>
            <a:off x="897636" y="1317625"/>
            <a:ext cx="10932160" cy="4039235"/>
            <a:chOff x="897636" y="1317625"/>
            <a:chExt cx="10932160" cy="4039235"/>
          </a:xfrm>
        </p:grpSpPr>
        <p:sp>
          <p:nvSpPr>
            <p:cNvPr id="30" name="object 30"/>
            <p:cNvSpPr/>
            <p:nvPr/>
          </p:nvSpPr>
          <p:spPr>
            <a:xfrm>
              <a:off x="2059686" y="1727454"/>
              <a:ext cx="4697095" cy="3610610"/>
            </a:xfrm>
            <a:custGeom>
              <a:avLst/>
              <a:gdLst/>
              <a:ahLst/>
              <a:cxnLst/>
              <a:rect l="l" t="t" r="r" b="b"/>
              <a:pathLst>
                <a:path w="4697095" h="3610610">
                  <a:moveTo>
                    <a:pt x="0" y="3589020"/>
                  </a:moveTo>
                  <a:lnTo>
                    <a:pt x="1498091" y="3589020"/>
                  </a:lnTo>
                  <a:lnTo>
                    <a:pt x="1498091" y="0"/>
                  </a:lnTo>
                  <a:lnTo>
                    <a:pt x="0" y="0"/>
                  </a:lnTo>
                  <a:lnTo>
                    <a:pt x="0" y="3589020"/>
                  </a:lnTo>
                  <a:close/>
                </a:path>
                <a:path w="4697095" h="3610610">
                  <a:moveTo>
                    <a:pt x="1685543" y="3610356"/>
                  </a:moveTo>
                  <a:lnTo>
                    <a:pt x="4696968" y="3610356"/>
                  </a:lnTo>
                  <a:lnTo>
                    <a:pt x="4696968" y="19812"/>
                  </a:lnTo>
                  <a:lnTo>
                    <a:pt x="1685543" y="19812"/>
                  </a:lnTo>
                  <a:lnTo>
                    <a:pt x="1685543" y="3610356"/>
                  </a:lnTo>
                  <a:close/>
                </a:path>
              </a:pathLst>
            </a:custGeom>
            <a:ln w="38100">
              <a:solidFill>
                <a:srgbClr val="2E528F"/>
              </a:solidFill>
            </a:ln>
          </p:spPr>
          <p:txBody>
            <a:bodyPr wrap="square" lIns="0" tIns="0" rIns="0" bIns="0" rtlCol="0"/>
            <a:lstStyle/>
            <a:p>
              <a:endParaRPr/>
            </a:p>
          </p:txBody>
        </p:sp>
        <p:sp>
          <p:nvSpPr>
            <p:cNvPr id="31" name="object 31"/>
            <p:cNvSpPr/>
            <p:nvPr/>
          </p:nvSpPr>
          <p:spPr>
            <a:xfrm>
              <a:off x="897636" y="1317625"/>
              <a:ext cx="4236720" cy="420370"/>
            </a:xfrm>
            <a:custGeom>
              <a:avLst/>
              <a:gdLst/>
              <a:ahLst/>
              <a:cxnLst/>
              <a:rect l="l" t="t" r="r" b="b"/>
              <a:pathLst>
                <a:path w="4236720" h="420369">
                  <a:moveTo>
                    <a:pt x="4223893" y="6350"/>
                  </a:moveTo>
                  <a:lnTo>
                    <a:pt x="4223893" y="419862"/>
                  </a:lnTo>
                  <a:lnTo>
                    <a:pt x="4236593" y="419862"/>
                  </a:lnTo>
                  <a:lnTo>
                    <a:pt x="4236593" y="12700"/>
                  </a:lnTo>
                  <a:lnTo>
                    <a:pt x="4230243" y="12700"/>
                  </a:lnTo>
                  <a:lnTo>
                    <a:pt x="4223893" y="6350"/>
                  </a:lnTo>
                  <a:close/>
                </a:path>
                <a:path w="4236720" h="420369">
                  <a:moveTo>
                    <a:pt x="31750" y="334390"/>
                  </a:moveTo>
                  <a:lnTo>
                    <a:pt x="0" y="334390"/>
                  </a:lnTo>
                  <a:lnTo>
                    <a:pt x="38100" y="410590"/>
                  </a:lnTo>
                  <a:lnTo>
                    <a:pt x="69850" y="347090"/>
                  </a:lnTo>
                  <a:lnTo>
                    <a:pt x="31750" y="347090"/>
                  </a:lnTo>
                  <a:lnTo>
                    <a:pt x="31750" y="334390"/>
                  </a:lnTo>
                  <a:close/>
                </a:path>
                <a:path w="4236720" h="420369">
                  <a:moveTo>
                    <a:pt x="4236593" y="0"/>
                  </a:moveTo>
                  <a:lnTo>
                    <a:pt x="31750" y="0"/>
                  </a:lnTo>
                  <a:lnTo>
                    <a:pt x="31750" y="347090"/>
                  </a:lnTo>
                  <a:lnTo>
                    <a:pt x="44450" y="347090"/>
                  </a:lnTo>
                  <a:lnTo>
                    <a:pt x="44450" y="12700"/>
                  </a:lnTo>
                  <a:lnTo>
                    <a:pt x="38100" y="12700"/>
                  </a:lnTo>
                  <a:lnTo>
                    <a:pt x="44450" y="6350"/>
                  </a:lnTo>
                  <a:lnTo>
                    <a:pt x="4236593" y="6350"/>
                  </a:lnTo>
                  <a:lnTo>
                    <a:pt x="4236593" y="0"/>
                  </a:lnTo>
                  <a:close/>
                </a:path>
                <a:path w="4236720" h="420369">
                  <a:moveTo>
                    <a:pt x="76200" y="334390"/>
                  </a:moveTo>
                  <a:lnTo>
                    <a:pt x="44450" y="334390"/>
                  </a:lnTo>
                  <a:lnTo>
                    <a:pt x="44450" y="347090"/>
                  </a:lnTo>
                  <a:lnTo>
                    <a:pt x="69850" y="347090"/>
                  </a:lnTo>
                  <a:lnTo>
                    <a:pt x="76200" y="334390"/>
                  </a:lnTo>
                  <a:close/>
                </a:path>
                <a:path w="4236720" h="420369">
                  <a:moveTo>
                    <a:pt x="44450" y="6350"/>
                  </a:moveTo>
                  <a:lnTo>
                    <a:pt x="38100" y="12700"/>
                  </a:lnTo>
                  <a:lnTo>
                    <a:pt x="44450" y="12700"/>
                  </a:lnTo>
                  <a:lnTo>
                    <a:pt x="44450" y="6350"/>
                  </a:lnTo>
                  <a:close/>
                </a:path>
                <a:path w="4236720" h="420369">
                  <a:moveTo>
                    <a:pt x="4223893" y="6350"/>
                  </a:moveTo>
                  <a:lnTo>
                    <a:pt x="44450" y="6350"/>
                  </a:lnTo>
                  <a:lnTo>
                    <a:pt x="44450" y="12700"/>
                  </a:lnTo>
                  <a:lnTo>
                    <a:pt x="4223893" y="12700"/>
                  </a:lnTo>
                  <a:lnTo>
                    <a:pt x="4223893" y="6350"/>
                  </a:lnTo>
                  <a:close/>
                </a:path>
                <a:path w="4236720" h="420369">
                  <a:moveTo>
                    <a:pt x="4236593" y="6350"/>
                  </a:moveTo>
                  <a:lnTo>
                    <a:pt x="4223893" y="6350"/>
                  </a:lnTo>
                  <a:lnTo>
                    <a:pt x="4230243" y="12700"/>
                  </a:lnTo>
                  <a:lnTo>
                    <a:pt x="4236593" y="12700"/>
                  </a:lnTo>
                  <a:lnTo>
                    <a:pt x="4236593" y="6350"/>
                  </a:lnTo>
                  <a:close/>
                </a:path>
              </a:pathLst>
            </a:custGeom>
            <a:solidFill>
              <a:srgbClr val="4471C4"/>
            </a:solidFill>
          </p:spPr>
          <p:txBody>
            <a:bodyPr wrap="square" lIns="0" tIns="0" rIns="0" bIns="0" rtlCol="0"/>
            <a:lstStyle/>
            <a:p>
              <a:endParaRPr/>
            </a:p>
          </p:txBody>
        </p:sp>
        <p:pic>
          <p:nvPicPr>
            <p:cNvPr id="32" name="object 32"/>
            <p:cNvPicPr/>
            <p:nvPr/>
          </p:nvPicPr>
          <p:blipFill>
            <a:blip r:embed="rId3" cstate="print"/>
            <a:stretch>
              <a:fillRect/>
            </a:stretch>
          </p:blipFill>
          <p:spPr>
            <a:xfrm>
              <a:off x="7694676" y="3127248"/>
              <a:ext cx="76200" cy="179197"/>
            </a:xfrm>
            <a:prstGeom prst="rect">
              <a:avLst/>
            </a:prstGeom>
          </p:spPr>
        </p:pic>
        <p:pic>
          <p:nvPicPr>
            <p:cNvPr id="33" name="object 33"/>
            <p:cNvPicPr/>
            <p:nvPr/>
          </p:nvPicPr>
          <p:blipFill>
            <a:blip r:embed="rId4" cstate="print"/>
            <a:stretch>
              <a:fillRect/>
            </a:stretch>
          </p:blipFill>
          <p:spPr>
            <a:xfrm>
              <a:off x="8019288" y="3127248"/>
              <a:ext cx="76200" cy="179197"/>
            </a:xfrm>
            <a:prstGeom prst="rect">
              <a:avLst/>
            </a:prstGeom>
          </p:spPr>
        </p:pic>
        <p:sp>
          <p:nvSpPr>
            <p:cNvPr id="34" name="object 34"/>
            <p:cNvSpPr/>
            <p:nvPr/>
          </p:nvSpPr>
          <p:spPr>
            <a:xfrm>
              <a:off x="6980682" y="1713738"/>
              <a:ext cx="4829810" cy="3609340"/>
            </a:xfrm>
            <a:custGeom>
              <a:avLst/>
              <a:gdLst/>
              <a:ahLst/>
              <a:cxnLst/>
              <a:rect l="l" t="t" r="r" b="b"/>
              <a:pathLst>
                <a:path w="4829809" h="3609340">
                  <a:moveTo>
                    <a:pt x="0" y="3608831"/>
                  </a:moveTo>
                  <a:lnTo>
                    <a:pt x="2004060" y="3608831"/>
                  </a:lnTo>
                  <a:lnTo>
                    <a:pt x="2004060" y="6095"/>
                  </a:lnTo>
                  <a:lnTo>
                    <a:pt x="0" y="6095"/>
                  </a:lnTo>
                  <a:lnTo>
                    <a:pt x="0" y="3608831"/>
                  </a:lnTo>
                  <a:close/>
                </a:path>
                <a:path w="4829809" h="3609340">
                  <a:moveTo>
                    <a:pt x="2173224" y="3589020"/>
                  </a:moveTo>
                  <a:lnTo>
                    <a:pt x="4829556" y="3589020"/>
                  </a:lnTo>
                  <a:lnTo>
                    <a:pt x="4829556" y="0"/>
                  </a:lnTo>
                  <a:lnTo>
                    <a:pt x="2173224" y="0"/>
                  </a:lnTo>
                  <a:lnTo>
                    <a:pt x="2173224" y="3589020"/>
                  </a:lnTo>
                  <a:close/>
                </a:path>
              </a:pathLst>
            </a:custGeom>
            <a:ln w="38100">
              <a:solidFill>
                <a:srgbClr val="2E528F"/>
              </a:solidFill>
            </a:ln>
          </p:spPr>
          <p:txBody>
            <a:bodyPr wrap="square" lIns="0" tIns="0" rIns="0" bIns="0" rtlCol="0"/>
            <a:lstStyle/>
            <a:p>
              <a:endParaRPr/>
            </a:p>
          </p:txBody>
        </p:sp>
      </p:grpSp>
      <p:sp>
        <p:nvSpPr>
          <p:cNvPr id="35" name="object 35"/>
          <p:cNvSpPr txBox="1"/>
          <p:nvPr/>
        </p:nvSpPr>
        <p:spPr>
          <a:xfrm>
            <a:off x="704799" y="2013965"/>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4</a:t>
            </a:r>
            <a:endParaRPr sz="1200">
              <a:latin typeface="Calibri"/>
              <a:cs typeface="Calibri"/>
            </a:endParaRPr>
          </a:p>
        </p:txBody>
      </p:sp>
      <p:grpSp>
        <p:nvGrpSpPr>
          <p:cNvPr id="36" name="object 36"/>
          <p:cNvGrpSpPr/>
          <p:nvPr/>
        </p:nvGrpSpPr>
        <p:grpSpPr>
          <a:xfrm>
            <a:off x="278638" y="2191257"/>
            <a:ext cx="587375" cy="255270"/>
            <a:chOff x="278638" y="2191257"/>
            <a:chExt cx="587375" cy="255270"/>
          </a:xfrm>
        </p:grpSpPr>
        <p:sp>
          <p:nvSpPr>
            <p:cNvPr id="37" name="object 37"/>
            <p:cNvSpPr/>
            <p:nvPr/>
          </p:nvSpPr>
          <p:spPr>
            <a:xfrm>
              <a:off x="284988" y="2197607"/>
              <a:ext cx="574675" cy="242570"/>
            </a:xfrm>
            <a:custGeom>
              <a:avLst/>
              <a:gdLst/>
              <a:ahLst/>
              <a:cxnLst/>
              <a:rect l="l" t="t" r="r" b="b"/>
              <a:pathLst>
                <a:path w="574675" h="242569">
                  <a:moveTo>
                    <a:pt x="574548" y="0"/>
                  </a:moveTo>
                  <a:lnTo>
                    <a:pt x="0" y="0"/>
                  </a:lnTo>
                  <a:lnTo>
                    <a:pt x="114909" y="242315"/>
                  </a:lnTo>
                  <a:lnTo>
                    <a:pt x="459638" y="242315"/>
                  </a:lnTo>
                  <a:lnTo>
                    <a:pt x="574548" y="0"/>
                  </a:lnTo>
                  <a:close/>
                </a:path>
              </a:pathLst>
            </a:custGeom>
            <a:solidFill>
              <a:srgbClr val="4471C4"/>
            </a:solidFill>
          </p:spPr>
          <p:txBody>
            <a:bodyPr wrap="square" lIns="0" tIns="0" rIns="0" bIns="0" rtlCol="0"/>
            <a:lstStyle/>
            <a:p>
              <a:endParaRPr/>
            </a:p>
          </p:txBody>
        </p:sp>
        <p:sp>
          <p:nvSpPr>
            <p:cNvPr id="38" name="object 38"/>
            <p:cNvSpPr/>
            <p:nvPr/>
          </p:nvSpPr>
          <p:spPr>
            <a:xfrm>
              <a:off x="284988" y="2197607"/>
              <a:ext cx="574675" cy="242570"/>
            </a:xfrm>
            <a:custGeom>
              <a:avLst/>
              <a:gdLst/>
              <a:ahLst/>
              <a:cxnLst/>
              <a:rect l="l" t="t" r="r" b="b"/>
              <a:pathLst>
                <a:path w="574675" h="242569">
                  <a:moveTo>
                    <a:pt x="0" y="0"/>
                  </a:moveTo>
                  <a:lnTo>
                    <a:pt x="574548" y="0"/>
                  </a:lnTo>
                  <a:lnTo>
                    <a:pt x="459638" y="242315"/>
                  </a:lnTo>
                  <a:lnTo>
                    <a:pt x="114909" y="242315"/>
                  </a:lnTo>
                  <a:lnTo>
                    <a:pt x="0" y="0"/>
                  </a:lnTo>
                  <a:close/>
                </a:path>
              </a:pathLst>
            </a:custGeom>
            <a:ln w="12700">
              <a:solidFill>
                <a:srgbClr val="2E528F"/>
              </a:solidFill>
            </a:ln>
          </p:spPr>
          <p:txBody>
            <a:bodyPr wrap="square" lIns="0" tIns="0" rIns="0" bIns="0" rtlCol="0"/>
            <a:lstStyle/>
            <a:p>
              <a:endParaRPr/>
            </a:p>
          </p:txBody>
        </p:sp>
        <p:pic>
          <p:nvPicPr>
            <p:cNvPr id="39" name="object 39"/>
            <p:cNvPicPr/>
            <p:nvPr/>
          </p:nvPicPr>
          <p:blipFill>
            <a:blip r:embed="rId5" cstate="print"/>
            <a:stretch>
              <a:fillRect/>
            </a:stretch>
          </p:blipFill>
          <p:spPr>
            <a:xfrm>
              <a:off x="493522" y="2191257"/>
              <a:ext cx="152908" cy="98043"/>
            </a:xfrm>
            <a:prstGeom prst="rect">
              <a:avLst/>
            </a:prstGeom>
          </p:spPr>
        </p:pic>
      </p:grpSp>
      <p:sp>
        <p:nvSpPr>
          <p:cNvPr id="40" name="object 40"/>
          <p:cNvSpPr txBox="1"/>
          <p:nvPr/>
        </p:nvSpPr>
        <p:spPr>
          <a:xfrm>
            <a:off x="419811" y="2310764"/>
            <a:ext cx="177800" cy="101600"/>
          </a:xfrm>
          <a:prstGeom prst="rect">
            <a:avLst/>
          </a:prstGeom>
        </p:spPr>
        <p:txBody>
          <a:bodyPr vert="vert" wrap="square" lIns="0" tIns="0" rIns="0" bIns="0" rtlCol="0">
            <a:spAutoFit/>
          </a:bodyPr>
          <a:lstStyle/>
          <a:p>
            <a:pPr marL="12700">
              <a:lnSpc>
                <a:spcPts val="1240"/>
              </a:lnSpc>
            </a:pPr>
            <a:r>
              <a:rPr sz="1200" dirty="0">
                <a:solidFill>
                  <a:srgbClr val="FFFFFF"/>
                </a:solidFill>
                <a:latin typeface="Calibri"/>
                <a:cs typeface="Calibri"/>
              </a:rPr>
              <a:t>+</a:t>
            </a:r>
            <a:endParaRPr sz="1200">
              <a:latin typeface="Calibri"/>
              <a:cs typeface="Calibri"/>
            </a:endParaRPr>
          </a:p>
        </p:txBody>
      </p:sp>
      <p:grpSp>
        <p:nvGrpSpPr>
          <p:cNvPr id="41" name="object 41"/>
          <p:cNvGrpSpPr/>
          <p:nvPr/>
        </p:nvGrpSpPr>
        <p:grpSpPr>
          <a:xfrm>
            <a:off x="571245" y="2435351"/>
            <a:ext cx="502284" cy="538480"/>
            <a:chOff x="571245" y="2435351"/>
            <a:chExt cx="502284" cy="538480"/>
          </a:xfrm>
        </p:grpSpPr>
        <p:sp>
          <p:nvSpPr>
            <p:cNvPr id="42" name="object 42"/>
            <p:cNvSpPr/>
            <p:nvPr/>
          </p:nvSpPr>
          <p:spPr>
            <a:xfrm>
              <a:off x="746759" y="2691383"/>
              <a:ext cx="320040" cy="276225"/>
            </a:xfrm>
            <a:custGeom>
              <a:avLst/>
              <a:gdLst/>
              <a:ahLst/>
              <a:cxnLst/>
              <a:rect l="l" t="t" r="r" b="b"/>
              <a:pathLst>
                <a:path w="320040" h="276225">
                  <a:moveTo>
                    <a:pt x="320040" y="0"/>
                  </a:moveTo>
                  <a:lnTo>
                    <a:pt x="0" y="0"/>
                  </a:lnTo>
                  <a:lnTo>
                    <a:pt x="0" y="275844"/>
                  </a:lnTo>
                  <a:lnTo>
                    <a:pt x="320040" y="275844"/>
                  </a:lnTo>
                  <a:lnTo>
                    <a:pt x="320040" y="0"/>
                  </a:lnTo>
                  <a:close/>
                </a:path>
              </a:pathLst>
            </a:custGeom>
            <a:solidFill>
              <a:srgbClr val="4471C4"/>
            </a:solidFill>
          </p:spPr>
          <p:txBody>
            <a:bodyPr wrap="square" lIns="0" tIns="0" rIns="0" bIns="0" rtlCol="0"/>
            <a:lstStyle/>
            <a:p>
              <a:endParaRPr/>
            </a:p>
          </p:txBody>
        </p:sp>
        <p:sp>
          <p:nvSpPr>
            <p:cNvPr id="43" name="object 43"/>
            <p:cNvSpPr/>
            <p:nvPr/>
          </p:nvSpPr>
          <p:spPr>
            <a:xfrm>
              <a:off x="746759" y="2691383"/>
              <a:ext cx="320040" cy="276225"/>
            </a:xfrm>
            <a:custGeom>
              <a:avLst/>
              <a:gdLst/>
              <a:ahLst/>
              <a:cxnLst/>
              <a:rect l="l" t="t" r="r" b="b"/>
              <a:pathLst>
                <a:path w="320040" h="276225">
                  <a:moveTo>
                    <a:pt x="0" y="275844"/>
                  </a:moveTo>
                  <a:lnTo>
                    <a:pt x="320040" y="275844"/>
                  </a:lnTo>
                  <a:lnTo>
                    <a:pt x="320040" y="0"/>
                  </a:lnTo>
                  <a:lnTo>
                    <a:pt x="0" y="0"/>
                  </a:lnTo>
                  <a:lnTo>
                    <a:pt x="0" y="275844"/>
                  </a:lnTo>
                  <a:close/>
                </a:path>
              </a:pathLst>
            </a:custGeom>
            <a:ln w="12699">
              <a:solidFill>
                <a:srgbClr val="2E528F"/>
              </a:solidFill>
            </a:ln>
          </p:spPr>
          <p:txBody>
            <a:bodyPr wrap="square" lIns="0" tIns="0" rIns="0" bIns="0" rtlCol="0"/>
            <a:lstStyle/>
            <a:p>
              <a:endParaRPr/>
            </a:p>
          </p:txBody>
        </p:sp>
        <p:sp>
          <p:nvSpPr>
            <p:cNvPr id="44" name="object 44"/>
            <p:cNvSpPr/>
            <p:nvPr/>
          </p:nvSpPr>
          <p:spPr>
            <a:xfrm>
              <a:off x="571245" y="2435351"/>
              <a:ext cx="176530" cy="431800"/>
            </a:xfrm>
            <a:custGeom>
              <a:avLst/>
              <a:gdLst/>
              <a:ahLst/>
              <a:cxnLst/>
              <a:rect l="l" t="t" r="r" b="b"/>
              <a:pathLst>
                <a:path w="176529" h="431800">
                  <a:moveTo>
                    <a:pt x="100241" y="355346"/>
                  </a:moveTo>
                  <a:lnTo>
                    <a:pt x="100241" y="431546"/>
                  </a:lnTo>
                  <a:lnTo>
                    <a:pt x="163741" y="399796"/>
                  </a:lnTo>
                  <a:lnTo>
                    <a:pt x="112941" y="399796"/>
                  </a:lnTo>
                  <a:lnTo>
                    <a:pt x="112941" y="387096"/>
                  </a:lnTo>
                  <a:lnTo>
                    <a:pt x="163741" y="387096"/>
                  </a:lnTo>
                  <a:lnTo>
                    <a:pt x="100241" y="355346"/>
                  </a:lnTo>
                  <a:close/>
                </a:path>
                <a:path w="176529" h="431800">
                  <a:moveTo>
                    <a:pt x="12700" y="0"/>
                  </a:moveTo>
                  <a:lnTo>
                    <a:pt x="0" y="0"/>
                  </a:lnTo>
                  <a:lnTo>
                    <a:pt x="0" y="399796"/>
                  </a:lnTo>
                  <a:lnTo>
                    <a:pt x="100241" y="399796"/>
                  </a:lnTo>
                  <a:lnTo>
                    <a:pt x="100241" y="393446"/>
                  </a:lnTo>
                  <a:lnTo>
                    <a:pt x="12700" y="393446"/>
                  </a:lnTo>
                  <a:lnTo>
                    <a:pt x="6350" y="387096"/>
                  </a:lnTo>
                  <a:lnTo>
                    <a:pt x="12700" y="387096"/>
                  </a:lnTo>
                  <a:lnTo>
                    <a:pt x="12700" y="0"/>
                  </a:lnTo>
                  <a:close/>
                </a:path>
                <a:path w="176529" h="431800">
                  <a:moveTo>
                    <a:pt x="163741" y="387096"/>
                  </a:moveTo>
                  <a:lnTo>
                    <a:pt x="112941" y="387096"/>
                  </a:lnTo>
                  <a:lnTo>
                    <a:pt x="112941" y="399796"/>
                  </a:lnTo>
                  <a:lnTo>
                    <a:pt x="163741" y="399796"/>
                  </a:lnTo>
                  <a:lnTo>
                    <a:pt x="176441" y="393446"/>
                  </a:lnTo>
                  <a:lnTo>
                    <a:pt x="163741" y="387096"/>
                  </a:lnTo>
                  <a:close/>
                </a:path>
                <a:path w="176529" h="431800">
                  <a:moveTo>
                    <a:pt x="12700" y="387096"/>
                  </a:moveTo>
                  <a:lnTo>
                    <a:pt x="6350" y="387096"/>
                  </a:lnTo>
                  <a:lnTo>
                    <a:pt x="12700" y="393446"/>
                  </a:lnTo>
                  <a:lnTo>
                    <a:pt x="12700" y="387096"/>
                  </a:lnTo>
                  <a:close/>
                </a:path>
                <a:path w="176529" h="431800">
                  <a:moveTo>
                    <a:pt x="100241" y="387096"/>
                  </a:moveTo>
                  <a:lnTo>
                    <a:pt x="12700" y="387096"/>
                  </a:lnTo>
                  <a:lnTo>
                    <a:pt x="12700" y="393446"/>
                  </a:lnTo>
                  <a:lnTo>
                    <a:pt x="100241" y="393446"/>
                  </a:lnTo>
                  <a:lnTo>
                    <a:pt x="100241" y="387096"/>
                  </a:lnTo>
                  <a:close/>
                </a:path>
              </a:pathLst>
            </a:custGeom>
            <a:solidFill>
              <a:srgbClr val="4471C4"/>
            </a:solidFill>
          </p:spPr>
          <p:txBody>
            <a:bodyPr wrap="square" lIns="0" tIns="0" rIns="0" bIns="0" rtlCol="0"/>
            <a:lstStyle/>
            <a:p>
              <a:endParaRPr/>
            </a:p>
          </p:txBody>
        </p:sp>
      </p:grpSp>
      <p:sp>
        <p:nvSpPr>
          <p:cNvPr id="45" name="object 45"/>
          <p:cNvSpPr txBox="1"/>
          <p:nvPr/>
        </p:nvSpPr>
        <p:spPr>
          <a:xfrm>
            <a:off x="738327" y="2715259"/>
            <a:ext cx="33401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MUX</a:t>
            </a:r>
            <a:endParaRPr sz="1200">
              <a:latin typeface="Calibri"/>
              <a:cs typeface="Calibri"/>
            </a:endParaRPr>
          </a:p>
        </p:txBody>
      </p:sp>
      <p:grpSp>
        <p:nvGrpSpPr>
          <p:cNvPr id="46" name="object 46"/>
          <p:cNvGrpSpPr/>
          <p:nvPr/>
        </p:nvGrpSpPr>
        <p:grpSpPr>
          <a:xfrm>
            <a:off x="347218" y="1790445"/>
            <a:ext cx="278130" cy="267335"/>
            <a:chOff x="347218" y="1790445"/>
            <a:chExt cx="278130" cy="267335"/>
          </a:xfrm>
        </p:grpSpPr>
        <p:sp>
          <p:nvSpPr>
            <p:cNvPr id="47" name="object 47"/>
            <p:cNvSpPr/>
            <p:nvPr/>
          </p:nvSpPr>
          <p:spPr>
            <a:xfrm>
              <a:off x="353568" y="1796795"/>
              <a:ext cx="265430" cy="254635"/>
            </a:xfrm>
            <a:custGeom>
              <a:avLst/>
              <a:gdLst/>
              <a:ahLst/>
              <a:cxnLst/>
              <a:rect l="l" t="t" r="r" b="b"/>
              <a:pathLst>
                <a:path w="265430" h="254635">
                  <a:moveTo>
                    <a:pt x="265176" y="0"/>
                  </a:moveTo>
                  <a:lnTo>
                    <a:pt x="0" y="0"/>
                  </a:lnTo>
                  <a:lnTo>
                    <a:pt x="0" y="254508"/>
                  </a:lnTo>
                  <a:lnTo>
                    <a:pt x="265176" y="254508"/>
                  </a:lnTo>
                  <a:lnTo>
                    <a:pt x="265176" y="0"/>
                  </a:lnTo>
                  <a:close/>
                </a:path>
              </a:pathLst>
            </a:custGeom>
            <a:solidFill>
              <a:srgbClr val="4471C4"/>
            </a:solidFill>
          </p:spPr>
          <p:txBody>
            <a:bodyPr wrap="square" lIns="0" tIns="0" rIns="0" bIns="0" rtlCol="0"/>
            <a:lstStyle/>
            <a:p>
              <a:endParaRPr/>
            </a:p>
          </p:txBody>
        </p:sp>
        <p:sp>
          <p:nvSpPr>
            <p:cNvPr id="48" name="object 48"/>
            <p:cNvSpPr/>
            <p:nvPr/>
          </p:nvSpPr>
          <p:spPr>
            <a:xfrm>
              <a:off x="353568" y="1796795"/>
              <a:ext cx="265430" cy="254635"/>
            </a:xfrm>
            <a:custGeom>
              <a:avLst/>
              <a:gdLst/>
              <a:ahLst/>
              <a:cxnLst/>
              <a:rect l="l" t="t" r="r" b="b"/>
              <a:pathLst>
                <a:path w="265430" h="254635">
                  <a:moveTo>
                    <a:pt x="0" y="254508"/>
                  </a:moveTo>
                  <a:lnTo>
                    <a:pt x="265176" y="254508"/>
                  </a:lnTo>
                  <a:lnTo>
                    <a:pt x="265176" y="0"/>
                  </a:lnTo>
                  <a:lnTo>
                    <a:pt x="0" y="0"/>
                  </a:lnTo>
                  <a:lnTo>
                    <a:pt x="0" y="254508"/>
                  </a:lnTo>
                  <a:close/>
                </a:path>
              </a:pathLst>
            </a:custGeom>
            <a:ln w="12700">
              <a:solidFill>
                <a:srgbClr val="2E528F"/>
              </a:solidFill>
            </a:ln>
          </p:spPr>
          <p:txBody>
            <a:bodyPr wrap="square" lIns="0" tIns="0" rIns="0" bIns="0" rtlCol="0"/>
            <a:lstStyle/>
            <a:p>
              <a:endParaRPr/>
            </a:p>
          </p:txBody>
        </p:sp>
      </p:grpSp>
      <p:sp>
        <p:nvSpPr>
          <p:cNvPr id="49" name="object 49"/>
          <p:cNvSpPr txBox="1"/>
          <p:nvPr/>
        </p:nvSpPr>
        <p:spPr>
          <a:xfrm>
            <a:off x="399389" y="1821560"/>
            <a:ext cx="18669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PC</a:t>
            </a:r>
            <a:endParaRPr sz="1200">
              <a:latin typeface="Calibri"/>
              <a:cs typeface="Calibri"/>
            </a:endParaRPr>
          </a:p>
        </p:txBody>
      </p:sp>
      <p:grpSp>
        <p:nvGrpSpPr>
          <p:cNvPr id="50" name="object 50"/>
          <p:cNvGrpSpPr/>
          <p:nvPr/>
        </p:nvGrpSpPr>
        <p:grpSpPr>
          <a:xfrm>
            <a:off x="341375" y="2031492"/>
            <a:ext cx="1261745" cy="894715"/>
            <a:chOff x="341375" y="2031492"/>
            <a:chExt cx="1261745" cy="894715"/>
          </a:xfrm>
        </p:grpSpPr>
        <p:pic>
          <p:nvPicPr>
            <p:cNvPr id="51" name="object 51"/>
            <p:cNvPicPr/>
            <p:nvPr/>
          </p:nvPicPr>
          <p:blipFill>
            <a:blip r:embed="rId6" cstate="print"/>
            <a:stretch>
              <a:fillRect/>
            </a:stretch>
          </p:blipFill>
          <p:spPr>
            <a:xfrm>
              <a:off x="341375" y="2031492"/>
              <a:ext cx="76200" cy="159638"/>
            </a:xfrm>
            <a:prstGeom prst="rect">
              <a:avLst/>
            </a:prstGeom>
          </p:spPr>
        </p:pic>
        <p:sp>
          <p:nvSpPr>
            <p:cNvPr id="52" name="object 52"/>
            <p:cNvSpPr/>
            <p:nvPr/>
          </p:nvSpPr>
          <p:spPr>
            <a:xfrm>
              <a:off x="1066799" y="2849880"/>
              <a:ext cx="536575" cy="76200"/>
            </a:xfrm>
            <a:custGeom>
              <a:avLst/>
              <a:gdLst/>
              <a:ahLst/>
              <a:cxnLst/>
              <a:rect l="l" t="t" r="r" b="b"/>
              <a:pathLst>
                <a:path w="536575" h="76200">
                  <a:moveTo>
                    <a:pt x="76200" y="0"/>
                  </a:moveTo>
                  <a:lnTo>
                    <a:pt x="0" y="38100"/>
                  </a:lnTo>
                  <a:lnTo>
                    <a:pt x="76200" y="76200"/>
                  </a:lnTo>
                  <a:lnTo>
                    <a:pt x="76200" y="44450"/>
                  </a:lnTo>
                  <a:lnTo>
                    <a:pt x="63500" y="44450"/>
                  </a:lnTo>
                  <a:lnTo>
                    <a:pt x="63500" y="31750"/>
                  </a:lnTo>
                  <a:lnTo>
                    <a:pt x="76200" y="31750"/>
                  </a:lnTo>
                  <a:lnTo>
                    <a:pt x="76200" y="0"/>
                  </a:lnTo>
                  <a:close/>
                </a:path>
                <a:path w="536575" h="76200">
                  <a:moveTo>
                    <a:pt x="76200" y="31750"/>
                  </a:moveTo>
                  <a:lnTo>
                    <a:pt x="63500" y="31750"/>
                  </a:lnTo>
                  <a:lnTo>
                    <a:pt x="63500" y="44450"/>
                  </a:lnTo>
                  <a:lnTo>
                    <a:pt x="76200" y="44450"/>
                  </a:lnTo>
                  <a:lnTo>
                    <a:pt x="76200" y="31750"/>
                  </a:lnTo>
                  <a:close/>
                </a:path>
                <a:path w="536575" h="76200">
                  <a:moveTo>
                    <a:pt x="536321" y="31750"/>
                  </a:moveTo>
                  <a:lnTo>
                    <a:pt x="76200" y="31750"/>
                  </a:lnTo>
                  <a:lnTo>
                    <a:pt x="76200" y="44450"/>
                  </a:lnTo>
                  <a:lnTo>
                    <a:pt x="536321" y="44450"/>
                  </a:lnTo>
                  <a:lnTo>
                    <a:pt x="536321" y="31750"/>
                  </a:lnTo>
                  <a:close/>
                </a:path>
              </a:pathLst>
            </a:custGeom>
            <a:solidFill>
              <a:srgbClr val="4471C4"/>
            </a:solidFill>
          </p:spPr>
          <p:txBody>
            <a:bodyPr wrap="square" lIns="0" tIns="0" rIns="0" bIns="0" rtlCol="0"/>
            <a:lstStyle/>
            <a:p>
              <a:endParaRPr/>
            </a:p>
          </p:txBody>
        </p:sp>
      </p:grpSp>
      <p:sp>
        <p:nvSpPr>
          <p:cNvPr id="53" name="object 53"/>
          <p:cNvSpPr txBox="1"/>
          <p:nvPr/>
        </p:nvSpPr>
        <p:spPr>
          <a:xfrm>
            <a:off x="1199489" y="2719577"/>
            <a:ext cx="547370" cy="330200"/>
          </a:xfrm>
          <a:prstGeom prst="rect">
            <a:avLst/>
          </a:prstGeom>
        </p:spPr>
        <p:txBody>
          <a:bodyPr vert="horz" wrap="square" lIns="0" tIns="12065" rIns="0" bIns="0" rtlCol="0">
            <a:spAutoFit/>
          </a:bodyPr>
          <a:lstStyle/>
          <a:p>
            <a:pPr marL="12700" marR="5080">
              <a:lnSpc>
                <a:spcPct val="100000"/>
              </a:lnSpc>
              <a:spcBef>
                <a:spcPts val="95"/>
              </a:spcBef>
            </a:pPr>
            <a:r>
              <a:rPr sz="1000" b="1" dirty="0">
                <a:latin typeface="Calibri"/>
                <a:cs typeface="Calibri"/>
              </a:rPr>
              <a:t>PC</a:t>
            </a:r>
            <a:r>
              <a:rPr sz="1000" b="1" spc="-25" dirty="0">
                <a:latin typeface="Calibri"/>
                <a:cs typeface="Calibri"/>
              </a:rPr>
              <a:t> </a:t>
            </a:r>
            <a:r>
              <a:rPr sz="1000" b="1" spc="-10" dirty="0">
                <a:latin typeface="Calibri"/>
                <a:cs typeface="Calibri"/>
              </a:rPr>
              <a:t>Source Select</a:t>
            </a:r>
            <a:endParaRPr sz="1000">
              <a:latin typeface="Calibri"/>
              <a:cs typeface="Calibri"/>
            </a:endParaRPr>
          </a:p>
        </p:txBody>
      </p:sp>
      <p:grpSp>
        <p:nvGrpSpPr>
          <p:cNvPr id="54" name="object 54"/>
          <p:cNvGrpSpPr/>
          <p:nvPr/>
        </p:nvGrpSpPr>
        <p:grpSpPr>
          <a:xfrm>
            <a:off x="118619" y="1886711"/>
            <a:ext cx="3170555" cy="3269615"/>
            <a:chOff x="118619" y="1886711"/>
            <a:chExt cx="3170555" cy="3269615"/>
          </a:xfrm>
        </p:grpSpPr>
        <p:sp>
          <p:nvSpPr>
            <p:cNvPr id="55" name="object 55"/>
            <p:cNvSpPr/>
            <p:nvPr/>
          </p:nvSpPr>
          <p:spPr>
            <a:xfrm>
              <a:off x="118618" y="1886711"/>
              <a:ext cx="1120775" cy="1316990"/>
            </a:xfrm>
            <a:custGeom>
              <a:avLst/>
              <a:gdLst/>
              <a:ahLst/>
              <a:cxnLst/>
              <a:rect l="l" t="t" r="r" b="b"/>
              <a:pathLst>
                <a:path w="1120775" h="1316989">
                  <a:moveTo>
                    <a:pt x="794118" y="1081532"/>
                  </a:moveTo>
                  <a:lnTo>
                    <a:pt x="781418" y="1081532"/>
                  </a:lnTo>
                  <a:lnTo>
                    <a:pt x="781418" y="1303782"/>
                  </a:lnTo>
                  <a:lnTo>
                    <a:pt x="12700" y="1303782"/>
                  </a:lnTo>
                  <a:lnTo>
                    <a:pt x="12700" y="44450"/>
                  </a:lnTo>
                  <a:lnTo>
                    <a:pt x="158750" y="44450"/>
                  </a:lnTo>
                  <a:lnTo>
                    <a:pt x="158750" y="76200"/>
                  </a:lnTo>
                  <a:lnTo>
                    <a:pt x="222250" y="44450"/>
                  </a:lnTo>
                  <a:lnTo>
                    <a:pt x="234950" y="38100"/>
                  </a:lnTo>
                  <a:lnTo>
                    <a:pt x="222250" y="31750"/>
                  </a:lnTo>
                  <a:lnTo>
                    <a:pt x="158750" y="0"/>
                  </a:lnTo>
                  <a:lnTo>
                    <a:pt x="158750" y="31750"/>
                  </a:lnTo>
                  <a:lnTo>
                    <a:pt x="0" y="31750"/>
                  </a:lnTo>
                  <a:lnTo>
                    <a:pt x="0" y="1316482"/>
                  </a:lnTo>
                  <a:lnTo>
                    <a:pt x="794118" y="1316482"/>
                  </a:lnTo>
                  <a:lnTo>
                    <a:pt x="794118" y="1310132"/>
                  </a:lnTo>
                  <a:lnTo>
                    <a:pt x="794118" y="1303782"/>
                  </a:lnTo>
                  <a:lnTo>
                    <a:pt x="794118" y="1081532"/>
                  </a:lnTo>
                  <a:close/>
                </a:path>
                <a:path w="1120775" h="1316989">
                  <a:moveTo>
                    <a:pt x="1120152" y="542290"/>
                  </a:moveTo>
                  <a:lnTo>
                    <a:pt x="786384" y="542290"/>
                  </a:lnTo>
                  <a:lnTo>
                    <a:pt x="786384" y="727456"/>
                  </a:lnTo>
                  <a:lnTo>
                    <a:pt x="754634" y="727456"/>
                  </a:lnTo>
                  <a:lnTo>
                    <a:pt x="792734" y="803656"/>
                  </a:lnTo>
                  <a:lnTo>
                    <a:pt x="824484" y="740156"/>
                  </a:lnTo>
                  <a:lnTo>
                    <a:pt x="830834" y="727456"/>
                  </a:lnTo>
                  <a:lnTo>
                    <a:pt x="799084" y="727456"/>
                  </a:lnTo>
                  <a:lnTo>
                    <a:pt x="799084" y="554990"/>
                  </a:lnTo>
                  <a:lnTo>
                    <a:pt x="1120152" y="554990"/>
                  </a:lnTo>
                  <a:lnTo>
                    <a:pt x="1120152" y="548640"/>
                  </a:lnTo>
                  <a:lnTo>
                    <a:pt x="1120152" y="542290"/>
                  </a:lnTo>
                  <a:close/>
                </a:path>
              </a:pathLst>
            </a:custGeom>
            <a:solidFill>
              <a:srgbClr val="4471C4"/>
            </a:solidFill>
          </p:spPr>
          <p:txBody>
            <a:bodyPr wrap="square" lIns="0" tIns="0" rIns="0" bIns="0" rtlCol="0"/>
            <a:lstStyle/>
            <a:p>
              <a:endParaRPr/>
            </a:p>
          </p:txBody>
        </p:sp>
        <p:pic>
          <p:nvPicPr>
            <p:cNvPr id="56" name="object 56"/>
            <p:cNvPicPr/>
            <p:nvPr/>
          </p:nvPicPr>
          <p:blipFill>
            <a:blip r:embed="rId6" cstate="print"/>
            <a:stretch>
              <a:fillRect/>
            </a:stretch>
          </p:blipFill>
          <p:spPr>
            <a:xfrm>
              <a:off x="949451" y="2951987"/>
              <a:ext cx="76200" cy="159638"/>
            </a:xfrm>
            <a:prstGeom prst="rect">
              <a:avLst/>
            </a:prstGeom>
          </p:spPr>
        </p:pic>
        <p:sp>
          <p:nvSpPr>
            <p:cNvPr id="57" name="object 57"/>
            <p:cNvSpPr/>
            <p:nvPr/>
          </p:nvSpPr>
          <p:spPr>
            <a:xfrm>
              <a:off x="2292095" y="4034027"/>
              <a:ext cx="990600" cy="264160"/>
            </a:xfrm>
            <a:custGeom>
              <a:avLst/>
              <a:gdLst/>
              <a:ahLst/>
              <a:cxnLst/>
              <a:rect l="l" t="t" r="r" b="b"/>
              <a:pathLst>
                <a:path w="990600" h="264160">
                  <a:moveTo>
                    <a:pt x="990600" y="0"/>
                  </a:moveTo>
                  <a:lnTo>
                    <a:pt x="0" y="0"/>
                  </a:lnTo>
                  <a:lnTo>
                    <a:pt x="0" y="263652"/>
                  </a:lnTo>
                  <a:lnTo>
                    <a:pt x="990600" y="263652"/>
                  </a:lnTo>
                  <a:lnTo>
                    <a:pt x="990600" y="0"/>
                  </a:lnTo>
                  <a:close/>
                </a:path>
              </a:pathLst>
            </a:custGeom>
            <a:solidFill>
              <a:srgbClr val="4471C4"/>
            </a:solidFill>
          </p:spPr>
          <p:txBody>
            <a:bodyPr wrap="square" lIns="0" tIns="0" rIns="0" bIns="0" rtlCol="0"/>
            <a:lstStyle/>
            <a:p>
              <a:endParaRPr/>
            </a:p>
          </p:txBody>
        </p:sp>
        <p:sp>
          <p:nvSpPr>
            <p:cNvPr id="58" name="object 58"/>
            <p:cNvSpPr/>
            <p:nvPr/>
          </p:nvSpPr>
          <p:spPr>
            <a:xfrm>
              <a:off x="2292095" y="4034027"/>
              <a:ext cx="990600" cy="264160"/>
            </a:xfrm>
            <a:custGeom>
              <a:avLst/>
              <a:gdLst/>
              <a:ahLst/>
              <a:cxnLst/>
              <a:rect l="l" t="t" r="r" b="b"/>
              <a:pathLst>
                <a:path w="990600" h="264160">
                  <a:moveTo>
                    <a:pt x="0" y="263652"/>
                  </a:moveTo>
                  <a:lnTo>
                    <a:pt x="990600" y="263652"/>
                  </a:lnTo>
                  <a:lnTo>
                    <a:pt x="990600" y="0"/>
                  </a:lnTo>
                  <a:lnTo>
                    <a:pt x="0" y="0"/>
                  </a:lnTo>
                  <a:lnTo>
                    <a:pt x="0" y="263652"/>
                  </a:lnTo>
                  <a:close/>
                </a:path>
              </a:pathLst>
            </a:custGeom>
            <a:ln w="12700">
              <a:solidFill>
                <a:srgbClr val="2E528F"/>
              </a:solidFill>
            </a:ln>
          </p:spPr>
          <p:txBody>
            <a:bodyPr wrap="square" lIns="0" tIns="0" rIns="0" bIns="0" rtlCol="0"/>
            <a:lstStyle/>
            <a:p>
              <a:endParaRPr/>
            </a:p>
          </p:txBody>
        </p:sp>
        <p:sp>
          <p:nvSpPr>
            <p:cNvPr id="59" name="object 59"/>
            <p:cNvSpPr/>
            <p:nvPr/>
          </p:nvSpPr>
          <p:spPr>
            <a:xfrm>
              <a:off x="2292095" y="4319016"/>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60" name="object 60"/>
            <p:cNvSpPr/>
            <p:nvPr/>
          </p:nvSpPr>
          <p:spPr>
            <a:xfrm>
              <a:off x="2292095" y="4319016"/>
              <a:ext cx="990600" cy="262255"/>
            </a:xfrm>
            <a:custGeom>
              <a:avLst/>
              <a:gdLst/>
              <a:ahLst/>
              <a:cxnLst/>
              <a:rect l="l" t="t" r="r" b="b"/>
              <a:pathLst>
                <a:path w="990600" h="262254">
                  <a:moveTo>
                    <a:pt x="0" y="262128"/>
                  </a:moveTo>
                  <a:lnTo>
                    <a:pt x="990600" y="262128"/>
                  </a:lnTo>
                  <a:lnTo>
                    <a:pt x="990600" y="0"/>
                  </a:lnTo>
                  <a:lnTo>
                    <a:pt x="0" y="0"/>
                  </a:lnTo>
                  <a:lnTo>
                    <a:pt x="0" y="262128"/>
                  </a:lnTo>
                  <a:close/>
                </a:path>
              </a:pathLst>
            </a:custGeom>
            <a:ln w="12700">
              <a:solidFill>
                <a:srgbClr val="2E528F"/>
              </a:solidFill>
            </a:ln>
          </p:spPr>
          <p:txBody>
            <a:bodyPr wrap="square" lIns="0" tIns="0" rIns="0" bIns="0" rtlCol="0"/>
            <a:lstStyle/>
            <a:p>
              <a:endParaRPr/>
            </a:p>
          </p:txBody>
        </p:sp>
        <p:sp>
          <p:nvSpPr>
            <p:cNvPr id="61" name="object 61"/>
            <p:cNvSpPr/>
            <p:nvPr/>
          </p:nvSpPr>
          <p:spPr>
            <a:xfrm>
              <a:off x="2292095" y="4602479"/>
              <a:ext cx="990600" cy="262255"/>
            </a:xfrm>
            <a:custGeom>
              <a:avLst/>
              <a:gdLst/>
              <a:ahLst/>
              <a:cxnLst/>
              <a:rect l="l" t="t" r="r" b="b"/>
              <a:pathLst>
                <a:path w="990600" h="262254">
                  <a:moveTo>
                    <a:pt x="990600" y="0"/>
                  </a:moveTo>
                  <a:lnTo>
                    <a:pt x="0" y="0"/>
                  </a:lnTo>
                  <a:lnTo>
                    <a:pt x="0" y="262128"/>
                  </a:lnTo>
                  <a:lnTo>
                    <a:pt x="990600" y="262128"/>
                  </a:lnTo>
                  <a:lnTo>
                    <a:pt x="990600" y="0"/>
                  </a:lnTo>
                  <a:close/>
                </a:path>
              </a:pathLst>
            </a:custGeom>
            <a:solidFill>
              <a:srgbClr val="4471C4"/>
            </a:solidFill>
          </p:spPr>
          <p:txBody>
            <a:bodyPr wrap="square" lIns="0" tIns="0" rIns="0" bIns="0" rtlCol="0"/>
            <a:lstStyle/>
            <a:p>
              <a:endParaRPr/>
            </a:p>
          </p:txBody>
        </p:sp>
        <p:sp>
          <p:nvSpPr>
            <p:cNvPr id="62" name="object 62"/>
            <p:cNvSpPr/>
            <p:nvPr/>
          </p:nvSpPr>
          <p:spPr>
            <a:xfrm>
              <a:off x="2292095" y="4602479"/>
              <a:ext cx="990600" cy="262255"/>
            </a:xfrm>
            <a:custGeom>
              <a:avLst/>
              <a:gdLst/>
              <a:ahLst/>
              <a:cxnLst/>
              <a:rect l="l" t="t" r="r" b="b"/>
              <a:pathLst>
                <a:path w="990600" h="262254">
                  <a:moveTo>
                    <a:pt x="0" y="262128"/>
                  </a:moveTo>
                  <a:lnTo>
                    <a:pt x="990600" y="262128"/>
                  </a:lnTo>
                  <a:lnTo>
                    <a:pt x="990600" y="0"/>
                  </a:lnTo>
                  <a:lnTo>
                    <a:pt x="0" y="0"/>
                  </a:lnTo>
                  <a:lnTo>
                    <a:pt x="0" y="262128"/>
                  </a:lnTo>
                  <a:close/>
                </a:path>
              </a:pathLst>
            </a:custGeom>
            <a:ln w="12700">
              <a:solidFill>
                <a:srgbClr val="2E528F"/>
              </a:solidFill>
            </a:ln>
          </p:spPr>
          <p:txBody>
            <a:bodyPr wrap="square" lIns="0" tIns="0" rIns="0" bIns="0" rtlCol="0"/>
            <a:lstStyle/>
            <a:p>
              <a:endParaRPr/>
            </a:p>
          </p:txBody>
        </p:sp>
        <p:sp>
          <p:nvSpPr>
            <p:cNvPr id="63" name="object 63"/>
            <p:cNvSpPr/>
            <p:nvPr/>
          </p:nvSpPr>
          <p:spPr>
            <a:xfrm>
              <a:off x="2292095" y="4885944"/>
              <a:ext cx="990600" cy="264160"/>
            </a:xfrm>
            <a:custGeom>
              <a:avLst/>
              <a:gdLst/>
              <a:ahLst/>
              <a:cxnLst/>
              <a:rect l="l" t="t" r="r" b="b"/>
              <a:pathLst>
                <a:path w="990600" h="264160">
                  <a:moveTo>
                    <a:pt x="990600" y="0"/>
                  </a:moveTo>
                  <a:lnTo>
                    <a:pt x="0" y="0"/>
                  </a:lnTo>
                  <a:lnTo>
                    <a:pt x="0" y="263651"/>
                  </a:lnTo>
                  <a:lnTo>
                    <a:pt x="990600" y="263651"/>
                  </a:lnTo>
                  <a:lnTo>
                    <a:pt x="990600" y="0"/>
                  </a:lnTo>
                  <a:close/>
                </a:path>
              </a:pathLst>
            </a:custGeom>
            <a:solidFill>
              <a:srgbClr val="4471C4"/>
            </a:solidFill>
          </p:spPr>
          <p:txBody>
            <a:bodyPr wrap="square" lIns="0" tIns="0" rIns="0" bIns="0" rtlCol="0"/>
            <a:lstStyle/>
            <a:p>
              <a:endParaRPr/>
            </a:p>
          </p:txBody>
        </p:sp>
        <p:sp>
          <p:nvSpPr>
            <p:cNvPr id="64" name="object 64"/>
            <p:cNvSpPr/>
            <p:nvPr/>
          </p:nvSpPr>
          <p:spPr>
            <a:xfrm>
              <a:off x="2292095" y="4885944"/>
              <a:ext cx="990600" cy="264160"/>
            </a:xfrm>
            <a:custGeom>
              <a:avLst/>
              <a:gdLst/>
              <a:ahLst/>
              <a:cxnLst/>
              <a:rect l="l" t="t" r="r" b="b"/>
              <a:pathLst>
                <a:path w="990600" h="264160">
                  <a:moveTo>
                    <a:pt x="0" y="263651"/>
                  </a:moveTo>
                  <a:lnTo>
                    <a:pt x="990600" y="263651"/>
                  </a:lnTo>
                  <a:lnTo>
                    <a:pt x="990600" y="0"/>
                  </a:lnTo>
                  <a:lnTo>
                    <a:pt x="0" y="0"/>
                  </a:lnTo>
                  <a:lnTo>
                    <a:pt x="0" y="263651"/>
                  </a:lnTo>
                  <a:close/>
                </a:path>
              </a:pathLst>
            </a:custGeom>
            <a:ln w="12700">
              <a:solidFill>
                <a:srgbClr val="2E528F"/>
              </a:solidFill>
            </a:ln>
          </p:spPr>
          <p:txBody>
            <a:bodyPr wrap="square" lIns="0" tIns="0" rIns="0" bIns="0" rtlCol="0"/>
            <a:lstStyle/>
            <a:p>
              <a:endParaRPr/>
            </a:p>
          </p:txBody>
        </p:sp>
      </p:grpSp>
      <p:sp>
        <p:nvSpPr>
          <p:cNvPr id="65" name="object 65"/>
          <p:cNvSpPr txBox="1"/>
          <p:nvPr/>
        </p:nvSpPr>
        <p:spPr>
          <a:xfrm>
            <a:off x="2324861" y="4000245"/>
            <a:ext cx="5359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1</a:t>
            </a:r>
            <a:endParaRPr sz="1800">
              <a:latin typeface="Calibri"/>
              <a:cs typeface="Calibri"/>
            </a:endParaRPr>
          </a:p>
        </p:txBody>
      </p:sp>
      <p:sp>
        <p:nvSpPr>
          <p:cNvPr id="66" name="object 66"/>
          <p:cNvSpPr txBox="1"/>
          <p:nvPr/>
        </p:nvSpPr>
        <p:spPr>
          <a:xfrm>
            <a:off x="2324861" y="4277995"/>
            <a:ext cx="5359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2</a:t>
            </a:r>
            <a:endParaRPr sz="1800">
              <a:latin typeface="Calibri"/>
              <a:cs typeface="Calibri"/>
            </a:endParaRPr>
          </a:p>
        </p:txBody>
      </p:sp>
      <p:sp>
        <p:nvSpPr>
          <p:cNvPr id="67" name="object 67"/>
          <p:cNvSpPr txBox="1"/>
          <p:nvPr/>
        </p:nvSpPr>
        <p:spPr>
          <a:xfrm>
            <a:off x="2324861" y="4568190"/>
            <a:ext cx="5359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3</a:t>
            </a:r>
            <a:endParaRPr sz="1800">
              <a:latin typeface="Calibri"/>
              <a:cs typeface="Calibri"/>
            </a:endParaRPr>
          </a:p>
        </p:txBody>
      </p:sp>
      <p:sp>
        <p:nvSpPr>
          <p:cNvPr id="68" name="object 68"/>
          <p:cNvSpPr txBox="1"/>
          <p:nvPr/>
        </p:nvSpPr>
        <p:spPr>
          <a:xfrm>
            <a:off x="5628513" y="3053841"/>
            <a:ext cx="35687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Input</a:t>
            </a:r>
            <a:endParaRPr sz="1200">
              <a:latin typeface="Calibri"/>
              <a:cs typeface="Calibri"/>
            </a:endParaRPr>
          </a:p>
        </p:txBody>
      </p:sp>
      <p:sp>
        <p:nvSpPr>
          <p:cNvPr id="69" name="object 69"/>
          <p:cNvSpPr txBox="1"/>
          <p:nvPr/>
        </p:nvSpPr>
        <p:spPr>
          <a:xfrm>
            <a:off x="5628513" y="3236416"/>
            <a:ext cx="370840" cy="392430"/>
          </a:xfrm>
          <a:prstGeom prst="rect">
            <a:avLst/>
          </a:prstGeom>
        </p:spPr>
        <p:txBody>
          <a:bodyPr vert="horz" wrap="square" lIns="0" tIns="12700" rIns="0" bIns="0" rtlCol="0">
            <a:spAutoFit/>
          </a:bodyPr>
          <a:lstStyle/>
          <a:p>
            <a:pPr marL="12700">
              <a:lnSpc>
                <a:spcPct val="100000"/>
              </a:lnSpc>
              <a:spcBef>
                <a:spcPts val="100"/>
              </a:spcBef>
            </a:pPr>
            <a:r>
              <a:rPr sz="1200" spc="-20" dirty="0">
                <a:latin typeface="Calibri"/>
                <a:cs typeface="Calibri"/>
              </a:rPr>
              <a:t>Read</a:t>
            </a:r>
            <a:endParaRPr sz="1200">
              <a:latin typeface="Calibri"/>
              <a:cs typeface="Calibri"/>
            </a:endParaRPr>
          </a:p>
          <a:p>
            <a:pPr marL="12700">
              <a:lnSpc>
                <a:spcPct val="100000"/>
              </a:lnSpc>
              <a:spcBef>
                <a:spcPts val="5"/>
              </a:spcBef>
            </a:pPr>
            <a:r>
              <a:rPr sz="1200" dirty="0">
                <a:latin typeface="Calibri"/>
                <a:cs typeface="Calibri"/>
              </a:rPr>
              <a:t>Reg</a:t>
            </a:r>
            <a:r>
              <a:rPr sz="1200" spc="-25" dirty="0">
                <a:latin typeface="Calibri"/>
                <a:cs typeface="Calibri"/>
              </a:rPr>
              <a:t> </a:t>
            </a:r>
            <a:r>
              <a:rPr sz="1200" spc="-50" dirty="0">
                <a:latin typeface="Calibri"/>
                <a:cs typeface="Calibri"/>
              </a:rPr>
              <a:t>B</a:t>
            </a:r>
            <a:endParaRPr sz="1200">
              <a:latin typeface="Calibri"/>
              <a:cs typeface="Calibri"/>
            </a:endParaRPr>
          </a:p>
        </p:txBody>
      </p:sp>
      <p:sp>
        <p:nvSpPr>
          <p:cNvPr id="70" name="object 70"/>
          <p:cNvSpPr/>
          <p:nvPr/>
        </p:nvSpPr>
        <p:spPr>
          <a:xfrm>
            <a:off x="2453640" y="5301995"/>
            <a:ext cx="8230870" cy="1169670"/>
          </a:xfrm>
          <a:custGeom>
            <a:avLst/>
            <a:gdLst/>
            <a:ahLst/>
            <a:cxnLst/>
            <a:rect l="l" t="t" r="r" b="b"/>
            <a:pathLst>
              <a:path w="8230870" h="1169670">
                <a:moveTo>
                  <a:pt x="8230489" y="76212"/>
                </a:moveTo>
                <a:lnTo>
                  <a:pt x="8224139" y="63500"/>
                </a:lnTo>
                <a:lnTo>
                  <a:pt x="8192389" y="0"/>
                </a:lnTo>
                <a:lnTo>
                  <a:pt x="8154289" y="76212"/>
                </a:lnTo>
                <a:lnTo>
                  <a:pt x="8186039" y="76212"/>
                </a:lnTo>
                <a:lnTo>
                  <a:pt x="8186039" y="1156665"/>
                </a:lnTo>
                <a:lnTo>
                  <a:pt x="2967482" y="1156665"/>
                </a:lnTo>
                <a:lnTo>
                  <a:pt x="2967482" y="877722"/>
                </a:lnTo>
                <a:lnTo>
                  <a:pt x="7718171" y="877722"/>
                </a:lnTo>
                <a:lnTo>
                  <a:pt x="7718171" y="871372"/>
                </a:lnTo>
                <a:lnTo>
                  <a:pt x="2967482" y="871372"/>
                </a:lnTo>
                <a:lnTo>
                  <a:pt x="7705471" y="871359"/>
                </a:lnTo>
                <a:lnTo>
                  <a:pt x="7718171" y="871372"/>
                </a:lnTo>
                <a:lnTo>
                  <a:pt x="7718171" y="865022"/>
                </a:lnTo>
                <a:lnTo>
                  <a:pt x="7718171" y="614235"/>
                </a:lnTo>
                <a:lnTo>
                  <a:pt x="7902575" y="614235"/>
                </a:lnTo>
                <a:lnTo>
                  <a:pt x="7902575" y="607885"/>
                </a:lnTo>
                <a:lnTo>
                  <a:pt x="7902575" y="601535"/>
                </a:lnTo>
                <a:lnTo>
                  <a:pt x="7902575" y="13716"/>
                </a:lnTo>
                <a:lnTo>
                  <a:pt x="7889875" y="13716"/>
                </a:lnTo>
                <a:lnTo>
                  <a:pt x="7889875" y="601535"/>
                </a:lnTo>
                <a:lnTo>
                  <a:pt x="7718171" y="601535"/>
                </a:lnTo>
                <a:lnTo>
                  <a:pt x="7718171" y="4572"/>
                </a:lnTo>
                <a:lnTo>
                  <a:pt x="7705471" y="4572"/>
                </a:lnTo>
                <a:lnTo>
                  <a:pt x="7705471" y="601535"/>
                </a:lnTo>
                <a:lnTo>
                  <a:pt x="7705471" y="614235"/>
                </a:lnTo>
                <a:lnTo>
                  <a:pt x="7705471" y="865022"/>
                </a:lnTo>
                <a:lnTo>
                  <a:pt x="2967482" y="865022"/>
                </a:lnTo>
                <a:lnTo>
                  <a:pt x="2967482" y="614235"/>
                </a:lnTo>
                <a:lnTo>
                  <a:pt x="7705471" y="614235"/>
                </a:lnTo>
                <a:lnTo>
                  <a:pt x="7705471" y="601535"/>
                </a:lnTo>
                <a:lnTo>
                  <a:pt x="2967482" y="601535"/>
                </a:lnTo>
                <a:lnTo>
                  <a:pt x="2967482" y="33909"/>
                </a:lnTo>
                <a:lnTo>
                  <a:pt x="2954782" y="33909"/>
                </a:lnTo>
                <a:lnTo>
                  <a:pt x="2954782" y="601535"/>
                </a:lnTo>
                <a:lnTo>
                  <a:pt x="228854" y="601535"/>
                </a:lnTo>
                <a:lnTo>
                  <a:pt x="228854" y="103378"/>
                </a:lnTo>
                <a:lnTo>
                  <a:pt x="260604" y="103378"/>
                </a:lnTo>
                <a:lnTo>
                  <a:pt x="254254" y="90678"/>
                </a:lnTo>
                <a:lnTo>
                  <a:pt x="222504" y="27178"/>
                </a:lnTo>
                <a:lnTo>
                  <a:pt x="184404" y="103378"/>
                </a:lnTo>
                <a:lnTo>
                  <a:pt x="216154" y="103378"/>
                </a:lnTo>
                <a:lnTo>
                  <a:pt x="216154" y="614235"/>
                </a:lnTo>
                <a:lnTo>
                  <a:pt x="2954782" y="614235"/>
                </a:lnTo>
                <a:lnTo>
                  <a:pt x="2954782" y="865022"/>
                </a:lnTo>
                <a:lnTo>
                  <a:pt x="2954782" y="871359"/>
                </a:lnTo>
                <a:lnTo>
                  <a:pt x="44450" y="871359"/>
                </a:lnTo>
                <a:lnTo>
                  <a:pt x="2954782" y="871359"/>
                </a:lnTo>
                <a:lnTo>
                  <a:pt x="2954782" y="865022"/>
                </a:lnTo>
                <a:lnTo>
                  <a:pt x="44450" y="865022"/>
                </a:lnTo>
                <a:lnTo>
                  <a:pt x="44450" y="94234"/>
                </a:lnTo>
                <a:lnTo>
                  <a:pt x="76200" y="94234"/>
                </a:lnTo>
                <a:lnTo>
                  <a:pt x="69850" y="81534"/>
                </a:lnTo>
                <a:lnTo>
                  <a:pt x="38100" y="18034"/>
                </a:lnTo>
                <a:lnTo>
                  <a:pt x="0" y="94234"/>
                </a:lnTo>
                <a:lnTo>
                  <a:pt x="31750" y="94234"/>
                </a:lnTo>
                <a:lnTo>
                  <a:pt x="31750" y="877709"/>
                </a:lnTo>
                <a:lnTo>
                  <a:pt x="2954782" y="877722"/>
                </a:lnTo>
                <a:lnTo>
                  <a:pt x="2954782" y="1169352"/>
                </a:lnTo>
                <a:lnTo>
                  <a:pt x="8198739" y="1169352"/>
                </a:lnTo>
                <a:lnTo>
                  <a:pt x="8198739" y="1163002"/>
                </a:lnTo>
                <a:lnTo>
                  <a:pt x="8198739" y="1156665"/>
                </a:lnTo>
                <a:lnTo>
                  <a:pt x="8198739" y="76212"/>
                </a:lnTo>
                <a:lnTo>
                  <a:pt x="8230489" y="76212"/>
                </a:lnTo>
                <a:close/>
              </a:path>
            </a:pathLst>
          </a:custGeom>
          <a:solidFill>
            <a:srgbClr val="4471C4"/>
          </a:solidFill>
        </p:spPr>
        <p:txBody>
          <a:bodyPr wrap="square" lIns="0" tIns="0" rIns="0" bIns="0" rtlCol="0"/>
          <a:lstStyle/>
          <a:p>
            <a:endParaRPr/>
          </a:p>
        </p:txBody>
      </p:sp>
      <p:sp>
        <p:nvSpPr>
          <p:cNvPr id="71" name="object 71"/>
          <p:cNvSpPr txBox="1"/>
          <p:nvPr/>
        </p:nvSpPr>
        <p:spPr>
          <a:xfrm>
            <a:off x="5457825" y="6287820"/>
            <a:ext cx="1380490" cy="208915"/>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Write</a:t>
            </a:r>
            <a:r>
              <a:rPr sz="1200" b="1" spc="-40" dirty="0">
                <a:latin typeface="Calibri"/>
                <a:cs typeface="Calibri"/>
              </a:rPr>
              <a:t> </a:t>
            </a:r>
            <a:r>
              <a:rPr sz="1200" b="1" dirty="0">
                <a:latin typeface="Calibri"/>
                <a:cs typeface="Calibri"/>
              </a:rPr>
              <a:t>Reg</a:t>
            </a:r>
            <a:r>
              <a:rPr sz="1200" b="1" spc="-10" dirty="0">
                <a:latin typeface="Calibri"/>
                <a:cs typeface="Calibri"/>
              </a:rPr>
              <a:t> </a:t>
            </a:r>
            <a:r>
              <a:rPr sz="1200" b="1" dirty="0">
                <a:latin typeface="Calibri"/>
                <a:cs typeface="Calibri"/>
              </a:rPr>
              <a:t>C</a:t>
            </a:r>
            <a:r>
              <a:rPr sz="1200" b="1" spc="-15" dirty="0">
                <a:latin typeface="Calibri"/>
                <a:cs typeface="Calibri"/>
              </a:rPr>
              <a:t> </a:t>
            </a:r>
            <a:r>
              <a:rPr sz="1200" b="1" dirty="0">
                <a:latin typeface="Calibri"/>
                <a:cs typeface="Calibri"/>
              </a:rPr>
              <a:t>Data</a:t>
            </a:r>
            <a:r>
              <a:rPr sz="1200" b="1" spc="-15" dirty="0">
                <a:latin typeface="Calibri"/>
                <a:cs typeface="Calibri"/>
              </a:rPr>
              <a:t> </a:t>
            </a:r>
            <a:r>
              <a:rPr sz="1200" b="1" spc="-25" dirty="0">
                <a:latin typeface="Calibri"/>
                <a:cs typeface="Calibri"/>
              </a:rPr>
              <a:t>ALU</a:t>
            </a:r>
            <a:endParaRPr sz="1200">
              <a:latin typeface="Calibri"/>
              <a:cs typeface="Calibri"/>
            </a:endParaRPr>
          </a:p>
        </p:txBody>
      </p:sp>
      <p:grpSp>
        <p:nvGrpSpPr>
          <p:cNvPr id="72" name="object 72"/>
          <p:cNvGrpSpPr/>
          <p:nvPr/>
        </p:nvGrpSpPr>
        <p:grpSpPr>
          <a:xfrm>
            <a:off x="1023874" y="1089533"/>
            <a:ext cx="4271645" cy="1407160"/>
            <a:chOff x="1023874" y="1089533"/>
            <a:chExt cx="4271645" cy="1407160"/>
          </a:xfrm>
        </p:grpSpPr>
        <p:sp>
          <p:nvSpPr>
            <p:cNvPr id="73" name="object 73"/>
            <p:cNvSpPr/>
            <p:nvPr/>
          </p:nvSpPr>
          <p:spPr>
            <a:xfrm>
              <a:off x="2610485" y="1988819"/>
              <a:ext cx="316230" cy="76200"/>
            </a:xfrm>
            <a:custGeom>
              <a:avLst/>
              <a:gdLst/>
              <a:ahLst/>
              <a:cxnLst/>
              <a:rect l="l" t="t" r="r" b="b"/>
              <a:pathLst>
                <a:path w="316230" h="76200">
                  <a:moveTo>
                    <a:pt x="240156" y="0"/>
                  </a:moveTo>
                  <a:lnTo>
                    <a:pt x="239732" y="31837"/>
                  </a:lnTo>
                  <a:lnTo>
                    <a:pt x="252475" y="32003"/>
                  </a:lnTo>
                  <a:lnTo>
                    <a:pt x="252348" y="44703"/>
                  </a:lnTo>
                  <a:lnTo>
                    <a:pt x="239560" y="44703"/>
                  </a:lnTo>
                  <a:lnTo>
                    <a:pt x="239140" y="76200"/>
                  </a:lnTo>
                  <a:lnTo>
                    <a:pt x="304290" y="44703"/>
                  </a:lnTo>
                  <a:lnTo>
                    <a:pt x="252348" y="44703"/>
                  </a:lnTo>
                  <a:lnTo>
                    <a:pt x="239563" y="44536"/>
                  </a:lnTo>
                  <a:lnTo>
                    <a:pt x="304636" y="44536"/>
                  </a:lnTo>
                  <a:lnTo>
                    <a:pt x="315848" y="39115"/>
                  </a:lnTo>
                  <a:lnTo>
                    <a:pt x="240156" y="0"/>
                  </a:lnTo>
                  <a:close/>
                </a:path>
                <a:path w="316230" h="76200">
                  <a:moveTo>
                    <a:pt x="239732" y="31837"/>
                  </a:moveTo>
                  <a:lnTo>
                    <a:pt x="239563" y="44536"/>
                  </a:lnTo>
                  <a:lnTo>
                    <a:pt x="252348" y="44703"/>
                  </a:lnTo>
                  <a:lnTo>
                    <a:pt x="252475" y="32003"/>
                  </a:lnTo>
                  <a:lnTo>
                    <a:pt x="239732" y="31837"/>
                  </a:lnTo>
                  <a:close/>
                </a:path>
                <a:path w="316230" h="76200">
                  <a:moveTo>
                    <a:pt x="253" y="28701"/>
                  </a:moveTo>
                  <a:lnTo>
                    <a:pt x="0" y="41401"/>
                  </a:lnTo>
                  <a:lnTo>
                    <a:pt x="239563" y="44536"/>
                  </a:lnTo>
                  <a:lnTo>
                    <a:pt x="239732" y="31837"/>
                  </a:lnTo>
                  <a:lnTo>
                    <a:pt x="253" y="28701"/>
                  </a:lnTo>
                  <a:close/>
                </a:path>
              </a:pathLst>
            </a:custGeom>
            <a:solidFill>
              <a:srgbClr val="4471C4"/>
            </a:solidFill>
          </p:spPr>
          <p:txBody>
            <a:bodyPr wrap="square" lIns="0" tIns="0" rIns="0" bIns="0" rtlCol="0"/>
            <a:lstStyle/>
            <a:p>
              <a:endParaRPr/>
            </a:p>
          </p:txBody>
        </p:sp>
        <p:pic>
          <p:nvPicPr>
            <p:cNvPr id="74" name="object 74"/>
            <p:cNvPicPr/>
            <p:nvPr/>
          </p:nvPicPr>
          <p:blipFill>
            <a:blip r:embed="rId7" cstate="print"/>
            <a:stretch>
              <a:fillRect/>
            </a:stretch>
          </p:blipFill>
          <p:spPr>
            <a:xfrm>
              <a:off x="2766059" y="2353055"/>
              <a:ext cx="159638" cy="76200"/>
            </a:xfrm>
            <a:prstGeom prst="rect">
              <a:avLst/>
            </a:prstGeom>
          </p:spPr>
        </p:pic>
        <p:sp>
          <p:nvSpPr>
            <p:cNvPr id="75" name="object 75"/>
            <p:cNvSpPr/>
            <p:nvPr/>
          </p:nvSpPr>
          <p:spPr>
            <a:xfrm>
              <a:off x="2926080" y="1914144"/>
              <a:ext cx="241300" cy="576580"/>
            </a:xfrm>
            <a:custGeom>
              <a:avLst/>
              <a:gdLst/>
              <a:ahLst/>
              <a:cxnLst/>
              <a:rect l="l" t="t" r="r" b="b"/>
              <a:pathLst>
                <a:path w="241300" h="576580">
                  <a:moveTo>
                    <a:pt x="0" y="0"/>
                  </a:moveTo>
                  <a:lnTo>
                    <a:pt x="0" y="576071"/>
                  </a:lnTo>
                  <a:lnTo>
                    <a:pt x="240792" y="460882"/>
                  </a:lnTo>
                  <a:lnTo>
                    <a:pt x="240792" y="115188"/>
                  </a:lnTo>
                  <a:lnTo>
                    <a:pt x="0" y="0"/>
                  </a:lnTo>
                  <a:close/>
                </a:path>
              </a:pathLst>
            </a:custGeom>
            <a:solidFill>
              <a:srgbClr val="4471C4"/>
            </a:solidFill>
          </p:spPr>
          <p:txBody>
            <a:bodyPr wrap="square" lIns="0" tIns="0" rIns="0" bIns="0" rtlCol="0"/>
            <a:lstStyle/>
            <a:p>
              <a:endParaRPr/>
            </a:p>
          </p:txBody>
        </p:sp>
        <p:sp>
          <p:nvSpPr>
            <p:cNvPr id="76" name="object 76"/>
            <p:cNvSpPr/>
            <p:nvPr/>
          </p:nvSpPr>
          <p:spPr>
            <a:xfrm>
              <a:off x="2926080" y="1914144"/>
              <a:ext cx="241300" cy="576580"/>
            </a:xfrm>
            <a:custGeom>
              <a:avLst/>
              <a:gdLst/>
              <a:ahLst/>
              <a:cxnLst/>
              <a:rect l="l" t="t" r="r" b="b"/>
              <a:pathLst>
                <a:path w="241300" h="576580">
                  <a:moveTo>
                    <a:pt x="0" y="576071"/>
                  </a:moveTo>
                  <a:lnTo>
                    <a:pt x="0" y="0"/>
                  </a:lnTo>
                  <a:lnTo>
                    <a:pt x="240792" y="115188"/>
                  </a:lnTo>
                  <a:lnTo>
                    <a:pt x="240792" y="460882"/>
                  </a:lnTo>
                  <a:lnTo>
                    <a:pt x="0" y="576071"/>
                  </a:lnTo>
                  <a:close/>
                </a:path>
              </a:pathLst>
            </a:custGeom>
            <a:ln w="12700">
              <a:solidFill>
                <a:srgbClr val="2E528F"/>
              </a:solidFill>
            </a:ln>
          </p:spPr>
          <p:txBody>
            <a:bodyPr wrap="square" lIns="0" tIns="0" rIns="0" bIns="0" rtlCol="0"/>
            <a:lstStyle/>
            <a:p>
              <a:endParaRPr/>
            </a:p>
          </p:txBody>
        </p:sp>
        <p:pic>
          <p:nvPicPr>
            <p:cNvPr id="77" name="object 77"/>
            <p:cNvPicPr/>
            <p:nvPr/>
          </p:nvPicPr>
          <p:blipFill>
            <a:blip r:embed="rId8" cstate="print"/>
            <a:stretch>
              <a:fillRect/>
            </a:stretch>
          </p:blipFill>
          <p:spPr>
            <a:xfrm>
              <a:off x="2919730" y="2127250"/>
              <a:ext cx="96519" cy="154432"/>
            </a:xfrm>
            <a:prstGeom prst="rect">
              <a:avLst/>
            </a:prstGeom>
          </p:spPr>
        </p:pic>
        <p:sp>
          <p:nvSpPr>
            <p:cNvPr id="78" name="object 78"/>
            <p:cNvSpPr/>
            <p:nvPr/>
          </p:nvSpPr>
          <p:spPr>
            <a:xfrm>
              <a:off x="1023874" y="1089533"/>
              <a:ext cx="4271645" cy="657860"/>
            </a:xfrm>
            <a:custGeom>
              <a:avLst/>
              <a:gdLst/>
              <a:ahLst/>
              <a:cxnLst/>
              <a:rect l="l" t="t" r="r" b="b"/>
              <a:pathLst>
                <a:path w="4271645" h="657860">
                  <a:moveTo>
                    <a:pt x="4195318" y="579374"/>
                  </a:moveTo>
                  <a:lnTo>
                    <a:pt x="4228338" y="657859"/>
                  </a:lnTo>
                  <a:lnTo>
                    <a:pt x="4265506" y="594487"/>
                  </a:lnTo>
                  <a:lnTo>
                    <a:pt x="4226179" y="594487"/>
                  </a:lnTo>
                  <a:lnTo>
                    <a:pt x="4226195" y="581435"/>
                  </a:lnTo>
                  <a:lnTo>
                    <a:pt x="4195318" y="579374"/>
                  </a:lnTo>
                  <a:close/>
                </a:path>
                <a:path w="4271645" h="657860">
                  <a:moveTo>
                    <a:pt x="4239768" y="0"/>
                  </a:moveTo>
                  <a:lnTo>
                    <a:pt x="0" y="0"/>
                  </a:lnTo>
                  <a:lnTo>
                    <a:pt x="0" y="637158"/>
                  </a:lnTo>
                  <a:lnTo>
                    <a:pt x="12700" y="637158"/>
                  </a:lnTo>
                  <a:lnTo>
                    <a:pt x="12700" y="12700"/>
                  </a:lnTo>
                  <a:lnTo>
                    <a:pt x="6350" y="12700"/>
                  </a:lnTo>
                  <a:lnTo>
                    <a:pt x="12700" y="6350"/>
                  </a:lnTo>
                  <a:lnTo>
                    <a:pt x="4239758" y="6350"/>
                  </a:lnTo>
                  <a:lnTo>
                    <a:pt x="4239768" y="0"/>
                  </a:lnTo>
                  <a:close/>
                </a:path>
                <a:path w="4271645" h="657860">
                  <a:moveTo>
                    <a:pt x="4226195" y="581435"/>
                  </a:moveTo>
                  <a:lnTo>
                    <a:pt x="4226179" y="594487"/>
                  </a:lnTo>
                  <a:lnTo>
                    <a:pt x="4238879" y="594487"/>
                  </a:lnTo>
                  <a:lnTo>
                    <a:pt x="4238897" y="582284"/>
                  </a:lnTo>
                  <a:lnTo>
                    <a:pt x="4226195" y="581435"/>
                  </a:lnTo>
                  <a:close/>
                </a:path>
                <a:path w="4271645" h="657860">
                  <a:moveTo>
                    <a:pt x="4238897" y="582284"/>
                  </a:moveTo>
                  <a:lnTo>
                    <a:pt x="4238879" y="594487"/>
                  </a:lnTo>
                  <a:lnTo>
                    <a:pt x="4265506" y="594487"/>
                  </a:lnTo>
                  <a:lnTo>
                    <a:pt x="4271391" y="584453"/>
                  </a:lnTo>
                  <a:lnTo>
                    <a:pt x="4238897" y="582284"/>
                  </a:lnTo>
                  <a:close/>
                </a:path>
                <a:path w="4271645" h="657860">
                  <a:moveTo>
                    <a:pt x="4239758" y="6350"/>
                  </a:moveTo>
                  <a:lnTo>
                    <a:pt x="4226941" y="6350"/>
                  </a:lnTo>
                  <a:lnTo>
                    <a:pt x="4233291" y="12700"/>
                  </a:lnTo>
                  <a:lnTo>
                    <a:pt x="4226932" y="12700"/>
                  </a:lnTo>
                  <a:lnTo>
                    <a:pt x="4226195" y="581435"/>
                  </a:lnTo>
                  <a:lnTo>
                    <a:pt x="4238897" y="582284"/>
                  </a:lnTo>
                  <a:lnTo>
                    <a:pt x="4239749" y="12700"/>
                  </a:lnTo>
                  <a:lnTo>
                    <a:pt x="4233291" y="12700"/>
                  </a:lnTo>
                  <a:lnTo>
                    <a:pt x="4226941" y="6350"/>
                  </a:lnTo>
                  <a:lnTo>
                    <a:pt x="4239758" y="6350"/>
                  </a:lnTo>
                  <a:close/>
                </a:path>
                <a:path w="4271645" h="657860">
                  <a:moveTo>
                    <a:pt x="12700" y="6350"/>
                  </a:moveTo>
                  <a:lnTo>
                    <a:pt x="6350" y="12700"/>
                  </a:lnTo>
                  <a:lnTo>
                    <a:pt x="12700" y="12700"/>
                  </a:lnTo>
                  <a:lnTo>
                    <a:pt x="12700" y="6350"/>
                  </a:lnTo>
                  <a:close/>
                </a:path>
                <a:path w="4271645" h="657860">
                  <a:moveTo>
                    <a:pt x="4226941" y="6350"/>
                  </a:moveTo>
                  <a:lnTo>
                    <a:pt x="12700" y="6350"/>
                  </a:lnTo>
                  <a:lnTo>
                    <a:pt x="12700" y="12700"/>
                  </a:lnTo>
                  <a:lnTo>
                    <a:pt x="4226932" y="12700"/>
                  </a:lnTo>
                  <a:lnTo>
                    <a:pt x="4226941" y="6350"/>
                  </a:lnTo>
                  <a:close/>
                </a:path>
              </a:pathLst>
            </a:custGeom>
            <a:solidFill>
              <a:srgbClr val="4471C4"/>
            </a:solidFill>
          </p:spPr>
          <p:txBody>
            <a:bodyPr wrap="square" lIns="0" tIns="0" rIns="0" bIns="0" rtlCol="0"/>
            <a:lstStyle/>
            <a:p>
              <a:endParaRPr/>
            </a:p>
          </p:txBody>
        </p:sp>
      </p:grpSp>
      <p:sp>
        <p:nvSpPr>
          <p:cNvPr id="79" name="object 79"/>
          <p:cNvSpPr txBox="1"/>
          <p:nvPr/>
        </p:nvSpPr>
        <p:spPr>
          <a:xfrm>
            <a:off x="1040993" y="1016507"/>
            <a:ext cx="1067435" cy="464184"/>
          </a:xfrm>
          <a:prstGeom prst="rect">
            <a:avLst/>
          </a:prstGeom>
        </p:spPr>
        <p:txBody>
          <a:bodyPr vert="horz" wrap="square" lIns="0" tIns="12700" rIns="0" bIns="0" rtlCol="0">
            <a:spAutoFit/>
          </a:bodyPr>
          <a:lstStyle/>
          <a:p>
            <a:pPr marL="12700" marR="5080" indent="1905">
              <a:lnSpc>
                <a:spcPct val="119900"/>
              </a:lnSpc>
              <a:spcBef>
                <a:spcPts val="100"/>
              </a:spcBef>
            </a:pPr>
            <a:r>
              <a:rPr sz="1200" b="1" dirty="0">
                <a:latin typeface="Calibri"/>
                <a:cs typeface="Calibri"/>
              </a:rPr>
              <a:t>Instruction</a:t>
            </a:r>
            <a:r>
              <a:rPr sz="1200" b="1" spc="-35" dirty="0">
                <a:latin typeface="Calibri"/>
                <a:cs typeface="Calibri"/>
              </a:rPr>
              <a:t> </a:t>
            </a:r>
            <a:r>
              <a:rPr sz="1200" b="1" spc="-20" dirty="0">
                <a:latin typeface="Calibri"/>
                <a:cs typeface="Calibri"/>
              </a:rPr>
              <a:t>PC+4 </a:t>
            </a:r>
            <a:r>
              <a:rPr sz="1200" b="1" dirty="0">
                <a:latin typeface="Calibri"/>
                <a:cs typeface="Calibri"/>
              </a:rPr>
              <a:t>Branch</a:t>
            </a:r>
            <a:r>
              <a:rPr sz="1200" b="1" spc="-25" dirty="0">
                <a:latin typeface="Calibri"/>
                <a:cs typeface="Calibri"/>
              </a:rPr>
              <a:t> </a:t>
            </a:r>
            <a:r>
              <a:rPr sz="1200" b="1" spc="-10" dirty="0">
                <a:latin typeface="Calibri"/>
                <a:cs typeface="Calibri"/>
              </a:rPr>
              <a:t>Target</a:t>
            </a:r>
            <a:endParaRPr sz="1200">
              <a:latin typeface="Calibri"/>
              <a:cs typeface="Calibri"/>
            </a:endParaRPr>
          </a:p>
        </p:txBody>
      </p:sp>
      <p:sp>
        <p:nvSpPr>
          <p:cNvPr id="80" name="object 80"/>
          <p:cNvSpPr txBox="1"/>
          <p:nvPr/>
        </p:nvSpPr>
        <p:spPr>
          <a:xfrm>
            <a:off x="934008" y="2279142"/>
            <a:ext cx="394970" cy="330200"/>
          </a:xfrm>
          <a:prstGeom prst="rect">
            <a:avLst/>
          </a:prstGeom>
        </p:spPr>
        <p:txBody>
          <a:bodyPr vert="horz" wrap="square" lIns="0" tIns="12065" rIns="0" bIns="0" rtlCol="0">
            <a:spAutoFit/>
          </a:bodyPr>
          <a:lstStyle/>
          <a:p>
            <a:pPr marL="12700" marR="5080">
              <a:lnSpc>
                <a:spcPct val="100000"/>
              </a:lnSpc>
              <a:spcBef>
                <a:spcPts val="95"/>
              </a:spcBef>
            </a:pPr>
            <a:r>
              <a:rPr sz="1000" b="1" spc="-10" dirty="0">
                <a:latin typeface="Calibri"/>
                <a:cs typeface="Calibri"/>
              </a:rPr>
              <a:t>Branch Target</a:t>
            </a:r>
            <a:endParaRPr sz="1000">
              <a:latin typeface="Calibri"/>
              <a:cs typeface="Calibri"/>
            </a:endParaRPr>
          </a:p>
        </p:txBody>
      </p:sp>
      <p:sp>
        <p:nvSpPr>
          <p:cNvPr id="81" name="object 81"/>
          <p:cNvSpPr txBox="1"/>
          <p:nvPr/>
        </p:nvSpPr>
        <p:spPr>
          <a:xfrm>
            <a:off x="2267966" y="1796669"/>
            <a:ext cx="859155" cy="768985"/>
          </a:xfrm>
          <a:prstGeom prst="rect">
            <a:avLst/>
          </a:prstGeom>
        </p:spPr>
        <p:txBody>
          <a:bodyPr vert="horz" wrap="square" lIns="0" tIns="0" rIns="0" bIns="0" rtlCol="0">
            <a:spAutoFit/>
          </a:bodyPr>
          <a:lstStyle/>
          <a:p>
            <a:pPr>
              <a:lnSpc>
                <a:spcPts val="944"/>
              </a:lnSpc>
            </a:pPr>
            <a:r>
              <a:rPr sz="1000" b="1" spc="-10" dirty="0">
                <a:latin typeface="Calibri"/>
                <a:cs typeface="Calibri"/>
              </a:rPr>
              <a:t>Branch</a:t>
            </a:r>
            <a:endParaRPr sz="1000">
              <a:latin typeface="Calibri"/>
              <a:cs typeface="Calibri"/>
            </a:endParaRPr>
          </a:p>
          <a:p>
            <a:pPr marR="513080">
              <a:lnSpc>
                <a:spcPct val="100000"/>
              </a:lnSpc>
            </a:pPr>
            <a:r>
              <a:rPr sz="1000" b="1" spc="-10" dirty="0">
                <a:latin typeface="Calibri"/>
                <a:cs typeface="Calibri"/>
              </a:rPr>
              <a:t>Target Offset</a:t>
            </a:r>
            <a:endParaRPr sz="1000">
              <a:latin typeface="Calibri"/>
              <a:cs typeface="Calibri"/>
            </a:endParaRPr>
          </a:p>
          <a:p>
            <a:pPr marL="1905">
              <a:lnSpc>
                <a:spcPts val="1420"/>
              </a:lnSpc>
              <a:spcBef>
                <a:spcPts val="55"/>
              </a:spcBef>
              <a:tabLst>
                <a:tab pos="782320" algn="l"/>
              </a:tabLst>
            </a:pPr>
            <a:r>
              <a:rPr sz="1000" b="1" spc="-10" dirty="0">
                <a:latin typeface="Calibri"/>
                <a:cs typeface="Calibri"/>
              </a:rPr>
              <a:t>Instruction</a:t>
            </a:r>
            <a:r>
              <a:rPr sz="1000" b="1" dirty="0">
                <a:latin typeface="Calibri"/>
                <a:cs typeface="Calibri"/>
              </a:rPr>
              <a:t>	</a:t>
            </a:r>
            <a:r>
              <a:rPr sz="1800" spc="-75" baseline="27777" dirty="0">
                <a:solidFill>
                  <a:srgbClr val="FFFFFF"/>
                </a:solidFill>
                <a:latin typeface="Calibri"/>
                <a:cs typeface="Calibri"/>
              </a:rPr>
              <a:t>+</a:t>
            </a:r>
            <a:endParaRPr sz="1800" baseline="27777">
              <a:latin typeface="Calibri"/>
              <a:cs typeface="Calibri"/>
            </a:endParaRPr>
          </a:p>
          <a:p>
            <a:pPr marL="1905">
              <a:lnSpc>
                <a:spcPts val="1180"/>
              </a:lnSpc>
            </a:pPr>
            <a:r>
              <a:rPr sz="1000" b="1" dirty="0">
                <a:latin typeface="Calibri"/>
                <a:cs typeface="Calibri"/>
              </a:rPr>
              <a:t>PC</a:t>
            </a:r>
            <a:r>
              <a:rPr sz="1000" b="1" spc="-15" dirty="0">
                <a:latin typeface="Calibri"/>
                <a:cs typeface="Calibri"/>
              </a:rPr>
              <a:t> </a:t>
            </a:r>
            <a:r>
              <a:rPr sz="1000" b="1" dirty="0">
                <a:latin typeface="Calibri"/>
                <a:cs typeface="Calibri"/>
              </a:rPr>
              <a:t>+</a:t>
            </a:r>
            <a:r>
              <a:rPr sz="1000" b="1" spc="-5" dirty="0">
                <a:latin typeface="Calibri"/>
                <a:cs typeface="Calibri"/>
              </a:rPr>
              <a:t> </a:t>
            </a:r>
            <a:r>
              <a:rPr sz="1000" b="1" spc="-50" dirty="0">
                <a:latin typeface="Calibri"/>
                <a:cs typeface="Calibri"/>
              </a:rPr>
              <a:t>4</a:t>
            </a:r>
            <a:endParaRPr sz="1000">
              <a:latin typeface="Calibri"/>
              <a:cs typeface="Calibri"/>
            </a:endParaRPr>
          </a:p>
        </p:txBody>
      </p:sp>
      <p:pic>
        <p:nvPicPr>
          <p:cNvPr id="82" name="object 82"/>
          <p:cNvPicPr/>
          <p:nvPr/>
        </p:nvPicPr>
        <p:blipFill>
          <a:blip r:embed="rId9" cstate="print"/>
          <a:stretch>
            <a:fillRect/>
          </a:stretch>
        </p:blipFill>
        <p:spPr>
          <a:xfrm>
            <a:off x="3163823" y="2157983"/>
            <a:ext cx="159638" cy="76200"/>
          </a:xfrm>
          <a:prstGeom prst="rect">
            <a:avLst/>
          </a:prstGeom>
        </p:spPr>
      </p:pic>
      <p:sp>
        <p:nvSpPr>
          <p:cNvPr id="83" name="object 83"/>
          <p:cNvSpPr txBox="1"/>
          <p:nvPr/>
        </p:nvSpPr>
        <p:spPr>
          <a:xfrm>
            <a:off x="3179445" y="2247900"/>
            <a:ext cx="127000" cy="369570"/>
          </a:xfrm>
          <a:prstGeom prst="rect">
            <a:avLst/>
          </a:prstGeom>
        </p:spPr>
        <p:txBody>
          <a:bodyPr vert="vert" wrap="square" lIns="0" tIns="0" rIns="0" bIns="0" rtlCol="0">
            <a:spAutoFit/>
          </a:bodyPr>
          <a:lstStyle/>
          <a:p>
            <a:pPr>
              <a:lnSpc>
                <a:spcPts val="944"/>
              </a:lnSpc>
            </a:pPr>
            <a:r>
              <a:rPr sz="1000" b="1" spc="-10" dirty="0">
                <a:latin typeface="Calibri"/>
                <a:cs typeface="Calibri"/>
              </a:rPr>
              <a:t>Branch</a:t>
            </a:r>
            <a:endParaRPr sz="1000">
              <a:latin typeface="Calibri"/>
              <a:cs typeface="Calibri"/>
            </a:endParaRPr>
          </a:p>
        </p:txBody>
      </p:sp>
      <p:sp>
        <p:nvSpPr>
          <p:cNvPr id="84" name="object 84"/>
          <p:cNvSpPr txBox="1"/>
          <p:nvPr/>
        </p:nvSpPr>
        <p:spPr>
          <a:xfrm>
            <a:off x="3166744" y="2629226"/>
            <a:ext cx="152400" cy="363220"/>
          </a:xfrm>
          <a:prstGeom prst="rect">
            <a:avLst/>
          </a:prstGeom>
        </p:spPr>
        <p:txBody>
          <a:bodyPr vert="vert" wrap="square" lIns="0" tIns="0" rIns="0" bIns="0" rtlCol="0">
            <a:spAutoFit/>
          </a:bodyPr>
          <a:lstStyle/>
          <a:p>
            <a:pPr marL="12700">
              <a:lnSpc>
                <a:spcPts val="1045"/>
              </a:lnSpc>
            </a:pPr>
            <a:r>
              <a:rPr sz="1000" b="1" spc="-10" dirty="0">
                <a:latin typeface="Calibri"/>
                <a:cs typeface="Calibri"/>
              </a:rPr>
              <a:t>Target</a:t>
            </a:r>
            <a:endParaRPr sz="1000">
              <a:latin typeface="Calibri"/>
              <a:cs typeface="Calibri"/>
            </a:endParaRPr>
          </a:p>
        </p:txBody>
      </p:sp>
      <p:sp>
        <p:nvSpPr>
          <p:cNvPr id="85" name="object 85"/>
          <p:cNvSpPr/>
          <p:nvPr/>
        </p:nvSpPr>
        <p:spPr>
          <a:xfrm>
            <a:off x="2800858" y="1478025"/>
            <a:ext cx="7718425" cy="4214495"/>
          </a:xfrm>
          <a:custGeom>
            <a:avLst/>
            <a:gdLst/>
            <a:ahLst/>
            <a:cxnLst/>
            <a:rect l="l" t="t" r="r" b="b"/>
            <a:pathLst>
              <a:path w="7718425" h="4214495">
                <a:moveTo>
                  <a:pt x="4888611" y="1054608"/>
                </a:moveTo>
                <a:lnTo>
                  <a:pt x="4856848" y="1054938"/>
                </a:lnTo>
                <a:lnTo>
                  <a:pt x="4851400" y="560959"/>
                </a:lnTo>
                <a:lnTo>
                  <a:pt x="4838700" y="561213"/>
                </a:lnTo>
                <a:lnTo>
                  <a:pt x="4844135" y="1055065"/>
                </a:lnTo>
                <a:lnTo>
                  <a:pt x="4812411" y="1055370"/>
                </a:lnTo>
                <a:lnTo>
                  <a:pt x="4851400" y="1131189"/>
                </a:lnTo>
                <a:lnTo>
                  <a:pt x="4882185" y="1067816"/>
                </a:lnTo>
                <a:lnTo>
                  <a:pt x="4888611" y="1054608"/>
                </a:lnTo>
                <a:close/>
              </a:path>
              <a:path w="7718425" h="4214495">
                <a:moveTo>
                  <a:pt x="5218176" y="3919728"/>
                </a:moveTo>
                <a:lnTo>
                  <a:pt x="5211826" y="3907028"/>
                </a:lnTo>
                <a:lnTo>
                  <a:pt x="5180076" y="3843528"/>
                </a:lnTo>
                <a:lnTo>
                  <a:pt x="5141976" y="3919728"/>
                </a:lnTo>
                <a:lnTo>
                  <a:pt x="5173726" y="3919728"/>
                </a:lnTo>
                <a:lnTo>
                  <a:pt x="5173726" y="4201528"/>
                </a:lnTo>
                <a:lnTo>
                  <a:pt x="12700" y="4201528"/>
                </a:lnTo>
                <a:lnTo>
                  <a:pt x="12700" y="3837686"/>
                </a:lnTo>
                <a:lnTo>
                  <a:pt x="0" y="3837686"/>
                </a:lnTo>
                <a:lnTo>
                  <a:pt x="0" y="4214228"/>
                </a:lnTo>
                <a:lnTo>
                  <a:pt x="5186426" y="4214228"/>
                </a:lnTo>
                <a:lnTo>
                  <a:pt x="5186426" y="4207878"/>
                </a:lnTo>
                <a:lnTo>
                  <a:pt x="5186426" y="4201528"/>
                </a:lnTo>
                <a:lnTo>
                  <a:pt x="5186426" y="3919728"/>
                </a:lnTo>
                <a:lnTo>
                  <a:pt x="5218176" y="3919728"/>
                </a:lnTo>
                <a:close/>
              </a:path>
              <a:path w="7718425" h="4214495">
                <a:moveTo>
                  <a:pt x="6056376" y="1402334"/>
                </a:moveTo>
                <a:lnTo>
                  <a:pt x="6043676" y="1395984"/>
                </a:lnTo>
                <a:lnTo>
                  <a:pt x="5980176" y="1364234"/>
                </a:lnTo>
                <a:lnTo>
                  <a:pt x="5980176" y="1395984"/>
                </a:lnTo>
                <a:lnTo>
                  <a:pt x="5689346" y="1395984"/>
                </a:lnTo>
                <a:lnTo>
                  <a:pt x="5689346" y="1408684"/>
                </a:lnTo>
                <a:lnTo>
                  <a:pt x="5980176" y="1408684"/>
                </a:lnTo>
                <a:lnTo>
                  <a:pt x="5980176" y="1440434"/>
                </a:lnTo>
                <a:lnTo>
                  <a:pt x="6043676" y="1408684"/>
                </a:lnTo>
                <a:lnTo>
                  <a:pt x="6056376" y="1402334"/>
                </a:lnTo>
                <a:close/>
              </a:path>
              <a:path w="7718425" h="4214495">
                <a:moveTo>
                  <a:pt x="7718425" y="158750"/>
                </a:moveTo>
                <a:lnTo>
                  <a:pt x="7686675" y="158750"/>
                </a:lnTo>
                <a:lnTo>
                  <a:pt x="7686675" y="12700"/>
                </a:lnTo>
                <a:lnTo>
                  <a:pt x="7686675" y="6350"/>
                </a:lnTo>
                <a:lnTo>
                  <a:pt x="7686675" y="0"/>
                </a:lnTo>
                <a:lnTo>
                  <a:pt x="5173980" y="0"/>
                </a:lnTo>
                <a:lnTo>
                  <a:pt x="5173980" y="240284"/>
                </a:lnTo>
                <a:lnTo>
                  <a:pt x="5186680" y="240284"/>
                </a:lnTo>
                <a:lnTo>
                  <a:pt x="5186680" y="12700"/>
                </a:lnTo>
                <a:lnTo>
                  <a:pt x="7673975" y="12700"/>
                </a:lnTo>
                <a:lnTo>
                  <a:pt x="7673975" y="158750"/>
                </a:lnTo>
                <a:lnTo>
                  <a:pt x="7642225" y="158750"/>
                </a:lnTo>
                <a:lnTo>
                  <a:pt x="7680325" y="234950"/>
                </a:lnTo>
                <a:lnTo>
                  <a:pt x="7712075" y="171450"/>
                </a:lnTo>
                <a:lnTo>
                  <a:pt x="7718425" y="158750"/>
                </a:lnTo>
                <a:close/>
              </a:path>
            </a:pathLst>
          </a:custGeom>
          <a:solidFill>
            <a:srgbClr val="4471C4"/>
          </a:solidFill>
        </p:spPr>
        <p:txBody>
          <a:bodyPr wrap="square" lIns="0" tIns="0" rIns="0" bIns="0" rtlCol="0"/>
          <a:lstStyle/>
          <a:p>
            <a:endParaRPr/>
          </a:p>
        </p:txBody>
      </p:sp>
      <p:sp>
        <p:nvSpPr>
          <p:cNvPr id="86" name="object 86"/>
          <p:cNvSpPr txBox="1"/>
          <p:nvPr/>
        </p:nvSpPr>
        <p:spPr>
          <a:xfrm>
            <a:off x="7231126" y="1963673"/>
            <a:ext cx="337185"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Addr</a:t>
            </a:r>
            <a:endParaRPr sz="1200">
              <a:latin typeface="Calibri"/>
              <a:cs typeface="Calibri"/>
            </a:endParaRPr>
          </a:p>
        </p:txBody>
      </p:sp>
      <p:sp>
        <p:nvSpPr>
          <p:cNvPr id="87" name="object 87"/>
          <p:cNvSpPr txBox="1"/>
          <p:nvPr/>
        </p:nvSpPr>
        <p:spPr>
          <a:xfrm>
            <a:off x="8469248" y="2849956"/>
            <a:ext cx="437515" cy="391795"/>
          </a:xfrm>
          <a:prstGeom prst="rect">
            <a:avLst/>
          </a:prstGeom>
        </p:spPr>
        <p:txBody>
          <a:bodyPr vert="horz" wrap="square" lIns="0" tIns="12700" rIns="0" bIns="0" rtlCol="0">
            <a:spAutoFit/>
          </a:bodyPr>
          <a:lstStyle/>
          <a:p>
            <a:pPr marL="12700" marR="5080">
              <a:lnSpc>
                <a:spcPct val="100000"/>
              </a:lnSpc>
              <a:spcBef>
                <a:spcPts val="100"/>
              </a:spcBef>
            </a:pPr>
            <a:r>
              <a:rPr sz="1200" b="1" spc="-700" dirty="0">
                <a:latin typeface="Calibri"/>
                <a:cs typeface="Calibri"/>
              </a:rPr>
              <a:t>R</a:t>
            </a:r>
            <a:r>
              <a:rPr sz="1200" b="1" spc="-35" dirty="0">
                <a:latin typeface="Calibri"/>
                <a:cs typeface="Calibri"/>
              </a:rPr>
              <a:t>R</a:t>
            </a:r>
            <a:r>
              <a:rPr sz="1200" b="1" spc="-625" dirty="0">
                <a:latin typeface="Calibri"/>
                <a:cs typeface="Calibri"/>
              </a:rPr>
              <a:t>e</a:t>
            </a:r>
            <a:r>
              <a:rPr sz="1200" b="1" spc="-30" dirty="0">
                <a:latin typeface="Calibri"/>
                <a:cs typeface="Calibri"/>
              </a:rPr>
              <a:t>e</a:t>
            </a:r>
            <a:r>
              <a:rPr sz="1200" b="1" spc="-615" dirty="0">
                <a:latin typeface="Calibri"/>
                <a:cs typeface="Calibri"/>
              </a:rPr>
              <a:t>a</a:t>
            </a:r>
            <a:r>
              <a:rPr sz="1200" b="1" spc="-30" dirty="0">
                <a:latin typeface="Calibri"/>
                <a:cs typeface="Calibri"/>
              </a:rPr>
              <a:t>a</a:t>
            </a:r>
            <a:r>
              <a:rPr sz="1200" b="1" spc="-665" dirty="0">
                <a:latin typeface="Calibri"/>
                <a:cs typeface="Calibri"/>
              </a:rPr>
              <a:t>d</a:t>
            </a:r>
            <a:r>
              <a:rPr sz="1200" b="1" spc="-20" dirty="0">
                <a:latin typeface="Calibri"/>
                <a:cs typeface="Calibri"/>
              </a:rPr>
              <a:t>d</a:t>
            </a:r>
            <a:r>
              <a:rPr sz="1200" b="1" spc="500" dirty="0">
                <a:latin typeface="Calibri"/>
                <a:cs typeface="Calibri"/>
              </a:rPr>
              <a:t> </a:t>
            </a:r>
            <a:r>
              <a:rPr sz="1200" b="1" spc="-760" dirty="0">
                <a:latin typeface="Calibri"/>
                <a:cs typeface="Calibri"/>
              </a:rPr>
              <a:t>D</a:t>
            </a:r>
            <a:r>
              <a:rPr sz="1200" b="1" spc="-5" dirty="0">
                <a:latin typeface="Calibri"/>
                <a:cs typeface="Calibri"/>
              </a:rPr>
              <a:t>D</a:t>
            </a:r>
            <a:r>
              <a:rPr sz="1200" b="1" spc="-595" dirty="0">
                <a:latin typeface="Calibri"/>
                <a:cs typeface="Calibri"/>
              </a:rPr>
              <a:t>a</a:t>
            </a:r>
            <a:r>
              <a:rPr sz="1200" b="1" spc="-20" dirty="0">
                <a:latin typeface="Calibri"/>
                <a:cs typeface="Calibri"/>
              </a:rPr>
              <a:t>a</a:t>
            </a:r>
            <a:r>
              <a:rPr sz="1200" b="1" spc="-420" dirty="0">
                <a:latin typeface="Calibri"/>
                <a:cs typeface="Calibri"/>
              </a:rPr>
              <a:t>t</a:t>
            </a:r>
            <a:r>
              <a:rPr sz="1200" b="1" spc="-10" dirty="0">
                <a:latin typeface="Calibri"/>
                <a:cs typeface="Calibri"/>
              </a:rPr>
              <a:t>t</a:t>
            </a:r>
            <a:r>
              <a:rPr sz="1200" b="1" spc="-595" dirty="0">
                <a:latin typeface="Calibri"/>
                <a:cs typeface="Calibri"/>
              </a:rPr>
              <a:t>a</a:t>
            </a:r>
            <a:r>
              <a:rPr sz="1200" b="1" dirty="0">
                <a:latin typeface="Calibri"/>
                <a:cs typeface="Calibri"/>
              </a:rPr>
              <a:t>a</a:t>
            </a:r>
            <a:r>
              <a:rPr sz="1200" b="1" spc="-5" dirty="0">
                <a:latin typeface="Calibri"/>
                <a:cs typeface="Calibri"/>
              </a:rPr>
              <a:t> </a:t>
            </a:r>
            <a:r>
              <a:rPr sz="1200" b="1" spc="-690" dirty="0">
                <a:latin typeface="Calibri"/>
                <a:cs typeface="Calibri"/>
              </a:rPr>
              <a:t>C</a:t>
            </a:r>
            <a:r>
              <a:rPr sz="1200" b="1" spc="-55" dirty="0">
                <a:latin typeface="Calibri"/>
                <a:cs typeface="Calibri"/>
              </a:rPr>
              <a:t>C</a:t>
            </a:r>
            <a:endParaRPr sz="1200">
              <a:latin typeface="Calibri"/>
              <a:cs typeface="Calibri"/>
            </a:endParaRPr>
          </a:p>
        </p:txBody>
      </p:sp>
      <p:sp>
        <p:nvSpPr>
          <p:cNvPr id="88" name="object 88"/>
          <p:cNvSpPr txBox="1"/>
          <p:nvPr/>
        </p:nvSpPr>
        <p:spPr>
          <a:xfrm>
            <a:off x="9933431" y="2578607"/>
            <a:ext cx="1120140" cy="725805"/>
          </a:xfrm>
          <a:prstGeom prst="rect">
            <a:avLst/>
          </a:prstGeom>
          <a:solidFill>
            <a:srgbClr val="4471C4"/>
          </a:solidFill>
          <a:ln w="12700">
            <a:solidFill>
              <a:srgbClr val="2E528F"/>
            </a:solidFill>
          </a:ln>
        </p:spPr>
        <p:txBody>
          <a:bodyPr vert="horz" wrap="square" lIns="0" tIns="55244" rIns="0" bIns="0" rtlCol="0">
            <a:spAutoFit/>
          </a:bodyPr>
          <a:lstStyle/>
          <a:p>
            <a:pPr marL="92075">
              <a:lnSpc>
                <a:spcPct val="100000"/>
              </a:lnSpc>
              <a:spcBef>
                <a:spcPts val="434"/>
              </a:spcBef>
            </a:pPr>
            <a:r>
              <a:rPr sz="1800" spc="-10" dirty="0">
                <a:solidFill>
                  <a:srgbClr val="FFFFFF"/>
                </a:solidFill>
                <a:latin typeface="Calibri"/>
                <a:cs typeface="Calibri"/>
              </a:rPr>
              <a:t>Register</a:t>
            </a:r>
            <a:endParaRPr sz="1800">
              <a:latin typeface="Calibri"/>
              <a:cs typeface="Calibri"/>
            </a:endParaRPr>
          </a:p>
          <a:p>
            <a:pPr marL="92075">
              <a:lnSpc>
                <a:spcPct val="100000"/>
              </a:lnSpc>
            </a:pPr>
            <a:r>
              <a:rPr sz="1800" spc="-10" dirty="0">
                <a:solidFill>
                  <a:srgbClr val="FFFFFF"/>
                </a:solidFill>
                <a:latin typeface="Calibri"/>
                <a:cs typeface="Calibri"/>
              </a:rPr>
              <a:t>Writeback</a:t>
            </a:r>
            <a:endParaRPr sz="1800">
              <a:latin typeface="Calibri"/>
              <a:cs typeface="Calibri"/>
            </a:endParaRPr>
          </a:p>
        </p:txBody>
      </p:sp>
      <p:sp>
        <p:nvSpPr>
          <p:cNvPr id="89" name="object 89"/>
          <p:cNvSpPr/>
          <p:nvPr/>
        </p:nvSpPr>
        <p:spPr>
          <a:xfrm>
            <a:off x="10090658" y="2195829"/>
            <a:ext cx="733425" cy="394970"/>
          </a:xfrm>
          <a:custGeom>
            <a:avLst/>
            <a:gdLst/>
            <a:ahLst/>
            <a:cxnLst/>
            <a:rect l="l" t="t" r="r" b="b"/>
            <a:pathLst>
              <a:path w="733425" h="394969">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69">
                <a:moveTo>
                  <a:pt x="733044" y="294259"/>
                </a:moveTo>
                <a:lnTo>
                  <a:pt x="701268" y="295275"/>
                </a:lnTo>
                <a:lnTo>
                  <a:pt x="691896" y="0"/>
                </a:lnTo>
                <a:lnTo>
                  <a:pt x="679196" y="508"/>
                </a:lnTo>
                <a:lnTo>
                  <a:pt x="688568" y="295668"/>
                </a:lnTo>
                <a:lnTo>
                  <a:pt x="656844" y="296672"/>
                </a:lnTo>
                <a:lnTo>
                  <a:pt x="697357" y="371729"/>
                </a:lnTo>
                <a:lnTo>
                  <a:pt x="726541" y="308356"/>
                </a:lnTo>
                <a:lnTo>
                  <a:pt x="733044" y="294259"/>
                </a:lnTo>
                <a:close/>
              </a:path>
            </a:pathLst>
          </a:custGeom>
          <a:solidFill>
            <a:srgbClr val="4471C4"/>
          </a:solidFill>
        </p:spPr>
        <p:txBody>
          <a:bodyPr wrap="square" lIns="0" tIns="0" rIns="0" bIns="0" rtlCol="0"/>
          <a:lstStyle/>
          <a:p>
            <a:endParaRPr/>
          </a:p>
        </p:txBody>
      </p:sp>
      <p:sp>
        <p:nvSpPr>
          <p:cNvPr id="90" name="object 90"/>
          <p:cNvSpPr txBox="1"/>
          <p:nvPr/>
        </p:nvSpPr>
        <p:spPr>
          <a:xfrm>
            <a:off x="9382506" y="1956561"/>
            <a:ext cx="864235" cy="391160"/>
          </a:xfrm>
          <a:prstGeom prst="rect">
            <a:avLst/>
          </a:prstGeom>
        </p:spPr>
        <p:txBody>
          <a:bodyPr vert="horz" wrap="square" lIns="0" tIns="12700" rIns="0" bIns="0" rtlCol="0">
            <a:spAutoFit/>
          </a:bodyPr>
          <a:lstStyle/>
          <a:p>
            <a:pPr marL="12700"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10" dirty="0">
                <a:latin typeface="Calibri"/>
                <a:cs typeface="Calibri"/>
              </a:rPr>
              <a:t> </a:t>
            </a:r>
            <a:r>
              <a:rPr sz="1200" b="1" spc="-20" dirty="0">
                <a:latin typeface="Calibri"/>
                <a:cs typeface="Calibri"/>
              </a:rPr>
              <a:t>Data</a:t>
            </a:r>
            <a:endParaRPr sz="1200">
              <a:latin typeface="Calibri"/>
              <a:cs typeface="Calibri"/>
            </a:endParaRPr>
          </a:p>
        </p:txBody>
      </p:sp>
      <p:sp>
        <p:nvSpPr>
          <p:cNvPr id="91" name="object 91"/>
          <p:cNvSpPr txBox="1"/>
          <p:nvPr/>
        </p:nvSpPr>
        <p:spPr>
          <a:xfrm>
            <a:off x="10510266" y="1946528"/>
            <a:ext cx="864235" cy="391160"/>
          </a:xfrm>
          <a:prstGeom prst="rect">
            <a:avLst/>
          </a:prstGeom>
        </p:spPr>
        <p:txBody>
          <a:bodyPr vert="horz" wrap="square" lIns="0" tIns="12700" rIns="0" bIns="0" rtlCol="0">
            <a:spAutoFit/>
          </a:bodyPr>
          <a:lstStyle/>
          <a:p>
            <a:pPr marL="12700" marR="5080">
              <a:lnSpc>
                <a:spcPct val="100000"/>
              </a:lnSpc>
              <a:spcBef>
                <a:spcPts val="100"/>
              </a:spcBef>
            </a:pPr>
            <a:r>
              <a:rPr sz="1200" b="1" spc="-10" dirty="0">
                <a:latin typeface="Calibri"/>
                <a:cs typeface="Calibri"/>
              </a:rPr>
              <a:t>Output/Read </a:t>
            </a:r>
            <a:r>
              <a:rPr sz="1200" b="1" dirty="0">
                <a:latin typeface="Calibri"/>
                <a:cs typeface="Calibri"/>
              </a:rPr>
              <a:t>Reg</a:t>
            </a:r>
            <a:r>
              <a:rPr sz="1200" b="1" spc="-25" dirty="0">
                <a:latin typeface="Calibri"/>
                <a:cs typeface="Calibri"/>
              </a:rPr>
              <a:t> </a:t>
            </a:r>
            <a:r>
              <a:rPr sz="1200" b="1" spc="-10" dirty="0">
                <a:latin typeface="Calibri"/>
                <a:cs typeface="Calibri"/>
              </a:rPr>
              <a:t>Select</a:t>
            </a:r>
            <a:endParaRPr sz="1200">
              <a:latin typeface="Calibri"/>
              <a:cs typeface="Calibri"/>
            </a:endParaRPr>
          </a:p>
        </p:txBody>
      </p:sp>
      <p:sp>
        <p:nvSpPr>
          <p:cNvPr id="92" name="object 92"/>
          <p:cNvSpPr/>
          <p:nvPr/>
        </p:nvSpPr>
        <p:spPr>
          <a:xfrm>
            <a:off x="10157714" y="3293109"/>
            <a:ext cx="733425" cy="394970"/>
          </a:xfrm>
          <a:custGeom>
            <a:avLst/>
            <a:gdLst/>
            <a:ahLst/>
            <a:cxnLst/>
            <a:rect l="l" t="t" r="r" b="b"/>
            <a:pathLst>
              <a:path w="733425" h="394970">
                <a:moveTo>
                  <a:pt x="76200" y="317119"/>
                </a:moveTo>
                <a:lnTo>
                  <a:pt x="44424" y="318135"/>
                </a:lnTo>
                <a:lnTo>
                  <a:pt x="35052" y="22860"/>
                </a:lnTo>
                <a:lnTo>
                  <a:pt x="22352" y="23368"/>
                </a:lnTo>
                <a:lnTo>
                  <a:pt x="31724" y="318528"/>
                </a:lnTo>
                <a:lnTo>
                  <a:pt x="0" y="319532"/>
                </a:lnTo>
                <a:lnTo>
                  <a:pt x="40513" y="394589"/>
                </a:lnTo>
                <a:lnTo>
                  <a:pt x="69697" y="331216"/>
                </a:lnTo>
                <a:lnTo>
                  <a:pt x="76200" y="317119"/>
                </a:lnTo>
                <a:close/>
              </a:path>
              <a:path w="733425" h="394970">
                <a:moveTo>
                  <a:pt x="733044" y="294271"/>
                </a:moveTo>
                <a:lnTo>
                  <a:pt x="701268" y="295275"/>
                </a:lnTo>
                <a:lnTo>
                  <a:pt x="691896" y="0"/>
                </a:lnTo>
                <a:lnTo>
                  <a:pt x="679196" y="508"/>
                </a:lnTo>
                <a:lnTo>
                  <a:pt x="688568" y="295668"/>
                </a:lnTo>
                <a:lnTo>
                  <a:pt x="656844" y="296684"/>
                </a:lnTo>
                <a:lnTo>
                  <a:pt x="697357" y="371729"/>
                </a:lnTo>
                <a:lnTo>
                  <a:pt x="726541" y="308356"/>
                </a:lnTo>
                <a:lnTo>
                  <a:pt x="733044" y="294271"/>
                </a:lnTo>
                <a:close/>
              </a:path>
            </a:pathLst>
          </a:custGeom>
          <a:solidFill>
            <a:srgbClr val="4471C4"/>
          </a:solidFill>
        </p:spPr>
        <p:txBody>
          <a:bodyPr wrap="square" lIns="0" tIns="0" rIns="0" bIns="0" rtlCol="0"/>
          <a:lstStyle/>
          <a:p>
            <a:endParaRPr/>
          </a:p>
        </p:txBody>
      </p:sp>
      <p:sp>
        <p:nvSpPr>
          <p:cNvPr id="93" name="object 93"/>
          <p:cNvSpPr txBox="1"/>
          <p:nvPr/>
        </p:nvSpPr>
        <p:spPr>
          <a:xfrm>
            <a:off x="10914380" y="3534917"/>
            <a:ext cx="404495" cy="574040"/>
          </a:xfrm>
          <a:prstGeom prst="rect">
            <a:avLst/>
          </a:prstGeom>
        </p:spPr>
        <p:txBody>
          <a:bodyPr vert="horz" wrap="square" lIns="0" tIns="12700" rIns="0" bIns="0" rtlCol="0">
            <a:spAutoFit/>
          </a:bodyPr>
          <a:lstStyle/>
          <a:p>
            <a:pPr marL="12700" marR="5080" algn="just">
              <a:lnSpc>
                <a:spcPct val="100000"/>
              </a:lnSpc>
              <a:spcBef>
                <a:spcPts val="100"/>
              </a:spcBef>
            </a:pPr>
            <a:r>
              <a:rPr sz="1200" b="1" spc="-10" dirty="0">
                <a:latin typeface="Calibri"/>
                <a:cs typeface="Calibri"/>
              </a:rPr>
              <a:t>Write </a:t>
            </a:r>
            <a:r>
              <a:rPr sz="1200" b="1" dirty="0">
                <a:latin typeface="Calibri"/>
                <a:cs typeface="Calibri"/>
              </a:rPr>
              <a:t>Reg</a:t>
            </a:r>
            <a:r>
              <a:rPr sz="1200" b="1" spc="-15" dirty="0">
                <a:latin typeface="Calibri"/>
                <a:cs typeface="Calibri"/>
              </a:rPr>
              <a:t> </a:t>
            </a:r>
            <a:r>
              <a:rPr sz="1200" b="1" spc="-50" dirty="0">
                <a:latin typeface="Calibri"/>
                <a:cs typeface="Calibri"/>
              </a:rPr>
              <a:t>C </a:t>
            </a:r>
            <a:r>
              <a:rPr sz="1200" b="1" spc="-10" dirty="0">
                <a:latin typeface="Calibri"/>
                <a:cs typeface="Calibri"/>
              </a:rPr>
              <a:t>Select</a:t>
            </a:r>
            <a:endParaRPr sz="1200">
              <a:latin typeface="Calibri"/>
              <a:cs typeface="Calibri"/>
            </a:endParaRPr>
          </a:p>
        </p:txBody>
      </p:sp>
      <p:sp>
        <p:nvSpPr>
          <p:cNvPr id="94" name="object 94"/>
          <p:cNvSpPr txBox="1"/>
          <p:nvPr/>
        </p:nvSpPr>
        <p:spPr>
          <a:xfrm>
            <a:off x="7745730" y="4142994"/>
            <a:ext cx="723265" cy="391160"/>
          </a:xfrm>
          <a:prstGeom prst="rect">
            <a:avLst/>
          </a:prstGeom>
        </p:spPr>
        <p:txBody>
          <a:bodyPr vert="horz" wrap="square" lIns="0" tIns="12700" rIns="0" bIns="0" rtlCol="0">
            <a:spAutoFit/>
          </a:bodyPr>
          <a:lstStyle/>
          <a:p>
            <a:pPr marL="12700" marR="5080">
              <a:lnSpc>
                <a:spcPct val="100000"/>
              </a:lnSpc>
              <a:spcBef>
                <a:spcPts val="100"/>
              </a:spcBef>
            </a:pPr>
            <a:r>
              <a:rPr sz="1200" spc="-10" dirty="0">
                <a:latin typeface="Calibri"/>
                <a:cs typeface="Calibri"/>
              </a:rPr>
              <a:t>MemRead/ MemWrite</a:t>
            </a:r>
            <a:endParaRPr sz="1200">
              <a:latin typeface="Calibri"/>
              <a:cs typeface="Calibri"/>
            </a:endParaRPr>
          </a:p>
        </p:txBody>
      </p:sp>
      <p:sp>
        <p:nvSpPr>
          <p:cNvPr id="95" name="object 95"/>
          <p:cNvSpPr txBox="1"/>
          <p:nvPr/>
        </p:nvSpPr>
        <p:spPr>
          <a:xfrm>
            <a:off x="220472" y="5036261"/>
            <a:ext cx="1619885" cy="300355"/>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Instruction</a:t>
            </a:r>
            <a:r>
              <a:rPr sz="1800" b="1" spc="-40" dirty="0">
                <a:latin typeface="Calibri"/>
                <a:cs typeface="Calibri"/>
              </a:rPr>
              <a:t> </a:t>
            </a:r>
            <a:r>
              <a:rPr sz="1800" b="1" spc="-10" dirty="0">
                <a:latin typeface="Calibri"/>
                <a:cs typeface="Calibri"/>
              </a:rPr>
              <a:t>Fetch</a:t>
            </a:r>
            <a:endParaRPr sz="1800">
              <a:latin typeface="Calibri"/>
              <a:cs typeface="Calibri"/>
            </a:endParaRPr>
          </a:p>
        </p:txBody>
      </p:sp>
      <p:sp>
        <p:nvSpPr>
          <p:cNvPr id="96" name="object 96"/>
          <p:cNvSpPr txBox="1"/>
          <p:nvPr/>
        </p:nvSpPr>
        <p:spPr>
          <a:xfrm>
            <a:off x="2198370" y="4845253"/>
            <a:ext cx="2320290" cy="1315720"/>
          </a:xfrm>
          <a:prstGeom prst="rect">
            <a:avLst/>
          </a:prstGeom>
        </p:spPr>
        <p:txBody>
          <a:bodyPr vert="horz" wrap="square" lIns="0" tIns="12700" rIns="0" bIns="0" rtlCol="0">
            <a:spAutoFit/>
          </a:bodyPr>
          <a:lstStyle/>
          <a:p>
            <a:pPr marL="139065">
              <a:lnSpc>
                <a:spcPts val="1910"/>
              </a:lnSpc>
              <a:spcBef>
                <a:spcPts val="100"/>
              </a:spcBef>
            </a:pPr>
            <a:r>
              <a:rPr sz="1800" dirty="0">
                <a:solidFill>
                  <a:srgbClr val="FFFFFF"/>
                </a:solidFill>
                <a:latin typeface="Calibri"/>
                <a:cs typeface="Calibri"/>
              </a:rPr>
              <a:t>Reg</a:t>
            </a:r>
            <a:r>
              <a:rPr sz="1800" spc="-30" dirty="0">
                <a:solidFill>
                  <a:srgbClr val="FFFFFF"/>
                </a:solidFill>
                <a:latin typeface="Calibri"/>
                <a:cs typeface="Calibri"/>
              </a:rPr>
              <a:t> </a:t>
            </a:r>
            <a:r>
              <a:rPr sz="1800" spc="-50" dirty="0">
                <a:solidFill>
                  <a:srgbClr val="FFFFFF"/>
                </a:solidFill>
                <a:latin typeface="Calibri"/>
                <a:cs typeface="Calibri"/>
              </a:rPr>
              <a:t>4</a:t>
            </a:r>
            <a:endParaRPr sz="1800">
              <a:latin typeface="Calibri"/>
              <a:cs typeface="Calibri"/>
            </a:endParaRPr>
          </a:p>
          <a:p>
            <a:pPr marL="12700">
              <a:lnSpc>
                <a:spcPts val="1910"/>
              </a:lnSpc>
              <a:tabLst>
                <a:tab pos="1570355" algn="l"/>
              </a:tabLst>
            </a:pPr>
            <a:r>
              <a:rPr sz="1800" b="1" spc="-25" dirty="0">
                <a:latin typeface="Calibri"/>
                <a:cs typeface="Calibri"/>
              </a:rPr>
              <a:t>Instr.</a:t>
            </a:r>
            <a:r>
              <a:rPr sz="1800" b="1" spc="-65" dirty="0">
                <a:latin typeface="Calibri"/>
                <a:cs typeface="Calibri"/>
              </a:rPr>
              <a:t> </a:t>
            </a:r>
            <a:r>
              <a:rPr sz="1800" b="1" spc="-10" dirty="0">
                <a:latin typeface="Calibri"/>
                <a:cs typeface="Calibri"/>
              </a:rPr>
              <a:t>Decode</a:t>
            </a:r>
            <a:r>
              <a:rPr sz="1800" b="1" dirty="0">
                <a:latin typeface="Calibri"/>
                <a:cs typeface="Calibri"/>
              </a:rPr>
              <a:t>	</a:t>
            </a:r>
            <a:r>
              <a:rPr sz="1800" b="1" spc="-10" dirty="0">
                <a:latin typeface="Calibri"/>
                <a:cs typeface="Calibri"/>
              </a:rPr>
              <a:t>Execute</a:t>
            </a:r>
            <a:endParaRPr sz="1800">
              <a:latin typeface="Calibri"/>
              <a:cs typeface="Calibri"/>
            </a:endParaRPr>
          </a:p>
          <a:p>
            <a:pPr marL="515620" marR="299085" indent="131445">
              <a:lnSpc>
                <a:spcPct val="143700"/>
              </a:lnSpc>
              <a:spcBef>
                <a:spcPts val="450"/>
              </a:spcBef>
            </a:pPr>
            <a:r>
              <a:rPr sz="1200" b="1" dirty="0">
                <a:latin typeface="Calibri"/>
                <a:cs typeface="Calibri"/>
              </a:rPr>
              <a:t>Read</a:t>
            </a:r>
            <a:r>
              <a:rPr sz="1200" b="1" spc="-20" dirty="0">
                <a:latin typeface="Calibri"/>
                <a:cs typeface="Calibri"/>
              </a:rPr>
              <a:t> </a:t>
            </a:r>
            <a:r>
              <a:rPr sz="1200" b="1" dirty="0">
                <a:latin typeface="Calibri"/>
                <a:cs typeface="Calibri"/>
              </a:rPr>
              <a:t>Regs</a:t>
            </a:r>
            <a:r>
              <a:rPr sz="1200" b="1" spc="-10" dirty="0">
                <a:latin typeface="Calibri"/>
                <a:cs typeface="Calibri"/>
              </a:rPr>
              <a:t> </a:t>
            </a:r>
            <a:r>
              <a:rPr sz="1200" b="1" dirty="0">
                <a:latin typeface="Calibri"/>
                <a:cs typeface="Calibri"/>
              </a:rPr>
              <a:t>A</a:t>
            </a:r>
            <a:r>
              <a:rPr sz="1200" b="1" spc="-20" dirty="0">
                <a:latin typeface="Calibri"/>
                <a:cs typeface="Calibri"/>
              </a:rPr>
              <a:t> </a:t>
            </a:r>
            <a:r>
              <a:rPr sz="1200" b="1" dirty="0">
                <a:latin typeface="Calibri"/>
                <a:cs typeface="Calibri"/>
              </a:rPr>
              <a:t>&amp; B</a:t>
            </a:r>
            <a:r>
              <a:rPr sz="1200" b="1" spc="-10" dirty="0">
                <a:latin typeface="Calibri"/>
                <a:cs typeface="Calibri"/>
              </a:rPr>
              <a:t> </a:t>
            </a:r>
            <a:r>
              <a:rPr sz="1200" b="1" spc="-20" dirty="0">
                <a:latin typeface="Calibri"/>
                <a:cs typeface="Calibri"/>
              </a:rPr>
              <a:t>Data </a:t>
            </a:r>
            <a:r>
              <a:rPr sz="1200" b="1" spc="-10" dirty="0">
                <a:latin typeface="Calibri"/>
                <a:cs typeface="Calibri"/>
              </a:rPr>
              <a:t>Write</a:t>
            </a:r>
            <a:r>
              <a:rPr sz="1200" b="1" spc="-4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10" dirty="0">
                <a:latin typeface="Calibri"/>
                <a:cs typeface="Calibri"/>
              </a:rPr>
              <a:t>Select</a:t>
            </a:r>
            <a:endParaRPr sz="1200">
              <a:latin typeface="Calibri"/>
              <a:cs typeface="Calibri"/>
            </a:endParaRPr>
          </a:p>
          <a:p>
            <a:pPr marL="385445">
              <a:lnSpc>
                <a:spcPct val="100000"/>
              </a:lnSpc>
              <a:spcBef>
                <a:spcPts val="315"/>
              </a:spcBef>
            </a:pPr>
            <a:r>
              <a:rPr sz="1200" b="1" spc="-10" dirty="0">
                <a:latin typeface="Calibri"/>
                <a:cs typeface="Calibri"/>
              </a:rPr>
              <a:t>Write</a:t>
            </a:r>
            <a:r>
              <a:rPr sz="1200" b="1" spc="-55" dirty="0">
                <a:latin typeface="Calibri"/>
                <a:cs typeface="Calibri"/>
              </a:rPr>
              <a:t> </a:t>
            </a:r>
            <a:r>
              <a:rPr sz="1200" b="1" dirty="0">
                <a:latin typeface="Calibri"/>
                <a:cs typeface="Calibri"/>
              </a:rPr>
              <a:t>Register</a:t>
            </a:r>
            <a:r>
              <a:rPr sz="1200" b="1" spc="-25" dirty="0">
                <a:latin typeface="Calibri"/>
                <a:cs typeface="Calibri"/>
              </a:rPr>
              <a:t> </a:t>
            </a:r>
            <a:r>
              <a:rPr sz="1200" b="1" dirty="0">
                <a:latin typeface="Calibri"/>
                <a:cs typeface="Calibri"/>
              </a:rPr>
              <a:t>C</a:t>
            </a:r>
            <a:r>
              <a:rPr sz="1200" b="1" spc="-15" dirty="0">
                <a:latin typeface="Calibri"/>
                <a:cs typeface="Calibri"/>
              </a:rPr>
              <a:t> </a:t>
            </a:r>
            <a:r>
              <a:rPr sz="1200" b="1" spc="-20" dirty="0">
                <a:latin typeface="Calibri"/>
                <a:cs typeface="Calibri"/>
              </a:rPr>
              <a:t>Data</a:t>
            </a:r>
            <a:endParaRPr sz="1200">
              <a:latin typeface="Calibri"/>
              <a:cs typeface="Calibri"/>
            </a:endParaRPr>
          </a:p>
        </p:txBody>
      </p:sp>
      <p:sp>
        <p:nvSpPr>
          <p:cNvPr id="97" name="object 97"/>
          <p:cNvSpPr txBox="1"/>
          <p:nvPr/>
        </p:nvSpPr>
        <p:spPr>
          <a:xfrm>
            <a:off x="7016622" y="5038725"/>
            <a:ext cx="84010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Memory</a:t>
            </a:r>
            <a:endParaRPr sz="1800">
              <a:latin typeface="Calibri"/>
              <a:cs typeface="Calibri"/>
            </a:endParaRPr>
          </a:p>
        </p:txBody>
      </p:sp>
      <p:sp>
        <p:nvSpPr>
          <p:cNvPr id="98" name="object 98"/>
          <p:cNvSpPr txBox="1"/>
          <p:nvPr/>
        </p:nvSpPr>
        <p:spPr>
          <a:xfrm>
            <a:off x="9202928" y="4995417"/>
            <a:ext cx="188785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Register</a:t>
            </a:r>
            <a:r>
              <a:rPr sz="1800" b="1" spc="-60" dirty="0">
                <a:latin typeface="Calibri"/>
                <a:cs typeface="Calibri"/>
              </a:rPr>
              <a:t> </a:t>
            </a:r>
            <a:r>
              <a:rPr sz="1800" b="1" spc="-20" dirty="0">
                <a:latin typeface="Calibri"/>
                <a:cs typeface="Calibri"/>
              </a:rPr>
              <a:t>Write-Back</a:t>
            </a:r>
            <a:endParaRPr sz="1800">
              <a:latin typeface="Calibri"/>
              <a:cs typeface="Calibri"/>
            </a:endParaRPr>
          </a:p>
        </p:txBody>
      </p:sp>
      <p:grpSp>
        <p:nvGrpSpPr>
          <p:cNvPr id="99" name="object 99"/>
          <p:cNvGrpSpPr/>
          <p:nvPr/>
        </p:nvGrpSpPr>
        <p:grpSpPr>
          <a:xfrm>
            <a:off x="1766061" y="2276601"/>
            <a:ext cx="453390" cy="2224405"/>
            <a:chOff x="1766061" y="2276601"/>
            <a:chExt cx="453390" cy="2224405"/>
          </a:xfrm>
        </p:grpSpPr>
        <p:sp>
          <p:nvSpPr>
            <p:cNvPr id="100" name="object 100"/>
            <p:cNvSpPr/>
            <p:nvPr/>
          </p:nvSpPr>
          <p:spPr>
            <a:xfrm>
              <a:off x="1772411" y="2282951"/>
              <a:ext cx="440690" cy="2211705"/>
            </a:xfrm>
            <a:custGeom>
              <a:avLst/>
              <a:gdLst/>
              <a:ahLst/>
              <a:cxnLst/>
              <a:rect l="l" t="t" r="r" b="b"/>
              <a:pathLst>
                <a:path w="440689" h="2211704">
                  <a:moveTo>
                    <a:pt x="440436" y="0"/>
                  </a:moveTo>
                  <a:lnTo>
                    <a:pt x="0" y="0"/>
                  </a:lnTo>
                  <a:lnTo>
                    <a:pt x="0" y="2211324"/>
                  </a:lnTo>
                  <a:lnTo>
                    <a:pt x="440436" y="2211324"/>
                  </a:lnTo>
                  <a:lnTo>
                    <a:pt x="440436" y="0"/>
                  </a:lnTo>
                  <a:close/>
                </a:path>
              </a:pathLst>
            </a:custGeom>
            <a:solidFill>
              <a:srgbClr val="4471C4"/>
            </a:solidFill>
          </p:spPr>
          <p:txBody>
            <a:bodyPr wrap="square" lIns="0" tIns="0" rIns="0" bIns="0" rtlCol="0"/>
            <a:lstStyle/>
            <a:p>
              <a:endParaRPr/>
            </a:p>
          </p:txBody>
        </p:sp>
        <p:sp>
          <p:nvSpPr>
            <p:cNvPr id="101" name="object 101"/>
            <p:cNvSpPr/>
            <p:nvPr/>
          </p:nvSpPr>
          <p:spPr>
            <a:xfrm>
              <a:off x="1772411" y="2282951"/>
              <a:ext cx="440690" cy="2211705"/>
            </a:xfrm>
            <a:custGeom>
              <a:avLst/>
              <a:gdLst/>
              <a:ahLst/>
              <a:cxnLst/>
              <a:rect l="l" t="t" r="r" b="b"/>
              <a:pathLst>
                <a:path w="440689" h="2211704">
                  <a:moveTo>
                    <a:pt x="0" y="2211324"/>
                  </a:moveTo>
                  <a:lnTo>
                    <a:pt x="440436" y="2211324"/>
                  </a:lnTo>
                  <a:lnTo>
                    <a:pt x="440436" y="0"/>
                  </a:lnTo>
                  <a:lnTo>
                    <a:pt x="0" y="0"/>
                  </a:lnTo>
                  <a:lnTo>
                    <a:pt x="0" y="2211324"/>
                  </a:lnTo>
                  <a:close/>
                </a:path>
              </a:pathLst>
            </a:custGeom>
            <a:ln w="12699">
              <a:solidFill>
                <a:srgbClr val="2E528F"/>
              </a:solidFill>
            </a:ln>
          </p:spPr>
          <p:txBody>
            <a:bodyPr wrap="square" lIns="0" tIns="0" rIns="0" bIns="0" rtlCol="0"/>
            <a:lstStyle/>
            <a:p>
              <a:endParaRPr/>
            </a:p>
          </p:txBody>
        </p:sp>
      </p:grpSp>
      <p:sp>
        <p:nvSpPr>
          <p:cNvPr id="102" name="object 102"/>
          <p:cNvSpPr txBox="1"/>
          <p:nvPr/>
        </p:nvSpPr>
        <p:spPr>
          <a:xfrm>
            <a:off x="1857248" y="3087115"/>
            <a:ext cx="26924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IF/</a:t>
            </a:r>
            <a:endParaRPr sz="1800">
              <a:latin typeface="Calibri"/>
              <a:cs typeface="Calibri"/>
            </a:endParaRPr>
          </a:p>
        </p:txBody>
      </p:sp>
      <p:sp>
        <p:nvSpPr>
          <p:cNvPr id="103" name="object 103"/>
          <p:cNvSpPr txBox="1"/>
          <p:nvPr/>
        </p:nvSpPr>
        <p:spPr>
          <a:xfrm>
            <a:off x="1880107" y="3361131"/>
            <a:ext cx="224790"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ID</a:t>
            </a:r>
            <a:endParaRPr sz="1800">
              <a:latin typeface="Calibri"/>
              <a:cs typeface="Calibri"/>
            </a:endParaRPr>
          </a:p>
        </p:txBody>
      </p:sp>
      <p:grpSp>
        <p:nvGrpSpPr>
          <p:cNvPr id="104" name="object 104"/>
          <p:cNvGrpSpPr/>
          <p:nvPr/>
        </p:nvGrpSpPr>
        <p:grpSpPr>
          <a:xfrm>
            <a:off x="3422650" y="2262885"/>
            <a:ext cx="495934" cy="2224405"/>
            <a:chOff x="3422650" y="2262885"/>
            <a:chExt cx="495934" cy="2224405"/>
          </a:xfrm>
        </p:grpSpPr>
        <p:sp>
          <p:nvSpPr>
            <p:cNvPr id="105" name="object 105"/>
            <p:cNvSpPr/>
            <p:nvPr/>
          </p:nvSpPr>
          <p:spPr>
            <a:xfrm>
              <a:off x="3429000" y="2269235"/>
              <a:ext cx="483234" cy="2211705"/>
            </a:xfrm>
            <a:custGeom>
              <a:avLst/>
              <a:gdLst/>
              <a:ahLst/>
              <a:cxnLst/>
              <a:rect l="l" t="t" r="r" b="b"/>
              <a:pathLst>
                <a:path w="483235" h="2211704">
                  <a:moveTo>
                    <a:pt x="483108" y="0"/>
                  </a:moveTo>
                  <a:lnTo>
                    <a:pt x="0" y="0"/>
                  </a:lnTo>
                  <a:lnTo>
                    <a:pt x="0" y="2211324"/>
                  </a:lnTo>
                  <a:lnTo>
                    <a:pt x="483108" y="2211324"/>
                  </a:lnTo>
                  <a:lnTo>
                    <a:pt x="483108" y="0"/>
                  </a:lnTo>
                  <a:close/>
                </a:path>
              </a:pathLst>
            </a:custGeom>
            <a:solidFill>
              <a:srgbClr val="4471C4"/>
            </a:solidFill>
          </p:spPr>
          <p:txBody>
            <a:bodyPr wrap="square" lIns="0" tIns="0" rIns="0" bIns="0" rtlCol="0"/>
            <a:lstStyle/>
            <a:p>
              <a:endParaRPr/>
            </a:p>
          </p:txBody>
        </p:sp>
        <p:sp>
          <p:nvSpPr>
            <p:cNvPr id="106" name="object 106"/>
            <p:cNvSpPr/>
            <p:nvPr/>
          </p:nvSpPr>
          <p:spPr>
            <a:xfrm>
              <a:off x="3429000" y="2269235"/>
              <a:ext cx="483234" cy="2211705"/>
            </a:xfrm>
            <a:custGeom>
              <a:avLst/>
              <a:gdLst/>
              <a:ahLst/>
              <a:cxnLst/>
              <a:rect l="l" t="t" r="r" b="b"/>
              <a:pathLst>
                <a:path w="483235" h="2211704">
                  <a:moveTo>
                    <a:pt x="0" y="2211324"/>
                  </a:moveTo>
                  <a:lnTo>
                    <a:pt x="483108" y="2211324"/>
                  </a:lnTo>
                  <a:lnTo>
                    <a:pt x="483108" y="0"/>
                  </a:lnTo>
                  <a:lnTo>
                    <a:pt x="0" y="0"/>
                  </a:lnTo>
                  <a:lnTo>
                    <a:pt x="0" y="2211324"/>
                  </a:lnTo>
                  <a:close/>
                </a:path>
              </a:pathLst>
            </a:custGeom>
            <a:ln w="12700">
              <a:solidFill>
                <a:srgbClr val="2E528F"/>
              </a:solidFill>
            </a:ln>
          </p:spPr>
          <p:txBody>
            <a:bodyPr wrap="square" lIns="0" tIns="0" rIns="0" bIns="0" rtlCol="0"/>
            <a:lstStyle/>
            <a:p>
              <a:endParaRPr/>
            </a:p>
          </p:txBody>
        </p:sp>
      </p:grpSp>
      <p:sp>
        <p:nvSpPr>
          <p:cNvPr id="107" name="object 107"/>
          <p:cNvSpPr txBox="1"/>
          <p:nvPr/>
        </p:nvSpPr>
        <p:spPr>
          <a:xfrm>
            <a:off x="3514090" y="3073095"/>
            <a:ext cx="312420"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ID/</a:t>
            </a:r>
            <a:endParaRPr sz="1800">
              <a:latin typeface="Calibri"/>
              <a:cs typeface="Calibri"/>
            </a:endParaRPr>
          </a:p>
        </p:txBody>
      </p:sp>
      <p:grpSp>
        <p:nvGrpSpPr>
          <p:cNvPr id="108" name="object 108"/>
          <p:cNvGrpSpPr/>
          <p:nvPr/>
        </p:nvGrpSpPr>
        <p:grpSpPr>
          <a:xfrm>
            <a:off x="6335014" y="2253742"/>
            <a:ext cx="694055" cy="2224405"/>
            <a:chOff x="6335014" y="2253742"/>
            <a:chExt cx="694055" cy="2224405"/>
          </a:xfrm>
        </p:grpSpPr>
        <p:sp>
          <p:nvSpPr>
            <p:cNvPr id="109" name="object 109"/>
            <p:cNvSpPr/>
            <p:nvPr/>
          </p:nvSpPr>
          <p:spPr>
            <a:xfrm>
              <a:off x="6341364" y="2260092"/>
              <a:ext cx="681355" cy="2211705"/>
            </a:xfrm>
            <a:custGeom>
              <a:avLst/>
              <a:gdLst/>
              <a:ahLst/>
              <a:cxnLst/>
              <a:rect l="l" t="t" r="r" b="b"/>
              <a:pathLst>
                <a:path w="681354" h="2211704">
                  <a:moveTo>
                    <a:pt x="681228" y="0"/>
                  </a:moveTo>
                  <a:lnTo>
                    <a:pt x="0" y="0"/>
                  </a:lnTo>
                  <a:lnTo>
                    <a:pt x="0" y="2211323"/>
                  </a:lnTo>
                  <a:lnTo>
                    <a:pt x="681228" y="2211323"/>
                  </a:lnTo>
                  <a:lnTo>
                    <a:pt x="681228" y="0"/>
                  </a:lnTo>
                  <a:close/>
                </a:path>
              </a:pathLst>
            </a:custGeom>
            <a:solidFill>
              <a:srgbClr val="4471C4"/>
            </a:solidFill>
          </p:spPr>
          <p:txBody>
            <a:bodyPr wrap="square" lIns="0" tIns="0" rIns="0" bIns="0" rtlCol="0"/>
            <a:lstStyle/>
            <a:p>
              <a:endParaRPr/>
            </a:p>
          </p:txBody>
        </p:sp>
        <p:sp>
          <p:nvSpPr>
            <p:cNvPr id="110" name="object 110"/>
            <p:cNvSpPr/>
            <p:nvPr/>
          </p:nvSpPr>
          <p:spPr>
            <a:xfrm>
              <a:off x="6341364" y="2260092"/>
              <a:ext cx="681355" cy="2211705"/>
            </a:xfrm>
            <a:custGeom>
              <a:avLst/>
              <a:gdLst/>
              <a:ahLst/>
              <a:cxnLst/>
              <a:rect l="l" t="t" r="r" b="b"/>
              <a:pathLst>
                <a:path w="681354" h="2211704">
                  <a:moveTo>
                    <a:pt x="0" y="2211323"/>
                  </a:moveTo>
                  <a:lnTo>
                    <a:pt x="681228" y="2211323"/>
                  </a:lnTo>
                  <a:lnTo>
                    <a:pt x="681228" y="0"/>
                  </a:lnTo>
                  <a:lnTo>
                    <a:pt x="0" y="0"/>
                  </a:lnTo>
                  <a:lnTo>
                    <a:pt x="0" y="2211323"/>
                  </a:lnTo>
                  <a:close/>
                </a:path>
              </a:pathLst>
            </a:custGeom>
            <a:ln w="12699">
              <a:solidFill>
                <a:srgbClr val="2E528F"/>
              </a:solidFill>
            </a:ln>
          </p:spPr>
          <p:txBody>
            <a:bodyPr wrap="square" lIns="0" tIns="0" rIns="0" bIns="0" rtlCol="0"/>
            <a:lstStyle/>
            <a:p>
              <a:endParaRPr/>
            </a:p>
          </p:txBody>
        </p:sp>
      </p:grpSp>
      <p:sp>
        <p:nvSpPr>
          <p:cNvPr id="111" name="object 111"/>
          <p:cNvSpPr txBox="1"/>
          <p:nvPr/>
        </p:nvSpPr>
        <p:spPr>
          <a:xfrm>
            <a:off x="6423152" y="3064255"/>
            <a:ext cx="517525" cy="574040"/>
          </a:xfrm>
          <a:prstGeom prst="rect">
            <a:avLst/>
          </a:prstGeom>
        </p:spPr>
        <p:txBody>
          <a:bodyPr vert="horz" wrap="square" lIns="0" tIns="12700" rIns="0" bIns="0" rtlCol="0">
            <a:spAutoFit/>
          </a:bodyPr>
          <a:lstStyle/>
          <a:p>
            <a:pPr marL="12700" marR="5080" indent="86360">
              <a:lnSpc>
                <a:spcPct val="100000"/>
              </a:lnSpc>
              <a:spcBef>
                <a:spcPts val="100"/>
              </a:spcBef>
            </a:pPr>
            <a:r>
              <a:rPr sz="1800" spc="-25" dirty="0">
                <a:solidFill>
                  <a:srgbClr val="FFFFFF"/>
                </a:solidFill>
                <a:latin typeface="Calibri"/>
                <a:cs typeface="Calibri"/>
              </a:rPr>
              <a:t>EX/ Mem</a:t>
            </a:r>
            <a:endParaRPr sz="1800">
              <a:latin typeface="Calibri"/>
              <a:cs typeface="Calibri"/>
            </a:endParaRPr>
          </a:p>
        </p:txBody>
      </p:sp>
      <p:grpSp>
        <p:nvGrpSpPr>
          <p:cNvPr id="112" name="object 112"/>
          <p:cNvGrpSpPr/>
          <p:nvPr/>
        </p:nvGrpSpPr>
        <p:grpSpPr>
          <a:xfrm>
            <a:off x="8901430" y="2366517"/>
            <a:ext cx="706120" cy="2225675"/>
            <a:chOff x="8901430" y="2366517"/>
            <a:chExt cx="706120" cy="2225675"/>
          </a:xfrm>
        </p:grpSpPr>
        <p:sp>
          <p:nvSpPr>
            <p:cNvPr id="113" name="object 113"/>
            <p:cNvSpPr/>
            <p:nvPr/>
          </p:nvSpPr>
          <p:spPr>
            <a:xfrm>
              <a:off x="8907780" y="2372867"/>
              <a:ext cx="693420" cy="2212975"/>
            </a:xfrm>
            <a:custGeom>
              <a:avLst/>
              <a:gdLst/>
              <a:ahLst/>
              <a:cxnLst/>
              <a:rect l="l" t="t" r="r" b="b"/>
              <a:pathLst>
                <a:path w="693420" h="2212975">
                  <a:moveTo>
                    <a:pt x="693420" y="0"/>
                  </a:moveTo>
                  <a:lnTo>
                    <a:pt x="0" y="0"/>
                  </a:lnTo>
                  <a:lnTo>
                    <a:pt x="0" y="2212847"/>
                  </a:lnTo>
                  <a:lnTo>
                    <a:pt x="693420" y="2212847"/>
                  </a:lnTo>
                  <a:lnTo>
                    <a:pt x="693420" y="0"/>
                  </a:lnTo>
                  <a:close/>
                </a:path>
              </a:pathLst>
            </a:custGeom>
            <a:solidFill>
              <a:srgbClr val="4471C4"/>
            </a:solidFill>
          </p:spPr>
          <p:txBody>
            <a:bodyPr wrap="square" lIns="0" tIns="0" rIns="0" bIns="0" rtlCol="0"/>
            <a:lstStyle/>
            <a:p>
              <a:endParaRPr/>
            </a:p>
          </p:txBody>
        </p:sp>
        <p:sp>
          <p:nvSpPr>
            <p:cNvPr id="114" name="object 114"/>
            <p:cNvSpPr/>
            <p:nvPr/>
          </p:nvSpPr>
          <p:spPr>
            <a:xfrm>
              <a:off x="8907780" y="2372867"/>
              <a:ext cx="693420" cy="2212975"/>
            </a:xfrm>
            <a:custGeom>
              <a:avLst/>
              <a:gdLst/>
              <a:ahLst/>
              <a:cxnLst/>
              <a:rect l="l" t="t" r="r" b="b"/>
              <a:pathLst>
                <a:path w="693420" h="2212975">
                  <a:moveTo>
                    <a:pt x="0" y="2212847"/>
                  </a:moveTo>
                  <a:lnTo>
                    <a:pt x="693420" y="2212847"/>
                  </a:lnTo>
                  <a:lnTo>
                    <a:pt x="693420" y="0"/>
                  </a:lnTo>
                  <a:lnTo>
                    <a:pt x="0" y="0"/>
                  </a:lnTo>
                  <a:lnTo>
                    <a:pt x="0" y="2212847"/>
                  </a:lnTo>
                  <a:close/>
                </a:path>
              </a:pathLst>
            </a:custGeom>
            <a:ln w="12700">
              <a:solidFill>
                <a:srgbClr val="2E528F"/>
              </a:solidFill>
            </a:ln>
          </p:spPr>
          <p:txBody>
            <a:bodyPr wrap="square" lIns="0" tIns="0" rIns="0" bIns="0" rtlCol="0"/>
            <a:lstStyle/>
            <a:p>
              <a:endParaRPr/>
            </a:p>
          </p:txBody>
        </p:sp>
      </p:grpSp>
      <p:sp>
        <p:nvSpPr>
          <p:cNvPr id="115" name="object 115"/>
          <p:cNvSpPr txBox="1"/>
          <p:nvPr/>
        </p:nvSpPr>
        <p:spPr>
          <a:xfrm>
            <a:off x="8995664" y="3177921"/>
            <a:ext cx="1135380" cy="915669"/>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Mem</a:t>
            </a:r>
            <a:endParaRPr sz="1800">
              <a:latin typeface="Calibri"/>
              <a:cs typeface="Calibri"/>
            </a:endParaRPr>
          </a:p>
          <a:p>
            <a:pPr marL="766445" marR="5080" indent="-716280" algn="just">
              <a:lnSpc>
                <a:spcPct val="93500"/>
              </a:lnSpc>
              <a:spcBef>
                <a:spcPts val="140"/>
              </a:spcBef>
            </a:pPr>
            <a:r>
              <a:rPr sz="1800" dirty="0">
                <a:solidFill>
                  <a:srgbClr val="FFFFFF"/>
                </a:solidFill>
                <a:latin typeface="Calibri"/>
                <a:cs typeface="Calibri"/>
              </a:rPr>
              <a:t>/WB</a:t>
            </a:r>
            <a:r>
              <a:rPr sz="1800" spc="375" dirty="0">
                <a:solidFill>
                  <a:srgbClr val="FFFFFF"/>
                </a:solidFill>
                <a:latin typeface="Calibri"/>
                <a:cs typeface="Calibri"/>
              </a:rPr>
              <a:t>   </a:t>
            </a:r>
            <a:r>
              <a:rPr sz="1800" b="1" spc="-30" baseline="2314" dirty="0">
                <a:latin typeface="Calibri"/>
                <a:cs typeface="Calibri"/>
              </a:rPr>
              <a:t>Write </a:t>
            </a:r>
            <a:r>
              <a:rPr sz="1200" b="1" dirty="0">
                <a:latin typeface="Calibri"/>
                <a:cs typeface="Calibri"/>
              </a:rPr>
              <a:t>Reg</a:t>
            </a:r>
            <a:r>
              <a:rPr sz="1200" b="1" spc="-25" dirty="0">
                <a:latin typeface="Calibri"/>
                <a:cs typeface="Calibri"/>
              </a:rPr>
              <a:t> </a:t>
            </a:r>
            <a:r>
              <a:rPr sz="1200" b="1" spc="-50" dirty="0">
                <a:latin typeface="Calibri"/>
                <a:cs typeface="Calibri"/>
              </a:rPr>
              <a:t>C </a:t>
            </a:r>
            <a:r>
              <a:rPr sz="1200" b="1" spc="-20" dirty="0">
                <a:latin typeface="Calibri"/>
                <a:cs typeface="Calibri"/>
              </a:rPr>
              <a:t>Data</a:t>
            </a:r>
            <a:endParaRPr sz="1200">
              <a:latin typeface="Calibri"/>
              <a:cs typeface="Calibri"/>
            </a:endParaRPr>
          </a:p>
        </p:txBody>
      </p:sp>
      <p:sp>
        <p:nvSpPr>
          <p:cNvPr id="116" name="object 116"/>
          <p:cNvSpPr/>
          <p:nvPr/>
        </p:nvSpPr>
        <p:spPr>
          <a:xfrm>
            <a:off x="998220" y="914526"/>
            <a:ext cx="7266305" cy="3653790"/>
          </a:xfrm>
          <a:custGeom>
            <a:avLst/>
            <a:gdLst/>
            <a:ahLst/>
            <a:cxnLst/>
            <a:rect l="l" t="t" r="r" b="b"/>
            <a:pathLst>
              <a:path w="7266305" h="3653790">
                <a:moveTo>
                  <a:pt x="5262372" y="0"/>
                </a:moveTo>
                <a:lnTo>
                  <a:pt x="31750" y="0"/>
                </a:lnTo>
                <a:lnTo>
                  <a:pt x="31750" y="735965"/>
                </a:lnTo>
                <a:lnTo>
                  <a:pt x="0" y="735965"/>
                </a:lnTo>
                <a:lnTo>
                  <a:pt x="38100" y="812165"/>
                </a:lnTo>
                <a:lnTo>
                  <a:pt x="69850" y="748665"/>
                </a:lnTo>
                <a:lnTo>
                  <a:pt x="76200" y="735965"/>
                </a:lnTo>
                <a:lnTo>
                  <a:pt x="44450" y="735965"/>
                </a:lnTo>
                <a:lnTo>
                  <a:pt x="44450" y="12700"/>
                </a:lnTo>
                <a:lnTo>
                  <a:pt x="5249672" y="12700"/>
                </a:lnTo>
                <a:lnTo>
                  <a:pt x="5249672" y="3640582"/>
                </a:lnTo>
                <a:lnTo>
                  <a:pt x="4543806" y="3640582"/>
                </a:lnTo>
                <a:lnTo>
                  <a:pt x="4543806" y="3418332"/>
                </a:lnTo>
                <a:lnTo>
                  <a:pt x="4531106" y="3418332"/>
                </a:lnTo>
                <a:lnTo>
                  <a:pt x="4531106" y="3653282"/>
                </a:lnTo>
                <a:lnTo>
                  <a:pt x="5262372" y="3653282"/>
                </a:lnTo>
                <a:lnTo>
                  <a:pt x="5262372" y="3646932"/>
                </a:lnTo>
                <a:lnTo>
                  <a:pt x="5262372" y="3640582"/>
                </a:lnTo>
                <a:lnTo>
                  <a:pt x="5262372" y="12700"/>
                </a:lnTo>
                <a:lnTo>
                  <a:pt x="5262372" y="6350"/>
                </a:lnTo>
                <a:lnTo>
                  <a:pt x="5262372" y="0"/>
                </a:lnTo>
                <a:close/>
              </a:path>
              <a:path w="7266305" h="3653790">
                <a:moveTo>
                  <a:pt x="7266178" y="1586738"/>
                </a:moveTo>
                <a:lnTo>
                  <a:pt x="7234415" y="1587385"/>
                </a:lnTo>
                <a:lnTo>
                  <a:pt x="7225538" y="1145794"/>
                </a:lnTo>
                <a:lnTo>
                  <a:pt x="7212838" y="1146048"/>
                </a:lnTo>
                <a:lnTo>
                  <a:pt x="7221715" y="1587639"/>
                </a:lnTo>
                <a:lnTo>
                  <a:pt x="7189978" y="1588262"/>
                </a:lnTo>
                <a:lnTo>
                  <a:pt x="7229602" y="1663700"/>
                </a:lnTo>
                <a:lnTo>
                  <a:pt x="7259714" y="1600327"/>
                </a:lnTo>
                <a:lnTo>
                  <a:pt x="7266178" y="1586738"/>
                </a:lnTo>
                <a:close/>
              </a:path>
            </a:pathLst>
          </a:custGeom>
          <a:solidFill>
            <a:srgbClr val="4471C4"/>
          </a:solidFill>
        </p:spPr>
        <p:txBody>
          <a:bodyPr wrap="square" lIns="0" tIns="0" rIns="0" bIns="0" rtlCol="0"/>
          <a:lstStyle/>
          <a:p>
            <a:endParaRPr/>
          </a:p>
        </p:txBody>
      </p:sp>
      <p:sp>
        <p:nvSpPr>
          <p:cNvPr id="117" name="object 117"/>
          <p:cNvSpPr txBox="1"/>
          <p:nvPr/>
        </p:nvSpPr>
        <p:spPr>
          <a:xfrm>
            <a:off x="8259826" y="1959609"/>
            <a:ext cx="321945" cy="391160"/>
          </a:xfrm>
          <a:prstGeom prst="rect">
            <a:avLst/>
          </a:prstGeom>
        </p:spPr>
        <p:txBody>
          <a:bodyPr vert="horz" wrap="square" lIns="0" tIns="12700" rIns="0" bIns="0" rtlCol="0">
            <a:spAutoFit/>
          </a:bodyPr>
          <a:lstStyle/>
          <a:p>
            <a:pPr marL="12700" marR="5080">
              <a:lnSpc>
                <a:spcPct val="100000"/>
              </a:lnSpc>
              <a:spcBef>
                <a:spcPts val="100"/>
              </a:spcBef>
            </a:pPr>
            <a:r>
              <a:rPr sz="1200" b="1" spc="-25" dirty="0">
                <a:latin typeface="Calibri"/>
                <a:cs typeface="Calibri"/>
              </a:rPr>
              <a:t>Wr Data</a:t>
            </a:r>
            <a:endParaRPr sz="1200">
              <a:latin typeface="Calibri"/>
              <a:cs typeface="Calibri"/>
            </a:endParaRPr>
          </a:p>
        </p:txBody>
      </p:sp>
      <p:sp>
        <p:nvSpPr>
          <p:cNvPr id="118" name="object 118"/>
          <p:cNvSpPr txBox="1"/>
          <p:nvPr/>
        </p:nvSpPr>
        <p:spPr>
          <a:xfrm>
            <a:off x="7989189" y="1447546"/>
            <a:ext cx="14611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Write</a:t>
            </a:r>
            <a:r>
              <a:rPr sz="1200" b="1" spc="-45" dirty="0">
                <a:latin typeface="Calibri"/>
                <a:cs typeface="Calibri"/>
              </a:rPr>
              <a:t> </a:t>
            </a:r>
            <a:r>
              <a:rPr sz="1200" b="1" dirty="0">
                <a:latin typeface="Calibri"/>
                <a:cs typeface="Calibri"/>
              </a:rPr>
              <a:t>Reg</a:t>
            </a:r>
            <a:r>
              <a:rPr sz="1200" b="1" spc="-15" dirty="0">
                <a:latin typeface="Calibri"/>
                <a:cs typeface="Calibri"/>
              </a:rPr>
              <a:t> </a:t>
            </a:r>
            <a:r>
              <a:rPr sz="1200" b="1" dirty="0">
                <a:latin typeface="Calibri"/>
                <a:cs typeface="Calibri"/>
              </a:rPr>
              <a:t>C</a:t>
            </a:r>
            <a:r>
              <a:rPr sz="1200" b="1" spc="-20" dirty="0">
                <a:latin typeface="Calibri"/>
                <a:cs typeface="Calibri"/>
              </a:rPr>
              <a:t> </a:t>
            </a:r>
            <a:r>
              <a:rPr sz="1200" b="1" dirty="0">
                <a:latin typeface="Calibri"/>
                <a:cs typeface="Calibri"/>
              </a:rPr>
              <a:t>Data</a:t>
            </a:r>
            <a:r>
              <a:rPr sz="1200" b="1" spc="-25" dirty="0">
                <a:latin typeface="Calibri"/>
                <a:cs typeface="Calibri"/>
              </a:rPr>
              <a:t> Mem</a:t>
            </a:r>
            <a:endParaRPr sz="1200">
              <a:latin typeface="Calibri"/>
              <a:cs typeface="Calibri"/>
            </a:endParaRPr>
          </a:p>
        </p:txBody>
      </p:sp>
      <p:grpSp>
        <p:nvGrpSpPr>
          <p:cNvPr id="119" name="object 119"/>
          <p:cNvGrpSpPr/>
          <p:nvPr/>
        </p:nvGrpSpPr>
        <p:grpSpPr>
          <a:xfrm>
            <a:off x="2169922" y="1769110"/>
            <a:ext cx="1221740" cy="2397125"/>
            <a:chOff x="2169922" y="1769110"/>
            <a:chExt cx="1221740" cy="2397125"/>
          </a:xfrm>
        </p:grpSpPr>
        <p:sp>
          <p:nvSpPr>
            <p:cNvPr id="120" name="object 120"/>
            <p:cNvSpPr/>
            <p:nvPr/>
          </p:nvSpPr>
          <p:spPr>
            <a:xfrm>
              <a:off x="2176272" y="1775460"/>
              <a:ext cx="1209040" cy="868680"/>
            </a:xfrm>
            <a:custGeom>
              <a:avLst/>
              <a:gdLst/>
              <a:ahLst/>
              <a:cxnLst/>
              <a:rect l="l" t="t" r="r" b="b"/>
              <a:pathLst>
                <a:path w="1209039" h="868680">
                  <a:moveTo>
                    <a:pt x="1208531" y="0"/>
                  </a:moveTo>
                  <a:lnTo>
                    <a:pt x="0" y="0"/>
                  </a:lnTo>
                  <a:lnTo>
                    <a:pt x="0" y="868680"/>
                  </a:lnTo>
                  <a:lnTo>
                    <a:pt x="1208531" y="868680"/>
                  </a:lnTo>
                  <a:lnTo>
                    <a:pt x="1208531" y="0"/>
                  </a:lnTo>
                  <a:close/>
                </a:path>
              </a:pathLst>
            </a:custGeom>
            <a:solidFill>
              <a:srgbClr val="44536A">
                <a:alpha val="56861"/>
              </a:srgbClr>
            </a:solidFill>
          </p:spPr>
          <p:txBody>
            <a:bodyPr wrap="square" lIns="0" tIns="0" rIns="0" bIns="0" rtlCol="0"/>
            <a:lstStyle/>
            <a:p>
              <a:endParaRPr/>
            </a:p>
          </p:txBody>
        </p:sp>
        <p:sp>
          <p:nvSpPr>
            <p:cNvPr id="121" name="object 121"/>
            <p:cNvSpPr/>
            <p:nvPr/>
          </p:nvSpPr>
          <p:spPr>
            <a:xfrm>
              <a:off x="2176272" y="1775460"/>
              <a:ext cx="1209040" cy="868680"/>
            </a:xfrm>
            <a:custGeom>
              <a:avLst/>
              <a:gdLst/>
              <a:ahLst/>
              <a:cxnLst/>
              <a:rect l="l" t="t" r="r" b="b"/>
              <a:pathLst>
                <a:path w="1209039" h="868680">
                  <a:moveTo>
                    <a:pt x="0" y="868680"/>
                  </a:moveTo>
                  <a:lnTo>
                    <a:pt x="1208531" y="868680"/>
                  </a:lnTo>
                  <a:lnTo>
                    <a:pt x="1208531" y="0"/>
                  </a:lnTo>
                  <a:lnTo>
                    <a:pt x="0" y="0"/>
                  </a:lnTo>
                  <a:lnTo>
                    <a:pt x="0" y="868680"/>
                  </a:lnTo>
                  <a:close/>
                </a:path>
              </a:pathLst>
            </a:custGeom>
            <a:ln w="12700">
              <a:solidFill>
                <a:srgbClr val="2E528F"/>
              </a:solidFill>
            </a:ln>
          </p:spPr>
          <p:txBody>
            <a:bodyPr wrap="square" lIns="0" tIns="0" rIns="0" bIns="0" rtlCol="0"/>
            <a:lstStyle/>
            <a:p>
              <a:endParaRPr/>
            </a:p>
          </p:txBody>
        </p:sp>
        <p:sp>
          <p:nvSpPr>
            <p:cNvPr id="122" name="object 122"/>
            <p:cNvSpPr/>
            <p:nvPr/>
          </p:nvSpPr>
          <p:spPr>
            <a:xfrm>
              <a:off x="2199132" y="3576827"/>
              <a:ext cx="687705" cy="589280"/>
            </a:xfrm>
            <a:custGeom>
              <a:avLst/>
              <a:gdLst/>
              <a:ahLst/>
              <a:cxnLst/>
              <a:rect l="l" t="t" r="r" b="b"/>
              <a:pathLst>
                <a:path w="687705" h="589279">
                  <a:moveTo>
                    <a:pt x="88265" y="514223"/>
                  </a:moveTo>
                  <a:lnTo>
                    <a:pt x="56629" y="512965"/>
                  </a:lnTo>
                  <a:lnTo>
                    <a:pt x="69342" y="190754"/>
                  </a:lnTo>
                  <a:lnTo>
                    <a:pt x="56642" y="190246"/>
                  </a:lnTo>
                  <a:lnTo>
                    <a:pt x="43929" y="512457"/>
                  </a:lnTo>
                  <a:lnTo>
                    <a:pt x="12192" y="511175"/>
                  </a:lnTo>
                  <a:lnTo>
                    <a:pt x="47244" y="588899"/>
                  </a:lnTo>
                  <a:lnTo>
                    <a:pt x="81978" y="525653"/>
                  </a:lnTo>
                  <a:lnTo>
                    <a:pt x="88265" y="514223"/>
                  </a:lnTo>
                  <a:close/>
                </a:path>
                <a:path w="687705" h="589279">
                  <a:moveTo>
                    <a:pt x="687324" y="0"/>
                  </a:moveTo>
                  <a:lnTo>
                    <a:pt x="0" y="0"/>
                  </a:lnTo>
                  <a:lnTo>
                    <a:pt x="0" y="184404"/>
                  </a:lnTo>
                  <a:lnTo>
                    <a:pt x="687324" y="184404"/>
                  </a:lnTo>
                  <a:lnTo>
                    <a:pt x="687324" y="0"/>
                  </a:lnTo>
                  <a:close/>
                </a:path>
              </a:pathLst>
            </a:custGeom>
            <a:solidFill>
              <a:srgbClr val="4471C4"/>
            </a:solidFill>
          </p:spPr>
          <p:txBody>
            <a:bodyPr wrap="square" lIns="0" tIns="0" rIns="0" bIns="0" rtlCol="0"/>
            <a:lstStyle/>
            <a:p>
              <a:endParaRPr/>
            </a:p>
          </p:txBody>
        </p:sp>
        <p:sp>
          <p:nvSpPr>
            <p:cNvPr id="123" name="object 123"/>
            <p:cNvSpPr/>
            <p:nvPr/>
          </p:nvSpPr>
          <p:spPr>
            <a:xfrm>
              <a:off x="2199132" y="3576827"/>
              <a:ext cx="687705" cy="184785"/>
            </a:xfrm>
            <a:custGeom>
              <a:avLst/>
              <a:gdLst/>
              <a:ahLst/>
              <a:cxnLst/>
              <a:rect l="l" t="t" r="r" b="b"/>
              <a:pathLst>
                <a:path w="687705" h="184785">
                  <a:moveTo>
                    <a:pt x="0" y="184404"/>
                  </a:moveTo>
                  <a:lnTo>
                    <a:pt x="687324" y="184404"/>
                  </a:lnTo>
                  <a:lnTo>
                    <a:pt x="687324" y="0"/>
                  </a:lnTo>
                  <a:lnTo>
                    <a:pt x="0" y="0"/>
                  </a:lnTo>
                  <a:lnTo>
                    <a:pt x="0" y="184404"/>
                  </a:lnTo>
                  <a:close/>
                </a:path>
              </a:pathLst>
            </a:custGeom>
            <a:ln w="12700">
              <a:solidFill>
                <a:srgbClr val="2E528F"/>
              </a:solidFill>
            </a:ln>
          </p:spPr>
          <p:txBody>
            <a:bodyPr wrap="square" lIns="0" tIns="0" rIns="0" bIns="0" rtlCol="0"/>
            <a:lstStyle/>
            <a:p>
              <a:endParaRPr/>
            </a:p>
          </p:txBody>
        </p:sp>
      </p:grpSp>
      <p:sp>
        <p:nvSpPr>
          <p:cNvPr id="124" name="object 124"/>
          <p:cNvSpPr txBox="1"/>
          <p:nvPr/>
        </p:nvSpPr>
        <p:spPr>
          <a:xfrm>
            <a:off x="2259329" y="3722878"/>
            <a:ext cx="419100" cy="3302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Calibri"/>
                <a:cs typeface="Calibri"/>
              </a:rPr>
              <a:t>Control</a:t>
            </a:r>
            <a:endParaRPr sz="1000">
              <a:latin typeface="Calibri"/>
              <a:cs typeface="Calibri"/>
            </a:endParaRPr>
          </a:p>
          <a:p>
            <a:pPr marL="12700">
              <a:lnSpc>
                <a:spcPct val="100000"/>
              </a:lnSpc>
            </a:pPr>
            <a:r>
              <a:rPr sz="1000" b="1" spc="-10" dirty="0">
                <a:latin typeface="Calibri"/>
                <a:cs typeface="Calibri"/>
              </a:rPr>
              <a:t>Signals</a:t>
            </a:r>
            <a:endParaRPr sz="1000">
              <a:latin typeface="Calibri"/>
              <a:cs typeface="Calibri"/>
            </a:endParaRPr>
          </a:p>
        </p:txBody>
      </p:sp>
      <p:sp>
        <p:nvSpPr>
          <p:cNvPr id="125" name="object 125"/>
          <p:cNvSpPr txBox="1"/>
          <p:nvPr/>
        </p:nvSpPr>
        <p:spPr>
          <a:xfrm>
            <a:off x="2971545" y="3236721"/>
            <a:ext cx="342265"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Calibri"/>
                <a:cs typeface="Calibri"/>
              </a:rPr>
              <a:t>Read</a:t>
            </a:r>
            <a:endParaRPr sz="1200">
              <a:latin typeface="Calibri"/>
              <a:cs typeface="Calibri"/>
            </a:endParaRPr>
          </a:p>
        </p:txBody>
      </p:sp>
      <p:sp>
        <p:nvSpPr>
          <p:cNvPr id="126" name="object 126"/>
          <p:cNvSpPr txBox="1"/>
          <p:nvPr/>
        </p:nvSpPr>
        <p:spPr>
          <a:xfrm>
            <a:off x="2971545" y="3347973"/>
            <a:ext cx="826769" cy="299720"/>
          </a:xfrm>
          <a:prstGeom prst="rect">
            <a:avLst/>
          </a:prstGeom>
        </p:spPr>
        <p:txBody>
          <a:bodyPr vert="horz" wrap="square" lIns="0" tIns="12700" rIns="0" bIns="0" rtlCol="0">
            <a:spAutoFit/>
          </a:bodyPr>
          <a:lstStyle/>
          <a:p>
            <a:pPr marL="12700">
              <a:lnSpc>
                <a:spcPct val="100000"/>
              </a:lnSpc>
              <a:spcBef>
                <a:spcPts val="100"/>
              </a:spcBef>
            </a:pPr>
            <a:r>
              <a:rPr sz="1800" b="1" baseline="2314" dirty="0">
                <a:latin typeface="Calibri"/>
                <a:cs typeface="Calibri"/>
              </a:rPr>
              <a:t>Register</a:t>
            </a:r>
            <a:r>
              <a:rPr sz="1800" b="1" spc="187" baseline="2314" dirty="0">
                <a:latin typeface="Calibri"/>
                <a:cs typeface="Calibri"/>
              </a:rPr>
              <a:t> </a:t>
            </a:r>
            <a:r>
              <a:rPr sz="1800" spc="-25" dirty="0">
                <a:solidFill>
                  <a:srgbClr val="FFFFFF"/>
                </a:solidFill>
                <a:latin typeface="Calibri"/>
                <a:cs typeface="Calibri"/>
              </a:rPr>
              <a:t>EX</a:t>
            </a:r>
            <a:endParaRPr sz="1800">
              <a:latin typeface="Calibri"/>
              <a:cs typeface="Calibri"/>
            </a:endParaRPr>
          </a:p>
        </p:txBody>
      </p:sp>
      <p:sp>
        <p:nvSpPr>
          <p:cNvPr id="127" name="object 127"/>
          <p:cNvSpPr txBox="1"/>
          <p:nvPr/>
        </p:nvSpPr>
        <p:spPr>
          <a:xfrm>
            <a:off x="2971545" y="3602863"/>
            <a:ext cx="38036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A</a:t>
            </a:r>
            <a:r>
              <a:rPr sz="1200" b="1" spc="-5" dirty="0">
                <a:latin typeface="Calibri"/>
                <a:cs typeface="Calibri"/>
              </a:rPr>
              <a:t> </a:t>
            </a:r>
            <a:r>
              <a:rPr sz="1200" b="1" dirty="0">
                <a:latin typeface="Calibri"/>
                <a:cs typeface="Calibri"/>
              </a:rPr>
              <a:t>&amp;</a:t>
            </a:r>
            <a:r>
              <a:rPr sz="1200" b="1" spc="10" dirty="0">
                <a:latin typeface="Calibri"/>
                <a:cs typeface="Calibri"/>
              </a:rPr>
              <a:t> </a:t>
            </a:r>
            <a:r>
              <a:rPr sz="1200" b="1" spc="-50" dirty="0">
                <a:latin typeface="Calibri"/>
                <a:cs typeface="Calibri"/>
              </a:rPr>
              <a:t>B</a:t>
            </a:r>
            <a:endParaRPr sz="1200">
              <a:latin typeface="Calibri"/>
              <a:cs typeface="Calibri"/>
            </a:endParaRPr>
          </a:p>
        </p:txBody>
      </p:sp>
      <p:sp>
        <p:nvSpPr>
          <p:cNvPr id="128" name="object 128"/>
          <p:cNvSpPr txBox="1"/>
          <p:nvPr/>
        </p:nvSpPr>
        <p:spPr>
          <a:xfrm>
            <a:off x="2971545" y="3785742"/>
            <a:ext cx="40449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Select</a:t>
            </a:r>
            <a:endParaRPr sz="1200">
              <a:latin typeface="Calibri"/>
              <a:cs typeface="Calibri"/>
            </a:endParaRPr>
          </a:p>
        </p:txBody>
      </p:sp>
      <p:sp>
        <p:nvSpPr>
          <p:cNvPr id="129" name="object 129"/>
          <p:cNvSpPr/>
          <p:nvPr/>
        </p:nvSpPr>
        <p:spPr>
          <a:xfrm>
            <a:off x="2820923" y="3663441"/>
            <a:ext cx="300990" cy="318135"/>
          </a:xfrm>
          <a:custGeom>
            <a:avLst/>
            <a:gdLst/>
            <a:ahLst/>
            <a:cxnLst/>
            <a:rect l="l" t="t" r="r" b="b"/>
            <a:pathLst>
              <a:path w="300989" h="318135">
                <a:moveTo>
                  <a:pt x="31750" y="241934"/>
                </a:moveTo>
                <a:lnTo>
                  <a:pt x="0" y="241934"/>
                </a:lnTo>
                <a:lnTo>
                  <a:pt x="38100" y="318134"/>
                </a:lnTo>
                <a:lnTo>
                  <a:pt x="69850" y="254634"/>
                </a:lnTo>
                <a:lnTo>
                  <a:pt x="31750" y="254634"/>
                </a:lnTo>
                <a:lnTo>
                  <a:pt x="31750" y="241934"/>
                </a:lnTo>
                <a:close/>
              </a:path>
              <a:path w="300989" h="318135">
                <a:moveTo>
                  <a:pt x="287908" y="202056"/>
                </a:moveTo>
                <a:lnTo>
                  <a:pt x="31750" y="202056"/>
                </a:lnTo>
                <a:lnTo>
                  <a:pt x="31750" y="254634"/>
                </a:lnTo>
                <a:lnTo>
                  <a:pt x="44450" y="254634"/>
                </a:lnTo>
                <a:lnTo>
                  <a:pt x="44450" y="214756"/>
                </a:lnTo>
                <a:lnTo>
                  <a:pt x="38100" y="214756"/>
                </a:lnTo>
                <a:lnTo>
                  <a:pt x="44450" y="208406"/>
                </a:lnTo>
                <a:lnTo>
                  <a:pt x="287908" y="208406"/>
                </a:lnTo>
                <a:lnTo>
                  <a:pt x="287908" y="202056"/>
                </a:lnTo>
                <a:close/>
              </a:path>
              <a:path w="300989" h="318135">
                <a:moveTo>
                  <a:pt x="76200" y="241934"/>
                </a:moveTo>
                <a:lnTo>
                  <a:pt x="44450" y="241934"/>
                </a:lnTo>
                <a:lnTo>
                  <a:pt x="44450" y="254634"/>
                </a:lnTo>
                <a:lnTo>
                  <a:pt x="69850" y="254634"/>
                </a:lnTo>
                <a:lnTo>
                  <a:pt x="76200" y="241934"/>
                </a:lnTo>
                <a:close/>
              </a:path>
              <a:path w="300989" h="318135">
                <a:moveTo>
                  <a:pt x="44450" y="208406"/>
                </a:moveTo>
                <a:lnTo>
                  <a:pt x="38100" y="214756"/>
                </a:lnTo>
                <a:lnTo>
                  <a:pt x="44450" y="214756"/>
                </a:lnTo>
                <a:lnTo>
                  <a:pt x="44450" y="208406"/>
                </a:lnTo>
                <a:close/>
              </a:path>
              <a:path w="300989" h="318135">
                <a:moveTo>
                  <a:pt x="300608" y="202056"/>
                </a:moveTo>
                <a:lnTo>
                  <a:pt x="294258" y="202056"/>
                </a:lnTo>
                <a:lnTo>
                  <a:pt x="287908" y="208406"/>
                </a:lnTo>
                <a:lnTo>
                  <a:pt x="44450" y="208406"/>
                </a:lnTo>
                <a:lnTo>
                  <a:pt x="44450" y="214756"/>
                </a:lnTo>
                <a:lnTo>
                  <a:pt x="300608" y="214756"/>
                </a:lnTo>
                <a:lnTo>
                  <a:pt x="300608" y="202056"/>
                </a:lnTo>
                <a:close/>
              </a:path>
              <a:path w="300989" h="318135">
                <a:moveTo>
                  <a:pt x="287908" y="6349"/>
                </a:moveTo>
                <a:lnTo>
                  <a:pt x="287908" y="208406"/>
                </a:lnTo>
                <a:lnTo>
                  <a:pt x="294258" y="202056"/>
                </a:lnTo>
                <a:lnTo>
                  <a:pt x="300608" y="202056"/>
                </a:lnTo>
                <a:lnTo>
                  <a:pt x="300608" y="12699"/>
                </a:lnTo>
                <a:lnTo>
                  <a:pt x="294258" y="12699"/>
                </a:lnTo>
                <a:lnTo>
                  <a:pt x="287908" y="6349"/>
                </a:lnTo>
                <a:close/>
              </a:path>
              <a:path w="300989" h="318135">
                <a:moveTo>
                  <a:pt x="300608" y="0"/>
                </a:moveTo>
                <a:lnTo>
                  <a:pt x="65658" y="0"/>
                </a:lnTo>
                <a:lnTo>
                  <a:pt x="65658" y="12699"/>
                </a:lnTo>
                <a:lnTo>
                  <a:pt x="287908" y="12699"/>
                </a:lnTo>
                <a:lnTo>
                  <a:pt x="287908" y="6349"/>
                </a:lnTo>
                <a:lnTo>
                  <a:pt x="300608" y="6349"/>
                </a:lnTo>
                <a:lnTo>
                  <a:pt x="300608" y="0"/>
                </a:lnTo>
                <a:close/>
              </a:path>
              <a:path w="300989" h="318135">
                <a:moveTo>
                  <a:pt x="300608" y="6349"/>
                </a:moveTo>
                <a:lnTo>
                  <a:pt x="287908" y="6349"/>
                </a:lnTo>
                <a:lnTo>
                  <a:pt x="294258" y="12699"/>
                </a:lnTo>
                <a:lnTo>
                  <a:pt x="300608" y="12699"/>
                </a:lnTo>
                <a:lnTo>
                  <a:pt x="300608" y="6349"/>
                </a:lnTo>
                <a:close/>
              </a:path>
            </a:pathLst>
          </a:custGeom>
          <a:solidFill>
            <a:srgbClr val="4471C4"/>
          </a:solidFill>
        </p:spPr>
        <p:txBody>
          <a:bodyPr wrap="square" lIns="0" tIns="0" rIns="0" bIns="0" rtlCol="0"/>
          <a:lstStyle/>
          <a:p>
            <a:endParaRPr/>
          </a:p>
        </p:txBody>
      </p:sp>
      <p:sp>
        <p:nvSpPr>
          <p:cNvPr id="130" name="object 130"/>
          <p:cNvSpPr txBox="1"/>
          <p:nvPr/>
        </p:nvSpPr>
        <p:spPr>
          <a:xfrm>
            <a:off x="6104254" y="991534"/>
            <a:ext cx="152400" cy="2223770"/>
          </a:xfrm>
          <a:prstGeom prst="rect">
            <a:avLst/>
          </a:prstGeom>
        </p:spPr>
        <p:txBody>
          <a:bodyPr vert="vert270" wrap="square" lIns="0" tIns="0" rIns="0" bIns="0" rtlCol="0">
            <a:spAutoFit/>
          </a:bodyPr>
          <a:lstStyle/>
          <a:p>
            <a:pPr>
              <a:lnSpc>
                <a:spcPts val="1140"/>
              </a:lnSpc>
            </a:pPr>
            <a:r>
              <a:rPr sz="1200" b="1" dirty="0">
                <a:latin typeface="Calibri"/>
                <a:cs typeface="Calibri"/>
              </a:rPr>
              <a:t>PC</a:t>
            </a:r>
            <a:r>
              <a:rPr sz="1200" b="1" spc="-15" dirty="0">
                <a:latin typeface="Calibri"/>
                <a:cs typeface="Calibri"/>
              </a:rPr>
              <a:t> </a:t>
            </a:r>
            <a:r>
              <a:rPr sz="1200" b="1" dirty="0">
                <a:latin typeface="Calibri"/>
                <a:cs typeface="Calibri"/>
              </a:rPr>
              <a:t>Source</a:t>
            </a:r>
            <a:r>
              <a:rPr sz="1200" b="1" spc="-25" dirty="0">
                <a:latin typeface="Calibri"/>
                <a:cs typeface="Calibri"/>
              </a:rPr>
              <a:t> </a:t>
            </a:r>
            <a:r>
              <a:rPr sz="1200" b="1" dirty="0">
                <a:latin typeface="Calibri"/>
                <a:cs typeface="Calibri"/>
              </a:rPr>
              <a:t>Select</a:t>
            </a:r>
            <a:r>
              <a:rPr sz="1200" b="1" spc="-20" dirty="0">
                <a:latin typeface="Calibri"/>
                <a:cs typeface="Calibri"/>
              </a:rPr>
              <a:t> </a:t>
            </a:r>
            <a:r>
              <a:rPr sz="1200" b="1" dirty="0">
                <a:latin typeface="Calibri"/>
                <a:cs typeface="Calibri"/>
              </a:rPr>
              <a:t>(1</a:t>
            </a:r>
            <a:r>
              <a:rPr sz="1200" b="1" spc="-10" dirty="0">
                <a:latin typeface="Calibri"/>
                <a:cs typeface="Calibri"/>
              </a:rPr>
              <a:t> </a:t>
            </a:r>
            <a:r>
              <a:rPr sz="1200" b="1" dirty="0">
                <a:latin typeface="Calibri"/>
                <a:cs typeface="Calibri"/>
              </a:rPr>
              <a:t>if</a:t>
            </a:r>
            <a:r>
              <a:rPr sz="1200" b="1" spc="-20" dirty="0">
                <a:latin typeface="Calibri"/>
                <a:cs typeface="Calibri"/>
              </a:rPr>
              <a:t> </a:t>
            </a:r>
            <a:r>
              <a:rPr sz="1200" b="1" dirty="0">
                <a:latin typeface="Calibri"/>
                <a:cs typeface="Calibri"/>
              </a:rPr>
              <a:t>branch</a:t>
            </a:r>
            <a:r>
              <a:rPr sz="1200" b="1" spc="-15" dirty="0">
                <a:latin typeface="Calibri"/>
                <a:cs typeface="Calibri"/>
              </a:rPr>
              <a:t> </a:t>
            </a:r>
            <a:r>
              <a:rPr sz="1200" b="1" spc="-10" dirty="0">
                <a:latin typeface="Calibri"/>
                <a:cs typeface="Calibri"/>
              </a:rPr>
              <a:t>taken)</a:t>
            </a:r>
            <a:endParaRPr sz="1200">
              <a:latin typeface="Calibri"/>
              <a:cs typeface="Calibri"/>
            </a:endParaRPr>
          </a:p>
        </p:txBody>
      </p:sp>
      <p:grpSp>
        <p:nvGrpSpPr>
          <p:cNvPr id="131" name="object 131"/>
          <p:cNvGrpSpPr/>
          <p:nvPr/>
        </p:nvGrpSpPr>
        <p:grpSpPr>
          <a:xfrm>
            <a:off x="176784" y="860805"/>
            <a:ext cx="6123940" cy="5873750"/>
            <a:chOff x="176784" y="860805"/>
            <a:chExt cx="6123940" cy="5873750"/>
          </a:xfrm>
        </p:grpSpPr>
        <p:sp>
          <p:nvSpPr>
            <p:cNvPr id="132" name="object 132"/>
            <p:cNvSpPr/>
            <p:nvPr/>
          </p:nvSpPr>
          <p:spPr>
            <a:xfrm>
              <a:off x="6047231" y="867155"/>
              <a:ext cx="247015" cy="2413000"/>
            </a:xfrm>
            <a:custGeom>
              <a:avLst/>
              <a:gdLst/>
              <a:ahLst/>
              <a:cxnLst/>
              <a:rect l="l" t="t" r="r" b="b"/>
              <a:pathLst>
                <a:path w="247014" h="2413000">
                  <a:moveTo>
                    <a:pt x="246887" y="0"/>
                  </a:moveTo>
                  <a:lnTo>
                    <a:pt x="0" y="0"/>
                  </a:lnTo>
                  <a:lnTo>
                    <a:pt x="0" y="2412492"/>
                  </a:lnTo>
                  <a:lnTo>
                    <a:pt x="246887" y="2412492"/>
                  </a:lnTo>
                  <a:lnTo>
                    <a:pt x="246887" y="0"/>
                  </a:lnTo>
                  <a:close/>
                </a:path>
              </a:pathLst>
            </a:custGeom>
            <a:solidFill>
              <a:srgbClr val="44536A">
                <a:alpha val="56861"/>
              </a:srgbClr>
            </a:solidFill>
          </p:spPr>
          <p:txBody>
            <a:bodyPr wrap="square" lIns="0" tIns="0" rIns="0" bIns="0" rtlCol="0"/>
            <a:lstStyle/>
            <a:p>
              <a:endParaRPr/>
            </a:p>
          </p:txBody>
        </p:sp>
        <p:sp>
          <p:nvSpPr>
            <p:cNvPr id="133" name="object 133"/>
            <p:cNvSpPr/>
            <p:nvPr/>
          </p:nvSpPr>
          <p:spPr>
            <a:xfrm>
              <a:off x="6047231" y="867155"/>
              <a:ext cx="247015" cy="2413000"/>
            </a:xfrm>
            <a:custGeom>
              <a:avLst/>
              <a:gdLst/>
              <a:ahLst/>
              <a:cxnLst/>
              <a:rect l="l" t="t" r="r" b="b"/>
              <a:pathLst>
                <a:path w="247014" h="2413000">
                  <a:moveTo>
                    <a:pt x="0" y="2412492"/>
                  </a:moveTo>
                  <a:lnTo>
                    <a:pt x="246887" y="2412492"/>
                  </a:lnTo>
                  <a:lnTo>
                    <a:pt x="246887" y="0"/>
                  </a:lnTo>
                  <a:lnTo>
                    <a:pt x="0" y="0"/>
                  </a:lnTo>
                  <a:lnTo>
                    <a:pt x="0" y="2412492"/>
                  </a:lnTo>
                  <a:close/>
                </a:path>
              </a:pathLst>
            </a:custGeom>
            <a:ln w="12700">
              <a:solidFill>
                <a:srgbClr val="2E528F"/>
              </a:solidFill>
            </a:ln>
          </p:spPr>
          <p:txBody>
            <a:bodyPr wrap="square" lIns="0" tIns="0" rIns="0" bIns="0" rtlCol="0"/>
            <a:lstStyle/>
            <a:p>
              <a:endParaRPr/>
            </a:p>
          </p:txBody>
        </p:sp>
        <p:sp>
          <p:nvSpPr>
            <p:cNvPr id="134" name="object 134"/>
            <p:cNvSpPr/>
            <p:nvPr/>
          </p:nvSpPr>
          <p:spPr>
            <a:xfrm>
              <a:off x="5495543" y="4297679"/>
              <a:ext cx="76200" cy="443230"/>
            </a:xfrm>
            <a:custGeom>
              <a:avLst/>
              <a:gdLst/>
              <a:ahLst/>
              <a:cxnLst/>
              <a:rect l="l" t="t" r="r" b="b"/>
              <a:pathLst>
                <a:path w="76200" h="443229">
                  <a:moveTo>
                    <a:pt x="31750" y="366649"/>
                  </a:moveTo>
                  <a:lnTo>
                    <a:pt x="0" y="366649"/>
                  </a:lnTo>
                  <a:lnTo>
                    <a:pt x="38100" y="442849"/>
                  </a:lnTo>
                  <a:lnTo>
                    <a:pt x="69850" y="379349"/>
                  </a:lnTo>
                  <a:lnTo>
                    <a:pt x="31750" y="379349"/>
                  </a:lnTo>
                  <a:lnTo>
                    <a:pt x="31750" y="366649"/>
                  </a:lnTo>
                  <a:close/>
                </a:path>
                <a:path w="76200" h="443229">
                  <a:moveTo>
                    <a:pt x="44450" y="0"/>
                  </a:moveTo>
                  <a:lnTo>
                    <a:pt x="31750" y="0"/>
                  </a:lnTo>
                  <a:lnTo>
                    <a:pt x="31750" y="379349"/>
                  </a:lnTo>
                  <a:lnTo>
                    <a:pt x="44450" y="379349"/>
                  </a:lnTo>
                  <a:lnTo>
                    <a:pt x="44450" y="0"/>
                  </a:lnTo>
                  <a:close/>
                </a:path>
                <a:path w="76200" h="443229">
                  <a:moveTo>
                    <a:pt x="76200" y="366649"/>
                  </a:moveTo>
                  <a:lnTo>
                    <a:pt x="44450" y="366649"/>
                  </a:lnTo>
                  <a:lnTo>
                    <a:pt x="44450" y="379349"/>
                  </a:lnTo>
                  <a:lnTo>
                    <a:pt x="69850" y="379349"/>
                  </a:lnTo>
                  <a:lnTo>
                    <a:pt x="76200" y="366649"/>
                  </a:lnTo>
                  <a:close/>
                </a:path>
              </a:pathLst>
            </a:custGeom>
            <a:solidFill>
              <a:srgbClr val="4471C4"/>
            </a:solidFill>
          </p:spPr>
          <p:txBody>
            <a:bodyPr wrap="square" lIns="0" tIns="0" rIns="0" bIns="0" rtlCol="0"/>
            <a:lstStyle/>
            <a:p>
              <a:endParaRPr/>
            </a:p>
          </p:txBody>
        </p:sp>
        <p:sp>
          <p:nvSpPr>
            <p:cNvPr id="135" name="object 135"/>
            <p:cNvSpPr/>
            <p:nvPr/>
          </p:nvSpPr>
          <p:spPr>
            <a:xfrm>
              <a:off x="195834" y="5337809"/>
              <a:ext cx="1664335" cy="1377950"/>
            </a:xfrm>
            <a:custGeom>
              <a:avLst/>
              <a:gdLst/>
              <a:ahLst/>
              <a:cxnLst/>
              <a:rect l="l" t="t" r="r" b="b"/>
              <a:pathLst>
                <a:path w="1664335" h="1377950">
                  <a:moveTo>
                    <a:pt x="0" y="1377695"/>
                  </a:moveTo>
                  <a:lnTo>
                    <a:pt x="1664208" y="1377695"/>
                  </a:lnTo>
                  <a:lnTo>
                    <a:pt x="1664208" y="0"/>
                  </a:lnTo>
                  <a:lnTo>
                    <a:pt x="0" y="0"/>
                  </a:lnTo>
                  <a:lnTo>
                    <a:pt x="0" y="1377695"/>
                  </a:lnTo>
                  <a:close/>
                </a:path>
              </a:pathLst>
            </a:custGeom>
            <a:ln w="38100">
              <a:solidFill>
                <a:srgbClr val="2E528F"/>
              </a:solidFill>
            </a:ln>
          </p:spPr>
          <p:txBody>
            <a:bodyPr wrap="square" lIns="0" tIns="0" rIns="0" bIns="0" rtlCol="0"/>
            <a:lstStyle/>
            <a:p>
              <a:endParaRPr/>
            </a:p>
          </p:txBody>
        </p:sp>
      </p:grpSp>
      <p:sp>
        <p:nvSpPr>
          <p:cNvPr id="136" name="object 136"/>
          <p:cNvSpPr txBox="1"/>
          <p:nvPr/>
        </p:nvSpPr>
        <p:spPr>
          <a:xfrm>
            <a:off x="246989" y="5384672"/>
            <a:ext cx="108331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Branch</a:t>
            </a:r>
            <a:r>
              <a:rPr sz="1200" b="1" spc="-35" dirty="0">
                <a:latin typeface="Calibri"/>
                <a:cs typeface="Calibri"/>
              </a:rPr>
              <a:t> </a:t>
            </a:r>
            <a:r>
              <a:rPr sz="1200" b="1" spc="-10" dirty="0">
                <a:latin typeface="Calibri"/>
                <a:cs typeface="Calibri"/>
              </a:rPr>
              <a:t>Predictor</a:t>
            </a:r>
            <a:endParaRPr sz="1200">
              <a:latin typeface="Calibri"/>
              <a:cs typeface="Calibri"/>
            </a:endParaRPr>
          </a:p>
        </p:txBody>
      </p:sp>
      <p:grpSp>
        <p:nvGrpSpPr>
          <p:cNvPr id="137" name="object 137"/>
          <p:cNvGrpSpPr/>
          <p:nvPr/>
        </p:nvGrpSpPr>
        <p:grpSpPr>
          <a:xfrm>
            <a:off x="390397" y="5598414"/>
            <a:ext cx="1410970" cy="925830"/>
            <a:chOff x="390397" y="5598414"/>
            <a:chExt cx="1410970" cy="925830"/>
          </a:xfrm>
        </p:grpSpPr>
        <p:sp>
          <p:nvSpPr>
            <p:cNvPr id="138" name="object 138"/>
            <p:cNvSpPr/>
            <p:nvPr/>
          </p:nvSpPr>
          <p:spPr>
            <a:xfrm>
              <a:off x="1104138" y="6182106"/>
              <a:ext cx="190500" cy="82550"/>
            </a:xfrm>
            <a:custGeom>
              <a:avLst/>
              <a:gdLst/>
              <a:ahLst/>
              <a:cxnLst/>
              <a:rect l="l" t="t" r="r" b="b"/>
              <a:pathLst>
                <a:path w="190500" h="82550">
                  <a:moveTo>
                    <a:pt x="0" y="82296"/>
                  </a:moveTo>
                  <a:lnTo>
                    <a:pt x="190500" y="82296"/>
                  </a:lnTo>
                  <a:lnTo>
                    <a:pt x="190500" y="0"/>
                  </a:lnTo>
                  <a:lnTo>
                    <a:pt x="0" y="0"/>
                  </a:lnTo>
                  <a:lnTo>
                    <a:pt x="0" y="82296"/>
                  </a:lnTo>
                  <a:close/>
                </a:path>
              </a:pathLst>
            </a:custGeom>
            <a:ln w="25400">
              <a:solidFill>
                <a:srgbClr val="000000"/>
              </a:solidFill>
            </a:ln>
          </p:spPr>
          <p:txBody>
            <a:bodyPr wrap="square" lIns="0" tIns="0" rIns="0" bIns="0" rtlCol="0"/>
            <a:lstStyle/>
            <a:p>
              <a:endParaRPr/>
            </a:p>
          </p:txBody>
        </p:sp>
        <p:sp>
          <p:nvSpPr>
            <p:cNvPr id="139" name="object 139"/>
            <p:cNvSpPr/>
            <p:nvPr/>
          </p:nvSpPr>
          <p:spPr>
            <a:xfrm>
              <a:off x="1104138" y="6182106"/>
              <a:ext cx="190500" cy="82550"/>
            </a:xfrm>
            <a:custGeom>
              <a:avLst/>
              <a:gdLst/>
              <a:ahLst/>
              <a:cxnLst/>
              <a:rect l="l" t="t" r="r" b="b"/>
              <a:pathLst>
                <a:path w="190500" h="82550">
                  <a:moveTo>
                    <a:pt x="190500" y="0"/>
                  </a:moveTo>
                  <a:lnTo>
                    <a:pt x="0" y="0"/>
                  </a:lnTo>
                  <a:lnTo>
                    <a:pt x="0" y="82296"/>
                  </a:lnTo>
                  <a:lnTo>
                    <a:pt x="190500" y="82296"/>
                  </a:lnTo>
                  <a:lnTo>
                    <a:pt x="190500" y="0"/>
                  </a:lnTo>
                  <a:close/>
                </a:path>
              </a:pathLst>
            </a:custGeom>
            <a:solidFill>
              <a:srgbClr val="006FC0"/>
            </a:solidFill>
          </p:spPr>
          <p:txBody>
            <a:bodyPr wrap="square" lIns="0" tIns="0" rIns="0" bIns="0" rtlCol="0"/>
            <a:lstStyle/>
            <a:p>
              <a:endParaRPr/>
            </a:p>
          </p:txBody>
        </p:sp>
        <p:sp>
          <p:nvSpPr>
            <p:cNvPr id="140" name="object 140"/>
            <p:cNvSpPr/>
            <p:nvPr/>
          </p:nvSpPr>
          <p:spPr>
            <a:xfrm>
              <a:off x="1104138" y="6182106"/>
              <a:ext cx="190500" cy="82550"/>
            </a:xfrm>
            <a:custGeom>
              <a:avLst/>
              <a:gdLst/>
              <a:ahLst/>
              <a:cxnLst/>
              <a:rect l="l" t="t" r="r" b="b"/>
              <a:pathLst>
                <a:path w="190500" h="82550">
                  <a:moveTo>
                    <a:pt x="0" y="82296"/>
                  </a:moveTo>
                  <a:lnTo>
                    <a:pt x="190500" y="82296"/>
                  </a:lnTo>
                  <a:lnTo>
                    <a:pt x="190500" y="0"/>
                  </a:lnTo>
                  <a:lnTo>
                    <a:pt x="0" y="0"/>
                  </a:lnTo>
                  <a:lnTo>
                    <a:pt x="0" y="82296"/>
                  </a:lnTo>
                  <a:close/>
                </a:path>
              </a:pathLst>
            </a:custGeom>
            <a:ln w="25400">
              <a:solidFill>
                <a:srgbClr val="000000"/>
              </a:solidFill>
            </a:ln>
          </p:spPr>
          <p:txBody>
            <a:bodyPr wrap="square" lIns="0" tIns="0" rIns="0" bIns="0" rtlCol="0"/>
            <a:lstStyle/>
            <a:p>
              <a:endParaRPr/>
            </a:p>
          </p:txBody>
        </p:sp>
        <p:sp>
          <p:nvSpPr>
            <p:cNvPr id="141" name="object 141"/>
            <p:cNvSpPr/>
            <p:nvPr/>
          </p:nvSpPr>
          <p:spPr>
            <a:xfrm>
              <a:off x="1104138" y="6265926"/>
              <a:ext cx="190500" cy="82550"/>
            </a:xfrm>
            <a:custGeom>
              <a:avLst/>
              <a:gdLst/>
              <a:ahLst/>
              <a:cxnLst/>
              <a:rect l="l" t="t" r="r" b="b"/>
              <a:pathLst>
                <a:path w="190500" h="82550">
                  <a:moveTo>
                    <a:pt x="190500" y="0"/>
                  </a:moveTo>
                  <a:lnTo>
                    <a:pt x="0" y="0"/>
                  </a:lnTo>
                  <a:lnTo>
                    <a:pt x="0" y="82296"/>
                  </a:lnTo>
                  <a:lnTo>
                    <a:pt x="190500" y="82296"/>
                  </a:lnTo>
                  <a:lnTo>
                    <a:pt x="190500" y="0"/>
                  </a:lnTo>
                  <a:close/>
                </a:path>
              </a:pathLst>
            </a:custGeom>
            <a:solidFill>
              <a:srgbClr val="006FC0"/>
            </a:solidFill>
          </p:spPr>
          <p:txBody>
            <a:bodyPr wrap="square" lIns="0" tIns="0" rIns="0" bIns="0" rtlCol="0"/>
            <a:lstStyle/>
            <a:p>
              <a:endParaRPr/>
            </a:p>
          </p:txBody>
        </p:sp>
        <p:sp>
          <p:nvSpPr>
            <p:cNvPr id="142" name="object 142"/>
            <p:cNvSpPr/>
            <p:nvPr/>
          </p:nvSpPr>
          <p:spPr>
            <a:xfrm>
              <a:off x="1104138" y="6265926"/>
              <a:ext cx="190500" cy="82550"/>
            </a:xfrm>
            <a:custGeom>
              <a:avLst/>
              <a:gdLst/>
              <a:ahLst/>
              <a:cxnLst/>
              <a:rect l="l" t="t" r="r" b="b"/>
              <a:pathLst>
                <a:path w="190500" h="82550">
                  <a:moveTo>
                    <a:pt x="0" y="82296"/>
                  </a:moveTo>
                  <a:lnTo>
                    <a:pt x="190500" y="82296"/>
                  </a:lnTo>
                  <a:lnTo>
                    <a:pt x="190500" y="0"/>
                  </a:lnTo>
                  <a:lnTo>
                    <a:pt x="0" y="0"/>
                  </a:lnTo>
                  <a:lnTo>
                    <a:pt x="0" y="82296"/>
                  </a:lnTo>
                  <a:close/>
                </a:path>
              </a:pathLst>
            </a:custGeom>
            <a:ln w="25400">
              <a:solidFill>
                <a:srgbClr val="000000"/>
              </a:solidFill>
            </a:ln>
          </p:spPr>
          <p:txBody>
            <a:bodyPr wrap="square" lIns="0" tIns="0" rIns="0" bIns="0" rtlCol="0"/>
            <a:lstStyle/>
            <a:p>
              <a:endParaRPr/>
            </a:p>
          </p:txBody>
        </p:sp>
        <p:sp>
          <p:nvSpPr>
            <p:cNvPr id="143" name="object 143"/>
            <p:cNvSpPr/>
            <p:nvPr/>
          </p:nvSpPr>
          <p:spPr>
            <a:xfrm>
              <a:off x="1104138" y="6348222"/>
              <a:ext cx="190500" cy="81280"/>
            </a:xfrm>
            <a:custGeom>
              <a:avLst/>
              <a:gdLst/>
              <a:ahLst/>
              <a:cxnLst/>
              <a:rect l="l" t="t" r="r" b="b"/>
              <a:pathLst>
                <a:path w="190500" h="81279">
                  <a:moveTo>
                    <a:pt x="190500" y="0"/>
                  </a:moveTo>
                  <a:lnTo>
                    <a:pt x="0" y="0"/>
                  </a:lnTo>
                  <a:lnTo>
                    <a:pt x="0" y="80771"/>
                  </a:lnTo>
                  <a:lnTo>
                    <a:pt x="190500" y="80771"/>
                  </a:lnTo>
                  <a:lnTo>
                    <a:pt x="190500" y="0"/>
                  </a:lnTo>
                  <a:close/>
                </a:path>
              </a:pathLst>
            </a:custGeom>
            <a:solidFill>
              <a:srgbClr val="006FC0"/>
            </a:solidFill>
          </p:spPr>
          <p:txBody>
            <a:bodyPr wrap="square" lIns="0" tIns="0" rIns="0" bIns="0" rtlCol="0"/>
            <a:lstStyle/>
            <a:p>
              <a:endParaRPr/>
            </a:p>
          </p:txBody>
        </p:sp>
        <p:sp>
          <p:nvSpPr>
            <p:cNvPr id="144" name="object 144"/>
            <p:cNvSpPr/>
            <p:nvPr/>
          </p:nvSpPr>
          <p:spPr>
            <a:xfrm>
              <a:off x="1104138" y="6348222"/>
              <a:ext cx="190500" cy="81280"/>
            </a:xfrm>
            <a:custGeom>
              <a:avLst/>
              <a:gdLst/>
              <a:ahLst/>
              <a:cxnLst/>
              <a:rect l="l" t="t" r="r" b="b"/>
              <a:pathLst>
                <a:path w="190500" h="81279">
                  <a:moveTo>
                    <a:pt x="0" y="80771"/>
                  </a:moveTo>
                  <a:lnTo>
                    <a:pt x="190500" y="80771"/>
                  </a:lnTo>
                  <a:lnTo>
                    <a:pt x="190500" y="0"/>
                  </a:lnTo>
                  <a:lnTo>
                    <a:pt x="0" y="0"/>
                  </a:lnTo>
                  <a:lnTo>
                    <a:pt x="0" y="80771"/>
                  </a:lnTo>
                  <a:close/>
                </a:path>
              </a:pathLst>
            </a:custGeom>
            <a:ln w="25400">
              <a:solidFill>
                <a:srgbClr val="000000"/>
              </a:solidFill>
            </a:ln>
          </p:spPr>
          <p:txBody>
            <a:bodyPr wrap="square" lIns="0" tIns="0" rIns="0" bIns="0" rtlCol="0"/>
            <a:lstStyle/>
            <a:p>
              <a:endParaRPr/>
            </a:p>
          </p:txBody>
        </p:sp>
        <p:sp>
          <p:nvSpPr>
            <p:cNvPr id="145" name="object 145"/>
            <p:cNvSpPr/>
            <p:nvPr/>
          </p:nvSpPr>
          <p:spPr>
            <a:xfrm>
              <a:off x="1104138" y="6428994"/>
              <a:ext cx="190500" cy="82550"/>
            </a:xfrm>
            <a:custGeom>
              <a:avLst/>
              <a:gdLst/>
              <a:ahLst/>
              <a:cxnLst/>
              <a:rect l="l" t="t" r="r" b="b"/>
              <a:pathLst>
                <a:path w="190500" h="82550">
                  <a:moveTo>
                    <a:pt x="190500" y="0"/>
                  </a:moveTo>
                  <a:lnTo>
                    <a:pt x="0" y="0"/>
                  </a:lnTo>
                  <a:lnTo>
                    <a:pt x="0" y="82295"/>
                  </a:lnTo>
                  <a:lnTo>
                    <a:pt x="190500" y="82295"/>
                  </a:lnTo>
                  <a:lnTo>
                    <a:pt x="190500" y="0"/>
                  </a:lnTo>
                  <a:close/>
                </a:path>
              </a:pathLst>
            </a:custGeom>
            <a:solidFill>
              <a:srgbClr val="006FC0"/>
            </a:solidFill>
          </p:spPr>
          <p:txBody>
            <a:bodyPr wrap="square" lIns="0" tIns="0" rIns="0" bIns="0" rtlCol="0"/>
            <a:lstStyle/>
            <a:p>
              <a:endParaRPr/>
            </a:p>
          </p:txBody>
        </p:sp>
        <p:sp>
          <p:nvSpPr>
            <p:cNvPr id="146" name="object 146"/>
            <p:cNvSpPr/>
            <p:nvPr/>
          </p:nvSpPr>
          <p:spPr>
            <a:xfrm>
              <a:off x="509777" y="6308598"/>
              <a:ext cx="784860" cy="203200"/>
            </a:xfrm>
            <a:custGeom>
              <a:avLst/>
              <a:gdLst/>
              <a:ahLst/>
              <a:cxnLst/>
              <a:rect l="l" t="t" r="r" b="b"/>
              <a:pathLst>
                <a:path w="784860" h="203200">
                  <a:moveTo>
                    <a:pt x="594360" y="202691"/>
                  </a:moveTo>
                  <a:lnTo>
                    <a:pt x="784860" y="202691"/>
                  </a:lnTo>
                  <a:lnTo>
                    <a:pt x="784860" y="120395"/>
                  </a:lnTo>
                  <a:lnTo>
                    <a:pt x="594360" y="120395"/>
                  </a:lnTo>
                  <a:lnTo>
                    <a:pt x="594360" y="202691"/>
                  </a:lnTo>
                  <a:close/>
                </a:path>
                <a:path w="784860" h="203200">
                  <a:moveTo>
                    <a:pt x="0" y="82295"/>
                  </a:moveTo>
                  <a:lnTo>
                    <a:pt x="115823" y="82295"/>
                  </a:lnTo>
                  <a:lnTo>
                    <a:pt x="115823" y="0"/>
                  </a:lnTo>
                  <a:lnTo>
                    <a:pt x="0" y="0"/>
                  </a:lnTo>
                  <a:lnTo>
                    <a:pt x="0" y="82295"/>
                  </a:lnTo>
                  <a:close/>
                </a:path>
              </a:pathLst>
            </a:custGeom>
            <a:ln w="25400">
              <a:solidFill>
                <a:srgbClr val="000000"/>
              </a:solidFill>
            </a:ln>
          </p:spPr>
          <p:txBody>
            <a:bodyPr wrap="square" lIns="0" tIns="0" rIns="0" bIns="0" rtlCol="0"/>
            <a:lstStyle/>
            <a:p>
              <a:endParaRPr/>
            </a:p>
          </p:txBody>
        </p:sp>
        <p:sp>
          <p:nvSpPr>
            <p:cNvPr id="147" name="object 147"/>
            <p:cNvSpPr/>
            <p:nvPr/>
          </p:nvSpPr>
          <p:spPr>
            <a:xfrm>
              <a:off x="622338" y="6217564"/>
              <a:ext cx="295910" cy="259079"/>
            </a:xfrm>
            <a:custGeom>
              <a:avLst/>
              <a:gdLst/>
              <a:ahLst/>
              <a:cxnLst/>
              <a:rect l="l" t="t" r="r" b="b"/>
              <a:pathLst>
                <a:path w="295909" h="259079">
                  <a:moveTo>
                    <a:pt x="295656" y="4927"/>
                  </a:moveTo>
                  <a:lnTo>
                    <a:pt x="210604" y="0"/>
                  </a:lnTo>
                  <a:lnTo>
                    <a:pt x="223126" y="29171"/>
                  </a:lnTo>
                  <a:lnTo>
                    <a:pt x="87845" y="87287"/>
                  </a:lnTo>
                  <a:lnTo>
                    <a:pt x="87845" y="26263"/>
                  </a:lnTo>
                  <a:lnTo>
                    <a:pt x="55841" y="26263"/>
                  </a:lnTo>
                  <a:lnTo>
                    <a:pt x="55841" y="101041"/>
                  </a:lnTo>
                  <a:lnTo>
                    <a:pt x="55841" y="114871"/>
                  </a:lnTo>
                  <a:lnTo>
                    <a:pt x="55841" y="146583"/>
                  </a:lnTo>
                  <a:lnTo>
                    <a:pt x="50076" y="144195"/>
                  </a:lnTo>
                  <a:lnTo>
                    <a:pt x="55841" y="144970"/>
                  </a:lnTo>
                  <a:lnTo>
                    <a:pt x="55841" y="132156"/>
                  </a:lnTo>
                  <a:lnTo>
                    <a:pt x="47917" y="131089"/>
                  </a:lnTo>
                  <a:lnTo>
                    <a:pt x="55841" y="129946"/>
                  </a:lnTo>
                  <a:lnTo>
                    <a:pt x="55841" y="117119"/>
                  </a:lnTo>
                  <a:lnTo>
                    <a:pt x="47929" y="118262"/>
                  </a:lnTo>
                  <a:lnTo>
                    <a:pt x="55841" y="114871"/>
                  </a:lnTo>
                  <a:lnTo>
                    <a:pt x="55841" y="101041"/>
                  </a:lnTo>
                  <a:lnTo>
                    <a:pt x="0" y="125018"/>
                  </a:lnTo>
                  <a:lnTo>
                    <a:pt x="2413" y="130657"/>
                  </a:lnTo>
                  <a:lnTo>
                    <a:pt x="2501" y="131343"/>
                  </a:lnTo>
                  <a:lnTo>
                    <a:pt x="76" y="137287"/>
                  </a:lnTo>
                  <a:lnTo>
                    <a:pt x="55841" y="160312"/>
                  </a:lnTo>
                  <a:lnTo>
                    <a:pt x="55841" y="233527"/>
                  </a:lnTo>
                  <a:lnTo>
                    <a:pt x="87845" y="233527"/>
                  </a:lnTo>
                  <a:lnTo>
                    <a:pt x="87845" y="173520"/>
                  </a:lnTo>
                  <a:lnTo>
                    <a:pt x="222783" y="229209"/>
                  </a:lnTo>
                  <a:lnTo>
                    <a:pt x="210680" y="258546"/>
                  </a:lnTo>
                  <a:lnTo>
                    <a:pt x="295656" y="252399"/>
                  </a:lnTo>
                  <a:lnTo>
                    <a:pt x="279692" y="234048"/>
                  </a:lnTo>
                  <a:lnTo>
                    <a:pt x="240906" y="189445"/>
                  </a:lnTo>
                  <a:lnTo>
                    <a:pt x="295656" y="170649"/>
                  </a:lnTo>
                  <a:lnTo>
                    <a:pt x="292531" y="168529"/>
                  </a:lnTo>
                  <a:lnTo>
                    <a:pt x="238912" y="132130"/>
                  </a:lnTo>
                  <a:lnTo>
                    <a:pt x="238912" y="190131"/>
                  </a:lnTo>
                  <a:lnTo>
                    <a:pt x="227634" y="217474"/>
                  </a:lnTo>
                  <a:lnTo>
                    <a:pt x="87845" y="159791"/>
                  </a:lnTo>
                  <a:lnTo>
                    <a:pt x="87845" y="149263"/>
                  </a:lnTo>
                  <a:lnTo>
                    <a:pt x="219278" y="166852"/>
                  </a:lnTo>
                  <a:lnTo>
                    <a:pt x="215074" y="198310"/>
                  </a:lnTo>
                  <a:lnTo>
                    <a:pt x="238912" y="190131"/>
                  </a:lnTo>
                  <a:lnTo>
                    <a:pt x="238912" y="132130"/>
                  </a:lnTo>
                  <a:lnTo>
                    <a:pt x="236067" y="130187"/>
                  </a:lnTo>
                  <a:lnTo>
                    <a:pt x="291579" y="91579"/>
                  </a:lnTo>
                  <a:lnTo>
                    <a:pt x="295656" y="88747"/>
                  </a:lnTo>
                  <a:lnTo>
                    <a:pt x="224409" y="65176"/>
                  </a:lnTo>
                  <a:lnTo>
                    <a:pt x="224409" y="128485"/>
                  </a:lnTo>
                  <a:lnTo>
                    <a:pt x="220967" y="154254"/>
                  </a:lnTo>
                  <a:lnTo>
                    <a:pt x="87845" y="136436"/>
                  </a:lnTo>
                  <a:lnTo>
                    <a:pt x="87845" y="125310"/>
                  </a:lnTo>
                  <a:lnTo>
                    <a:pt x="221145" y="105968"/>
                  </a:lnTo>
                  <a:lnTo>
                    <a:pt x="224409" y="128485"/>
                  </a:lnTo>
                  <a:lnTo>
                    <a:pt x="224409" y="65176"/>
                  </a:lnTo>
                  <a:lnTo>
                    <a:pt x="214769" y="61976"/>
                  </a:lnTo>
                  <a:lnTo>
                    <a:pt x="219329" y="93408"/>
                  </a:lnTo>
                  <a:lnTo>
                    <a:pt x="87845" y="112483"/>
                  </a:lnTo>
                  <a:lnTo>
                    <a:pt x="87845" y="101117"/>
                  </a:lnTo>
                  <a:lnTo>
                    <a:pt x="228142" y="40843"/>
                  </a:lnTo>
                  <a:lnTo>
                    <a:pt x="240677" y="70015"/>
                  </a:lnTo>
                  <a:lnTo>
                    <a:pt x="279412" y="24155"/>
                  </a:lnTo>
                  <a:lnTo>
                    <a:pt x="295656" y="4927"/>
                  </a:lnTo>
                  <a:close/>
                </a:path>
              </a:pathLst>
            </a:custGeom>
            <a:solidFill>
              <a:srgbClr val="4471C4"/>
            </a:solidFill>
          </p:spPr>
          <p:txBody>
            <a:bodyPr wrap="square" lIns="0" tIns="0" rIns="0" bIns="0" rtlCol="0"/>
            <a:lstStyle/>
            <a:p>
              <a:endParaRPr/>
            </a:p>
          </p:txBody>
        </p:sp>
        <p:sp>
          <p:nvSpPr>
            <p:cNvPr id="148" name="object 148"/>
            <p:cNvSpPr/>
            <p:nvPr/>
          </p:nvSpPr>
          <p:spPr>
            <a:xfrm>
              <a:off x="678179" y="6243828"/>
              <a:ext cx="32384" cy="207645"/>
            </a:xfrm>
            <a:custGeom>
              <a:avLst/>
              <a:gdLst/>
              <a:ahLst/>
              <a:cxnLst/>
              <a:rect l="l" t="t" r="r" b="b"/>
              <a:pathLst>
                <a:path w="32384" h="207645">
                  <a:moveTo>
                    <a:pt x="0" y="207264"/>
                  </a:moveTo>
                  <a:lnTo>
                    <a:pt x="32004" y="207264"/>
                  </a:lnTo>
                  <a:lnTo>
                    <a:pt x="32004" y="0"/>
                  </a:lnTo>
                  <a:lnTo>
                    <a:pt x="0" y="0"/>
                  </a:lnTo>
                  <a:lnTo>
                    <a:pt x="0" y="207264"/>
                  </a:lnTo>
                  <a:close/>
                </a:path>
              </a:pathLst>
            </a:custGeom>
            <a:ln w="12700">
              <a:solidFill>
                <a:srgbClr val="2E528F"/>
              </a:solidFill>
            </a:ln>
          </p:spPr>
          <p:txBody>
            <a:bodyPr wrap="square" lIns="0" tIns="0" rIns="0" bIns="0" rtlCol="0"/>
            <a:lstStyle/>
            <a:p>
              <a:endParaRPr/>
            </a:p>
          </p:txBody>
        </p:sp>
        <p:pic>
          <p:nvPicPr>
            <p:cNvPr id="149" name="object 149"/>
            <p:cNvPicPr/>
            <p:nvPr/>
          </p:nvPicPr>
          <p:blipFill>
            <a:blip r:embed="rId10" cstate="print"/>
            <a:stretch>
              <a:fillRect/>
            </a:stretch>
          </p:blipFill>
          <p:spPr>
            <a:xfrm>
              <a:off x="900938" y="6169406"/>
              <a:ext cx="215900" cy="354584"/>
            </a:xfrm>
            <a:prstGeom prst="rect">
              <a:avLst/>
            </a:prstGeom>
          </p:spPr>
        </p:pic>
        <p:sp>
          <p:nvSpPr>
            <p:cNvPr id="150" name="object 150"/>
            <p:cNvSpPr/>
            <p:nvPr/>
          </p:nvSpPr>
          <p:spPr>
            <a:xfrm>
              <a:off x="892302" y="6252210"/>
              <a:ext cx="421005" cy="116205"/>
            </a:xfrm>
            <a:custGeom>
              <a:avLst/>
              <a:gdLst/>
              <a:ahLst/>
              <a:cxnLst/>
              <a:rect l="l" t="t" r="r" b="b"/>
              <a:pathLst>
                <a:path w="421005" h="116204">
                  <a:moveTo>
                    <a:pt x="0" y="115823"/>
                  </a:moveTo>
                  <a:lnTo>
                    <a:pt x="420623" y="115823"/>
                  </a:lnTo>
                  <a:lnTo>
                    <a:pt x="420623" y="0"/>
                  </a:lnTo>
                  <a:lnTo>
                    <a:pt x="0" y="0"/>
                  </a:lnTo>
                  <a:lnTo>
                    <a:pt x="0" y="115823"/>
                  </a:lnTo>
                  <a:close/>
                </a:path>
              </a:pathLst>
            </a:custGeom>
            <a:ln w="38100">
              <a:solidFill>
                <a:srgbClr val="2E528F"/>
              </a:solidFill>
            </a:ln>
          </p:spPr>
          <p:txBody>
            <a:bodyPr wrap="square" lIns="0" tIns="0" rIns="0" bIns="0" rtlCol="0"/>
            <a:lstStyle/>
            <a:p>
              <a:endParaRPr/>
            </a:p>
          </p:txBody>
        </p:sp>
        <p:sp>
          <p:nvSpPr>
            <p:cNvPr id="151" name="object 151"/>
            <p:cNvSpPr/>
            <p:nvPr/>
          </p:nvSpPr>
          <p:spPr>
            <a:xfrm>
              <a:off x="1312164" y="6274739"/>
              <a:ext cx="489584" cy="76200"/>
            </a:xfrm>
            <a:custGeom>
              <a:avLst/>
              <a:gdLst/>
              <a:ahLst/>
              <a:cxnLst/>
              <a:rect l="l" t="t" r="r" b="b"/>
              <a:pathLst>
                <a:path w="489585" h="76200">
                  <a:moveTo>
                    <a:pt x="413131" y="0"/>
                  </a:moveTo>
                  <a:lnTo>
                    <a:pt x="412866" y="31744"/>
                  </a:lnTo>
                  <a:lnTo>
                    <a:pt x="425577" y="31851"/>
                  </a:lnTo>
                  <a:lnTo>
                    <a:pt x="425450" y="44551"/>
                  </a:lnTo>
                  <a:lnTo>
                    <a:pt x="412759" y="44551"/>
                  </a:lnTo>
                  <a:lnTo>
                    <a:pt x="412496" y="76199"/>
                  </a:lnTo>
                  <a:lnTo>
                    <a:pt x="477187" y="44551"/>
                  </a:lnTo>
                  <a:lnTo>
                    <a:pt x="425450" y="44551"/>
                  </a:lnTo>
                  <a:lnTo>
                    <a:pt x="477405" y="44444"/>
                  </a:lnTo>
                  <a:lnTo>
                    <a:pt x="489077" y="38734"/>
                  </a:lnTo>
                  <a:lnTo>
                    <a:pt x="413131" y="0"/>
                  </a:lnTo>
                  <a:close/>
                </a:path>
                <a:path w="489585" h="76200">
                  <a:moveTo>
                    <a:pt x="412866" y="31744"/>
                  </a:moveTo>
                  <a:lnTo>
                    <a:pt x="412760" y="44444"/>
                  </a:lnTo>
                  <a:lnTo>
                    <a:pt x="425450" y="44551"/>
                  </a:lnTo>
                  <a:lnTo>
                    <a:pt x="425577" y="31851"/>
                  </a:lnTo>
                  <a:lnTo>
                    <a:pt x="412866" y="31744"/>
                  </a:lnTo>
                  <a:close/>
                </a:path>
                <a:path w="489585" h="76200">
                  <a:moveTo>
                    <a:pt x="0" y="28270"/>
                  </a:moveTo>
                  <a:lnTo>
                    <a:pt x="0" y="40970"/>
                  </a:lnTo>
                  <a:lnTo>
                    <a:pt x="412760" y="44444"/>
                  </a:lnTo>
                  <a:lnTo>
                    <a:pt x="412866" y="31744"/>
                  </a:lnTo>
                  <a:lnTo>
                    <a:pt x="0" y="28270"/>
                  </a:lnTo>
                  <a:close/>
                </a:path>
              </a:pathLst>
            </a:custGeom>
            <a:solidFill>
              <a:srgbClr val="4471C4"/>
            </a:solidFill>
          </p:spPr>
          <p:txBody>
            <a:bodyPr wrap="square" lIns="0" tIns="0" rIns="0" bIns="0" rtlCol="0"/>
            <a:lstStyle/>
            <a:p>
              <a:endParaRPr/>
            </a:p>
          </p:txBody>
        </p:sp>
        <p:sp>
          <p:nvSpPr>
            <p:cNvPr id="152" name="object 152"/>
            <p:cNvSpPr/>
            <p:nvPr/>
          </p:nvSpPr>
          <p:spPr>
            <a:xfrm>
              <a:off x="755141" y="5634990"/>
              <a:ext cx="190500" cy="82550"/>
            </a:xfrm>
            <a:custGeom>
              <a:avLst/>
              <a:gdLst/>
              <a:ahLst/>
              <a:cxnLst/>
              <a:rect l="l" t="t" r="r" b="b"/>
              <a:pathLst>
                <a:path w="190500" h="82550">
                  <a:moveTo>
                    <a:pt x="190500" y="0"/>
                  </a:moveTo>
                  <a:lnTo>
                    <a:pt x="0" y="0"/>
                  </a:lnTo>
                  <a:lnTo>
                    <a:pt x="0" y="82296"/>
                  </a:lnTo>
                  <a:lnTo>
                    <a:pt x="190500" y="82296"/>
                  </a:lnTo>
                  <a:lnTo>
                    <a:pt x="190500" y="0"/>
                  </a:lnTo>
                  <a:close/>
                </a:path>
              </a:pathLst>
            </a:custGeom>
            <a:solidFill>
              <a:srgbClr val="FF0000"/>
            </a:solidFill>
          </p:spPr>
          <p:txBody>
            <a:bodyPr wrap="square" lIns="0" tIns="0" rIns="0" bIns="0" rtlCol="0"/>
            <a:lstStyle/>
            <a:p>
              <a:endParaRPr/>
            </a:p>
          </p:txBody>
        </p:sp>
        <p:sp>
          <p:nvSpPr>
            <p:cNvPr id="153" name="object 153"/>
            <p:cNvSpPr/>
            <p:nvPr/>
          </p:nvSpPr>
          <p:spPr>
            <a:xfrm>
              <a:off x="755141" y="5634990"/>
              <a:ext cx="190500" cy="82550"/>
            </a:xfrm>
            <a:custGeom>
              <a:avLst/>
              <a:gdLst/>
              <a:ahLst/>
              <a:cxnLst/>
              <a:rect l="l" t="t" r="r" b="b"/>
              <a:pathLst>
                <a:path w="190500" h="82550">
                  <a:moveTo>
                    <a:pt x="0" y="82296"/>
                  </a:moveTo>
                  <a:lnTo>
                    <a:pt x="190500" y="82296"/>
                  </a:lnTo>
                  <a:lnTo>
                    <a:pt x="190500" y="0"/>
                  </a:lnTo>
                  <a:lnTo>
                    <a:pt x="0" y="0"/>
                  </a:lnTo>
                  <a:lnTo>
                    <a:pt x="0" y="82296"/>
                  </a:lnTo>
                  <a:close/>
                </a:path>
                <a:path w="190500" h="82550">
                  <a:moveTo>
                    <a:pt x="0" y="82296"/>
                  </a:moveTo>
                  <a:lnTo>
                    <a:pt x="190500" y="82296"/>
                  </a:lnTo>
                  <a:lnTo>
                    <a:pt x="190500" y="0"/>
                  </a:lnTo>
                  <a:lnTo>
                    <a:pt x="0" y="0"/>
                  </a:lnTo>
                  <a:lnTo>
                    <a:pt x="0" y="82296"/>
                  </a:lnTo>
                  <a:close/>
                </a:path>
              </a:pathLst>
            </a:custGeom>
            <a:ln w="25400">
              <a:solidFill>
                <a:srgbClr val="000000"/>
              </a:solidFill>
            </a:ln>
          </p:spPr>
          <p:txBody>
            <a:bodyPr wrap="square" lIns="0" tIns="0" rIns="0" bIns="0" rtlCol="0"/>
            <a:lstStyle/>
            <a:p>
              <a:endParaRPr/>
            </a:p>
          </p:txBody>
        </p:sp>
        <p:sp>
          <p:nvSpPr>
            <p:cNvPr id="154" name="object 154"/>
            <p:cNvSpPr/>
            <p:nvPr/>
          </p:nvSpPr>
          <p:spPr>
            <a:xfrm>
              <a:off x="755141" y="5718810"/>
              <a:ext cx="190500" cy="82550"/>
            </a:xfrm>
            <a:custGeom>
              <a:avLst/>
              <a:gdLst/>
              <a:ahLst/>
              <a:cxnLst/>
              <a:rect l="l" t="t" r="r" b="b"/>
              <a:pathLst>
                <a:path w="190500" h="82550">
                  <a:moveTo>
                    <a:pt x="190500" y="0"/>
                  </a:moveTo>
                  <a:lnTo>
                    <a:pt x="0" y="0"/>
                  </a:lnTo>
                  <a:lnTo>
                    <a:pt x="0" y="82295"/>
                  </a:lnTo>
                  <a:lnTo>
                    <a:pt x="190500" y="82295"/>
                  </a:lnTo>
                  <a:lnTo>
                    <a:pt x="190500" y="0"/>
                  </a:lnTo>
                  <a:close/>
                </a:path>
              </a:pathLst>
            </a:custGeom>
            <a:solidFill>
              <a:srgbClr val="FF0000"/>
            </a:solidFill>
          </p:spPr>
          <p:txBody>
            <a:bodyPr wrap="square" lIns="0" tIns="0" rIns="0" bIns="0" rtlCol="0"/>
            <a:lstStyle/>
            <a:p>
              <a:endParaRPr/>
            </a:p>
          </p:txBody>
        </p:sp>
        <p:sp>
          <p:nvSpPr>
            <p:cNvPr id="155" name="object 155"/>
            <p:cNvSpPr/>
            <p:nvPr/>
          </p:nvSpPr>
          <p:spPr>
            <a:xfrm>
              <a:off x="755141" y="5718810"/>
              <a:ext cx="190500" cy="82550"/>
            </a:xfrm>
            <a:custGeom>
              <a:avLst/>
              <a:gdLst/>
              <a:ahLst/>
              <a:cxnLst/>
              <a:rect l="l" t="t" r="r" b="b"/>
              <a:pathLst>
                <a:path w="190500" h="82550">
                  <a:moveTo>
                    <a:pt x="0" y="82295"/>
                  </a:moveTo>
                  <a:lnTo>
                    <a:pt x="190500" y="82295"/>
                  </a:lnTo>
                  <a:lnTo>
                    <a:pt x="190500" y="0"/>
                  </a:lnTo>
                  <a:lnTo>
                    <a:pt x="0" y="0"/>
                  </a:lnTo>
                  <a:lnTo>
                    <a:pt x="0" y="82295"/>
                  </a:lnTo>
                  <a:close/>
                </a:path>
              </a:pathLst>
            </a:custGeom>
            <a:ln w="25400">
              <a:solidFill>
                <a:srgbClr val="000000"/>
              </a:solidFill>
            </a:ln>
          </p:spPr>
          <p:txBody>
            <a:bodyPr wrap="square" lIns="0" tIns="0" rIns="0" bIns="0" rtlCol="0"/>
            <a:lstStyle/>
            <a:p>
              <a:endParaRPr/>
            </a:p>
          </p:txBody>
        </p:sp>
        <p:sp>
          <p:nvSpPr>
            <p:cNvPr id="156" name="object 156"/>
            <p:cNvSpPr/>
            <p:nvPr/>
          </p:nvSpPr>
          <p:spPr>
            <a:xfrm>
              <a:off x="756665" y="5932170"/>
              <a:ext cx="189230" cy="82550"/>
            </a:xfrm>
            <a:custGeom>
              <a:avLst/>
              <a:gdLst/>
              <a:ahLst/>
              <a:cxnLst/>
              <a:rect l="l" t="t" r="r" b="b"/>
              <a:pathLst>
                <a:path w="189230" h="82550">
                  <a:moveTo>
                    <a:pt x="188975" y="0"/>
                  </a:moveTo>
                  <a:lnTo>
                    <a:pt x="0" y="0"/>
                  </a:lnTo>
                  <a:lnTo>
                    <a:pt x="0" y="82295"/>
                  </a:lnTo>
                  <a:lnTo>
                    <a:pt x="188975" y="82295"/>
                  </a:lnTo>
                  <a:lnTo>
                    <a:pt x="188975" y="0"/>
                  </a:lnTo>
                  <a:close/>
                </a:path>
              </a:pathLst>
            </a:custGeom>
            <a:solidFill>
              <a:srgbClr val="FF0000"/>
            </a:solidFill>
          </p:spPr>
          <p:txBody>
            <a:bodyPr wrap="square" lIns="0" tIns="0" rIns="0" bIns="0" rtlCol="0"/>
            <a:lstStyle/>
            <a:p>
              <a:endParaRPr/>
            </a:p>
          </p:txBody>
        </p:sp>
        <p:sp>
          <p:nvSpPr>
            <p:cNvPr id="157" name="object 157"/>
            <p:cNvSpPr/>
            <p:nvPr/>
          </p:nvSpPr>
          <p:spPr>
            <a:xfrm>
              <a:off x="756665" y="5932170"/>
              <a:ext cx="189230" cy="82550"/>
            </a:xfrm>
            <a:custGeom>
              <a:avLst/>
              <a:gdLst/>
              <a:ahLst/>
              <a:cxnLst/>
              <a:rect l="l" t="t" r="r" b="b"/>
              <a:pathLst>
                <a:path w="189230" h="82550">
                  <a:moveTo>
                    <a:pt x="0" y="82295"/>
                  </a:moveTo>
                  <a:lnTo>
                    <a:pt x="188975" y="82295"/>
                  </a:lnTo>
                  <a:lnTo>
                    <a:pt x="188975" y="0"/>
                  </a:lnTo>
                  <a:lnTo>
                    <a:pt x="0" y="0"/>
                  </a:lnTo>
                  <a:lnTo>
                    <a:pt x="0" y="82295"/>
                  </a:lnTo>
                  <a:close/>
                </a:path>
              </a:pathLst>
            </a:custGeom>
            <a:ln w="25400">
              <a:solidFill>
                <a:srgbClr val="000000"/>
              </a:solidFill>
            </a:ln>
          </p:spPr>
          <p:txBody>
            <a:bodyPr wrap="square" lIns="0" tIns="0" rIns="0" bIns="0" rtlCol="0"/>
            <a:lstStyle/>
            <a:p>
              <a:endParaRPr/>
            </a:p>
          </p:txBody>
        </p:sp>
        <p:sp>
          <p:nvSpPr>
            <p:cNvPr id="158" name="object 158"/>
            <p:cNvSpPr/>
            <p:nvPr/>
          </p:nvSpPr>
          <p:spPr>
            <a:xfrm>
              <a:off x="756665" y="6014466"/>
              <a:ext cx="189230" cy="82550"/>
            </a:xfrm>
            <a:custGeom>
              <a:avLst/>
              <a:gdLst/>
              <a:ahLst/>
              <a:cxnLst/>
              <a:rect l="l" t="t" r="r" b="b"/>
              <a:pathLst>
                <a:path w="189230" h="82550">
                  <a:moveTo>
                    <a:pt x="188975" y="0"/>
                  </a:moveTo>
                  <a:lnTo>
                    <a:pt x="0" y="0"/>
                  </a:lnTo>
                  <a:lnTo>
                    <a:pt x="0" y="82296"/>
                  </a:lnTo>
                  <a:lnTo>
                    <a:pt x="188975" y="82296"/>
                  </a:lnTo>
                  <a:lnTo>
                    <a:pt x="188975" y="0"/>
                  </a:lnTo>
                  <a:close/>
                </a:path>
              </a:pathLst>
            </a:custGeom>
            <a:solidFill>
              <a:srgbClr val="00AF50"/>
            </a:solidFill>
          </p:spPr>
          <p:txBody>
            <a:bodyPr wrap="square" lIns="0" tIns="0" rIns="0" bIns="0" rtlCol="0"/>
            <a:lstStyle/>
            <a:p>
              <a:endParaRPr/>
            </a:p>
          </p:txBody>
        </p:sp>
        <p:sp>
          <p:nvSpPr>
            <p:cNvPr id="159" name="object 159"/>
            <p:cNvSpPr/>
            <p:nvPr/>
          </p:nvSpPr>
          <p:spPr>
            <a:xfrm>
              <a:off x="403097" y="5849874"/>
              <a:ext cx="542925" cy="247015"/>
            </a:xfrm>
            <a:custGeom>
              <a:avLst/>
              <a:gdLst/>
              <a:ahLst/>
              <a:cxnLst/>
              <a:rect l="l" t="t" r="r" b="b"/>
              <a:pathLst>
                <a:path w="542925" h="247014">
                  <a:moveTo>
                    <a:pt x="353568" y="246887"/>
                  </a:moveTo>
                  <a:lnTo>
                    <a:pt x="542544" y="246887"/>
                  </a:lnTo>
                  <a:lnTo>
                    <a:pt x="542544" y="164591"/>
                  </a:lnTo>
                  <a:lnTo>
                    <a:pt x="353568" y="164591"/>
                  </a:lnTo>
                  <a:lnTo>
                    <a:pt x="353568" y="246887"/>
                  </a:lnTo>
                  <a:close/>
                </a:path>
                <a:path w="542925" h="247014">
                  <a:moveTo>
                    <a:pt x="0" y="80772"/>
                  </a:moveTo>
                  <a:lnTo>
                    <a:pt x="190499" y="80772"/>
                  </a:lnTo>
                  <a:lnTo>
                    <a:pt x="190499" y="0"/>
                  </a:lnTo>
                  <a:lnTo>
                    <a:pt x="0" y="0"/>
                  </a:lnTo>
                  <a:lnTo>
                    <a:pt x="0" y="80772"/>
                  </a:lnTo>
                  <a:close/>
                </a:path>
              </a:pathLst>
            </a:custGeom>
            <a:ln w="25400">
              <a:solidFill>
                <a:srgbClr val="000000"/>
              </a:solidFill>
            </a:ln>
          </p:spPr>
          <p:txBody>
            <a:bodyPr wrap="square" lIns="0" tIns="0" rIns="0" bIns="0" rtlCol="0"/>
            <a:lstStyle/>
            <a:p>
              <a:endParaRPr/>
            </a:p>
          </p:txBody>
        </p:sp>
        <p:sp>
          <p:nvSpPr>
            <p:cNvPr id="160" name="object 160"/>
            <p:cNvSpPr/>
            <p:nvPr/>
          </p:nvSpPr>
          <p:spPr>
            <a:xfrm>
              <a:off x="587768" y="5598414"/>
              <a:ext cx="437515" cy="535940"/>
            </a:xfrm>
            <a:custGeom>
              <a:avLst/>
              <a:gdLst/>
              <a:ahLst/>
              <a:cxnLst/>
              <a:rect l="l" t="t" r="r" b="b"/>
              <a:pathLst>
                <a:path w="437515" h="535939">
                  <a:moveTo>
                    <a:pt x="168300" y="375005"/>
                  </a:moveTo>
                  <a:lnTo>
                    <a:pt x="151193" y="351840"/>
                  </a:lnTo>
                  <a:lnTo>
                    <a:pt x="117703" y="306476"/>
                  </a:lnTo>
                  <a:lnTo>
                    <a:pt x="103289" y="334772"/>
                  </a:lnTo>
                  <a:lnTo>
                    <a:pt x="97523" y="331838"/>
                  </a:lnTo>
                  <a:lnTo>
                    <a:pt x="97523" y="346087"/>
                  </a:lnTo>
                  <a:lnTo>
                    <a:pt x="87376" y="365988"/>
                  </a:lnTo>
                  <a:lnTo>
                    <a:pt x="37312" y="315404"/>
                  </a:lnTo>
                  <a:lnTo>
                    <a:pt x="97523" y="346087"/>
                  </a:lnTo>
                  <a:lnTo>
                    <a:pt x="97523" y="331838"/>
                  </a:lnTo>
                  <a:lnTo>
                    <a:pt x="16535" y="290563"/>
                  </a:lnTo>
                  <a:lnTo>
                    <a:pt x="112064" y="213550"/>
                  </a:lnTo>
                  <a:lnTo>
                    <a:pt x="132003" y="238264"/>
                  </a:lnTo>
                  <a:lnTo>
                    <a:pt x="151447" y="195694"/>
                  </a:lnTo>
                  <a:lnTo>
                    <a:pt x="167411" y="160782"/>
                  </a:lnTo>
                  <a:lnTo>
                    <a:pt x="104101" y="174612"/>
                  </a:lnTo>
                  <a:lnTo>
                    <a:pt x="104101" y="203669"/>
                  </a:lnTo>
                  <a:lnTo>
                    <a:pt x="40601" y="254850"/>
                  </a:lnTo>
                  <a:lnTo>
                    <a:pt x="91351" y="187858"/>
                  </a:lnTo>
                  <a:lnTo>
                    <a:pt x="104101" y="203669"/>
                  </a:lnTo>
                  <a:lnTo>
                    <a:pt x="104101" y="174612"/>
                  </a:lnTo>
                  <a:lnTo>
                    <a:pt x="100863" y="175310"/>
                  </a:lnTo>
                  <a:lnTo>
                    <a:pt x="126441" y="141541"/>
                  </a:lnTo>
                  <a:lnTo>
                    <a:pt x="151765" y="160705"/>
                  </a:lnTo>
                  <a:lnTo>
                    <a:pt x="158661" y="123748"/>
                  </a:lnTo>
                  <a:lnTo>
                    <a:pt x="167411" y="76962"/>
                  </a:lnTo>
                  <a:lnTo>
                    <a:pt x="91020" y="114693"/>
                  </a:lnTo>
                  <a:lnTo>
                    <a:pt x="116332" y="133870"/>
                  </a:lnTo>
                  <a:lnTo>
                    <a:pt x="0" y="287413"/>
                  </a:lnTo>
                  <a:lnTo>
                    <a:pt x="4216" y="290614"/>
                  </a:lnTo>
                  <a:lnTo>
                    <a:pt x="5118" y="291744"/>
                  </a:lnTo>
                  <a:lnTo>
                    <a:pt x="558" y="296316"/>
                  </a:lnTo>
                  <a:lnTo>
                    <a:pt x="110172" y="407073"/>
                  </a:lnTo>
                  <a:lnTo>
                    <a:pt x="87617" y="429399"/>
                  </a:lnTo>
                  <a:lnTo>
                    <a:pt x="168300" y="456755"/>
                  </a:lnTo>
                  <a:lnTo>
                    <a:pt x="154965" y="416090"/>
                  </a:lnTo>
                  <a:lnTo>
                    <a:pt x="141770" y="375793"/>
                  </a:lnTo>
                  <a:lnTo>
                    <a:pt x="119202" y="398132"/>
                  </a:lnTo>
                  <a:lnTo>
                    <a:pt x="95770" y="374472"/>
                  </a:lnTo>
                  <a:lnTo>
                    <a:pt x="168300" y="375005"/>
                  </a:lnTo>
                  <a:close/>
                </a:path>
                <a:path w="437515" h="535939">
                  <a:moveTo>
                    <a:pt x="437121" y="497382"/>
                  </a:moveTo>
                  <a:lnTo>
                    <a:pt x="408546" y="497382"/>
                  </a:lnTo>
                  <a:lnTo>
                    <a:pt x="389496" y="497382"/>
                  </a:lnTo>
                  <a:lnTo>
                    <a:pt x="360921" y="497382"/>
                  </a:lnTo>
                  <a:lnTo>
                    <a:pt x="399021" y="535482"/>
                  </a:lnTo>
                  <a:lnTo>
                    <a:pt x="437121" y="497382"/>
                  </a:lnTo>
                  <a:close/>
                </a:path>
                <a:path w="437515" h="535939">
                  <a:moveTo>
                    <a:pt x="437121" y="38100"/>
                  </a:moveTo>
                  <a:lnTo>
                    <a:pt x="399021" y="0"/>
                  </a:lnTo>
                  <a:lnTo>
                    <a:pt x="360921" y="38100"/>
                  </a:lnTo>
                  <a:lnTo>
                    <a:pt x="389496" y="66675"/>
                  </a:lnTo>
                  <a:lnTo>
                    <a:pt x="389496" y="468807"/>
                  </a:lnTo>
                  <a:lnTo>
                    <a:pt x="408546" y="468807"/>
                  </a:lnTo>
                  <a:lnTo>
                    <a:pt x="408546" y="459282"/>
                  </a:lnTo>
                  <a:lnTo>
                    <a:pt x="408546" y="76200"/>
                  </a:lnTo>
                  <a:lnTo>
                    <a:pt x="408546" y="66675"/>
                  </a:lnTo>
                  <a:lnTo>
                    <a:pt x="437121" y="38100"/>
                  </a:lnTo>
                  <a:close/>
                </a:path>
              </a:pathLst>
            </a:custGeom>
            <a:solidFill>
              <a:srgbClr val="4471C4"/>
            </a:solidFill>
          </p:spPr>
          <p:txBody>
            <a:bodyPr wrap="square" lIns="0" tIns="0" rIns="0" bIns="0" rtlCol="0"/>
            <a:lstStyle/>
            <a:p>
              <a:endParaRPr/>
            </a:p>
          </p:txBody>
        </p:sp>
      </p:grpSp>
      <p:sp>
        <p:nvSpPr>
          <p:cNvPr id="161" name="object 161"/>
          <p:cNvSpPr txBox="1"/>
          <p:nvPr/>
        </p:nvSpPr>
        <p:spPr>
          <a:xfrm>
            <a:off x="715314" y="5832727"/>
            <a:ext cx="241935" cy="42545"/>
          </a:xfrm>
          <a:prstGeom prst="rect">
            <a:avLst/>
          </a:prstGeom>
        </p:spPr>
        <p:txBody>
          <a:bodyPr vert="vert270" wrap="square" lIns="0" tIns="0" rIns="0" bIns="0" rtlCol="0">
            <a:spAutoFit/>
          </a:bodyPr>
          <a:lstStyle/>
          <a:p>
            <a:pPr marL="12700">
              <a:lnSpc>
                <a:spcPts val="580"/>
              </a:lnSpc>
            </a:pPr>
            <a:r>
              <a:rPr sz="500" b="1" dirty="0">
                <a:latin typeface="Calibri"/>
                <a:cs typeface="Calibri"/>
              </a:rPr>
              <a:t>.</a:t>
            </a:r>
            <a:endParaRPr sz="500">
              <a:latin typeface="Calibri"/>
              <a:cs typeface="Calibri"/>
            </a:endParaRPr>
          </a:p>
          <a:p>
            <a:pPr marL="12700">
              <a:lnSpc>
                <a:spcPct val="100000"/>
              </a:lnSpc>
            </a:pPr>
            <a:r>
              <a:rPr sz="500" b="1" dirty="0">
                <a:latin typeface="Calibri"/>
                <a:cs typeface="Calibri"/>
              </a:rPr>
              <a:t>.</a:t>
            </a:r>
            <a:endParaRPr sz="500">
              <a:latin typeface="Calibri"/>
              <a:cs typeface="Calibri"/>
            </a:endParaRPr>
          </a:p>
          <a:p>
            <a:pPr marL="12700">
              <a:lnSpc>
                <a:spcPct val="100000"/>
              </a:lnSpc>
            </a:pPr>
            <a:r>
              <a:rPr sz="500" b="1" dirty="0">
                <a:latin typeface="Calibri"/>
                <a:cs typeface="Calibri"/>
              </a:rPr>
              <a:t>.</a:t>
            </a:r>
            <a:endParaRPr sz="500">
              <a:latin typeface="Calibri"/>
              <a:cs typeface="Calibri"/>
            </a:endParaRPr>
          </a:p>
        </p:txBody>
      </p:sp>
      <p:grpSp>
        <p:nvGrpSpPr>
          <p:cNvPr id="162" name="object 162"/>
          <p:cNvGrpSpPr/>
          <p:nvPr/>
        </p:nvGrpSpPr>
        <p:grpSpPr>
          <a:xfrm>
            <a:off x="285241" y="5687821"/>
            <a:ext cx="1151890" cy="407670"/>
            <a:chOff x="285241" y="5687821"/>
            <a:chExt cx="1151890" cy="407670"/>
          </a:xfrm>
        </p:grpSpPr>
        <p:sp>
          <p:nvSpPr>
            <p:cNvPr id="163" name="object 163"/>
            <p:cNvSpPr/>
            <p:nvPr/>
          </p:nvSpPr>
          <p:spPr>
            <a:xfrm>
              <a:off x="297941" y="5700521"/>
              <a:ext cx="300355" cy="379730"/>
            </a:xfrm>
            <a:custGeom>
              <a:avLst/>
              <a:gdLst/>
              <a:ahLst/>
              <a:cxnLst/>
              <a:rect l="l" t="t" r="r" b="b"/>
              <a:pathLst>
                <a:path w="300355" h="379729">
                  <a:moveTo>
                    <a:pt x="105155" y="379475"/>
                  </a:moveTo>
                  <a:lnTo>
                    <a:pt x="295655" y="379475"/>
                  </a:lnTo>
                  <a:lnTo>
                    <a:pt x="295655" y="297179"/>
                  </a:lnTo>
                  <a:lnTo>
                    <a:pt x="105155" y="297179"/>
                  </a:lnTo>
                  <a:lnTo>
                    <a:pt x="105155" y="379475"/>
                  </a:lnTo>
                  <a:close/>
                </a:path>
                <a:path w="300355" h="379729">
                  <a:moveTo>
                    <a:pt x="0" y="82295"/>
                  </a:moveTo>
                  <a:lnTo>
                    <a:pt x="300228" y="82295"/>
                  </a:lnTo>
                  <a:lnTo>
                    <a:pt x="300228" y="0"/>
                  </a:lnTo>
                  <a:lnTo>
                    <a:pt x="0" y="0"/>
                  </a:lnTo>
                  <a:lnTo>
                    <a:pt x="0" y="82295"/>
                  </a:lnTo>
                  <a:close/>
                </a:path>
              </a:pathLst>
            </a:custGeom>
            <a:ln w="25400">
              <a:solidFill>
                <a:srgbClr val="000000"/>
              </a:solidFill>
            </a:ln>
          </p:spPr>
          <p:txBody>
            <a:bodyPr wrap="square" lIns="0" tIns="0" rIns="0" bIns="0" rtlCol="0"/>
            <a:lstStyle/>
            <a:p>
              <a:endParaRPr/>
            </a:p>
          </p:txBody>
        </p:sp>
        <p:sp>
          <p:nvSpPr>
            <p:cNvPr id="164" name="object 164"/>
            <p:cNvSpPr/>
            <p:nvPr/>
          </p:nvSpPr>
          <p:spPr>
            <a:xfrm>
              <a:off x="408343" y="5775807"/>
              <a:ext cx="1028700" cy="319405"/>
            </a:xfrm>
            <a:custGeom>
              <a:avLst/>
              <a:gdLst/>
              <a:ahLst/>
              <a:cxnLst/>
              <a:rect l="l" t="t" r="r" b="b"/>
              <a:pathLst>
                <a:path w="1028700" h="319404">
                  <a:moveTo>
                    <a:pt x="76187" y="0"/>
                  </a:moveTo>
                  <a:lnTo>
                    <a:pt x="0" y="1371"/>
                  </a:lnTo>
                  <a:lnTo>
                    <a:pt x="39458" y="76873"/>
                  </a:lnTo>
                  <a:lnTo>
                    <a:pt x="76187" y="0"/>
                  </a:lnTo>
                  <a:close/>
                </a:path>
                <a:path w="1028700" h="319404">
                  <a:moveTo>
                    <a:pt x="126580" y="230276"/>
                  </a:moveTo>
                  <a:lnTo>
                    <a:pt x="88480" y="154076"/>
                  </a:lnTo>
                  <a:lnTo>
                    <a:pt x="50380" y="230276"/>
                  </a:lnTo>
                  <a:lnTo>
                    <a:pt x="126580" y="230276"/>
                  </a:lnTo>
                  <a:close/>
                </a:path>
                <a:path w="1028700" h="319404">
                  <a:moveTo>
                    <a:pt x="1016762" y="287451"/>
                  </a:moveTo>
                  <a:lnTo>
                    <a:pt x="965034" y="287451"/>
                  </a:lnTo>
                  <a:lnTo>
                    <a:pt x="952334" y="287451"/>
                  </a:lnTo>
                  <a:lnTo>
                    <a:pt x="952080" y="319100"/>
                  </a:lnTo>
                  <a:lnTo>
                    <a:pt x="1016762" y="287451"/>
                  </a:lnTo>
                  <a:close/>
                </a:path>
                <a:path w="1028700" h="319404">
                  <a:moveTo>
                    <a:pt x="1028661" y="281635"/>
                  </a:moveTo>
                  <a:lnTo>
                    <a:pt x="952715" y="242900"/>
                  </a:lnTo>
                  <a:lnTo>
                    <a:pt x="952449" y="274650"/>
                  </a:lnTo>
                  <a:lnTo>
                    <a:pt x="539635" y="271170"/>
                  </a:lnTo>
                  <a:lnTo>
                    <a:pt x="539534" y="283870"/>
                  </a:lnTo>
                  <a:lnTo>
                    <a:pt x="952334" y="287350"/>
                  </a:lnTo>
                  <a:lnTo>
                    <a:pt x="965034" y="287451"/>
                  </a:lnTo>
                  <a:lnTo>
                    <a:pt x="1016990" y="287350"/>
                  </a:lnTo>
                  <a:lnTo>
                    <a:pt x="1028661" y="281635"/>
                  </a:lnTo>
                  <a:close/>
                </a:path>
              </a:pathLst>
            </a:custGeom>
            <a:solidFill>
              <a:srgbClr val="4471C4"/>
            </a:solidFill>
          </p:spPr>
          <p:txBody>
            <a:bodyPr wrap="square" lIns="0" tIns="0" rIns="0" bIns="0" rtlCol="0"/>
            <a:lstStyle/>
            <a:p>
              <a:endParaRPr/>
            </a:p>
          </p:txBody>
        </p:sp>
      </p:gr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What</a:t>
            </a:r>
            <a:r>
              <a:rPr spc="-35" dirty="0"/>
              <a:t> </a:t>
            </a:r>
            <a:r>
              <a:rPr dirty="0"/>
              <a:t>did</a:t>
            </a:r>
            <a:r>
              <a:rPr spc="-35" dirty="0"/>
              <a:t> </a:t>
            </a:r>
            <a:r>
              <a:rPr dirty="0"/>
              <a:t>we</a:t>
            </a:r>
            <a:r>
              <a:rPr spc="-35" dirty="0"/>
              <a:t> </a:t>
            </a:r>
            <a:r>
              <a:rPr dirty="0"/>
              <a:t>just</a:t>
            </a:r>
            <a:r>
              <a:rPr spc="-35" dirty="0"/>
              <a:t> </a:t>
            </a:r>
            <a:r>
              <a:rPr spc="-10" dirty="0"/>
              <a:t>learn?</a:t>
            </a:r>
          </a:p>
        </p:txBody>
      </p:sp>
      <p:sp>
        <p:nvSpPr>
          <p:cNvPr id="3" name="object 3"/>
          <p:cNvSpPr txBox="1"/>
          <p:nvPr/>
        </p:nvSpPr>
        <p:spPr>
          <a:xfrm>
            <a:off x="916939" y="1793189"/>
            <a:ext cx="10335895" cy="4034790"/>
          </a:xfrm>
          <a:prstGeom prst="rect">
            <a:avLst/>
          </a:prstGeom>
        </p:spPr>
        <p:txBody>
          <a:bodyPr vert="horz" wrap="square" lIns="0" tIns="12065" rIns="0" bIns="0" rtlCol="0">
            <a:spAutoFit/>
          </a:bodyPr>
          <a:lstStyle/>
          <a:p>
            <a:pPr marL="240665" indent="-227965">
              <a:lnSpc>
                <a:spcPts val="3195"/>
              </a:lnSpc>
              <a:spcBef>
                <a:spcPts val="95"/>
              </a:spcBef>
              <a:buFont typeface="Arial"/>
              <a:buChar char="•"/>
              <a:tabLst>
                <a:tab pos="240665" algn="l"/>
              </a:tabLst>
            </a:pPr>
            <a:r>
              <a:rPr sz="2800" spc="-10" dirty="0">
                <a:latin typeface="Calibri"/>
                <a:cs typeface="Calibri"/>
              </a:rPr>
              <a:t>Control</a:t>
            </a:r>
            <a:r>
              <a:rPr sz="2800" spc="-90" dirty="0">
                <a:latin typeface="Calibri"/>
                <a:cs typeface="Calibri"/>
              </a:rPr>
              <a:t> </a:t>
            </a:r>
            <a:r>
              <a:rPr sz="2800" spc="-10" dirty="0">
                <a:latin typeface="Calibri"/>
                <a:cs typeface="Calibri"/>
              </a:rPr>
              <a:t>hazards</a:t>
            </a:r>
            <a:r>
              <a:rPr sz="2800" spc="-80" dirty="0">
                <a:latin typeface="Calibri"/>
                <a:cs typeface="Calibri"/>
              </a:rPr>
              <a:t> </a:t>
            </a:r>
            <a:r>
              <a:rPr sz="2800" dirty="0">
                <a:latin typeface="Calibri"/>
                <a:cs typeface="Calibri"/>
              </a:rPr>
              <a:t>introduce</a:t>
            </a:r>
            <a:r>
              <a:rPr sz="2800" spc="-60" dirty="0">
                <a:latin typeface="Calibri"/>
                <a:cs typeface="Calibri"/>
              </a:rPr>
              <a:t> </a:t>
            </a:r>
            <a:r>
              <a:rPr sz="2800" dirty="0">
                <a:latin typeface="Calibri"/>
                <a:cs typeface="Calibri"/>
              </a:rPr>
              <a:t>stalls</a:t>
            </a:r>
            <a:r>
              <a:rPr sz="2800" spc="-80" dirty="0">
                <a:latin typeface="Calibri"/>
                <a:cs typeface="Calibri"/>
              </a:rPr>
              <a:t> </a:t>
            </a:r>
            <a:r>
              <a:rPr sz="2800" dirty="0">
                <a:latin typeface="Calibri"/>
                <a:cs typeface="Calibri"/>
              </a:rPr>
              <a:t>because</a:t>
            </a:r>
            <a:r>
              <a:rPr sz="2800" spc="-80" dirty="0">
                <a:latin typeface="Calibri"/>
                <a:cs typeface="Calibri"/>
              </a:rPr>
              <a:t> </a:t>
            </a:r>
            <a:r>
              <a:rPr sz="2800" dirty="0">
                <a:latin typeface="Calibri"/>
                <a:cs typeface="Calibri"/>
              </a:rPr>
              <a:t>on</a:t>
            </a:r>
            <a:r>
              <a:rPr sz="2800" spc="-85" dirty="0">
                <a:latin typeface="Calibri"/>
                <a:cs typeface="Calibri"/>
              </a:rPr>
              <a:t> </a:t>
            </a:r>
            <a:r>
              <a:rPr sz="2800" dirty="0">
                <a:latin typeface="Calibri"/>
                <a:cs typeface="Calibri"/>
              </a:rPr>
              <a:t>a</a:t>
            </a:r>
            <a:r>
              <a:rPr sz="2800" spc="-90" dirty="0">
                <a:latin typeface="Calibri"/>
                <a:cs typeface="Calibri"/>
              </a:rPr>
              <a:t> </a:t>
            </a:r>
            <a:r>
              <a:rPr sz="2800" dirty="0">
                <a:latin typeface="Calibri"/>
                <a:cs typeface="Calibri"/>
              </a:rPr>
              <a:t>branch</a:t>
            </a:r>
            <a:r>
              <a:rPr sz="2800" spc="-80" dirty="0">
                <a:latin typeface="Calibri"/>
                <a:cs typeface="Calibri"/>
              </a:rPr>
              <a:t> </a:t>
            </a:r>
            <a:r>
              <a:rPr sz="2800" dirty="0">
                <a:latin typeface="Calibri"/>
                <a:cs typeface="Calibri"/>
              </a:rPr>
              <a:t>the</a:t>
            </a:r>
            <a:r>
              <a:rPr sz="2800" spc="-90" dirty="0">
                <a:latin typeface="Calibri"/>
                <a:cs typeface="Calibri"/>
              </a:rPr>
              <a:t> </a:t>
            </a:r>
            <a:r>
              <a:rPr sz="2800" spc="-10" dirty="0">
                <a:latin typeface="Calibri"/>
                <a:cs typeface="Calibri"/>
              </a:rPr>
              <a:t>pipeline</a:t>
            </a:r>
            <a:endParaRPr sz="2800">
              <a:latin typeface="Calibri"/>
              <a:cs typeface="Calibri"/>
            </a:endParaRPr>
          </a:p>
          <a:p>
            <a:pPr marL="241300">
              <a:lnSpc>
                <a:spcPts val="3195"/>
              </a:lnSpc>
            </a:pPr>
            <a:r>
              <a:rPr sz="2800" dirty="0">
                <a:latin typeface="Calibri"/>
                <a:cs typeface="Calibri"/>
              </a:rPr>
              <a:t>doesn’t</a:t>
            </a:r>
            <a:r>
              <a:rPr sz="2800" spc="-45" dirty="0">
                <a:latin typeface="Calibri"/>
                <a:cs typeface="Calibri"/>
              </a:rPr>
              <a:t> </a:t>
            </a:r>
            <a:r>
              <a:rPr sz="2800" dirty="0">
                <a:latin typeface="Calibri"/>
                <a:cs typeface="Calibri"/>
              </a:rPr>
              <a:t>know</a:t>
            </a:r>
            <a:r>
              <a:rPr sz="2800" spc="-65" dirty="0">
                <a:latin typeface="Calibri"/>
                <a:cs typeface="Calibri"/>
              </a:rPr>
              <a:t> </a:t>
            </a:r>
            <a:r>
              <a:rPr sz="2800" dirty="0">
                <a:latin typeface="Calibri"/>
                <a:cs typeface="Calibri"/>
              </a:rPr>
              <a:t>what</a:t>
            </a:r>
            <a:r>
              <a:rPr sz="2800" spc="-85" dirty="0">
                <a:latin typeface="Calibri"/>
                <a:cs typeface="Calibri"/>
              </a:rPr>
              <a:t> </a:t>
            </a:r>
            <a:r>
              <a:rPr sz="2800" dirty="0">
                <a:latin typeface="Calibri"/>
                <a:cs typeface="Calibri"/>
              </a:rPr>
              <a:t>to</a:t>
            </a:r>
            <a:r>
              <a:rPr sz="2800" spc="-75" dirty="0">
                <a:latin typeface="Calibri"/>
                <a:cs typeface="Calibri"/>
              </a:rPr>
              <a:t> </a:t>
            </a:r>
            <a:r>
              <a:rPr sz="2800" spc="-10" dirty="0">
                <a:latin typeface="Calibri"/>
                <a:cs typeface="Calibri"/>
              </a:rPr>
              <a:t>fetch</a:t>
            </a:r>
            <a:r>
              <a:rPr sz="2800" spc="-75" dirty="0">
                <a:latin typeface="Calibri"/>
                <a:cs typeface="Calibri"/>
              </a:rPr>
              <a:t> </a:t>
            </a:r>
            <a:r>
              <a:rPr sz="2800" spc="-20" dirty="0">
                <a:latin typeface="Calibri"/>
                <a:cs typeface="Calibri"/>
              </a:rPr>
              <a:t>next</a:t>
            </a:r>
            <a:endParaRPr sz="2800">
              <a:latin typeface="Calibri"/>
              <a:cs typeface="Calibri"/>
            </a:endParaRPr>
          </a:p>
          <a:p>
            <a:pPr marL="240665" indent="-227965">
              <a:lnSpc>
                <a:spcPct val="100000"/>
              </a:lnSpc>
              <a:spcBef>
                <a:spcPts val="675"/>
              </a:spcBef>
              <a:buFont typeface="Arial"/>
              <a:buChar char="•"/>
              <a:tabLst>
                <a:tab pos="240665" algn="l"/>
              </a:tabLst>
            </a:pPr>
            <a:r>
              <a:rPr sz="2800" dirty="0">
                <a:latin typeface="Calibri"/>
                <a:cs typeface="Calibri"/>
              </a:rPr>
              <a:t>Single</a:t>
            </a:r>
            <a:r>
              <a:rPr sz="2800" spc="-75" dirty="0">
                <a:latin typeface="Calibri"/>
                <a:cs typeface="Calibri"/>
              </a:rPr>
              <a:t> </a:t>
            </a:r>
            <a:r>
              <a:rPr sz="2800" dirty="0">
                <a:latin typeface="Calibri"/>
                <a:cs typeface="Calibri"/>
              </a:rPr>
              <a:t>stall</a:t>
            </a:r>
            <a:r>
              <a:rPr sz="2800" spc="-75" dirty="0">
                <a:latin typeface="Calibri"/>
                <a:cs typeface="Calibri"/>
              </a:rPr>
              <a:t> </a:t>
            </a:r>
            <a:r>
              <a:rPr sz="2800" dirty="0">
                <a:latin typeface="Calibri"/>
                <a:cs typeface="Calibri"/>
              </a:rPr>
              <a:t>cycle</a:t>
            </a:r>
            <a:r>
              <a:rPr sz="2800" spc="-80" dirty="0">
                <a:latin typeface="Calibri"/>
                <a:cs typeface="Calibri"/>
              </a:rPr>
              <a:t> </a:t>
            </a:r>
            <a:r>
              <a:rPr sz="2800" dirty="0">
                <a:latin typeface="Calibri"/>
                <a:cs typeface="Calibri"/>
              </a:rPr>
              <a:t>with</a:t>
            </a:r>
            <a:r>
              <a:rPr sz="2800" spc="-80" dirty="0">
                <a:latin typeface="Calibri"/>
                <a:cs typeface="Calibri"/>
              </a:rPr>
              <a:t> </a:t>
            </a:r>
            <a:r>
              <a:rPr sz="2800" dirty="0">
                <a:latin typeface="Calibri"/>
                <a:cs typeface="Calibri"/>
              </a:rPr>
              <a:t>early</a:t>
            </a:r>
            <a:r>
              <a:rPr sz="2800" spc="-85" dirty="0">
                <a:latin typeface="Calibri"/>
                <a:cs typeface="Calibri"/>
              </a:rPr>
              <a:t> </a:t>
            </a:r>
            <a:r>
              <a:rPr sz="2800" dirty="0">
                <a:latin typeface="Calibri"/>
                <a:cs typeface="Calibri"/>
              </a:rPr>
              <a:t>branch</a:t>
            </a:r>
            <a:r>
              <a:rPr sz="2800" spc="-65" dirty="0">
                <a:latin typeface="Calibri"/>
                <a:cs typeface="Calibri"/>
              </a:rPr>
              <a:t> </a:t>
            </a:r>
            <a:r>
              <a:rPr sz="2800" spc="-10" dirty="0">
                <a:latin typeface="Calibri"/>
                <a:cs typeface="Calibri"/>
              </a:rPr>
              <a:t>resolution</a:t>
            </a:r>
            <a:r>
              <a:rPr sz="2800" spc="-50" dirty="0">
                <a:latin typeface="Calibri"/>
                <a:cs typeface="Calibri"/>
              </a:rPr>
              <a:t> </a:t>
            </a:r>
            <a:r>
              <a:rPr sz="2800" dirty="0">
                <a:latin typeface="Calibri"/>
                <a:cs typeface="Calibri"/>
              </a:rPr>
              <a:t>(in</a:t>
            </a:r>
            <a:r>
              <a:rPr sz="2800" spc="-75" dirty="0">
                <a:latin typeface="Calibri"/>
                <a:cs typeface="Calibri"/>
              </a:rPr>
              <a:t> </a:t>
            </a:r>
            <a:r>
              <a:rPr sz="2800" spc="-10" dirty="0">
                <a:latin typeface="Calibri"/>
                <a:cs typeface="Calibri"/>
              </a:rPr>
              <a:t>Decode)</a:t>
            </a:r>
            <a:endParaRPr sz="2800">
              <a:latin typeface="Calibri"/>
              <a:cs typeface="Calibri"/>
            </a:endParaRPr>
          </a:p>
          <a:p>
            <a:pPr marL="241300" marR="5080" indent="-228600">
              <a:lnSpc>
                <a:spcPts val="3030"/>
              </a:lnSpc>
              <a:spcBef>
                <a:spcPts val="1035"/>
              </a:spcBef>
              <a:buFont typeface="Arial"/>
              <a:buChar char="•"/>
              <a:tabLst>
                <a:tab pos="241300" algn="l"/>
              </a:tabLst>
            </a:pPr>
            <a:r>
              <a:rPr sz="2800" dirty="0">
                <a:latin typeface="Calibri"/>
                <a:cs typeface="Calibri"/>
              </a:rPr>
              <a:t>Branch</a:t>
            </a:r>
            <a:r>
              <a:rPr sz="2800" spc="-80" dirty="0">
                <a:latin typeface="Calibri"/>
                <a:cs typeface="Calibri"/>
              </a:rPr>
              <a:t> </a:t>
            </a:r>
            <a:r>
              <a:rPr sz="2800" dirty="0">
                <a:latin typeface="Calibri"/>
                <a:cs typeface="Calibri"/>
              </a:rPr>
              <a:t>delay</a:t>
            </a:r>
            <a:r>
              <a:rPr sz="2800" spc="-95" dirty="0">
                <a:latin typeface="Calibri"/>
                <a:cs typeface="Calibri"/>
              </a:rPr>
              <a:t> </a:t>
            </a:r>
            <a:r>
              <a:rPr sz="2800" dirty="0">
                <a:latin typeface="Calibri"/>
                <a:cs typeface="Calibri"/>
              </a:rPr>
              <a:t>slots</a:t>
            </a:r>
            <a:r>
              <a:rPr sz="2800" spc="-70" dirty="0">
                <a:latin typeface="Calibri"/>
                <a:cs typeface="Calibri"/>
              </a:rPr>
              <a:t> </a:t>
            </a:r>
            <a:r>
              <a:rPr sz="2800" dirty="0">
                <a:latin typeface="Calibri"/>
                <a:cs typeface="Calibri"/>
              </a:rPr>
              <a:t>and</a:t>
            </a:r>
            <a:r>
              <a:rPr sz="2800" spc="-85" dirty="0">
                <a:latin typeface="Calibri"/>
                <a:cs typeface="Calibri"/>
              </a:rPr>
              <a:t> </a:t>
            </a:r>
            <a:r>
              <a:rPr sz="2800" dirty="0">
                <a:latin typeface="Calibri"/>
                <a:cs typeface="Calibri"/>
              </a:rPr>
              <a:t>static</a:t>
            </a:r>
            <a:r>
              <a:rPr sz="2800" spc="-85" dirty="0">
                <a:latin typeface="Calibri"/>
                <a:cs typeface="Calibri"/>
              </a:rPr>
              <a:t> </a:t>
            </a:r>
            <a:r>
              <a:rPr sz="2800" dirty="0">
                <a:latin typeface="Calibri"/>
                <a:cs typeface="Calibri"/>
              </a:rPr>
              <a:t>prediction</a:t>
            </a:r>
            <a:r>
              <a:rPr sz="2800" spc="-60" dirty="0">
                <a:latin typeface="Calibri"/>
                <a:cs typeface="Calibri"/>
              </a:rPr>
              <a:t> </a:t>
            </a:r>
            <a:r>
              <a:rPr sz="2800" dirty="0">
                <a:latin typeface="Calibri"/>
                <a:cs typeface="Calibri"/>
              </a:rPr>
              <a:t>do</a:t>
            </a:r>
            <a:r>
              <a:rPr sz="2800" spc="-85" dirty="0">
                <a:latin typeface="Calibri"/>
                <a:cs typeface="Calibri"/>
              </a:rPr>
              <a:t> </a:t>
            </a:r>
            <a:r>
              <a:rPr sz="2800" dirty="0">
                <a:latin typeface="Calibri"/>
                <a:cs typeface="Calibri"/>
              </a:rPr>
              <a:t>OK,</a:t>
            </a:r>
            <a:r>
              <a:rPr sz="2800" spc="-95" dirty="0">
                <a:latin typeface="Calibri"/>
                <a:cs typeface="Calibri"/>
              </a:rPr>
              <a:t> </a:t>
            </a:r>
            <a:r>
              <a:rPr sz="2800" dirty="0">
                <a:latin typeface="Calibri"/>
                <a:cs typeface="Calibri"/>
              </a:rPr>
              <a:t>but</a:t>
            </a:r>
            <a:r>
              <a:rPr sz="2800" spc="-75" dirty="0">
                <a:latin typeface="Calibri"/>
                <a:cs typeface="Calibri"/>
              </a:rPr>
              <a:t> </a:t>
            </a:r>
            <a:r>
              <a:rPr sz="2800" dirty="0">
                <a:latin typeface="Calibri"/>
                <a:cs typeface="Calibri"/>
              </a:rPr>
              <a:t>still</a:t>
            </a:r>
            <a:r>
              <a:rPr sz="2800" spc="-75" dirty="0">
                <a:latin typeface="Calibri"/>
                <a:cs typeface="Calibri"/>
              </a:rPr>
              <a:t> </a:t>
            </a:r>
            <a:r>
              <a:rPr sz="2800" dirty="0">
                <a:latin typeface="Calibri"/>
                <a:cs typeface="Calibri"/>
              </a:rPr>
              <a:t>need</a:t>
            </a:r>
            <a:r>
              <a:rPr sz="2800" spc="-90" dirty="0">
                <a:latin typeface="Calibri"/>
                <a:cs typeface="Calibri"/>
              </a:rPr>
              <a:t> </a:t>
            </a:r>
            <a:r>
              <a:rPr sz="2800" dirty="0">
                <a:latin typeface="Calibri"/>
                <a:cs typeface="Calibri"/>
              </a:rPr>
              <a:t>stalls</a:t>
            </a:r>
            <a:r>
              <a:rPr sz="2800" spc="-75" dirty="0">
                <a:latin typeface="Calibri"/>
                <a:cs typeface="Calibri"/>
              </a:rPr>
              <a:t> </a:t>
            </a:r>
            <a:r>
              <a:rPr sz="2800" spc="-25" dirty="0">
                <a:latin typeface="Calibri"/>
                <a:cs typeface="Calibri"/>
              </a:rPr>
              <a:t>and </a:t>
            </a:r>
            <a:r>
              <a:rPr sz="2800" dirty="0">
                <a:latin typeface="Calibri"/>
                <a:cs typeface="Calibri"/>
              </a:rPr>
              <a:t>nops</a:t>
            </a:r>
            <a:r>
              <a:rPr sz="2800" spc="-65" dirty="0">
                <a:latin typeface="Calibri"/>
                <a:cs typeface="Calibri"/>
              </a:rPr>
              <a:t> </a:t>
            </a:r>
            <a:r>
              <a:rPr sz="2800" spc="-10" dirty="0">
                <a:latin typeface="Calibri"/>
                <a:cs typeface="Calibri"/>
              </a:rPr>
              <a:t>often</a:t>
            </a:r>
            <a:endParaRPr sz="2800">
              <a:latin typeface="Calibri"/>
              <a:cs typeface="Calibri"/>
            </a:endParaRPr>
          </a:p>
          <a:p>
            <a:pPr marL="241300" marR="147955" indent="-228600">
              <a:lnSpc>
                <a:spcPts val="3030"/>
              </a:lnSpc>
              <a:spcBef>
                <a:spcPts val="985"/>
              </a:spcBef>
              <a:buFont typeface="Arial"/>
              <a:buChar char="•"/>
              <a:tabLst>
                <a:tab pos="241300" algn="l"/>
              </a:tabLst>
            </a:pPr>
            <a:r>
              <a:rPr sz="2800" dirty="0">
                <a:latin typeface="Calibri"/>
                <a:cs typeface="Calibri"/>
              </a:rPr>
              <a:t>Dynamic</a:t>
            </a:r>
            <a:r>
              <a:rPr sz="2800" spc="-90" dirty="0">
                <a:latin typeface="Calibri"/>
                <a:cs typeface="Calibri"/>
              </a:rPr>
              <a:t> </a:t>
            </a:r>
            <a:r>
              <a:rPr sz="2800" dirty="0">
                <a:latin typeface="Calibri"/>
                <a:cs typeface="Calibri"/>
              </a:rPr>
              <a:t>Branch</a:t>
            </a:r>
            <a:r>
              <a:rPr sz="2800" spc="-100" dirty="0">
                <a:latin typeface="Calibri"/>
                <a:cs typeface="Calibri"/>
              </a:rPr>
              <a:t> </a:t>
            </a:r>
            <a:r>
              <a:rPr sz="2800" dirty="0">
                <a:latin typeface="Calibri"/>
                <a:cs typeface="Calibri"/>
              </a:rPr>
              <a:t>Prediction</a:t>
            </a:r>
            <a:r>
              <a:rPr sz="2800" spc="-85" dirty="0">
                <a:latin typeface="Calibri"/>
                <a:cs typeface="Calibri"/>
              </a:rPr>
              <a:t> </a:t>
            </a:r>
            <a:r>
              <a:rPr sz="2800" dirty="0">
                <a:latin typeface="Calibri"/>
                <a:cs typeface="Calibri"/>
              </a:rPr>
              <a:t>uses</a:t>
            </a:r>
            <a:r>
              <a:rPr sz="2800" spc="-95" dirty="0">
                <a:latin typeface="Calibri"/>
                <a:cs typeface="Calibri"/>
              </a:rPr>
              <a:t> </a:t>
            </a:r>
            <a:r>
              <a:rPr sz="2800" spc="-35" dirty="0">
                <a:latin typeface="Calibri"/>
                <a:cs typeface="Calibri"/>
              </a:rPr>
              <a:t>per-</a:t>
            </a:r>
            <a:r>
              <a:rPr sz="2800" dirty="0">
                <a:latin typeface="Calibri"/>
                <a:cs typeface="Calibri"/>
              </a:rPr>
              <a:t>branch</a:t>
            </a:r>
            <a:r>
              <a:rPr sz="2800" spc="-80" dirty="0">
                <a:latin typeface="Calibri"/>
                <a:cs typeface="Calibri"/>
              </a:rPr>
              <a:t> </a:t>
            </a:r>
            <a:r>
              <a:rPr sz="2800" spc="-10" dirty="0">
                <a:latin typeface="Calibri"/>
                <a:cs typeface="Calibri"/>
              </a:rPr>
              <a:t>information</a:t>
            </a:r>
            <a:r>
              <a:rPr sz="2800" spc="-95" dirty="0">
                <a:latin typeface="Calibri"/>
                <a:cs typeface="Calibri"/>
              </a:rPr>
              <a:t> </a:t>
            </a:r>
            <a:r>
              <a:rPr sz="2800" dirty="0">
                <a:latin typeface="Calibri"/>
                <a:cs typeface="Calibri"/>
              </a:rPr>
              <a:t>and</a:t>
            </a:r>
            <a:r>
              <a:rPr sz="2800" spc="-100" dirty="0">
                <a:latin typeface="Calibri"/>
                <a:cs typeface="Calibri"/>
              </a:rPr>
              <a:t> </a:t>
            </a:r>
            <a:r>
              <a:rPr sz="2800" spc="-10" dirty="0">
                <a:latin typeface="Calibri"/>
                <a:cs typeface="Calibri"/>
              </a:rPr>
              <a:t>global </a:t>
            </a:r>
            <a:r>
              <a:rPr sz="2800" dirty="0">
                <a:latin typeface="Calibri"/>
                <a:cs typeface="Calibri"/>
              </a:rPr>
              <a:t>branch</a:t>
            </a:r>
            <a:r>
              <a:rPr sz="2800" spc="-90" dirty="0">
                <a:latin typeface="Calibri"/>
                <a:cs typeface="Calibri"/>
              </a:rPr>
              <a:t> </a:t>
            </a:r>
            <a:r>
              <a:rPr sz="2800" dirty="0">
                <a:latin typeface="Calibri"/>
                <a:cs typeface="Calibri"/>
              </a:rPr>
              <a:t>outcome</a:t>
            </a:r>
            <a:r>
              <a:rPr sz="2800" spc="-105" dirty="0">
                <a:latin typeface="Calibri"/>
                <a:cs typeface="Calibri"/>
              </a:rPr>
              <a:t> </a:t>
            </a:r>
            <a:r>
              <a:rPr sz="2800" dirty="0">
                <a:latin typeface="Calibri"/>
                <a:cs typeface="Calibri"/>
              </a:rPr>
              <a:t>history</a:t>
            </a:r>
            <a:r>
              <a:rPr sz="2800" spc="-85" dirty="0">
                <a:latin typeface="Calibri"/>
                <a:cs typeface="Calibri"/>
              </a:rPr>
              <a:t> </a:t>
            </a:r>
            <a:r>
              <a:rPr sz="2800" spc="-10" dirty="0">
                <a:latin typeface="Calibri"/>
                <a:cs typeface="Calibri"/>
              </a:rPr>
              <a:t>information</a:t>
            </a:r>
            <a:r>
              <a:rPr sz="2800" spc="-110" dirty="0">
                <a:latin typeface="Calibri"/>
                <a:cs typeface="Calibri"/>
              </a:rPr>
              <a:t> </a:t>
            </a:r>
            <a:r>
              <a:rPr sz="2800" dirty="0">
                <a:latin typeface="Calibri"/>
                <a:cs typeface="Calibri"/>
              </a:rPr>
              <a:t>to</a:t>
            </a:r>
            <a:r>
              <a:rPr sz="2800" spc="-120" dirty="0">
                <a:latin typeface="Calibri"/>
                <a:cs typeface="Calibri"/>
              </a:rPr>
              <a:t> </a:t>
            </a:r>
            <a:r>
              <a:rPr sz="2800" dirty="0">
                <a:latin typeface="Calibri"/>
                <a:cs typeface="Calibri"/>
              </a:rPr>
              <a:t>predict</a:t>
            </a:r>
            <a:r>
              <a:rPr sz="2800" spc="-95" dirty="0">
                <a:latin typeface="Calibri"/>
                <a:cs typeface="Calibri"/>
              </a:rPr>
              <a:t> </a:t>
            </a:r>
            <a:r>
              <a:rPr sz="2800" dirty="0">
                <a:latin typeface="Calibri"/>
                <a:cs typeface="Calibri"/>
              </a:rPr>
              <a:t>outcomes</a:t>
            </a:r>
            <a:r>
              <a:rPr sz="2800" spc="-95" dirty="0">
                <a:latin typeface="Calibri"/>
                <a:cs typeface="Calibri"/>
              </a:rPr>
              <a:t> </a:t>
            </a:r>
            <a:r>
              <a:rPr sz="2800" dirty="0">
                <a:latin typeface="Calibri"/>
                <a:cs typeface="Calibri"/>
              </a:rPr>
              <a:t>and</a:t>
            </a:r>
            <a:r>
              <a:rPr sz="2800" spc="-100" dirty="0">
                <a:latin typeface="Calibri"/>
                <a:cs typeface="Calibri"/>
              </a:rPr>
              <a:t> </a:t>
            </a:r>
            <a:r>
              <a:rPr sz="2800" spc="-10" dirty="0">
                <a:latin typeface="Calibri"/>
                <a:cs typeface="Calibri"/>
              </a:rPr>
              <a:t>targets</a:t>
            </a:r>
            <a:endParaRPr sz="2800">
              <a:latin typeface="Calibri"/>
              <a:cs typeface="Calibri"/>
            </a:endParaRPr>
          </a:p>
          <a:p>
            <a:pPr marL="241300" marR="152400" indent="-228600">
              <a:lnSpc>
                <a:spcPts val="3020"/>
              </a:lnSpc>
              <a:spcBef>
                <a:spcPts val="1010"/>
              </a:spcBef>
              <a:buFont typeface="Arial"/>
              <a:buChar char="•"/>
              <a:tabLst>
                <a:tab pos="241300" algn="l"/>
              </a:tabLst>
            </a:pPr>
            <a:r>
              <a:rPr sz="2800" dirty="0">
                <a:latin typeface="Calibri"/>
                <a:cs typeface="Calibri"/>
              </a:rPr>
              <a:t>Branch</a:t>
            </a:r>
            <a:r>
              <a:rPr sz="2800" spc="-45" dirty="0">
                <a:latin typeface="Calibri"/>
                <a:cs typeface="Calibri"/>
              </a:rPr>
              <a:t> </a:t>
            </a:r>
            <a:r>
              <a:rPr sz="2800" dirty="0">
                <a:latin typeface="Calibri"/>
                <a:cs typeface="Calibri"/>
              </a:rPr>
              <a:t>predictor</a:t>
            </a:r>
            <a:r>
              <a:rPr sz="2800" spc="-35" dirty="0">
                <a:latin typeface="Calibri"/>
                <a:cs typeface="Calibri"/>
              </a:rPr>
              <a:t> </a:t>
            </a:r>
            <a:r>
              <a:rPr sz="2800" spc="-10" dirty="0">
                <a:latin typeface="Calibri"/>
                <a:cs typeface="Calibri"/>
              </a:rPr>
              <a:t>accuracies</a:t>
            </a:r>
            <a:r>
              <a:rPr sz="2800" spc="-65" dirty="0">
                <a:latin typeface="Calibri"/>
                <a:cs typeface="Calibri"/>
              </a:rPr>
              <a:t> </a:t>
            </a:r>
            <a:r>
              <a:rPr sz="2800" dirty="0">
                <a:latin typeface="Calibri"/>
                <a:cs typeface="Calibri"/>
              </a:rPr>
              <a:t>are</a:t>
            </a:r>
            <a:r>
              <a:rPr sz="2800" spc="-60" dirty="0">
                <a:latin typeface="Calibri"/>
                <a:cs typeface="Calibri"/>
              </a:rPr>
              <a:t> </a:t>
            </a:r>
            <a:r>
              <a:rPr sz="2800" dirty="0">
                <a:latin typeface="Calibri"/>
                <a:cs typeface="Calibri"/>
              </a:rPr>
              <a:t>in</a:t>
            </a:r>
            <a:r>
              <a:rPr sz="2800" spc="-55" dirty="0">
                <a:latin typeface="Calibri"/>
                <a:cs typeface="Calibri"/>
              </a:rPr>
              <a:t> </a:t>
            </a:r>
            <a:r>
              <a:rPr sz="2800" dirty="0">
                <a:latin typeface="Calibri"/>
                <a:cs typeface="Calibri"/>
              </a:rPr>
              <a:t>the</a:t>
            </a:r>
            <a:r>
              <a:rPr sz="2800" spc="-45" dirty="0">
                <a:latin typeface="Calibri"/>
                <a:cs typeface="Calibri"/>
              </a:rPr>
              <a:t> </a:t>
            </a:r>
            <a:r>
              <a:rPr sz="2800" dirty="0">
                <a:latin typeface="Calibri"/>
                <a:cs typeface="Calibri"/>
              </a:rPr>
              <a:t>90+%</a:t>
            </a:r>
            <a:r>
              <a:rPr sz="2800" spc="-30" dirty="0">
                <a:latin typeface="Calibri"/>
                <a:cs typeface="Calibri"/>
              </a:rPr>
              <a:t> </a:t>
            </a:r>
            <a:r>
              <a:rPr sz="2800" dirty="0">
                <a:latin typeface="Calibri"/>
                <a:cs typeface="Calibri"/>
              </a:rPr>
              <a:t>in</a:t>
            </a:r>
            <a:r>
              <a:rPr sz="2800" spc="-55" dirty="0">
                <a:latin typeface="Calibri"/>
                <a:cs typeface="Calibri"/>
              </a:rPr>
              <a:t> </a:t>
            </a:r>
            <a:r>
              <a:rPr sz="2800" dirty="0">
                <a:latin typeface="Calibri"/>
                <a:cs typeface="Calibri"/>
              </a:rPr>
              <a:t>a</a:t>
            </a:r>
            <a:r>
              <a:rPr sz="2800" spc="-60" dirty="0">
                <a:latin typeface="Calibri"/>
                <a:cs typeface="Calibri"/>
              </a:rPr>
              <a:t> </a:t>
            </a:r>
            <a:r>
              <a:rPr sz="2800" dirty="0">
                <a:latin typeface="Calibri"/>
                <a:cs typeface="Calibri"/>
              </a:rPr>
              <a:t>lot</a:t>
            </a:r>
            <a:r>
              <a:rPr sz="2800" spc="-65" dirty="0">
                <a:latin typeface="Calibri"/>
                <a:cs typeface="Calibri"/>
              </a:rPr>
              <a:t> </a:t>
            </a:r>
            <a:r>
              <a:rPr sz="2800" dirty="0">
                <a:latin typeface="Calibri"/>
                <a:cs typeface="Calibri"/>
              </a:rPr>
              <a:t>of</a:t>
            </a:r>
            <a:r>
              <a:rPr sz="2800" spc="-65" dirty="0">
                <a:latin typeface="Calibri"/>
                <a:cs typeface="Calibri"/>
              </a:rPr>
              <a:t> </a:t>
            </a:r>
            <a:r>
              <a:rPr sz="2800" dirty="0">
                <a:latin typeface="Calibri"/>
                <a:cs typeface="Calibri"/>
              </a:rPr>
              <a:t>cases</a:t>
            </a:r>
            <a:r>
              <a:rPr sz="2800" spc="-65" dirty="0">
                <a:latin typeface="Calibri"/>
                <a:cs typeface="Calibri"/>
              </a:rPr>
              <a:t> </a:t>
            </a:r>
            <a:r>
              <a:rPr sz="2800" dirty="0">
                <a:latin typeface="Calibri"/>
                <a:cs typeface="Calibri"/>
              </a:rPr>
              <a:t>(you</a:t>
            </a:r>
            <a:r>
              <a:rPr sz="2800" spc="-40" dirty="0">
                <a:latin typeface="Calibri"/>
                <a:cs typeface="Calibri"/>
              </a:rPr>
              <a:t> </a:t>
            </a:r>
            <a:r>
              <a:rPr sz="2800" spc="-20" dirty="0">
                <a:latin typeface="Calibri"/>
                <a:cs typeface="Calibri"/>
              </a:rPr>
              <a:t>will </a:t>
            </a:r>
            <a:r>
              <a:rPr sz="2800" dirty="0">
                <a:latin typeface="Calibri"/>
                <a:cs typeface="Calibri"/>
              </a:rPr>
              <a:t>see</a:t>
            </a:r>
            <a:r>
              <a:rPr sz="2800" spc="-60" dirty="0">
                <a:latin typeface="Calibri"/>
                <a:cs typeface="Calibri"/>
              </a:rPr>
              <a:t> </a:t>
            </a:r>
            <a:r>
              <a:rPr sz="2800" dirty="0">
                <a:latin typeface="Calibri"/>
                <a:cs typeface="Calibri"/>
              </a:rPr>
              <a:t>these</a:t>
            </a:r>
            <a:r>
              <a:rPr sz="2800" spc="-40" dirty="0">
                <a:latin typeface="Calibri"/>
                <a:cs typeface="Calibri"/>
              </a:rPr>
              <a:t> </a:t>
            </a:r>
            <a:r>
              <a:rPr sz="2800" dirty="0">
                <a:latin typeface="Calibri"/>
                <a:cs typeface="Calibri"/>
              </a:rPr>
              <a:t>figures</a:t>
            </a:r>
            <a:r>
              <a:rPr sz="2800" spc="-45" dirty="0">
                <a:latin typeface="Calibri"/>
                <a:cs typeface="Calibri"/>
              </a:rPr>
              <a:t> </a:t>
            </a:r>
            <a:r>
              <a:rPr sz="2800" dirty="0">
                <a:latin typeface="Calibri"/>
                <a:cs typeface="Calibri"/>
              </a:rPr>
              <a:t>in</a:t>
            </a:r>
            <a:r>
              <a:rPr sz="2800" spc="-55" dirty="0">
                <a:latin typeface="Calibri"/>
                <a:cs typeface="Calibri"/>
              </a:rPr>
              <a:t> </a:t>
            </a:r>
            <a:r>
              <a:rPr sz="2800" dirty="0">
                <a:latin typeface="Calibri"/>
                <a:cs typeface="Calibri"/>
              </a:rPr>
              <a:t>Lab</a:t>
            </a:r>
            <a:r>
              <a:rPr sz="2800" spc="-55" dirty="0">
                <a:latin typeface="Calibri"/>
                <a:cs typeface="Calibri"/>
              </a:rPr>
              <a:t> </a:t>
            </a:r>
            <a:r>
              <a:rPr sz="2800" spc="-25" dirty="0">
                <a:latin typeface="Calibri"/>
                <a:cs typeface="Calibri"/>
              </a:rPr>
              <a:t>1)</a:t>
            </a:r>
            <a:endParaRPr sz="2800">
              <a:latin typeface="Calibri"/>
              <a:cs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690245">
              <a:lnSpc>
                <a:spcPct val="100000"/>
              </a:lnSpc>
              <a:spcBef>
                <a:spcPts val="105"/>
              </a:spcBef>
            </a:pPr>
            <a:r>
              <a:rPr dirty="0"/>
              <a:t>What</a:t>
            </a:r>
            <a:r>
              <a:rPr spc="-30" dirty="0"/>
              <a:t> </a:t>
            </a:r>
            <a:r>
              <a:rPr dirty="0"/>
              <a:t>to</a:t>
            </a:r>
            <a:r>
              <a:rPr spc="-25" dirty="0"/>
              <a:t> </a:t>
            </a:r>
            <a:r>
              <a:rPr dirty="0"/>
              <a:t>think</a:t>
            </a:r>
            <a:r>
              <a:rPr spc="-20" dirty="0"/>
              <a:t> </a:t>
            </a:r>
            <a:r>
              <a:rPr dirty="0"/>
              <a:t>about</a:t>
            </a:r>
            <a:r>
              <a:rPr spc="-15" dirty="0"/>
              <a:t> </a:t>
            </a:r>
            <a:r>
              <a:rPr spc="-10" dirty="0"/>
              <a:t>next?</a:t>
            </a:r>
          </a:p>
        </p:txBody>
      </p:sp>
      <p:sp>
        <p:nvSpPr>
          <p:cNvPr id="3" name="object 3"/>
          <p:cNvSpPr txBox="1"/>
          <p:nvPr/>
        </p:nvSpPr>
        <p:spPr>
          <a:xfrm>
            <a:off x="916939" y="1756565"/>
            <a:ext cx="8295640" cy="2183130"/>
          </a:xfrm>
          <a:prstGeom prst="rect">
            <a:avLst/>
          </a:prstGeom>
        </p:spPr>
        <p:txBody>
          <a:bodyPr vert="horz" wrap="square" lIns="0" tIns="48895" rIns="0" bIns="0" rtlCol="0">
            <a:spAutoFit/>
          </a:bodyPr>
          <a:lstStyle/>
          <a:p>
            <a:pPr marL="240665" indent="-227965">
              <a:lnSpc>
                <a:spcPct val="100000"/>
              </a:lnSpc>
              <a:spcBef>
                <a:spcPts val="385"/>
              </a:spcBef>
              <a:buFont typeface="Arial"/>
              <a:buChar char="•"/>
              <a:tabLst>
                <a:tab pos="240665" algn="l"/>
              </a:tabLst>
            </a:pPr>
            <a:r>
              <a:rPr sz="2800" dirty="0">
                <a:latin typeface="Calibri"/>
                <a:cs typeface="Calibri"/>
              </a:rPr>
              <a:t>Caches</a:t>
            </a:r>
            <a:r>
              <a:rPr sz="2800" spc="-60" dirty="0">
                <a:latin typeface="Calibri"/>
                <a:cs typeface="Calibri"/>
              </a:rPr>
              <a:t> </a:t>
            </a:r>
            <a:r>
              <a:rPr sz="2800" dirty="0">
                <a:latin typeface="Calibri"/>
                <a:cs typeface="Calibri"/>
              </a:rPr>
              <a:t>as</a:t>
            </a:r>
            <a:r>
              <a:rPr sz="2800" spc="-65" dirty="0">
                <a:latin typeface="Calibri"/>
                <a:cs typeface="Calibri"/>
              </a:rPr>
              <a:t> </a:t>
            </a:r>
            <a:r>
              <a:rPr sz="2800" dirty="0">
                <a:latin typeface="Calibri"/>
                <a:cs typeface="Calibri"/>
              </a:rPr>
              <a:t>a</a:t>
            </a:r>
            <a:r>
              <a:rPr sz="2800" spc="-60" dirty="0">
                <a:latin typeface="Calibri"/>
                <a:cs typeface="Calibri"/>
              </a:rPr>
              <a:t> </a:t>
            </a:r>
            <a:r>
              <a:rPr sz="2800" spc="-20" dirty="0">
                <a:latin typeface="Calibri"/>
                <a:cs typeface="Calibri"/>
              </a:rPr>
              <a:t>microarchitectural</a:t>
            </a:r>
            <a:r>
              <a:rPr sz="2800" spc="-60" dirty="0">
                <a:latin typeface="Calibri"/>
                <a:cs typeface="Calibri"/>
              </a:rPr>
              <a:t> </a:t>
            </a:r>
            <a:r>
              <a:rPr sz="2800" spc="-10" dirty="0">
                <a:latin typeface="Calibri"/>
                <a:cs typeface="Calibri"/>
              </a:rPr>
              <a:t>optimization</a:t>
            </a:r>
            <a:r>
              <a:rPr sz="2800" spc="-45" dirty="0">
                <a:latin typeface="Calibri"/>
                <a:cs typeface="Calibri"/>
              </a:rPr>
              <a:t> </a:t>
            </a:r>
            <a:r>
              <a:rPr sz="2800" dirty="0">
                <a:latin typeface="Calibri"/>
                <a:cs typeface="Calibri"/>
              </a:rPr>
              <a:t>(next</a:t>
            </a:r>
            <a:r>
              <a:rPr sz="2800" spc="-55" dirty="0">
                <a:latin typeface="Calibri"/>
                <a:cs typeface="Calibri"/>
              </a:rPr>
              <a:t> </a:t>
            </a:r>
            <a:r>
              <a:rPr sz="2800" spc="-10" dirty="0">
                <a:latin typeface="Calibri"/>
                <a:cs typeface="Calibri"/>
              </a:rPr>
              <a:t>time)</a:t>
            </a:r>
            <a:endParaRPr sz="2800">
              <a:latin typeface="Calibri"/>
              <a:cs typeface="Calibri"/>
            </a:endParaRPr>
          </a:p>
          <a:p>
            <a:pPr marL="697865" lvl="1" indent="-227965">
              <a:lnSpc>
                <a:spcPct val="100000"/>
              </a:lnSpc>
              <a:spcBef>
                <a:spcPts val="245"/>
              </a:spcBef>
              <a:buFont typeface="Arial"/>
              <a:buChar char="•"/>
              <a:tabLst>
                <a:tab pos="697865" algn="l"/>
              </a:tabLst>
            </a:pPr>
            <a:r>
              <a:rPr sz="2400" dirty="0">
                <a:latin typeface="Calibri"/>
                <a:cs typeface="Calibri"/>
              </a:rPr>
              <a:t>Implementation</a:t>
            </a:r>
            <a:r>
              <a:rPr sz="2400" spc="-85" dirty="0">
                <a:latin typeface="Calibri"/>
                <a:cs typeface="Calibri"/>
              </a:rPr>
              <a:t> </a:t>
            </a:r>
            <a:r>
              <a:rPr sz="2400" dirty="0">
                <a:latin typeface="Calibri"/>
                <a:cs typeface="Calibri"/>
              </a:rPr>
              <a:t>of</a:t>
            </a:r>
            <a:r>
              <a:rPr sz="2400" spc="-45" dirty="0">
                <a:latin typeface="Calibri"/>
                <a:cs typeface="Calibri"/>
              </a:rPr>
              <a:t> </a:t>
            </a:r>
            <a:r>
              <a:rPr sz="2400" dirty="0">
                <a:latin typeface="Calibri"/>
                <a:cs typeface="Calibri"/>
              </a:rPr>
              <a:t>cache</a:t>
            </a:r>
            <a:r>
              <a:rPr sz="2400" spc="-40" dirty="0">
                <a:latin typeface="Calibri"/>
                <a:cs typeface="Calibri"/>
              </a:rPr>
              <a:t> </a:t>
            </a:r>
            <a:r>
              <a:rPr sz="2400" spc="-10" dirty="0">
                <a:latin typeface="Calibri"/>
                <a:cs typeface="Calibri"/>
              </a:rPr>
              <a:t>hierarchies</a:t>
            </a:r>
            <a:endParaRPr sz="2400">
              <a:latin typeface="Calibri"/>
              <a:cs typeface="Calibri"/>
            </a:endParaRPr>
          </a:p>
          <a:p>
            <a:pPr marL="697865" lvl="1" indent="-227965">
              <a:lnSpc>
                <a:spcPct val="100000"/>
              </a:lnSpc>
              <a:spcBef>
                <a:spcPts val="219"/>
              </a:spcBef>
              <a:buFont typeface="Arial"/>
              <a:buChar char="•"/>
              <a:tabLst>
                <a:tab pos="697865" algn="l"/>
              </a:tabLst>
            </a:pPr>
            <a:r>
              <a:rPr sz="2400" dirty="0">
                <a:latin typeface="Calibri"/>
                <a:cs typeface="Calibri"/>
              </a:rPr>
              <a:t>Cache</a:t>
            </a:r>
            <a:r>
              <a:rPr sz="2400" spc="-35" dirty="0">
                <a:latin typeface="Calibri"/>
                <a:cs typeface="Calibri"/>
              </a:rPr>
              <a:t> </a:t>
            </a:r>
            <a:r>
              <a:rPr sz="2400" dirty="0">
                <a:latin typeface="Calibri"/>
                <a:cs typeface="Calibri"/>
              </a:rPr>
              <a:t>design</a:t>
            </a:r>
            <a:r>
              <a:rPr sz="2400" spc="-15" dirty="0">
                <a:latin typeface="Calibri"/>
                <a:cs typeface="Calibri"/>
              </a:rPr>
              <a:t> </a:t>
            </a:r>
            <a:r>
              <a:rPr sz="2400" spc="-10" dirty="0">
                <a:latin typeface="Calibri"/>
                <a:cs typeface="Calibri"/>
              </a:rPr>
              <a:t>tradeoffs</a:t>
            </a:r>
            <a:endParaRPr sz="2400">
              <a:latin typeface="Calibri"/>
              <a:cs typeface="Calibri"/>
            </a:endParaRPr>
          </a:p>
          <a:p>
            <a:pPr marL="240665" indent="-227965">
              <a:lnSpc>
                <a:spcPct val="100000"/>
              </a:lnSpc>
              <a:spcBef>
                <a:spcPts val="630"/>
              </a:spcBef>
              <a:buFont typeface="Arial"/>
              <a:buChar char="•"/>
              <a:tabLst>
                <a:tab pos="240665" algn="l"/>
              </a:tabLst>
            </a:pPr>
            <a:r>
              <a:rPr sz="2800" spc="-10" dirty="0">
                <a:latin typeface="Calibri"/>
                <a:cs typeface="Calibri"/>
              </a:rPr>
              <a:t>Performance</a:t>
            </a:r>
            <a:r>
              <a:rPr sz="2800" spc="-90" dirty="0">
                <a:latin typeface="Calibri"/>
                <a:cs typeface="Calibri"/>
              </a:rPr>
              <a:t> </a:t>
            </a:r>
            <a:r>
              <a:rPr sz="2800" spc="-20" dirty="0">
                <a:latin typeface="Calibri"/>
                <a:cs typeface="Calibri"/>
              </a:rPr>
              <a:t>Evaluation</a:t>
            </a:r>
            <a:r>
              <a:rPr sz="2800" spc="-110" dirty="0">
                <a:latin typeface="Calibri"/>
                <a:cs typeface="Calibri"/>
              </a:rPr>
              <a:t> </a:t>
            </a:r>
            <a:r>
              <a:rPr sz="2800" dirty="0">
                <a:latin typeface="Calibri"/>
                <a:cs typeface="Calibri"/>
              </a:rPr>
              <a:t>(next</a:t>
            </a:r>
            <a:r>
              <a:rPr sz="2800" spc="-140" dirty="0">
                <a:latin typeface="Calibri"/>
                <a:cs typeface="Calibri"/>
              </a:rPr>
              <a:t> </a:t>
            </a:r>
            <a:r>
              <a:rPr sz="2800" dirty="0">
                <a:latin typeface="Calibri"/>
                <a:cs typeface="Calibri"/>
              </a:rPr>
              <a:t>next</a:t>
            </a:r>
            <a:r>
              <a:rPr sz="2800" spc="-95" dirty="0">
                <a:latin typeface="Calibri"/>
                <a:cs typeface="Calibri"/>
              </a:rPr>
              <a:t> </a:t>
            </a:r>
            <a:r>
              <a:rPr sz="2800" spc="-10" dirty="0">
                <a:latin typeface="Calibri"/>
                <a:cs typeface="Calibri"/>
              </a:rPr>
              <a:t>time)</a:t>
            </a:r>
            <a:endParaRPr sz="2800">
              <a:latin typeface="Calibri"/>
              <a:cs typeface="Calibri"/>
            </a:endParaRPr>
          </a:p>
          <a:p>
            <a:pPr marL="697865" lvl="1" indent="-227965">
              <a:lnSpc>
                <a:spcPct val="100000"/>
              </a:lnSpc>
              <a:spcBef>
                <a:spcPts val="245"/>
              </a:spcBef>
              <a:buFont typeface="Arial"/>
              <a:buChar char="•"/>
              <a:tabLst>
                <a:tab pos="697865" algn="l"/>
              </a:tabLst>
            </a:pPr>
            <a:r>
              <a:rPr sz="2400" dirty="0">
                <a:latin typeface="Calibri"/>
                <a:cs typeface="Calibri"/>
              </a:rPr>
              <a:t>Design</a:t>
            </a:r>
            <a:r>
              <a:rPr sz="2400" spc="-60" dirty="0">
                <a:latin typeface="Calibri"/>
                <a:cs typeface="Calibri"/>
              </a:rPr>
              <a:t> </a:t>
            </a:r>
            <a:r>
              <a:rPr sz="2400" dirty="0">
                <a:latin typeface="Calibri"/>
                <a:cs typeface="Calibri"/>
              </a:rPr>
              <a:t>spaces,</a:t>
            </a:r>
            <a:r>
              <a:rPr sz="2400" spc="-50" dirty="0">
                <a:latin typeface="Calibri"/>
                <a:cs typeface="Calibri"/>
              </a:rPr>
              <a:t> </a:t>
            </a:r>
            <a:r>
              <a:rPr sz="2400" dirty="0">
                <a:latin typeface="Calibri"/>
                <a:cs typeface="Calibri"/>
              </a:rPr>
              <a:t>Pareto</a:t>
            </a:r>
            <a:r>
              <a:rPr sz="2400" spc="-50" dirty="0">
                <a:latin typeface="Calibri"/>
                <a:cs typeface="Calibri"/>
              </a:rPr>
              <a:t> </a:t>
            </a:r>
            <a:r>
              <a:rPr sz="2400" dirty="0">
                <a:latin typeface="Calibri"/>
                <a:cs typeface="Calibri"/>
              </a:rPr>
              <a:t>Frontiers,</a:t>
            </a:r>
            <a:r>
              <a:rPr sz="2400" spc="-70" dirty="0">
                <a:latin typeface="Calibri"/>
                <a:cs typeface="Calibri"/>
              </a:rPr>
              <a:t> </a:t>
            </a:r>
            <a:r>
              <a:rPr sz="2400" dirty="0">
                <a:latin typeface="Calibri"/>
                <a:cs typeface="Calibri"/>
              </a:rPr>
              <a:t>and</a:t>
            </a:r>
            <a:r>
              <a:rPr sz="2400" spc="-45" dirty="0">
                <a:latin typeface="Calibri"/>
                <a:cs typeface="Calibri"/>
              </a:rPr>
              <a:t> </a:t>
            </a:r>
            <a:r>
              <a:rPr sz="2400" dirty="0">
                <a:latin typeface="Calibri"/>
                <a:cs typeface="Calibri"/>
              </a:rPr>
              <a:t>design</a:t>
            </a:r>
            <a:r>
              <a:rPr sz="2400" spc="-45" dirty="0">
                <a:latin typeface="Calibri"/>
                <a:cs typeface="Calibri"/>
              </a:rPr>
              <a:t> </a:t>
            </a:r>
            <a:r>
              <a:rPr sz="2400" dirty="0">
                <a:latin typeface="Calibri"/>
                <a:cs typeface="Calibri"/>
              </a:rPr>
              <a:t>space</a:t>
            </a:r>
            <a:r>
              <a:rPr sz="2400" spc="-50" dirty="0">
                <a:latin typeface="Calibri"/>
                <a:cs typeface="Calibri"/>
              </a:rPr>
              <a:t> </a:t>
            </a:r>
            <a:r>
              <a:rPr sz="2400" spc="-10" dirty="0">
                <a:latin typeface="Calibri"/>
                <a:cs typeface="Calibri"/>
              </a:rPr>
              <a:t>exploration</a:t>
            </a:r>
            <a:endParaRPr sz="24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43321" y="3658361"/>
            <a:ext cx="1490980" cy="607060"/>
          </a:xfrm>
          <a:custGeom>
            <a:avLst/>
            <a:gdLst/>
            <a:ahLst/>
            <a:cxnLst/>
            <a:rect l="l" t="t" r="r" b="b"/>
            <a:pathLst>
              <a:path w="1490979" h="607060">
                <a:moveTo>
                  <a:pt x="0" y="606551"/>
                </a:moveTo>
                <a:lnTo>
                  <a:pt x="1490472" y="606551"/>
                </a:lnTo>
                <a:lnTo>
                  <a:pt x="1490472" y="0"/>
                </a:lnTo>
                <a:lnTo>
                  <a:pt x="0" y="0"/>
                </a:lnTo>
                <a:lnTo>
                  <a:pt x="0" y="606551"/>
                </a:lnTo>
                <a:close/>
              </a:path>
            </a:pathLst>
          </a:custGeom>
          <a:ln w="38100">
            <a:solidFill>
              <a:srgbClr val="2E528F"/>
            </a:solidFill>
          </a:ln>
        </p:spPr>
        <p:txBody>
          <a:bodyPr wrap="square" lIns="0" tIns="0" rIns="0" bIns="0" rtlCol="0"/>
          <a:lstStyle/>
          <a:p>
            <a:endParaRPr/>
          </a:p>
        </p:txBody>
      </p:sp>
      <p:sp>
        <p:nvSpPr>
          <p:cNvPr id="3" name="object 3"/>
          <p:cNvSpPr/>
          <p:nvPr/>
        </p:nvSpPr>
        <p:spPr>
          <a:xfrm>
            <a:off x="8740902" y="3659885"/>
            <a:ext cx="1529080" cy="586740"/>
          </a:xfrm>
          <a:custGeom>
            <a:avLst/>
            <a:gdLst/>
            <a:ahLst/>
            <a:cxnLst/>
            <a:rect l="l" t="t" r="r" b="b"/>
            <a:pathLst>
              <a:path w="1529079" h="586739">
                <a:moveTo>
                  <a:pt x="0" y="586739"/>
                </a:moveTo>
                <a:lnTo>
                  <a:pt x="1528572" y="586739"/>
                </a:lnTo>
                <a:lnTo>
                  <a:pt x="1528572" y="0"/>
                </a:lnTo>
                <a:lnTo>
                  <a:pt x="0" y="0"/>
                </a:lnTo>
                <a:lnTo>
                  <a:pt x="0" y="586739"/>
                </a:lnTo>
                <a:close/>
              </a:path>
            </a:pathLst>
          </a:custGeom>
          <a:ln w="38100">
            <a:solidFill>
              <a:srgbClr val="2E528F"/>
            </a:solidFill>
          </a:ln>
        </p:spPr>
        <p:txBody>
          <a:bodyPr wrap="square" lIns="0" tIns="0" rIns="0" bIns="0" rtlCol="0"/>
          <a:lstStyle/>
          <a:p>
            <a:endParaRPr/>
          </a:p>
        </p:txBody>
      </p:sp>
      <p:sp>
        <p:nvSpPr>
          <p:cNvPr id="4" name="object 4"/>
          <p:cNvSpPr txBox="1"/>
          <p:nvPr/>
        </p:nvSpPr>
        <p:spPr>
          <a:xfrm>
            <a:off x="1696973" y="3658361"/>
            <a:ext cx="1663064" cy="586740"/>
          </a:xfrm>
          <a:prstGeom prst="rect">
            <a:avLst/>
          </a:prstGeom>
          <a:ln w="38100">
            <a:solidFill>
              <a:srgbClr val="2E528F"/>
            </a:solidFill>
          </a:ln>
        </p:spPr>
        <p:txBody>
          <a:bodyPr vert="horz" wrap="square" lIns="0" tIns="5080" rIns="0" bIns="0" rtlCol="0">
            <a:spAutoFit/>
          </a:bodyPr>
          <a:lstStyle/>
          <a:p>
            <a:pPr>
              <a:lnSpc>
                <a:spcPct val="100000"/>
              </a:lnSpc>
              <a:spcBef>
                <a:spcPts val="40"/>
              </a:spcBef>
            </a:pPr>
            <a:endParaRPr sz="2150">
              <a:latin typeface="Times New Roman"/>
              <a:cs typeface="Times New Roman"/>
            </a:endParaRPr>
          </a:p>
          <a:p>
            <a:pPr marL="33655">
              <a:lnSpc>
                <a:spcPts val="2105"/>
              </a:lnSpc>
            </a:pPr>
            <a:r>
              <a:rPr sz="1800" b="1" spc="-10" dirty="0">
                <a:latin typeface="Calibri"/>
                <a:cs typeface="Calibri"/>
              </a:rPr>
              <a:t>Fetch</a:t>
            </a:r>
            <a:endParaRPr sz="1800">
              <a:latin typeface="Calibri"/>
              <a:cs typeface="Calibri"/>
            </a:endParaRPr>
          </a:p>
        </p:txBody>
      </p:sp>
      <p:sp>
        <p:nvSpPr>
          <p:cNvPr id="5" name="object 5"/>
          <p:cNvSpPr txBox="1"/>
          <p:nvPr/>
        </p:nvSpPr>
        <p:spPr>
          <a:xfrm>
            <a:off x="3557778" y="3658361"/>
            <a:ext cx="1498600" cy="586740"/>
          </a:xfrm>
          <a:prstGeom prst="rect">
            <a:avLst/>
          </a:prstGeom>
          <a:ln w="38100">
            <a:solidFill>
              <a:srgbClr val="2E528F"/>
            </a:solidFill>
          </a:ln>
        </p:spPr>
        <p:txBody>
          <a:bodyPr vert="horz" wrap="square" lIns="0" tIns="635" rIns="0" bIns="0" rtlCol="0">
            <a:spAutoFit/>
          </a:bodyPr>
          <a:lstStyle/>
          <a:p>
            <a:pPr>
              <a:lnSpc>
                <a:spcPct val="100000"/>
              </a:lnSpc>
              <a:spcBef>
                <a:spcPts val="5"/>
              </a:spcBef>
            </a:pPr>
            <a:endParaRPr sz="2300">
              <a:latin typeface="Times New Roman"/>
              <a:cs typeface="Times New Roman"/>
            </a:endParaRPr>
          </a:p>
          <a:p>
            <a:pPr marL="150495">
              <a:lnSpc>
                <a:spcPts val="1970"/>
              </a:lnSpc>
            </a:pPr>
            <a:r>
              <a:rPr sz="1800" b="1" spc="-10" dirty="0">
                <a:latin typeface="Calibri"/>
                <a:cs typeface="Calibri"/>
              </a:rPr>
              <a:t>Decode</a:t>
            </a:r>
            <a:endParaRPr sz="1800">
              <a:latin typeface="Calibri"/>
              <a:cs typeface="Calibri"/>
            </a:endParaRPr>
          </a:p>
        </p:txBody>
      </p:sp>
      <p:sp>
        <p:nvSpPr>
          <p:cNvPr id="6" name="object 6"/>
          <p:cNvSpPr txBox="1"/>
          <p:nvPr/>
        </p:nvSpPr>
        <p:spPr>
          <a:xfrm>
            <a:off x="5601080" y="4004817"/>
            <a:ext cx="762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Execute</a:t>
            </a:r>
            <a:endParaRPr sz="1800">
              <a:latin typeface="Calibri"/>
              <a:cs typeface="Calibri"/>
            </a:endParaRPr>
          </a:p>
        </p:txBody>
      </p:sp>
      <p:sp>
        <p:nvSpPr>
          <p:cNvPr id="7" name="object 7"/>
          <p:cNvSpPr txBox="1"/>
          <p:nvPr/>
        </p:nvSpPr>
        <p:spPr>
          <a:xfrm>
            <a:off x="6965442" y="3658361"/>
            <a:ext cx="1490980" cy="607060"/>
          </a:xfrm>
          <a:prstGeom prst="rect">
            <a:avLst/>
          </a:prstGeom>
          <a:ln w="38100">
            <a:solidFill>
              <a:srgbClr val="2E528F"/>
            </a:solidFill>
          </a:ln>
        </p:spPr>
        <p:txBody>
          <a:bodyPr vert="horz" wrap="square" lIns="0" tIns="2540" rIns="0" bIns="0" rtlCol="0">
            <a:spAutoFit/>
          </a:bodyPr>
          <a:lstStyle/>
          <a:p>
            <a:pPr>
              <a:lnSpc>
                <a:spcPct val="100000"/>
              </a:lnSpc>
              <a:spcBef>
                <a:spcPts val="20"/>
              </a:spcBef>
            </a:pPr>
            <a:endParaRPr sz="2400">
              <a:latin typeface="Times New Roman"/>
              <a:cs typeface="Times New Roman"/>
            </a:endParaRPr>
          </a:p>
          <a:p>
            <a:pPr marL="330835">
              <a:lnSpc>
                <a:spcPts val="1995"/>
              </a:lnSpc>
            </a:pPr>
            <a:r>
              <a:rPr sz="1800" b="1" spc="-10" dirty="0">
                <a:latin typeface="Calibri"/>
                <a:cs typeface="Calibri"/>
              </a:rPr>
              <a:t>Memory</a:t>
            </a:r>
            <a:endParaRPr sz="1800">
              <a:latin typeface="Calibri"/>
              <a:cs typeface="Calibri"/>
            </a:endParaRPr>
          </a:p>
        </p:txBody>
      </p:sp>
      <p:sp>
        <p:nvSpPr>
          <p:cNvPr id="8" name="object 8"/>
          <p:cNvSpPr txBox="1"/>
          <p:nvPr/>
        </p:nvSpPr>
        <p:spPr>
          <a:xfrm>
            <a:off x="8820150" y="3721354"/>
            <a:ext cx="1072515"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t>
            </a:r>
            <a:r>
              <a:rPr sz="1800" b="1" spc="-20" dirty="0">
                <a:latin typeface="Calibri"/>
                <a:cs typeface="Calibri"/>
              </a:rPr>
              <a:t>Write-Back</a:t>
            </a:r>
            <a:endParaRPr sz="1800">
              <a:latin typeface="Calibri"/>
              <a:cs typeface="Calibri"/>
            </a:endParaRPr>
          </a:p>
        </p:txBody>
      </p:sp>
      <p:sp>
        <p:nvSpPr>
          <p:cNvPr id="9" name="object 9"/>
          <p:cNvSpPr txBox="1"/>
          <p:nvPr/>
        </p:nvSpPr>
        <p:spPr>
          <a:xfrm>
            <a:off x="8653398" y="3134614"/>
            <a:ext cx="16637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sub</a:t>
            </a:r>
            <a:r>
              <a:rPr sz="1800" spc="-30" dirty="0">
                <a:latin typeface="Courier New"/>
                <a:cs typeface="Courier New"/>
              </a:rPr>
              <a:t> </a:t>
            </a:r>
            <a:r>
              <a:rPr sz="1800" dirty="0">
                <a:latin typeface="Courier New"/>
                <a:cs typeface="Courier New"/>
              </a:rPr>
              <a:t>x6</a:t>
            </a:r>
            <a:r>
              <a:rPr sz="1800" spc="-20" dirty="0">
                <a:latin typeface="Courier New"/>
                <a:cs typeface="Courier New"/>
              </a:rPr>
              <a:t> </a:t>
            </a:r>
            <a:r>
              <a:rPr sz="1800" dirty="0">
                <a:latin typeface="Courier New"/>
                <a:cs typeface="Courier New"/>
              </a:rPr>
              <a:t>x5</a:t>
            </a:r>
            <a:r>
              <a:rPr sz="1800" spc="-25" dirty="0">
                <a:latin typeface="Courier New"/>
                <a:cs typeface="Courier New"/>
              </a:rPr>
              <a:t> x4</a:t>
            </a:r>
            <a:endParaRPr sz="1800">
              <a:latin typeface="Courier New"/>
              <a:cs typeface="Courier New"/>
            </a:endParaRPr>
          </a:p>
        </p:txBody>
      </p:sp>
      <p:sp>
        <p:nvSpPr>
          <p:cNvPr id="10" name="object 10"/>
          <p:cNvSpPr txBox="1">
            <a:spLocks noGrp="1"/>
          </p:cNvSpPr>
          <p:nvPr>
            <p:ph type="title"/>
          </p:nvPr>
        </p:nvSpPr>
        <p:spPr>
          <a:prstGeom prst="rect">
            <a:avLst/>
          </a:prstGeom>
        </p:spPr>
        <p:txBody>
          <a:bodyPr vert="horz" wrap="square" lIns="0" tIns="54483" rIns="0" bIns="0" rtlCol="0">
            <a:spAutoFit/>
          </a:bodyPr>
          <a:lstStyle/>
          <a:p>
            <a:pPr marL="12700">
              <a:lnSpc>
                <a:spcPct val="100000"/>
              </a:lnSpc>
              <a:spcBef>
                <a:spcPts val="105"/>
              </a:spcBef>
            </a:pPr>
            <a:r>
              <a:rPr dirty="0"/>
              <a:t>Example:</a:t>
            </a:r>
            <a:r>
              <a:rPr spc="-120" dirty="0"/>
              <a:t> </a:t>
            </a:r>
            <a:r>
              <a:rPr dirty="0"/>
              <a:t>Pipelined</a:t>
            </a:r>
            <a:r>
              <a:rPr spc="-95" dirty="0"/>
              <a:t> </a:t>
            </a:r>
            <a:r>
              <a:rPr dirty="0"/>
              <a:t>Execution</a:t>
            </a:r>
            <a:r>
              <a:rPr spc="-90" dirty="0"/>
              <a:t> </a:t>
            </a:r>
            <a:r>
              <a:rPr dirty="0"/>
              <a:t>w/</a:t>
            </a:r>
            <a:r>
              <a:rPr spc="-95" dirty="0"/>
              <a:t> </a:t>
            </a:r>
            <a:r>
              <a:rPr dirty="0"/>
              <a:t>RAW</a:t>
            </a:r>
            <a:r>
              <a:rPr spc="-110" dirty="0"/>
              <a:t> </a:t>
            </a:r>
            <a:r>
              <a:rPr spc="-10" dirty="0"/>
              <a:t>Hazard</a:t>
            </a:r>
          </a:p>
        </p:txBody>
      </p:sp>
      <p:sp>
        <p:nvSpPr>
          <p:cNvPr id="11" name="object 11"/>
          <p:cNvSpPr txBox="1"/>
          <p:nvPr/>
        </p:nvSpPr>
        <p:spPr>
          <a:xfrm>
            <a:off x="3096260" y="3232530"/>
            <a:ext cx="193802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add</a:t>
            </a:r>
            <a:r>
              <a:rPr sz="1800" spc="-40" dirty="0">
                <a:latin typeface="Courier New"/>
                <a:cs typeface="Courier New"/>
              </a:rPr>
              <a:t> </a:t>
            </a:r>
            <a:r>
              <a:rPr sz="1800" dirty="0">
                <a:latin typeface="Courier New"/>
                <a:cs typeface="Courier New"/>
              </a:rPr>
              <a:t>x12</a:t>
            </a:r>
            <a:r>
              <a:rPr sz="1800" spc="-25" dirty="0">
                <a:latin typeface="Courier New"/>
                <a:cs typeface="Courier New"/>
              </a:rPr>
              <a:t> </a:t>
            </a:r>
            <a:r>
              <a:rPr sz="1800" dirty="0">
                <a:latin typeface="Courier New"/>
                <a:cs typeface="Courier New"/>
              </a:rPr>
              <a:t>x6</a:t>
            </a:r>
            <a:r>
              <a:rPr sz="1800" spc="-40" dirty="0">
                <a:latin typeface="Courier New"/>
                <a:cs typeface="Courier New"/>
              </a:rPr>
              <a:t> </a:t>
            </a:r>
            <a:r>
              <a:rPr sz="1800" spc="-25" dirty="0">
                <a:latin typeface="Courier New"/>
                <a:cs typeface="Courier New"/>
              </a:rPr>
              <a:t>x14</a:t>
            </a:r>
            <a:endParaRPr sz="1800">
              <a:latin typeface="Courier New"/>
              <a:cs typeface="Courier New"/>
            </a:endParaRPr>
          </a:p>
        </p:txBody>
      </p:sp>
      <p:grpSp>
        <p:nvGrpSpPr>
          <p:cNvPr id="12" name="object 12"/>
          <p:cNvGrpSpPr/>
          <p:nvPr/>
        </p:nvGrpSpPr>
        <p:grpSpPr>
          <a:xfrm>
            <a:off x="5210335" y="2828033"/>
            <a:ext cx="1528445" cy="745490"/>
            <a:chOff x="5210335" y="2828033"/>
            <a:chExt cx="1528445" cy="745490"/>
          </a:xfrm>
        </p:grpSpPr>
        <p:sp>
          <p:nvSpPr>
            <p:cNvPr id="13" name="object 13"/>
            <p:cNvSpPr/>
            <p:nvPr/>
          </p:nvSpPr>
          <p:spPr>
            <a:xfrm>
              <a:off x="5216685" y="2834383"/>
              <a:ext cx="1515745" cy="732790"/>
            </a:xfrm>
            <a:custGeom>
              <a:avLst/>
              <a:gdLst/>
              <a:ahLst/>
              <a:cxnLst/>
              <a:rect l="l" t="t" r="r" b="b"/>
              <a:pathLst>
                <a:path w="1515745" h="732789">
                  <a:moveTo>
                    <a:pt x="1189371" y="0"/>
                  </a:moveTo>
                  <a:lnTo>
                    <a:pt x="1137338" y="2810"/>
                  </a:lnTo>
                  <a:lnTo>
                    <a:pt x="1088591" y="15965"/>
                  </a:lnTo>
                  <a:lnTo>
                    <a:pt x="1047081" y="39246"/>
                  </a:lnTo>
                  <a:lnTo>
                    <a:pt x="1035746" y="30540"/>
                  </a:lnTo>
                  <a:lnTo>
                    <a:pt x="1022983" y="22751"/>
                  </a:lnTo>
                  <a:lnTo>
                    <a:pt x="1008933" y="15939"/>
                  </a:lnTo>
                  <a:lnTo>
                    <a:pt x="993741" y="10163"/>
                  </a:lnTo>
                  <a:lnTo>
                    <a:pt x="946877" y="577"/>
                  </a:lnTo>
                  <a:lnTo>
                    <a:pt x="899519" y="1049"/>
                  </a:lnTo>
                  <a:lnTo>
                    <a:pt x="855045" y="10848"/>
                  </a:lnTo>
                  <a:lnTo>
                    <a:pt x="816831" y="29243"/>
                  </a:lnTo>
                  <a:lnTo>
                    <a:pt x="788255" y="55502"/>
                  </a:lnTo>
                  <a:lnTo>
                    <a:pt x="778234" y="49457"/>
                  </a:lnTo>
                  <a:lnTo>
                    <a:pt x="697608" y="22908"/>
                  </a:lnTo>
                  <a:lnTo>
                    <a:pt x="649270" y="20054"/>
                  </a:lnTo>
                  <a:lnTo>
                    <a:pt x="602089" y="25371"/>
                  </a:lnTo>
                  <a:lnTo>
                    <a:pt x="558474" y="38371"/>
                  </a:lnTo>
                  <a:lnTo>
                    <a:pt x="520836" y="58567"/>
                  </a:lnTo>
                  <a:lnTo>
                    <a:pt x="491583" y="85474"/>
                  </a:lnTo>
                  <a:lnTo>
                    <a:pt x="455922" y="74250"/>
                  </a:lnTo>
                  <a:lnTo>
                    <a:pt x="418224" y="67122"/>
                  </a:lnTo>
                  <a:lnTo>
                    <a:pt x="379265" y="64185"/>
                  </a:lnTo>
                  <a:lnTo>
                    <a:pt x="339818" y="65535"/>
                  </a:lnTo>
                  <a:lnTo>
                    <a:pt x="286781" y="74417"/>
                  </a:lnTo>
                  <a:lnTo>
                    <a:pt x="239734" y="90455"/>
                  </a:lnTo>
                  <a:lnTo>
                    <a:pt x="199892" y="112594"/>
                  </a:lnTo>
                  <a:lnTo>
                    <a:pt x="168469" y="139778"/>
                  </a:lnTo>
                  <a:lnTo>
                    <a:pt x="135744" y="205061"/>
                  </a:lnTo>
                  <a:lnTo>
                    <a:pt x="136872" y="241049"/>
                  </a:lnTo>
                  <a:lnTo>
                    <a:pt x="135602" y="243335"/>
                  </a:lnTo>
                  <a:lnTo>
                    <a:pt x="68673" y="258844"/>
                  </a:lnTo>
                  <a:lnTo>
                    <a:pt x="19651" y="292738"/>
                  </a:lnTo>
                  <a:lnTo>
                    <a:pt x="0" y="330595"/>
                  </a:lnTo>
                  <a:lnTo>
                    <a:pt x="3696" y="369192"/>
                  </a:lnTo>
                  <a:lnTo>
                    <a:pt x="28991" y="404073"/>
                  </a:lnTo>
                  <a:lnTo>
                    <a:pt x="74134" y="430787"/>
                  </a:lnTo>
                  <a:lnTo>
                    <a:pt x="54145" y="448257"/>
                  </a:lnTo>
                  <a:lnTo>
                    <a:pt x="40526" y="467966"/>
                  </a:lnTo>
                  <a:lnTo>
                    <a:pt x="33647" y="489151"/>
                  </a:lnTo>
                  <a:lnTo>
                    <a:pt x="33875" y="511051"/>
                  </a:lnTo>
                  <a:lnTo>
                    <a:pt x="52780" y="548966"/>
                  </a:lnTo>
                  <a:lnTo>
                    <a:pt x="91009" y="578154"/>
                  </a:lnTo>
                  <a:lnTo>
                    <a:pt x="143121" y="595793"/>
                  </a:lnTo>
                  <a:lnTo>
                    <a:pt x="203674" y="599062"/>
                  </a:lnTo>
                  <a:lnTo>
                    <a:pt x="206595" y="602364"/>
                  </a:lnTo>
                  <a:lnTo>
                    <a:pt x="239445" y="631361"/>
                  </a:lnTo>
                  <a:lnTo>
                    <a:pt x="279181" y="654753"/>
                  </a:lnTo>
                  <a:lnTo>
                    <a:pt x="324308" y="672290"/>
                  </a:lnTo>
                  <a:lnTo>
                    <a:pt x="373330" y="683723"/>
                  </a:lnTo>
                  <a:lnTo>
                    <a:pt x="424751" y="688804"/>
                  </a:lnTo>
                  <a:lnTo>
                    <a:pt x="477075" y="687285"/>
                  </a:lnTo>
                  <a:lnTo>
                    <a:pt x="528807" y="678917"/>
                  </a:lnTo>
                  <a:lnTo>
                    <a:pt x="578451" y="663451"/>
                  </a:lnTo>
                  <a:lnTo>
                    <a:pt x="603978" y="684487"/>
                  </a:lnTo>
                  <a:lnTo>
                    <a:pt x="634363" y="702201"/>
                  </a:lnTo>
                  <a:lnTo>
                    <a:pt x="668891" y="716225"/>
                  </a:lnTo>
                  <a:lnTo>
                    <a:pt x="706848" y="726189"/>
                  </a:lnTo>
                  <a:lnTo>
                    <a:pt x="760654" y="732623"/>
                  </a:lnTo>
                  <a:lnTo>
                    <a:pt x="813556" y="730899"/>
                  </a:lnTo>
                  <a:lnTo>
                    <a:pt x="863779" y="721647"/>
                  </a:lnTo>
                  <a:lnTo>
                    <a:pt x="909547" y="705494"/>
                  </a:lnTo>
                  <a:lnTo>
                    <a:pt x="949086" y="683070"/>
                  </a:lnTo>
                  <a:lnTo>
                    <a:pt x="980621" y="655003"/>
                  </a:lnTo>
                  <a:lnTo>
                    <a:pt x="1002377" y="621922"/>
                  </a:lnTo>
                  <a:lnTo>
                    <a:pt x="1027033" y="630524"/>
                  </a:lnTo>
                  <a:lnTo>
                    <a:pt x="1053129" y="636828"/>
                  </a:lnTo>
                  <a:lnTo>
                    <a:pt x="1080297" y="640727"/>
                  </a:lnTo>
                  <a:lnTo>
                    <a:pt x="1108168" y="642115"/>
                  </a:lnTo>
                  <a:lnTo>
                    <a:pt x="1162209" y="637647"/>
                  </a:lnTo>
                  <a:lnTo>
                    <a:pt x="1210887" y="624452"/>
                  </a:lnTo>
                  <a:lnTo>
                    <a:pt x="1252249" y="603792"/>
                  </a:lnTo>
                  <a:lnTo>
                    <a:pt x="1284340" y="576931"/>
                  </a:lnTo>
                  <a:lnTo>
                    <a:pt x="1312892" y="509654"/>
                  </a:lnTo>
                  <a:lnTo>
                    <a:pt x="1342794" y="505548"/>
                  </a:lnTo>
                  <a:lnTo>
                    <a:pt x="1398742" y="490098"/>
                  </a:lnTo>
                  <a:lnTo>
                    <a:pt x="1469096" y="449170"/>
                  </a:lnTo>
                  <a:lnTo>
                    <a:pt x="1499535" y="413900"/>
                  </a:lnTo>
                  <a:lnTo>
                    <a:pt x="1515044" y="375208"/>
                  </a:lnTo>
                  <a:lnTo>
                    <a:pt x="1515207" y="335193"/>
                  </a:lnTo>
                  <a:lnTo>
                    <a:pt x="1499609" y="295954"/>
                  </a:lnTo>
                  <a:lnTo>
                    <a:pt x="1467832" y="259591"/>
                  </a:lnTo>
                  <a:lnTo>
                    <a:pt x="1471261" y="254257"/>
                  </a:lnTo>
                  <a:lnTo>
                    <a:pt x="1474182" y="248796"/>
                  </a:lnTo>
                  <a:lnTo>
                    <a:pt x="1476468" y="243335"/>
                  </a:lnTo>
                  <a:lnTo>
                    <a:pt x="1482805" y="204035"/>
                  </a:lnTo>
                  <a:lnTo>
                    <a:pt x="1470652" y="166740"/>
                  </a:lnTo>
                  <a:lnTo>
                    <a:pt x="1442187" y="133945"/>
                  </a:lnTo>
                  <a:lnTo>
                    <a:pt x="1399585" y="108142"/>
                  </a:lnTo>
                  <a:lnTo>
                    <a:pt x="1345023" y="91824"/>
                  </a:lnTo>
                  <a:lnTo>
                    <a:pt x="1337266" y="73172"/>
                  </a:lnTo>
                  <a:lnTo>
                    <a:pt x="1324877" y="55771"/>
                  </a:lnTo>
                  <a:lnTo>
                    <a:pt x="1308179" y="40014"/>
                  </a:lnTo>
                  <a:lnTo>
                    <a:pt x="1287492" y="26292"/>
                  </a:lnTo>
                  <a:lnTo>
                    <a:pt x="1240738" y="7754"/>
                  </a:lnTo>
                  <a:lnTo>
                    <a:pt x="1189371" y="0"/>
                  </a:lnTo>
                  <a:close/>
                </a:path>
              </a:pathLst>
            </a:custGeom>
            <a:solidFill>
              <a:srgbClr val="4471C4"/>
            </a:solidFill>
          </p:spPr>
          <p:txBody>
            <a:bodyPr wrap="square" lIns="0" tIns="0" rIns="0" bIns="0" rtlCol="0"/>
            <a:lstStyle/>
            <a:p>
              <a:endParaRPr/>
            </a:p>
          </p:txBody>
        </p:sp>
        <p:sp>
          <p:nvSpPr>
            <p:cNvPr id="14" name="object 14"/>
            <p:cNvSpPr/>
            <p:nvPr/>
          </p:nvSpPr>
          <p:spPr>
            <a:xfrm>
              <a:off x="5216685" y="2834383"/>
              <a:ext cx="1515745" cy="732790"/>
            </a:xfrm>
            <a:custGeom>
              <a:avLst/>
              <a:gdLst/>
              <a:ahLst/>
              <a:cxnLst/>
              <a:rect l="l" t="t" r="r" b="b"/>
              <a:pathLst>
                <a:path w="1515745" h="732789">
                  <a:moveTo>
                    <a:pt x="136872" y="241049"/>
                  </a:moveTo>
                  <a:lnTo>
                    <a:pt x="146681" y="170952"/>
                  </a:lnTo>
                  <a:lnTo>
                    <a:pt x="199892" y="112594"/>
                  </a:lnTo>
                  <a:lnTo>
                    <a:pt x="239734" y="90455"/>
                  </a:lnTo>
                  <a:lnTo>
                    <a:pt x="286781" y="74417"/>
                  </a:lnTo>
                  <a:lnTo>
                    <a:pt x="339818" y="65535"/>
                  </a:lnTo>
                  <a:lnTo>
                    <a:pt x="379265" y="64185"/>
                  </a:lnTo>
                  <a:lnTo>
                    <a:pt x="418224" y="67122"/>
                  </a:lnTo>
                  <a:lnTo>
                    <a:pt x="455922" y="74250"/>
                  </a:lnTo>
                  <a:lnTo>
                    <a:pt x="491583" y="85474"/>
                  </a:lnTo>
                  <a:lnTo>
                    <a:pt x="520836" y="58567"/>
                  </a:lnTo>
                  <a:lnTo>
                    <a:pt x="558474" y="38371"/>
                  </a:lnTo>
                  <a:lnTo>
                    <a:pt x="602089" y="25371"/>
                  </a:lnTo>
                  <a:lnTo>
                    <a:pt x="649270" y="20054"/>
                  </a:lnTo>
                  <a:lnTo>
                    <a:pt x="697608" y="22908"/>
                  </a:lnTo>
                  <a:lnTo>
                    <a:pt x="744694" y="34420"/>
                  </a:lnTo>
                  <a:lnTo>
                    <a:pt x="788255" y="55502"/>
                  </a:lnTo>
                  <a:lnTo>
                    <a:pt x="816831" y="29243"/>
                  </a:lnTo>
                  <a:lnTo>
                    <a:pt x="855045" y="10848"/>
                  </a:lnTo>
                  <a:lnTo>
                    <a:pt x="899519" y="1049"/>
                  </a:lnTo>
                  <a:lnTo>
                    <a:pt x="946877" y="577"/>
                  </a:lnTo>
                  <a:lnTo>
                    <a:pt x="993741" y="10163"/>
                  </a:lnTo>
                  <a:lnTo>
                    <a:pt x="1008933" y="15939"/>
                  </a:lnTo>
                  <a:lnTo>
                    <a:pt x="1022983" y="22751"/>
                  </a:lnTo>
                  <a:lnTo>
                    <a:pt x="1035746" y="30540"/>
                  </a:lnTo>
                  <a:lnTo>
                    <a:pt x="1047081" y="39246"/>
                  </a:lnTo>
                  <a:lnTo>
                    <a:pt x="1088591" y="15965"/>
                  </a:lnTo>
                  <a:lnTo>
                    <a:pt x="1137338" y="2810"/>
                  </a:lnTo>
                  <a:lnTo>
                    <a:pt x="1189371" y="0"/>
                  </a:lnTo>
                  <a:lnTo>
                    <a:pt x="1240738" y="7754"/>
                  </a:lnTo>
                  <a:lnTo>
                    <a:pt x="1287492" y="26292"/>
                  </a:lnTo>
                  <a:lnTo>
                    <a:pt x="1324877" y="55771"/>
                  </a:lnTo>
                  <a:lnTo>
                    <a:pt x="1345023" y="91824"/>
                  </a:lnTo>
                  <a:lnTo>
                    <a:pt x="1399585" y="108142"/>
                  </a:lnTo>
                  <a:lnTo>
                    <a:pt x="1442187" y="133945"/>
                  </a:lnTo>
                  <a:lnTo>
                    <a:pt x="1470652" y="166740"/>
                  </a:lnTo>
                  <a:lnTo>
                    <a:pt x="1482805" y="204035"/>
                  </a:lnTo>
                  <a:lnTo>
                    <a:pt x="1476468" y="243335"/>
                  </a:lnTo>
                  <a:lnTo>
                    <a:pt x="1474182" y="248796"/>
                  </a:lnTo>
                  <a:lnTo>
                    <a:pt x="1471261" y="254257"/>
                  </a:lnTo>
                  <a:lnTo>
                    <a:pt x="1467832" y="259591"/>
                  </a:lnTo>
                  <a:lnTo>
                    <a:pt x="1499609" y="295954"/>
                  </a:lnTo>
                  <a:lnTo>
                    <a:pt x="1515207" y="335193"/>
                  </a:lnTo>
                  <a:lnTo>
                    <a:pt x="1515044" y="375208"/>
                  </a:lnTo>
                  <a:lnTo>
                    <a:pt x="1499535" y="413900"/>
                  </a:lnTo>
                  <a:lnTo>
                    <a:pt x="1469096" y="449170"/>
                  </a:lnTo>
                  <a:lnTo>
                    <a:pt x="1424144" y="478920"/>
                  </a:lnTo>
                  <a:lnTo>
                    <a:pt x="1371518" y="499001"/>
                  </a:lnTo>
                  <a:lnTo>
                    <a:pt x="1312892" y="509654"/>
                  </a:lnTo>
                  <a:lnTo>
                    <a:pt x="1305206" y="545130"/>
                  </a:lnTo>
                  <a:lnTo>
                    <a:pt x="1252249" y="603792"/>
                  </a:lnTo>
                  <a:lnTo>
                    <a:pt x="1210887" y="624452"/>
                  </a:lnTo>
                  <a:lnTo>
                    <a:pt x="1162209" y="637647"/>
                  </a:lnTo>
                  <a:lnTo>
                    <a:pt x="1108168" y="642115"/>
                  </a:lnTo>
                  <a:lnTo>
                    <a:pt x="1080297" y="640727"/>
                  </a:lnTo>
                  <a:lnTo>
                    <a:pt x="1053129" y="636828"/>
                  </a:lnTo>
                  <a:lnTo>
                    <a:pt x="1027033" y="630524"/>
                  </a:lnTo>
                  <a:lnTo>
                    <a:pt x="1002377" y="621922"/>
                  </a:lnTo>
                  <a:lnTo>
                    <a:pt x="980621" y="655003"/>
                  </a:lnTo>
                  <a:lnTo>
                    <a:pt x="949086" y="683070"/>
                  </a:lnTo>
                  <a:lnTo>
                    <a:pt x="909547" y="705494"/>
                  </a:lnTo>
                  <a:lnTo>
                    <a:pt x="863779" y="721647"/>
                  </a:lnTo>
                  <a:lnTo>
                    <a:pt x="813556" y="730899"/>
                  </a:lnTo>
                  <a:lnTo>
                    <a:pt x="760654" y="732623"/>
                  </a:lnTo>
                  <a:lnTo>
                    <a:pt x="706848" y="726189"/>
                  </a:lnTo>
                  <a:lnTo>
                    <a:pt x="668891" y="716225"/>
                  </a:lnTo>
                  <a:lnTo>
                    <a:pt x="634363" y="702201"/>
                  </a:lnTo>
                  <a:lnTo>
                    <a:pt x="603978" y="684487"/>
                  </a:lnTo>
                  <a:lnTo>
                    <a:pt x="578451" y="663451"/>
                  </a:lnTo>
                  <a:lnTo>
                    <a:pt x="528807" y="678917"/>
                  </a:lnTo>
                  <a:lnTo>
                    <a:pt x="477075" y="687285"/>
                  </a:lnTo>
                  <a:lnTo>
                    <a:pt x="424751" y="688804"/>
                  </a:lnTo>
                  <a:lnTo>
                    <a:pt x="373330" y="683723"/>
                  </a:lnTo>
                  <a:lnTo>
                    <a:pt x="324308" y="672290"/>
                  </a:lnTo>
                  <a:lnTo>
                    <a:pt x="279181" y="654753"/>
                  </a:lnTo>
                  <a:lnTo>
                    <a:pt x="239445" y="631361"/>
                  </a:lnTo>
                  <a:lnTo>
                    <a:pt x="206595" y="602364"/>
                  </a:lnTo>
                  <a:lnTo>
                    <a:pt x="204690" y="600205"/>
                  </a:lnTo>
                  <a:lnTo>
                    <a:pt x="203674" y="599062"/>
                  </a:lnTo>
                  <a:lnTo>
                    <a:pt x="143121" y="595793"/>
                  </a:lnTo>
                  <a:lnTo>
                    <a:pt x="91009" y="578154"/>
                  </a:lnTo>
                  <a:lnTo>
                    <a:pt x="52780" y="548966"/>
                  </a:lnTo>
                  <a:lnTo>
                    <a:pt x="33875" y="511051"/>
                  </a:lnTo>
                  <a:lnTo>
                    <a:pt x="33647" y="489151"/>
                  </a:lnTo>
                  <a:lnTo>
                    <a:pt x="40526" y="467966"/>
                  </a:lnTo>
                  <a:lnTo>
                    <a:pt x="54145" y="448257"/>
                  </a:lnTo>
                  <a:lnTo>
                    <a:pt x="74134" y="430787"/>
                  </a:lnTo>
                  <a:lnTo>
                    <a:pt x="28991" y="404073"/>
                  </a:lnTo>
                  <a:lnTo>
                    <a:pt x="3696" y="369192"/>
                  </a:lnTo>
                  <a:lnTo>
                    <a:pt x="0" y="330595"/>
                  </a:lnTo>
                  <a:lnTo>
                    <a:pt x="19651" y="292738"/>
                  </a:lnTo>
                  <a:lnTo>
                    <a:pt x="41304" y="273749"/>
                  </a:lnTo>
                  <a:lnTo>
                    <a:pt x="68673" y="258844"/>
                  </a:lnTo>
                  <a:lnTo>
                    <a:pt x="100518" y="248536"/>
                  </a:lnTo>
                  <a:lnTo>
                    <a:pt x="135602" y="243335"/>
                  </a:lnTo>
                  <a:lnTo>
                    <a:pt x="136872" y="241049"/>
                  </a:lnTo>
                  <a:close/>
                </a:path>
                <a:path w="1515745" h="732789">
                  <a:moveTo>
                    <a:pt x="164685" y="441455"/>
                  </a:moveTo>
                  <a:lnTo>
                    <a:pt x="141489" y="441439"/>
                  </a:lnTo>
                  <a:lnTo>
                    <a:pt x="118663" y="439137"/>
                  </a:lnTo>
                  <a:lnTo>
                    <a:pt x="96623" y="434597"/>
                  </a:lnTo>
                  <a:lnTo>
                    <a:pt x="75785" y="427866"/>
                  </a:lnTo>
                </a:path>
                <a:path w="1515745" h="732789">
                  <a:moveTo>
                    <a:pt x="243171" y="589410"/>
                  </a:moveTo>
                  <a:lnTo>
                    <a:pt x="233723" y="591672"/>
                  </a:lnTo>
                  <a:lnTo>
                    <a:pt x="224073" y="593505"/>
                  </a:lnTo>
                  <a:lnTo>
                    <a:pt x="214256" y="594910"/>
                  </a:lnTo>
                  <a:lnTo>
                    <a:pt x="204309" y="595887"/>
                  </a:lnTo>
                </a:path>
                <a:path w="1515745" h="732789">
                  <a:moveTo>
                    <a:pt x="578324" y="660530"/>
                  </a:moveTo>
                  <a:lnTo>
                    <a:pt x="571583" y="653459"/>
                  </a:lnTo>
                  <a:lnTo>
                    <a:pt x="565449" y="646163"/>
                  </a:lnTo>
                  <a:lnTo>
                    <a:pt x="559911" y="638652"/>
                  </a:lnTo>
                  <a:lnTo>
                    <a:pt x="554956" y="630939"/>
                  </a:lnTo>
                </a:path>
                <a:path w="1515745" h="732789">
                  <a:moveTo>
                    <a:pt x="1011775" y="586870"/>
                  </a:moveTo>
                  <a:lnTo>
                    <a:pt x="1010469" y="595109"/>
                  </a:lnTo>
                  <a:lnTo>
                    <a:pt x="1008473" y="603253"/>
                  </a:lnTo>
                  <a:lnTo>
                    <a:pt x="1005810" y="611301"/>
                  </a:lnTo>
                  <a:lnTo>
                    <a:pt x="1002504" y="619255"/>
                  </a:lnTo>
                </a:path>
                <a:path w="1515745" h="732789">
                  <a:moveTo>
                    <a:pt x="1197957" y="386718"/>
                  </a:moveTo>
                  <a:lnTo>
                    <a:pt x="1245550" y="407879"/>
                  </a:lnTo>
                  <a:lnTo>
                    <a:pt x="1281618" y="436375"/>
                  </a:lnTo>
                  <a:lnTo>
                    <a:pt x="1304399" y="470299"/>
                  </a:lnTo>
                  <a:lnTo>
                    <a:pt x="1312130" y="507749"/>
                  </a:lnTo>
                </a:path>
                <a:path w="1515745" h="732789">
                  <a:moveTo>
                    <a:pt x="1467070" y="257686"/>
                  </a:moveTo>
                  <a:lnTo>
                    <a:pt x="1457471" y="270451"/>
                  </a:lnTo>
                  <a:lnTo>
                    <a:pt x="1445718" y="282371"/>
                  </a:lnTo>
                  <a:lnTo>
                    <a:pt x="1431940" y="293315"/>
                  </a:lnTo>
                  <a:lnTo>
                    <a:pt x="1416270" y="303152"/>
                  </a:lnTo>
                </a:path>
                <a:path w="1515745" h="732789">
                  <a:moveTo>
                    <a:pt x="1345150" y="89284"/>
                  </a:moveTo>
                  <a:lnTo>
                    <a:pt x="1347182" y="96396"/>
                  </a:lnTo>
                  <a:lnTo>
                    <a:pt x="1348071" y="103508"/>
                  </a:lnTo>
                  <a:lnTo>
                    <a:pt x="1347817" y="110747"/>
                  </a:lnTo>
                </a:path>
                <a:path w="1515745" h="732789">
                  <a:moveTo>
                    <a:pt x="1020665" y="64265"/>
                  </a:moveTo>
                  <a:lnTo>
                    <a:pt x="1026019" y="56980"/>
                  </a:lnTo>
                  <a:lnTo>
                    <a:pt x="1032158" y="49993"/>
                  </a:lnTo>
                  <a:lnTo>
                    <a:pt x="1039060" y="43316"/>
                  </a:lnTo>
                  <a:lnTo>
                    <a:pt x="1046700" y="36960"/>
                  </a:lnTo>
                </a:path>
                <a:path w="1515745" h="732789">
                  <a:moveTo>
                    <a:pt x="777206" y="77346"/>
                  </a:moveTo>
                  <a:lnTo>
                    <a:pt x="779492" y="71226"/>
                  </a:lnTo>
                  <a:lnTo>
                    <a:pt x="782349" y="65249"/>
                  </a:lnTo>
                  <a:lnTo>
                    <a:pt x="785778" y="59415"/>
                  </a:lnTo>
                  <a:lnTo>
                    <a:pt x="789779" y="53724"/>
                  </a:lnTo>
                </a:path>
                <a:path w="1515745" h="732789">
                  <a:moveTo>
                    <a:pt x="491329" y="85347"/>
                  </a:moveTo>
                  <a:lnTo>
                    <a:pt x="503545" y="90347"/>
                  </a:lnTo>
                  <a:lnTo>
                    <a:pt x="515237" y="95824"/>
                  </a:lnTo>
                  <a:lnTo>
                    <a:pt x="526405" y="101777"/>
                  </a:lnTo>
                  <a:lnTo>
                    <a:pt x="537049" y="108207"/>
                  </a:lnTo>
                </a:path>
                <a:path w="1515745" h="732789">
                  <a:moveTo>
                    <a:pt x="144873" y="265179"/>
                  </a:moveTo>
                  <a:lnTo>
                    <a:pt x="142301" y="259229"/>
                  </a:lnTo>
                  <a:lnTo>
                    <a:pt x="140110" y="253209"/>
                  </a:lnTo>
                  <a:lnTo>
                    <a:pt x="138301" y="247141"/>
                  </a:lnTo>
                  <a:lnTo>
                    <a:pt x="136872" y="241049"/>
                  </a:lnTo>
                </a:path>
              </a:pathLst>
            </a:custGeom>
            <a:ln w="12700">
              <a:solidFill>
                <a:srgbClr val="2E528F"/>
              </a:solidFill>
            </a:ln>
          </p:spPr>
          <p:txBody>
            <a:bodyPr wrap="square" lIns="0" tIns="0" rIns="0" bIns="0" rtlCol="0"/>
            <a:lstStyle/>
            <a:p>
              <a:endParaRPr/>
            </a:p>
          </p:txBody>
        </p:sp>
      </p:grpSp>
      <p:sp>
        <p:nvSpPr>
          <p:cNvPr id="15" name="object 15"/>
          <p:cNvSpPr txBox="1"/>
          <p:nvPr/>
        </p:nvSpPr>
        <p:spPr>
          <a:xfrm>
            <a:off x="5722111" y="3016758"/>
            <a:ext cx="40068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FFFFFF"/>
                </a:solidFill>
                <a:latin typeface="Calibri"/>
                <a:cs typeface="Calibri"/>
              </a:rPr>
              <a:t>stall</a:t>
            </a:r>
            <a:endParaRPr sz="1800">
              <a:latin typeface="Calibri"/>
              <a:cs typeface="Calibri"/>
            </a:endParaRPr>
          </a:p>
        </p:txBody>
      </p:sp>
      <p:grpSp>
        <p:nvGrpSpPr>
          <p:cNvPr id="16" name="object 16"/>
          <p:cNvGrpSpPr/>
          <p:nvPr/>
        </p:nvGrpSpPr>
        <p:grpSpPr>
          <a:xfrm>
            <a:off x="6889784" y="2783891"/>
            <a:ext cx="1526540" cy="744220"/>
            <a:chOff x="6889784" y="2783891"/>
            <a:chExt cx="1526540" cy="744220"/>
          </a:xfrm>
        </p:grpSpPr>
        <p:sp>
          <p:nvSpPr>
            <p:cNvPr id="17" name="object 17"/>
            <p:cNvSpPr/>
            <p:nvPr/>
          </p:nvSpPr>
          <p:spPr>
            <a:xfrm>
              <a:off x="6896134" y="2790241"/>
              <a:ext cx="1513840" cy="731520"/>
            </a:xfrm>
            <a:custGeom>
              <a:avLst/>
              <a:gdLst/>
              <a:ahLst/>
              <a:cxnLst/>
              <a:rect l="l" t="t" r="r" b="b"/>
              <a:pathLst>
                <a:path w="1513840" h="731520">
                  <a:moveTo>
                    <a:pt x="1188126" y="0"/>
                  </a:moveTo>
                  <a:lnTo>
                    <a:pt x="1136170" y="2791"/>
                  </a:lnTo>
                  <a:lnTo>
                    <a:pt x="1087499" y="15922"/>
                  </a:lnTo>
                  <a:lnTo>
                    <a:pt x="1046065" y="39191"/>
                  </a:lnTo>
                  <a:lnTo>
                    <a:pt x="1034676" y="30414"/>
                  </a:lnTo>
                  <a:lnTo>
                    <a:pt x="1021919" y="22601"/>
                  </a:lnTo>
                  <a:lnTo>
                    <a:pt x="1007899" y="15813"/>
                  </a:lnTo>
                  <a:lnTo>
                    <a:pt x="992725" y="10108"/>
                  </a:lnTo>
                  <a:lnTo>
                    <a:pt x="945923" y="521"/>
                  </a:lnTo>
                  <a:lnTo>
                    <a:pt x="898603" y="986"/>
                  </a:lnTo>
                  <a:lnTo>
                    <a:pt x="854147" y="10766"/>
                  </a:lnTo>
                  <a:lnTo>
                    <a:pt x="815941" y="29123"/>
                  </a:lnTo>
                  <a:lnTo>
                    <a:pt x="787366" y="55320"/>
                  </a:lnTo>
                  <a:lnTo>
                    <a:pt x="777418" y="49275"/>
                  </a:lnTo>
                  <a:lnTo>
                    <a:pt x="696900" y="22779"/>
                  </a:lnTo>
                  <a:lnTo>
                    <a:pt x="648602" y="19957"/>
                  </a:lnTo>
                  <a:lnTo>
                    <a:pt x="601454" y="25284"/>
                  </a:lnTo>
                  <a:lnTo>
                    <a:pt x="557872" y="38273"/>
                  </a:lnTo>
                  <a:lnTo>
                    <a:pt x="520274" y="58438"/>
                  </a:lnTo>
                  <a:lnTo>
                    <a:pt x="491075" y="85292"/>
                  </a:lnTo>
                  <a:lnTo>
                    <a:pt x="455487" y="74068"/>
                  </a:lnTo>
                  <a:lnTo>
                    <a:pt x="417828" y="66940"/>
                  </a:lnTo>
                  <a:lnTo>
                    <a:pt x="378882" y="64003"/>
                  </a:lnTo>
                  <a:lnTo>
                    <a:pt x="339437" y="65353"/>
                  </a:lnTo>
                  <a:lnTo>
                    <a:pt x="286494" y="74221"/>
                  </a:lnTo>
                  <a:lnTo>
                    <a:pt x="239515" y="90220"/>
                  </a:lnTo>
                  <a:lnTo>
                    <a:pt x="199718" y="112302"/>
                  </a:lnTo>
                  <a:lnTo>
                    <a:pt x="168322" y="139418"/>
                  </a:lnTo>
                  <a:lnTo>
                    <a:pt x="135616" y="204559"/>
                  </a:lnTo>
                  <a:lnTo>
                    <a:pt x="136745" y="240486"/>
                  </a:lnTo>
                  <a:lnTo>
                    <a:pt x="135475" y="242772"/>
                  </a:lnTo>
                  <a:lnTo>
                    <a:pt x="68657" y="258266"/>
                  </a:lnTo>
                  <a:lnTo>
                    <a:pt x="19651" y="292048"/>
                  </a:lnTo>
                  <a:lnTo>
                    <a:pt x="0" y="329864"/>
                  </a:lnTo>
                  <a:lnTo>
                    <a:pt x="3696" y="368359"/>
                  </a:lnTo>
                  <a:lnTo>
                    <a:pt x="28991" y="403115"/>
                  </a:lnTo>
                  <a:lnTo>
                    <a:pt x="74134" y="429716"/>
                  </a:lnTo>
                  <a:lnTo>
                    <a:pt x="54092" y="447240"/>
                  </a:lnTo>
                  <a:lnTo>
                    <a:pt x="40479" y="466943"/>
                  </a:lnTo>
                  <a:lnTo>
                    <a:pt x="33629" y="488098"/>
                  </a:lnTo>
                  <a:lnTo>
                    <a:pt x="33875" y="509980"/>
                  </a:lnTo>
                  <a:lnTo>
                    <a:pt x="52706" y="547748"/>
                  </a:lnTo>
                  <a:lnTo>
                    <a:pt x="90898" y="576861"/>
                  </a:lnTo>
                  <a:lnTo>
                    <a:pt x="142996" y="594472"/>
                  </a:lnTo>
                  <a:lnTo>
                    <a:pt x="203547" y="597737"/>
                  </a:lnTo>
                  <a:lnTo>
                    <a:pt x="206341" y="601039"/>
                  </a:lnTo>
                  <a:lnTo>
                    <a:pt x="239180" y="629989"/>
                  </a:lnTo>
                  <a:lnTo>
                    <a:pt x="278886" y="653337"/>
                  </a:lnTo>
                  <a:lnTo>
                    <a:pt x="323967" y="670835"/>
                  </a:lnTo>
                  <a:lnTo>
                    <a:pt x="372933" y="682239"/>
                  </a:lnTo>
                  <a:lnTo>
                    <a:pt x="424292" y="687303"/>
                  </a:lnTo>
                  <a:lnTo>
                    <a:pt x="476553" y="685781"/>
                  </a:lnTo>
                  <a:lnTo>
                    <a:pt x="528225" y="677428"/>
                  </a:lnTo>
                  <a:lnTo>
                    <a:pt x="577816" y="661999"/>
                  </a:lnTo>
                  <a:lnTo>
                    <a:pt x="603341" y="683015"/>
                  </a:lnTo>
                  <a:lnTo>
                    <a:pt x="633712" y="700686"/>
                  </a:lnTo>
                  <a:lnTo>
                    <a:pt x="668202" y="714666"/>
                  </a:lnTo>
                  <a:lnTo>
                    <a:pt x="706086" y="724610"/>
                  </a:lnTo>
                  <a:lnTo>
                    <a:pt x="759878" y="731051"/>
                  </a:lnTo>
                  <a:lnTo>
                    <a:pt x="812744" y="729345"/>
                  </a:lnTo>
                  <a:lnTo>
                    <a:pt x="862917" y="720118"/>
                  </a:lnTo>
                  <a:lnTo>
                    <a:pt x="908631" y="703992"/>
                  </a:lnTo>
                  <a:lnTo>
                    <a:pt x="948121" y="681593"/>
                  </a:lnTo>
                  <a:lnTo>
                    <a:pt x="979619" y="653544"/>
                  </a:lnTo>
                  <a:lnTo>
                    <a:pt x="1001361" y="620470"/>
                  </a:lnTo>
                  <a:lnTo>
                    <a:pt x="1026017" y="629128"/>
                  </a:lnTo>
                  <a:lnTo>
                    <a:pt x="1052113" y="635440"/>
                  </a:lnTo>
                  <a:lnTo>
                    <a:pt x="1079281" y="639347"/>
                  </a:lnTo>
                  <a:lnTo>
                    <a:pt x="1107152" y="640790"/>
                  </a:lnTo>
                  <a:lnTo>
                    <a:pt x="1161130" y="636279"/>
                  </a:lnTo>
                  <a:lnTo>
                    <a:pt x="1209749" y="623080"/>
                  </a:lnTo>
                  <a:lnTo>
                    <a:pt x="1251059" y="602452"/>
                  </a:lnTo>
                  <a:lnTo>
                    <a:pt x="1283108" y="575653"/>
                  </a:lnTo>
                  <a:lnTo>
                    <a:pt x="1311622" y="508583"/>
                  </a:lnTo>
                  <a:lnTo>
                    <a:pt x="1341449" y="504477"/>
                  </a:lnTo>
                  <a:lnTo>
                    <a:pt x="1397293" y="489027"/>
                  </a:lnTo>
                  <a:lnTo>
                    <a:pt x="1467572" y="448172"/>
                  </a:lnTo>
                  <a:lnTo>
                    <a:pt x="1498015" y="412985"/>
                  </a:lnTo>
                  <a:lnTo>
                    <a:pt x="1513536" y="374375"/>
                  </a:lnTo>
                  <a:lnTo>
                    <a:pt x="1513721" y="334433"/>
                  </a:lnTo>
                  <a:lnTo>
                    <a:pt x="1498158" y="295245"/>
                  </a:lnTo>
                  <a:lnTo>
                    <a:pt x="1466435" y="258901"/>
                  </a:lnTo>
                  <a:lnTo>
                    <a:pt x="1469737" y="253694"/>
                  </a:lnTo>
                  <a:lnTo>
                    <a:pt x="1472658" y="248233"/>
                  </a:lnTo>
                  <a:lnTo>
                    <a:pt x="1474944" y="242772"/>
                  </a:lnTo>
                  <a:lnTo>
                    <a:pt x="1481294" y="203547"/>
                  </a:lnTo>
                  <a:lnTo>
                    <a:pt x="1469173" y="166322"/>
                  </a:lnTo>
                  <a:lnTo>
                    <a:pt x="1440745" y="133583"/>
                  </a:lnTo>
                  <a:lnTo>
                    <a:pt x="1398175" y="107818"/>
                  </a:lnTo>
                  <a:lnTo>
                    <a:pt x="1343626" y="91515"/>
                  </a:lnTo>
                  <a:lnTo>
                    <a:pt x="1335940" y="72957"/>
                  </a:lnTo>
                  <a:lnTo>
                    <a:pt x="1323576" y="55637"/>
                  </a:lnTo>
                  <a:lnTo>
                    <a:pt x="1306853" y="39937"/>
                  </a:lnTo>
                  <a:lnTo>
                    <a:pt x="1286095" y="26237"/>
                  </a:lnTo>
                  <a:lnTo>
                    <a:pt x="1239418" y="7748"/>
                  </a:lnTo>
                  <a:lnTo>
                    <a:pt x="1188126" y="0"/>
                  </a:lnTo>
                  <a:close/>
                </a:path>
              </a:pathLst>
            </a:custGeom>
            <a:solidFill>
              <a:srgbClr val="4471C4"/>
            </a:solidFill>
          </p:spPr>
          <p:txBody>
            <a:bodyPr wrap="square" lIns="0" tIns="0" rIns="0" bIns="0" rtlCol="0"/>
            <a:lstStyle/>
            <a:p>
              <a:endParaRPr/>
            </a:p>
          </p:txBody>
        </p:sp>
        <p:sp>
          <p:nvSpPr>
            <p:cNvPr id="18" name="object 18"/>
            <p:cNvSpPr/>
            <p:nvPr/>
          </p:nvSpPr>
          <p:spPr>
            <a:xfrm>
              <a:off x="6896134" y="2790241"/>
              <a:ext cx="1513840" cy="731520"/>
            </a:xfrm>
            <a:custGeom>
              <a:avLst/>
              <a:gdLst/>
              <a:ahLst/>
              <a:cxnLst/>
              <a:rect l="l" t="t" r="r" b="b"/>
              <a:pathLst>
                <a:path w="1513840" h="731520">
                  <a:moveTo>
                    <a:pt x="136745" y="240486"/>
                  </a:moveTo>
                  <a:lnTo>
                    <a:pt x="146549" y="170520"/>
                  </a:lnTo>
                  <a:lnTo>
                    <a:pt x="199718" y="112302"/>
                  </a:lnTo>
                  <a:lnTo>
                    <a:pt x="239515" y="90220"/>
                  </a:lnTo>
                  <a:lnTo>
                    <a:pt x="286494" y="74221"/>
                  </a:lnTo>
                  <a:lnTo>
                    <a:pt x="339437" y="65353"/>
                  </a:lnTo>
                  <a:lnTo>
                    <a:pt x="378882" y="64003"/>
                  </a:lnTo>
                  <a:lnTo>
                    <a:pt x="417828" y="66940"/>
                  </a:lnTo>
                  <a:lnTo>
                    <a:pt x="455487" y="74068"/>
                  </a:lnTo>
                  <a:lnTo>
                    <a:pt x="491075" y="85292"/>
                  </a:lnTo>
                  <a:lnTo>
                    <a:pt x="520274" y="58438"/>
                  </a:lnTo>
                  <a:lnTo>
                    <a:pt x="557872" y="38273"/>
                  </a:lnTo>
                  <a:lnTo>
                    <a:pt x="601454" y="25284"/>
                  </a:lnTo>
                  <a:lnTo>
                    <a:pt x="648602" y="19957"/>
                  </a:lnTo>
                  <a:lnTo>
                    <a:pt x="696900" y="22779"/>
                  </a:lnTo>
                  <a:lnTo>
                    <a:pt x="743932" y="34238"/>
                  </a:lnTo>
                  <a:lnTo>
                    <a:pt x="787366" y="55320"/>
                  </a:lnTo>
                  <a:lnTo>
                    <a:pt x="815941" y="29123"/>
                  </a:lnTo>
                  <a:lnTo>
                    <a:pt x="854147" y="10766"/>
                  </a:lnTo>
                  <a:lnTo>
                    <a:pt x="898603" y="986"/>
                  </a:lnTo>
                  <a:lnTo>
                    <a:pt x="945923" y="521"/>
                  </a:lnTo>
                  <a:lnTo>
                    <a:pt x="992725" y="10108"/>
                  </a:lnTo>
                  <a:lnTo>
                    <a:pt x="1007899" y="15813"/>
                  </a:lnTo>
                  <a:lnTo>
                    <a:pt x="1021919" y="22601"/>
                  </a:lnTo>
                  <a:lnTo>
                    <a:pt x="1034676" y="30414"/>
                  </a:lnTo>
                  <a:lnTo>
                    <a:pt x="1046065" y="39191"/>
                  </a:lnTo>
                  <a:lnTo>
                    <a:pt x="1087499" y="15922"/>
                  </a:lnTo>
                  <a:lnTo>
                    <a:pt x="1136170" y="2791"/>
                  </a:lnTo>
                  <a:lnTo>
                    <a:pt x="1188126" y="0"/>
                  </a:lnTo>
                  <a:lnTo>
                    <a:pt x="1239418" y="7748"/>
                  </a:lnTo>
                  <a:lnTo>
                    <a:pt x="1286095" y="26237"/>
                  </a:lnTo>
                  <a:lnTo>
                    <a:pt x="1323576" y="55637"/>
                  </a:lnTo>
                  <a:lnTo>
                    <a:pt x="1343626" y="91515"/>
                  </a:lnTo>
                  <a:lnTo>
                    <a:pt x="1398175" y="107818"/>
                  </a:lnTo>
                  <a:lnTo>
                    <a:pt x="1440745" y="133583"/>
                  </a:lnTo>
                  <a:lnTo>
                    <a:pt x="1469173" y="166322"/>
                  </a:lnTo>
                  <a:lnTo>
                    <a:pt x="1481294" y="203547"/>
                  </a:lnTo>
                  <a:lnTo>
                    <a:pt x="1474944" y="242772"/>
                  </a:lnTo>
                  <a:lnTo>
                    <a:pt x="1472658" y="248233"/>
                  </a:lnTo>
                  <a:lnTo>
                    <a:pt x="1469737" y="253694"/>
                  </a:lnTo>
                  <a:lnTo>
                    <a:pt x="1466435" y="258901"/>
                  </a:lnTo>
                  <a:lnTo>
                    <a:pt x="1498158" y="295245"/>
                  </a:lnTo>
                  <a:lnTo>
                    <a:pt x="1513721" y="334433"/>
                  </a:lnTo>
                  <a:lnTo>
                    <a:pt x="1513536" y="374375"/>
                  </a:lnTo>
                  <a:lnTo>
                    <a:pt x="1498015" y="412985"/>
                  </a:lnTo>
                  <a:lnTo>
                    <a:pt x="1467572" y="448172"/>
                  </a:lnTo>
                  <a:lnTo>
                    <a:pt x="1422620" y="477849"/>
                  </a:lnTo>
                  <a:lnTo>
                    <a:pt x="1370121" y="497931"/>
                  </a:lnTo>
                  <a:lnTo>
                    <a:pt x="1311622" y="508583"/>
                  </a:lnTo>
                  <a:lnTo>
                    <a:pt x="1303946" y="543943"/>
                  </a:lnTo>
                  <a:lnTo>
                    <a:pt x="1251059" y="602452"/>
                  </a:lnTo>
                  <a:lnTo>
                    <a:pt x="1209749" y="623080"/>
                  </a:lnTo>
                  <a:lnTo>
                    <a:pt x="1161130" y="636279"/>
                  </a:lnTo>
                  <a:lnTo>
                    <a:pt x="1107152" y="640790"/>
                  </a:lnTo>
                  <a:lnTo>
                    <a:pt x="1079281" y="639347"/>
                  </a:lnTo>
                  <a:lnTo>
                    <a:pt x="1052113" y="635440"/>
                  </a:lnTo>
                  <a:lnTo>
                    <a:pt x="1026017" y="629128"/>
                  </a:lnTo>
                  <a:lnTo>
                    <a:pt x="1001361" y="620470"/>
                  </a:lnTo>
                  <a:lnTo>
                    <a:pt x="979619" y="653544"/>
                  </a:lnTo>
                  <a:lnTo>
                    <a:pt x="948121" y="681593"/>
                  </a:lnTo>
                  <a:lnTo>
                    <a:pt x="908631" y="703992"/>
                  </a:lnTo>
                  <a:lnTo>
                    <a:pt x="862917" y="720118"/>
                  </a:lnTo>
                  <a:lnTo>
                    <a:pt x="812744" y="729345"/>
                  </a:lnTo>
                  <a:lnTo>
                    <a:pt x="759878" y="731051"/>
                  </a:lnTo>
                  <a:lnTo>
                    <a:pt x="706086" y="724610"/>
                  </a:lnTo>
                  <a:lnTo>
                    <a:pt x="668202" y="714666"/>
                  </a:lnTo>
                  <a:lnTo>
                    <a:pt x="633712" y="700686"/>
                  </a:lnTo>
                  <a:lnTo>
                    <a:pt x="603341" y="683015"/>
                  </a:lnTo>
                  <a:lnTo>
                    <a:pt x="577816" y="661999"/>
                  </a:lnTo>
                  <a:lnTo>
                    <a:pt x="528225" y="677428"/>
                  </a:lnTo>
                  <a:lnTo>
                    <a:pt x="476553" y="685781"/>
                  </a:lnTo>
                  <a:lnTo>
                    <a:pt x="424292" y="687303"/>
                  </a:lnTo>
                  <a:lnTo>
                    <a:pt x="372933" y="682239"/>
                  </a:lnTo>
                  <a:lnTo>
                    <a:pt x="323967" y="670835"/>
                  </a:lnTo>
                  <a:lnTo>
                    <a:pt x="278886" y="653337"/>
                  </a:lnTo>
                  <a:lnTo>
                    <a:pt x="239180" y="629989"/>
                  </a:lnTo>
                  <a:lnTo>
                    <a:pt x="206341" y="601039"/>
                  </a:lnTo>
                  <a:lnTo>
                    <a:pt x="205452" y="599896"/>
                  </a:lnTo>
                  <a:lnTo>
                    <a:pt x="204436" y="598880"/>
                  </a:lnTo>
                  <a:lnTo>
                    <a:pt x="203547" y="597737"/>
                  </a:lnTo>
                  <a:lnTo>
                    <a:pt x="142996" y="594472"/>
                  </a:lnTo>
                  <a:lnTo>
                    <a:pt x="90898" y="576861"/>
                  </a:lnTo>
                  <a:lnTo>
                    <a:pt x="52706" y="547748"/>
                  </a:lnTo>
                  <a:lnTo>
                    <a:pt x="33875" y="509980"/>
                  </a:lnTo>
                  <a:lnTo>
                    <a:pt x="33629" y="488098"/>
                  </a:lnTo>
                  <a:lnTo>
                    <a:pt x="40479" y="466943"/>
                  </a:lnTo>
                  <a:lnTo>
                    <a:pt x="54092" y="447240"/>
                  </a:lnTo>
                  <a:lnTo>
                    <a:pt x="74134" y="429716"/>
                  </a:lnTo>
                  <a:lnTo>
                    <a:pt x="28991" y="403115"/>
                  </a:lnTo>
                  <a:lnTo>
                    <a:pt x="3696" y="368359"/>
                  </a:lnTo>
                  <a:lnTo>
                    <a:pt x="0" y="329864"/>
                  </a:lnTo>
                  <a:lnTo>
                    <a:pt x="19651" y="292048"/>
                  </a:lnTo>
                  <a:lnTo>
                    <a:pt x="41302" y="273133"/>
                  </a:lnTo>
                  <a:lnTo>
                    <a:pt x="68657" y="258266"/>
                  </a:lnTo>
                  <a:lnTo>
                    <a:pt x="100464" y="247971"/>
                  </a:lnTo>
                  <a:lnTo>
                    <a:pt x="135475" y="242772"/>
                  </a:lnTo>
                  <a:lnTo>
                    <a:pt x="136745" y="240486"/>
                  </a:lnTo>
                  <a:close/>
                </a:path>
                <a:path w="1513840" h="731520">
                  <a:moveTo>
                    <a:pt x="164558" y="440384"/>
                  </a:moveTo>
                  <a:lnTo>
                    <a:pt x="141380" y="440441"/>
                  </a:lnTo>
                  <a:lnTo>
                    <a:pt x="118584" y="438177"/>
                  </a:lnTo>
                  <a:lnTo>
                    <a:pt x="96549" y="433651"/>
                  </a:lnTo>
                  <a:lnTo>
                    <a:pt x="75658" y="426922"/>
                  </a:lnTo>
                </a:path>
                <a:path w="1513840" h="731520">
                  <a:moveTo>
                    <a:pt x="242917" y="588085"/>
                  </a:moveTo>
                  <a:lnTo>
                    <a:pt x="233469" y="590347"/>
                  </a:lnTo>
                  <a:lnTo>
                    <a:pt x="223819" y="592180"/>
                  </a:lnTo>
                  <a:lnTo>
                    <a:pt x="214002" y="593585"/>
                  </a:lnTo>
                  <a:lnTo>
                    <a:pt x="204055" y="594562"/>
                  </a:lnTo>
                </a:path>
                <a:path w="1513840" h="731520">
                  <a:moveTo>
                    <a:pt x="577816" y="659078"/>
                  </a:moveTo>
                  <a:lnTo>
                    <a:pt x="571055" y="652009"/>
                  </a:lnTo>
                  <a:lnTo>
                    <a:pt x="564878" y="644727"/>
                  </a:lnTo>
                  <a:lnTo>
                    <a:pt x="559296" y="637254"/>
                  </a:lnTo>
                  <a:lnTo>
                    <a:pt x="554321" y="629614"/>
                  </a:lnTo>
                </a:path>
                <a:path w="1513840" h="731520">
                  <a:moveTo>
                    <a:pt x="1010759" y="585545"/>
                  </a:moveTo>
                  <a:lnTo>
                    <a:pt x="1009453" y="593784"/>
                  </a:lnTo>
                  <a:lnTo>
                    <a:pt x="1007457" y="601928"/>
                  </a:lnTo>
                  <a:lnTo>
                    <a:pt x="1004794" y="609976"/>
                  </a:lnTo>
                  <a:lnTo>
                    <a:pt x="1001488" y="617930"/>
                  </a:lnTo>
                </a:path>
                <a:path w="1513840" h="731520">
                  <a:moveTo>
                    <a:pt x="1196687" y="385901"/>
                  </a:moveTo>
                  <a:lnTo>
                    <a:pt x="1244278" y="407040"/>
                  </a:lnTo>
                  <a:lnTo>
                    <a:pt x="1280332" y="435478"/>
                  </a:lnTo>
                  <a:lnTo>
                    <a:pt x="1303075" y="469322"/>
                  </a:lnTo>
                  <a:lnTo>
                    <a:pt x="1310733" y="506678"/>
                  </a:lnTo>
                </a:path>
                <a:path w="1513840" h="731520">
                  <a:moveTo>
                    <a:pt x="1465673" y="257123"/>
                  </a:moveTo>
                  <a:lnTo>
                    <a:pt x="1456003" y="269868"/>
                  </a:lnTo>
                  <a:lnTo>
                    <a:pt x="1444226" y="281745"/>
                  </a:lnTo>
                  <a:lnTo>
                    <a:pt x="1430472" y="292645"/>
                  </a:lnTo>
                  <a:lnTo>
                    <a:pt x="1414873" y="302462"/>
                  </a:lnTo>
                </a:path>
                <a:path w="1513840" h="731520">
                  <a:moveTo>
                    <a:pt x="1343880" y="88975"/>
                  </a:moveTo>
                  <a:lnTo>
                    <a:pt x="1345785" y="96087"/>
                  </a:lnTo>
                  <a:lnTo>
                    <a:pt x="1346674" y="103199"/>
                  </a:lnTo>
                  <a:lnTo>
                    <a:pt x="1346547" y="110438"/>
                  </a:lnTo>
                </a:path>
                <a:path w="1513840" h="731520">
                  <a:moveTo>
                    <a:pt x="1019649" y="64083"/>
                  </a:moveTo>
                  <a:lnTo>
                    <a:pt x="1025003" y="56798"/>
                  </a:lnTo>
                  <a:lnTo>
                    <a:pt x="1031142" y="49811"/>
                  </a:lnTo>
                  <a:lnTo>
                    <a:pt x="1038044" y="43134"/>
                  </a:lnTo>
                  <a:lnTo>
                    <a:pt x="1045684" y="36778"/>
                  </a:lnTo>
                </a:path>
                <a:path w="1513840" h="731520">
                  <a:moveTo>
                    <a:pt x="776317" y="77037"/>
                  </a:moveTo>
                  <a:lnTo>
                    <a:pt x="778676" y="70990"/>
                  </a:lnTo>
                  <a:lnTo>
                    <a:pt x="781571" y="65051"/>
                  </a:lnTo>
                  <a:lnTo>
                    <a:pt x="785014" y="59231"/>
                  </a:lnTo>
                  <a:lnTo>
                    <a:pt x="789017" y="53542"/>
                  </a:lnTo>
                </a:path>
                <a:path w="1513840" h="731520">
                  <a:moveTo>
                    <a:pt x="490948" y="85038"/>
                  </a:moveTo>
                  <a:lnTo>
                    <a:pt x="503088" y="90056"/>
                  </a:lnTo>
                  <a:lnTo>
                    <a:pt x="514729" y="95563"/>
                  </a:lnTo>
                  <a:lnTo>
                    <a:pt x="525845" y="101522"/>
                  </a:lnTo>
                  <a:lnTo>
                    <a:pt x="536414" y="107898"/>
                  </a:lnTo>
                </a:path>
                <a:path w="1513840" h="731520">
                  <a:moveTo>
                    <a:pt x="144746" y="264489"/>
                  </a:moveTo>
                  <a:lnTo>
                    <a:pt x="141063" y="256615"/>
                  </a:lnTo>
                  <a:lnTo>
                    <a:pt x="138396" y="248614"/>
                  </a:lnTo>
                  <a:lnTo>
                    <a:pt x="136745" y="240486"/>
                  </a:lnTo>
                </a:path>
              </a:pathLst>
            </a:custGeom>
            <a:ln w="12700">
              <a:solidFill>
                <a:srgbClr val="2E528F"/>
              </a:solidFill>
            </a:ln>
          </p:spPr>
          <p:txBody>
            <a:bodyPr wrap="square" lIns="0" tIns="0" rIns="0" bIns="0" rtlCol="0"/>
            <a:lstStyle/>
            <a:p>
              <a:endParaRPr/>
            </a:p>
          </p:txBody>
        </p:sp>
      </p:grpSp>
      <p:sp>
        <p:nvSpPr>
          <p:cNvPr id="19" name="object 19"/>
          <p:cNvSpPr txBox="1"/>
          <p:nvPr/>
        </p:nvSpPr>
        <p:spPr>
          <a:xfrm>
            <a:off x="7400670" y="2971546"/>
            <a:ext cx="40068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FFFFFF"/>
                </a:solidFill>
                <a:latin typeface="Calibri"/>
                <a:cs typeface="Calibri"/>
              </a:rPr>
              <a:t>stall</a:t>
            </a:r>
            <a:endParaRPr sz="180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TotalTime>
  <Words>7637</Words>
  <Application>Microsoft Office PowerPoint</Application>
  <PresentationFormat>Widescreen</PresentationFormat>
  <Paragraphs>2220</Paragraphs>
  <Slides>86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86</vt:i4>
      </vt:variant>
    </vt:vector>
  </HeadingPairs>
  <TitlesOfParts>
    <vt:vector size="94" baseType="lpstr">
      <vt:lpstr>Arial</vt:lpstr>
      <vt:lpstr>Calibri</vt:lpstr>
      <vt:lpstr>Calibri Light</vt:lpstr>
      <vt:lpstr>Courier New</vt:lpstr>
      <vt:lpstr>Montserrat</vt:lpstr>
      <vt:lpstr>Montserrat</vt:lpstr>
      <vt:lpstr>Times New Roman</vt:lpstr>
      <vt:lpstr>Office Theme</vt:lpstr>
      <vt:lpstr>PowerPoint Presentation</vt:lpstr>
      <vt:lpstr>Recap: Pipelined Datapath Microarchitecture</vt:lpstr>
      <vt:lpstr>A Simple Pipelined Processor Datapath</vt:lpstr>
      <vt:lpstr>Types of Data Hazards</vt:lpstr>
      <vt:lpstr>Example: Pipelined Execution w/ RAW Hazard</vt:lpstr>
      <vt:lpstr>Example: Pipelined Execution w/ RAW Hazard</vt:lpstr>
      <vt:lpstr>Example: Pipelined Execution w/ RAW Hazard</vt:lpstr>
      <vt:lpstr>Example: Pipelined Execution w/ RAW Hazard</vt:lpstr>
      <vt:lpstr>Example: Pipelined Execution w/ RAW Hazard</vt:lpstr>
      <vt:lpstr>Example: Pipelined Execution w/ RAW Hazard</vt:lpstr>
      <vt:lpstr>Example: Pipelined Execution w/ RAW Hazard</vt:lpstr>
      <vt:lpstr>Example: Pipelined Execution w/ RAW Hazard</vt:lpstr>
      <vt:lpstr>How do we avoid the stall cycles?</vt:lpstr>
      <vt:lpstr>Example: Pipelined Execution w/ RAW Hazard</vt:lpstr>
      <vt:lpstr>Forwarding to avoid a pipeline RAW Hazard</vt:lpstr>
      <vt:lpstr>Forwarding to avoid a pipeline RAW Hazard</vt:lpstr>
      <vt:lpstr>Immediately preceding &amp; dependent on load = stall</vt:lpstr>
      <vt:lpstr>Adding Forwarding Support</vt:lpstr>
      <vt:lpstr>Exception Handling</vt:lpstr>
      <vt:lpstr>Today: More Pipelined Microarchitecture</vt:lpstr>
      <vt:lpstr>Pipeline Control Signals</vt:lpstr>
      <vt:lpstr>Control signals also pipelined through stages</vt:lpstr>
      <vt:lpstr>Which pipeline control signals get set where?</vt:lpstr>
      <vt:lpstr>Which pipeline control signals get set where?</vt:lpstr>
      <vt:lpstr>Recall: R-type Arithmetic Operations</vt:lpstr>
      <vt:lpstr>Which pipeline control signals get set where?</vt:lpstr>
      <vt:lpstr>Which pipeline control signals get set where? PC Source Select</vt:lpstr>
      <vt:lpstr>Which pipeline control signals get set where? PC Source Select</vt:lpstr>
      <vt:lpstr>Which pipeline control signals get set where? PC Source Select</vt:lpstr>
      <vt:lpstr>More on Pipeline Hazards Structural Hazards Control Hazards</vt:lpstr>
      <vt:lpstr>Structural Hazards</vt:lpstr>
      <vt:lpstr>Structural Hazards</vt:lpstr>
      <vt:lpstr>Structural Hazards</vt:lpstr>
      <vt:lpstr>Control Hazards</vt:lpstr>
      <vt:lpstr>Example: Pipelined Execution w/ Branch</vt:lpstr>
      <vt:lpstr>Example: Pipelined Execution w/ Branch Option #1: Stall on Branch</vt:lpstr>
      <vt:lpstr>Determining the Next PC in the Pipeline</vt:lpstr>
      <vt:lpstr>Example: Pipelined Execution w/ Branch Option #1: Stall on Branch</vt:lpstr>
      <vt:lpstr>Example: Pipelined Execution w/ Branch Option #1: Stall on Branch</vt:lpstr>
      <vt:lpstr>Proposal: Resolve the branch target and branch taken/not taken outcome earlier than beq in Mem.</vt:lpstr>
      <vt:lpstr>Early Branch Resolution</vt:lpstr>
      <vt:lpstr>Example: Pipelined Execution w/ Early Resolution</vt:lpstr>
      <vt:lpstr>Example: Pipelined Execution w/ Early Resolution</vt:lpstr>
      <vt:lpstr>Example: Pipelined Execution w/ Early Resolution</vt:lpstr>
      <vt:lpstr>Example: Pipelined Execution w/ Early Resolution</vt:lpstr>
      <vt:lpstr>MIPS-style Delayed Branch Execution</vt:lpstr>
      <vt:lpstr>Filling Branch Delay Slots</vt:lpstr>
      <vt:lpstr>Filling Branch Delay Slots</vt:lpstr>
      <vt:lpstr>Filling Branch Delay Slots</vt:lpstr>
      <vt:lpstr>Filling Branch Delay Slots</vt:lpstr>
      <vt:lpstr>Filling Branch Delay Slots</vt:lpstr>
      <vt:lpstr>RISCV does not have/allow/require delay slots</vt:lpstr>
      <vt:lpstr>Why do they ban delayed branches at the ISA level?</vt:lpstr>
      <vt:lpstr>Branch Prediction to avoid control hazards</vt:lpstr>
      <vt:lpstr>Branch Prediction to avoid control hazards</vt:lpstr>
      <vt:lpstr>There is “typical” branch behavior</vt:lpstr>
      <vt:lpstr>There is “typical” branch behavior</vt:lpstr>
      <vt:lpstr>Statically defined hints about branches?</vt:lpstr>
      <vt:lpstr>Dynamically predicting branch behavior</vt:lpstr>
      <vt:lpstr>Dynamically predicting branch behavior</vt:lpstr>
      <vt:lpstr>Speculation entails guessing about what’s next</vt:lpstr>
      <vt:lpstr>Recovering from branch misprediction</vt:lpstr>
      <vt:lpstr>Dynamically predicting branch behavior</vt:lpstr>
      <vt:lpstr>Branch Predictor in the pipeline</vt:lpstr>
      <vt:lpstr>Dynamically predicting branch behavior</vt:lpstr>
      <vt:lpstr>Predicting Branch Outcomes</vt:lpstr>
      <vt:lpstr>Predicting Branch Outcomes</vt:lpstr>
      <vt:lpstr>Predicting Branch Outcomes</vt:lpstr>
      <vt:lpstr>Proposal: Store predictor state in fetch stage with prediction logic</vt:lpstr>
      <vt:lpstr>Predicting Branch Outcomes</vt:lpstr>
      <vt:lpstr>Predicting Branch Outcomes</vt:lpstr>
      <vt:lpstr>Bimodal BHT Branch Predictor (Lab 1)</vt:lpstr>
      <vt:lpstr>Bimodal BHT Branch Predictor</vt:lpstr>
      <vt:lpstr>Predicting Branch Outcomes</vt:lpstr>
      <vt:lpstr>Avoiding collisions</vt:lpstr>
      <vt:lpstr>Catching correlated branches</vt:lpstr>
      <vt:lpstr>Two-Level Branch Predictor (Option for Lab 1): GAp (Global Adaptive w/ per-address table)</vt:lpstr>
      <vt:lpstr>Global Index Sharing Predictor</vt:lpstr>
      <vt:lpstr>Local/Global Correlating Predictor (Optional for Lab 1): PAg (Per-Address Adaptive global history table)</vt:lpstr>
      <vt:lpstr>PowerPoint Presentation</vt:lpstr>
      <vt:lpstr>Dynamically predicting branch behavior</vt:lpstr>
      <vt:lpstr>Branch Target Buffer Implementation</vt:lpstr>
      <vt:lpstr>Putting it all together: A Gshare branch predictor + BTB</vt:lpstr>
      <vt:lpstr>Branch Predictor in the pipeline</vt:lpstr>
      <vt:lpstr>What did we just learn?</vt:lpstr>
      <vt:lpstr>What to think about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CMU 18-344: Computer Systems and the Hardware/Software Interface</dc:title>
  <dc:creator>Brandon Lucia</dc:creator>
  <cp:lastModifiedBy>Gregory Kesden</cp:lastModifiedBy>
  <cp:revision>3</cp:revision>
  <dcterms:created xsi:type="dcterms:W3CDTF">2023-09-14T02:45:52Z</dcterms:created>
  <dcterms:modified xsi:type="dcterms:W3CDTF">2025-09-15T18:46:25Z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2022-09-20T00:00:00Z</vt:filetime>
  </property>
  <property fmtid="{D5CDD505-2E9C-101B-9397-08002B2CF9AE}" pid="3" name="Creator">
    <vt:lpwstr>Microsoft® PowerPoint® for Microsoft 365</vt:lpwstr>
  </property>
  <property fmtid="{D5CDD505-2E9C-101B-9397-08002B2CF9AE}" pid="4" name="LastSaved">
    <vt:filetime>2023-09-14T00:00:00Z</vt:filetime>
  </property>
  <property fmtid="{D5CDD505-2E9C-101B-9397-08002B2CF9AE}" pid="5" name="Producer">
    <vt:lpwstr>Microsoft® PowerPoint® for Microsoft 365</vt:lpwstr>
  </property>
</Properties>
</file>